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338" r:id="rId2"/>
    <p:sldId id="346" r:id="rId3"/>
    <p:sldId id="503" r:id="rId4"/>
    <p:sldId id="343" r:id="rId5"/>
    <p:sldId id="345" r:id="rId6"/>
    <p:sldId id="400" r:id="rId7"/>
    <p:sldId id="505" r:id="rId8"/>
    <p:sldId id="390" r:id="rId9"/>
    <p:sldId id="434" r:id="rId10"/>
    <p:sldId id="436" r:id="rId11"/>
    <p:sldId id="349" r:id="rId12"/>
    <p:sldId id="478" r:id="rId13"/>
    <p:sldId id="479" r:id="rId14"/>
    <p:sldId id="480" r:id="rId15"/>
    <p:sldId id="454" r:id="rId16"/>
    <p:sldId id="481" r:id="rId17"/>
    <p:sldId id="482" r:id="rId18"/>
    <p:sldId id="483" r:id="rId19"/>
    <p:sldId id="484" r:id="rId20"/>
    <p:sldId id="351" r:id="rId21"/>
    <p:sldId id="446" r:id="rId22"/>
    <p:sldId id="493" r:id="rId23"/>
    <p:sldId id="362" r:id="rId24"/>
    <p:sldId id="497" r:id="rId25"/>
    <p:sldId id="467" r:id="rId26"/>
    <p:sldId id="438" r:id="rId27"/>
    <p:sldId id="459" r:id="rId28"/>
    <p:sldId id="460" r:id="rId29"/>
    <p:sldId id="461" r:id="rId30"/>
    <p:sldId id="432" r:id="rId31"/>
    <p:sldId id="508" r:id="rId32"/>
    <p:sldId id="509" r:id="rId33"/>
    <p:sldId id="506" r:id="rId34"/>
    <p:sldId id="507" r:id="rId35"/>
    <p:sldId id="496" r:id="rId36"/>
    <p:sldId id="396" r:id="rId37"/>
    <p:sldId id="403" r:id="rId38"/>
    <p:sldId id="405" r:id="rId39"/>
    <p:sldId id="359" r:id="rId40"/>
    <p:sldId id="365" r:id="rId41"/>
    <p:sldId id="485" r:id="rId42"/>
    <p:sldId id="486" r:id="rId43"/>
    <p:sldId id="414" r:id="rId44"/>
    <p:sldId id="490" r:id="rId45"/>
    <p:sldId id="491" r:id="rId46"/>
    <p:sldId id="377" r:id="rId47"/>
    <p:sldId id="465" r:id="rId48"/>
    <p:sldId id="499" r:id="rId49"/>
    <p:sldId id="500" r:id="rId50"/>
    <p:sldId id="472" r:id="rId51"/>
    <p:sldId id="501" r:id="rId52"/>
    <p:sldId id="498" r:id="rId53"/>
    <p:sldId id="419" r:id="rId54"/>
    <p:sldId id="494" r:id="rId55"/>
    <p:sldId id="495" r:id="rId56"/>
    <p:sldId id="422" r:id="rId57"/>
    <p:sldId id="430" r:id="rId58"/>
    <p:sldId id="474" r:id="rId59"/>
    <p:sldId id="425" r:id="rId60"/>
    <p:sldId id="489" r:id="rId61"/>
    <p:sldId id="488" r:id="rId62"/>
    <p:sldId id="439" r:id="rId63"/>
    <p:sldId id="433" r:id="rId64"/>
    <p:sldId id="380" r:id="rId65"/>
    <p:sldId id="394" r:id="rId66"/>
    <p:sldId id="379" r:id="rId67"/>
  </p:sldIdLst>
  <p:sldSz cx="9906000" cy="6858000" type="A4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24" autoAdjust="0"/>
  </p:normalViewPr>
  <p:slideViewPr>
    <p:cSldViewPr>
      <p:cViewPr>
        <p:scale>
          <a:sx n="66" d="100"/>
          <a:sy n="66" d="100"/>
        </p:scale>
        <p:origin x="-486" y="-18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0.xml"/><Relationship Id="rId2" Type="http://schemas.openxmlformats.org/officeDocument/2006/relationships/slide" Target="slides/slide48.xml"/><Relationship Id="rId1" Type="http://schemas.openxmlformats.org/officeDocument/2006/relationships/slide" Target="slides/slide39.xml"/><Relationship Id="rId4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image" Target="../media/image13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15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4" Type="http://schemas.openxmlformats.org/officeDocument/2006/relationships/image" Target="../media/image9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1365CD8-1A3C-45DD-B2A5-A146B9213FD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0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A24238A-A3F7-49E7-ACE3-BCA6F17B72CF}" type="datetimeFigureOut">
              <a:rPr lang="en-US"/>
              <a:pPr>
                <a:defRPr/>
              </a:pPr>
              <a:t>9/9/2013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0B42604-49E7-4CC5-8316-0AC9DC0C5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8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898650" y="542925"/>
            <a:ext cx="3878263" cy="2686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66819" y="3400581"/>
            <a:ext cx="6141732" cy="276999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1F6EF07-436C-4C6D-903F-39739EA7E791}" type="slidenum">
              <a:rPr lang="de-DE" smtClean="0"/>
              <a:pPr>
                <a:defRPr/>
              </a:pPr>
              <a:t>8</a:t>
            </a:fld>
            <a:endParaRPr lang="de-DE" smtClean="0"/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95325"/>
            <a:ext cx="4948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7AF6C-FA97-408F-8597-52CC23DEB2F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E7A4FB3-6DEF-4BF6-9563-F9E5B387ECB8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00238" y="542925"/>
            <a:ext cx="3876675" cy="2684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6763" y="3400425"/>
            <a:ext cx="6142037" cy="3224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9313B07-FB18-472D-902B-C824B226AB79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00238" y="542925"/>
            <a:ext cx="3876675" cy="2684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6763" y="3400425"/>
            <a:ext cx="6142037" cy="3224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2F7307-1F23-455E-BABE-910F92529F23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00238" y="542925"/>
            <a:ext cx="3876675" cy="2684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6763" y="3400425"/>
            <a:ext cx="6142037" cy="3224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370A70E-14C7-416B-B64B-54F5A503C47B}" type="slidenum">
              <a:rPr lang="de-DE" smtClean="0"/>
              <a:pPr>
                <a:defRPr/>
              </a:pPr>
              <a:t>65</a:t>
            </a:fld>
            <a:endParaRPr lang="de-DE" smtClean="0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95325"/>
            <a:ext cx="4948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61"/>
            <a:ext cx="84201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0FDAF-67D6-43D6-8A58-A24652A779D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A7774-0862-44C2-90F8-7F88F568E33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970" y="609600"/>
            <a:ext cx="6162675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5CA1B-85B4-4F83-AD04-4C1503BF79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EB31E-6A55-4F75-A05A-C68A372521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June 16th,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Henry G. Ortega Spina                              A2-Collaboration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BBD0-F513-463B-A639-D2946F61BF1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3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AC244-DBA4-4272-97B3-D8C4278276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309F-9659-4084-9901-B62BDAAE16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9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9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993CE-94C7-4A8C-8AF8-207DFD41EA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AD336-E205-440D-AD19-5C367E49873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CC491-1782-4809-8111-F89739A624E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499" y="27308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C88A-0A1D-4A2D-A3DF-4276F5FBBC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0BB0E-AC49-452C-BF3B-B17863EF33E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12E1F83-0244-457D-81D5-C34CD08ECA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1.jpeg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82.wmf"/><Relationship Id="rId4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100.png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98.wmf"/><Relationship Id="rId4" Type="http://schemas.openxmlformats.org/officeDocument/2006/relationships/image" Target="../media/image101.png"/><Relationship Id="rId9" Type="http://schemas.openxmlformats.org/officeDocument/2006/relationships/oleObject" Target="../embeddings/oleObject16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103.jpeg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2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104.png"/><Relationship Id="rId9" Type="http://schemas.openxmlformats.org/officeDocument/2006/relationships/oleObject" Target="../embeddings/oleObject2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25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image" Target="../media/image117.png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4.wmf"/><Relationship Id="rId11" Type="http://schemas.openxmlformats.org/officeDocument/2006/relationships/image" Target="../media/image119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116.wmf"/><Relationship Id="rId4" Type="http://schemas.openxmlformats.org/officeDocument/2006/relationships/image" Target="../media/image118.png"/><Relationship Id="rId9" Type="http://schemas.openxmlformats.org/officeDocument/2006/relationships/oleObject" Target="../embeddings/oleObject2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37.wmf"/><Relationship Id="rId4" Type="http://schemas.openxmlformats.org/officeDocument/2006/relationships/oleObject" Target="../embeddings/oleObject3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38.wmf"/><Relationship Id="rId4" Type="http://schemas.openxmlformats.org/officeDocument/2006/relationships/oleObject" Target="../embeddings/oleObject32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Relationship Id="rId9" Type="http://schemas.openxmlformats.org/officeDocument/2006/relationships/image" Target="../media/image140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hyperlink" Target="http://wwwa2.kph.uni-mainz.de/images/internal/meetings/Summer%20program/2012/a2_summerstudents.jp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oleObject" Target="../embeddings/oleObject35.bin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1.png"/><Relationship Id="rId5" Type="http://schemas.openxmlformats.org/officeDocument/2006/relationships/image" Target="../media/image151.png"/><Relationship Id="rId4" Type="http://schemas.openxmlformats.org/officeDocument/2006/relationships/image" Target="../media/image150.wmf"/><Relationship Id="rId9" Type="http://schemas.openxmlformats.org/officeDocument/2006/relationships/image" Target="../media/image69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2643188"/>
            <a:ext cx="9906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2000" dirty="0">
                <a:solidFill>
                  <a:srgbClr val="3333FF"/>
                </a:solidFill>
              </a:rPr>
              <a:t>1.-Introduction: 			</a:t>
            </a:r>
            <a:r>
              <a:rPr lang="en-US" sz="2000" dirty="0" smtClean="0">
                <a:solidFill>
                  <a:srgbClr val="3333FF"/>
                </a:solidFill>
              </a:rPr>
              <a:t>	The  </a:t>
            </a:r>
            <a:r>
              <a:rPr lang="en-US" sz="2000" b="1" dirty="0" smtClean="0">
                <a:solidFill>
                  <a:srgbClr val="3333FF"/>
                </a:solidFill>
              </a:rPr>
              <a:t>Ma</a:t>
            </a:r>
            <a:r>
              <a:rPr lang="en-US" sz="2000" dirty="0" smtClean="0">
                <a:solidFill>
                  <a:srgbClr val="3333FF"/>
                </a:solidFill>
              </a:rPr>
              <a:t>inz </a:t>
            </a:r>
            <a:r>
              <a:rPr lang="en-US" sz="2000" b="1" dirty="0" err="1" smtClean="0">
                <a:solidFill>
                  <a:srgbClr val="3333FF"/>
                </a:solidFill>
              </a:rPr>
              <a:t>Mi</a:t>
            </a:r>
            <a:r>
              <a:rPr lang="en-US" sz="2000" dirty="0" err="1" smtClean="0">
                <a:solidFill>
                  <a:srgbClr val="3333FF"/>
                </a:solidFill>
              </a:rPr>
              <a:t>crotron</a:t>
            </a:r>
            <a:r>
              <a:rPr lang="en-US" sz="2000" dirty="0" smtClean="0">
                <a:solidFill>
                  <a:srgbClr val="3333FF"/>
                </a:solidFill>
              </a:rPr>
              <a:t> MAMI </a:t>
            </a:r>
            <a:endParaRPr lang="en-US" sz="2000" dirty="0">
              <a:solidFill>
                <a:srgbClr val="3333FF"/>
              </a:solidFill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2000" dirty="0">
                <a:solidFill>
                  <a:srgbClr val="3333FF"/>
                </a:solidFill>
              </a:rPr>
              <a:t>2.-Experimental setup </a:t>
            </a:r>
            <a:r>
              <a:rPr lang="en-US" sz="2000" dirty="0" smtClean="0">
                <a:solidFill>
                  <a:srgbClr val="3333FF"/>
                </a:solidFill>
              </a:rPr>
              <a:t>beam +detector:      </a:t>
            </a:r>
            <a:r>
              <a:rPr lang="en-US" sz="2000" dirty="0">
                <a:solidFill>
                  <a:srgbClr val="3333FF"/>
                </a:solidFill>
              </a:rPr>
              <a:t>	</a:t>
            </a:r>
            <a:r>
              <a:rPr lang="en-US" sz="2000" dirty="0" smtClean="0">
                <a:solidFill>
                  <a:srgbClr val="3333FF"/>
                </a:solidFill>
              </a:rPr>
              <a:t>Tagger </a:t>
            </a:r>
            <a:r>
              <a:rPr lang="en-US" sz="2000" dirty="0">
                <a:solidFill>
                  <a:srgbClr val="3333FF"/>
                </a:solidFill>
              </a:rPr>
              <a:t>+ </a:t>
            </a:r>
            <a:r>
              <a:rPr lang="en-US" sz="2000" dirty="0" smtClean="0">
                <a:solidFill>
                  <a:srgbClr val="3333FF"/>
                </a:solidFill>
              </a:rPr>
              <a:t>Crystal </a:t>
            </a:r>
            <a:r>
              <a:rPr lang="en-US" sz="2000" dirty="0" err="1" smtClean="0">
                <a:solidFill>
                  <a:srgbClr val="3333FF"/>
                </a:solidFill>
              </a:rPr>
              <a:t>Ball@MAMI</a:t>
            </a:r>
            <a:endParaRPr lang="en-US" sz="2000" dirty="0" smtClean="0">
              <a:solidFill>
                <a:srgbClr val="3333FF"/>
              </a:solidFill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2000" dirty="0" smtClean="0">
                <a:solidFill>
                  <a:srgbClr val="3333FF"/>
                </a:solidFill>
              </a:rPr>
              <a:t>3.- Experimental setup target: 		The Frozen Spin Target</a:t>
            </a:r>
            <a:endParaRPr lang="en-US" sz="2000" dirty="0">
              <a:solidFill>
                <a:srgbClr val="3333FF"/>
              </a:solidFill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2000" dirty="0" smtClean="0">
                <a:solidFill>
                  <a:srgbClr val="3333FF"/>
                </a:solidFill>
              </a:rPr>
              <a:t>3.-</a:t>
            </a:r>
            <a:r>
              <a:rPr lang="en-US" sz="2000" dirty="0">
                <a:solidFill>
                  <a:srgbClr val="3333FF"/>
                </a:solidFill>
              </a:rPr>
              <a:t>Double </a:t>
            </a:r>
            <a:r>
              <a:rPr lang="en-US" sz="2000" dirty="0" smtClean="0">
                <a:solidFill>
                  <a:srgbClr val="3333FF"/>
                </a:solidFill>
              </a:rPr>
              <a:t>Polarized </a:t>
            </a:r>
            <a:r>
              <a:rPr lang="en-US" sz="2000" dirty="0">
                <a:solidFill>
                  <a:srgbClr val="3333FF"/>
                </a:solidFill>
              </a:rPr>
              <a:t>Experiments :	</a:t>
            </a:r>
            <a:r>
              <a:rPr lang="en-US" sz="2000" dirty="0" smtClean="0">
                <a:solidFill>
                  <a:srgbClr val="3333FF"/>
                </a:solidFill>
              </a:rPr>
              <a:t>	Precision </a:t>
            </a:r>
            <a:r>
              <a:rPr lang="en-US" sz="2000" dirty="0">
                <a:solidFill>
                  <a:srgbClr val="3333FF"/>
                </a:solidFill>
              </a:rPr>
              <a:t>measurements of the Nucleons </a:t>
            </a:r>
            <a:r>
              <a:rPr lang="en-US" sz="2000" dirty="0" smtClean="0">
                <a:solidFill>
                  <a:srgbClr val="3333FF"/>
                </a:solidFill>
              </a:rPr>
              <a:t>						Excitations, GDH </a:t>
            </a:r>
            <a:r>
              <a:rPr lang="en-US" sz="2000" dirty="0" err="1" smtClean="0">
                <a:solidFill>
                  <a:srgbClr val="3333FF"/>
                </a:solidFill>
              </a:rPr>
              <a:t>sumrule</a:t>
            </a:r>
            <a:r>
              <a:rPr lang="en-US" sz="2000" dirty="0" smtClean="0">
                <a:solidFill>
                  <a:srgbClr val="3333FF"/>
                </a:solidFill>
              </a:rPr>
              <a:t> </a:t>
            </a:r>
            <a:r>
              <a:rPr lang="en-US" sz="2000" dirty="0">
                <a:solidFill>
                  <a:srgbClr val="3333FF"/>
                </a:solidFill>
              </a:rPr>
              <a:t>			</a:t>
            </a:r>
            <a:r>
              <a:rPr lang="en-US" sz="2000" dirty="0" smtClean="0">
                <a:solidFill>
                  <a:srgbClr val="3333FF"/>
                </a:solidFill>
              </a:rPr>
              <a:t>				Determination </a:t>
            </a:r>
            <a:r>
              <a:rPr lang="en-US" sz="2000" dirty="0">
                <a:solidFill>
                  <a:srgbClr val="3333FF"/>
                </a:solidFill>
              </a:rPr>
              <a:t>of Fundamental  Properties</a:t>
            </a:r>
          </a:p>
          <a:p>
            <a:pPr eaLnBrk="0" hangingPunct="0">
              <a:spcBef>
                <a:spcPct val="30000"/>
              </a:spcBef>
            </a:pPr>
            <a:r>
              <a:rPr lang="en-US" sz="2000" dirty="0">
                <a:solidFill>
                  <a:srgbClr val="3333FF"/>
                </a:solidFill>
              </a:rPr>
              <a:t>				</a:t>
            </a:r>
          </a:p>
        </p:txBody>
      </p:sp>
      <p:pic>
        <p:nvPicPr>
          <p:cNvPr id="22531" name="Picture 3" descr="unikop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9525" y="0"/>
            <a:ext cx="48164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Line 6"/>
          <p:cNvSpPr>
            <a:spLocks noChangeShapeType="1"/>
          </p:cNvSpPr>
          <p:nvPr/>
        </p:nvSpPr>
        <p:spPr bwMode="auto">
          <a:xfrm>
            <a:off x="0" y="4941168"/>
            <a:ext cx="9906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2533" name="Picture 7" descr="kop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0"/>
            <a:ext cx="4186238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5365750" y="223838"/>
            <a:ext cx="17129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800" b="1">
                <a:solidFill>
                  <a:srgbClr val="CCECFF"/>
                </a:solidFill>
              </a:rPr>
              <a:t>      </a:t>
            </a:r>
            <a:r>
              <a:rPr lang="en-GB" sz="1800" b="1">
                <a:solidFill>
                  <a:srgbClr val="CCECFF"/>
                </a:solidFill>
              </a:rPr>
              <a:t>Institut </a:t>
            </a:r>
            <a:endParaRPr lang="de-DE" sz="1800" b="1">
              <a:solidFill>
                <a:srgbClr val="CCECFF"/>
              </a:solidFill>
            </a:endParaRPr>
          </a:p>
          <a:p>
            <a:pPr eaLnBrk="0" hangingPunct="0"/>
            <a:r>
              <a:rPr lang="en-GB" sz="1800" b="1">
                <a:solidFill>
                  <a:srgbClr val="CCECFF"/>
                </a:solidFill>
              </a:rPr>
              <a:t>für Kernphysik</a:t>
            </a:r>
          </a:p>
        </p:txBody>
      </p:sp>
      <p:pic>
        <p:nvPicPr>
          <p:cNvPr id="22536" name="Picture 10" descr="mamilogo-trans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5200" y="0"/>
            <a:ext cx="13208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7" name="Group 22"/>
          <p:cNvGrpSpPr>
            <a:grpSpLocks/>
          </p:cNvGrpSpPr>
          <p:nvPr/>
        </p:nvGrpSpPr>
        <p:grpSpPr bwMode="auto">
          <a:xfrm>
            <a:off x="0" y="0"/>
            <a:ext cx="1588" cy="461963"/>
            <a:chOff x="0" y="0"/>
            <a:chExt cx="810" cy="461665"/>
          </a:xfrm>
        </p:grpSpPr>
        <p:sp>
          <p:nvSpPr>
            <p:cNvPr id="22540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8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22541" name="Group 21"/>
            <p:cNvGrpSpPr>
              <a:grpSpLocks/>
            </p:cNvGrpSpPr>
            <p:nvPr/>
          </p:nvGrpSpPr>
          <p:grpSpPr bwMode="auto">
            <a:xfrm>
              <a:off x="0" y="0"/>
              <a:ext cx="810" cy="461665"/>
              <a:chOff x="0" y="0"/>
              <a:chExt cx="810" cy="461665"/>
            </a:xfrm>
          </p:grpSpPr>
          <p:sp>
            <p:nvSpPr>
              <p:cNvPr id="22542" name="Rectangle 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10" cy="0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3" name="Rectangle 1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10" cy="461665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2538" name="Text Box 2"/>
          <p:cNvSpPr txBox="1">
            <a:spLocks noChangeArrowheads="1"/>
          </p:cNvSpPr>
          <p:nvPr/>
        </p:nvSpPr>
        <p:spPr bwMode="auto">
          <a:xfrm>
            <a:off x="0" y="5013176"/>
            <a:ext cx="9906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/>
              <a:t>PSTP 2013</a:t>
            </a:r>
          </a:p>
          <a:p>
            <a:pPr algn="ctr"/>
            <a:r>
              <a:rPr lang="de-DE" sz="2000" dirty="0" err="1" smtClean="0">
                <a:latin typeface="CMBX12"/>
              </a:rPr>
              <a:t>Charlottesville</a:t>
            </a:r>
            <a:r>
              <a:rPr lang="de-DE" sz="2000" dirty="0" smtClean="0">
                <a:latin typeface="CMBX12"/>
              </a:rPr>
              <a:t>, September 9</a:t>
            </a:r>
            <a:r>
              <a:rPr lang="de-DE" sz="2000" baseline="30000" dirty="0" smtClean="0">
                <a:latin typeface="CMBX12"/>
              </a:rPr>
              <a:t>th</a:t>
            </a:r>
            <a:r>
              <a:rPr lang="de-DE" sz="2000" dirty="0" smtClean="0">
                <a:latin typeface="CMBX12"/>
              </a:rPr>
              <a:t> 2013</a:t>
            </a:r>
            <a:endParaRPr lang="de-DE" sz="2000" dirty="0"/>
          </a:p>
          <a:p>
            <a:pPr algn="ctr"/>
            <a:r>
              <a:rPr lang="de-DE" sz="2000" dirty="0"/>
              <a:t>Andreas Thomas</a:t>
            </a:r>
          </a:p>
        </p:txBody>
      </p:sp>
      <p:sp>
        <p:nvSpPr>
          <p:cNvPr id="22539" name="Rectangle 3"/>
          <p:cNvSpPr>
            <a:spLocks noChangeArrowheads="1"/>
          </p:cNvSpPr>
          <p:nvPr/>
        </p:nvSpPr>
        <p:spPr bwMode="auto">
          <a:xfrm>
            <a:off x="47625" y="1214438"/>
            <a:ext cx="9858375" cy="459100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b="1" dirty="0" smtClean="0">
                <a:solidFill>
                  <a:srgbClr val="0000FF"/>
                </a:solidFill>
              </a:rPr>
              <a:t>Double </a:t>
            </a:r>
            <a:r>
              <a:rPr lang="de-DE" b="1" dirty="0" err="1" smtClean="0">
                <a:solidFill>
                  <a:srgbClr val="0000FF"/>
                </a:solidFill>
              </a:rPr>
              <a:t>Polarized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Measurements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with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</a:rPr>
              <a:t>Frozen</a:t>
            </a:r>
            <a:r>
              <a:rPr lang="de-DE" b="1" dirty="0" smtClean="0">
                <a:solidFill>
                  <a:srgbClr val="0000FF"/>
                </a:solidFill>
              </a:rPr>
              <a:t> Spin</a:t>
            </a:r>
            <a:r>
              <a:rPr lang="en-US" b="1" dirty="0" smtClean="0">
                <a:solidFill>
                  <a:srgbClr val="0000FF"/>
                </a:solidFill>
              </a:rPr>
              <a:t> Target at MAMI</a:t>
            </a:r>
          </a:p>
        </p:txBody>
      </p:sp>
      <p:pic>
        <p:nvPicPr>
          <p:cNvPr id="18" name="Picture 2" descr="Cryostat_mainz 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4726" y="5066523"/>
            <a:ext cx="2911274" cy="179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a2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536874" cy="1009214"/>
          </a:xfrm>
          <a:prstGeom prst="rect">
            <a:avLst/>
          </a:prstGeom>
          <a:noFill/>
        </p:spPr>
      </p:pic>
      <p:pic>
        <p:nvPicPr>
          <p:cNvPr id="20" name="Picture 5" descr="coil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-1" y="5805265"/>
            <a:ext cx="3335809" cy="10527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3"/>
          <p:cNvSpPr txBox="1">
            <a:spLocks noChangeArrowheads="1"/>
          </p:cNvSpPr>
          <p:nvPr/>
        </p:nvSpPr>
        <p:spPr bwMode="auto">
          <a:xfrm>
            <a:off x="0" y="3582988"/>
            <a:ext cx="2487613" cy="646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sz="1800" b="1"/>
              <a:t>Thermal equilibrium</a:t>
            </a:r>
          </a:p>
          <a:p>
            <a:pPr eaLnBrk="0" hangingPunct="0"/>
            <a:r>
              <a:rPr lang="de-DE" sz="1800" b="1"/>
              <a:t>Boltzmann distribution</a:t>
            </a: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309563" y="4643438"/>
          <a:ext cx="463232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3" imgW="1485720" imgH="431640" progId="Equation.3">
                  <p:embed/>
                </p:oleObj>
              </mc:Choice>
              <mc:Fallback>
                <p:oleObj name="Equation" r:id="rId3" imgW="148572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4643438"/>
                        <a:ext cx="4632325" cy="1238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/>
          <p:cNvGraphicFramePr>
            <a:graphicFrameLocks noChangeAspect="1"/>
          </p:cNvGraphicFramePr>
          <p:nvPr/>
        </p:nvGraphicFramePr>
        <p:xfrm>
          <a:off x="2452688" y="3500438"/>
          <a:ext cx="2686050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Formel" r:id="rId5" imgW="863280" imgH="393480" progId="Equation.3">
                  <p:embed/>
                </p:oleObj>
              </mc:Choice>
              <mc:Fallback>
                <p:oleObj name="Formel" r:id="rId5" imgW="86328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3500438"/>
                        <a:ext cx="2686050" cy="1128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0" y="6027738"/>
            <a:ext cx="8315325" cy="830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/>
              <a:t>Trick: Transfer of the high electron polarization to the nucleon via</a:t>
            </a:r>
          </a:p>
          <a:p>
            <a:pPr eaLnBrk="0" hangingPunct="0"/>
            <a:r>
              <a:rPr lang="de-DE"/>
              <a:t>           </a:t>
            </a:r>
            <a:r>
              <a:rPr lang="de-DE">
                <a:latin typeface="Symbol" pitchFamily="18" charset="2"/>
              </a:rPr>
              <a:t>m</a:t>
            </a:r>
            <a:r>
              <a:rPr lang="de-DE"/>
              <a:t>-wave irradiation (DNP)</a:t>
            </a:r>
          </a:p>
        </p:txBody>
      </p:sp>
      <p:sp>
        <p:nvSpPr>
          <p:cNvPr id="6153" name="Line 11"/>
          <p:cNvSpPr>
            <a:spLocks noChangeShapeType="1"/>
          </p:cNvSpPr>
          <p:nvPr/>
        </p:nvSpPr>
        <p:spPr bwMode="auto">
          <a:xfrm>
            <a:off x="65088" y="3413125"/>
            <a:ext cx="9840912" cy="158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Line 12"/>
          <p:cNvSpPr>
            <a:spLocks noChangeShapeType="1"/>
          </p:cNvSpPr>
          <p:nvPr/>
        </p:nvSpPr>
        <p:spPr bwMode="auto">
          <a:xfrm>
            <a:off x="1044575" y="6848475"/>
            <a:ext cx="7429500" cy="15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1677988" y="2862263"/>
            <a:ext cx="9747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electron</a:t>
            </a:r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5648325" y="2862263"/>
            <a:ext cx="8477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proton</a:t>
            </a:r>
          </a:p>
        </p:txBody>
      </p:sp>
      <p:sp>
        <p:nvSpPr>
          <p:cNvPr id="6157" name="Text Box 19"/>
          <p:cNvSpPr txBox="1">
            <a:spLocks noChangeArrowheads="1"/>
          </p:cNvSpPr>
          <p:nvPr/>
        </p:nvSpPr>
        <p:spPr bwMode="auto">
          <a:xfrm>
            <a:off x="1266825" y="469900"/>
            <a:ext cx="374967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sz="1800" b="1"/>
              <a:t>Magnetic moment in magnetic field:</a:t>
            </a:r>
          </a:p>
        </p:txBody>
      </p:sp>
      <p:graphicFrame>
        <p:nvGraphicFramePr>
          <p:cNvPr id="6148" name="Object 2"/>
          <p:cNvGraphicFramePr>
            <a:graphicFrameLocks noChangeAspect="1"/>
          </p:cNvGraphicFramePr>
          <p:nvPr/>
        </p:nvGraphicFramePr>
        <p:xfrm>
          <a:off x="5338763" y="387350"/>
          <a:ext cx="293211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Formel" r:id="rId7" imgW="939600" imgH="190440" progId="Equation.3">
                  <p:embed/>
                </p:oleObj>
              </mc:Choice>
              <mc:Fallback>
                <p:oleObj name="Formel" r:id="rId7" imgW="939600" imgH="1904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763" y="387350"/>
                        <a:ext cx="2932112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58" name="Group 21"/>
          <p:cNvGrpSpPr>
            <a:grpSpLocks/>
          </p:cNvGrpSpPr>
          <p:nvPr/>
        </p:nvGrpSpPr>
        <p:grpSpPr bwMode="auto">
          <a:xfrm>
            <a:off x="1457325" y="1211263"/>
            <a:ext cx="1609725" cy="920750"/>
            <a:chOff x="240" y="1660"/>
            <a:chExt cx="828" cy="260"/>
          </a:xfrm>
        </p:grpSpPr>
        <p:sp>
          <p:nvSpPr>
            <p:cNvPr id="6217" name="Line 22"/>
            <p:cNvSpPr>
              <a:spLocks noChangeShapeType="1"/>
            </p:cNvSpPr>
            <p:nvPr/>
          </p:nvSpPr>
          <p:spPr bwMode="auto">
            <a:xfrm>
              <a:off x="240" y="1788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8" name="Line 23"/>
            <p:cNvSpPr>
              <a:spLocks noChangeShapeType="1"/>
            </p:cNvSpPr>
            <p:nvPr/>
          </p:nvSpPr>
          <p:spPr bwMode="auto">
            <a:xfrm>
              <a:off x="720" y="1920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9" name="Line 24"/>
            <p:cNvSpPr>
              <a:spLocks noChangeShapeType="1"/>
            </p:cNvSpPr>
            <p:nvPr/>
          </p:nvSpPr>
          <p:spPr bwMode="auto">
            <a:xfrm>
              <a:off x="720" y="1662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20" name="Line 25"/>
            <p:cNvSpPr>
              <a:spLocks noChangeShapeType="1"/>
            </p:cNvSpPr>
            <p:nvPr/>
          </p:nvSpPr>
          <p:spPr bwMode="auto">
            <a:xfrm flipV="1">
              <a:off x="588" y="1660"/>
              <a:ext cx="136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21" name="Line 26"/>
            <p:cNvSpPr>
              <a:spLocks noChangeShapeType="1"/>
            </p:cNvSpPr>
            <p:nvPr/>
          </p:nvSpPr>
          <p:spPr bwMode="auto">
            <a:xfrm>
              <a:off x="588" y="1792"/>
              <a:ext cx="132" cy="1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159" name="Group 27"/>
          <p:cNvGrpSpPr>
            <a:grpSpLocks/>
          </p:cNvGrpSpPr>
          <p:nvPr/>
        </p:nvGrpSpPr>
        <p:grpSpPr bwMode="auto">
          <a:xfrm>
            <a:off x="5322888" y="1452563"/>
            <a:ext cx="1423987" cy="412750"/>
            <a:chOff x="240" y="1660"/>
            <a:chExt cx="828" cy="260"/>
          </a:xfrm>
        </p:grpSpPr>
        <p:sp>
          <p:nvSpPr>
            <p:cNvPr id="6212" name="Line 28"/>
            <p:cNvSpPr>
              <a:spLocks noChangeShapeType="1"/>
            </p:cNvSpPr>
            <p:nvPr/>
          </p:nvSpPr>
          <p:spPr bwMode="auto">
            <a:xfrm>
              <a:off x="240" y="1788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3" name="Line 29"/>
            <p:cNvSpPr>
              <a:spLocks noChangeShapeType="1"/>
            </p:cNvSpPr>
            <p:nvPr/>
          </p:nvSpPr>
          <p:spPr bwMode="auto">
            <a:xfrm>
              <a:off x="720" y="1920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4" name="Line 30"/>
            <p:cNvSpPr>
              <a:spLocks noChangeShapeType="1"/>
            </p:cNvSpPr>
            <p:nvPr/>
          </p:nvSpPr>
          <p:spPr bwMode="auto">
            <a:xfrm>
              <a:off x="720" y="1662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5" name="Line 31"/>
            <p:cNvSpPr>
              <a:spLocks noChangeShapeType="1"/>
            </p:cNvSpPr>
            <p:nvPr/>
          </p:nvSpPr>
          <p:spPr bwMode="auto">
            <a:xfrm flipV="1">
              <a:off x="588" y="1660"/>
              <a:ext cx="136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6" name="Line 32"/>
            <p:cNvSpPr>
              <a:spLocks noChangeShapeType="1"/>
            </p:cNvSpPr>
            <p:nvPr/>
          </p:nvSpPr>
          <p:spPr bwMode="auto">
            <a:xfrm>
              <a:off x="588" y="1792"/>
              <a:ext cx="132" cy="1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160" name="Text Box 33"/>
          <p:cNvSpPr txBox="1">
            <a:spLocks noChangeArrowheads="1"/>
          </p:cNvSpPr>
          <p:nvPr/>
        </p:nvSpPr>
        <p:spPr bwMode="auto">
          <a:xfrm>
            <a:off x="1335088" y="2436813"/>
            <a:ext cx="738187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B=0T</a:t>
            </a:r>
          </a:p>
        </p:txBody>
      </p:sp>
      <p:sp>
        <p:nvSpPr>
          <p:cNvPr id="6161" name="Text Box 34"/>
          <p:cNvSpPr txBox="1">
            <a:spLocks noChangeArrowheads="1"/>
          </p:cNvSpPr>
          <p:nvPr/>
        </p:nvSpPr>
        <p:spPr bwMode="auto">
          <a:xfrm>
            <a:off x="5310188" y="2436813"/>
            <a:ext cx="73977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B=0T</a:t>
            </a:r>
          </a:p>
        </p:txBody>
      </p:sp>
      <p:sp>
        <p:nvSpPr>
          <p:cNvPr id="6162" name="Text Box 35"/>
          <p:cNvSpPr txBox="1">
            <a:spLocks noChangeArrowheads="1"/>
          </p:cNvSpPr>
          <p:nvPr/>
        </p:nvSpPr>
        <p:spPr bwMode="auto">
          <a:xfrm>
            <a:off x="6084888" y="2436813"/>
            <a:ext cx="9112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B=2.5T</a:t>
            </a:r>
          </a:p>
        </p:txBody>
      </p:sp>
      <p:sp>
        <p:nvSpPr>
          <p:cNvPr id="6163" name="Text Box 36"/>
          <p:cNvSpPr txBox="1">
            <a:spLocks noChangeArrowheads="1"/>
          </p:cNvSpPr>
          <p:nvPr/>
        </p:nvSpPr>
        <p:spPr bwMode="auto">
          <a:xfrm>
            <a:off x="2314575" y="2436813"/>
            <a:ext cx="912813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B=2.5T</a:t>
            </a:r>
          </a:p>
        </p:txBody>
      </p:sp>
      <p:sp>
        <p:nvSpPr>
          <p:cNvPr id="6164" name="Text Box 37"/>
          <p:cNvSpPr txBox="1">
            <a:spLocks noChangeArrowheads="1"/>
          </p:cNvSpPr>
          <p:nvPr/>
        </p:nvSpPr>
        <p:spPr bwMode="auto">
          <a:xfrm>
            <a:off x="2606675" y="1452563"/>
            <a:ext cx="4794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>
                <a:latin typeface="Symbol" pitchFamily="18" charset="2"/>
              </a:rPr>
              <a:t>D</a:t>
            </a:r>
            <a:r>
              <a:rPr lang="de-DE" sz="1800" b="1"/>
              <a:t>E</a:t>
            </a:r>
          </a:p>
        </p:txBody>
      </p:sp>
      <p:graphicFrame>
        <p:nvGraphicFramePr>
          <p:cNvPr id="6149" name="Object 3"/>
          <p:cNvGraphicFramePr>
            <a:graphicFrameLocks noChangeAspect="1"/>
          </p:cNvGraphicFramePr>
          <p:nvPr/>
        </p:nvGraphicFramePr>
        <p:xfrm>
          <a:off x="3152775" y="1331913"/>
          <a:ext cx="204787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9" imgW="1143000" imgH="393480" progId="Equation.3">
                  <p:embed/>
                </p:oleObj>
              </mc:Choice>
              <mc:Fallback>
                <p:oleObj name="Equation" r:id="rId9" imgW="114300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775" y="1331913"/>
                        <a:ext cx="2047875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4"/>
          <p:cNvGraphicFramePr>
            <a:graphicFrameLocks noChangeAspect="1"/>
          </p:cNvGraphicFramePr>
          <p:nvPr/>
        </p:nvGraphicFramePr>
        <p:xfrm>
          <a:off x="6907213" y="1493838"/>
          <a:ext cx="156686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11" imgW="876240" imgH="241200" progId="Equation.3">
                  <p:embed/>
                </p:oleObj>
              </mc:Choice>
              <mc:Fallback>
                <p:oleObj name="Equation" r:id="rId11" imgW="8762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213" y="1493838"/>
                        <a:ext cx="1566862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5" name="Line 40"/>
          <p:cNvSpPr>
            <a:spLocks noChangeShapeType="1"/>
          </p:cNvSpPr>
          <p:nvPr/>
        </p:nvSpPr>
        <p:spPr bwMode="auto">
          <a:xfrm flipH="1" flipV="1">
            <a:off x="2840038" y="1223963"/>
            <a:ext cx="635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66" name="Line 41"/>
          <p:cNvSpPr>
            <a:spLocks noChangeShapeType="1"/>
          </p:cNvSpPr>
          <p:nvPr/>
        </p:nvSpPr>
        <p:spPr bwMode="auto">
          <a:xfrm flipH="1">
            <a:off x="2840038" y="1795463"/>
            <a:ext cx="635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67" name="Line 42"/>
          <p:cNvSpPr>
            <a:spLocks noChangeShapeType="1"/>
          </p:cNvSpPr>
          <p:nvPr/>
        </p:nvSpPr>
        <p:spPr bwMode="auto">
          <a:xfrm flipV="1">
            <a:off x="6608763" y="1465263"/>
            <a:ext cx="1587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68" name="AutoShape 43"/>
          <p:cNvSpPr>
            <a:spLocks noChangeArrowheads="1"/>
          </p:cNvSpPr>
          <p:nvPr/>
        </p:nvSpPr>
        <p:spPr bwMode="auto">
          <a:xfrm flipV="1">
            <a:off x="3195638" y="1946275"/>
            <a:ext cx="274637" cy="381000"/>
          </a:xfrm>
          <a:prstGeom prst="upArrow">
            <a:avLst>
              <a:gd name="adj1" fmla="val 50000"/>
              <a:gd name="adj2" fmla="val 37572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AutoShape 44"/>
          <p:cNvSpPr>
            <a:spLocks noChangeArrowheads="1"/>
          </p:cNvSpPr>
          <p:nvPr/>
        </p:nvSpPr>
        <p:spPr bwMode="auto">
          <a:xfrm>
            <a:off x="3189288" y="1044575"/>
            <a:ext cx="274637" cy="381000"/>
          </a:xfrm>
          <a:prstGeom prst="upArrow">
            <a:avLst>
              <a:gd name="adj1" fmla="val 50000"/>
              <a:gd name="adj2" fmla="val 37572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Line 45"/>
          <p:cNvSpPr>
            <a:spLocks noChangeShapeType="1"/>
          </p:cNvSpPr>
          <p:nvPr/>
        </p:nvSpPr>
        <p:spPr bwMode="auto">
          <a:xfrm flipV="1">
            <a:off x="6991350" y="1814513"/>
            <a:ext cx="1588" cy="279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71" name="Line 46"/>
          <p:cNvSpPr>
            <a:spLocks noChangeShapeType="1"/>
          </p:cNvSpPr>
          <p:nvPr/>
        </p:nvSpPr>
        <p:spPr bwMode="auto">
          <a:xfrm>
            <a:off x="6991350" y="1231900"/>
            <a:ext cx="1588" cy="279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72" name="Line 47"/>
          <p:cNvSpPr>
            <a:spLocks noChangeShapeType="1"/>
          </p:cNvSpPr>
          <p:nvPr/>
        </p:nvSpPr>
        <p:spPr bwMode="auto">
          <a:xfrm flipV="1">
            <a:off x="3136900" y="2473325"/>
            <a:ext cx="1588" cy="3032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73" name="Line 48"/>
          <p:cNvSpPr>
            <a:spLocks noChangeShapeType="1"/>
          </p:cNvSpPr>
          <p:nvPr/>
        </p:nvSpPr>
        <p:spPr bwMode="auto">
          <a:xfrm flipV="1">
            <a:off x="6961188" y="2438400"/>
            <a:ext cx="1587" cy="3032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49" name="Group 4"/>
          <p:cNvGraphicFramePr>
            <a:graphicFrameLocks noGrp="1"/>
          </p:cNvGraphicFramePr>
          <p:nvPr/>
        </p:nvGraphicFramePr>
        <p:xfrm>
          <a:off x="5310188" y="3857625"/>
          <a:ext cx="4429157" cy="2103120"/>
        </p:xfrm>
        <a:graphic>
          <a:graphicData uri="http://schemas.openxmlformats.org/drawingml/2006/table">
            <a:tbl>
              <a:tblPr/>
              <a:tblGrid>
                <a:gridCol w="886237"/>
                <a:gridCol w="886237"/>
                <a:gridCol w="884209"/>
                <a:gridCol w="886237"/>
                <a:gridCol w="886237"/>
              </a:tblGrid>
              <a:tr h="5870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 [Tesla]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 [mK]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[%]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 [%]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 [%]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 rot="-5400000">
            <a:off x="2267744" y="970756"/>
            <a:ext cx="2655888" cy="714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825500" y="0"/>
            <a:ext cx="2247900" cy="1143000"/>
            <a:chOff x="133" y="384"/>
            <a:chExt cx="1307" cy="720"/>
          </a:xfrm>
        </p:grpSpPr>
        <p:sp>
          <p:nvSpPr>
            <p:cNvPr id="32796" name="Rectangle 4"/>
            <p:cNvSpPr>
              <a:spLocks noChangeArrowheads="1"/>
            </p:cNvSpPr>
            <p:nvPr/>
          </p:nvSpPr>
          <p:spPr bwMode="auto">
            <a:xfrm>
              <a:off x="133" y="384"/>
              <a:ext cx="1307" cy="72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7" name="Text Box 5"/>
            <p:cNvSpPr txBox="1">
              <a:spLocks noChangeArrowheads="1"/>
            </p:cNvSpPr>
            <p:nvPr/>
          </p:nvSpPr>
          <p:spPr bwMode="auto">
            <a:xfrm>
              <a:off x="162" y="410"/>
              <a:ext cx="1159" cy="62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 lIns="56263" tIns="28132" rIns="56263" bIns="28132">
              <a:spAutoFit/>
            </a:bodyPr>
            <a:lstStyle/>
            <a:p>
              <a:pPr algn="ctr" defTabSz="468313" eaLnBrk="0" hangingPunct="0"/>
              <a:r>
                <a:rPr lang="en-GB" sz="2000" b="1"/>
                <a:t>He</a:t>
              </a:r>
              <a:r>
                <a:rPr lang="en-GB" sz="2000" b="1" baseline="30000"/>
                <a:t>3</a:t>
              </a:r>
              <a:r>
                <a:rPr lang="en-GB" sz="2000" b="1"/>
                <a:t>/He</a:t>
              </a:r>
              <a:r>
                <a:rPr lang="en-GB" sz="2000" b="1" baseline="30000"/>
                <a:t>4</a:t>
              </a:r>
              <a:r>
                <a:rPr lang="en-GB" sz="2000" b="1"/>
                <a:t> Roots</a:t>
              </a:r>
            </a:p>
            <a:p>
              <a:pPr algn="ctr" defTabSz="468313" eaLnBrk="0" hangingPunct="0"/>
              <a:r>
                <a:rPr lang="en-GB" sz="2000" b="1"/>
                <a:t>4000m</a:t>
              </a:r>
              <a:r>
                <a:rPr lang="en-GB" sz="2000" b="1" baseline="30000"/>
                <a:t>3</a:t>
              </a:r>
              <a:r>
                <a:rPr lang="en-GB" sz="2000" b="1"/>
                <a:t>/h</a:t>
              </a:r>
            </a:p>
            <a:p>
              <a:pPr algn="ctr" defTabSz="468313" eaLnBrk="0" hangingPunct="0"/>
              <a:r>
                <a:rPr lang="en-GB" sz="2000" b="1"/>
                <a:t>Vacuum system</a:t>
              </a:r>
            </a:p>
          </p:txBody>
        </p:sp>
      </p:grpSp>
      <p:grpSp>
        <p:nvGrpSpPr>
          <p:cNvPr id="32772" name="Group 6"/>
          <p:cNvGrpSpPr>
            <a:grpSpLocks/>
          </p:cNvGrpSpPr>
          <p:nvPr/>
        </p:nvGrpSpPr>
        <p:grpSpPr bwMode="auto">
          <a:xfrm>
            <a:off x="165100" y="3048000"/>
            <a:ext cx="1733550" cy="1882775"/>
            <a:chOff x="0" y="1406"/>
            <a:chExt cx="1008" cy="1186"/>
          </a:xfrm>
        </p:grpSpPr>
        <p:sp>
          <p:nvSpPr>
            <p:cNvPr id="32794" name="Rectangle 7"/>
            <p:cNvSpPr>
              <a:spLocks noChangeArrowheads="1"/>
            </p:cNvSpPr>
            <p:nvPr/>
          </p:nvSpPr>
          <p:spPr bwMode="auto">
            <a:xfrm>
              <a:off x="0" y="1406"/>
              <a:ext cx="1008" cy="1186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5" name="Text Box 8"/>
            <p:cNvSpPr txBox="1">
              <a:spLocks noChangeArrowheads="1"/>
            </p:cNvSpPr>
            <p:nvPr/>
          </p:nvSpPr>
          <p:spPr bwMode="auto">
            <a:xfrm>
              <a:off x="57" y="1499"/>
              <a:ext cx="850" cy="1063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56263" tIns="28132" rIns="56263" bIns="28132">
              <a:spAutoFit/>
            </a:bodyPr>
            <a:lstStyle/>
            <a:p>
              <a:pPr algn="ctr" defTabSz="468313" eaLnBrk="0" hangingPunct="0"/>
              <a:r>
                <a:rPr lang="en-GB" sz="2000" b="1"/>
                <a:t>Mikrowaves</a:t>
              </a:r>
            </a:p>
            <a:p>
              <a:pPr algn="ctr" defTabSz="468313" eaLnBrk="0" hangingPunct="0"/>
              <a:r>
                <a:rPr lang="en-GB" sz="2000" b="1"/>
                <a:t>70GHz</a:t>
              </a:r>
            </a:p>
            <a:p>
              <a:pPr algn="ctr" defTabSz="468313" eaLnBrk="0" hangingPunct="0"/>
              <a:r>
                <a:rPr lang="en-GB" sz="2200" b="1">
                  <a:solidFill>
                    <a:srgbClr val="FF3300"/>
                  </a:solidFill>
                </a:rPr>
                <a:t>D</a:t>
              </a:r>
              <a:r>
                <a:rPr lang="en-GB" sz="2000"/>
                <a:t>ynamic</a:t>
              </a:r>
              <a:r>
                <a:rPr lang="en-GB" sz="2000" b="1"/>
                <a:t> </a:t>
              </a:r>
            </a:p>
            <a:p>
              <a:pPr algn="ctr" defTabSz="468313" eaLnBrk="0" hangingPunct="0"/>
              <a:r>
                <a:rPr lang="en-GB" sz="2200" b="1">
                  <a:solidFill>
                    <a:srgbClr val="FF3300"/>
                  </a:solidFill>
                </a:rPr>
                <a:t>N</a:t>
              </a:r>
              <a:r>
                <a:rPr lang="en-GB" sz="2000"/>
                <a:t>uclear</a:t>
              </a:r>
              <a:endParaRPr lang="en-GB" sz="2000" b="1"/>
            </a:p>
            <a:p>
              <a:pPr algn="ctr" defTabSz="468313" eaLnBrk="0" hangingPunct="0"/>
              <a:r>
                <a:rPr lang="en-GB" sz="2200" b="1">
                  <a:solidFill>
                    <a:srgbClr val="FF3300"/>
                  </a:solidFill>
                </a:rPr>
                <a:t>P</a:t>
              </a:r>
              <a:r>
                <a:rPr lang="en-GB" sz="2000"/>
                <a:t>olarization</a:t>
              </a:r>
              <a:endParaRPr lang="en-GB" sz="2000" b="1"/>
            </a:p>
          </p:txBody>
        </p:sp>
      </p:grpSp>
      <p:sp>
        <p:nvSpPr>
          <p:cNvPr id="32773" name="AutoShape 9"/>
          <p:cNvSpPr>
            <a:spLocks noChangeArrowheads="1"/>
          </p:cNvSpPr>
          <p:nvPr/>
        </p:nvSpPr>
        <p:spPr bwMode="auto">
          <a:xfrm>
            <a:off x="2311400" y="3581400"/>
            <a:ext cx="1482725" cy="325438"/>
          </a:xfrm>
          <a:prstGeom prst="leftArrow">
            <a:avLst>
              <a:gd name="adj1" fmla="val 50000"/>
              <a:gd name="adj2" fmla="val 113902"/>
            </a:avLst>
          </a:prstGeom>
          <a:solidFill>
            <a:schemeClr val="hlink">
              <a:alpha val="50195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AutoShape 10"/>
          <p:cNvSpPr>
            <a:spLocks noChangeArrowheads="1"/>
          </p:cNvSpPr>
          <p:nvPr/>
        </p:nvSpPr>
        <p:spPr bwMode="auto">
          <a:xfrm flipH="1" flipV="1">
            <a:off x="2228850" y="4038600"/>
            <a:ext cx="173355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739 h 21600"/>
              <a:gd name="T20" fmla="*/ 15103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3753" y="0"/>
                </a:moveTo>
                <a:lnTo>
                  <a:pt x="5906" y="3930"/>
                </a:lnTo>
                <a:lnTo>
                  <a:pt x="12403" y="3930"/>
                </a:lnTo>
                <a:lnTo>
                  <a:pt x="12403" y="17739"/>
                </a:lnTo>
                <a:lnTo>
                  <a:pt x="0" y="17739"/>
                </a:lnTo>
                <a:lnTo>
                  <a:pt x="0" y="21600"/>
                </a:lnTo>
                <a:lnTo>
                  <a:pt x="15103" y="21600"/>
                </a:lnTo>
                <a:lnTo>
                  <a:pt x="15103" y="3930"/>
                </a:lnTo>
                <a:lnTo>
                  <a:pt x="21600" y="393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2775" name="Group 11"/>
          <p:cNvGrpSpPr>
            <a:grpSpLocks/>
          </p:cNvGrpSpPr>
          <p:nvPr/>
        </p:nvGrpSpPr>
        <p:grpSpPr bwMode="auto">
          <a:xfrm>
            <a:off x="0" y="5183188"/>
            <a:ext cx="2963863" cy="1674812"/>
            <a:chOff x="430" y="2987"/>
            <a:chExt cx="1723" cy="1055"/>
          </a:xfrm>
        </p:grpSpPr>
        <p:sp>
          <p:nvSpPr>
            <p:cNvPr id="32792" name="Rectangle 12"/>
            <p:cNvSpPr>
              <a:spLocks noChangeArrowheads="1"/>
            </p:cNvSpPr>
            <p:nvPr/>
          </p:nvSpPr>
          <p:spPr bwMode="auto">
            <a:xfrm>
              <a:off x="430" y="2987"/>
              <a:ext cx="1723" cy="1055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56263" tIns="28132" rIns="56263" bIns="28132" anchor="ctr"/>
            <a:lstStyle/>
            <a:p>
              <a:pPr algn="ctr" defTabSz="468313" eaLnBrk="0" hangingPunct="0"/>
              <a:endParaRPr lang="en-GB" sz="2200" b="1"/>
            </a:p>
          </p:txBody>
        </p:sp>
        <p:sp>
          <p:nvSpPr>
            <p:cNvPr id="32793" name="Text Box 13"/>
            <p:cNvSpPr txBox="1">
              <a:spLocks noChangeArrowheads="1"/>
            </p:cNvSpPr>
            <p:nvPr/>
          </p:nvSpPr>
          <p:spPr bwMode="auto">
            <a:xfrm>
              <a:off x="459" y="3105"/>
              <a:ext cx="1635" cy="812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 type="none" w="sm" len="sm"/>
              <a:tailEnd type="none" w="sm" len="sm"/>
            </a:ln>
          </p:spPr>
          <p:txBody>
            <a:bodyPr lIns="56263" tIns="28132" rIns="56263" bIns="28132">
              <a:spAutoFit/>
            </a:bodyPr>
            <a:lstStyle/>
            <a:p>
              <a:pPr algn="ctr" defTabSz="468313" eaLnBrk="0" hangingPunct="0">
                <a:spcBef>
                  <a:spcPct val="50000"/>
                </a:spcBef>
              </a:pPr>
              <a:r>
                <a:rPr lang="en-GB" sz="2000" b="1"/>
                <a:t>NMR-Apparatus</a:t>
              </a:r>
            </a:p>
            <a:p>
              <a:pPr algn="ctr" defTabSz="468313" eaLnBrk="0" hangingPunct="0">
                <a:spcBef>
                  <a:spcPct val="50000"/>
                </a:spcBef>
              </a:pPr>
              <a:r>
                <a:rPr lang="en-GB" sz="2000" b="1"/>
                <a:t>106MHz</a:t>
              </a:r>
            </a:p>
            <a:p>
              <a:pPr algn="ctr" defTabSz="468313" eaLnBrk="0" hangingPunct="0">
                <a:spcBef>
                  <a:spcPct val="50000"/>
                </a:spcBef>
              </a:pPr>
              <a:r>
                <a:rPr lang="en-GB" sz="2000" b="1"/>
                <a:t>Polarisation meas.</a:t>
              </a:r>
            </a:p>
          </p:txBody>
        </p:sp>
      </p:grpSp>
      <p:sp>
        <p:nvSpPr>
          <p:cNvPr id="32776" name="Text Box 14"/>
          <p:cNvSpPr txBox="1">
            <a:spLocks noChangeArrowheads="1"/>
          </p:cNvSpPr>
          <p:nvPr/>
        </p:nvSpPr>
        <p:spPr bwMode="auto">
          <a:xfrm>
            <a:off x="6024563" y="0"/>
            <a:ext cx="3881437" cy="979488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lIns="56263" tIns="28132" rIns="56263" bIns="28132">
            <a:spAutoFit/>
          </a:bodyPr>
          <a:lstStyle/>
          <a:p>
            <a:pPr algn="ctr" defTabSz="468313" eaLnBrk="0" hangingPunct="0"/>
            <a:r>
              <a:rPr lang="en-GB" sz="2000" b="1"/>
              <a:t>Components of the polarized target</a:t>
            </a:r>
          </a:p>
          <a:p>
            <a:pPr algn="ctr" defTabSz="468313" eaLnBrk="0" hangingPunct="0"/>
            <a:r>
              <a:rPr lang="en-GB" sz="2000" b="1"/>
              <a:t>for the Crystal Ball detector</a:t>
            </a:r>
            <a:endParaRPr lang="en-GB" sz="2000"/>
          </a:p>
        </p:txBody>
      </p:sp>
      <p:grpSp>
        <p:nvGrpSpPr>
          <p:cNvPr id="32777" name="Group 15"/>
          <p:cNvGrpSpPr>
            <a:grpSpLocks/>
          </p:cNvGrpSpPr>
          <p:nvPr/>
        </p:nvGrpSpPr>
        <p:grpSpPr bwMode="auto">
          <a:xfrm>
            <a:off x="3384550" y="5183188"/>
            <a:ext cx="2963863" cy="1674812"/>
            <a:chOff x="1488" y="4416"/>
            <a:chExt cx="1723" cy="1055"/>
          </a:xfrm>
        </p:grpSpPr>
        <p:sp>
          <p:nvSpPr>
            <p:cNvPr id="32790" name="Rectangle 16"/>
            <p:cNvSpPr>
              <a:spLocks noChangeArrowheads="1"/>
            </p:cNvSpPr>
            <p:nvPr/>
          </p:nvSpPr>
          <p:spPr bwMode="auto">
            <a:xfrm>
              <a:off x="1488" y="4416"/>
              <a:ext cx="1694" cy="100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56654" tIns="28327" rIns="56654" bIns="28327">
              <a:spAutoFit/>
            </a:bodyPr>
            <a:lstStyle/>
            <a:p>
              <a:pPr algn="ctr" defTabSz="468313" eaLnBrk="0" hangingPunct="0"/>
              <a:r>
                <a:rPr lang="en-GB" sz="2000" b="1"/>
                <a:t>Horizontal He</a:t>
              </a:r>
              <a:r>
                <a:rPr lang="en-GB" sz="2000" b="1" baseline="30000"/>
                <a:t>3</a:t>
              </a:r>
              <a:r>
                <a:rPr lang="en-GB" sz="2000" b="1"/>
                <a:t>/He</a:t>
              </a:r>
              <a:r>
                <a:rPr lang="en-GB" sz="2000" b="1" baseline="30000"/>
                <a:t>4</a:t>
              </a:r>
              <a:r>
                <a:rPr lang="en-GB" sz="2000" b="1"/>
                <a:t> Dilutionrefrigerator</a:t>
              </a:r>
            </a:p>
            <a:p>
              <a:pPr algn="ctr" defTabSz="468313" eaLnBrk="0" hangingPunct="0"/>
              <a:r>
                <a:rPr lang="en-GB" sz="2000" b="1"/>
                <a:t>(25mKelvin)</a:t>
              </a:r>
            </a:p>
            <a:p>
              <a:pPr algn="ctr" defTabSz="468313" eaLnBrk="0" hangingPunct="0"/>
              <a:r>
                <a:rPr lang="en-GB" sz="2000" b="1"/>
                <a:t>with internal</a:t>
              </a:r>
            </a:p>
            <a:p>
              <a:pPr algn="ctr" defTabSz="468313" eaLnBrk="0" hangingPunct="0"/>
              <a:r>
                <a:rPr lang="en-GB" sz="2000" b="1"/>
                <a:t>Holding coil</a:t>
              </a:r>
            </a:p>
          </p:txBody>
        </p:sp>
        <p:sp>
          <p:nvSpPr>
            <p:cNvPr id="32791" name="Rectangle 17"/>
            <p:cNvSpPr>
              <a:spLocks noChangeArrowheads="1"/>
            </p:cNvSpPr>
            <p:nvPr/>
          </p:nvSpPr>
          <p:spPr bwMode="auto">
            <a:xfrm>
              <a:off x="1488" y="4416"/>
              <a:ext cx="1723" cy="1055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56263" tIns="28132" rIns="56263" bIns="28132" anchor="ctr"/>
            <a:lstStyle/>
            <a:p>
              <a:pPr algn="ctr" defTabSz="468313" eaLnBrk="0" hangingPunct="0"/>
              <a:endParaRPr lang="en-GB" sz="2200" b="1"/>
            </a:p>
          </p:txBody>
        </p:sp>
      </p:grpSp>
      <p:grpSp>
        <p:nvGrpSpPr>
          <p:cNvPr id="32778" name="Group 18"/>
          <p:cNvGrpSpPr>
            <a:grpSpLocks/>
          </p:cNvGrpSpPr>
          <p:nvPr/>
        </p:nvGrpSpPr>
        <p:grpSpPr bwMode="auto">
          <a:xfrm>
            <a:off x="6738938" y="5514975"/>
            <a:ext cx="2697162" cy="1343025"/>
            <a:chOff x="4144" y="2544"/>
            <a:chExt cx="1568" cy="720"/>
          </a:xfrm>
        </p:grpSpPr>
        <p:sp>
          <p:nvSpPr>
            <p:cNvPr id="32788" name="Rectangle 19"/>
            <p:cNvSpPr>
              <a:spLocks noChangeArrowheads="1"/>
            </p:cNvSpPr>
            <p:nvPr/>
          </p:nvSpPr>
          <p:spPr bwMode="auto">
            <a:xfrm>
              <a:off x="4144" y="2559"/>
              <a:ext cx="1545" cy="52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56654" tIns="28327" rIns="56654" bIns="28327">
              <a:spAutoFit/>
            </a:bodyPr>
            <a:lstStyle/>
            <a:p>
              <a:pPr algn="ctr" defTabSz="468313" eaLnBrk="0" hangingPunct="0"/>
              <a:r>
                <a:rPr lang="en-GB" sz="2000" b="1"/>
                <a:t>Superconducting</a:t>
              </a:r>
            </a:p>
            <a:p>
              <a:pPr algn="ctr" defTabSz="468313" eaLnBrk="0" hangingPunct="0"/>
              <a:r>
                <a:rPr lang="en-GB" sz="2000" b="1"/>
                <a:t>Polarization magnet</a:t>
              </a:r>
            </a:p>
            <a:p>
              <a:pPr algn="ctr" defTabSz="468313" eaLnBrk="0" hangingPunct="0"/>
              <a:r>
                <a:rPr lang="en-GB" sz="2000" b="1"/>
                <a:t>5Tesla</a:t>
              </a:r>
              <a:endParaRPr lang="en-GB" sz="1200"/>
            </a:p>
          </p:txBody>
        </p:sp>
        <p:sp>
          <p:nvSpPr>
            <p:cNvPr id="32789" name="Rectangle 20"/>
            <p:cNvSpPr>
              <a:spLocks noChangeArrowheads="1"/>
            </p:cNvSpPr>
            <p:nvPr/>
          </p:nvSpPr>
          <p:spPr bwMode="auto">
            <a:xfrm>
              <a:off x="4176" y="2544"/>
              <a:ext cx="1536" cy="72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56263" tIns="28132" rIns="56263" bIns="28132" anchor="ctr"/>
            <a:lstStyle/>
            <a:p>
              <a:pPr algn="ctr" defTabSz="468313" eaLnBrk="0" hangingPunct="0"/>
              <a:endParaRPr lang="en-GB" sz="2200" b="1"/>
            </a:p>
          </p:txBody>
        </p:sp>
      </p:grpSp>
      <p:pic>
        <p:nvPicPr>
          <p:cNvPr id="32779" name="Picture 23" descr="roo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173196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80" name="Group 24"/>
          <p:cNvGrpSpPr>
            <a:grpSpLocks/>
          </p:cNvGrpSpPr>
          <p:nvPr/>
        </p:nvGrpSpPr>
        <p:grpSpPr bwMode="auto">
          <a:xfrm>
            <a:off x="4095750" y="1928813"/>
            <a:ext cx="2055813" cy="1068139"/>
            <a:chOff x="-462" y="-415"/>
            <a:chExt cx="1030" cy="1186"/>
          </a:xfrm>
        </p:grpSpPr>
        <p:sp>
          <p:nvSpPr>
            <p:cNvPr id="32786" name="Rectangle 25"/>
            <p:cNvSpPr>
              <a:spLocks noChangeArrowheads="1"/>
            </p:cNvSpPr>
            <p:nvPr/>
          </p:nvSpPr>
          <p:spPr bwMode="auto">
            <a:xfrm>
              <a:off x="-462" y="-415"/>
              <a:ext cx="1008" cy="1186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7" name="Text Box 26"/>
            <p:cNvSpPr txBox="1">
              <a:spLocks noChangeArrowheads="1"/>
            </p:cNvSpPr>
            <p:nvPr/>
          </p:nvSpPr>
          <p:spPr bwMode="auto">
            <a:xfrm>
              <a:off x="-462" y="-415"/>
              <a:ext cx="1030" cy="1122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 wrap="square" lIns="56263" tIns="28132" rIns="56263" bIns="28132">
              <a:spAutoFit/>
            </a:bodyPr>
            <a:lstStyle/>
            <a:p>
              <a:pPr algn="ctr" defTabSz="468313" eaLnBrk="0" hangingPunct="0"/>
              <a:r>
                <a:rPr lang="en-GB" sz="2000" b="1" dirty="0" err="1" smtClean="0"/>
                <a:t>Targetmaterial</a:t>
              </a:r>
              <a:endParaRPr lang="en-GB" sz="2000" b="1" dirty="0"/>
            </a:p>
            <a:p>
              <a:pPr algn="ctr" defTabSz="468313" eaLnBrk="0" hangingPunct="0"/>
              <a:r>
                <a:rPr lang="en-GB" sz="2200" b="1" dirty="0"/>
                <a:t>H-</a:t>
              </a:r>
              <a:r>
                <a:rPr lang="en-GB" sz="2200" b="1" dirty="0" err="1"/>
                <a:t>Butanol</a:t>
              </a:r>
              <a:endParaRPr lang="en-GB" sz="2200" b="1" dirty="0"/>
            </a:p>
            <a:p>
              <a:pPr algn="ctr" defTabSz="468313" eaLnBrk="0" hangingPunct="0"/>
              <a:r>
                <a:rPr lang="en-GB" sz="2000" b="1" dirty="0"/>
                <a:t>D-</a:t>
              </a:r>
              <a:r>
                <a:rPr lang="en-GB" sz="2000" b="1" dirty="0" err="1"/>
                <a:t>Butanol</a:t>
              </a:r>
              <a:endParaRPr lang="en-GB" sz="2000" b="1" dirty="0"/>
            </a:p>
          </p:txBody>
        </p:sp>
      </p:grpSp>
      <p:sp>
        <p:nvSpPr>
          <p:cNvPr id="32781" name="Rectangle 27"/>
          <p:cNvSpPr>
            <a:spLocks noChangeArrowheads="1"/>
          </p:cNvSpPr>
          <p:nvPr/>
        </p:nvSpPr>
        <p:spPr bwMode="auto">
          <a:xfrm>
            <a:off x="6024563" y="1071563"/>
            <a:ext cx="36195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/>
              <a:t>Similar to Bonn Target </a:t>
            </a:r>
          </a:p>
          <a:p>
            <a:r>
              <a:rPr lang="de-DE" sz="1600" b="1"/>
              <a:t>[</a:t>
            </a:r>
            <a:r>
              <a:rPr lang="de-DE" sz="1600"/>
              <a:t>C.Bradtke et al., NIM</a:t>
            </a:r>
            <a:r>
              <a:rPr lang="de-DE" sz="1600" b="1"/>
              <a:t> A436</a:t>
            </a:r>
            <a:r>
              <a:rPr lang="de-DE" sz="1600"/>
              <a:t>, 430 (1999)]</a:t>
            </a:r>
            <a:endParaRPr lang="en-GB" sz="1600"/>
          </a:p>
        </p:txBody>
      </p:sp>
      <p:pic>
        <p:nvPicPr>
          <p:cNvPr id="32782" name="Picture 2" descr="PICT58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7188" y="285750"/>
            <a:ext cx="1241425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5" descr="PICT48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75" y="1928813"/>
            <a:ext cx="2787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10" descr="RIMG31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438" y="1214438"/>
            <a:ext cx="2527300" cy="17494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2785" name="Picture 2050" descr="cryostat_Plot3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4313" y="3286125"/>
            <a:ext cx="25749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050" descr="cryostat_Plot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66750"/>
            <a:ext cx="85852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2053"/>
          <p:cNvSpPr>
            <a:spLocks noChangeArrowheads="1"/>
          </p:cNvSpPr>
          <p:nvPr/>
        </p:nvSpPr>
        <p:spPr bwMode="auto">
          <a:xfrm>
            <a:off x="1568235" y="8"/>
            <a:ext cx="5921814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 err="1">
                <a:solidFill>
                  <a:srgbClr val="00279F"/>
                </a:solidFill>
              </a:rPr>
              <a:t>Polarized</a:t>
            </a:r>
            <a:r>
              <a:rPr lang="de-DE" sz="3200" b="1" dirty="0">
                <a:solidFill>
                  <a:srgbClr val="00279F"/>
                </a:solidFill>
              </a:rPr>
              <a:t> Target </a:t>
            </a:r>
            <a:r>
              <a:rPr lang="de-DE" sz="3200" b="1" dirty="0" err="1">
                <a:solidFill>
                  <a:srgbClr val="00279F"/>
                </a:solidFill>
              </a:rPr>
              <a:t>for</a:t>
            </a:r>
            <a:r>
              <a:rPr lang="de-DE" sz="3200" b="1" dirty="0">
                <a:solidFill>
                  <a:srgbClr val="00279F"/>
                </a:solidFill>
              </a:rPr>
              <a:t> Crystal Ball</a:t>
            </a:r>
          </a:p>
        </p:txBody>
      </p:sp>
      <p:sp>
        <p:nvSpPr>
          <p:cNvPr id="4103" name="Text Box 2054"/>
          <p:cNvSpPr txBox="1">
            <a:spLocks noChangeArrowheads="1"/>
          </p:cNvSpPr>
          <p:nvPr/>
        </p:nvSpPr>
        <p:spPr bwMode="auto">
          <a:xfrm>
            <a:off x="578011" y="1067078"/>
            <a:ext cx="269208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 dirty="0" err="1"/>
              <a:t>Tagged</a:t>
            </a:r>
            <a:r>
              <a:rPr lang="de-DE" sz="1800" b="1" dirty="0"/>
              <a:t> CW </a:t>
            </a:r>
            <a:r>
              <a:rPr lang="de-DE" sz="1800" b="1" dirty="0" err="1"/>
              <a:t>photon</a:t>
            </a:r>
            <a:r>
              <a:rPr lang="de-DE" sz="1800" b="1" dirty="0"/>
              <a:t> beam</a:t>
            </a:r>
          </a:p>
        </p:txBody>
      </p:sp>
      <p:sp>
        <p:nvSpPr>
          <p:cNvPr id="4104" name="Text Box 2055"/>
          <p:cNvSpPr txBox="1">
            <a:spLocks noChangeArrowheads="1"/>
          </p:cNvSpPr>
          <p:nvPr/>
        </p:nvSpPr>
        <p:spPr bwMode="auto">
          <a:xfrm>
            <a:off x="5250226" y="1081366"/>
            <a:ext cx="136928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4</a:t>
            </a:r>
            <a:r>
              <a:rPr lang="de-DE" sz="1800" b="1">
                <a:latin typeface="Symbol" pitchFamily="18" charset="2"/>
              </a:rPr>
              <a:t>p</a:t>
            </a:r>
            <a:r>
              <a:rPr lang="de-DE" sz="1800" b="1"/>
              <a:t>- detector</a:t>
            </a:r>
          </a:p>
        </p:txBody>
      </p:sp>
      <p:sp>
        <p:nvSpPr>
          <p:cNvPr id="4105" name="AutoShape 2056"/>
          <p:cNvSpPr>
            <a:spLocks noChangeArrowheads="1"/>
          </p:cNvSpPr>
          <p:nvPr/>
        </p:nvSpPr>
        <p:spPr bwMode="auto">
          <a:xfrm>
            <a:off x="412750" y="1600200"/>
            <a:ext cx="304800" cy="247650"/>
          </a:xfrm>
          <a:prstGeom prst="rightArrow">
            <a:avLst>
              <a:gd name="adj1" fmla="val 41833"/>
              <a:gd name="adj2" fmla="val 62712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Text Box 2057"/>
          <p:cNvSpPr txBox="1">
            <a:spLocks noChangeArrowheads="1"/>
          </p:cNvSpPr>
          <p:nvPr/>
        </p:nvSpPr>
        <p:spPr bwMode="auto">
          <a:xfrm>
            <a:off x="704528" y="1556792"/>
            <a:ext cx="4367542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sz="1800" b="1" dirty="0" err="1"/>
              <a:t>Frozen</a:t>
            </a:r>
            <a:r>
              <a:rPr lang="de-DE" sz="1800" b="1" dirty="0"/>
              <a:t> </a:t>
            </a:r>
            <a:r>
              <a:rPr lang="de-DE" sz="1800" b="1" dirty="0" err="1"/>
              <a:t>spin</a:t>
            </a:r>
            <a:r>
              <a:rPr lang="de-DE" sz="1800" b="1" dirty="0"/>
              <a:t> </a:t>
            </a:r>
            <a:r>
              <a:rPr lang="de-DE" sz="1800" b="1" dirty="0" err="1"/>
              <a:t>target</a:t>
            </a:r>
            <a:r>
              <a:rPr lang="de-DE" sz="1800" b="1" dirty="0"/>
              <a:t>  </a:t>
            </a:r>
            <a:r>
              <a:rPr lang="de-DE" sz="1800" b="1" dirty="0" smtClean="0"/>
              <a:t>(</a:t>
            </a:r>
            <a:r>
              <a:rPr lang="de-DE" sz="1800" b="1" dirty="0" smtClean="0">
                <a:solidFill>
                  <a:srgbClr val="FF0000"/>
                </a:solidFill>
              </a:rPr>
              <a:t>25 </a:t>
            </a:r>
            <a:r>
              <a:rPr lang="de-DE" sz="1800" b="1" dirty="0" err="1">
                <a:solidFill>
                  <a:srgbClr val="FF0000"/>
                </a:solidFill>
              </a:rPr>
              <a:t>mKelvin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achieved</a:t>
            </a:r>
            <a:r>
              <a:rPr lang="de-DE" sz="1800" b="1" dirty="0" smtClean="0"/>
              <a:t>).</a:t>
            </a:r>
            <a:endParaRPr lang="de-DE" sz="1800" b="1" dirty="0"/>
          </a:p>
          <a:p>
            <a:pPr eaLnBrk="0" hangingPunct="0"/>
            <a:r>
              <a:rPr lang="de-DE" sz="1800" b="1" dirty="0" err="1"/>
              <a:t>P</a:t>
            </a:r>
            <a:r>
              <a:rPr lang="de-DE" sz="1800" b="1" baseline="-25000" dirty="0" err="1"/>
              <a:t>proton</a:t>
            </a:r>
            <a:r>
              <a:rPr lang="de-DE" sz="1800" b="1" baseline="-25000" dirty="0"/>
              <a:t>   </a:t>
            </a:r>
            <a:r>
              <a:rPr lang="de-DE" sz="1800" b="1" dirty="0"/>
              <a:t>~ </a:t>
            </a:r>
            <a:r>
              <a:rPr lang="de-DE" sz="1800" b="1" dirty="0" smtClean="0"/>
              <a:t>85%</a:t>
            </a:r>
            <a:endParaRPr lang="de-DE" sz="1800" b="1" dirty="0"/>
          </a:p>
          <a:p>
            <a:pPr eaLnBrk="0" hangingPunct="0"/>
            <a:r>
              <a:rPr lang="de-DE" sz="1800" b="1" dirty="0" smtClean="0"/>
              <a:t>P</a:t>
            </a:r>
            <a:r>
              <a:rPr lang="de-DE" sz="1800" b="1" baseline="-25000" dirty="0" smtClean="0"/>
              <a:t>deuteron</a:t>
            </a:r>
            <a:r>
              <a:rPr lang="de-DE" sz="1800" b="1" dirty="0" smtClean="0"/>
              <a:t>~75%</a:t>
            </a:r>
            <a:endParaRPr lang="de-DE" sz="1800" b="1" dirty="0"/>
          </a:p>
          <a:p>
            <a:pPr eaLnBrk="0" hangingPunct="0"/>
            <a:r>
              <a:rPr lang="de-DE" sz="1800" b="1" dirty="0"/>
              <a:t>All </a:t>
            </a:r>
            <a:r>
              <a:rPr lang="de-DE" sz="1800" b="1" dirty="0" err="1"/>
              <a:t>directions</a:t>
            </a:r>
            <a:r>
              <a:rPr lang="de-DE" sz="1800" b="1" dirty="0"/>
              <a:t> </a:t>
            </a:r>
            <a:r>
              <a:rPr lang="de-DE" sz="1800" b="1" dirty="0" err="1"/>
              <a:t>of</a:t>
            </a:r>
            <a:r>
              <a:rPr lang="de-DE" sz="1800" b="1" dirty="0"/>
              <a:t> </a:t>
            </a:r>
            <a:r>
              <a:rPr lang="de-DE" sz="1800" b="1" dirty="0" err="1" smtClean="0"/>
              <a:t>polarization</a:t>
            </a:r>
            <a:r>
              <a:rPr lang="de-DE" sz="1800" b="1" dirty="0" smtClean="0"/>
              <a:t>.</a:t>
            </a:r>
          </a:p>
          <a:p>
            <a:pPr eaLnBrk="0" hangingPunct="0"/>
            <a:r>
              <a:rPr lang="de-DE" sz="1800" b="1" dirty="0" smtClean="0">
                <a:latin typeface="Symbol" pitchFamily="18" charset="2"/>
              </a:rPr>
              <a:t>t</a:t>
            </a:r>
            <a:r>
              <a:rPr lang="de-DE" sz="1800" b="1" dirty="0" smtClean="0"/>
              <a:t>~1000 ….2000 </a:t>
            </a:r>
            <a:r>
              <a:rPr lang="de-DE" sz="1800" b="1" dirty="0" err="1" smtClean="0"/>
              <a:t>hours</a:t>
            </a:r>
            <a:endParaRPr lang="de-DE" sz="1800" b="1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238500" y="928696"/>
          <a:ext cx="1131888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1" name="Formel" r:id="rId4" imgW="622080" imgH="393480" progId="Equation.3">
                  <p:embed/>
                </p:oleObj>
              </mc:Choice>
              <mc:Fallback>
                <p:oleObj name="Formel" r:id="rId4" imgW="62208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0" y="928696"/>
                        <a:ext cx="1131888" cy="65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AutoShape 2059"/>
          <p:cNvSpPr>
            <a:spLocks noChangeArrowheads="1"/>
          </p:cNvSpPr>
          <p:nvPr/>
        </p:nvSpPr>
        <p:spPr bwMode="auto">
          <a:xfrm>
            <a:off x="4900613" y="1173163"/>
            <a:ext cx="304800" cy="247650"/>
          </a:xfrm>
          <a:prstGeom prst="rightArrow">
            <a:avLst>
              <a:gd name="adj1" fmla="val 41833"/>
              <a:gd name="adj2" fmla="val 62712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Text Box 2060"/>
          <p:cNvSpPr txBox="1">
            <a:spLocks noChangeArrowheads="1"/>
          </p:cNvSpPr>
          <p:nvPr/>
        </p:nvSpPr>
        <p:spPr bwMode="auto">
          <a:xfrm>
            <a:off x="4920036" y="4362075"/>
            <a:ext cx="3634328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 dirty="0"/>
              <a:t>New </a:t>
            </a:r>
            <a:r>
              <a:rPr lang="de-DE" sz="1800" b="1" baseline="30000" dirty="0"/>
              <a:t>3</a:t>
            </a:r>
            <a:r>
              <a:rPr lang="de-DE" sz="1800" b="1" dirty="0"/>
              <a:t>He</a:t>
            </a:r>
            <a:r>
              <a:rPr lang="de-DE" sz="1800" b="1" baseline="30000" dirty="0"/>
              <a:t>4</a:t>
            </a:r>
            <a:r>
              <a:rPr lang="de-DE" sz="1800" b="1" dirty="0"/>
              <a:t>He-Dilution </a:t>
            </a:r>
            <a:r>
              <a:rPr lang="de-DE" sz="1800" b="1" dirty="0" err="1"/>
              <a:t>refrigerator</a:t>
            </a:r>
            <a:endParaRPr lang="de-DE" sz="1800" b="1" dirty="0"/>
          </a:p>
          <a:p>
            <a:pPr algn="ctr" eaLnBrk="0" hangingPunct="0"/>
            <a:r>
              <a:rPr lang="de-DE" sz="1800" b="1" dirty="0"/>
              <a:t>(in </a:t>
            </a:r>
            <a:r>
              <a:rPr lang="de-DE" sz="1800" b="1" dirty="0" err="1"/>
              <a:t>collaboration</a:t>
            </a:r>
            <a:r>
              <a:rPr lang="de-DE" sz="1800" b="1" dirty="0"/>
              <a:t> </a:t>
            </a:r>
            <a:r>
              <a:rPr lang="de-DE" sz="1800" b="1" dirty="0" err="1"/>
              <a:t>with</a:t>
            </a:r>
            <a:r>
              <a:rPr lang="de-DE" sz="1800" b="1" dirty="0"/>
              <a:t> JINR </a:t>
            </a:r>
            <a:r>
              <a:rPr lang="de-DE" sz="1800" b="1" dirty="0" err="1" smtClean="0"/>
              <a:t>Dubna</a:t>
            </a:r>
            <a:endParaRPr lang="de-DE" sz="1800" b="1" dirty="0" smtClean="0"/>
          </a:p>
          <a:p>
            <a:pPr algn="ctr" eaLnBrk="0" hangingPunct="0"/>
            <a:r>
              <a:rPr lang="de-DE" sz="1800" b="1" dirty="0" err="1" smtClean="0"/>
              <a:t>started</a:t>
            </a:r>
            <a:r>
              <a:rPr lang="de-DE" sz="1800" b="1" dirty="0" smtClean="0"/>
              <a:t> 2003)</a:t>
            </a:r>
            <a:endParaRPr lang="de-DE" sz="1800" b="1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19900991">
            <a:off x="-42771" y="5538370"/>
            <a:ext cx="1559851" cy="144462"/>
            <a:chOff x="4315" y="3696"/>
            <a:chExt cx="885" cy="144"/>
          </a:xfrm>
        </p:grpSpPr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315" y="3696"/>
              <a:ext cx="752" cy="144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72" y="1"/>
                </a:cxn>
                <a:cxn ang="0">
                  <a:pos x="144" y="113"/>
                </a:cxn>
                <a:cxn ang="0">
                  <a:pos x="204" y="5"/>
                </a:cxn>
                <a:cxn ang="0">
                  <a:pos x="284" y="105"/>
                </a:cxn>
                <a:cxn ang="0">
                  <a:pos x="344" y="9"/>
                </a:cxn>
                <a:cxn ang="0">
                  <a:pos x="408" y="105"/>
                </a:cxn>
                <a:cxn ang="0">
                  <a:pos x="468" y="9"/>
                </a:cxn>
                <a:cxn ang="0">
                  <a:pos x="544" y="53"/>
                </a:cxn>
              </a:cxnLst>
              <a:rect l="0" t="0" r="r" b="b"/>
              <a:pathLst>
                <a:path w="544" h="114">
                  <a:moveTo>
                    <a:pt x="0" y="105"/>
                  </a:moveTo>
                  <a:cubicBezTo>
                    <a:pt x="24" y="52"/>
                    <a:pt x="48" y="0"/>
                    <a:pt x="72" y="1"/>
                  </a:cubicBezTo>
                  <a:cubicBezTo>
                    <a:pt x="96" y="2"/>
                    <a:pt x="122" y="112"/>
                    <a:pt x="144" y="113"/>
                  </a:cubicBezTo>
                  <a:cubicBezTo>
                    <a:pt x="166" y="114"/>
                    <a:pt x="181" y="6"/>
                    <a:pt x="204" y="5"/>
                  </a:cubicBezTo>
                  <a:cubicBezTo>
                    <a:pt x="227" y="4"/>
                    <a:pt x="261" y="104"/>
                    <a:pt x="284" y="105"/>
                  </a:cubicBezTo>
                  <a:cubicBezTo>
                    <a:pt x="307" y="106"/>
                    <a:pt x="323" y="9"/>
                    <a:pt x="344" y="9"/>
                  </a:cubicBezTo>
                  <a:cubicBezTo>
                    <a:pt x="365" y="9"/>
                    <a:pt x="387" y="105"/>
                    <a:pt x="408" y="105"/>
                  </a:cubicBezTo>
                  <a:cubicBezTo>
                    <a:pt x="429" y="105"/>
                    <a:pt x="445" y="18"/>
                    <a:pt x="468" y="9"/>
                  </a:cubicBezTo>
                  <a:cubicBezTo>
                    <a:pt x="491" y="0"/>
                    <a:pt x="531" y="48"/>
                    <a:pt x="544" y="53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5062" y="3773"/>
              <a:ext cx="138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8310586" y="928670"/>
            <a:ext cx="357190" cy="35719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3 -0.01179 C 0.01793 -0.01179 0.40368 -0.33526 0.78943 -0.6585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1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3"/>
          <p:cNvSpPr>
            <a:spLocks noChangeArrowheads="1"/>
          </p:cNvSpPr>
          <p:nvPr/>
        </p:nvSpPr>
        <p:spPr bwMode="auto">
          <a:xfrm>
            <a:off x="3456728" y="8"/>
            <a:ext cx="2144819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 err="1" smtClean="0">
                <a:solidFill>
                  <a:srgbClr val="00279F"/>
                </a:solidFill>
              </a:rPr>
              <a:t>Cryogenics</a:t>
            </a:r>
            <a:endParaRPr lang="de-DE" sz="3200" b="1" dirty="0">
              <a:solidFill>
                <a:srgbClr val="00279F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576738" y="836716"/>
            <a:ext cx="2842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de-DE" b="1" dirty="0" smtClean="0"/>
              <a:t>Evaporation </a:t>
            </a:r>
            <a:r>
              <a:rPr lang="de-DE" b="1" dirty="0" err="1" smtClean="0"/>
              <a:t>cooling</a:t>
            </a:r>
            <a:endParaRPr lang="de-DE" b="1" dirty="0" smtClean="0"/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1677" y="4"/>
            <a:ext cx="41243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057"/>
          <p:cNvSpPr txBox="1">
            <a:spLocks noChangeArrowheads="1"/>
          </p:cNvSpPr>
          <p:nvPr/>
        </p:nvSpPr>
        <p:spPr bwMode="auto">
          <a:xfrm>
            <a:off x="2" y="-592414"/>
            <a:ext cx="2245166" cy="4247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endParaRPr lang="de-DE" sz="1800" b="1" dirty="0" smtClean="0"/>
          </a:p>
          <a:p>
            <a:pPr eaLnBrk="0" hangingPunct="0"/>
            <a:endParaRPr lang="de-DE" sz="1800" b="1" dirty="0" smtClean="0"/>
          </a:p>
          <a:p>
            <a:pPr eaLnBrk="0" hangingPunct="0"/>
            <a:r>
              <a:rPr lang="de-DE" sz="1800" b="1" dirty="0" smtClean="0"/>
              <a:t>2 </a:t>
            </a:r>
            <a:r>
              <a:rPr lang="de-DE" sz="1800" b="1" dirty="0" err="1" smtClean="0"/>
              <a:t>Precooling</a:t>
            </a:r>
            <a:r>
              <a:rPr lang="de-DE" sz="1800" b="1" dirty="0" smtClean="0"/>
              <a:t>  </a:t>
            </a:r>
            <a:r>
              <a:rPr lang="de-DE" sz="1800" b="1" dirty="0" err="1" smtClean="0"/>
              <a:t>stages</a:t>
            </a:r>
            <a:r>
              <a:rPr lang="de-DE" sz="1800" b="1" dirty="0" smtClean="0"/>
              <a:t>: </a:t>
            </a:r>
          </a:p>
          <a:p>
            <a:pPr eaLnBrk="0" hangingPunct="0"/>
            <a:endParaRPr lang="de-DE" sz="1800" b="1" dirty="0" smtClean="0"/>
          </a:p>
          <a:p>
            <a:pPr eaLnBrk="0" hangingPunct="0"/>
            <a:r>
              <a:rPr lang="de-DE" sz="1800" b="1" dirty="0" smtClean="0"/>
              <a:t>Evaporator </a:t>
            </a:r>
          </a:p>
          <a:p>
            <a:pPr eaLnBrk="0" hangingPunct="0"/>
            <a:r>
              <a:rPr lang="de-DE" sz="1800" b="1" dirty="0" smtClean="0"/>
              <a:t>(1.5Kelvin)</a:t>
            </a:r>
          </a:p>
          <a:p>
            <a:pPr eaLnBrk="0" hangingPunct="0"/>
            <a:endParaRPr lang="de-DE" sz="1800" b="1" dirty="0" smtClean="0"/>
          </a:p>
          <a:p>
            <a:pPr eaLnBrk="0" hangingPunct="0"/>
            <a:endParaRPr lang="de-DE" sz="1800" b="1" dirty="0" smtClean="0"/>
          </a:p>
          <a:p>
            <a:pPr eaLnBrk="0" hangingPunct="0"/>
            <a:r>
              <a:rPr lang="de-DE" sz="1800" b="1" dirty="0" smtClean="0"/>
              <a:t>Separator </a:t>
            </a:r>
          </a:p>
          <a:p>
            <a:pPr eaLnBrk="0" hangingPunct="0"/>
            <a:r>
              <a:rPr lang="de-DE" sz="1800" b="1" dirty="0" smtClean="0"/>
              <a:t>(4.2Kelvin </a:t>
            </a:r>
            <a:r>
              <a:rPr lang="de-DE" sz="1800" b="1" dirty="0" err="1" smtClean="0"/>
              <a:t>pot</a:t>
            </a:r>
            <a:r>
              <a:rPr lang="de-DE" sz="1800" b="1" dirty="0" smtClean="0"/>
              <a:t>)</a:t>
            </a:r>
          </a:p>
          <a:p>
            <a:pPr eaLnBrk="0" hangingPunct="0"/>
            <a:endParaRPr lang="de-DE" sz="1800" b="1" dirty="0" smtClean="0"/>
          </a:p>
          <a:p>
            <a:pPr eaLnBrk="0" hangingPunct="0"/>
            <a:r>
              <a:rPr lang="de-DE" sz="1800" b="1" dirty="0" smtClean="0"/>
              <a:t> </a:t>
            </a:r>
          </a:p>
          <a:p>
            <a:pPr eaLnBrk="0" hangingPunct="0"/>
            <a:endParaRPr lang="de-DE" sz="1800" b="1" dirty="0" smtClean="0"/>
          </a:p>
          <a:p>
            <a:pPr eaLnBrk="0" hangingPunct="0"/>
            <a:endParaRPr lang="de-DE" sz="1800" b="1" dirty="0" smtClean="0"/>
          </a:p>
          <a:p>
            <a:pPr eaLnBrk="0" hangingPunct="0"/>
            <a:endParaRPr lang="de-DE" sz="1800" b="1" dirty="0"/>
          </a:p>
        </p:txBody>
      </p:sp>
      <p:pic>
        <p:nvPicPr>
          <p:cNvPr id="1792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3416238"/>
            <a:ext cx="9905999" cy="34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5945431" y="2852940"/>
            <a:ext cx="3960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baseline="30000" dirty="0" smtClean="0"/>
              <a:t>3</a:t>
            </a:r>
            <a:r>
              <a:rPr lang="de-DE" b="1" dirty="0" smtClean="0"/>
              <a:t>He</a:t>
            </a:r>
            <a:r>
              <a:rPr lang="de-DE" b="1" baseline="30000" dirty="0" smtClean="0"/>
              <a:t>4</a:t>
            </a:r>
            <a:r>
              <a:rPr lang="de-DE" b="1" dirty="0" smtClean="0"/>
              <a:t>He-Dilution </a:t>
            </a:r>
            <a:r>
              <a:rPr lang="de-DE" b="1" dirty="0" err="1" smtClean="0"/>
              <a:t>refrigerator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7429500" y="6027007"/>
            <a:ext cx="2476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de-DE" b="1" dirty="0" smtClean="0"/>
              <a:t>Dilution </a:t>
            </a:r>
            <a:r>
              <a:rPr lang="de-DE" b="1" dirty="0" err="1" smtClean="0"/>
              <a:t>circuit</a:t>
            </a:r>
            <a:endParaRPr lang="de-DE" b="1" dirty="0" smtClean="0"/>
          </a:p>
          <a:p>
            <a:pPr eaLnBrk="0" hangingPunct="0"/>
            <a:r>
              <a:rPr lang="de-DE" b="1" dirty="0" smtClean="0"/>
              <a:t>(0.03Kelvin)</a:t>
            </a:r>
            <a:endParaRPr lang="de-DE" b="1" dirty="0"/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1712641" y="1988840"/>
            <a:ext cx="2664296" cy="2448272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1640633" y="980728"/>
            <a:ext cx="3816424" cy="3528392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0833" y="81063"/>
            <a:ext cx="5328591" cy="385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5157" name="Rectangle 5"/>
          <p:cNvSpPr>
            <a:spLocks noChangeArrowheads="1"/>
          </p:cNvSpPr>
          <p:nvPr/>
        </p:nvSpPr>
        <p:spPr bwMode="auto">
          <a:xfrm>
            <a:off x="0" y="4572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2006-Aug0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00472" y="3789040"/>
            <a:ext cx="4090906" cy="3068960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2576736" y="234888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300K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8409384" y="21328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3K</a:t>
            </a:r>
            <a:endParaRPr lang="de-DE" dirty="0"/>
          </a:p>
        </p:txBody>
      </p:sp>
      <p:pic>
        <p:nvPicPr>
          <p:cNvPr id="3051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8675" y="3861048"/>
            <a:ext cx="52673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053"/>
          <p:cNvSpPr>
            <a:spLocks noChangeArrowheads="1"/>
          </p:cNvSpPr>
          <p:nvPr/>
        </p:nvSpPr>
        <p:spPr bwMode="auto">
          <a:xfrm>
            <a:off x="72008" y="133712"/>
            <a:ext cx="3656856" cy="1567096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lvl="0" indent="228600" algn="ctr"/>
            <a:r>
              <a:rPr lang="en-US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High-temperature heat exchanger </a:t>
            </a:r>
          </a:p>
          <a:p>
            <a:pPr lvl="0" indent="228600" algn="ctr"/>
            <a:r>
              <a:rPr lang="en-US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of the </a:t>
            </a:r>
            <a:r>
              <a:rPr lang="en-US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He pre-cooling stage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316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0523" y="260649"/>
            <a:ext cx="5915477" cy="659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hteck 5"/>
          <p:cNvSpPr>
            <a:spLocks noChangeArrowheads="1"/>
          </p:cNvSpPr>
          <p:nvPr/>
        </p:nvSpPr>
        <p:spPr bwMode="auto">
          <a:xfrm>
            <a:off x="381000" y="214313"/>
            <a:ext cx="35258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baseline="30000"/>
              <a:t>3</a:t>
            </a:r>
            <a:r>
              <a:rPr lang="de-DE" b="1"/>
              <a:t>He-</a:t>
            </a:r>
            <a:r>
              <a:rPr lang="de-DE" b="1" baseline="30000"/>
              <a:t>4</a:t>
            </a:r>
            <a:r>
              <a:rPr lang="de-DE" b="1"/>
              <a:t>He-Dilution Cooling</a:t>
            </a:r>
            <a:endParaRPr lang="de-DE"/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2913" y="0"/>
            <a:ext cx="5653087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feld 7"/>
          <p:cNvSpPr txBox="1">
            <a:spLocks noChangeArrowheads="1"/>
          </p:cNvSpPr>
          <p:nvPr/>
        </p:nvSpPr>
        <p:spPr bwMode="auto">
          <a:xfrm>
            <a:off x="452438" y="928688"/>
            <a:ext cx="35004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30000"/>
              <a:t>3</a:t>
            </a:r>
            <a:r>
              <a:rPr lang="de-DE"/>
              <a:t>Helium: Spin ½, Fermion</a:t>
            </a:r>
          </a:p>
          <a:p>
            <a:r>
              <a:rPr lang="de-DE" baseline="30000"/>
              <a:t>4</a:t>
            </a:r>
            <a:r>
              <a:rPr lang="de-DE"/>
              <a:t>Helium: Spin 0,  Boson</a:t>
            </a:r>
          </a:p>
        </p:txBody>
      </p:sp>
      <p:grpSp>
        <p:nvGrpSpPr>
          <p:cNvPr id="2" name="Gruppieren 11"/>
          <p:cNvGrpSpPr>
            <a:grpSpLocks/>
          </p:cNvGrpSpPr>
          <p:nvPr/>
        </p:nvGrpSpPr>
        <p:grpSpPr bwMode="auto">
          <a:xfrm>
            <a:off x="595313" y="26988"/>
            <a:ext cx="5429250" cy="3414712"/>
            <a:chOff x="595282" y="0"/>
            <a:chExt cx="5429288" cy="3414883"/>
          </a:xfrm>
        </p:grpSpPr>
        <p:sp>
          <p:nvSpPr>
            <p:cNvPr id="34831" name="Textfeld 8"/>
            <p:cNvSpPr txBox="1">
              <a:spLocks noChangeArrowheads="1"/>
            </p:cNvSpPr>
            <p:nvPr/>
          </p:nvSpPr>
          <p:spPr bwMode="auto">
            <a:xfrm>
              <a:off x="595282" y="2214554"/>
              <a:ext cx="342902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Cooling a 25%- gas-mixture</a:t>
              </a:r>
            </a:p>
            <a:p>
              <a:r>
                <a:rPr lang="de-DE"/>
                <a:t>from 300K to 0.6K</a:t>
              </a:r>
            </a:p>
          </p:txBody>
        </p:sp>
        <p:cxnSp>
          <p:nvCxnSpPr>
            <p:cNvPr id="11" name="Gerade Verbindung 10"/>
            <p:cNvCxnSpPr/>
            <p:nvPr/>
          </p:nvCxnSpPr>
          <p:spPr>
            <a:xfrm rot="5400000">
              <a:off x="4845792" y="1178778"/>
              <a:ext cx="2357555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16"/>
          <p:cNvGrpSpPr/>
          <p:nvPr/>
        </p:nvGrpSpPr>
        <p:grpSpPr>
          <a:xfrm>
            <a:off x="0" y="2428875"/>
            <a:ext cx="9906000" cy="4429125"/>
            <a:chOff x="0" y="2428875"/>
            <a:chExt cx="9906000" cy="4429125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13188"/>
              <a:ext cx="5381625" cy="294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uppieren 15"/>
            <p:cNvGrpSpPr>
              <a:grpSpLocks/>
            </p:cNvGrpSpPr>
            <p:nvPr/>
          </p:nvGrpSpPr>
          <p:grpSpPr bwMode="auto">
            <a:xfrm>
              <a:off x="5595938" y="2428875"/>
              <a:ext cx="4310062" cy="2462213"/>
              <a:chOff x="5595942" y="2428868"/>
              <a:chExt cx="4310058" cy="2461929"/>
            </a:xfrm>
          </p:grpSpPr>
          <p:sp>
            <p:nvSpPr>
              <p:cNvPr id="34829" name="Textfeld 9"/>
              <p:cNvSpPr txBox="1">
                <a:spLocks noChangeArrowheads="1"/>
              </p:cNvSpPr>
              <p:nvPr/>
            </p:nvSpPr>
            <p:spPr bwMode="auto">
              <a:xfrm>
                <a:off x="5595942" y="4429132"/>
                <a:ext cx="431005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dirty="0"/>
                  <a:t>Separation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both</a:t>
                </a:r>
                <a:r>
                  <a:rPr lang="de-DE" dirty="0"/>
                  <a:t> </a:t>
                </a:r>
                <a:r>
                  <a:rPr lang="de-DE" dirty="0" err="1"/>
                  <a:t>phases</a:t>
                </a:r>
                <a:endParaRPr lang="de-DE" dirty="0"/>
              </a:p>
            </p:txBody>
          </p:sp>
          <p:cxnSp>
            <p:nvCxnSpPr>
              <p:cNvPr id="14" name="Gerade Verbindung 13"/>
              <p:cNvCxnSpPr/>
              <p:nvPr/>
            </p:nvCxnSpPr>
            <p:spPr>
              <a:xfrm>
                <a:off x="6024567" y="2428868"/>
                <a:ext cx="2714622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uppieren 25"/>
          <p:cNvGrpSpPr>
            <a:grpSpLocks/>
          </p:cNvGrpSpPr>
          <p:nvPr/>
        </p:nvGrpSpPr>
        <p:grpSpPr bwMode="auto">
          <a:xfrm>
            <a:off x="5381625" y="2428875"/>
            <a:ext cx="3714750" cy="3687763"/>
            <a:chOff x="5381628" y="2428868"/>
            <a:chExt cx="3714776" cy="3688517"/>
          </a:xfrm>
        </p:grpSpPr>
        <p:sp>
          <p:nvSpPr>
            <p:cNvPr id="34825" name="Textfeld 16"/>
            <p:cNvSpPr txBox="1">
              <a:spLocks noChangeArrowheads="1"/>
            </p:cNvSpPr>
            <p:nvPr/>
          </p:nvSpPr>
          <p:spPr bwMode="auto">
            <a:xfrm>
              <a:off x="5738818" y="5286388"/>
              <a:ext cx="28328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Further cooling using</a:t>
              </a:r>
            </a:p>
            <a:p>
              <a:r>
                <a:rPr lang="de-DE"/>
                <a:t>„dilution effect“</a:t>
              </a:r>
            </a:p>
          </p:txBody>
        </p:sp>
        <p:grpSp>
          <p:nvGrpSpPr>
            <p:cNvPr id="34826" name="Gruppieren 24"/>
            <p:cNvGrpSpPr>
              <a:grpSpLocks/>
            </p:cNvGrpSpPr>
            <p:nvPr/>
          </p:nvGrpSpPr>
          <p:grpSpPr bwMode="auto">
            <a:xfrm>
              <a:off x="5381628" y="2428868"/>
              <a:ext cx="3714776" cy="357190"/>
              <a:chOff x="5381628" y="2428868"/>
              <a:chExt cx="3714776" cy="357190"/>
            </a:xfrm>
          </p:grpSpPr>
          <p:cxnSp>
            <p:nvCxnSpPr>
              <p:cNvPr id="19" name="Gerade Verbindung 18"/>
              <p:cNvCxnSpPr/>
              <p:nvPr/>
            </p:nvCxnSpPr>
            <p:spPr>
              <a:xfrm rot="10800000" flipV="1">
                <a:off x="5381628" y="2428868"/>
                <a:ext cx="642943" cy="357261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21"/>
              <p:cNvCxnSpPr/>
              <p:nvPr/>
            </p:nvCxnSpPr>
            <p:spPr>
              <a:xfrm rot="16200000" flipH="1">
                <a:off x="8739179" y="2428903"/>
                <a:ext cx="357261" cy="357189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6632" y="219844"/>
            <a:ext cx="6482912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576736" y="234888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0.7K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8609856" y="234888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0.025K</a:t>
            </a:r>
            <a:endParaRPr lang="de-DE" dirty="0"/>
          </a:p>
        </p:txBody>
      </p:sp>
      <p:sp>
        <p:nvSpPr>
          <p:cNvPr id="7" name="Rectangle 2053"/>
          <p:cNvSpPr>
            <a:spLocks noChangeArrowheads="1"/>
          </p:cNvSpPr>
          <p:nvPr/>
        </p:nvSpPr>
        <p:spPr bwMode="auto">
          <a:xfrm>
            <a:off x="0" y="260648"/>
            <a:ext cx="4039569" cy="828432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lvl="0" indent="228600" algn="ctr"/>
            <a:r>
              <a:rPr lang="en-US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Low-temperature </a:t>
            </a:r>
          </a:p>
          <a:p>
            <a:pPr lvl="0" indent="228600" algn="ctr"/>
            <a:r>
              <a:rPr lang="en-US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sintered heat exchanger 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2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45632"/>
            <a:ext cx="525096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9539" y="4334966"/>
            <a:ext cx="3461973" cy="219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1"/>
          <p:cNvGrpSpPr/>
          <p:nvPr/>
        </p:nvGrpSpPr>
        <p:grpSpPr>
          <a:xfrm>
            <a:off x="0" y="2579787"/>
            <a:ext cx="9906000" cy="4278213"/>
            <a:chOff x="0" y="2579787"/>
            <a:chExt cx="9906000" cy="4278213"/>
          </a:xfrm>
        </p:grpSpPr>
        <p:pic>
          <p:nvPicPr>
            <p:cNvPr id="26214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645024"/>
              <a:ext cx="4151502" cy="321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214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31934" y="3573016"/>
              <a:ext cx="3674066" cy="292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214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6856" y="2579787"/>
              <a:ext cx="2995546" cy="4278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569.JPG"/>
          <p:cNvPicPr>
            <a:picLocks noChangeAspect="1"/>
          </p:cNvPicPr>
          <p:nvPr/>
        </p:nvPicPr>
        <p:blipFill>
          <a:blip r:embed="rId2" cstate="print"/>
          <a:srcRect l="26454" r="9011"/>
          <a:stretch>
            <a:fillRect/>
          </a:stretch>
        </p:blipFill>
        <p:spPr>
          <a:xfrm>
            <a:off x="4619590" y="714356"/>
            <a:ext cx="5286412" cy="614364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881563" y="314246"/>
            <a:ext cx="4786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Alignment</a:t>
            </a:r>
            <a:r>
              <a:rPr lang="de-DE" sz="2000" b="1" dirty="0" smtClean="0"/>
              <a:t> thermal </a:t>
            </a:r>
            <a:r>
              <a:rPr lang="de-DE" sz="2000" b="1" dirty="0" err="1" smtClean="0"/>
              <a:t>radiation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shields</a:t>
            </a:r>
            <a:endParaRPr lang="de-DE" sz="2000" b="1" dirty="0"/>
          </a:p>
        </p:txBody>
      </p:sp>
      <p:pic>
        <p:nvPicPr>
          <p:cNvPr id="6" name="Picture 5" descr="PT_Dubna 0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68" y="2488906"/>
            <a:ext cx="3537190" cy="2357430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1" y="1988840"/>
            <a:ext cx="4786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Alignment</a:t>
            </a:r>
            <a:r>
              <a:rPr lang="de-DE" sz="2000" b="1" dirty="0" smtClean="0"/>
              <a:t> still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evaporator</a:t>
            </a:r>
            <a:endParaRPr lang="de-DE" sz="2000" b="1" dirty="0"/>
          </a:p>
        </p:txBody>
      </p:sp>
      <p:sp>
        <p:nvSpPr>
          <p:cNvPr id="8" name="Rectangle 2053"/>
          <p:cNvSpPr>
            <a:spLocks noChangeArrowheads="1"/>
          </p:cNvSpPr>
          <p:nvPr/>
        </p:nvSpPr>
        <p:spPr bwMode="auto">
          <a:xfrm>
            <a:off x="344488" y="188640"/>
            <a:ext cx="3303021" cy="828432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b="1" dirty="0" err="1" smtClean="0">
                <a:solidFill>
                  <a:srgbClr val="00279F"/>
                </a:solidFill>
              </a:rPr>
              <a:t>Impressions</a:t>
            </a:r>
            <a:r>
              <a:rPr lang="de-DE" b="1" dirty="0" smtClean="0">
                <a:solidFill>
                  <a:srgbClr val="00279F"/>
                </a:solidFill>
              </a:rPr>
              <a:t> </a:t>
            </a:r>
            <a:r>
              <a:rPr lang="de-DE" b="1" dirty="0" err="1" smtClean="0">
                <a:solidFill>
                  <a:srgbClr val="00279F"/>
                </a:solidFill>
              </a:rPr>
              <a:t>from</a:t>
            </a:r>
            <a:r>
              <a:rPr lang="de-DE" b="1" dirty="0" smtClean="0">
                <a:solidFill>
                  <a:srgbClr val="00279F"/>
                </a:solidFill>
              </a:rPr>
              <a:t> </a:t>
            </a:r>
          </a:p>
          <a:p>
            <a:pPr algn="ctr" eaLnBrk="0" hangingPunct="0"/>
            <a:r>
              <a:rPr lang="de-DE" b="1" dirty="0" err="1" smtClean="0">
                <a:solidFill>
                  <a:srgbClr val="00279F"/>
                </a:solidFill>
              </a:rPr>
              <a:t>the</a:t>
            </a:r>
            <a:r>
              <a:rPr lang="de-DE" b="1" dirty="0" smtClean="0">
                <a:solidFill>
                  <a:srgbClr val="00279F"/>
                </a:solidFill>
              </a:rPr>
              <a:t> </a:t>
            </a:r>
            <a:r>
              <a:rPr lang="de-DE" b="1" dirty="0" err="1" smtClean="0">
                <a:solidFill>
                  <a:srgbClr val="00279F"/>
                </a:solidFill>
              </a:rPr>
              <a:t>technical</a:t>
            </a:r>
            <a:r>
              <a:rPr lang="de-DE" b="1" dirty="0" smtClean="0">
                <a:solidFill>
                  <a:srgbClr val="00279F"/>
                </a:solidFill>
              </a:rPr>
              <a:t> </a:t>
            </a:r>
            <a:r>
              <a:rPr lang="de-DE" b="1" dirty="0" err="1" smtClean="0">
                <a:solidFill>
                  <a:srgbClr val="00279F"/>
                </a:solidFill>
              </a:rPr>
              <a:t>realisation</a:t>
            </a:r>
            <a:endParaRPr lang="de-DE" b="1" dirty="0">
              <a:solidFill>
                <a:srgbClr val="00279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783260" y="3"/>
            <a:ext cx="4092467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 err="1" smtClean="0">
                <a:solidFill>
                  <a:schemeClr val="accent6"/>
                </a:solidFill>
              </a:rPr>
              <a:t>Cryostat</a:t>
            </a:r>
            <a:r>
              <a:rPr lang="de-DE" sz="3200" b="1" dirty="0" smtClean="0">
                <a:solidFill>
                  <a:schemeClr val="accent6"/>
                </a:solidFill>
              </a:rPr>
              <a:t> Performance</a:t>
            </a:r>
            <a:endParaRPr lang="de-DE" sz="3200" b="1" dirty="0">
              <a:solidFill>
                <a:schemeClr val="accent6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90043" y="3925508"/>
            <a:ext cx="4718974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dirty="0" smtClean="0"/>
              <a:t>Temperature stability: </a:t>
            </a:r>
          </a:p>
          <a:p>
            <a:r>
              <a:rPr lang="en-GB" sz="2000" dirty="0" smtClean="0">
                <a:latin typeface="Symbol" pitchFamily="18" charset="2"/>
              </a:rPr>
              <a:t>D</a:t>
            </a:r>
            <a:r>
              <a:rPr lang="en-GB" sz="2000" dirty="0" smtClean="0"/>
              <a:t>T ~ +- 0.2mKelvin (one day) </a:t>
            </a:r>
          </a:p>
          <a:p>
            <a:r>
              <a:rPr lang="en-GB" sz="2000" dirty="0" smtClean="0"/>
              <a:t>(typical one week measurement period).</a:t>
            </a:r>
            <a:endParaRPr lang="en-GB" sz="2000" dirty="0"/>
          </a:p>
        </p:txBody>
      </p:sp>
      <p:sp>
        <p:nvSpPr>
          <p:cNvPr id="7" name="Rechteck 6"/>
          <p:cNvSpPr/>
          <p:nvPr/>
        </p:nvSpPr>
        <p:spPr>
          <a:xfrm>
            <a:off x="194471" y="548680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T=24mK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94471" y="1516722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T=27mK</a:t>
            </a:r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194471" y="2492896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T=29mK</a:t>
            </a:r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547" y="3514738"/>
            <a:ext cx="4495455" cy="334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82" y="692696"/>
            <a:ext cx="8524818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/>
          <p:nvPr/>
        </p:nvSpPr>
        <p:spPr>
          <a:xfrm>
            <a:off x="5306176" y="2924944"/>
            <a:ext cx="941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sz="2000" dirty="0" err="1" smtClean="0">
                <a:solidFill>
                  <a:srgbClr val="000000"/>
                </a:solidFill>
              </a:rPr>
              <a:t>t</a:t>
            </a:r>
            <a:r>
              <a:rPr lang="en-GB" sz="2000" dirty="0" smtClean="0">
                <a:solidFill>
                  <a:srgbClr val="000000"/>
                </a:solidFill>
              </a:rPr>
              <a:t>=40h</a:t>
            </a:r>
            <a:endParaRPr lang="en-US" dirty="0"/>
          </a:p>
        </p:txBody>
      </p:sp>
      <p:cxnSp>
        <p:nvCxnSpPr>
          <p:cNvPr id="14" name="Gerade Verbindung mit Pfeil 13"/>
          <p:cNvCxnSpPr>
            <a:stCxn id="12" idx="1"/>
          </p:cNvCxnSpPr>
          <p:nvPr/>
        </p:nvCxnSpPr>
        <p:spPr>
          <a:xfrm rot="10800000" flipV="1">
            <a:off x="1910668" y="3124998"/>
            <a:ext cx="3395509" cy="159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6357157" y="3140968"/>
            <a:ext cx="318927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050" descr="cryostat_Plot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66750"/>
            <a:ext cx="85852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5168" y="-819472"/>
            <a:ext cx="430607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2"/>
          <p:cNvGrpSpPr>
            <a:grpSpLocks/>
          </p:cNvGrpSpPr>
          <p:nvPr/>
        </p:nvGrpSpPr>
        <p:grpSpPr bwMode="auto">
          <a:xfrm>
            <a:off x="6604000" y="1524000"/>
            <a:ext cx="2063750" cy="4421188"/>
            <a:chOff x="6604000" y="1524000"/>
            <a:chExt cx="2063750" cy="4421188"/>
          </a:xfrm>
        </p:grpSpPr>
        <p:sp>
          <p:nvSpPr>
            <p:cNvPr id="36877" name="Text Box 2051"/>
            <p:cNvSpPr txBox="1">
              <a:spLocks noChangeArrowheads="1"/>
            </p:cNvSpPr>
            <p:nvPr/>
          </p:nvSpPr>
          <p:spPr bwMode="auto">
            <a:xfrm>
              <a:off x="6604000" y="2667000"/>
              <a:ext cx="2063750" cy="327818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 b="1" dirty="0"/>
                <a:t>Transverse </a:t>
              </a:r>
            </a:p>
            <a:p>
              <a:pPr algn="ctr">
                <a:spcBef>
                  <a:spcPct val="50000"/>
                </a:spcBef>
              </a:pPr>
              <a:r>
                <a:rPr lang="de-DE" sz="1800" b="1" dirty="0" err="1"/>
                <a:t>And</a:t>
              </a:r>
              <a:endParaRPr lang="de-DE" sz="1800" b="1" dirty="0"/>
            </a:p>
            <a:p>
              <a:pPr algn="ctr">
                <a:spcBef>
                  <a:spcPct val="50000"/>
                </a:spcBef>
              </a:pPr>
              <a:r>
                <a:rPr lang="de-DE" sz="1800" b="1" dirty="0"/>
                <a:t>Longitudinal</a:t>
              </a:r>
            </a:p>
            <a:p>
              <a:pPr algn="ctr">
                <a:spcBef>
                  <a:spcPct val="50000"/>
                </a:spcBef>
              </a:pPr>
              <a:r>
                <a:rPr lang="de-DE" sz="1800" b="1" dirty="0"/>
                <a:t>Internal </a:t>
              </a:r>
            </a:p>
            <a:p>
              <a:pPr algn="ctr">
                <a:spcBef>
                  <a:spcPct val="50000"/>
                </a:spcBef>
              </a:pPr>
              <a:r>
                <a:rPr lang="de-DE" sz="1800" b="1" dirty="0"/>
                <a:t>Holding </a:t>
              </a:r>
              <a:r>
                <a:rPr lang="de-DE" sz="1800" b="1" dirty="0" err="1"/>
                <a:t>coil</a:t>
              </a:r>
              <a:endParaRPr lang="de-DE" sz="1800" b="1" dirty="0"/>
            </a:p>
            <a:p>
              <a:pPr algn="ctr">
                <a:spcBef>
                  <a:spcPct val="50000"/>
                </a:spcBef>
              </a:pPr>
              <a:r>
                <a:rPr lang="de-DE" sz="1800" b="1" dirty="0" smtClean="0"/>
                <a:t>1.2 </a:t>
              </a:r>
              <a:r>
                <a:rPr lang="de-DE" sz="1800" b="1" dirty="0"/>
                <a:t>Kelvin</a:t>
              </a:r>
            </a:p>
            <a:p>
              <a:pPr algn="ctr">
                <a:spcBef>
                  <a:spcPct val="50000"/>
                </a:spcBef>
              </a:pPr>
              <a:r>
                <a:rPr lang="de-DE" sz="1800" b="1" dirty="0">
                  <a:solidFill>
                    <a:srgbClr val="FF0000"/>
                  </a:solidFill>
                </a:rPr>
                <a:t>1Tesla </a:t>
              </a:r>
              <a:r>
                <a:rPr lang="de-DE" sz="1800" b="1" dirty="0" err="1">
                  <a:solidFill>
                    <a:srgbClr val="FF0000"/>
                  </a:solidFill>
                </a:rPr>
                <a:t>at</a:t>
              </a:r>
              <a:r>
                <a:rPr lang="de-DE" sz="1800" b="1" dirty="0">
                  <a:solidFill>
                    <a:srgbClr val="FF0000"/>
                  </a:solidFill>
                </a:rPr>
                <a:t> 46A</a:t>
              </a:r>
            </a:p>
            <a:p>
              <a:pPr algn="ctr">
                <a:spcBef>
                  <a:spcPct val="50000"/>
                </a:spcBef>
              </a:pPr>
              <a:r>
                <a:rPr lang="de-DE" sz="1800" b="1" dirty="0" err="1">
                  <a:solidFill>
                    <a:srgbClr val="FF0000"/>
                  </a:solidFill>
                </a:rPr>
                <a:t>achieved</a:t>
              </a:r>
              <a:endParaRPr lang="de-DE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36878" name="Line 2052"/>
            <p:cNvSpPr>
              <a:spLocks noChangeShapeType="1"/>
            </p:cNvSpPr>
            <p:nvPr/>
          </p:nvSpPr>
          <p:spPr bwMode="auto">
            <a:xfrm flipV="1">
              <a:off x="8089900" y="1524000"/>
              <a:ext cx="1651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6868" name="Rectangle 2053"/>
          <p:cNvSpPr>
            <a:spLocks noChangeArrowheads="1"/>
          </p:cNvSpPr>
          <p:nvPr/>
        </p:nvSpPr>
        <p:spPr bwMode="auto">
          <a:xfrm>
            <a:off x="1365250" y="0"/>
            <a:ext cx="6327775" cy="582613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279F"/>
                </a:solidFill>
              </a:rPr>
              <a:t>Mainz/Dubna Dilution refrigerator</a:t>
            </a:r>
          </a:p>
        </p:txBody>
      </p:sp>
      <p:sp>
        <p:nvSpPr>
          <p:cNvPr id="36869" name="Rechteck 13"/>
          <p:cNvSpPr>
            <a:spLocks noChangeArrowheads="1"/>
          </p:cNvSpPr>
          <p:nvPr/>
        </p:nvSpPr>
        <p:spPr bwMode="auto">
          <a:xfrm>
            <a:off x="452438" y="2357438"/>
            <a:ext cx="2786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800" b="1">
                <a:solidFill>
                  <a:srgbClr val="000000"/>
                </a:solidFill>
              </a:rPr>
              <a:t>Separator (4.2Kelvin)</a:t>
            </a:r>
          </a:p>
        </p:txBody>
      </p:sp>
      <p:sp>
        <p:nvSpPr>
          <p:cNvPr id="36870" name="Rechteck 14"/>
          <p:cNvSpPr>
            <a:spLocks noChangeArrowheads="1"/>
          </p:cNvSpPr>
          <p:nvPr/>
        </p:nvSpPr>
        <p:spPr bwMode="auto">
          <a:xfrm>
            <a:off x="2166938" y="1643063"/>
            <a:ext cx="2786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800" b="1">
                <a:solidFill>
                  <a:srgbClr val="000000"/>
                </a:solidFill>
              </a:rPr>
              <a:t>Evaporator  (1.5Kelvin)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2309813" y="2714625"/>
            <a:ext cx="2000250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3881438" y="2000250"/>
            <a:ext cx="1500187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3" name="Rechteck 20"/>
          <p:cNvSpPr>
            <a:spLocks noChangeArrowheads="1"/>
          </p:cNvSpPr>
          <p:nvPr/>
        </p:nvSpPr>
        <p:spPr bwMode="auto">
          <a:xfrm>
            <a:off x="5024438" y="785813"/>
            <a:ext cx="2643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800" b="1">
                <a:solidFill>
                  <a:srgbClr val="000000"/>
                </a:solidFill>
              </a:rPr>
              <a:t>Mixing chamber(25mK)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7739063" y="1000125"/>
            <a:ext cx="571500" cy="73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5" name="Textfeld 23"/>
          <p:cNvSpPr txBox="1">
            <a:spLocks noChangeArrowheads="1"/>
          </p:cNvSpPr>
          <p:nvPr/>
        </p:nvSpPr>
        <p:spPr bwMode="auto">
          <a:xfrm>
            <a:off x="5024438" y="1357313"/>
            <a:ext cx="1262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b="1"/>
              <a:t>Still (0.7K)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 rot="5400000">
            <a:off x="5243513" y="1995487"/>
            <a:ext cx="928688" cy="366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8"/>
          <p:cNvGrpSpPr>
            <a:grpSpLocks/>
          </p:cNvGrpSpPr>
          <p:nvPr/>
        </p:nvGrpSpPr>
        <p:grpSpPr bwMode="auto">
          <a:xfrm rot="-1699009">
            <a:off x="-42863" y="5538788"/>
            <a:ext cx="1560513" cy="144462"/>
            <a:chOff x="4315" y="3696"/>
            <a:chExt cx="885" cy="144"/>
          </a:xfrm>
        </p:grpSpPr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4315" y="3696"/>
              <a:ext cx="752" cy="144"/>
            </a:xfrm>
            <a:custGeom>
              <a:avLst/>
              <a:gdLst>
                <a:gd name="T0" fmla="*/ 0 w 544"/>
                <a:gd name="T1" fmla="*/ 133 h 114"/>
                <a:gd name="T2" fmla="*/ 100 w 544"/>
                <a:gd name="T3" fmla="*/ 1 h 114"/>
                <a:gd name="T4" fmla="*/ 199 w 544"/>
                <a:gd name="T5" fmla="*/ 143 h 114"/>
                <a:gd name="T6" fmla="*/ 282 w 544"/>
                <a:gd name="T7" fmla="*/ 6 h 114"/>
                <a:gd name="T8" fmla="*/ 393 w 544"/>
                <a:gd name="T9" fmla="*/ 133 h 114"/>
                <a:gd name="T10" fmla="*/ 476 w 544"/>
                <a:gd name="T11" fmla="*/ 11 h 114"/>
                <a:gd name="T12" fmla="*/ 564 w 544"/>
                <a:gd name="T13" fmla="*/ 133 h 114"/>
                <a:gd name="T14" fmla="*/ 647 w 544"/>
                <a:gd name="T15" fmla="*/ 11 h 114"/>
                <a:gd name="T16" fmla="*/ 752 w 544"/>
                <a:gd name="T17" fmla="*/ 67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4"/>
                <a:gd name="T28" fmla="*/ 0 h 114"/>
                <a:gd name="T29" fmla="*/ 544 w 544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4" h="114">
                  <a:moveTo>
                    <a:pt x="0" y="105"/>
                  </a:moveTo>
                  <a:cubicBezTo>
                    <a:pt x="24" y="52"/>
                    <a:pt x="48" y="0"/>
                    <a:pt x="72" y="1"/>
                  </a:cubicBezTo>
                  <a:cubicBezTo>
                    <a:pt x="96" y="2"/>
                    <a:pt x="122" y="112"/>
                    <a:pt x="144" y="113"/>
                  </a:cubicBezTo>
                  <a:cubicBezTo>
                    <a:pt x="166" y="114"/>
                    <a:pt x="181" y="6"/>
                    <a:pt x="204" y="5"/>
                  </a:cubicBezTo>
                  <a:cubicBezTo>
                    <a:pt x="227" y="4"/>
                    <a:pt x="261" y="104"/>
                    <a:pt x="284" y="105"/>
                  </a:cubicBezTo>
                  <a:cubicBezTo>
                    <a:pt x="307" y="106"/>
                    <a:pt x="323" y="9"/>
                    <a:pt x="344" y="9"/>
                  </a:cubicBezTo>
                  <a:cubicBezTo>
                    <a:pt x="365" y="9"/>
                    <a:pt x="387" y="105"/>
                    <a:pt x="408" y="105"/>
                  </a:cubicBezTo>
                  <a:cubicBezTo>
                    <a:pt x="429" y="105"/>
                    <a:pt x="445" y="18"/>
                    <a:pt x="468" y="9"/>
                  </a:cubicBezTo>
                  <a:cubicBezTo>
                    <a:pt x="491" y="0"/>
                    <a:pt x="531" y="48"/>
                    <a:pt x="544" y="53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>
              <a:off x="5062" y="3773"/>
              <a:ext cx="138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 rot="1431183">
            <a:off x="8399604" y="1244013"/>
            <a:ext cx="979477" cy="158512"/>
            <a:chOff x="4315" y="3696"/>
            <a:chExt cx="885" cy="144"/>
          </a:xfrm>
        </p:grpSpPr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4315" y="3696"/>
              <a:ext cx="752" cy="144"/>
            </a:xfrm>
            <a:custGeom>
              <a:avLst/>
              <a:gdLst>
                <a:gd name="T0" fmla="*/ 0 w 544"/>
                <a:gd name="T1" fmla="*/ 133 h 114"/>
                <a:gd name="T2" fmla="*/ 100 w 544"/>
                <a:gd name="T3" fmla="*/ 1 h 114"/>
                <a:gd name="T4" fmla="*/ 199 w 544"/>
                <a:gd name="T5" fmla="*/ 143 h 114"/>
                <a:gd name="T6" fmla="*/ 282 w 544"/>
                <a:gd name="T7" fmla="*/ 6 h 114"/>
                <a:gd name="T8" fmla="*/ 393 w 544"/>
                <a:gd name="T9" fmla="*/ 133 h 114"/>
                <a:gd name="T10" fmla="*/ 476 w 544"/>
                <a:gd name="T11" fmla="*/ 11 h 114"/>
                <a:gd name="T12" fmla="*/ 564 w 544"/>
                <a:gd name="T13" fmla="*/ 133 h 114"/>
                <a:gd name="T14" fmla="*/ 647 w 544"/>
                <a:gd name="T15" fmla="*/ 11 h 114"/>
                <a:gd name="T16" fmla="*/ 752 w 544"/>
                <a:gd name="T17" fmla="*/ 67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4"/>
                <a:gd name="T28" fmla="*/ 0 h 114"/>
                <a:gd name="T29" fmla="*/ 544 w 544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4" h="114">
                  <a:moveTo>
                    <a:pt x="0" y="105"/>
                  </a:moveTo>
                  <a:cubicBezTo>
                    <a:pt x="24" y="52"/>
                    <a:pt x="48" y="0"/>
                    <a:pt x="72" y="1"/>
                  </a:cubicBezTo>
                  <a:cubicBezTo>
                    <a:pt x="96" y="2"/>
                    <a:pt x="122" y="112"/>
                    <a:pt x="144" y="113"/>
                  </a:cubicBezTo>
                  <a:cubicBezTo>
                    <a:pt x="166" y="114"/>
                    <a:pt x="181" y="6"/>
                    <a:pt x="204" y="5"/>
                  </a:cubicBezTo>
                  <a:cubicBezTo>
                    <a:pt x="227" y="4"/>
                    <a:pt x="261" y="104"/>
                    <a:pt x="284" y="105"/>
                  </a:cubicBezTo>
                  <a:cubicBezTo>
                    <a:pt x="307" y="106"/>
                    <a:pt x="323" y="9"/>
                    <a:pt x="344" y="9"/>
                  </a:cubicBezTo>
                  <a:cubicBezTo>
                    <a:pt x="365" y="9"/>
                    <a:pt x="387" y="105"/>
                    <a:pt x="408" y="105"/>
                  </a:cubicBezTo>
                  <a:cubicBezTo>
                    <a:pt x="429" y="105"/>
                    <a:pt x="445" y="18"/>
                    <a:pt x="468" y="9"/>
                  </a:cubicBezTo>
                  <a:cubicBezTo>
                    <a:pt x="491" y="0"/>
                    <a:pt x="531" y="48"/>
                    <a:pt x="544" y="53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5062" y="3773"/>
              <a:ext cx="138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8310563" y="928688"/>
            <a:ext cx="357187" cy="357187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3 -0.01179 C 0.01793 -0.01179 0.40368 -0.33526 0.78943 -0.6585 " pathEditMode="relative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MIC-Floor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620713"/>
            <a:ext cx="8518525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Line 3"/>
          <p:cNvSpPr>
            <a:spLocks noChangeShapeType="1"/>
          </p:cNvSpPr>
          <p:nvPr/>
        </p:nvSpPr>
        <p:spPr bwMode="auto">
          <a:xfrm flipV="1">
            <a:off x="1200150" y="3684588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8676" name="Picture 4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3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3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3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3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3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3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1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3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Text Box 7"/>
          <p:cNvSpPr txBox="1">
            <a:spLocks noChangeArrowheads="1"/>
          </p:cNvSpPr>
          <p:nvPr/>
        </p:nvSpPr>
        <p:spPr bwMode="auto">
          <a:xfrm>
            <a:off x="1166813" y="214313"/>
            <a:ext cx="28511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851275"/>
            <a:r>
              <a:rPr lang="en-GB" sz="1600">
                <a:solidFill>
                  <a:schemeClr val="accent2"/>
                </a:solidFill>
                <a:latin typeface="Comic Sans MS" pitchFamily="66" charset="0"/>
              </a:rPr>
              <a:t> Parameter</a:t>
            </a:r>
          </a:p>
          <a:p>
            <a:pPr defTabSz="3851275" eaLnBrk="0" hangingPunct="0">
              <a:buFontTx/>
              <a:buChar char="•"/>
            </a:pPr>
            <a:r>
              <a:rPr lang="en-US" sz="1600">
                <a:latin typeface="Comic Sans MS" pitchFamily="66" charset="0"/>
              </a:rPr>
              <a:t> 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1604MeV, 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s</a:t>
            </a:r>
            <a:r>
              <a:rPr lang="en-US" sz="1600" baseline="-25000">
                <a:solidFill>
                  <a:schemeClr val="accent2"/>
                </a:solidFill>
                <a:latin typeface="Comic Sans MS" pitchFamily="66" charset="0"/>
              </a:rPr>
              <a:t>E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=0.100MeV</a:t>
            </a:r>
          </a:p>
          <a:p>
            <a:pPr defTabSz="3851275" eaLnBrk="0" hangingPunct="0">
              <a:buFontTx/>
              <a:buChar char="•"/>
            </a:pP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 max. 40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A polarised</a:t>
            </a:r>
          </a:p>
          <a:p>
            <a:pPr defTabSz="3851275" eaLnBrk="0" hangingPunct="0">
              <a:buFontTx/>
              <a:buChar char="•"/>
            </a:pP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e</a:t>
            </a:r>
            <a:r>
              <a:rPr lang="en-US" sz="1600" baseline="-25000">
                <a:solidFill>
                  <a:schemeClr val="accent2"/>
                </a:solidFill>
                <a:latin typeface="Comic Sans MS" pitchFamily="66" charset="0"/>
              </a:rPr>
              <a:t>h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=9 nm rad, 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e</a:t>
            </a:r>
            <a:r>
              <a:rPr lang="en-US" sz="1600" baseline="-25000">
                <a:solidFill>
                  <a:schemeClr val="accent2"/>
                </a:solidFill>
                <a:latin typeface="Comic Sans MS" pitchFamily="66" charset="0"/>
              </a:rPr>
              <a:t>v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=0.5 nm rad</a:t>
            </a:r>
          </a:p>
          <a:p>
            <a:pPr defTabSz="3851275" eaLnBrk="0" hangingPunct="0">
              <a:buFontTx/>
              <a:buChar char="•"/>
            </a:pP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 ~6500h/year as MAMI B !</a:t>
            </a:r>
            <a:endParaRPr lang="en-GB" sz="160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5"/>
          <p:cNvSpPr txBox="1">
            <a:spLocks noChangeArrowheads="1"/>
          </p:cNvSpPr>
          <p:nvPr/>
        </p:nvSpPr>
        <p:spPr bwMode="auto">
          <a:xfrm>
            <a:off x="992188" y="188913"/>
            <a:ext cx="7345362" cy="64611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/>
              <a:t>Internal transverse holding coil</a:t>
            </a:r>
          </a:p>
        </p:txBody>
      </p:sp>
      <p:pic>
        <p:nvPicPr>
          <p:cNvPr id="49155" name="Picture 6" descr="saddle"/>
          <p:cNvPicPr>
            <a:picLocks noChangeAspect="1" noChangeArrowheads="1"/>
          </p:cNvPicPr>
          <p:nvPr/>
        </p:nvPicPr>
        <p:blipFill>
          <a:blip r:embed="rId2" cstate="print"/>
          <a:srcRect t="21584" r="22670"/>
          <a:stretch>
            <a:fillRect/>
          </a:stretch>
        </p:blipFill>
        <p:spPr bwMode="auto">
          <a:xfrm>
            <a:off x="0" y="1268413"/>
            <a:ext cx="653732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6877050" y="1360488"/>
            <a:ext cx="256916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err="1"/>
              <a:t>Calculations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 </a:t>
            </a:r>
          </a:p>
          <a:p>
            <a:r>
              <a:rPr lang="de-DE" dirty="0" err="1"/>
              <a:t>with</a:t>
            </a:r>
            <a:endParaRPr lang="de-DE" dirty="0"/>
          </a:p>
          <a:p>
            <a:r>
              <a:rPr lang="de-DE" dirty="0"/>
              <a:t>Opera 3D </a:t>
            </a:r>
          </a:p>
          <a:p>
            <a:r>
              <a:rPr lang="de-DE" dirty="0" err="1"/>
              <a:t>Diploma</a:t>
            </a:r>
            <a:r>
              <a:rPr lang="de-DE"/>
              <a:t> </a:t>
            </a:r>
            <a:r>
              <a:rPr lang="de-DE" smtClean="0"/>
              <a:t>2009.</a:t>
            </a:r>
            <a:endParaRPr lang="de-DE" dirty="0"/>
          </a:p>
          <a:p>
            <a:endParaRPr lang="de-DE" dirty="0"/>
          </a:p>
          <a:p>
            <a:r>
              <a:rPr lang="de-DE" dirty="0"/>
              <a:t>Different </a:t>
            </a:r>
            <a:r>
              <a:rPr lang="de-DE" dirty="0" err="1"/>
              <a:t>layers</a:t>
            </a:r>
            <a:r>
              <a:rPr lang="de-DE" dirty="0"/>
              <a:t> </a:t>
            </a:r>
            <a:r>
              <a:rPr lang="de-DE" dirty="0" err="1"/>
              <a:t>are</a:t>
            </a:r>
            <a:endParaRPr lang="de-DE" dirty="0"/>
          </a:p>
          <a:p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endParaRPr lang="de-DE" dirty="0"/>
          </a:p>
          <a:p>
            <a:r>
              <a:rPr lang="de-DE" dirty="0" err="1"/>
              <a:t>optimize</a:t>
            </a:r>
            <a:r>
              <a:rPr lang="de-DE" dirty="0"/>
              <a:t> </a:t>
            </a:r>
            <a:r>
              <a:rPr lang="de-DE" dirty="0" err="1"/>
              <a:t>the</a:t>
            </a:r>
            <a:endParaRPr lang="de-DE" dirty="0"/>
          </a:p>
          <a:p>
            <a:r>
              <a:rPr lang="de-DE" dirty="0" err="1"/>
              <a:t>homogeniety</a:t>
            </a:r>
            <a:r>
              <a:rPr lang="de-DE" dirty="0"/>
              <a:t>.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8"/>
          <p:cNvSpPr>
            <a:spLocks noGrp="1" noChangeArrowheads="1"/>
          </p:cNvSpPr>
          <p:nvPr>
            <p:ph type="body" sz="half" idx="2"/>
          </p:nvPr>
        </p:nvSpPr>
        <p:spPr>
          <a:xfrm>
            <a:off x="4622800" y="1447800"/>
            <a:ext cx="4787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sz="2800" smtClean="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Georgia" pitchFamily="18" charset="0"/>
              </a:rPr>
              <a:t>Copper/scandium wire with </a:t>
            </a:r>
            <a:r>
              <a:rPr lang="en-GB" sz="2800" smtClean="0"/>
              <a:t>54</a:t>
            </a:r>
            <a:r>
              <a:rPr lang="en-GB" sz="2800" smtClean="0">
                <a:latin typeface="Georgia" pitchFamily="18" charset="0"/>
              </a:rPr>
              <a:t> Nb-Ti filaments embedded in it</a:t>
            </a:r>
            <a:r>
              <a:rPr lang="es-ES" sz="2800" smtClean="0">
                <a:latin typeface="Georgia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smtClean="0">
                <a:latin typeface="Georgia" pitchFamily="18" charset="0"/>
              </a:rPr>
              <a:t>Cu:Sc=</a:t>
            </a:r>
            <a:r>
              <a:rPr lang="es-ES" sz="2800" smtClean="0"/>
              <a:t>1.35</a:t>
            </a:r>
            <a:r>
              <a:rPr lang="es-ES" sz="2800" smtClean="0">
                <a:latin typeface="Georgia" pitchFamily="18" charset="0"/>
              </a:rPr>
              <a:t>:</a:t>
            </a:r>
            <a:r>
              <a:rPr lang="es-ES" sz="2800" smtClean="0"/>
              <a:t>1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Georgia" pitchFamily="18" charset="0"/>
              </a:rPr>
              <a:t>Alloy composition: Nb</a:t>
            </a:r>
            <a:r>
              <a:rPr lang="en-GB" sz="2800" smtClean="0"/>
              <a:t>47</a:t>
            </a:r>
            <a:r>
              <a:rPr lang="en-GB" sz="2800" smtClean="0">
                <a:latin typeface="Georgia" pitchFamily="18" charset="0"/>
              </a:rPr>
              <a:t>wt.%Ti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Georgia" pitchFamily="18" charset="0"/>
              </a:rPr>
              <a:t>Diameter=</a:t>
            </a:r>
            <a:r>
              <a:rPr lang="en-GB" sz="2800" smtClean="0"/>
              <a:t>0.222</a:t>
            </a:r>
            <a:r>
              <a:rPr lang="en-GB" sz="2800" smtClean="0">
                <a:latin typeface="Georgia" pitchFamily="18" charset="0"/>
              </a:rPr>
              <a:t>mm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Georgia" pitchFamily="18" charset="0"/>
              </a:rPr>
              <a:t>It achieves currents up to </a:t>
            </a:r>
            <a:r>
              <a:rPr lang="en-GB" sz="2800" smtClean="0"/>
              <a:t>50</a:t>
            </a:r>
            <a:r>
              <a:rPr lang="en-GB" sz="2800" smtClean="0">
                <a:latin typeface="Georgia" pitchFamily="18" charset="0"/>
              </a:rPr>
              <a:t>A at </a:t>
            </a:r>
            <a:r>
              <a:rPr lang="en-GB" sz="2800" smtClean="0"/>
              <a:t>4.2</a:t>
            </a:r>
            <a:r>
              <a:rPr lang="en-GB" sz="2800" smtClean="0">
                <a:latin typeface="Georgia" pitchFamily="18" charset="0"/>
              </a:rPr>
              <a:t>K and </a:t>
            </a:r>
            <a:r>
              <a:rPr lang="en-GB" sz="2800" smtClean="0"/>
              <a:t>1</a:t>
            </a:r>
            <a:r>
              <a:rPr lang="en-GB" sz="2800" smtClean="0">
                <a:latin typeface="Georgia" pitchFamily="18" charset="0"/>
              </a:rPr>
              <a:t>T.</a:t>
            </a:r>
            <a:endParaRPr lang="en-US" sz="2800" smtClean="0">
              <a:latin typeface="Georgia" pitchFamily="18" charset="0"/>
            </a:endParaRPr>
          </a:p>
        </p:txBody>
      </p:sp>
      <p:pic>
        <p:nvPicPr>
          <p:cNvPr id="39939" name="Picture 19" descr="nbt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66775" y="2238375"/>
            <a:ext cx="3632200" cy="32480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3"/>
          <p:cNvSpPr>
            <a:spLocks noChangeArrowheads="1"/>
          </p:cNvSpPr>
          <p:nvPr/>
        </p:nvSpPr>
        <p:spPr bwMode="auto">
          <a:xfrm>
            <a:off x="3524242" y="83668"/>
            <a:ext cx="2426947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 smtClean="0">
                <a:solidFill>
                  <a:srgbClr val="00279F"/>
                </a:solidFill>
              </a:rPr>
              <a:t>Holding </a:t>
            </a:r>
            <a:r>
              <a:rPr lang="de-DE" sz="3200" b="1" dirty="0" err="1" smtClean="0">
                <a:solidFill>
                  <a:srgbClr val="00279F"/>
                </a:solidFill>
              </a:rPr>
              <a:t>Coil</a:t>
            </a:r>
            <a:endParaRPr lang="de-DE" sz="3200" b="1" dirty="0">
              <a:solidFill>
                <a:srgbClr val="00279F"/>
              </a:solidFill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7184" y="1304928"/>
            <a:ext cx="486727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66652" y="1214422"/>
            <a:ext cx="350769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Coil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thin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endParaRPr lang="de-DE" dirty="0" smtClean="0"/>
          </a:p>
          <a:p>
            <a:r>
              <a:rPr lang="de-DE" dirty="0" err="1" smtClean="0"/>
              <a:t>possible</a:t>
            </a:r>
            <a:r>
              <a:rPr lang="de-DE" dirty="0" smtClean="0"/>
              <a:t> 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allow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endParaRPr lang="de-DE" dirty="0" smtClean="0"/>
          </a:p>
          <a:p>
            <a:r>
              <a:rPr lang="de-DE" dirty="0" err="1" smtClean="0"/>
              <a:t>energetic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endParaRPr lang="de-DE" dirty="0" smtClean="0"/>
          </a:p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punch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Subcooled</a:t>
            </a:r>
            <a:r>
              <a:rPr lang="de-DE" dirty="0" smtClean="0"/>
              <a:t> </a:t>
            </a:r>
            <a:r>
              <a:rPr lang="de-DE" dirty="0" err="1" smtClean="0"/>
              <a:t>Superconductor</a:t>
            </a:r>
            <a:endParaRPr lang="en-US" dirty="0"/>
          </a:p>
        </p:txBody>
      </p:sp>
      <p:sp>
        <p:nvSpPr>
          <p:cNvPr id="5" name="AutoShape 2056"/>
          <p:cNvSpPr>
            <a:spLocks noChangeArrowheads="1"/>
          </p:cNvSpPr>
          <p:nvPr/>
        </p:nvSpPr>
        <p:spPr bwMode="auto">
          <a:xfrm>
            <a:off x="380968" y="3000372"/>
            <a:ext cx="304800" cy="247650"/>
          </a:xfrm>
          <a:prstGeom prst="rightArrow">
            <a:avLst>
              <a:gd name="adj1" fmla="val 41833"/>
              <a:gd name="adj2" fmla="val 62712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380968" y="4000508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F54-1.35(0.20)TV</a:t>
            </a:r>
            <a:endParaRPr lang="en-US" dirty="0"/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/>
          <a:srcRect r="41532"/>
          <a:stretch>
            <a:fillRect/>
          </a:stretch>
        </p:blipFill>
        <p:spPr bwMode="auto">
          <a:xfrm>
            <a:off x="0" y="4500574"/>
            <a:ext cx="345280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mit Pfeil 8"/>
          <p:cNvCxnSpPr/>
          <p:nvPr/>
        </p:nvCxnSpPr>
        <p:spPr>
          <a:xfrm rot="5400000" flipH="1" flipV="1">
            <a:off x="5810256" y="1071546"/>
            <a:ext cx="71438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rot="10800000" flipV="1">
            <a:off x="3952868" y="5500702"/>
            <a:ext cx="571504" cy="3571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8667776" y="6000768"/>
            <a:ext cx="571504" cy="3571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310321" y="928674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j</a:t>
            </a:r>
            <a:r>
              <a:rPr lang="de-DE" baseline="-25000" dirty="0" err="1" smtClean="0"/>
              <a:t>crit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9239280" y="62150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4095744" y="578645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</a:t>
            </a:r>
            <a:endParaRPr lang="de-DE" dirty="0"/>
          </a:p>
        </p:txBody>
      </p:sp>
      <p:sp>
        <p:nvSpPr>
          <p:cNvPr id="20" name="Freihandform 19"/>
          <p:cNvSpPr/>
          <p:nvPr/>
        </p:nvSpPr>
        <p:spPr>
          <a:xfrm>
            <a:off x="5573486" y="4078518"/>
            <a:ext cx="1044198" cy="1741715"/>
          </a:xfrm>
          <a:custGeom>
            <a:avLst/>
            <a:gdLst>
              <a:gd name="connsiteX0" fmla="*/ 0 w 1044198"/>
              <a:gd name="connsiteY0" fmla="*/ 0 h 1741715"/>
              <a:gd name="connsiteX1" fmla="*/ 43543 w 1044198"/>
              <a:gd name="connsiteY1" fmla="*/ 29029 h 1741715"/>
              <a:gd name="connsiteX2" fmla="*/ 101600 w 1044198"/>
              <a:gd name="connsiteY2" fmla="*/ 174172 h 1741715"/>
              <a:gd name="connsiteX3" fmla="*/ 145143 w 1044198"/>
              <a:gd name="connsiteY3" fmla="*/ 304800 h 1741715"/>
              <a:gd name="connsiteX4" fmla="*/ 174171 w 1044198"/>
              <a:gd name="connsiteY4" fmla="*/ 391886 h 1741715"/>
              <a:gd name="connsiteX5" fmla="*/ 188685 w 1044198"/>
              <a:gd name="connsiteY5" fmla="*/ 435429 h 1741715"/>
              <a:gd name="connsiteX6" fmla="*/ 217714 w 1044198"/>
              <a:gd name="connsiteY6" fmla="*/ 478972 h 1741715"/>
              <a:gd name="connsiteX7" fmla="*/ 246743 w 1044198"/>
              <a:gd name="connsiteY7" fmla="*/ 566057 h 1741715"/>
              <a:gd name="connsiteX8" fmla="*/ 261257 w 1044198"/>
              <a:gd name="connsiteY8" fmla="*/ 609600 h 1741715"/>
              <a:gd name="connsiteX9" fmla="*/ 304800 w 1044198"/>
              <a:gd name="connsiteY9" fmla="*/ 696686 h 1741715"/>
              <a:gd name="connsiteX10" fmla="*/ 333828 w 1044198"/>
              <a:gd name="connsiteY10" fmla="*/ 740229 h 1741715"/>
              <a:gd name="connsiteX11" fmla="*/ 348343 w 1044198"/>
              <a:gd name="connsiteY11" fmla="*/ 783772 h 1741715"/>
              <a:gd name="connsiteX12" fmla="*/ 406400 w 1044198"/>
              <a:gd name="connsiteY12" fmla="*/ 870857 h 1741715"/>
              <a:gd name="connsiteX13" fmla="*/ 493485 w 1044198"/>
              <a:gd name="connsiteY13" fmla="*/ 1001486 h 1741715"/>
              <a:gd name="connsiteX14" fmla="*/ 522514 w 1044198"/>
              <a:gd name="connsiteY14" fmla="*/ 1045029 h 1741715"/>
              <a:gd name="connsiteX15" fmla="*/ 566057 w 1044198"/>
              <a:gd name="connsiteY15" fmla="*/ 1132115 h 1741715"/>
              <a:gd name="connsiteX16" fmla="*/ 580571 w 1044198"/>
              <a:gd name="connsiteY16" fmla="*/ 1175657 h 1741715"/>
              <a:gd name="connsiteX17" fmla="*/ 638628 w 1044198"/>
              <a:gd name="connsiteY17" fmla="*/ 1262743 h 1741715"/>
              <a:gd name="connsiteX18" fmla="*/ 667657 w 1044198"/>
              <a:gd name="connsiteY18" fmla="*/ 1306286 h 1741715"/>
              <a:gd name="connsiteX19" fmla="*/ 696685 w 1044198"/>
              <a:gd name="connsiteY19" fmla="*/ 1349829 h 1741715"/>
              <a:gd name="connsiteX20" fmla="*/ 740228 w 1044198"/>
              <a:gd name="connsiteY20" fmla="*/ 1393372 h 1741715"/>
              <a:gd name="connsiteX21" fmla="*/ 798285 w 1044198"/>
              <a:gd name="connsiteY21" fmla="*/ 1465943 h 1741715"/>
              <a:gd name="connsiteX22" fmla="*/ 812800 w 1044198"/>
              <a:gd name="connsiteY22" fmla="*/ 1509486 h 1741715"/>
              <a:gd name="connsiteX23" fmla="*/ 885371 w 1044198"/>
              <a:gd name="connsiteY23" fmla="*/ 1582057 h 1741715"/>
              <a:gd name="connsiteX24" fmla="*/ 986971 w 1044198"/>
              <a:gd name="connsiteY24" fmla="*/ 1712686 h 1741715"/>
              <a:gd name="connsiteX25" fmla="*/ 1030514 w 1044198"/>
              <a:gd name="connsiteY25" fmla="*/ 1741715 h 1741715"/>
              <a:gd name="connsiteX26" fmla="*/ 1001485 w 1044198"/>
              <a:gd name="connsiteY26" fmla="*/ 1712686 h 174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4198" h="1741715">
                <a:moveTo>
                  <a:pt x="0" y="0"/>
                </a:moveTo>
                <a:cubicBezTo>
                  <a:pt x="14514" y="9676"/>
                  <a:pt x="31208" y="16694"/>
                  <a:pt x="43543" y="29029"/>
                </a:cubicBezTo>
                <a:cubicBezTo>
                  <a:pt x="83014" y="68500"/>
                  <a:pt x="86566" y="124059"/>
                  <a:pt x="101600" y="174172"/>
                </a:cubicBezTo>
                <a:cubicBezTo>
                  <a:pt x="101622" y="174245"/>
                  <a:pt x="137874" y="282993"/>
                  <a:pt x="145143" y="304800"/>
                </a:cubicBezTo>
                <a:lnTo>
                  <a:pt x="174171" y="391886"/>
                </a:lnTo>
                <a:cubicBezTo>
                  <a:pt x="179009" y="406400"/>
                  <a:pt x="180198" y="422699"/>
                  <a:pt x="188685" y="435429"/>
                </a:cubicBezTo>
                <a:lnTo>
                  <a:pt x="217714" y="478972"/>
                </a:lnTo>
                <a:lnTo>
                  <a:pt x="246743" y="566057"/>
                </a:lnTo>
                <a:cubicBezTo>
                  <a:pt x="251581" y="580571"/>
                  <a:pt x="252771" y="596870"/>
                  <a:pt x="261257" y="609600"/>
                </a:cubicBezTo>
                <a:cubicBezTo>
                  <a:pt x="344447" y="734387"/>
                  <a:pt x="244708" y="576503"/>
                  <a:pt x="304800" y="696686"/>
                </a:cubicBezTo>
                <a:cubicBezTo>
                  <a:pt x="312601" y="712288"/>
                  <a:pt x="326027" y="724627"/>
                  <a:pt x="333828" y="740229"/>
                </a:cubicBezTo>
                <a:cubicBezTo>
                  <a:pt x="340670" y="753913"/>
                  <a:pt x="340913" y="770398"/>
                  <a:pt x="348343" y="783772"/>
                </a:cubicBezTo>
                <a:cubicBezTo>
                  <a:pt x="365286" y="814269"/>
                  <a:pt x="387048" y="841829"/>
                  <a:pt x="406400" y="870857"/>
                </a:cubicBezTo>
                <a:lnTo>
                  <a:pt x="493485" y="1001486"/>
                </a:lnTo>
                <a:lnTo>
                  <a:pt x="522514" y="1045029"/>
                </a:lnTo>
                <a:cubicBezTo>
                  <a:pt x="558994" y="1154472"/>
                  <a:pt x="509785" y="1019573"/>
                  <a:pt x="566057" y="1132115"/>
                </a:cubicBezTo>
                <a:cubicBezTo>
                  <a:pt x="572899" y="1145799"/>
                  <a:pt x="573141" y="1162283"/>
                  <a:pt x="580571" y="1175657"/>
                </a:cubicBezTo>
                <a:cubicBezTo>
                  <a:pt x="597514" y="1206155"/>
                  <a:pt x="619276" y="1233714"/>
                  <a:pt x="638628" y="1262743"/>
                </a:cubicBezTo>
                <a:lnTo>
                  <a:pt x="667657" y="1306286"/>
                </a:lnTo>
                <a:cubicBezTo>
                  <a:pt x="677333" y="1320800"/>
                  <a:pt x="684350" y="1337494"/>
                  <a:pt x="696685" y="1349829"/>
                </a:cubicBezTo>
                <a:lnTo>
                  <a:pt x="740228" y="1393372"/>
                </a:lnTo>
                <a:cubicBezTo>
                  <a:pt x="776712" y="1502820"/>
                  <a:pt x="723254" y="1372155"/>
                  <a:pt x="798285" y="1465943"/>
                </a:cubicBezTo>
                <a:cubicBezTo>
                  <a:pt x="807843" y="1477890"/>
                  <a:pt x="805958" y="1495802"/>
                  <a:pt x="812800" y="1509486"/>
                </a:cubicBezTo>
                <a:cubicBezTo>
                  <a:pt x="836991" y="1557868"/>
                  <a:pt x="841827" y="1553028"/>
                  <a:pt x="885371" y="1582057"/>
                </a:cubicBezTo>
                <a:cubicBezTo>
                  <a:pt x="925830" y="1642746"/>
                  <a:pt x="935811" y="1670053"/>
                  <a:pt x="986971" y="1712686"/>
                </a:cubicBezTo>
                <a:cubicBezTo>
                  <a:pt x="1000372" y="1723853"/>
                  <a:pt x="1013070" y="1741715"/>
                  <a:pt x="1030514" y="1741715"/>
                </a:cubicBezTo>
                <a:cubicBezTo>
                  <a:pt x="1044198" y="1741715"/>
                  <a:pt x="1011161" y="1722362"/>
                  <a:pt x="1001485" y="1712686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738158" y="5357830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@4.2Kelvin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3" name="Gruppieren 23"/>
          <p:cNvGrpSpPr/>
          <p:nvPr/>
        </p:nvGrpSpPr>
        <p:grpSpPr>
          <a:xfrm>
            <a:off x="380970" y="5857896"/>
            <a:ext cx="2189951" cy="461665"/>
            <a:chOff x="380968" y="5857892"/>
            <a:chExt cx="2189953" cy="461665"/>
          </a:xfrm>
        </p:grpSpPr>
        <p:sp>
          <p:nvSpPr>
            <p:cNvPr id="22" name="AutoShape 2056"/>
            <p:cNvSpPr>
              <a:spLocks noChangeArrowheads="1"/>
            </p:cNvSpPr>
            <p:nvPr/>
          </p:nvSpPr>
          <p:spPr bwMode="auto">
            <a:xfrm>
              <a:off x="380968" y="6000768"/>
              <a:ext cx="304800" cy="247650"/>
            </a:xfrm>
            <a:prstGeom prst="rightArrow">
              <a:avLst>
                <a:gd name="adj1" fmla="val 41833"/>
                <a:gd name="adj2" fmla="val 62712"/>
              </a:avLst>
            </a:prstGeom>
            <a:solidFill>
              <a:srgbClr val="0066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881034" y="5857892"/>
              <a:ext cx="1689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accent2"/>
                  </a:solidFill>
                </a:rPr>
                <a:t>@1.3Kelvin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353E-6 -3.64162E-6 L 0.08087 -0.1687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coi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28625"/>
            <a:ext cx="8229600" cy="2597150"/>
          </a:xfrm>
        </p:spPr>
      </p:pic>
      <p:pic>
        <p:nvPicPr>
          <p:cNvPr id="50179" name="Grafik 5" descr="P101038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8013"/>
            <a:ext cx="5357813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8025" y="4143375"/>
            <a:ext cx="4117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mit Pfeil 6"/>
          <p:cNvCxnSpPr/>
          <p:nvPr/>
        </p:nvCxnSpPr>
        <p:spPr>
          <a:xfrm>
            <a:off x="6238875" y="6000750"/>
            <a:ext cx="3357563" cy="1588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2" name="Textfeld 8"/>
          <p:cNvSpPr txBox="1">
            <a:spLocks noChangeArrowheads="1"/>
          </p:cNvSpPr>
          <p:nvPr/>
        </p:nvSpPr>
        <p:spPr bwMode="auto">
          <a:xfrm>
            <a:off x="7381875" y="6072188"/>
            <a:ext cx="1285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150mm</a:t>
            </a:r>
            <a:endParaRPr lang="en-US"/>
          </a:p>
        </p:txBody>
      </p:sp>
      <p:sp>
        <p:nvSpPr>
          <p:cNvPr id="50183" name="Text Box 12"/>
          <p:cNvSpPr txBox="1">
            <a:spLocks noChangeArrowheads="1"/>
          </p:cNvSpPr>
          <p:nvPr/>
        </p:nvSpPr>
        <p:spPr bwMode="auto">
          <a:xfrm>
            <a:off x="8035925" y="2643188"/>
            <a:ext cx="1870075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latin typeface="Arial" pitchFamily="34" charset="0"/>
              </a:rPr>
              <a:t>4</a:t>
            </a:r>
            <a:r>
              <a:rPr lang="es-ES" sz="2000">
                <a:latin typeface="Georgia" pitchFamily="18" charset="0"/>
              </a:rPr>
              <a:t>-layer dipole:</a:t>
            </a:r>
          </a:p>
          <a:p>
            <a:pPr>
              <a:spcBef>
                <a:spcPct val="50000"/>
              </a:spcBef>
            </a:pPr>
            <a:r>
              <a:rPr lang="es-ES" sz="2000">
                <a:latin typeface="Georgia" pitchFamily="18" charset="0"/>
              </a:rPr>
              <a:t>N1=N2=</a:t>
            </a:r>
            <a:r>
              <a:rPr lang="es-ES" sz="2000">
                <a:latin typeface="Arial" pitchFamily="34" charset="0"/>
              </a:rPr>
              <a:t>138</a:t>
            </a:r>
          </a:p>
          <a:p>
            <a:pPr>
              <a:spcBef>
                <a:spcPct val="50000"/>
              </a:spcBef>
            </a:pPr>
            <a:r>
              <a:rPr lang="es-ES" sz="2000">
                <a:latin typeface="Georgia" pitchFamily="18" charset="0"/>
              </a:rPr>
              <a:t>N3=N4=</a:t>
            </a:r>
            <a:r>
              <a:rPr lang="es-ES" sz="2000">
                <a:latin typeface="Arial" pitchFamily="34" charset="0"/>
              </a:rPr>
              <a:t>78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ryostat_mainz 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0"/>
            <a:ext cx="930275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7"/>
          <p:cNvGrpSpPr/>
          <p:nvPr/>
        </p:nvGrpSpPr>
        <p:grpSpPr>
          <a:xfrm>
            <a:off x="632520" y="980728"/>
            <a:ext cx="9273480" cy="5877272"/>
            <a:chOff x="632520" y="980728"/>
            <a:chExt cx="9273480" cy="5877272"/>
          </a:xfrm>
        </p:grpSpPr>
        <p:grpSp>
          <p:nvGrpSpPr>
            <p:cNvPr id="3" name="Gruppieren 11"/>
            <p:cNvGrpSpPr/>
            <p:nvPr/>
          </p:nvGrpSpPr>
          <p:grpSpPr>
            <a:xfrm>
              <a:off x="6500812" y="2749550"/>
              <a:ext cx="3405188" cy="4108450"/>
              <a:chOff x="6500812" y="2482383"/>
              <a:chExt cx="3405188" cy="4108450"/>
            </a:xfrm>
          </p:grpSpPr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6500812" y="2482383"/>
                <a:ext cx="3405188" cy="41084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 sz="1800" b="1" dirty="0"/>
                  <a:t>Transverse (</a:t>
                </a:r>
                <a:r>
                  <a:rPr lang="de-DE" sz="1800" b="1" dirty="0" err="1"/>
                  <a:t>Saddle</a:t>
                </a:r>
                <a:r>
                  <a:rPr lang="de-DE" sz="1800" b="1" dirty="0"/>
                  <a:t> </a:t>
                </a:r>
                <a:r>
                  <a:rPr lang="de-DE" sz="1800" b="1" dirty="0" err="1"/>
                  <a:t>coil</a:t>
                </a:r>
                <a:r>
                  <a:rPr lang="de-DE" sz="1800" b="1" dirty="0"/>
                  <a:t>) </a:t>
                </a:r>
              </a:p>
              <a:p>
                <a:pPr algn="ctr">
                  <a:spcBef>
                    <a:spcPct val="50000"/>
                  </a:spcBef>
                </a:pPr>
                <a:endParaRPr lang="de-DE" sz="1800" b="1" dirty="0"/>
              </a:p>
              <a:p>
                <a:pPr algn="ctr">
                  <a:spcBef>
                    <a:spcPct val="50000"/>
                  </a:spcBef>
                </a:pPr>
                <a:endParaRPr lang="de-DE" sz="1800" b="1" dirty="0"/>
              </a:p>
              <a:p>
                <a:pPr algn="ctr">
                  <a:spcBef>
                    <a:spcPct val="50000"/>
                  </a:spcBef>
                </a:pPr>
                <a:r>
                  <a:rPr lang="de-DE" sz="1800" b="1" dirty="0" err="1"/>
                  <a:t>and</a:t>
                </a:r>
                <a:endParaRPr lang="de-DE" sz="1800" b="1" dirty="0"/>
              </a:p>
              <a:p>
                <a:pPr algn="ctr">
                  <a:spcBef>
                    <a:spcPct val="50000"/>
                  </a:spcBef>
                </a:pPr>
                <a:r>
                  <a:rPr lang="de-DE" sz="1800" b="1" dirty="0"/>
                  <a:t>Longitudinal (Solenoid)</a:t>
                </a:r>
              </a:p>
              <a:p>
                <a:pPr algn="ctr">
                  <a:spcBef>
                    <a:spcPct val="50000"/>
                  </a:spcBef>
                </a:pPr>
                <a:endParaRPr lang="de-DE" sz="1800" b="1" dirty="0"/>
              </a:p>
              <a:p>
                <a:pPr algn="ctr">
                  <a:spcBef>
                    <a:spcPct val="50000"/>
                  </a:spcBef>
                </a:pPr>
                <a:endParaRPr lang="de-DE" sz="1800" b="1" dirty="0"/>
              </a:p>
              <a:p>
                <a:pPr algn="ctr">
                  <a:spcBef>
                    <a:spcPct val="50000"/>
                  </a:spcBef>
                </a:pPr>
                <a:endParaRPr lang="de-DE" sz="1800" b="1" dirty="0"/>
              </a:p>
              <a:p>
                <a:pPr algn="ctr">
                  <a:spcBef>
                    <a:spcPct val="50000"/>
                  </a:spcBef>
                </a:pPr>
                <a:r>
                  <a:rPr lang="de-DE" sz="1800" b="1" dirty="0"/>
                  <a:t>Internal 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de-DE" sz="1800" b="1" dirty="0"/>
                  <a:t>Holding </a:t>
                </a:r>
                <a:r>
                  <a:rPr lang="de-DE" sz="1800" b="1" dirty="0" smtClean="0"/>
                  <a:t>Field (1.2K, 0.6T)</a:t>
                </a:r>
                <a:endParaRPr lang="de-DE" sz="1800" b="1" dirty="0"/>
              </a:p>
            </p:txBody>
          </p: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648" b="12109"/>
              <a:stretch>
                <a:fillRect/>
              </a:stretch>
            </p:blipFill>
            <p:spPr bwMode="auto">
              <a:xfrm>
                <a:off x="7119937" y="2786063"/>
                <a:ext cx="2113625" cy="1071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4" descr="D:\Backup_oldHD\Dokumente und Einstellungen\Andreas Thomas\Eigene Dateien\Eigene Bilder\2006-03-24, Holdingcoil\Holdingcoil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8313" t="36273" r="13385" b="17554"/>
              <a:stretch>
                <a:fillRect/>
              </a:stretch>
            </p:blipFill>
            <p:spPr bwMode="auto">
              <a:xfrm>
                <a:off x="7197329" y="4500574"/>
                <a:ext cx="2110184" cy="1241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632520" y="5657671"/>
              <a:ext cx="5120056" cy="12003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de-DE" sz="1800" b="1" dirty="0" smtClean="0"/>
                <a:t>DNP </a:t>
              </a:r>
              <a:r>
                <a:rPr lang="de-DE" sz="1800" b="1" dirty="0" err="1" smtClean="0"/>
                <a:t>at</a:t>
              </a:r>
              <a:r>
                <a:rPr lang="de-DE" sz="1800" b="1" dirty="0" smtClean="0"/>
                <a:t> 200mK </a:t>
              </a:r>
              <a:r>
                <a:rPr lang="de-DE" sz="1800" b="1" dirty="0" err="1" smtClean="0"/>
                <a:t>and</a:t>
              </a:r>
              <a:r>
                <a:rPr lang="de-DE" sz="1800" b="1" dirty="0" smtClean="0"/>
                <a:t> 2.5T </a:t>
              </a:r>
              <a:r>
                <a:rPr lang="de-DE" sz="1800" b="1" dirty="0" err="1" smtClean="0"/>
                <a:t>with</a:t>
              </a:r>
              <a:r>
                <a:rPr lang="de-DE" sz="1800" b="1" dirty="0" smtClean="0"/>
                <a:t> 70GHz </a:t>
              </a:r>
              <a:r>
                <a:rPr lang="de-DE" sz="1800" b="1" dirty="0" err="1" smtClean="0"/>
                <a:t>microwaves</a:t>
              </a:r>
              <a:r>
                <a:rPr lang="de-DE" sz="1800" b="1" dirty="0" smtClean="0"/>
                <a:t>.</a:t>
              </a:r>
            </a:p>
            <a:p>
              <a:pPr eaLnBrk="0" hangingPunct="0"/>
              <a:r>
                <a:rPr lang="de-DE" sz="1800" b="1" dirty="0" err="1" smtClean="0"/>
                <a:t>Frozen</a:t>
              </a:r>
              <a:r>
                <a:rPr lang="de-DE" sz="1800" b="1" dirty="0" smtClean="0"/>
                <a:t> </a:t>
              </a:r>
              <a:r>
                <a:rPr lang="de-DE" sz="1800" b="1" dirty="0" err="1"/>
                <a:t>spin</a:t>
              </a:r>
              <a:r>
                <a:rPr lang="de-DE" sz="1800" b="1" dirty="0"/>
                <a:t> </a:t>
              </a:r>
              <a:r>
                <a:rPr lang="de-DE" sz="1800" b="1" dirty="0" err="1"/>
                <a:t>target</a:t>
              </a:r>
              <a:r>
                <a:rPr lang="de-DE" sz="1800" b="1" dirty="0"/>
                <a:t>  (</a:t>
              </a:r>
              <a:r>
                <a:rPr lang="de-DE" sz="1800" b="1" dirty="0" smtClean="0"/>
                <a:t>25mKelvin, 0.6T).</a:t>
              </a:r>
            </a:p>
            <a:p>
              <a:pPr eaLnBrk="0" hangingPunct="0"/>
              <a:r>
                <a:rPr lang="de-DE" sz="1800" b="1" dirty="0" err="1" smtClean="0"/>
                <a:t>Secondary</a:t>
              </a:r>
              <a:r>
                <a:rPr lang="de-DE" sz="1800" b="1" dirty="0" smtClean="0"/>
                <a:t> </a:t>
              </a:r>
              <a:r>
                <a:rPr lang="de-DE" sz="1800" b="1" dirty="0" err="1" smtClean="0"/>
                <a:t>particles</a:t>
              </a:r>
              <a:r>
                <a:rPr lang="de-DE" sz="1800" b="1" dirty="0" smtClean="0"/>
                <a:t> </a:t>
              </a:r>
              <a:r>
                <a:rPr lang="de-DE" sz="1800" b="1" dirty="0" err="1" smtClean="0"/>
                <a:t>punch</a:t>
              </a:r>
              <a:r>
                <a:rPr lang="de-DE" sz="1800" b="1" dirty="0" smtClean="0"/>
                <a:t> </a:t>
              </a:r>
              <a:r>
                <a:rPr lang="de-DE" sz="1800" b="1" dirty="0" err="1" smtClean="0"/>
                <a:t>through</a:t>
              </a:r>
              <a:r>
                <a:rPr lang="de-DE" sz="1800" b="1" dirty="0" smtClean="0"/>
                <a:t> </a:t>
              </a:r>
              <a:r>
                <a:rPr lang="de-DE" sz="1800" b="1" dirty="0" err="1" smtClean="0"/>
                <a:t>holding</a:t>
              </a:r>
              <a:r>
                <a:rPr lang="de-DE" sz="1800" b="1" dirty="0" smtClean="0"/>
                <a:t> </a:t>
              </a:r>
              <a:r>
                <a:rPr lang="de-DE" sz="1800" b="1" dirty="0" err="1" smtClean="0"/>
                <a:t>coil</a:t>
              </a:r>
              <a:r>
                <a:rPr lang="de-DE" sz="1800" b="1" dirty="0" smtClean="0"/>
                <a:t>.</a:t>
              </a:r>
              <a:endParaRPr lang="de-DE" sz="1800" b="1" dirty="0"/>
            </a:p>
            <a:p>
              <a:pPr eaLnBrk="0" hangingPunct="0"/>
              <a:r>
                <a:rPr lang="de-DE" sz="1800" b="1" dirty="0" smtClean="0"/>
                <a:t>All </a:t>
              </a:r>
              <a:r>
                <a:rPr lang="de-DE" sz="1800" b="1" dirty="0" err="1"/>
                <a:t>directions</a:t>
              </a:r>
              <a:r>
                <a:rPr lang="de-DE" sz="1800" b="1" dirty="0"/>
                <a:t> </a:t>
              </a:r>
              <a:r>
                <a:rPr lang="de-DE" sz="1800" b="1" dirty="0" err="1"/>
                <a:t>of</a:t>
              </a:r>
              <a:r>
                <a:rPr lang="de-DE" sz="1800" b="1" dirty="0"/>
                <a:t> </a:t>
              </a:r>
              <a:r>
                <a:rPr lang="de-DE" sz="1800" b="1" dirty="0" err="1" smtClean="0"/>
                <a:t>polarization</a:t>
              </a:r>
              <a:r>
                <a:rPr lang="de-DE" sz="1800" b="1" dirty="0" smtClean="0"/>
                <a:t>.</a:t>
              </a:r>
              <a:endParaRPr lang="de-DE" sz="1800" b="1" dirty="0"/>
            </a:p>
          </p:txBody>
        </p:sp>
        <p:sp>
          <p:nvSpPr>
            <p:cNvPr id="17" name="Nach unten gekrümmter Pfeil 16"/>
            <p:cNvSpPr/>
            <p:nvPr/>
          </p:nvSpPr>
          <p:spPr>
            <a:xfrm rot="10800000" flipV="1">
              <a:off x="1928664" y="980728"/>
              <a:ext cx="6192688" cy="1224136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Ins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188" y="3644900"/>
            <a:ext cx="387985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9"/>
          <p:cNvSpPr>
            <a:spLocks noChangeArrowheads="1"/>
          </p:cNvSpPr>
          <p:nvPr/>
        </p:nvSpPr>
        <p:spPr bwMode="auto">
          <a:xfrm>
            <a:off x="488950" y="0"/>
            <a:ext cx="94170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 eaLnBrk="0" hangingPunct="0"/>
            <a:r>
              <a:rPr lang="de-DE" sz="3200" b="1">
                <a:solidFill>
                  <a:srgbClr val="BC3700"/>
                </a:solidFill>
              </a:rPr>
              <a:t>Loading of the  target material</a:t>
            </a:r>
            <a:endParaRPr lang="en-GB" sz="3200" b="1">
              <a:solidFill>
                <a:srgbClr val="BC3700"/>
              </a:solidFill>
            </a:endParaRPr>
          </a:p>
        </p:txBody>
      </p:sp>
      <p:grpSp>
        <p:nvGrpSpPr>
          <p:cNvPr id="53252" name="Group 13"/>
          <p:cNvGrpSpPr>
            <a:grpSpLocks/>
          </p:cNvGrpSpPr>
          <p:nvPr/>
        </p:nvGrpSpPr>
        <p:grpSpPr bwMode="auto">
          <a:xfrm>
            <a:off x="5457825" y="908050"/>
            <a:ext cx="4232275" cy="2673350"/>
            <a:chOff x="3438" y="572"/>
            <a:chExt cx="2666" cy="1684"/>
          </a:xfrm>
        </p:grpSpPr>
        <p:pic>
          <p:nvPicPr>
            <p:cNvPr id="53253" name="Picture 10" descr="outercryostat"/>
            <p:cNvPicPr>
              <a:picLocks noChangeAspect="1" noChangeArrowheads="1"/>
            </p:cNvPicPr>
            <p:nvPr/>
          </p:nvPicPr>
          <p:blipFill>
            <a:blip r:embed="rId3" cstate="print"/>
            <a:srcRect l="14589" t="4666" b="11342"/>
            <a:stretch>
              <a:fillRect/>
            </a:stretch>
          </p:blipFill>
          <p:spPr bwMode="auto">
            <a:xfrm>
              <a:off x="3528" y="572"/>
              <a:ext cx="2576" cy="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4" name="Rectangle 11"/>
            <p:cNvSpPr>
              <a:spLocks noChangeArrowheads="1"/>
            </p:cNvSpPr>
            <p:nvPr/>
          </p:nvSpPr>
          <p:spPr bwMode="auto">
            <a:xfrm>
              <a:off x="3438" y="2024"/>
              <a:ext cx="227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8205E-6 9.25926E-6 L 0.40705 -0.32546 " pathEditMode="relative" ptsTypes="AA">
                                      <p:cBhvr>
                                        <p:cTn id="6" dur="2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PIC00006"/>
          <p:cNvPicPr>
            <a:picLocks noChangeAspect="1" noChangeArrowheads="1"/>
          </p:cNvPicPr>
          <p:nvPr/>
        </p:nvPicPr>
        <p:blipFill>
          <a:blip r:embed="rId3" cstate="print"/>
          <a:srcRect l="29016" t="4088" r="8174" b="26703"/>
          <a:stretch>
            <a:fillRect/>
          </a:stretch>
        </p:blipFill>
        <p:spPr bwMode="auto">
          <a:xfrm>
            <a:off x="165100" y="152400"/>
            <a:ext cx="42291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Line 3"/>
          <p:cNvSpPr>
            <a:spLocks noChangeShapeType="1"/>
          </p:cNvSpPr>
          <p:nvPr/>
        </p:nvSpPr>
        <p:spPr bwMode="auto">
          <a:xfrm>
            <a:off x="2311400" y="2209800"/>
            <a:ext cx="6715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311400" y="2286000"/>
            <a:ext cx="6873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2000" b="1"/>
              <a:t>2cm</a:t>
            </a:r>
          </a:p>
        </p:txBody>
      </p:sp>
      <p:grpSp>
        <p:nvGrpSpPr>
          <p:cNvPr id="11270" name="Group 5"/>
          <p:cNvGrpSpPr>
            <a:grpSpLocks/>
          </p:cNvGrpSpPr>
          <p:nvPr/>
        </p:nvGrpSpPr>
        <p:grpSpPr bwMode="auto">
          <a:xfrm>
            <a:off x="5613400" y="762000"/>
            <a:ext cx="3219450" cy="1371600"/>
            <a:chOff x="548" y="1160"/>
            <a:chExt cx="1574" cy="629"/>
          </a:xfrm>
        </p:grpSpPr>
        <p:graphicFrame>
          <p:nvGraphicFramePr>
            <p:cNvPr id="11266" name="Object 2"/>
            <p:cNvGraphicFramePr>
              <a:graphicFrameLocks noChangeAspect="1"/>
            </p:cNvGraphicFramePr>
            <p:nvPr/>
          </p:nvGraphicFramePr>
          <p:xfrm>
            <a:off x="548" y="1160"/>
            <a:ext cx="1574" cy="6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7" name="Formel" r:id="rId4" imgW="1650960" imgH="660240" progId="">
                    <p:embed/>
                  </p:oleObj>
                </mc:Choice>
                <mc:Fallback>
                  <p:oleObj name="Formel" r:id="rId4" imgW="1650960" imgH="66024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" y="1160"/>
                          <a:ext cx="1574" cy="6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75" name="Line 7"/>
            <p:cNvSpPr>
              <a:spLocks noChangeShapeType="1"/>
            </p:cNvSpPr>
            <p:nvPr/>
          </p:nvSpPr>
          <p:spPr bwMode="auto">
            <a:xfrm>
              <a:off x="872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6" name="Line 8"/>
            <p:cNvSpPr>
              <a:spLocks noChangeShapeType="1"/>
            </p:cNvSpPr>
            <p:nvPr/>
          </p:nvSpPr>
          <p:spPr bwMode="auto">
            <a:xfrm>
              <a:off x="1112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7" name="Line 9"/>
            <p:cNvSpPr>
              <a:spLocks noChangeShapeType="1"/>
            </p:cNvSpPr>
            <p:nvPr/>
          </p:nvSpPr>
          <p:spPr bwMode="auto">
            <a:xfrm>
              <a:off x="1336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8" name="Line 10"/>
            <p:cNvSpPr>
              <a:spLocks noChangeShapeType="1"/>
            </p:cNvSpPr>
            <p:nvPr/>
          </p:nvSpPr>
          <p:spPr bwMode="auto">
            <a:xfrm>
              <a:off x="892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79" name="Line 11"/>
            <p:cNvSpPr>
              <a:spLocks noChangeShapeType="1"/>
            </p:cNvSpPr>
            <p:nvPr/>
          </p:nvSpPr>
          <p:spPr bwMode="auto">
            <a:xfrm>
              <a:off x="1558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0" name="Line 12"/>
            <p:cNvSpPr>
              <a:spLocks noChangeShapeType="1"/>
            </p:cNvSpPr>
            <p:nvPr/>
          </p:nvSpPr>
          <p:spPr bwMode="auto">
            <a:xfrm>
              <a:off x="1110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1" name="Line 13"/>
            <p:cNvSpPr>
              <a:spLocks noChangeShapeType="1"/>
            </p:cNvSpPr>
            <p:nvPr/>
          </p:nvSpPr>
          <p:spPr bwMode="auto">
            <a:xfrm>
              <a:off x="1330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2" name="Line 14"/>
            <p:cNvSpPr>
              <a:spLocks noChangeShapeType="1"/>
            </p:cNvSpPr>
            <p:nvPr/>
          </p:nvSpPr>
          <p:spPr bwMode="auto">
            <a:xfrm>
              <a:off x="1552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1271" name="Text Box 15"/>
          <p:cNvSpPr txBox="1">
            <a:spLocks noChangeArrowheads="1"/>
          </p:cNvSpPr>
          <p:nvPr/>
        </p:nvSpPr>
        <p:spPr bwMode="auto">
          <a:xfrm>
            <a:off x="8585200" y="1600200"/>
            <a:ext cx="10699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2000"/>
              <a:t>Butanol</a:t>
            </a:r>
            <a:endParaRPr lang="de-DE" sz="1600"/>
          </a:p>
        </p:txBody>
      </p:sp>
      <p:sp>
        <p:nvSpPr>
          <p:cNvPr id="11272" name="Text Box 16"/>
          <p:cNvSpPr txBox="1">
            <a:spLocks noChangeArrowheads="1"/>
          </p:cNvSpPr>
          <p:nvPr/>
        </p:nvSpPr>
        <p:spPr bwMode="auto">
          <a:xfrm>
            <a:off x="5861050" y="152400"/>
            <a:ext cx="22209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/>
              <a:t>Target material</a:t>
            </a:r>
            <a:endParaRPr lang="de-DE" sz="1600"/>
          </a:p>
        </p:txBody>
      </p:sp>
      <p:sp>
        <p:nvSpPr>
          <p:cNvPr id="11273" name="AutoShape 17"/>
          <p:cNvSpPr>
            <a:spLocks noChangeArrowheads="1"/>
          </p:cNvSpPr>
          <p:nvPr/>
        </p:nvSpPr>
        <p:spPr bwMode="auto">
          <a:xfrm>
            <a:off x="5875338" y="161925"/>
            <a:ext cx="2166937" cy="47625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74" name="Grafik 22" descr="dsc03065.jpg"/>
          <p:cNvPicPr>
            <a:picLocks noChangeAspect="1"/>
          </p:cNvPicPr>
          <p:nvPr/>
        </p:nvPicPr>
        <p:blipFill>
          <a:blip r:embed="rId6" cstate="print"/>
          <a:srcRect t="3125" b="9375"/>
          <a:stretch>
            <a:fillRect/>
          </a:stretch>
        </p:blipFill>
        <p:spPr bwMode="auto">
          <a:xfrm>
            <a:off x="3405188" y="2592388"/>
            <a:ext cx="6500812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Grafik 1" descr="dsc03081.jpg"/>
          <p:cNvPicPr>
            <a:picLocks noChangeAspect="1"/>
          </p:cNvPicPr>
          <p:nvPr/>
        </p:nvPicPr>
        <p:blipFill>
          <a:blip r:embed="rId2" cstate="print"/>
          <a:srcRect t="8911" b="5940"/>
          <a:stretch>
            <a:fillRect/>
          </a:stretch>
        </p:blipFill>
        <p:spPr bwMode="auto">
          <a:xfrm>
            <a:off x="1914525" y="0"/>
            <a:ext cx="604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Grafik 1" descr="dsc030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Grafik 1" descr="dsc030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MAMIC-Floor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121" y="620714"/>
            <a:ext cx="8518128" cy="6696075"/>
          </a:xfrm>
          <a:prstGeom prst="rect">
            <a:avLst/>
          </a:prstGeom>
          <a:noFill/>
        </p:spPr>
      </p:pic>
      <p:sp>
        <p:nvSpPr>
          <p:cNvPr id="323587" name="Line 3"/>
          <p:cNvSpPr>
            <a:spLocks noChangeShapeType="1"/>
          </p:cNvSpPr>
          <p:nvPr/>
        </p:nvSpPr>
        <p:spPr bwMode="auto">
          <a:xfrm flipV="1">
            <a:off x="1200415" y="3684588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323588" name="Picture 4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080" y="4437064"/>
            <a:ext cx="134144" cy="123825"/>
          </a:xfrm>
          <a:prstGeom prst="rect">
            <a:avLst/>
          </a:prstGeom>
          <a:noFill/>
        </p:spPr>
      </p:pic>
      <p:pic>
        <p:nvPicPr>
          <p:cNvPr id="323589" name="Picture 5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080" y="4437064"/>
            <a:ext cx="134144" cy="123825"/>
          </a:xfrm>
          <a:prstGeom prst="rect">
            <a:avLst/>
          </a:prstGeom>
          <a:noFill/>
        </p:spPr>
      </p:pic>
      <p:pic>
        <p:nvPicPr>
          <p:cNvPr id="323590" name="Picture 6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080" y="4437064"/>
            <a:ext cx="134144" cy="123825"/>
          </a:xfrm>
          <a:prstGeom prst="rect">
            <a:avLst/>
          </a:prstGeom>
          <a:noFill/>
        </p:spPr>
      </p:pic>
      <p:pic>
        <p:nvPicPr>
          <p:cNvPr id="323591" name="Picture 7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080" y="4437064"/>
            <a:ext cx="134144" cy="123825"/>
          </a:xfrm>
          <a:prstGeom prst="rect">
            <a:avLst/>
          </a:prstGeom>
          <a:noFill/>
        </p:spPr>
      </p:pic>
      <p:pic>
        <p:nvPicPr>
          <p:cNvPr id="323592" name="Picture 8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080" y="4437064"/>
            <a:ext cx="134144" cy="123825"/>
          </a:xfrm>
          <a:prstGeom prst="rect">
            <a:avLst/>
          </a:prstGeom>
          <a:noFill/>
        </p:spPr>
      </p:pic>
      <p:pic>
        <p:nvPicPr>
          <p:cNvPr id="323593" name="Picture 9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080" y="4437064"/>
            <a:ext cx="134144" cy="123825"/>
          </a:xfrm>
          <a:prstGeom prst="rect">
            <a:avLst/>
          </a:prstGeom>
          <a:noFill/>
        </p:spPr>
      </p:pic>
      <p:sp>
        <p:nvSpPr>
          <p:cNvPr id="323594" name="AutoShape 10"/>
          <p:cNvSpPr>
            <a:spLocks noChangeArrowheads="1"/>
          </p:cNvSpPr>
          <p:nvPr/>
        </p:nvSpPr>
        <p:spPr bwMode="auto">
          <a:xfrm>
            <a:off x="6591962" y="2565400"/>
            <a:ext cx="311282" cy="2159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23595" name="Picture 11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080" y="4437064"/>
            <a:ext cx="134144" cy="123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463 C -0.03542 0.00486 -0.07066 0.00532 -0.08594 0.00463 C -0.10122 0.00393 -0.09219 0.00231 -0.09202 0.00069 C -0.09184 -0.00093 -0.08716 -0.00394 -0.0849 -0.00486 C -0.08264 -0.00579 -0.08073 -0.00486 -0.07882 -0.00486 C -0.07691 -0.00486 -0.07379 -0.00625 -0.07292 -0.00486 C -0.07205 -0.00347 -0.07171 0.00185 -0.07379 0.00324 C -0.07587 0.00463 -0.08195 0.00324 -0.0849 0.00324 C -0.08785 0.00324 -0.09219 0.00509 -0.09202 0.00324 C -0.09184 0.00139 -0.08664 -0.00556 -0.08403 -0.00741 C -0.08143 -0.00926 -0.07934 -0.00671 -0.07691 -0.00741 C -0.07448 -0.0081 -0.0724 -0.01088 -0.0698 -0.01158 C -0.06719 -0.01227 -0.06337 -0.01158 -0.06077 -0.01158 C -0.05816 -0.01158 -0.05487 -0.01019 -0.05365 -0.01158 C -0.05244 -0.01296 -0.05261 -0.01783 -0.05365 -0.01968 C -0.05469 -0.02153 -0.05678 -0.02176 -0.05973 -0.02222 C -0.06268 -0.02269 -0.0691 -0.01968 -0.07188 -0.02222 C -0.07466 -0.02477 -0.08178 -0.0338 -0.07587 -0.03704 C -0.06997 -0.04028 -0.04428 -0.04167 -0.03646 -0.04121 C -0.02865 -0.04074 -0.02952 -0.03727 -0.02848 -0.03449 C -0.02744 -0.03171 -0.02848 -0.02662 -0.03039 -0.025 C -0.0323 -0.02338 -0.03212 -0.02593 -0.03959 -0.025 C -0.04705 -0.02408 -0.06806 -0.01852 -0.07483 -0.01968 C -0.0816 -0.02083 -0.07969 -0.02871 -0.07987 -0.03171 C -0.08004 -0.03472 -0.07761 -0.03727 -0.07587 -0.03843 C -0.07414 -0.03958 -0.07292 -0.03843 -0.0698 -0.03843 C -0.06667 -0.03843 -0.0632 -0.03519 -0.0566 -0.03843 C -0.05 -0.04167 -0.03612 -0.05486 -0.03039 -0.05857 C -0.02466 -0.06227 -0.02518 -0.06134 -0.0224 -0.06134 C -0.01962 -0.06134 -0.01632 -0.05996 -0.0132 -0.05857 C -0.01007 -0.05718 -0.0066 -0.0544 -0.00313 -0.05324 C 0.00034 -0.05208 0.00052 -0.05255 0.00798 -0.05185 C 0.01545 -0.05116 0.03125 -0.05023 0.04131 -0.04931 C 0.05138 -0.04838 0.06145 -0.04699 0.06857 -0.04653 C 0.07569 -0.04607 0.07274 -0.04699 0.0835 -0.04653 C 0.09461 -0.04607 0.12013 -0.04514 0.13402 -0.04375 C 0.14791 -0.04236 0.15954 -0.04097 0.16753 -0.03843 C 0.17552 -0.03588 0.17934 -0.0338 0.18177 -0.02894 C 0.1842 -0.02408 0.18263 -0.01343 0.18177 -0.0088 C 0.1809 -0.00417 0.17986 -0.00208 0.17673 -0.0007 C 0.17361 0.00069 0.17725 -0.0007 0.1625 -0.0007 C 0.14739 -0.0007 0.10243 -0.0007 0.08784 -0.0007 C 0.07309 -0.0007 0.0776 0.00208 0.07465 -0.0007 C 0.07152 -0.00347 0.06875 -0.01088 0.06857 -0.0169 C 0.0684 -0.02292 0.06996 -0.0331 0.07361 -0.03704 C 0.07725 -0.04097 0.0868 -0.04051 0.09062 -0.04121 C 0.09461 -0.0419 0.09166 -0.04074 0.0967 -0.04121 C 0.10156 -0.04167 0.11423 -0.04329 0.12013 -0.04375 C 0.12586 -0.04421 0.12586 -0.04375 0.13229 -0.04375 C 0.13871 -0.04375 0.15156 -0.04306 0.1585 -0.04375 C 0.16527 -0.04445 0.16631 -0.04746 0.17256 -0.04792 C 0.17881 -0.04838 0.18888 -0.04653 0.19583 -0.04653 C 0.20277 -0.04653 0.2085 -0.04722 0.21406 -0.04792 C 0.21961 -0.04861 0.22326 -0.04815 0.22916 -0.0507 C 0.23506 -0.05324 0.2427 -0.05695 0.2493 -0.06273 C 0.2559 -0.06852 0.26093 -0.07639 0.2684 -0.08565 C 0.27604 -0.09491 0.275 -0.09283 0.29461 -0.11783 C 0.31441 -0.14306 0.36805 -0.20972 0.38645 -0.23496 C 0.4052 -0.26019 0.40191 -0.25255 0.40572 -0.26852 C 0.40972 -0.28449 0.40972 -0.3132 0.41076 -0.33056 C 0.4118 -0.34792 0.4118 -0.36389 0.4118 -0.37222 C 0.4118 -0.38056 0.41232 -0.37732 0.41076 -0.38033 C 0.40868 -0.38333 0.40451 -0.3882 0.40191 -0.38982 C 0.39913 -0.39144 0.4026 -0.38982 0.39461 -0.38982 C 0.38645 -0.38982 0.36284 -0.39028 0.35347 -0.38982 C 0.34375 -0.38935 0.33958 -0.39028 0.33611 -0.38704 C 0.33263 -0.3838 0.33298 -0.40116 0.33211 -0.37083 C 0.33142 -0.34051 0.33038 -0.23426 0.33125 -0.20533 C 0.33159 -0.17639 0.33142 -0.20162 0.33489 -0.19722 C 0.33906 -0.19283 0.34357 -0.18056 0.35451 -0.17824 C 0.36527 -0.17593 0.39079 -0.17824 0.40086 -0.1838 C 0.41024 -0.18935 0.41076 -0.18009 0.41284 -0.21204 C 0.4151 -0.24398 0.41614 -0.34283 0.41284 -0.375 C 0.40972 -0.40718 0.40607 -0.40116 0.39461 -0.40463 C 0.38316 -0.4081 0.35572 -0.40116 0.34513 -0.39653 C 0.33472 -0.3919 0.33211 -0.40556 0.33211 -0.37639 C 0.33211 -0.34722 0.33697 -0.26273 0.34513 -0.2213 C 0.35364 -0.17986 0.36579 -0.14283 0.38229 -0.12755 C 0.39878 -0.11227 0.42743 -0.12037 0.44392 -0.13009 C 0.46041 -0.13982 0.47691 -0.16412 0.48142 -0.18565 C 0.48593 -0.20718 0.47986 -0.24375 0.47152 -0.25972 C 0.46336 -0.2757 0.44097 -0.27732 0.43246 -0.28195 " pathEditMode="relative" rAng="0" ptsTypes="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323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00" y="-20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1800"/>
                                        <p:tgtEl>
                                          <p:spTgt spid="32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1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3.61111E-6 4.07407E-6 L -0.01563 -0.13657 " pathEditMode="relative" ptsTypes="AA">
                                      <p:cBhvr>
                                        <p:cTn id="11" dur="2200" fill="hold"/>
                                        <p:tgtEl>
                                          <p:spTgt spid="3235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94" grpId="0" animBg="1"/>
      <p:bldP spid="32359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3"/>
          <p:cNvGrpSpPr>
            <a:grpSpLocks/>
          </p:cNvGrpSpPr>
          <p:nvPr/>
        </p:nvGrpSpPr>
        <p:grpSpPr bwMode="auto">
          <a:xfrm>
            <a:off x="3079750" y="2133600"/>
            <a:ext cx="6632575" cy="935038"/>
            <a:chOff x="1791" y="1344"/>
            <a:chExt cx="3856" cy="589"/>
          </a:xfrm>
        </p:grpSpPr>
        <p:sp>
          <p:nvSpPr>
            <p:cNvPr id="58404" name="Line 4"/>
            <p:cNvSpPr>
              <a:spLocks noChangeShapeType="1"/>
            </p:cNvSpPr>
            <p:nvPr/>
          </p:nvSpPr>
          <p:spPr bwMode="auto">
            <a:xfrm>
              <a:off x="1791" y="1344"/>
              <a:ext cx="3856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405" name="Line 5"/>
            <p:cNvSpPr>
              <a:spLocks noChangeShapeType="1"/>
            </p:cNvSpPr>
            <p:nvPr/>
          </p:nvSpPr>
          <p:spPr bwMode="auto">
            <a:xfrm>
              <a:off x="1791" y="1933"/>
              <a:ext cx="3856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8371" name="Group 7"/>
          <p:cNvGrpSpPr>
            <a:grpSpLocks/>
          </p:cNvGrpSpPr>
          <p:nvPr/>
        </p:nvGrpSpPr>
        <p:grpSpPr bwMode="auto">
          <a:xfrm>
            <a:off x="895350" y="1747838"/>
            <a:ext cx="2965450" cy="1320800"/>
            <a:chOff x="521" y="1101"/>
            <a:chExt cx="1724" cy="832"/>
          </a:xfrm>
        </p:grpSpPr>
        <p:sp>
          <p:nvSpPr>
            <p:cNvPr id="58396" name="Rectangle 8"/>
            <p:cNvSpPr>
              <a:spLocks noChangeArrowheads="1"/>
            </p:cNvSpPr>
            <p:nvPr/>
          </p:nvSpPr>
          <p:spPr bwMode="auto">
            <a:xfrm>
              <a:off x="521" y="1420"/>
              <a:ext cx="239" cy="513"/>
            </a:xfrm>
            <a:prstGeom prst="rect">
              <a:avLst/>
            </a:prstGeom>
            <a:solidFill>
              <a:srgbClr val="0066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7" name="Rectangle 9"/>
            <p:cNvSpPr>
              <a:spLocks noChangeArrowheads="1"/>
            </p:cNvSpPr>
            <p:nvPr/>
          </p:nvSpPr>
          <p:spPr bwMode="auto">
            <a:xfrm>
              <a:off x="733" y="1515"/>
              <a:ext cx="742" cy="321"/>
            </a:xfrm>
            <a:prstGeom prst="rect">
              <a:avLst/>
            </a:prstGeom>
            <a:solidFill>
              <a:srgbClr val="0066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8" name="Rectangle 10"/>
            <p:cNvSpPr>
              <a:spLocks noChangeArrowheads="1"/>
            </p:cNvSpPr>
            <p:nvPr/>
          </p:nvSpPr>
          <p:spPr bwMode="auto">
            <a:xfrm>
              <a:off x="601" y="1612"/>
              <a:ext cx="1591" cy="127"/>
            </a:xfrm>
            <a:prstGeom prst="rect">
              <a:avLst/>
            </a:prstGeom>
            <a:solidFill>
              <a:srgbClr val="0066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9" name="Oval 11"/>
            <p:cNvSpPr>
              <a:spLocks noChangeArrowheads="1"/>
            </p:cNvSpPr>
            <p:nvPr/>
          </p:nvSpPr>
          <p:spPr bwMode="auto">
            <a:xfrm>
              <a:off x="2192" y="1547"/>
              <a:ext cx="53" cy="256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00" name="Oval 12"/>
            <p:cNvSpPr>
              <a:spLocks noChangeArrowheads="1"/>
            </p:cNvSpPr>
            <p:nvPr/>
          </p:nvSpPr>
          <p:spPr bwMode="auto">
            <a:xfrm>
              <a:off x="2139" y="1547"/>
              <a:ext cx="53" cy="256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01" name="Oval 13"/>
            <p:cNvSpPr>
              <a:spLocks noChangeArrowheads="1"/>
            </p:cNvSpPr>
            <p:nvPr/>
          </p:nvSpPr>
          <p:spPr bwMode="auto">
            <a:xfrm>
              <a:off x="2084" y="1547"/>
              <a:ext cx="55" cy="256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02" name="Oval 14"/>
            <p:cNvSpPr>
              <a:spLocks noChangeArrowheads="1"/>
            </p:cNvSpPr>
            <p:nvPr/>
          </p:nvSpPr>
          <p:spPr bwMode="auto">
            <a:xfrm>
              <a:off x="2033" y="1547"/>
              <a:ext cx="53" cy="256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03" name="Text Box 15"/>
            <p:cNvSpPr txBox="1">
              <a:spLocks noChangeArrowheads="1"/>
            </p:cNvSpPr>
            <p:nvPr/>
          </p:nvSpPr>
          <p:spPr bwMode="auto">
            <a:xfrm>
              <a:off x="521" y="1101"/>
              <a:ext cx="85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3333CC"/>
                  </a:solidFill>
                  <a:latin typeface="Comic Sans MS" pitchFamily="66" charset="0"/>
                </a:rPr>
                <a:t>Cryostat</a:t>
              </a:r>
            </a:p>
          </p:txBody>
        </p:sp>
      </p:grpSp>
      <p:grpSp>
        <p:nvGrpSpPr>
          <p:cNvPr id="58372" name="Group 16"/>
          <p:cNvGrpSpPr>
            <a:grpSpLocks/>
          </p:cNvGrpSpPr>
          <p:nvPr/>
        </p:nvGrpSpPr>
        <p:grpSpPr bwMode="auto">
          <a:xfrm>
            <a:off x="4406900" y="3068638"/>
            <a:ext cx="936625" cy="3313112"/>
            <a:chOff x="2562" y="1933"/>
            <a:chExt cx="545" cy="2087"/>
          </a:xfrm>
        </p:grpSpPr>
        <p:sp>
          <p:nvSpPr>
            <p:cNvPr id="58394" name="Line 17"/>
            <p:cNvSpPr>
              <a:spLocks noChangeShapeType="1"/>
            </p:cNvSpPr>
            <p:nvPr/>
          </p:nvSpPr>
          <p:spPr bwMode="auto">
            <a:xfrm flipH="1">
              <a:off x="2562" y="1934"/>
              <a:ext cx="0" cy="2086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395" name="Line 18"/>
            <p:cNvSpPr>
              <a:spLocks noChangeShapeType="1"/>
            </p:cNvSpPr>
            <p:nvPr/>
          </p:nvSpPr>
          <p:spPr bwMode="auto">
            <a:xfrm flipH="1">
              <a:off x="3107" y="1933"/>
              <a:ext cx="0" cy="2086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4117975" y="3932238"/>
            <a:ext cx="1577975" cy="2160587"/>
            <a:chOff x="2394" y="663"/>
            <a:chExt cx="918" cy="1361"/>
          </a:xfrm>
        </p:grpSpPr>
        <p:sp>
          <p:nvSpPr>
            <p:cNvPr id="58392" name="Oval 20"/>
            <p:cNvSpPr>
              <a:spLocks noChangeArrowheads="1"/>
            </p:cNvSpPr>
            <p:nvPr/>
          </p:nvSpPr>
          <p:spPr bwMode="auto">
            <a:xfrm>
              <a:off x="2426" y="1162"/>
              <a:ext cx="862" cy="86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3" name="Text Box 21"/>
            <p:cNvSpPr txBox="1">
              <a:spLocks noChangeArrowheads="1"/>
            </p:cNvSpPr>
            <p:nvPr/>
          </p:nvSpPr>
          <p:spPr bwMode="auto">
            <a:xfrm>
              <a:off x="2394" y="663"/>
              <a:ext cx="91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003300"/>
                  </a:solidFill>
                  <a:latin typeface="Comic Sans MS" pitchFamily="66" charset="0"/>
                </a:rPr>
                <a:t>Polarizing</a:t>
              </a:r>
            </a:p>
            <a:p>
              <a:pPr algn="ctr"/>
              <a:r>
                <a:rPr lang="en-US" b="1">
                  <a:solidFill>
                    <a:srgbClr val="003300"/>
                  </a:solidFill>
                  <a:latin typeface="Comic Sans MS" pitchFamily="66" charset="0"/>
                </a:rPr>
                <a:t>magnet</a:t>
              </a: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6746875" y="1027113"/>
            <a:ext cx="2497138" cy="2689225"/>
            <a:chOff x="3696" y="557"/>
            <a:chExt cx="1452" cy="1694"/>
          </a:xfrm>
        </p:grpSpPr>
        <p:grpSp>
          <p:nvGrpSpPr>
            <p:cNvPr id="58388" name="Group 23"/>
            <p:cNvGrpSpPr>
              <a:grpSpLocks/>
            </p:cNvGrpSpPr>
            <p:nvPr/>
          </p:nvGrpSpPr>
          <p:grpSpPr bwMode="auto">
            <a:xfrm>
              <a:off x="3696" y="890"/>
              <a:ext cx="1452" cy="1361"/>
              <a:chOff x="3787" y="1026"/>
              <a:chExt cx="1452" cy="1361"/>
            </a:xfrm>
          </p:grpSpPr>
          <p:sp>
            <p:nvSpPr>
              <p:cNvPr id="58390" name="Rectangle 24"/>
              <p:cNvSpPr>
                <a:spLocks noChangeArrowheads="1"/>
              </p:cNvSpPr>
              <p:nvPr/>
            </p:nvSpPr>
            <p:spPr bwMode="auto">
              <a:xfrm>
                <a:off x="3787" y="1026"/>
                <a:ext cx="1452" cy="1361"/>
              </a:xfrm>
              <a:prstGeom prst="rect">
                <a:avLst/>
              </a:prstGeom>
              <a:noFill/>
              <a:ln w="1270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1" name="Oval 25"/>
              <p:cNvSpPr>
                <a:spLocks noChangeArrowheads="1"/>
              </p:cNvSpPr>
              <p:nvPr/>
            </p:nvSpPr>
            <p:spPr bwMode="auto">
              <a:xfrm>
                <a:off x="3832" y="1071"/>
                <a:ext cx="1361" cy="1270"/>
              </a:xfrm>
              <a:prstGeom prst="ellipse">
                <a:avLst/>
              </a:prstGeom>
              <a:pattFill prst="solidDmnd">
                <a:fgClr>
                  <a:srgbClr val="FF0000"/>
                </a:fgClr>
                <a:bgClr>
                  <a:schemeClr val="bg1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8389" name="Text Box 26"/>
            <p:cNvSpPr txBox="1">
              <a:spLocks noChangeArrowheads="1"/>
            </p:cNvSpPr>
            <p:nvPr/>
          </p:nvSpPr>
          <p:spPr bwMode="auto">
            <a:xfrm>
              <a:off x="3864" y="557"/>
              <a:ext cx="111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omic Sans MS" pitchFamily="66" charset="0"/>
                </a:rPr>
                <a:t>Crystal Ball</a:t>
              </a:r>
            </a:p>
          </p:txBody>
        </p:sp>
      </p:grpSp>
      <p:sp>
        <p:nvSpPr>
          <p:cNvPr id="45063" name="Text Box 27"/>
          <p:cNvSpPr txBox="1">
            <a:spLocks noChangeArrowheads="1"/>
          </p:cNvSpPr>
          <p:nvPr/>
        </p:nvSpPr>
        <p:spPr bwMode="auto">
          <a:xfrm>
            <a:off x="2535238" y="219075"/>
            <a:ext cx="63547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latin typeface="+mj-lt"/>
                <a:cs typeface="+mn-cs"/>
              </a:rPr>
              <a:t>Frozen Spin Target Waltz</a:t>
            </a:r>
          </a:p>
        </p:txBody>
      </p:sp>
      <p:sp>
        <p:nvSpPr>
          <p:cNvPr id="45064" name="Text Box 28"/>
          <p:cNvSpPr txBox="1">
            <a:spLocks noChangeArrowheads="1"/>
          </p:cNvSpPr>
          <p:nvPr/>
        </p:nvSpPr>
        <p:spPr bwMode="auto">
          <a:xfrm>
            <a:off x="193675" y="4221163"/>
            <a:ext cx="29575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solidFill>
                  <a:srgbClr val="003300"/>
                </a:solidFill>
                <a:latin typeface="+mn-lt"/>
                <a:cs typeface="+mn-cs"/>
              </a:rPr>
              <a:t>External magnet</a:t>
            </a:r>
            <a:r>
              <a:rPr lang="en-US" sz="1800" dirty="0">
                <a:latin typeface="+mn-lt"/>
                <a:cs typeface="+mn-cs"/>
              </a:rPr>
              <a:t> 2.5 T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latin typeface="+mn-lt"/>
                <a:cs typeface="+mn-cs"/>
              </a:rPr>
              <a:t>Polarize with </a:t>
            </a:r>
            <a:r>
              <a:rPr lang="en-US" sz="1800" dirty="0">
                <a:solidFill>
                  <a:srgbClr val="990099"/>
                </a:solidFill>
                <a:latin typeface="+mn-lt"/>
                <a:cs typeface="+mn-cs"/>
              </a:rPr>
              <a:t>microwaves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latin typeface="+mn-lt"/>
                <a:cs typeface="+mn-cs"/>
              </a:rPr>
              <a:t>Internal </a:t>
            </a:r>
            <a:r>
              <a:rPr lang="en-US" sz="1800" dirty="0">
                <a:solidFill>
                  <a:srgbClr val="CC3300"/>
                </a:solidFill>
                <a:latin typeface="+mn-lt"/>
                <a:cs typeface="+mn-cs"/>
              </a:rPr>
              <a:t>holding coil</a:t>
            </a:r>
            <a:r>
              <a:rPr lang="en-US" sz="1800" dirty="0">
                <a:latin typeface="+mn-lt"/>
                <a:cs typeface="+mn-cs"/>
              </a:rPr>
              <a:t> 0.7 T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latin typeface="+mn-lt"/>
                <a:cs typeface="+mn-cs"/>
              </a:rPr>
              <a:t>Remove external magnet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latin typeface="+mn-lt"/>
                <a:cs typeface="+mn-cs"/>
              </a:rPr>
              <a:t>Move </a:t>
            </a:r>
            <a:r>
              <a:rPr lang="en-US" sz="1800" dirty="0">
                <a:solidFill>
                  <a:srgbClr val="FF0000"/>
                </a:solidFill>
                <a:latin typeface="+mn-lt"/>
                <a:cs typeface="+mn-cs"/>
              </a:rPr>
              <a:t>CB</a:t>
            </a:r>
            <a:r>
              <a:rPr lang="en-US" sz="1800" dirty="0">
                <a:latin typeface="+mn-lt"/>
                <a:cs typeface="+mn-cs"/>
              </a:rPr>
              <a:t> detector in.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latin typeface="+mn-lt"/>
                <a:cs typeface="+mn-cs"/>
              </a:rPr>
              <a:t>Data taking.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 err="1">
                <a:latin typeface="+mn-lt"/>
                <a:cs typeface="+mn-cs"/>
              </a:rPr>
              <a:t>Repolarization</a:t>
            </a:r>
            <a:endParaRPr lang="en-US" sz="1800" dirty="0">
              <a:latin typeface="+mn-lt"/>
              <a:cs typeface="+mn-cs"/>
            </a:endParaRP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4094163" y="3933825"/>
            <a:ext cx="1577975" cy="2160588"/>
            <a:chOff x="2394" y="663"/>
            <a:chExt cx="917" cy="1361"/>
          </a:xfrm>
        </p:grpSpPr>
        <p:sp>
          <p:nvSpPr>
            <p:cNvPr id="58386" name="Oval 30"/>
            <p:cNvSpPr>
              <a:spLocks noChangeArrowheads="1"/>
            </p:cNvSpPr>
            <p:nvPr/>
          </p:nvSpPr>
          <p:spPr bwMode="auto">
            <a:xfrm>
              <a:off x="2426" y="1162"/>
              <a:ext cx="862" cy="86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7" name="Text Box 31"/>
            <p:cNvSpPr txBox="1">
              <a:spLocks noChangeArrowheads="1"/>
            </p:cNvSpPr>
            <p:nvPr/>
          </p:nvSpPr>
          <p:spPr bwMode="auto">
            <a:xfrm>
              <a:off x="2394" y="663"/>
              <a:ext cx="917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003300"/>
                  </a:solidFill>
                  <a:latin typeface="Comic Sans MS" pitchFamily="66" charset="0"/>
                </a:rPr>
                <a:t>Polarizing</a:t>
              </a:r>
            </a:p>
            <a:p>
              <a:pPr algn="ctr"/>
              <a:r>
                <a:rPr lang="en-US" b="1">
                  <a:solidFill>
                    <a:srgbClr val="003300"/>
                  </a:solidFill>
                  <a:latin typeface="Comic Sans MS" pitchFamily="66" charset="0"/>
                </a:rPr>
                <a:t>magnet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50838" y="2924175"/>
            <a:ext cx="2652712" cy="863600"/>
            <a:chOff x="204" y="1842"/>
            <a:chExt cx="1542" cy="544"/>
          </a:xfrm>
        </p:grpSpPr>
        <p:sp>
          <p:nvSpPr>
            <p:cNvPr id="58383" name="Rectangle 33"/>
            <p:cNvSpPr>
              <a:spLocks noChangeArrowheads="1"/>
            </p:cNvSpPr>
            <p:nvPr/>
          </p:nvSpPr>
          <p:spPr bwMode="auto">
            <a:xfrm>
              <a:off x="385" y="2160"/>
              <a:ext cx="680" cy="226"/>
            </a:xfrm>
            <a:prstGeom prst="rect">
              <a:avLst/>
            </a:prstGeom>
            <a:solidFill>
              <a:srgbClr val="99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4" name="Line 34"/>
            <p:cNvSpPr>
              <a:spLocks noChangeShapeType="1"/>
            </p:cNvSpPr>
            <p:nvPr/>
          </p:nvSpPr>
          <p:spPr bwMode="auto">
            <a:xfrm flipV="1">
              <a:off x="1020" y="1842"/>
              <a:ext cx="726" cy="363"/>
            </a:xfrm>
            <a:prstGeom prst="line">
              <a:avLst/>
            </a:prstGeom>
            <a:noFill/>
            <a:ln w="76200">
              <a:solidFill>
                <a:srgbClr val="990099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385" name="Text Box 35"/>
            <p:cNvSpPr txBox="1">
              <a:spLocks noChangeArrowheads="1"/>
            </p:cNvSpPr>
            <p:nvPr/>
          </p:nvSpPr>
          <p:spPr bwMode="auto">
            <a:xfrm>
              <a:off x="204" y="1933"/>
              <a:ext cx="92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990099"/>
                  </a:solidFill>
                  <a:latin typeface="Comic Sans MS" pitchFamily="66" charset="0"/>
                </a:rPr>
                <a:t>Microwaves</a:t>
              </a: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50838" y="2925763"/>
            <a:ext cx="2652712" cy="863600"/>
            <a:chOff x="204" y="1842"/>
            <a:chExt cx="1542" cy="544"/>
          </a:xfrm>
        </p:grpSpPr>
        <p:sp>
          <p:nvSpPr>
            <p:cNvPr id="58380" name="Rectangle 37"/>
            <p:cNvSpPr>
              <a:spLocks noChangeArrowheads="1"/>
            </p:cNvSpPr>
            <p:nvPr/>
          </p:nvSpPr>
          <p:spPr bwMode="auto">
            <a:xfrm>
              <a:off x="385" y="2160"/>
              <a:ext cx="680" cy="226"/>
            </a:xfrm>
            <a:prstGeom prst="rect">
              <a:avLst/>
            </a:prstGeom>
            <a:solidFill>
              <a:srgbClr val="99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1" name="Line 38"/>
            <p:cNvSpPr>
              <a:spLocks noChangeShapeType="1"/>
            </p:cNvSpPr>
            <p:nvPr/>
          </p:nvSpPr>
          <p:spPr bwMode="auto">
            <a:xfrm flipV="1">
              <a:off x="1020" y="1842"/>
              <a:ext cx="726" cy="363"/>
            </a:xfrm>
            <a:prstGeom prst="line">
              <a:avLst/>
            </a:prstGeom>
            <a:noFill/>
            <a:ln w="76200">
              <a:solidFill>
                <a:srgbClr val="990099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382" name="Text Box 39"/>
            <p:cNvSpPr txBox="1">
              <a:spLocks noChangeArrowheads="1"/>
            </p:cNvSpPr>
            <p:nvPr/>
          </p:nvSpPr>
          <p:spPr bwMode="auto">
            <a:xfrm>
              <a:off x="204" y="1933"/>
              <a:ext cx="92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990099"/>
                  </a:solidFill>
                  <a:latin typeface="Comic Sans MS" pitchFamily="66" charset="0"/>
                </a:rPr>
                <a:t>Microwaves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104 -0.38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3882 L -0.1191 -0.388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1 -0.3882 L -0.00104 -0.38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3882 L -0.00104 0.010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40173 -0.00324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73 -0.00324 L -0.071 -3.33333E-6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104 -0.388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3882 L -0.1191 -0.388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1 -0.3882 L -0.00104 -0.388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3882 L -0.00104 0.0106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99000"/>
            <a:ext cx="346551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365250" y="0"/>
            <a:ext cx="6737350" cy="582613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Perspectives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: Internal </a:t>
            </a: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Polarising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 </a:t>
            </a: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Coil</a:t>
            </a:r>
            <a:endParaRPr lang="de-DE" sz="3200" b="1" dirty="0">
              <a:solidFill>
                <a:schemeClr val="accent6"/>
              </a:solidFill>
              <a:cs typeface="+mn-cs"/>
            </a:endParaRP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150"/>
            <a:ext cx="4881563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Text Box 11"/>
          <p:cNvSpPr txBox="1">
            <a:spLocks noChangeArrowheads="1"/>
          </p:cNvSpPr>
          <p:nvPr/>
        </p:nvSpPr>
        <p:spPr bwMode="auto">
          <a:xfrm>
            <a:off x="0" y="3213100"/>
            <a:ext cx="3106738" cy="175418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sz="1800" b="1"/>
              <a:t>DNP at 200mK and 2.5T </a:t>
            </a:r>
          </a:p>
          <a:p>
            <a:pPr eaLnBrk="0" hangingPunct="0"/>
            <a:r>
              <a:rPr lang="de-DE" sz="1800" b="1"/>
              <a:t>with 70GHz microwaves.</a:t>
            </a:r>
          </a:p>
          <a:p>
            <a:pPr eaLnBrk="0" hangingPunct="0"/>
            <a:r>
              <a:rPr lang="de-DE" sz="1800" b="1"/>
              <a:t>10Layer coil at 50A.</a:t>
            </a:r>
          </a:p>
          <a:p>
            <a:pPr eaLnBrk="0" hangingPunct="0"/>
            <a:r>
              <a:rPr lang="de-DE" sz="1800" b="1"/>
              <a:t>Secondary particles punch </a:t>
            </a:r>
          </a:p>
          <a:p>
            <a:pPr eaLnBrk="0" hangingPunct="0"/>
            <a:r>
              <a:rPr lang="de-DE" sz="1800" b="1"/>
              <a:t>through holding coil.</a:t>
            </a:r>
          </a:p>
          <a:p>
            <a:pPr eaLnBrk="0" hangingPunct="0"/>
            <a:r>
              <a:rPr lang="de-DE" sz="1800" b="1"/>
              <a:t>Higher momentum threshold.</a:t>
            </a:r>
          </a:p>
        </p:txBody>
      </p:sp>
      <p:grpSp>
        <p:nvGrpSpPr>
          <p:cNvPr id="3" name="Gruppieren 7"/>
          <p:cNvGrpSpPr>
            <a:grpSpLocks/>
          </p:cNvGrpSpPr>
          <p:nvPr/>
        </p:nvGrpSpPr>
        <p:grpSpPr bwMode="auto">
          <a:xfrm>
            <a:off x="4376738" y="765175"/>
            <a:ext cx="5573712" cy="5365750"/>
            <a:chOff x="4376936" y="1268760"/>
            <a:chExt cx="5573627" cy="5366895"/>
          </a:xfrm>
        </p:grpSpPr>
        <p:pic>
          <p:nvPicPr>
            <p:cNvPr id="7783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76936" y="2564904"/>
              <a:ext cx="5529064" cy="4070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32" name="Text Box 11"/>
            <p:cNvSpPr txBox="1">
              <a:spLocks noChangeArrowheads="1"/>
            </p:cNvSpPr>
            <p:nvPr/>
          </p:nvSpPr>
          <p:spPr bwMode="auto">
            <a:xfrm>
              <a:off x="5527557" y="1268760"/>
              <a:ext cx="4423006" cy="12003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de-DE" sz="1800" b="1"/>
                <a:t>Problem is the required  field homogeniety</a:t>
              </a:r>
            </a:p>
            <a:p>
              <a:pPr eaLnBrk="0" hangingPunct="0"/>
              <a:r>
                <a:rPr lang="de-DE" sz="1800" b="1"/>
                <a:t>of 10-E4. Notched solenoid.</a:t>
              </a:r>
            </a:p>
            <a:p>
              <a:pPr eaLnBrk="0" hangingPunct="0"/>
              <a:r>
                <a:rPr lang="de-DE" sz="1800" b="1"/>
                <a:t>3d finite element calculation, optimisation</a:t>
              </a:r>
            </a:p>
            <a:p>
              <a:pPr eaLnBrk="0" hangingPunct="0"/>
              <a:r>
                <a:rPr lang="de-DE" sz="1800" b="1"/>
                <a:t>and precise production needed.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7, 2013 16:00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LINTURI  DPG MEETING  2013 - DRESDEN</a:t>
            </a:r>
            <a:endParaRPr lang="en-US"/>
          </a:p>
        </p:txBody>
      </p:sp>
      <p:grpSp>
        <p:nvGrpSpPr>
          <p:cNvPr id="2" name="Group 18"/>
          <p:cNvGrpSpPr/>
          <p:nvPr/>
        </p:nvGrpSpPr>
        <p:grpSpPr>
          <a:xfrm>
            <a:off x="990600" y="990601"/>
            <a:ext cx="8420100" cy="5105399"/>
            <a:chOff x="914400" y="990600"/>
            <a:chExt cx="7772400" cy="5105399"/>
          </a:xfrm>
        </p:grpSpPr>
        <p:grpSp>
          <p:nvGrpSpPr>
            <p:cNvPr id="5" name="Group 15"/>
            <p:cNvGrpSpPr/>
            <p:nvPr/>
          </p:nvGrpSpPr>
          <p:grpSpPr>
            <a:xfrm>
              <a:off x="914400" y="990600"/>
              <a:ext cx="7772400" cy="995065"/>
              <a:chOff x="914400" y="990600"/>
              <a:chExt cx="7772400" cy="995065"/>
            </a:xfrm>
          </p:grpSpPr>
          <p:pic>
            <p:nvPicPr>
              <p:cNvPr id="21512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14400" y="990600"/>
                <a:ext cx="7772400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971800" y="1524000"/>
                <a:ext cx="2826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Helium Dewar adapter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" name="Group 14"/>
            <p:cNvGrpSpPr/>
            <p:nvPr/>
          </p:nvGrpSpPr>
          <p:grpSpPr>
            <a:xfrm>
              <a:off x="914400" y="1981200"/>
              <a:ext cx="3962400" cy="1981200"/>
              <a:chOff x="914400" y="1981200"/>
              <a:chExt cx="3962400" cy="1981200"/>
            </a:xfrm>
          </p:grpSpPr>
          <p:pic>
            <p:nvPicPr>
              <p:cNvPr id="21513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14400" y="1981200"/>
                <a:ext cx="3962400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600200" y="3429000"/>
                <a:ext cx="224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Hall probe holder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" name="Group 17"/>
            <p:cNvGrpSpPr/>
            <p:nvPr/>
          </p:nvGrpSpPr>
          <p:grpSpPr>
            <a:xfrm>
              <a:off x="914400" y="3962400"/>
              <a:ext cx="3962399" cy="2133599"/>
              <a:chOff x="914400" y="3962400"/>
              <a:chExt cx="3962399" cy="2133599"/>
            </a:xfrm>
          </p:grpSpPr>
          <p:pic>
            <p:nvPicPr>
              <p:cNvPr id="21514" name="Picture 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14400" y="3962400"/>
                <a:ext cx="3962399" cy="2133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066800" y="4126468"/>
                <a:ext cx="38016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4-layer coil fixed on the adapter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8" name="Group 16"/>
            <p:cNvGrpSpPr/>
            <p:nvPr/>
          </p:nvGrpSpPr>
          <p:grpSpPr>
            <a:xfrm>
              <a:off x="4953000" y="1905000"/>
              <a:ext cx="3657600" cy="4114800"/>
              <a:chOff x="4953000" y="1905000"/>
              <a:chExt cx="3657600" cy="4114800"/>
            </a:xfrm>
          </p:grpSpPr>
          <p:pic>
            <p:nvPicPr>
              <p:cNvPr id="21510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53000" y="1905000"/>
                <a:ext cx="3657600" cy="411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071523" y="5498068"/>
                <a:ext cx="1619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Test at 4.2K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365250" y="0"/>
            <a:ext cx="6737350" cy="582613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Perspectives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: Internal </a:t>
            </a: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Polarising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 </a:t>
            </a: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Coil</a:t>
            </a:r>
            <a:endParaRPr lang="de-DE" sz="3200" b="1" dirty="0">
              <a:solidFill>
                <a:schemeClr val="accent6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P10008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29040" y="1009297"/>
            <a:ext cx="6684235" cy="5013176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05130" y="764704"/>
            <a:ext cx="380087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u="sng" dirty="0" smtClean="0">
                <a:solidFill>
                  <a:srgbClr val="FF0000"/>
                </a:solidFill>
                <a:latin typeface="+mj-lt"/>
              </a:rPr>
              <a:t>Polarisation and Temperature measurement</a:t>
            </a:r>
          </a:p>
          <a:p>
            <a:pPr>
              <a:spcBef>
                <a:spcPct val="50000"/>
              </a:spcBef>
            </a:pPr>
            <a:r>
              <a:rPr lang="es-ES" sz="2000" dirty="0" smtClean="0"/>
              <a:t>AVS Picowatt Resistance Bridge</a:t>
            </a:r>
          </a:p>
        </p:txBody>
      </p:sp>
      <p:graphicFrame>
        <p:nvGraphicFramePr>
          <p:cNvPr id="150530" name="Object 2"/>
          <p:cNvGraphicFramePr>
            <a:graphicFrameLocks noChangeAspect="1"/>
          </p:cNvGraphicFramePr>
          <p:nvPr/>
        </p:nvGraphicFramePr>
        <p:xfrm>
          <a:off x="6380163" y="2133600"/>
          <a:ext cx="2809875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0" name="Formel" r:id="rId4" imgW="901440" imgH="393480" progId="Equation.3">
                  <p:embed/>
                </p:oleObj>
              </mc:Choice>
              <mc:Fallback>
                <p:oleObj name="Formel" r:id="rId4" imgW="90144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0163" y="2133600"/>
                        <a:ext cx="2809875" cy="113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31" name="Object 3"/>
          <p:cNvGraphicFramePr>
            <a:graphicFrameLocks noChangeAspect="1"/>
          </p:cNvGraphicFramePr>
          <p:nvPr/>
        </p:nvGraphicFramePr>
        <p:xfrm>
          <a:off x="6969224" y="4365104"/>
          <a:ext cx="2560638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1" name="Formel" r:id="rId6" imgW="1091880" imgH="457200" progId="Equation.3">
                  <p:embed/>
                </p:oleObj>
              </mc:Choice>
              <mc:Fallback>
                <p:oleObj name="Formel" r:id="rId6" imgW="109188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224" y="4365104"/>
                        <a:ext cx="2560638" cy="10715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7369" y="908720"/>
            <a:ext cx="505418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08720"/>
            <a:ext cx="532917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053"/>
          <p:cNvSpPr>
            <a:spLocks noChangeArrowheads="1"/>
          </p:cNvSpPr>
          <p:nvPr/>
        </p:nvSpPr>
        <p:spPr bwMode="auto">
          <a:xfrm>
            <a:off x="776536" y="188640"/>
            <a:ext cx="3661837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 smtClean="0">
                <a:solidFill>
                  <a:srgbClr val="00279F"/>
                </a:solidFill>
              </a:rPr>
              <a:t>Proton NMR Signal</a:t>
            </a:r>
            <a:endParaRPr lang="de-DE" sz="3200" b="1" dirty="0">
              <a:solidFill>
                <a:srgbClr val="00279F"/>
              </a:solidFill>
            </a:endParaRPr>
          </a:p>
        </p:txBody>
      </p:sp>
      <p:sp>
        <p:nvSpPr>
          <p:cNvPr id="7" name="Rectangle 2053"/>
          <p:cNvSpPr>
            <a:spLocks noChangeArrowheads="1"/>
          </p:cNvSpPr>
          <p:nvPr/>
        </p:nvSpPr>
        <p:spPr bwMode="auto">
          <a:xfrm>
            <a:off x="5527882" y="188640"/>
            <a:ext cx="4096251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 smtClean="0">
                <a:solidFill>
                  <a:srgbClr val="00279F"/>
                </a:solidFill>
              </a:rPr>
              <a:t>Deuteron NMR Signal</a:t>
            </a:r>
            <a:endParaRPr lang="de-DE" sz="3200" b="1" dirty="0">
              <a:solidFill>
                <a:srgbClr val="00279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44688" y="5301208"/>
            <a:ext cx="1901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</a:t>
            </a:r>
            <a:r>
              <a:rPr lang="de-DE" baseline="-25000" dirty="0" smtClean="0"/>
              <a:t>+</a:t>
            </a:r>
            <a:r>
              <a:rPr lang="de-DE" dirty="0" smtClean="0"/>
              <a:t> =  +83,6%</a:t>
            </a:r>
          </a:p>
          <a:p>
            <a:r>
              <a:rPr lang="de-DE" dirty="0" smtClean="0"/>
              <a:t>P</a:t>
            </a:r>
            <a:r>
              <a:rPr lang="de-DE" baseline="-25000" dirty="0" smtClean="0"/>
              <a:t>-</a:t>
            </a:r>
            <a:r>
              <a:rPr lang="de-DE" dirty="0" smtClean="0"/>
              <a:t>  =   -81,5%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825208" y="5373216"/>
            <a:ext cx="1901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</a:t>
            </a:r>
            <a:r>
              <a:rPr lang="de-DE" baseline="-25000" dirty="0" smtClean="0"/>
              <a:t>+</a:t>
            </a:r>
            <a:r>
              <a:rPr lang="de-DE" dirty="0" smtClean="0"/>
              <a:t> =  +75,9%</a:t>
            </a:r>
          </a:p>
          <a:p>
            <a:r>
              <a:rPr lang="de-DE" dirty="0" smtClean="0"/>
              <a:t>P</a:t>
            </a:r>
            <a:r>
              <a:rPr lang="de-DE" baseline="-25000" dirty="0" smtClean="0"/>
              <a:t>-</a:t>
            </a:r>
            <a:r>
              <a:rPr lang="de-DE" dirty="0" smtClean="0"/>
              <a:t>  =   -75,2%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96327" y="-2231"/>
            <a:ext cx="341651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dirty="0"/>
              <a:t>Target </a:t>
            </a:r>
            <a:r>
              <a:rPr lang="de-DE" dirty="0" smtClean="0"/>
              <a:t>material D-Butanol</a:t>
            </a:r>
            <a:endParaRPr lang="de-DE" sz="1600" dirty="0"/>
          </a:p>
        </p:txBody>
      </p:sp>
      <p:sp>
        <p:nvSpPr>
          <p:cNvPr id="321542" name="AutoShape 6"/>
          <p:cNvSpPr>
            <a:spLocks noChangeArrowheads="1"/>
          </p:cNvSpPr>
          <p:nvPr/>
        </p:nvSpPr>
        <p:spPr bwMode="auto">
          <a:xfrm>
            <a:off x="56456" y="0"/>
            <a:ext cx="3561374" cy="47625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21543" name="Picture 7" descr="C:\Dokumente und Einstellungen\Andreas Thomas\Eigene Dateien\Vorträge\butan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692696"/>
            <a:ext cx="3511815" cy="1352550"/>
          </a:xfrm>
          <a:prstGeom prst="rect">
            <a:avLst/>
          </a:prstGeom>
          <a:noFill/>
        </p:spPr>
      </p:pic>
      <p:sp>
        <p:nvSpPr>
          <p:cNvPr id="321546" name="Text Box 10"/>
          <p:cNvSpPr txBox="1">
            <a:spLocks noChangeArrowheads="1"/>
          </p:cNvSpPr>
          <p:nvPr/>
        </p:nvSpPr>
        <p:spPr bwMode="auto">
          <a:xfrm>
            <a:off x="2936776" y="306388"/>
            <a:ext cx="4241502" cy="1770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de-DE" sz="1800" b="1" dirty="0" err="1">
                <a:solidFill>
                  <a:srgbClr val="FF0000"/>
                </a:solidFill>
                <a:latin typeface="ZapfEllipt BT" pitchFamily="18" charset="0"/>
              </a:rPr>
              <a:t>Density</a:t>
            </a:r>
            <a:r>
              <a:rPr lang="de-DE" sz="1800" dirty="0">
                <a:latin typeface="ZapfEllipt BT" pitchFamily="18" charset="0"/>
              </a:rPr>
              <a:t> </a:t>
            </a:r>
            <a:r>
              <a:rPr lang="de-DE" sz="1800" dirty="0" err="1">
                <a:latin typeface="ZapfEllipt BT" pitchFamily="18" charset="0"/>
              </a:rPr>
              <a:t>and</a:t>
            </a:r>
            <a:r>
              <a:rPr lang="de-DE" sz="1800" dirty="0">
                <a:latin typeface="ZapfEllipt BT" pitchFamily="18" charset="0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ZapfEllipt BT" pitchFamily="18" charset="0"/>
              </a:rPr>
              <a:t>species</a:t>
            </a:r>
            <a:r>
              <a:rPr lang="de-DE" sz="1800" dirty="0">
                <a:latin typeface="ZapfEllipt BT" pitchFamily="18" charset="0"/>
              </a:rPr>
              <a:t> </a:t>
            </a:r>
            <a:r>
              <a:rPr lang="de-DE" sz="1800" dirty="0" err="1">
                <a:latin typeface="ZapfEllipt BT" pitchFamily="18" charset="0"/>
              </a:rPr>
              <a:t>of</a:t>
            </a:r>
            <a:r>
              <a:rPr lang="de-DE" sz="1800" dirty="0">
                <a:latin typeface="ZapfEllipt BT" pitchFamily="18" charset="0"/>
              </a:rPr>
              <a:t> </a:t>
            </a:r>
            <a:r>
              <a:rPr lang="de-DE" sz="1800" dirty="0" err="1">
                <a:latin typeface="ZapfEllipt BT" pitchFamily="18" charset="0"/>
              </a:rPr>
              <a:t>the</a:t>
            </a:r>
            <a:r>
              <a:rPr lang="de-DE" sz="1800" dirty="0">
                <a:latin typeface="ZapfEllipt BT" pitchFamily="18" charset="0"/>
              </a:rPr>
              <a:t> </a:t>
            </a:r>
            <a:r>
              <a:rPr lang="de-DE" sz="1800" dirty="0" err="1">
                <a:latin typeface="ZapfEllipt BT" pitchFamily="18" charset="0"/>
              </a:rPr>
              <a:t>radicals</a:t>
            </a:r>
            <a:r>
              <a:rPr lang="de-DE" sz="1800" dirty="0">
                <a:latin typeface="ZapfEllipt BT" pitchFamily="18" charset="0"/>
              </a:rPr>
              <a:t> </a:t>
            </a:r>
          </a:p>
          <a:p>
            <a:pPr algn="ctr" eaLnBrk="0" hangingPunct="0"/>
            <a:r>
              <a:rPr lang="de-DE" sz="1800" dirty="0" err="1">
                <a:latin typeface="ZapfEllipt BT" pitchFamily="18" charset="0"/>
              </a:rPr>
              <a:t>are</a:t>
            </a:r>
            <a:r>
              <a:rPr lang="de-DE" sz="1800" dirty="0">
                <a:latin typeface="ZapfEllipt BT" pitchFamily="18" charset="0"/>
              </a:rPr>
              <a:t> </a:t>
            </a:r>
            <a:r>
              <a:rPr lang="de-DE" sz="1800" dirty="0" err="1">
                <a:latin typeface="ZapfEllipt BT" pitchFamily="18" charset="0"/>
              </a:rPr>
              <a:t>very</a:t>
            </a:r>
            <a:r>
              <a:rPr lang="de-DE" sz="1800" dirty="0">
                <a:latin typeface="ZapfEllipt BT" pitchFamily="18" charset="0"/>
              </a:rPr>
              <a:t> </a:t>
            </a:r>
            <a:r>
              <a:rPr lang="de-DE" sz="1800" dirty="0" err="1">
                <a:latin typeface="ZapfEllipt BT" pitchFamily="18" charset="0"/>
              </a:rPr>
              <a:t>important</a:t>
            </a:r>
            <a:r>
              <a:rPr lang="de-DE" sz="1800" dirty="0">
                <a:latin typeface="ZapfEllipt BT" pitchFamily="18" charset="0"/>
              </a:rPr>
              <a:t> </a:t>
            </a:r>
            <a:r>
              <a:rPr lang="de-DE" sz="1800" dirty="0" err="1">
                <a:latin typeface="ZapfEllipt BT" pitchFamily="18" charset="0"/>
              </a:rPr>
              <a:t>for</a:t>
            </a:r>
            <a:r>
              <a:rPr lang="de-DE" sz="1800" dirty="0">
                <a:latin typeface="ZapfEllipt BT" pitchFamily="18" charset="0"/>
              </a:rPr>
              <a:t>:</a:t>
            </a:r>
          </a:p>
          <a:p>
            <a:pPr algn="ctr" eaLnBrk="0" hangingPunct="0">
              <a:buFontTx/>
              <a:buChar char="•"/>
            </a:pPr>
            <a:r>
              <a:rPr lang="de-DE" sz="1800" dirty="0" err="1">
                <a:solidFill>
                  <a:srgbClr val="FF0000"/>
                </a:solidFill>
                <a:latin typeface="ZapfEllipt BT" pitchFamily="18" charset="0"/>
              </a:rPr>
              <a:t>maximum</a:t>
            </a:r>
            <a:r>
              <a:rPr lang="de-DE" sz="1800" dirty="0">
                <a:solidFill>
                  <a:srgbClr val="FF0000"/>
                </a:solidFill>
                <a:latin typeface="ZapfEllipt BT" pitchFamily="18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ZapfEllipt BT" pitchFamily="18" charset="0"/>
              </a:rPr>
              <a:t>degree</a:t>
            </a:r>
            <a:r>
              <a:rPr lang="de-DE" sz="1800" dirty="0">
                <a:solidFill>
                  <a:srgbClr val="FF0000"/>
                </a:solidFill>
                <a:latin typeface="ZapfEllipt BT" pitchFamily="18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ZapfEllipt BT" pitchFamily="18" charset="0"/>
              </a:rPr>
              <a:t>of</a:t>
            </a:r>
            <a:r>
              <a:rPr lang="de-DE" sz="1800" dirty="0">
                <a:solidFill>
                  <a:srgbClr val="FF0000"/>
                </a:solidFill>
                <a:latin typeface="ZapfEllipt BT" pitchFamily="18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ZapfEllipt BT" pitchFamily="18" charset="0"/>
              </a:rPr>
              <a:t>polarization</a:t>
            </a:r>
            <a:endParaRPr lang="de-DE" sz="1800" dirty="0">
              <a:latin typeface="ZapfEllipt BT" pitchFamily="18" charset="0"/>
            </a:endParaRPr>
          </a:p>
          <a:p>
            <a:pPr algn="ctr" eaLnBrk="0" hangingPunct="0">
              <a:buFontTx/>
              <a:buChar char="•"/>
            </a:pPr>
            <a:r>
              <a:rPr lang="de-DE" sz="1800" dirty="0" err="1">
                <a:solidFill>
                  <a:srgbClr val="FF0000"/>
                </a:solidFill>
                <a:latin typeface="ZapfEllipt BT" pitchFamily="18" charset="0"/>
              </a:rPr>
              <a:t>polarization</a:t>
            </a:r>
            <a:r>
              <a:rPr lang="de-DE" sz="1800" dirty="0">
                <a:solidFill>
                  <a:srgbClr val="FF0000"/>
                </a:solidFill>
                <a:latin typeface="ZapfEllipt BT" pitchFamily="18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ZapfEllipt BT" pitchFamily="18" charset="0"/>
              </a:rPr>
              <a:t>build</a:t>
            </a:r>
            <a:r>
              <a:rPr lang="de-DE" sz="1800" dirty="0">
                <a:solidFill>
                  <a:srgbClr val="FF0000"/>
                </a:solidFill>
                <a:latin typeface="ZapfEllipt BT" pitchFamily="18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ZapfEllipt BT" pitchFamily="18" charset="0"/>
              </a:rPr>
              <a:t>up</a:t>
            </a:r>
            <a:r>
              <a:rPr lang="de-DE" sz="1800" dirty="0">
                <a:solidFill>
                  <a:srgbClr val="FF0000"/>
                </a:solidFill>
                <a:latin typeface="ZapfEllipt BT" pitchFamily="18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ZapfEllipt BT" pitchFamily="18" charset="0"/>
              </a:rPr>
              <a:t>times</a:t>
            </a:r>
            <a:endParaRPr lang="de-DE" sz="1800" dirty="0">
              <a:solidFill>
                <a:srgbClr val="FF0000"/>
              </a:solidFill>
              <a:latin typeface="ZapfEllipt BT" pitchFamily="18" charset="0"/>
            </a:endParaRPr>
          </a:p>
          <a:p>
            <a:pPr algn="ctr" eaLnBrk="0" hangingPunct="0">
              <a:buFontTx/>
              <a:buChar char="•"/>
            </a:pPr>
            <a:r>
              <a:rPr lang="de-DE" sz="1800" dirty="0" err="1">
                <a:solidFill>
                  <a:srgbClr val="FF0000"/>
                </a:solidFill>
                <a:latin typeface="ZapfEllipt BT" pitchFamily="18" charset="0"/>
              </a:rPr>
              <a:t>relaxation</a:t>
            </a:r>
            <a:r>
              <a:rPr lang="de-DE" sz="1800" dirty="0">
                <a:solidFill>
                  <a:srgbClr val="FF0000"/>
                </a:solidFill>
                <a:latin typeface="ZapfEllipt BT" pitchFamily="18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ZapfEllipt BT" pitchFamily="18" charset="0"/>
              </a:rPr>
              <a:t>times</a:t>
            </a:r>
            <a:endParaRPr lang="de-DE" sz="1800" dirty="0">
              <a:solidFill>
                <a:srgbClr val="FF0000"/>
              </a:solidFill>
              <a:latin typeface="ZapfEllipt BT" pitchFamily="18" charset="0"/>
            </a:endParaRPr>
          </a:p>
          <a:p>
            <a:pPr algn="ctr" eaLnBrk="0" hangingPunct="0"/>
            <a:r>
              <a:rPr lang="de-DE" sz="2000" b="1" dirty="0" err="1">
                <a:solidFill>
                  <a:srgbClr val="FF0000"/>
                </a:solidFill>
                <a:latin typeface="ZapfEllipt BT" pitchFamily="18" charset="0"/>
              </a:rPr>
              <a:t>Trityl</a:t>
            </a:r>
            <a:r>
              <a:rPr lang="de-DE" sz="2000" b="1" dirty="0">
                <a:solidFill>
                  <a:srgbClr val="FF0000"/>
                </a:solidFill>
                <a:latin typeface="ZapfEllipt BT" pitchFamily="18" charset="0"/>
              </a:rPr>
              <a:t>-Radikal</a:t>
            </a:r>
          </a:p>
        </p:txBody>
      </p:sp>
      <p:pic>
        <p:nvPicPr>
          <p:cNvPr id="13" name="Grafik 12" descr="DNMR_may2011.jpg"/>
          <p:cNvPicPr>
            <a:picLocks noChangeAspect="1"/>
          </p:cNvPicPr>
          <p:nvPr/>
        </p:nvPicPr>
        <p:blipFill>
          <a:blip r:embed="rId4" cstate="print"/>
          <a:srcRect b="23054"/>
          <a:stretch>
            <a:fillRect/>
          </a:stretch>
        </p:blipFill>
        <p:spPr>
          <a:xfrm>
            <a:off x="272480" y="2260400"/>
            <a:ext cx="9242196" cy="4597600"/>
          </a:xfrm>
          <a:prstGeom prst="rect">
            <a:avLst/>
          </a:prstGeom>
        </p:spPr>
      </p:pic>
      <p:grpSp>
        <p:nvGrpSpPr>
          <p:cNvPr id="2" name="Gruppieren 23"/>
          <p:cNvGrpSpPr/>
          <p:nvPr/>
        </p:nvGrpSpPr>
        <p:grpSpPr>
          <a:xfrm>
            <a:off x="5961112" y="3068960"/>
            <a:ext cx="1224136" cy="3240360"/>
            <a:chOff x="5961112" y="3068960"/>
            <a:chExt cx="1224136" cy="3240360"/>
          </a:xfrm>
        </p:grpSpPr>
        <p:cxnSp>
          <p:nvCxnSpPr>
            <p:cNvPr id="15" name="Gerade Verbindung 14"/>
            <p:cNvCxnSpPr/>
            <p:nvPr/>
          </p:nvCxnSpPr>
          <p:spPr>
            <a:xfrm rot="5400000">
              <a:off x="5349044" y="3681028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5565068" y="4689140"/>
              <a:ext cx="32403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ieren 24"/>
          <p:cNvGrpSpPr/>
          <p:nvPr/>
        </p:nvGrpSpPr>
        <p:grpSpPr>
          <a:xfrm>
            <a:off x="5025008" y="3212976"/>
            <a:ext cx="3960440" cy="3024336"/>
            <a:chOff x="5025008" y="3212976"/>
            <a:chExt cx="3960440" cy="3024336"/>
          </a:xfrm>
        </p:grpSpPr>
        <p:sp>
          <p:nvSpPr>
            <p:cNvPr id="22" name="Freihandform 21"/>
            <p:cNvSpPr/>
            <p:nvPr/>
          </p:nvSpPr>
          <p:spPr>
            <a:xfrm>
              <a:off x="5961112" y="3212976"/>
              <a:ext cx="3024336" cy="1088572"/>
            </a:xfrm>
            <a:custGeom>
              <a:avLst/>
              <a:gdLst>
                <a:gd name="connsiteX0" fmla="*/ 0 w 3331028"/>
                <a:gd name="connsiteY0" fmla="*/ 1088572 h 1088572"/>
                <a:gd name="connsiteX1" fmla="*/ 711200 w 3331028"/>
                <a:gd name="connsiteY1" fmla="*/ 377372 h 1088572"/>
                <a:gd name="connsiteX2" fmla="*/ 2902857 w 3331028"/>
                <a:gd name="connsiteY2" fmla="*/ 58057 h 1088572"/>
                <a:gd name="connsiteX3" fmla="*/ 3280228 w 3331028"/>
                <a:gd name="connsiteY3" fmla="*/ 29029 h 108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1028" h="1088572">
                  <a:moveTo>
                    <a:pt x="0" y="1088572"/>
                  </a:moveTo>
                  <a:cubicBezTo>
                    <a:pt x="113695" y="818848"/>
                    <a:pt x="227390" y="549125"/>
                    <a:pt x="711200" y="377372"/>
                  </a:cubicBezTo>
                  <a:cubicBezTo>
                    <a:pt x="1195010" y="205619"/>
                    <a:pt x="2474686" y="116114"/>
                    <a:pt x="2902857" y="58057"/>
                  </a:cubicBezTo>
                  <a:cubicBezTo>
                    <a:pt x="3331028" y="0"/>
                    <a:pt x="3305628" y="14514"/>
                    <a:pt x="3280228" y="29029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 flipH="1">
              <a:off x="5025008" y="3284984"/>
              <a:ext cx="2160240" cy="2952328"/>
            </a:xfrm>
            <a:custGeom>
              <a:avLst/>
              <a:gdLst>
                <a:gd name="connsiteX0" fmla="*/ 0 w 3331028"/>
                <a:gd name="connsiteY0" fmla="*/ 1088572 h 1088572"/>
                <a:gd name="connsiteX1" fmla="*/ 711200 w 3331028"/>
                <a:gd name="connsiteY1" fmla="*/ 377372 h 1088572"/>
                <a:gd name="connsiteX2" fmla="*/ 2902857 w 3331028"/>
                <a:gd name="connsiteY2" fmla="*/ 58057 h 1088572"/>
                <a:gd name="connsiteX3" fmla="*/ 3280228 w 3331028"/>
                <a:gd name="connsiteY3" fmla="*/ 29029 h 108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1028" h="1088572">
                  <a:moveTo>
                    <a:pt x="0" y="1088572"/>
                  </a:moveTo>
                  <a:cubicBezTo>
                    <a:pt x="113695" y="818848"/>
                    <a:pt x="227390" y="549125"/>
                    <a:pt x="711200" y="377372"/>
                  </a:cubicBezTo>
                  <a:cubicBezTo>
                    <a:pt x="1195010" y="205619"/>
                    <a:pt x="2474686" y="116114"/>
                    <a:pt x="2902857" y="58057"/>
                  </a:cubicBezTo>
                  <a:cubicBezTo>
                    <a:pt x="3331028" y="0"/>
                    <a:pt x="3305628" y="14514"/>
                    <a:pt x="3280228" y="29029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5209" y="1"/>
            <a:ext cx="3080792" cy="228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4577060"/>
            <a:ext cx="2864768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de-DE" dirty="0" err="1" smtClean="0"/>
              <a:t>Highest</a:t>
            </a:r>
            <a:r>
              <a:rPr lang="de-DE" dirty="0" smtClean="0"/>
              <a:t> Deuteron </a:t>
            </a:r>
            <a:r>
              <a:rPr lang="de-DE" dirty="0" err="1" smtClean="0"/>
              <a:t>polarisation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doping</a:t>
            </a:r>
            <a:r>
              <a:rPr lang="de-DE" dirty="0" smtClean="0"/>
              <a:t> material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narrow</a:t>
            </a:r>
            <a:r>
              <a:rPr lang="de-DE" dirty="0" smtClean="0"/>
              <a:t> ESR </a:t>
            </a:r>
            <a:r>
              <a:rPr lang="de-DE" dirty="0" err="1" smtClean="0"/>
              <a:t>from</a:t>
            </a:r>
            <a:r>
              <a:rPr lang="de-DE" dirty="0" smtClean="0"/>
              <a:t> Bochum.</a:t>
            </a:r>
          </a:p>
          <a:p>
            <a:pPr eaLnBrk="0" hangingPunct="0"/>
            <a:r>
              <a:rPr lang="de-DE" dirty="0" smtClean="0"/>
              <a:t>[</a:t>
            </a:r>
            <a:r>
              <a:rPr lang="de-DE" dirty="0" err="1" smtClean="0"/>
              <a:t>W.Meyer</a:t>
            </a:r>
            <a:r>
              <a:rPr lang="de-DE" dirty="0" smtClean="0"/>
              <a:t> et al.]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1643063"/>
            <a:ext cx="9906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tabLst>
                <a:tab pos="536575" algn="l"/>
              </a:tabLst>
            </a:pPr>
            <a:r>
              <a:rPr lang="en-US" sz="2000" b="1" dirty="0">
                <a:solidFill>
                  <a:srgbClr val="3333FF"/>
                </a:solidFill>
              </a:rPr>
              <a:t>1.-	Longitudinal PT:	a) </a:t>
            </a:r>
            <a:r>
              <a:rPr lang="en-US" sz="2000" b="1" dirty="0" err="1">
                <a:solidFill>
                  <a:srgbClr val="3333FF"/>
                </a:solidFill>
              </a:rPr>
              <a:t>Helicity</a:t>
            </a:r>
            <a:r>
              <a:rPr lang="en-US" sz="2000" b="1" dirty="0">
                <a:solidFill>
                  <a:srgbClr val="3333FF"/>
                </a:solidFill>
              </a:rPr>
              <a:t> Dependence E of Meson </a:t>
            </a:r>
            <a:r>
              <a:rPr lang="en-US" sz="2000" b="1" dirty="0" err="1">
                <a:solidFill>
                  <a:srgbClr val="3333FF"/>
                </a:solidFill>
              </a:rPr>
              <a:t>Photoproduction</a:t>
            </a:r>
            <a:r>
              <a:rPr lang="en-US" sz="2000" b="1" dirty="0">
                <a:solidFill>
                  <a:srgbClr val="3333FF"/>
                </a:solidFill>
              </a:rPr>
              <a:t> 					b) Measurement of the G in single </a:t>
            </a:r>
            <a:r>
              <a:rPr lang="en-US" sz="2000" b="1" dirty="0" err="1">
                <a:solidFill>
                  <a:srgbClr val="3333FF"/>
                </a:solidFill>
              </a:rPr>
              <a:t>pion</a:t>
            </a:r>
            <a:r>
              <a:rPr lang="en-US" sz="2000" b="1" dirty="0">
                <a:solidFill>
                  <a:srgbClr val="3333FF"/>
                </a:solidFill>
              </a:rPr>
              <a:t> production</a:t>
            </a:r>
          </a:p>
          <a:p>
            <a:pPr>
              <a:tabLst>
                <a:tab pos="536575" algn="l"/>
              </a:tabLst>
            </a:pPr>
            <a:endParaRPr lang="en-US" sz="2000" b="1" dirty="0">
              <a:solidFill>
                <a:srgbClr val="3333FF"/>
              </a:solidFill>
            </a:endParaRPr>
          </a:p>
          <a:p>
            <a:pPr>
              <a:tabLst>
                <a:tab pos="536575" algn="l"/>
              </a:tabLst>
            </a:pPr>
            <a:r>
              <a:rPr lang="en-US" sz="2000" b="1" dirty="0">
                <a:solidFill>
                  <a:srgbClr val="3333FF"/>
                </a:solidFill>
              </a:rPr>
              <a:t>2.-	Transverse PT: 	</a:t>
            </a:r>
            <a:r>
              <a:rPr lang="en-US" sz="2000" b="1" dirty="0" smtClean="0">
                <a:solidFill>
                  <a:srgbClr val="3333FF"/>
                </a:solidFill>
              </a:rPr>
              <a:t>a</a:t>
            </a:r>
            <a:r>
              <a:rPr lang="en-US" sz="2000" b="1" dirty="0">
                <a:solidFill>
                  <a:srgbClr val="3333FF"/>
                </a:solidFill>
              </a:rPr>
              <a:t>) Transverse asymmetries T and F in  </a:t>
            </a:r>
            <a:r>
              <a:rPr lang="en-US" sz="2000" b="1" dirty="0" smtClean="0">
                <a:solidFill>
                  <a:srgbClr val="3333FF"/>
                </a:solidFill>
                <a:latin typeface="Symbol" pitchFamily="18" charset="2"/>
              </a:rPr>
              <a:t>h-</a:t>
            </a:r>
            <a:r>
              <a:rPr lang="en-US" sz="2000" b="1" dirty="0" err="1" smtClean="0">
                <a:solidFill>
                  <a:srgbClr val="3333FF"/>
                </a:solidFill>
              </a:rPr>
              <a:t>photoproduction</a:t>
            </a:r>
            <a:r>
              <a:rPr lang="en-US" sz="2000" b="1" dirty="0" smtClean="0">
                <a:solidFill>
                  <a:srgbClr val="3333FF"/>
                </a:solidFill>
              </a:rPr>
              <a:t> </a:t>
            </a:r>
            <a:r>
              <a:rPr lang="en-US" sz="2000" b="1" dirty="0">
                <a:solidFill>
                  <a:srgbClr val="3333FF"/>
                </a:solidFill>
              </a:rPr>
              <a:t>in 			     </a:t>
            </a:r>
            <a:r>
              <a:rPr lang="en-US" sz="2000" b="1" dirty="0" smtClean="0">
                <a:solidFill>
                  <a:srgbClr val="3333FF"/>
                </a:solidFill>
              </a:rPr>
              <a:t>	the  </a:t>
            </a:r>
            <a:r>
              <a:rPr lang="en-US" sz="2000" b="1" dirty="0">
                <a:solidFill>
                  <a:srgbClr val="3333FF"/>
                </a:solidFill>
              </a:rPr>
              <a:t>S</a:t>
            </a:r>
            <a:r>
              <a:rPr lang="en-US" sz="2000" b="1" baseline="-25000" dirty="0">
                <a:solidFill>
                  <a:srgbClr val="3333FF"/>
                </a:solidFill>
              </a:rPr>
              <a:t>11</a:t>
            </a:r>
            <a:r>
              <a:rPr lang="en-US" sz="2000" b="1" dirty="0">
                <a:solidFill>
                  <a:srgbClr val="3333FF"/>
                </a:solidFill>
              </a:rPr>
              <a:t>(1535) region</a:t>
            </a:r>
          </a:p>
          <a:p>
            <a:pPr>
              <a:tabLst>
                <a:tab pos="536575" algn="l"/>
              </a:tabLst>
            </a:pPr>
            <a:r>
              <a:rPr lang="de-DE" sz="2000" b="1" dirty="0">
                <a:solidFill>
                  <a:srgbClr val="3333FF"/>
                </a:solidFill>
              </a:rPr>
              <a:t>			</a:t>
            </a:r>
            <a:r>
              <a:rPr lang="de-DE" sz="2000" b="1" dirty="0" smtClean="0">
                <a:solidFill>
                  <a:srgbClr val="3333FF"/>
                </a:solidFill>
              </a:rPr>
              <a:t>	b</a:t>
            </a:r>
            <a:r>
              <a:rPr lang="de-DE" sz="2000" b="1" dirty="0">
                <a:solidFill>
                  <a:srgbClr val="3333FF"/>
                </a:solidFill>
              </a:rPr>
              <a:t>) </a:t>
            </a:r>
            <a:r>
              <a:rPr lang="en-US" sz="2000" b="1" dirty="0">
                <a:solidFill>
                  <a:srgbClr val="3333FF"/>
                </a:solidFill>
              </a:rPr>
              <a:t>Spin observables in </a:t>
            </a:r>
            <a:r>
              <a:rPr lang="en-US" sz="2000" b="1" dirty="0">
                <a:solidFill>
                  <a:srgbClr val="3333FF"/>
                </a:solidFill>
                <a:latin typeface="Symbol" pitchFamily="18" charset="2"/>
              </a:rPr>
              <a:t>ph</a:t>
            </a:r>
            <a:r>
              <a:rPr lang="en-US" sz="2000" b="1" dirty="0">
                <a:solidFill>
                  <a:srgbClr val="3333FF"/>
                </a:solidFill>
              </a:rPr>
              <a:t> </a:t>
            </a:r>
            <a:r>
              <a:rPr lang="en-US" sz="2000" b="1" dirty="0" err="1">
                <a:solidFill>
                  <a:srgbClr val="3333FF"/>
                </a:solidFill>
              </a:rPr>
              <a:t>photoproduction</a:t>
            </a:r>
            <a:r>
              <a:rPr lang="en-US" sz="2000" b="1" dirty="0">
                <a:solidFill>
                  <a:srgbClr val="3333FF"/>
                </a:solidFill>
              </a:rPr>
              <a:t> in the D</a:t>
            </a:r>
            <a:r>
              <a:rPr lang="en-US" sz="2000" b="1" baseline="-25000" dirty="0">
                <a:solidFill>
                  <a:srgbClr val="3333FF"/>
                </a:solidFill>
              </a:rPr>
              <a:t>33</a:t>
            </a:r>
            <a:r>
              <a:rPr lang="en-US" sz="2000" b="1" dirty="0">
                <a:solidFill>
                  <a:srgbClr val="3333FF"/>
                </a:solidFill>
              </a:rPr>
              <a:t>(1700) 			     </a:t>
            </a:r>
            <a:r>
              <a:rPr lang="en-US" sz="2000" b="1" dirty="0" smtClean="0">
                <a:solidFill>
                  <a:srgbClr val="3333FF"/>
                </a:solidFill>
              </a:rPr>
              <a:t>	region</a:t>
            </a:r>
            <a:endParaRPr lang="en-US" sz="2000" b="1" dirty="0">
              <a:solidFill>
                <a:srgbClr val="3333FF"/>
              </a:solidFill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7625" y="214313"/>
            <a:ext cx="9858375" cy="582612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00FF"/>
                </a:solidFill>
              </a:rPr>
              <a:t> </a:t>
            </a:r>
            <a:r>
              <a:rPr lang="en-US" sz="3200" b="1">
                <a:solidFill>
                  <a:srgbClr val="0000FF"/>
                </a:solidFill>
              </a:rPr>
              <a:t>Double Polarised Experiments</a:t>
            </a:r>
          </a:p>
        </p:txBody>
      </p:sp>
      <p:sp>
        <p:nvSpPr>
          <p:cNvPr id="60420" name="Rechteck 3"/>
          <p:cNvSpPr>
            <a:spLocks noChangeArrowheads="1"/>
          </p:cNvSpPr>
          <p:nvPr/>
        </p:nvSpPr>
        <p:spPr bwMode="auto">
          <a:xfrm>
            <a:off x="1952625" y="1000125"/>
            <a:ext cx="2970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Excitation Spectrum </a:t>
            </a:r>
            <a:endParaRPr lang="de-DE" b="1"/>
          </a:p>
        </p:txBody>
      </p:sp>
      <p:sp>
        <p:nvSpPr>
          <p:cNvPr id="60421" name="Rechteck 4"/>
          <p:cNvSpPr>
            <a:spLocks noChangeArrowheads="1"/>
          </p:cNvSpPr>
          <p:nvPr/>
        </p:nvSpPr>
        <p:spPr bwMode="auto">
          <a:xfrm>
            <a:off x="2024063" y="4143375"/>
            <a:ext cx="3460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Fundamental Properties </a:t>
            </a:r>
            <a:endParaRPr lang="de-DE" b="1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3929063"/>
            <a:ext cx="990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3" name="Rectangle 2"/>
          <p:cNvSpPr>
            <a:spLocks noChangeArrowheads="1"/>
          </p:cNvSpPr>
          <p:nvPr/>
        </p:nvSpPr>
        <p:spPr bwMode="auto">
          <a:xfrm>
            <a:off x="0" y="4714875"/>
            <a:ext cx="9906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tabLst>
                <a:tab pos="536575" algn="l"/>
              </a:tabLst>
            </a:pPr>
            <a:r>
              <a:rPr lang="en-US" sz="2000" b="1" dirty="0">
                <a:solidFill>
                  <a:srgbClr val="3333FF"/>
                </a:solidFill>
              </a:rPr>
              <a:t>1.-	Long. and trans. PT:  Spin </a:t>
            </a:r>
            <a:r>
              <a:rPr lang="en-US" sz="2000" b="1" dirty="0" err="1">
                <a:solidFill>
                  <a:srgbClr val="3333FF"/>
                </a:solidFill>
              </a:rPr>
              <a:t>Polarisabilities</a:t>
            </a:r>
            <a:endParaRPr lang="en-US" sz="2000" b="1" dirty="0">
              <a:solidFill>
                <a:srgbClr val="3333FF"/>
              </a:solidFill>
            </a:endParaRPr>
          </a:p>
          <a:p>
            <a:pPr>
              <a:tabLst>
                <a:tab pos="536575" algn="l"/>
              </a:tabLst>
            </a:pPr>
            <a:endParaRPr lang="en-US" sz="2000" b="1" dirty="0">
              <a:solidFill>
                <a:srgbClr val="3333FF"/>
              </a:solidFill>
            </a:endParaRPr>
          </a:p>
          <a:p>
            <a:pPr>
              <a:tabLst>
                <a:tab pos="536575" algn="l"/>
              </a:tabLst>
            </a:pPr>
            <a:r>
              <a:rPr lang="en-US" sz="2000" b="1" dirty="0">
                <a:solidFill>
                  <a:srgbClr val="3333FF"/>
                </a:solidFill>
              </a:rPr>
              <a:t>2.-	Transverse PT: 	</a:t>
            </a:r>
            <a:r>
              <a:rPr lang="en-US" sz="2000" b="1" dirty="0" smtClean="0">
                <a:solidFill>
                  <a:srgbClr val="3333FF"/>
                </a:solidFill>
              </a:rPr>
              <a:t>Transverse </a:t>
            </a:r>
            <a:r>
              <a:rPr lang="en-US" sz="2000" b="1" dirty="0">
                <a:solidFill>
                  <a:srgbClr val="3333FF"/>
                </a:solidFill>
              </a:rPr>
              <a:t>asymmetries T and F in </a:t>
            </a:r>
            <a:r>
              <a:rPr lang="en-US" sz="2000" b="1" dirty="0">
                <a:solidFill>
                  <a:srgbClr val="3333FF"/>
                </a:solidFill>
                <a:latin typeface="Symbol" pitchFamily="18" charset="2"/>
              </a:rPr>
              <a:t>p-</a:t>
            </a:r>
            <a:r>
              <a:rPr lang="en-US" sz="2000" b="1" dirty="0" err="1">
                <a:solidFill>
                  <a:srgbClr val="3333FF"/>
                </a:solidFill>
              </a:rPr>
              <a:t>photoproduction</a:t>
            </a:r>
            <a:r>
              <a:rPr lang="en-US" sz="2000" b="1" dirty="0">
                <a:solidFill>
                  <a:srgbClr val="3333FF"/>
                </a:solidFill>
              </a:rPr>
              <a:t>  			  </a:t>
            </a:r>
            <a:r>
              <a:rPr lang="en-US" sz="2000" b="1" dirty="0" smtClean="0">
                <a:solidFill>
                  <a:srgbClr val="3333FF"/>
                </a:solidFill>
              </a:rPr>
              <a:t>		in </a:t>
            </a:r>
            <a:r>
              <a:rPr lang="en-US" sz="2000" b="1" dirty="0">
                <a:solidFill>
                  <a:srgbClr val="3333FF"/>
                </a:solidFill>
              </a:rPr>
              <a:t>the threshold region </a:t>
            </a:r>
            <a:r>
              <a:rPr lang="en-US" sz="2000" b="1" dirty="0">
                <a:solidFill>
                  <a:srgbClr val="3333FF"/>
                </a:solidFill>
                <a:sym typeface="Wingdings" pitchFamily="2" charset="2"/>
              </a:rPr>
              <a:t> m</a:t>
            </a:r>
            <a:r>
              <a:rPr lang="en-US" sz="2000" b="1" baseline="-25000" dirty="0">
                <a:solidFill>
                  <a:srgbClr val="3333FF"/>
                </a:solidFill>
                <a:sym typeface="Wingdings" pitchFamily="2" charset="2"/>
              </a:rPr>
              <a:t>u</a:t>
            </a:r>
            <a:r>
              <a:rPr lang="en-US" sz="2000" b="1" dirty="0">
                <a:solidFill>
                  <a:srgbClr val="3333FF"/>
                </a:solidFill>
                <a:sym typeface="Wingdings" pitchFamily="2" charset="2"/>
              </a:rPr>
              <a:t> - </a:t>
            </a:r>
            <a:r>
              <a:rPr lang="en-US" sz="2000" b="1" dirty="0" err="1">
                <a:solidFill>
                  <a:srgbClr val="3333FF"/>
                </a:solidFill>
                <a:sym typeface="Wingdings" pitchFamily="2" charset="2"/>
              </a:rPr>
              <a:t>m</a:t>
            </a:r>
            <a:r>
              <a:rPr lang="en-US" sz="2000" b="1" baseline="-25000" dirty="0" err="1">
                <a:solidFill>
                  <a:srgbClr val="3333FF"/>
                </a:solidFill>
                <a:sym typeface="Wingdings" pitchFamily="2" charset="2"/>
              </a:rPr>
              <a:t>d</a:t>
            </a:r>
            <a:r>
              <a:rPr lang="en-US" sz="2000" b="1" baseline="-25000" dirty="0">
                <a:solidFill>
                  <a:srgbClr val="3333FF"/>
                </a:solidFill>
                <a:sym typeface="Wingdings" pitchFamily="2" charset="2"/>
              </a:rPr>
              <a:t> </a:t>
            </a:r>
            <a:endParaRPr lang="en-US" sz="20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1524000" y="0"/>
            <a:ext cx="6286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Introduction: Excitation Spectrum of the Nucleon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524000" y="428625"/>
            <a:ext cx="6456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Quark Model (Simple Constituent quark picture)</a:t>
            </a:r>
          </a:p>
          <a:p>
            <a:r>
              <a:rPr lang="de-DE"/>
              <a:t>Classification of Baryons</a:t>
            </a:r>
          </a:p>
          <a:p>
            <a:r>
              <a:rPr lang="de-DE"/>
              <a:t>qqq; only uds</a:t>
            </a:r>
            <a:endParaRPr lang="en-GB"/>
          </a:p>
        </p:txBody>
      </p:sp>
      <p:grpSp>
        <p:nvGrpSpPr>
          <p:cNvPr id="26628" name="Group 6"/>
          <p:cNvGrpSpPr>
            <a:grpSpLocks/>
          </p:cNvGrpSpPr>
          <p:nvPr/>
        </p:nvGrpSpPr>
        <p:grpSpPr bwMode="auto">
          <a:xfrm>
            <a:off x="165100" y="1752600"/>
            <a:ext cx="4127500" cy="3357563"/>
            <a:chOff x="96" y="1104"/>
            <a:chExt cx="2400" cy="2115"/>
          </a:xfrm>
        </p:grpSpPr>
        <p:pic>
          <p:nvPicPr>
            <p:cNvPr id="26635" name="Picture 7" descr="Oktet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" y="1104"/>
              <a:ext cx="2400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6" name="Text Box 8"/>
            <p:cNvSpPr txBox="1">
              <a:spLocks noChangeArrowheads="1"/>
            </p:cNvSpPr>
            <p:nvPr/>
          </p:nvSpPr>
          <p:spPr bwMode="auto">
            <a:xfrm>
              <a:off x="720" y="2928"/>
              <a:ext cx="55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Oktett</a:t>
              </a:r>
              <a:endParaRPr lang="en-GB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870450" y="1828800"/>
            <a:ext cx="3879850" cy="3281363"/>
            <a:chOff x="2832" y="1152"/>
            <a:chExt cx="2256" cy="2067"/>
          </a:xfrm>
        </p:grpSpPr>
        <p:pic>
          <p:nvPicPr>
            <p:cNvPr id="26633" name="Picture 10" descr="Dekuplet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32" y="1152"/>
              <a:ext cx="2256" cy="1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4" name="Text Box 11"/>
            <p:cNvSpPr txBox="1">
              <a:spLocks noChangeArrowheads="1"/>
            </p:cNvSpPr>
            <p:nvPr/>
          </p:nvSpPr>
          <p:spPr bwMode="auto">
            <a:xfrm>
              <a:off x="3312" y="2928"/>
              <a:ext cx="8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Dekuplett</a:t>
              </a:r>
              <a:endParaRPr lang="en-GB"/>
            </a:p>
          </p:txBody>
        </p:sp>
      </p:grpSp>
      <p:cxnSp>
        <p:nvCxnSpPr>
          <p:cNvPr id="338956" name="AutoShape 12">
            <a:hlinkClick r:id="" action="ppaction://noaction" highlightClick="1"/>
          </p:cNvPr>
          <p:cNvCxnSpPr>
            <a:cxnSpLocks noChangeShapeType="1"/>
          </p:cNvCxnSpPr>
          <p:nvPr/>
        </p:nvCxnSpPr>
        <p:spPr bwMode="auto">
          <a:xfrm rot="5400000" flipV="1">
            <a:off x="4811713" y="-500063"/>
            <a:ext cx="76200" cy="4581525"/>
          </a:xfrm>
          <a:prstGeom prst="curvedConnector3">
            <a:avLst>
              <a:gd name="adj1" fmla="val -31875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29375"/>
            <a:ext cx="48863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ieren 21"/>
          <p:cNvGrpSpPr/>
          <p:nvPr/>
        </p:nvGrpSpPr>
        <p:grpSpPr>
          <a:xfrm>
            <a:off x="0" y="4076700"/>
            <a:ext cx="9906000" cy="2781300"/>
            <a:chOff x="0" y="4076700"/>
            <a:chExt cx="9906000" cy="2781300"/>
          </a:xfrm>
          <a:solidFill>
            <a:schemeClr val="bg1">
              <a:lumMod val="95000"/>
            </a:schemeClr>
          </a:solidFill>
        </p:grpSpPr>
        <p:pic>
          <p:nvPicPr>
            <p:cNvPr id="5939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66918" y="5500356"/>
              <a:ext cx="4019543" cy="135764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" descr="quarkstruktur"/>
            <p:cNvPicPr>
              <a:picLocks noChangeAspect="1" noChangeArrowheads="1"/>
            </p:cNvPicPr>
            <p:nvPr/>
          </p:nvPicPr>
          <p:blipFill>
            <a:blip r:embed="rId6" cstate="print"/>
            <a:srcRect l="33820" r="32609"/>
            <a:stretch>
              <a:fillRect/>
            </a:stretch>
          </p:blipFill>
          <p:spPr bwMode="auto">
            <a:xfrm>
              <a:off x="0" y="4432018"/>
              <a:ext cx="2000264" cy="2425982"/>
            </a:xfrm>
            <a:prstGeom prst="rect">
              <a:avLst/>
            </a:prstGeom>
            <a:grpFill/>
          </p:spPr>
        </p:pic>
        <p:pic>
          <p:nvPicPr>
            <p:cNvPr id="59395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91175" y="4076700"/>
              <a:ext cx="4314825" cy="27813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8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8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3" descr="to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3325"/>
            <a:ext cx="6273800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 Box 4"/>
          <p:cNvSpPr txBox="1">
            <a:spLocks noChangeArrowheads="1"/>
          </p:cNvSpPr>
          <p:nvPr/>
        </p:nvSpPr>
        <p:spPr bwMode="auto">
          <a:xfrm>
            <a:off x="6048375" y="2071688"/>
            <a:ext cx="3857625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/>
              <a:t>  </a:t>
            </a:r>
            <a:r>
              <a:rPr lang="de-DE" sz="1800"/>
              <a:t>Phys. Rev. Lett. 87, 022003 (2001)</a:t>
            </a:r>
          </a:p>
          <a:p>
            <a:pPr eaLnBrk="0" hangingPunct="0">
              <a:buFont typeface="Symbol" pitchFamily="18" charset="2"/>
              <a:buNone/>
            </a:pPr>
            <a:r>
              <a:rPr lang="de-DE" sz="1800"/>
              <a:t>  Phys. Rev. Lett. 84, 5950 (2000)</a:t>
            </a:r>
          </a:p>
          <a:p>
            <a:pPr eaLnBrk="0" hangingPunct="0">
              <a:buFont typeface="Symbol" pitchFamily="18" charset="2"/>
              <a:buNone/>
            </a:pPr>
            <a:r>
              <a:rPr lang="de-DE" sz="1800"/>
              <a:t>  Nucl. Phys. A642, 561 (1998)</a:t>
            </a:r>
          </a:p>
          <a:p>
            <a:pPr eaLnBrk="0" hangingPunct="0">
              <a:buFont typeface="Symbol" pitchFamily="18" charset="2"/>
              <a:buNone/>
            </a:pPr>
            <a:r>
              <a:rPr lang="de-DE" sz="1800"/>
              <a:t>  Phys. Rev. C 53, 430 (1996); SP01</a:t>
            </a:r>
          </a:p>
          <a:p>
            <a:pPr eaLnBrk="0" hangingPunct="0">
              <a:buFont typeface="Symbol" pitchFamily="18" charset="2"/>
              <a:buNone/>
            </a:pPr>
            <a:r>
              <a:rPr lang="de-DE" sz="1800"/>
              <a:t>  Nucl. Phys. A645, 145 (1999)</a:t>
            </a:r>
          </a:p>
        </p:txBody>
      </p:sp>
      <p:pic>
        <p:nvPicPr>
          <p:cNvPr id="1032" name="Picture 5" descr="legende"/>
          <p:cNvPicPr>
            <a:picLocks noChangeAspect="1" noChangeArrowheads="1"/>
          </p:cNvPicPr>
          <p:nvPr/>
        </p:nvPicPr>
        <p:blipFill>
          <a:blip r:embed="rId4" cstate="print"/>
          <a:srcRect t="46588"/>
          <a:stretch>
            <a:fillRect/>
          </a:stretch>
        </p:blipFill>
        <p:spPr bwMode="auto">
          <a:xfrm>
            <a:off x="5881688" y="2786063"/>
            <a:ext cx="3413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3" name="Group 12"/>
          <p:cNvGrpSpPr>
            <a:grpSpLocks/>
          </p:cNvGrpSpPr>
          <p:nvPr/>
        </p:nvGrpSpPr>
        <p:grpSpPr bwMode="auto">
          <a:xfrm>
            <a:off x="1881188" y="3786188"/>
            <a:ext cx="7885112" cy="2298700"/>
            <a:chOff x="1202" y="2016"/>
            <a:chExt cx="4585" cy="1448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4896" y="2016"/>
            <a:ext cx="664" cy="6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Equation" r:id="rId5" imgW="393480" imgH="393480" progId="Equation.3">
                    <p:embed/>
                  </p:oleObj>
                </mc:Choice>
                <mc:Fallback>
                  <p:oleObj name="Equation" r:id="rId5" imgW="393480" imgH="39348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6" y="2016"/>
                          <a:ext cx="664" cy="6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4223" y="2784"/>
            <a:ext cx="1564" cy="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Equation" r:id="rId7" imgW="1447560" imgH="203040" progId="Equation.3">
                    <p:embed/>
                  </p:oleObj>
                </mc:Choice>
                <mc:Fallback>
                  <p:oleObj name="Equation" r:id="rId7" imgW="1447560" imgH="2030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3" y="2784"/>
                          <a:ext cx="1564" cy="2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6" name="Text Box 8"/>
            <p:cNvSpPr txBox="1">
              <a:spLocks noChangeArrowheads="1"/>
            </p:cNvSpPr>
            <p:nvPr/>
          </p:nvSpPr>
          <p:spPr bwMode="auto">
            <a:xfrm>
              <a:off x="4128" y="2208"/>
              <a:ext cx="7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Lifetime</a:t>
              </a:r>
              <a:endParaRPr lang="en-GB"/>
            </a:p>
          </p:txBody>
        </p:sp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4560" y="3120"/>
            <a:ext cx="1071" cy="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Equation" r:id="rId9" imgW="634680" imgH="203040" progId="Equation.3">
                    <p:embed/>
                  </p:oleObj>
                </mc:Choice>
                <mc:Fallback>
                  <p:oleObj name="Equation" r:id="rId9" imgW="634680" imgH="2030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3120"/>
                          <a:ext cx="1071" cy="3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7" name="Line 10"/>
            <p:cNvSpPr>
              <a:spLocks noChangeShapeType="1"/>
            </p:cNvSpPr>
            <p:nvPr/>
          </p:nvSpPr>
          <p:spPr bwMode="auto">
            <a:xfrm>
              <a:off x="1338" y="2478"/>
              <a:ext cx="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1202" y="3022"/>
            <a:ext cx="988" cy="2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Equation" r:id="rId11" imgW="812520" imgH="177480" progId="Equation.3">
                    <p:embed/>
                  </p:oleObj>
                </mc:Choice>
                <mc:Fallback>
                  <p:oleObj name="Equation" r:id="rId11" imgW="812520" imgH="17748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2" y="3022"/>
                          <a:ext cx="988" cy="2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4" name="Text Box 2"/>
          <p:cNvSpPr txBox="1">
            <a:spLocks noChangeArrowheads="1"/>
          </p:cNvSpPr>
          <p:nvPr/>
        </p:nvSpPr>
        <p:spPr bwMode="auto">
          <a:xfrm>
            <a:off x="166688" y="928688"/>
            <a:ext cx="5916612" cy="430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2200" b="1"/>
              <a:t>Unpolarised total photoabsorption cross section</a:t>
            </a:r>
            <a:endParaRPr lang="de-DE"/>
          </a:p>
        </p:txBody>
      </p:sp>
      <p:sp>
        <p:nvSpPr>
          <p:cNvPr id="1035" name="Rectangle 4"/>
          <p:cNvSpPr>
            <a:spLocks noChangeArrowheads="1"/>
          </p:cNvSpPr>
          <p:nvPr/>
        </p:nvSpPr>
        <p:spPr bwMode="auto">
          <a:xfrm>
            <a:off x="0" y="0"/>
            <a:ext cx="101679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What is the nature of the Nucleon Resonances?</a:t>
            </a:r>
          </a:p>
          <a:p>
            <a:r>
              <a:rPr lang="en-US">
                <a:solidFill>
                  <a:srgbClr val="0000FF"/>
                </a:solidFill>
              </a:rPr>
              <a:t>						-Excitation inner deg. of freedom</a:t>
            </a:r>
          </a:p>
          <a:p>
            <a:r>
              <a:rPr lang="en-US">
                <a:solidFill>
                  <a:srgbClr val="0000FF"/>
                </a:solidFill>
              </a:rPr>
              <a:t>							-Molecule</a:t>
            </a:r>
          </a:p>
          <a:p>
            <a:r>
              <a:rPr lang="en-US">
                <a:solidFill>
                  <a:srgbClr val="0000FF"/>
                </a:solidFill>
              </a:rPr>
              <a:t>							-Quark – Diquark Structure</a:t>
            </a:r>
          </a:p>
          <a:p>
            <a:r>
              <a:rPr lang="en-US">
                <a:solidFill>
                  <a:srgbClr val="0000FF"/>
                </a:solidFill>
              </a:rPr>
              <a:t>							-Dynamical Generation</a:t>
            </a:r>
          </a:p>
          <a:p>
            <a:r>
              <a:rPr lang="en-US">
                <a:solidFill>
                  <a:srgbClr val="0000FF"/>
                </a:solidFill>
              </a:rPr>
              <a:t>							- …….?</a:t>
            </a:r>
            <a:endParaRPr lang="en-GB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4" descr="complete"/>
          <p:cNvPicPr>
            <a:picLocks noChangeAspect="1" noChangeArrowheads="1"/>
          </p:cNvPicPr>
          <p:nvPr/>
        </p:nvPicPr>
        <p:blipFill>
          <a:blip r:embed="rId3" cstate="print"/>
          <a:srcRect r="55702" b="87889"/>
          <a:stretch>
            <a:fillRect/>
          </a:stretch>
        </p:blipFill>
        <p:spPr bwMode="auto">
          <a:xfrm>
            <a:off x="2408238" y="1284288"/>
            <a:ext cx="43291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5" descr="complete"/>
          <p:cNvPicPr>
            <a:picLocks noChangeAspect="1" noChangeArrowheads="1"/>
          </p:cNvPicPr>
          <p:nvPr/>
        </p:nvPicPr>
        <p:blipFill>
          <a:blip r:embed="rId3" cstate="print"/>
          <a:srcRect t="12111" r="30728"/>
          <a:stretch>
            <a:fillRect/>
          </a:stretch>
        </p:blipFill>
        <p:spPr bwMode="auto">
          <a:xfrm>
            <a:off x="0" y="2071688"/>
            <a:ext cx="9906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6" descr="complete"/>
          <p:cNvPicPr>
            <a:picLocks noChangeAspect="1" noChangeArrowheads="1"/>
          </p:cNvPicPr>
          <p:nvPr/>
        </p:nvPicPr>
        <p:blipFill>
          <a:blip r:embed="rId3" cstate="print"/>
          <a:srcRect l="44527" t="-2466" b="90300"/>
          <a:stretch>
            <a:fillRect/>
          </a:stretch>
        </p:blipFill>
        <p:spPr bwMode="auto">
          <a:xfrm>
            <a:off x="2095500" y="1571625"/>
            <a:ext cx="54213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3"/>
          <p:cNvSpPr>
            <a:spLocks noChangeArrowheads="1"/>
          </p:cNvSpPr>
          <p:nvPr/>
        </p:nvSpPr>
        <p:spPr bwMode="auto">
          <a:xfrm>
            <a:off x="47625" y="0"/>
            <a:ext cx="9858375" cy="582613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00FF"/>
                </a:solidFill>
              </a:rPr>
              <a:t>Nature and Properties of nucleon resonances</a:t>
            </a:r>
            <a:endParaRPr lang="en-US" sz="3200" b="1">
              <a:solidFill>
                <a:srgbClr val="0000FF"/>
              </a:solidFill>
            </a:endParaRPr>
          </a:p>
        </p:txBody>
      </p:sp>
      <p:sp>
        <p:nvSpPr>
          <p:cNvPr id="2061" name="Text Box 12"/>
          <p:cNvSpPr txBox="1">
            <a:spLocks noChangeArrowheads="1"/>
          </p:cNvSpPr>
          <p:nvPr/>
        </p:nvSpPr>
        <p:spPr bwMode="auto">
          <a:xfrm>
            <a:off x="911225" y="661988"/>
            <a:ext cx="802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Polarisation observables  used to disentangle broad, overlapping resonances.</a:t>
            </a:r>
          </a:p>
        </p:txBody>
      </p:sp>
      <p:sp>
        <p:nvSpPr>
          <p:cNvPr id="2062" name="AutoShape 13"/>
          <p:cNvSpPr>
            <a:spLocks noChangeArrowheads="1"/>
          </p:cNvSpPr>
          <p:nvPr/>
        </p:nvSpPr>
        <p:spPr bwMode="auto">
          <a:xfrm>
            <a:off x="452438" y="714375"/>
            <a:ext cx="411162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uppieren 143"/>
          <p:cNvGrpSpPr>
            <a:grpSpLocks/>
          </p:cNvGrpSpPr>
          <p:nvPr/>
        </p:nvGrpSpPr>
        <p:grpSpPr bwMode="auto">
          <a:xfrm>
            <a:off x="0" y="3071813"/>
            <a:ext cx="9906000" cy="3786187"/>
            <a:chOff x="0" y="3071810"/>
            <a:chExt cx="9906000" cy="3785652"/>
          </a:xfrm>
        </p:grpSpPr>
        <p:sp>
          <p:nvSpPr>
            <p:cNvPr id="2064" name="Textfeld 4"/>
            <p:cNvSpPr txBox="1">
              <a:spLocks noChangeArrowheads="1"/>
            </p:cNvSpPr>
            <p:nvPr/>
          </p:nvSpPr>
          <p:spPr bwMode="auto">
            <a:xfrm>
              <a:off x="0" y="3071810"/>
              <a:ext cx="9906000" cy="37856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279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r>
                <a:rPr lang="de-DE" sz="2000"/>
                <a:t>	</a:t>
              </a:r>
            </a:p>
          </p:txBody>
        </p:sp>
        <p:grpSp>
          <p:nvGrpSpPr>
            <p:cNvPr id="2065" name="Gruppieren 11"/>
            <p:cNvGrpSpPr>
              <a:grpSpLocks/>
            </p:cNvGrpSpPr>
            <p:nvPr/>
          </p:nvGrpSpPr>
          <p:grpSpPr bwMode="auto">
            <a:xfrm>
              <a:off x="0" y="3357562"/>
              <a:ext cx="5187498" cy="2390491"/>
              <a:chOff x="0" y="3357562"/>
              <a:chExt cx="5187498" cy="2390491"/>
            </a:xfrm>
          </p:grpSpPr>
          <p:pic>
            <p:nvPicPr>
              <p:cNvPr id="2188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357562"/>
                <a:ext cx="5187498" cy="2286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89" name="Textfeld 9"/>
              <p:cNvSpPr txBox="1">
                <a:spLocks noChangeArrowheads="1"/>
              </p:cNvSpPr>
              <p:nvPr/>
            </p:nvSpPr>
            <p:spPr bwMode="auto">
              <a:xfrm>
                <a:off x="238092" y="5072074"/>
                <a:ext cx="928694" cy="461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>
                    <a:solidFill>
                      <a:srgbClr val="3333FF"/>
                    </a:solidFill>
                  </a:rPr>
                  <a:t>Beam</a:t>
                </a: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2190" name="Textfeld 10"/>
              <p:cNvSpPr txBox="1">
                <a:spLocks noChangeArrowheads="1"/>
              </p:cNvSpPr>
              <p:nvPr/>
            </p:nvSpPr>
            <p:spPr bwMode="auto">
              <a:xfrm>
                <a:off x="2881298" y="5286388"/>
                <a:ext cx="1285884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>
                    <a:solidFill>
                      <a:schemeClr val="accent1"/>
                    </a:solidFill>
                  </a:rPr>
                  <a:t>Target</a:t>
                </a:r>
                <a:endParaRPr 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066" name="Rectangle 21"/>
            <p:cNvSpPr>
              <a:spLocks noChangeArrowheads="1"/>
            </p:cNvSpPr>
            <p:nvPr/>
          </p:nvSpPr>
          <p:spPr bwMode="auto">
            <a:xfrm>
              <a:off x="5461347" y="5605463"/>
              <a:ext cx="206339" cy="276225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7" name="Rectangle 22"/>
            <p:cNvSpPr>
              <a:spLocks noChangeArrowheads="1"/>
            </p:cNvSpPr>
            <p:nvPr/>
          </p:nvSpPr>
          <p:spPr bwMode="auto">
            <a:xfrm>
              <a:off x="5451030" y="5310188"/>
              <a:ext cx="216656" cy="276225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" name="Rectangle 23"/>
            <p:cNvSpPr>
              <a:spLocks noChangeArrowheads="1"/>
            </p:cNvSpPr>
            <p:nvPr/>
          </p:nvSpPr>
          <p:spPr bwMode="auto">
            <a:xfrm>
              <a:off x="5440713" y="5014913"/>
              <a:ext cx="216656" cy="276225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Rectangle 24"/>
            <p:cNvSpPr>
              <a:spLocks noChangeArrowheads="1"/>
            </p:cNvSpPr>
            <p:nvPr/>
          </p:nvSpPr>
          <p:spPr bwMode="auto">
            <a:xfrm>
              <a:off x="9010372" y="3638551"/>
              <a:ext cx="392043" cy="276225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Rectangle 25"/>
            <p:cNvSpPr>
              <a:spLocks noChangeArrowheads="1"/>
            </p:cNvSpPr>
            <p:nvPr/>
          </p:nvSpPr>
          <p:spPr bwMode="auto">
            <a:xfrm>
              <a:off x="8148908" y="3629026"/>
              <a:ext cx="314666" cy="276225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1" name="Rectangle 26"/>
            <p:cNvSpPr>
              <a:spLocks noChangeArrowheads="1"/>
            </p:cNvSpPr>
            <p:nvPr/>
          </p:nvSpPr>
          <p:spPr bwMode="auto">
            <a:xfrm>
              <a:off x="7282285" y="3619501"/>
              <a:ext cx="314666" cy="276225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Line 27"/>
            <p:cNvSpPr>
              <a:spLocks noChangeShapeType="1"/>
            </p:cNvSpPr>
            <p:nvPr/>
          </p:nvSpPr>
          <p:spPr bwMode="auto">
            <a:xfrm>
              <a:off x="7474868" y="4197351"/>
              <a:ext cx="147876" cy="15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3" name="Line 28"/>
            <p:cNvSpPr>
              <a:spLocks noChangeShapeType="1"/>
            </p:cNvSpPr>
            <p:nvPr/>
          </p:nvSpPr>
          <p:spPr bwMode="auto">
            <a:xfrm>
              <a:off x="8166103" y="4197351"/>
              <a:ext cx="147876" cy="15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4" name="Line 29"/>
            <p:cNvSpPr>
              <a:spLocks noChangeShapeType="1"/>
            </p:cNvSpPr>
            <p:nvPr/>
          </p:nvSpPr>
          <p:spPr bwMode="auto">
            <a:xfrm>
              <a:off x="8534073" y="4197351"/>
              <a:ext cx="147876" cy="15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5" name="Line 30"/>
            <p:cNvSpPr>
              <a:spLocks noChangeShapeType="1"/>
            </p:cNvSpPr>
            <p:nvPr/>
          </p:nvSpPr>
          <p:spPr bwMode="auto">
            <a:xfrm>
              <a:off x="6652952" y="4751388"/>
              <a:ext cx="281996" cy="15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6" name="Rectangle 31"/>
            <p:cNvSpPr>
              <a:spLocks noChangeArrowheads="1"/>
            </p:cNvSpPr>
            <p:nvPr/>
          </p:nvSpPr>
          <p:spPr bwMode="auto">
            <a:xfrm>
              <a:off x="6769878" y="4506913"/>
              <a:ext cx="115416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endParaRPr lang="de-DE"/>
            </a:p>
          </p:txBody>
        </p:sp>
        <p:sp>
          <p:nvSpPr>
            <p:cNvPr id="2077" name="Rectangle 32"/>
            <p:cNvSpPr>
              <a:spLocks noChangeArrowheads="1"/>
            </p:cNvSpPr>
            <p:nvPr/>
          </p:nvSpPr>
          <p:spPr bwMode="auto">
            <a:xfrm>
              <a:off x="8547829" y="395287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de-DE"/>
            </a:p>
          </p:txBody>
        </p:sp>
        <p:sp>
          <p:nvSpPr>
            <p:cNvPr id="2078" name="Rectangle 33"/>
            <p:cNvSpPr>
              <a:spLocks noChangeArrowheads="1"/>
            </p:cNvSpPr>
            <p:nvPr/>
          </p:nvSpPr>
          <p:spPr bwMode="auto">
            <a:xfrm>
              <a:off x="8179859" y="395287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de-DE"/>
            </a:p>
          </p:txBody>
        </p:sp>
        <p:sp>
          <p:nvSpPr>
            <p:cNvPr id="2079" name="Rectangle 34"/>
            <p:cNvSpPr>
              <a:spLocks noChangeArrowheads="1"/>
            </p:cNvSpPr>
            <p:nvPr/>
          </p:nvSpPr>
          <p:spPr bwMode="auto">
            <a:xfrm>
              <a:off x="7488624" y="395287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de-DE"/>
            </a:p>
          </p:txBody>
        </p:sp>
        <p:sp>
          <p:nvSpPr>
            <p:cNvPr id="2080" name="Rectangle 35"/>
            <p:cNvSpPr>
              <a:spLocks noChangeArrowheads="1"/>
            </p:cNvSpPr>
            <p:nvPr/>
          </p:nvSpPr>
          <p:spPr bwMode="auto">
            <a:xfrm>
              <a:off x="6637477" y="3633788"/>
              <a:ext cx="7854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endParaRPr lang="de-DE"/>
            </a:p>
          </p:txBody>
        </p:sp>
        <p:sp>
          <p:nvSpPr>
            <p:cNvPr id="2081" name="Rectangle 36"/>
            <p:cNvSpPr>
              <a:spLocks noChangeArrowheads="1"/>
            </p:cNvSpPr>
            <p:nvPr/>
          </p:nvSpPr>
          <p:spPr bwMode="auto">
            <a:xfrm>
              <a:off x="9122139" y="3741738"/>
              <a:ext cx="48090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endParaRPr lang="de-DE"/>
            </a:p>
          </p:txBody>
        </p:sp>
        <p:sp>
          <p:nvSpPr>
            <p:cNvPr id="2082" name="Rectangle 37"/>
            <p:cNvSpPr>
              <a:spLocks noChangeArrowheads="1"/>
            </p:cNvSpPr>
            <p:nvPr/>
          </p:nvSpPr>
          <p:spPr bwMode="auto">
            <a:xfrm>
              <a:off x="8264114" y="3741738"/>
              <a:ext cx="48090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endParaRPr lang="de-DE"/>
            </a:p>
          </p:txBody>
        </p:sp>
        <p:sp>
          <p:nvSpPr>
            <p:cNvPr id="2083" name="Rectangle 38"/>
            <p:cNvSpPr>
              <a:spLocks noChangeArrowheads="1"/>
            </p:cNvSpPr>
            <p:nvPr/>
          </p:nvSpPr>
          <p:spPr bwMode="auto">
            <a:xfrm>
              <a:off x="7399211" y="3741738"/>
              <a:ext cx="48090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endParaRPr lang="de-DE"/>
            </a:p>
          </p:txBody>
        </p:sp>
        <p:sp>
          <p:nvSpPr>
            <p:cNvPr id="2084" name="Rectangle 39"/>
            <p:cNvSpPr>
              <a:spLocks noChangeArrowheads="1"/>
            </p:cNvSpPr>
            <p:nvPr/>
          </p:nvSpPr>
          <p:spPr bwMode="auto">
            <a:xfrm>
              <a:off x="9056798" y="5646738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E</a:t>
              </a:r>
              <a:endParaRPr lang="de-DE"/>
            </a:p>
          </p:txBody>
        </p:sp>
        <p:sp>
          <p:nvSpPr>
            <p:cNvPr id="2085" name="Rectangle 40"/>
            <p:cNvSpPr>
              <a:spLocks noChangeArrowheads="1"/>
            </p:cNvSpPr>
            <p:nvPr/>
          </p:nvSpPr>
          <p:spPr bwMode="auto">
            <a:xfrm>
              <a:off x="8160944" y="5646738"/>
              <a:ext cx="139462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G</a:t>
              </a:r>
              <a:endParaRPr lang="de-DE"/>
            </a:p>
          </p:txBody>
        </p:sp>
        <p:sp>
          <p:nvSpPr>
            <p:cNvPr id="2086" name="Rectangle 41"/>
            <p:cNvSpPr>
              <a:spLocks noChangeArrowheads="1"/>
            </p:cNvSpPr>
            <p:nvPr/>
          </p:nvSpPr>
          <p:spPr bwMode="auto">
            <a:xfrm>
              <a:off x="5469944" y="5646738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87" name="Rectangle 42"/>
            <p:cNvSpPr>
              <a:spLocks noChangeArrowheads="1"/>
            </p:cNvSpPr>
            <p:nvPr/>
          </p:nvSpPr>
          <p:spPr bwMode="auto">
            <a:xfrm>
              <a:off x="7265091" y="5338763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88" name="Rectangle 43"/>
            <p:cNvSpPr>
              <a:spLocks noChangeArrowheads="1"/>
            </p:cNvSpPr>
            <p:nvPr/>
          </p:nvSpPr>
          <p:spPr bwMode="auto">
            <a:xfrm>
              <a:off x="6589331" y="5338763"/>
              <a:ext cx="107402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T</a:t>
              </a:r>
              <a:endParaRPr lang="de-DE"/>
            </a:p>
          </p:txBody>
        </p:sp>
        <p:sp>
          <p:nvSpPr>
            <p:cNvPr id="2089" name="Rectangle 44"/>
            <p:cNvSpPr>
              <a:spLocks noChangeArrowheads="1"/>
            </p:cNvSpPr>
            <p:nvPr/>
          </p:nvSpPr>
          <p:spPr bwMode="auto">
            <a:xfrm>
              <a:off x="5469944" y="5338763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0" name="Rectangle 45"/>
            <p:cNvSpPr>
              <a:spLocks noChangeArrowheads="1"/>
            </p:cNvSpPr>
            <p:nvPr/>
          </p:nvSpPr>
          <p:spPr bwMode="auto">
            <a:xfrm>
              <a:off x="9041323" y="5051426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F</a:t>
              </a:r>
              <a:endParaRPr lang="de-DE"/>
            </a:p>
          </p:txBody>
        </p:sp>
        <p:sp>
          <p:nvSpPr>
            <p:cNvPr id="2091" name="Rectangle 46"/>
            <p:cNvSpPr>
              <a:spLocks noChangeArrowheads="1"/>
            </p:cNvSpPr>
            <p:nvPr/>
          </p:nvSpPr>
          <p:spPr bwMode="auto">
            <a:xfrm>
              <a:off x="8178139" y="5051426"/>
              <a:ext cx="139462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H</a:t>
              </a:r>
              <a:endParaRPr lang="de-DE"/>
            </a:p>
          </p:txBody>
        </p:sp>
        <p:sp>
          <p:nvSpPr>
            <p:cNvPr id="2092" name="Rectangle 47"/>
            <p:cNvSpPr>
              <a:spLocks noChangeArrowheads="1"/>
            </p:cNvSpPr>
            <p:nvPr/>
          </p:nvSpPr>
          <p:spPr bwMode="auto">
            <a:xfrm>
              <a:off x="5469944" y="5051426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3" name="Rectangle 48"/>
            <p:cNvSpPr>
              <a:spLocks noChangeArrowheads="1"/>
            </p:cNvSpPr>
            <p:nvPr/>
          </p:nvSpPr>
          <p:spPr bwMode="auto">
            <a:xfrm>
              <a:off x="6661550" y="477678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d</a:t>
              </a:r>
              <a:endParaRPr lang="de-DE"/>
            </a:p>
          </p:txBody>
        </p:sp>
        <p:sp>
          <p:nvSpPr>
            <p:cNvPr id="2094" name="Rectangle 49"/>
            <p:cNvSpPr>
              <a:spLocks noChangeArrowheads="1"/>
            </p:cNvSpPr>
            <p:nvPr/>
          </p:nvSpPr>
          <p:spPr bwMode="auto">
            <a:xfrm>
              <a:off x="6683903" y="4514851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d</a:t>
              </a:r>
              <a:endParaRPr lang="de-DE"/>
            </a:p>
          </p:txBody>
        </p:sp>
        <p:sp>
          <p:nvSpPr>
            <p:cNvPr id="2095" name="Rectangle 50"/>
            <p:cNvSpPr>
              <a:spLocks noChangeArrowheads="1"/>
            </p:cNvSpPr>
            <p:nvPr/>
          </p:nvSpPr>
          <p:spPr bwMode="auto">
            <a:xfrm>
              <a:off x="5469944" y="4630738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6" name="Rectangle 51"/>
            <p:cNvSpPr>
              <a:spLocks noChangeArrowheads="1"/>
            </p:cNvSpPr>
            <p:nvPr/>
          </p:nvSpPr>
          <p:spPr bwMode="auto">
            <a:xfrm>
              <a:off x="9037884" y="3636963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7" name="Rectangle 52"/>
            <p:cNvSpPr>
              <a:spLocks noChangeArrowheads="1"/>
            </p:cNvSpPr>
            <p:nvPr/>
          </p:nvSpPr>
          <p:spPr bwMode="auto">
            <a:xfrm>
              <a:off x="8179859" y="3636963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8" name="Rectangle 53"/>
            <p:cNvSpPr>
              <a:spLocks noChangeArrowheads="1"/>
            </p:cNvSpPr>
            <p:nvPr/>
          </p:nvSpPr>
          <p:spPr bwMode="auto">
            <a:xfrm>
              <a:off x="7314956" y="3636963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9" name="Rectangle 54"/>
            <p:cNvSpPr>
              <a:spLocks noChangeArrowheads="1"/>
            </p:cNvSpPr>
            <p:nvPr/>
          </p:nvSpPr>
          <p:spPr bwMode="auto">
            <a:xfrm>
              <a:off x="5566235" y="5762626"/>
              <a:ext cx="44884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z</a:t>
              </a:r>
              <a:endParaRPr lang="de-DE"/>
            </a:p>
          </p:txBody>
        </p:sp>
        <p:sp>
          <p:nvSpPr>
            <p:cNvPr id="2100" name="Rectangle 55"/>
            <p:cNvSpPr>
              <a:spLocks noChangeArrowheads="1"/>
            </p:cNvSpPr>
            <p:nvPr/>
          </p:nvSpPr>
          <p:spPr bwMode="auto">
            <a:xfrm>
              <a:off x="5571394" y="5453063"/>
              <a:ext cx="51296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y</a:t>
              </a:r>
              <a:endParaRPr lang="de-DE"/>
            </a:p>
          </p:txBody>
        </p:sp>
        <p:sp>
          <p:nvSpPr>
            <p:cNvPr id="2101" name="Rectangle 56"/>
            <p:cNvSpPr>
              <a:spLocks noChangeArrowheads="1"/>
            </p:cNvSpPr>
            <p:nvPr/>
          </p:nvSpPr>
          <p:spPr bwMode="auto">
            <a:xfrm>
              <a:off x="5566235" y="5167313"/>
              <a:ext cx="51296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x</a:t>
              </a:r>
              <a:endParaRPr lang="de-DE"/>
            </a:p>
          </p:txBody>
        </p:sp>
        <p:sp>
          <p:nvSpPr>
            <p:cNvPr id="2102" name="Rectangle 57"/>
            <p:cNvSpPr>
              <a:spLocks noChangeArrowheads="1"/>
            </p:cNvSpPr>
            <p:nvPr/>
          </p:nvSpPr>
          <p:spPr bwMode="auto">
            <a:xfrm>
              <a:off x="5557638" y="4746626"/>
              <a:ext cx="262892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unpol</a:t>
              </a:r>
              <a:endParaRPr lang="de-DE"/>
            </a:p>
          </p:txBody>
        </p:sp>
        <p:sp>
          <p:nvSpPr>
            <p:cNvPr id="2103" name="Rectangle 58"/>
            <p:cNvSpPr>
              <a:spLocks noChangeArrowheads="1"/>
            </p:cNvSpPr>
            <p:nvPr/>
          </p:nvSpPr>
          <p:spPr bwMode="auto">
            <a:xfrm>
              <a:off x="9185760" y="3621088"/>
              <a:ext cx="179536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circ</a:t>
              </a:r>
              <a:endParaRPr lang="de-DE"/>
            </a:p>
          </p:txBody>
        </p:sp>
        <p:sp>
          <p:nvSpPr>
            <p:cNvPr id="2104" name="Rectangle 59"/>
            <p:cNvSpPr>
              <a:spLocks noChangeArrowheads="1"/>
            </p:cNvSpPr>
            <p:nvPr/>
          </p:nvSpPr>
          <p:spPr bwMode="auto">
            <a:xfrm>
              <a:off x="8310540" y="3621088"/>
              <a:ext cx="121828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lin</a:t>
              </a:r>
              <a:endParaRPr lang="de-DE"/>
            </a:p>
          </p:txBody>
        </p:sp>
        <p:sp>
          <p:nvSpPr>
            <p:cNvPr id="2105" name="Rectangle 60"/>
            <p:cNvSpPr>
              <a:spLocks noChangeArrowheads="1"/>
            </p:cNvSpPr>
            <p:nvPr/>
          </p:nvSpPr>
          <p:spPr bwMode="auto">
            <a:xfrm>
              <a:off x="7445637" y="3621088"/>
              <a:ext cx="121828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lin</a:t>
              </a:r>
              <a:endParaRPr lang="de-DE"/>
            </a:p>
          </p:txBody>
        </p:sp>
        <p:sp>
          <p:nvSpPr>
            <p:cNvPr id="2106" name="Rectangle 61"/>
            <p:cNvSpPr>
              <a:spLocks noChangeArrowheads="1"/>
            </p:cNvSpPr>
            <p:nvPr/>
          </p:nvSpPr>
          <p:spPr bwMode="auto">
            <a:xfrm>
              <a:off x="6733768" y="3752851"/>
              <a:ext cx="262892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unpol</a:t>
              </a:r>
              <a:endParaRPr lang="de-DE"/>
            </a:p>
          </p:txBody>
        </p:sp>
        <p:sp>
          <p:nvSpPr>
            <p:cNvPr id="2107" name="Rectangle 62"/>
            <p:cNvSpPr>
              <a:spLocks noChangeArrowheads="1"/>
            </p:cNvSpPr>
            <p:nvPr/>
          </p:nvSpPr>
          <p:spPr bwMode="auto">
            <a:xfrm>
              <a:off x="8544390" y="5646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08" name="Rectangle 63"/>
            <p:cNvSpPr>
              <a:spLocks noChangeArrowheads="1"/>
            </p:cNvSpPr>
            <p:nvPr/>
          </p:nvSpPr>
          <p:spPr bwMode="auto">
            <a:xfrm>
              <a:off x="8018227" y="5646738"/>
              <a:ext cx="14427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</a:t>
              </a:r>
              <a:endParaRPr lang="de-DE"/>
            </a:p>
          </p:txBody>
        </p:sp>
        <p:sp>
          <p:nvSpPr>
            <p:cNvPr id="2109" name="Rectangle 64"/>
            <p:cNvSpPr>
              <a:spLocks noChangeArrowheads="1"/>
            </p:cNvSpPr>
            <p:nvPr/>
          </p:nvSpPr>
          <p:spPr bwMode="auto">
            <a:xfrm>
              <a:off x="7509258" y="5646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10" name="Rectangle 65"/>
            <p:cNvSpPr>
              <a:spLocks noChangeArrowheads="1"/>
            </p:cNvSpPr>
            <p:nvPr/>
          </p:nvSpPr>
          <p:spPr bwMode="auto">
            <a:xfrm>
              <a:off x="7452515" y="5646738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11" name="Rectangle 66"/>
            <p:cNvSpPr>
              <a:spLocks noChangeArrowheads="1"/>
            </p:cNvSpPr>
            <p:nvPr/>
          </p:nvSpPr>
          <p:spPr bwMode="auto">
            <a:xfrm>
              <a:off x="7357943" y="564673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</a:t>
              </a:r>
              <a:endParaRPr lang="de-DE"/>
            </a:p>
          </p:txBody>
        </p:sp>
        <p:sp>
          <p:nvSpPr>
            <p:cNvPr id="2112" name="Rectangle 67"/>
            <p:cNvSpPr>
              <a:spLocks noChangeArrowheads="1"/>
            </p:cNvSpPr>
            <p:nvPr/>
          </p:nvSpPr>
          <p:spPr bwMode="auto">
            <a:xfrm>
              <a:off x="6848974" y="5646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13" name="Rectangle 68"/>
            <p:cNvSpPr>
              <a:spLocks noChangeArrowheads="1"/>
            </p:cNvSpPr>
            <p:nvPr/>
          </p:nvSpPr>
          <p:spPr bwMode="auto">
            <a:xfrm>
              <a:off x="6792231" y="5646738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14" name="Rectangle 69"/>
            <p:cNvSpPr>
              <a:spLocks noChangeArrowheads="1"/>
            </p:cNvSpPr>
            <p:nvPr/>
          </p:nvSpPr>
          <p:spPr bwMode="auto">
            <a:xfrm>
              <a:off x="6646075" y="5646738"/>
              <a:ext cx="14427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</a:t>
              </a:r>
              <a:endParaRPr lang="de-DE"/>
            </a:p>
          </p:txBody>
        </p:sp>
        <p:sp>
          <p:nvSpPr>
            <p:cNvPr id="2115" name="Rectangle 70"/>
            <p:cNvSpPr>
              <a:spLocks noChangeArrowheads="1"/>
            </p:cNvSpPr>
            <p:nvPr/>
          </p:nvSpPr>
          <p:spPr bwMode="auto">
            <a:xfrm>
              <a:off x="6137106" y="5646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16" name="Rectangle 71"/>
            <p:cNvSpPr>
              <a:spLocks noChangeArrowheads="1"/>
            </p:cNvSpPr>
            <p:nvPr/>
          </p:nvSpPr>
          <p:spPr bwMode="auto">
            <a:xfrm>
              <a:off x="5628137" y="5646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17" name="Rectangle 72"/>
            <p:cNvSpPr>
              <a:spLocks noChangeArrowheads="1"/>
            </p:cNvSpPr>
            <p:nvPr/>
          </p:nvSpPr>
          <p:spPr bwMode="auto">
            <a:xfrm>
              <a:off x="9141053" y="5338763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18" name="Rectangle 73"/>
            <p:cNvSpPr>
              <a:spLocks noChangeArrowheads="1"/>
            </p:cNvSpPr>
            <p:nvPr/>
          </p:nvSpPr>
          <p:spPr bwMode="auto">
            <a:xfrm>
              <a:off x="8843582" y="5338763"/>
              <a:ext cx="28854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</a:t>
              </a:r>
              <a:endParaRPr lang="de-DE"/>
            </a:p>
          </p:txBody>
        </p:sp>
        <p:sp>
          <p:nvSpPr>
            <p:cNvPr id="2119" name="Rectangle 74"/>
            <p:cNvSpPr>
              <a:spLocks noChangeArrowheads="1"/>
            </p:cNvSpPr>
            <p:nvPr/>
          </p:nvSpPr>
          <p:spPr bwMode="auto">
            <a:xfrm>
              <a:off x="8334613" y="5338763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20" name="Rectangle 75"/>
            <p:cNvSpPr>
              <a:spLocks noChangeArrowheads="1"/>
            </p:cNvSpPr>
            <p:nvPr/>
          </p:nvSpPr>
          <p:spPr bwMode="auto">
            <a:xfrm>
              <a:off x="8277869" y="5338763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21" name="Rectangle 76"/>
            <p:cNvSpPr>
              <a:spLocks noChangeArrowheads="1"/>
            </p:cNvSpPr>
            <p:nvPr/>
          </p:nvSpPr>
          <p:spPr bwMode="auto">
            <a:xfrm>
              <a:off x="8131713" y="5338763"/>
              <a:ext cx="14427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</a:t>
              </a:r>
              <a:endParaRPr lang="de-DE"/>
            </a:p>
          </p:txBody>
        </p:sp>
        <p:sp>
          <p:nvSpPr>
            <p:cNvPr id="2122" name="Rectangle 77"/>
            <p:cNvSpPr>
              <a:spLocks noChangeArrowheads="1"/>
            </p:cNvSpPr>
            <p:nvPr/>
          </p:nvSpPr>
          <p:spPr bwMode="auto">
            <a:xfrm>
              <a:off x="7622744" y="5338763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23" name="Rectangle 78"/>
            <p:cNvSpPr>
              <a:spLocks noChangeArrowheads="1"/>
            </p:cNvSpPr>
            <p:nvPr/>
          </p:nvSpPr>
          <p:spPr bwMode="auto">
            <a:xfrm>
              <a:off x="6957302" y="5338763"/>
              <a:ext cx="28854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</a:t>
              </a:r>
              <a:endParaRPr lang="de-DE"/>
            </a:p>
          </p:txBody>
        </p:sp>
        <p:sp>
          <p:nvSpPr>
            <p:cNvPr id="2124" name="Rectangle 79"/>
            <p:cNvSpPr>
              <a:spLocks noChangeArrowheads="1"/>
            </p:cNvSpPr>
            <p:nvPr/>
          </p:nvSpPr>
          <p:spPr bwMode="auto">
            <a:xfrm>
              <a:off x="6147423" y="5338763"/>
              <a:ext cx="43281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</a:t>
              </a:r>
              <a:endParaRPr lang="de-DE"/>
            </a:p>
          </p:txBody>
        </p:sp>
        <p:sp>
          <p:nvSpPr>
            <p:cNvPr id="2125" name="Rectangle 80"/>
            <p:cNvSpPr>
              <a:spLocks noChangeArrowheads="1"/>
            </p:cNvSpPr>
            <p:nvPr/>
          </p:nvSpPr>
          <p:spPr bwMode="auto">
            <a:xfrm>
              <a:off x="5640173" y="5338763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26" name="Rectangle 81"/>
            <p:cNvSpPr>
              <a:spLocks noChangeArrowheads="1"/>
            </p:cNvSpPr>
            <p:nvPr/>
          </p:nvSpPr>
          <p:spPr bwMode="auto">
            <a:xfrm>
              <a:off x="8580501" y="5051426"/>
              <a:ext cx="43281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</a:t>
              </a:r>
              <a:endParaRPr lang="de-DE"/>
            </a:p>
          </p:txBody>
        </p:sp>
        <p:sp>
          <p:nvSpPr>
            <p:cNvPr id="2127" name="Rectangle 82"/>
            <p:cNvSpPr>
              <a:spLocks noChangeArrowheads="1"/>
            </p:cNvSpPr>
            <p:nvPr/>
          </p:nvSpPr>
          <p:spPr bwMode="auto">
            <a:xfrm>
              <a:off x="8021666" y="5051426"/>
              <a:ext cx="14427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</a:t>
              </a:r>
              <a:endParaRPr lang="de-DE"/>
            </a:p>
          </p:txBody>
        </p:sp>
        <p:sp>
          <p:nvSpPr>
            <p:cNvPr id="2128" name="Rectangle 83"/>
            <p:cNvSpPr>
              <a:spLocks noChangeArrowheads="1"/>
            </p:cNvSpPr>
            <p:nvPr/>
          </p:nvSpPr>
          <p:spPr bwMode="auto">
            <a:xfrm>
              <a:off x="7514416" y="5051426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29" name="Rectangle 84"/>
            <p:cNvSpPr>
              <a:spLocks noChangeArrowheads="1"/>
            </p:cNvSpPr>
            <p:nvPr/>
          </p:nvSpPr>
          <p:spPr bwMode="auto">
            <a:xfrm>
              <a:off x="7455954" y="5051426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30" name="Rectangle 85"/>
            <p:cNvSpPr>
              <a:spLocks noChangeArrowheads="1"/>
            </p:cNvSpPr>
            <p:nvPr/>
          </p:nvSpPr>
          <p:spPr bwMode="auto">
            <a:xfrm>
              <a:off x="7361382" y="5051426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</a:t>
              </a:r>
              <a:endParaRPr lang="de-DE"/>
            </a:p>
          </p:txBody>
        </p:sp>
        <p:sp>
          <p:nvSpPr>
            <p:cNvPr id="2131" name="Rectangle 86"/>
            <p:cNvSpPr>
              <a:spLocks noChangeArrowheads="1"/>
            </p:cNvSpPr>
            <p:nvPr/>
          </p:nvSpPr>
          <p:spPr bwMode="auto">
            <a:xfrm>
              <a:off x="6852413" y="5051426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32" name="Rectangle 87"/>
            <p:cNvSpPr>
              <a:spLocks noChangeArrowheads="1"/>
            </p:cNvSpPr>
            <p:nvPr/>
          </p:nvSpPr>
          <p:spPr bwMode="auto">
            <a:xfrm>
              <a:off x="6795670" y="5051426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33" name="Rectangle 88"/>
            <p:cNvSpPr>
              <a:spLocks noChangeArrowheads="1"/>
            </p:cNvSpPr>
            <p:nvPr/>
          </p:nvSpPr>
          <p:spPr bwMode="auto">
            <a:xfrm>
              <a:off x="6649513" y="5051426"/>
              <a:ext cx="14427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</a:t>
              </a:r>
              <a:endParaRPr lang="de-DE"/>
            </a:p>
          </p:txBody>
        </p:sp>
        <p:sp>
          <p:nvSpPr>
            <p:cNvPr id="2134" name="Rectangle 89"/>
            <p:cNvSpPr>
              <a:spLocks noChangeArrowheads="1"/>
            </p:cNvSpPr>
            <p:nvPr/>
          </p:nvSpPr>
          <p:spPr bwMode="auto">
            <a:xfrm>
              <a:off x="6140545" y="5051426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35" name="Rectangle 90"/>
            <p:cNvSpPr>
              <a:spLocks noChangeArrowheads="1"/>
            </p:cNvSpPr>
            <p:nvPr/>
          </p:nvSpPr>
          <p:spPr bwMode="auto">
            <a:xfrm>
              <a:off x="5631576" y="5051426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36" name="Rectangle 91"/>
            <p:cNvSpPr>
              <a:spLocks noChangeArrowheads="1"/>
            </p:cNvSpPr>
            <p:nvPr/>
          </p:nvSpPr>
          <p:spPr bwMode="auto">
            <a:xfrm>
              <a:off x="9154809" y="4630738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37" name="Rectangle 92"/>
            <p:cNvSpPr>
              <a:spLocks noChangeArrowheads="1"/>
            </p:cNvSpPr>
            <p:nvPr/>
          </p:nvSpPr>
          <p:spPr bwMode="auto">
            <a:xfrm>
              <a:off x="8907202" y="4630738"/>
              <a:ext cx="24045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</a:t>
              </a:r>
              <a:endParaRPr lang="de-DE"/>
            </a:p>
          </p:txBody>
        </p:sp>
        <p:sp>
          <p:nvSpPr>
            <p:cNvPr id="2138" name="Rectangle 93"/>
            <p:cNvSpPr>
              <a:spLocks noChangeArrowheads="1"/>
            </p:cNvSpPr>
            <p:nvPr/>
          </p:nvSpPr>
          <p:spPr bwMode="auto">
            <a:xfrm>
              <a:off x="8398234" y="4630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39" name="Rectangle 94"/>
            <p:cNvSpPr>
              <a:spLocks noChangeArrowheads="1"/>
            </p:cNvSpPr>
            <p:nvPr/>
          </p:nvSpPr>
          <p:spPr bwMode="auto">
            <a:xfrm>
              <a:off x="8341491" y="4630738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40" name="Rectangle 95"/>
            <p:cNvSpPr>
              <a:spLocks noChangeArrowheads="1"/>
            </p:cNvSpPr>
            <p:nvPr/>
          </p:nvSpPr>
          <p:spPr bwMode="auto">
            <a:xfrm>
              <a:off x="8143749" y="4630738"/>
              <a:ext cx="19236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</a:t>
              </a:r>
              <a:endParaRPr lang="de-DE"/>
            </a:p>
          </p:txBody>
        </p:sp>
        <p:sp>
          <p:nvSpPr>
            <p:cNvPr id="2141" name="Rectangle 96"/>
            <p:cNvSpPr>
              <a:spLocks noChangeArrowheads="1"/>
            </p:cNvSpPr>
            <p:nvPr/>
          </p:nvSpPr>
          <p:spPr bwMode="auto">
            <a:xfrm>
              <a:off x="7029521" y="4630738"/>
              <a:ext cx="4809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</a:t>
              </a:r>
              <a:endParaRPr lang="de-DE"/>
            </a:p>
          </p:txBody>
        </p:sp>
        <p:sp>
          <p:nvSpPr>
            <p:cNvPr id="2142" name="Rectangle 97"/>
            <p:cNvSpPr>
              <a:spLocks noChangeArrowheads="1"/>
            </p:cNvSpPr>
            <p:nvPr/>
          </p:nvSpPr>
          <p:spPr bwMode="auto">
            <a:xfrm>
              <a:off x="6353761" y="4630738"/>
              <a:ext cx="19236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</a:t>
              </a:r>
              <a:endParaRPr lang="de-DE"/>
            </a:p>
          </p:txBody>
        </p:sp>
        <p:sp>
          <p:nvSpPr>
            <p:cNvPr id="2143" name="Rectangle 98"/>
            <p:cNvSpPr>
              <a:spLocks noChangeArrowheads="1"/>
            </p:cNvSpPr>
            <p:nvPr/>
          </p:nvSpPr>
          <p:spPr bwMode="auto">
            <a:xfrm>
              <a:off x="5846512" y="4630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44" name="Rectangle 99"/>
            <p:cNvSpPr>
              <a:spLocks noChangeArrowheads="1"/>
            </p:cNvSpPr>
            <p:nvPr/>
          </p:nvSpPr>
          <p:spPr bwMode="auto">
            <a:xfrm>
              <a:off x="8559866" y="422433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4</a:t>
              </a:r>
              <a:endParaRPr lang="de-DE"/>
            </a:p>
          </p:txBody>
        </p:sp>
        <p:sp>
          <p:nvSpPr>
            <p:cNvPr id="2145" name="Rectangle 100"/>
            <p:cNvSpPr>
              <a:spLocks noChangeArrowheads="1"/>
            </p:cNvSpPr>
            <p:nvPr/>
          </p:nvSpPr>
          <p:spPr bwMode="auto">
            <a:xfrm>
              <a:off x="8339771" y="4078288"/>
              <a:ext cx="4809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,</a:t>
              </a:r>
              <a:endParaRPr lang="de-DE"/>
            </a:p>
          </p:txBody>
        </p:sp>
        <p:sp>
          <p:nvSpPr>
            <p:cNvPr id="2146" name="Rectangle 101"/>
            <p:cNvSpPr>
              <a:spLocks noChangeArrowheads="1"/>
            </p:cNvSpPr>
            <p:nvPr/>
          </p:nvSpPr>
          <p:spPr bwMode="auto">
            <a:xfrm>
              <a:off x="8191895" y="422433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4</a:t>
              </a:r>
              <a:endParaRPr lang="de-DE"/>
            </a:p>
          </p:txBody>
        </p:sp>
        <p:sp>
          <p:nvSpPr>
            <p:cNvPr id="2147" name="Rectangle 102"/>
            <p:cNvSpPr>
              <a:spLocks noChangeArrowheads="1"/>
            </p:cNvSpPr>
            <p:nvPr/>
          </p:nvSpPr>
          <p:spPr bwMode="auto">
            <a:xfrm>
              <a:off x="7717316" y="4078288"/>
              <a:ext cx="19236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</a:t>
              </a:r>
              <a:endParaRPr lang="de-DE"/>
            </a:p>
          </p:txBody>
        </p:sp>
        <p:sp>
          <p:nvSpPr>
            <p:cNvPr id="2148" name="Rectangle 103"/>
            <p:cNvSpPr>
              <a:spLocks noChangeArrowheads="1"/>
            </p:cNvSpPr>
            <p:nvPr/>
          </p:nvSpPr>
          <p:spPr bwMode="auto">
            <a:xfrm>
              <a:off x="7500660" y="422433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2</a:t>
              </a:r>
              <a:endParaRPr lang="de-DE"/>
            </a:p>
          </p:txBody>
        </p:sp>
        <p:sp>
          <p:nvSpPr>
            <p:cNvPr id="2149" name="Rectangle 104"/>
            <p:cNvSpPr>
              <a:spLocks noChangeArrowheads="1"/>
            </p:cNvSpPr>
            <p:nvPr/>
          </p:nvSpPr>
          <p:spPr bwMode="auto">
            <a:xfrm>
              <a:off x="7397491" y="4078288"/>
              <a:ext cx="4809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,</a:t>
              </a:r>
              <a:endParaRPr lang="de-DE"/>
            </a:p>
          </p:txBody>
        </p:sp>
        <p:sp>
          <p:nvSpPr>
            <p:cNvPr id="2150" name="Rectangle 105"/>
            <p:cNvSpPr>
              <a:spLocks noChangeArrowheads="1"/>
            </p:cNvSpPr>
            <p:nvPr/>
          </p:nvSpPr>
          <p:spPr bwMode="auto">
            <a:xfrm>
              <a:off x="7299480" y="407828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0</a:t>
              </a:r>
              <a:endParaRPr lang="de-DE"/>
            </a:p>
          </p:txBody>
        </p:sp>
        <p:sp>
          <p:nvSpPr>
            <p:cNvPr id="2151" name="Rectangle 106"/>
            <p:cNvSpPr>
              <a:spLocks noChangeArrowheads="1"/>
            </p:cNvSpPr>
            <p:nvPr/>
          </p:nvSpPr>
          <p:spPr bwMode="auto">
            <a:xfrm>
              <a:off x="6702818" y="407828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52" name="Rectangle 107"/>
            <p:cNvSpPr>
              <a:spLocks noChangeArrowheads="1"/>
            </p:cNvSpPr>
            <p:nvPr/>
          </p:nvSpPr>
          <p:spPr bwMode="auto">
            <a:xfrm>
              <a:off x="6193849" y="407828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53" name="Rectangle 108"/>
            <p:cNvSpPr>
              <a:spLocks noChangeArrowheads="1"/>
            </p:cNvSpPr>
            <p:nvPr/>
          </p:nvSpPr>
          <p:spPr bwMode="auto">
            <a:xfrm>
              <a:off x="5459627" y="4078288"/>
              <a:ext cx="675634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Target    </a:t>
              </a:r>
              <a:endParaRPr lang="de-DE"/>
            </a:p>
          </p:txBody>
        </p:sp>
        <p:sp>
          <p:nvSpPr>
            <p:cNvPr id="2154" name="Rectangle 109"/>
            <p:cNvSpPr>
              <a:spLocks noChangeArrowheads="1"/>
            </p:cNvSpPr>
            <p:nvPr/>
          </p:nvSpPr>
          <p:spPr bwMode="auto">
            <a:xfrm>
              <a:off x="8494525" y="3636963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55" name="Rectangle 110"/>
            <p:cNvSpPr>
              <a:spLocks noChangeArrowheads="1"/>
            </p:cNvSpPr>
            <p:nvPr/>
          </p:nvSpPr>
          <p:spPr bwMode="auto">
            <a:xfrm>
              <a:off x="8004470" y="3636963"/>
              <a:ext cx="28854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</a:t>
              </a:r>
              <a:endParaRPr lang="de-DE"/>
            </a:p>
          </p:txBody>
        </p:sp>
        <p:sp>
          <p:nvSpPr>
            <p:cNvPr id="2156" name="Rectangle 111"/>
            <p:cNvSpPr>
              <a:spLocks noChangeArrowheads="1"/>
            </p:cNvSpPr>
            <p:nvPr/>
          </p:nvSpPr>
          <p:spPr bwMode="auto">
            <a:xfrm>
              <a:off x="7022643" y="3636963"/>
              <a:ext cx="33663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</a:t>
              </a:r>
              <a:endParaRPr lang="de-DE"/>
            </a:p>
          </p:txBody>
        </p:sp>
        <p:sp>
          <p:nvSpPr>
            <p:cNvPr id="2157" name="Rectangle 112"/>
            <p:cNvSpPr>
              <a:spLocks noChangeArrowheads="1"/>
            </p:cNvSpPr>
            <p:nvPr/>
          </p:nvSpPr>
          <p:spPr bwMode="auto">
            <a:xfrm>
              <a:off x="6333128" y="3636963"/>
              <a:ext cx="28854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</a:t>
              </a:r>
              <a:endParaRPr lang="de-DE"/>
            </a:p>
          </p:txBody>
        </p:sp>
        <p:sp>
          <p:nvSpPr>
            <p:cNvPr id="2158" name="Rectangle 113"/>
            <p:cNvSpPr>
              <a:spLocks noChangeArrowheads="1"/>
            </p:cNvSpPr>
            <p:nvPr/>
          </p:nvSpPr>
          <p:spPr bwMode="auto">
            <a:xfrm>
              <a:off x="5868865" y="3636963"/>
              <a:ext cx="4472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Beam</a:t>
              </a:r>
              <a:endParaRPr lang="de-DE"/>
            </a:p>
          </p:txBody>
        </p:sp>
        <p:sp>
          <p:nvSpPr>
            <p:cNvPr id="2159" name="Rectangle 114"/>
            <p:cNvSpPr>
              <a:spLocks noChangeArrowheads="1"/>
            </p:cNvSpPr>
            <p:nvPr/>
          </p:nvSpPr>
          <p:spPr bwMode="auto">
            <a:xfrm>
              <a:off x="5466505" y="3636963"/>
              <a:ext cx="38472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</a:t>
              </a:r>
              <a:endParaRPr lang="de-DE"/>
            </a:p>
          </p:txBody>
        </p:sp>
        <p:sp>
          <p:nvSpPr>
            <p:cNvPr id="2160" name="Rectangle 115"/>
            <p:cNvSpPr>
              <a:spLocks noChangeArrowheads="1"/>
            </p:cNvSpPr>
            <p:nvPr/>
          </p:nvSpPr>
          <p:spPr bwMode="auto">
            <a:xfrm>
              <a:off x="7284005" y="4608513"/>
              <a:ext cx="113814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endParaRPr lang="de-DE"/>
            </a:p>
          </p:txBody>
        </p:sp>
        <p:sp>
          <p:nvSpPr>
            <p:cNvPr id="2161" name="Rectangle 116"/>
            <p:cNvSpPr>
              <a:spLocks noChangeArrowheads="1"/>
            </p:cNvSpPr>
            <p:nvPr/>
          </p:nvSpPr>
          <p:spPr bwMode="auto">
            <a:xfrm>
              <a:off x="6960741" y="462597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÷</a:t>
              </a:r>
              <a:endParaRPr lang="de-DE"/>
            </a:p>
          </p:txBody>
        </p:sp>
        <p:sp>
          <p:nvSpPr>
            <p:cNvPr id="2162" name="Rectangle 117"/>
            <p:cNvSpPr>
              <a:spLocks noChangeArrowheads="1"/>
            </p:cNvSpPr>
            <p:nvPr/>
          </p:nvSpPr>
          <p:spPr bwMode="auto">
            <a:xfrm>
              <a:off x="6960741" y="477678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ø</a:t>
              </a:r>
              <a:endParaRPr lang="de-DE"/>
            </a:p>
          </p:txBody>
        </p:sp>
        <p:sp>
          <p:nvSpPr>
            <p:cNvPr id="2163" name="Rectangle 118"/>
            <p:cNvSpPr>
              <a:spLocks noChangeArrowheads="1"/>
            </p:cNvSpPr>
            <p:nvPr/>
          </p:nvSpPr>
          <p:spPr bwMode="auto">
            <a:xfrm>
              <a:off x="6960741" y="450532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ö</a:t>
              </a:r>
              <a:endParaRPr lang="de-DE"/>
            </a:p>
          </p:txBody>
        </p:sp>
        <p:sp>
          <p:nvSpPr>
            <p:cNvPr id="2164" name="Rectangle 119"/>
            <p:cNvSpPr>
              <a:spLocks noChangeArrowheads="1"/>
            </p:cNvSpPr>
            <p:nvPr/>
          </p:nvSpPr>
          <p:spPr bwMode="auto">
            <a:xfrm>
              <a:off x="6548064" y="462597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ç</a:t>
              </a:r>
              <a:endParaRPr lang="de-DE"/>
            </a:p>
          </p:txBody>
        </p:sp>
        <p:sp>
          <p:nvSpPr>
            <p:cNvPr id="2165" name="Rectangle 120"/>
            <p:cNvSpPr>
              <a:spLocks noChangeArrowheads="1"/>
            </p:cNvSpPr>
            <p:nvPr/>
          </p:nvSpPr>
          <p:spPr bwMode="auto">
            <a:xfrm>
              <a:off x="6548064" y="477678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è</a:t>
              </a:r>
              <a:endParaRPr lang="de-DE"/>
            </a:p>
          </p:txBody>
        </p:sp>
        <p:sp>
          <p:nvSpPr>
            <p:cNvPr id="2166" name="Rectangle 121"/>
            <p:cNvSpPr>
              <a:spLocks noChangeArrowheads="1"/>
            </p:cNvSpPr>
            <p:nvPr/>
          </p:nvSpPr>
          <p:spPr bwMode="auto">
            <a:xfrm>
              <a:off x="6548064" y="450532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æ</a:t>
              </a:r>
              <a:endParaRPr lang="de-DE"/>
            </a:p>
          </p:txBody>
        </p:sp>
        <p:sp>
          <p:nvSpPr>
            <p:cNvPr id="2167" name="Rectangle 122"/>
            <p:cNvSpPr>
              <a:spLocks noChangeArrowheads="1"/>
            </p:cNvSpPr>
            <p:nvPr/>
          </p:nvSpPr>
          <p:spPr bwMode="auto">
            <a:xfrm>
              <a:off x="6773317" y="4768851"/>
              <a:ext cx="147476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endParaRPr lang="de-DE"/>
            </a:p>
          </p:txBody>
        </p:sp>
        <p:sp>
          <p:nvSpPr>
            <p:cNvPr id="2168" name="Rectangle 123"/>
            <p:cNvSpPr>
              <a:spLocks noChangeArrowheads="1"/>
            </p:cNvSpPr>
            <p:nvPr/>
          </p:nvSpPr>
          <p:spPr bwMode="auto">
            <a:xfrm>
              <a:off x="8707742" y="407352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÷</a:t>
              </a:r>
              <a:endParaRPr lang="de-DE"/>
            </a:p>
          </p:txBody>
        </p:sp>
        <p:sp>
          <p:nvSpPr>
            <p:cNvPr id="2169" name="Rectangle 124"/>
            <p:cNvSpPr>
              <a:spLocks noChangeArrowheads="1"/>
            </p:cNvSpPr>
            <p:nvPr/>
          </p:nvSpPr>
          <p:spPr bwMode="auto">
            <a:xfrm>
              <a:off x="8707742" y="422433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ø</a:t>
              </a:r>
              <a:endParaRPr lang="de-DE"/>
            </a:p>
          </p:txBody>
        </p:sp>
        <p:sp>
          <p:nvSpPr>
            <p:cNvPr id="2170" name="Rectangle 125"/>
            <p:cNvSpPr>
              <a:spLocks noChangeArrowheads="1"/>
            </p:cNvSpPr>
            <p:nvPr/>
          </p:nvSpPr>
          <p:spPr bwMode="auto">
            <a:xfrm>
              <a:off x="8707742" y="395287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ö</a:t>
              </a:r>
              <a:endParaRPr lang="de-DE"/>
            </a:p>
          </p:txBody>
        </p:sp>
        <p:sp>
          <p:nvSpPr>
            <p:cNvPr id="2171" name="Rectangle 126"/>
            <p:cNvSpPr>
              <a:spLocks noChangeArrowheads="1"/>
            </p:cNvSpPr>
            <p:nvPr/>
          </p:nvSpPr>
          <p:spPr bwMode="auto">
            <a:xfrm>
              <a:off x="7911618" y="407352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ç</a:t>
              </a:r>
              <a:endParaRPr lang="de-DE"/>
            </a:p>
          </p:txBody>
        </p:sp>
        <p:sp>
          <p:nvSpPr>
            <p:cNvPr id="2172" name="Rectangle 127"/>
            <p:cNvSpPr>
              <a:spLocks noChangeArrowheads="1"/>
            </p:cNvSpPr>
            <p:nvPr/>
          </p:nvSpPr>
          <p:spPr bwMode="auto">
            <a:xfrm>
              <a:off x="7911618" y="422433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è</a:t>
              </a:r>
              <a:endParaRPr lang="de-DE"/>
            </a:p>
          </p:txBody>
        </p:sp>
        <p:sp>
          <p:nvSpPr>
            <p:cNvPr id="2173" name="Rectangle 128"/>
            <p:cNvSpPr>
              <a:spLocks noChangeArrowheads="1"/>
            </p:cNvSpPr>
            <p:nvPr/>
          </p:nvSpPr>
          <p:spPr bwMode="auto">
            <a:xfrm>
              <a:off x="7911618" y="395287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æ</a:t>
              </a:r>
              <a:endParaRPr lang="de-DE"/>
            </a:p>
          </p:txBody>
        </p:sp>
        <p:sp>
          <p:nvSpPr>
            <p:cNvPr id="2174" name="Rectangle 129"/>
            <p:cNvSpPr>
              <a:spLocks noChangeArrowheads="1"/>
            </p:cNvSpPr>
            <p:nvPr/>
          </p:nvSpPr>
          <p:spPr bwMode="auto">
            <a:xfrm>
              <a:off x="8374161" y="406082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de-DE"/>
            </a:p>
          </p:txBody>
        </p:sp>
        <p:sp>
          <p:nvSpPr>
            <p:cNvPr id="2175" name="Rectangle 130"/>
            <p:cNvSpPr>
              <a:spLocks noChangeArrowheads="1"/>
            </p:cNvSpPr>
            <p:nvPr/>
          </p:nvSpPr>
          <p:spPr bwMode="auto">
            <a:xfrm>
              <a:off x="7992434" y="406082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de-DE"/>
            </a:p>
          </p:txBody>
        </p:sp>
        <p:sp>
          <p:nvSpPr>
            <p:cNvPr id="2176" name="Rectangle 131"/>
            <p:cNvSpPr>
              <a:spLocks noChangeArrowheads="1"/>
            </p:cNvSpPr>
            <p:nvPr/>
          </p:nvSpPr>
          <p:spPr bwMode="auto">
            <a:xfrm>
              <a:off x="7648537" y="407352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÷</a:t>
              </a:r>
              <a:endParaRPr lang="de-DE"/>
            </a:p>
          </p:txBody>
        </p:sp>
        <p:sp>
          <p:nvSpPr>
            <p:cNvPr id="2177" name="Rectangle 132"/>
            <p:cNvSpPr>
              <a:spLocks noChangeArrowheads="1"/>
            </p:cNvSpPr>
            <p:nvPr/>
          </p:nvSpPr>
          <p:spPr bwMode="auto">
            <a:xfrm>
              <a:off x="7648537" y="422433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ø</a:t>
              </a:r>
              <a:endParaRPr lang="de-DE"/>
            </a:p>
          </p:txBody>
        </p:sp>
        <p:sp>
          <p:nvSpPr>
            <p:cNvPr id="2178" name="Rectangle 133"/>
            <p:cNvSpPr>
              <a:spLocks noChangeArrowheads="1"/>
            </p:cNvSpPr>
            <p:nvPr/>
          </p:nvSpPr>
          <p:spPr bwMode="auto">
            <a:xfrm>
              <a:off x="7648537" y="395287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ö</a:t>
              </a:r>
              <a:endParaRPr lang="de-DE"/>
            </a:p>
          </p:txBody>
        </p:sp>
        <p:sp>
          <p:nvSpPr>
            <p:cNvPr id="2179" name="Rectangle 134"/>
            <p:cNvSpPr>
              <a:spLocks noChangeArrowheads="1"/>
            </p:cNvSpPr>
            <p:nvPr/>
          </p:nvSpPr>
          <p:spPr bwMode="auto">
            <a:xfrm>
              <a:off x="7201469" y="407352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ç</a:t>
              </a:r>
              <a:endParaRPr lang="de-DE"/>
            </a:p>
          </p:txBody>
        </p:sp>
        <p:sp>
          <p:nvSpPr>
            <p:cNvPr id="2180" name="Rectangle 135"/>
            <p:cNvSpPr>
              <a:spLocks noChangeArrowheads="1"/>
            </p:cNvSpPr>
            <p:nvPr/>
          </p:nvSpPr>
          <p:spPr bwMode="auto">
            <a:xfrm>
              <a:off x="7201469" y="422433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è</a:t>
              </a:r>
              <a:endParaRPr lang="de-DE"/>
            </a:p>
          </p:txBody>
        </p:sp>
        <p:sp>
          <p:nvSpPr>
            <p:cNvPr id="2181" name="Rectangle 136"/>
            <p:cNvSpPr>
              <a:spLocks noChangeArrowheads="1"/>
            </p:cNvSpPr>
            <p:nvPr/>
          </p:nvSpPr>
          <p:spPr bwMode="auto">
            <a:xfrm>
              <a:off x="7201469" y="395287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æ</a:t>
              </a:r>
              <a:endParaRPr lang="de-DE"/>
            </a:p>
          </p:txBody>
        </p:sp>
        <p:sp>
          <p:nvSpPr>
            <p:cNvPr id="2182" name="Line 137"/>
            <p:cNvSpPr>
              <a:spLocks noChangeShapeType="1"/>
            </p:cNvSpPr>
            <p:nvPr/>
          </p:nvSpPr>
          <p:spPr bwMode="auto">
            <a:xfrm flipH="1">
              <a:off x="5353019" y="4481513"/>
              <a:ext cx="41061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3" name="Line 138"/>
            <p:cNvSpPr>
              <a:spLocks noChangeShapeType="1"/>
            </p:cNvSpPr>
            <p:nvPr/>
          </p:nvSpPr>
          <p:spPr bwMode="auto">
            <a:xfrm>
              <a:off x="6456931" y="3571876"/>
              <a:ext cx="0" cy="2314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4" name="Line 139"/>
            <p:cNvSpPr>
              <a:spLocks noChangeShapeType="1"/>
            </p:cNvSpPr>
            <p:nvPr/>
          </p:nvSpPr>
          <p:spPr bwMode="auto">
            <a:xfrm>
              <a:off x="7124092" y="3571876"/>
              <a:ext cx="0" cy="2314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5" name="Line 140"/>
            <p:cNvSpPr>
              <a:spLocks noChangeShapeType="1"/>
            </p:cNvSpPr>
            <p:nvPr/>
          </p:nvSpPr>
          <p:spPr bwMode="auto">
            <a:xfrm>
              <a:off x="7794693" y="3571876"/>
              <a:ext cx="0" cy="2314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6" name="Line 141"/>
            <p:cNvSpPr>
              <a:spLocks noChangeShapeType="1"/>
            </p:cNvSpPr>
            <p:nvPr/>
          </p:nvSpPr>
          <p:spPr bwMode="auto">
            <a:xfrm>
              <a:off x="8857337" y="3571876"/>
              <a:ext cx="0" cy="2314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7" name="AutoShape 143"/>
            <p:cNvSpPr>
              <a:spLocks noChangeArrowheads="1"/>
            </p:cNvSpPr>
            <p:nvPr/>
          </p:nvSpPr>
          <p:spPr bwMode="auto">
            <a:xfrm>
              <a:off x="5167314" y="3500438"/>
              <a:ext cx="4508500" cy="2524125"/>
            </a:xfrm>
            <a:prstGeom prst="roundRect">
              <a:avLst>
                <a:gd name="adj" fmla="val 9875"/>
              </a:avLst>
            </a:prstGeom>
            <a:noFill/>
            <a:ln w="254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9175443" y="5668963"/>
            <a:ext cx="247606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" name="Formel" r:id="rId5" imgW="228600" imgH="215640" progId="Equation.3">
                    <p:embed/>
                  </p:oleObj>
                </mc:Choice>
                <mc:Fallback>
                  <p:oleObj name="Formel" r:id="rId5" imgW="22860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75443" y="5668963"/>
                          <a:ext cx="247606" cy="214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7395772" y="4625976"/>
            <a:ext cx="247606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Formel" r:id="rId7" imgW="228600" imgH="215640" progId="Equation.3">
                    <p:embed/>
                  </p:oleObj>
                </mc:Choice>
                <mc:Fallback>
                  <p:oleObj name="Formel" r:id="rId7" imgW="22860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5772" y="4625976"/>
                          <a:ext cx="247606" cy="214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4"/>
            <p:cNvGraphicFramePr>
              <a:graphicFrameLocks noChangeAspect="1"/>
            </p:cNvGraphicFramePr>
            <p:nvPr/>
          </p:nvGraphicFramePr>
          <p:xfrm>
            <a:off x="7385455" y="5354638"/>
            <a:ext cx="247606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Formel" r:id="rId8" imgW="228600" imgH="215640" progId="Equation.3">
                    <p:embed/>
                  </p:oleObj>
                </mc:Choice>
                <mc:Fallback>
                  <p:oleObj name="Formel" r:id="rId8" imgW="228600" imgH="2156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85455" y="5354638"/>
                          <a:ext cx="247606" cy="214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5"/>
            <p:cNvGraphicFramePr>
              <a:graphicFrameLocks noChangeAspect="1"/>
            </p:cNvGraphicFramePr>
            <p:nvPr/>
          </p:nvGraphicFramePr>
          <p:xfrm>
            <a:off x="8329454" y="5073651"/>
            <a:ext cx="247606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" name="Formel" r:id="rId9" imgW="228600" imgH="215640" progId="Equation.3">
                    <p:embed/>
                  </p:oleObj>
                </mc:Choice>
                <mc:Fallback>
                  <p:oleObj name="Formel" r:id="rId9" imgW="228600" imgH="21564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29454" y="5073651"/>
                          <a:ext cx="247606" cy="214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9165126" y="5068888"/>
            <a:ext cx="247606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1" name="Formel" r:id="rId10" imgW="228600" imgH="215640" progId="Equation.3">
                    <p:embed/>
                  </p:oleObj>
                </mc:Choice>
                <mc:Fallback>
                  <p:oleObj name="Formel" r:id="rId10" imgW="228600" imgH="21564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65126" y="5068888"/>
                          <a:ext cx="247606" cy="214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5" name="Object 7"/>
            <p:cNvGraphicFramePr>
              <a:graphicFrameLocks noChangeAspect="1"/>
            </p:cNvGraphicFramePr>
            <p:nvPr/>
          </p:nvGraphicFramePr>
          <p:xfrm>
            <a:off x="8308820" y="5668963"/>
            <a:ext cx="247606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2" name="Formel" r:id="rId11" imgW="228600" imgH="215640" progId="Equation.3">
                    <p:embed/>
                  </p:oleObj>
                </mc:Choice>
                <mc:Fallback>
                  <p:oleObj name="Formel" r:id="rId11" imgW="228600" imgH="21564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08820" y="5668963"/>
                          <a:ext cx="247606" cy="214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6" name="Object 8"/>
            <p:cNvGraphicFramePr>
              <a:graphicFrameLocks noChangeAspect="1"/>
            </p:cNvGraphicFramePr>
            <p:nvPr/>
          </p:nvGraphicFramePr>
          <p:xfrm>
            <a:off x="6720013" y="5359401"/>
            <a:ext cx="247606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Formel" r:id="rId12" imgW="228600" imgH="215640" progId="Equation.3">
                    <p:embed/>
                  </p:oleObj>
                </mc:Choice>
                <mc:Fallback>
                  <p:oleObj name="Formel" r:id="rId12" imgW="228600" imgH="21564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0013" y="5359401"/>
                          <a:ext cx="247606" cy="214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881063" y="6100763"/>
          <a:ext cx="3556000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Formel" r:id="rId3" imgW="1815840" imgH="419040" progId="Equation.3">
                  <p:embed/>
                </p:oleObj>
              </mc:Choice>
              <mc:Fallback>
                <p:oleObj name="Formel" r:id="rId3" imgW="1815840" imgH="419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6100763"/>
                        <a:ext cx="3556000" cy="757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495300" y="4857750"/>
            <a:ext cx="5851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Determination of the degree of polarization of</a:t>
            </a:r>
          </a:p>
          <a:p>
            <a:pPr eaLnBrk="0" hangingPunct="0"/>
            <a:r>
              <a:rPr lang="en-GB"/>
              <a:t>the electron beam (Moeller Polarimeter).</a:t>
            </a:r>
          </a:p>
          <a:p>
            <a:pPr eaLnBrk="0" hangingPunct="0"/>
            <a:r>
              <a:rPr lang="en-GB"/>
              <a:t>Circularly pol. photons.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0" y="4857750"/>
            <a:ext cx="4159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GB" b="1"/>
              <a:t>2.</a:t>
            </a:r>
            <a:endParaRPr lang="en-GB" sz="1400" b="1"/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7016750" y="4919663"/>
            <a:ext cx="41592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GB" b="1"/>
              <a:t>3.</a:t>
            </a:r>
            <a:endParaRPr lang="en-GB" sz="1400" b="1"/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7429500" y="4919663"/>
            <a:ext cx="24765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/>
              <a:t>Coherent production of linearly polarized</a:t>
            </a:r>
          </a:p>
          <a:p>
            <a:pPr eaLnBrk="0" hangingPunct="0"/>
            <a:r>
              <a:rPr lang="en-GB"/>
              <a:t>photons on a diamond radiator</a:t>
            </a:r>
          </a:p>
        </p:txBody>
      </p:sp>
      <p:sp>
        <p:nvSpPr>
          <p:cNvPr id="3079" name="Text Box 328"/>
          <p:cNvSpPr txBox="1">
            <a:spLocks noChangeArrowheads="1"/>
          </p:cNvSpPr>
          <p:nvPr/>
        </p:nvSpPr>
        <p:spPr bwMode="auto">
          <a:xfrm>
            <a:off x="742950" y="457200"/>
            <a:ext cx="8616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Production and energy measurement of the Bremsstrahlung photons.</a:t>
            </a:r>
          </a:p>
        </p:txBody>
      </p:sp>
      <p:sp>
        <p:nvSpPr>
          <p:cNvPr id="3080" name="Text Box 329"/>
          <p:cNvSpPr txBox="1">
            <a:spLocks noChangeArrowheads="1"/>
          </p:cNvSpPr>
          <p:nvPr/>
        </p:nvSpPr>
        <p:spPr bwMode="auto">
          <a:xfrm>
            <a:off x="1738313" y="0"/>
            <a:ext cx="57108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dirty="0">
                <a:solidFill>
                  <a:srgbClr val="CC3300"/>
                </a:solidFill>
              </a:rPr>
              <a:t> </a:t>
            </a:r>
            <a:r>
              <a:rPr lang="en-GB" sz="2800" dirty="0" smtClean="0">
                <a:solidFill>
                  <a:srgbClr val="CC3300"/>
                </a:solidFill>
              </a:rPr>
              <a:t>A2 </a:t>
            </a:r>
            <a:r>
              <a:rPr lang="en-GB" sz="2800" dirty="0">
                <a:solidFill>
                  <a:srgbClr val="CC3300"/>
                </a:solidFill>
              </a:rPr>
              <a:t>Tagging system (Glasgow, Mainz)</a:t>
            </a:r>
            <a:endParaRPr lang="en-GB" dirty="0"/>
          </a:p>
        </p:txBody>
      </p:sp>
      <p:sp>
        <p:nvSpPr>
          <p:cNvPr id="3081" name="Text Box 330"/>
          <p:cNvSpPr txBox="1">
            <a:spLocks noChangeArrowheads="1"/>
          </p:cNvSpPr>
          <p:nvPr/>
        </p:nvSpPr>
        <p:spPr bwMode="auto">
          <a:xfrm>
            <a:off x="247650" y="457200"/>
            <a:ext cx="4159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GB" b="1"/>
              <a:t>1.</a:t>
            </a:r>
            <a:endParaRPr lang="en-GB" sz="1400" b="1"/>
          </a:p>
        </p:txBody>
      </p:sp>
      <p:pic>
        <p:nvPicPr>
          <p:cNvPr id="3082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857250"/>
            <a:ext cx="3833813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55588" y="3989388"/>
            <a:ext cx="4265612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200">
                <a:solidFill>
                  <a:srgbClr val="000000"/>
                </a:solidFill>
                <a:ea typeface="msgothic"/>
                <a:cs typeface="msgothic"/>
              </a:rPr>
              <a:t>Glasgow  Tagging  Spectrometer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>
                <a:solidFill>
                  <a:srgbClr val="000000"/>
                </a:solidFill>
                <a:ea typeface="msgothic"/>
                <a:cs typeface="msgothic"/>
              </a:rPr>
              <a:t>EPJ A 37, 129 (2008) </a:t>
            </a:r>
          </a:p>
        </p:txBody>
      </p:sp>
      <p:pic>
        <p:nvPicPr>
          <p:cNvPr id="3084" name="Picture 3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4438" y="928688"/>
            <a:ext cx="4667250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hteck 1"/>
          <p:cNvSpPr>
            <a:spLocks noChangeArrowheads="1"/>
          </p:cNvSpPr>
          <p:nvPr/>
        </p:nvSpPr>
        <p:spPr bwMode="auto">
          <a:xfrm>
            <a:off x="0" y="0"/>
            <a:ext cx="990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3333FF"/>
                </a:solidFill>
              </a:rPr>
              <a:t>Helicity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>
                <a:solidFill>
                  <a:srgbClr val="3333FF"/>
                </a:solidFill>
              </a:rPr>
              <a:t>Dependence E of Meson </a:t>
            </a:r>
            <a:r>
              <a:rPr lang="en-US" dirty="0" err="1">
                <a:solidFill>
                  <a:srgbClr val="3333FF"/>
                </a:solidFill>
              </a:rPr>
              <a:t>Photoproduction</a:t>
            </a:r>
            <a:r>
              <a:rPr lang="en-US" dirty="0">
                <a:solidFill>
                  <a:srgbClr val="3333FF"/>
                </a:solidFill>
              </a:rPr>
              <a:t> on the </a:t>
            </a:r>
            <a:r>
              <a:rPr lang="en-US" dirty="0" smtClean="0">
                <a:solidFill>
                  <a:srgbClr val="3333FF"/>
                </a:solidFill>
              </a:rPr>
              <a:t>Proton and Neutron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404664"/>
            <a:ext cx="7113240" cy="382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4" name="Object 3"/>
          <p:cNvGraphicFramePr>
            <a:graphicFrameLocks noChangeAspect="1"/>
          </p:cNvGraphicFramePr>
          <p:nvPr/>
        </p:nvGraphicFramePr>
        <p:xfrm>
          <a:off x="5584825" y="3929063"/>
          <a:ext cx="4321175" cy="292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Graph" r:id="rId4" imgW="3797280" imgH="3032640" progId="">
                  <p:embed/>
                </p:oleObj>
              </mc:Choice>
              <mc:Fallback>
                <p:oleObj name="Graph" r:id="rId4" imgW="3797280" imgH="30326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238" t="11589" r="6381" b="7114"/>
                      <a:stretch>
                        <a:fillRect/>
                      </a:stretch>
                    </p:blipFill>
                    <p:spPr bwMode="auto">
                      <a:xfrm>
                        <a:off x="5584825" y="3929063"/>
                        <a:ext cx="4321175" cy="292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040"/>
          <p:cNvSpPr txBox="1">
            <a:spLocks noChangeArrowheads="1"/>
          </p:cNvSpPr>
          <p:nvPr/>
        </p:nvSpPr>
        <p:spPr bwMode="auto">
          <a:xfrm>
            <a:off x="254000" y="4221088"/>
            <a:ext cx="5472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dirty="0" err="1">
                <a:solidFill>
                  <a:srgbClr val="009900"/>
                </a:solidFill>
              </a:rPr>
              <a:t>G</a:t>
            </a:r>
            <a:r>
              <a:rPr lang="de-DE" b="1" dirty="0" err="1"/>
              <a:t>erasimov</a:t>
            </a:r>
            <a:r>
              <a:rPr lang="de-DE" b="1" dirty="0"/>
              <a:t>-</a:t>
            </a:r>
            <a:r>
              <a:rPr lang="de-DE" b="1" dirty="0" err="1">
                <a:solidFill>
                  <a:srgbClr val="009900"/>
                </a:solidFill>
              </a:rPr>
              <a:t>D</a:t>
            </a:r>
            <a:r>
              <a:rPr lang="de-DE" b="1" dirty="0" err="1"/>
              <a:t>rell</a:t>
            </a:r>
            <a:r>
              <a:rPr lang="de-DE" b="1" dirty="0"/>
              <a:t>-</a:t>
            </a:r>
            <a:r>
              <a:rPr lang="de-DE" b="1" dirty="0">
                <a:solidFill>
                  <a:srgbClr val="009900"/>
                </a:solidFill>
              </a:rPr>
              <a:t>H</a:t>
            </a:r>
            <a:r>
              <a:rPr lang="de-DE" b="1" dirty="0"/>
              <a:t>earn </a:t>
            </a:r>
            <a:r>
              <a:rPr lang="de-DE" b="1" dirty="0" err="1"/>
              <a:t>sum</a:t>
            </a:r>
            <a:r>
              <a:rPr lang="de-DE" b="1" dirty="0"/>
              <a:t> </a:t>
            </a:r>
            <a:r>
              <a:rPr lang="de-DE" b="1" dirty="0" err="1"/>
              <a:t>rule</a:t>
            </a:r>
            <a:r>
              <a:rPr lang="de-DE" b="1" dirty="0"/>
              <a:t> (GDH)</a:t>
            </a:r>
            <a:endParaRPr lang="de-DE" dirty="0"/>
          </a:p>
        </p:txBody>
      </p:sp>
      <p:graphicFrame>
        <p:nvGraphicFramePr>
          <p:cNvPr id="7" name="Object 1024"/>
          <p:cNvGraphicFramePr>
            <a:graphicFrameLocks noChangeAspect="1"/>
          </p:cNvGraphicFramePr>
          <p:nvPr/>
        </p:nvGraphicFramePr>
        <p:xfrm>
          <a:off x="488504" y="4869160"/>
          <a:ext cx="5437188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6" imgW="2006280" imgH="482400" progId="Equation.3">
                  <p:embed/>
                </p:oleObj>
              </mc:Choice>
              <mc:Fallback>
                <p:oleObj name="Equation" r:id="rId6" imgW="200628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504" y="4869160"/>
                        <a:ext cx="5437188" cy="1162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1042"/>
          <p:cNvSpPr>
            <a:spLocks noChangeArrowheads="1"/>
          </p:cNvSpPr>
          <p:nvPr/>
        </p:nvSpPr>
        <p:spPr bwMode="auto">
          <a:xfrm>
            <a:off x="0" y="4869160"/>
            <a:ext cx="5867400" cy="11430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1050"/>
          <p:cNvSpPr txBox="1">
            <a:spLocks noChangeArrowheads="1"/>
          </p:cNvSpPr>
          <p:nvPr/>
        </p:nvSpPr>
        <p:spPr bwMode="auto">
          <a:xfrm>
            <a:off x="1136576" y="6237312"/>
            <a:ext cx="35036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de-DE" sz="1200" b="1" dirty="0"/>
              <a:t>[</a:t>
            </a:r>
            <a:r>
              <a:rPr lang="de-DE" sz="1200" b="1" dirty="0" err="1"/>
              <a:t>S.B.Gerasimov</a:t>
            </a:r>
            <a:r>
              <a:rPr lang="de-DE" sz="1200" b="1" dirty="0"/>
              <a:t>: Sov.J.Nucl.Phys.2(1966)430]</a:t>
            </a:r>
          </a:p>
          <a:p>
            <a:pPr eaLnBrk="0" hangingPunct="0"/>
            <a:r>
              <a:rPr lang="de-DE" sz="1200" b="1" dirty="0"/>
              <a:t>[</a:t>
            </a:r>
            <a:r>
              <a:rPr lang="de-DE" sz="1200" b="1" dirty="0" err="1"/>
              <a:t>S.D.Drell</a:t>
            </a:r>
            <a:r>
              <a:rPr lang="de-DE" sz="1200" b="1" dirty="0"/>
              <a:t>, </a:t>
            </a:r>
            <a:r>
              <a:rPr lang="de-DE" sz="1200" b="1" dirty="0" err="1"/>
              <a:t>A.C.Hearn</a:t>
            </a:r>
            <a:r>
              <a:rPr lang="de-DE" sz="1200" b="1" dirty="0"/>
              <a:t>: Phys.Rev.Lett.16(1966)908]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658201" y="1052736"/>
            <a:ext cx="2247799" cy="2244204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de-DE" sz="2000" b="1" dirty="0" smtClean="0">
                <a:solidFill>
                  <a:srgbClr val="0000FF"/>
                </a:solidFill>
              </a:rPr>
              <a:t>Experimental </a:t>
            </a:r>
            <a:r>
              <a:rPr lang="de-DE" sz="2000" b="1" dirty="0" err="1" smtClean="0">
                <a:solidFill>
                  <a:srgbClr val="0000FF"/>
                </a:solidFill>
              </a:rPr>
              <a:t>test</a:t>
            </a:r>
            <a:r>
              <a:rPr lang="de-DE" sz="2000" b="1" dirty="0" smtClean="0">
                <a:solidFill>
                  <a:srgbClr val="0000FF"/>
                </a:solidFill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</a:rPr>
              <a:t>of</a:t>
            </a:r>
            <a:r>
              <a:rPr lang="de-DE" sz="2000" b="1" dirty="0" smtClean="0">
                <a:solidFill>
                  <a:srgbClr val="0000FF"/>
                </a:solidFill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</a:rPr>
              <a:t>the</a:t>
            </a:r>
            <a:r>
              <a:rPr lang="de-DE" sz="2000" b="1" dirty="0" smtClean="0">
                <a:solidFill>
                  <a:srgbClr val="0000FF"/>
                </a:solidFill>
              </a:rPr>
              <a:t> GDH</a:t>
            </a:r>
          </a:p>
          <a:p>
            <a:pPr algn="ctr" eaLnBrk="0" hangingPunct="0"/>
            <a:r>
              <a:rPr lang="de-DE" sz="2000" b="1" dirty="0" err="1" smtClean="0">
                <a:solidFill>
                  <a:srgbClr val="0000FF"/>
                </a:solidFill>
              </a:rPr>
              <a:t>Sumrule</a:t>
            </a:r>
            <a:endParaRPr lang="de-DE" sz="2000" b="1" dirty="0" smtClean="0">
              <a:solidFill>
                <a:srgbClr val="0000FF"/>
              </a:solidFill>
            </a:endParaRPr>
          </a:p>
          <a:p>
            <a:pPr algn="ctr" eaLnBrk="0" hangingPunct="0"/>
            <a:r>
              <a:rPr lang="de-DE" sz="2000" b="1" dirty="0" smtClean="0">
                <a:solidFill>
                  <a:srgbClr val="0000FF"/>
                </a:solidFill>
              </a:rPr>
              <a:t>1998</a:t>
            </a:r>
          </a:p>
          <a:p>
            <a:pPr algn="ctr" eaLnBrk="0" hangingPunct="0"/>
            <a:r>
              <a:rPr lang="de-DE" sz="2000" b="1" dirty="0" smtClean="0">
                <a:solidFill>
                  <a:srgbClr val="0000FF"/>
                </a:solidFill>
              </a:rPr>
              <a:t>-</a:t>
            </a:r>
          </a:p>
          <a:p>
            <a:pPr algn="ctr" eaLnBrk="0" hangingPunct="0"/>
            <a:r>
              <a:rPr lang="de-DE" sz="2000" b="1" dirty="0" smtClean="0">
                <a:solidFill>
                  <a:srgbClr val="0000FF"/>
                </a:solidFill>
              </a:rPr>
              <a:t>2003</a:t>
            </a:r>
          </a:p>
          <a:p>
            <a:pPr algn="ctr" eaLnBrk="0" hangingPunct="0"/>
            <a:r>
              <a:rPr lang="de-DE" sz="2000" b="1" dirty="0" smtClean="0">
                <a:solidFill>
                  <a:srgbClr val="0000FF"/>
                </a:solidFill>
              </a:rPr>
              <a:t>Bonn + Mainz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625" y="44624"/>
            <a:ext cx="4689351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3333FF"/>
                </a:solidFill>
              </a:rPr>
              <a:t>F in 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p-</a:t>
            </a:r>
            <a:r>
              <a:rPr lang="en-US" sz="3200" b="1" dirty="0" err="1" smtClean="0">
                <a:solidFill>
                  <a:srgbClr val="3333FF"/>
                </a:solidFill>
              </a:rPr>
              <a:t>photoproduction</a:t>
            </a:r>
            <a:endParaRPr lang="de-DE" sz="3200" dirty="0" smtClean="0"/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908720"/>
            <a:ext cx="9705528" cy="508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 rot="19854052">
            <a:off x="1362386" y="2457169"/>
            <a:ext cx="7153150" cy="1015663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000" i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preliminary</a:t>
            </a:r>
            <a:endParaRPr lang="de-DE" sz="6000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257256" y="0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err="1" smtClean="0">
                <a:solidFill>
                  <a:srgbClr val="3333FF"/>
                </a:solidFill>
              </a:rPr>
              <a:t>blue</a:t>
            </a:r>
            <a:r>
              <a:rPr lang="de-DE" sz="1800" dirty="0" smtClean="0">
                <a:solidFill>
                  <a:srgbClr val="3333FF"/>
                </a:solidFill>
              </a:rPr>
              <a:t> </a:t>
            </a:r>
            <a:r>
              <a:rPr lang="de-DE" sz="1800" dirty="0" err="1" smtClean="0">
                <a:solidFill>
                  <a:srgbClr val="3333FF"/>
                </a:solidFill>
              </a:rPr>
              <a:t>line</a:t>
            </a:r>
            <a:r>
              <a:rPr lang="de-DE" sz="1800" dirty="0" smtClean="0">
                <a:solidFill>
                  <a:srgbClr val="3333FF"/>
                </a:solidFill>
              </a:rPr>
              <a:t>: MAID-2007</a:t>
            </a:r>
          </a:p>
          <a:p>
            <a:r>
              <a:rPr lang="de-DE" sz="1800" dirty="0" err="1" smtClean="0">
                <a:solidFill>
                  <a:srgbClr val="00B050"/>
                </a:solidFill>
              </a:rPr>
              <a:t>green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line</a:t>
            </a:r>
            <a:r>
              <a:rPr lang="de-DE" sz="1800" dirty="0" smtClean="0">
                <a:solidFill>
                  <a:srgbClr val="00B050"/>
                </a:solidFill>
              </a:rPr>
              <a:t>: SAID</a:t>
            </a:r>
          </a:p>
          <a:p>
            <a:r>
              <a:rPr lang="de-DE" sz="1800" dirty="0" err="1" smtClean="0"/>
              <a:t>black</a:t>
            </a:r>
            <a:r>
              <a:rPr lang="de-DE" sz="1800" dirty="0" smtClean="0"/>
              <a:t> </a:t>
            </a:r>
            <a:r>
              <a:rPr lang="de-DE" sz="1800" dirty="0" err="1" smtClean="0"/>
              <a:t>line</a:t>
            </a:r>
            <a:r>
              <a:rPr lang="de-DE" sz="1800" dirty="0" smtClean="0"/>
              <a:t>: BG2010-02l</a:t>
            </a:r>
            <a:endParaRPr lang="de-DE" sz="1800" dirty="0"/>
          </a:p>
        </p:txBody>
      </p:sp>
      <p:sp>
        <p:nvSpPr>
          <p:cNvPr id="10" name="Rechteck 9"/>
          <p:cNvSpPr/>
          <p:nvPr/>
        </p:nvSpPr>
        <p:spPr>
          <a:xfrm>
            <a:off x="-15552" y="6167045"/>
            <a:ext cx="9931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/>
              <a:t>Red</a:t>
            </a:r>
            <a:r>
              <a:rPr lang="de-DE" sz="1800" dirty="0" smtClean="0"/>
              <a:t> </a:t>
            </a:r>
            <a:r>
              <a:rPr lang="de-DE" sz="1800" dirty="0" err="1" smtClean="0"/>
              <a:t>Circles</a:t>
            </a:r>
            <a:r>
              <a:rPr lang="de-DE" sz="1800" dirty="0" smtClean="0"/>
              <a:t> – </a:t>
            </a:r>
            <a:r>
              <a:rPr lang="de-DE" sz="1800" dirty="0" err="1" smtClean="0"/>
              <a:t>new</a:t>
            </a:r>
            <a:r>
              <a:rPr lang="de-DE" sz="1800" dirty="0" smtClean="0"/>
              <a:t> MAMI Measurement.</a:t>
            </a:r>
          </a:p>
          <a:p>
            <a:r>
              <a:rPr lang="de-DE" sz="1800" dirty="0" smtClean="0"/>
              <a:t>Analysis </a:t>
            </a:r>
            <a:r>
              <a:rPr lang="de-DE" sz="1800" dirty="0" err="1" smtClean="0"/>
              <a:t>by</a:t>
            </a:r>
            <a:r>
              <a:rPr lang="de-DE" sz="1800" dirty="0" smtClean="0"/>
              <a:t> V. </a:t>
            </a:r>
            <a:r>
              <a:rPr lang="de-DE" sz="1800" dirty="0" err="1" smtClean="0"/>
              <a:t>Kashevarov</a:t>
            </a:r>
            <a:r>
              <a:rPr lang="de-DE" sz="1800" dirty="0" smtClean="0"/>
              <a:t> ; </a:t>
            </a:r>
            <a:r>
              <a:rPr lang="de-DE" sz="1800" dirty="0" err="1" smtClean="0"/>
              <a:t>independent</a:t>
            </a:r>
            <a:r>
              <a:rPr lang="de-DE" sz="1800" dirty="0" smtClean="0"/>
              <a:t> </a:t>
            </a:r>
            <a:r>
              <a:rPr lang="de-DE" sz="1800" dirty="0" err="1" smtClean="0"/>
              <a:t>analysis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P. Hall </a:t>
            </a:r>
            <a:r>
              <a:rPr lang="de-DE" sz="1800" dirty="0" err="1" smtClean="0"/>
              <a:t>Barrientos</a:t>
            </a:r>
            <a:r>
              <a:rPr lang="de-DE" sz="1800" dirty="0" smtClean="0"/>
              <a:t> (Edinburgh), S. Schumann (MIT).</a:t>
            </a:r>
            <a:endParaRPr lang="de-DE" sz="1800" dirty="0"/>
          </a:p>
        </p:txBody>
      </p:sp>
      <p:sp>
        <p:nvSpPr>
          <p:cNvPr id="7" name="Rechteck 6"/>
          <p:cNvSpPr/>
          <p:nvPr/>
        </p:nvSpPr>
        <p:spPr>
          <a:xfrm>
            <a:off x="4376936" y="5877272"/>
            <a:ext cx="1978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3333FF"/>
                </a:solidFill>
                <a:latin typeface="Symbol" pitchFamily="18" charset="2"/>
                <a:cs typeface="+mn-cs"/>
              </a:rPr>
              <a:t>g</a:t>
            </a:r>
            <a:r>
              <a:rPr lang="en-US" sz="3600" b="1" dirty="0" err="1">
                <a:solidFill>
                  <a:srgbClr val="3333FF"/>
                </a:solidFill>
                <a:latin typeface="+mn-lt"/>
                <a:cs typeface="+mn-cs"/>
              </a:rPr>
              <a:t>p</a:t>
            </a:r>
            <a:r>
              <a:rPr lang="en-US" sz="3600" b="1" dirty="0">
                <a:solidFill>
                  <a:srgbClr val="3333FF"/>
                </a:solidFill>
                <a:latin typeface="+mn-lt"/>
                <a:cs typeface="+mn-cs"/>
              </a:rPr>
              <a:t> 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  <a:sym typeface="Wingdings" pitchFamily="2" charset="2"/>
              </a:rPr>
              <a:t>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 </a:t>
            </a:r>
            <a:r>
              <a:rPr lang="en-US" sz="3600" b="1" dirty="0" smtClean="0">
                <a:solidFill>
                  <a:srgbClr val="3333FF"/>
                </a:solidFill>
                <a:cs typeface="+mn-cs"/>
              </a:rPr>
              <a:t>p</a:t>
            </a:r>
            <a:r>
              <a:rPr lang="en-US" sz="3600" b="1" dirty="0" smtClean="0">
                <a:solidFill>
                  <a:srgbClr val="3333FF"/>
                </a:solidFill>
                <a:latin typeface="Symbol" pitchFamily="18" charset="2"/>
                <a:cs typeface="+mn-cs"/>
              </a:rPr>
              <a:t>p</a:t>
            </a:r>
            <a:r>
              <a:rPr lang="en-US" sz="3600" b="1" baseline="30000" dirty="0" smtClean="0">
                <a:solidFill>
                  <a:srgbClr val="3333FF"/>
                </a:solidFill>
                <a:latin typeface="Symbol" pitchFamily="18" charset="2"/>
                <a:cs typeface="+mn-cs"/>
              </a:rPr>
              <a:t>0</a:t>
            </a:r>
            <a:endParaRPr lang="en-US" sz="3600" b="1" dirty="0"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601072" y="0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PWA in</a:t>
            </a:r>
          </a:p>
          <a:p>
            <a:r>
              <a:rPr lang="de-DE" dirty="0" smtClean="0"/>
              <a:t>Progress: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929619"/>
            <a:ext cx="9633520" cy="4875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625" y="44624"/>
            <a:ext cx="5769471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3333FF"/>
                </a:solidFill>
              </a:rPr>
              <a:t>T in 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p-</a:t>
            </a:r>
            <a:r>
              <a:rPr lang="en-US" sz="3200" b="1" dirty="0" err="1" smtClean="0">
                <a:solidFill>
                  <a:srgbClr val="3333FF"/>
                </a:solidFill>
              </a:rPr>
              <a:t>photoproduction</a:t>
            </a:r>
            <a:endParaRPr lang="de-DE" sz="3200" dirty="0" smtClean="0"/>
          </a:p>
        </p:txBody>
      </p:sp>
      <p:sp>
        <p:nvSpPr>
          <p:cNvPr id="8" name="Rechteck 7"/>
          <p:cNvSpPr/>
          <p:nvPr/>
        </p:nvSpPr>
        <p:spPr>
          <a:xfrm rot="19854052">
            <a:off x="1362386" y="2457169"/>
            <a:ext cx="7153150" cy="1015663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000" i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preliminary</a:t>
            </a:r>
            <a:endParaRPr lang="de-DE" sz="6000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897216" y="0"/>
            <a:ext cx="3008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err="1" smtClean="0">
                <a:solidFill>
                  <a:srgbClr val="3333FF"/>
                </a:solidFill>
              </a:rPr>
              <a:t>blue</a:t>
            </a:r>
            <a:r>
              <a:rPr lang="de-DE" sz="1800" dirty="0" smtClean="0">
                <a:solidFill>
                  <a:srgbClr val="3333FF"/>
                </a:solidFill>
              </a:rPr>
              <a:t> </a:t>
            </a:r>
            <a:r>
              <a:rPr lang="de-DE" sz="1800" dirty="0" err="1" smtClean="0">
                <a:solidFill>
                  <a:srgbClr val="3333FF"/>
                </a:solidFill>
              </a:rPr>
              <a:t>line</a:t>
            </a:r>
            <a:r>
              <a:rPr lang="de-DE" sz="1800" dirty="0" smtClean="0">
                <a:solidFill>
                  <a:srgbClr val="3333FF"/>
                </a:solidFill>
              </a:rPr>
              <a:t>: MAID-2007</a:t>
            </a:r>
          </a:p>
          <a:p>
            <a:r>
              <a:rPr lang="de-DE" sz="1800" dirty="0" err="1" smtClean="0">
                <a:solidFill>
                  <a:srgbClr val="00B050"/>
                </a:solidFill>
              </a:rPr>
              <a:t>green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line</a:t>
            </a:r>
            <a:r>
              <a:rPr lang="de-DE" sz="1800" dirty="0" smtClean="0">
                <a:solidFill>
                  <a:srgbClr val="00B050"/>
                </a:solidFill>
              </a:rPr>
              <a:t>: SAID</a:t>
            </a:r>
          </a:p>
          <a:p>
            <a:r>
              <a:rPr lang="de-DE" sz="1800" dirty="0" err="1" smtClean="0"/>
              <a:t>black</a:t>
            </a:r>
            <a:r>
              <a:rPr lang="de-DE" sz="1800" dirty="0" smtClean="0"/>
              <a:t> </a:t>
            </a:r>
            <a:r>
              <a:rPr lang="de-DE" sz="1800" dirty="0" err="1" smtClean="0"/>
              <a:t>line</a:t>
            </a:r>
            <a:r>
              <a:rPr lang="de-DE" sz="1800" dirty="0" smtClean="0"/>
              <a:t>: BG2010-02l</a:t>
            </a:r>
            <a:endParaRPr lang="de-DE" sz="1800" dirty="0"/>
          </a:p>
        </p:txBody>
      </p:sp>
      <p:sp>
        <p:nvSpPr>
          <p:cNvPr id="10" name="Rechteck 9"/>
          <p:cNvSpPr/>
          <p:nvPr/>
        </p:nvSpPr>
        <p:spPr>
          <a:xfrm>
            <a:off x="-15552" y="6167045"/>
            <a:ext cx="9931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/>
              <a:t>Red</a:t>
            </a:r>
            <a:r>
              <a:rPr lang="de-DE" sz="1800" dirty="0" smtClean="0"/>
              <a:t> </a:t>
            </a:r>
            <a:r>
              <a:rPr lang="de-DE" sz="1800" dirty="0" err="1" smtClean="0"/>
              <a:t>Circles</a:t>
            </a:r>
            <a:r>
              <a:rPr lang="de-DE" sz="1800" dirty="0" smtClean="0"/>
              <a:t> – </a:t>
            </a:r>
            <a:r>
              <a:rPr lang="de-DE" sz="1800" dirty="0" err="1" smtClean="0"/>
              <a:t>new</a:t>
            </a:r>
            <a:r>
              <a:rPr lang="de-DE" sz="1800" dirty="0" smtClean="0"/>
              <a:t> MAMI Measurement, </a:t>
            </a:r>
            <a:r>
              <a:rPr lang="de-DE" sz="1800" dirty="0" err="1" smtClean="0"/>
              <a:t>black</a:t>
            </a:r>
            <a:r>
              <a:rPr lang="de-DE" sz="1800" dirty="0" smtClean="0"/>
              <a:t> </a:t>
            </a:r>
            <a:r>
              <a:rPr lang="de-DE" sz="1800" dirty="0" err="1" smtClean="0"/>
              <a:t>circles</a:t>
            </a:r>
            <a:r>
              <a:rPr lang="de-DE" sz="1800" dirty="0" smtClean="0"/>
              <a:t> Bonn 77 </a:t>
            </a:r>
            <a:r>
              <a:rPr lang="de-DE" sz="1800" dirty="0" err="1" smtClean="0"/>
              <a:t>and</a:t>
            </a:r>
            <a:r>
              <a:rPr lang="de-DE" sz="1800" dirty="0" smtClean="0"/>
              <a:t> 98, </a:t>
            </a:r>
            <a:r>
              <a:rPr lang="de-DE" sz="1800" dirty="0" err="1" smtClean="0"/>
              <a:t>green</a:t>
            </a:r>
            <a:r>
              <a:rPr lang="de-DE" sz="1800" dirty="0" smtClean="0"/>
              <a:t> </a:t>
            </a:r>
            <a:r>
              <a:rPr lang="de-DE" sz="1800" dirty="0" err="1" smtClean="0"/>
              <a:t>circles</a:t>
            </a:r>
            <a:r>
              <a:rPr lang="de-DE" sz="1800" dirty="0" smtClean="0"/>
              <a:t> Tokyo 78.</a:t>
            </a:r>
          </a:p>
          <a:p>
            <a:r>
              <a:rPr lang="de-DE" sz="1800" dirty="0" smtClean="0"/>
              <a:t>Analysis </a:t>
            </a:r>
            <a:r>
              <a:rPr lang="de-DE" sz="1800" dirty="0" err="1" smtClean="0"/>
              <a:t>by</a:t>
            </a:r>
            <a:r>
              <a:rPr lang="de-DE" sz="1800" dirty="0" smtClean="0"/>
              <a:t> V. </a:t>
            </a:r>
            <a:r>
              <a:rPr lang="de-DE" sz="1800" dirty="0" err="1" smtClean="0"/>
              <a:t>Kashevarov</a:t>
            </a:r>
            <a:r>
              <a:rPr lang="de-DE" sz="1800" dirty="0" smtClean="0"/>
              <a:t> ; </a:t>
            </a:r>
            <a:r>
              <a:rPr lang="de-DE" sz="1800" dirty="0" err="1" smtClean="0"/>
              <a:t>independent</a:t>
            </a:r>
            <a:r>
              <a:rPr lang="de-DE" sz="1800" dirty="0" smtClean="0"/>
              <a:t> </a:t>
            </a:r>
            <a:r>
              <a:rPr lang="de-DE" sz="1800" dirty="0" err="1" smtClean="0"/>
              <a:t>analysis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P. Hall </a:t>
            </a:r>
            <a:r>
              <a:rPr lang="de-DE" sz="1800" dirty="0" err="1" smtClean="0"/>
              <a:t>Barrientos</a:t>
            </a:r>
            <a:r>
              <a:rPr lang="de-DE" sz="1800" dirty="0" smtClean="0"/>
              <a:t> (Edinburgh), S. Schumann (MIT).</a:t>
            </a:r>
            <a:endParaRPr 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nresonanzen"/>
          <p:cNvPicPr>
            <a:picLocks noChangeAspect="1" noChangeArrowheads="1"/>
          </p:cNvPicPr>
          <p:nvPr/>
        </p:nvPicPr>
        <p:blipFill>
          <a:blip r:embed="rId2" cstate="print"/>
          <a:srcRect l="2307" t="16721" r="35565" b="22624"/>
          <a:stretch>
            <a:fillRect/>
          </a:stretch>
        </p:blipFill>
        <p:spPr bwMode="auto">
          <a:xfrm>
            <a:off x="738188" y="714375"/>
            <a:ext cx="883285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2309813" y="214313"/>
            <a:ext cx="1841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Pion Production</a:t>
            </a:r>
          </a:p>
        </p:txBody>
      </p:sp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6381750" y="214313"/>
            <a:ext cx="171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Eta Production</a:t>
            </a:r>
          </a:p>
        </p:txBody>
      </p:sp>
      <p:sp>
        <p:nvSpPr>
          <p:cNvPr id="61445" name="Text Box 12"/>
          <p:cNvSpPr txBox="1">
            <a:spLocks noChangeArrowheads="1"/>
          </p:cNvSpPr>
          <p:nvPr/>
        </p:nvSpPr>
        <p:spPr bwMode="auto">
          <a:xfrm>
            <a:off x="1881188" y="5857875"/>
            <a:ext cx="7102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polarisation observables and different channels essential</a:t>
            </a:r>
          </a:p>
        </p:txBody>
      </p:sp>
      <p:sp>
        <p:nvSpPr>
          <p:cNvPr id="61446" name="AutoShape 13"/>
          <p:cNvSpPr>
            <a:spLocks noChangeArrowheads="1"/>
          </p:cNvSpPr>
          <p:nvPr/>
        </p:nvSpPr>
        <p:spPr bwMode="auto">
          <a:xfrm>
            <a:off x="1279525" y="5981700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07145"/>
            <a:ext cx="9572524" cy="55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625" y="44624"/>
            <a:ext cx="6849591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3333FF"/>
                </a:solidFill>
              </a:rPr>
              <a:t>F in 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h-</a:t>
            </a:r>
            <a:r>
              <a:rPr lang="en-US" sz="3200" b="1" dirty="0" err="1" smtClean="0">
                <a:solidFill>
                  <a:srgbClr val="3333FF"/>
                </a:solidFill>
              </a:rPr>
              <a:t>photoproduction</a:t>
            </a:r>
            <a:endParaRPr lang="de-DE" sz="3200" dirty="0" smtClean="0"/>
          </a:p>
        </p:txBody>
      </p:sp>
      <p:sp>
        <p:nvSpPr>
          <p:cNvPr id="8" name="Rechteck 7"/>
          <p:cNvSpPr/>
          <p:nvPr/>
        </p:nvSpPr>
        <p:spPr>
          <a:xfrm rot="19854052">
            <a:off x="1362386" y="2457169"/>
            <a:ext cx="7153150" cy="1015663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000" i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preliminary</a:t>
            </a:r>
            <a:endParaRPr lang="de-DE" sz="6000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5552" y="6167045"/>
            <a:ext cx="9931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/>
              <a:t>Red</a:t>
            </a:r>
            <a:r>
              <a:rPr lang="de-DE" sz="1800" dirty="0" smtClean="0"/>
              <a:t> </a:t>
            </a:r>
            <a:r>
              <a:rPr lang="de-DE" sz="1800" dirty="0" err="1" smtClean="0"/>
              <a:t>Circles</a:t>
            </a:r>
            <a:r>
              <a:rPr lang="de-DE" sz="1800" dirty="0" smtClean="0"/>
              <a:t> – </a:t>
            </a:r>
            <a:r>
              <a:rPr lang="de-DE" sz="1800" dirty="0" err="1" smtClean="0"/>
              <a:t>new</a:t>
            </a:r>
            <a:r>
              <a:rPr lang="de-DE" sz="1800" dirty="0" smtClean="0"/>
              <a:t> MAMI Measurement.</a:t>
            </a:r>
          </a:p>
          <a:p>
            <a:r>
              <a:rPr lang="de-DE" sz="1800" dirty="0" smtClean="0"/>
              <a:t>Analysis </a:t>
            </a:r>
            <a:r>
              <a:rPr lang="de-DE" sz="1800" dirty="0" err="1" smtClean="0"/>
              <a:t>by</a:t>
            </a:r>
            <a:r>
              <a:rPr lang="de-DE" sz="1800" dirty="0" smtClean="0"/>
              <a:t> V. </a:t>
            </a:r>
            <a:r>
              <a:rPr lang="de-DE" sz="1800" dirty="0" err="1" smtClean="0"/>
              <a:t>Kashevarov</a:t>
            </a:r>
            <a:r>
              <a:rPr lang="de-DE" sz="1800" dirty="0" smtClean="0"/>
              <a:t> ; </a:t>
            </a:r>
            <a:r>
              <a:rPr lang="de-DE" sz="1800" dirty="0" err="1" smtClean="0"/>
              <a:t>independent</a:t>
            </a:r>
            <a:r>
              <a:rPr lang="de-DE" sz="1800" dirty="0" smtClean="0"/>
              <a:t> </a:t>
            </a:r>
            <a:r>
              <a:rPr lang="de-DE" sz="1800" dirty="0" err="1" smtClean="0"/>
              <a:t>analysis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P. Hall </a:t>
            </a:r>
            <a:r>
              <a:rPr lang="de-DE" sz="1800" dirty="0" err="1" smtClean="0"/>
              <a:t>Barrientos</a:t>
            </a:r>
            <a:r>
              <a:rPr lang="de-DE" sz="1800" dirty="0" smtClean="0"/>
              <a:t> (Edinburgh), S. Schumann (MIT).</a:t>
            </a:r>
            <a:endParaRPr lang="de-DE" sz="1800" dirty="0"/>
          </a:p>
        </p:txBody>
      </p:sp>
      <p:sp>
        <p:nvSpPr>
          <p:cNvPr id="11" name="Rechteck 10"/>
          <p:cNvSpPr/>
          <p:nvPr/>
        </p:nvSpPr>
        <p:spPr>
          <a:xfrm>
            <a:off x="7257256" y="4725144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800" dirty="0" err="1" smtClean="0">
                <a:solidFill>
                  <a:srgbClr val="000000"/>
                </a:solidFill>
              </a:rPr>
              <a:t>black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line</a:t>
            </a:r>
            <a:r>
              <a:rPr lang="de-DE" sz="1800" dirty="0" smtClean="0">
                <a:solidFill>
                  <a:srgbClr val="000000"/>
                </a:solidFill>
              </a:rPr>
              <a:t>: </a:t>
            </a:r>
            <a:r>
              <a:rPr lang="de-DE" sz="1800" dirty="0" smtClean="0">
                <a:solidFill>
                  <a:srgbClr val="000000"/>
                </a:solidFill>
                <a:latin typeface="Symbol" pitchFamily="18" charset="2"/>
              </a:rPr>
              <a:t>h</a:t>
            </a:r>
            <a:r>
              <a:rPr lang="de-DE" sz="1800" dirty="0" smtClean="0">
                <a:solidFill>
                  <a:srgbClr val="000000"/>
                </a:solidFill>
              </a:rPr>
              <a:t>- MAID-2003</a:t>
            </a:r>
          </a:p>
          <a:p>
            <a:pPr lvl="0"/>
            <a:r>
              <a:rPr lang="de-DE" sz="1800" dirty="0" err="1" smtClean="0">
                <a:solidFill>
                  <a:srgbClr val="3333FF"/>
                </a:solidFill>
              </a:rPr>
              <a:t>blue</a:t>
            </a:r>
            <a:r>
              <a:rPr lang="de-DE" sz="1800" dirty="0" smtClean="0">
                <a:solidFill>
                  <a:srgbClr val="3333FF"/>
                </a:solidFill>
              </a:rPr>
              <a:t> </a:t>
            </a:r>
            <a:r>
              <a:rPr lang="de-DE" sz="1800" dirty="0" err="1" smtClean="0">
                <a:solidFill>
                  <a:srgbClr val="3333FF"/>
                </a:solidFill>
              </a:rPr>
              <a:t>line</a:t>
            </a:r>
            <a:r>
              <a:rPr lang="de-DE" sz="1800" dirty="0" smtClean="0">
                <a:solidFill>
                  <a:srgbClr val="3333FF"/>
                </a:solidFill>
              </a:rPr>
              <a:t>: </a:t>
            </a:r>
            <a:r>
              <a:rPr lang="de-DE" sz="1800" dirty="0" smtClean="0">
                <a:solidFill>
                  <a:srgbClr val="3333FF"/>
                </a:solidFill>
                <a:latin typeface="Symbol" pitchFamily="18" charset="2"/>
              </a:rPr>
              <a:t>h</a:t>
            </a:r>
            <a:r>
              <a:rPr lang="de-DE" sz="1800" dirty="0" smtClean="0">
                <a:solidFill>
                  <a:srgbClr val="3333FF"/>
                </a:solidFill>
              </a:rPr>
              <a:t>- MAID-</a:t>
            </a:r>
            <a:r>
              <a:rPr lang="de-DE" sz="1800" dirty="0" err="1" smtClean="0">
                <a:solidFill>
                  <a:srgbClr val="3333FF"/>
                </a:solidFill>
              </a:rPr>
              <a:t>Regge</a:t>
            </a:r>
            <a:endParaRPr lang="de-DE" sz="1800" dirty="0" smtClean="0">
              <a:solidFill>
                <a:srgbClr val="00B050"/>
              </a:solidFill>
            </a:endParaRPr>
          </a:p>
          <a:p>
            <a:pPr lvl="0"/>
            <a:r>
              <a:rPr lang="de-DE" sz="1800" dirty="0" err="1" smtClean="0">
                <a:solidFill>
                  <a:srgbClr val="FF0000"/>
                </a:solidFill>
              </a:rPr>
              <a:t>red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line</a:t>
            </a:r>
            <a:r>
              <a:rPr lang="de-DE" sz="1800" dirty="0" smtClean="0">
                <a:solidFill>
                  <a:srgbClr val="FF0000"/>
                </a:solidFill>
              </a:rPr>
              <a:t>: BG2010-02l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473280" y="0"/>
            <a:ext cx="1850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3333FF"/>
                </a:solidFill>
                <a:latin typeface="Symbol" pitchFamily="18" charset="2"/>
                <a:cs typeface="+mn-cs"/>
              </a:rPr>
              <a:t>g</a:t>
            </a:r>
            <a:r>
              <a:rPr lang="en-US" sz="3600" b="1" dirty="0" err="1">
                <a:solidFill>
                  <a:srgbClr val="3333FF"/>
                </a:solidFill>
                <a:latin typeface="+mn-lt"/>
                <a:cs typeface="+mn-cs"/>
              </a:rPr>
              <a:t>p</a:t>
            </a:r>
            <a:r>
              <a:rPr lang="en-US" sz="3600" b="1" dirty="0">
                <a:solidFill>
                  <a:srgbClr val="3333FF"/>
                </a:solidFill>
                <a:latin typeface="+mn-lt"/>
                <a:cs typeface="+mn-cs"/>
              </a:rPr>
              <a:t> 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  <a:sym typeface="Wingdings" pitchFamily="2" charset="2"/>
              </a:rPr>
              <a:t>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 </a:t>
            </a:r>
            <a:r>
              <a:rPr lang="en-US" sz="3600" b="1" dirty="0" smtClean="0">
                <a:solidFill>
                  <a:srgbClr val="3333FF"/>
                </a:solidFill>
                <a:cs typeface="+mn-cs"/>
              </a:rPr>
              <a:t>p</a:t>
            </a:r>
            <a:r>
              <a:rPr lang="en-US" sz="3600" b="1" dirty="0" smtClean="0">
                <a:solidFill>
                  <a:srgbClr val="3333FF"/>
                </a:solidFill>
                <a:latin typeface="Symbol" pitchFamily="18" charset="2"/>
                <a:cs typeface="+mn-cs"/>
              </a:rPr>
              <a:t>h</a:t>
            </a:r>
            <a:endParaRPr lang="en-US" sz="36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0007"/>
            <a:ext cx="9794116" cy="54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625" y="44624"/>
            <a:ext cx="6849591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3333FF"/>
                </a:solidFill>
              </a:rPr>
              <a:t>T in 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h-</a:t>
            </a:r>
            <a:r>
              <a:rPr lang="en-US" sz="3200" b="1" dirty="0" err="1" smtClean="0">
                <a:solidFill>
                  <a:srgbClr val="3333FF"/>
                </a:solidFill>
              </a:rPr>
              <a:t>photoproduction</a:t>
            </a:r>
            <a:endParaRPr lang="de-DE" sz="3200" dirty="0" smtClean="0"/>
          </a:p>
        </p:txBody>
      </p:sp>
      <p:sp>
        <p:nvSpPr>
          <p:cNvPr id="8" name="Rechteck 7"/>
          <p:cNvSpPr/>
          <p:nvPr/>
        </p:nvSpPr>
        <p:spPr>
          <a:xfrm rot="19854052">
            <a:off x="1362386" y="2457169"/>
            <a:ext cx="7153150" cy="1015663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000" i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preliminary</a:t>
            </a:r>
            <a:endParaRPr lang="de-DE" sz="6000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329264" y="4725144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err="1" smtClean="0"/>
              <a:t>black</a:t>
            </a:r>
            <a:r>
              <a:rPr lang="de-DE" sz="1800" dirty="0" smtClean="0"/>
              <a:t> </a:t>
            </a:r>
            <a:r>
              <a:rPr lang="de-DE" sz="1800" dirty="0" err="1" smtClean="0"/>
              <a:t>line</a:t>
            </a:r>
            <a:r>
              <a:rPr lang="de-DE" sz="1800" dirty="0" smtClean="0"/>
              <a:t>: </a:t>
            </a:r>
            <a:r>
              <a:rPr lang="de-DE" sz="1800" dirty="0" smtClean="0">
                <a:latin typeface="Symbol" pitchFamily="18" charset="2"/>
              </a:rPr>
              <a:t>h</a:t>
            </a:r>
            <a:r>
              <a:rPr lang="de-DE" sz="1800" dirty="0" smtClean="0"/>
              <a:t>- MAID-2003</a:t>
            </a:r>
          </a:p>
          <a:p>
            <a:r>
              <a:rPr lang="de-DE" sz="1800" dirty="0" err="1" smtClean="0">
                <a:solidFill>
                  <a:srgbClr val="3333FF"/>
                </a:solidFill>
              </a:rPr>
              <a:t>blue</a:t>
            </a:r>
            <a:r>
              <a:rPr lang="de-DE" sz="1800" dirty="0" smtClean="0">
                <a:solidFill>
                  <a:srgbClr val="3333FF"/>
                </a:solidFill>
              </a:rPr>
              <a:t> </a:t>
            </a:r>
            <a:r>
              <a:rPr lang="de-DE" sz="1800" dirty="0" err="1" smtClean="0">
                <a:solidFill>
                  <a:srgbClr val="3333FF"/>
                </a:solidFill>
              </a:rPr>
              <a:t>line</a:t>
            </a:r>
            <a:r>
              <a:rPr lang="de-DE" sz="1800" dirty="0" smtClean="0">
                <a:solidFill>
                  <a:srgbClr val="3333FF"/>
                </a:solidFill>
              </a:rPr>
              <a:t>: </a:t>
            </a:r>
            <a:r>
              <a:rPr lang="de-DE" sz="1800" dirty="0" smtClean="0">
                <a:solidFill>
                  <a:srgbClr val="3333FF"/>
                </a:solidFill>
                <a:latin typeface="Symbol" pitchFamily="18" charset="2"/>
              </a:rPr>
              <a:t>h</a:t>
            </a:r>
            <a:r>
              <a:rPr lang="de-DE" sz="1800" dirty="0" smtClean="0">
                <a:solidFill>
                  <a:srgbClr val="3333FF"/>
                </a:solidFill>
              </a:rPr>
              <a:t>- MAID-</a:t>
            </a:r>
            <a:r>
              <a:rPr lang="de-DE" sz="1800" dirty="0" err="1" smtClean="0">
                <a:solidFill>
                  <a:srgbClr val="3333FF"/>
                </a:solidFill>
              </a:rPr>
              <a:t>Regge</a:t>
            </a:r>
            <a:endParaRPr lang="de-DE" sz="1800" dirty="0" smtClean="0">
              <a:solidFill>
                <a:srgbClr val="3333FF"/>
              </a:solidFill>
            </a:endParaRPr>
          </a:p>
          <a:p>
            <a:r>
              <a:rPr lang="de-DE" sz="1800" dirty="0" err="1" smtClean="0">
                <a:solidFill>
                  <a:srgbClr val="00B050"/>
                </a:solidFill>
              </a:rPr>
              <a:t>green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line</a:t>
            </a:r>
            <a:r>
              <a:rPr lang="de-DE" sz="1800" dirty="0" smtClean="0">
                <a:solidFill>
                  <a:srgbClr val="00B050"/>
                </a:solidFill>
              </a:rPr>
              <a:t>: SAID</a:t>
            </a:r>
          </a:p>
          <a:p>
            <a:r>
              <a:rPr lang="de-DE" sz="1800" dirty="0" err="1" smtClean="0">
                <a:solidFill>
                  <a:srgbClr val="FF0000"/>
                </a:solidFill>
              </a:rPr>
              <a:t>red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line</a:t>
            </a:r>
            <a:r>
              <a:rPr lang="de-DE" sz="1800" dirty="0" smtClean="0">
                <a:solidFill>
                  <a:srgbClr val="FF0000"/>
                </a:solidFill>
              </a:rPr>
              <a:t>: BG2010-02l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5552" y="6167045"/>
            <a:ext cx="9931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/>
              <a:t>Red</a:t>
            </a:r>
            <a:r>
              <a:rPr lang="de-DE" sz="1800" dirty="0" smtClean="0"/>
              <a:t> </a:t>
            </a:r>
            <a:r>
              <a:rPr lang="de-DE" sz="1800" dirty="0" err="1" smtClean="0"/>
              <a:t>Circles</a:t>
            </a:r>
            <a:r>
              <a:rPr lang="de-DE" sz="1800" dirty="0" smtClean="0"/>
              <a:t> – </a:t>
            </a:r>
            <a:r>
              <a:rPr lang="de-DE" sz="1800" dirty="0" err="1" smtClean="0"/>
              <a:t>new</a:t>
            </a:r>
            <a:r>
              <a:rPr lang="de-DE" sz="1800" dirty="0" smtClean="0"/>
              <a:t> MAMI Measurement, </a:t>
            </a:r>
            <a:r>
              <a:rPr lang="de-DE" sz="1800" dirty="0" err="1" smtClean="0"/>
              <a:t>black</a:t>
            </a:r>
            <a:r>
              <a:rPr lang="de-DE" sz="1800" dirty="0" smtClean="0"/>
              <a:t> </a:t>
            </a:r>
            <a:r>
              <a:rPr lang="de-DE" sz="1800" dirty="0" err="1" smtClean="0"/>
              <a:t>circles</a:t>
            </a:r>
            <a:r>
              <a:rPr lang="de-DE" sz="1800" dirty="0" smtClean="0"/>
              <a:t> Bonn 77 </a:t>
            </a:r>
            <a:r>
              <a:rPr lang="de-DE" sz="1800" dirty="0" err="1" smtClean="0"/>
              <a:t>and</a:t>
            </a:r>
            <a:r>
              <a:rPr lang="de-DE" sz="1800" dirty="0" smtClean="0"/>
              <a:t> 98.</a:t>
            </a:r>
          </a:p>
          <a:p>
            <a:r>
              <a:rPr lang="de-DE" sz="1800" dirty="0" smtClean="0"/>
              <a:t>Analysis </a:t>
            </a:r>
            <a:r>
              <a:rPr lang="de-DE" sz="1800" dirty="0" err="1" smtClean="0"/>
              <a:t>by</a:t>
            </a:r>
            <a:r>
              <a:rPr lang="de-DE" sz="1800" dirty="0" smtClean="0"/>
              <a:t> V. </a:t>
            </a:r>
            <a:r>
              <a:rPr lang="de-DE" sz="1800" dirty="0" err="1" smtClean="0"/>
              <a:t>Kashevarov</a:t>
            </a:r>
            <a:r>
              <a:rPr lang="de-DE" sz="1800" dirty="0" smtClean="0"/>
              <a:t> ; </a:t>
            </a:r>
            <a:r>
              <a:rPr lang="de-DE" sz="1800" dirty="0" err="1" smtClean="0"/>
              <a:t>independent</a:t>
            </a:r>
            <a:r>
              <a:rPr lang="de-DE" sz="1800" dirty="0" smtClean="0"/>
              <a:t> </a:t>
            </a:r>
            <a:r>
              <a:rPr lang="de-DE" sz="1800" dirty="0" err="1" smtClean="0"/>
              <a:t>analysis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P. Hall </a:t>
            </a:r>
            <a:r>
              <a:rPr lang="de-DE" sz="1800" dirty="0" err="1" smtClean="0"/>
              <a:t>Barrientos</a:t>
            </a:r>
            <a:r>
              <a:rPr lang="de-DE" sz="1800" dirty="0" smtClean="0"/>
              <a:t> (Edinburgh), S. Schumann (MIT).</a:t>
            </a:r>
            <a:endParaRPr lang="de-DE" sz="1800" dirty="0"/>
          </a:p>
        </p:txBody>
      </p:sp>
      <p:sp>
        <p:nvSpPr>
          <p:cNvPr id="7" name="Rechteck 6"/>
          <p:cNvSpPr/>
          <p:nvPr/>
        </p:nvSpPr>
        <p:spPr>
          <a:xfrm>
            <a:off x="7401272" y="0"/>
            <a:ext cx="1850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3333FF"/>
                </a:solidFill>
                <a:latin typeface="Symbol" pitchFamily="18" charset="2"/>
                <a:cs typeface="+mn-cs"/>
              </a:rPr>
              <a:t>g</a:t>
            </a:r>
            <a:r>
              <a:rPr lang="en-US" sz="3600" b="1" dirty="0" err="1">
                <a:solidFill>
                  <a:srgbClr val="3333FF"/>
                </a:solidFill>
                <a:latin typeface="+mn-lt"/>
                <a:cs typeface="+mn-cs"/>
              </a:rPr>
              <a:t>p</a:t>
            </a:r>
            <a:r>
              <a:rPr lang="en-US" sz="3600" b="1" dirty="0">
                <a:solidFill>
                  <a:srgbClr val="3333FF"/>
                </a:solidFill>
                <a:latin typeface="+mn-lt"/>
                <a:cs typeface="+mn-cs"/>
              </a:rPr>
              <a:t> 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  <a:sym typeface="Wingdings" pitchFamily="2" charset="2"/>
              </a:rPr>
              <a:t>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 </a:t>
            </a:r>
            <a:r>
              <a:rPr lang="en-US" sz="3600" b="1" dirty="0" smtClean="0">
                <a:solidFill>
                  <a:srgbClr val="3333FF"/>
                </a:solidFill>
                <a:cs typeface="+mn-cs"/>
              </a:rPr>
              <a:t>p</a:t>
            </a:r>
            <a:r>
              <a:rPr lang="en-US" sz="3600" b="1" dirty="0" smtClean="0">
                <a:solidFill>
                  <a:srgbClr val="3333FF"/>
                </a:solidFill>
                <a:latin typeface="Symbol" pitchFamily="18" charset="2"/>
                <a:cs typeface="+mn-cs"/>
              </a:rPr>
              <a:t>h</a:t>
            </a:r>
            <a:endParaRPr lang="en-US" sz="36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1"/>
          <p:cNvSpPr txBox="1">
            <a:spLocks noChangeArrowheads="1"/>
          </p:cNvSpPr>
          <p:nvPr/>
        </p:nvSpPr>
        <p:spPr bwMode="auto">
          <a:xfrm>
            <a:off x="412750" y="5786438"/>
            <a:ext cx="9493250" cy="830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b="1"/>
              <a:t>Spin observables with focus to P</a:t>
            </a:r>
            <a:r>
              <a:rPr lang="de-DE" b="1" baseline="-25000"/>
              <a:t>11</a:t>
            </a:r>
            <a:r>
              <a:rPr lang="de-DE" b="1"/>
              <a:t>(1440),  S</a:t>
            </a:r>
            <a:r>
              <a:rPr lang="de-DE" b="1" baseline="-25000"/>
              <a:t>11</a:t>
            </a:r>
            <a:r>
              <a:rPr lang="de-DE" b="1"/>
              <a:t>(1535), and D</a:t>
            </a:r>
            <a:r>
              <a:rPr lang="de-DE" b="1" baseline="-25000"/>
              <a:t>33</a:t>
            </a:r>
            <a:r>
              <a:rPr lang="de-DE" b="1"/>
              <a:t>(1700) resonance regions</a:t>
            </a:r>
            <a:r>
              <a:rPr lang="de-DE"/>
              <a:t>.</a:t>
            </a:r>
            <a:r>
              <a:rPr lang="de-DE" b="1"/>
              <a:t> </a:t>
            </a:r>
            <a:endParaRPr lang="de-DE"/>
          </a:p>
        </p:txBody>
      </p:sp>
      <p:grpSp>
        <p:nvGrpSpPr>
          <p:cNvPr id="70659" name="Gruppieren 5"/>
          <p:cNvGrpSpPr>
            <a:grpSpLocks/>
          </p:cNvGrpSpPr>
          <p:nvPr/>
        </p:nvGrpSpPr>
        <p:grpSpPr bwMode="auto">
          <a:xfrm>
            <a:off x="0" y="0"/>
            <a:ext cx="9923463" cy="5500688"/>
            <a:chOff x="0" y="0"/>
            <a:chExt cx="9923463" cy="5500688"/>
          </a:xfrm>
        </p:grpSpPr>
        <p:pic>
          <p:nvPicPr>
            <p:cNvPr id="7066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923463" cy="5500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Ellipse 4"/>
            <p:cNvSpPr/>
            <p:nvPr/>
          </p:nvSpPr>
          <p:spPr>
            <a:xfrm>
              <a:off x="1809750" y="3000375"/>
              <a:ext cx="714375" cy="42862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6" name="Rechteck 6"/>
          <p:cNvSpPr>
            <a:spLocks noChangeArrowheads="1"/>
          </p:cNvSpPr>
          <p:nvPr/>
        </p:nvSpPr>
        <p:spPr bwMode="auto">
          <a:xfrm>
            <a:off x="4232920" y="6205538"/>
            <a:ext cx="5286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Löhrig, Metsch, Petry, Eur.Phys.J. A10 (2001) 395-446</a:t>
            </a:r>
          </a:p>
          <a:p>
            <a:endParaRPr lang="en-US" sz="1800"/>
          </a:p>
        </p:txBody>
      </p:sp>
      <p:sp>
        <p:nvSpPr>
          <p:cNvPr id="7" name="Rechteck 10"/>
          <p:cNvSpPr>
            <a:spLocks noChangeArrowheads="1"/>
          </p:cNvSpPr>
          <p:nvPr/>
        </p:nvSpPr>
        <p:spPr bwMode="auto">
          <a:xfrm>
            <a:off x="4232920" y="6488113"/>
            <a:ext cx="5453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The light baryon spectrum in a relativistic quark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0" y="0"/>
            <a:ext cx="5881688" cy="582613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3333FF"/>
                </a:solidFill>
              </a:rPr>
              <a:t> </a:t>
            </a:r>
            <a:r>
              <a:rPr lang="en-US" sz="2200">
                <a:solidFill>
                  <a:srgbClr val="3333FF"/>
                </a:solidFill>
              </a:rPr>
              <a:t>Asymmetries T and F in </a:t>
            </a:r>
            <a:r>
              <a:rPr lang="en-US" sz="2200">
                <a:solidFill>
                  <a:srgbClr val="3333FF"/>
                </a:solidFill>
                <a:latin typeface="Symbol" pitchFamily="18" charset="2"/>
              </a:rPr>
              <a:t>g</a:t>
            </a:r>
            <a:r>
              <a:rPr lang="en-US" sz="2200">
                <a:solidFill>
                  <a:srgbClr val="3333FF"/>
                </a:solidFill>
              </a:rPr>
              <a:t>p </a:t>
            </a:r>
            <a:r>
              <a:rPr lang="en-US" sz="2200">
                <a:solidFill>
                  <a:srgbClr val="3333FF"/>
                </a:solidFill>
                <a:sym typeface="Wingdings" pitchFamily="2" charset="2"/>
              </a:rPr>
              <a:t> p</a:t>
            </a:r>
            <a:r>
              <a:rPr lang="en-US" sz="2200">
                <a:solidFill>
                  <a:srgbClr val="3333FF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2200" baseline="30000">
                <a:solidFill>
                  <a:srgbClr val="3333FF"/>
                </a:solidFill>
                <a:sym typeface="Wingdings" pitchFamily="2" charset="2"/>
              </a:rPr>
              <a:t>0</a:t>
            </a:r>
            <a:r>
              <a:rPr lang="en-US" sz="2200">
                <a:solidFill>
                  <a:srgbClr val="3333FF"/>
                </a:solidFill>
              </a:rPr>
              <a:t> at threshold</a:t>
            </a:r>
            <a:endParaRPr lang="en-US" sz="2200" b="1">
              <a:solidFill>
                <a:srgbClr val="3333FF"/>
              </a:solidFill>
            </a:endParaRPr>
          </a:p>
        </p:txBody>
      </p:sp>
      <p:sp>
        <p:nvSpPr>
          <p:cNvPr id="18438" name="Rechteck 6"/>
          <p:cNvSpPr>
            <a:spLocks noChangeArrowheads="1"/>
          </p:cNvSpPr>
          <p:nvPr/>
        </p:nvSpPr>
        <p:spPr bwMode="auto">
          <a:xfrm>
            <a:off x="500063" y="747713"/>
            <a:ext cx="5143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Study of the dynamic consequences of </a:t>
            </a:r>
            <a:r>
              <a:rPr lang="en-US" sz="1800" dirty="0" err="1"/>
              <a:t>m</a:t>
            </a:r>
            <a:r>
              <a:rPr lang="en-US" sz="1800" baseline="-25000" dirty="0" err="1"/>
              <a:t>d</a:t>
            </a:r>
            <a:r>
              <a:rPr lang="en-US" sz="1800" dirty="0"/>
              <a:t> − m</a:t>
            </a:r>
            <a:r>
              <a:rPr lang="en-US" sz="1800" baseline="-25000" dirty="0"/>
              <a:t>u</a:t>
            </a:r>
            <a:r>
              <a:rPr lang="en-US" sz="1800" dirty="0"/>
              <a:t> &gt; 0.</a:t>
            </a:r>
            <a:endParaRPr lang="de-DE" sz="1800" dirty="0"/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487838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feld 8"/>
          <p:cNvSpPr txBox="1">
            <a:spLocks noChangeArrowheads="1"/>
          </p:cNvSpPr>
          <p:nvPr/>
        </p:nvSpPr>
        <p:spPr bwMode="auto">
          <a:xfrm>
            <a:off x="381000" y="4214813"/>
            <a:ext cx="39862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Rescattering </a:t>
            </a:r>
            <a:r>
              <a:rPr lang="en-US" sz="1800"/>
              <a:t>diagram responsible for the </a:t>
            </a:r>
          </a:p>
          <a:p>
            <a:r>
              <a:rPr lang="en-US" sz="1800"/>
              <a:t>unitary cusp observed in E0+(</a:t>
            </a:r>
            <a:r>
              <a:rPr lang="en-US" sz="1800">
                <a:latin typeface="Symbol" pitchFamily="18" charset="2"/>
              </a:rPr>
              <a:t>g</a:t>
            </a:r>
            <a:r>
              <a:rPr lang="en-US" sz="1800"/>
              <a:t>p </a:t>
            </a:r>
            <a:r>
              <a:rPr lang="en-US" sz="1800">
                <a:sym typeface="Wingdings" pitchFamily="2" charset="2"/>
              </a:rPr>
              <a:t> p</a:t>
            </a:r>
            <a:r>
              <a:rPr lang="en-US" sz="1800">
                <a:latin typeface="Symbol" pitchFamily="18" charset="2"/>
                <a:sym typeface="Wingdings" pitchFamily="2" charset="2"/>
              </a:rPr>
              <a:t>p</a:t>
            </a:r>
            <a:r>
              <a:rPr lang="en-US" sz="1800" baseline="30000">
                <a:sym typeface="Wingdings" pitchFamily="2" charset="2"/>
              </a:rPr>
              <a:t>0</a:t>
            </a:r>
            <a:r>
              <a:rPr lang="en-US" sz="1800">
                <a:sym typeface="Wingdings" pitchFamily="2" charset="2"/>
              </a:rPr>
              <a:t> )</a:t>
            </a:r>
            <a:endParaRPr lang="de-DE" sz="1800"/>
          </a:p>
        </p:txBody>
      </p:sp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0" y="2551113"/>
            <a:ext cx="4667250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Rechteck 10"/>
          <p:cNvSpPr>
            <a:spLocks noChangeArrowheads="1"/>
          </p:cNvSpPr>
          <p:nvPr/>
        </p:nvSpPr>
        <p:spPr bwMode="auto">
          <a:xfrm>
            <a:off x="7881938" y="4429125"/>
            <a:ext cx="1707519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Symbol" pitchFamily="18" charset="2"/>
              </a:rPr>
              <a:t>g</a:t>
            </a:r>
            <a:r>
              <a:rPr lang="en-US" dirty="0" err="1"/>
              <a:t>p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p</a:t>
            </a:r>
            <a:r>
              <a:rPr lang="en-US" dirty="0">
                <a:latin typeface="Symbol" pitchFamily="18" charset="2"/>
                <a:sym typeface="Wingdings" pitchFamily="2" charset="2"/>
              </a:rPr>
              <a:t>p</a:t>
            </a:r>
            <a:r>
              <a:rPr lang="en-US" baseline="30000" dirty="0">
                <a:sym typeface="Wingdings" pitchFamily="2" charset="2"/>
              </a:rPr>
              <a:t>0</a:t>
            </a:r>
          </a:p>
          <a:p>
            <a:r>
              <a:rPr lang="en-US" dirty="0" err="1">
                <a:latin typeface="Symbol" pitchFamily="18" charset="2"/>
              </a:rPr>
              <a:t>Q</a:t>
            </a:r>
            <a:r>
              <a:rPr lang="en-US" baseline="-25000" dirty="0" err="1">
                <a:latin typeface="Symbol" pitchFamily="18" charset="2"/>
              </a:rPr>
              <a:t>p</a:t>
            </a:r>
            <a:r>
              <a:rPr lang="en-US" dirty="0">
                <a:latin typeface="Symbol" pitchFamily="18" charset="2"/>
              </a:rPr>
              <a:t>=70-140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r>
              <a:rPr lang="en-US" dirty="0" smtClean="0">
                <a:sym typeface="Wingdings" pitchFamily="2" charset="2"/>
              </a:rPr>
              <a:t>300hours</a:t>
            </a:r>
          </a:p>
          <a:p>
            <a:r>
              <a:rPr lang="en-US" dirty="0" smtClean="0">
                <a:sym typeface="Wingdings" pitchFamily="2" charset="2"/>
              </a:rPr>
              <a:t>simulation</a:t>
            </a:r>
            <a:endParaRPr lang="de-DE" dirty="0"/>
          </a:p>
        </p:txBody>
      </p:sp>
      <p:sp>
        <p:nvSpPr>
          <p:cNvPr id="18443" name="Rechteck 12"/>
          <p:cNvSpPr>
            <a:spLocks noChangeArrowheads="1"/>
          </p:cNvSpPr>
          <p:nvPr/>
        </p:nvSpPr>
        <p:spPr bwMode="auto">
          <a:xfrm>
            <a:off x="238125" y="2000250"/>
            <a:ext cx="2227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</a:t>
            </a:r>
            <a:r>
              <a:rPr lang="en-US" baseline="-25000">
                <a:latin typeface="Symbol" pitchFamily="18" charset="2"/>
              </a:rPr>
              <a:t>p</a:t>
            </a:r>
            <a:r>
              <a:rPr lang="en-US" sz="1200"/>
              <a:t>+</a:t>
            </a:r>
            <a:r>
              <a:rPr lang="en-US"/>
              <a:t>=139.6 MeV</a:t>
            </a:r>
            <a:endParaRPr lang="de-DE"/>
          </a:p>
        </p:txBody>
      </p:sp>
      <p:sp>
        <p:nvSpPr>
          <p:cNvPr id="18444" name="Rechteck 13"/>
          <p:cNvSpPr>
            <a:spLocks noChangeArrowheads="1"/>
          </p:cNvSpPr>
          <p:nvPr/>
        </p:nvSpPr>
        <p:spPr bwMode="auto">
          <a:xfrm>
            <a:off x="309563" y="1357313"/>
            <a:ext cx="2011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</a:t>
            </a:r>
            <a:r>
              <a:rPr lang="en-US" baseline="-25000">
                <a:latin typeface="Symbol" pitchFamily="18" charset="2"/>
              </a:rPr>
              <a:t>p</a:t>
            </a:r>
            <a:r>
              <a:rPr lang="en-US" baseline="-25000"/>
              <a:t>0</a:t>
            </a:r>
            <a:r>
              <a:rPr lang="en-US" sz="1200">
                <a:latin typeface="Symbol" pitchFamily="18" charset="2"/>
              </a:rPr>
              <a:t> </a:t>
            </a:r>
            <a:r>
              <a:rPr lang="en-US"/>
              <a:t>=135 MeV</a:t>
            </a:r>
            <a:endParaRPr lang="de-DE"/>
          </a:p>
        </p:txBody>
      </p:sp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4895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Formel" r:id="rId5" imgW="114120" imgH="215640" progId="Equation.3">
                  <p:embed/>
                </p:oleObj>
              </mc:Choice>
              <mc:Fallback>
                <p:oleObj name="Formel" r:id="rId5" imgW="11412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331946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5"/>
          <p:cNvGraphicFramePr>
            <a:graphicFrameLocks noChangeAspect="1"/>
          </p:cNvGraphicFramePr>
          <p:nvPr/>
        </p:nvGraphicFramePr>
        <p:xfrm>
          <a:off x="2595563" y="1357313"/>
          <a:ext cx="2159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Formel" r:id="rId7" imgW="1295280" imgH="342720" progId="Equation.3">
                  <p:embed/>
                </p:oleObj>
              </mc:Choice>
              <mc:Fallback>
                <p:oleObj name="Formel" r:id="rId7" imgW="1295280" imgH="3427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3" y="1357313"/>
                        <a:ext cx="21590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6"/>
          <p:cNvGraphicFramePr>
            <a:graphicFrameLocks noChangeAspect="1"/>
          </p:cNvGraphicFramePr>
          <p:nvPr/>
        </p:nvGraphicFramePr>
        <p:xfrm>
          <a:off x="3592513" y="1960563"/>
          <a:ext cx="59213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Formel" r:id="rId9" imgW="355320" imgH="304560" progId="Equation.3">
                  <p:embed/>
                </p:oleObj>
              </mc:Choice>
              <mc:Fallback>
                <p:oleObj name="Formel" r:id="rId9" imgW="355320" imgH="3045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2513" y="1960563"/>
                        <a:ext cx="592137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5" name="AutoShape 9"/>
          <p:cNvSpPr>
            <a:spLocks noChangeArrowheads="1"/>
          </p:cNvSpPr>
          <p:nvPr/>
        </p:nvSpPr>
        <p:spPr bwMode="auto">
          <a:xfrm>
            <a:off x="0" y="857250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AutoShape 9"/>
          <p:cNvSpPr>
            <a:spLocks noChangeArrowheads="1"/>
          </p:cNvSpPr>
          <p:nvPr/>
        </p:nvSpPr>
        <p:spPr bwMode="auto">
          <a:xfrm>
            <a:off x="0" y="5572125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Rechteck 19"/>
          <p:cNvSpPr>
            <a:spLocks noChangeArrowheads="1"/>
          </p:cNvSpPr>
          <p:nvPr/>
        </p:nvSpPr>
        <p:spPr bwMode="auto">
          <a:xfrm>
            <a:off x="381000" y="5143500"/>
            <a:ext cx="55006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err="1"/>
              <a:t>Precission</a:t>
            </a:r>
            <a:r>
              <a:rPr lang="en-US" sz="1800" dirty="0"/>
              <a:t> experiment to test the </a:t>
            </a:r>
            <a:r>
              <a:rPr lang="en-US" sz="1800" b="1" dirty="0"/>
              <a:t>unitary</a:t>
            </a:r>
            <a:r>
              <a:rPr lang="en-US" sz="1800" dirty="0"/>
              <a:t> </a:t>
            </a:r>
            <a:r>
              <a:rPr lang="en-US" sz="1800" b="1" dirty="0"/>
              <a:t>calculations</a:t>
            </a:r>
            <a:endParaRPr lang="en-US" sz="1800" dirty="0"/>
          </a:p>
          <a:p>
            <a:r>
              <a:rPr lang="en-US" sz="1800" dirty="0"/>
              <a:t>[Bernstein et al. </a:t>
            </a:r>
            <a:r>
              <a:rPr lang="de-DE" sz="1800" dirty="0"/>
              <a:t>arXiv:0902.3412 [</a:t>
            </a:r>
            <a:r>
              <a:rPr lang="de-DE" sz="1800" dirty="0" err="1"/>
              <a:t>nucl-th</a:t>
            </a:r>
            <a:r>
              <a:rPr lang="de-DE" sz="1800" dirty="0"/>
              <a:t>] (Feb. 2009) </a:t>
            </a:r>
          </a:p>
          <a:p>
            <a:r>
              <a:rPr lang="en-US" sz="1800" dirty="0"/>
              <a:t>and </a:t>
            </a:r>
            <a:r>
              <a:rPr lang="en-US" sz="1800" b="1" dirty="0" err="1"/>
              <a:t>ChPT</a:t>
            </a:r>
            <a:r>
              <a:rPr lang="en-US" sz="1800" b="1" dirty="0"/>
              <a:t> calculations </a:t>
            </a:r>
          </a:p>
          <a:p>
            <a:r>
              <a:rPr lang="en-US" sz="1800" dirty="0"/>
              <a:t>[</a:t>
            </a:r>
            <a:r>
              <a:rPr lang="de-DE" sz="1800" dirty="0" err="1"/>
              <a:t>V.Bernard</a:t>
            </a:r>
            <a:r>
              <a:rPr lang="de-DE" sz="1800" dirty="0"/>
              <a:t>, </a:t>
            </a:r>
            <a:r>
              <a:rPr lang="de-DE" sz="1800" dirty="0" err="1"/>
              <a:t>N.Kaiser</a:t>
            </a:r>
            <a:r>
              <a:rPr lang="de-DE" sz="1800" dirty="0"/>
              <a:t>,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U.G.Meissner</a:t>
            </a:r>
            <a:r>
              <a:rPr lang="de-DE" sz="1800" dirty="0"/>
              <a:t>, </a:t>
            </a:r>
          </a:p>
          <a:p>
            <a:r>
              <a:rPr lang="de-DE" sz="1800" dirty="0"/>
              <a:t>Eur. Phys. J. A11, 209 (2001)] </a:t>
            </a:r>
            <a:r>
              <a:rPr lang="en-US" sz="1800" dirty="0"/>
              <a:t>of ImE0+.</a:t>
            </a:r>
            <a:endParaRPr lang="de-DE" sz="1800" dirty="0"/>
          </a:p>
        </p:txBody>
      </p:sp>
      <p:pic>
        <p:nvPicPr>
          <p:cNvPr id="18448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0275" y="0"/>
            <a:ext cx="36861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Thomas\My Documents\target_no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100"/>
            <a:ext cx="9906000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9906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00200" y="4267200"/>
            <a:ext cx="5486400" cy="2438400"/>
            <a:chOff x="1008" y="2688"/>
            <a:chExt cx="3456" cy="1536"/>
          </a:xfrm>
        </p:grpSpPr>
        <p:sp>
          <p:nvSpPr>
            <p:cNvPr id="74772" name="Text Box 5"/>
            <p:cNvSpPr txBox="1">
              <a:spLocks noChangeArrowheads="1"/>
            </p:cNvSpPr>
            <p:nvPr/>
          </p:nvSpPr>
          <p:spPr bwMode="auto">
            <a:xfrm>
              <a:off x="1008" y="3936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Vacuum</a:t>
              </a:r>
            </a:p>
          </p:txBody>
        </p:sp>
        <p:sp>
          <p:nvSpPr>
            <p:cNvPr id="74773" name="Line 6"/>
            <p:cNvSpPr>
              <a:spLocks noChangeShapeType="1"/>
            </p:cNvSpPr>
            <p:nvPr/>
          </p:nvSpPr>
          <p:spPr bwMode="auto">
            <a:xfrm flipV="1">
              <a:off x="1344" y="2688"/>
              <a:ext cx="432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774" name="Line 7"/>
            <p:cNvSpPr>
              <a:spLocks noChangeShapeType="1"/>
            </p:cNvSpPr>
            <p:nvPr/>
          </p:nvSpPr>
          <p:spPr bwMode="auto">
            <a:xfrm flipV="1">
              <a:off x="1344" y="2688"/>
              <a:ext cx="312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352800" y="0"/>
            <a:ext cx="6553200" cy="4114800"/>
            <a:chOff x="2112" y="0"/>
            <a:chExt cx="4128" cy="2592"/>
          </a:xfrm>
        </p:grpSpPr>
        <p:sp>
          <p:nvSpPr>
            <p:cNvPr id="74766" name="Text Box 10"/>
            <p:cNvSpPr txBox="1">
              <a:spLocks noChangeArrowheads="1"/>
            </p:cNvSpPr>
            <p:nvPr/>
          </p:nvSpPr>
          <p:spPr bwMode="auto">
            <a:xfrm>
              <a:off x="2112" y="1152"/>
              <a:ext cx="14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C</a:t>
              </a:r>
              <a:r>
                <a:rPr lang="de-DE" baseline="-25000"/>
                <a:t>4</a:t>
              </a:r>
              <a:r>
                <a:rPr lang="de-DE"/>
                <a:t>H</a:t>
              </a:r>
              <a:r>
                <a:rPr lang="de-DE" baseline="-25000"/>
                <a:t>10</a:t>
              </a:r>
              <a:r>
                <a:rPr lang="de-DE"/>
                <a:t>O – 60%</a:t>
              </a:r>
            </a:p>
          </p:txBody>
        </p:sp>
        <p:sp>
          <p:nvSpPr>
            <p:cNvPr id="74767" name="Line 11"/>
            <p:cNvSpPr>
              <a:spLocks noChangeShapeType="1"/>
            </p:cNvSpPr>
            <p:nvPr/>
          </p:nvSpPr>
          <p:spPr bwMode="auto">
            <a:xfrm>
              <a:off x="2736" y="1440"/>
              <a:ext cx="86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4896" y="0"/>
              <a:ext cx="1344" cy="1257"/>
              <a:chOff x="3674" y="0"/>
              <a:chExt cx="1468" cy="1374"/>
            </a:xfrm>
          </p:grpSpPr>
          <p:pic>
            <p:nvPicPr>
              <p:cNvPr id="74769" name="Picture 12" descr="D:\Corel\butanol1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74" y="0"/>
                <a:ext cx="1468" cy="1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770" name="Text Box 14"/>
              <p:cNvSpPr txBox="1">
                <a:spLocks noChangeArrowheads="1"/>
              </p:cNvSpPr>
              <p:nvPr/>
            </p:nvSpPr>
            <p:spPr bwMode="auto">
              <a:xfrm>
                <a:off x="4156" y="1142"/>
                <a:ext cx="500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de-DE" sz="1600" b="1"/>
                  <a:t>30mm</a:t>
                </a:r>
              </a:p>
            </p:txBody>
          </p:sp>
          <p:sp>
            <p:nvSpPr>
              <p:cNvPr id="74771" name="Line 15"/>
              <p:cNvSpPr>
                <a:spLocks noChangeShapeType="1"/>
              </p:cNvSpPr>
              <p:nvPr/>
            </p:nvSpPr>
            <p:spPr bwMode="auto">
              <a:xfrm>
                <a:off x="3792" y="1104"/>
                <a:ext cx="12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019800" y="3733800"/>
            <a:ext cx="3733800" cy="2641600"/>
            <a:chOff x="3792" y="2352"/>
            <a:chExt cx="2352" cy="1664"/>
          </a:xfrm>
        </p:grpSpPr>
        <p:pic>
          <p:nvPicPr>
            <p:cNvPr id="74764" name="Picture 20" descr="C:\Dokumente und Einstellungen\Administrator\Eigene Dateien\Eigene Bilder\2008-07-03, PT_probe\PT_probe 026.jpg"/>
            <p:cNvPicPr>
              <a:picLocks noChangeAspect="1" noChangeArrowheads="1"/>
            </p:cNvPicPr>
            <p:nvPr/>
          </p:nvPicPr>
          <p:blipFill>
            <a:blip r:embed="rId4" cstate="print"/>
            <a:srcRect l="40384" r="13461"/>
            <a:stretch>
              <a:fillRect/>
            </a:stretch>
          </p:blipFill>
          <p:spPr bwMode="auto">
            <a:xfrm>
              <a:off x="4992" y="2352"/>
              <a:ext cx="1152" cy="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5" name="Line 21"/>
            <p:cNvSpPr>
              <a:spLocks noChangeShapeType="1"/>
            </p:cNvSpPr>
            <p:nvPr/>
          </p:nvSpPr>
          <p:spPr bwMode="auto">
            <a:xfrm flipH="1" flipV="1">
              <a:off x="3792" y="2736"/>
              <a:ext cx="129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1066800" y="3581400"/>
            <a:ext cx="5105400" cy="3124200"/>
            <a:chOff x="672" y="2256"/>
            <a:chExt cx="3216" cy="1968"/>
          </a:xfrm>
        </p:grpSpPr>
        <p:sp>
          <p:nvSpPr>
            <p:cNvPr id="74761" name="Text Box 8"/>
            <p:cNvSpPr txBox="1">
              <a:spLocks noChangeArrowheads="1"/>
            </p:cNvSpPr>
            <p:nvPr/>
          </p:nvSpPr>
          <p:spPr bwMode="auto">
            <a:xfrm>
              <a:off x="2400" y="3936"/>
              <a:ext cx="12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3He/4He – 6%</a:t>
              </a:r>
            </a:p>
          </p:txBody>
        </p:sp>
        <p:sp>
          <p:nvSpPr>
            <p:cNvPr id="74762" name="Line 9"/>
            <p:cNvSpPr>
              <a:spLocks noChangeShapeType="1"/>
            </p:cNvSpPr>
            <p:nvPr/>
          </p:nvSpPr>
          <p:spPr bwMode="auto">
            <a:xfrm flipV="1">
              <a:off x="2928" y="2928"/>
              <a:ext cx="624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763" name="Freeform 23"/>
            <p:cNvSpPr>
              <a:spLocks/>
            </p:cNvSpPr>
            <p:nvPr/>
          </p:nvSpPr>
          <p:spPr bwMode="auto">
            <a:xfrm>
              <a:off x="672" y="2256"/>
              <a:ext cx="3216" cy="768"/>
            </a:xfrm>
            <a:custGeom>
              <a:avLst/>
              <a:gdLst>
                <a:gd name="T0" fmla="*/ 0 w 3216"/>
                <a:gd name="T1" fmla="*/ 624 h 768"/>
                <a:gd name="T2" fmla="*/ 0 w 3216"/>
                <a:gd name="T3" fmla="*/ 768 h 768"/>
                <a:gd name="T4" fmla="*/ 3072 w 3216"/>
                <a:gd name="T5" fmla="*/ 768 h 768"/>
                <a:gd name="T6" fmla="*/ 3216 w 3216"/>
                <a:gd name="T7" fmla="*/ 624 h 768"/>
                <a:gd name="T8" fmla="*/ 3216 w 3216"/>
                <a:gd name="T9" fmla="*/ 144 h 768"/>
                <a:gd name="T10" fmla="*/ 2976 w 3216"/>
                <a:gd name="T11" fmla="*/ 0 h 768"/>
                <a:gd name="T12" fmla="*/ 48 w 3216"/>
                <a:gd name="T13" fmla="*/ 0 h 768"/>
                <a:gd name="T14" fmla="*/ 48 w 3216"/>
                <a:gd name="T15" fmla="*/ 144 h 768"/>
                <a:gd name="T16" fmla="*/ 2784 w 3216"/>
                <a:gd name="T17" fmla="*/ 144 h 768"/>
                <a:gd name="T18" fmla="*/ 2784 w 3216"/>
                <a:gd name="T19" fmla="*/ 192 h 768"/>
                <a:gd name="T20" fmla="*/ 3120 w 3216"/>
                <a:gd name="T21" fmla="*/ 192 h 768"/>
                <a:gd name="T22" fmla="*/ 3120 w 3216"/>
                <a:gd name="T23" fmla="*/ 576 h 768"/>
                <a:gd name="T24" fmla="*/ 2784 w 3216"/>
                <a:gd name="T25" fmla="*/ 576 h 768"/>
                <a:gd name="T26" fmla="*/ 2784 w 3216"/>
                <a:gd name="T27" fmla="*/ 624 h 768"/>
                <a:gd name="T28" fmla="*/ 0 w 3216"/>
                <a:gd name="T29" fmla="*/ 624 h 7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16"/>
                <a:gd name="T46" fmla="*/ 0 h 768"/>
                <a:gd name="T47" fmla="*/ 3216 w 3216"/>
                <a:gd name="T48" fmla="*/ 768 h 7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16" h="768">
                  <a:moveTo>
                    <a:pt x="0" y="624"/>
                  </a:moveTo>
                  <a:lnTo>
                    <a:pt x="0" y="768"/>
                  </a:lnTo>
                  <a:lnTo>
                    <a:pt x="3072" y="768"/>
                  </a:lnTo>
                  <a:lnTo>
                    <a:pt x="3216" y="624"/>
                  </a:lnTo>
                  <a:lnTo>
                    <a:pt x="3216" y="144"/>
                  </a:lnTo>
                  <a:lnTo>
                    <a:pt x="2976" y="0"/>
                  </a:lnTo>
                  <a:lnTo>
                    <a:pt x="48" y="0"/>
                  </a:lnTo>
                  <a:lnTo>
                    <a:pt x="48" y="144"/>
                  </a:lnTo>
                  <a:lnTo>
                    <a:pt x="2784" y="144"/>
                  </a:lnTo>
                  <a:lnTo>
                    <a:pt x="2784" y="192"/>
                  </a:lnTo>
                  <a:lnTo>
                    <a:pt x="3120" y="192"/>
                  </a:lnTo>
                  <a:lnTo>
                    <a:pt x="3120" y="576"/>
                  </a:lnTo>
                  <a:lnTo>
                    <a:pt x="2784" y="576"/>
                  </a:lnTo>
                  <a:lnTo>
                    <a:pt x="2784" y="624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50069" y="0"/>
            <a:ext cx="7769307" cy="582211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Dilution </a:t>
            </a:r>
            <a:r>
              <a:rPr lang="de-DE" sz="3200" b="1" dirty="0" err="1" smtClean="0">
                <a:solidFill>
                  <a:schemeClr val="accent6"/>
                </a:solidFill>
                <a:cs typeface="+mn-cs"/>
              </a:rPr>
              <a:t>Factor</a:t>
            </a: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 </a:t>
            </a:r>
            <a:r>
              <a:rPr lang="de-DE" sz="3200" b="1" dirty="0" err="1" smtClean="0">
                <a:solidFill>
                  <a:schemeClr val="accent6"/>
                </a:solidFill>
                <a:cs typeface="+mn-cs"/>
              </a:rPr>
              <a:t>and</a:t>
            </a: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 Low </a:t>
            </a:r>
            <a:r>
              <a:rPr lang="de-DE" sz="3200" b="1" dirty="0" err="1" smtClean="0">
                <a:solidFill>
                  <a:schemeClr val="accent6"/>
                </a:solidFill>
                <a:cs typeface="+mn-cs"/>
              </a:rPr>
              <a:t>Energetic</a:t>
            </a: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 Protons</a:t>
            </a:r>
            <a:endParaRPr lang="de-DE" sz="3200" b="1" dirty="0">
              <a:solidFill>
                <a:schemeClr val="accent6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 cstate="print"/>
          <a:srcRect r="67446"/>
          <a:stretch>
            <a:fillRect/>
          </a:stretch>
        </p:blipFill>
        <p:spPr bwMode="auto">
          <a:xfrm>
            <a:off x="-1" y="692696"/>
            <a:ext cx="3224809" cy="401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416496" y="0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Data taken in September 2010 &amp; February 2011</a:t>
            </a:r>
          </a:p>
          <a:p>
            <a:r>
              <a:rPr lang="de-DE" sz="2000" dirty="0" smtClean="0"/>
              <a:t> Analysis: S. Schumann (MIT)</a:t>
            </a:r>
            <a:endParaRPr lang="de-DE" sz="20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9120"/>
            <a:ext cx="468172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3040" y="4629638"/>
            <a:ext cx="4392488" cy="189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3656856" y="6519446"/>
            <a:ext cx="856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80"/>
                </a:solidFill>
                <a:latin typeface="Arial" pitchFamily="34" charset="0"/>
              </a:rPr>
              <a:t>Carbon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7041232" y="6519446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80"/>
                </a:solidFill>
                <a:latin typeface="Arial" pitchFamily="34" charset="0"/>
              </a:rPr>
              <a:t>Hydrogen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0" y="6519446"/>
            <a:ext cx="878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0080"/>
                </a:solidFill>
                <a:latin typeface="Arial" pitchFamily="34" charset="0"/>
              </a:rPr>
              <a:t>Butanol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3265712" y="764704"/>
            <a:ext cx="6640288" cy="35436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eck 7"/>
          <p:cNvSpPr/>
          <p:nvPr/>
        </p:nvSpPr>
        <p:spPr>
          <a:xfrm>
            <a:off x="1136576" y="692696"/>
            <a:ext cx="1468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err="1" smtClean="0"/>
              <a:t>E</a:t>
            </a:r>
            <a:r>
              <a:rPr lang="de-DE" sz="2000" baseline="-25000" dirty="0" err="1" smtClean="0">
                <a:latin typeface="Symbol" pitchFamily="18" charset="2"/>
              </a:rPr>
              <a:t>g</a:t>
            </a:r>
            <a:r>
              <a:rPr lang="de-DE" sz="2000" dirty="0" smtClean="0"/>
              <a:t>=320MeV</a:t>
            </a:r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2222500" y="0"/>
            <a:ext cx="553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u="sng">
                <a:solidFill>
                  <a:srgbClr val="FF0000"/>
                </a:solidFill>
              </a:rPr>
              <a:t>Polarised Photons @ MAMI C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5810250" y="4000500"/>
            <a:ext cx="3714750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E</a:t>
            </a:r>
            <a:r>
              <a:rPr lang="de-DE" baseline="-25000">
                <a:latin typeface="Symbol" pitchFamily="18" charset="2"/>
              </a:rPr>
              <a:t>g</a:t>
            </a:r>
            <a:r>
              <a:rPr lang="de-DE"/>
              <a:t>	=  75 ... 1480 MeV</a:t>
            </a:r>
          </a:p>
          <a:p>
            <a:r>
              <a:rPr lang="de-DE">
                <a:latin typeface="Symbol" pitchFamily="18" charset="2"/>
              </a:rPr>
              <a:t>D</a:t>
            </a:r>
            <a:r>
              <a:rPr lang="de-DE"/>
              <a:t>E</a:t>
            </a:r>
            <a:r>
              <a:rPr lang="de-DE" baseline="-25000">
                <a:latin typeface="Symbol" pitchFamily="18" charset="2"/>
              </a:rPr>
              <a:t>g</a:t>
            </a:r>
            <a:r>
              <a:rPr lang="de-DE"/>
              <a:t>	=  4 MeV</a:t>
            </a:r>
          </a:p>
          <a:p>
            <a:r>
              <a:rPr lang="de-DE"/>
              <a:t>N</a:t>
            </a:r>
            <a:r>
              <a:rPr lang="de-DE" baseline="-25000">
                <a:latin typeface="Symbol" pitchFamily="18" charset="2"/>
              </a:rPr>
              <a:t>g</a:t>
            </a:r>
            <a:r>
              <a:rPr lang="de-DE"/>
              <a:t>	=  2 </a:t>
            </a:r>
            <a:r>
              <a:rPr lang="de-DE" baseline="30000"/>
              <a:t>.</a:t>
            </a:r>
            <a:r>
              <a:rPr lang="de-DE"/>
              <a:t> 10</a:t>
            </a:r>
            <a:r>
              <a:rPr lang="de-DE" baseline="30000"/>
              <a:t>5</a:t>
            </a:r>
            <a:r>
              <a:rPr lang="de-DE"/>
              <a:t> s</a:t>
            </a:r>
            <a:r>
              <a:rPr lang="de-DE" baseline="30000"/>
              <a:t>-1</a:t>
            </a:r>
            <a:r>
              <a:rPr lang="de-DE"/>
              <a:t> MeV</a:t>
            </a:r>
            <a:r>
              <a:rPr lang="de-DE" baseline="30000"/>
              <a:t>-1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8"/>
            <a:ext cx="98536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24275"/>
            <a:ext cx="48482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feld 8"/>
          <p:cNvSpPr txBox="1">
            <a:spLocks noChangeArrowheads="1"/>
          </p:cNvSpPr>
          <p:nvPr/>
        </p:nvSpPr>
        <p:spPr bwMode="auto">
          <a:xfrm>
            <a:off x="2952750" y="4929188"/>
            <a:ext cx="1714500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/>
              <a:t>Circular </a:t>
            </a:r>
          </a:p>
          <a:p>
            <a:pPr algn="r"/>
            <a:r>
              <a:rPr lang="de-DE"/>
              <a:t>Polarisation</a:t>
            </a:r>
          </a:p>
          <a:p>
            <a:pPr algn="r"/>
            <a:r>
              <a:rPr lang="de-DE"/>
              <a:t>Transfer</a:t>
            </a:r>
            <a:endParaRPr lang="en-US"/>
          </a:p>
        </p:txBody>
      </p:sp>
      <p:sp>
        <p:nvSpPr>
          <p:cNvPr id="4105" name="Textfeld 9"/>
          <p:cNvSpPr txBox="1">
            <a:spLocks noChangeArrowheads="1"/>
          </p:cNvSpPr>
          <p:nvPr/>
        </p:nvSpPr>
        <p:spPr bwMode="auto">
          <a:xfrm>
            <a:off x="7881938" y="571500"/>
            <a:ext cx="1714500" cy="15700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/>
              <a:t>Linear</a:t>
            </a:r>
          </a:p>
          <a:p>
            <a:pPr algn="r"/>
            <a:r>
              <a:rPr lang="de-DE"/>
              <a:t>Polarisation</a:t>
            </a:r>
          </a:p>
          <a:p>
            <a:pPr algn="r"/>
            <a:endParaRPr lang="de-DE"/>
          </a:p>
          <a:p>
            <a:pPr algn="r"/>
            <a:endParaRPr lang="de-DE"/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666750" y="3786188"/>
          <a:ext cx="300037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Formel" r:id="rId5" imgW="1574640" imgH="253800" progId="Equation.3">
                  <p:embed/>
                </p:oleObj>
              </mc:Choice>
              <mc:Fallback>
                <p:oleObj name="Formel" r:id="rId5" imgW="157464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3786188"/>
                        <a:ext cx="3000375" cy="515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7953375" y="1428750"/>
          <a:ext cx="158115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Formel" r:id="rId7" imgW="698400" imgH="253800" progId="Equation.3">
                  <p:embed/>
                </p:oleObj>
              </mc:Choice>
              <mc:Fallback>
                <p:oleObj name="Formel" r:id="rId7" imgW="69840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3375" y="1428750"/>
                        <a:ext cx="1581150" cy="530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5881688" y="5572125"/>
            <a:ext cx="411162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6381750" y="5500688"/>
            <a:ext cx="3143250" cy="830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High Polarisation</a:t>
            </a:r>
          </a:p>
          <a:p>
            <a:r>
              <a:rPr lang="de-DE"/>
              <a:t>High Photon Flux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Thomas\My Documents\target_no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100"/>
            <a:ext cx="9906000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9906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78852" name="Group 18"/>
          <p:cNvGrpSpPr>
            <a:grpSpLocks/>
          </p:cNvGrpSpPr>
          <p:nvPr/>
        </p:nvGrpSpPr>
        <p:grpSpPr bwMode="auto">
          <a:xfrm>
            <a:off x="1600200" y="4267200"/>
            <a:ext cx="5486400" cy="2438400"/>
            <a:chOff x="1008" y="2688"/>
            <a:chExt cx="3456" cy="1536"/>
          </a:xfrm>
        </p:grpSpPr>
        <p:sp>
          <p:nvSpPr>
            <p:cNvPr id="78859" name="Text Box 5"/>
            <p:cNvSpPr txBox="1">
              <a:spLocks noChangeArrowheads="1"/>
            </p:cNvSpPr>
            <p:nvPr/>
          </p:nvSpPr>
          <p:spPr bwMode="auto">
            <a:xfrm>
              <a:off x="1008" y="3936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Vacuum</a:t>
              </a:r>
            </a:p>
          </p:txBody>
        </p:sp>
        <p:sp>
          <p:nvSpPr>
            <p:cNvPr id="78860" name="Line 6"/>
            <p:cNvSpPr>
              <a:spLocks noChangeShapeType="1"/>
            </p:cNvSpPr>
            <p:nvPr/>
          </p:nvSpPr>
          <p:spPr bwMode="auto">
            <a:xfrm flipV="1">
              <a:off x="1344" y="2688"/>
              <a:ext cx="432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8861" name="Line 7"/>
            <p:cNvSpPr>
              <a:spLocks noChangeShapeType="1"/>
            </p:cNvSpPr>
            <p:nvPr/>
          </p:nvSpPr>
          <p:spPr bwMode="auto">
            <a:xfrm flipV="1">
              <a:off x="1344" y="2688"/>
              <a:ext cx="312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8853" name="Group 24"/>
          <p:cNvGrpSpPr>
            <a:grpSpLocks/>
          </p:cNvGrpSpPr>
          <p:nvPr/>
        </p:nvGrpSpPr>
        <p:grpSpPr bwMode="auto">
          <a:xfrm>
            <a:off x="1066800" y="3581400"/>
            <a:ext cx="5105400" cy="3124200"/>
            <a:chOff x="672" y="2256"/>
            <a:chExt cx="3216" cy="1968"/>
          </a:xfrm>
        </p:grpSpPr>
        <p:sp>
          <p:nvSpPr>
            <p:cNvPr id="78856" name="Text Box 8"/>
            <p:cNvSpPr txBox="1">
              <a:spLocks noChangeArrowheads="1"/>
            </p:cNvSpPr>
            <p:nvPr/>
          </p:nvSpPr>
          <p:spPr bwMode="auto">
            <a:xfrm>
              <a:off x="2400" y="3936"/>
              <a:ext cx="12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3He/4He – 6%</a:t>
              </a:r>
            </a:p>
          </p:txBody>
        </p:sp>
        <p:sp>
          <p:nvSpPr>
            <p:cNvPr id="78857" name="Line 9"/>
            <p:cNvSpPr>
              <a:spLocks noChangeShapeType="1"/>
            </p:cNvSpPr>
            <p:nvPr/>
          </p:nvSpPr>
          <p:spPr bwMode="auto">
            <a:xfrm flipV="1">
              <a:off x="2928" y="2928"/>
              <a:ext cx="624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8858" name="Freeform 23"/>
            <p:cNvSpPr>
              <a:spLocks/>
            </p:cNvSpPr>
            <p:nvPr/>
          </p:nvSpPr>
          <p:spPr bwMode="auto">
            <a:xfrm>
              <a:off x="672" y="2256"/>
              <a:ext cx="3216" cy="768"/>
            </a:xfrm>
            <a:custGeom>
              <a:avLst/>
              <a:gdLst>
                <a:gd name="T0" fmla="*/ 0 w 3216"/>
                <a:gd name="T1" fmla="*/ 624 h 768"/>
                <a:gd name="T2" fmla="*/ 0 w 3216"/>
                <a:gd name="T3" fmla="*/ 768 h 768"/>
                <a:gd name="T4" fmla="*/ 3072 w 3216"/>
                <a:gd name="T5" fmla="*/ 768 h 768"/>
                <a:gd name="T6" fmla="*/ 3216 w 3216"/>
                <a:gd name="T7" fmla="*/ 624 h 768"/>
                <a:gd name="T8" fmla="*/ 3216 w 3216"/>
                <a:gd name="T9" fmla="*/ 144 h 768"/>
                <a:gd name="T10" fmla="*/ 2976 w 3216"/>
                <a:gd name="T11" fmla="*/ 0 h 768"/>
                <a:gd name="T12" fmla="*/ 48 w 3216"/>
                <a:gd name="T13" fmla="*/ 0 h 768"/>
                <a:gd name="T14" fmla="*/ 48 w 3216"/>
                <a:gd name="T15" fmla="*/ 144 h 768"/>
                <a:gd name="T16" fmla="*/ 2784 w 3216"/>
                <a:gd name="T17" fmla="*/ 144 h 768"/>
                <a:gd name="T18" fmla="*/ 2784 w 3216"/>
                <a:gd name="T19" fmla="*/ 192 h 768"/>
                <a:gd name="T20" fmla="*/ 3120 w 3216"/>
                <a:gd name="T21" fmla="*/ 192 h 768"/>
                <a:gd name="T22" fmla="*/ 3120 w 3216"/>
                <a:gd name="T23" fmla="*/ 576 h 768"/>
                <a:gd name="T24" fmla="*/ 2784 w 3216"/>
                <a:gd name="T25" fmla="*/ 576 h 768"/>
                <a:gd name="T26" fmla="*/ 2784 w 3216"/>
                <a:gd name="T27" fmla="*/ 624 h 768"/>
                <a:gd name="T28" fmla="*/ 0 w 3216"/>
                <a:gd name="T29" fmla="*/ 624 h 7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16"/>
                <a:gd name="T46" fmla="*/ 0 h 768"/>
                <a:gd name="T47" fmla="*/ 3216 w 3216"/>
                <a:gd name="T48" fmla="*/ 768 h 7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16" h="768">
                  <a:moveTo>
                    <a:pt x="0" y="624"/>
                  </a:moveTo>
                  <a:lnTo>
                    <a:pt x="0" y="768"/>
                  </a:lnTo>
                  <a:lnTo>
                    <a:pt x="3072" y="768"/>
                  </a:lnTo>
                  <a:lnTo>
                    <a:pt x="3216" y="624"/>
                  </a:lnTo>
                  <a:lnTo>
                    <a:pt x="3216" y="144"/>
                  </a:lnTo>
                  <a:lnTo>
                    <a:pt x="2976" y="0"/>
                  </a:lnTo>
                  <a:lnTo>
                    <a:pt x="48" y="0"/>
                  </a:lnTo>
                  <a:lnTo>
                    <a:pt x="48" y="144"/>
                  </a:lnTo>
                  <a:lnTo>
                    <a:pt x="2784" y="144"/>
                  </a:lnTo>
                  <a:lnTo>
                    <a:pt x="2784" y="192"/>
                  </a:lnTo>
                  <a:lnTo>
                    <a:pt x="3120" y="192"/>
                  </a:lnTo>
                  <a:lnTo>
                    <a:pt x="3120" y="576"/>
                  </a:lnTo>
                  <a:lnTo>
                    <a:pt x="2784" y="576"/>
                  </a:lnTo>
                  <a:lnTo>
                    <a:pt x="2784" y="624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227330" name="Picture 2" descr="C:\Users\thomas\Desktop\acti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0346833">
            <a:off x="5830888" y="696913"/>
            <a:ext cx="3900487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1398588" y="0"/>
            <a:ext cx="6672262" cy="582613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Perspectives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: </a:t>
            </a: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Active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 </a:t>
            </a: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Polarised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 Target</a:t>
            </a:r>
          </a:p>
        </p:txBody>
      </p:sp>
      <p:sp>
        <p:nvSpPr>
          <p:cNvPr id="14" name="Rechteck 13"/>
          <p:cNvSpPr/>
          <p:nvPr/>
        </p:nvSpPr>
        <p:spPr>
          <a:xfrm>
            <a:off x="6665640" y="6211669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[</a:t>
            </a:r>
            <a:r>
              <a:rPr lang="de-DE" sz="1800" dirty="0" smtClean="0"/>
              <a:t>B.van den Brand et al., PSI,</a:t>
            </a:r>
          </a:p>
          <a:p>
            <a:r>
              <a:rPr lang="de-DE" sz="1800" dirty="0" smtClean="0"/>
              <a:t>NIM A 446 (2000) 592] </a:t>
            </a:r>
            <a:endParaRPr 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733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84 -0.0585 L -0.22834 0.28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96000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838" y="457200"/>
            <a:ext cx="396716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3886200"/>
            <a:ext cx="5943600" cy="2819400"/>
            <a:chOff x="0" y="2448"/>
            <a:chExt cx="3744" cy="1776"/>
          </a:xfrm>
        </p:grpSpPr>
        <p:pic>
          <p:nvPicPr>
            <p:cNvPr id="159748" name="Picture 4" descr="insert_new_se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448"/>
              <a:ext cx="3744" cy="1314"/>
            </a:xfrm>
            <a:prstGeom prst="rect">
              <a:avLst/>
            </a:prstGeom>
            <a:noFill/>
          </p:spPr>
        </p:pic>
        <p:sp>
          <p:nvSpPr>
            <p:cNvPr id="159749" name="Line 5"/>
            <p:cNvSpPr>
              <a:spLocks noChangeShapeType="1"/>
            </p:cNvSpPr>
            <p:nvPr/>
          </p:nvSpPr>
          <p:spPr bwMode="auto">
            <a:xfrm>
              <a:off x="96" y="3888"/>
              <a:ext cx="3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9750" name="Text Box 6"/>
            <p:cNvSpPr txBox="1">
              <a:spLocks noChangeArrowheads="1"/>
            </p:cNvSpPr>
            <p:nvPr/>
          </p:nvSpPr>
          <p:spPr bwMode="auto">
            <a:xfrm>
              <a:off x="1392" y="3936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2 Meter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921139" cy="367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212346" y="0"/>
            <a:ext cx="7044750" cy="582211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3200" b="1" dirty="0" smtClean="0">
                <a:solidFill>
                  <a:schemeClr val="accent6"/>
                </a:solidFill>
              </a:rPr>
              <a:t>Light </a:t>
            </a:r>
            <a:r>
              <a:rPr lang="de-DE" sz="3200" b="1" dirty="0" err="1" smtClean="0">
                <a:solidFill>
                  <a:schemeClr val="accent6"/>
                </a:solidFill>
              </a:rPr>
              <a:t>Readout</a:t>
            </a: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: </a:t>
            </a: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Active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 </a:t>
            </a: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Polarised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 Target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077200" y="4437112"/>
            <a:ext cx="18288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de-DE" dirty="0" smtClean="0"/>
          </a:p>
          <a:p>
            <a:pPr>
              <a:spcBef>
                <a:spcPct val="50000"/>
              </a:spcBef>
            </a:pPr>
            <a:r>
              <a:rPr lang="de-DE" dirty="0" smtClean="0"/>
              <a:t>Material </a:t>
            </a:r>
          </a:p>
          <a:p>
            <a:pPr>
              <a:spcBef>
                <a:spcPct val="50000"/>
              </a:spcBef>
            </a:pPr>
            <a:r>
              <a:rPr lang="de-DE" dirty="0" smtClean="0"/>
              <a:t>&amp;</a:t>
            </a:r>
          </a:p>
          <a:p>
            <a:pPr>
              <a:spcBef>
                <a:spcPct val="50000"/>
              </a:spcBef>
            </a:pP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challenge</a:t>
            </a:r>
            <a:r>
              <a:rPr lang="de-DE" dirty="0" smtClean="0"/>
              <a:t> !!!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44488" y="5613047"/>
            <a:ext cx="7013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Miskimen</a:t>
            </a:r>
            <a:r>
              <a:rPr lang="de-DE" dirty="0" smtClean="0"/>
              <a:t> (</a:t>
            </a:r>
            <a:r>
              <a:rPr lang="de-DE" dirty="0" err="1" smtClean="0"/>
              <a:t>UMass</a:t>
            </a:r>
            <a:r>
              <a:rPr lang="de-DE" dirty="0" smtClean="0"/>
              <a:t> Amherst), </a:t>
            </a:r>
            <a:r>
              <a:rPr lang="de-DE" dirty="0" err="1" smtClean="0"/>
              <a:t>Downie</a:t>
            </a:r>
            <a:r>
              <a:rPr lang="de-DE" dirty="0" smtClean="0"/>
              <a:t> (GWU),</a:t>
            </a:r>
          </a:p>
          <a:p>
            <a:r>
              <a:rPr lang="de-DE" dirty="0" err="1" smtClean="0"/>
              <a:t>Biroth</a:t>
            </a:r>
            <a:r>
              <a:rPr lang="de-DE" dirty="0" smtClean="0"/>
              <a:t>,  Thomas (Mainz), </a:t>
            </a:r>
          </a:p>
          <a:p>
            <a:r>
              <a:rPr lang="de-DE" dirty="0" err="1" smtClean="0"/>
              <a:t>Borisov</a:t>
            </a:r>
            <a:r>
              <a:rPr lang="de-DE" dirty="0" smtClean="0"/>
              <a:t> , </a:t>
            </a:r>
            <a:r>
              <a:rPr lang="de-DE" dirty="0" err="1" smtClean="0"/>
              <a:t>Neganov</a:t>
            </a:r>
            <a:r>
              <a:rPr lang="de-DE" dirty="0" smtClean="0"/>
              <a:t>, </a:t>
            </a:r>
            <a:r>
              <a:rPr lang="de-DE" dirty="0" err="1" smtClean="0"/>
              <a:t>Usov</a:t>
            </a:r>
            <a:r>
              <a:rPr lang="de-DE" dirty="0" smtClean="0"/>
              <a:t> (JINR).</a:t>
            </a:r>
            <a:endParaRPr lang="de-DE" dirty="0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5682885" cy="152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7096" y="4077072"/>
            <a:ext cx="2051869" cy="13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0" y="714375"/>
            <a:ext cx="9906000" cy="1500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27" tIns="59527" rIns="85527" bIns="42764"/>
          <a:lstStyle/>
          <a:p>
            <a:pPr algn="just"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 dirty="0">
                <a:solidFill>
                  <a:srgbClr val="000080"/>
                </a:solidFill>
                <a:ea typeface="Standard Symbols"/>
                <a:cs typeface="Standard Symbols"/>
              </a:rPr>
              <a:t> </a:t>
            </a:r>
            <a:r>
              <a:rPr lang="en-US" sz="2000" dirty="0" err="1">
                <a:solidFill>
                  <a:srgbClr val="000080"/>
                </a:solidFill>
                <a:ea typeface="Standard Symbols"/>
                <a:cs typeface="Standard Symbols"/>
              </a:rPr>
              <a:t>Polarisabilities</a:t>
            </a:r>
            <a:r>
              <a:rPr lang="en-US" sz="2000" dirty="0">
                <a:solidFill>
                  <a:srgbClr val="000080"/>
                </a:solidFill>
                <a:ea typeface="Standard Symbols"/>
                <a:cs typeface="Standard Symbols"/>
              </a:rPr>
              <a:t> are fundamental structure constants of the nucleon</a:t>
            </a:r>
          </a:p>
          <a:p>
            <a:pPr algn="just"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 dirty="0">
                <a:solidFill>
                  <a:srgbClr val="000080"/>
                </a:solidFill>
                <a:ea typeface="Standard Symbols"/>
                <a:cs typeface="Standard Symbols"/>
              </a:rPr>
              <a:t> Scalar </a:t>
            </a:r>
            <a:r>
              <a:rPr lang="en-US" sz="2000" dirty="0" err="1">
                <a:solidFill>
                  <a:srgbClr val="000080"/>
                </a:solidFill>
                <a:ea typeface="Standard Symbols"/>
                <a:cs typeface="Standard Symbols"/>
              </a:rPr>
              <a:t>polarisabilities</a:t>
            </a:r>
            <a:r>
              <a:rPr lang="en-US" sz="2000" dirty="0">
                <a:solidFill>
                  <a:srgbClr val="000080"/>
                </a:solidFill>
                <a:ea typeface="Standard Symbols"/>
                <a:cs typeface="Standard Symbols"/>
              </a:rPr>
              <a:t> (</a:t>
            </a:r>
            <a:r>
              <a:rPr lang="en-US" sz="2000" dirty="0">
                <a:solidFill>
                  <a:srgbClr val="000080"/>
                </a:solidFill>
                <a:ea typeface="DejaVu Sans"/>
                <a:cs typeface="DejaVu Sans"/>
              </a:rPr>
              <a:t>α, β) describe spin response to static EM field</a:t>
            </a:r>
            <a:endParaRPr lang="en-US" sz="2000" dirty="0">
              <a:solidFill>
                <a:srgbClr val="000080"/>
              </a:solidFill>
              <a:ea typeface="Standard Symbols"/>
              <a:cs typeface="Standard Symbols"/>
            </a:endParaRPr>
          </a:p>
          <a:p>
            <a:pPr algn="just">
              <a:lnSpc>
                <a:spcPct val="97000"/>
              </a:lnSpc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 dirty="0">
                <a:solidFill>
                  <a:srgbClr val="000080"/>
                </a:solidFill>
                <a:ea typeface="Standard Symbols"/>
                <a:cs typeface="Standard Symbols"/>
              </a:rPr>
              <a:t> Scalar </a:t>
            </a:r>
            <a:r>
              <a:rPr lang="en-US" sz="2000" dirty="0" err="1">
                <a:solidFill>
                  <a:srgbClr val="000080"/>
                </a:solidFill>
                <a:ea typeface="Standard Symbols"/>
                <a:cs typeface="Standard Symbols"/>
              </a:rPr>
              <a:t>polarisabilities</a:t>
            </a:r>
            <a:r>
              <a:rPr lang="en-US" sz="2000" dirty="0">
                <a:solidFill>
                  <a:srgbClr val="000080"/>
                </a:solidFill>
                <a:ea typeface="DejaVu Sans"/>
                <a:cs typeface="DejaVu Sans"/>
              </a:rPr>
              <a:t> measured in real Compton Scattering  for the proton			</a:t>
            </a:r>
            <a:r>
              <a:rPr lang="en-US" sz="1800" dirty="0">
                <a:cs typeface="Times New Roman" pitchFamily="18" charset="0"/>
              </a:rPr>
              <a:t>[</a:t>
            </a:r>
            <a:r>
              <a:rPr lang="en-US" sz="1800" dirty="0" err="1">
                <a:cs typeface="Times New Roman" pitchFamily="18" charset="0"/>
              </a:rPr>
              <a:t>M.Schumacher</a:t>
            </a:r>
            <a:r>
              <a:rPr lang="en-US" sz="1800" dirty="0">
                <a:cs typeface="Times New Roman" pitchFamily="18" charset="0"/>
              </a:rPr>
              <a:t>, </a:t>
            </a:r>
            <a:r>
              <a:rPr lang="en-US" sz="1800" dirty="0" err="1">
                <a:cs typeface="Times New Roman" pitchFamily="18" charset="0"/>
              </a:rPr>
              <a:t>Prog.Part</a:t>
            </a:r>
            <a:r>
              <a:rPr lang="en-US" sz="1800" dirty="0">
                <a:cs typeface="Times New Roman" pitchFamily="18" charset="0"/>
              </a:rPr>
              <a:t>. and Nucl.Phys.55, 567 (2005).] </a:t>
            </a:r>
            <a:r>
              <a:rPr lang="en-US" sz="2000" dirty="0">
                <a:solidFill>
                  <a:srgbClr val="000080"/>
                </a:solidFill>
                <a:cs typeface="Times New Roman" pitchFamily="18" charset="0"/>
              </a:rPr>
              <a:t>:</a:t>
            </a:r>
            <a:endParaRPr lang="de-DE" sz="1800" dirty="0">
              <a:cs typeface="Times New Roman" pitchFamily="18" charset="0"/>
            </a:endParaRPr>
          </a:p>
        </p:txBody>
      </p:sp>
      <p:grpSp>
        <p:nvGrpSpPr>
          <p:cNvPr id="14340" name="Group 7"/>
          <p:cNvGrpSpPr>
            <a:grpSpLocks/>
          </p:cNvGrpSpPr>
          <p:nvPr/>
        </p:nvGrpSpPr>
        <p:grpSpPr bwMode="auto">
          <a:xfrm>
            <a:off x="117475" y="3645024"/>
            <a:ext cx="9550400" cy="977900"/>
            <a:chOff x="113" y="2313"/>
            <a:chExt cx="6122" cy="679"/>
          </a:xfrm>
        </p:grpSpPr>
        <p:sp>
          <p:nvSpPr>
            <p:cNvPr id="14349" name="Rectangle 8"/>
            <p:cNvSpPr>
              <a:spLocks noChangeArrowheads="1"/>
            </p:cNvSpPr>
            <p:nvPr/>
          </p:nvSpPr>
          <p:spPr bwMode="auto">
            <a:xfrm>
              <a:off x="113" y="2313"/>
              <a:ext cx="6123" cy="680"/>
            </a:xfrm>
            <a:prstGeom prst="rect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35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2332"/>
              <a:ext cx="5924" cy="3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435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2656"/>
              <a:ext cx="5924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1452563" y="0"/>
            <a:ext cx="6572250" cy="582613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00FF"/>
                </a:solidFill>
              </a:rPr>
              <a:t> </a:t>
            </a:r>
            <a:r>
              <a:rPr lang="en-US" sz="3200" b="1">
                <a:solidFill>
                  <a:srgbClr val="0000FF"/>
                </a:solidFill>
              </a:rPr>
              <a:t>Polarisabilities</a:t>
            </a:r>
          </a:p>
        </p:txBody>
      </p:sp>
      <p:graphicFrame>
        <p:nvGraphicFramePr>
          <p:cNvPr id="14338" name="Object 1"/>
          <p:cNvGraphicFramePr>
            <a:graphicFrameLocks noChangeAspect="1"/>
          </p:cNvGraphicFramePr>
          <p:nvPr/>
        </p:nvGraphicFramePr>
        <p:xfrm>
          <a:off x="309563" y="2428875"/>
          <a:ext cx="9153525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6" imgW="4127400" imgH="419040" progId="Equation.3">
                  <p:embed/>
                </p:oleObj>
              </mc:Choice>
              <mc:Fallback>
                <p:oleObj name="Equation" r:id="rId6" imgW="4127400" imgH="419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2428875"/>
                        <a:ext cx="9153525" cy="928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24"/>
          <p:cNvSpPr>
            <a:spLocks noChangeArrowheads="1"/>
          </p:cNvSpPr>
          <p:nvPr/>
        </p:nvSpPr>
        <p:spPr bwMode="auto">
          <a:xfrm>
            <a:off x="632520" y="4869160"/>
            <a:ext cx="819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Real compton scattering with polarized beam and polarized target</a:t>
            </a:r>
          </a:p>
        </p:txBody>
      </p:sp>
      <p:sp>
        <p:nvSpPr>
          <p:cNvPr id="14343" name="Rectangle 29"/>
          <p:cNvSpPr>
            <a:spLocks noChangeArrowheads="1"/>
          </p:cNvSpPr>
          <p:nvPr/>
        </p:nvSpPr>
        <p:spPr bwMode="auto">
          <a:xfrm>
            <a:off x="632520" y="4869160"/>
            <a:ext cx="8208962" cy="43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344" name="Rectangle 30"/>
          <p:cNvSpPr>
            <a:spLocks noChangeArrowheads="1"/>
          </p:cNvSpPr>
          <p:nvPr/>
        </p:nvSpPr>
        <p:spPr bwMode="auto">
          <a:xfrm>
            <a:off x="4088507" y="5445423"/>
            <a:ext cx="508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Dispersion relation, </a:t>
            </a:r>
            <a:r>
              <a:rPr lang="de-DE">
                <a:latin typeface="Symbol" pitchFamily="18" charset="2"/>
              </a:rPr>
              <a:t>c</a:t>
            </a:r>
            <a:r>
              <a:rPr lang="de-DE"/>
              <a:t>PT, lattice QCD..?</a:t>
            </a:r>
          </a:p>
        </p:txBody>
      </p:sp>
      <p:sp>
        <p:nvSpPr>
          <p:cNvPr id="14345" name="Rectangle 32"/>
          <p:cNvSpPr>
            <a:spLocks noChangeArrowheads="1"/>
          </p:cNvSpPr>
          <p:nvPr/>
        </p:nvSpPr>
        <p:spPr bwMode="auto">
          <a:xfrm>
            <a:off x="848420" y="5372398"/>
            <a:ext cx="198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Symbol" pitchFamily="18" charset="2"/>
              </a:rPr>
              <a:t>a,b,g</a:t>
            </a:r>
            <a:r>
              <a:rPr lang="de-DE" baseline="-25000">
                <a:latin typeface="Symbol" pitchFamily="18" charset="2"/>
              </a:rPr>
              <a:t>1</a:t>
            </a:r>
            <a:r>
              <a:rPr lang="de-DE">
                <a:latin typeface="Symbol" pitchFamily="18" charset="2"/>
              </a:rPr>
              <a:t>,g</a:t>
            </a:r>
            <a:r>
              <a:rPr lang="de-DE" baseline="-25000">
                <a:latin typeface="Symbol" pitchFamily="18" charset="2"/>
              </a:rPr>
              <a:t>2</a:t>
            </a:r>
            <a:r>
              <a:rPr lang="de-DE">
                <a:latin typeface="Symbol" pitchFamily="18" charset="2"/>
              </a:rPr>
              <a:t>,g</a:t>
            </a:r>
            <a:r>
              <a:rPr lang="de-DE" baseline="-25000">
                <a:latin typeface="Symbol" pitchFamily="18" charset="2"/>
              </a:rPr>
              <a:t>3</a:t>
            </a:r>
            <a:r>
              <a:rPr lang="de-DE">
                <a:latin typeface="Symbol" pitchFamily="18" charset="2"/>
              </a:rPr>
              <a:t>,g</a:t>
            </a:r>
            <a:r>
              <a:rPr lang="de-DE" baseline="-25000">
                <a:latin typeface="Symbol" pitchFamily="18" charset="2"/>
              </a:rPr>
              <a:t>4</a:t>
            </a:r>
          </a:p>
        </p:txBody>
      </p:sp>
      <p:sp>
        <p:nvSpPr>
          <p:cNvPr id="14346" name="Rectangle 33"/>
          <p:cNvSpPr>
            <a:spLocks noChangeArrowheads="1"/>
          </p:cNvSpPr>
          <p:nvPr/>
        </p:nvSpPr>
        <p:spPr bwMode="auto">
          <a:xfrm>
            <a:off x="4088507" y="5445423"/>
            <a:ext cx="5111750" cy="43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347" name="Rectangle 34"/>
          <p:cNvSpPr>
            <a:spLocks noChangeArrowheads="1"/>
          </p:cNvSpPr>
          <p:nvPr/>
        </p:nvSpPr>
        <p:spPr bwMode="auto">
          <a:xfrm>
            <a:off x="632520" y="5445423"/>
            <a:ext cx="2376487" cy="43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348" name="AutoShape 35"/>
          <p:cNvSpPr>
            <a:spLocks noChangeArrowheads="1"/>
          </p:cNvSpPr>
          <p:nvPr/>
        </p:nvSpPr>
        <p:spPr bwMode="auto">
          <a:xfrm>
            <a:off x="3296345" y="5516860"/>
            <a:ext cx="647700" cy="217488"/>
          </a:xfrm>
          <a:prstGeom prst="leftRightArrow">
            <a:avLst>
              <a:gd name="adj1" fmla="val 50000"/>
              <a:gd name="adj2" fmla="val 595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3" name="Oval 11"/>
          <p:cNvSpPr>
            <a:spLocks noChangeArrowheads="1"/>
          </p:cNvSpPr>
          <p:nvPr/>
        </p:nvSpPr>
        <p:spPr bwMode="auto">
          <a:xfrm>
            <a:off x="4787900" y="20574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90126" name="Oval 14"/>
          <p:cNvSpPr>
            <a:spLocks noChangeArrowheads="1"/>
          </p:cNvSpPr>
          <p:nvPr/>
        </p:nvSpPr>
        <p:spPr bwMode="auto">
          <a:xfrm>
            <a:off x="3714750" y="35052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90119" name="Oval 7"/>
          <p:cNvSpPr>
            <a:spLocks noChangeArrowheads="1"/>
          </p:cNvSpPr>
          <p:nvPr/>
        </p:nvSpPr>
        <p:spPr bwMode="auto">
          <a:xfrm>
            <a:off x="5365750" y="33528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8198" name="Oval 10"/>
          <p:cNvSpPr>
            <a:spLocks noChangeArrowheads="1"/>
          </p:cNvSpPr>
          <p:nvPr/>
        </p:nvSpPr>
        <p:spPr bwMode="auto">
          <a:xfrm>
            <a:off x="3879850" y="2286000"/>
            <a:ext cx="1816100" cy="17526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200">
              <a:latin typeface="Calibri" pitchFamily="34" charset="0"/>
            </a:endParaRPr>
          </a:p>
        </p:txBody>
      </p:sp>
      <p:sp>
        <p:nvSpPr>
          <p:cNvPr id="8199" name="AutoShape 8"/>
          <p:cNvSpPr>
            <a:spLocks noChangeArrowheads="1"/>
          </p:cNvSpPr>
          <p:nvPr/>
        </p:nvSpPr>
        <p:spPr bwMode="auto">
          <a:xfrm>
            <a:off x="2971800" y="4343400"/>
            <a:ext cx="3632200" cy="762000"/>
          </a:xfrm>
          <a:prstGeom prst="cube">
            <a:avLst>
              <a:gd name="adj" fmla="val 70574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0" name="AutoShape 9"/>
          <p:cNvSpPr>
            <a:spLocks noChangeArrowheads="1"/>
          </p:cNvSpPr>
          <p:nvPr/>
        </p:nvSpPr>
        <p:spPr bwMode="auto">
          <a:xfrm>
            <a:off x="2971800" y="914400"/>
            <a:ext cx="3632200" cy="762000"/>
          </a:xfrm>
          <a:prstGeom prst="cube">
            <a:avLst>
              <a:gd name="adj" fmla="val 70315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0115" name="Oval 3"/>
          <p:cNvSpPr>
            <a:spLocks noChangeArrowheads="1"/>
          </p:cNvSpPr>
          <p:nvPr/>
        </p:nvSpPr>
        <p:spPr bwMode="auto">
          <a:xfrm>
            <a:off x="3714750" y="25146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90118" name="Oval 6"/>
          <p:cNvSpPr>
            <a:spLocks noChangeArrowheads="1"/>
          </p:cNvSpPr>
          <p:nvPr/>
        </p:nvSpPr>
        <p:spPr bwMode="auto">
          <a:xfrm>
            <a:off x="4127500" y="28956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90114" name="Oval 2"/>
          <p:cNvSpPr>
            <a:spLocks noChangeArrowheads="1"/>
          </p:cNvSpPr>
          <p:nvPr/>
        </p:nvSpPr>
        <p:spPr bwMode="auto">
          <a:xfrm>
            <a:off x="5448300" y="25146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90124" name="Oval 12"/>
          <p:cNvSpPr>
            <a:spLocks noChangeArrowheads="1"/>
          </p:cNvSpPr>
          <p:nvPr/>
        </p:nvSpPr>
        <p:spPr bwMode="auto">
          <a:xfrm>
            <a:off x="4705350" y="36576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90125" name="Oval 13"/>
          <p:cNvSpPr>
            <a:spLocks noChangeArrowheads="1"/>
          </p:cNvSpPr>
          <p:nvPr/>
        </p:nvSpPr>
        <p:spPr bwMode="auto">
          <a:xfrm>
            <a:off x="4787900" y="28956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8206" name="Text Box 28"/>
          <p:cNvSpPr txBox="1">
            <a:spLocks noChangeArrowheads="1"/>
          </p:cNvSpPr>
          <p:nvPr/>
        </p:nvSpPr>
        <p:spPr bwMode="auto">
          <a:xfrm>
            <a:off x="825500" y="5638800"/>
            <a:ext cx="8255000" cy="400050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omic Sans MS" pitchFamily="66" charset="0"/>
              </a:rPr>
              <a:t>Electric polarizability: proton between charged parallel plates</a:t>
            </a:r>
          </a:p>
        </p:txBody>
      </p:sp>
      <p:sp>
        <p:nvSpPr>
          <p:cNvPr id="8207" name="Text Box 30"/>
          <p:cNvSpPr txBox="1">
            <a:spLocks noChangeArrowheads="1"/>
          </p:cNvSpPr>
          <p:nvPr/>
        </p:nvSpPr>
        <p:spPr bwMode="auto">
          <a:xfrm>
            <a:off x="2559050" y="304800"/>
            <a:ext cx="5035550" cy="4619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mic Sans MS" pitchFamily="66" charset="0"/>
              </a:rPr>
              <a:t>Proton electric polarizability</a:t>
            </a:r>
          </a:p>
        </p:txBody>
      </p:sp>
      <p:sp>
        <p:nvSpPr>
          <p:cNvPr id="8208" name="Text Box 35"/>
          <p:cNvSpPr txBox="1">
            <a:spLocks noChangeArrowheads="1"/>
          </p:cNvSpPr>
          <p:nvPr/>
        </p:nvSpPr>
        <p:spPr bwMode="auto">
          <a:xfrm>
            <a:off x="1320800" y="2895600"/>
            <a:ext cx="681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omic Sans MS" pitchFamily="66" charset="0"/>
              </a:rPr>
              <a:t>Pion</a:t>
            </a:r>
          </a:p>
          <a:p>
            <a:r>
              <a:rPr lang="en-US" sz="1600" b="1">
                <a:latin typeface="Comic Sans MS" pitchFamily="66" charset="0"/>
              </a:rPr>
              <a:t>cloud</a:t>
            </a:r>
          </a:p>
        </p:txBody>
      </p:sp>
      <p:sp>
        <p:nvSpPr>
          <p:cNvPr id="8209" name="Line 36"/>
          <p:cNvSpPr>
            <a:spLocks noChangeShapeType="1"/>
          </p:cNvSpPr>
          <p:nvPr/>
        </p:nvSpPr>
        <p:spPr bwMode="auto">
          <a:xfrm>
            <a:off x="2228850" y="3124200"/>
            <a:ext cx="10731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166" name="Text Box 54"/>
          <p:cNvSpPr txBox="1">
            <a:spLocks noChangeArrowheads="1"/>
          </p:cNvSpPr>
          <p:nvPr/>
        </p:nvSpPr>
        <p:spPr bwMode="auto">
          <a:xfrm>
            <a:off x="2971800" y="4800600"/>
            <a:ext cx="32194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3300"/>
                </a:solidFill>
                <a:latin typeface="Calibri" pitchFamily="34" charset="0"/>
              </a:rPr>
              <a:t>+ + + + + + + + + + + + + </a:t>
            </a:r>
          </a:p>
        </p:txBody>
      </p:sp>
      <p:sp>
        <p:nvSpPr>
          <p:cNvPr id="90167" name="Text Box 55"/>
          <p:cNvSpPr txBox="1">
            <a:spLocks noChangeArrowheads="1"/>
          </p:cNvSpPr>
          <p:nvPr/>
        </p:nvSpPr>
        <p:spPr bwMode="auto">
          <a:xfrm>
            <a:off x="2971800" y="1371600"/>
            <a:ext cx="31369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3300"/>
                </a:solidFill>
                <a:latin typeface="Symbol" pitchFamily="18" charset="2"/>
              </a:rPr>
              <a:t>- - - - - - - - - - - - - </a:t>
            </a: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6769100" y="2057400"/>
            <a:ext cx="465138" cy="1693863"/>
            <a:chOff x="3936" y="1296"/>
            <a:chExt cx="270" cy="1067"/>
          </a:xfrm>
        </p:grpSpPr>
        <p:sp>
          <p:nvSpPr>
            <p:cNvPr id="8214" name="AutoShape 57"/>
            <p:cNvSpPr>
              <a:spLocks noChangeArrowheads="1"/>
            </p:cNvSpPr>
            <p:nvPr/>
          </p:nvSpPr>
          <p:spPr bwMode="auto">
            <a:xfrm rot="-5400000">
              <a:off x="3762" y="1950"/>
              <a:ext cx="635" cy="192"/>
            </a:xfrm>
            <a:prstGeom prst="rightArrow">
              <a:avLst>
                <a:gd name="adj1" fmla="val 29176"/>
                <a:gd name="adj2" fmla="val 59133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8194" name="Object 2"/>
            <p:cNvGraphicFramePr>
              <a:graphicFrameLocks noChangeAspect="1"/>
            </p:cNvGraphicFramePr>
            <p:nvPr/>
          </p:nvGraphicFramePr>
          <p:xfrm>
            <a:off x="3936" y="1296"/>
            <a:ext cx="27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31" name="Equation" r:id="rId4" imgW="126720" imgH="203040" progId="Equation.3">
                    <p:embed/>
                  </p:oleObj>
                </mc:Choice>
                <mc:Fallback>
                  <p:oleObj name="Equation" r:id="rId4" imgW="126720" imgH="2030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1296"/>
                          <a:ext cx="270" cy="4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213" name="Textfeld 21"/>
          <p:cNvSpPr txBox="1">
            <a:spLocks noChangeArrowheads="1"/>
          </p:cNvSpPr>
          <p:nvPr/>
        </p:nvSpPr>
        <p:spPr bwMode="auto">
          <a:xfrm>
            <a:off x="3024188" y="62865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[Courtesy of Rory Miskimen]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7341E-6 L -3.33333E-6 -0.0333 " pathEditMode="relative" ptsTypes="AA">
                                      <p:cBhvr>
                                        <p:cTn id="16" dur="2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2775E-6 L -3.33333E-6 -0.07769 " pathEditMode="relative" ptsTypes="AA">
                                      <p:cBhvr>
                                        <p:cTn id="18" dur="2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42775E-6 L 0.0 -0.06659 " pathEditMode="relative" ptsTypes="AA">
                                      <p:cBhvr>
                                        <p:cTn id="20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09827E-6 L 3.33333E-6 -0.07769 " pathEditMode="relative" ptsTypes="AA">
                                      <p:cBhvr>
                                        <p:cTn id="22" dur="2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329 L -3.33333E-6 -0.12208 " pathEditMode="relative" ptsTypes="AA">
                                      <p:cBhvr>
                                        <p:cTn id="24" dur="2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222 L 0.00834 -0.12209 " pathEditMode="relative" ptsTypes="AA">
                                      <p:cBhvr>
                                        <p:cTn id="26" dur="2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4.9711E-6 L 0.0 -0.08879 " pathEditMode="relative" ptsTypes="AA">
                                      <p:cBhvr>
                                        <p:cTn id="28" dur="2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56069E-6 L 0.0 -0.08878 " pathEditMode="relative" ptsTypes="AA">
                                      <p:cBhvr>
                                        <p:cTn id="30" dur="2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3" grpId="0" animBg="1"/>
      <p:bldP spid="90126" grpId="0" animBg="1"/>
      <p:bldP spid="90119" grpId="0" animBg="1"/>
      <p:bldP spid="90115" grpId="0" animBg="1"/>
      <p:bldP spid="90118" grpId="0" animBg="1"/>
      <p:bldP spid="90114" grpId="0" animBg="1"/>
      <p:bldP spid="90124" grpId="0" animBg="1"/>
      <p:bldP spid="90125" grpId="0" animBg="1"/>
      <p:bldP spid="90166" grpId="0"/>
      <p:bldP spid="9016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Oval 15"/>
          <p:cNvSpPr>
            <a:spLocks noChangeArrowheads="1"/>
          </p:cNvSpPr>
          <p:nvPr/>
        </p:nvSpPr>
        <p:spPr bwMode="auto">
          <a:xfrm>
            <a:off x="3632200" y="1981200"/>
            <a:ext cx="2146300" cy="19812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200">
              <a:latin typeface="Calibri" pitchFamily="34" charset="0"/>
            </a:endParaRPr>
          </a:p>
        </p:txBody>
      </p:sp>
      <p:sp>
        <p:nvSpPr>
          <p:cNvPr id="9220" name="AutoShape 16"/>
          <p:cNvSpPr>
            <a:spLocks noChangeArrowheads="1"/>
          </p:cNvSpPr>
          <p:nvPr/>
        </p:nvSpPr>
        <p:spPr bwMode="auto">
          <a:xfrm>
            <a:off x="2889250" y="4495800"/>
            <a:ext cx="3632200" cy="762000"/>
          </a:xfrm>
          <a:prstGeom prst="cube">
            <a:avLst>
              <a:gd name="adj" fmla="val 70315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latin typeface="Calibri" pitchFamily="34" charset="0"/>
            </a:endParaRPr>
          </a:p>
        </p:txBody>
      </p:sp>
      <p:sp>
        <p:nvSpPr>
          <p:cNvPr id="9221" name="AutoShape 17"/>
          <p:cNvSpPr>
            <a:spLocks noChangeArrowheads="1"/>
          </p:cNvSpPr>
          <p:nvPr/>
        </p:nvSpPr>
        <p:spPr bwMode="auto">
          <a:xfrm>
            <a:off x="2889250" y="914400"/>
            <a:ext cx="3632200" cy="762000"/>
          </a:xfrm>
          <a:prstGeom prst="cube">
            <a:avLst>
              <a:gd name="adj" fmla="val 70574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222" name="Oval 21"/>
          <p:cNvSpPr>
            <a:spLocks noChangeArrowheads="1"/>
          </p:cNvSpPr>
          <p:nvPr/>
        </p:nvSpPr>
        <p:spPr bwMode="auto">
          <a:xfrm>
            <a:off x="4540250" y="3276600"/>
            <a:ext cx="3302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Calibri" pitchFamily="34" charset="0"/>
              </a:rPr>
              <a:t>d</a:t>
            </a:r>
          </a:p>
        </p:txBody>
      </p:sp>
      <p:sp>
        <p:nvSpPr>
          <p:cNvPr id="9223" name="Oval 22"/>
          <p:cNvSpPr>
            <a:spLocks noChangeArrowheads="1"/>
          </p:cNvSpPr>
          <p:nvPr/>
        </p:nvSpPr>
        <p:spPr bwMode="auto">
          <a:xfrm>
            <a:off x="4127500" y="2590800"/>
            <a:ext cx="330200" cy="304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Calibri" pitchFamily="34" charset="0"/>
              </a:rPr>
              <a:t>u</a:t>
            </a:r>
          </a:p>
        </p:txBody>
      </p:sp>
      <p:sp>
        <p:nvSpPr>
          <p:cNvPr id="9224" name="Oval 23"/>
          <p:cNvSpPr>
            <a:spLocks noChangeArrowheads="1"/>
          </p:cNvSpPr>
          <p:nvPr/>
        </p:nvSpPr>
        <p:spPr bwMode="auto">
          <a:xfrm>
            <a:off x="4953000" y="2590800"/>
            <a:ext cx="330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Calibri" pitchFamily="34" charset="0"/>
              </a:rPr>
              <a:t>u</a:t>
            </a:r>
          </a:p>
        </p:txBody>
      </p:sp>
      <p:sp>
        <p:nvSpPr>
          <p:cNvPr id="9225" name="Oval 24"/>
          <p:cNvSpPr>
            <a:spLocks noChangeArrowheads="1"/>
          </p:cNvSpPr>
          <p:nvPr/>
        </p:nvSpPr>
        <p:spPr bwMode="auto">
          <a:xfrm>
            <a:off x="5695950" y="19812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9226" name="Oval 25"/>
          <p:cNvSpPr>
            <a:spLocks noChangeArrowheads="1"/>
          </p:cNvSpPr>
          <p:nvPr/>
        </p:nvSpPr>
        <p:spPr bwMode="auto">
          <a:xfrm>
            <a:off x="5943600" y="28956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9227" name="Oval 26"/>
          <p:cNvSpPr>
            <a:spLocks noChangeArrowheads="1"/>
          </p:cNvSpPr>
          <p:nvPr/>
        </p:nvSpPr>
        <p:spPr bwMode="auto">
          <a:xfrm>
            <a:off x="3219450" y="19812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9228" name="Oval 27"/>
          <p:cNvSpPr>
            <a:spLocks noChangeArrowheads="1"/>
          </p:cNvSpPr>
          <p:nvPr/>
        </p:nvSpPr>
        <p:spPr bwMode="auto">
          <a:xfrm>
            <a:off x="3384550" y="358140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Symbol" pitchFamily="18" charset="2"/>
              </a:rPr>
              <a:t>p</a:t>
            </a:r>
            <a:r>
              <a:rPr lang="en-US">
                <a:latin typeface="Calibri" pitchFamily="34" charset="0"/>
              </a:rPr>
              <a:t>+</a:t>
            </a:r>
          </a:p>
        </p:txBody>
      </p:sp>
      <p:sp>
        <p:nvSpPr>
          <p:cNvPr id="9229" name="Text Box 29"/>
          <p:cNvSpPr txBox="1">
            <a:spLocks noChangeArrowheads="1"/>
          </p:cNvSpPr>
          <p:nvPr/>
        </p:nvSpPr>
        <p:spPr bwMode="auto">
          <a:xfrm>
            <a:off x="825500" y="5791200"/>
            <a:ext cx="8007350" cy="400050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omic Sans MS" pitchFamily="66" charset="0"/>
              </a:rPr>
              <a:t>Magnetic polarizability: proton between poles of a magnetic</a:t>
            </a:r>
          </a:p>
        </p:txBody>
      </p:sp>
      <p:sp>
        <p:nvSpPr>
          <p:cNvPr id="9230" name="Text Box 30"/>
          <p:cNvSpPr txBox="1">
            <a:spLocks noChangeArrowheads="1"/>
          </p:cNvSpPr>
          <p:nvPr/>
        </p:nvSpPr>
        <p:spPr bwMode="auto">
          <a:xfrm>
            <a:off x="2228850" y="304800"/>
            <a:ext cx="52006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mic Sans MS" pitchFamily="66" charset="0"/>
              </a:rPr>
              <a:t>Proton magnetic polarizability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660400" y="2133600"/>
            <a:ext cx="6402388" cy="2284413"/>
            <a:chOff x="384" y="1344"/>
            <a:chExt cx="3723" cy="1439"/>
          </a:xfrm>
        </p:grpSpPr>
        <p:sp>
          <p:nvSpPr>
            <p:cNvPr id="9244" name="Text Box 31"/>
            <p:cNvSpPr txBox="1">
              <a:spLocks noChangeArrowheads="1"/>
            </p:cNvSpPr>
            <p:nvPr/>
          </p:nvSpPr>
          <p:spPr bwMode="auto">
            <a:xfrm>
              <a:off x="384" y="1344"/>
              <a:ext cx="1104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  <a:latin typeface="Comic Sans MS" pitchFamily="66" charset="0"/>
                </a:rPr>
                <a:t>Diamagnetic</a:t>
              </a:r>
              <a:r>
                <a:rPr lang="en-US" sz="1600" b="1">
                  <a:latin typeface="Comic Sans MS" pitchFamily="66" charset="0"/>
                </a:rPr>
                <a:t> + </a:t>
              </a:r>
              <a:r>
                <a:rPr lang="en-US" sz="1600" b="1">
                  <a:solidFill>
                    <a:srgbClr val="FF3300"/>
                  </a:solidFill>
                  <a:latin typeface="Comic Sans MS" pitchFamily="66" charset="0"/>
                </a:rPr>
                <a:t>Paramagnetic</a:t>
              </a:r>
              <a:r>
                <a:rPr lang="en-US" sz="1600" b="1">
                  <a:latin typeface="Comic Sans MS" pitchFamily="66" charset="0"/>
                </a:rPr>
                <a:t> </a:t>
              </a:r>
            </a:p>
            <a:p>
              <a:r>
                <a:rPr lang="en-US" sz="1600" b="1">
                  <a:latin typeface="Comic Sans MS" pitchFamily="66" charset="0"/>
                </a:rPr>
                <a:t>pion cloud</a:t>
              </a:r>
            </a:p>
          </p:txBody>
        </p:sp>
        <p:sp>
          <p:nvSpPr>
            <p:cNvPr id="9245" name="Text Box 32"/>
            <p:cNvSpPr txBox="1">
              <a:spLocks noChangeArrowheads="1"/>
            </p:cNvSpPr>
            <p:nvPr/>
          </p:nvSpPr>
          <p:spPr bwMode="auto">
            <a:xfrm>
              <a:off x="3244" y="2415"/>
              <a:ext cx="86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3300"/>
                  </a:solidFill>
                  <a:latin typeface="Comic Sans MS" pitchFamily="66" charset="0"/>
                </a:rPr>
                <a:t>Paramagnetic</a:t>
              </a:r>
            </a:p>
            <a:p>
              <a:r>
                <a:rPr lang="en-US" sz="1600" b="1">
                  <a:solidFill>
                    <a:srgbClr val="FF3300"/>
                  </a:solidFill>
                  <a:latin typeface="Symbol" pitchFamily="18" charset="2"/>
                </a:rPr>
                <a:t>D</a:t>
              </a:r>
              <a:r>
                <a:rPr lang="en-US" sz="1600" b="1">
                  <a:solidFill>
                    <a:srgbClr val="FF3300"/>
                  </a:solidFill>
                  <a:latin typeface="Comic Sans MS" pitchFamily="66" charset="0"/>
                </a:rPr>
                <a:t>(1232)</a:t>
              </a:r>
            </a:p>
          </p:txBody>
        </p:sp>
        <p:sp>
          <p:nvSpPr>
            <p:cNvPr id="9246" name="Line 33"/>
            <p:cNvSpPr>
              <a:spLocks noChangeShapeType="1"/>
            </p:cNvSpPr>
            <p:nvPr/>
          </p:nvSpPr>
          <p:spPr bwMode="auto">
            <a:xfrm flipH="1" flipV="1">
              <a:off x="2880" y="2352"/>
              <a:ext cx="288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Line 34"/>
            <p:cNvSpPr>
              <a:spLocks noChangeShapeType="1"/>
            </p:cNvSpPr>
            <p:nvPr/>
          </p:nvSpPr>
          <p:spPr bwMode="auto">
            <a:xfrm flipV="1">
              <a:off x="1344" y="1536"/>
              <a:ext cx="384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3108325" y="1730375"/>
            <a:ext cx="3082925" cy="2003425"/>
            <a:chOff x="1807" y="1090"/>
            <a:chExt cx="1793" cy="1262"/>
          </a:xfrm>
        </p:grpSpPr>
        <p:sp>
          <p:nvSpPr>
            <p:cNvPr id="9237" name="Line 20"/>
            <p:cNvSpPr>
              <a:spLocks noChangeShapeType="1"/>
            </p:cNvSpPr>
            <p:nvPr/>
          </p:nvSpPr>
          <p:spPr bwMode="auto">
            <a:xfrm flipV="1">
              <a:off x="2736" y="1920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18"/>
            <p:cNvSpPr>
              <a:spLocks noChangeShapeType="1"/>
            </p:cNvSpPr>
            <p:nvPr/>
          </p:nvSpPr>
          <p:spPr bwMode="auto">
            <a:xfrm flipV="1">
              <a:off x="2976" y="1488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Line 19"/>
            <p:cNvSpPr>
              <a:spLocks noChangeShapeType="1"/>
            </p:cNvSpPr>
            <p:nvPr/>
          </p:nvSpPr>
          <p:spPr bwMode="auto">
            <a:xfrm flipV="1">
              <a:off x="2496" y="1488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Arc 4"/>
            <p:cNvSpPr>
              <a:spLocks/>
            </p:cNvSpPr>
            <p:nvPr/>
          </p:nvSpPr>
          <p:spPr bwMode="auto">
            <a:xfrm rot="11776157" flipV="1">
              <a:off x="2011" y="1090"/>
              <a:ext cx="240" cy="238"/>
            </a:xfrm>
            <a:custGeom>
              <a:avLst/>
              <a:gdLst>
                <a:gd name="T0" fmla="*/ 0 w 21600"/>
                <a:gd name="T1" fmla="*/ 0 h 21413"/>
                <a:gd name="T2" fmla="*/ 0 w 21600"/>
                <a:gd name="T3" fmla="*/ 0 h 21413"/>
                <a:gd name="T4" fmla="*/ 0 w 21600"/>
                <a:gd name="T5" fmla="*/ 0 h 2141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413"/>
                <a:gd name="T11" fmla="*/ 21600 w 21600"/>
                <a:gd name="T12" fmla="*/ 21413 h 214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413" fill="none" extrusionOk="0">
                  <a:moveTo>
                    <a:pt x="2832" y="-1"/>
                  </a:moveTo>
                  <a:cubicBezTo>
                    <a:pt x="13573" y="1420"/>
                    <a:pt x="21600" y="10578"/>
                    <a:pt x="21600" y="21413"/>
                  </a:cubicBezTo>
                </a:path>
                <a:path w="21600" h="21413" stroke="0" extrusionOk="0">
                  <a:moveTo>
                    <a:pt x="2832" y="-1"/>
                  </a:moveTo>
                  <a:cubicBezTo>
                    <a:pt x="13573" y="1420"/>
                    <a:pt x="21600" y="10578"/>
                    <a:pt x="21600" y="21413"/>
                  </a:cubicBezTo>
                  <a:lnTo>
                    <a:pt x="0" y="2141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1" name="Arc 5"/>
            <p:cNvSpPr>
              <a:spLocks/>
            </p:cNvSpPr>
            <p:nvPr/>
          </p:nvSpPr>
          <p:spPr bwMode="auto">
            <a:xfrm rot="7032631" flipV="1">
              <a:off x="1785" y="1961"/>
              <a:ext cx="330" cy="286"/>
            </a:xfrm>
            <a:custGeom>
              <a:avLst/>
              <a:gdLst>
                <a:gd name="T0" fmla="*/ 0 w 21600"/>
                <a:gd name="T1" fmla="*/ 0 h 21413"/>
                <a:gd name="T2" fmla="*/ 0 w 21600"/>
                <a:gd name="T3" fmla="*/ 0 h 21413"/>
                <a:gd name="T4" fmla="*/ 0 w 21600"/>
                <a:gd name="T5" fmla="*/ 0 h 2141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413"/>
                <a:gd name="T11" fmla="*/ 21600 w 21600"/>
                <a:gd name="T12" fmla="*/ 21413 h 214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413" fill="none" extrusionOk="0">
                  <a:moveTo>
                    <a:pt x="2832" y="-1"/>
                  </a:moveTo>
                  <a:cubicBezTo>
                    <a:pt x="13573" y="1420"/>
                    <a:pt x="21600" y="10578"/>
                    <a:pt x="21600" y="21413"/>
                  </a:cubicBezTo>
                </a:path>
                <a:path w="21600" h="21413" stroke="0" extrusionOk="0">
                  <a:moveTo>
                    <a:pt x="2832" y="-1"/>
                  </a:moveTo>
                  <a:cubicBezTo>
                    <a:pt x="13573" y="1420"/>
                    <a:pt x="21600" y="10578"/>
                    <a:pt x="21600" y="21413"/>
                  </a:cubicBezTo>
                  <a:lnTo>
                    <a:pt x="0" y="2141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Arc 37"/>
            <p:cNvSpPr>
              <a:spLocks/>
            </p:cNvSpPr>
            <p:nvPr/>
          </p:nvSpPr>
          <p:spPr bwMode="auto">
            <a:xfrm flipV="1">
              <a:off x="3120" y="2017"/>
              <a:ext cx="480" cy="335"/>
            </a:xfrm>
            <a:custGeom>
              <a:avLst/>
              <a:gdLst>
                <a:gd name="T0" fmla="*/ 0 w 21600"/>
                <a:gd name="T1" fmla="*/ 0 h 21227"/>
                <a:gd name="T2" fmla="*/ 0 w 21600"/>
                <a:gd name="T3" fmla="*/ 0 h 21227"/>
                <a:gd name="T4" fmla="*/ 0 w 21600"/>
                <a:gd name="T5" fmla="*/ 0 h 2122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227"/>
                <a:gd name="T11" fmla="*/ 21600 w 21600"/>
                <a:gd name="T12" fmla="*/ 21227 h 212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227" fill="none" extrusionOk="0">
                  <a:moveTo>
                    <a:pt x="3996" y="0"/>
                  </a:moveTo>
                  <a:cubicBezTo>
                    <a:pt x="14205" y="1922"/>
                    <a:pt x="21600" y="10839"/>
                    <a:pt x="21600" y="21227"/>
                  </a:cubicBezTo>
                </a:path>
                <a:path w="21600" h="21227" stroke="0" extrusionOk="0">
                  <a:moveTo>
                    <a:pt x="3996" y="0"/>
                  </a:moveTo>
                  <a:cubicBezTo>
                    <a:pt x="14205" y="1922"/>
                    <a:pt x="21600" y="10839"/>
                    <a:pt x="21600" y="21227"/>
                  </a:cubicBezTo>
                  <a:lnTo>
                    <a:pt x="0" y="21227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Arc 38"/>
            <p:cNvSpPr>
              <a:spLocks/>
            </p:cNvSpPr>
            <p:nvPr/>
          </p:nvSpPr>
          <p:spPr bwMode="auto">
            <a:xfrm flipV="1">
              <a:off x="2976" y="1488"/>
              <a:ext cx="480" cy="335"/>
            </a:xfrm>
            <a:custGeom>
              <a:avLst/>
              <a:gdLst>
                <a:gd name="T0" fmla="*/ 0 w 21600"/>
                <a:gd name="T1" fmla="*/ 0 h 21227"/>
                <a:gd name="T2" fmla="*/ 0 w 21600"/>
                <a:gd name="T3" fmla="*/ 0 h 21227"/>
                <a:gd name="T4" fmla="*/ 0 w 21600"/>
                <a:gd name="T5" fmla="*/ 0 h 2122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227"/>
                <a:gd name="T11" fmla="*/ 21600 w 21600"/>
                <a:gd name="T12" fmla="*/ 21227 h 212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227" fill="none" extrusionOk="0">
                  <a:moveTo>
                    <a:pt x="3996" y="0"/>
                  </a:moveTo>
                  <a:cubicBezTo>
                    <a:pt x="14205" y="1922"/>
                    <a:pt x="21600" y="10839"/>
                    <a:pt x="21600" y="21227"/>
                  </a:cubicBezTo>
                </a:path>
                <a:path w="21600" h="21227" stroke="0" extrusionOk="0">
                  <a:moveTo>
                    <a:pt x="3996" y="0"/>
                  </a:moveTo>
                  <a:cubicBezTo>
                    <a:pt x="14205" y="1922"/>
                    <a:pt x="21600" y="10839"/>
                    <a:pt x="21600" y="21227"/>
                  </a:cubicBezTo>
                  <a:lnTo>
                    <a:pt x="0" y="21227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6769100" y="1981200"/>
            <a:ext cx="465138" cy="1693863"/>
            <a:chOff x="3936" y="1296"/>
            <a:chExt cx="270" cy="1067"/>
          </a:xfrm>
        </p:grpSpPr>
        <p:sp>
          <p:nvSpPr>
            <p:cNvPr id="9236" name="AutoShape 45"/>
            <p:cNvSpPr>
              <a:spLocks noChangeArrowheads="1"/>
            </p:cNvSpPr>
            <p:nvPr/>
          </p:nvSpPr>
          <p:spPr bwMode="auto">
            <a:xfrm rot="-5400000">
              <a:off x="3762" y="1950"/>
              <a:ext cx="635" cy="192"/>
            </a:xfrm>
            <a:prstGeom prst="rightArrow">
              <a:avLst>
                <a:gd name="adj1" fmla="val 29176"/>
                <a:gd name="adj2" fmla="val 59133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9218" name="Object 2"/>
            <p:cNvGraphicFramePr>
              <a:graphicFrameLocks noChangeAspect="1"/>
            </p:cNvGraphicFramePr>
            <p:nvPr/>
          </p:nvGraphicFramePr>
          <p:xfrm>
            <a:off x="3936" y="1296"/>
            <a:ext cx="27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55" name="Equation" r:id="rId4" imgW="126720" imgH="203040" progId="Equation.3">
                    <p:embed/>
                  </p:oleObj>
                </mc:Choice>
                <mc:Fallback>
                  <p:oleObj name="Equation" r:id="rId4" imgW="126720" imgH="2030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1296"/>
                          <a:ext cx="270" cy="4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1183" name="Text Box 47"/>
          <p:cNvSpPr txBox="1">
            <a:spLocks noChangeArrowheads="1"/>
          </p:cNvSpPr>
          <p:nvPr/>
        </p:nvSpPr>
        <p:spPr bwMode="auto">
          <a:xfrm>
            <a:off x="2971800" y="4953000"/>
            <a:ext cx="288925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N N N N N N N N N N </a:t>
            </a:r>
            <a:endParaRPr lang="en-US">
              <a:latin typeface="Calibri" pitchFamily="34" charset="0"/>
            </a:endParaRPr>
          </a:p>
        </p:txBody>
      </p:sp>
      <p:sp>
        <p:nvSpPr>
          <p:cNvPr id="91184" name="Text Box 48"/>
          <p:cNvSpPr txBox="1">
            <a:spLocks noChangeArrowheads="1"/>
          </p:cNvSpPr>
          <p:nvPr/>
        </p:nvSpPr>
        <p:spPr bwMode="auto">
          <a:xfrm>
            <a:off x="2971800" y="1371600"/>
            <a:ext cx="288925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S S S S S S S S S S S S S  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83" grpId="0"/>
      <p:bldP spid="9118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9050" y="719138"/>
            <a:ext cx="9867900" cy="1566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27" tIns="59527" rIns="85527" bIns="42764"/>
          <a:lstStyle/>
          <a:p>
            <a:pPr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>
                <a:ea typeface="DejaVu Sans"/>
                <a:cs typeface="DejaVu Sans"/>
              </a:rPr>
              <a:t>Spin Vector polarizabilities describe spin response to an incident photon</a:t>
            </a:r>
          </a:p>
          <a:p>
            <a:pPr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>
                <a:solidFill>
                  <a:srgbClr val="000080"/>
                </a:solidFill>
                <a:ea typeface="DejaVu Sans"/>
                <a:cs typeface="DejaVu Sans"/>
              </a:rPr>
              <a:t> </a:t>
            </a:r>
            <a:r>
              <a:rPr lang="en-US" sz="2000">
                <a:ea typeface="DejaVu Sans"/>
                <a:cs typeface="DejaVu Sans"/>
              </a:rPr>
              <a:t>Four vector pol. (</a:t>
            </a:r>
            <a:r>
              <a:rPr lang="en-US" sz="2000"/>
              <a:t>γ</a:t>
            </a:r>
            <a:r>
              <a:rPr lang="en-US" sz="2000" baseline="-33000"/>
              <a:t>E1E1</a:t>
            </a:r>
            <a:r>
              <a:rPr lang="en-US" sz="2000"/>
              <a:t> γ</a:t>
            </a:r>
            <a:r>
              <a:rPr lang="en-US" sz="2000" baseline="-33000"/>
              <a:t>M1M1</a:t>
            </a:r>
            <a:r>
              <a:rPr lang="en-US" sz="2000"/>
              <a:t> γ</a:t>
            </a:r>
            <a:r>
              <a:rPr lang="en-US" sz="2000" baseline="-33000"/>
              <a:t>E1M2</a:t>
            </a:r>
            <a:r>
              <a:rPr lang="en-US" sz="2000"/>
              <a:t> γ</a:t>
            </a:r>
            <a:r>
              <a:rPr lang="en-US" sz="2000" baseline="-33000"/>
              <a:t>M1E2</a:t>
            </a:r>
            <a:r>
              <a:rPr lang="en-US" sz="2000"/>
              <a:t>) appear at 3</a:t>
            </a:r>
            <a:r>
              <a:rPr lang="en-US" sz="2000" baseline="33000"/>
              <a:t>rd</a:t>
            </a:r>
            <a:r>
              <a:rPr lang="en-US" sz="2000"/>
              <a:t> order in eff. Hamiltonian</a:t>
            </a:r>
          </a:p>
          <a:p>
            <a:pPr>
              <a:spcBef>
                <a:spcPts val="1363"/>
              </a:spcBef>
              <a:buClr>
                <a:srgbClr val="FF0000"/>
              </a:buClr>
              <a:buSzPct val="80000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endParaRPr lang="en-US" sz="1900">
              <a:solidFill>
                <a:srgbClr val="000080"/>
              </a:solidFill>
              <a:latin typeface="DejaVu Sans"/>
              <a:ea typeface="Standard Symbols"/>
              <a:cs typeface="Standard Symbols"/>
            </a:endParaRPr>
          </a:p>
          <a:p>
            <a:pPr>
              <a:lnSpc>
                <a:spcPct val="97000"/>
              </a:lnSpc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>
                <a:solidFill>
                  <a:srgbClr val="000080"/>
                </a:solidFill>
                <a:ea typeface="DejaVu Sans"/>
                <a:cs typeface="DejaVu Sans"/>
              </a:rPr>
              <a:t> </a:t>
            </a:r>
            <a:r>
              <a:rPr lang="en-US" sz="2000">
                <a:ea typeface="DejaVu Sans"/>
                <a:cs typeface="DejaVu Sans"/>
              </a:rPr>
              <a:t>Only two linear combinations of vector polarizabilities measured:</a:t>
            </a:r>
          </a:p>
          <a:p>
            <a:pPr algn="ctr">
              <a:lnSpc>
                <a:spcPct val="97000"/>
              </a:lnSpc>
              <a:spcBef>
                <a:spcPts val="1363"/>
              </a:spcBef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endParaRPr lang="en-US" sz="1900">
              <a:solidFill>
                <a:srgbClr val="000080"/>
              </a:solidFill>
              <a:latin typeface="DejaVu Sans"/>
              <a:ea typeface="DejaVu Sans"/>
              <a:cs typeface="DejaVu Sans"/>
            </a:endParaRPr>
          </a:p>
        </p:txBody>
      </p:sp>
      <p:grpSp>
        <p:nvGrpSpPr>
          <p:cNvPr id="17413" name="Group 11"/>
          <p:cNvGrpSpPr>
            <a:grpSpLocks/>
          </p:cNvGrpSpPr>
          <p:nvPr/>
        </p:nvGrpSpPr>
        <p:grpSpPr bwMode="auto">
          <a:xfrm>
            <a:off x="166688" y="2643188"/>
            <a:ext cx="9648825" cy="815975"/>
            <a:chOff x="-60" y="3356"/>
            <a:chExt cx="6293" cy="567"/>
          </a:xfrm>
        </p:grpSpPr>
        <p:grpSp>
          <p:nvGrpSpPr>
            <p:cNvPr id="17417" name="Group 12"/>
            <p:cNvGrpSpPr>
              <a:grpSpLocks/>
            </p:cNvGrpSpPr>
            <p:nvPr/>
          </p:nvGrpSpPr>
          <p:grpSpPr bwMode="auto">
            <a:xfrm>
              <a:off x="115" y="3387"/>
              <a:ext cx="6118" cy="512"/>
              <a:chOff x="115" y="3387"/>
              <a:chExt cx="6118" cy="512"/>
            </a:xfrm>
          </p:grpSpPr>
          <p:pic>
            <p:nvPicPr>
              <p:cNvPr id="17419" name="Picture 1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5" y="3387"/>
                <a:ext cx="6119" cy="2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17420" name="Picture 1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5" y="3631"/>
                <a:ext cx="6119" cy="26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sp>
          <p:nvSpPr>
            <p:cNvPr id="17418" name="Rectangle 15"/>
            <p:cNvSpPr>
              <a:spLocks noChangeArrowheads="1"/>
            </p:cNvSpPr>
            <p:nvPr/>
          </p:nvSpPr>
          <p:spPr bwMode="auto">
            <a:xfrm>
              <a:off x="-60" y="3356"/>
              <a:ext cx="6236" cy="567"/>
            </a:xfrm>
            <a:prstGeom prst="rect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0" y="0"/>
            <a:ext cx="9858375" cy="582613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00FF"/>
                </a:solidFill>
              </a:rPr>
              <a:t> Spin </a:t>
            </a:r>
            <a:r>
              <a:rPr lang="en-US" sz="3200" b="1">
                <a:solidFill>
                  <a:srgbClr val="0000FF"/>
                </a:solidFill>
              </a:rPr>
              <a:t>Polarizabilities</a:t>
            </a:r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452438" y="1643063"/>
          <a:ext cx="86868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6" imgW="4394160" imgH="368280" progId="Equation.3">
                  <p:embed/>
                </p:oleObj>
              </mc:Choice>
              <mc:Fallback>
                <p:oleObj name="Equation" r:id="rId6" imgW="4394160" imgH="3682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1643063"/>
                        <a:ext cx="8686800" cy="731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hteck 10"/>
          <p:cNvSpPr>
            <a:spLocks noChangeArrowheads="1"/>
          </p:cNvSpPr>
          <p:nvPr/>
        </p:nvSpPr>
        <p:spPr bwMode="auto">
          <a:xfrm>
            <a:off x="238125" y="3714750"/>
            <a:ext cx="9429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The Forward S.P. </a:t>
            </a:r>
            <a:r>
              <a:rPr lang="en-US" sz="2000" b="1">
                <a:latin typeface="Symbol" pitchFamily="18" charset="2"/>
              </a:rPr>
              <a:t>g</a:t>
            </a:r>
            <a:r>
              <a:rPr lang="en-US" sz="2000" b="1" baseline="-25000">
                <a:latin typeface="Symbol" pitchFamily="18" charset="2"/>
              </a:rPr>
              <a:t>0</a:t>
            </a:r>
            <a:r>
              <a:rPr lang="en-US" sz="2000" b="1"/>
              <a:t> </a:t>
            </a:r>
            <a:r>
              <a:rPr lang="en-US" sz="2000"/>
              <a:t>was determined  in </a:t>
            </a:r>
            <a:r>
              <a:rPr lang="de-DE" sz="2000"/>
              <a:t>GDH-Experiment at ELSA and MAMI (DAPHNE)</a:t>
            </a:r>
            <a:r>
              <a:rPr lang="en-US" sz="2000" b="1"/>
              <a:t> :</a:t>
            </a:r>
            <a:endParaRPr lang="en-US" sz="2000"/>
          </a:p>
        </p:txBody>
      </p:sp>
      <p:graphicFrame>
        <p:nvGraphicFramePr>
          <p:cNvPr id="17411" name="Object 11"/>
          <p:cNvGraphicFramePr>
            <a:graphicFrameLocks noChangeAspect="1"/>
          </p:cNvGraphicFramePr>
          <p:nvPr/>
        </p:nvGraphicFramePr>
        <p:xfrm>
          <a:off x="2095500" y="4214813"/>
          <a:ext cx="68532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Formel" r:id="rId8" imgW="2019240" imgH="507960" progId="Equation.3">
                  <p:embed/>
                </p:oleObj>
              </mc:Choice>
              <mc:Fallback>
                <p:oleObj name="Formel" r:id="rId8" imgW="2019240" imgH="50796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4214813"/>
                        <a:ext cx="6853238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66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Rechteck 13"/>
          <p:cNvSpPr>
            <a:spLocks noChangeArrowheads="1"/>
          </p:cNvSpPr>
          <p:nvPr/>
        </p:nvSpPr>
        <p:spPr bwMode="auto">
          <a:xfrm>
            <a:off x="238125" y="5380038"/>
            <a:ext cx="89296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 Backward S.P.  </a:t>
            </a:r>
            <a:r>
              <a:rPr lang="en-US" sz="2000" b="1" dirty="0" err="1">
                <a:latin typeface="Symbol" pitchFamily="18" charset="2"/>
              </a:rPr>
              <a:t>g</a:t>
            </a:r>
            <a:r>
              <a:rPr lang="en-US" sz="2000" b="1" baseline="-25000" dirty="0" err="1">
                <a:latin typeface="Symbol" pitchFamily="18" charset="2"/>
              </a:rPr>
              <a:t>p</a:t>
            </a:r>
            <a:r>
              <a:rPr lang="en-US" sz="2000" b="1" dirty="0"/>
              <a:t> </a:t>
            </a:r>
            <a:r>
              <a:rPr lang="en-US" sz="2000" dirty="0"/>
              <a:t>was determined from dispersive analysis of backward angle Compton scattering. </a:t>
            </a:r>
            <a:r>
              <a:rPr lang="en-US" sz="2000" b="1" dirty="0"/>
              <a:t>[</a:t>
            </a:r>
            <a:r>
              <a:rPr lang="en-US" sz="2000" dirty="0"/>
              <a:t>B. </a:t>
            </a:r>
            <a:r>
              <a:rPr lang="en-US" sz="2000" dirty="0" err="1"/>
              <a:t>Pasquini</a:t>
            </a:r>
            <a:r>
              <a:rPr lang="en-US" sz="2000" dirty="0"/>
              <a:t> </a:t>
            </a:r>
            <a:r>
              <a:rPr lang="en-US" sz="2000" i="1" dirty="0"/>
              <a:t>et al</a:t>
            </a:r>
            <a:r>
              <a:rPr lang="en-US" sz="2000" dirty="0"/>
              <a:t>., Proton Spin </a:t>
            </a:r>
            <a:r>
              <a:rPr lang="en-US" sz="2000" dirty="0" err="1"/>
              <a:t>Polarizabilities</a:t>
            </a:r>
            <a:r>
              <a:rPr lang="en-US" sz="2000" dirty="0"/>
              <a:t> from Polarized Compton Scattering (2007)</a:t>
            </a:r>
            <a:r>
              <a:rPr lang="de-DE" sz="2000" dirty="0" smtClean="0"/>
              <a:t>.]</a:t>
            </a:r>
            <a:endParaRPr lang="en-US" sz="2000" baseline="-25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6"/>
          <p:cNvSpPr>
            <a:spLocks noChangeArrowheads="1"/>
          </p:cNvSpPr>
          <p:nvPr/>
        </p:nvSpPr>
        <p:spPr bwMode="auto">
          <a:xfrm>
            <a:off x="0" y="2245246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5" name="AutoShape 9"/>
          <p:cNvSpPr>
            <a:spLocks noChangeArrowheads="1"/>
          </p:cNvSpPr>
          <p:nvPr/>
        </p:nvSpPr>
        <p:spPr bwMode="auto">
          <a:xfrm>
            <a:off x="0" y="1381150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Text Box 11"/>
          <p:cNvSpPr txBox="1">
            <a:spLocks noChangeArrowheads="1"/>
          </p:cNvSpPr>
          <p:nvPr/>
        </p:nvSpPr>
        <p:spPr bwMode="auto">
          <a:xfrm>
            <a:off x="488504" y="1253231"/>
            <a:ext cx="90010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sz="2000" b="1" dirty="0" smtClean="0"/>
              <a:t>A </a:t>
            </a:r>
            <a:r>
              <a:rPr lang="de-DE" sz="2000" b="1" dirty="0" err="1" smtClean="0"/>
              <a:t>new</a:t>
            </a:r>
            <a:r>
              <a:rPr lang="de-DE" sz="2000" b="1" dirty="0" smtClean="0"/>
              <a:t> </a:t>
            </a:r>
            <a:r>
              <a:rPr lang="de-DE" sz="2000" b="1" dirty="0" err="1"/>
              <a:t>Frozen</a:t>
            </a:r>
            <a:r>
              <a:rPr lang="de-DE" sz="2000" b="1" dirty="0"/>
              <a:t> Spin Target </a:t>
            </a:r>
            <a:r>
              <a:rPr lang="de-DE" sz="2000" b="1" dirty="0" err="1" smtClean="0"/>
              <a:t>produced</a:t>
            </a:r>
            <a:r>
              <a:rPr lang="de-DE" sz="2000" b="1" dirty="0" smtClean="0"/>
              <a:t> in </a:t>
            </a:r>
            <a:r>
              <a:rPr lang="de-DE" sz="2000" b="1" dirty="0" err="1" smtClean="0"/>
              <a:t>collaboration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with</a:t>
            </a:r>
            <a:r>
              <a:rPr lang="de-DE" sz="2000" b="1" dirty="0" smtClean="0"/>
              <a:t> JINR </a:t>
            </a:r>
            <a:r>
              <a:rPr lang="de-DE" sz="2000" b="1" dirty="0" err="1" smtClean="0"/>
              <a:t>Dubna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allows</a:t>
            </a:r>
            <a:endParaRPr lang="de-DE" sz="2000" b="1" dirty="0" smtClean="0"/>
          </a:p>
          <a:p>
            <a:pPr eaLnBrk="0" hangingPunct="0">
              <a:buFont typeface="Symbol" pitchFamily="18" charset="2"/>
              <a:buNone/>
            </a:pPr>
            <a:r>
              <a:rPr lang="de-DE" sz="2000" b="1" dirty="0" err="1" smtClean="0"/>
              <a:t>high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polarisation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for</a:t>
            </a:r>
            <a:r>
              <a:rPr lang="de-DE" sz="2000" b="1" dirty="0" smtClean="0"/>
              <a:t> p (85%)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d (75%) </a:t>
            </a:r>
            <a:r>
              <a:rPr lang="de-DE" sz="2000" b="1" dirty="0" err="1" smtClean="0"/>
              <a:t>with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Relaxationtimes</a:t>
            </a:r>
            <a:r>
              <a:rPr lang="de-DE" sz="2000" b="1" dirty="0" smtClean="0"/>
              <a:t>&gt;1500hours. </a:t>
            </a:r>
            <a:endParaRPr lang="de-DE" sz="2000" b="1" dirty="0"/>
          </a:p>
        </p:txBody>
      </p:sp>
      <p:sp>
        <p:nvSpPr>
          <p:cNvPr id="79877" name="Text Box 11"/>
          <p:cNvSpPr txBox="1">
            <a:spLocks noChangeArrowheads="1"/>
          </p:cNvSpPr>
          <p:nvPr/>
        </p:nvSpPr>
        <p:spPr bwMode="auto">
          <a:xfrm>
            <a:off x="412750" y="2154703"/>
            <a:ext cx="949325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sz="2000" dirty="0"/>
              <a:t> Data </a:t>
            </a:r>
            <a:r>
              <a:rPr lang="de-DE" sz="2000" dirty="0" err="1"/>
              <a:t>taking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b="1" dirty="0" err="1" smtClean="0"/>
              <a:t>Cball+TAPS</a:t>
            </a:r>
            <a:r>
              <a:rPr lang="de-DE" sz="2000" b="1" dirty="0" smtClean="0"/>
              <a:t> </a:t>
            </a:r>
            <a:r>
              <a:rPr lang="de-DE" sz="2000" b="1" dirty="0" err="1"/>
              <a:t>detector</a:t>
            </a:r>
            <a:r>
              <a:rPr lang="de-DE" sz="2000" b="1" dirty="0"/>
              <a:t> </a:t>
            </a:r>
            <a:r>
              <a:rPr lang="de-DE" sz="2000" b="1" dirty="0" err="1"/>
              <a:t>system</a:t>
            </a:r>
            <a:r>
              <a:rPr lang="de-DE" sz="2000" b="1" dirty="0"/>
              <a:t> </a:t>
            </a:r>
            <a:r>
              <a:rPr lang="de-DE" sz="2000" b="1" dirty="0" err="1"/>
              <a:t>started</a:t>
            </a:r>
            <a:r>
              <a:rPr lang="de-DE" sz="2000" dirty="0"/>
              <a:t> </a:t>
            </a:r>
            <a:r>
              <a:rPr lang="de-DE" sz="2000" b="1" dirty="0" smtClean="0"/>
              <a:t>2010 </a:t>
            </a:r>
            <a:r>
              <a:rPr lang="de-DE" sz="2000" b="1" dirty="0" err="1" smtClean="0"/>
              <a:t>at</a:t>
            </a:r>
            <a:r>
              <a:rPr lang="de-DE" sz="2000" b="1" dirty="0" smtClean="0"/>
              <a:t> MAMI C.</a:t>
            </a:r>
          </a:p>
          <a:p>
            <a:pPr eaLnBrk="0" hangingPunct="0">
              <a:buFont typeface="Symbol" pitchFamily="18" charset="2"/>
              <a:buNone/>
            </a:pPr>
            <a:r>
              <a:rPr lang="de-DE" sz="2000" dirty="0" smtClean="0"/>
              <a:t>All </a:t>
            </a:r>
            <a:r>
              <a:rPr lang="de-DE" sz="2000" dirty="0" err="1" smtClean="0"/>
              <a:t>directions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polarization</a:t>
            </a:r>
            <a:r>
              <a:rPr lang="de-DE" sz="2000" dirty="0" smtClean="0"/>
              <a:t> </a:t>
            </a:r>
            <a:r>
              <a:rPr lang="de-DE" sz="2000" dirty="0" err="1" smtClean="0"/>
              <a:t>possible</a:t>
            </a:r>
            <a:r>
              <a:rPr lang="de-DE" sz="2000" dirty="0" smtClean="0"/>
              <a:t>. First </a:t>
            </a:r>
            <a:r>
              <a:rPr lang="de-DE" sz="2000" dirty="0" err="1" smtClean="0"/>
              <a:t>round</a:t>
            </a:r>
            <a:r>
              <a:rPr lang="de-DE" sz="2000" dirty="0" smtClean="0"/>
              <a:t> </a:t>
            </a:r>
            <a:r>
              <a:rPr lang="de-DE" sz="2000" dirty="0" err="1" smtClean="0"/>
              <a:t>transverse</a:t>
            </a:r>
            <a:r>
              <a:rPr lang="de-DE" sz="2000" dirty="0" smtClean="0"/>
              <a:t>.  </a:t>
            </a:r>
            <a:r>
              <a:rPr lang="de-DE" sz="2000" dirty="0" err="1" smtClean="0"/>
              <a:t>Now</a:t>
            </a:r>
            <a:r>
              <a:rPr lang="de-DE" sz="2000" dirty="0" smtClean="0"/>
              <a:t> longitudinal.</a:t>
            </a:r>
            <a:endParaRPr lang="de-DE" sz="2000" dirty="0"/>
          </a:p>
        </p:txBody>
      </p:sp>
      <p:sp>
        <p:nvSpPr>
          <p:cNvPr id="79878" name="Text Box 11"/>
          <p:cNvSpPr txBox="1">
            <a:spLocks noChangeArrowheads="1"/>
          </p:cNvSpPr>
          <p:nvPr/>
        </p:nvSpPr>
        <p:spPr bwMode="auto">
          <a:xfrm>
            <a:off x="412750" y="2924944"/>
            <a:ext cx="949325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sz="2000" dirty="0"/>
              <a:t>Spin observables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focus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P</a:t>
            </a:r>
            <a:r>
              <a:rPr lang="de-DE" sz="2000" baseline="-25000" dirty="0"/>
              <a:t>11</a:t>
            </a:r>
            <a:r>
              <a:rPr lang="de-DE" sz="2000" dirty="0"/>
              <a:t>(1440),  S</a:t>
            </a:r>
            <a:r>
              <a:rPr lang="de-DE" sz="2000" baseline="-25000" dirty="0"/>
              <a:t>11</a:t>
            </a:r>
            <a:r>
              <a:rPr lang="de-DE" sz="2000" dirty="0"/>
              <a:t>(1535), </a:t>
            </a:r>
            <a:r>
              <a:rPr lang="de-DE" sz="2000" dirty="0" err="1"/>
              <a:t>and</a:t>
            </a:r>
            <a:r>
              <a:rPr lang="de-DE" sz="2000" dirty="0"/>
              <a:t> D</a:t>
            </a:r>
            <a:r>
              <a:rPr lang="de-DE" sz="2000" baseline="-25000" dirty="0"/>
              <a:t>33</a:t>
            </a:r>
            <a:r>
              <a:rPr lang="de-DE" sz="2000" dirty="0"/>
              <a:t>(1700) </a:t>
            </a:r>
            <a:r>
              <a:rPr lang="de-DE" sz="2000" dirty="0" err="1"/>
              <a:t>resonance</a:t>
            </a:r>
            <a:r>
              <a:rPr lang="de-DE" sz="2000" dirty="0"/>
              <a:t> </a:t>
            </a:r>
            <a:r>
              <a:rPr lang="de-DE" sz="2000" dirty="0" err="1"/>
              <a:t>regions</a:t>
            </a:r>
            <a:r>
              <a:rPr lang="de-DE" sz="2000" dirty="0"/>
              <a:t>.  </a:t>
            </a:r>
            <a:r>
              <a:rPr lang="de-DE" sz="2000" dirty="0" err="1"/>
              <a:t>Complete</a:t>
            </a:r>
            <a:r>
              <a:rPr lang="de-DE" sz="2000" dirty="0"/>
              <a:t> Experiment.</a:t>
            </a:r>
          </a:p>
        </p:txBody>
      </p:sp>
      <p:sp>
        <p:nvSpPr>
          <p:cNvPr id="79879" name="AutoShape 6"/>
          <p:cNvSpPr>
            <a:spLocks noChangeArrowheads="1"/>
          </p:cNvSpPr>
          <p:nvPr/>
        </p:nvSpPr>
        <p:spPr bwMode="auto">
          <a:xfrm>
            <a:off x="0" y="2996952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Text Box 11"/>
          <p:cNvSpPr txBox="1">
            <a:spLocks noChangeArrowheads="1"/>
          </p:cNvSpPr>
          <p:nvPr/>
        </p:nvSpPr>
        <p:spPr bwMode="auto">
          <a:xfrm>
            <a:off x="412750" y="5365084"/>
            <a:ext cx="94932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sz="2000" dirty="0" smtClean="0"/>
              <a:t>Measurement </a:t>
            </a:r>
            <a:r>
              <a:rPr lang="de-DE" sz="2000" dirty="0" err="1"/>
              <a:t>of</a:t>
            </a:r>
            <a:r>
              <a:rPr lang="de-DE" sz="2000" dirty="0"/>
              <a:t> 4 </a:t>
            </a:r>
            <a:r>
              <a:rPr lang="de-DE" sz="2000" dirty="0" err="1"/>
              <a:t>Vector</a:t>
            </a:r>
            <a:r>
              <a:rPr lang="de-DE" sz="2000" dirty="0"/>
              <a:t> Spin </a:t>
            </a:r>
            <a:r>
              <a:rPr lang="de-DE" sz="2000" dirty="0" err="1"/>
              <a:t>Polarisabilities</a:t>
            </a:r>
            <a:r>
              <a:rPr lang="de-DE" sz="2000" dirty="0"/>
              <a:t> </a:t>
            </a:r>
            <a:r>
              <a:rPr lang="de-DE" sz="2000" dirty="0" smtClean="0"/>
              <a:t> in Compton </a:t>
            </a:r>
            <a:r>
              <a:rPr lang="de-DE" sz="2000" dirty="0" err="1" smtClean="0"/>
              <a:t>process</a:t>
            </a:r>
            <a:r>
              <a:rPr lang="de-DE" sz="2000" dirty="0" smtClean="0"/>
              <a:t>.</a:t>
            </a:r>
            <a:endParaRPr lang="de-DE" sz="2000" dirty="0"/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0" y="5406315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Rectangle 2053"/>
          <p:cNvSpPr>
            <a:spLocks noChangeArrowheads="1"/>
          </p:cNvSpPr>
          <p:nvPr/>
        </p:nvSpPr>
        <p:spPr bwMode="auto">
          <a:xfrm>
            <a:off x="3810000" y="0"/>
            <a:ext cx="2303463" cy="582613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279F"/>
                </a:solidFill>
              </a:rPr>
              <a:t>Conclusions</a:t>
            </a:r>
          </a:p>
        </p:txBody>
      </p:sp>
      <p:sp>
        <p:nvSpPr>
          <p:cNvPr id="79883" name="Rectangle 2053"/>
          <p:cNvSpPr>
            <a:spLocks noChangeArrowheads="1"/>
          </p:cNvSpPr>
          <p:nvPr/>
        </p:nvSpPr>
        <p:spPr bwMode="auto">
          <a:xfrm>
            <a:off x="3872880" y="3926508"/>
            <a:ext cx="1617662" cy="582612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>
                <a:solidFill>
                  <a:srgbClr val="00279F"/>
                </a:solidFill>
              </a:rPr>
              <a:t>Outlook</a:t>
            </a: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412750" y="6457890"/>
            <a:ext cx="94932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sz="2000" dirty="0" smtClean="0"/>
              <a:t>R&amp;D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/>
              <a:t>an </a:t>
            </a:r>
            <a:r>
              <a:rPr lang="de-DE" sz="2000" dirty="0" err="1"/>
              <a:t>internal</a:t>
            </a:r>
            <a:r>
              <a:rPr lang="de-DE" sz="2000" dirty="0"/>
              <a:t> </a:t>
            </a:r>
            <a:r>
              <a:rPr lang="de-DE" sz="2000" dirty="0" err="1"/>
              <a:t>polarising</a:t>
            </a:r>
            <a:r>
              <a:rPr lang="de-DE" sz="2000" dirty="0"/>
              <a:t> </a:t>
            </a:r>
            <a:r>
              <a:rPr lang="de-DE" sz="2000" dirty="0" err="1"/>
              <a:t>coil</a:t>
            </a:r>
            <a:r>
              <a:rPr lang="de-DE" sz="2000" dirty="0"/>
              <a:t> </a:t>
            </a:r>
            <a:r>
              <a:rPr lang="de-DE" sz="2000" dirty="0" err="1"/>
              <a:t>avoids</a:t>
            </a:r>
            <a:r>
              <a:rPr lang="de-DE" sz="2000" dirty="0"/>
              <a:t> FST </a:t>
            </a:r>
            <a:r>
              <a:rPr lang="de-DE" sz="2000" dirty="0" err="1"/>
              <a:t>waltz</a:t>
            </a:r>
            <a:r>
              <a:rPr lang="de-DE" sz="2000" dirty="0"/>
              <a:t>. </a:t>
            </a:r>
            <a:r>
              <a:rPr lang="de-DE" sz="2000" dirty="0" err="1"/>
              <a:t>FoM</a:t>
            </a:r>
            <a:r>
              <a:rPr lang="de-DE" sz="2000" dirty="0"/>
              <a:t> </a:t>
            </a:r>
            <a:r>
              <a:rPr lang="de-DE" sz="2000" dirty="0" err="1" smtClean="0"/>
              <a:t>better.Longitudinal</a:t>
            </a:r>
            <a:r>
              <a:rPr lang="de-DE" sz="2000" dirty="0" smtClean="0"/>
              <a:t> </a:t>
            </a:r>
            <a:r>
              <a:rPr lang="de-DE" sz="2000" dirty="0" err="1" smtClean="0"/>
              <a:t>polarisation</a:t>
            </a:r>
            <a:endParaRPr lang="de-DE" sz="2000" dirty="0"/>
          </a:p>
        </p:txBody>
      </p:sp>
      <p:sp>
        <p:nvSpPr>
          <p:cNvPr id="79885" name="AutoShape 9"/>
          <p:cNvSpPr>
            <a:spLocks noChangeArrowheads="1"/>
          </p:cNvSpPr>
          <p:nvPr/>
        </p:nvSpPr>
        <p:spPr bwMode="auto">
          <a:xfrm>
            <a:off x="0" y="6202247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9"/>
          <p:cNvSpPr>
            <a:spLocks noChangeArrowheads="1"/>
          </p:cNvSpPr>
          <p:nvPr/>
        </p:nvSpPr>
        <p:spPr bwMode="auto">
          <a:xfrm>
            <a:off x="0" y="6525785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Text Box 11"/>
          <p:cNvSpPr txBox="1">
            <a:spLocks noChangeArrowheads="1"/>
          </p:cNvSpPr>
          <p:nvPr/>
        </p:nvSpPr>
        <p:spPr bwMode="auto">
          <a:xfrm>
            <a:off x="412750" y="6093296"/>
            <a:ext cx="94932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sz="2000" dirty="0"/>
              <a:t>R&amp;D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polarised</a:t>
            </a:r>
            <a:r>
              <a:rPr lang="de-DE" sz="2000" dirty="0"/>
              <a:t> </a:t>
            </a:r>
            <a:r>
              <a:rPr lang="de-DE" sz="2000" dirty="0" err="1"/>
              <a:t>active</a:t>
            </a:r>
            <a:r>
              <a:rPr lang="de-DE" sz="2000" dirty="0"/>
              <a:t> </a:t>
            </a:r>
            <a:r>
              <a:rPr lang="de-DE" sz="2000" dirty="0" err="1"/>
              <a:t>szintillator</a:t>
            </a:r>
            <a:r>
              <a:rPr lang="de-DE" sz="2000" dirty="0"/>
              <a:t> </a:t>
            </a:r>
            <a:r>
              <a:rPr lang="de-DE" sz="2000" dirty="0" err="1"/>
              <a:t>target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threshold</a:t>
            </a:r>
            <a:r>
              <a:rPr lang="de-DE" sz="2000" dirty="0"/>
              <a:t> </a:t>
            </a:r>
            <a:r>
              <a:rPr lang="de-DE" sz="2000" dirty="0" err="1"/>
              <a:t>production</a:t>
            </a:r>
            <a:r>
              <a:rPr lang="de-DE" sz="2000" dirty="0"/>
              <a:t>.</a:t>
            </a: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0" y="5797132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416496" y="5725124"/>
            <a:ext cx="4995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/>
              <a:t>Measurement </a:t>
            </a:r>
            <a:r>
              <a:rPr lang="de-DE" sz="2000" dirty="0" err="1" smtClean="0"/>
              <a:t>of</a:t>
            </a:r>
            <a:r>
              <a:rPr lang="de-DE" sz="2000" dirty="0" smtClean="0"/>
              <a:t> T </a:t>
            </a:r>
            <a:r>
              <a:rPr lang="de-DE" sz="2000" dirty="0" err="1" smtClean="0"/>
              <a:t>and</a:t>
            </a:r>
            <a:r>
              <a:rPr lang="de-DE" sz="2000" dirty="0" smtClean="0"/>
              <a:t> F in </a:t>
            </a:r>
            <a:r>
              <a:rPr lang="de-DE" sz="2000" dirty="0" smtClean="0">
                <a:latin typeface="Symbol" pitchFamily="18" charset="2"/>
              </a:rPr>
              <a:t>p</a:t>
            </a:r>
            <a:r>
              <a:rPr lang="de-DE" sz="2000" dirty="0" smtClean="0"/>
              <a:t>-</a:t>
            </a:r>
            <a:r>
              <a:rPr lang="de-DE" sz="2000" dirty="0" err="1" smtClean="0"/>
              <a:t>threshold</a:t>
            </a:r>
            <a:r>
              <a:rPr lang="de-DE" sz="2000" dirty="0" smtClean="0"/>
              <a:t> </a:t>
            </a:r>
            <a:r>
              <a:rPr lang="de-DE" sz="2000" dirty="0" err="1" smtClean="0"/>
              <a:t>region</a:t>
            </a:r>
            <a:r>
              <a:rPr lang="de-DE" sz="2000" dirty="0" smtClean="0"/>
              <a:t>.</a:t>
            </a:r>
            <a:endParaRPr lang="de-DE" sz="2000" dirty="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88504" y="498738"/>
            <a:ext cx="90010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sz="2000" b="1" dirty="0" smtClean="0"/>
              <a:t>After </a:t>
            </a:r>
            <a:r>
              <a:rPr lang="de-DE" sz="2000" b="1" dirty="0" err="1" smtClean="0"/>
              <a:t>more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than</a:t>
            </a:r>
            <a:r>
              <a:rPr lang="de-DE" sz="2000" b="1" dirty="0" smtClean="0"/>
              <a:t> 40 </a:t>
            </a:r>
            <a:r>
              <a:rPr lang="de-DE" sz="2000" b="1" dirty="0" err="1" smtClean="0"/>
              <a:t>years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polarised</a:t>
            </a:r>
            <a:r>
              <a:rPr lang="de-DE" sz="2000" b="1" dirty="0" smtClean="0"/>
              <a:t> solid </a:t>
            </a:r>
            <a:r>
              <a:rPr lang="de-DE" sz="2000" b="1" dirty="0" err="1" smtClean="0"/>
              <a:t>targets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are</a:t>
            </a:r>
            <a:r>
              <a:rPr lang="de-DE" sz="2000" b="1" dirty="0" smtClean="0"/>
              <a:t> still an </a:t>
            </a:r>
            <a:r>
              <a:rPr lang="de-DE" sz="2000" b="1" dirty="0" err="1" smtClean="0"/>
              <a:t>important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tool</a:t>
            </a:r>
            <a:endParaRPr lang="de-DE" sz="2000" b="1" dirty="0" smtClean="0"/>
          </a:p>
          <a:p>
            <a:pPr eaLnBrk="0" hangingPunct="0">
              <a:buFont typeface="Symbol" pitchFamily="18" charset="2"/>
              <a:buNone/>
            </a:pPr>
            <a:r>
              <a:rPr lang="de-DE" sz="2000" b="1" dirty="0" err="1" smtClean="0"/>
              <a:t>for</a:t>
            </a:r>
            <a:r>
              <a:rPr lang="de-DE" sz="2000" b="1" dirty="0" smtClean="0"/>
              <a:t> Spin </a:t>
            </a:r>
            <a:r>
              <a:rPr lang="de-DE" sz="2000" b="1" dirty="0" err="1" smtClean="0"/>
              <a:t>physics</a:t>
            </a:r>
            <a:r>
              <a:rPr lang="de-DE" sz="2000" b="1" dirty="0" smtClean="0"/>
              <a:t>. </a:t>
            </a:r>
            <a:endParaRPr lang="de-DE" sz="2000" b="1" dirty="0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16496" y="4735016"/>
            <a:ext cx="90010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sz="2000" b="1" dirty="0" smtClean="0"/>
              <a:t>New experimental </a:t>
            </a:r>
            <a:r>
              <a:rPr lang="de-DE" sz="2000" b="1" dirty="0" err="1" smtClean="0"/>
              <a:t>ideas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require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developement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new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techniques</a:t>
            </a:r>
            <a:r>
              <a:rPr lang="de-DE" sz="2000" b="1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3190" y="44624"/>
            <a:ext cx="566635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2" y="2924944"/>
            <a:ext cx="76104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16496" y="2132856"/>
            <a:ext cx="3122652" cy="582211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The </a:t>
            </a:r>
            <a:r>
              <a:rPr lang="de-DE" sz="3200" b="1" dirty="0" err="1" smtClean="0">
                <a:solidFill>
                  <a:schemeClr val="accent6"/>
                </a:solidFill>
                <a:cs typeface="+mn-cs"/>
              </a:rPr>
              <a:t>target</a:t>
            </a: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 </a:t>
            </a:r>
            <a:r>
              <a:rPr lang="de-DE" sz="3200" b="1" dirty="0" err="1" smtClean="0">
                <a:solidFill>
                  <a:schemeClr val="accent6"/>
                </a:solidFill>
                <a:cs typeface="+mn-cs"/>
              </a:rPr>
              <a:t>team</a:t>
            </a: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:</a:t>
            </a:r>
            <a:endParaRPr lang="de-DE" sz="3200" b="1" dirty="0">
              <a:solidFill>
                <a:schemeClr val="accent6"/>
              </a:solidFill>
              <a:cs typeface="+mn-cs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647094" y="5783347"/>
            <a:ext cx="3258906" cy="1074653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+</a:t>
            </a:r>
          </a:p>
          <a:p>
            <a:pPr algn="ctr" eaLnBrk="0" hangingPunct="0">
              <a:defRPr/>
            </a:pP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A2-Collaboration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72480" y="188640"/>
            <a:ext cx="5430527" cy="582211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3200" b="1" dirty="0" err="1" smtClean="0">
                <a:solidFill>
                  <a:schemeClr val="accent6"/>
                </a:solidFill>
                <a:cs typeface="+mn-cs"/>
              </a:rPr>
              <a:t>Thank</a:t>
            </a: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 </a:t>
            </a:r>
            <a:r>
              <a:rPr lang="de-DE" sz="3200" b="1" dirty="0" err="1" smtClean="0">
                <a:solidFill>
                  <a:schemeClr val="accent6"/>
                </a:solidFill>
                <a:cs typeface="+mn-cs"/>
              </a:rPr>
              <a:t>you</a:t>
            </a: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 </a:t>
            </a:r>
            <a:r>
              <a:rPr lang="de-DE" sz="3200" b="1" dirty="0" err="1" smtClean="0">
                <a:solidFill>
                  <a:schemeClr val="accent6"/>
                </a:solidFill>
                <a:cs typeface="+mn-cs"/>
              </a:rPr>
              <a:t>for</a:t>
            </a: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 </a:t>
            </a:r>
            <a:r>
              <a:rPr lang="de-DE" sz="3200" b="1" dirty="0" err="1" smtClean="0">
                <a:solidFill>
                  <a:schemeClr val="accent6"/>
                </a:solidFill>
                <a:cs typeface="+mn-cs"/>
              </a:rPr>
              <a:t>your</a:t>
            </a: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 </a:t>
            </a:r>
            <a:r>
              <a:rPr lang="de-DE" sz="3200" b="1" dirty="0" err="1" smtClean="0">
                <a:solidFill>
                  <a:schemeClr val="accent6"/>
                </a:solidFill>
                <a:cs typeface="+mn-cs"/>
              </a:rPr>
              <a:t>attention</a:t>
            </a:r>
            <a:r>
              <a:rPr lang="de-DE" sz="3200" b="1" dirty="0" smtClean="0">
                <a:solidFill>
                  <a:schemeClr val="accent6"/>
                </a:solidFill>
                <a:cs typeface="+mn-cs"/>
              </a:rPr>
              <a:t>!</a:t>
            </a:r>
            <a:endParaRPr lang="de-DE" sz="3200" b="1" dirty="0">
              <a:solidFill>
                <a:schemeClr val="accent6"/>
              </a:solidFill>
              <a:cs typeface="+mn-cs"/>
            </a:endParaRPr>
          </a:p>
        </p:txBody>
      </p:sp>
      <p:pic>
        <p:nvPicPr>
          <p:cNvPr id="160770" name="Picture 2" descr="a2 summerstudent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4580" y="5301208"/>
            <a:ext cx="3176611" cy="1556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5"/>
          <p:cNvSpPr txBox="1">
            <a:spLocks noChangeArrowheads="1"/>
          </p:cNvSpPr>
          <p:nvPr/>
        </p:nvSpPr>
        <p:spPr bwMode="auto">
          <a:xfrm>
            <a:off x="1009650" y="-33338"/>
            <a:ext cx="7886700" cy="390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5527" tIns="62879" rIns="85527" bIns="42764"/>
          <a:lstStyle/>
          <a:p>
            <a:pPr algn="ctr"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</a:tabLst>
            </a:pPr>
            <a:r>
              <a:rPr lang="en-US" sz="2300" b="1">
                <a:solidFill>
                  <a:srgbClr val="000080"/>
                </a:solidFill>
                <a:ea typeface="msgothic"/>
                <a:cs typeface="msgothic"/>
              </a:rPr>
              <a:t>Theory: Nucleon Vector Spin Polarisibilities</a:t>
            </a:r>
          </a:p>
        </p:txBody>
      </p:sp>
      <p:pic>
        <p:nvPicPr>
          <p:cNvPr id="716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1071563"/>
            <a:ext cx="9612313" cy="1630362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</p:pic>
      <p:sp>
        <p:nvSpPr>
          <p:cNvPr id="71684" name="Text Box 8"/>
          <p:cNvSpPr txBox="1">
            <a:spLocks noChangeArrowheads="1"/>
          </p:cNvSpPr>
          <p:nvPr/>
        </p:nvSpPr>
        <p:spPr bwMode="auto">
          <a:xfrm>
            <a:off x="95250" y="3143250"/>
            <a:ext cx="9739313" cy="240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27" tIns="54497" rIns="85527" bIns="42764"/>
          <a:lstStyle/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G. Gellas, T. Hemmert, and Ulf-G. Meißner, Phys. Rev. Lett. 85, 14 (2000).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K.B. Vijaya Kumar, J.A. McGovern, M.C. Birse, Phys. Lett. B 479, 167 (2000).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D. Djukanovic, Ph.D. Thesis, University of Mainz, 2008.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R.P. Hildebrant et al., Eur. Phys. J. A 20, 293 (2004).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D. Babusci et al., Phys. Rev. C 58, 1013 (1998).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B. Holstein, D. Drechsel, B. Pasquini, and M. Vanderhaeghen, Phys. Rev. C 61, 034316 (2000).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S. Kondratyuk and O. Scholten, Phys. Rev. C 64, 024005 (2001).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B. Pasquini, D. Drechsel, and M. Vanderhaeghen, Phys. Rev. C 76, 015203 (2007).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J. Ahrens et al., Phys. Rev. Lett. 87, 022003 (2001).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M. Schumacher, Prog. Part. Nucl. Phys. 55, 567 (2005).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B_sc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0" y="1314450"/>
            <a:ext cx="66040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32" name="AutoShape 20"/>
          <p:cNvSpPr>
            <a:spLocks noChangeArrowheads="1"/>
          </p:cNvSpPr>
          <p:nvPr/>
        </p:nvSpPr>
        <p:spPr bwMode="auto">
          <a:xfrm>
            <a:off x="4795838" y="3068638"/>
            <a:ext cx="625475" cy="576262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0" y="6019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29701" name="Text Box 3"/>
          <p:cNvSpPr txBox="1">
            <a:spLocks noChangeArrowheads="1"/>
          </p:cNvSpPr>
          <p:nvPr/>
        </p:nvSpPr>
        <p:spPr bwMode="auto">
          <a:xfrm>
            <a:off x="1987550" y="260350"/>
            <a:ext cx="554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u="sng" dirty="0">
                <a:solidFill>
                  <a:srgbClr val="FF0000"/>
                </a:solidFill>
              </a:rPr>
              <a:t>4</a:t>
            </a:r>
            <a:r>
              <a:rPr lang="de-DE" u="sng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de-DE" u="sng" dirty="0">
                <a:solidFill>
                  <a:srgbClr val="FF0000"/>
                </a:solidFill>
              </a:rPr>
              <a:t> </a:t>
            </a:r>
            <a:r>
              <a:rPr lang="de-DE" u="sng" dirty="0" err="1">
                <a:solidFill>
                  <a:srgbClr val="FF0000"/>
                </a:solidFill>
              </a:rPr>
              <a:t>photon</a:t>
            </a:r>
            <a:r>
              <a:rPr lang="de-DE" u="sng" dirty="0">
                <a:solidFill>
                  <a:srgbClr val="FF0000"/>
                </a:solidFill>
              </a:rPr>
              <a:t> </a:t>
            </a:r>
            <a:r>
              <a:rPr lang="de-DE" u="sng" dirty="0" err="1">
                <a:solidFill>
                  <a:srgbClr val="FF0000"/>
                </a:solidFill>
              </a:rPr>
              <a:t>Spectrometer</a:t>
            </a:r>
            <a:r>
              <a:rPr lang="de-DE" u="sng" dirty="0">
                <a:solidFill>
                  <a:srgbClr val="FF0000"/>
                </a:solidFill>
              </a:rPr>
              <a:t> @ MAMI</a:t>
            </a:r>
          </a:p>
        </p:txBody>
      </p:sp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0" y="981075"/>
            <a:ext cx="332581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u="sng"/>
              <a:t>TAPS:</a:t>
            </a:r>
          </a:p>
          <a:p>
            <a:r>
              <a:rPr lang="de-DE"/>
              <a:t>366 BaF</a:t>
            </a:r>
            <a:r>
              <a:rPr lang="de-DE" baseline="-25000"/>
              <a:t>2</a:t>
            </a:r>
            <a:r>
              <a:rPr lang="de-DE"/>
              <a:t> detectors</a:t>
            </a:r>
          </a:p>
          <a:p>
            <a:r>
              <a:rPr lang="de-DE"/>
              <a:t>72 PbWO</a:t>
            </a:r>
            <a:r>
              <a:rPr lang="de-DE" baseline="-25000"/>
              <a:t>4</a:t>
            </a:r>
            <a:r>
              <a:rPr lang="de-DE"/>
              <a:t> detectors</a:t>
            </a:r>
          </a:p>
          <a:p>
            <a:r>
              <a:rPr lang="de-DE"/>
              <a:t>Max. kin. energy:</a:t>
            </a:r>
          </a:p>
          <a:p>
            <a:r>
              <a:rPr lang="en-GB">
                <a:latin typeface="Symbol" pitchFamily="18" charset="2"/>
              </a:rPr>
              <a:t>p</a:t>
            </a:r>
            <a:r>
              <a:rPr lang="en-GB" baseline="30000"/>
              <a:t>+-</a:t>
            </a:r>
            <a:r>
              <a:rPr lang="en-GB"/>
              <a:t> : 180 MeV</a:t>
            </a:r>
          </a:p>
          <a:p>
            <a:r>
              <a:rPr lang="en-GB"/>
              <a:t>K</a:t>
            </a:r>
            <a:r>
              <a:rPr lang="en-GB" baseline="30000"/>
              <a:t>+-</a:t>
            </a:r>
            <a:r>
              <a:rPr lang="en-GB"/>
              <a:t> : 280 MeV</a:t>
            </a:r>
          </a:p>
          <a:p>
            <a:r>
              <a:rPr lang="en-GB"/>
              <a:t>P :   360 MeV</a:t>
            </a:r>
          </a:p>
        </p:txBody>
      </p:sp>
      <p:sp>
        <p:nvSpPr>
          <p:cNvPr id="29703" name="Text Box 5"/>
          <p:cNvSpPr txBox="1">
            <a:spLocks noChangeArrowheads="1"/>
          </p:cNvSpPr>
          <p:nvPr/>
        </p:nvSpPr>
        <p:spPr bwMode="auto">
          <a:xfrm>
            <a:off x="7321550" y="1052513"/>
            <a:ext cx="258445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u="sng"/>
              <a:t>Crystal Ball:</a:t>
            </a:r>
          </a:p>
          <a:p>
            <a:r>
              <a:rPr lang="de-DE"/>
              <a:t>672 NaJ detectors</a:t>
            </a:r>
          </a:p>
          <a:p>
            <a:r>
              <a:rPr lang="de-DE"/>
              <a:t>Max. kin. energy:</a:t>
            </a:r>
          </a:p>
          <a:p>
            <a:r>
              <a:rPr lang="en-GB">
                <a:latin typeface="Symbol" pitchFamily="18" charset="2"/>
              </a:rPr>
              <a:t>m</a:t>
            </a:r>
            <a:r>
              <a:rPr lang="en-GB" baseline="30000"/>
              <a:t>+- </a:t>
            </a:r>
            <a:r>
              <a:rPr lang="en-GB"/>
              <a:t> : 233MeV</a:t>
            </a:r>
          </a:p>
          <a:p>
            <a:r>
              <a:rPr lang="en-GB">
                <a:latin typeface="Symbol" pitchFamily="18" charset="2"/>
              </a:rPr>
              <a:t>p</a:t>
            </a:r>
            <a:r>
              <a:rPr lang="en-GB" baseline="30000"/>
              <a:t>+-</a:t>
            </a:r>
            <a:r>
              <a:rPr lang="en-GB"/>
              <a:t> :  240 MeV</a:t>
            </a:r>
          </a:p>
          <a:p>
            <a:r>
              <a:rPr lang="en-GB"/>
              <a:t>K</a:t>
            </a:r>
            <a:r>
              <a:rPr lang="en-GB" baseline="30000"/>
              <a:t>+-</a:t>
            </a:r>
            <a:r>
              <a:rPr lang="en-GB"/>
              <a:t> : 341 MeV</a:t>
            </a:r>
          </a:p>
          <a:p>
            <a:r>
              <a:rPr lang="en-GB"/>
              <a:t>P :   425 MeV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6980238" y="4076700"/>
            <a:ext cx="2925762" cy="2670175"/>
            <a:chOff x="4059" y="2568"/>
            <a:chExt cx="1701" cy="1682"/>
          </a:xfrm>
        </p:grpSpPr>
        <p:sp>
          <p:nvSpPr>
            <p:cNvPr id="29732" name="Text Box 6"/>
            <p:cNvSpPr txBox="1">
              <a:spLocks noChangeArrowheads="1"/>
            </p:cNvSpPr>
            <p:nvPr/>
          </p:nvSpPr>
          <p:spPr bwMode="auto">
            <a:xfrm>
              <a:off x="4059" y="2568"/>
              <a:ext cx="170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 u="sng"/>
                <a:t>Vertex detector:</a:t>
              </a:r>
            </a:p>
            <a:p>
              <a:r>
                <a:rPr lang="de-DE"/>
                <a:t>2 Cylindr. MWPCs</a:t>
              </a:r>
            </a:p>
            <a:p>
              <a:r>
                <a:rPr lang="de-DE"/>
                <a:t>480 wires, 320stripes</a:t>
              </a:r>
              <a:endParaRPr lang="en-GB"/>
            </a:p>
          </p:txBody>
        </p:sp>
        <p:sp>
          <p:nvSpPr>
            <p:cNvPr id="29733" name="Text Box 7"/>
            <p:cNvSpPr txBox="1">
              <a:spLocks noChangeArrowheads="1"/>
            </p:cNvSpPr>
            <p:nvPr/>
          </p:nvSpPr>
          <p:spPr bwMode="auto">
            <a:xfrm>
              <a:off x="4059" y="3494"/>
              <a:ext cx="170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 u="sng"/>
                <a:t>PID detector:</a:t>
              </a:r>
            </a:p>
            <a:p>
              <a:r>
                <a:rPr lang="en-GB"/>
                <a:t>24 thin plastic detectors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8564933">
            <a:off x="6591300" y="1773238"/>
            <a:ext cx="1560513" cy="144462"/>
            <a:chOff x="4315" y="3696"/>
            <a:chExt cx="885" cy="144"/>
          </a:xfrm>
        </p:grpSpPr>
        <p:sp>
          <p:nvSpPr>
            <p:cNvPr id="29730" name="Freeform 9"/>
            <p:cNvSpPr>
              <a:spLocks/>
            </p:cNvSpPr>
            <p:nvPr/>
          </p:nvSpPr>
          <p:spPr bwMode="auto">
            <a:xfrm>
              <a:off x="4315" y="3696"/>
              <a:ext cx="752" cy="144"/>
            </a:xfrm>
            <a:custGeom>
              <a:avLst/>
              <a:gdLst>
                <a:gd name="T0" fmla="*/ 0 w 544"/>
                <a:gd name="T1" fmla="*/ 133 h 114"/>
                <a:gd name="T2" fmla="*/ 100 w 544"/>
                <a:gd name="T3" fmla="*/ 1 h 114"/>
                <a:gd name="T4" fmla="*/ 199 w 544"/>
                <a:gd name="T5" fmla="*/ 143 h 114"/>
                <a:gd name="T6" fmla="*/ 282 w 544"/>
                <a:gd name="T7" fmla="*/ 6 h 114"/>
                <a:gd name="T8" fmla="*/ 393 w 544"/>
                <a:gd name="T9" fmla="*/ 133 h 114"/>
                <a:gd name="T10" fmla="*/ 476 w 544"/>
                <a:gd name="T11" fmla="*/ 11 h 114"/>
                <a:gd name="T12" fmla="*/ 564 w 544"/>
                <a:gd name="T13" fmla="*/ 133 h 114"/>
                <a:gd name="T14" fmla="*/ 647 w 544"/>
                <a:gd name="T15" fmla="*/ 11 h 114"/>
                <a:gd name="T16" fmla="*/ 752 w 544"/>
                <a:gd name="T17" fmla="*/ 67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4"/>
                <a:gd name="T28" fmla="*/ 0 h 114"/>
                <a:gd name="T29" fmla="*/ 544 w 544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4" h="114">
                  <a:moveTo>
                    <a:pt x="0" y="105"/>
                  </a:moveTo>
                  <a:cubicBezTo>
                    <a:pt x="24" y="52"/>
                    <a:pt x="48" y="0"/>
                    <a:pt x="72" y="1"/>
                  </a:cubicBezTo>
                  <a:cubicBezTo>
                    <a:pt x="96" y="2"/>
                    <a:pt x="122" y="112"/>
                    <a:pt x="144" y="113"/>
                  </a:cubicBezTo>
                  <a:cubicBezTo>
                    <a:pt x="166" y="114"/>
                    <a:pt x="181" y="6"/>
                    <a:pt x="204" y="5"/>
                  </a:cubicBezTo>
                  <a:cubicBezTo>
                    <a:pt x="227" y="4"/>
                    <a:pt x="261" y="104"/>
                    <a:pt x="284" y="105"/>
                  </a:cubicBezTo>
                  <a:cubicBezTo>
                    <a:pt x="307" y="106"/>
                    <a:pt x="323" y="9"/>
                    <a:pt x="344" y="9"/>
                  </a:cubicBezTo>
                  <a:cubicBezTo>
                    <a:pt x="365" y="9"/>
                    <a:pt x="387" y="105"/>
                    <a:pt x="408" y="105"/>
                  </a:cubicBezTo>
                  <a:cubicBezTo>
                    <a:pt x="429" y="105"/>
                    <a:pt x="445" y="18"/>
                    <a:pt x="468" y="9"/>
                  </a:cubicBezTo>
                  <a:cubicBezTo>
                    <a:pt x="491" y="0"/>
                    <a:pt x="531" y="48"/>
                    <a:pt x="544" y="53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31" name="Line 10"/>
            <p:cNvSpPr>
              <a:spLocks noChangeShapeType="1"/>
            </p:cNvSpPr>
            <p:nvPr/>
          </p:nvSpPr>
          <p:spPr bwMode="auto">
            <a:xfrm>
              <a:off x="5062" y="3773"/>
              <a:ext cx="138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66923" name="Oval 11"/>
          <p:cNvSpPr>
            <a:spLocks noChangeArrowheads="1"/>
          </p:cNvSpPr>
          <p:nvPr/>
        </p:nvSpPr>
        <p:spPr bwMode="auto">
          <a:xfrm>
            <a:off x="5040313" y="3265488"/>
            <a:ext cx="157162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641850" y="5949950"/>
            <a:ext cx="4524375" cy="973138"/>
            <a:chOff x="2699" y="3748"/>
            <a:chExt cx="2631" cy="613"/>
          </a:xfrm>
        </p:grpSpPr>
        <p:grpSp>
          <p:nvGrpSpPr>
            <p:cNvPr id="29724" name="Group 16"/>
            <p:cNvGrpSpPr>
              <a:grpSpLocks/>
            </p:cNvGrpSpPr>
            <p:nvPr/>
          </p:nvGrpSpPr>
          <p:grpSpPr bwMode="auto">
            <a:xfrm>
              <a:off x="2699" y="3748"/>
              <a:ext cx="2631" cy="408"/>
              <a:chOff x="2699" y="3748"/>
              <a:chExt cx="2631" cy="408"/>
            </a:xfrm>
          </p:grpSpPr>
          <p:sp>
            <p:nvSpPr>
              <p:cNvPr id="29727" name="Text Box 12"/>
              <p:cNvSpPr txBox="1">
                <a:spLocks noChangeArrowheads="1"/>
              </p:cNvSpPr>
              <p:nvPr/>
            </p:nvSpPr>
            <p:spPr bwMode="auto">
              <a:xfrm>
                <a:off x="2699" y="3748"/>
                <a:ext cx="263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>
                    <a:latin typeface="Symbol" pitchFamily="18" charset="2"/>
                  </a:rPr>
                  <a:t>g</a:t>
                </a:r>
                <a:r>
                  <a:rPr lang="de-DE"/>
                  <a:t>p</a:t>
                </a:r>
                <a:r>
                  <a:rPr lang="de-DE">
                    <a:latin typeface="Symbol" pitchFamily="18" charset="2"/>
                  </a:rPr>
                  <a:t> </a:t>
                </a:r>
                <a:r>
                  <a:rPr lang="de-DE">
                    <a:latin typeface="Symbol" pitchFamily="18" charset="2"/>
                    <a:sym typeface="Wingdings" pitchFamily="2" charset="2"/>
                  </a:rPr>
                  <a:t> </a:t>
                </a:r>
                <a:r>
                  <a:rPr lang="de-DE">
                    <a:sym typeface="Wingdings" pitchFamily="2" charset="2"/>
                  </a:rPr>
                  <a:t>S</a:t>
                </a:r>
                <a:r>
                  <a:rPr lang="de-DE">
                    <a:latin typeface="Symbol" pitchFamily="18" charset="2"/>
                    <a:sym typeface="Wingdings" pitchFamily="2" charset="2"/>
                  </a:rPr>
                  <a:t>11  </a:t>
                </a:r>
                <a:r>
                  <a:rPr lang="de-DE">
                    <a:sym typeface="Wingdings" pitchFamily="2" charset="2"/>
                  </a:rPr>
                  <a:t>p</a:t>
                </a:r>
                <a:r>
                  <a:rPr lang="de-DE">
                    <a:latin typeface="Symbol" pitchFamily="18" charset="2"/>
                    <a:sym typeface="Wingdings" pitchFamily="2" charset="2"/>
                  </a:rPr>
                  <a:t>h </a:t>
                </a:r>
                <a:endParaRPr lang="de-DE">
                  <a:latin typeface="Symbol" pitchFamily="18" charset="2"/>
                </a:endParaRPr>
              </a:p>
            </p:txBody>
          </p:sp>
          <p:sp>
            <p:nvSpPr>
              <p:cNvPr id="29728" name="Line 14"/>
              <p:cNvSpPr>
                <a:spLocks noChangeShapeType="1"/>
              </p:cNvSpPr>
              <p:nvPr/>
            </p:nvSpPr>
            <p:spPr bwMode="auto">
              <a:xfrm>
                <a:off x="3787" y="4020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29" name="Line 15"/>
              <p:cNvSpPr>
                <a:spLocks noChangeShapeType="1"/>
              </p:cNvSpPr>
              <p:nvPr/>
            </p:nvSpPr>
            <p:spPr bwMode="auto">
              <a:xfrm>
                <a:off x="4150" y="4156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9725" name="Text Box 17"/>
            <p:cNvSpPr txBox="1">
              <a:spLocks noChangeArrowheads="1"/>
            </p:cNvSpPr>
            <p:nvPr/>
          </p:nvSpPr>
          <p:spPr bwMode="auto">
            <a:xfrm>
              <a:off x="4059" y="3884"/>
              <a:ext cx="95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latin typeface="Symbol" pitchFamily="18" charset="2"/>
                </a:rPr>
                <a:t>p</a:t>
              </a:r>
              <a:r>
                <a:rPr lang="de-DE" baseline="30000">
                  <a:latin typeface="Symbol" pitchFamily="18" charset="2"/>
                </a:rPr>
                <a:t>0</a:t>
              </a:r>
              <a:r>
                <a:rPr lang="de-DE">
                  <a:latin typeface="Symbol" pitchFamily="18" charset="2"/>
                </a:rPr>
                <a:t>p</a:t>
              </a:r>
              <a:r>
                <a:rPr lang="de-DE" baseline="30000">
                  <a:latin typeface="Symbol" pitchFamily="18" charset="2"/>
                </a:rPr>
                <a:t>0</a:t>
              </a:r>
              <a:r>
                <a:rPr lang="de-DE">
                  <a:latin typeface="Symbol" pitchFamily="18" charset="2"/>
                </a:rPr>
                <a:t>p</a:t>
              </a:r>
              <a:r>
                <a:rPr lang="de-DE" baseline="30000">
                  <a:latin typeface="Symbol" pitchFamily="18" charset="2"/>
                </a:rPr>
                <a:t>0</a:t>
              </a:r>
            </a:p>
          </p:txBody>
        </p:sp>
        <p:sp>
          <p:nvSpPr>
            <p:cNvPr id="29726" name="Text Box 18"/>
            <p:cNvSpPr txBox="1">
              <a:spLocks noChangeArrowheads="1"/>
            </p:cNvSpPr>
            <p:nvPr/>
          </p:nvSpPr>
          <p:spPr bwMode="auto">
            <a:xfrm>
              <a:off x="4377" y="4070"/>
              <a:ext cx="90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latin typeface="Symbol" pitchFamily="18" charset="2"/>
                </a:rPr>
                <a:t>gggggg</a:t>
              </a:r>
            </a:p>
          </p:txBody>
        </p:sp>
      </p:grpSp>
      <p:sp>
        <p:nvSpPr>
          <p:cNvPr id="29708" name="Line 27"/>
          <p:cNvSpPr>
            <a:spLocks noChangeShapeType="1"/>
          </p:cNvSpPr>
          <p:nvPr/>
        </p:nvSpPr>
        <p:spPr bwMode="auto">
          <a:xfrm flipV="1">
            <a:off x="6356350" y="4005263"/>
            <a:ext cx="157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457450" y="1557338"/>
            <a:ext cx="4446588" cy="4103687"/>
            <a:chOff x="1429" y="981"/>
            <a:chExt cx="2585" cy="2585"/>
          </a:xfrm>
        </p:grpSpPr>
        <p:grpSp>
          <p:nvGrpSpPr>
            <p:cNvPr id="29710" name="Group 29"/>
            <p:cNvGrpSpPr>
              <a:grpSpLocks/>
            </p:cNvGrpSpPr>
            <p:nvPr/>
          </p:nvGrpSpPr>
          <p:grpSpPr bwMode="auto">
            <a:xfrm>
              <a:off x="1429" y="981"/>
              <a:ext cx="2585" cy="2585"/>
              <a:chOff x="1429" y="981"/>
              <a:chExt cx="2585" cy="2585"/>
            </a:xfrm>
          </p:grpSpPr>
          <p:sp>
            <p:nvSpPr>
              <p:cNvPr id="29717" name="Freeform 21"/>
              <p:cNvSpPr>
                <a:spLocks/>
              </p:cNvSpPr>
              <p:nvPr/>
            </p:nvSpPr>
            <p:spPr bwMode="auto">
              <a:xfrm>
                <a:off x="1429" y="2341"/>
                <a:ext cx="317" cy="273"/>
              </a:xfrm>
              <a:custGeom>
                <a:avLst/>
                <a:gdLst>
                  <a:gd name="T0" fmla="*/ 45 w 317"/>
                  <a:gd name="T1" fmla="*/ 137 h 273"/>
                  <a:gd name="T2" fmla="*/ 0 w 317"/>
                  <a:gd name="T3" fmla="*/ 182 h 273"/>
                  <a:gd name="T4" fmla="*/ 45 w 317"/>
                  <a:gd name="T5" fmla="*/ 273 h 273"/>
                  <a:gd name="T6" fmla="*/ 90 w 317"/>
                  <a:gd name="T7" fmla="*/ 273 h 273"/>
                  <a:gd name="T8" fmla="*/ 317 w 317"/>
                  <a:gd name="T9" fmla="*/ 137 h 273"/>
                  <a:gd name="T10" fmla="*/ 317 w 317"/>
                  <a:gd name="T11" fmla="*/ 0 h 273"/>
                  <a:gd name="T12" fmla="*/ 45 w 317"/>
                  <a:gd name="T13" fmla="*/ 137 h 2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7"/>
                  <a:gd name="T22" fmla="*/ 0 h 273"/>
                  <a:gd name="T23" fmla="*/ 317 w 317"/>
                  <a:gd name="T24" fmla="*/ 273 h 2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7" h="273">
                    <a:moveTo>
                      <a:pt x="45" y="137"/>
                    </a:moveTo>
                    <a:lnTo>
                      <a:pt x="0" y="182"/>
                    </a:lnTo>
                    <a:lnTo>
                      <a:pt x="45" y="273"/>
                    </a:lnTo>
                    <a:lnTo>
                      <a:pt x="90" y="273"/>
                    </a:lnTo>
                    <a:lnTo>
                      <a:pt x="317" y="137"/>
                    </a:lnTo>
                    <a:lnTo>
                      <a:pt x="317" y="0"/>
                    </a:lnTo>
                    <a:lnTo>
                      <a:pt x="45" y="13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18" name="Freeform 22"/>
              <p:cNvSpPr>
                <a:spLocks/>
              </p:cNvSpPr>
              <p:nvPr/>
            </p:nvSpPr>
            <p:spPr bwMode="auto">
              <a:xfrm>
                <a:off x="2336" y="1616"/>
                <a:ext cx="499" cy="317"/>
              </a:xfrm>
              <a:custGeom>
                <a:avLst/>
                <a:gdLst>
                  <a:gd name="T0" fmla="*/ 136 w 499"/>
                  <a:gd name="T1" fmla="*/ 226 h 317"/>
                  <a:gd name="T2" fmla="*/ 499 w 499"/>
                  <a:gd name="T3" fmla="*/ 317 h 317"/>
                  <a:gd name="T4" fmla="*/ 499 w 499"/>
                  <a:gd name="T5" fmla="*/ 272 h 317"/>
                  <a:gd name="T6" fmla="*/ 181 w 499"/>
                  <a:gd name="T7" fmla="*/ 0 h 317"/>
                  <a:gd name="T8" fmla="*/ 0 w 499"/>
                  <a:gd name="T9" fmla="*/ 136 h 317"/>
                  <a:gd name="T10" fmla="*/ 136 w 499"/>
                  <a:gd name="T11" fmla="*/ 226 h 3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9"/>
                  <a:gd name="T19" fmla="*/ 0 h 317"/>
                  <a:gd name="T20" fmla="*/ 499 w 499"/>
                  <a:gd name="T21" fmla="*/ 317 h 3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9" h="317">
                    <a:moveTo>
                      <a:pt x="136" y="226"/>
                    </a:moveTo>
                    <a:lnTo>
                      <a:pt x="499" y="317"/>
                    </a:lnTo>
                    <a:lnTo>
                      <a:pt x="499" y="272"/>
                    </a:lnTo>
                    <a:lnTo>
                      <a:pt x="181" y="0"/>
                    </a:lnTo>
                    <a:lnTo>
                      <a:pt x="0" y="136"/>
                    </a:lnTo>
                    <a:lnTo>
                      <a:pt x="136" y="22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19" name="Freeform 23"/>
              <p:cNvSpPr>
                <a:spLocks/>
              </p:cNvSpPr>
              <p:nvPr/>
            </p:nvSpPr>
            <p:spPr bwMode="auto">
              <a:xfrm>
                <a:off x="2971" y="981"/>
                <a:ext cx="227" cy="680"/>
              </a:xfrm>
              <a:custGeom>
                <a:avLst/>
                <a:gdLst>
                  <a:gd name="T0" fmla="*/ 45 w 227"/>
                  <a:gd name="T1" fmla="*/ 635 h 680"/>
                  <a:gd name="T2" fmla="*/ 0 w 227"/>
                  <a:gd name="T3" fmla="*/ 45 h 680"/>
                  <a:gd name="T4" fmla="*/ 136 w 227"/>
                  <a:gd name="T5" fmla="*/ 0 h 680"/>
                  <a:gd name="T6" fmla="*/ 227 w 227"/>
                  <a:gd name="T7" fmla="*/ 45 h 680"/>
                  <a:gd name="T8" fmla="*/ 136 w 227"/>
                  <a:gd name="T9" fmla="*/ 680 h 680"/>
                  <a:gd name="T10" fmla="*/ 45 w 227"/>
                  <a:gd name="T11" fmla="*/ 635 h 6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7"/>
                  <a:gd name="T19" fmla="*/ 0 h 680"/>
                  <a:gd name="T20" fmla="*/ 227 w 227"/>
                  <a:gd name="T21" fmla="*/ 680 h 6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7" h="680">
                    <a:moveTo>
                      <a:pt x="45" y="635"/>
                    </a:moveTo>
                    <a:lnTo>
                      <a:pt x="0" y="45"/>
                    </a:lnTo>
                    <a:lnTo>
                      <a:pt x="136" y="0"/>
                    </a:lnTo>
                    <a:lnTo>
                      <a:pt x="227" y="45"/>
                    </a:lnTo>
                    <a:lnTo>
                      <a:pt x="136" y="680"/>
                    </a:lnTo>
                    <a:lnTo>
                      <a:pt x="45" y="63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20" name="Freeform 24"/>
              <p:cNvSpPr>
                <a:spLocks/>
              </p:cNvSpPr>
              <p:nvPr/>
            </p:nvSpPr>
            <p:spPr bwMode="auto">
              <a:xfrm>
                <a:off x="2971" y="1752"/>
                <a:ext cx="45" cy="45"/>
              </a:xfrm>
              <a:custGeom>
                <a:avLst/>
                <a:gdLst>
                  <a:gd name="T0" fmla="*/ 0 w 45"/>
                  <a:gd name="T1" fmla="*/ 45 h 45"/>
                  <a:gd name="T2" fmla="*/ 0 w 45"/>
                  <a:gd name="T3" fmla="*/ 0 h 45"/>
                  <a:gd name="T4" fmla="*/ 45 w 45"/>
                  <a:gd name="T5" fmla="*/ 0 h 45"/>
                  <a:gd name="T6" fmla="*/ 0 w 45"/>
                  <a:gd name="T7" fmla="*/ 45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0" y="45"/>
                    </a:moveTo>
                    <a:lnTo>
                      <a:pt x="0" y="0"/>
                    </a:lnTo>
                    <a:lnTo>
                      <a:pt x="45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21" name="Freeform 25"/>
              <p:cNvSpPr>
                <a:spLocks/>
              </p:cNvSpPr>
              <p:nvPr/>
            </p:nvSpPr>
            <p:spPr bwMode="auto">
              <a:xfrm>
                <a:off x="3379" y="1706"/>
                <a:ext cx="635" cy="273"/>
              </a:xfrm>
              <a:custGeom>
                <a:avLst/>
                <a:gdLst>
                  <a:gd name="T0" fmla="*/ 0 w 635"/>
                  <a:gd name="T1" fmla="*/ 273 h 273"/>
                  <a:gd name="T2" fmla="*/ 45 w 635"/>
                  <a:gd name="T3" fmla="*/ 182 h 273"/>
                  <a:gd name="T4" fmla="*/ 544 w 635"/>
                  <a:gd name="T5" fmla="*/ 0 h 273"/>
                  <a:gd name="T6" fmla="*/ 635 w 635"/>
                  <a:gd name="T7" fmla="*/ 91 h 273"/>
                  <a:gd name="T8" fmla="*/ 544 w 635"/>
                  <a:gd name="T9" fmla="*/ 227 h 273"/>
                  <a:gd name="T10" fmla="*/ 0 w 635"/>
                  <a:gd name="T11" fmla="*/ 273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5"/>
                  <a:gd name="T19" fmla="*/ 0 h 273"/>
                  <a:gd name="T20" fmla="*/ 635 w 635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5" h="273">
                    <a:moveTo>
                      <a:pt x="0" y="273"/>
                    </a:moveTo>
                    <a:lnTo>
                      <a:pt x="45" y="182"/>
                    </a:lnTo>
                    <a:lnTo>
                      <a:pt x="544" y="0"/>
                    </a:lnTo>
                    <a:lnTo>
                      <a:pt x="635" y="91"/>
                    </a:lnTo>
                    <a:lnTo>
                      <a:pt x="544" y="227"/>
                    </a:lnTo>
                    <a:lnTo>
                      <a:pt x="0" y="2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22" name="Freeform 26"/>
              <p:cNvSpPr>
                <a:spLocks/>
              </p:cNvSpPr>
              <p:nvPr/>
            </p:nvSpPr>
            <p:spPr bwMode="auto">
              <a:xfrm>
                <a:off x="2925" y="2750"/>
                <a:ext cx="182" cy="136"/>
              </a:xfrm>
              <a:custGeom>
                <a:avLst/>
                <a:gdLst>
                  <a:gd name="T0" fmla="*/ 0 w 182"/>
                  <a:gd name="T1" fmla="*/ 45 h 136"/>
                  <a:gd name="T2" fmla="*/ 91 w 182"/>
                  <a:gd name="T3" fmla="*/ 136 h 136"/>
                  <a:gd name="T4" fmla="*/ 182 w 182"/>
                  <a:gd name="T5" fmla="*/ 0 h 136"/>
                  <a:gd name="T6" fmla="*/ 0 w 182"/>
                  <a:gd name="T7" fmla="*/ 45 h 1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2"/>
                  <a:gd name="T13" fmla="*/ 0 h 136"/>
                  <a:gd name="T14" fmla="*/ 182 w 182"/>
                  <a:gd name="T15" fmla="*/ 136 h 1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2" h="136">
                    <a:moveTo>
                      <a:pt x="0" y="45"/>
                    </a:moveTo>
                    <a:lnTo>
                      <a:pt x="91" y="136"/>
                    </a:lnTo>
                    <a:lnTo>
                      <a:pt x="182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23" name="Freeform 28"/>
              <p:cNvSpPr>
                <a:spLocks/>
              </p:cNvSpPr>
              <p:nvPr/>
            </p:nvSpPr>
            <p:spPr bwMode="auto">
              <a:xfrm>
                <a:off x="1927" y="3385"/>
                <a:ext cx="91" cy="181"/>
              </a:xfrm>
              <a:custGeom>
                <a:avLst/>
                <a:gdLst>
                  <a:gd name="T0" fmla="*/ 0 w 91"/>
                  <a:gd name="T1" fmla="*/ 45 h 181"/>
                  <a:gd name="T2" fmla="*/ 0 w 91"/>
                  <a:gd name="T3" fmla="*/ 136 h 181"/>
                  <a:gd name="T4" fmla="*/ 46 w 91"/>
                  <a:gd name="T5" fmla="*/ 181 h 181"/>
                  <a:gd name="T6" fmla="*/ 91 w 91"/>
                  <a:gd name="T7" fmla="*/ 136 h 181"/>
                  <a:gd name="T8" fmla="*/ 91 w 91"/>
                  <a:gd name="T9" fmla="*/ 45 h 181"/>
                  <a:gd name="T10" fmla="*/ 46 w 91"/>
                  <a:gd name="T11" fmla="*/ 0 h 181"/>
                  <a:gd name="T12" fmla="*/ 0 w 91"/>
                  <a:gd name="T13" fmla="*/ 45 h 1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181"/>
                  <a:gd name="T23" fmla="*/ 91 w 91"/>
                  <a:gd name="T24" fmla="*/ 181 h 18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181">
                    <a:moveTo>
                      <a:pt x="0" y="45"/>
                    </a:moveTo>
                    <a:lnTo>
                      <a:pt x="0" y="136"/>
                    </a:lnTo>
                    <a:lnTo>
                      <a:pt x="46" y="181"/>
                    </a:lnTo>
                    <a:lnTo>
                      <a:pt x="91" y="136"/>
                    </a:lnTo>
                    <a:lnTo>
                      <a:pt x="91" y="45"/>
                    </a:lnTo>
                    <a:lnTo>
                      <a:pt x="46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9711" name="Line 31"/>
            <p:cNvSpPr>
              <a:spLocks noChangeShapeType="1"/>
            </p:cNvSpPr>
            <p:nvPr/>
          </p:nvSpPr>
          <p:spPr bwMode="auto">
            <a:xfrm flipH="1">
              <a:off x="1973" y="2115"/>
              <a:ext cx="998" cy="1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12" name="Line 32"/>
            <p:cNvSpPr>
              <a:spLocks noChangeShapeType="1"/>
            </p:cNvSpPr>
            <p:nvPr/>
          </p:nvSpPr>
          <p:spPr bwMode="auto">
            <a:xfrm flipH="1" flipV="1">
              <a:off x="2789" y="1888"/>
              <a:ext cx="182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13" name="Line 33"/>
            <p:cNvSpPr>
              <a:spLocks noChangeShapeType="1"/>
            </p:cNvSpPr>
            <p:nvPr/>
          </p:nvSpPr>
          <p:spPr bwMode="auto">
            <a:xfrm flipV="1">
              <a:off x="2971" y="1752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14" name="Line 34"/>
            <p:cNvSpPr>
              <a:spLocks noChangeShapeType="1"/>
            </p:cNvSpPr>
            <p:nvPr/>
          </p:nvSpPr>
          <p:spPr bwMode="auto">
            <a:xfrm flipV="1">
              <a:off x="2971" y="1570"/>
              <a:ext cx="90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15" name="Line 35"/>
            <p:cNvSpPr>
              <a:spLocks noChangeShapeType="1"/>
            </p:cNvSpPr>
            <p:nvPr/>
          </p:nvSpPr>
          <p:spPr bwMode="auto">
            <a:xfrm flipV="1">
              <a:off x="2971" y="1888"/>
              <a:ext cx="544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16" name="Line 36"/>
            <p:cNvSpPr>
              <a:spLocks noChangeShapeType="1"/>
            </p:cNvSpPr>
            <p:nvPr/>
          </p:nvSpPr>
          <p:spPr bwMode="auto">
            <a:xfrm>
              <a:off x="2971" y="2115"/>
              <a:ext cx="45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6296 L -0.22049 0.20996 " pathEditMode="relative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600"/>
                                        <p:tgtEl>
                                          <p:spTgt spid="16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66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94444E-6 7.40741E-7 L -0.2599 0.09445 " pathEditMode="relative" ptsTypes="AA">
                                      <p:cBhvr>
                                        <p:cTn id="29" dur="2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2" grpId="0" animBg="1"/>
      <p:bldP spid="166932" grpId="1" animBg="1"/>
      <p:bldP spid="16692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906000" cy="48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7625" y="44624"/>
            <a:ext cx="6849591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h-</a:t>
            </a:r>
            <a:r>
              <a:rPr lang="en-US" sz="3200" b="1" dirty="0" err="1" smtClean="0">
                <a:solidFill>
                  <a:srgbClr val="3333FF"/>
                </a:solidFill>
              </a:rPr>
              <a:t>photoproduction</a:t>
            </a:r>
            <a:r>
              <a:rPr lang="en-US" sz="3200" b="1" dirty="0" smtClean="0">
                <a:solidFill>
                  <a:srgbClr val="3333FF"/>
                </a:solidFill>
              </a:rPr>
              <a:t> on nuclei</a:t>
            </a:r>
            <a:endParaRPr lang="de-DE" sz="3200" dirty="0" smtClean="0"/>
          </a:p>
        </p:txBody>
      </p:sp>
      <p:sp>
        <p:nvSpPr>
          <p:cNvPr id="4" name="Rechteck 3"/>
          <p:cNvSpPr/>
          <p:nvPr/>
        </p:nvSpPr>
        <p:spPr>
          <a:xfrm>
            <a:off x="344488" y="5733256"/>
            <a:ext cx="48452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Analysis for d-</a:t>
            </a:r>
            <a:r>
              <a:rPr lang="en-US" dirty="0" err="1" smtClean="0"/>
              <a:t>Butanol</a:t>
            </a:r>
            <a:r>
              <a:rPr lang="en-US" dirty="0" smtClean="0"/>
              <a:t> not done yet.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Data for h-</a:t>
            </a:r>
            <a:r>
              <a:rPr lang="en-US" dirty="0" err="1" smtClean="0"/>
              <a:t>Butanol</a:t>
            </a:r>
            <a:r>
              <a:rPr lang="en-US" dirty="0" smtClean="0"/>
              <a:t> published soon.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25208" cy="444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0" y="4941168"/>
            <a:ext cx="990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New </a:t>
            </a:r>
            <a:r>
              <a:rPr lang="de-DE" dirty="0" err="1" smtClean="0"/>
              <a:t>high</a:t>
            </a:r>
            <a:r>
              <a:rPr lang="de-DE" dirty="0" smtClean="0"/>
              <a:t> </a:t>
            </a:r>
            <a:r>
              <a:rPr lang="de-DE" dirty="0" err="1" smtClean="0"/>
              <a:t>precission</a:t>
            </a:r>
            <a:r>
              <a:rPr lang="de-DE" dirty="0" smtClean="0"/>
              <a:t> </a:t>
            </a:r>
            <a:r>
              <a:rPr lang="de-DE" dirty="0" err="1" smtClean="0"/>
              <a:t>unpolarised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published</a:t>
            </a:r>
            <a:r>
              <a:rPr lang="de-DE" dirty="0" smtClean="0"/>
              <a:t> in </a:t>
            </a:r>
          </a:p>
          <a:p>
            <a:r>
              <a:rPr lang="de-DE" dirty="0" smtClean="0"/>
              <a:t>  </a:t>
            </a:r>
            <a:r>
              <a:rPr lang="it-IT" dirty="0" smtClean="0"/>
              <a:t>E. F. </a:t>
            </a:r>
            <a:r>
              <a:rPr lang="it-IT" dirty="0" err="1" smtClean="0"/>
              <a:t>McNicoll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al., </a:t>
            </a:r>
            <a:r>
              <a:rPr lang="de-DE" dirty="0" smtClean="0"/>
              <a:t>Phys.Rev.C82:035208,2010.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Significant dip in forward cross section </a:t>
            </a:r>
          </a:p>
          <a:p>
            <a:r>
              <a:rPr lang="en-US" dirty="0" smtClean="0"/>
              <a:t>  near 1680MeV.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No evidence for any narrow structure.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4676" y="2105472"/>
            <a:ext cx="328132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6897216" y="0"/>
            <a:ext cx="1850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3333FF"/>
                </a:solidFill>
                <a:latin typeface="Symbol" pitchFamily="18" charset="2"/>
                <a:cs typeface="+mn-cs"/>
              </a:rPr>
              <a:t>g</a:t>
            </a:r>
            <a:r>
              <a:rPr lang="en-US" sz="3600" b="1" dirty="0" err="1">
                <a:solidFill>
                  <a:srgbClr val="3333FF"/>
                </a:solidFill>
                <a:latin typeface="+mn-lt"/>
                <a:cs typeface="+mn-cs"/>
              </a:rPr>
              <a:t>p</a:t>
            </a:r>
            <a:r>
              <a:rPr lang="en-US" sz="3600" b="1" dirty="0">
                <a:solidFill>
                  <a:srgbClr val="3333FF"/>
                </a:solidFill>
                <a:latin typeface="+mn-lt"/>
                <a:cs typeface="+mn-cs"/>
              </a:rPr>
              <a:t> 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  <a:sym typeface="Wingdings" pitchFamily="2" charset="2"/>
              </a:rPr>
              <a:t>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 </a:t>
            </a:r>
            <a:r>
              <a:rPr lang="en-US" sz="3600" b="1" dirty="0" smtClean="0">
                <a:solidFill>
                  <a:srgbClr val="3333FF"/>
                </a:solidFill>
                <a:cs typeface="+mn-cs"/>
              </a:rPr>
              <a:t>p</a:t>
            </a:r>
            <a:r>
              <a:rPr lang="en-US" sz="3600" b="1" dirty="0" smtClean="0">
                <a:solidFill>
                  <a:srgbClr val="3333FF"/>
                </a:solidFill>
                <a:latin typeface="Symbol" pitchFamily="18" charset="2"/>
                <a:cs typeface="+mn-cs"/>
              </a:rPr>
              <a:t>h</a:t>
            </a:r>
            <a:endParaRPr lang="en-US" sz="36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1026"/>
          <p:cNvGrpSpPr>
            <a:grpSpLocks/>
          </p:cNvGrpSpPr>
          <p:nvPr/>
        </p:nvGrpSpPr>
        <p:grpSpPr bwMode="auto">
          <a:xfrm>
            <a:off x="1166813" y="571500"/>
            <a:ext cx="7485062" cy="1452563"/>
            <a:chOff x="607" y="4316"/>
            <a:chExt cx="4352" cy="915"/>
          </a:xfrm>
        </p:grpSpPr>
        <p:graphicFrame>
          <p:nvGraphicFramePr>
            <p:cNvPr id="10243" name="Object 3"/>
            <p:cNvGraphicFramePr>
              <a:graphicFrameLocks noChangeAspect="1"/>
            </p:cNvGraphicFramePr>
            <p:nvPr/>
          </p:nvGraphicFramePr>
          <p:xfrm>
            <a:off x="3943" y="4823"/>
            <a:ext cx="984" cy="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4" name="Formel" r:id="rId3" imgW="761760" imgH="317160" progId="Equation.3">
                    <p:embed/>
                  </p:oleObj>
                </mc:Choice>
                <mc:Fallback>
                  <p:oleObj name="Formel" r:id="rId3" imgW="761760" imgH="31716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3" y="4823"/>
                          <a:ext cx="984" cy="4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98" name="Text Box 1028"/>
            <p:cNvSpPr txBox="1">
              <a:spLocks noChangeArrowheads="1"/>
            </p:cNvSpPr>
            <p:nvPr/>
          </p:nvSpPr>
          <p:spPr bwMode="auto">
            <a:xfrm>
              <a:off x="607" y="4548"/>
              <a:ext cx="1020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de-DE" sz="1800" b="1"/>
                <a:t>Free electrons </a:t>
              </a:r>
            </a:p>
          </p:txBody>
        </p:sp>
        <p:sp>
          <p:nvSpPr>
            <p:cNvPr id="10299" name="Text Box 1029"/>
            <p:cNvSpPr txBox="1">
              <a:spLocks noChangeArrowheads="1"/>
            </p:cNvSpPr>
            <p:nvPr/>
          </p:nvSpPr>
          <p:spPr bwMode="auto">
            <a:xfrm>
              <a:off x="1971" y="4548"/>
              <a:ext cx="1596" cy="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de-DE" sz="1800" b="1"/>
                <a:t>Radicals in material by</a:t>
              </a:r>
            </a:p>
            <a:p>
              <a:pPr eaLnBrk="0" hangingPunct="0"/>
              <a:r>
                <a:rPr lang="de-DE" sz="1800" b="1"/>
                <a:t>            chemical or</a:t>
              </a:r>
            </a:p>
            <a:p>
              <a:pPr eaLnBrk="0" hangingPunct="0"/>
              <a:r>
                <a:rPr lang="de-DE" sz="1800" b="1"/>
                <a:t>            radiative doping </a:t>
              </a:r>
            </a:p>
          </p:txBody>
        </p:sp>
        <p:sp>
          <p:nvSpPr>
            <p:cNvPr id="10300" name="AutoShape 1030"/>
            <p:cNvSpPr>
              <a:spLocks noChangeArrowheads="1"/>
            </p:cNvSpPr>
            <p:nvPr/>
          </p:nvSpPr>
          <p:spPr bwMode="auto">
            <a:xfrm>
              <a:off x="1640" y="4595"/>
              <a:ext cx="284" cy="168"/>
            </a:xfrm>
            <a:prstGeom prst="rightArrow">
              <a:avLst>
                <a:gd name="adj1" fmla="val 50000"/>
                <a:gd name="adj2" fmla="val 42262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01" name="Text Box 1031"/>
            <p:cNvSpPr txBox="1">
              <a:spLocks noChangeArrowheads="1"/>
            </p:cNvSpPr>
            <p:nvPr/>
          </p:nvSpPr>
          <p:spPr bwMode="auto">
            <a:xfrm>
              <a:off x="607" y="4316"/>
              <a:ext cx="435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de-DE" sz="1800" b="1"/>
                <a:t>Saturated electrons of target material not polarized (Pauli principle) </a:t>
              </a:r>
            </a:p>
          </p:txBody>
        </p:sp>
      </p:grpSp>
      <p:pic>
        <p:nvPicPr>
          <p:cNvPr id="10245" name="Picture 1032" descr="ammon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9850" y="1919288"/>
            <a:ext cx="233045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033" descr="butanol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0025" y="1919288"/>
            <a:ext cx="233045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034" descr="li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4125" y="1919288"/>
            <a:ext cx="231457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1035"/>
          <p:cNvSpPr txBox="1">
            <a:spLocks noChangeArrowheads="1"/>
          </p:cNvSpPr>
          <p:nvPr/>
        </p:nvSpPr>
        <p:spPr bwMode="auto">
          <a:xfrm>
            <a:off x="1830388" y="4368800"/>
            <a:ext cx="946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600" b="1"/>
              <a:t>Butanol</a:t>
            </a:r>
          </a:p>
        </p:txBody>
      </p:sp>
      <p:sp>
        <p:nvSpPr>
          <p:cNvPr id="10249" name="Text Box 1036"/>
          <p:cNvSpPr txBox="1">
            <a:spLocks noChangeArrowheads="1"/>
          </p:cNvSpPr>
          <p:nvPr/>
        </p:nvSpPr>
        <p:spPr bwMode="auto">
          <a:xfrm>
            <a:off x="4457700" y="4281488"/>
            <a:ext cx="11303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600" b="1"/>
              <a:t>Ammonia</a:t>
            </a:r>
          </a:p>
        </p:txBody>
      </p:sp>
      <p:sp>
        <p:nvSpPr>
          <p:cNvPr id="10250" name="Text Box 1037"/>
          <p:cNvSpPr txBox="1">
            <a:spLocks noChangeArrowheads="1"/>
          </p:cNvSpPr>
          <p:nvPr/>
        </p:nvSpPr>
        <p:spPr bwMode="auto">
          <a:xfrm>
            <a:off x="7177088" y="4368800"/>
            <a:ext cx="565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600" b="1"/>
              <a:t>LiD</a:t>
            </a:r>
          </a:p>
        </p:txBody>
      </p:sp>
      <p:sp>
        <p:nvSpPr>
          <p:cNvPr id="10251" name="Line 1038"/>
          <p:cNvSpPr>
            <a:spLocks noChangeShapeType="1"/>
          </p:cNvSpPr>
          <p:nvPr/>
        </p:nvSpPr>
        <p:spPr bwMode="auto">
          <a:xfrm>
            <a:off x="4254500" y="3990975"/>
            <a:ext cx="15478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52" name="Text Box 1039"/>
          <p:cNvSpPr txBox="1">
            <a:spLocks noChangeArrowheads="1"/>
          </p:cNvSpPr>
          <p:nvPr/>
        </p:nvSpPr>
        <p:spPr bwMode="auto">
          <a:xfrm>
            <a:off x="4643438" y="4079875"/>
            <a:ext cx="7874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600" b="1"/>
              <a:t>30mm</a:t>
            </a:r>
          </a:p>
        </p:txBody>
      </p:sp>
      <p:grpSp>
        <p:nvGrpSpPr>
          <p:cNvPr id="10253" name="Group 1040"/>
          <p:cNvGrpSpPr>
            <a:grpSpLocks/>
          </p:cNvGrpSpPr>
          <p:nvPr/>
        </p:nvGrpSpPr>
        <p:grpSpPr bwMode="auto">
          <a:xfrm>
            <a:off x="825500" y="4738688"/>
            <a:ext cx="2578100" cy="920750"/>
            <a:chOff x="548" y="1160"/>
            <a:chExt cx="1574" cy="629"/>
          </a:xfrm>
        </p:grpSpPr>
        <p:graphicFrame>
          <p:nvGraphicFramePr>
            <p:cNvPr id="10242" name="Object 2"/>
            <p:cNvGraphicFramePr>
              <a:graphicFrameLocks noChangeAspect="1"/>
            </p:cNvGraphicFramePr>
            <p:nvPr/>
          </p:nvGraphicFramePr>
          <p:xfrm>
            <a:off x="548" y="1160"/>
            <a:ext cx="1574" cy="6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5" name="Formel" r:id="rId8" imgW="1650960" imgH="660240" progId="">
                    <p:embed/>
                  </p:oleObj>
                </mc:Choice>
                <mc:Fallback>
                  <p:oleObj name="Formel" r:id="rId8" imgW="1650960" imgH="66024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" y="1160"/>
                          <a:ext cx="1574" cy="6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90" name="Line 1042"/>
            <p:cNvSpPr>
              <a:spLocks noChangeShapeType="1"/>
            </p:cNvSpPr>
            <p:nvPr/>
          </p:nvSpPr>
          <p:spPr bwMode="auto">
            <a:xfrm>
              <a:off x="872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1" name="Line 1043"/>
            <p:cNvSpPr>
              <a:spLocks noChangeShapeType="1"/>
            </p:cNvSpPr>
            <p:nvPr/>
          </p:nvSpPr>
          <p:spPr bwMode="auto">
            <a:xfrm>
              <a:off x="1112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2" name="Line 1044"/>
            <p:cNvSpPr>
              <a:spLocks noChangeShapeType="1"/>
            </p:cNvSpPr>
            <p:nvPr/>
          </p:nvSpPr>
          <p:spPr bwMode="auto">
            <a:xfrm>
              <a:off x="1336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3" name="Line 1045"/>
            <p:cNvSpPr>
              <a:spLocks noChangeShapeType="1"/>
            </p:cNvSpPr>
            <p:nvPr/>
          </p:nvSpPr>
          <p:spPr bwMode="auto">
            <a:xfrm>
              <a:off x="892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4" name="Line 1046"/>
            <p:cNvSpPr>
              <a:spLocks noChangeShapeType="1"/>
            </p:cNvSpPr>
            <p:nvPr/>
          </p:nvSpPr>
          <p:spPr bwMode="auto">
            <a:xfrm>
              <a:off x="1558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5" name="Line 1047"/>
            <p:cNvSpPr>
              <a:spLocks noChangeShapeType="1"/>
            </p:cNvSpPr>
            <p:nvPr/>
          </p:nvSpPr>
          <p:spPr bwMode="auto">
            <a:xfrm>
              <a:off x="1110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6" name="Line 1048"/>
            <p:cNvSpPr>
              <a:spLocks noChangeShapeType="1"/>
            </p:cNvSpPr>
            <p:nvPr/>
          </p:nvSpPr>
          <p:spPr bwMode="auto">
            <a:xfrm>
              <a:off x="1330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7" name="Line 1049"/>
            <p:cNvSpPr>
              <a:spLocks noChangeShapeType="1"/>
            </p:cNvSpPr>
            <p:nvPr/>
          </p:nvSpPr>
          <p:spPr bwMode="auto">
            <a:xfrm>
              <a:off x="1552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0254" name="Oval 1050"/>
          <p:cNvSpPr>
            <a:spLocks noChangeArrowheads="1"/>
          </p:cNvSpPr>
          <p:nvPr/>
        </p:nvSpPr>
        <p:spPr bwMode="auto">
          <a:xfrm>
            <a:off x="4813300" y="4808538"/>
            <a:ext cx="439738" cy="430212"/>
          </a:xfrm>
          <a:prstGeom prst="ellipse">
            <a:avLst/>
          </a:prstGeom>
          <a:solidFill>
            <a:srgbClr val="FF6600">
              <a:alpha val="50195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Oval 1051"/>
          <p:cNvSpPr>
            <a:spLocks noChangeArrowheads="1"/>
          </p:cNvSpPr>
          <p:nvPr/>
        </p:nvSpPr>
        <p:spPr bwMode="auto">
          <a:xfrm>
            <a:off x="4079875" y="5716588"/>
            <a:ext cx="265113" cy="258762"/>
          </a:xfrm>
          <a:prstGeom prst="ellipse">
            <a:avLst/>
          </a:prstGeom>
          <a:solidFill>
            <a:schemeClr val="hlink">
              <a:alpha val="50195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Oval 1052"/>
          <p:cNvSpPr>
            <a:spLocks noChangeArrowheads="1"/>
          </p:cNvSpPr>
          <p:nvPr/>
        </p:nvSpPr>
        <p:spPr bwMode="auto">
          <a:xfrm>
            <a:off x="5038725" y="6211888"/>
            <a:ext cx="265113" cy="260350"/>
          </a:xfrm>
          <a:prstGeom prst="ellipse">
            <a:avLst/>
          </a:prstGeom>
          <a:solidFill>
            <a:schemeClr val="hlink">
              <a:alpha val="50195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Oval 1053"/>
          <p:cNvSpPr>
            <a:spLocks noChangeArrowheads="1"/>
          </p:cNvSpPr>
          <p:nvPr/>
        </p:nvSpPr>
        <p:spPr bwMode="auto">
          <a:xfrm>
            <a:off x="5784850" y="5786438"/>
            <a:ext cx="265113" cy="261937"/>
          </a:xfrm>
          <a:prstGeom prst="ellipse">
            <a:avLst/>
          </a:prstGeom>
          <a:solidFill>
            <a:schemeClr val="hlink">
              <a:alpha val="50195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Text Box 1054"/>
          <p:cNvSpPr txBox="1">
            <a:spLocks noChangeArrowheads="1"/>
          </p:cNvSpPr>
          <p:nvPr/>
        </p:nvSpPr>
        <p:spPr bwMode="auto">
          <a:xfrm>
            <a:off x="4457700" y="4814888"/>
            <a:ext cx="3937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de-DE" sz="1800" b="1"/>
              <a:t>N</a:t>
            </a:r>
          </a:p>
        </p:txBody>
      </p:sp>
      <p:sp>
        <p:nvSpPr>
          <p:cNvPr id="10259" name="Line 1055"/>
          <p:cNvSpPr>
            <a:spLocks noChangeShapeType="1"/>
          </p:cNvSpPr>
          <p:nvPr/>
        </p:nvSpPr>
        <p:spPr bwMode="auto">
          <a:xfrm flipV="1">
            <a:off x="4283075" y="5035550"/>
            <a:ext cx="749300" cy="7223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0" name="Line 1056"/>
          <p:cNvSpPr>
            <a:spLocks noChangeShapeType="1"/>
          </p:cNvSpPr>
          <p:nvPr/>
        </p:nvSpPr>
        <p:spPr bwMode="auto">
          <a:xfrm>
            <a:off x="5032375" y="5035550"/>
            <a:ext cx="844550" cy="852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1" name="Line 1057"/>
          <p:cNvSpPr>
            <a:spLocks noChangeShapeType="1"/>
          </p:cNvSpPr>
          <p:nvPr/>
        </p:nvSpPr>
        <p:spPr bwMode="auto">
          <a:xfrm>
            <a:off x="5035550" y="5043488"/>
            <a:ext cx="134938" cy="1238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2" name="Line 1058"/>
          <p:cNvSpPr>
            <a:spLocks noChangeShapeType="1"/>
          </p:cNvSpPr>
          <p:nvPr/>
        </p:nvSpPr>
        <p:spPr bwMode="auto">
          <a:xfrm>
            <a:off x="4230688" y="5856288"/>
            <a:ext cx="1589087" cy="36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3" name="Line 1059"/>
          <p:cNvSpPr>
            <a:spLocks noChangeShapeType="1"/>
          </p:cNvSpPr>
          <p:nvPr/>
        </p:nvSpPr>
        <p:spPr bwMode="auto">
          <a:xfrm>
            <a:off x="4221163" y="5864225"/>
            <a:ext cx="938212" cy="474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4" name="Line 1060"/>
          <p:cNvSpPr>
            <a:spLocks noChangeShapeType="1"/>
          </p:cNvSpPr>
          <p:nvPr/>
        </p:nvSpPr>
        <p:spPr bwMode="auto">
          <a:xfrm flipV="1">
            <a:off x="5149850" y="5930900"/>
            <a:ext cx="722313" cy="42068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5" name="Line 1061"/>
          <p:cNvSpPr>
            <a:spLocks noChangeShapeType="1"/>
          </p:cNvSpPr>
          <p:nvPr/>
        </p:nvSpPr>
        <p:spPr bwMode="auto">
          <a:xfrm>
            <a:off x="5046663" y="5056188"/>
            <a:ext cx="0" cy="950912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6" name="Text Box 1062"/>
          <p:cNvSpPr txBox="1">
            <a:spLocks noChangeArrowheads="1"/>
          </p:cNvSpPr>
          <p:nvPr/>
        </p:nvSpPr>
        <p:spPr bwMode="auto">
          <a:xfrm>
            <a:off x="3838575" y="5986463"/>
            <a:ext cx="392113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H</a:t>
            </a:r>
          </a:p>
        </p:txBody>
      </p:sp>
      <p:sp>
        <p:nvSpPr>
          <p:cNvPr id="10267" name="Text Box 1063"/>
          <p:cNvSpPr txBox="1">
            <a:spLocks noChangeArrowheads="1"/>
          </p:cNvSpPr>
          <p:nvPr/>
        </p:nvSpPr>
        <p:spPr bwMode="auto">
          <a:xfrm>
            <a:off x="4964113" y="6491288"/>
            <a:ext cx="392112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H</a:t>
            </a:r>
          </a:p>
        </p:txBody>
      </p:sp>
      <p:sp>
        <p:nvSpPr>
          <p:cNvPr id="10268" name="Text Box 1064"/>
          <p:cNvSpPr txBox="1">
            <a:spLocks noChangeArrowheads="1"/>
          </p:cNvSpPr>
          <p:nvPr/>
        </p:nvSpPr>
        <p:spPr bwMode="auto">
          <a:xfrm>
            <a:off x="5964238" y="6062663"/>
            <a:ext cx="392112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H</a:t>
            </a:r>
          </a:p>
        </p:txBody>
      </p:sp>
      <p:grpSp>
        <p:nvGrpSpPr>
          <p:cNvPr id="10269" name="Group 1065"/>
          <p:cNvGrpSpPr>
            <a:grpSpLocks/>
          </p:cNvGrpSpPr>
          <p:nvPr/>
        </p:nvGrpSpPr>
        <p:grpSpPr bwMode="auto">
          <a:xfrm>
            <a:off x="660400" y="5729288"/>
            <a:ext cx="1455738" cy="909637"/>
            <a:chOff x="3302" y="2146"/>
            <a:chExt cx="841" cy="573"/>
          </a:xfrm>
        </p:grpSpPr>
        <p:sp>
          <p:nvSpPr>
            <p:cNvPr id="10273" name="Line 1066"/>
            <p:cNvSpPr>
              <a:spLocks noChangeShapeType="1"/>
            </p:cNvSpPr>
            <p:nvPr/>
          </p:nvSpPr>
          <p:spPr bwMode="auto">
            <a:xfrm>
              <a:off x="3721" y="2146"/>
              <a:ext cx="119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4" name="Line 1067"/>
            <p:cNvSpPr>
              <a:spLocks noChangeShapeType="1"/>
            </p:cNvSpPr>
            <p:nvPr/>
          </p:nvSpPr>
          <p:spPr bwMode="auto">
            <a:xfrm flipH="1">
              <a:off x="3600" y="2146"/>
              <a:ext cx="121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5" name="Line 1068"/>
            <p:cNvSpPr>
              <a:spLocks noChangeShapeType="1"/>
            </p:cNvSpPr>
            <p:nvPr/>
          </p:nvSpPr>
          <p:spPr bwMode="auto">
            <a:xfrm>
              <a:off x="3600" y="2208"/>
              <a:ext cx="0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6" name="Line 1069"/>
            <p:cNvSpPr>
              <a:spLocks noChangeShapeType="1"/>
            </p:cNvSpPr>
            <p:nvPr/>
          </p:nvSpPr>
          <p:spPr bwMode="auto">
            <a:xfrm>
              <a:off x="3840" y="2208"/>
              <a:ext cx="0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7" name="Line 1070"/>
            <p:cNvSpPr>
              <a:spLocks noChangeShapeType="1"/>
            </p:cNvSpPr>
            <p:nvPr/>
          </p:nvSpPr>
          <p:spPr bwMode="auto">
            <a:xfrm>
              <a:off x="3600" y="2356"/>
              <a:ext cx="85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8" name="Line 1071"/>
            <p:cNvSpPr>
              <a:spLocks noChangeShapeType="1"/>
            </p:cNvSpPr>
            <p:nvPr/>
          </p:nvSpPr>
          <p:spPr bwMode="auto">
            <a:xfrm flipH="1">
              <a:off x="3755" y="2356"/>
              <a:ext cx="85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9" name="Text Box 1072"/>
            <p:cNvSpPr txBox="1">
              <a:spLocks noChangeArrowheads="1"/>
            </p:cNvSpPr>
            <p:nvPr/>
          </p:nvSpPr>
          <p:spPr bwMode="auto">
            <a:xfrm>
              <a:off x="3636" y="2384"/>
              <a:ext cx="173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N</a:t>
              </a:r>
              <a:endParaRPr lang="de-DE" sz="1600"/>
            </a:p>
          </p:txBody>
        </p:sp>
        <p:sp>
          <p:nvSpPr>
            <p:cNvPr id="10280" name="Line 1073"/>
            <p:cNvSpPr>
              <a:spLocks noChangeShapeType="1"/>
            </p:cNvSpPr>
            <p:nvPr/>
          </p:nvSpPr>
          <p:spPr bwMode="auto">
            <a:xfrm>
              <a:off x="3719" y="2522"/>
              <a:ext cx="0" cy="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81" name="Text Box 1074"/>
            <p:cNvSpPr txBox="1">
              <a:spLocks noChangeArrowheads="1"/>
            </p:cNvSpPr>
            <p:nvPr/>
          </p:nvSpPr>
          <p:spPr bwMode="auto">
            <a:xfrm>
              <a:off x="3630" y="2565"/>
              <a:ext cx="173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O</a:t>
              </a:r>
            </a:p>
          </p:txBody>
        </p:sp>
        <p:sp>
          <p:nvSpPr>
            <p:cNvPr id="10282" name="Line 1075"/>
            <p:cNvSpPr>
              <a:spLocks noChangeShapeType="1"/>
            </p:cNvSpPr>
            <p:nvPr/>
          </p:nvSpPr>
          <p:spPr bwMode="auto">
            <a:xfrm>
              <a:off x="3840" y="2356"/>
              <a:ext cx="89" cy="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83" name="Line 1076"/>
            <p:cNvSpPr>
              <a:spLocks noChangeShapeType="1"/>
            </p:cNvSpPr>
            <p:nvPr/>
          </p:nvSpPr>
          <p:spPr bwMode="auto">
            <a:xfrm flipH="1">
              <a:off x="3511" y="2356"/>
              <a:ext cx="89" cy="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84" name="Line 1077"/>
            <p:cNvSpPr>
              <a:spLocks noChangeShapeType="1"/>
            </p:cNvSpPr>
            <p:nvPr/>
          </p:nvSpPr>
          <p:spPr bwMode="auto">
            <a:xfrm flipH="1" flipV="1">
              <a:off x="3511" y="2292"/>
              <a:ext cx="89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85" name="Line 1078"/>
            <p:cNvSpPr>
              <a:spLocks noChangeShapeType="1"/>
            </p:cNvSpPr>
            <p:nvPr/>
          </p:nvSpPr>
          <p:spPr bwMode="auto">
            <a:xfrm flipV="1">
              <a:off x="3840" y="2292"/>
              <a:ext cx="89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86" name="Text Box 1079"/>
            <p:cNvSpPr txBox="1">
              <a:spLocks noChangeArrowheads="1"/>
            </p:cNvSpPr>
            <p:nvPr/>
          </p:nvSpPr>
          <p:spPr bwMode="auto">
            <a:xfrm>
              <a:off x="3890" y="2383"/>
              <a:ext cx="253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CH</a:t>
              </a:r>
              <a:r>
                <a:rPr lang="de-DE" sz="1000" baseline="-25000"/>
                <a:t>3</a:t>
              </a:r>
              <a:endParaRPr lang="de-DE" sz="1000"/>
            </a:p>
          </p:txBody>
        </p:sp>
        <p:sp>
          <p:nvSpPr>
            <p:cNvPr id="10287" name="Text Box 1080"/>
            <p:cNvSpPr txBox="1">
              <a:spLocks noChangeArrowheads="1"/>
            </p:cNvSpPr>
            <p:nvPr/>
          </p:nvSpPr>
          <p:spPr bwMode="auto">
            <a:xfrm>
              <a:off x="3890" y="2182"/>
              <a:ext cx="253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CH</a:t>
              </a:r>
              <a:r>
                <a:rPr lang="de-DE" sz="1000" baseline="-25000"/>
                <a:t>3</a:t>
              </a:r>
              <a:endParaRPr lang="de-DE" sz="1000"/>
            </a:p>
          </p:txBody>
        </p:sp>
        <p:sp>
          <p:nvSpPr>
            <p:cNvPr id="10288" name="Text Box 1081"/>
            <p:cNvSpPr txBox="1">
              <a:spLocks noChangeArrowheads="1"/>
            </p:cNvSpPr>
            <p:nvPr/>
          </p:nvSpPr>
          <p:spPr bwMode="auto">
            <a:xfrm>
              <a:off x="3302" y="2182"/>
              <a:ext cx="253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CH</a:t>
              </a:r>
              <a:r>
                <a:rPr lang="de-DE" sz="1000" baseline="-25000"/>
                <a:t>3</a:t>
              </a:r>
              <a:endParaRPr lang="de-DE" sz="1000"/>
            </a:p>
          </p:txBody>
        </p:sp>
        <p:sp>
          <p:nvSpPr>
            <p:cNvPr id="10289" name="Text Box 1082"/>
            <p:cNvSpPr txBox="1">
              <a:spLocks noChangeArrowheads="1"/>
            </p:cNvSpPr>
            <p:nvPr/>
          </p:nvSpPr>
          <p:spPr bwMode="auto">
            <a:xfrm>
              <a:off x="3320" y="2383"/>
              <a:ext cx="253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CH</a:t>
              </a:r>
              <a:r>
                <a:rPr lang="de-DE" sz="1000" baseline="-25000"/>
                <a:t>3</a:t>
              </a:r>
              <a:endParaRPr lang="de-DE" sz="1000"/>
            </a:p>
          </p:txBody>
        </p:sp>
      </p:grpSp>
      <p:sp>
        <p:nvSpPr>
          <p:cNvPr id="10270" name="Text Box 1083"/>
          <p:cNvSpPr txBox="1">
            <a:spLocks noChangeArrowheads="1"/>
          </p:cNvSpPr>
          <p:nvPr/>
        </p:nvSpPr>
        <p:spPr bwMode="auto">
          <a:xfrm>
            <a:off x="2146300" y="5881688"/>
            <a:ext cx="8239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600"/>
              <a:t>Tempo</a:t>
            </a:r>
            <a:endParaRPr lang="de-DE" sz="1000"/>
          </a:p>
        </p:txBody>
      </p:sp>
      <p:sp>
        <p:nvSpPr>
          <p:cNvPr id="10271" name="Rectangle 2053"/>
          <p:cNvSpPr>
            <a:spLocks noChangeArrowheads="1"/>
          </p:cNvSpPr>
          <p:nvPr/>
        </p:nvSpPr>
        <p:spPr bwMode="auto">
          <a:xfrm>
            <a:off x="3208338" y="0"/>
            <a:ext cx="2916237" cy="582613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279F"/>
                </a:solidFill>
              </a:rPr>
              <a:t>Target material</a:t>
            </a:r>
          </a:p>
        </p:txBody>
      </p:sp>
      <p:sp>
        <p:nvSpPr>
          <p:cNvPr id="10272" name="Text Box 22"/>
          <p:cNvSpPr txBox="1">
            <a:spLocks noChangeArrowheads="1"/>
          </p:cNvSpPr>
          <p:nvPr/>
        </p:nvSpPr>
        <p:spPr bwMode="auto">
          <a:xfrm>
            <a:off x="5715000" y="4857750"/>
            <a:ext cx="4191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2000"/>
              <a:t>Dilution factor (e.g. f</a:t>
            </a:r>
            <a:r>
              <a:rPr lang="de-DE" sz="2000" baseline="-25000"/>
              <a:t>Butanol</a:t>
            </a:r>
            <a:r>
              <a:rPr lang="de-DE" sz="2000"/>
              <a:t>=10/74)</a:t>
            </a:r>
          </a:p>
          <a:p>
            <a:pPr algn="ctr" eaLnBrk="0" hangingPunct="0"/>
            <a:r>
              <a:rPr lang="de-DE" sz="2000"/>
              <a:t>determines quality of target material</a:t>
            </a:r>
            <a:endParaRPr lang="de-DE" sz="16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329"/>
          <p:cNvSpPr txBox="1">
            <a:spLocks noChangeArrowheads="1"/>
          </p:cNvSpPr>
          <p:nvPr/>
        </p:nvSpPr>
        <p:spPr bwMode="auto">
          <a:xfrm>
            <a:off x="2309813" y="0"/>
            <a:ext cx="7596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800" b="1">
                <a:solidFill>
                  <a:srgbClr val="CC3300"/>
                </a:solidFill>
              </a:rPr>
              <a:t> Plans for  </a:t>
            </a:r>
            <a:r>
              <a:rPr lang="en-GB" sz="2800" b="1">
                <a:solidFill>
                  <a:srgbClr val="CC3300"/>
                </a:solidFill>
                <a:latin typeface="Symbol" pitchFamily="18" charset="2"/>
              </a:rPr>
              <a:t>h</a:t>
            </a:r>
            <a:r>
              <a:rPr lang="en-GB" sz="2800" b="1">
                <a:solidFill>
                  <a:srgbClr val="CC3300"/>
                </a:solidFill>
              </a:rPr>
              <a:t>’(958) Production</a:t>
            </a:r>
            <a:endParaRPr lang="en-GB" b="1"/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1563" y="428625"/>
            <a:ext cx="5024437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3"/>
          <p:cNvPicPr>
            <a:picLocks noChangeAspect="1" noChangeArrowheads="1"/>
          </p:cNvPicPr>
          <p:nvPr/>
        </p:nvPicPr>
        <p:blipFill>
          <a:blip r:embed="rId3" cstate="print"/>
          <a:srcRect l="23969"/>
          <a:stretch>
            <a:fillRect/>
          </a:stretch>
        </p:blipFill>
        <p:spPr bwMode="auto">
          <a:xfrm>
            <a:off x="523875" y="500063"/>
            <a:ext cx="3287713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Rechteck 8"/>
          <p:cNvSpPr>
            <a:spLocks noChangeArrowheads="1"/>
          </p:cNvSpPr>
          <p:nvPr/>
        </p:nvSpPr>
        <p:spPr bwMode="auto">
          <a:xfrm>
            <a:off x="0" y="4929188"/>
            <a:ext cx="99060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New tagging device (End Point Tagger) is under construction. </a:t>
            </a:r>
          </a:p>
          <a:p>
            <a:r>
              <a:rPr lang="en-US"/>
              <a:t>Covering energy range from </a:t>
            </a:r>
            <a:r>
              <a:rPr lang="en-GB" b="1">
                <a:solidFill>
                  <a:srgbClr val="CC3300"/>
                </a:solidFill>
                <a:latin typeface="Symbol" pitchFamily="18" charset="2"/>
              </a:rPr>
              <a:t>h</a:t>
            </a:r>
            <a:r>
              <a:rPr lang="en-US"/>
              <a:t>' threshold to 10 MeV below E</a:t>
            </a:r>
            <a:r>
              <a:rPr lang="en-US" baseline="-25000"/>
              <a:t>0.</a:t>
            </a:r>
          </a:p>
          <a:p>
            <a:r>
              <a:rPr lang="en-US"/>
              <a:t>Crystal Ball at MAMI C ideal for high </a:t>
            </a:r>
            <a:r>
              <a:rPr lang="en-GB" b="1">
                <a:solidFill>
                  <a:srgbClr val="CC3300"/>
                </a:solidFill>
                <a:latin typeface="Symbol" pitchFamily="18" charset="2"/>
              </a:rPr>
              <a:t>h</a:t>
            </a:r>
            <a:r>
              <a:rPr lang="en-US"/>
              <a:t>' rates: ~25000 </a:t>
            </a:r>
            <a:r>
              <a:rPr lang="en-GB" b="1">
                <a:solidFill>
                  <a:srgbClr val="CC3300"/>
                </a:solidFill>
                <a:latin typeface="Symbol" pitchFamily="18" charset="2"/>
              </a:rPr>
              <a:t>h</a:t>
            </a:r>
            <a:r>
              <a:rPr lang="en-US"/>
              <a:t>' /hour @1600MeV.</a:t>
            </a:r>
          </a:p>
          <a:p>
            <a:r>
              <a:rPr lang="en-US"/>
              <a:t>High precision on </a:t>
            </a:r>
            <a:r>
              <a:rPr lang="en-US">
                <a:latin typeface="Symbol" pitchFamily="18" charset="2"/>
              </a:rPr>
              <a:t>G(h</a:t>
            </a:r>
            <a:r>
              <a:rPr lang="en-US">
                <a:latin typeface="Symbol" pitchFamily="18" charset="2"/>
                <a:sym typeface="Wingdings" pitchFamily="2" charset="2"/>
              </a:rPr>
              <a:t>2g)/G(h</a:t>
            </a:r>
            <a:r>
              <a:rPr lang="en-US"/>
              <a:t> ' </a:t>
            </a:r>
            <a:r>
              <a:rPr lang="en-US">
                <a:sym typeface="Wingdings" pitchFamily="2" charset="2"/>
              </a:rPr>
              <a:t> 2</a:t>
            </a:r>
            <a:r>
              <a:rPr lang="en-US">
                <a:latin typeface="Symbol" pitchFamily="18" charset="2"/>
                <a:sym typeface="Wingdings" pitchFamily="2" charset="2"/>
              </a:rPr>
              <a:t>g) </a:t>
            </a:r>
            <a:r>
              <a:rPr lang="en-US"/>
              <a:t>gives </a:t>
            </a:r>
            <a:r>
              <a:rPr lang="en-GB" b="1">
                <a:solidFill>
                  <a:srgbClr val="CC3300"/>
                </a:solidFill>
                <a:latin typeface="Symbol" pitchFamily="18" charset="2"/>
              </a:rPr>
              <a:t>h-h</a:t>
            </a:r>
            <a:r>
              <a:rPr lang="en-US"/>
              <a:t> ' -mixing angle(s) + gluonium content </a:t>
            </a:r>
            <a:r>
              <a:rPr lang="en-US" sz="2000"/>
              <a:t>[</a:t>
            </a:r>
            <a:r>
              <a:rPr lang="fr-FR" sz="2000"/>
              <a:t>B. DiMicco (KLOE-collaboration), Eur. Phys. J. A38, 129 (2008).].</a:t>
            </a:r>
            <a:endParaRPr lang="en-US" sz="20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4563"/>
            <a:ext cx="6167438" cy="591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hteck 3"/>
          <p:cNvSpPr>
            <a:spLocks noChangeArrowheads="1"/>
          </p:cNvSpPr>
          <p:nvPr/>
        </p:nvSpPr>
        <p:spPr bwMode="auto">
          <a:xfrm>
            <a:off x="6667500" y="4857750"/>
            <a:ext cx="3238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/>
              <a:t>Data:</a:t>
            </a:r>
          </a:p>
          <a:p>
            <a:r>
              <a:rPr lang="de-DE" b="1"/>
              <a:t>V.Kashevarov et al.</a:t>
            </a:r>
            <a:endParaRPr lang="en-US" b="1"/>
          </a:p>
          <a:p>
            <a:r>
              <a:rPr lang="en-US" b="1"/>
              <a:t>EPJ. A 72,141,(2009)</a:t>
            </a:r>
            <a:endParaRPr lang="en-US"/>
          </a:p>
        </p:txBody>
      </p:sp>
      <p:sp>
        <p:nvSpPr>
          <p:cNvPr id="67588" name="Rechteck 4"/>
          <p:cNvSpPr>
            <a:spLocks noChangeArrowheads="1"/>
          </p:cNvSpPr>
          <p:nvPr/>
        </p:nvSpPr>
        <p:spPr bwMode="auto">
          <a:xfrm>
            <a:off x="6661150" y="3500438"/>
            <a:ext cx="32448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A.Fix, Ostrick, Tiator</a:t>
            </a:r>
            <a:endParaRPr lang="en-US" b="1"/>
          </a:p>
          <a:p>
            <a:r>
              <a:rPr lang="en-US" b="1"/>
              <a:t>EPJ. A36, 61-72, (2008)</a:t>
            </a:r>
            <a:endParaRPr lang="en-US"/>
          </a:p>
        </p:txBody>
      </p:sp>
      <p:sp>
        <p:nvSpPr>
          <p:cNvPr id="67589" name="Rechteck 6"/>
          <p:cNvSpPr>
            <a:spLocks noChangeArrowheads="1"/>
          </p:cNvSpPr>
          <p:nvPr/>
        </p:nvSpPr>
        <p:spPr bwMode="auto">
          <a:xfrm>
            <a:off x="0" y="0"/>
            <a:ext cx="990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3333FF"/>
                </a:solidFill>
              </a:rPr>
              <a:t>A2-09/09: </a:t>
            </a:r>
            <a:r>
              <a:rPr lang="en-US">
                <a:solidFill>
                  <a:srgbClr val="3333FF"/>
                </a:solidFill>
              </a:rPr>
              <a:t>Spin observables in </a:t>
            </a:r>
            <a:r>
              <a:rPr lang="en-US">
                <a:solidFill>
                  <a:srgbClr val="3333FF"/>
                </a:solidFill>
                <a:latin typeface="Symbol" pitchFamily="18" charset="2"/>
              </a:rPr>
              <a:t>ph</a:t>
            </a:r>
            <a:r>
              <a:rPr lang="en-US">
                <a:solidFill>
                  <a:srgbClr val="3333FF"/>
                </a:solidFill>
              </a:rPr>
              <a:t> photoproduction in the D</a:t>
            </a:r>
            <a:r>
              <a:rPr lang="en-US" baseline="-25000">
                <a:solidFill>
                  <a:srgbClr val="3333FF"/>
                </a:solidFill>
              </a:rPr>
              <a:t>33</a:t>
            </a:r>
            <a:r>
              <a:rPr lang="en-US">
                <a:solidFill>
                  <a:srgbClr val="3333FF"/>
                </a:solidFill>
              </a:rPr>
              <a:t>(1700) region</a:t>
            </a:r>
          </a:p>
          <a:p>
            <a:r>
              <a:rPr lang="en-US"/>
              <a:t>		(600 hours parallel with </a:t>
            </a:r>
            <a:r>
              <a:rPr lang="en-US" b="1"/>
              <a:t>A2-08/09</a:t>
            </a:r>
            <a:r>
              <a:rPr lang="en-US"/>
              <a:t> ) </a:t>
            </a:r>
            <a:r>
              <a:rPr lang="de-DE">
                <a:solidFill>
                  <a:srgbClr val="3333FF"/>
                </a:solidFill>
              </a:rPr>
              <a:t>		</a:t>
            </a:r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810375" y="1285875"/>
            <a:ext cx="22574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3333FF"/>
                </a:solidFill>
                <a:latin typeface="Symbol" pitchFamily="18" charset="2"/>
                <a:cs typeface="+mn-cs"/>
              </a:rPr>
              <a:t>g</a:t>
            </a:r>
            <a:r>
              <a:rPr lang="en-US" sz="3600" b="1" dirty="0" err="1">
                <a:solidFill>
                  <a:srgbClr val="3333FF"/>
                </a:solidFill>
                <a:latin typeface="+mn-lt"/>
                <a:cs typeface="+mn-cs"/>
              </a:rPr>
              <a:t>p</a:t>
            </a:r>
            <a:r>
              <a:rPr lang="en-US" sz="3600" b="1" dirty="0">
                <a:solidFill>
                  <a:srgbClr val="3333FF"/>
                </a:solidFill>
                <a:latin typeface="+mn-lt"/>
                <a:cs typeface="+mn-cs"/>
              </a:rPr>
              <a:t> 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  <a:sym typeface="Wingdings" pitchFamily="2" charset="2"/>
              </a:rPr>
              <a:t>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 </a:t>
            </a:r>
            <a:r>
              <a:rPr lang="en-US" sz="3600" b="1" dirty="0">
                <a:solidFill>
                  <a:srgbClr val="3333FF"/>
                </a:solidFill>
                <a:cs typeface="+mn-cs"/>
              </a:rPr>
              <a:t>p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p</a:t>
            </a:r>
            <a:r>
              <a:rPr lang="en-US" sz="3600" b="1" baseline="30000" dirty="0">
                <a:solidFill>
                  <a:srgbClr val="3333FF"/>
                </a:solidFill>
                <a:latin typeface="Symbol" pitchFamily="18" charset="2"/>
                <a:cs typeface="+mn-cs"/>
              </a:rPr>
              <a:t>0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h</a:t>
            </a:r>
            <a:endParaRPr lang="en-US" sz="36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6659563" cy="4600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8611" name="Textfeld 6"/>
          <p:cNvSpPr txBox="1">
            <a:spLocks noChangeArrowheads="1"/>
          </p:cNvSpPr>
          <p:nvPr/>
        </p:nvSpPr>
        <p:spPr bwMode="auto">
          <a:xfrm>
            <a:off x="7977188" y="0"/>
            <a:ext cx="1928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Model A. Fix</a:t>
            </a:r>
          </a:p>
          <a:p>
            <a:r>
              <a:rPr lang="de-DE">
                <a:solidFill>
                  <a:srgbClr val="000000"/>
                </a:solidFill>
                <a:latin typeface="Symbol" pitchFamily="18" charset="2"/>
                <a:ea typeface="msgothic"/>
                <a:cs typeface="msgothic"/>
              </a:rPr>
              <a:t>D</a:t>
            </a:r>
            <a:r>
              <a:rPr lang="de-DE" baseline="-33000">
                <a:solidFill>
                  <a:srgbClr val="000000"/>
                </a:solidFill>
                <a:ea typeface="msgothic"/>
                <a:cs typeface="msgothic"/>
              </a:rPr>
              <a:t>33</a:t>
            </a:r>
            <a:r>
              <a:rPr lang="de-DE">
                <a:solidFill>
                  <a:srgbClr val="000000"/>
                </a:solidFill>
                <a:ea typeface="msgothic"/>
                <a:cs typeface="msgothic"/>
              </a:rPr>
              <a:t>(1700) </a:t>
            </a:r>
          </a:p>
          <a:p>
            <a:r>
              <a:rPr lang="de-DE"/>
              <a:t>dominance</a:t>
            </a:r>
            <a:endParaRPr lang="en-US"/>
          </a:p>
        </p:txBody>
      </p:sp>
      <p:pic>
        <p:nvPicPr>
          <p:cNvPr id="686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86300"/>
            <a:ext cx="822007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3"/>
          <p:cNvPicPr>
            <a:picLocks noChangeAspect="1" noChangeArrowheads="1"/>
          </p:cNvPicPr>
          <p:nvPr/>
        </p:nvPicPr>
        <p:blipFill>
          <a:blip r:embed="rId5" cstate="print"/>
          <a:srcRect l="3410" r="10606"/>
          <a:stretch>
            <a:fillRect/>
          </a:stretch>
        </p:blipFill>
        <p:spPr bwMode="auto">
          <a:xfrm>
            <a:off x="7113588" y="1196975"/>
            <a:ext cx="2792412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938" y="785813"/>
            <a:ext cx="42513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feld 7"/>
          <p:cNvSpPr txBox="1">
            <a:spLocks noChangeArrowheads="1"/>
          </p:cNvSpPr>
          <p:nvPr/>
        </p:nvSpPr>
        <p:spPr bwMode="auto">
          <a:xfrm>
            <a:off x="7124700" y="1714500"/>
            <a:ext cx="27813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Dominated by </a:t>
            </a:r>
          </a:p>
          <a:p>
            <a:r>
              <a:rPr lang="de-DE"/>
              <a:t>single D</a:t>
            </a:r>
            <a:r>
              <a:rPr lang="de-DE" baseline="-25000"/>
              <a:t>33</a:t>
            </a:r>
            <a:r>
              <a:rPr lang="de-DE"/>
              <a:t> resonance</a:t>
            </a:r>
          </a:p>
          <a:p>
            <a:r>
              <a:rPr lang="de-DE"/>
              <a:t>analog S</a:t>
            </a:r>
            <a:r>
              <a:rPr lang="de-DE" baseline="-25000"/>
              <a:t>11</a:t>
            </a:r>
            <a:r>
              <a:rPr lang="de-DE"/>
              <a:t> in </a:t>
            </a:r>
            <a:r>
              <a:rPr lang="de-DE" b="1">
                <a:latin typeface="Symbol" pitchFamily="18" charset="2"/>
                <a:ea typeface="GreekS"/>
                <a:cs typeface="GreekS"/>
              </a:rPr>
              <a:t>h</a:t>
            </a:r>
            <a:r>
              <a:rPr lang="de-DE"/>
              <a:t> prod.</a:t>
            </a:r>
          </a:p>
          <a:p>
            <a:r>
              <a:rPr lang="de-DE"/>
              <a:t>and P</a:t>
            </a:r>
            <a:r>
              <a:rPr lang="de-DE" baseline="-25000"/>
              <a:t>33</a:t>
            </a:r>
            <a:r>
              <a:rPr lang="de-DE"/>
              <a:t> in </a:t>
            </a:r>
            <a:r>
              <a:rPr lang="de-DE" b="1">
                <a:latin typeface="Symbol" pitchFamily="18" charset="2"/>
                <a:ea typeface="GreekS"/>
                <a:cs typeface="GreekS"/>
              </a:rPr>
              <a:t>p</a:t>
            </a:r>
            <a:r>
              <a:rPr lang="de-DE" b="1">
                <a:latin typeface="GreekS"/>
                <a:ea typeface="GreekS"/>
                <a:cs typeface="GreekS"/>
              </a:rPr>
              <a:t> </a:t>
            </a:r>
            <a:r>
              <a:rPr lang="de-DE"/>
              <a:t>prod.</a:t>
            </a:r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3452813" y="214313"/>
            <a:ext cx="22574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3333FF"/>
                </a:solidFill>
                <a:latin typeface="Symbol" pitchFamily="18" charset="2"/>
                <a:cs typeface="+mn-cs"/>
              </a:rPr>
              <a:t>g</a:t>
            </a:r>
            <a:r>
              <a:rPr lang="en-US" sz="3600" b="1" dirty="0" err="1">
                <a:solidFill>
                  <a:srgbClr val="3333FF"/>
                </a:solidFill>
                <a:latin typeface="+mn-lt"/>
                <a:cs typeface="+mn-cs"/>
              </a:rPr>
              <a:t>p</a:t>
            </a:r>
            <a:r>
              <a:rPr lang="en-US" sz="3600" b="1" dirty="0">
                <a:solidFill>
                  <a:srgbClr val="3333FF"/>
                </a:solidFill>
                <a:latin typeface="+mn-lt"/>
                <a:cs typeface="+mn-cs"/>
              </a:rPr>
              <a:t> 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  <a:sym typeface="Wingdings" pitchFamily="2" charset="2"/>
              </a:rPr>
              <a:t>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 </a:t>
            </a:r>
            <a:r>
              <a:rPr lang="en-US" sz="3600" b="1" dirty="0">
                <a:solidFill>
                  <a:srgbClr val="3333FF"/>
                </a:solidFill>
                <a:cs typeface="+mn-cs"/>
              </a:rPr>
              <a:t>p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p</a:t>
            </a:r>
            <a:r>
              <a:rPr lang="en-US" sz="3600" b="1" baseline="30000" dirty="0">
                <a:solidFill>
                  <a:srgbClr val="3333FF"/>
                </a:solidFill>
                <a:latin typeface="Symbol" pitchFamily="18" charset="2"/>
                <a:cs typeface="+mn-cs"/>
              </a:rPr>
              <a:t>0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h</a:t>
            </a:r>
            <a:endParaRPr lang="en-US" sz="3600" b="1" dirty="0">
              <a:cs typeface="+mn-cs"/>
            </a:endParaRPr>
          </a:p>
        </p:txBody>
      </p:sp>
      <p:sp>
        <p:nvSpPr>
          <p:cNvPr id="69637" name="Textfeld 6"/>
          <p:cNvSpPr txBox="1">
            <a:spLocks noChangeArrowheads="1"/>
          </p:cNvSpPr>
          <p:nvPr/>
        </p:nvSpPr>
        <p:spPr bwMode="auto">
          <a:xfrm>
            <a:off x="952500" y="5214938"/>
            <a:ext cx="78009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Systematic analysis of contributions from p-wave amplitudes:</a:t>
            </a:r>
          </a:p>
          <a:p>
            <a:r>
              <a:rPr lang="de-DE"/>
              <a:t>	- angular distributions</a:t>
            </a:r>
          </a:p>
          <a:p>
            <a:r>
              <a:rPr lang="de-DE"/>
              <a:t>	- polarisation observables (E,T,F)</a:t>
            </a:r>
          </a:p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2017709" y="17500409"/>
            <a:ext cx="7324041" cy="1349017"/>
          </a:xfrm>
          <a:prstGeom prst="rect">
            <a:avLst/>
          </a:prstGeom>
          <a:noFill/>
          <a:ln>
            <a:noFill/>
          </a:ln>
        </p:spPr>
        <p:txBody>
          <a:bodyPr vert="horz" wrap="none" lIns="85527" tIns="42764" rIns="85527" bIns="42764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808"/>
              </a:spcBef>
              <a:spcAft>
                <a:spcPts val="808"/>
              </a:spcAft>
              <a:buClr>
                <a:srgbClr val="FF0000"/>
              </a:buClr>
              <a:buSzPct val="80000"/>
              <a:buFont typeface="StarSymbol"/>
              <a:buChar char=""/>
              <a:tabLst>
                <a:tab pos="0" algn="l"/>
                <a:tab pos="868954" algn="l"/>
                <a:tab pos="1737909" algn="l"/>
                <a:tab pos="2606862" algn="l"/>
                <a:tab pos="3475817" algn="l"/>
                <a:tab pos="4344772" algn="l"/>
                <a:tab pos="5213725" algn="l"/>
                <a:tab pos="6082679" algn="l"/>
                <a:tab pos="6951635" algn="l"/>
                <a:tab pos="7820589" algn="l"/>
                <a:tab pos="8689543" algn="l"/>
                <a:tab pos="9558498" algn="l"/>
              </a:tabLst>
            </a:pPr>
            <a:r>
              <a:rPr lang="en-GB" sz="1900" dirty="0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 Significant dip in forward cross section near W= 1660 </a:t>
            </a:r>
            <a:r>
              <a:rPr lang="en-GB" sz="1900" dirty="0" err="1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MeV</a:t>
            </a:r>
            <a:endParaRPr lang="en-GB" sz="1900" dirty="0">
              <a:solidFill>
                <a:srgbClr val="000080"/>
              </a:solidFill>
              <a:latin typeface="Bitstream Vera Sans" pitchFamily="34"/>
              <a:ea typeface="Gothic" pitchFamily="2"/>
              <a:cs typeface="Tahoma" pitchFamily="2"/>
            </a:endParaRPr>
          </a:p>
          <a:p>
            <a:pPr hangingPunct="0">
              <a:spcBef>
                <a:spcPts val="808"/>
              </a:spcBef>
              <a:spcAft>
                <a:spcPts val="808"/>
              </a:spcAft>
              <a:buClr>
                <a:srgbClr val="FF0000"/>
              </a:buClr>
              <a:buSzPct val="80000"/>
              <a:buFont typeface="StarSymbol"/>
              <a:buChar char=""/>
              <a:tabLst>
                <a:tab pos="0" algn="l"/>
                <a:tab pos="868954" algn="l"/>
                <a:tab pos="1737909" algn="l"/>
                <a:tab pos="2606862" algn="l"/>
                <a:tab pos="3475817" algn="l"/>
                <a:tab pos="4344772" algn="l"/>
                <a:tab pos="5213725" algn="l"/>
                <a:tab pos="6082679" algn="l"/>
                <a:tab pos="6951635" algn="l"/>
                <a:tab pos="7820589" algn="l"/>
                <a:tab pos="8689543" algn="l"/>
                <a:tab pos="9558498" algn="l"/>
              </a:tabLst>
            </a:pPr>
            <a:r>
              <a:rPr lang="en-GB" sz="1900" dirty="0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 No evidence for any narrow structure</a:t>
            </a:r>
          </a:p>
          <a:p>
            <a:pPr hangingPunct="0">
              <a:spcBef>
                <a:spcPts val="808"/>
              </a:spcBef>
              <a:spcAft>
                <a:spcPts val="808"/>
              </a:spcAft>
              <a:buClr>
                <a:srgbClr val="FF0000"/>
              </a:buClr>
              <a:buSzPct val="80000"/>
              <a:buFont typeface="StarSymbol"/>
              <a:buChar char=""/>
              <a:tabLst>
                <a:tab pos="0" algn="l"/>
                <a:tab pos="868954" algn="l"/>
                <a:tab pos="1737909" algn="l"/>
                <a:tab pos="2606862" algn="l"/>
                <a:tab pos="3475817" algn="l"/>
                <a:tab pos="4344772" algn="l"/>
                <a:tab pos="5213725" algn="l"/>
                <a:tab pos="6082679" algn="l"/>
                <a:tab pos="6951635" algn="l"/>
                <a:tab pos="7820589" algn="l"/>
                <a:tab pos="8689543" algn="l"/>
                <a:tab pos="9558498" algn="l"/>
              </a:tabLst>
            </a:pPr>
            <a:r>
              <a:rPr lang="en-GB" sz="1900" dirty="0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 E. F. </a:t>
            </a:r>
            <a:r>
              <a:rPr lang="en-GB" sz="1900" dirty="0" err="1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McNicoll</a:t>
            </a:r>
            <a:r>
              <a:rPr lang="en-GB" sz="1900" dirty="0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 et al., in preparation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2017709" y="17500409"/>
            <a:ext cx="7324041" cy="1349017"/>
          </a:xfrm>
          <a:prstGeom prst="rect">
            <a:avLst/>
          </a:prstGeom>
          <a:noFill/>
          <a:ln>
            <a:noFill/>
          </a:ln>
        </p:spPr>
        <p:txBody>
          <a:bodyPr vert="horz" wrap="none" lIns="85527" tIns="42764" rIns="85527" bIns="42764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808"/>
              </a:spcBef>
              <a:spcAft>
                <a:spcPts val="808"/>
              </a:spcAft>
              <a:buClr>
                <a:srgbClr val="FF0000"/>
              </a:buClr>
              <a:buSzPct val="80000"/>
              <a:buFont typeface="StarSymbol"/>
              <a:buChar char=""/>
              <a:tabLst>
                <a:tab pos="0" algn="l"/>
                <a:tab pos="868954" algn="l"/>
                <a:tab pos="1737909" algn="l"/>
                <a:tab pos="2606862" algn="l"/>
                <a:tab pos="3475817" algn="l"/>
                <a:tab pos="4344772" algn="l"/>
                <a:tab pos="5213725" algn="l"/>
                <a:tab pos="6082679" algn="l"/>
                <a:tab pos="6951635" algn="l"/>
                <a:tab pos="7820589" algn="l"/>
                <a:tab pos="8689543" algn="l"/>
                <a:tab pos="9558498" algn="l"/>
              </a:tabLst>
            </a:pPr>
            <a:r>
              <a:rPr lang="en-GB" sz="1900" dirty="0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 Significant dip in forward cross section near W= 1660 </a:t>
            </a:r>
            <a:r>
              <a:rPr lang="en-GB" sz="1900" dirty="0" err="1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MeV</a:t>
            </a:r>
            <a:endParaRPr lang="en-GB" sz="1900" dirty="0">
              <a:solidFill>
                <a:srgbClr val="000080"/>
              </a:solidFill>
              <a:latin typeface="Bitstream Vera Sans" pitchFamily="34"/>
              <a:ea typeface="Gothic" pitchFamily="2"/>
              <a:cs typeface="Tahoma" pitchFamily="2"/>
            </a:endParaRPr>
          </a:p>
          <a:p>
            <a:pPr hangingPunct="0">
              <a:spcBef>
                <a:spcPts val="808"/>
              </a:spcBef>
              <a:spcAft>
                <a:spcPts val="808"/>
              </a:spcAft>
              <a:buClr>
                <a:srgbClr val="FF0000"/>
              </a:buClr>
              <a:buSzPct val="80000"/>
              <a:buFont typeface="StarSymbol"/>
              <a:buChar char=""/>
              <a:tabLst>
                <a:tab pos="0" algn="l"/>
                <a:tab pos="868954" algn="l"/>
                <a:tab pos="1737909" algn="l"/>
                <a:tab pos="2606862" algn="l"/>
                <a:tab pos="3475817" algn="l"/>
                <a:tab pos="4344772" algn="l"/>
                <a:tab pos="5213725" algn="l"/>
                <a:tab pos="6082679" algn="l"/>
                <a:tab pos="6951635" algn="l"/>
                <a:tab pos="7820589" algn="l"/>
                <a:tab pos="8689543" algn="l"/>
                <a:tab pos="9558498" algn="l"/>
              </a:tabLst>
            </a:pPr>
            <a:r>
              <a:rPr lang="en-GB" sz="1900" dirty="0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 No evidence for any narrow structure</a:t>
            </a:r>
          </a:p>
          <a:p>
            <a:pPr hangingPunct="0">
              <a:spcBef>
                <a:spcPts val="808"/>
              </a:spcBef>
              <a:spcAft>
                <a:spcPts val="808"/>
              </a:spcAft>
              <a:buClr>
                <a:srgbClr val="FF0000"/>
              </a:buClr>
              <a:buSzPct val="80000"/>
              <a:buFont typeface="StarSymbol"/>
              <a:buChar char=""/>
              <a:tabLst>
                <a:tab pos="0" algn="l"/>
                <a:tab pos="868954" algn="l"/>
                <a:tab pos="1737909" algn="l"/>
                <a:tab pos="2606862" algn="l"/>
                <a:tab pos="3475817" algn="l"/>
                <a:tab pos="4344772" algn="l"/>
                <a:tab pos="5213725" algn="l"/>
                <a:tab pos="6082679" algn="l"/>
                <a:tab pos="6951635" algn="l"/>
                <a:tab pos="7820589" algn="l"/>
                <a:tab pos="8689543" algn="l"/>
                <a:tab pos="9558498" algn="l"/>
              </a:tabLst>
            </a:pPr>
            <a:r>
              <a:rPr lang="en-GB" sz="1900" dirty="0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 E. F. </a:t>
            </a:r>
            <a:r>
              <a:rPr lang="en-GB" sz="1900" dirty="0" err="1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McNicoll</a:t>
            </a:r>
            <a:r>
              <a:rPr lang="en-GB" sz="1900" dirty="0">
                <a:solidFill>
                  <a:srgbClr val="000080"/>
                </a:solidFill>
                <a:latin typeface="Bitstream Vera Sans" pitchFamily="34"/>
                <a:ea typeface="Gothic" pitchFamily="2"/>
                <a:cs typeface="Tahoma" pitchFamily="2"/>
              </a:rPr>
              <a:t> et al., in preparation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899274" y="816464"/>
            <a:ext cx="4590230" cy="406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25463" y="589814"/>
            <a:ext cx="3587164" cy="4537578"/>
          </a:xfrm>
          <a:prstGeom prst="rect">
            <a:avLst/>
          </a:prstGeom>
          <a:noFill/>
          <a:ln w="36000">
            <a:solidFill>
              <a:srgbClr val="000000"/>
            </a:solidFill>
            <a:prstDash val="solid"/>
          </a:ln>
        </p:spPr>
      </p:pic>
      <p:sp>
        <p:nvSpPr>
          <p:cNvPr id="12" name="Titel 11"/>
          <p:cNvSpPr txBox="1">
            <a:spLocks noGrp="1"/>
          </p:cNvSpPr>
          <p:nvPr>
            <p:ph type="title" idx="4294967295"/>
          </p:nvPr>
        </p:nvSpPr>
        <p:spPr>
          <a:xfrm>
            <a:off x="-70753" y="5201200"/>
            <a:ext cx="4422047" cy="1283481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 sz="1500" dirty="0" err="1">
                <a:solidFill>
                  <a:srgbClr val="000000"/>
                </a:solidFill>
              </a:rPr>
              <a:t>Photoproduction</a:t>
            </a:r>
            <a:r>
              <a:rPr lang="en-GB" sz="1500" dirty="0">
                <a:solidFill>
                  <a:srgbClr val="000000"/>
                </a:solidFill>
              </a:rPr>
              <a:t> of </a:t>
            </a:r>
            <a:r>
              <a:rPr lang="en-GB" sz="2000" b="1" dirty="0">
                <a:solidFill>
                  <a:srgbClr val="000000"/>
                </a:solidFill>
              </a:rPr>
              <a:t>π</a:t>
            </a:r>
            <a:r>
              <a:rPr lang="en-GB" sz="2000" b="1" baseline="30000" dirty="0">
                <a:solidFill>
                  <a:srgbClr val="000000"/>
                </a:solidFill>
              </a:rPr>
              <a:t>0</a:t>
            </a:r>
            <a:r>
              <a:rPr lang="en-GB" sz="2000" b="1" dirty="0">
                <a:solidFill>
                  <a:srgbClr val="000000"/>
                </a:solidFill>
              </a:rPr>
              <a:t>π</a:t>
            </a:r>
            <a:r>
              <a:rPr lang="en-GB" sz="2000" b="1" baseline="30000" dirty="0">
                <a:solidFill>
                  <a:srgbClr val="000000"/>
                </a:solidFill>
              </a:rPr>
              <a:t>0</a:t>
            </a:r>
            <a:r>
              <a:rPr lang="en-GB" sz="1500" dirty="0">
                <a:solidFill>
                  <a:srgbClr val="000000"/>
                </a:solidFill>
              </a:rPr>
              <a:t> and </a:t>
            </a:r>
            <a:r>
              <a:rPr lang="en-GB" sz="2000" b="1" dirty="0">
                <a:solidFill>
                  <a:srgbClr val="000000"/>
                </a:solidFill>
              </a:rPr>
              <a:t>π</a:t>
            </a:r>
            <a:r>
              <a:rPr lang="en-GB" sz="2000" b="1" baseline="30000" dirty="0">
                <a:solidFill>
                  <a:srgbClr val="000000"/>
                </a:solidFill>
              </a:rPr>
              <a:t>0</a:t>
            </a:r>
            <a:r>
              <a:rPr lang="en-GB" sz="2000" b="1" dirty="0">
                <a:solidFill>
                  <a:srgbClr val="000000"/>
                </a:solidFill>
              </a:rPr>
              <a:t>π</a:t>
            </a:r>
            <a:r>
              <a:rPr lang="en-GB" sz="2000" b="1" baseline="30000" dirty="0">
                <a:solidFill>
                  <a:srgbClr val="000000"/>
                </a:solidFill>
              </a:rPr>
              <a:t>+</a:t>
            </a:r>
            <a:r>
              <a:rPr lang="en-GB" sz="2000" b="1" dirty="0">
                <a:solidFill>
                  <a:srgbClr val="000000"/>
                </a:solidFill>
              </a:rPr>
              <a:t> </a:t>
            </a:r>
            <a:r>
              <a:rPr lang="en-GB" sz="1500" dirty="0">
                <a:solidFill>
                  <a:srgbClr val="000000"/>
                </a:solidFill>
              </a:rPr>
              <a:t>pairs off the proton from threshold to the second resonance region</a:t>
            </a:r>
            <a:br>
              <a:rPr lang="en-GB" sz="1500" dirty="0">
                <a:solidFill>
                  <a:srgbClr val="000000"/>
                </a:solidFill>
              </a:rPr>
            </a:br>
            <a:r>
              <a:rPr lang="en-GB" sz="1500" dirty="0">
                <a:solidFill>
                  <a:srgbClr val="000000"/>
                </a:solidFill>
              </a:rPr>
              <a:t/>
            </a:r>
            <a:br>
              <a:rPr lang="en-GB" sz="1500" dirty="0">
                <a:solidFill>
                  <a:srgbClr val="000000"/>
                </a:solidFill>
              </a:rPr>
            </a:br>
            <a:r>
              <a:rPr lang="en-GB" sz="2000" b="1" dirty="0">
                <a:solidFill>
                  <a:srgbClr val="000000"/>
                </a:solidFill>
              </a:rPr>
              <a:t>EPJ A vol. 48, issue 7   </a:t>
            </a:r>
            <a:br>
              <a:rPr lang="en-GB" sz="2000" b="1" dirty="0">
                <a:solidFill>
                  <a:srgbClr val="000000"/>
                </a:solidFill>
              </a:rPr>
            </a:br>
            <a:r>
              <a:rPr lang="en-GB" sz="2000" b="1" dirty="0">
                <a:solidFill>
                  <a:srgbClr val="000000"/>
                </a:solidFill>
              </a:rPr>
              <a:t>(DOI 10.1140/</a:t>
            </a:r>
            <a:r>
              <a:rPr lang="en-GB" sz="2000" b="1" dirty="0" err="1">
                <a:solidFill>
                  <a:srgbClr val="000000"/>
                </a:solidFill>
              </a:rPr>
              <a:t>epja</a:t>
            </a:r>
            <a:r>
              <a:rPr lang="en-GB" sz="2000" b="1" dirty="0">
                <a:solidFill>
                  <a:srgbClr val="000000"/>
                </a:solidFill>
              </a:rPr>
              <a:t>/i2012-12098-1</a:t>
            </a:r>
            <a:r>
              <a:rPr lang="en-GB" sz="15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Rectangle 2053"/>
          <p:cNvSpPr>
            <a:spLocks noChangeArrowheads="1"/>
          </p:cNvSpPr>
          <p:nvPr/>
        </p:nvSpPr>
        <p:spPr bwMode="auto">
          <a:xfrm>
            <a:off x="3728864" y="110485"/>
            <a:ext cx="6008634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 smtClean="0">
                <a:solidFill>
                  <a:srgbClr val="00279F"/>
                </a:solidFill>
              </a:rPr>
              <a:t>Multiple Meson </a:t>
            </a:r>
            <a:r>
              <a:rPr lang="de-DE" sz="3200" b="1" dirty="0" err="1" smtClean="0">
                <a:solidFill>
                  <a:srgbClr val="00279F"/>
                </a:solidFill>
              </a:rPr>
              <a:t>Photoproduction</a:t>
            </a:r>
            <a:endParaRPr lang="de-DE" sz="3200" b="1" dirty="0">
              <a:solidFill>
                <a:srgbClr val="00279F"/>
              </a:solidFill>
            </a:endParaRPr>
          </a:p>
        </p:txBody>
      </p:sp>
      <p:sp>
        <p:nvSpPr>
          <p:cNvPr id="17" name="Rechteck 3"/>
          <p:cNvSpPr>
            <a:spLocks noChangeArrowheads="1"/>
          </p:cNvSpPr>
          <p:nvPr/>
        </p:nvSpPr>
        <p:spPr bwMode="auto">
          <a:xfrm>
            <a:off x="6465168" y="4797152"/>
            <a:ext cx="3238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 dirty="0"/>
              <a:t>Data:</a:t>
            </a:r>
          </a:p>
          <a:p>
            <a:r>
              <a:rPr lang="de-DE" sz="2000" b="1" dirty="0" err="1"/>
              <a:t>V.Kashevarov</a:t>
            </a:r>
            <a:r>
              <a:rPr lang="de-DE" sz="2000" b="1" dirty="0"/>
              <a:t> et al.</a:t>
            </a:r>
            <a:endParaRPr lang="en-US" sz="2000" b="1" dirty="0"/>
          </a:p>
          <a:p>
            <a:r>
              <a:rPr lang="en-US" sz="2000" b="1" dirty="0"/>
              <a:t>EPJ. A 72,141,(2009)</a:t>
            </a:r>
            <a:endParaRPr lang="en-US" sz="2000" dirty="0"/>
          </a:p>
        </p:txBody>
      </p:sp>
      <p:sp>
        <p:nvSpPr>
          <p:cNvPr id="18" name="Rechteck 4"/>
          <p:cNvSpPr>
            <a:spLocks noChangeArrowheads="1"/>
          </p:cNvSpPr>
          <p:nvPr/>
        </p:nvSpPr>
        <p:spPr bwMode="auto">
          <a:xfrm>
            <a:off x="6466171" y="6027738"/>
            <a:ext cx="27353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dirty="0" err="1"/>
              <a:t>A.Fix</a:t>
            </a:r>
            <a:r>
              <a:rPr lang="de-DE" sz="2000" b="1" dirty="0"/>
              <a:t>, </a:t>
            </a:r>
            <a:r>
              <a:rPr lang="de-DE" sz="2000" b="1" dirty="0" err="1"/>
              <a:t>Ostrick</a:t>
            </a:r>
            <a:r>
              <a:rPr lang="de-DE" sz="2000" b="1" dirty="0"/>
              <a:t>, </a:t>
            </a:r>
            <a:r>
              <a:rPr lang="de-DE" sz="2000" b="1" dirty="0" err="1"/>
              <a:t>Tiator</a:t>
            </a:r>
            <a:endParaRPr lang="en-US" sz="2000" b="1" dirty="0"/>
          </a:p>
          <a:p>
            <a:r>
              <a:rPr lang="en-US" sz="2000" b="1" dirty="0"/>
              <a:t>EPJ. A36, 61-72, (2008)</a:t>
            </a:r>
            <a:endParaRPr lang="en-US" sz="2000" dirty="0"/>
          </a:p>
        </p:txBody>
      </p:sp>
      <p:sp>
        <p:nvSpPr>
          <p:cNvPr id="19" name="Rechteck 18"/>
          <p:cNvSpPr/>
          <p:nvPr/>
        </p:nvSpPr>
        <p:spPr>
          <a:xfrm>
            <a:off x="7185248" y="3717032"/>
            <a:ext cx="22322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3333FF"/>
                </a:solidFill>
                <a:latin typeface="Symbol" pitchFamily="18" charset="2"/>
                <a:cs typeface="+mn-cs"/>
              </a:rPr>
              <a:t>g</a:t>
            </a:r>
            <a:r>
              <a:rPr lang="en-US" sz="3200" b="1" dirty="0" err="1">
                <a:solidFill>
                  <a:srgbClr val="3333FF"/>
                </a:solidFill>
                <a:latin typeface="+mn-lt"/>
                <a:cs typeface="+mn-cs"/>
              </a:rPr>
              <a:t>p</a:t>
            </a:r>
            <a:r>
              <a:rPr lang="en-US" sz="3200" b="1" dirty="0">
                <a:solidFill>
                  <a:srgbClr val="3333FF"/>
                </a:solidFill>
                <a:latin typeface="+mn-lt"/>
                <a:cs typeface="+mn-cs"/>
              </a:rPr>
              <a:t> </a:t>
            </a:r>
            <a:r>
              <a:rPr lang="en-US" sz="3200" b="1" dirty="0">
                <a:solidFill>
                  <a:srgbClr val="3333FF"/>
                </a:solidFill>
                <a:latin typeface="Symbol" pitchFamily="18" charset="2"/>
                <a:cs typeface="+mn-cs"/>
                <a:sym typeface="Wingdings" pitchFamily="2" charset="2"/>
              </a:rPr>
              <a:t></a:t>
            </a:r>
            <a:r>
              <a:rPr lang="en-US" sz="32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 </a:t>
            </a:r>
            <a:r>
              <a:rPr lang="en-US" sz="3200" b="1" dirty="0">
                <a:solidFill>
                  <a:srgbClr val="3333FF"/>
                </a:solidFill>
                <a:cs typeface="+mn-cs"/>
              </a:rPr>
              <a:t>p</a:t>
            </a:r>
            <a:r>
              <a:rPr lang="en-US" sz="32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p</a:t>
            </a:r>
            <a:r>
              <a:rPr lang="en-US" sz="3200" b="1" baseline="30000" dirty="0">
                <a:solidFill>
                  <a:srgbClr val="3333FF"/>
                </a:solidFill>
                <a:latin typeface="Symbol" pitchFamily="18" charset="2"/>
                <a:cs typeface="+mn-cs"/>
              </a:rPr>
              <a:t>0</a:t>
            </a:r>
            <a:r>
              <a:rPr lang="en-US" sz="32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h</a:t>
            </a:r>
            <a:endParaRPr lang="en-US" sz="3200" b="1" dirty="0"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14313"/>
            <a:ext cx="2376488" cy="1643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0438" y="2071688"/>
            <a:ext cx="2300287" cy="1592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214313"/>
            <a:ext cx="4283075" cy="296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3381375" y="4214813"/>
            <a:ext cx="2698750" cy="2255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5527" tIns="42764" rIns="85527" bIns="42764"/>
          <a:lstStyle/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r>
              <a:rPr lang="de-DE" sz="2100" u="sng">
                <a:solidFill>
                  <a:srgbClr val="000000"/>
                </a:solidFill>
                <a:ea typeface="msgothic"/>
                <a:cs typeface="msgothic"/>
              </a:rPr>
              <a:t>Crystal Ball (UCLA):</a:t>
            </a:r>
            <a:r>
              <a:rPr lang="de-DE" sz="2100">
                <a:solidFill>
                  <a:srgbClr val="292929"/>
                </a:solidFill>
                <a:ea typeface="msgothic"/>
                <a:cs typeface="msgothic"/>
              </a:rPr>
              <a:t> </a:t>
            </a: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672 NaI scintillators </a:t>
            </a: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(20-160</a:t>
            </a:r>
            <a:r>
              <a:rPr lang="de-DE" sz="2100" baseline="36000">
                <a:solidFill>
                  <a:srgbClr val="000000"/>
                </a:solidFill>
                <a:ea typeface="msgothic"/>
                <a:cs typeface="msgothic"/>
              </a:rPr>
              <a:t>o</a:t>
            </a: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)</a:t>
            </a:r>
            <a:r>
              <a:rPr lang="ar-SA" sz="2100">
                <a:solidFill>
                  <a:srgbClr val="000000"/>
                </a:solidFill>
                <a:ea typeface="msgothic"/>
                <a:cs typeface="msgothic"/>
              </a:rPr>
              <a:t>‏</a:t>
            </a:r>
            <a:endParaRPr lang="de-DE" sz="2100">
              <a:solidFill>
                <a:srgbClr val="000000"/>
              </a:solidFill>
              <a:ea typeface="msgothic"/>
              <a:cs typeface="msgothic"/>
            </a:endParaRP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endParaRPr lang="de-DE" sz="2100">
              <a:solidFill>
                <a:srgbClr val="000000"/>
              </a:solidFill>
              <a:ea typeface="msgothic"/>
              <a:cs typeface="msgothic"/>
            </a:endParaRP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endParaRPr lang="de-DE" sz="2100">
              <a:solidFill>
                <a:srgbClr val="000000"/>
              </a:solidFill>
              <a:ea typeface="msgothic"/>
              <a:cs typeface="msgothic"/>
            </a:endParaRP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endParaRPr lang="de-DE" sz="2100">
              <a:solidFill>
                <a:srgbClr val="000000"/>
              </a:solidFill>
              <a:ea typeface="msgothic"/>
              <a:cs typeface="msgothic"/>
            </a:endParaRP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0" y="4143375"/>
            <a:ext cx="2644775" cy="2444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5527" tIns="42764" rIns="85527" bIns="42764"/>
          <a:lstStyle/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r>
              <a:rPr lang="de-DE" sz="2100" u="sng">
                <a:solidFill>
                  <a:srgbClr val="000000"/>
                </a:solidFill>
                <a:ea typeface="msgothic"/>
                <a:cs typeface="msgothic"/>
              </a:rPr>
              <a:t>TAPS (Giessen,Basel,Mz):</a:t>
            </a: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</a:t>
            </a:r>
          </a:p>
          <a:p>
            <a:pPr eaLnBrk="0">
              <a:spcBef>
                <a:spcPts val="375"/>
              </a:spcBef>
              <a:spcAft>
                <a:spcPts val="375"/>
              </a:spcAft>
              <a:buFont typeface="Wingdings" pitchFamily="2" charset="2"/>
              <a:buChar char=""/>
              <a:tabLst>
                <a:tab pos="687388" algn="l"/>
                <a:tab pos="1374775" algn="l"/>
                <a:tab pos="2063750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366 BaF</a:t>
            </a:r>
            <a:r>
              <a:rPr lang="de-DE" sz="2100" baseline="-25000">
                <a:solidFill>
                  <a:srgbClr val="000000"/>
                </a:solidFill>
                <a:ea typeface="msgothic"/>
                <a:cs typeface="msgothic"/>
              </a:rPr>
              <a:t>2</a:t>
            </a: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crystals</a:t>
            </a: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   72 PbWo inner det.</a:t>
            </a: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    (1-20</a:t>
            </a:r>
            <a:r>
              <a:rPr lang="de-DE" sz="2100" baseline="36000">
                <a:solidFill>
                  <a:srgbClr val="000000"/>
                </a:solidFill>
                <a:ea typeface="msgothic"/>
                <a:cs typeface="msgothic"/>
              </a:rPr>
              <a:t>o</a:t>
            </a: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)</a:t>
            </a:r>
            <a:r>
              <a:rPr lang="ar-SA" sz="2100">
                <a:solidFill>
                  <a:srgbClr val="000000"/>
                </a:solidFill>
                <a:ea typeface="msgothic"/>
                <a:cs typeface="msgothic"/>
              </a:rPr>
              <a:t>‏</a:t>
            </a:r>
            <a:endParaRPr lang="de-DE" sz="2100">
              <a:solidFill>
                <a:srgbClr val="000000"/>
              </a:solidFill>
              <a:ea typeface="msgothic"/>
              <a:cs typeface="msgothic"/>
            </a:endParaRPr>
          </a:p>
          <a:p>
            <a:pPr eaLnBrk="0">
              <a:lnSpc>
                <a:spcPct val="140000"/>
              </a:lnSpc>
              <a:spcBef>
                <a:spcPts val="375"/>
              </a:spcBef>
              <a:spcAft>
                <a:spcPts val="375"/>
              </a:spcAft>
              <a:buFont typeface="Wingdings" pitchFamily="2" charset="2"/>
              <a:buChar char=""/>
              <a:tabLst>
                <a:tab pos="687388" algn="l"/>
                <a:tab pos="1374775" algn="l"/>
                <a:tab pos="2063750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Individual charged </a:t>
            </a: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  particle vetos</a:t>
            </a: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</a:t>
            </a: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</a:tabLst>
            </a:pPr>
            <a:endParaRPr lang="de-DE" sz="2100">
              <a:solidFill>
                <a:srgbClr val="000000"/>
              </a:solidFill>
              <a:ea typeface="msgothic"/>
              <a:cs typeface="msgothic"/>
            </a:endParaRP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6359525" y="4181475"/>
            <a:ext cx="3462338" cy="2925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5527" tIns="42764" rIns="85527" bIns="42764"/>
          <a:lstStyle/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de-DE" sz="2100" u="sng">
                <a:solidFill>
                  <a:srgbClr val="000000"/>
                </a:solidFill>
                <a:ea typeface="msgothic"/>
                <a:cs typeface="msgothic"/>
              </a:rPr>
              <a:t>PID and tracking:</a:t>
            </a:r>
            <a:r>
              <a:rPr lang="de-DE" sz="2100">
                <a:solidFill>
                  <a:srgbClr val="292929"/>
                </a:solidFill>
                <a:ea typeface="msgothic"/>
                <a:cs typeface="msgothic"/>
              </a:rPr>
              <a:t> </a:t>
            </a:r>
          </a:p>
          <a:p>
            <a:pPr eaLnBrk="0">
              <a:spcBef>
                <a:spcPts val="375"/>
              </a:spcBef>
              <a:spcAft>
                <a:spcPts val="375"/>
              </a:spcAft>
              <a:buFont typeface="Wingdings" pitchFamily="2" charset="2"/>
              <a:buChar char=""/>
              <a:tabLst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de-DE" sz="2100">
                <a:solidFill>
                  <a:srgbClr val="292929"/>
                </a:solidFill>
                <a:ea typeface="msgothic"/>
                <a:cs typeface="msgothic"/>
              </a:rPr>
              <a:t> Barrel of 24 plastic </a:t>
            </a: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</a:t>
            </a: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 scintillators (Edinburgh)</a:t>
            </a:r>
            <a:r>
              <a:rPr lang="ar-SA" sz="2100">
                <a:solidFill>
                  <a:srgbClr val="000000"/>
                </a:solidFill>
                <a:ea typeface="msgothic"/>
                <a:cs typeface="msgothic"/>
              </a:rPr>
              <a:t>‏</a:t>
            </a:r>
            <a:endParaRPr lang="de-DE" sz="2100">
              <a:solidFill>
                <a:srgbClr val="000000"/>
              </a:solidFill>
              <a:ea typeface="msgothic"/>
              <a:cs typeface="msgothic"/>
            </a:endParaRPr>
          </a:p>
          <a:p>
            <a:pPr eaLnBrk="0">
              <a:spcBef>
                <a:spcPts val="375"/>
              </a:spcBef>
              <a:spcAft>
                <a:spcPts val="375"/>
              </a:spcAft>
              <a:buFont typeface="Wingdings" pitchFamily="2" charset="2"/>
              <a:buChar char=""/>
              <a:tabLst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MWPC  (Pavia)</a:t>
            </a:r>
            <a:r>
              <a:rPr lang="ar-SA" sz="2100">
                <a:solidFill>
                  <a:srgbClr val="000000"/>
                </a:solidFill>
                <a:ea typeface="msgothic"/>
                <a:cs typeface="msgothic"/>
              </a:rPr>
              <a:t>‏</a:t>
            </a:r>
            <a:endParaRPr lang="de-DE" sz="2100">
              <a:solidFill>
                <a:srgbClr val="000000"/>
              </a:solidFill>
              <a:ea typeface="msgothic"/>
              <a:cs typeface="msgothic"/>
            </a:endParaRPr>
          </a:p>
          <a:p>
            <a:pPr eaLnBrk="0">
              <a:spcBef>
                <a:spcPts val="375"/>
              </a:spcBef>
              <a:spcAft>
                <a:spcPts val="375"/>
              </a:spcAft>
              <a:buFont typeface="Wingdings" pitchFamily="2" charset="2"/>
              <a:buChar char=""/>
              <a:tabLst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Carbon analyser for </a:t>
            </a: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de-DE" sz="2100">
                <a:solidFill>
                  <a:srgbClr val="000000"/>
                </a:solidFill>
                <a:ea typeface="msgothic"/>
                <a:cs typeface="msgothic"/>
              </a:rPr>
              <a:t>  nucleon recoil polarimetry</a:t>
            </a:r>
            <a:endParaRPr lang="de-DE" sz="2100">
              <a:solidFill>
                <a:srgbClr val="0000FF"/>
              </a:solidFill>
              <a:ea typeface="msgothic"/>
              <a:cs typeface="msgothic"/>
            </a:endParaRPr>
          </a:p>
          <a:p>
            <a:pPr eaLnBrk="0">
              <a:spcBef>
                <a:spcPts val="375"/>
              </a:spcBef>
              <a:spcAft>
                <a:spcPts val="375"/>
              </a:spcAft>
              <a:tabLst>
                <a:tab pos="687388" algn="l"/>
                <a:tab pos="1374775" algn="l"/>
                <a:tab pos="2063750" algn="l"/>
                <a:tab pos="2751138" algn="l"/>
              </a:tabLst>
            </a:pPr>
            <a:endParaRPr lang="de-DE" sz="2100">
              <a:solidFill>
                <a:srgbClr val="000000"/>
              </a:solidFill>
              <a:ea typeface="msgothic"/>
              <a:cs typeface="msgothic"/>
            </a:endParaRPr>
          </a:p>
        </p:txBody>
      </p:sp>
      <p:pic>
        <p:nvPicPr>
          <p:cNvPr id="3072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25" y="214313"/>
            <a:ext cx="2143125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00375"/>
            <a:ext cx="14795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1125" y="3071813"/>
            <a:ext cx="1309688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3"/>
          <p:cNvSpPr>
            <a:spLocks noChangeArrowheads="1"/>
          </p:cNvSpPr>
          <p:nvPr/>
        </p:nvSpPr>
        <p:spPr bwMode="auto">
          <a:xfrm>
            <a:off x="2499865" y="0"/>
            <a:ext cx="4058548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 err="1">
                <a:solidFill>
                  <a:srgbClr val="00279F"/>
                </a:solidFill>
              </a:rPr>
              <a:t>Polarised</a:t>
            </a:r>
            <a:r>
              <a:rPr lang="de-DE" sz="3200" b="1" dirty="0">
                <a:solidFill>
                  <a:srgbClr val="00279F"/>
                </a:solidFill>
              </a:rPr>
              <a:t> </a:t>
            </a:r>
            <a:r>
              <a:rPr lang="de-DE" sz="3200" b="1" dirty="0" smtClean="0">
                <a:solidFill>
                  <a:srgbClr val="00279F"/>
                </a:solidFill>
              </a:rPr>
              <a:t>Solid Target</a:t>
            </a:r>
            <a:endParaRPr lang="de-DE" sz="3200" b="1" dirty="0">
              <a:solidFill>
                <a:srgbClr val="00279F"/>
              </a:solidFill>
            </a:endParaRPr>
          </a:p>
        </p:txBody>
      </p:sp>
      <p:sp>
        <p:nvSpPr>
          <p:cNvPr id="5124" name="Textfeld 2"/>
          <p:cNvSpPr txBox="1">
            <a:spLocks noChangeArrowheads="1"/>
          </p:cNvSpPr>
          <p:nvPr/>
        </p:nvSpPr>
        <p:spPr bwMode="auto">
          <a:xfrm>
            <a:off x="881063" y="620688"/>
            <a:ext cx="6845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Polarisation = Orientation </a:t>
            </a:r>
            <a:r>
              <a:rPr lang="de-DE" dirty="0" err="1"/>
              <a:t>of</a:t>
            </a:r>
            <a:r>
              <a:rPr lang="de-DE" dirty="0"/>
              <a:t> Spins in a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en-US" dirty="0"/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052736"/>
            <a:ext cx="226850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5168" y="1196752"/>
            <a:ext cx="3274914" cy="260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224808" y="1916832"/>
          <a:ext cx="2736304" cy="1072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Formel" r:id="rId5" imgW="647640" imgH="253800" progId="Equation.3">
                  <p:embed/>
                </p:oleObj>
              </mc:Choice>
              <mc:Fallback>
                <p:oleObj name="Formel" r:id="rId5" imgW="64764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4808" y="1916832"/>
                        <a:ext cx="2736304" cy="10729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feld 7"/>
          <p:cNvSpPr txBox="1">
            <a:spLocks noChangeArrowheads="1"/>
          </p:cNvSpPr>
          <p:nvPr/>
        </p:nvSpPr>
        <p:spPr bwMode="auto">
          <a:xfrm>
            <a:off x="2504728" y="3140968"/>
            <a:ext cx="4696519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 err="1"/>
              <a:t>Ideally</a:t>
            </a:r>
            <a:r>
              <a:rPr lang="de-DE" dirty="0"/>
              <a:t>: All </a:t>
            </a:r>
            <a:r>
              <a:rPr lang="de-DE" dirty="0" err="1"/>
              <a:t>spins</a:t>
            </a:r>
            <a:r>
              <a:rPr lang="de-DE" dirty="0"/>
              <a:t> in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direction</a:t>
            </a:r>
            <a:endParaRPr lang="de-DE" dirty="0"/>
          </a:p>
          <a:p>
            <a:pPr algn="ctr"/>
            <a:r>
              <a:rPr lang="de-DE" dirty="0"/>
              <a:t>P=100% </a:t>
            </a:r>
            <a:endParaRPr lang="en-US" dirty="0"/>
          </a:p>
        </p:txBody>
      </p:sp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1424608" y="4293096"/>
            <a:ext cx="780373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	</a:t>
            </a:r>
            <a:r>
              <a:rPr lang="de-DE" dirty="0" err="1"/>
              <a:t>Complicated</a:t>
            </a:r>
            <a:r>
              <a:rPr lang="de-DE" dirty="0"/>
              <a:t> </a:t>
            </a:r>
            <a:r>
              <a:rPr lang="de-DE" dirty="0" err="1"/>
              <a:t>interplay</a:t>
            </a:r>
            <a:r>
              <a:rPr lang="de-DE" dirty="0"/>
              <a:t> </a:t>
            </a:r>
            <a:r>
              <a:rPr lang="de-DE" dirty="0" err="1" smtClean="0"/>
              <a:t>between</a:t>
            </a:r>
            <a:endParaRPr lang="de-DE" dirty="0" smtClean="0"/>
          </a:p>
          <a:p>
            <a:endParaRPr lang="de-DE" dirty="0"/>
          </a:p>
          <a:p>
            <a:r>
              <a:rPr lang="de-DE" dirty="0" err="1"/>
              <a:t>Polarising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	~	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B</a:t>
            </a:r>
          </a:p>
          <a:p>
            <a:r>
              <a:rPr lang="de-DE" dirty="0"/>
              <a:t>	</a:t>
            </a:r>
            <a:r>
              <a:rPr lang="de-DE" dirty="0" err="1"/>
              <a:t>and</a:t>
            </a:r>
            <a:endParaRPr lang="de-DE" dirty="0"/>
          </a:p>
          <a:p>
            <a:r>
              <a:rPr lang="de-DE" dirty="0" err="1"/>
              <a:t>Depolarising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	~	thermal </a:t>
            </a:r>
            <a:r>
              <a:rPr lang="de-DE" dirty="0" err="1"/>
              <a:t>motion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dirty="0"/>
          </a:p>
          <a:p>
            <a:r>
              <a:rPr lang="de-DE" dirty="0"/>
              <a:t>				(</a:t>
            </a:r>
            <a:r>
              <a:rPr lang="de-DE" dirty="0" err="1"/>
              <a:t>temperature</a:t>
            </a:r>
            <a:r>
              <a:rPr lang="de-DE" dirty="0"/>
              <a:t> T – </a:t>
            </a:r>
            <a:r>
              <a:rPr lang="de-DE" dirty="0" err="1"/>
              <a:t>relaxation</a:t>
            </a:r>
            <a:r>
              <a:rPr lang="de-DE" dirty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7.8|10.1|1.5|11.9|13.2|2.6|10.4|1.2|2.4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2745</Words>
  <Application>Microsoft Office PowerPoint</Application>
  <PresentationFormat>A4 Paper (210x297 mm)</PresentationFormat>
  <Paragraphs>713</Paragraphs>
  <Slides>66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Standarddesign</vt:lpstr>
      <vt:lpstr>Formel</vt:lpstr>
      <vt:lpstr>Equation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Photoproduction of π0π0 and π0π+ pairs off the proton from threshold to the second resonance region  EPJ A vol. 48, issue 7    (DOI 10.1140/epja/i2012-12098-1)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Kernphysik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Thomas</dc:creator>
  <cp:lastModifiedBy>Office of the Dean of Students</cp:lastModifiedBy>
  <cp:revision>638</cp:revision>
  <dcterms:created xsi:type="dcterms:W3CDTF">2004-03-04T19:24:57Z</dcterms:created>
  <dcterms:modified xsi:type="dcterms:W3CDTF">2013-09-09T14:17:25Z</dcterms:modified>
</cp:coreProperties>
</file>