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256" r:id="rId2"/>
    <p:sldId id="266" r:id="rId3"/>
    <p:sldId id="299" r:id="rId4"/>
    <p:sldId id="298" r:id="rId5"/>
    <p:sldId id="300" r:id="rId6"/>
    <p:sldId id="301" r:id="rId7"/>
    <p:sldId id="302" r:id="rId8"/>
    <p:sldId id="304" r:id="rId9"/>
    <p:sldId id="305" r:id="rId10"/>
    <p:sldId id="303" r:id="rId11"/>
    <p:sldId id="306" r:id="rId12"/>
    <p:sldId id="307" r:id="rId13"/>
    <p:sldId id="309" r:id="rId14"/>
    <p:sldId id="308" r:id="rId15"/>
    <p:sldId id="311" r:id="rId16"/>
    <p:sldId id="316" r:id="rId17"/>
    <p:sldId id="310" r:id="rId18"/>
    <p:sldId id="312" r:id="rId19"/>
    <p:sldId id="313" r:id="rId20"/>
    <p:sldId id="267" r:id="rId21"/>
    <p:sldId id="314" r:id="rId22"/>
    <p:sldId id="269" r:id="rId23"/>
    <p:sldId id="270" r:id="rId24"/>
    <p:sldId id="271" r:id="rId25"/>
    <p:sldId id="315" r:id="rId26"/>
    <p:sldId id="317" r:id="rId27"/>
    <p:sldId id="318" r:id="rId28"/>
    <p:sldId id="272" r:id="rId29"/>
    <p:sldId id="273" r:id="rId30"/>
    <p:sldId id="278" r:id="rId31"/>
    <p:sldId id="285" r:id="rId32"/>
    <p:sldId id="287" r:id="rId33"/>
    <p:sldId id="288" r:id="rId34"/>
    <p:sldId id="290" r:id="rId35"/>
    <p:sldId id="289" r:id="rId36"/>
    <p:sldId id="292" r:id="rId37"/>
    <p:sldId id="294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50" autoAdjust="0"/>
    <p:restoredTop sz="94660"/>
  </p:normalViewPr>
  <p:slideViewPr>
    <p:cSldViewPr snapToGrid="0" snapToObjects="1">
      <p:cViewPr>
        <p:scale>
          <a:sx n="70" d="100"/>
          <a:sy n="70" d="100"/>
        </p:scale>
        <p:origin x="-136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087BD2-7BAD-4BE4-A1E8-45F5EC94870D}" type="datetimeFigureOut">
              <a:rPr lang="en-US" smtClean="0"/>
              <a:t>9/9/2013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433570-804F-4046-923B-9CBB7C2AFE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547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Lifetime 2.6 days 1/e at 65 mA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433570-804F-4046-923B-9CBB7C2AFE4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2137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Qe</a:t>
            </a:r>
            <a:r>
              <a:rPr lang="en-US" dirty="0" smtClean="0"/>
              <a:t> was 10% at beginning</a:t>
            </a:r>
            <a:r>
              <a:rPr lang="en-US" baseline="0" dirty="0" smtClean="0"/>
              <a:t> and QE and peak. 6mm offset. This can be larger than a 10% effect in the </a:t>
            </a:r>
            <a:r>
              <a:rPr lang="en-US" baseline="0" dirty="0" err="1" smtClean="0"/>
              <a:t>emittance</a:t>
            </a:r>
            <a:r>
              <a:rPr lang="en-US" baseline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433570-804F-4046-923B-9CBB7C2AFE4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300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General laser slide,</a:t>
            </a:r>
            <a:r>
              <a:rPr lang="en-US" baseline="0" dirty="0" smtClean="0"/>
              <a:t> include feedback but we don’t need 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433570-804F-4046-923B-9CBB7C2AFE4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0175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Vertical small</a:t>
            </a:r>
            <a:r>
              <a:rPr lang="en-US" baseline="0" dirty="0" smtClean="0"/>
              <a:t> due to merger-induced asymmetry. Core </a:t>
            </a:r>
            <a:r>
              <a:rPr lang="en-US" baseline="0" dirty="0" err="1" smtClean="0"/>
              <a:t>emittance</a:t>
            </a:r>
            <a:r>
              <a:rPr lang="en-US" baseline="0" dirty="0" smtClean="0"/>
              <a:t> is where the 0.3 is.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433570-804F-4046-923B-9CBB7C2AFE4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4703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Gun</a:t>
            </a:r>
            <a:r>
              <a:rPr lang="en-US" baseline="0" dirty="0" smtClean="0"/>
              <a:t> was originally designed for 750—not at all necessary.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433570-804F-4046-923B-9CBB7C2AFE4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975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Don’t focus</a:t>
            </a:r>
            <a:r>
              <a:rPr lang="en-US" baseline="0" dirty="0" smtClean="0"/>
              <a:t> on procedure. Get some plots from processing. Stability? Gas or not?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433570-804F-4046-923B-9CBB7C2AFE4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2991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433570-804F-4046-923B-9CBB7C2AFE4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2288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433570-804F-4046-923B-9CBB7C2AFE4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74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7D4FC-4534-804B-BCB9-65E484165E4E}" type="datetimeFigureOut">
              <a:rPr lang="en-US" smtClean="0"/>
              <a:pPr/>
              <a:t>9/9/2013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7D4FC-4534-804B-BCB9-65E484165E4E}" type="datetimeFigureOut">
              <a:rPr lang="en-US" smtClean="0"/>
              <a:pPr/>
              <a:t>9/9/2013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7D4FC-4534-804B-BCB9-65E484165E4E}" type="datetimeFigureOut">
              <a:rPr lang="en-US" smtClean="0"/>
              <a:pPr/>
              <a:t>9/9/2013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7D4FC-4534-804B-BCB9-65E484165E4E}" type="datetimeFigureOut">
              <a:rPr lang="en-US" smtClean="0"/>
              <a:pPr/>
              <a:t>9/9/2013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7D4FC-4534-804B-BCB9-65E484165E4E}" type="datetimeFigureOut">
              <a:rPr lang="en-US" smtClean="0"/>
              <a:pPr/>
              <a:t>9/9/2013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7D4FC-4534-804B-BCB9-65E484165E4E}" type="datetimeFigureOut">
              <a:rPr lang="en-US" smtClean="0"/>
              <a:pPr/>
              <a:t>9/9/2013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7D4FC-4534-804B-BCB9-65E484165E4E}" type="datetimeFigureOut">
              <a:rPr lang="en-US" smtClean="0"/>
              <a:pPr/>
              <a:t>9/9/2013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7D4FC-4534-804B-BCB9-65E484165E4E}" type="datetimeFigureOut">
              <a:rPr lang="en-US" smtClean="0"/>
              <a:pPr/>
              <a:t>9/9/2013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7D4FC-4534-804B-BCB9-65E484165E4E}" type="datetimeFigureOut">
              <a:rPr lang="en-US" smtClean="0"/>
              <a:pPr/>
              <a:t>9/9/2013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7D4FC-4534-804B-BCB9-65E484165E4E}" type="datetimeFigureOut">
              <a:rPr lang="en-US" smtClean="0"/>
              <a:pPr/>
              <a:t>9/9/2013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7D4FC-4534-804B-BCB9-65E484165E4E}" type="datetimeFigureOut">
              <a:rPr lang="en-US" smtClean="0"/>
              <a:pPr/>
              <a:t>9/9/2013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99-CDF6-9B46-9F3F-7503503F82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97D4FC-4534-804B-BCB9-65E484165E4E}" type="datetimeFigureOut">
              <a:rPr lang="en-US" smtClean="0"/>
              <a:pPr/>
              <a:t>9/9/2013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275999-CDF6-9B46-9F3F-7503503F82B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lue 10in Header.pn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747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iki.lepp.cornell.edu/ERL/Private/R128Beamline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pop.aip.org/resource/1/phpaen/v9/i5/p2377_s1" TargetMode="External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scitation.aip.org.proxy.library.cornell.edu/vsearch/servlet/VerityServlet?KEY=ALL&amp;uSeDeFaUlTkEy=TrUe&amp;possible1=Chen,+S.+H.&amp;possible1zone=author&amp;maxdisp=25&amp;smode=strresults&amp;aqs=true" TargetMode="External"/><Relationship Id="rId2" Type="http://schemas.openxmlformats.org/officeDocument/2006/relationships/hyperlink" Target="http://pop.aip.org/resource/1/phpaen/v13/i6/p063102_s1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hyperlink" Target="http://link.aip.org.proxy.library.cornell.edu/link/?&amp;l_creator=normal&amp;l_dir=REV&amp;l_rel=CITES&amp;from_key=PHPAEN000013000006063102000001&amp;from_keyType=CVIPS&amp;from_loc=AIP&amp;to_j=PHPAEN&amp;to_v=18&amp;to_p=023105&amp;to_loc=AIP&amp;to_url=http://link.aip.org/link/?PHP/18/023105/1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0.png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6728" y="1395412"/>
            <a:ext cx="8352430" cy="1470025"/>
          </a:xfrm>
        </p:spPr>
        <p:txBody>
          <a:bodyPr/>
          <a:lstStyle/>
          <a:p>
            <a:r>
              <a:rPr lang="en-US" sz="4000" dirty="0" smtClean="0"/>
              <a:t>High Average </a:t>
            </a:r>
            <a:r>
              <a:rPr lang="en-US" sz="4000" dirty="0" smtClean="0"/>
              <a:t>Brightness Electron </a:t>
            </a:r>
            <a:r>
              <a:rPr lang="en-US" sz="4000" dirty="0" smtClean="0"/>
              <a:t>Beam Production at  Cornell University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011727"/>
            <a:ext cx="6400800" cy="1752600"/>
          </a:xfrm>
        </p:spPr>
        <p:txBody>
          <a:bodyPr>
            <a:normAutofit fontScale="92500" lnSpcReduction="10000"/>
          </a:bodyPr>
          <a:lstStyle/>
          <a:p>
            <a:r>
              <a:rPr lang="en-US" i="1" dirty="0" smtClean="0">
                <a:solidFill>
                  <a:schemeClr val="tx1"/>
                </a:solidFill>
              </a:rPr>
              <a:t>9/13/2013</a:t>
            </a:r>
            <a:endParaRPr lang="en-US" i="1" dirty="0" smtClean="0">
              <a:solidFill>
                <a:schemeClr val="tx1"/>
              </a:solidFill>
            </a:endParaRPr>
          </a:p>
          <a:p>
            <a:r>
              <a:rPr lang="en-US" i="1" dirty="0" smtClean="0">
                <a:solidFill>
                  <a:schemeClr val="tx1"/>
                </a:solidFill>
              </a:rPr>
              <a:t>Jared </a:t>
            </a:r>
            <a:r>
              <a:rPr lang="en-US" i="1" dirty="0" err="1" smtClean="0">
                <a:solidFill>
                  <a:schemeClr val="tx1"/>
                </a:solidFill>
              </a:rPr>
              <a:t>Maxson</a:t>
            </a:r>
            <a:r>
              <a:rPr lang="en-US" i="1" dirty="0" smtClean="0">
                <a:solidFill>
                  <a:schemeClr val="tx1"/>
                </a:solidFill>
              </a:rPr>
              <a:t> </a:t>
            </a:r>
          </a:p>
          <a:p>
            <a:r>
              <a:rPr lang="en-US" sz="2400" i="1" dirty="0" smtClean="0">
                <a:solidFill>
                  <a:schemeClr val="tx1"/>
                </a:solidFill>
              </a:rPr>
              <a:t>(for the Cornell ERL Team</a:t>
            </a:r>
            <a:r>
              <a:rPr lang="en-US" sz="2400" i="1" dirty="0" smtClean="0">
                <a:solidFill>
                  <a:schemeClr val="tx1"/>
                </a:solidFill>
              </a:rPr>
              <a:t>)</a:t>
            </a:r>
          </a:p>
          <a:p>
            <a:r>
              <a:rPr lang="en-US" sz="2400" i="1" dirty="0" smtClean="0">
                <a:solidFill>
                  <a:schemeClr val="tx1"/>
                </a:solidFill>
              </a:rPr>
              <a:t>PSTP 2013</a:t>
            </a:r>
            <a:endParaRPr lang="en-US" sz="2400" i="1" dirty="0" smtClean="0">
              <a:solidFill>
                <a:schemeClr val="tx1"/>
              </a:solidFill>
            </a:endParaRPr>
          </a:p>
          <a:p>
            <a:endParaRPr lang="en-US" i="1" dirty="0"/>
          </a:p>
        </p:txBody>
      </p:sp>
      <p:pic>
        <p:nvPicPr>
          <p:cNvPr id="3074" name="Picture 2" descr="PSTPlogo.jpg (879×795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4" y="4764327"/>
            <a:ext cx="2279175" cy="206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999889" y="0"/>
            <a:ext cx="6539895" cy="764088"/>
          </a:xfrm>
        </p:spPr>
        <p:txBody>
          <a:bodyPr/>
          <a:lstStyle/>
          <a:p>
            <a:r>
              <a:rPr lang="en-US" sz="3200" dirty="0" smtClean="0">
                <a:solidFill>
                  <a:schemeClr val="bg1"/>
                </a:solidFill>
              </a:rPr>
              <a:t>GPT Modeling + Alignment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150" y="1608078"/>
            <a:ext cx="5105400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3082" y="649008"/>
            <a:ext cx="87209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Simulate using General particle Tracer. </a:t>
            </a:r>
            <a:r>
              <a:rPr lang="en-US" i="1" dirty="0" smtClean="0"/>
              <a:t>Take no shortcuts!</a:t>
            </a: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Field map for each element, 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either native 3D, or use custom elements to perform off axis expansion.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32013" y="1721641"/>
            <a:ext cx="17059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Gun centering</a:t>
            </a:r>
            <a:r>
              <a:rPr lang="en-US" dirty="0" smtClean="0"/>
              <a:t>: Center laser beam using ES focusing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05516" y="1675305"/>
            <a:ext cx="25384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Solenoid alignment</a:t>
            </a:r>
            <a:r>
              <a:rPr lang="en-US" dirty="0" smtClean="0"/>
              <a:t>:</a:t>
            </a:r>
          </a:p>
          <a:p>
            <a:r>
              <a:rPr lang="en-US" dirty="0" smtClean="0"/>
              <a:t>Beam based transfer matrix approach</a:t>
            </a:r>
            <a:r>
              <a:rPr lang="en-US" dirty="0" smtClean="0"/>
              <a:t>/ mechanical </a:t>
            </a:r>
            <a:r>
              <a:rPr lang="en-US" dirty="0" smtClean="0"/>
              <a:t>adjustment </a:t>
            </a:r>
            <a:r>
              <a:rPr lang="en-US" dirty="0" smtClean="0"/>
              <a:t>iterations (~10 um)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455392" y="5110917"/>
            <a:ext cx="27159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3D time dependent maps </a:t>
            </a:r>
            <a:r>
              <a:rPr lang="en-US" i="1" dirty="0" smtClean="0"/>
              <a:t>including asymmetric coupler effects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5535" y="1501254"/>
            <a:ext cx="4258102" cy="1651379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353637" y="1501254"/>
            <a:ext cx="4790363" cy="1651379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353637" y="4792694"/>
            <a:ext cx="4790363" cy="1651379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81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80" y="1600199"/>
            <a:ext cx="7562493" cy="4314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99889" y="0"/>
            <a:ext cx="6539895" cy="764088"/>
          </a:xfrm>
        </p:spPr>
        <p:txBody>
          <a:bodyPr/>
          <a:lstStyle/>
          <a:p>
            <a:r>
              <a:rPr lang="en-US" sz="3200" dirty="0" smtClean="0">
                <a:solidFill>
                  <a:schemeClr val="bg1"/>
                </a:solidFill>
              </a:rPr>
              <a:t>Virtual Accelerator Interface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1445" y="764088"/>
            <a:ext cx="7751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A GUI for GPT written in MATLAB reads each element setting, and updates the simulation value. Full space charge calculation.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Allows for “real time” (minutes) comparison of simulation and expt.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34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999889" y="0"/>
            <a:ext cx="6539895" cy="764088"/>
          </a:xfrm>
        </p:spPr>
        <p:txBody>
          <a:bodyPr/>
          <a:lstStyle/>
          <a:p>
            <a:r>
              <a:rPr lang="en-US" sz="3200" dirty="0" smtClean="0">
                <a:solidFill>
                  <a:schemeClr val="bg1"/>
                </a:solidFill>
              </a:rPr>
              <a:t>Final Phase space results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52" y="1064526"/>
            <a:ext cx="8659145" cy="435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3780430" y="2415654"/>
            <a:ext cx="2856928" cy="2854686"/>
            <a:chOff x="3780430" y="2415654"/>
            <a:chExt cx="2856928" cy="2854686"/>
          </a:xfrm>
        </p:grpSpPr>
        <p:sp>
          <p:nvSpPr>
            <p:cNvPr id="2" name="Oval 1"/>
            <p:cNvSpPr/>
            <p:nvPr/>
          </p:nvSpPr>
          <p:spPr>
            <a:xfrm>
              <a:off x="3780430" y="2415654"/>
              <a:ext cx="1351128" cy="1023582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5283958" y="2415654"/>
              <a:ext cx="1351128" cy="1023582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3782702" y="4421874"/>
              <a:ext cx="1351128" cy="848465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5286230" y="4421874"/>
              <a:ext cx="1351128" cy="848466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1003110" y="5811592"/>
            <a:ext cx="69057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/>
              <a:t>More info: </a:t>
            </a:r>
            <a:r>
              <a:rPr lang="en-US" dirty="0" smtClean="0"/>
              <a:t>"Demonstration </a:t>
            </a:r>
            <a:r>
              <a:rPr lang="en-US" dirty="0"/>
              <a:t>of Low </a:t>
            </a:r>
            <a:r>
              <a:rPr lang="en-US" dirty="0" err="1"/>
              <a:t>Emittance</a:t>
            </a:r>
            <a:r>
              <a:rPr lang="en-US" dirty="0"/>
              <a:t> in the Cornell Energy Recovery </a:t>
            </a:r>
            <a:r>
              <a:rPr lang="en-US" dirty="0" err="1"/>
              <a:t>Linac</a:t>
            </a:r>
            <a:r>
              <a:rPr lang="en-US" dirty="0"/>
              <a:t> Injector Prototype", </a:t>
            </a:r>
            <a:r>
              <a:rPr lang="en-US" dirty="0" smtClean="0"/>
              <a:t>PRSTAB 16 </a:t>
            </a:r>
            <a:r>
              <a:rPr lang="en-US" dirty="0"/>
              <a:t>(2013) 073401 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2060811" y="5442260"/>
                <a:ext cx="41762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𝜖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𝑡h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=0.11±</m:t>
                      </m:r>
                      <m:r>
                        <m:rPr>
                          <m:nor/>
                        </m:rPr>
                        <a:rPr lang="en-US" dirty="0"/>
                        <m:t>0.01</m:t>
                      </m:r>
                      <m:r>
                        <m:rPr>
                          <m:nor/>
                        </m:rPr>
                        <a:rPr lang="en-US" b="0" i="0" dirty="0" smtClean="0"/>
                        <m:t> </m:t>
                      </m:r>
                      <m:r>
                        <m:rPr>
                          <m:sty m:val="p"/>
                        </m:rPr>
                        <a:rPr lang="en-US" b="0" i="1" dirty="0" smtClean="0"/>
                        <m:t>μ</m:t>
                      </m:r>
                      <m:r>
                        <a:rPr lang="en-US" b="0" i="1" dirty="0" smtClean="0">
                          <a:latin typeface="Cambria Math"/>
                        </a:rPr>
                        <m:t>𝑚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0811" y="5442260"/>
                <a:ext cx="4176215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467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167" y="709498"/>
            <a:ext cx="5840941" cy="3111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999889" y="0"/>
            <a:ext cx="6539895" cy="764088"/>
          </a:xfrm>
        </p:spPr>
        <p:txBody>
          <a:bodyPr/>
          <a:lstStyle/>
          <a:p>
            <a:r>
              <a:rPr lang="en-US" sz="3200" dirty="0" smtClean="0">
                <a:solidFill>
                  <a:schemeClr val="bg1"/>
                </a:solidFill>
              </a:rPr>
              <a:t>Final Phase space results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618" y="3895371"/>
            <a:ext cx="5136579" cy="2808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Brace 1"/>
          <p:cNvSpPr/>
          <p:nvPr/>
        </p:nvSpPr>
        <p:spPr>
          <a:xfrm>
            <a:off x="7301552" y="1071257"/>
            <a:ext cx="450376" cy="2388358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Brace 5"/>
          <p:cNvSpPr/>
          <p:nvPr/>
        </p:nvSpPr>
        <p:spPr>
          <a:xfrm>
            <a:off x="7283355" y="4037053"/>
            <a:ext cx="450376" cy="2388358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751927" y="2027114"/>
            <a:ext cx="1241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Horizontal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751928" y="5046566"/>
            <a:ext cx="941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Vertical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30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999889" y="0"/>
            <a:ext cx="6539895" cy="764088"/>
          </a:xfrm>
        </p:spPr>
        <p:txBody>
          <a:bodyPr/>
          <a:lstStyle/>
          <a:p>
            <a:r>
              <a:rPr lang="en-US" sz="3200" dirty="0" smtClean="0">
                <a:solidFill>
                  <a:schemeClr val="bg1"/>
                </a:solidFill>
              </a:rPr>
              <a:t>Ultimate Brightness Gun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4149" y="968991"/>
            <a:ext cx="812041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For decades, conventional wisdom has dictated that the brightest DC  gun is the one with the highest voltage.  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 smtClean="0"/>
              <a:t>Is this true in practice? How high is high enough? 500kV? 1MV? Do we need to go to SRF?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Full simulation and optimization can settle the question.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Consider an injector akin to ERL prototype.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dirty="0"/>
          </a:p>
          <a:p>
            <a:pPr marL="285750" indent="-285750">
              <a:buFont typeface="Arial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sz="2400" dirty="0"/>
          </a:p>
          <a:p>
            <a:pPr marL="285750" indent="-285750">
              <a:buFont typeface="Arial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sz="2400" dirty="0"/>
          </a:p>
          <a:p>
            <a:pPr marL="285750" indent="-285750">
              <a:buFont typeface="Arial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Create field maps for both SRF and DC guns, </a:t>
            </a:r>
            <a:r>
              <a:rPr lang="en-US" sz="2400" dirty="0" smtClean="0"/>
              <a:t>varying </a:t>
            </a:r>
            <a:r>
              <a:rPr lang="en-US" sz="2400" dirty="0" smtClean="0"/>
              <a:t>many parameters of their </a:t>
            </a:r>
            <a:r>
              <a:rPr lang="en-US" sz="2400" dirty="0" smtClean="0"/>
              <a:t>geometry, and </a:t>
            </a:r>
            <a:r>
              <a:rPr lang="en-US" sz="2400" dirty="0" err="1" smtClean="0"/>
              <a:t>beamline</a:t>
            </a:r>
            <a:r>
              <a:rPr lang="en-US" sz="2400" dirty="0" smtClean="0"/>
              <a:t> </a:t>
            </a:r>
            <a:r>
              <a:rPr lang="en-US" sz="2400" dirty="0" err="1" smtClean="0"/>
              <a:t>setpoints</a:t>
            </a:r>
            <a:r>
              <a:rPr lang="en-US" sz="2400" dirty="0" smtClean="0"/>
              <a:t>.</a:t>
            </a:r>
            <a:endParaRPr lang="en-US" sz="2400" dirty="0" smtClean="0"/>
          </a:p>
          <a:p>
            <a:pPr marL="742950" lvl="1" indent="-285750">
              <a:buFont typeface="Arial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sz="24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770" y="3369860"/>
            <a:ext cx="663892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229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" t="5308"/>
          <a:stretch/>
        </p:blipFill>
        <p:spPr bwMode="auto">
          <a:xfrm>
            <a:off x="95532" y="805218"/>
            <a:ext cx="5472753" cy="277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677" y="3424755"/>
            <a:ext cx="5977719" cy="3446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68536" y="1366928"/>
            <a:ext cx="2688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SRF parameters:</a:t>
            </a:r>
          </a:p>
          <a:p>
            <a:r>
              <a:rPr lang="en-US" dirty="0" err="1" smtClean="0"/>
              <a:t>E</a:t>
            </a:r>
            <a:r>
              <a:rPr lang="en-US" baseline="-25000" dirty="0" err="1" smtClean="0"/>
              <a:t>acc</a:t>
            </a:r>
            <a:r>
              <a:rPr lang="en-US" dirty="0" smtClean="0"/>
              <a:t>=25 MV/m</a:t>
            </a:r>
          </a:p>
          <a:p>
            <a:r>
              <a:rPr lang="en-US" dirty="0" err="1" smtClean="0"/>
              <a:t>E</a:t>
            </a:r>
            <a:r>
              <a:rPr lang="en-US" baseline="-25000" dirty="0" err="1" smtClean="0"/>
              <a:t>pk</a:t>
            </a:r>
            <a:r>
              <a:rPr lang="en-US" baseline="-25000" dirty="0" smtClean="0"/>
              <a:t>/</a:t>
            </a:r>
            <a:r>
              <a:rPr lang="en-US" dirty="0" err="1" smtClean="0"/>
              <a:t>E</a:t>
            </a:r>
            <a:r>
              <a:rPr lang="en-US" baseline="-25000" dirty="0" err="1" smtClean="0"/>
              <a:t>acc</a:t>
            </a:r>
            <a:r>
              <a:rPr lang="en-US" dirty="0" smtClean="0"/>
              <a:t>&lt;2</a:t>
            </a:r>
          </a:p>
          <a:p>
            <a:r>
              <a:rPr lang="en-US" dirty="0" err="1" smtClean="0"/>
              <a:t>H</a:t>
            </a:r>
            <a:r>
              <a:rPr lang="en-US" baseline="-25000" dirty="0" err="1" smtClean="0"/>
              <a:t>pk</a:t>
            </a:r>
            <a:r>
              <a:rPr lang="en-US" dirty="0" smtClean="0"/>
              <a:t> (</a:t>
            </a:r>
            <a:r>
              <a:rPr lang="en-US" dirty="0" err="1" smtClean="0"/>
              <a:t>mT</a:t>
            </a:r>
            <a:r>
              <a:rPr lang="en-US" dirty="0" smtClean="0"/>
              <a:t>)/</a:t>
            </a:r>
            <a:r>
              <a:rPr lang="en-US" dirty="0" err="1" smtClean="0"/>
              <a:t>E</a:t>
            </a:r>
            <a:r>
              <a:rPr lang="en-US" baseline="-25000" dirty="0" err="1" smtClean="0"/>
              <a:t>acc</a:t>
            </a:r>
            <a:r>
              <a:rPr lang="en-US" dirty="0" smtClean="0"/>
              <a:t> (MV/m)=4.26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29820" y="4453597"/>
            <a:ext cx="26886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DC parameters:</a:t>
            </a:r>
          </a:p>
          <a:p>
            <a:r>
              <a:rPr lang="en-US" dirty="0" smtClean="0"/>
              <a:t>Shortest distance between cathode and anode computed, and voltage constrained to be less than  breakdown voltage.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999889" y="0"/>
            <a:ext cx="6539895" cy="764088"/>
          </a:xfrm>
        </p:spPr>
        <p:txBody>
          <a:bodyPr/>
          <a:lstStyle/>
          <a:p>
            <a:r>
              <a:rPr lang="en-US" sz="3200" dirty="0" smtClean="0">
                <a:solidFill>
                  <a:schemeClr val="bg1"/>
                </a:solidFill>
              </a:rPr>
              <a:t>Gun Geometries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79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34" y="1105897"/>
            <a:ext cx="782955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341" y="3619921"/>
            <a:ext cx="3894800" cy="2937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5568287" y="4353636"/>
                <a:ext cx="2702256" cy="1200329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/>
                  <a:t>Transverse Laser distribution</a:t>
                </a:r>
                <a:r>
                  <a:rPr lang="en-US" i="1" dirty="0" smtClean="0"/>
                  <a:t>: assume a Gaussian with variable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𝜎</m:t>
                    </m:r>
                  </m:oMath>
                </a14:m>
                <a:r>
                  <a:rPr lang="en-US" i="1" dirty="0" smtClean="0"/>
                  <a:t> and cutoff radius.</a:t>
                </a:r>
                <a:endParaRPr lang="en-US" i="1" dirty="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8287" y="4353636"/>
                <a:ext cx="2702256" cy="1200329"/>
              </a:xfrm>
              <a:prstGeom prst="rect">
                <a:avLst/>
              </a:prstGeom>
              <a:blipFill rotWithShape="1">
                <a:blip r:embed="rId4"/>
                <a:stretch>
                  <a:fillRect l="-1570" t="-2010" b="-6533"/>
                </a:stretch>
              </a:blipFill>
              <a:ln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5663820" y="1269242"/>
            <a:ext cx="2511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DC fields (w/ </a:t>
            </a:r>
            <a:r>
              <a:rPr lang="en-US" dirty="0" err="1" smtClean="0"/>
              <a:t>buncher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038284" y="2281466"/>
            <a:ext cx="2511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SRF fields (w/o </a:t>
            </a:r>
            <a:r>
              <a:rPr lang="en-US" dirty="0" err="1" smtClean="0"/>
              <a:t>buncher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-255997" y="4765633"/>
            <a:ext cx="1717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Temporal  Laser Distribution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999889" y="0"/>
            <a:ext cx="6539895" cy="764088"/>
          </a:xfrm>
        </p:spPr>
        <p:txBody>
          <a:bodyPr/>
          <a:lstStyle/>
          <a:p>
            <a:r>
              <a:rPr lang="en-US" sz="3200" dirty="0" smtClean="0">
                <a:solidFill>
                  <a:schemeClr val="bg1"/>
                </a:solidFill>
              </a:rPr>
              <a:t>Fields and Laser Dist.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61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999889" y="0"/>
            <a:ext cx="6539895" cy="764088"/>
          </a:xfrm>
        </p:spPr>
        <p:txBody>
          <a:bodyPr/>
          <a:lstStyle/>
          <a:p>
            <a:r>
              <a:rPr lang="en-US" sz="3200" dirty="0" smtClean="0">
                <a:solidFill>
                  <a:schemeClr val="bg1"/>
                </a:solidFill>
              </a:rPr>
              <a:t>Ultimate Brightness Gun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1144635"/>
            <a:ext cx="7753350" cy="429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61063" y="928048"/>
            <a:ext cx="816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DC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252950" y="959969"/>
            <a:ext cx="816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SRF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999889" y="1446663"/>
            <a:ext cx="0" cy="3993747"/>
          </a:xfrm>
          <a:prstGeom prst="line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119608" y="5476143"/>
            <a:ext cx="21154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Case: 120 </a:t>
            </a:r>
            <a:r>
              <a:rPr lang="en-US" dirty="0" err="1" smtClean="0"/>
              <a:t>meV</a:t>
            </a:r>
            <a:r>
              <a:rPr lang="en-US" dirty="0" smtClean="0"/>
              <a:t> </a:t>
            </a:r>
          </a:p>
          <a:p>
            <a:r>
              <a:rPr lang="en-US" dirty="0" smtClean="0"/>
              <a:t>V=470kV </a:t>
            </a:r>
            <a:endParaRPr lang="en-US" dirty="0" smtClean="0"/>
          </a:p>
          <a:p>
            <a:r>
              <a:rPr lang="en-US" dirty="0" err="1" smtClean="0"/>
              <a:t>E</a:t>
            </a:r>
            <a:r>
              <a:rPr lang="en-US" baseline="-25000" dirty="0" err="1" smtClean="0"/>
              <a:t>cath</a:t>
            </a:r>
            <a:r>
              <a:rPr lang="en-US" dirty="0" smtClean="0"/>
              <a:t>=5.1 MV/m</a:t>
            </a:r>
          </a:p>
          <a:p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6878128" y="1446662"/>
            <a:ext cx="0" cy="3993747"/>
          </a:xfrm>
          <a:prstGeom prst="line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820426" y="5487019"/>
            <a:ext cx="2115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V=1.6 MV</a:t>
            </a:r>
          </a:p>
        </p:txBody>
      </p:sp>
    </p:spTree>
    <p:extLst>
      <p:ext uri="{BB962C8B-B14F-4D97-AF65-F5344CB8AC3E}">
        <p14:creationId xmlns:p14="http://schemas.microsoft.com/office/powerpoint/2010/main" val="409588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999889" y="0"/>
            <a:ext cx="6539895" cy="764088"/>
          </a:xfrm>
        </p:spPr>
        <p:txBody>
          <a:bodyPr/>
          <a:lstStyle/>
          <a:p>
            <a:r>
              <a:rPr lang="en-US" sz="3200" dirty="0" smtClean="0">
                <a:solidFill>
                  <a:schemeClr val="bg1"/>
                </a:solidFill>
              </a:rPr>
              <a:t>Lessons Learned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8615" y="764271"/>
            <a:ext cx="833878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DC and SRF </a:t>
            </a:r>
            <a:r>
              <a:rPr lang="en-US" sz="2400" dirty="0" err="1" smtClean="0"/>
              <a:t>emittances</a:t>
            </a:r>
            <a:r>
              <a:rPr lang="en-US" sz="2400" dirty="0" smtClean="0"/>
              <a:t> were </a:t>
            </a:r>
            <a:r>
              <a:rPr lang="en-US" sz="2400" b="1" i="1" dirty="0" smtClean="0"/>
              <a:t>very close (~20%), though the voltages were  3x different!</a:t>
            </a:r>
            <a:endParaRPr lang="en-US" b="1" dirty="0" smtClean="0"/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 smtClean="0"/>
              <a:t>We owe this to precise </a:t>
            </a:r>
            <a:r>
              <a:rPr lang="en-US" sz="2400" dirty="0" err="1" smtClean="0"/>
              <a:t>emittance</a:t>
            </a:r>
            <a:r>
              <a:rPr lang="en-US" sz="2400" dirty="0" smtClean="0"/>
              <a:t> compensation.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 smtClean="0"/>
              <a:t>The small </a:t>
            </a:r>
            <a:r>
              <a:rPr lang="en-US" sz="2400" dirty="0" err="1" smtClean="0"/>
              <a:t>emittances</a:t>
            </a:r>
            <a:r>
              <a:rPr lang="en-US" sz="2400" dirty="0" smtClean="0"/>
              <a:t> of simulations can be achieved—ERL </a:t>
            </a:r>
            <a:r>
              <a:rPr lang="en-US" sz="2400" dirty="0" err="1" smtClean="0"/>
              <a:t>photinjector</a:t>
            </a:r>
            <a:r>
              <a:rPr lang="en-US" sz="2400" dirty="0" smtClean="0"/>
              <a:t> is proof.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In DC case: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 smtClean="0"/>
              <a:t>Chose balance between moderate voltage (470 </a:t>
            </a:r>
            <a:r>
              <a:rPr lang="en-US" sz="2400" dirty="0" smtClean="0"/>
              <a:t>kV), but </a:t>
            </a:r>
            <a:r>
              <a:rPr lang="en-US" sz="2400" b="1" dirty="0" smtClean="0"/>
              <a:t>and high photocathode field</a:t>
            </a:r>
            <a:r>
              <a:rPr lang="en-US" sz="2400" i="1" dirty="0" smtClean="0"/>
              <a:t>. </a:t>
            </a:r>
            <a:r>
              <a:rPr lang="en-US" sz="2400" dirty="0" smtClean="0"/>
              <a:t>Some cases have no cathode focusing!</a:t>
            </a:r>
            <a:endParaRPr lang="en-US" sz="2400" i="1" dirty="0" smtClean="0"/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 err="1" smtClean="0"/>
              <a:t>E</a:t>
            </a:r>
            <a:r>
              <a:rPr lang="en-US" sz="2400" baseline="-25000" dirty="0" err="1" smtClean="0"/>
              <a:t>cath</a:t>
            </a:r>
            <a:r>
              <a:rPr lang="en-US" sz="2400" dirty="0" smtClean="0"/>
              <a:t> </a:t>
            </a:r>
            <a:r>
              <a:rPr lang="en-US" sz="2400" dirty="0" smtClean="0"/>
              <a:t>determines maximum achievable brightness!</a:t>
            </a:r>
          </a:p>
          <a:p>
            <a:pPr marL="742950" lvl="1" indent="-285750">
              <a:buFont typeface="Arial" pitchFamily="34" charset="0"/>
              <a:buChar char="•"/>
            </a:pPr>
            <a:endParaRPr lang="en-US" sz="2400" dirty="0"/>
          </a:p>
          <a:p>
            <a:pPr marL="742950" lvl="1" indent="-285750">
              <a:buFont typeface="Arial" pitchFamily="34" charset="0"/>
              <a:buChar char="•"/>
            </a:pPr>
            <a:endParaRPr lang="en-US" sz="2400" dirty="0" smtClean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705970" y="4688005"/>
            <a:ext cx="0" cy="16786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 rot="3647159">
            <a:off x="2006221" y="4817659"/>
            <a:ext cx="368489" cy="1419368"/>
          </a:xfrm>
          <a:prstGeom prst="ellipse">
            <a:avLst/>
          </a:prstGeom>
          <a:scene3d>
            <a:camera prst="isometricOffAxis1Top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190465" y="5513695"/>
            <a:ext cx="40943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 rot="3647159">
            <a:off x="1138902" y="4817659"/>
            <a:ext cx="368489" cy="1419368"/>
          </a:xfrm>
          <a:prstGeom prst="ellipse">
            <a:avLst/>
          </a:prstGeom>
          <a:solidFill>
            <a:schemeClr val="accent2"/>
          </a:solidFill>
          <a:scene3d>
            <a:camera prst="isometricOffAxis1Top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025662" y="5929108"/>
            <a:ext cx="567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</a:t>
            </a:r>
            <a:r>
              <a:rPr lang="en-US" baseline="30000" dirty="0" smtClean="0"/>
              <a:t>-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1705970" y="4517409"/>
            <a:ext cx="1293919" cy="846161"/>
          </a:xfrm>
          <a:prstGeom prst="line">
            <a:avLst/>
          </a:prstGeom>
          <a:ln>
            <a:tailEnd type="stealth" w="lg" len="lg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 rot="19685664">
            <a:off x="1906759" y="4579411"/>
            <a:ext cx="567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hv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142144" y="5363570"/>
            <a:ext cx="567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36606" y="6313524"/>
            <a:ext cx="567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</a:t>
            </a:r>
            <a:r>
              <a:rPr lang="en-US" baseline="-25000" dirty="0" smtClean="0"/>
              <a:t>0</a:t>
            </a:r>
            <a:endParaRPr lang="en-US" dirty="0"/>
          </a:p>
        </p:txBody>
      </p:sp>
      <p:sp>
        <p:nvSpPr>
          <p:cNvPr id="22" name="Right Brace 21"/>
          <p:cNvSpPr/>
          <p:nvPr/>
        </p:nvSpPr>
        <p:spPr>
          <a:xfrm>
            <a:off x="3234519" y="4517408"/>
            <a:ext cx="409433" cy="1980781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780430" y="4612386"/>
                <a:ext cx="1548565" cy="6579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𝑚𝑎𝑥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𝑐𝑎𝑡h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0430" y="4612386"/>
                <a:ext cx="1548565" cy="657937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3733706" y="5739280"/>
                <a:ext cx="1908599" cy="3796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/>
                        </a:rPr>
                        <m:t>Δ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/>
                            </a:rPr>
                            <m:t>p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𝑚𝑖𝑛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∝</m:t>
                      </m:r>
                      <m:r>
                        <a:rPr lang="en-US" b="0" i="1" smtClean="0">
                          <a:latin typeface="Cambria Math"/>
                        </a:rPr>
                        <m:t>𝑀𝑇</m:t>
                      </m:r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𝐸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1/2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3706" y="5739280"/>
                <a:ext cx="1908599" cy="379656"/>
              </a:xfrm>
              <a:prstGeom prst="rect">
                <a:avLst/>
              </a:prstGeom>
              <a:blipFill rotWithShape="1">
                <a:blip r:embed="rId3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ight Brace 26"/>
          <p:cNvSpPr/>
          <p:nvPr/>
        </p:nvSpPr>
        <p:spPr>
          <a:xfrm>
            <a:off x="5475063" y="4519680"/>
            <a:ext cx="409433" cy="1980781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6061918" y="5133282"/>
                <a:ext cx="2272545" cy="6481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𝑚𝑎𝑥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,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𝑐𝑎𝑡h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𝑀𝑇𝐸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1918" y="5133282"/>
                <a:ext cx="2272545" cy="64819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708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6868"/>
            <a:ext cx="8229600" cy="45259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Take lessons to heart. Step 1:  Want to get to 500kV!</a:t>
            </a:r>
          </a:p>
          <a:p>
            <a:pPr marL="0" indent="0">
              <a:buNone/>
            </a:pPr>
            <a:endParaRPr lang="en-US" sz="1800" dirty="0" smtClean="0"/>
          </a:p>
          <a:p>
            <a:pPr marL="457200" lvl="1" indent="0">
              <a:buNone/>
            </a:pPr>
            <a:r>
              <a:rPr lang="en-US" sz="1800" dirty="0" smtClean="0"/>
              <a:t> </a:t>
            </a:r>
            <a:endParaRPr lang="en-US" sz="18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382027" y="0"/>
            <a:ext cx="5624187" cy="764088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solidFill>
                  <a:schemeClr val="bg1"/>
                </a:solidFill>
              </a:rPr>
              <a:t>New Gun Overview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1" descr="H:\PC652\Gun Images\poster-section-view.jpg"/>
          <p:cNvPicPr>
            <a:picLocks noChangeAspect="1" noChangeArrowheads="1"/>
          </p:cNvPicPr>
          <p:nvPr/>
        </p:nvPicPr>
        <p:blipFill>
          <a:blip r:embed="rId3"/>
          <a:srcRect l="18771" t="4381" r="20137" b="4636"/>
          <a:stretch>
            <a:fillRect/>
          </a:stretch>
        </p:blipFill>
        <p:spPr bwMode="auto">
          <a:xfrm rot="10800000" flipV="1">
            <a:off x="1846943" y="1516463"/>
            <a:ext cx="5319795" cy="4665973"/>
          </a:xfrm>
          <a:prstGeom prst="roundRect">
            <a:avLst>
              <a:gd name="adj" fmla="val 4878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/>
          <p:cNvGrpSpPr/>
          <p:nvPr/>
        </p:nvGrpSpPr>
        <p:grpSpPr>
          <a:xfrm>
            <a:off x="477672" y="1951630"/>
            <a:ext cx="3875964" cy="1119116"/>
            <a:chOff x="477672" y="1951630"/>
            <a:chExt cx="3875964" cy="1119116"/>
          </a:xfrm>
        </p:grpSpPr>
        <p:sp>
          <p:nvSpPr>
            <p:cNvPr id="8" name="TextBox 7"/>
            <p:cNvSpPr txBox="1"/>
            <p:nvPr/>
          </p:nvSpPr>
          <p:spPr>
            <a:xfrm>
              <a:off x="477672" y="2142698"/>
              <a:ext cx="1119116" cy="646331"/>
            </a:xfrm>
            <a:prstGeom prst="rect">
              <a:avLst/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SF6 @ 4 </a:t>
              </a:r>
              <a:r>
                <a:rPr lang="en-US" dirty="0" err="1" smtClean="0"/>
                <a:t>atm</a:t>
              </a:r>
              <a:endParaRPr lang="en-US" dirty="0"/>
            </a:p>
          </p:txBody>
        </p:sp>
        <p:cxnSp>
          <p:nvCxnSpPr>
            <p:cNvPr id="10" name="Straight Arrow Connector 9"/>
            <p:cNvCxnSpPr>
              <a:stCxn id="8" idx="3"/>
            </p:cNvCxnSpPr>
            <p:nvPr/>
          </p:nvCxnSpPr>
          <p:spPr>
            <a:xfrm>
              <a:off x="1596788" y="2465864"/>
              <a:ext cx="832513" cy="60488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8" idx="3"/>
            </p:cNvCxnSpPr>
            <p:nvPr/>
          </p:nvCxnSpPr>
          <p:spPr>
            <a:xfrm flipV="1">
              <a:off x="1596788" y="1951630"/>
              <a:ext cx="2756848" cy="51423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457200" y="3849450"/>
            <a:ext cx="2245057" cy="646331"/>
            <a:chOff x="457200" y="3849450"/>
            <a:chExt cx="2245057" cy="646331"/>
          </a:xfrm>
        </p:grpSpPr>
        <p:sp>
          <p:nvSpPr>
            <p:cNvPr id="13" name="TextBox 12"/>
            <p:cNvSpPr txBox="1"/>
            <p:nvPr/>
          </p:nvSpPr>
          <p:spPr>
            <a:xfrm>
              <a:off x="457200" y="3849450"/>
              <a:ext cx="1119116" cy="646331"/>
            </a:xfrm>
            <a:prstGeom prst="rect">
              <a:avLst/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Kaiser 600kV PS</a:t>
              </a:r>
              <a:endParaRPr lang="en-US" dirty="0"/>
            </a:p>
          </p:txBody>
        </p:sp>
        <p:cxnSp>
          <p:nvCxnSpPr>
            <p:cNvPr id="15" name="Straight Arrow Connector 14"/>
            <p:cNvCxnSpPr>
              <a:stCxn id="13" idx="3"/>
            </p:cNvCxnSpPr>
            <p:nvPr/>
          </p:nvCxnSpPr>
          <p:spPr>
            <a:xfrm flipV="1">
              <a:off x="1576316" y="4172615"/>
              <a:ext cx="1125941" cy="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342359" y="3562069"/>
            <a:ext cx="3446060" cy="2051060"/>
            <a:chOff x="342359" y="3562069"/>
            <a:chExt cx="3446060" cy="2051060"/>
          </a:xfrm>
        </p:grpSpPr>
        <p:sp>
          <p:nvSpPr>
            <p:cNvPr id="16" name="TextBox 15"/>
            <p:cNvSpPr txBox="1"/>
            <p:nvPr/>
          </p:nvSpPr>
          <p:spPr>
            <a:xfrm>
              <a:off x="342359" y="5243797"/>
              <a:ext cx="1389742" cy="369332"/>
            </a:xfrm>
            <a:prstGeom prst="rect">
              <a:avLst/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100-300 M</a:t>
              </a:r>
              <a:r>
                <a:rPr lang="el-GR" dirty="0" smtClean="0"/>
                <a:t>Ω</a:t>
              </a:r>
              <a:r>
                <a:rPr lang="en-US" dirty="0" smtClean="0"/>
                <a:t> </a:t>
              </a:r>
              <a:endParaRPr lang="en-US" dirty="0"/>
            </a:p>
          </p:txBody>
        </p:sp>
        <p:cxnSp>
          <p:nvCxnSpPr>
            <p:cNvPr id="18" name="Straight Arrow Connector 17"/>
            <p:cNvCxnSpPr>
              <a:stCxn id="16" idx="3"/>
            </p:cNvCxnSpPr>
            <p:nvPr/>
          </p:nvCxnSpPr>
          <p:spPr>
            <a:xfrm flipV="1">
              <a:off x="1732101" y="3562069"/>
              <a:ext cx="2056318" cy="186639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5650173" y="1885581"/>
            <a:ext cx="3036626" cy="1185165"/>
            <a:chOff x="5650173" y="1885581"/>
            <a:chExt cx="3036626" cy="1185165"/>
          </a:xfrm>
        </p:grpSpPr>
        <p:sp>
          <p:nvSpPr>
            <p:cNvPr id="20" name="TextBox 19"/>
            <p:cNvSpPr txBox="1"/>
            <p:nvPr/>
          </p:nvSpPr>
          <p:spPr>
            <a:xfrm>
              <a:off x="7281080" y="1885581"/>
              <a:ext cx="1405719" cy="923330"/>
            </a:xfrm>
            <a:prstGeom prst="rect">
              <a:avLst/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Segmented, shielded insulator</a:t>
              </a:r>
              <a:endParaRPr lang="en-US" dirty="0"/>
            </a:p>
          </p:txBody>
        </p:sp>
        <p:cxnSp>
          <p:nvCxnSpPr>
            <p:cNvPr id="22" name="Straight Arrow Connector 21"/>
            <p:cNvCxnSpPr>
              <a:stCxn id="20" idx="1"/>
            </p:cNvCxnSpPr>
            <p:nvPr/>
          </p:nvCxnSpPr>
          <p:spPr>
            <a:xfrm flipH="1">
              <a:off x="5650173" y="2347246"/>
              <a:ext cx="1630907" cy="7235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5459104" y="2961311"/>
            <a:ext cx="3227696" cy="646331"/>
            <a:chOff x="5459104" y="2961311"/>
            <a:chExt cx="3227696" cy="646331"/>
          </a:xfrm>
        </p:grpSpPr>
        <p:sp>
          <p:nvSpPr>
            <p:cNvPr id="23" name="TextBox 22"/>
            <p:cNvSpPr txBox="1"/>
            <p:nvPr/>
          </p:nvSpPr>
          <p:spPr>
            <a:xfrm>
              <a:off x="7281081" y="2961311"/>
              <a:ext cx="1405719" cy="646331"/>
            </a:xfrm>
            <a:prstGeom prst="rect">
              <a:avLst/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50’’ 316LN stalk</a:t>
              </a:r>
              <a:endParaRPr lang="en-US" dirty="0"/>
            </a:p>
          </p:txBody>
        </p:sp>
        <p:cxnSp>
          <p:nvCxnSpPr>
            <p:cNvPr id="25" name="Straight Arrow Connector 24"/>
            <p:cNvCxnSpPr>
              <a:stCxn id="23" idx="1"/>
            </p:cNvCxnSpPr>
            <p:nvPr/>
          </p:nvCxnSpPr>
          <p:spPr>
            <a:xfrm flipH="1">
              <a:off x="5459104" y="3284477"/>
              <a:ext cx="1821977" cy="27759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5868537" y="4469991"/>
            <a:ext cx="3137677" cy="646331"/>
            <a:chOff x="5868537" y="4469991"/>
            <a:chExt cx="3137677" cy="646331"/>
          </a:xfrm>
        </p:grpSpPr>
        <p:sp>
          <p:nvSpPr>
            <p:cNvPr id="26" name="TextBox 25"/>
            <p:cNvSpPr txBox="1"/>
            <p:nvPr/>
          </p:nvSpPr>
          <p:spPr>
            <a:xfrm>
              <a:off x="7281081" y="4469991"/>
              <a:ext cx="1725133" cy="646331"/>
            </a:xfrm>
            <a:prstGeom prst="rect">
              <a:avLst/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5cm gap, 25deg focusing</a:t>
              </a:r>
              <a:endParaRPr lang="en-US" dirty="0"/>
            </a:p>
          </p:txBody>
        </p:sp>
        <p:cxnSp>
          <p:nvCxnSpPr>
            <p:cNvPr id="28" name="Straight Arrow Connector 27"/>
            <p:cNvCxnSpPr>
              <a:stCxn id="26" idx="1"/>
            </p:cNvCxnSpPr>
            <p:nvPr/>
          </p:nvCxnSpPr>
          <p:spPr>
            <a:xfrm flipH="1" flipV="1">
              <a:off x="5868537" y="4469991"/>
              <a:ext cx="1412544" cy="32316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4940490" y="4495781"/>
            <a:ext cx="4026443" cy="2327125"/>
            <a:chOff x="4940490" y="4495781"/>
            <a:chExt cx="4026443" cy="2327125"/>
          </a:xfrm>
        </p:grpSpPr>
        <p:sp>
          <p:nvSpPr>
            <p:cNvPr id="29" name="TextBox 28"/>
            <p:cNvSpPr txBox="1"/>
            <p:nvPr/>
          </p:nvSpPr>
          <p:spPr>
            <a:xfrm>
              <a:off x="7241800" y="5622577"/>
              <a:ext cx="1725133" cy="1200329"/>
            </a:xfrm>
            <a:prstGeom prst="rect">
              <a:avLst/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Ion pump </a:t>
              </a:r>
              <a:r>
                <a:rPr lang="en-US" i="1" dirty="0" smtClean="0"/>
                <a:t>behind </a:t>
              </a:r>
              <a:r>
                <a:rPr lang="en-US" dirty="0" smtClean="0"/>
                <a:t>3500l/s  </a:t>
              </a:r>
              <a:r>
                <a:rPr lang="en-US" dirty="0" err="1" smtClean="0"/>
                <a:t>Capacitorr</a:t>
              </a:r>
              <a:r>
                <a:rPr lang="en-US" dirty="0" smtClean="0"/>
                <a:t> NEG pump (x2)</a:t>
              </a:r>
              <a:endParaRPr lang="en-US" dirty="0"/>
            </a:p>
          </p:txBody>
        </p:sp>
        <p:cxnSp>
          <p:nvCxnSpPr>
            <p:cNvPr id="36" name="Straight Arrow Connector 35"/>
            <p:cNvCxnSpPr>
              <a:stCxn id="29" idx="1"/>
            </p:cNvCxnSpPr>
            <p:nvPr/>
          </p:nvCxnSpPr>
          <p:spPr>
            <a:xfrm flipH="1" flipV="1">
              <a:off x="4940490" y="4495781"/>
              <a:ext cx="2301310" cy="172696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3462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382027" y="0"/>
            <a:ext cx="5624187" cy="764088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Outline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6301" y="618632"/>
            <a:ext cx="7966554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3200" dirty="0" smtClean="0"/>
              <a:t>The Cornell ERL injector </a:t>
            </a:r>
            <a:r>
              <a:rPr lang="en-US" sz="3200" dirty="0" smtClean="0"/>
              <a:t>prototype</a:t>
            </a:r>
          </a:p>
          <a:p>
            <a:endParaRPr lang="en-US" sz="32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 smtClean="0"/>
              <a:t>Milestones in commissioning: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3200" dirty="0" smtClean="0"/>
              <a:t>World Record average current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3200" dirty="0" smtClean="0"/>
              <a:t>Measurement of low </a:t>
            </a:r>
            <a:r>
              <a:rPr lang="en-US" sz="3200" dirty="0" err="1" smtClean="0"/>
              <a:t>emittance</a:t>
            </a:r>
            <a:endParaRPr lang="en-US" sz="3200" dirty="0" smtClean="0"/>
          </a:p>
          <a:p>
            <a:pPr lvl="1"/>
            <a:endParaRPr lang="en-US" sz="32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 smtClean="0"/>
              <a:t>New Gun and Diagnostic </a:t>
            </a:r>
            <a:r>
              <a:rPr lang="en-US" sz="3200" dirty="0" err="1" smtClean="0"/>
              <a:t>Beamline</a:t>
            </a:r>
            <a:r>
              <a:rPr lang="en-US" sz="3200" dirty="0" smtClean="0"/>
              <a:t> 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3200" dirty="0" smtClean="0"/>
              <a:t>Redefining the “ultimate gun” (in brightness terms)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3200" dirty="0" smtClean="0"/>
              <a:t>New Gun design features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3200" dirty="0" smtClean="0"/>
              <a:t>Processing results, ongoing rebuild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3200" dirty="0" err="1" smtClean="0"/>
              <a:t>Beamline</a:t>
            </a:r>
            <a:r>
              <a:rPr lang="en-US" sz="3200" dirty="0" smtClean="0"/>
              <a:t> experiments</a:t>
            </a:r>
          </a:p>
          <a:p>
            <a:pPr lvl="2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7144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382027" y="0"/>
            <a:ext cx="5624187" cy="764088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Segmented Insulator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6301" y="864296"/>
            <a:ext cx="79665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endParaRPr lang="en-US" sz="3200" dirty="0"/>
          </a:p>
        </p:txBody>
      </p:sp>
      <p:pic>
        <p:nvPicPr>
          <p:cNvPr id="5" name="Picture 2" descr="C:\Users\Jared\Downloads\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6" b="7255"/>
          <a:stretch/>
        </p:blipFill>
        <p:spPr bwMode="auto">
          <a:xfrm>
            <a:off x="6350548" y="726510"/>
            <a:ext cx="2793452" cy="17228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200416" y="869094"/>
            <a:ext cx="615013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/>
              <a:t>Mitigate punch-through: shield the ceramic!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2400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/>
              <a:t>Brazed </a:t>
            </a:r>
            <a:r>
              <a:rPr lang="en-US" sz="2400" dirty="0" smtClean="0"/>
              <a:t>Alumina segments with </a:t>
            </a:r>
            <a:r>
              <a:rPr lang="en-US" sz="2400" dirty="0" err="1" smtClean="0"/>
              <a:t>kovar</a:t>
            </a:r>
            <a:r>
              <a:rPr lang="en-US" sz="2400" dirty="0" smtClean="0"/>
              <a:t> ring in each </a:t>
            </a:r>
            <a:r>
              <a:rPr lang="en-US" sz="2400" dirty="0" smtClean="0"/>
              <a:t>joint</a:t>
            </a:r>
            <a:r>
              <a:rPr lang="en-US" sz="2400" dirty="0"/>
              <a:t>.</a:t>
            </a:r>
            <a:endParaRPr lang="en-US" sz="2400" dirty="0" smtClean="0"/>
          </a:p>
          <a:p>
            <a:pPr lvl="1"/>
            <a:endParaRPr lang="en-US" sz="2400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/>
              <a:t>Inside: Cu </a:t>
            </a:r>
            <a:r>
              <a:rPr lang="en-US" sz="2400" dirty="0" smtClean="0"/>
              <a:t>protection </a:t>
            </a:r>
            <a:r>
              <a:rPr lang="en-US" sz="2400" dirty="0" smtClean="0"/>
              <a:t>rings entirely shield ceramic from field emitted electrons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2400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/>
              <a:t>Outside</a:t>
            </a:r>
            <a:r>
              <a:rPr lang="en-US" sz="2400" dirty="0" smtClean="0"/>
              <a:t>: Mount 500M</a:t>
            </a:r>
            <a:r>
              <a:rPr lang="el-GR" sz="2400" dirty="0" smtClean="0"/>
              <a:t>Ω</a:t>
            </a:r>
            <a:r>
              <a:rPr lang="en-US" sz="2400" dirty="0" smtClean="0"/>
              <a:t> resistors between each segment (1G</a:t>
            </a:r>
            <a:r>
              <a:rPr lang="el-GR" sz="2400" dirty="0" smtClean="0"/>
              <a:t>Ω</a:t>
            </a:r>
            <a:r>
              <a:rPr lang="en-US" sz="2400" dirty="0" smtClean="0"/>
              <a:t> / 2 in parallel)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400" dirty="0" smtClean="0"/>
              <a:t>Allows differentiation between field emission going to ground or going to the rings!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400" dirty="0" smtClean="0"/>
              <a:t>If anode floats,  can distinguish between emission from stalk, cathode, and direct to ground.</a:t>
            </a:r>
            <a:endParaRPr lang="en-US" sz="2400" dirty="0"/>
          </a:p>
        </p:txBody>
      </p:sp>
      <p:pic>
        <p:nvPicPr>
          <p:cNvPr id="1026" name="Picture 2" descr="C:\Users\Jared\Desktop\Docs\Phone camera\2013-03-04\18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3"/>
          <a:stretch/>
        </p:blipFill>
        <p:spPr bwMode="auto">
          <a:xfrm>
            <a:off x="6350548" y="2478601"/>
            <a:ext cx="2793452" cy="43402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19126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4089"/>
            <a:ext cx="8229600" cy="4638744"/>
          </a:xfrm>
        </p:spPr>
        <p:txBody>
          <a:bodyPr/>
          <a:lstStyle/>
          <a:p>
            <a:r>
              <a:rPr lang="en-US" i="1" dirty="0" smtClean="0"/>
              <a:t>Cathode field</a:t>
            </a:r>
            <a:r>
              <a:rPr lang="en-US" dirty="0" smtClean="0"/>
              <a:t> is </a:t>
            </a:r>
            <a:r>
              <a:rPr lang="en-US" dirty="0" smtClean="0"/>
              <a:t>a crucial figure </a:t>
            </a:r>
            <a:r>
              <a:rPr lang="en-US" dirty="0" smtClean="0"/>
              <a:t>of merit. </a:t>
            </a:r>
          </a:p>
          <a:p>
            <a:r>
              <a:rPr lang="en-US" dirty="0" smtClean="0"/>
              <a:t>Translatable anode allows us to tailor the field.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382027" y="0"/>
            <a:ext cx="5624187" cy="764088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Movable anode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101" y="1952980"/>
            <a:ext cx="5788072" cy="4713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80021" y="2194937"/>
            <a:ext cx="2402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2-5cm adjustable gap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18531" y="3370996"/>
            <a:ext cx="1221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Anode electrode</a:t>
            </a:r>
            <a:endParaRPr lang="en-US" dirty="0"/>
          </a:p>
        </p:txBody>
      </p:sp>
      <p:cxnSp>
        <p:nvCxnSpPr>
          <p:cNvPr id="8" name="Straight Arrow Connector 7"/>
          <p:cNvCxnSpPr>
            <a:stCxn id="6" idx="2"/>
          </p:cNvCxnSpPr>
          <p:nvPr/>
        </p:nvCxnSpPr>
        <p:spPr>
          <a:xfrm>
            <a:off x="829269" y="4017327"/>
            <a:ext cx="749832" cy="390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874692" y="2056437"/>
            <a:ext cx="1221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 welded bellows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5485429" y="2702768"/>
            <a:ext cx="110153" cy="131455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1" idx="2"/>
          </p:cNvCxnSpPr>
          <p:nvPr/>
        </p:nvCxnSpPr>
        <p:spPr>
          <a:xfrm>
            <a:off x="5485430" y="2702768"/>
            <a:ext cx="778892" cy="131455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563300" y="2990715"/>
            <a:ext cx="1221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Gate valve</a:t>
            </a:r>
            <a:endParaRPr lang="en-US" dirty="0"/>
          </a:p>
        </p:txBody>
      </p:sp>
      <p:cxnSp>
        <p:nvCxnSpPr>
          <p:cNvPr id="18" name="Straight Arrow Connector 17"/>
          <p:cNvCxnSpPr>
            <a:stCxn id="17" idx="1"/>
          </p:cNvCxnSpPr>
          <p:nvPr/>
        </p:nvCxnSpPr>
        <p:spPr>
          <a:xfrm flipH="1">
            <a:off x="7096836" y="3175381"/>
            <a:ext cx="466464" cy="5187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863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382027" y="25052"/>
            <a:ext cx="5624187" cy="764088"/>
          </a:xfrm>
        </p:spPr>
        <p:txBody>
          <a:bodyPr/>
          <a:lstStyle/>
          <a:p>
            <a:r>
              <a:rPr lang="en-US" sz="4000" dirty="0" smtClean="0">
                <a:solidFill>
                  <a:schemeClr val="bg1"/>
                </a:solidFill>
              </a:rPr>
              <a:t>Assembly and Processing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6301" y="864296"/>
            <a:ext cx="79665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200415" y="891592"/>
            <a:ext cx="856780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Followed SRF cleaning procedure: Chemistry on all electrodes, HPR all surfaces, and clean room assembly. </a:t>
            </a:r>
          </a:p>
          <a:p>
            <a:endParaRPr lang="en-US" sz="2000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US" sz="2000" dirty="0" smtClean="0"/>
              <a:t>During NEG activation, the vacuum window cracked. </a:t>
            </a:r>
            <a:r>
              <a:rPr lang="en-US" sz="2000" b="1" dirty="0" smtClean="0"/>
              <a:t>Large burst of particles from oxygen contamination while hot</a:t>
            </a:r>
            <a:r>
              <a:rPr lang="en-US" sz="2000" b="1" dirty="0" smtClean="0"/>
              <a:t>.</a:t>
            </a:r>
          </a:p>
          <a:p>
            <a:endParaRPr lang="en-US" sz="2000" b="1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US" sz="2000" dirty="0" smtClean="0"/>
              <a:t>Processing was rocky: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000" dirty="0" smtClean="0"/>
              <a:t>Excess current from power supply (steady state 10s of </a:t>
            </a:r>
            <a:r>
              <a:rPr lang="en-US" sz="2000" dirty="0" err="1" smtClean="0"/>
              <a:t>uA</a:t>
            </a:r>
            <a:r>
              <a:rPr lang="en-US" sz="2000" dirty="0" smtClean="0"/>
              <a:t>, spikes up to 100uA and beyond), 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000" dirty="0" smtClean="0"/>
              <a:t>Excess current on resistors (spikes of ~10uA)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000" dirty="0"/>
              <a:t>C</a:t>
            </a:r>
            <a:r>
              <a:rPr lang="en-US" sz="2000" dirty="0" smtClean="0"/>
              <a:t>urrent on floating </a:t>
            </a:r>
            <a:r>
              <a:rPr lang="en-US" sz="2000" dirty="0"/>
              <a:t>a</a:t>
            </a:r>
            <a:r>
              <a:rPr lang="en-US" sz="2000" dirty="0" smtClean="0"/>
              <a:t>node (&lt;1uA, excess by definition)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000" dirty="0" smtClean="0"/>
              <a:t>Radiation inside lead (up to 10 R/hour)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000" dirty="0" smtClean="0"/>
              <a:t>Vacuum (base 1e-10 </a:t>
            </a:r>
            <a:r>
              <a:rPr lang="en-US" sz="2000" dirty="0" err="1" smtClean="0"/>
              <a:t>torr</a:t>
            </a:r>
            <a:r>
              <a:rPr lang="en-US" sz="2000" dirty="0" smtClean="0"/>
              <a:t>) spikes of 1e-7…or worse.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000" dirty="0" smtClean="0"/>
              <a:t>Reached 390 kV using gas processing, didn’t translate to </a:t>
            </a:r>
            <a:r>
              <a:rPr lang="en-US" sz="2000" dirty="0" smtClean="0"/>
              <a:t>vacuum (~350kV).</a:t>
            </a:r>
          </a:p>
          <a:p>
            <a:endParaRPr lang="en-US" sz="2000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US" sz="2000" dirty="0" smtClean="0"/>
              <a:t>Decided to open the gun to </a:t>
            </a:r>
            <a:r>
              <a:rPr lang="en-US" sz="2000" dirty="0" smtClean="0"/>
              <a:t>investigate…</a:t>
            </a:r>
            <a:endParaRPr lang="en-US" sz="2000" dirty="0" smtClean="0"/>
          </a:p>
          <a:p>
            <a:pPr marL="914400" lvl="1" indent="-457200">
              <a:buFont typeface="Arial" pitchFamily="34" charset="0"/>
              <a:buChar char="•"/>
            </a:pPr>
            <a:endParaRPr lang="en-US" sz="2000" dirty="0" smtClean="0"/>
          </a:p>
          <a:p>
            <a:pPr marL="457200" indent="-457200">
              <a:buFont typeface="Arial" pitchFamily="34" charset="0"/>
              <a:buChar char="•"/>
            </a:pPr>
            <a:endParaRPr lang="en-US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854" y="1837799"/>
            <a:ext cx="4754923" cy="316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9478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382027" y="25052"/>
            <a:ext cx="5624187" cy="764088"/>
          </a:xfrm>
        </p:spPr>
        <p:txBody>
          <a:bodyPr/>
          <a:lstStyle/>
          <a:p>
            <a:r>
              <a:rPr lang="en-US" sz="4000" dirty="0" smtClean="0">
                <a:solidFill>
                  <a:schemeClr val="bg1"/>
                </a:solidFill>
              </a:rPr>
              <a:t>Assembly and Processing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764088"/>
            <a:ext cx="8243248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itchFamily="34" charset="0"/>
              <a:buChar char="•"/>
            </a:pPr>
            <a:r>
              <a:rPr lang="en-US" sz="2000" dirty="0" smtClean="0"/>
              <a:t>Purged with N2 gas, counted particles </a:t>
            </a:r>
            <a:r>
              <a:rPr lang="en-US" sz="2000" dirty="0" smtClean="0"/>
              <a:t>0.3 um </a:t>
            </a:r>
            <a:r>
              <a:rPr lang="en-US" sz="2000" dirty="0" smtClean="0"/>
              <a:t>and larger. Saw a few bursts of large counts.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000" dirty="0" smtClean="0"/>
              <a:t>Quickly sealed and tried to reprocess without success. Decided to </a:t>
            </a:r>
            <a:r>
              <a:rPr lang="en-US" sz="2000" dirty="0" err="1" smtClean="0"/>
              <a:t>reclean</a:t>
            </a:r>
            <a:r>
              <a:rPr lang="en-US" sz="2000" dirty="0" smtClean="0"/>
              <a:t> and rebuild.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000" dirty="0" smtClean="0"/>
              <a:t>Began rebuild in SRF cleanroom facility (always class 10).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000" dirty="0" smtClean="0"/>
              <a:t>Stalk showed definite signs of field emission—the rings have </a:t>
            </a:r>
            <a:r>
              <a:rPr lang="en-US" sz="2000" dirty="0" err="1" smtClean="0"/>
              <a:t>thusfar</a:t>
            </a:r>
            <a:r>
              <a:rPr lang="en-US" sz="2000" dirty="0" smtClean="0"/>
              <a:t> been robust!</a:t>
            </a:r>
          </a:p>
          <a:p>
            <a:pPr marL="1371600" lvl="2" indent="-457200">
              <a:buFont typeface="Arial" pitchFamily="34" charset="0"/>
              <a:buChar char="•"/>
            </a:pPr>
            <a:endParaRPr lang="en-US" dirty="0"/>
          </a:p>
        </p:txBody>
      </p:sp>
      <p:pic>
        <p:nvPicPr>
          <p:cNvPr id="15362" name="Picture 2" descr="C:\Users\Jared\Desktop\224_0824\IMGP1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107" y="2980082"/>
            <a:ext cx="4844955" cy="3633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70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57" y="4310150"/>
            <a:ext cx="7696200" cy="2487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519813" y="25052"/>
            <a:ext cx="5624187" cy="764088"/>
          </a:xfrm>
        </p:spPr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Beamline</a:t>
            </a:r>
            <a:r>
              <a:rPr lang="en-US" dirty="0" smtClean="0">
                <a:solidFill>
                  <a:schemeClr val="bg1"/>
                </a:solidFill>
              </a:rPr>
              <a:t> Overview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979079" y="3444660"/>
            <a:ext cx="980749" cy="68892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Gun Anode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549030" y="6213096"/>
            <a:ext cx="36012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3"/>
              </a:rPr>
              <a:t>https://wiki.lepp.cornell.edu/ERL/Private/R128Beamline</a:t>
            </a:r>
            <a:endParaRPr lang="en-US" sz="1600" dirty="0"/>
          </a:p>
        </p:txBody>
      </p:sp>
      <p:cxnSp>
        <p:nvCxnSpPr>
          <p:cNvPr id="9" name="Straight Arrow Connector 8"/>
          <p:cNvCxnSpPr>
            <a:stCxn id="5" idx="2"/>
          </p:cNvCxnSpPr>
          <p:nvPr/>
        </p:nvCxnSpPr>
        <p:spPr>
          <a:xfrm flipH="1">
            <a:off x="7979080" y="4133587"/>
            <a:ext cx="490374" cy="122755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7152362" y="3444658"/>
            <a:ext cx="701457" cy="68892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Sol</a:t>
            </a:r>
            <a:endParaRPr lang="en-US" dirty="0"/>
          </a:p>
        </p:txBody>
      </p:sp>
      <p:cxnSp>
        <p:nvCxnSpPr>
          <p:cNvPr id="17" name="Straight Arrow Connector 16"/>
          <p:cNvCxnSpPr>
            <a:stCxn id="13" idx="2"/>
          </p:cNvCxnSpPr>
          <p:nvPr/>
        </p:nvCxnSpPr>
        <p:spPr>
          <a:xfrm>
            <a:off x="7503091" y="4133587"/>
            <a:ext cx="0" cy="6263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6250488" y="3444658"/>
            <a:ext cx="803753" cy="68892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Corr.</a:t>
            </a:r>
          </a:p>
          <a:p>
            <a:pPr algn="ctr"/>
            <a:r>
              <a:rPr lang="en-US" dirty="0" smtClean="0"/>
              <a:t>Mag.</a:t>
            </a:r>
            <a:endParaRPr lang="en-US" dirty="0"/>
          </a:p>
        </p:txBody>
      </p:sp>
      <p:cxnSp>
        <p:nvCxnSpPr>
          <p:cNvPr id="23" name="Straight Arrow Connector 22"/>
          <p:cNvCxnSpPr>
            <a:stCxn id="21" idx="2"/>
          </p:cNvCxnSpPr>
          <p:nvPr/>
        </p:nvCxnSpPr>
        <p:spPr>
          <a:xfrm>
            <a:off x="6652365" y="4133587"/>
            <a:ext cx="0" cy="10146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7853819" y="2646710"/>
            <a:ext cx="1106009" cy="67640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Laser in</a:t>
            </a:r>
            <a:endParaRPr lang="en-US" dirty="0"/>
          </a:p>
        </p:txBody>
      </p:sp>
      <p:cxnSp>
        <p:nvCxnSpPr>
          <p:cNvPr id="29" name="Elbow Connector 28"/>
          <p:cNvCxnSpPr/>
          <p:nvPr/>
        </p:nvCxnSpPr>
        <p:spPr>
          <a:xfrm rot="5400000">
            <a:off x="6266872" y="4171453"/>
            <a:ext cx="2435286" cy="738610"/>
          </a:xfrm>
          <a:prstGeom prst="bentConnector3">
            <a:avLst>
              <a:gd name="adj1" fmla="val -438"/>
            </a:avLst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5198301" y="3444659"/>
            <a:ext cx="701457" cy="6889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EMS Slits</a:t>
            </a:r>
            <a:endParaRPr lang="en-US" dirty="0"/>
          </a:p>
        </p:txBody>
      </p:sp>
      <p:cxnSp>
        <p:nvCxnSpPr>
          <p:cNvPr id="44" name="Straight Arrow Connector 43"/>
          <p:cNvCxnSpPr>
            <a:stCxn id="42" idx="2"/>
          </p:cNvCxnSpPr>
          <p:nvPr/>
        </p:nvCxnSpPr>
        <p:spPr>
          <a:xfrm>
            <a:off x="5549030" y="4133587"/>
            <a:ext cx="350728" cy="11273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14" name="Straight Arrow Connector 4113"/>
          <p:cNvCxnSpPr>
            <a:stCxn id="42" idx="2"/>
          </p:cNvCxnSpPr>
          <p:nvPr/>
        </p:nvCxnSpPr>
        <p:spPr>
          <a:xfrm flipH="1">
            <a:off x="5361140" y="4133587"/>
            <a:ext cx="187890" cy="11273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4425698" y="3444658"/>
            <a:ext cx="701457" cy="69101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Def</a:t>
            </a:r>
            <a:endParaRPr lang="en-US" dirty="0" smtClean="0"/>
          </a:p>
          <a:p>
            <a:pPr algn="ctr"/>
            <a:r>
              <a:rPr lang="en-US" dirty="0" err="1" smtClean="0"/>
              <a:t>Cav</a:t>
            </a:r>
            <a:endParaRPr lang="en-US" dirty="0"/>
          </a:p>
        </p:txBody>
      </p:sp>
      <p:cxnSp>
        <p:nvCxnSpPr>
          <p:cNvPr id="57" name="Straight Arrow Connector 56"/>
          <p:cNvCxnSpPr>
            <a:stCxn id="55" idx="2"/>
          </p:cNvCxnSpPr>
          <p:nvPr/>
        </p:nvCxnSpPr>
        <p:spPr>
          <a:xfrm>
            <a:off x="4776427" y="4135673"/>
            <a:ext cx="0" cy="6263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3663700" y="3444658"/>
            <a:ext cx="701457" cy="69310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Coll.</a:t>
            </a:r>
          </a:p>
          <a:p>
            <a:pPr algn="ctr"/>
            <a:r>
              <a:rPr lang="en-US" dirty="0" smtClean="0"/>
              <a:t>Slit</a:t>
            </a:r>
            <a:endParaRPr lang="en-US" dirty="0"/>
          </a:p>
        </p:txBody>
      </p:sp>
      <p:cxnSp>
        <p:nvCxnSpPr>
          <p:cNvPr id="61" name="Straight Arrow Connector 60"/>
          <p:cNvCxnSpPr>
            <a:stCxn id="59" idx="2"/>
          </p:cNvCxnSpPr>
          <p:nvPr/>
        </p:nvCxnSpPr>
        <p:spPr>
          <a:xfrm>
            <a:off x="4014429" y="4137762"/>
            <a:ext cx="0" cy="6263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2931090" y="3444660"/>
            <a:ext cx="684595" cy="69518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F.cup</a:t>
            </a:r>
            <a:endParaRPr lang="en-US" dirty="0"/>
          </a:p>
        </p:txBody>
      </p:sp>
      <p:cxnSp>
        <p:nvCxnSpPr>
          <p:cNvPr id="66" name="Straight Arrow Connector 65"/>
          <p:cNvCxnSpPr>
            <a:stCxn id="64" idx="2"/>
          </p:cNvCxnSpPr>
          <p:nvPr/>
        </p:nvCxnSpPr>
        <p:spPr>
          <a:xfrm>
            <a:off x="3273388" y="4139849"/>
            <a:ext cx="108639" cy="8705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>
            <a:off x="1640171" y="4131157"/>
            <a:ext cx="12451" cy="11297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Rectangle 78"/>
          <p:cNvSpPr/>
          <p:nvPr/>
        </p:nvSpPr>
        <p:spPr>
          <a:xfrm>
            <a:off x="1241734" y="3554960"/>
            <a:ext cx="821776" cy="57619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Spec.</a:t>
            </a:r>
          </a:p>
          <a:p>
            <a:pPr algn="ctr"/>
            <a:r>
              <a:rPr lang="en-US" dirty="0" smtClean="0"/>
              <a:t>Dipole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96561" y="1014791"/>
            <a:ext cx="79371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Small (~3m) </a:t>
            </a:r>
            <a:r>
              <a:rPr lang="en-US" dirty="0" err="1" smtClean="0"/>
              <a:t>beamline</a:t>
            </a:r>
            <a:r>
              <a:rPr lang="en-US" dirty="0" smtClean="0"/>
              <a:t> with full 6D phase space measurement </a:t>
            </a:r>
            <a:r>
              <a:rPr lang="en-US" dirty="0" smtClean="0"/>
              <a:t>capability</a:t>
            </a:r>
          </a:p>
          <a:p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Want to demonstrate brightness limit by adjusting electric field of the C-A </a:t>
            </a:r>
            <a:r>
              <a:rPr lang="en-US" dirty="0" smtClean="0"/>
              <a:t>gap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Want to use real-time optimization </a:t>
            </a:r>
            <a:r>
              <a:rPr lang="en-US" dirty="0" err="1" smtClean="0"/>
              <a:t>teqniques</a:t>
            </a:r>
            <a:r>
              <a:rPr lang="en-US" dirty="0" smtClean="0"/>
              <a:t> to put </a:t>
            </a:r>
            <a:r>
              <a:rPr lang="en-US" dirty="0" err="1" smtClean="0"/>
              <a:t>emittances</a:t>
            </a:r>
            <a:r>
              <a:rPr lang="en-US" dirty="0" smtClean="0"/>
              <a:t> to the </a:t>
            </a:r>
            <a:r>
              <a:rPr lang="en-US" dirty="0" smtClean="0"/>
              <a:t>limit</a:t>
            </a:r>
          </a:p>
          <a:p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Also want to directly measure the </a:t>
            </a:r>
            <a:r>
              <a:rPr lang="en-US" b="1" dirty="0" smtClean="0"/>
              <a:t>virtual cathode instability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Has only been indirectly measured by Dowell,  Phys. Plasmas 1996</a:t>
            </a:r>
          </a:p>
        </p:txBody>
      </p:sp>
    </p:spTree>
    <p:extLst>
      <p:ext uri="{BB962C8B-B14F-4D97-AF65-F5344CB8AC3E}">
        <p14:creationId xmlns:p14="http://schemas.microsoft.com/office/powerpoint/2010/main" val="168658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3495"/>
            <a:ext cx="8229600" cy="5376236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Cornell </a:t>
            </a:r>
            <a:r>
              <a:rPr lang="en-US" dirty="0" err="1" smtClean="0"/>
              <a:t>photoinjector</a:t>
            </a:r>
            <a:r>
              <a:rPr lang="en-US" dirty="0" smtClean="0"/>
              <a:t> has nearly demonstrated </a:t>
            </a:r>
            <a:r>
              <a:rPr lang="en-US" b="1" dirty="0" smtClean="0"/>
              <a:t>full feasibility </a:t>
            </a:r>
            <a:r>
              <a:rPr lang="en-US" dirty="0" smtClean="0"/>
              <a:t>of injecting low </a:t>
            </a:r>
            <a:r>
              <a:rPr lang="en-US" dirty="0" err="1" smtClean="0"/>
              <a:t>emittance</a:t>
            </a:r>
            <a:r>
              <a:rPr lang="en-US" dirty="0" smtClean="0"/>
              <a:t>, high average current electrons for an ERL light </a:t>
            </a:r>
            <a:r>
              <a:rPr lang="en-US" dirty="0" smtClean="0"/>
              <a:t>source</a:t>
            </a:r>
          </a:p>
          <a:p>
            <a:pPr lvl="1"/>
            <a:r>
              <a:rPr lang="en-US" dirty="0" smtClean="0"/>
              <a:t>High </a:t>
            </a:r>
            <a:r>
              <a:rPr lang="en-US" dirty="0" smtClean="0"/>
              <a:t>current record: 75 mA using </a:t>
            </a:r>
            <a:r>
              <a:rPr lang="en-US" dirty="0" err="1" smtClean="0"/>
              <a:t>multialkali</a:t>
            </a:r>
            <a:endParaRPr lang="en-US" dirty="0"/>
          </a:p>
          <a:p>
            <a:pPr lvl="1"/>
            <a:r>
              <a:rPr lang="en-US" dirty="0" err="1" smtClean="0"/>
              <a:t>Emittances</a:t>
            </a:r>
            <a:r>
              <a:rPr lang="en-US" dirty="0" smtClean="0"/>
              <a:t> &lt; 0.4 um normalized in </a:t>
            </a:r>
            <a:r>
              <a:rPr lang="en-US" dirty="0" smtClean="0"/>
              <a:t>merger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Constructing new </a:t>
            </a:r>
            <a:r>
              <a:rPr lang="en-US" dirty="0" err="1" smtClean="0"/>
              <a:t>photogun</a:t>
            </a:r>
            <a:r>
              <a:rPr lang="en-US" dirty="0" smtClean="0"/>
              <a:t> using input from optimization</a:t>
            </a:r>
          </a:p>
          <a:p>
            <a:pPr lvl="1"/>
            <a:r>
              <a:rPr lang="en-US" dirty="0" smtClean="0"/>
              <a:t>Push </a:t>
            </a:r>
            <a:r>
              <a:rPr lang="en-US" dirty="0" smtClean="0"/>
              <a:t>for both </a:t>
            </a:r>
            <a:r>
              <a:rPr lang="en-US" dirty="0" smtClean="0"/>
              <a:t>photocathode </a:t>
            </a:r>
            <a:r>
              <a:rPr lang="en-US" dirty="0" smtClean="0"/>
              <a:t>field +voltage, rather </a:t>
            </a:r>
            <a:r>
              <a:rPr lang="en-US" dirty="0" smtClean="0"/>
              <a:t>than simply voltage</a:t>
            </a:r>
            <a:r>
              <a:rPr lang="en-US" dirty="0" smtClean="0"/>
              <a:t>.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New gun currently in rebuilding phase, should be back on in a few months!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519813" y="25052"/>
            <a:ext cx="5624187" cy="764088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Summary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56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519813" y="25052"/>
            <a:ext cx="5624187" cy="764088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solidFill>
                  <a:schemeClr val="bg1"/>
                </a:solidFill>
              </a:rPr>
              <a:t>Summary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78469"/>
            <a:ext cx="9307773" cy="2557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5" y="3369902"/>
            <a:ext cx="45720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1886" y="4380931"/>
            <a:ext cx="8134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Special Thanks to: Ivan </a:t>
            </a:r>
            <a:r>
              <a:rPr lang="en-US" b="1" dirty="0" err="1" smtClean="0"/>
              <a:t>Bazarov</a:t>
            </a:r>
            <a:r>
              <a:rPr lang="en-US" b="1" dirty="0" smtClean="0"/>
              <a:t>, Bruce Dunham, Karl </a:t>
            </a:r>
            <a:r>
              <a:rPr lang="en-US" b="1" dirty="0" err="1" smtClean="0"/>
              <a:t>Smolenski</a:t>
            </a:r>
            <a:r>
              <a:rPr lang="en-US" b="1" dirty="0" smtClean="0"/>
              <a:t>, Luca </a:t>
            </a:r>
            <a:r>
              <a:rPr lang="en-US" b="1" dirty="0" err="1" smtClean="0"/>
              <a:t>Cultrera</a:t>
            </a:r>
            <a:r>
              <a:rPr lang="en-US" b="1" dirty="0" smtClean="0"/>
              <a:t>, </a:t>
            </a:r>
            <a:r>
              <a:rPr lang="en-US" b="1" dirty="0" err="1" smtClean="0"/>
              <a:t>Colwyn</a:t>
            </a:r>
            <a:r>
              <a:rPr lang="en-US" b="1" dirty="0" smtClean="0"/>
              <a:t> </a:t>
            </a:r>
            <a:r>
              <a:rPr lang="en-US" b="1" dirty="0" err="1" smtClean="0"/>
              <a:t>Gulliford</a:t>
            </a:r>
            <a:r>
              <a:rPr lang="en-US" b="1" dirty="0" smtClean="0"/>
              <a:t>, and </a:t>
            </a:r>
            <a:r>
              <a:rPr lang="en-US" b="1" dirty="0" err="1" smtClean="0"/>
              <a:t>Siddharth</a:t>
            </a:r>
            <a:r>
              <a:rPr lang="en-US" b="1" dirty="0" smtClean="0"/>
              <a:t> </a:t>
            </a:r>
            <a:r>
              <a:rPr lang="en-US" b="1" dirty="0" err="1" smtClean="0"/>
              <a:t>Karkare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8344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Supplemental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24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194137" y="25052"/>
            <a:ext cx="5949863" cy="764088"/>
          </a:xfrm>
        </p:spPr>
        <p:txBody>
          <a:bodyPr/>
          <a:lstStyle/>
          <a:p>
            <a:r>
              <a:rPr lang="en-US" sz="3200" dirty="0" smtClean="0">
                <a:solidFill>
                  <a:schemeClr val="bg1"/>
                </a:solidFill>
              </a:rPr>
              <a:t>Full Phase Space Measurement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45" y="688932"/>
            <a:ext cx="7829550" cy="3870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442576" y="3231715"/>
            <a:ext cx="6175331" cy="34163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EMS system measures vertical phase space, via two horizontal 30um slits, and box correctors (4 total).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Deflector cavity converts time position to vertical position</a:t>
            </a:r>
            <a:r>
              <a:rPr lang="en-US" sz="2400" dirty="0" smtClean="0">
                <a:sym typeface="Wingdings" pitchFamily="2" charset="2"/>
              </a:rPr>
              <a:t>-&gt; allows measurement of longitudinal profile (bunch length)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 smtClean="0">
                <a:sym typeface="Wingdings" pitchFamily="2" charset="2"/>
              </a:rPr>
              <a:t>Vertical slits make resolution better.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ym typeface="Wingdings" pitchFamily="2" charset="2"/>
              </a:rPr>
              <a:t>A collimating slit (120 um vertical slit) and dipole magnet measures energy spread</a:t>
            </a:r>
            <a:endParaRPr lang="en-US" sz="2400" dirty="0"/>
          </a:p>
        </p:txBody>
      </p:sp>
      <p:sp>
        <p:nvSpPr>
          <p:cNvPr id="14" name="AutoShape 4" descr="0 (1002×904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10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194137" y="25052"/>
            <a:ext cx="5949863" cy="764088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chemeClr val="bg1"/>
                </a:solidFill>
              </a:rPr>
              <a:t>Full Phase Space Measurement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0" t="5457" r="14482" b="6950"/>
          <a:stretch/>
        </p:blipFill>
        <p:spPr bwMode="auto">
          <a:xfrm>
            <a:off x="989555" y="914400"/>
            <a:ext cx="3457183" cy="350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 rot="16200000">
                <a:off x="105609" y="2003425"/>
                <a:ext cx="1392112" cy="3912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𝛽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𝛾</m:t>
                      </m:r>
                      <m:r>
                        <a:rPr lang="en-US" b="0" i="1" smtClean="0">
                          <a:latin typeface="Cambria Math"/>
                        </a:rPr>
                        <m:t>×1000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105609" y="2003425"/>
                <a:ext cx="1392112" cy="391261"/>
              </a:xfrm>
              <a:prstGeom prst="rect">
                <a:avLst/>
              </a:prstGeom>
              <a:blipFill rotWithShape="1">
                <a:blip r:embed="rId3"/>
                <a:stretch>
                  <a:fillRect r="-6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2016691" y="4412716"/>
            <a:ext cx="1177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 (mm)</a:t>
            </a:r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212942" y="2379945"/>
            <a:ext cx="3432131" cy="2837124"/>
            <a:chOff x="212942" y="2379945"/>
            <a:chExt cx="3432131" cy="2837124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3056350" y="2968668"/>
              <a:ext cx="0" cy="187906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739035" y="2968668"/>
              <a:ext cx="231731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2467627" y="4847737"/>
              <a:ext cx="11774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EMS Cor. 1</a:t>
              </a: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 rot="16200000">
              <a:off x="-191115" y="2784002"/>
              <a:ext cx="11774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EMS Cor. 2</a:t>
              </a:r>
              <a:endParaRPr lang="en-US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931089" y="684362"/>
            <a:ext cx="5496980" cy="3714070"/>
            <a:chOff x="2931089" y="684362"/>
            <a:chExt cx="5496980" cy="3714070"/>
          </a:xfrm>
        </p:grpSpPr>
        <p:sp>
          <p:nvSpPr>
            <p:cNvPr id="19" name="Oval 18"/>
            <p:cNvSpPr/>
            <p:nvPr/>
          </p:nvSpPr>
          <p:spPr>
            <a:xfrm>
              <a:off x="2931089" y="2819155"/>
              <a:ext cx="250521" cy="29902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3056350" y="684362"/>
              <a:ext cx="5371719" cy="3714070"/>
              <a:chOff x="3056350" y="889429"/>
              <a:chExt cx="5371719" cy="3714070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4584784" y="889429"/>
                <a:ext cx="3843285" cy="3714070"/>
                <a:chOff x="2112945" y="2382881"/>
                <a:chExt cx="3843285" cy="3714070"/>
              </a:xfrm>
            </p:grpSpPr>
            <p:grpSp>
              <p:nvGrpSpPr>
                <p:cNvPr id="6" name="Group 5"/>
                <p:cNvGrpSpPr/>
                <p:nvPr/>
              </p:nvGrpSpPr>
              <p:grpSpPr>
                <a:xfrm>
                  <a:off x="2482275" y="2382881"/>
                  <a:ext cx="3473955" cy="3714070"/>
                  <a:chOff x="2642991" y="2382881"/>
                  <a:chExt cx="3473955" cy="3714070"/>
                </a:xfrm>
              </p:grpSpPr>
              <p:pic>
                <p:nvPicPr>
                  <p:cNvPr id="8" name="Picture 7" descr="200pC_equalized_image_7e-5_espread.png"/>
                  <p:cNvPicPr>
                    <a:picLocks noChangeAspect="1"/>
                  </p:cNvPicPr>
                  <p:nvPr/>
                </p:nvPicPr>
                <p:blipFill rotWithShape="1">
                  <a:blip r:embed="rId4" cstate="print"/>
                  <a:srcRect l="10116" b="5966"/>
                  <a:stretch/>
                </p:blipFill>
                <p:spPr>
                  <a:xfrm>
                    <a:off x="2642991" y="2382881"/>
                    <a:ext cx="3473955" cy="3303936"/>
                  </a:xfrm>
                  <a:prstGeom prst="rect">
                    <a:avLst/>
                  </a:prstGeom>
                </p:spPr>
              </p:pic>
              <p:sp>
                <p:nvSpPr>
                  <p:cNvPr id="9" name="TextBox 8"/>
                  <p:cNvSpPr txBox="1"/>
                  <p:nvPr/>
                </p:nvSpPr>
                <p:spPr>
                  <a:xfrm>
                    <a:off x="3784981" y="5727619"/>
                    <a:ext cx="118997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 smtClean="0"/>
                      <a:t>Time (</a:t>
                    </a:r>
                    <a:r>
                      <a:rPr lang="en-US" dirty="0" err="1" smtClean="0"/>
                      <a:t>ps</a:t>
                    </a:r>
                    <a:r>
                      <a:rPr lang="en-US" dirty="0" smtClean="0"/>
                      <a:t>)</a:t>
                    </a:r>
                    <a:endParaRPr lang="en-US" dirty="0"/>
                  </a:p>
                </p:txBody>
              </p:sp>
            </p:grpSp>
            <p:sp>
              <p:nvSpPr>
                <p:cNvPr id="7" name="TextBox 6"/>
                <p:cNvSpPr txBox="1"/>
                <p:nvPr/>
              </p:nvSpPr>
              <p:spPr>
                <a:xfrm rot="16200000">
                  <a:off x="1884251" y="3961448"/>
                  <a:ext cx="82671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err="1"/>
                    <a:t>d</a:t>
                  </a:r>
                  <a:r>
                    <a:rPr lang="en-US" dirty="0" err="1" smtClean="0"/>
                    <a:t>E</a:t>
                  </a:r>
                  <a:r>
                    <a:rPr lang="en-US" dirty="0" smtClean="0"/>
                    <a:t>/E</a:t>
                  </a:r>
                  <a:endParaRPr lang="en-US" dirty="0"/>
                </a:p>
              </p:txBody>
            </p:sp>
          </p:grpSp>
          <p:cxnSp>
            <p:nvCxnSpPr>
              <p:cNvPr id="21" name="Straight Connector 20"/>
              <p:cNvCxnSpPr/>
              <p:nvPr/>
            </p:nvCxnSpPr>
            <p:spPr>
              <a:xfrm flipV="1">
                <a:off x="3056350" y="1089765"/>
                <a:ext cx="1897766" cy="1934457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>
                <a:stCxn id="19" idx="4"/>
              </p:cNvCxnSpPr>
              <p:nvPr/>
            </p:nvCxnSpPr>
            <p:spPr>
              <a:xfrm>
                <a:off x="3056350" y="3323247"/>
                <a:ext cx="2054269" cy="91092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1" name="Group 30"/>
          <p:cNvGrpSpPr/>
          <p:nvPr/>
        </p:nvGrpSpPr>
        <p:grpSpPr>
          <a:xfrm>
            <a:off x="714241" y="4421688"/>
            <a:ext cx="7332755" cy="2436312"/>
            <a:chOff x="714241" y="4421688"/>
            <a:chExt cx="7332755" cy="2436312"/>
          </a:xfrm>
        </p:grpSpPr>
        <p:pic>
          <p:nvPicPr>
            <p:cNvPr id="27" name="Picture 26" descr="200pC_equalized_image_7e-5.png"/>
            <p:cNvPicPr>
              <a:picLocks noChangeAspect="1"/>
            </p:cNvPicPr>
            <p:nvPr/>
          </p:nvPicPr>
          <p:blipFill rotWithShape="1">
            <a:blip r:embed="rId5" cstate="print"/>
            <a:srcRect l="15214" t="6761" r="4452" b="14022"/>
            <a:stretch/>
          </p:blipFill>
          <p:spPr>
            <a:xfrm>
              <a:off x="5335183" y="4421688"/>
              <a:ext cx="2711813" cy="243631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6" name="TextBox 25"/>
            <p:cNvSpPr txBox="1"/>
            <p:nvPr/>
          </p:nvSpPr>
          <p:spPr>
            <a:xfrm>
              <a:off x="714241" y="5423770"/>
              <a:ext cx="38705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All slits in, deflector on, through dipole, </a:t>
              </a:r>
            </a:p>
            <a:p>
              <a:r>
                <a:rPr lang="en-US" dirty="0" smtClean="0"/>
                <a:t>On final </a:t>
              </a:r>
              <a:r>
                <a:rPr lang="en-US" dirty="0" err="1" smtClean="0"/>
                <a:t>viewscreen</a:t>
              </a:r>
              <a:r>
                <a:rPr lang="en-US" dirty="0" smtClean="0"/>
                <a:t>:  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88134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382027" y="0"/>
            <a:ext cx="5624187" cy="764088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What we want: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 descr="erl_dogbone_we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66" y="914076"/>
            <a:ext cx="7642794" cy="3783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14607" y="4872625"/>
            <a:ext cx="68517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Beam parameters: 5GeV, 100mA CW current with </a:t>
            </a:r>
            <a:r>
              <a:rPr lang="en-US" sz="2000" b="1" dirty="0" smtClean="0"/>
              <a:t>energy recovery</a:t>
            </a:r>
            <a:r>
              <a:rPr lang="en-US" sz="2000" dirty="0" smtClean="0"/>
              <a:t>:</a:t>
            </a:r>
            <a:endParaRPr lang="en-US" sz="2000" dirty="0"/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 smtClean="0"/>
              <a:t>Energy of spent bunch captured entering </a:t>
            </a:r>
            <a:r>
              <a:rPr lang="en-US" sz="2000" dirty="0" err="1" smtClean="0"/>
              <a:t>linac</a:t>
            </a:r>
            <a:r>
              <a:rPr lang="en-US" sz="2000" dirty="0" smtClean="0"/>
              <a:t> again 180 degrees out of phase.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58224" y="2573958"/>
            <a:ext cx="9645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Injector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 rot="20158852">
            <a:off x="5450906" y="2162688"/>
            <a:ext cx="9645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Linac</a:t>
            </a:r>
            <a:r>
              <a:rPr lang="en-US" b="1" dirty="0" smtClean="0"/>
              <a:t> 1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 rot="20470856">
            <a:off x="6229606" y="2624653"/>
            <a:ext cx="9645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Linac</a:t>
            </a:r>
            <a:r>
              <a:rPr lang="en-US" b="1" dirty="0" smtClean="0"/>
              <a:t> 2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 rot="582608">
            <a:off x="3003858" y="3526445"/>
            <a:ext cx="188057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Sync. </a:t>
            </a:r>
            <a:r>
              <a:rPr lang="en-US" b="1" dirty="0" err="1" smtClean="0"/>
              <a:t>Beamlines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567838" y="1975212"/>
            <a:ext cx="65657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CESR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14578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89141"/>
            <a:ext cx="8229600" cy="4735774"/>
          </a:xfrm>
        </p:spPr>
        <p:txBody>
          <a:bodyPr>
            <a:normAutofit/>
          </a:bodyPr>
          <a:lstStyle/>
          <a:p>
            <a:r>
              <a:rPr lang="en-US" sz="2800" dirty="0" smtClean="0"/>
              <a:t>Have two sets of crystals (5 </a:t>
            </a:r>
            <a:r>
              <a:rPr lang="en-US" sz="2800" dirty="0" smtClean="0"/>
              <a:t>total</a:t>
            </a:r>
            <a:r>
              <a:rPr lang="en-US" sz="2800" dirty="0" smtClean="0"/>
              <a:t>) </a:t>
            </a:r>
            <a:r>
              <a:rPr lang="en-US" sz="2800" dirty="0" smtClean="0"/>
              <a:t>to produce a long pulse:</a:t>
            </a:r>
          </a:p>
          <a:p>
            <a:pPr lvl="1"/>
            <a:r>
              <a:rPr lang="en-US" sz="2400" dirty="0" smtClean="0"/>
              <a:t>Can also use subset for shorter pulses. 	</a:t>
            </a:r>
            <a:endParaRPr lang="en-US" sz="2400" b="0" dirty="0" smtClean="0">
              <a:sym typeface="Wingdings" pitchFamily="2" charset="2"/>
            </a:endParaRPr>
          </a:p>
          <a:p>
            <a:pPr lvl="1"/>
            <a:r>
              <a:rPr lang="en-US" sz="2400" dirty="0" smtClean="0">
                <a:sym typeface="Wingdings" pitchFamily="2" charset="2"/>
              </a:rPr>
              <a:t>Careful, careful alignment to reduce spatial distortions. </a:t>
            </a:r>
            <a:endParaRPr lang="en-US" sz="2400" b="0" dirty="0" smtClean="0"/>
          </a:p>
          <a:p>
            <a:pPr lvl="1"/>
            <a:endParaRPr lang="en-US" sz="2400" dirty="0" smtClean="0"/>
          </a:p>
          <a:p>
            <a:endParaRPr lang="en-US" sz="2800" dirty="0" smtClean="0"/>
          </a:p>
          <a:p>
            <a:endParaRPr lang="en-US" sz="28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194137" y="25052"/>
            <a:ext cx="5949863" cy="764088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chemeClr val="bg1"/>
                </a:solidFill>
              </a:rPr>
              <a:t>Laser Parameters for </a:t>
            </a:r>
            <a:r>
              <a:rPr lang="en-US" sz="3200" dirty="0" err="1" smtClean="0">
                <a:solidFill>
                  <a:schemeClr val="bg1"/>
                </a:solidFill>
              </a:rPr>
              <a:t>Emittance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189" y="2921662"/>
            <a:ext cx="4199024" cy="3330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06" y="2921662"/>
            <a:ext cx="4153026" cy="3289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144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89140"/>
            <a:ext cx="8229600" cy="4723247"/>
          </a:xfrm>
        </p:spPr>
        <p:txBody>
          <a:bodyPr>
            <a:normAutofit/>
          </a:bodyPr>
          <a:lstStyle/>
          <a:p>
            <a:r>
              <a:rPr lang="en-US" sz="2400" dirty="0" smtClean="0"/>
              <a:t>Do </a:t>
            </a:r>
            <a:r>
              <a:rPr lang="en-US" sz="2400" dirty="0" smtClean="0"/>
              <a:t>charge scan optimization using GA data and in real time. </a:t>
            </a:r>
            <a:endParaRPr lang="en-US" sz="2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194137" y="25052"/>
            <a:ext cx="5949863" cy="764088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chemeClr val="bg1"/>
                </a:solidFill>
              </a:rPr>
              <a:t>Online optimization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608" y="2066877"/>
            <a:ext cx="2940192" cy="3067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346532" y="2195715"/>
            <a:ext cx="1127342" cy="6137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Sims/GA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250521" y="2174551"/>
            <a:ext cx="2192054" cy="35072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3D Laser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250521" y="2576669"/>
            <a:ext cx="713983" cy="38333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aseline="-25000" dirty="0" smtClean="0"/>
              <a:t>R</a:t>
            </a:r>
            <a:endParaRPr lang="en-US" baseline="-25000" dirty="0"/>
          </a:p>
        </p:txBody>
      </p:sp>
      <p:sp>
        <p:nvSpPr>
          <p:cNvPr id="11" name="Oval 10"/>
          <p:cNvSpPr/>
          <p:nvPr/>
        </p:nvSpPr>
        <p:spPr>
          <a:xfrm>
            <a:off x="964504" y="2574896"/>
            <a:ext cx="824630" cy="38333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aseline="-25000" dirty="0" smtClean="0"/>
              <a:t>sigma</a:t>
            </a:r>
            <a:endParaRPr lang="en-US" baseline="-25000" dirty="0"/>
          </a:p>
        </p:txBody>
      </p:sp>
      <p:sp>
        <p:nvSpPr>
          <p:cNvPr id="12" name="Oval 11"/>
          <p:cNvSpPr/>
          <p:nvPr/>
        </p:nvSpPr>
        <p:spPr>
          <a:xfrm>
            <a:off x="1789134" y="2576669"/>
            <a:ext cx="824630" cy="38333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aseline="-25000" dirty="0" smtClean="0"/>
              <a:t>angles</a:t>
            </a:r>
            <a:endParaRPr lang="en-US" baseline="-25000" dirty="0"/>
          </a:p>
        </p:txBody>
      </p:sp>
      <p:sp>
        <p:nvSpPr>
          <p:cNvPr id="8" name="Left Brace 7"/>
          <p:cNvSpPr/>
          <p:nvPr/>
        </p:nvSpPr>
        <p:spPr>
          <a:xfrm rot="10800000">
            <a:off x="3614801" y="2203094"/>
            <a:ext cx="492691" cy="613775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riped Right Arrow 9"/>
          <p:cNvSpPr/>
          <p:nvPr/>
        </p:nvSpPr>
        <p:spPr>
          <a:xfrm>
            <a:off x="5473874" y="2268525"/>
            <a:ext cx="776614" cy="416646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276605" y="2200232"/>
            <a:ext cx="1413352" cy="50312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Solenoid</a:t>
            </a:r>
            <a:endParaRPr lang="en-US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089" y="3335016"/>
            <a:ext cx="2416986" cy="2150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1150306" y="3563157"/>
            <a:ext cx="1127342" cy="61377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GA Settings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Striped Right Arrow 12"/>
          <p:cNvSpPr/>
          <p:nvPr/>
        </p:nvSpPr>
        <p:spPr>
          <a:xfrm>
            <a:off x="2492678" y="3563159"/>
            <a:ext cx="609600" cy="306886"/>
          </a:xfrm>
          <a:prstGeom prst="striped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194137" y="3187362"/>
            <a:ext cx="2389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Measure @ multiple charges</a:t>
            </a:r>
            <a:endParaRPr lang="en-US" sz="1400" dirty="0"/>
          </a:p>
        </p:txBody>
      </p:sp>
      <p:sp>
        <p:nvSpPr>
          <p:cNvPr id="20" name="Striped Right Arrow 19"/>
          <p:cNvSpPr/>
          <p:nvPr/>
        </p:nvSpPr>
        <p:spPr>
          <a:xfrm rot="10800000" flipV="1">
            <a:off x="2492678" y="4797813"/>
            <a:ext cx="609600" cy="299203"/>
          </a:xfrm>
          <a:prstGeom prst="striped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95818" y="4640526"/>
            <a:ext cx="1331934" cy="61377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Real Time GA “tweak”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98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11060"/>
            <a:ext cx="8229600" cy="45259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194137" y="25052"/>
            <a:ext cx="5949863" cy="764088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chemeClr val="bg1"/>
                </a:solidFill>
              </a:rPr>
              <a:t>Virtual Cathode Instability: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88" y="811060"/>
            <a:ext cx="4351283" cy="34836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040" y="811060"/>
            <a:ext cx="4374866" cy="348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61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834" y="1692043"/>
            <a:ext cx="4351283" cy="34739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82" y="1692043"/>
            <a:ext cx="4351283" cy="3473914"/>
          </a:xfrm>
          <a:prstGeom prst="rect">
            <a:avLst/>
          </a:prstGeom>
        </p:spPr>
      </p:pic>
      <p:sp>
        <p:nvSpPr>
          <p:cNvPr id="6" name="TextBox 8"/>
          <p:cNvSpPr txBox="1"/>
          <p:nvPr/>
        </p:nvSpPr>
        <p:spPr>
          <a:xfrm>
            <a:off x="5607510" y="2511455"/>
            <a:ext cx="2587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virtual cathode instability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9"/>
          <p:cNvSpPr txBox="1"/>
          <p:nvPr/>
        </p:nvSpPr>
        <p:spPr>
          <a:xfrm>
            <a:off x="1109066" y="2448391"/>
            <a:ext cx="2587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virtual cathode instability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511175" y="2880787"/>
            <a:ext cx="94594" cy="896433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7378278" y="2880787"/>
            <a:ext cx="189187" cy="896433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2466010" y="2817723"/>
            <a:ext cx="27767" cy="724119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271695" y="2817723"/>
            <a:ext cx="196725" cy="655049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/>
        </p:nvSpPr>
        <p:spPr>
          <a:xfrm>
            <a:off x="3194137" y="25052"/>
            <a:ext cx="5949863" cy="764088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chemeClr val="bg1"/>
                </a:solidFill>
              </a:rPr>
              <a:t>Virtual Cathode Instability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17107" y="5611660"/>
            <a:ext cx="4960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Space charge cancels accelerating force , density oscillation about unstable equilibrium.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67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 descr="https://lh5.googleusercontent.com/iZVaOU0xb5-yBXMc8B_knbCI6vyxj3n9cGJNd6b_b6LWh_G2mEqdq892N99i8dL9W_aA6eB0jwo51hXUP3_5S87vGEzd90cEAiiQsiX0b6vg798cEfGhRehOo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694" y="964504"/>
            <a:ext cx="4469261" cy="8597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194137" y="25052"/>
            <a:ext cx="5949863" cy="764088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chemeClr val="bg1"/>
                </a:solidFill>
              </a:rPr>
              <a:t>Virtual Cathode Instability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64471" y="2079321"/>
            <a:ext cx="1490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Dowell et al. 1997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964471" y="4311041"/>
            <a:ext cx="14905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Only measured indirectly!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5306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lh3.googleusercontent.com/vLu14zbNVyENZD3IWq9S28WnW5FawUICB2GoreGxgEqEWGUJiUruCF0qc8aPIVy52CYegaxg5vomRMdpHFAL5NHiVooA4-HDXcP5g_bU6E95bWdR2sk2p-rt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301" y="5793287"/>
            <a:ext cx="2958816" cy="90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702999"/>
                <a:ext cx="8229600" cy="5151328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 smtClean="0"/>
                  <a:t>When will this happen? </a:t>
                </a:r>
                <a:r>
                  <a:rPr lang="en-US" dirty="0" err="1" smtClean="0"/>
                  <a:t>Bazarov</a:t>
                </a:r>
                <a:r>
                  <a:rPr lang="en-US" dirty="0" smtClean="0"/>
                  <a:t> et</a:t>
                </a:r>
                <a:r>
                  <a:rPr lang="en-US" dirty="0" smtClean="0"/>
                  <a:t>. al </a:t>
                </a:r>
                <a:r>
                  <a:rPr lang="en-US" dirty="0" smtClean="0"/>
                  <a:t>2009 </a:t>
                </a:r>
                <a:r>
                  <a:rPr lang="en-US" dirty="0" smtClean="0"/>
                  <a:t>say if the bunch is “pancake like”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</a:rPr>
                      <m:t>A</m:t>
                    </m:r>
                    <m:r>
                      <a:rPr lang="en-US" b="0" i="0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𝑋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𝑧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/>
                      </a:rPr>
                      <m:t>≫1</m:t>
                    </m:r>
                  </m:oMath>
                </a14:m>
                <a:r>
                  <a:rPr lang="en-US" dirty="0" smtClean="0"/>
                  <a:t>, then:</a:t>
                </a:r>
              </a:p>
              <a:p>
                <a:pPr marL="457200" lvl="1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𝑄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𝑐𝑎𝑡h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/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𝜖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 smtClean="0"/>
              </a:p>
              <a:p>
                <a:r>
                  <a:rPr lang="en-US" dirty="0" smtClean="0"/>
                  <a:t>Is this true?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𝑧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 </m:t>
                    </m:r>
                    <m:r>
                      <a:rPr lang="en-US" b="0" i="1" smtClean="0">
                        <a:latin typeface="Cambria Math"/>
                      </a:rPr>
                      <m:t>𝑞</m:t>
                    </m:r>
                    <m:f>
                      <m:fPr>
                        <m:ctrlPr>
                          <a:rPr lang="en-US" b="0" i="1" smtClean="0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𝐸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𝑐𝑎𝑡h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𝑚</m:t>
                        </m:r>
                      </m:den>
                    </m:f>
                    <m:sSubSup>
                      <m:sSubSupPr>
                        <m:ctrlPr>
                          <a:rPr lang="en-US" b="0" i="1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𝑡</m:t>
                        </m:r>
                      </m:sub>
                      <m:sup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sup>
                    </m:sSubSup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 24 </a:t>
                </a:r>
                <a:r>
                  <a:rPr lang="en-US" dirty="0" err="1" smtClean="0"/>
                  <a:t>ps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rms</a:t>
                </a:r>
                <a:r>
                  <a:rPr lang="en-US" dirty="0"/>
                  <a:t> </a:t>
                </a:r>
                <a:r>
                  <a:rPr lang="en-US" dirty="0" smtClean="0"/>
                  <a:t>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𝑐𝑎𝑡h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=10 </m:t>
                    </m:r>
                    <m:r>
                      <a:rPr lang="en-US" b="0" i="1" smtClean="0">
                        <a:latin typeface="Cambria Math"/>
                      </a:rPr>
                      <m:t>𝑀𝑉</m:t>
                    </m:r>
                    <m:r>
                      <a:rPr lang="en-US" b="0" i="1" smtClean="0">
                        <a:latin typeface="Cambria Math"/>
                      </a:rPr>
                      <m:t>/</m:t>
                    </m:r>
                    <m:r>
                      <a:rPr lang="en-US" b="0" i="1" smtClean="0">
                        <a:latin typeface="Cambria Math"/>
                      </a:rPr>
                      <m:t>𝑚</m:t>
                    </m:r>
                  </m:oMath>
                </a14:m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𝑧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=0.5</m:t>
                    </m:r>
                  </m:oMath>
                </a14:m>
                <a:r>
                  <a:rPr lang="en-US" dirty="0" smtClean="0"/>
                  <a:t>mm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𝐴</m:t>
                    </m:r>
                    <m:r>
                      <a:rPr lang="en-US" b="0" i="1" smtClean="0">
                        <a:latin typeface="Cambria Math"/>
                      </a:rPr>
                      <m:t>~1</m:t>
                    </m:r>
                  </m:oMath>
                </a14:m>
                <a:r>
                  <a:rPr lang="en-US" dirty="0" smtClean="0"/>
                  <a:t>!</a:t>
                </a:r>
              </a:p>
              <a:p>
                <a:r>
                  <a:rPr lang="en-US" dirty="0" smtClean="0"/>
                  <a:t>For slightly longer pulses, we have to modify </a:t>
                </a:r>
                <a:r>
                  <a:rPr lang="en-US" b="1" dirty="0" smtClean="0"/>
                  <a:t>Child-Langmuir law (1D):</a:t>
                </a:r>
                <a:endParaRPr lang="en-US" dirty="0" smtClean="0"/>
              </a:p>
              <a:p>
                <a:pPr marL="457200" lvl="1" indent="0" algn="ctr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702999"/>
                <a:ext cx="8229600" cy="5151328"/>
              </a:xfrm>
              <a:blipFill rotWithShape="1">
                <a:blip r:embed="rId4"/>
                <a:stretch>
                  <a:fillRect l="-1630" t="-2485" r="-1259" b="-2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1"/>
          <p:cNvSpPr txBox="1">
            <a:spLocks/>
          </p:cNvSpPr>
          <p:nvPr/>
        </p:nvSpPr>
        <p:spPr>
          <a:xfrm>
            <a:off x="3194137" y="25052"/>
            <a:ext cx="5949863" cy="764088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chemeClr val="bg1"/>
                </a:solidFill>
              </a:rPr>
              <a:t>Virtual Cathode Instability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00800" y="5488198"/>
            <a:ext cx="22860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u="sng" dirty="0">
                <a:hlinkClick r:id="rId5"/>
              </a:rPr>
              <a:t>“Effects of pulse-length and emitter area on virtual cathode formation in electron guns”, </a:t>
            </a:r>
            <a:r>
              <a:rPr lang="en-US" sz="1400" u="sng" dirty="0" err="1">
                <a:hlinkClick r:id="rId5"/>
              </a:rPr>
              <a:t>Valfells</a:t>
            </a:r>
            <a:r>
              <a:rPr lang="en-US" sz="1400" u="sng" dirty="0">
                <a:hlinkClick r:id="rId5"/>
              </a:rPr>
              <a:t> et. al 2002</a:t>
            </a:r>
            <a:r>
              <a:rPr lang="en-US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11632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89140"/>
            <a:ext cx="8229600" cy="509809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There are works that extend the CL law to 3D via scaling </a:t>
            </a:r>
            <a:r>
              <a:rPr lang="en-US" b="1" dirty="0" smtClean="0"/>
              <a:t>from simulations</a:t>
            </a:r>
            <a:r>
              <a:rPr lang="en-US" dirty="0" smtClean="0"/>
              <a:t>.</a:t>
            </a:r>
          </a:p>
          <a:p>
            <a:pPr lvl="1"/>
            <a:r>
              <a:rPr lang="en-US" u="sng" dirty="0" smtClean="0">
                <a:hlinkClick r:id="rId2"/>
              </a:rPr>
              <a:t>“Multidimensional </a:t>
            </a:r>
            <a:r>
              <a:rPr lang="en-US" u="sng" dirty="0">
                <a:hlinkClick r:id="rId2"/>
              </a:rPr>
              <a:t>short-pulse space-charge-limited </a:t>
            </a:r>
            <a:r>
              <a:rPr lang="en-US" u="sng" dirty="0" smtClean="0">
                <a:hlinkClick r:id="rId2"/>
              </a:rPr>
              <a:t>flow</a:t>
            </a:r>
            <a:r>
              <a:rPr lang="en-US" u="sng" dirty="0" smtClean="0"/>
              <a:t>”,</a:t>
            </a:r>
            <a:r>
              <a:rPr lang="en-US" dirty="0" smtClean="0"/>
              <a:t> </a:t>
            </a:r>
            <a:r>
              <a:rPr lang="en-US" dirty="0" err="1" smtClean="0"/>
              <a:t>Koh</a:t>
            </a:r>
            <a:r>
              <a:rPr lang="en-US" dirty="0" smtClean="0"/>
              <a:t> et al. 2006. </a:t>
            </a:r>
          </a:p>
          <a:p>
            <a:pPr lvl="1"/>
            <a:r>
              <a:rPr lang="en-US" dirty="0" smtClean="0"/>
              <a:t> “Two-dimensional </a:t>
            </a:r>
            <a:r>
              <a:rPr lang="en-US" dirty="0"/>
              <a:t>electromagnetic Child–Langmuir law of a short-pulse electron </a:t>
            </a:r>
            <a:r>
              <a:rPr lang="en-US" dirty="0" smtClean="0"/>
              <a:t>flow”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hlinkClick r:id="rId3"/>
              </a:rPr>
              <a:t>S. H. Chen</a:t>
            </a:r>
            <a:r>
              <a:rPr lang="en-US" dirty="0"/>
              <a:t> </a:t>
            </a:r>
            <a:r>
              <a:rPr lang="en-US" i="1" dirty="0"/>
              <a:t>et al.</a:t>
            </a:r>
            <a:r>
              <a:rPr lang="en-US" dirty="0"/>
              <a:t>, </a:t>
            </a:r>
            <a:r>
              <a:rPr lang="en-US" dirty="0">
                <a:hlinkClick r:id="rId4"/>
              </a:rPr>
              <a:t>Phys. Plasmas </a:t>
            </a:r>
            <a:r>
              <a:rPr lang="en-US" b="1" dirty="0">
                <a:hlinkClick r:id="rId4"/>
              </a:rPr>
              <a:t>18</a:t>
            </a:r>
            <a:r>
              <a:rPr lang="en-US" dirty="0">
                <a:hlinkClick r:id="rId4"/>
              </a:rPr>
              <a:t>, 023105 (2011</a:t>
            </a:r>
            <a:r>
              <a:rPr lang="en-US" dirty="0" smtClean="0">
                <a:hlinkClick r:id="rId4"/>
              </a:rPr>
              <a:t>)</a:t>
            </a:r>
            <a:endParaRPr lang="en-US" dirty="0" smtClean="0"/>
          </a:p>
          <a:p>
            <a:pPr lvl="1"/>
            <a:r>
              <a:rPr lang="en-US" dirty="0" smtClean="0"/>
              <a:t>They write </a:t>
            </a:r>
          </a:p>
          <a:p>
            <a:pPr lvl="2"/>
            <a:r>
              <a:rPr lang="en-US" dirty="0" smtClean="0"/>
              <a:t>Correction factors can be ~2 for beams with A~1!</a:t>
            </a:r>
          </a:p>
          <a:p>
            <a:pPr lvl="1"/>
            <a:r>
              <a:rPr lang="en-US" b="1" dirty="0" smtClean="0"/>
              <a:t>No one seems to have measured this. Sims are challenging—need </a:t>
            </a:r>
            <a:r>
              <a:rPr lang="en-US" b="1" dirty="0" err="1" smtClean="0"/>
              <a:t>exp’t</a:t>
            </a:r>
            <a:r>
              <a:rPr lang="en-US" b="1" dirty="0" smtClean="0"/>
              <a:t> input!</a:t>
            </a:r>
          </a:p>
          <a:p>
            <a:pPr lvl="2"/>
            <a:r>
              <a:rPr lang="en-US" dirty="0" smtClean="0"/>
              <a:t>Question of magnetic field role in VC oscillations? Is GPT even doing it remotely correctly? </a:t>
            </a:r>
          </a:p>
          <a:p>
            <a:pPr lvl="1"/>
            <a:endParaRPr lang="en-US" b="1" dirty="0" smtClean="0"/>
          </a:p>
          <a:p>
            <a:pPr lvl="2"/>
            <a:endParaRPr lang="en-US" b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194137" y="25052"/>
            <a:ext cx="5949863" cy="764088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chemeClr val="bg1"/>
                </a:solidFill>
              </a:rPr>
              <a:t>Virtual Cathode Instability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26626" name="Picture 2" descr="https://lh4.googleusercontent.com/OHFqR5kG_yDgM9oJ5Pj6OFSX2N_Iq5G3g5LYoIX4ux-DfK8lEeHPuVvcQK-IWzouvYZbaFaX_rcjB3Z8_vwwM_3CGDLVka8gtlIADtgvjWjNRDyJ6Bf9rJXEO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039" y="3378484"/>
            <a:ext cx="27432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824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194137" y="25052"/>
            <a:ext cx="5949863" cy="764088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chemeClr val="bg1"/>
                </a:solidFill>
              </a:rPr>
              <a:t>Why Transverse position?</a:t>
            </a:r>
            <a:endParaRPr lang="en-US" sz="3200" dirty="0">
              <a:solidFill>
                <a:schemeClr val="bg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66665" y="1778558"/>
            <a:ext cx="3908120" cy="3299671"/>
            <a:chOff x="1615859" y="1411173"/>
            <a:chExt cx="5085565" cy="4498217"/>
          </a:xfrm>
        </p:grpSpPr>
        <p:pic>
          <p:nvPicPr>
            <p:cNvPr id="10" name="Picture 5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80" t="5457" r="-477" b="6950"/>
            <a:stretch/>
          </p:blipFill>
          <p:spPr bwMode="auto">
            <a:xfrm>
              <a:off x="2192055" y="1411173"/>
              <a:ext cx="4509369" cy="3933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 rot="16200000">
                  <a:off x="1115434" y="3182287"/>
                  <a:ext cx="1392112" cy="3912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𝛽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𝑦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</a:rPr>
                          <m:t>𝛾</m:t>
                        </m:r>
                        <m:r>
                          <a:rPr lang="en-US" b="0" i="1" smtClean="0">
                            <a:latin typeface="Cambria Math"/>
                          </a:rPr>
                          <m:t>×1000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1115434" y="3182287"/>
                  <a:ext cx="1392112" cy="391261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t="-29341" r="-38000" b="-17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TextBox 16"/>
            <p:cNvSpPr txBox="1"/>
            <p:nvPr/>
          </p:nvSpPr>
          <p:spPr>
            <a:xfrm>
              <a:off x="3607496" y="5540058"/>
              <a:ext cx="11774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Y (mm)</a:t>
              </a:r>
              <a:endParaRPr lang="en-US" dirty="0"/>
            </a:p>
          </p:txBody>
        </p:sp>
      </p:grpSp>
      <p:sp>
        <p:nvSpPr>
          <p:cNvPr id="3" name="AutoShape 2" descr="0 (1260×914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6" b="6001"/>
          <a:stretch/>
        </p:blipFill>
        <p:spPr bwMode="auto">
          <a:xfrm>
            <a:off x="4916169" y="1490599"/>
            <a:ext cx="4227831" cy="3173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 rot="16200000">
                <a:off x="3934413" y="2892619"/>
                <a:ext cx="13740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𝛽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𝑧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𝛾</m:t>
                      </m:r>
                      <m:r>
                        <a:rPr lang="en-US" b="0" i="1" smtClean="0">
                          <a:latin typeface="Cambria Math"/>
                        </a:rPr>
                        <m:t>×1000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3934413" y="2892619"/>
                <a:ext cx="1374094" cy="369332"/>
              </a:xfrm>
              <a:prstGeom prst="rect">
                <a:avLst/>
              </a:prstGeom>
              <a:blipFill rotWithShape="1">
                <a:blip r:embed="rId5"/>
                <a:stretch>
                  <a:fillRect r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6412041" y="4844281"/>
            <a:ext cx="904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Z(m)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30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382027" y="0"/>
            <a:ext cx="5624187" cy="764088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What we’ve got so far: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 descr="erl_dogbone_we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245" b="32116"/>
          <a:stretch/>
        </p:blipFill>
        <p:spPr bwMode="auto">
          <a:xfrm>
            <a:off x="712067" y="914077"/>
            <a:ext cx="2274116" cy="256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189038" y="2389292"/>
            <a:ext cx="9645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Injector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567838" y="1975212"/>
            <a:ext cx="65657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CESR</a:t>
            </a:r>
            <a:endParaRPr lang="en-US" b="1" dirty="0"/>
          </a:p>
        </p:txBody>
      </p:sp>
      <p:pic>
        <p:nvPicPr>
          <p:cNvPr id="13" name="Picture 2" descr="erl_dogbone_we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83" t="48756" r="45177" b="37745"/>
          <a:stretch/>
        </p:blipFill>
        <p:spPr bwMode="auto">
          <a:xfrm>
            <a:off x="4440475" y="2758624"/>
            <a:ext cx="461631" cy="51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/>
          <p:cNvCxnSpPr>
            <a:stCxn id="13" idx="1"/>
          </p:cNvCxnSpPr>
          <p:nvPr/>
        </p:nvCxnSpPr>
        <p:spPr>
          <a:xfrm flipH="1">
            <a:off x="2730674" y="3013959"/>
            <a:ext cx="1709801" cy="1551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86" y="3756774"/>
            <a:ext cx="9006214" cy="2462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23305709"/>
                  </p:ext>
                </p:extLst>
              </p:nvPr>
            </p:nvGraphicFramePr>
            <p:xfrm>
              <a:off x="5411244" y="1053185"/>
              <a:ext cx="3145902" cy="2582717"/>
            </p:xfrm>
            <a:graphic>
              <a:graphicData uri="http://schemas.openxmlformats.org/drawingml/2006/table">
                <a:tbl>
                  <a:tblPr firstRow="1" bandRow="1">
                    <a:tableStyleId>{3C2FFA5D-87B4-456A-9821-1D502468CF0F}</a:tableStyleId>
                  </a:tblPr>
                  <a:tblGrid>
                    <a:gridCol w="1685592"/>
                    <a:gridCol w="1460310"/>
                  </a:tblGrid>
                  <a:tr h="367482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Parameter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Value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67482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Frequency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1.3 GHz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67482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Bunch</a:t>
                          </a:r>
                          <a:r>
                            <a:rPr lang="en-US" baseline="0" dirty="0" smtClean="0"/>
                            <a:t> charge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77 </a:t>
                          </a:r>
                          <a:r>
                            <a:rPr lang="en-US" dirty="0" err="1" smtClean="0"/>
                            <a:t>pC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67482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Average current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100mA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4404"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𝜖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𝑛</m:t>
                                    </m:r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𝑟𝑚𝑠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&lt; 0.5 um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67482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Bunch</a:t>
                          </a:r>
                          <a:r>
                            <a:rPr lang="en-US" baseline="0" dirty="0" smtClean="0"/>
                            <a:t> duration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2-3 </a:t>
                          </a:r>
                          <a:r>
                            <a:rPr lang="en-US" dirty="0" err="1" smtClean="0"/>
                            <a:t>ps</a:t>
                          </a:r>
                          <a:r>
                            <a:rPr lang="en-US" dirty="0" smtClean="0"/>
                            <a:t> RMS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67482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Beam</a:t>
                          </a:r>
                          <a:r>
                            <a:rPr lang="en-US" baseline="0" dirty="0" smtClean="0"/>
                            <a:t> Energy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4-15 MeV</a:t>
                          </a:r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23305709"/>
                  </p:ext>
                </p:extLst>
              </p:nvPr>
            </p:nvGraphicFramePr>
            <p:xfrm>
              <a:off x="5411244" y="1053185"/>
              <a:ext cx="3145902" cy="2582717"/>
            </p:xfrm>
            <a:graphic>
              <a:graphicData uri="http://schemas.openxmlformats.org/drawingml/2006/table">
                <a:tbl>
                  <a:tblPr firstRow="1" bandRow="1">
                    <a:tableStyleId>{3C2FFA5D-87B4-456A-9821-1D502468CF0F}</a:tableStyleId>
                  </a:tblPr>
                  <a:tblGrid>
                    <a:gridCol w="1685592"/>
                    <a:gridCol w="1460310"/>
                  </a:tblGrid>
                  <a:tr h="367482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Parameter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Value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67482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Frequency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1.3 GHz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67482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Bunch</a:t>
                          </a:r>
                          <a:r>
                            <a:rPr lang="en-US" baseline="0" dirty="0" smtClean="0"/>
                            <a:t> charge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77 </a:t>
                          </a:r>
                          <a:r>
                            <a:rPr lang="en-US" dirty="0" err="1" smtClean="0"/>
                            <a:t>pC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67482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Average current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100mA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782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4"/>
                          <a:stretch>
                            <a:fillRect l="-2536" t="-396774" r="-89493" b="-2193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&lt; 0.5 um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67482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Bunch</a:t>
                          </a:r>
                          <a:r>
                            <a:rPr lang="en-US" baseline="0" dirty="0" smtClean="0"/>
                            <a:t> duration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2-3 </a:t>
                          </a:r>
                          <a:r>
                            <a:rPr lang="en-US" dirty="0" err="1" smtClean="0"/>
                            <a:t>ps</a:t>
                          </a:r>
                          <a:r>
                            <a:rPr lang="en-US" dirty="0" smtClean="0"/>
                            <a:t> RMS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67482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Beam</a:t>
                          </a:r>
                          <a:r>
                            <a:rPr lang="en-US" baseline="0" dirty="0" smtClean="0"/>
                            <a:t> Energy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4-15 MeV</a:t>
                          </a:r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63659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382027" y="0"/>
            <a:ext cx="5624187" cy="764088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How are we doing?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3389925"/>
              </p:ext>
            </p:extLst>
          </p:nvPr>
        </p:nvGraphicFramePr>
        <p:xfrm>
          <a:off x="688932" y="846162"/>
          <a:ext cx="7878870" cy="39777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8734"/>
                <a:gridCol w="1937982"/>
                <a:gridCol w="1827678"/>
                <a:gridCol w="2154476"/>
              </a:tblGrid>
              <a:tr h="565169">
                <a:tc>
                  <a:txBody>
                    <a:bodyPr/>
                    <a:lstStyle/>
                    <a:p>
                      <a:r>
                        <a:rPr lang="en-US" b="1" dirty="0" smtClean="0"/>
                        <a:t>Parameter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Orig.</a:t>
                      </a:r>
                      <a:r>
                        <a:rPr lang="en-US" baseline="0" dirty="0" smtClean="0"/>
                        <a:t> Requirement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Value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2177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Average Current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</a:t>
                      </a:r>
                      <a:r>
                        <a:rPr lang="en-US" baseline="0" dirty="0" smtClean="0"/>
                        <a:t> mA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75mA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Close!</a:t>
                      </a:r>
                      <a:endParaRPr lang="en-US" dirty="0"/>
                    </a:p>
                  </a:txBody>
                  <a:tcPr/>
                </a:tc>
              </a:tr>
              <a:tr h="42177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Bunch Charge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77 </a:t>
                      </a:r>
                      <a:r>
                        <a:rPr lang="en-US" dirty="0" err="1" smtClean="0"/>
                        <a:t>pC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77pC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Uses lower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d.f</a:t>
                      </a:r>
                      <a:r>
                        <a:rPr lang="en-US" baseline="0" dirty="0" smtClean="0"/>
                        <a:t>, </a:t>
                      </a: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en-US" dirty="0"/>
                    </a:p>
                  </a:txBody>
                  <a:tcPr/>
                </a:tc>
              </a:tr>
              <a:tr h="445384">
                <a:tc>
                  <a:txBody>
                    <a:bodyPr/>
                    <a:lstStyle/>
                    <a:p>
                      <a:r>
                        <a:rPr lang="en-US" b="1" dirty="0" smtClean="0"/>
                        <a:t>Energy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4-15</a:t>
                      </a:r>
                      <a:r>
                        <a:rPr lang="en-US" baseline="0" dirty="0" smtClean="0"/>
                        <a:t> MeV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4-14 MeV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Cryo</a:t>
                      </a:r>
                      <a:r>
                        <a:rPr lang="en-US" baseline="0" dirty="0" smtClean="0"/>
                        <a:t> limited, </a:t>
                      </a: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en-US" dirty="0"/>
                    </a:p>
                  </a:txBody>
                  <a:tcPr/>
                </a:tc>
              </a:tr>
              <a:tr h="42177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Laser</a:t>
                      </a:r>
                      <a:r>
                        <a:rPr lang="en-US" b="1" baseline="0" dirty="0" smtClean="0"/>
                        <a:t> Power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&gt;20 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60 W @ 520 nm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en-US" dirty="0"/>
                    </a:p>
                  </a:txBody>
                  <a:tcPr/>
                </a:tc>
              </a:tr>
              <a:tr h="42177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 Gun Voltage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750  </a:t>
                      </a:r>
                      <a:r>
                        <a:rPr lang="en-US" dirty="0" smtClean="0"/>
                        <a:t>kV (?)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350 kV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New gun being</a:t>
                      </a:r>
                      <a:r>
                        <a:rPr lang="en-US" baseline="0" dirty="0" smtClean="0"/>
                        <a:t> built </a:t>
                      </a:r>
                      <a:endParaRPr lang="en-US" dirty="0"/>
                    </a:p>
                  </a:txBody>
                  <a:tcPr/>
                </a:tc>
              </a:tr>
              <a:tr h="42177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RMS norm.</a:t>
                      </a:r>
                      <a:r>
                        <a:rPr lang="en-US" b="1" baseline="0" dirty="0" smtClean="0"/>
                        <a:t> </a:t>
                      </a:r>
                      <a:r>
                        <a:rPr lang="en-US" b="1" baseline="0" dirty="0" err="1" smtClean="0"/>
                        <a:t>emittance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&lt;</a:t>
                      </a:r>
                      <a:r>
                        <a:rPr lang="en-US" baseline="0" dirty="0" smtClean="0"/>
                        <a:t> 0.5 </a:t>
                      </a:r>
                      <a:r>
                        <a:rPr lang="el-G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μ</a:t>
                      </a: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0.3 </a:t>
                      </a:r>
                      <a:r>
                        <a:rPr lang="el-G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μ</a:t>
                      </a: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 </a:t>
                      </a: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core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en-US" dirty="0"/>
                    </a:p>
                  </a:txBody>
                  <a:tcPr/>
                </a:tc>
              </a:tr>
              <a:tr h="42177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Operational Lifetime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 1 day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2.6 days @65 mA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300251" y="1365337"/>
            <a:ext cx="8319743" cy="4783804"/>
            <a:chOff x="300251" y="1365337"/>
            <a:chExt cx="8319743" cy="4783804"/>
          </a:xfrm>
        </p:grpSpPr>
        <p:grpSp>
          <p:nvGrpSpPr>
            <p:cNvPr id="5" name="Group 4"/>
            <p:cNvGrpSpPr/>
            <p:nvPr/>
          </p:nvGrpSpPr>
          <p:grpSpPr>
            <a:xfrm>
              <a:off x="300251" y="1365337"/>
              <a:ext cx="8319743" cy="2756287"/>
              <a:chOff x="300251" y="1365337"/>
              <a:chExt cx="8319743" cy="2756287"/>
            </a:xfrm>
          </p:grpSpPr>
          <p:sp>
            <p:nvSpPr>
              <p:cNvPr id="3" name="Oval 2"/>
              <p:cNvSpPr/>
              <p:nvPr/>
            </p:nvSpPr>
            <p:spPr>
              <a:xfrm>
                <a:off x="501041" y="1365337"/>
                <a:ext cx="8066761" cy="450937"/>
              </a:xfrm>
              <a:prstGeom prst="ellipse">
                <a:avLst/>
              </a:prstGeom>
              <a:noFill/>
              <a:ln w="381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300251" y="3496845"/>
                <a:ext cx="8319743" cy="624779"/>
              </a:xfrm>
              <a:prstGeom prst="ellipse">
                <a:avLst/>
              </a:prstGeom>
              <a:noFill/>
              <a:ln w="381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839244" y="4825702"/>
              <a:ext cx="710225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itchFamily="34" charset="0"/>
                <a:buChar char="•"/>
              </a:pPr>
              <a:r>
                <a:rPr lang="en-US" sz="2000" dirty="0" smtClean="0"/>
                <a:t>These are the major milestones I’ll be focusing on.  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US" sz="2000" dirty="0" smtClean="0"/>
                <a:t>Many things applicable to polarized sources I can’t cover in the time </a:t>
              </a:r>
              <a:r>
                <a:rPr lang="en-US" sz="2000" dirty="0" smtClean="0"/>
                <a:t>allotted, </a:t>
              </a:r>
              <a:r>
                <a:rPr lang="en-US" sz="2000" dirty="0" smtClean="0"/>
                <a:t>please interrupt me with questions if something interests you. </a:t>
              </a:r>
              <a:endParaRPr lang="en-US" sz="20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39244" y="3057098"/>
            <a:ext cx="7102257" cy="3492153"/>
            <a:chOff x="839244" y="3057098"/>
            <a:chExt cx="7102257" cy="3492153"/>
          </a:xfrm>
        </p:grpSpPr>
        <p:sp>
          <p:nvSpPr>
            <p:cNvPr id="9" name="TextBox 8"/>
            <p:cNvSpPr txBox="1"/>
            <p:nvPr/>
          </p:nvSpPr>
          <p:spPr>
            <a:xfrm>
              <a:off x="839244" y="6149141"/>
              <a:ext cx="71022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285750" indent="-285750">
                <a:buFont typeface="Arial" pitchFamily="34" charset="0"/>
                <a:buChar char="•"/>
              </a:pPr>
              <a:r>
                <a:rPr lang="en-US" sz="2000" b="1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Is a 750kV gun actually required? We don’t think so.</a:t>
              </a:r>
              <a:endParaRPr lang="en-US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620369" y="3057098"/>
              <a:ext cx="1323833" cy="545911"/>
            </a:xfrm>
            <a:prstGeom prst="ellipse">
              <a:avLst/>
            </a:prstGeom>
            <a:no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39671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8930" y="751562"/>
            <a:ext cx="7966554" cy="764088"/>
          </a:xfrm>
        </p:spPr>
        <p:txBody>
          <a:bodyPr/>
          <a:lstStyle/>
          <a:p>
            <a:r>
              <a:rPr lang="en-US" sz="3600" b="1" dirty="0" smtClean="0"/>
              <a:t>World record </a:t>
            </a:r>
            <a:r>
              <a:rPr lang="en-US" sz="3600" dirty="0" err="1" smtClean="0"/>
              <a:t>photoinjector</a:t>
            </a:r>
            <a:r>
              <a:rPr lang="en-US" sz="3600" dirty="0" smtClean="0"/>
              <a:t> </a:t>
            </a:r>
            <a:r>
              <a:rPr lang="en-US" sz="3600" dirty="0" smtClean="0"/>
              <a:t>current!</a:t>
            </a:r>
            <a:endParaRPr lang="en-US" sz="3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1515650"/>
            <a:ext cx="4476750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38" y="2025262"/>
            <a:ext cx="4509105" cy="2287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67822" y="1334211"/>
            <a:ext cx="761125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	Dunham et. al. APL 102</a:t>
            </a:r>
            <a:r>
              <a:rPr lang="en-US" dirty="0"/>
              <a:t>, 034105 (2013</a:t>
            </a:r>
            <a:r>
              <a:rPr lang="en-US" dirty="0" smtClean="0"/>
              <a:t>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Using </a:t>
            </a:r>
            <a:r>
              <a:rPr lang="en-US" sz="2400" dirty="0" err="1" smtClean="0"/>
              <a:t>GaAs</a:t>
            </a:r>
            <a:r>
              <a:rPr lang="en-US" sz="2400" dirty="0" smtClean="0"/>
              <a:t>: off center active area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248405" y="5244154"/>
            <a:ext cx="37578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Running parameters:</a:t>
            </a:r>
          </a:p>
          <a:p>
            <a:r>
              <a:rPr lang="en-US" dirty="0" smtClean="0"/>
              <a:t>Beam energy: 5 MeV</a:t>
            </a:r>
          </a:p>
          <a:p>
            <a:r>
              <a:rPr lang="en-US" dirty="0" smtClean="0"/>
              <a:t>Beam loss: ~2e-8 (1 </a:t>
            </a:r>
            <a:r>
              <a:rPr lang="en-US" dirty="0" err="1" smtClean="0"/>
              <a:t>nA</a:t>
            </a:r>
            <a:r>
              <a:rPr lang="en-US" dirty="0" smtClean="0"/>
              <a:t>, based on radiation measurements)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8929" y="4349949"/>
            <a:ext cx="1427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Before</a:t>
            </a:r>
            <a:r>
              <a:rPr lang="en-US" sz="2000" dirty="0" smtClean="0"/>
              <a:t> use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3083488" y="4364563"/>
            <a:ext cx="1450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After</a:t>
            </a:r>
            <a:r>
              <a:rPr lang="en-US" sz="1600" dirty="0" smtClean="0"/>
              <a:t> use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280138" y="4867725"/>
            <a:ext cx="42542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Visible damage due to ion back bombardment at EC.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Overall speckling from heat cleaning.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Each vacuum trip (coupler) corresponds to a damage spot 1 to 1.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98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20" y="1814738"/>
            <a:ext cx="5095875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161" y="4420617"/>
            <a:ext cx="3452883" cy="2442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521" y="1715107"/>
            <a:ext cx="3623887" cy="2790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8930" y="628730"/>
            <a:ext cx="7966554" cy="764088"/>
          </a:xfrm>
        </p:spPr>
        <p:txBody>
          <a:bodyPr/>
          <a:lstStyle/>
          <a:p>
            <a:r>
              <a:rPr lang="en-US" sz="3600" b="1" dirty="0" smtClean="0"/>
              <a:t>World record </a:t>
            </a:r>
            <a:r>
              <a:rPr lang="en-US" sz="3600" dirty="0" err="1" smtClean="0"/>
              <a:t>photoinjector</a:t>
            </a:r>
            <a:r>
              <a:rPr lang="en-US" sz="3600" dirty="0" smtClean="0"/>
              <a:t> </a:t>
            </a:r>
            <a:r>
              <a:rPr lang="en-US" sz="3600" dirty="0" smtClean="0"/>
              <a:t>current!</a:t>
            </a:r>
            <a:endParaRPr lang="en-US" sz="3600" dirty="0"/>
          </a:p>
        </p:txBody>
      </p:sp>
      <p:sp>
        <p:nvSpPr>
          <p:cNvPr id="6" name="Rectangle 5"/>
          <p:cNvSpPr/>
          <p:nvPr/>
        </p:nvSpPr>
        <p:spPr>
          <a:xfrm>
            <a:off x="367822" y="1211379"/>
            <a:ext cx="851934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Dunham et. al. APL 102</a:t>
            </a:r>
            <a:r>
              <a:rPr lang="en-US" dirty="0"/>
              <a:t>, 034105 (2013</a:t>
            </a:r>
            <a:r>
              <a:rPr lang="en-US" dirty="0" smtClean="0"/>
              <a:t>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Using </a:t>
            </a:r>
            <a:r>
              <a:rPr lang="en-US" sz="2400" dirty="0" err="1" smtClean="0"/>
              <a:t>multialkali</a:t>
            </a:r>
            <a:r>
              <a:rPr lang="en-US" sz="2400" dirty="0" smtClean="0"/>
              <a:t> </a:t>
            </a:r>
            <a:r>
              <a:rPr lang="en-US" sz="2400" dirty="0" smtClean="0"/>
              <a:t>off center, a robust bulk emitter: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713981" y="4134009"/>
            <a:ext cx="1427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Before</a:t>
            </a:r>
            <a:r>
              <a:rPr lang="en-US" sz="2000" dirty="0" smtClean="0"/>
              <a:t> use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3108540" y="4148623"/>
            <a:ext cx="1450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After</a:t>
            </a:r>
            <a:r>
              <a:rPr lang="en-US" sz="1600" dirty="0" smtClean="0"/>
              <a:t> use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473640" y="4735773"/>
            <a:ext cx="48578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b="1" dirty="0" smtClean="0"/>
              <a:t>60mA run with CsK</a:t>
            </a:r>
            <a:r>
              <a:rPr lang="en-US" b="1" baseline="-25000" dirty="0" smtClean="0"/>
              <a:t>2</a:t>
            </a:r>
            <a:r>
              <a:rPr lang="en-US" b="1" dirty="0" smtClean="0"/>
              <a:t>Sb  </a:t>
            </a:r>
            <a:r>
              <a:rPr lang="en-US" dirty="0" smtClean="0"/>
              <a:t>had ~</a:t>
            </a:r>
            <a:r>
              <a:rPr lang="en-US" dirty="0" smtClean="0"/>
              <a:t>30 h </a:t>
            </a:r>
            <a:r>
              <a:rPr lang="en-US" dirty="0" smtClean="0"/>
              <a:t>1/e lifetime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err="1" smtClean="0"/>
              <a:t>P</a:t>
            </a:r>
            <a:r>
              <a:rPr lang="en-US" baseline="-25000" dirty="0" err="1" smtClean="0"/>
              <a:t>gun</a:t>
            </a:r>
            <a:r>
              <a:rPr lang="en-US" dirty="0" smtClean="0"/>
              <a:t>=1.13x10</a:t>
            </a:r>
            <a:r>
              <a:rPr lang="en-US" baseline="30000" dirty="0" smtClean="0"/>
              <a:t>-11 </a:t>
            </a:r>
            <a:r>
              <a:rPr lang="en-US" dirty="0" err="1" smtClean="0"/>
              <a:t>torr</a:t>
            </a:r>
            <a:r>
              <a:rPr lang="en-US" dirty="0" smtClean="0"/>
              <a:t>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smtClean="0"/>
              <a:t>3.0x10</a:t>
            </a:r>
            <a:r>
              <a:rPr lang="en-US" baseline="30000" dirty="0" smtClean="0"/>
              <a:t>-11 </a:t>
            </a:r>
            <a:r>
              <a:rPr lang="en-US" dirty="0" err="1" smtClean="0"/>
              <a:t>torr</a:t>
            </a:r>
            <a:endParaRPr lang="en-US" dirty="0" smtClean="0"/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Likely due to beam </a:t>
            </a:r>
            <a:r>
              <a:rPr lang="en-US" dirty="0" smtClean="0"/>
              <a:t>scraping</a:t>
            </a:r>
          </a:p>
          <a:p>
            <a:pPr lvl="1"/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/>
              <a:t>65mA </a:t>
            </a:r>
            <a:r>
              <a:rPr lang="en-US" b="1" dirty="0"/>
              <a:t>run with </a:t>
            </a:r>
            <a:r>
              <a:rPr lang="en-US" b="1" dirty="0" err="1" smtClean="0"/>
              <a:t>NaKSb</a:t>
            </a:r>
            <a:r>
              <a:rPr lang="en-US" b="1" dirty="0" smtClean="0"/>
              <a:t> </a:t>
            </a:r>
            <a:r>
              <a:rPr lang="en-US" dirty="0" smtClean="0"/>
              <a:t>had ~66 h </a:t>
            </a:r>
            <a:r>
              <a:rPr lang="en-US" dirty="0"/>
              <a:t>1/e lifetime</a:t>
            </a:r>
          </a:p>
          <a:p>
            <a:endParaRPr lang="en-US" dirty="0" smtClean="0"/>
          </a:p>
        </p:txBody>
      </p:sp>
      <p:sp>
        <p:nvSpPr>
          <p:cNvPr id="2" name="Rectangle 1"/>
          <p:cNvSpPr/>
          <p:nvPr/>
        </p:nvSpPr>
        <p:spPr>
          <a:xfrm>
            <a:off x="1427965" y="2110683"/>
            <a:ext cx="8242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CsK</a:t>
            </a:r>
            <a:r>
              <a:rPr lang="en-US" baseline="-25000" dirty="0"/>
              <a:t>2</a:t>
            </a:r>
            <a:r>
              <a:rPr lang="en-US" dirty="0"/>
              <a:t>Sb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171109" y="2491217"/>
            <a:ext cx="8242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CsK</a:t>
            </a:r>
            <a:r>
              <a:rPr lang="en-US" baseline="-25000" dirty="0"/>
              <a:t>2</a:t>
            </a:r>
            <a:r>
              <a:rPr lang="en-US" dirty="0"/>
              <a:t>Sb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346844" y="4889933"/>
            <a:ext cx="7901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NaKSb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154" y="4030152"/>
            <a:ext cx="3230890" cy="2845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8175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3" b="37362"/>
          <a:stretch/>
        </p:blipFill>
        <p:spPr bwMode="auto">
          <a:xfrm>
            <a:off x="2542868" y="5409398"/>
            <a:ext cx="3576610" cy="1391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999889" y="-13648"/>
            <a:ext cx="6539895" cy="764088"/>
          </a:xfrm>
        </p:spPr>
        <p:txBody>
          <a:bodyPr/>
          <a:lstStyle/>
          <a:p>
            <a:r>
              <a:rPr lang="en-US" sz="3600" dirty="0" smtClean="0">
                <a:solidFill>
                  <a:schemeClr val="bg1"/>
                </a:solidFill>
              </a:rPr>
              <a:t>Current Stability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6" y="750440"/>
            <a:ext cx="528637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204488" y="2606721"/>
            <a:ext cx="1869743" cy="32754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Transport line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7219661" y="2192266"/>
            <a:ext cx="327546" cy="1069546"/>
            <a:chOff x="7465324" y="2192266"/>
            <a:chExt cx="327546" cy="1069546"/>
          </a:xfrm>
        </p:grpSpPr>
        <p:sp>
          <p:nvSpPr>
            <p:cNvPr id="6" name="Oval 5"/>
            <p:cNvSpPr/>
            <p:nvPr/>
          </p:nvSpPr>
          <p:spPr>
            <a:xfrm>
              <a:off x="7465324" y="2192266"/>
              <a:ext cx="327546" cy="106954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7547209" y="2565778"/>
              <a:ext cx="163773" cy="327546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ight Brace 8"/>
          <p:cNvSpPr/>
          <p:nvPr/>
        </p:nvSpPr>
        <p:spPr>
          <a:xfrm rot="16200000">
            <a:off x="5935267" y="1461488"/>
            <a:ext cx="368422" cy="1829976"/>
          </a:xfrm>
          <a:prstGeom prst="rightBrace">
            <a:avLst>
              <a:gd name="adj1" fmla="val 8333"/>
              <a:gd name="adj2" fmla="val 51515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313671" y="1760561"/>
            <a:ext cx="1537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~30 m long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21687" y="1749185"/>
            <a:ext cx="1537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Shaping iris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rot="20294984">
            <a:off x="8072686" y="2518305"/>
            <a:ext cx="532263" cy="2866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6059673" y="3166275"/>
            <a:ext cx="2415654" cy="477672"/>
          </a:xfrm>
          <a:custGeom>
            <a:avLst/>
            <a:gdLst>
              <a:gd name="connsiteX0" fmla="*/ 0 w 2415654"/>
              <a:gd name="connsiteY0" fmla="*/ 0 h 955344"/>
              <a:gd name="connsiteX1" fmla="*/ 1992573 w 2415654"/>
              <a:gd name="connsiteY1" fmla="*/ 955344 h 955344"/>
              <a:gd name="connsiteX2" fmla="*/ 2415654 w 2415654"/>
              <a:gd name="connsiteY2" fmla="*/ 0 h 955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15654" h="955344">
                <a:moveTo>
                  <a:pt x="0" y="0"/>
                </a:moveTo>
                <a:cubicBezTo>
                  <a:pt x="794982" y="477672"/>
                  <a:pt x="1589964" y="955344"/>
                  <a:pt x="1992573" y="955344"/>
                </a:cubicBezTo>
                <a:cubicBezTo>
                  <a:pt x="2395182" y="955344"/>
                  <a:pt x="2326944" y="168322"/>
                  <a:pt x="2415654" y="0"/>
                </a:cubicBezTo>
              </a:path>
            </a:pathLst>
          </a:cu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Thermal lensing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642839" y="2476940"/>
            <a:ext cx="1705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Clipped beam!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77672" y="3988940"/>
            <a:ext cx="84889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Beam Clipping from thermal </a:t>
            </a:r>
            <a:r>
              <a:rPr lang="en-US" dirty="0" err="1" smtClean="0"/>
              <a:t>lensing+shaping</a:t>
            </a:r>
            <a:r>
              <a:rPr lang="en-US" dirty="0" smtClean="0"/>
              <a:t> iris can yield fast beam current </a:t>
            </a:r>
            <a:r>
              <a:rPr lang="en-US" dirty="0" smtClean="0"/>
              <a:t>fluctuations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Con operate under these conditions successfully, but not ideal.</a:t>
            </a:r>
            <a:endParaRPr lang="en-US" dirty="0" smtClean="0"/>
          </a:p>
          <a:p>
            <a:r>
              <a:rPr lang="en-US" b="1" dirty="0" smtClean="0"/>
              <a:t>Solution</a:t>
            </a:r>
            <a:r>
              <a:rPr lang="en-US" b="1" dirty="0" smtClean="0"/>
              <a:t>: </a:t>
            </a:r>
            <a:r>
              <a:rPr lang="en-US" dirty="0" smtClean="0"/>
              <a:t>use a </a:t>
            </a:r>
            <a:r>
              <a:rPr lang="en-US" dirty="0" err="1" smtClean="0"/>
              <a:t>Pockels</a:t>
            </a:r>
            <a:r>
              <a:rPr lang="en-US" dirty="0" smtClean="0"/>
              <a:t> </a:t>
            </a:r>
            <a:r>
              <a:rPr lang="en-US" dirty="0" smtClean="0"/>
              <a:t>cell as a fast feedback shutter to adjust laser intensity to compensate for intensity fluctuation.  Hence: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23331" y="5791199"/>
            <a:ext cx="1419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Scaled laser power</a:t>
            </a:r>
            <a:endParaRPr lang="en-US" dirty="0"/>
          </a:p>
        </p:txBody>
      </p:sp>
      <p:cxnSp>
        <p:nvCxnSpPr>
          <p:cNvPr id="30" name="Straight Arrow Connector 29"/>
          <p:cNvCxnSpPr>
            <a:stCxn id="27" idx="3"/>
          </p:cNvCxnSpPr>
          <p:nvPr/>
        </p:nvCxnSpPr>
        <p:spPr>
          <a:xfrm>
            <a:off x="2142699" y="6114365"/>
            <a:ext cx="420050" cy="19772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612335" y="5570392"/>
            <a:ext cx="1542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Controlled by feedback</a:t>
            </a:r>
            <a:endParaRPr lang="en-US" dirty="0"/>
          </a:p>
        </p:txBody>
      </p:sp>
      <p:cxnSp>
        <p:nvCxnSpPr>
          <p:cNvPr id="33" name="Straight Arrow Connector 32"/>
          <p:cNvCxnSpPr>
            <a:stCxn id="32" idx="1"/>
          </p:cNvCxnSpPr>
          <p:nvPr/>
        </p:nvCxnSpPr>
        <p:spPr>
          <a:xfrm flipH="1">
            <a:off x="6139359" y="5893558"/>
            <a:ext cx="472976" cy="5507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/>
          <p:cNvCxnSpPr/>
          <p:nvPr/>
        </p:nvCxnSpPr>
        <p:spPr>
          <a:xfrm>
            <a:off x="2999889" y="6437530"/>
            <a:ext cx="2541102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944203" y="6114364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 hours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13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2" y="3185194"/>
            <a:ext cx="8829675" cy="3652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4088"/>
            <a:ext cx="8229600" cy="4525963"/>
          </a:xfrm>
        </p:spPr>
        <p:txBody>
          <a:bodyPr/>
          <a:lstStyle/>
          <a:p>
            <a:r>
              <a:rPr lang="en-US" dirty="0" smtClean="0"/>
              <a:t>ERL injector equipped with full 6D phase space measurement system:</a:t>
            </a:r>
          </a:p>
          <a:p>
            <a:pPr lvl="1"/>
            <a:r>
              <a:rPr lang="en-US" dirty="0" smtClean="0"/>
              <a:t>30 </a:t>
            </a:r>
            <a:r>
              <a:rPr lang="el-GR" dirty="0"/>
              <a:t>μ</a:t>
            </a:r>
            <a:r>
              <a:rPr lang="en-US" dirty="0" smtClean="0"/>
              <a:t>m slit pairs + fast scanner magnets + deflector cavity+ 15 deg. dipole spectrometer</a:t>
            </a:r>
          </a:p>
          <a:p>
            <a:pPr lvl="1"/>
            <a:r>
              <a:rPr lang="en-US" dirty="0" smtClean="0"/>
              <a:t>Measured in the merger section</a:t>
            </a:r>
          </a:p>
          <a:p>
            <a:pPr lvl="1"/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999889" y="0"/>
            <a:ext cx="6539895" cy="764088"/>
          </a:xfrm>
        </p:spPr>
        <p:txBody>
          <a:bodyPr/>
          <a:lstStyle/>
          <a:p>
            <a:r>
              <a:rPr lang="en-US" sz="3200" dirty="0" smtClean="0">
                <a:solidFill>
                  <a:schemeClr val="bg1"/>
                </a:solidFill>
              </a:rPr>
              <a:t>Measurement of Low </a:t>
            </a:r>
            <a:r>
              <a:rPr lang="en-US" sz="3200" dirty="0" err="1" smtClean="0">
                <a:solidFill>
                  <a:schemeClr val="bg1"/>
                </a:solidFill>
              </a:rPr>
              <a:t>Emittance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991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28370</TotalTime>
  <Words>1999</Words>
  <Application>Microsoft Office PowerPoint</Application>
  <PresentationFormat>On-screen Show (4:3)</PresentationFormat>
  <Paragraphs>335</Paragraphs>
  <Slides>37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High Average Brightness Electron Beam Production at  Cornell University</vt:lpstr>
      <vt:lpstr>Outline</vt:lpstr>
      <vt:lpstr>What we want:</vt:lpstr>
      <vt:lpstr>What we’ve got so far:</vt:lpstr>
      <vt:lpstr>How are we doing?</vt:lpstr>
      <vt:lpstr>World record photoinjector current!</vt:lpstr>
      <vt:lpstr>World record photoinjector current!</vt:lpstr>
      <vt:lpstr>Current Stability</vt:lpstr>
      <vt:lpstr>Measurement of Low Emittance</vt:lpstr>
      <vt:lpstr>GPT Modeling + Alignment</vt:lpstr>
      <vt:lpstr>Virtual Accelerator Interface</vt:lpstr>
      <vt:lpstr>Final Phase space results</vt:lpstr>
      <vt:lpstr>Final Phase space results</vt:lpstr>
      <vt:lpstr>Ultimate Brightness Gun</vt:lpstr>
      <vt:lpstr>Gun Geometries</vt:lpstr>
      <vt:lpstr>Fields and Laser Dist.</vt:lpstr>
      <vt:lpstr>Ultimate Brightness Gun</vt:lpstr>
      <vt:lpstr>Lessons Learned</vt:lpstr>
      <vt:lpstr>PowerPoint Presentation</vt:lpstr>
      <vt:lpstr>Segmented Insulator</vt:lpstr>
      <vt:lpstr>Movable anode</vt:lpstr>
      <vt:lpstr>Assembly and Processing</vt:lpstr>
      <vt:lpstr>Assembly and Processing</vt:lpstr>
      <vt:lpstr>Beamline Overview</vt:lpstr>
      <vt:lpstr>Summary</vt:lpstr>
      <vt:lpstr>PowerPoint Presentation</vt:lpstr>
      <vt:lpstr>PowerPoint Presentation</vt:lpstr>
      <vt:lpstr>Full Phase Space Measurement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Jeanne Butler</dc:creator>
  <cp:lastModifiedBy>Jared</cp:lastModifiedBy>
  <cp:revision>66</cp:revision>
  <dcterms:created xsi:type="dcterms:W3CDTF">2010-12-02T15:28:49Z</dcterms:created>
  <dcterms:modified xsi:type="dcterms:W3CDTF">2013-09-12T14:37:30Z</dcterms:modified>
</cp:coreProperties>
</file>