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6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CDF6-6329-41F5-A5F4-C5E0C0F79840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1DEB-D59A-40BD-96FA-AD67B34D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A6B-5BA7-4B6E-9AD6-83A09E366540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5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1B1F-5D41-416D-8F75-4E58155A8122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7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AA8E-11D3-4B5F-B532-BA21EFEF0696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8114-BD4B-4711-9714-317EC3F67506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7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9D42-1AFA-41A3-8641-A66A254C2AA5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1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5A60-3C9E-42F5-8CA6-EA56E3648DC6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3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6122-35D9-4A1D-9AC6-EFBDDDE7108F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3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261C-54C4-45D3-9C53-47FB4362F6C2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7B47-1BF3-4562-9064-8771CEAAAB67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1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97045-EC75-41E4-BC6C-2A82E13BEBDB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3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0E81-9157-451C-A41E-E52F209901BF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4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9143-EEB9-4CC5-9DA1-8EE281CA3D96}" type="datetime1">
              <a:rPr lang="en-US" smtClean="0"/>
              <a:t>9/9/2013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1A39-F1B4-48AA-9DE7-C47AA9D8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9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COMPASS polarized target for Drell-Yan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Pesek</a:t>
            </a:r>
            <a:endParaRPr lang="en-US" dirty="0" smtClean="0"/>
          </a:p>
          <a:p>
            <a:r>
              <a:rPr lang="en-US" sz="2000" dirty="0" smtClean="0"/>
              <a:t>Charles University in Prague</a:t>
            </a:r>
          </a:p>
          <a:p>
            <a:r>
              <a:rPr lang="en-US" sz="2800" dirty="0" smtClean="0"/>
              <a:t>On behalf of COMPASS PT group</a:t>
            </a:r>
            <a:endParaRPr lang="en-US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2469" y="6292334"/>
            <a:ext cx="28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PSPT, Charlottesville, Virginia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54703" y="6271345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9.9.-13.9. 2013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modification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6096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20 cm MW stopper needed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" y="909090"/>
            <a:ext cx="8592750" cy="51442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4221"/>
            <a:ext cx="5944430" cy="59539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" y="323221"/>
            <a:ext cx="5268061" cy="63159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7" y="227674"/>
            <a:ext cx="7268590" cy="6630326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remote control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Intense hadron beam (10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π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/s) =&gt; radiation dose in experimental hall will probably exceed 3 </a:t>
            </a:r>
            <a:r>
              <a:rPr lang="en-US" sz="2800" dirty="0" err="1" smtClean="0"/>
              <a:t>μSv</a:t>
            </a:r>
            <a:r>
              <a:rPr lang="en-US" sz="2800" dirty="0" smtClean="0"/>
              <a:t>/h limit for permanent workspace area</a:t>
            </a:r>
          </a:p>
          <a:p>
            <a:r>
              <a:rPr lang="en-US" sz="2800" dirty="0" smtClean="0"/>
              <a:t>(</a:t>
            </a:r>
            <a:r>
              <a:rPr lang="en-US" sz="2800" dirty="0"/>
              <a:t>3.6 </a:t>
            </a:r>
            <a:r>
              <a:rPr lang="en-US" sz="2800" dirty="0" err="1" smtClean="0"/>
              <a:t>μSv</a:t>
            </a:r>
            <a:r>
              <a:rPr lang="en-US" sz="2800" dirty="0" smtClean="0"/>
              <a:t>/h according to latest simulations of shielding design)</a:t>
            </a:r>
          </a:p>
          <a:p>
            <a:r>
              <a:rPr lang="en-US" sz="2800" dirty="0"/>
              <a:t>=&gt; </a:t>
            </a:r>
            <a:r>
              <a:rPr lang="en-US" sz="2800" dirty="0" smtClean="0"/>
              <a:t>control room will be moved in another building.</a:t>
            </a:r>
            <a:br>
              <a:rPr lang="en-US" sz="2800" dirty="0" smtClean="0"/>
            </a:br>
            <a:r>
              <a:rPr lang="en-US" sz="2800" dirty="0" smtClean="0"/>
              <a:t>=&gt; Remote control system necessary.</a:t>
            </a:r>
          </a:p>
          <a:p>
            <a:r>
              <a:rPr lang="en-US" sz="2800" dirty="0" smtClean="0"/>
              <a:t>Decision to abandon LabVIEW system for dilution refrigerator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ptread</a:t>
            </a:r>
            <a:r>
              <a:rPr lang="cs-CZ" dirty="0" smtClean="0"/>
              <a:t> package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Monitors dilution refrigerator  (some pressure gauges, flow meters, &gt; 30 thermometers...)</a:t>
            </a:r>
          </a:p>
          <a:p>
            <a:r>
              <a:rPr lang="en-US" sz="2800" dirty="0" smtClean="0"/>
              <a:t>Linux platform, written in Perl, parts in C++, open-source, modular, easy to modify.</a:t>
            </a:r>
          </a:p>
          <a:p>
            <a:r>
              <a:rPr lang="en-US" sz="2800" dirty="0" smtClean="0"/>
              <a:t>Can communicate with COMPASS  DCS (centralized Detector Control System)</a:t>
            </a:r>
          </a:p>
          <a:p>
            <a:r>
              <a:rPr lang="en-US" sz="2800" dirty="0" smtClean="0"/>
              <a:t>Output possibilities: </a:t>
            </a:r>
            <a:r>
              <a:rPr lang="en-US" sz="2800" dirty="0" err="1" smtClean="0"/>
              <a:t>MySQL</a:t>
            </a:r>
            <a:r>
              <a:rPr lang="en-US" sz="2800" dirty="0" smtClean="0"/>
              <a:t>, </a:t>
            </a:r>
            <a:r>
              <a:rPr lang="en-US" sz="2800" dirty="0" err="1" smtClean="0"/>
              <a:t>SQLite</a:t>
            </a:r>
            <a:r>
              <a:rPr lang="en-US" sz="2800" dirty="0" smtClean="0"/>
              <a:t>, DIM</a:t>
            </a:r>
            <a:br>
              <a:rPr lang="en-US" sz="2800" dirty="0" smtClean="0"/>
            </a:br>
            <a:r>
              <a:rPr lang="en-US" sz="2800" dirty="0" smtClean="0"/>
              <a:t>(Distributed Information Management System – for communication in “mixed” environment)</a:t>
            </a:r>
            <a:endParaRPr lang="cs-CZ" sz="2800" dirty="0" smtClean="0"/>
          </a:p>
        </p:txBody>
      </p:sp>
      <p:pic>
        <p:nvPicPr>
          <p:cNvPr id="4" name="Obrázek 3" descr="ptread_communi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50684"/>
            <a:ext cx="7824216" cy="5081016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Hadron absorber &amp; PT movement</a:t>
            </a:r>
            <a:endParaRPr lang="en-US" dirty="0"/>
          </a:p>
        </p:txBody>
      </p:sp>
      <p:pic>
        <p:nvPicPr>
          <p:cNvPr id="4" name="Immag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914286" cy="34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13716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Dimensions 160x160x230cm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Made of concrete/stainless steel/alumina with tungsten beam plug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Weights </a:t>
            </a:r>
            <a:r>
              <a:rPr lang="en-US" sz="2000" dirty="0"/>
              <a:t>22.5 tons (supplemented by other 140 t of </a:t>
            </a:r>
            <a:r>
              <a:rPr lang="en-US" sz="2000" dirty="0" smtClean="0"/>
              <a:t>concrete shielding)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=&gt;need to move PT platform 230 cm upstream from current (SIDIS) 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=&gt;shorter loading platform</a:t>
            </a:r>
            <a:endParaRPr lang="en-US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platform movement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holes drilled in the floor</a:t>
            </a:r>
          </a:p>
          <a:p>
            <a:r>
              <a:rPr lang="en-US" sz="2800" dirty="0" smtClean="0"/>
              <a:t>Special device for crane is being prepared</a:t>
            </a:r>
          </a:p>
          <a:p>
            <a:r>
              <a:rPr lang="en-US" sz="2800" dirty="0" smtClean="0"/>
              <a:t>Also new holes in shielding for MW waveguides</a:t>
            </a:r>
          </a:p>
          <a:p>
            <a:r>
              <a:rPr lang="en-US" sz="2800" dirty="0" smtClean="0"/>
              <a:t>Movement of the MW system</a:t>
            </a:r>
            <a:endParaRPr lang="en-US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03" y="1143000"/>
            <a:ext cx="6126344" cy="517954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"/>
            <a:ext cx="4629150" cy="6172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4696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magnet control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312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New control and safety system being made by CERN magnet group</a:t>
            </a:r>
          </a:p>
          <a:p>
            <a:r>
              <a:rPr lang="en-US" sz="2800" dirty="0" smtClean="0"/>
              <a:t>Target magnet refurbishment ongoing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" y="82869"/>
            <a:ext cx="9126224" cy="63635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" y="104640"/>
            <a:ext cx="8640381" cy="54014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" y="1308407"/>
            <a:ext cx="9144000" cy="29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&amp; Plans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Cavity – new MW stopper installed, cavity tested</a:t>
            </a:r>
          </a:p>
          <a:p>
            <a:r>
              <a:rPr lang="en-US" sz="2800" dirty="0" smtClean="0"/>
              <a:t>Helium leak test of DR at room temperature – no leaks found</a:t>
            </a:r>
          </a:p>
          <a:p>
            <a:r>
              <a:rPr lang="en-US" sz="2800" dirty="0" smtClean="0"/>
              <a:t>Target holder is being prepared</a:t>
            </a:r>
          </a:p>
          <a:p>
            <a:r>
              <a:rPr lang="en-US" sz="2800" dirty="0" smtClean="0"/>
              <a:t>New magnet control system and magnet refurbishment should be finished by end of November</a:t>
            </a:r>
          </a:p>
          <a:p>
            <a:r>
              <a:rPr lang="en-US" sz="2800" dirty="0" smtClean="0"/>
              <a:t>PT platform movement - new holes drilled - movement probably during October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COMPASS PT preparation for </a:t>
            </a:r>
            <a:r>
              <a:rPr lang="en-US" sz="2800" dirty="0" err="1" smtClean="0"/>
              <a:t>Drell</a:t>
            </a:r>
            <a:r>
              <a:rPr lang="en-US" sz="2800" dirty="0" smtClean="0"/>
              <a:t>-Yan is progressing well</a:t>
            </a:r>
          </a:p>
          <a:p>
            <a:r>
              <a:rPr lang="en-US" sz="2800" dirty="0" smtClean="0"/>
              <a:t>Will be fully operational for 2014-2015 physics run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COMPASS experiment at CERN</a:t>
            </a:r>
          </a:p>
          <a:p>
            <a:r>
              <a:rPr lang="en-US" dirty="0" smtClean="0"/>
              <a:t>COMPASS Polarized target</a:t>
            </a:r>
          </a:p>
          <a:p>
            <a:r>
              <a:rPr lang="en-US" dirty="0" smtClean="0"/>
              <a:t>Drell-Yan at COMPASS</a:t>
            </a:r>
          </a:p>
          <a:p>
            <a:r>
              <a:rPr lang="en-US" dirty="0" smtClean="0"/>
              <a:t>Needed modifications</a:t>
            </a:r>
          </a:p>
          <a:p>
            <a:r>
              <a:rPr lang="en-US" dirty="0" smtClean="0"/>
              <a:t>Current status and outlook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experiment at CERN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229600" cy="3667326"/>
          </a:xfrm>
        </p:spPr>
      </p:pic>
      <p:sp>
        <p:nvSpPr>
          <p:cNvPr id="5" name="TextovéPole 4"/>
          <p:cNvSpPr txBox="1"/>
          <p:nvPr/>
        </p:nvSpPr>
        <p:spPr>
          <a:xfrm>
            <a:off x="228600" y="4800600"/>
            <a:ext cx="75016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 target exp. situated at M2 beam line at NA at CERN SPS accelerator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Using both </a:t>
            </a:r>
            <a:r>
              <a:rPr lang="en-US" dirty="0" err="1"/>
              <a:t>muon</a:t>
            </a:r>
            <a:r>
              <a:rPr lang="en-US" dirty="0"/>
              <a:t> and hadron beams for nucleon spin structure studies and</a:t>
            </a:r>
          </a:p>
          <a:p>
            <a:r>
              <a:rPr lang="en-US" dirty="0"/>
              <a:t>     hadron spectroscopy physics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Beam momentum up to 280 </a:t>
            </a:r>
            <a:r>
              <a:rPr lang="en-US" dirty="0" err="1" smtClean="0"/>
              <a:t>GeV</a:t>
            </a:r>
            <a:r>
              <a:rPr lang="en-US" dirty="0" smtClean="0"/>
              <a:t>/c (190 </a:t>
            </a:r>
            <a:r>
              <a:rPr lang="en-US" dirty="0" err="1" smtClean="0"/>
              <a:t>GeV</a:t>
            </a:r>
            <a:r>
              <a:rPr lang="en-US" dirty="0" smtClean="0"/>
              <a:t>/c for </a:t>
            </a:r>
            <a:r>
              <a:rPr lang="en-US" dirty="0" err="1" smtClean="0"/>
              <a:t>Drell</a:t>
            </a:r>
            <a:r>
              <a:rPr lang="en-US" dirty="0" smtClean="0"/>
              <a:t>-Yan)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staged spectrometer – LAS and SAS, with PID (RICH in LAS)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Tracking &amp; </a:t>
            </a:r>
            <a:r>
              <a:rPr lang="en-US" dirty="0" err="1"/>
              <a:t>c</a:t>
            </a:r>
            <a:r>
              <a:rPr lang="en-US" dirty="0" err="1" smtClean="0"/>
              <a:t>alorimetry</a:t>
            </a:r>
            <a:r>
              <a:rPr lang="en-US" dirty="0" smtClean="0"/>
              <a:t> in both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Both </a:t>
            </a:r>
            <a:r>
              <a:rPr lang="en-US" b="1" u="sng" dirty="0" smtClean="0"/>
              <a:t>polarized</a:t>
            </a:r>
            <a:r>
              <a:rPr lang="en-US" dirty="0" smtClean="0"/>
              <a:t> and </a:t>
            </a:r>
            <a:r>
              <a:rPr lang="en-US" dirty="0" err="1" smtClean="0"/>
              <a:t>unpolarized</a:t>
            </a:r>
            <a:r>
              <a:rPr lang="en-US" dirty="0" smtClean="0"/>
              <a:t> targets are used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Polarized target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Target polarized by </a:t>
            </a:r>
            <a:r>
              <a:rPr lang="en-US" sz="2800" dirty="0" smtClean="0"/>
              <a:t>DNP</a:t>
            </a:r>
          </a:p>
          <a:p>
            <a:r>
              <a:rPr lang="en-US" sz="2800" dirty="0" smtClean="0"/>
              <a:t>(Probably) Most powerful DR in the world with cooling power of 5mW@75mK</a:t>
            </a:r>
          </a:p>
          <a:p>
            <a:r>
              <a:rPr lang="en-US" sz="2800" dirty="0" smtClean="0"/>
              <a:t>SC Magnet 2.5 T solenoid &amp; 0.6 T dipole allows both transverse and longitudinal polarization</a:t>
            </a:r>
          </a:p>
          <a:p>
            <a:r>
              <a:rPr lang="en-US" sz="2800" dirty="0"/>
              <a:t>Polarization measurement by </a:t>
            </a:r>
            <a:r>
              <a:rPr lang="en-US" sz="2800" dirty="0" err="1"/>
              <a:t>cw</a:t>
            </a:r>
            <a:r>
              <a:rPr lang="en-US" sz="2800" dirty="0"/>
              <a:t> NMR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during 2010 &amp; 2011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4272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Running with µ beam with intensity 10</a:t>
            </a:r>
            <a:r>
              <a:rPr lang="en-US" sz="2800" baseline="30000" dirty="0" smtClean="0"/>
              <a:t>8 </a:t>
            </a:r>
            <a:r>
              <a:rPr lang="en-US" sz="2800" dirty="0"/>
              <a:t>µ /</a:t>
            </a:r>
            <a:r>
              <a:rPr lang="en-US" sz="2800" dirty="0" smtClean="0"/>
              <a:t>s </a:t>
            </a:r>
          </a:p>
          <a:p>
            <a:r>
              <a:rPr lang="en-US" sz="2800" dirty="0" smtClean="0"/>
              <a:t>3 cell design 30-60-30 cm with 4 cm diameter</a:t>
            </a:r>
          </a:p>
          <a:p>
            <a:r>
              <a:rPr lang="en-US" sz="2800" dirty="0" smtClean="0"/>
              <a:t>2 MW stoppers 5 cm long</a:t>
            </a:r>
          </a:p>
          <a:p>
            <a:r>
              <a:rPr lang="en-US" sz="2800" dirty="0" smtClean="0"/>
              <a:t>Solid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with 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radicals</a:t>
            </a:r>
            <a:endParaRPr lang="en-US" sz="2800" baseline="-25000" dirty="0" smtClean="0"/>
          </a:p>
          <a:p>
            <a:r>
              <a:rPr lang="en-US" sz="2800" dirty="0" smtClean="0"/>
              <a:t>10 NMR coils</a:t>
            </a:r>
          </a:p>
          <a:p>
            <a:r>
              <a:rPr lang="en-US" sz="2800" dirty="0" err="1" smtClean="0"/>
              <a:t>LabView</a:t>
            </a:r>
            <a:r>
              <a:rPr lang="en-US" sz="2800" dirty="0" smtClean="0"/>
              <a:t> software for NMR data taking  and temperature monitoring</a:t>
            </a:r>
          </a:p>
          <a:p>
            <a:r>
              <a:rPr lang="en-US" sz="2800" dirty="0" smtClean="0"/>
              <a:t>Longitudinal and transverse polarization</a:t>
            </a:r>
          </a:p>
          <a:p>
            <a:r>
              <a:rPr lang="en-US" sz="2800" dirty="0" smtClean="0"/>
              <a:t>Average maximum polarization ≈83%</a:t>
            </a:r>
            <a:endParaRPr lang="en-US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8" y="133814"/>
            <a:ext cx="8191500" cy="655320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814"/>
            <a:ext cx="8432800" cy="6324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8" y="214196"/>
            <a:ext cx="8305800" cy="62293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0" y="486006"/>
            <a:ext cx="7493620" cy="56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Drell-Yan process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Annihilation of quark anti-quark pair</a:t>
            </a:r>
          </a:p>
          <a:p>
            <a:r>
              <a:rPr lang="en-US" sz="2800" dirty="0" smtClean="0"/>
              <a:t>Detecting two leptons (muons) in final state </a:t>
            </a:r>
          </a:p>
          <a:p>
            <a:r>
              <a:rPr lang="en-US" sz="2800" dirty="0" smtClean="0"/>
              <a:t>Low cross section</a:t>
            </a:r>
          </a:p>
          <a:p>
            <a:r>
              <a:rPr lang="en-US" sz="2800" dirty="0" smtClean="0"/>
              <a:t>High hadronic background needs to be suppressed not to saturate detectors =&gt; </a:t>
            </a:r>
            <a:r>
              <a:rPr lang="en-US" sz="2800" b="1" dirty="0" smtClean="0"/>
              <a:t>need for hadron absorber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ile:Drell-Ya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Drell-Yan at COMPASS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44958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Demands on setup:	High intensity </a:t>
            </a:r>
            <a:r>
              <a:rPr lang="el-GR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 beam </a:t>
            </a:r>
          </a:p>
          <a:p>
            <a:r>
              <a:rPr lang="en-US" dirty="0"/>
              <a:t>	</a:t>
            </a:r>
            <a:r>
              <a:rPr lang="en-US" dirty="0" smtClean="0"/>
              <a:t>	Transversely polarized proton target</a:t>
            </a:r>
          </a:p>
          <a:p>
            <a:r>
              <a:rPr lang="en-US" dirty="0" smtClean="0"/>
              <a:t>		Hadron Absorber</a:t>
            </a:r>
          </a:p>
          <a:p>
            <a:r>
              <a:rPr lang="en-US" dirty="0"/>
              <a:t>	</a:t>
            </a:r>
            <a:r>
              <a:rPr lang="en-US" dirty="0" smtClean="0"/>
              <a:t>	Dedicated muon trigger</a:t>
            </a:r>
          </a:p>
          <a:p>
            <a:endParaRPr lang="en-US" dirty="0"/>
          </a:p>
        </p:txBody>
      </p:sp>
      <p:pic>
        <p:nvPicPr>
          <p:cNvPr id="14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752600"/>
            <a:ext cx="85621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ccia destra 22"/>
          <p:cNvSpPr>
            <a:spLocks noChangeArrowheads="1"/>
          </p:cNvSpPr>
          <p:nvPr/>
        </p:nvSpPr>
        <p:spPr bwMode="auto">
          <a:xfrm>
            <a:off x="990600" y="2922814"/>
            <a:ext cx="914400" cy="30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/>
          </a:p>
        </p:txBody>
      </p:sp>
      <p:cxnSp>
        <p:nvCxnSpPr>
          <p:cNvPr id="22" name="Connettore 2 15"/>
          <p:cNvCxnSpPr>
            <a:cxnSpLocks noChangeShapeType="1"/>
          </p:cNvCxnSpPr>
          <p:nvPr/>
        </p:nvCxnSpPr>
        <p:spPr bwMode="auto">
          <a:xfrm>
            <a:off x="990600" y="3075214"/>
            <a:ext cx="5638800" cy="533400"/>
          </a:xfrm>
          <a:prstGeom prst="straightConnector1">
            <a:avLst/>
          </a:prstGeom>
          <a:noFill/>
          <a:ln w="952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ttore 2 18"/>
          <p:cNvCxnSpPr>
            <a:cxnSpLocks noChangeShapeType="1"/>
          </p:cNvCxnSpPr>
          <p:nvPr/>
        </p:nvCxnSpPr>
        <p:spPr bwMode="auto">
          <a:xfrm flipV="1">
            <a:off x="990600" y="2541814"/>
            <a:ext cx="5638800" cy="533400"/>
          </a:xfrm>
          <a:prstGeom prst="straightConnector1">
            <a:avLst/>
          </a:prstGeom>
          <a:noFill/>
          <a:ln w="952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Freccia destra 23"/>
          <p:cNvSpPr>
            <a:spLocks noChangeArrowheads="1"/>
          </p:cNvSpPr>
          <p:nvPr/>
        </p:nvSpPr>
        <p:spPr bwMode="auto">
          <a:xfrm>
            <a:off x="2209800" y="2999014"/>
            <a:ext cx="914400" cy="152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/>
          </a:p>
        </p:txBody>
      </p:sp>
      <p:cxnSp>
        <p:nvCxnSpPr>
          <p:cNvPr id="25" name="Connettore 2 11"/>
          <p:cNvCxnSpPr>
            <a:cxnSpLocks noChangeShapeType="1"/>
          </p:cNvCxnSpPr>
          <p:nvPr/>
        </p:nvCxnSpPr>
        <p:spPr bwMode="auto">
          <a:xfrm>
            <a:off x="0" y="3075214"/>
            <a:ext cx="963386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modifications for PT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High intensity </a:t>
            </a:r>
            <a:r>
              <a:rPr lang="el-GR" sz="2800" dirty="0"/>
              <a:t>π</a:t>
            </a:r>
            <a:r>
              <a:rPr lang="en-US" sz="2800" baseline="30000" dirty="0"/>
              <a:t>- 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beam=&gt; </a:t>
            </a:r>
            <a:r>
              <a:rPr lang="en-US" sz="2800" b="1" dirty="0" smtClean="0"/>
              <a:t>New cell design</a:t>
            </a:r>
            <a:r>
              <a:rPr lang="en-US" sz="2800" dirty="0" smtClean="0"/>
              <a:t>=&gt; </a:t>
            </a:r>
          </a:p>
          <a:p>
            <a:r>
              <a:rPr lang="en-US" sz="2800" b="1" dirty="0" smtClean="0"/>
              <a:t>MW cavity modification</a:t>
            </a:r>
          </a:p>
          <a:p>
            <a:r>
              <a:rPr lang="en-US" sz="2800" dirty="0" smtClean="0"/>
              <a:t>Hadron absorber=&gt; </a:t>
            </a:r>
            <a:r>
              <a:rPr lang="en-US" sz="2800" b="1" dirty="0" smtClean="0"/>
              <a:t>PT platform movement</a:t>
            </a:r>
          </a:p>
          <a:p>
            <a:r>
              <a:rPr lang="en-US" sz="2800" dirty="0" smtClean="0"/>
              <a:t>Higher radiation dose=&gt; </a:t>
            </a:r>
            <a:r>
              <a:rPr lang="en-US" sz="2800" b="1" dirty="0" smtClean="0"/>
              <a:t>New remote control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target cell design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High intensity beam=&gt; increased heat load</a:t>
            </a:r>
          </a:p>
          <a:p>
            <a:r>
              <a:rPr lang="en-US" sz="3000" dirty="0" smtClean="0"/>
              <a:t>Defocused beam – larger beam spot</a:t>
            </a:r>
          </a:p>
          <a:p>
            <a:r>
              <a:rPr lang="en-US" sz="3000" dirty="0" smtClean="0"/>
              <a:t>2 cells with 4 cm diameter 55 cm long</a:t>
            </a:r>
          </a:p>
          <a:p>
            <a:r>
              <a:rPr lang="en-US" sz="3000" dirty="0" smtClean="0"/>
              <a:t>20 cm gap – to ensure proper vertex resolution</a:t>
            </a:r>
          </a:p>
          <a:p>
            <a:r>
              <a:rPr lang="en-US" sz="3000" dirty="0" smtClean="0"/>
              <a:t>10 NMR coils with new design (not decided yet)</a:t>
            </a:r>
          </a:p>
          <a:p>
            <a:r>
              <a:rPr lang="en-US" sz="3000" dirty="0" smtClean="0"/>
              <a:t>Kevlar tube with polyamide or </a:t>
            </a:r>
            <a:r>
              <a:rPr lang="en-US" sz="3000" dirty="0" err="1" smtClean="0"/>
              <a:t>torlon</a:t>
            </a:r>
            <a:r>
              <a:rPr lang="en-US" sz="3000" dirty="0"/>
              <a:t> mesh target cells (</a:t>
            </a:r>
            <a:r>
              <a:rPr lang="en-US" sz="3000" dirty="0" smtClean="0"/>
              <a:t>not decided yet)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1A39-F1B4-48AA-9DE7-C47AA9D8B6E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660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Motiv systému Office</vt:lpstr>
      <vt:lpstr>COMPASS polarized target for Drell-Yan</vt:lpstr>
      <vt:lpstr>Outline of the talk</vt:lpstr>
      <vt:lpstr>COMPASS experiment at CERN</vt:lpstr>
      <vt:lpstr>COMPASS Polarized target</vt:lpstr>
      <vt:lpstr>PT during 2010 &amp; 2011</vt:lpstr>
      <vt:lpstr>Drell-Yan process</vt:lpstr>
      <vt:lpstr>Drell-Yan at COMPASS</vt:lpstr>
      <vt:lpstr>Needed modifications for PT</vt:lpstr>
      <vt:lpstr>New target cell design</vt:lpstr>
      <vt:lpstr>Cavity modification</vt:lpstr>
      <vt:lpstr>New remote control system</vt:lpstr>
      <vt:lpstr>ptread package</vt:lpstr>
      <vt:lpstr>Hadron absorber &amp; PT movement</vt:lpstr>
      <vt:lpstr>PT platform movement</vt:lpstr>
      <vt:lpstr>New magnet control system</vt:lpstr>
      <vt:lpstr>Current status &amp; Plans</vt:lpstr>
      <vt:lpstr>Conclusion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polarized target for Drell-Yan</dc:title>
  <dc:creator>Michael Pesek</dc:creator>
  <cp:lastModifiedBy>Office of the Dean of Students</cp:lastModifiedBy>
  <cp:revision>101</cp:revision>
  <dcterms:created xsi:type="dcterms:W3CDTF">2013-08-12T09:11:31Z</dcterms:created>
  <dcterms:modified xsi:type="dcterms:W3CDTF">2013-09-09T16:32:44Z</dcterms:modified>
</cp:coreProperties>
</file>