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</p:sldMasterIdLst>
  <p:notesMasterIdLst>
    <p:notesMasterId r:id="rId31"/>
  </p:notesMasterIdLst>
  <p:handoutMasterIdLst>
    <p:handoutMasterId r:id="rId32"/>
  </p:handoutMasterIdLst>
  <p:sldIdLst>
    <p:sldId id="349" r:id="rId2"/>
    <p:sldId id="316" r:id="rId3"/>
    <p:sldId id="317" r:id="rId4"/>
    <p:sldId id="412" r:id="rId5"/>
    <p:sldId id="328" r:id="rId6"/>
    <p:sldId id="392" r:id="rId7"/>
    <p:sldId id="425" r:id="rId8"/>
    <p:sldId id="390" r:id="rId9"/>
    <p:sldId id="414" r:id="rId10"/>
    <p:sldId id="391" r:id="rId11"/>
    <p:sldId id="372" r:id="rId12"/>
    <p:sldId id="421" r:id="rId13"/>
    <p:sldId id="399" r:id="rId14"/>
    <p:sldId id="400" r:id="rId15"/>
    <p:sldId id="401" r:id="rId16"/>
    <p:sldId id="346" r:id="rId17"/>
    <p:sldId id="426" r:id="rId18"/>
    <p:sldId id="403" r:id="rId19"/>
    <p:sldId id="404" r:id="rId20"/>
    <p:sldId id="430" r:id="rId21"/>
    <p:sldId id="435" r:id="rId22"/>
    <p:sldId id="433" r:id="rId23"/>
    <p:sldId id="303" r:id="rId24"/>
    <p:sldId id="416" r:id="rId25"/>
    <p:sldId id="302" r:id="rId26"/>
    <p:sldId id="419" r:id="rId27"/>
    <p:sldId id="428" r:id="rId28"/>
    <p:sldId id="431" r:id="rId29"/>
    <p:sldId id="434" r:id="rId30"/>
  </p:sldIdLst>
  <p:sldSz cx="10080625" cy="7559675"/>
  <p:notesSz cx="7772400" cy="10058400"/>
  <p:defaultTextStyle>
    <a:defPPr>
      <a:defRPr lang="en-GB"/>
    </a:defPPr>
    <a:lvl1pPr algn="l" defTabSz="456678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1pPr>
    <a:lvl2pPr marL="742103" indent="-285425" algn="l" defTabSz="456678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2pPr>
    <a:lvl3pPr marL="1141695" indent="-228341" algn="l" defTabSz="456678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3pPr>
    <a:lvl4pPr marL="1598376" indent="-228341" algn="l" defTabSz="456678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4pPr>
    <a:lvl5pPr marL="2055055" indent="-228341" algn="l" defTabSz="456678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5pPr>
    <a:lvl6pPr marL="2283395" algn="l" defTabSz="913357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6pPr>
    <a:lvl7pPr marL="2740073" algn="l" defTabSz="913357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7pPr>
    <a:lvl8pPr marL="3196752" algn="l" defTabSz="913357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8pPr>
    <a:lvl9pPr marL="3653432" algn="l" defTabSz="913357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99"/>
    <a:srgbClr val="FF33CC"/>
    <a:srgbClr val="FF99CC"/>
    <a:srgbClr val="FFCCCC"/>
    <a:srgbClr val="FF66FF"/>
    <a:srgbClr val="FF99FF"/>
    <a:srgbClr val="6699FF"/>
    <a:srgbClr val="FFFF99"/>
    <a:srgbClr val="FF99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465" autoAdjust="0"/>
    <p:restoredTop sz="94660"/>
  </p:normalViewPr>
  <p:slideViewPr>
    <p:cSldViewPr snapToGrid="0">
      <p:cViewPr>
        <p:scale>
          <a:sx n="88" d="100"/>
          <a:sy n="88" d="100"/>
        </p:scale>
        <p:origin x="-413" y="1834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640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EC79C-0E2A-44EB-BFCE-81032F9D9031}" type="datetimeFigureOut">
              <a:rPr lang="it-IT" smtClean="0"/>
              <a:t>09/09/2013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P. Lenisa Search for EDM in Storage Rings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B8801-C6DD-4FD9-8D8E-1F3D6E9B41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8619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r>
              <a:rPr lang="en-US" smtClean="0"/>
              <a:t>P. Lenisa Search for EDM in Storage Rings</a:t>
            </a: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D936F4BA-C7C0-4ACF-8AD3-7D23ACF84D9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679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667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103" indent="-285425" algn="l" defTabSz="45667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1695" indent="-228341" algn="l" defTabSz="45667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598376" indent="-228341" algn="l" defTabSz="45667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5055" indent="-228341" algn="l" defTabSz="45667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3395" algn="l" defTabSz="913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073" algn="l" defTabSz="913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752" algn="l" defTabSz="913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432" algn="l" defTabSz="913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8693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7002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6678" indent="0" algn="ctr">
              <a:buNone/>
              <a:defRPr/>
            </a:lvl2pPr>
            <a:lvl3pPr marL="913357" indent="0" algn="ctr">
              <a:buNone/>
              <a:defRPr/>
            </a:lvl3pPr>
            <a:lvl4pPr marL="1370035" indent="0" algn="ctr">
              <a:buNone/>
              <a:defRPr/>
            </a:lvl4pPr>
            <a:lvl5pPr marL="1826715" indent="0" algn="ctr">
              <a:buNone/>
              <a:defRPr/>
            </a:lvl5pPr>
            <a:lvl6pPr marL="2283395" indent="0" algn="ctr">
              <a:buNone/>
              <a:defRPr/>
            </a:lvl6pPr>
            <a:lvl7pPr marL="2740073" indent="0" algn="ctr">
              <a:buNone/>
              <a:defRPr/>
            </a:lvl7pPr>
            <a:lvl8pPr marL="3196752" indent="0" algn="ctr">
              <a:buNone/>
              <a:defRPr/>
            </a:lvl8pPr>
            <a:lvl9pPr marL="3653432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74A59-4C7B-4492-A4A8-298C1F534CD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62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73BFF-02ED-47D8-B466-4CB089BE180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66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05675" y="301626"/>
            <a:ext cx="2266950" cy="58499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301626"/>
            <a:ext cx="6650038" cy="58499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35CC7-4C37-4443-92F9-DC4266CD409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95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8" cy="126047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7B979-4F6F-4AB1-BB4A-ABCCAB3E2E2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87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3E9AC-0B20-46AF-A027-C90DCF0153A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62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78" indent="0">
              <a:buNone/>
              <a:defRPr sz="1800"/>
            </a:lvl2pPr>
            <a:lvl3pPr marL="913357" indent="0">
              <a:buNone/>
              <a:defRPr sz="1700"/>
            </a:lvl3pPr>
            <a:lvl4pPr marL="1370035" indent="0">
              <a:buNone/>
              <a:defRPr sz="1400"/>
            </a:lvl4pPr>
            <a:lvl5pPr marL="1826715" indent="0">
              <a:buNone/>
              <a:defRPr sz="1400"/>
            </a:lvl5pPr>
            <a:lvl6pPr marL="2283395" indent="0">
              <a:buNone/>
              <a:defRPr sz="1400"/>
            </a:lvl6pPr>
            <a:lvl7pPr marL="2740073" indent="0">
              <a:buNone/>
              <a:defRPr sz="1400"/>
            </a:lvl7pPr>
            <a:lvl8pPr marL="3196752" indent="0">
              <a:buNone/>
              <a:defRPr sz="1400"/>
            </a:lvl8pPr>
            <a:lvl9pPr marL="3653432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BBF31-C6F1-42F7-8DD7-661BB7C8515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3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8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85D6A-88BA-4171-B31E-8E50E2F9E3F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4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7" y="303225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78" indent="0">
              <a:buNone/>
              <a:defRPr sz="2000" b="1"/>
            </a:lvl2pPr>
            <a:lvl3pPr marL="913357" indent="0">
              <a:buNone/>
              <a:defRPr sz="1800" b="1"/>
            </a:lvl3pPr>
            <a:lvl4pPr marL="1370035" indent="0">
              <a:buNone/>
              <a:defRPr sz="1700" b="1"/>
            </a:lvl4pPr>
            <a:lvl5pPr marL="1826715" indent="0">
              <a:buNone/>
              <a:defRPr sz="1700" b="1"/>
            </a:lvl5pPr>
            <a:lvl6pPr marL="2283395" indent="0">
              <a:buNone/>
              <a:defRPr sz="1700" b="1"/>
            </a:lvl6pPr>
            <a:lvl7pPr marL="2740073" indent="0">
              <a:buNone/>
              <a:defRPr sz="1700" b="1"/>
            </a:lvl7pPr>
            <a:lvl8pPr marL="3196752" indent="0">
              <a:buNone/>
              <a:defRPr sz="1700" b="1"/>
            </a:lvl8pPr>
            <a:lvl9pPr marL="3653432" indent="0">
              <a:buNone/>
              <a:defRPr sz="17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78" indent="0">
              <a:buNone/>
              <a:defRPr sz="2000" b="1"/>
            </a:lvl2pPr>
            <a:lvl3pPr marL="913357" indent="0">
              <a:buNone/>
              <a:defRPr sz="1800" b="1"/>
            </a:lvl3pPr>
            <a:lvl4pPr marL="1370035" indent="0">
              <a:buNone/>
              <a:defRPr sz="1700" b="1"/>
            </a:lvl4pPr>
            <a:lvl5pPr marL="1826715" indent="0">
              <a:buNone/>
              <a:defRPr sz="1700" b="1"/>
            </a:lvl5pPr>
            <a:lvl6pPr marL="2283395" indent="0">
              <a:buNone/>
              <a:defRPr sz="1700" b="1"/>
            </a:lvl6pPr>
            <a:lvl7pPr marL="2740073" indent="0">
              <a:buNone/>
              <a:defRPr sz="1700" b="1"/>
            </a:lvl7pPr>
            <a:lvl8pPr marL="3196752" indent="0">
              <a:buNone/>
              <a:defRPr sz="1700" b="1"/>
            </a:lvl8pPr>
            <a:lvl9pPr marL="3653432" indent="0">
              <a:buNone/>
              <a:defRPr sz="17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5EB7B-216C-4900-A673-F863C5FEA47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3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9AE7D-46C6-4B93-9A67-8420FAE4B8D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92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5C02E-3DC9-4638-BFC0-63F0095C706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47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62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6678" indent="0">
              <a:buNone/>
              <a:defRPr sz="1200"/>
            </a:lvl2pPr>
            <a:lvl3pPr marL="913357" indent="0">
              <a:buNone/>
              <a:defRPr sz="1000"/>
            </a:lvl3pPr>
            <a:lvl4pPr marL="1370035" indent="0">
              <a:buNone/>
              <a:defRPr sz="900"/>
            </a:lvl4pPr>
            <a:lvl5pPr marL="1826715" indent="0">
              <a:buNone/>
              <a:defRPr sz="900"/>
            </a:lvl5pPr>
            <a:lvl6pPr marL="2283395" indent="0">
              <a:buNone/>
              <a:defRPr sz="900"/>
            </a:lvl6pPr>
            <a:lvl7pPr marL="2740073" indent="0">
              <a:buNone/>
              <a:defRPr sz="900"/>
            </a:lvl7pPr>
            <a:lvl8pPr marL="3196752" indent="0">
              <a:buNone/>
              <a:defRPr sz="900"/>
            </a:lvl8pPr>
            <a:lvl9pPr marL="3653432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08A91-E93B-4E45-A3A8-6AE59D279A3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17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6678" indent="0">
              <a:buNone/>
              <a:defRPr sz="2800"/>
            </a:lvl2pPr>
            <a:lvl3pPr marL="913357" indent="0">
              <a:buNone/>
              <a:defRPr sz="2400"/>
            </a:lvl3pPr>
            <a:lvl4pPr marL="1370035" indent="0">
              <a:buNone/>
              <a:defRPr sz="2000"/>
            </a:lvl4pPr>
            <a:lvl5pPr marL="1826715" indent="0">
              <a:buNone/>
              <a:defRPr sz="2000"/>
            </a:lvl5pPr>
            <a:lvl6pPr marL="2283395" indent="0">
              <a:buNone/>
              <a:defRPr sz="2000"/>
            </a:lvl6pPr>
            <a:lvl7pPr marL="2740073" indent="0">
              <a:buNone/>
              <a:defRPr sz="2000"/>
            </a:lvl7pPr>
            <a:lvl8pPr marL="3196752" indent="0">
              <a:buNone/>
              <a:defRPr sz="2000"/>
            </a:lvl8pPr>
            <a:lvl9pPr marL="3653432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6678" indent="0">
              <a:buNone/>
              <a:defRPr sz="1200"/>
            </a:lvl2pPr>
            <a:lvl3pPr marL="913357" indent="0">
              <a:buNone/>
              <a:defRPr sz="1000"/>
            </a:lvl3pPr>
            <a:lvl4pPr marL="1370035" indent="0">
              <a:buNone/>
              <a:defRPr sz="900"/>
            </a:lvl4pPr>
            <a:lvl5pPr marL="1826715" indent="0">
              <a:buNone/>
              <a:defRPr sz="900"/>
            </a:lvl5pPr>
            <a:lvl6pPr marL="2283395" indent="0">
              <a:buNone/>
              <a:defRPr sz="900"/>
            </a:lvl6pPr>
            <a:lvl7pPr marL="2740073" indent="0">
              <a:buNone/>
              <a:defRPr sz="900"/>
            </a:lvl7pPr>
            <a:lvl8pPr marL="3196752" indent="0">
              <a:buNone/>
              <a:defRPr sz="900"/>
            </a:lvl8pPr>
            <a:lvl9pPr marL="3653432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B8A46-17E4-4150-B6E7-555E450221A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8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19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43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076" algn="l"/>
                <a:tab pos="1446146" algn="l"/>
                <a:tab pos="216922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076" algn="l"/>
                <a:tab pos="1446146" algn="l"/>
                <a:tab pos="2169223" algn="l"/>
                <a:tab pos="28923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076" algn="l"/>
                <a:tab pos="1446146" algn="l"/>
                <a:tab pos="216922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DB6F8045-E708-476D-B9A3-6945DF1617A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4073" r:id="rId12"/>
  </p:sldLayoutIdLst>
  <p:hf hdr="0"/>
  <p:txStyles>
    <p:titleStyle>
      <a:lvl1pPr algn="ctr" defTabSz="45667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+mj-lt"/>
          <a:ea typeface="+mj-ea"/>
          <a:cs typeface="+mj-cs"/>
        </a:defRPr>
      </a:lvl1pPr>
      <a:lvl2pPr algn="ctr" defTabSz="45667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2pPr>
      <a:lvl3pPr algn="ctr" defTabSz="45667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3pPr>
      <a:lvl4pPr algn="ctr" defTabSz="45667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4pPr>
      <a:lvl5pPr algn="ctr" defTabSz="45667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5pPr>
      <a:lvl6pPr marL="2511735" indent="-228341" algn="ctr" defTabSz="4566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6pPr>
      <a:lvl7pPr marL="2968413" indent="-228341" algn="ctr" defTabSz="4566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7pPr>
      <a:lvl8pPr marL="3425095" indent="-228341" algn="ctr" defTabSz="4566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8pPr>
      <a:lvl9pPr marL="3881771" indent="-228341" algn="ctr" defTabSz="4566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9pPr>
    </p:titleStyle>
    <p:bodyStyle>
      <a:lvl1pPr marL="342510" indent="-342510" algn="l" defTabSz="456678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103" indent="-285425" algn="l" defTabSz="456678" rtl="0" eaLnBrk="0" fontAlgn="base" hangingPunct="0">
        <a:lnSpc>
          <a:spcPct val="93000"/>
        </a:lnSpc>
        <a:spcBef>
          <a:spcPct val="0"/>
        </a:spcBef>
        <a:spcAft>
          <a:spcPts val="1124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1695" indent="-228341" algn="l" defTabSz="456678" rtl="0" eaLnBrk="0" fontAlgn="base" hangingPunct="0">
        <a:lnSpc>
          <a:spcPct val="93000"/>
        </a:lnSpc>
        <a:spcBef>
          <a:spcPct val="0"/>
        </a:spcBef>
        <a:spcAft>
          <a:spcPts val="838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598376" indent="-228341" algn="l" defTabSz="456678" rtl="0" eaLnBrk="0" fontAlgn="base" hangingPunct="0">
        <a:lnSpc>
          <a:spcPct val="93000"/>
        </a:lnSpc>
        <a:spcBef>
          <a:spcPct val="0"/>
        </a:spcBef>
        <a:spcAft>
          <a:spcPts val="563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5055" indent="-228341" algn="l" defTabSz="456678" rtl="0" eaLnBrk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1735" indent="-228341" algn="l" defTabSz="456678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68413" indent="-228341" algn="l" defTabSz="456678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5095" indent="-228341" algn="l" defTabSz="456678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1771" indent="-228341" algn="l" defTabSz="456678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3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78" algn="l" defTabSz="913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57" algn="l" defTabSz="913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35" algn="l" defTabSz="913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15" algn="l" defTabSz="913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95" algn="l" defTabSz="913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73" algn="l" defTabSz="913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52" algn="l" defTabSz="913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32" algn="l" defTabSz="913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0.png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5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50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7" Type="http://schemas.openxmlformats.org/officeDocument/2006/relationships/image" Target="../media/image8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47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3" Type="http://schemas.openxmlformats.org/officeDocument/2006/relationships/image" Target="../media/image522.pn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15" Type="http://schemas.openxmlformats.org/officeDocument/2006/relationships/image" Target="../media/image54.jpg"/><Relationship Id="rId4" Type="http://schemas.openxmlformats.org/officeDocument/2006/relationships/image" Target="../media/image530.png"/><Relationship Id="rId1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59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21.png"/><Relationship Id="rId5" Type="http://schemas.openxmlformats.org/officeDocument/2006/relationships/image" Target="../media/image60.jpeg"/><Relationship Id="rId10" Type="http://schemas.openxmlformats.org/officeDocument/2006/relationships/image" Target="../media/image58.wmf"/><Relationship Id="rId4" Type="http://schemas.openxmlformats.org/officeDocument/2006/relationships/image" Target="../media/image560.png"/><Relationship Id="rId9" Type="http://schemas.openxmlformats.org/officeDocument/2006/relationships/oleObject" Target="../embeddings/oleObject20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7" Type="http://schemas.openxmlformats.org/officeDocument/2006/relationships/image" Target="../media/image8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10" Type="http://schemas.openxmlformats.org/officeDocument/2006/relationships/image" Target="../media/image47.png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3" Type="http://schemas.openxmlformats.org/officeDocument/2006/relationships/image" Target="../media/image523.pn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4" Type="http://schemas.openxmlformats.org/officeDocument/2006/relationships/image" Target="../media/image531.png"/><Relationship Id="rId1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74" y="6318269"/>
            <a:ext cx="2150919" cy="100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21531" y="1776155"/>
            <a:ext cx="9180513" cy="111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76664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Search for Electric Dipole Moments with Polarized Beams in Storage Rings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111790" y="250825"/>
            <a:ext cx="260287" cy="43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898" tIns="46747" rIns="89898" bIns="46747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it-IT" sz="2200" dirty="0">
                <a:solidFill>
                  <a:srgbClr val="000080"/>
                </a:solidFill>
                <a:latin typeface="Century Schoolbook" pitchFamily="16" charset="0"/>
              </a:rPr>
              <a:t> 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1" r="365"/>
          <a:stretch>
            <a:fillRect/>
          </a:stretch>
        </p:blipFill>
        <p:spPr bwMode="auto">
          <a:xfrm>
            <a:off x="6961003" y="93258"/>
            <a:ext cx="2519363" cy="101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911" r="3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71" y="6087043"/>
            <a:ext cx="233997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87" y="1"/>
            <a:ext cx="2089096" cy="112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956930" y="3320117"/>
            <a:ext cx="8070112" cy="903768"/>
          </a:xfrm>
          <a:prstGeom prst="rect">
            <a:avLst/>
          </a:prstGeom>
          <a:noFill/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400" dirty="0">
                <a:latin typeface="Comic Sans MS" pitchFamily="66" charset="0"/>
              </a:rPr>
              <a:t>Paolo </a:t>
            </a:r>
            <a:r>
              <a:rPr lang="de-DE" sz="2400" dirty="0" err="1">
                <a:latin typeface="Comic Sans MS" pitchFamily="66" charset="0"/>
              </a:rPr>
              <a:t>Lenisa</a:t>
            </a:r>
            <a:r>
              <a:rPr lang="de-DE" sz="2400" dirty="0">
                <a:latin typeface="Comic Sans MS" pitchFamily="66" charset="0"/>
              </a:rPr>
              <a:t> </a:t>
            </a:r>
          </a:p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400" dirty="0" err="1">
                <a:latin typeface="Comic Sans MS" pitchFamily="66" charset="0"/>
              </a:rPr>
              <a:t>Università</a:t>
            </a:r>
            <a:r>
              <a:rPr lang="de-DE" sz="2400" dirty="0">
                <a:latin typeface="Comic Sans MS" pitchFamily="66" charset="0"/>
              </a:rPr>
              <a:t> di Ferrara </a:t>
            </a:r>
            <a:r>
              <a:rPr lang="de-DE" sz="2400" dirty="0" err="1">
                <a:latin typeface="Comic Sans MS" pitchFamily="66" charset="0"/>
              </a:rPr>
              <a:t>and</a:t>
            </a:r>
            <a:r>
              <a:rPr lang="de-DE" sz="2400" dirty="0">
                <a:latin typeface="Comic Sans MS" pitchFamily="66" charset="0"/>
              </a:rPr>
              <a:t> INFN - </a:t>
            </a:r>
            <a:r>
              <a:rPr lang="de-DE" sz="2400" dirty="0" err="1">
                <a:latin typeface="Comic Sans MS" pitchFamily="66" charset="0"/>
              </a:rPr>
              <a:t>Italy</a:t>
            </a:r>
            <a:endParaRPr lang="de-DE" b="1" dirty="0">
              <a:latin typeface="Comic Sans MS" pitchFamily="66" charset="0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1428113" y="5342556"/>
            <a:ext cx="7307770" cy="657036"/>
          </a:xfrm>
          <a:prstGeom prst="rect">
            <a:avLst/>
          </a:prstGeom>
          <a:noFill/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1600" i="1" dirty="0" smtClean="0">
                <a:latin typeface="Comic Sans MS" pitchFamily="66" charset="0"/>
              </a:rPr>
              <a:t>PSTP 2013 – </a:t>
            </a:r>
            <a:r>
              <a:rPr lang="de-DE" sz="1600" i="1" dirty="0" err="1" smtClean="0">
                <a:latin typeface="Comic Sans MS" pitchFamily="66" charset="0"/>
              </a:rPr>
              <a:t>Charlottesville</a:t>
            </a:r>
            <a:r>
              <a:rPr lang="de-DE" sz="1600" i="1" dirty="0" smtClean="0">
                <a:latin typeface="Comic Sans MS" pitchFamily="66" charset="0"/>
              </a:rPr>
              <a:t>, Virginia, Sept. 9</a:t>
            </a:r>
            <a:r>
              <a:rPr lang="de-DE" sz="1600" i="1" baseline="30000" dirty="0" smtClean="0">
                <a:latin typeface="Comic Sans MS" pitchFamily="66" charset="0"/>
              </a:rPr>
              <a:t>th</a:t>
            </a:r>
            <a:r>
              <a:rPr lang="de-DE" sz="1600" i="1" dirty="0" smtClean="0">
                <a:latin typeface="Comic Sans MS" pitchFamily="66" charset="0"/>
              </a:rPr>
              <a:t>-13</a:t>
            </a:r>
            <a:r>
              <a:rPr lang="de-DE" sz="1600" i="1" baseline="30000" dirty="0" smtClean="0">
                <a:latin typeface="Comic Sans MS" pitchFamily="66" charset="0"/>
              </a:rPr>
              <a:t>th</a:t>
            </a:r>
            <a:endParaRPr lang="de-DE" sz="1600" i="1" baseline="30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28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515945" y="1972459"/>
            <a:ext cx="4537576" cy="3611183"/>
            <a:chOff x="468004" y="1789379"/>
            <a:chExt cx="4115978" cy="3276000"/>
          </a:xfrm>
        </p:grpSpPr>
        <p:pic>
          <p:nvPicPr>
            <p:cNvPr id="1024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8004" y="1789379"/>
              <a:ext cx="4027136" cy="327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247" name="Textfeld 7"/>
            <p:cNvSpPr txBox="1">
              <a:spLocks noChangeArrowheads="1"/>
            </p:cNvSpPr>
            <p:nvPr/>
          </p:nvSpPr>
          <p:spPr bwMode="auto">
            <a:xfrm>
              <a:off x="3059832" y="4741403"/>
              <a:ext cx="1524150" cy="278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500" dirty="0">
                  <a:solidFill>
                    <a:srgbClr val="000000"/>
                  </a:solidFill>
                  <a:latin typeface="Comic Sans MS" pitchFamily="66" charset="0"/>
                </a:rPr>
                <a:t>(</a:t>
              </a:r>
              <a:r>
                <a:rPr lang="de-DE" sz="1500" dirty="0" err="1">
                  <a:solidFill>
                    <a:srgbClr val="000000"/>
                  </a:solidFill>
                  <a:latin typeface="Comic Sans MS" pitchFamily="66" charset="0"/>
                </a:rPr>
                <a:t>from</a:t>
              </a:r>
              <a:r>
                <a:rPr lang="de-DE" sz="1500" dirty="0">
                  <a:solidFill>
                    <a:srgbClr val="000000"/>
                  </a:solidFill>
                  <a:latin typeface="Comic Sans MS" pitchFamily="66" charset="0"/>
                </a:rPr>
                <a:t> R. </a:t>
              </a:r>
              <a:r>
                <a:rPr lang="de-DE" sz="1500" dirty="0" err="1">
                  <a:solidFill>
                    <a:srgbClr val="000000"/>
                  </a:solidFill>
                  <a:latin typeface="Comic Sans MS" pitchFamily="66" charset="0"/>
                </a:rPr>
                <a:t>Talman</a:t>
              </a:r>
              <a:r>
                <a:rPr lang="de-DE" sz="1500" dirty="0">
                  <a:solidFill>
                    <a:srgbClr val="000000"/>
                  </a:solidFill>
                  <a:latin typeface="Comic Sans MS" pitchFamily="66" charset="0"/>
                </a:rPr>
                <a:t>)</a:t>
              </a: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5993309" y="1914517"/>
            <a:ext cx="3639342" cy="4417521"/>
            <a:chOff x="5436448" y="1736812"/>
            <a:chExt cx="3301196" cy="4007495"/>
          </a:xfrm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127000" dir="3000000" algn="br" rotWithShape="0">
              <a:prstClr val="black">
                <a:alpha val="40000"/>
              </a:prstClr>
            </a:outerShdw>
          </a:effectLst>
        </p:grpSpPr>
        <p:grpSp>
          <p:nvGrpSpPr>
            <p:cNvPr id="18" name="Gruppieren 17"/>
            <p:cNvGrpSpPr/>
            <p:nvPr/>
          </p:nvGrpSpPr>
          <p:grpSpPr>
            <a:xfrm>
              <a:off x="5436448" y="1736812"/>
              <a:ext cx="3168000" cy="4007495"/>
              <a:chOff x="5436448" y="1880828"/>
              <a:chExt cx="3168000" cy="400749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245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436448" y="1880828"/>
                <a:ext cx="3168000" cy="400749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0246" name="Rechteck 6"/>
              <p:cNvSpPr>
                <a:spLocks noChangeArrowheads="1"/>
              </p:cNvSpPr>
              <p:nvPr/>
            </p:nvSpPr>
            <p:spPr bwMode="auto">
              <a:xfrm>
                <a:off x="5471207" y="3357268"/>
                <a:ext cx="288925" cy="31946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de-DE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10248" name="Textfeld 8"/>
            <p:cNvSpPr txBox="1">
              <a:spLocks noChangeArrowheads="1"/>
            </p:cNvSpPr>
            <p:nvPr/>
          </p:nvSpPr>
          <p:spPr bwMode="auto">
            <a:xfrm>
              <a:off x="7110258" y="5461483"/>
              <a:ext cx="1627386" cy="278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500" dirty="0">
                  <a:solidFill>
                    <a:srgbClr val="000000"/>
                  </a:solidFill>
                  <a:latin typeface="Comic Sans MS" pitchFamily="66" charset="0"/>
                </a:rPr>
                <a:t>(</a:t>
              </a:r>
              <a:r>
                <a:rPr lang="de-DE" sz="1500" dirty="0" err="1">
                  <a:solidFill>
                    <a:srgbClr val="000000"/>
                  </a:solidFill>
                  <a:latin typeface="Comic Sans MS" pitchFamily="66" charset="0"/>
                </a:rPr>
                <a:t>from</a:t>
              </a:r>
              <a:r>
                <a:rPr lang="de-DE" sz="1500" dirty="0">
                  <a:solidFill>
                    <a:srgbClr val="000000"/>
                  </a:solidFill>
                  <a:latin typeface="Comic Sans MS" pitchFamily="66" charset="0"/>
                </a:rPr>
                <a:t> A. Lehrach)</a:t>
              </a:r>
            </a:p>
          </p:txBody>
        </p:sp>
      </p:grpSp>
      <p:sp>
        <p:nvSpPr>
          <p:cNvPr id="10" name="Foliennummernplatzhalter 9"/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  <a:latin typeface="Comic Sans MS" pitchFamily="66" charset="0"/>
              </a:rPr>
              <a:pPr/>
              <a:t>10</a:t>
            </a:fld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75746" y="1216671"/>
            <a:ext cx="4479835" cy="416523"/>
          </a:xfrm>
          <a:prstGeom prst="rect">
            <a:avLst/>
          </a:prstGeom>
          <a:solidFill>
            <a:schemeClr val="bg1"/>
          </a:solidFill>
        </p:spPr>
        <p:txBody>
          <a:bodyPr wrap="square" lIns="100684" tIns="50344" rIns="100684" bIns="50344" rtlCol="0">
            <a:spAutoFit/>
          </a:bodyPr>
          <a:lstStyle/>
          <a:p>
            <a:r>
              <a:rPr lang="de-DE" sz="2200" dirty="0" err="1">
                <a:latin typeface="Comic Sans MS" pitchFamily="66" charset="0"/>
              </a:rPr>
              <a:t>pEDM</a:t>
            </a:r>
            <a:r>
              <a:rPr lang="de-DE" sz="2200" dirty="0">
                <a:latin typeface="Comic Sans MS" pitchFamily="66" charset="0"/>
              </a:rPr>
              <a:t> in all </a:t>
            </a:r>
            <a:r>
              <a:rPr lang="de-DE" sz="2200" dirty="0" err="1">
                <a:latin typeface="Comic Sans MS" pitchFamily="66" charset="0"/>
              </a:rPr>
              <a:t>electric</a:t>
            </a:r>
            <a:r>
              <a:rPr lang="de-DE" sz="2200" dirty="0">
                <a:latin typeface="Comic Sans MS" pitchFamily="66" charset="0"/>
              </a:rPr>
              <a:t> ring </a:t>
            </a:r>
            <a:r>
              <a:rPr lang="de-DE" sz="2200" dirty="0" err="1">
                <a:latin typeface="Comic Sans MS" pitchFamily="66" charset="0"/>
              </a:rPr>
              <a:t>at</a:t>
            </a:r>
            <a:r>
              <a:rPr lang="de-DE" sz="2200" dirty="0">
                <a:latin typeface="Comic Sans MS" pitchFamily="66" charset="0"/>
              </a:rPr>
              <a:t> BNL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715075" y="1221155"/>
            <a:ext cx="3929499" cy="731438"/>
          </a:xfrm>
          <a:prstGeom prst="rect">
            <a:avLst/>
          </a:prstGeom>
          <a:solidFill>
            <a:schemeClr val="bg1"/>
          </a:solidFill>
        </p:spPr>
        <p:txBody>
          <a:bodyPr wrap="square" lIns="100684" tIns="50344" rIns="100684" bIns="50344" rtlCol="0">
            <a:spAutoFit/>
          </a:bodyPr>
          <a:lstStyle/>
          <a:p>
            <a:pPr algn="ctr"/>
            <a:r>
              <a:rPr lang="de-DE" sz="2200" dirty="0">
                <a:latin typeface="Comic Sans MS" pitchFamily="66" charset="0"/>
              </a:rPr>
              <a:t>Jülich, </a:t>
            </a:r>
            <a:r>
              <a:rPr lang="de-DE" sz="2200" dirty="0" err="1">
                <a:latin typeface="Comic Sans MS" pitchFamily="66" charset="0"/>
              </a:rPr>
              <a:t>focus</a:t>
            </a:r>
            <a:r>
              <a:rPr lang="de-DE" sz="2200" dirty="0">
                <a:latin typeface="Comic Sans MS" pitchFamily="66" charset="0"/>
              </a:rPr>
              <a:t> on </a:t>
            </a:r>
            <a:r>
              <a:rPr lang="de-DE" sz="2200" dirty="0" err="1">
                <a:latin typeface="Comic Sans MS" pitchFamily="66" charset="0"/>
              </a:rPr>
              <a:t>deuterons</a:t>
            </a:r>
            <a:r>
              <a:rPr lang="de-DE" sz="2200" dirty="0">
                <a:latin typeface="Comic Sans MS" pitchFamily="66" charset="0"/>
              </a:rPr>
              <a:t>, </a:t>
            </a:r>
            <a:br>
              <a:rPr lang="de-DE" sz="2200" dirty="0">
                <a:latin typeface="Comic Sans MS" pitchFamily="66" charset="0"/>
              </a:rPr>
            </a:br>
            <a:r>
              <a:rPr lang="de-DE" sz="2200" dirty="0" err="1">
                <a:latin typeface="Comic Sans MS" pitchFamily="66" charset="0"/>
              </a:rPr>
              <a:t>or</a:t>
            </a:r>
            <a:r>
              <a:rPr lang="de-DE" sz="2200" dirty="0">
                <a:latin typeface="Comic Sans MS" pitchFamily="66" charset="0"/>
              </a:rPr>
              <a:t> a </a:t>
            </a:r>
            <a:r>
              <a:rPr lang="de-DE" sz="2200" dirty="0" err="1">
                <a:latin typeface="Comic Sans MS" pitchFamily="66" charset="0"/>
              </a:rPr>
              <a:t>combined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machine</a:t>
            </a:r>
            <a:endParaRPr lang="de-DE" sz="2200" dirty="0">
              <a:latin typeface="Comic Sans MS" pitchFamily="66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-1627929" y="4414840"/>
            <a:ext cx="1008063" cy="361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101" tIns="51534" rIns="99101" bIns="51534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63643" y="5764225"/>
            <a:ext cx="4472354" cy="416608"/>
          </a:xfrm>
          <a:prstGeom prst="rect">
            <a:avLst/>
          </a:prstGeom>
          <a:solidFill>
            <a:schemeClr val="bg1"/>
          </a:solidFill>
        </p:spPr>
        <p:txBody>
          <a:bodyPr wrap="none" lIns="100684" tIns="50344" rIns="100684" bIns="50344" rtlCol="0">
            <a:spAutoFit/>
          </a:bodyPr>
          <a:lstStyle/>
          <a:p>
            <a:r>
              <a:rPr lang="de-DE" sz="2200" dirty="0">
                <a:latin typeface="Comic Sans MS" pitchFamily="66" charset="0"/>
              </a:rPr>
              <a:t>CW </a:t>
            </a:r>
            <a:r>
              <a:rPr lang="de-DE" sz="2200" dirty="0" err="1">
                <a:latin typeface="Comic Sans MS" pitchFamily="66" charset="0"/>
              </a:rPr>
              <a:t>and</a:t>
            </a:r>
            <a:r>
              <a:rPr lang="de-DE" sz="2200" dirty="0">
                <a:latin typeface="Comic Sans MS" pitchFamily="66" charset="0"/>
              </a:rPr>
              <a:t> CCW </a:t>
            </a:r>
            <a:r>
              <a:rPr lang="de-DE" sz="2200" dirty="0" err="1">
                <a:latin typeface="Comic Sans MS" pitchFamily="66" charset="0"/>
              </a:rPr>
              <a:t>propagating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beams</a:t>
            </a:r>
            <a:endParaRPr lang="de-DE" sz="2200" dirty="0">
              <a:latin typeface="Comic Sans MS" pitchFamily="66" charset="0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2518545" y="177151"/>
            <a:ext cx="4851521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Storage ring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projects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Rectangle 5"/>
          <p:cNvSpPr txBox="1">
            <a:spLocks noChangeArrowheads="1"/>
          </p:cNvSpPr>
          <p:nvPr/>
        </p:nvSpPr>
        <p:spPr bwMode="auto">
          <a:xfrm>
            <a:off x="1185779" y="6573060"/>
            <a:ext cx="7885070" cy="54097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2400" dirty="0" err="1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Two</a:t>
            </a:r>
            <a:r>
              <a:rPr lang="de-DE" sz="2400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de-DE" sz="2400" dirty="0" err="1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projects</a:t>
            </a:r>
            <a:r>
              <a:rPr lang="de-DE" sz="2400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: </a:t>
            </a:r>
            <a:r>
              <a:rPr lang="de-DE" sz="2400" b="1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US</a:t>
            </a:r>
            <a:r>
              <a:rPr lang="de-DE" sz="2400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(BNL </a:t>
            </a:r>
            <a:r>
              <a:rPr lang="de-DE" sz="2400" dirty="0" err="1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or</a:t>
            </a:r>
            <a:r>
              <a:rPr lang="de-DE" sz="2400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FNAL) </a:t>
            </a:r>
            <a:r>
              <a:rPr lang="de-DE" sz="2400" dirty="0" err="1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and</a:t>
            </a:r>
            <a:r>
              <a:rPr lang="de-DE" sz="2400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de-DE" sz="2400" b="1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Europe</a:t>
            </a:r>
            <a:r>
              <a:rPr lang="de-DE" sz="2400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(FZJ) </a:t>
            </a:r>
            <a:endParaRPr lang="de-DE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5"/>
          <a:srcRect l="11396" t="14388" r="5987" b="4613"/>
          <a:stretch>
            <a:fillRect/>
          </a:stretch>
        </p:blipFill>
        <p:spPr>
          <a:xfrm>
            <a:off x="515432" y="1954200"/>
            <a:ext cx="4439905" cy="3293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hteck 2"/>
          <p:cNvSpPr/>
          <p:nvPr/>
        </p:nvSpPr>
        <p:spPr>
          <a:xfrm>
            <a:off x="475749" y="1618034"/>
            <a:ext cx="1420014" cy="359306"/>
          </a:xfrm>
          <a:prstGeom prst="rect">
            <a:avLst/>
          </a:prstGeom>
          <a:solidFill>
            <a:schemeClr val="bg1"/>
          </a:solidFill>
        </p:spPr>
        <p:txBody>
          <a:bodyPr wrap="none" lIns="100684" tIns="50344" rIns="100684" bIns="50344">
            <a:spAutoFit/>
          </a:bodyPr>
          <a:lstStyle/>
          <a:p>
            <a:r>
              <a:rPr lang="de-DE" dirty="0" err="1">
                <a:latin typeface="Comic Sans MS" pitchFamily="66" charset="0"/>
              </a:rPr>
              <a:t>or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at</a:t>
            </a:r>
            <a:r>
              <a:rPr lang="de-DE" dirty="0">
                <a:latin typeface="Comic Sans MS" pitchFamily="66" charset="0"/>
              </a:rPr>
              <a:t> FNAL</a:t>
            </a:r>
          </a:p>
        </p:txBody>
      </p:sp>
    </p:spTree>
    <p:extLst>
      <p:ext uri="{BB962C8B-B14F-4D97-AF65-F5344CB8AC3E}">
        <p14:creationId xmlns:p14="http://schemas.microsoft.com/office/powerpoint/2010/main" val="416649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0" grpId="0" animBg="1"/>
      <p:bldP spid="2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 bwMode="auto">
          <a:xfrm>
            <a:off x="-1627929" y="4414840"/>
            <a:ext cx="1008063" cy="361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101" tIns="51534" rIns="99101" bIns="51534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4" name="Segnaposto numero diapositiva 1"/>
          <p:cNvSpPr>
            <a:spLocks noGrp="1"/>
          </p:cNvSpPr>
          <p:nvPr>
            <p:ph type="sldNum" idx="12"/>
          </p:nvPr>
        </p:nvSpPr>
        <p:spPr>
          <a:xfrm>
            <a:off x="9072563" y="7139696"/>
            <a:ext cx="840052" cy="269488"/>
          </a:xfrm>
        </p:spPr>
        <p:txBody>
          <a:bodyPr/>
          <a:lstStyle/>
          <a:p>
            <a:pPr>
              <a:defRPr/>
            </a:pPr>
            <a:fld id="{D872383C-EE71-4F68-AD35-AFB274C368A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2699167" y="220826"/>
            <a:ext cx="5025828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Feasibility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requirements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Textfeld 7"/>
          <p:cNvSpPr txBox="1"/>
          <p:nvPr/>
        </p:nvSpPr>
        <p:spPr>
          <a:xfrm>
            <a:off x="657602" y="1514931"/>
            <a:ext cx="8552665" cy="1361013"/>
          </a:xfrm>
          <a:prstGeom prst="rect">
            <a:avLst/>
          </a:prstGeom>
          <a:solidFill>
            <a:schemeClr val="bg1"/>
          </a:solidFill>
        </p:spPr>
        <p:txBody>
          <a:bodyPr wrap="square" lIns="100684" tIns="50344" rIns="100684" bIns="50344" rtlCol="0">
            <a:spAutoFit/>
          </a:bodyPr>
          <a:lstStyle/>
          <a:p>
            <a:pPr marL="342830" indent="-342830">
              <a:buFont typeface="Arial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POLARIMETER</a:t>
            </a:r>
          </a:p>
          <a:p>
            <a:pPr marL="1084932" lvl="1" indent="-342830">
              <a:buFont typeface="Arial" pitchFamily="34" charset="0"/>
              <a:buChar char="•"/>
            </a:pPr>
            <a:r>
              <a:rPr lang="en-US" sz="2200" dirty="0">
                <a:latin typeface="Comic Sans MS" pitchFamily="66" charset="0"/>
              </a:rPr>
              <a:t>The sensitivity to polarization must by large (0.5).</a:t>
            </a:r>
          </a:p>
          <a:p>
            <a:pPr marL="1084932" lvl="1" indent="-342830">
              <a:buFont typeface="Arial" pitchFamily="34" charset="0"/>
              <a:buChar char="•"/>
            </a:pPr>
            <a:r>
              <a:rPr lang="en-US" sz="2200" dirty="0">
                <a:latin typeface="Comic Sans MS" pitchFamily="66" charset="0"/>
              </a:rPr>
              <a:t>The efficiency of using the beam must be high (&gt; 1%).</a:t>
            </a:r>
          </a:p>
          <a:p>
            <a:pPr marL="1084932" lvl="1" indent="-342830">
              <a:buFont typeface="Arial" pitchFamily="34" charset="0"/>
              <a:buChar char="•"/>
            </a:pPr>
            <a:r>
              <a:rPr lang="en-US" sz="2200" dirty="0">
                <a:latin typeface="Comic Sans MS" pitchFamily="66" charset="0"/>
              </a:rPr>
              <a:t>Systematic errors must be managed (&lt; 10</a:t>
            </a:r>
            <a:r>
              <a:rPr lang="en-US" sz="2200" baseline="30000" dirty="0">
                <a:latin typeface="Comic Sans MS" pitchFamily="66" charset="0"/>
              </a:rPr>
              <a:t>‒6</a:t>
            </a:r>
            <a:r>
              <a:rPr lang="en-US" sz="2200" dirty="0">
                <a:latin typeface="Comic Sans MS" pitchFamily="66" charset="0"/>
              </a:rPr>
              <a:t>).</a:t>
            </a:r>
          </a:p>
        </p:txBody>
      </p:sp>
      <p:sp>
        <p:nvSpPr>
          <p:cNvPr id="2" name="Rettangolo 1"/>
          <p:cNvSpPr/>
          <p:nvPr/>
        </p:nvSpPr>
        <p:spPr>
          <a:xfrm>
            <a:off x="719949" y="6297441"/>
            <a:ext cx="4666285" cy="439367"/>
          </a:xfrm>
          <a:prstGeom prst="rect">
            <a:avLst/>
          </a:prstGeom>
          <a:solidFill>
            <a:schemeClr val="bg1"/>
          </a:solidFill>
        </p:spPr>
        <p:txBody>
          <a:bodyPr wrap="none" lIns="91420" tIns="45711" rIns="91420" bIns="45711">
            <a:spAutoFit/>
          </a:bodyPr>
          <a:lstStyle/>
          <a:p>
            <a:pPr marL="342830" indent="-342830"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SYSTEMATIC ERROR PLAN</a:t>
            </a:r>
          </a:p>
        </p:txBody>
      </p:sp>
      <p:sp>
        <p:nvSpPr>
          <p:cNvPr id="3" name="Rettangolo 2"/>
          <p:cNvSpPr/>
          <p:nvPr/>
        </p:nvSpPr>
        <p:spPr>
          <a:xfrm>
            <a:off x="719949" y="5465656"/>
            <a:ext cx="7966851" cy="435826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marL="285692" indent="-285692"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PROTON BEAM POSITION MONITORS </a:t>
            </a:r>
            <a:r>
              <a:rPr lang="en-US" sz="2400" dirty="0">
                <a:latin typeface="Comic Sans MS" pitchFamily="66" charset="0"/>
              </a:rPr>
              <a:t>(&lt;10 nm)</a:t>
            </a:r>
          </a:p>
        </p:txBody>
      </p:sp>
      <p:sp>
        <p:nvSpPr>
          <p:cNvPr id="4" name="Rettangolo 3"/>
          <p:cNvSpPr/>
          <p:nvPr/>
        </p:nvSpPr>
        <p:spPr>
          <a:xfrm>
            <a:off x="709556" y="4687551"/>
            <a:ext cx="7987634" cy="435826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marL="342830" indent="-342830"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ELECTRIC FIELD</a:t>
            </a:r>
            <a:r>
              <a:rPr lang="en-US" sz="2400" dirty="0">
                <a:latin typeface="Comic Sans MS" pitchFamily="66" charset="0"/>
              </a:rPr>
              <a:t>, as large as practical (no sparks).</a:t>
            </a:r>
          </a:p>
        </p:txBody>
      </p:sp>
      <p:sp>
        <p:nvSpPr>
          <p:cNvPr id="5" name="Rettangolo 4"/>
          <p:cNvSpPr/>
          <p:nvPr/>
        </p:nvSpPr>
        <p:spPr>
          <a:xfrm>
            <a:off x="657681" y="3381672"/>
            <a:ext cx="7028295" cy="1036804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marL="342830" indent="-342830">
              <a:buFont typeface="Arial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POLARIZED BEAM</a:t>
            </a:r>
          </a:p>
          <a:p>
            <a:pPr marL="1084932" lvl="1" indent="-342830">
              <a:buFont typeface="Arial" pitchFamily="34" charset="0"/>
              <a:buChar char="•"/>
            </a:pPr>
            <a:r>
              <a:rPr lang="en-US" sz="2200" dirty="0">
                <a:latin typeface="Comic Sans MS" pitchFamily="66" charset="0"/>
              </a:rPr>
              <a:t>Polarization must last a long time (&gt; 1000 s).</a:t>
            </a:r>
          </a:p>
          <a:p>
            <a:pPr marL="1084932" lvl="1" indent="-342830">
              <a:buFont typeface="Arial" pitchFamily="34" charset="0"/>
              <a:buChar char="•"/>
            </a:pPr>
            <a:r>
              <a:rPr lang="en-US" sz="2200" dirty="0">
                <a:latin typeface="Comic Sans MS" pitchFamily="66" charset="0"/>
              </a:rPr>
              <a:t>Polarization must remain parallel to velocity.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317279" y="2846447"/>
            <a:ext cx="4682138" cy="349949"/>
          </a:xfrm>
          <a:prstGeom prst="rect">
            <a:avLst/>
          </a:prstGeom>
          <a:solidFill>
            <a:srgbClr val="FFCCCC"/>
          </a:solidFill>
        </p:spPr>
        <p:txBody>
          <a:bodyPr wrap="square" lIns="91420" tIns="45711" rIns="91420" bIns="45711" rtlCol="0">
            <a:spAutoFit/>
          </a:bodyPr>
          <a:lstStyle/>
          <a:p>
            <a:r>
              <a:rPr lang="it-IT" dirty="0" smtClean="0"/>
              <a:t>N.P.M. </a:t>
            </a:r>
            <a:r>
              <a:rPr lang="it-IT" dirty="0" err="1" smtClean="0"/>
              <a:t>Brantjes</a:t>
            </a:r>
            <a:r>
              <a:rPr lang="it-IT" dirty="0" smtClean="0"/>
              <a:t> et al. NIMA 664, 49 (2012)</a:t>
            </a:r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8" name="Segnaposto data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 bwMode="auto">
          <a:xfrm>
            <a:off x="-1627929" y="4414840"/>
            <a:ext cx="1008063" cy="361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101" tIns="51534" rIns="99101" bIns="51534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4" name="Segnaposto numero diapositiva 1"/>
          <p:cNvSpPr>
            <a:spLocks noGrp="1"/>
          </p:cNvSpPr>
          <p:nvPr>
            <p:ph type="sldNum" idx="12"/>
          </p:nvPr>
        </p:nvSpPr>
        <p:spPr>
          <a:xfrm>
            <a:off x="9072563" y="7139696"/>
            <a:ext cx="840052" cy="269488"/>
          </a:xfrm>
        </p:spPr>
        <p:txBody>
          <a:bodyPr/>
          <a:lstStyle/>
          <a:p>
            <a:pPr>
              <a:defRPr/>
            </a:pPr>
            <a:fld id="{D872383C-EE71-4F68-AD35-AFB274C368A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3546580" y="203657"/>
            <a:ext cx="2774707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b="0" dirty="0" err="1" smtClean="0">
                <a:solidFill>
                  <a:srgbClr val="FF0000"/>
                </a:solidFill>
                <a:latin typeface="Comic Sans MS" pitchFamily="66" charset="0"/>
              </a:rPr>
              <a:t>Systematics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657602" y="1364619"/>
            <a:ext cx="8887230" cy="2935139"/>
            <a:chOff x="657602" y="1514931"/>
            <a:chExt cx="8887230" cy="2935139"/>
          </a:xfrm>
        </p:grpSpPr>
        <p:sp>
          <p:nvSpPr>
            <p:cNvPr id="9" name="Rettangolo 8"/>
            <p:cNvSpPr/>
            <p:nvPr/>
          </p:nvSpPr>
          <p:spPr bwMode="auto">
            <a:xfrm>
              <a:off x="755417" y="1514931"/>
              <a:ext cx="8789415" cy="29351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6" name="Textfeld 7"/>
            <p:cNvSpPr txBox="1"/>
            <p:nvPr/>
          </p:nvSpPr>
          <p:spPr>
            <a:xfrm>
              <a:off x="657602" y="1514931"/>
              <a:ext cx="8552665" cy="2935139"/>
            </a:xfrm>
            <a:prstGeom prst="rect">
              <a:avLst/>
            </a:prstGeom>
            <a:noFill/>
          </p:spPr>
          <p:txBody>
            <a:bodyPr wrap="square" lIns="100684" tIns="50344" rIns="100684" bIns="50344" rtlCol="0">
              <a:spAutoFit/>
            </a:bodyPr>
            <a:lstStyle/>
            <a:p>
              <a:pPr marL="342830" indent="-342830">
                <a:buFont typeface="Arial" pitchFamily="34" charset="0"/>
                <a:buChar char="•"/>
              </a:pPr>
              <a:r>
                <a:rPr lang="en-US" sz="2200" dirty="0" smtClean="0">
                  <a:solidFill>
                    <a:srgbClr val="FF0000"/>
                  </a:solidFill>
                  <a:latin typeface="Comic Sans MS" pitchFamily="66" charset="0"/>
                </a:rPr>
                <a:t>One major source:</a:t>
              </a:r>
              <a:endParaRPr lang="en-US" sz="2200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pPr marL="1084932" lvl="1" indent="-342830">
                <a:buFont typeface="Arial" pitchFamily="34" charset="0"/>
                <a:buChar char="•"/>
              </a:pPr>
              <a:r>
                <a:rPr lang="en-US" sz="2200" dirty="0" smtClean="0">
                  <a:latin typeface="Comic Sans MS" pitchFamily="66" charset="0"/>
                </a:rPr>
                <a:t>Radial B</a:t>
              </a:r>
              <a:r>
                <a:rPr lang="en-US" sz="2200" baseline="-25000" dirty="0" smtClean="0">
                  <a:latin typeface="Comic Sans MS" pitchFamily="66" charset="0"/>
                </a:rPr>
                <a:t>r</a:t>
              </a:r>
              <a:r>
                <a:rPr lang="en-US" sz="2200" dirty="0" smtClean="0">
                  <a:latin typeface="Comic Sans MS" pitchFamily="66" charset="0"/>
                </a:rPr>
                <a:t> field mimics EDM effect</a:t>
              </a:r>
              <a:endParaRPr lang="en-US" sz="2200" dirty="0">
                <a:latin typeface="Comic Sans MS" pitchFamily="66" charset="0"/>
              </a:endParaRPr>
            </a:p>
            <a:p>
              <a:pPr marL="1084932" lvl="1" indent="-342830">
                <a:buFont typeface="Arial" pitchFamily="34" charset="0"/>
                <a:buChar char="•"/>
              </a:pPr>
              <a:r>
                <a:rPr lang="en-US" sz="2200" dirty="0" smtClean="0">
                  <a:latin typeface="Comic Sans MS" pitchFamily="66" charset="0"/>
                </a:rPr>
                <a:t>Example: d = 10</a:t>
              </a:r>
              <a:r>
                <a:rPr lang="en-US" sz="2200" baseline="30000" dirty="0" smtClean="0">
                  <a:latin typeface="Comic Sans MS" pitchFamily="66" charset="0"/>
                </a:rPr>
                <a:t>-29</a:t>
              </a:r>
              <a:r>
                <a:rPr lang="en-US" sz="2200" dirty="0" smtClean="0">
                  <a:latin typeface="Comic Sans MS" pitchFamily="66" charset="0"/>
                </a:rPr>
                <a:t> e cm with E = 10 MV/m </a:t>
              </a:r>
            </a:p>
            <a:p>
              <a:pPr marL="1084932" lvl="1" indent="-342830">
                <a:buFont typeface="Arial" pitchFamily="34" charset="0"/>
                <a:buChar char="•"/>
              </a:pPr>
              <a:r>
                <a:rPr lang="en-US" sz="2200" dirty="0" smtClean="0">
                  <a:latin typeface="Comic Sans MS" pitchFamily="66" charset="0"/>
                </a:rPr>
                <a:t>If </a:t>
              </a:r>
              <a:r>
                <a:rPr lang="en-US" sz="2200" dirty="0" err="1">
                  <a:latin typeface="Symbol" pitchFamily="18" charset="2"/>
                </a:rPr>
                <a:t>m</a:t>
              </a:r>
              <a:r>
                <a:rPr lang="en-US" sz="2200" dirty="0" err="1">
                  <a:latin typeface="Comic Sans MS" pitchFamily="66" charset="0"/>
                </a:rPr>
                <a:t>B</a:t>
              </a:r>
              <a:r>
                <a:rPr lang="en-US" sz="2200" baseline="-25000" dirty="0" err="1">
                  <a:latin typeface="Comic Sans MS" pitchFamily="66" charset="0"/>
                </a:rPr>
                <a:t>r</a:t>
              </a:r>
              <a:r>
                <a:rPr lang="en-US" sz="2200" dirty="0" err="1">
                  <a:latin typeface="Comic Sans MS" pitchFamily="66" charset="0"/>
                </a:rPr>
                <a:t>≈dE</a:t>
              </a:r>
              <a:r>
                <a:rPr lang="en-US" sz="2200" baseline="-25000" dirty="0" err="1">
                  <a:latin typeface="Comic Sans MS" pitchFamily="66" charset="0"/>
                </a:rPr>
                <a:t>r</a:t>
              </a:r>
              <a:r>
                <a:rPr lang="en-US" sz="2200" baseline="-25000" dirty="0">
                  <a:latin typeface="Comic Sans MS" pitchFamily="66" charset="0"/>
                </a:rPr>
                <a:t> </a:t>
              </a:r>
              <a:r>
                <a:rPr lang="en-US" sz="2200" dirty="0">
                  <a:latin typeface="Comic Sans MS" pitchFamily="66" charset="0"/>
                </a:rPr>
                <a:t>t</a:t>
              </a:r>
              <a:r>
                <a:rPr lang="en-US" sz="2200" dirty="0" smtClean="0">
                  <a:latin typeface="Comic Sans MS" pitchFamily="66" charset="0"/>
                </a:rPr>
                <a:t>his corresponds to a magnetic field:</a:t>
              </a:r>
            </a:p>
            <a:p>
              <a:pPr marL="1084932" lvl="1" indent="-342830">
                <a:buFont typeface="Arial" pitchFamily="34" charset="0"/>
                <a:buChar char="•"/>
              </a:pPr>
              <a:endParaRPr lang="en-US" sz="2200" dirty="0" smtClean="0">
                <a:latin typeface="Comic Sans MS" pitchFamily="66" charset="0"/>
              </a:endParaRPr>
            </a:p>
            <a:p>
              <a:pPr marL="1084932" lvl="1" indent="-342830">
                <a:buFont typeface="Arial" pitchFamily="34" charset="0"/>
                <a:buChar char="•"/>
              </a:pPr>
              <a:endParaRPr lang="en-US" sz="2200" dirty="0">
                <a:latin typeface="Comic Sans MS" pitchFamily="66" charset="0"/>
              </a:endParaRPr>
            </a:p>
            <a:p>
              <a:pPr marL="1084932" lvl="1" indent="-342830">
                <a:buFont typeface="Arial" pitchFamily="34" charset="0"/>
                <a:buChar char="•"/>
              </a:pPr>
              <a:endParaRPr lang="en-US" sz="2200" dirty="0" smtClean="0">
                <a:latin typeface="Comic Sans MS" pitchFamily="66" charset="0"/>
              </a:endParaRPr>
            </a:p>
            <a:p>
              <a:pPr marL="1084932" lvl="1" indent="-342830">
                <a:buFont typeface="Arial" pitchFamily="34" charset="0"/>
                <a:buChar char="•"/>
              </a:pPr>
              <a:endParaRPr lang="en-US" sz="2200" dirty="0">
                <a:latin typeface="Comic Sans MS" pitchFamily="66" charset="0"/>
              </a:endParaRPr>
            </a:p>
            <a:p>
              <a:pPr marL="1084932" lvl="1" indent="-342830">
                <a:buFont typeface="Arial" pitchFamily="34" charset="0"/>
                <a:buChar char="•"/>
              </a:pPr>
              <a:r>
                <a:rPr lang="en-US" sz="2200" dirty="0" smtClean="0">
                  <a:solidFill>
                    <a:schemeClr val="bg1">
                      <a:lumMod val="50000"/>
                    </a:schemeClr>
                  </a:solidFill>
                  <a:latin typeface="Comic Sans MS" pitchFamily="66" charset="0"/>
                </a:rPr>
                <a:t>(Earth magnetic field = 5 ∙ 10 </a:t>
              </a:r>
              <a:r>
                <a:rPr lang="en-US" sz="2200" baseline="30000" dirty="0" smtClean="0">
                  <a:solidFill>
                    <a:schemeClr val="bg1">
                      <a:lumMod val="50000"/>
                    </a:schemeClr>
                  </a:solidFill>
                  <a:latin typeface="Comic Sans MS" pitchFamily="66" charset="0"/>
                </a:rPr>
                <a:t>-5</a:t>
              </a:r>
              <a:r>
                <a:rPr lang="en-US" sz="2200" dirty="0" smtClean="0">
                  <a:solidFill>
                    <a:schemeClr val="bg1">
                      <a:lumMod val="50000"/>
                    </a:schemeClr>
                  </a:solidFill>
                  <a:latin typeface="Comic Sans MS" pitchFamily="66" charset="0"/>
                </a:rPr>
                <a:t> T)</a:t>
              </a:r>
            </a:p>
          </p:txBody>
        </p:sp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8992" y="2934331"/>
              <a:ext cx="3640975" cy="914400"/>
            </a:xfrm>
            <a:prstGeom prst="rect">
              <a:avLst/>
            </a:prstGeom>
          </p:spPr>
        </p:pic>
      </p:grpSp>
      <p:grpSp>
        <p:nvGrpSpPr>
          <p:cNvPr id="12" name="Gruppo 11"/>
          <p:cNvGrpSpPr/>
          <p:nvPr/>
        </p:nvGrpSpPr>
        <p:grpSpPr>
          <a:xfrm>
            <a:off x="780469" y="4901810"/>
            <a:ext cx="8789415" cy="1036822"/>
            <a:chOff x="893203" y="4901810"/>
            <a:chExt cx="8789415" cy="1036822"/>
          </a:xfrm>
        </p:grpSpPr>
        <p:sp>
          <p:nvSpPr>
            <p:cNvPr id="11" name="Rettangolo 10"/>
            <p:cNvSpPr/>
            <p:nvPr/>
          </p:nvSpPr>
          <p:spPr bwMode="auto">
            <a:xfrm>
              <a:off x="893203" y="4901810"/>
              <a:ext cx="8476265" cy="10368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8" name="Rettangolo 7"/>
            <p:cNvSpPr/>
            <p:nvPr/>
          </p:nvSpPr>
          <p:spPr>
            <a:xfrm>
              <a:off x="893203" y="4901810"/>
              <a:ext cx="8789415" cy="1036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dirty="0">
                  <a:solidFill>
                    <a:srgbClr val="FF0000"/>
                  </a:solidFill>
                  <a:latin typeface="Comic Sans MS" pitchFamily="66" charset="0"/>
                </a:rPr>
                <a:t>Solution</a:t>
              </a:r>
            </a:p>
            <a:p>
              <a:pPr marL="1084932" lvl="1" indent="-342830">
                <a:buFont typeface="Arial" pitchFamily="34" charset="0"/>
                <a:buChar char="•"/>
              </a:pPr>
              <a:r>
                <a:rPr lang="en-US" sz="2200" dirty="0">
                  <a:latin typeface="Comic Sans MS" pitchFamily="66" charset="0"/>
                </a:rPr>
                <a:t>Use two beam running clockwise and </a:t>
              </a:r>
              <a:r>
                <a:rPr lang="en-US" sz="2200" dirty="0" smtClean="0">
                  <a:latin typeface="Comic Sans MS" pitchFamily="66" charset="0"/>
                </a:rPr>
                <a:t>counterclockwise</a:t>
              </a:r>
              <a:r>
                <a:rPr lang="en-US" sz="2200" dirty="0">
                  <a:latin typeface="Comic Sans MS" pitchFamily="66" charset="0"/>
                </a:rPr>
                <a:t>.</a:t>
              </a:r>
            </a:p>
            <a:p>
              <a:pPr marL="1084932" lvl="1" indent="-342830">
                <a:buFont typeface="Arial" pitchFamily="34" charset="0"/>
                <a:buChar char="•"/>
              </a:pPr>
              <a:r>
                <a:rPr lang="en-US" sz="2200" dirty="0">
                  <a:latin typeface="Comic Sans MS" pitchFamily="66" charset="0"/>
                </a:rPr>
                <a:t>Separation of two beams sensitive to B</a:t>
              </a:r>
            </a:p>
          </p:txBody>
        </p:sp>
      </p:grpSp>
      <p:sp>
        <p:nvSpPr>
          <p:cNvPr id="2" name="Segnaposto piè di pagina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212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219192" y="1429530"/>
            <a:ext cx="5119647" cy="3784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60806" rIns="89898" bIns="44948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marL="342830" indent="-342830" eaLnBrk="1">
              <a:buSzPct val="93000"/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Minimal detectable precession</a:t>
            </a:r>
          </a:p>
        </p:txBody>
      </p:sp>
      <p:pic>
        <p:nvPicPr>
          <p:cNvPr id="13322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55" y="1143851"/>
            <a:ext cx="2400984" cy="116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32" name="Text Box 19"/>
          <p:cNvSpPr txBox="1">
            <a:spLocks noChangeArrowheads="1"/>
          </p:cNvSpPr>
          <p:nvPr/>
        </p:nvSpPr>
        <p:spPr bwMode="auto">
          <a:xfrm>
            <a:off x="1833200" y="6690004"/>
            <a:ext cx="5226693" cy="4761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67854" rIns="89898" bIns="44948"/>
          <a:lstStyle>
            <a:lvl1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Feasibility studies @ COSY</a:t>
            </a:r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2730053" y="290044"/>
            <a:ext cx="4486035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EDM buildup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5338839" y="1458145"/>
                <a:ext cx="1877251" cy="3498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334" tIns="45668" rIns="91334" bIns="45668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i="1">
                        <a:latin typeface="Cambria Math"/>
                        <a:ea typeface="Cambria Math"/>
                      </a:rPr>
                      <m:t>𝜗</m:t>
                    </m:r>
                    <m:r>
                      <a:rPr lang="it-IT" i="1"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it-IT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it-IT" i="1">
                            <a:latin typeface="Cambria Math"/>
                            <a:ea typeface="Cambria Math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it-IT" dirty="0">
                    <a:latin typeface="Comic Sans MS" pitchFamily="66" charset="0"/>
                  </a:rPr>
                  <a:t> rad</a:t>
                </a:r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839" y="1458145"/>
                <a:ext cx="1877251" cy="349863"/>
              </a:xfrm>
              <a:prstGeom prst="rect">
                <a:avLst/>
              </a:prstGeom>
              <a:blipFill rotWithShape="1">
                <a:blip r:embed="rId4"/>
                <a:stretch>
                  <a:fillRect t="-12069" b="-275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>
            <a:noAutofit/>
          </a:bodyPr>
          <a:lstStyle/>
          <a:p>
            <a:pPr>
              <a:defRPr/>
            </a:pPr>
            <a:fld id="{1DEDD980-379E-4912-A0E1-6B5F1932B692}" type="slidenum">
              <a:rPr lang="en-US" sz="1100">
                <a:latin typeface="Comic Sans MS" pitchFamily="66" charset="0"/>
              </a:rPr>
              <a:pPr>
                <a:defRPr/>
              </a:pPr>
              <a:t>13</a:t>
            </a:fld>
            <a:endParaRPr lang="en-US" sz="1100">
              <a:latin typeface="Comic Sans MS" pitchFamily="66" charset="0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203141" y="5008556"/>
            <a:ext cx="9541512" cy="1187559"/>
            <a:chOff x="340927" y="4958452"/>
            <a:chExt cx="7760092" cy="1187559"/>
          </a:xfrm>
        </p:grpSpPr>
        <p:sp>
          <p:nvSpPr>
            <p:cNvPr id="14351" name="Text Box 15"/>
            <p:cNvSpPr txBox="1">
              <a:spLocks noChangeArrowheads="1"/>
            </p:cNvSpPr>
            <p:nvPr/>
          </p:nvSpPr>
          <p:spPr bwMode="auto">
            <a:xfrm>
              <a:off x="340927" y="5440227"/>
              <a:ext cx="7760092" cy="7057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89898" tIns="60806" rIns="89898" bIns="44948"/>
            <a:lstStyle>
              <a:lvl1pPr marL="215900" indent="-21590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marL="342830" indent="-342830">
                <a:buSzPct val="93000"/>
                <a:buFont typeface="Arial" pitchFamily="34" charset="0"/>
                <a:buChar char="•"/>
                <a:defRPr/>
              </a:pPr>
              <a:r>
                <a:rPr lang="en-US" sz="2000" dirty="0">
                  <a:solidFill>
                    <a:srgbClr val="FF0000"/>
                  </a:solidFill>
                  <a:latin typeface="Comic Sans MS" pitchFamily="66" charset="0"/>
                </a:rPr>
                <a:t>Spin aligned with velocity for  t&gt;1000 </a:t>
              </a:r>
              <a:r>
                <a:rPr lang="en-US" sz="2000" dirty="0" smtClean="0">
                  <a:solidFill>
                    <a:srgbClr val="FF0000"/>
                  </a:solidFill>
                  <a:latin typeface="Comic Sans MS" pitchFamily="66" charset="0"/>
                </a:rPr>
                <a:t>s </a:t>
              </a:r>
              <a:r>
                <a:rPr lang="en-US" sz="2000" dirty="0" smtClean="0">
                  <a:solidFill>
                    <a:schemeClr val="tx1"/>
                  </a:solidFill>
                  <a:latin typeface="Comic Sans MS" pitchFamily="66" charset="0"/>
                </a:rPr>
                <a:t>(</a:t>
              </a:r>
              <a:r>
                <a:rPr lang="en-US" sz="2000" dirty="0">
                  <a:solidFill>
                    <a:schemeClr val="tx1"/>
                  </a:solidFill>
                  <a:latin typeface="Comic Sans MS" pitchFamily="66" charset="0"/>
                  <a:sym typeface="Symbol"/>
                </a:rPr>
                <a:t> </a:t>
              </a:r>
              <a:r>
                <a:rPr lang="en-US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spin coherence time next slides</a:t>
              </a:r>
              <a:r>
                <a:rPr lang="en-US" sz="2000" dirty="0">
                  <a:solidFill>
                    <a:schemeClr val="tx1"/>
                  </a:solidFill>
                  <a:latin typeface="Comic Sans MS" pitchFamily="66" charset="0"/>
                </a:rPr>
                <a:t>)</a:t>
              </a:r>
            </a:p>
          </p:txBody>
        </p:sp>
        <p:sp>
          <p:nvSpPr>
            <p:cNvPr id="13327" name="Text Box 14"/>
            <p:cNvSpPr txBox="1">
              <a:spLocks noChangeArrowheads="1"/>
            </p:cNvSpPr>
            <p:nvPr/>
          </p:nvSpPr>
          <p:spPr bwMode="auto">
            <a:xfrm>
              <a:off x="353454" y="4958452"/>
              <a:ext cx="6187669" cy="526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89898" tIns="60806" rIns="89898" bIns="44948"/>
            <a:lstStyle>
              <a:lvl1pPr marL="215900" indent="-215900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marL="342830" indent="-342830" eaLnBrk="1">
                <a:buSzPct val="93000"/>
                <a:buFont typeface="Arial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Comic Sans MS" pitchFamily="66" charset="0"/>
                </a:rPr>
                <a:t>10</a:t>
              </a:r>
              <a:r>
                <a:rPr lang="en-US" sz="2000" baseline="33000" dirty="0">
                  <a:solidFill>
                    <a:srgbClr val="000000"/>
                  </a:solidFill>
                  <a:latin typeface="Comic Sans MS" pitchFamily="66" charset="0"/>
                </a:rPr>
                <a:t>9</a:t>
              </a:r>
              <a:r>
                <a:rPr lang="en-US" sz="2000" dirty="0">
                  <a:solidFill>
                    <a:srgbClr val="000000"/>
                  </a:solidFill>
                  <a:latin typeface="Comic Sans MS" pitchFamily="66" charset="0"/>
                </a:rPr>
                <a:t> turns </a:t>
              </a:r>
              <a:r>
                <a:rPr lang="en-US" sz="2000" dirty="0" smtClean="0">
                  <a:solidFill>
                    <a:srgbClr val="000000"/>
                  </a:solidFill>
                  <a:latin typeface="Comic Sans MS" pitchFamily="66" charset="0"/>
                </a:rPr>
                <a:t>needed </a:t>
              </a:r>
              <a:r>
                <a:rPr lang="en-US" sz="2000" dirty="0">
                  <a:solidFill>
                    <a:srgbClr val="000000"/>
                  </a:solidFill>
                  <a:latin typeface="Comic Sans MS" pitchFamily="66" charset="0"/>
                </a:rPr>
                <a:t>to detect EDM signal </a:t>
              </a: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231204" y="2541723"/>
            <a:ext cx="8050243" cy="2005832"/>
            <a:chOff x="231204" y="2564583"/>
            <a:chExt cx="8050243" cy="2005832"/>
          </a:xfrm>
        </p:grpSpPr>
        <p:sp>
          <p:nvSpPr>
            <p:cNvPr id="8" name="Rettangolo 7"/>
            <p:cNvSpPr/>
            <p:nvPr/>
          </p:nvSpPr>
          <p:spPr>
            <a:xfrm>
              <a:off x="231204" y="2564585"/>
              <a:ext cx="8050243" cy="2005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326" name="AutoShape 13"/>
            <p:cNvSpPr>
              <a:spLocks/>
            </p:cNvSpPr>
            <p:nvPr/>
          </p:nvSpPr>
          <p:spPr bwMode="auto">
            <a:xfrm>
              <a:off x="5623470" y="3108327"/>
              <a:ext cx="365125" cy="1462088"/>
            </a:xfrm>
            <a:prstGeom prst="rightBrace">
              <a:avLst>
                <a:gd name="adj1" fmla="val 33370"/>
                <a:gd name="adj2" fmla="val 50000"/>
              </a:avLst>
            </a:prstGeom>
            <a:noFill/>
            <a:ln w="1836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1354" tIns="45677" rIns="91354" bIns="45677" anchor="ctr"/>
            <a:lstStyle/>
            <a:p>
              <a:endParaRPr lang="it-IT">
                <a:latin typeface="Comic Sans MS" pitchFamily="66" charset="0"/>
                <a:cs typeface="Arial Unicode MS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CasellaDiTesto 2"/>
                <p:cNvSpPr txBox="1"/>
                <p:nvPr/>
              </p:nvSpPr>
              <p:spPr>
                <a:xfrm>
                  <a:off x="2162170" y="2578108"/>
                  <a:ext cx="1853474" cy="349881"/>
                </a:xfrm>
                <a:prstGeom prst="rect">
                  <a:avLst/>
                </a:prstGeom>
                <a:noFill/>
              </p:spPr>
              <p:txBody>
                <a:bodyPr wrap="none" lIns="91354" tIns="45677" rIns="91354" bIns="45677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latin typeface="Cambria Math"/>
                          </a:rPr>
                          <m:t>𝑑</m:t>
                        </m:r>
                        <m:r>
                          <a:rPr lang="it-IT" i="1">
                            <a:latin typeface="Cambria Math"/>
                            <a:ea typeface="Cambria Math"/>
                          </a:rPr>
                          <m:t>≈</m:t>
                        </m:r>
                        <m:sSup>
                          <m:sSupPr>
                            <m:ctrlPr>
                              <a:rPr lang="it-IT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−29</m:t>
                            </m:r>
                          </m:sup>
                        </m:sSup>
                        <m:r>
                          <a:rPr lang="it-IT" i="1">
                            <a:latin typeface="Cambria Math"/>
                            <a:ea typeface="Cambria Math"/>
                          </a:rPr>
                          <m:t>𝑒</m:t>
                        </m:r>
                        <m:r>
                          <a:rPr lang="it-IT" i="1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it-IT" i="1">
                            <a:latin typeface="Cambria Math"/>
                            <a:ea typeface="Cambria Math"/>
                          </a:rPr>
                          <m:t>𝑐𝑚</m:t>
                        </m:r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3" name="CasellaDiTesto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2170" y="2578108"/>
                  <a:ext cx="1853474" cy="34988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CasellaDiTesto 3"/>
                <p:cNvSpPr txBox="1"/>
                <p:nvPr/>
              </p:nvSpPr>
              <p:spPr>
                <a:xfrm>
                  <a:off x="4206038" y="2585679"/>
                  <a:ext cx="1625079" cy="349881"/>
                </a:xfrm>
                <a:prstGeom prst="rect">
                  <a:avLst/>
                </a:prstGeom>
                <a:noFill/>
              </p:spPr>
              <p:txBody>
                <a:bodyPr wrap="none" lIns="91354" tIns="45677" rIns="91354" bIns="45677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latin typeface="Cambria Math"/>
                          </a:rPr>
                          <m:t>𝐸</m:t>
                        </m:r>
                        <m:r>
                          <a:rPr lang="it-IT" i="1">
                            <a:latin typeface="Cambria Math"/>
                            <a:ea typeface="Cambria Math"/>
                          </a:rPr>
                          <m:t>=17</m:t>
                        </m:r>
                        <m:r>
                          <a:rPr lang="it-IT" i="1">
                            <a:latin typeface="Cambria Math"/>
                            <a:ea typeface="Cambria Math"/>
                          </a:rPr>
                          <m:t>𝑀𝑉</m:t>
                        </m:r>
                        <m:r>
                          <a:rPr lang="it-IT" i="1">
                            <a:latin typeface="Cambria Math"/>
                            <a:ea typeface="Cambria Math"/>
                          </a:rPr>
                          <m:t>/</m:t>
                        </m:r>
                        <m:r>
                          <a:rPr lang="it-IT" i="1">
                            <a:latin typeface="Cambria Math"/>
                            <a:ea typeface="Cambria Math"/>
                          </a:rPr>
                          <m:t>𝑚</m:t>
                        </m:r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4" name="CasellaDiTesto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6038" y="2585679"/>
                  <a:ext cx="1625079" cy="34988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206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asellaDiTesto 4"/>
                <p:cNvSpPr txBox="1"/>
                <p:nvPr/>
              </p:nvSpPr>
              <p:spPr>
                <a:xfrm>
                  <a:off x="2026235" y="3189397"/>
                  <a:ext cx="3367287" cy="581354"/>
                </a:xfrm>
                <a:prstGeom prst="rect">
                  <a:avLst/>
                </a:prstGeom>
                <a:noFill/>
              </p:spPr>
              <p:txBody>
                <a:bodyPr wrap="none" lIns="91354" tIns="45677" rIns="91354" bIns="45677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𝜗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</a:rPr>
                              <m:t>𝐸𝐷𝑀</m:t>
                            </m:r>
                          </m:sub>
                        </m:sSub>
                        <m:r>
                          <a:rPr lang="it-IT" i="1">
                            <a:latin typeface="Cambria Math"/>
                            <a:ea typeface="Cambria Math"/>
                          </a:rPr>
                          <m:t>= </m:t>
                        </m:r>
                        <m:f>
                          <m:fPr>
                            <m:ctrlPr>
                              <a:rPr lang="it-IT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𝑑𝐸</m:t>
                            </m:r>
                          </m:num>
                          <m:den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it-IT" i="1">
                            <a:latin typeface="Cambria Math"/>
                            <a:ea typeface="Cambria Math"/>
                          </a:rPr>
                          <m:t>~5</m:t>
                        </m:r>
                        <m:d>
                          <m:dPr>
                            <m:ctrlPr>
                              <a:rPr lang="it-IT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it-IT" i="1">
                                    <a:latin typeface="Cambria Math"/>
                                    <a:ea typeface="Cambria Math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it-IT" i="1">
                                    <a:latin typeface="Cambria Math"/>
                                    <a:ea typeface="Cambria Math"/>
                                  </a:rPr>
                                  <m:t>−9</m:t>
                                </m:r>
                              </m:sup>
                            </m:sSup>
                            <m:f>
                              <m:fPr>
                                <m:type m:val="skw"/>
                                <m:ctrlPr>
                                  <a:rPr lang="it-IT" i="1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it-IT" i="1">
                                    <a:latin typeface="Cambria Math"/>
                                    <a:ea typeface="Cambria Math"/>
                                  </a:rPr>
                                  <m:t>𝑟𝑎𝑑</m:t>
                                </m:r>
                              </m:num>
                              <m:den>
                                <m:r>
                                  <a:rPr lang="it-IT" i="1"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</m:den>
                            </m:f>
                          </m:e>
                        </m:d>
                        <m:r>
                          <a:rPr lang="it-IT" i="1">
                            <a:latin typeface="Cambria Math"/>
                            <a:ea typeface="Cambria Math"/>
                          </a:rPr>
                          <m:t>𝑡</m:t>
                        </m:r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5" name="CasellaDiTesto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6235" y="3189397"/>
                  <a:ext cx="3367287" cy="58135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asellaDiTesto 5"/>
                <p:cNvSpPr txBox="1"/>
                <p:nvPr/>
              </p:nvSpPr>
              <p:spPr>
                <a:xfrm>
                  <a:off x="2090459" y="4005978"/>
                  <a:ext cx="1820196" cy="349881"/>
                </a:xfrm>
                <a:prstGeom prst="rect">
                  <a:avLst/>
                </a:prstGeom>
                <a:noFill/>
              </p:spPr>
              <p:txBody>
                <a:bodyPr wrap="none" lIns="91354" tIns="45677" rIns="91354" bIns="45677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latin typeface="Cambria Math"/>
                          </a:rPr>
                          <m:t>1 </m:t>
                        </m:r>
                        <m:r>
                          <a:rPr lang="it-IT" i="1">
                            <a:latin typeface="Cambria Math"/>
                          </a:rPr>
                          <m:t>𝑡𝑢𝑟𝑛</m:t>
                        </m:r>
                        <m:r>
                          <a:rPr lang="it-IT" i="1">
                            <a:latin typeface="Cambria Math"/>
                          </a:rPr>
                          <m:t> ~ </m:t>
                        </m:r>
                        <m:sSup>
                          <m:sSupPr>
                            <m:ctrlPr>
                              <a:rPr lang="it-IT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−6</m:t>
                            </m:r>
                          </m:sup>
                        </m:sSup>
                        <m:r>
                          <a:rPr lang="it-IT" i="1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it-IT" i="1">
                            <a:latin typeface="Cambria Math"/>
                            <a:ea typeface="Cambria Math"/>
                          </a:rPr>
                          <m:t>𝑠</m:t>
                        </m:r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6" name="CasellaDiTesto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0459" y="4005978"/>
                  <a:ext cx="1820196" cy="34988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asellaDiTesto 6"/>
                <p:cNvSpPr txBox="1"/>
                <p:nvPr/>
              </p:nvSpPr>
              <p:spPr>
                <a:xfrm>
                  <a:off x="6093761" y="3489693"/>
                  <a:ext cx="1933304" cy="612773"/>
                </a:xfrm>
                <a:prstGeom prst="rect">
                  <a:avLst/>
                </a:prstGeom>
                <a:noFill/>
              </p:spPr>
              <p:txBody>
                <a:bodyPr wrap="none" lIns="91354" tIns="45677" rIns="91354" bIns="45677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𝜗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</a:rPr>
                              <m:t>𝐸𝐷𝑀</m:t>
                            </m:r>
                          </m:sub>
                        </m:sSub>
                        <m:r>
                          <a:rPr lang="it-IT" i="1">
                            <a:latin typeface="Cambria Math"/>
                            <a:ea typeface="Cambria Math"/>
                          </a:rPr>
                          <m:t>~</m:t>
                        </m:r>
                        <m:f>
                          <m:fPr>
                            <m:ctrlPr>
                              <a:rPr lang="it-IT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it-IT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it-IT" i="1">
                                    <a:latin typeface="Cambria Math"/>
                                    <a:ea typeface="Cambria Math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it-IT" i="1">
                                    <a:latin typeface="Cambria Math"/>
                                    <a:ea typeface="Cambria Math"/>
                                  </a:rPr>
                                  <m:t>−15</m:t>
                                </m:r>
                              </m:sup>
                            </m:sSup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𝑟𝑎𝑑</m:t>
                            </m:r>
                          </m:num>
                          <m:den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𝑡𝑢𝑟𝑛</m:t>
                            </m:r>
                          </m:den>
                        </m:f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7" name="CasellaDiTesto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3761" y="3489693"/>
                  <a:ext cx="1933304" cy="612773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324" name="Text Box 11"/>
            <p:cNvSpPr txBox="1">
              <a:spLocks noChangeArrowheads="1"/>
            </p:cNvSpPr>
            <p:nvPr/>
          </p:nvSpPr>
          <p:spPr bwMode="auto">
            <a:xfrm>
              <a:off x="231204" y="2564583"/>
              <a:ext cx="1932100" cy="354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89898" tIns="60806" rIns="89898" bIns="44948"/>
            <a:lstStyle>
              <a:lvl1pPr marL="215900" indent="-215900"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marL="342830" indent="-342830" eaLnBrk="1">
                <a:buSzPct val="93000"/>
                <a:buFont typeface="Arial" pitchFamily="34" charset="0"/>
                <a:buChar char="•"/>
              </a:pPr>
              <a:r>
                <a:rPr lang="en-US" sz="2400" dirty="0">
                  <a:solidFill>
                    <a:srgbClr val="000000"/>
                  </a:solidFill>
                  <a:latin typeface="Comic Sans MS" pitchFamily="66" charset="0"/>
                  <a:ea typeface="Droid Sans Fallback" charset="0"/>
                  <a:cs typeface="Droid Sans Fallback" charset="0"/>
                </a:rPr>
                <a:t>Assuming</a:t>
              </a:r>
            </a:p>
          </p:txBody>
        </p:sp>
      </p:grpSp>
      <p:sp>
        <p:nvSpPr>
          <p:cNvPr id="13" name="Segnaposto data 1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7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36" y="1368435"/>
            <a:ext cx="4481610" cy="581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5441950" y="1368437"/>
            <a:ext cx="4435475" cy="27760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60806" rIns="89898" bIns="44948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buSzPct val="45000"/>
              <a:buFont typeface="Wingdings" charset="2"/>
              <a:buChar char=""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Momentum: &lt;3.7 </a:t>
            </a:r>
            <a:r>
              <a:rPr lang="en-US" dirty="0" err="1">
                <a:solidFill>
                  <a:srgbClr val="000000"/>
                </a:solidFill>
                <a:latin typeface="Comic Sans MS" pitchFamily="66" charset="0"/>
              </a:rPr>
              <a:t>GeV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/c</a:t>
            </a:r>
          </a:p>
          <a:p>
            <a:pPr eaLnBrk="1">
              <a:buSzPct val="45000"/>
              <a:buFont typeface="Wingdings" charset="2"/>
              <a:buNone/>
            </a:pP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>
              <a:buSzPct val="45000"/>
              <a:buFont typeface="Wingdings" charset="2"/>
              <a:buChar char=""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Circumference: 183 m </a:t>
            </a:r>
          </a:p>
          <a:p>
            <a:pPr eaLnBrk="1">
              <a:buSzPct val="45000"/>
              <a:buFont typeface="Wingdings" charset="2"/>
              <a:buNone/>
            </a:pP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>
              <a:buSzPct val="45000"/>
              <a:buFont typeface="Wingdings" charset="2"/>
              <a:buChar char=""/>
            </a:pPr>
            <a:r>
              <a:rPr lang="en-US" b="1" dirty="0">
                <a:solidFill>
                  <a:srgbClr val="000000"/>
                </a:solidFill>
                <a:latin typeface="Comic Sans MS" pitchFamily="66" charset="0"/>
              </a:rPr>
              <a:t>Polarized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 proton and </a:t>
            </a:r>
            <a:r>
              <a:rPr lang="en-US" b="1" dirty="0">
                <a:solidFill>
                  <a:srgbClr val="000000"/>
                </a:solidFill>
                <a:latin typeface="Comic Sans MS" pitchFamily="66" charset="0"/>
              </a:rPr>
              <a:t>deuteron </a:t>
            </a:r>
          </a:p>
          <a:p>
            <a:pPr eaLnBrk="1">
              <a:buSzPct val="45000"/>
              <a:buFont typeface="Wingdings" charset="2"/>
              <a:buNone/>
            </a:pP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>
              <a:buSzPct val="45000"/>
              <a:buFont typeface="Wingdings" charset="2"/>
              <a:buChar char=""/>
            </a:pPr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</a:rPr>
              <a:t>Beam </a:t>
            </a:r>
            <a:r>
              <a:rPr lang="en-US" b="1" dirty="0" err="1" smtClean="0">
                <a:solidFill>
                  <a:srgbClr val="000000"/>
                </a:solidFill>
                <a:latin typeface="Comic Sans MS" pitchFamily="66" charset="0"/>
              </a:rPr>
              <a:t>polarimeter</a:t>
            </a:r>
            <a:r>
              <a:rPr lang="en-US" b="1" dirty="0">
                <a:solidFill>
                  <a:srgbClr val="000000"/>
                </a:solidFill>
                <a:latin typeface="Comic Sans MS" pitchFamily="66" charset="0"/>
              </a:rPr>
              <a:t> (EDDA detector </a:t>
            </a:r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</a:rPr>
              <a:t>)</a:t>
            </a:r>
            <a:endParaRPr lang="en-US" b="1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>
              <a:buSzPct val="45000"/>
              <a:buFont typeface="Wingdings" charset="2"/>
              <a:buNone/>
            </a:pPr>
            <a:endParaRPr lang="en-US" b="1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>
              <a:buSzPct val="45000"/>
              <a:buFont typeface="Wingdings" charset="2"/>
              <a:buChar char=""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Instrumentation available for </a:t>
            </a:r>
            <a:r>
              <a:rPr lang="en-US" b="1" dirty="0">
                <a:solidFill>
                  <a:srgbClr val="000000"/>
                </a:solidFill>
                <a:latin typeface="Comic Sans MS" pitchFamily="66" charset="0"/>
              </a:rPr>
              <a:t>manipulation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of</a:t>
            </a:r>
          </a:p>
          <a:p>
            <a:pPr marL="0" indent="0" eaLnBrk="1">
              <a:buSzPct val="45000"/>
            </a:pP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1170432" y="295467"/>
            <a:ext cx="8101584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</a:rPr>
              <a:t>COoler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</a:rPr>
              <a:t>SYnchrotron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(FZ-</a:t>
            </a:r>
            <a:r>
              <a:rPr lang="en-US" sz="2400" dirty="0" err="1">
                <a:solidFill>
                  <a:srgbClr val="FF0000"/>
                </a:solidFill>
                <a:latin typeface="Comic Sans MS" pitchFamily="66" charset="0"/>
              </a:rPr>
              <a:t>J</a:t>
            </a:r>
            <a:r>
              <a:rPr lang="en-US" sz="2400" dirty="0" err="1">
                <a:solidFill>
                  <a:srgbClr val="FF0000"/>
                </a:solidFill>
                <a:latin typeface="Comic Sans MS" pitchFamily="66" charset="0"/>
                <a:ea typeface="Century Schoolbook L" pitchFamily="16" charset="0"/>
                <a:cs typeface="Century Schoolbook L" pitchFamily="16" charset="0"/>
              </a:rPr>
              <a:t>ü</a:t>
            </a:r>
            <a:r>
              <a:rPr lang="en-US" sz="2400" dirty="0" err="1">
                <a:solidFill>
                  <a:srgbClr val="FF0000"/>
                </a:solidFill>
                <a:latin typeface="Comic Sans MS" pitchFamily="66" charset="0"/>
              </a:rPr>
              <a:t>lich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, GERMANY) </a:t>
            </a: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850" y="5705363"/>
            <a:ext cx="2857500" cy="148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6206176" y="4164371"/>
            <a:ext cx="3657600" cy="14926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60806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/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</a:rPr>
              <a:t>- beam </a:t>
            </a:r>
            <a:r>
              <a:rPr lang="en-US" b="1" dirty="0">
                <a:solidFill>
                  <a:srgbClr val="000000"/>
                </a:solidFill>
                <a:latin typeface="Comic Sans MS" pitchFamily="66" charset="0"/>
              </a:rPr>
              <a:t>size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(electron/stochastic cooling, white noise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eaLnBrk="1"/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/>
            <a:r>
              <a:rPr lang="en-US" b="1" dirty="0">
                <a:solidFill>
                  <a:srgbClr val="000000"/>
                </a:solidFill>
                <a:latin typeface="Comic Sans MS" pitchFamily="66" charset="0"/>
              </a:rPr>
              <a:t>- polarization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(RF solenoid)</a:t>
            </a:r>
          </a:p>
        </p:txBody>
      </p:sp>
      <p:sp>
        <p:nvSpPr>
          <p:cNvPr id="14343" name="Line 6"/>
          <p:cNvSpPr>
            <a:spLocks noChangeShapeType="1"/>
          </p:cNvSpPr>
          <p:nvPr/>
        </p:nvSpPr>
        <p:spPr bwMode="auto">
          <a:xfrm flipH="1" flipV="1">
            <a:off x="1295400" y="3251200"/>
            <a:ext cx="4924426" cy="2419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334" tIns="45668" rIns="91334" bIns="45668"/>
          <a:lstStyle/>
          <a:p>
            <a:endParaRPr lang="it-IT">
              <a:latin typeface="Comic Sans MS" pitchFamily="66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>
          <a:xfrm>
            <a:off x="6831018" y="6501088"/>
            <a:ext cx="2346325" cy="519113"/>
          </a:xfrm>
        </p:spPr>
        <p:txBody>
          <a:bodyPr/>
          <a:lstStyle/>
          <a:p>
            <a:pPr>
              <a:defRPr/>
            </a:pPr>
            <a:fld id="{1DEDD980-379E-4912-A0E1-6B5F1932B692}" type="slidenum">
              <a:rPr lang="en-US" smtClean="0">
                <a:latin typeface="Comic Sans MS" pitchFamily="66" charset="0"/>
              </a:rPr>
              <a:pPr>
                <a:defRPr/>
              </a:pPr>
              <a:t>14</a:t>
            </a:fld>
            <a:endParaRPr lang="en-US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697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  <p:bldP spid="143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154032" y="6039566"/>
            <a:ext cx="9790113" cy="9890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44948" rIns="89898" bIns="44948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buSzPct val="45000"/>
              <a:buFont typeface="Wingdings" charset="2"/>
              <a:buChar char=""/>
            </a:pP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Beam moves toward thick target                </a:t>
            </a:r>
            <a:r>
              <a:rPr lang="en-US" sz="2400" b="1" dirty="0">
                <a:solidFill>
                  <a:srgbClr val="000000"/>
                </a:solidFill>
                <a:latin typeface="Comic Sans MS" pitchFamily="66" charset="0"/>
              </a:rPr>
              <a:t>continuous extraction               </a:t>
            </a:r>
            <a:endParaRPr lang="en-US" sz="2400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>
              <a:lnSpc>
                <a:spcPct val="150000"/>
              </a:lnSpc>
              <a:buSzPct val="45000"/>
              <a:buFont typeface="Wingdings" charset="2"/>
              <a:buChar char=""/>
            </a:pP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Elastic scattering (large cross section for d-C)                  </a:t>
            </a:r>
          </a:p>
        </p:txBody>
      </p:sp>
      <p:sp>
        <p:nvSpPr>
          <p:cNvPr id="15364" name="Line 3"/>
          <p:cNvSpPr>
            <a:spLocks noChangeShapeType="1"/>
          </p:cNvSpPr>
          <p:nvPr/>
        </p:nvSpPr>
        <p:spPr bwMode="auto">
          <a:xfrm>
            <a:off x="5593211" y="6244811"/>
            <a:ext cx="8239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334" tIns="45668" rIns="91334" bIns="45668"/>
          <a:lstStyle/>
          <a:p>
            <a:endParaRPr lang="it-IT">
              <a:latin typeface="Comic Sans MS" pitchFamily="66" charset="0"/>
            </a:endParaRPr>
          </a:p>
        </p:txBody>
      </p:sp>
      <p:sp>
        <p:nvSpPr>
          <p:cNvPr id="15373" name="Text Box 12"/>
          <p:cNvSpPr txBox="1">
            <a:spLocks noChangeArrowheads="1"/>
          </p:cNvSpPr>
          <p:nvPr/>
        </p:nvSpPr>
        <p:spPr bwMode="auto">
          <a:xfrm>
            <a:off x="2394018" y="295468"/>
            <a:ext cx="5831106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EDDA beam </a:t>
            </a:r>
            <a:r>
              <a:rPr lang="en-US" sz="3600" dirty="0" err="1">
                <a:solidFill>
                  <a:srgbClr val="FF0000"/>
                </a:solidFill>
                <a:latin typeface="Comic Sans MS" pitchFamily="66" charset="0"/>
              </a:rPr>
              <a:t>polarimeter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6812086" y="1259557"/>
            <a:ext cx="3348338" cy="4295238"/>
            <a:chOff x="6812086" y="1259557"/>
            <a:chExt cx="3348338" cy="4295238"/>
          </a:xfrm>
        </p:grpSpPr>
        <p:sp>
          <p:nvSpPr>
            <p:cNvPr id="4" name="Rettangolo 3"/>
            <p:cNvSpPr/>
            <p:nvPr/>
          </p:nvSpPr>
          <p:spPr>
            <a:xfrm>
              <a:off x="6910418" y="1259557"/>
              <a:ext cx="3105990" cy="4295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367" name="Text Box 6"/>
            <p:cNvSpPr txBox="1">
              <a:spLocks noChangeArrowheads="1"/>
            </p:cNvSpPr>
            <p:nvPr/>
          </p:nvSpPr>
          <p:spPr bwMode="auto">
            <a:xfrm>
              <a:off x="8540033" y="2932123"/>
              <a:ext cx="1476375" cy="731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16" tIns="60819" rIns="89916" bIns="44958"/>
            <a:lstStyle>
              <a:lvl1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algn="ctr" eaLnBrk="1"/>
              <a:r>
                <a:rPr lang="en-US" sz="1700" b="1" dirty="0">
                  <a:latin typeface="Comic Sans MS" pitchFamily="66" charset="0"/>
                </a:rPr>
                <a:t>Analyzing power</a:t>
              </a:r>
            </a:p>
          </p:txBody>
        </p:sp>
        <p:sp>
          <p:nvSpPr>
            <p:cNvPr id="15368" name="Text Box 7"/>
            <p:cNvSpPr txBox="1">
              <a:spLocks noChangeArrowheads="1"/>
            </p:cNvSpPr>
            <p:nvPr/>
          </p:nvSpPr>
          <p:spPr bwMode="auto">
            <a:xfrm>
              <a:off x="7199582" y="1552575"/>
              <a:ext cx="2160588" cy="373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16" tIns="62582" rIns="89916" bIns="44958"/>
            <a:lstStyle>
              <a:lvl1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eaLnBrk="1"/>
              <a:r>
                <a:rPr lang="en-US" b="1" dirty="0">
                  <a:solidFill>
                    <a:srgbClr val="FF0000"/>
                  </a:solidFill>
                  <a:latin typeface="Comic Sans MS" pitchFamily="66" charset="0"/>
                </a:rPr>
                <a:t>ASYMMETRIES</a:t>
              </a:r>
            </a:p>
          </p:txBody>
        </p:sp>
        <p:sp>
          <p:nvSpPr>
            <p:cNvPr id="15369" name="Line 8"/>
            <p:cNvSpPr>
              <a:spLocks noChangeShapeType="1"/>
            </p:cNvSpPr>
            <p:nvPr/>
          </p:nvSpPr>
          <p:spPr bwMode="auto">
            <a:xfrm flipH="1" flipV="1">
              <a:off x="8972819" y="2615139"/>
              <a:ext cx="363538" cy="36830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1354" tIns="45677" rIns="91354" bIns="45677"/>
            <a:lstStyle/>
            <a:p>
              <a:endParaRPr lang="it-IT">
                <a:latin typeface="Comic Sans MS" pitchFamily="66" charset="0"/>
              </a:endParaRPr>
            </a:p>
          </p:txBody>
        </p:sp>
        <p:sp>
          <p:nvSpPr>
            <p:cNvPr id="15371" name="Text Box 10"/>
            <p:cNvSpPr txBox="1">
              <a:spLocks noChangeArrowheads="1"/>
            </p:cNvSpPr>
            <p:nvPr/>
          </p:nvSpPr>
          <p:spPr bwMode="auto">
            <a:xfrm>
              <a:off x="7137669" y="2933700"/>
              <a:ext cx="1728788" cy="731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16" tIns="60819" rIns="89916" bIns="44958"/>
            <a:lstStyle>
              <a:lvl1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algn="ctr" eaLnBrk="1"/>
              <a:r>
                <a:rPr lang="en-US" b="1" dirty="0">
                  <a:solidFill>
                    <a:srgbClr val="FF0000"/>
                  </a:solidFill>
                  <a:latin typeface="Comic Sans MS" pitchFamily="66" charset="0"/>
                </a:rPr>
                <a:t>VERTICAL polarization</a:t>
              </a:r>
            </a:p>
          </p:txBody>
        </p:sp>
        <p:sp>
          <p:nvSpPr>
            <p:cNvPr id="15372" name="Line 11"/>
            <p:cNvSpPr>
              <a:spLocks noChangeShapeType="1"/>
            </p:cNvSpPr>
            <p:nvPr/>
          </p:nvSpPr>
          <p:spPr bwMode="auto">
            <a:xfrm flipV="1">
              <a:off x="8234632" y="2655894"/>
              <a:ext cx="274638" cy="27940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1354" tIns="45677" rIns="91354" bIns="45677"/>
            <a:lstStyle/>
            <a:p>
              <a:endParaRPr lang="it-IT">
                <a:latin typeface="Comic Sans MS" pitchFamily="66" charset="0"/>
              </a:endParaRPr>
            </a:p>
          </p:txBody>
        </p:sp>
        <p:sp>
          <p:nvSpPr>
            <p:cNvPr id="15375" name="Text Box 14"/>
            <p:cNvSpPr txBox="1">
              <a:spLocks noChangeArrowheads="1"/>
            </p:cNvSpPr>
            <p:nvPr/>
          </p:nvSpPr>
          <p:spPr bwMode="auto">
            <a:xfrm>
              <a:off x="8684049" y="4724400"/>
              <a:ext cx="1476375" cy="731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16" tIns="60819" rIns="89916" bIns="44958"/>
            <a:lstStyle>
              <a:lvl1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algn="ctr" eaLnBrk="1"/>
              <a:r>
                <a:rPr lang="en-US" sz="1700" b="1" dirty="0">
                  <a:latin typeface="Comic Sans MS" pitchFamily="66" charset="0"/>
                </a:rPr>
                <a:t>Analyzing power</a:t>
              </a:r>
            </a:p>
          </p:txBody>
        </p:sp>
        <p:sp>
          <p:nvSpPr>
            <p:cNvPr id="15376" name="Line 15"/>
            <p:cNvSpPr>
              <a:spLocks noChangeShapeType="1"/>
            </p:cNvSpPr>
            <p:nvPr/>
          </p:nvSpPr>
          <p:spPr bwMode="auto">
            <a:xfrm flipH="1" flipV="1">
              <a:off x="9147444" y="4394200"/>
              <a:ext cx="277813" cy="331788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1354" tIns="45677" rIns="91354" bIns="45677"/>
            <a:lstStyle/>
            <a:p>
              <a:endParaRPr lang="it-IT">
                <a:latin typeface="Comic Sans MS" pitchFamily="66" charset="0"/>
              </a:endParaRPr>
            </a:p>
          </p:txBody>
        </p:sp>
        <p:sp>
          <p:nvSpPr>
            <p:cNvPr id="15377" name="Text Box 16"/>
            <p:cNvSpPr txBox="1">
              <a:spLocks noChangeArrowheads="1"/>
            </p:cNvSpPr>
            <p:nvPr/>
          </p:nvSpPr>
          <p:spPr bwMode="auto">
            <a:xfrm>
              <a:off x="6910419" y="4706948"/>
              <a:ext cx="1978263" cy="731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16" tIns="60819" rIns="89916" bIns="44958"/>
            <a:lstStyle>
              <a:lvl1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algn="ctr" eaLnBrk="1"/>
              <a:r>
                <a:rPr lang="en-US" b="1" dirty="0">
                  <a:solidFill>
                    <a:srgbClr val="FF0000"/>
                  </a:solidFill>
                  <a:latin typeface="Comic Sans MS" pitchFamily="66" charset="0"/>
                </a:rPr>
                <a:t>HORIZONTAL polarization</a:t>
              </a:r>
            </a:p>
          </p:txBody>
        </p:sp>
        <p:sp>
          <p:nvSpPr>
            <p:cNvPr id="15378" name="Line 17"/>
            <p:cNvSpPr>
              <a:spLocks noChangeShapeType="1"/>
            </p:cNvSpPr>
            <p:nvPr/>
          </p:nvSpPr>
          <p:spPr bwMode="auto">
            <a:xfrm flipV="1">
              <a:off x="8234632" y="4375154"/>
              <a:ext cx="365125" cy="333375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1354" tIns="45677" rIns="91354" bIns="45677"/>
            <a:lstStyle/>
            <a:p>
              <a:endParaRPr lang="it-IT">
                <a:latin typeface="Comic Sans MS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CasellaDiTesto 1"/>
                <p:cNvSpPr txBox="1"/>
                <p:nvPr/>
              </p:nvSpPr>
              <p:spPr>
                <a:xfrm>
                  <a:off x="6812086" y="2111080"/>
                  <a:ext cx="2153300" cy="578790"/>
                </a:xfrm>
                <a:prstGeom prst="rect">
                  <a:avLst/>
                </a:prstGeom>
                <a:noFill/>
              </p:spPr>
              <p:txBody>
                <a:bodyPr wrap="none" lIns="91354" tIns="45677" rIns="91354" bIns="45677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𝜺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𝑽</m:t>
                            </m:r>
                          </m:sub>
                        </m:sSub>
                        <m:r>
                          <a:rPr lang="it-IT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it-IT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it-IT" i="1">
                                <a:latin typeface="Cambria Math"/>
                              </a:rPr>
                              <m:t>𝐿</m:t>
                            </m:r>
                            <m:r>
                              <a:rPr lang="it-IT" i="1">
                                <a:latin typeface="Cambria Math"/>
                              </a:rPr>
                              <m:t>−</m:t>
                            </m:r>
                            <m:r>
                              <a:rPr lang="it-IT" i="1">
                                <a:latin typeface="Cambria Math"/>
                              </a:rPr>
                              <m:t>𝑅</m:t>
                            </m:r>
                          </m:num>
                          <m:den>
                            <m:r>
                              <a:rPr lang="it-IT" i="1">
                                <a:latin typeface="Cambria Math"/>
                              </a:rPr>
                              <m:t>𝐿</m:t>
                            </m:r>
                            <m:r>
                              <a:rPr lang="it-IT" i="1">
                                <a:latin typeface="Cambria Math"/>
                              </a:rPr>
                              <m:t>+</m:t>
                            </m:r>
                            <m:r>
                              <a:rPr lang="it-IT" i="1">
                                <a:latin typeface="Cambria Math"/>
                              </a:rPr>
                              <m:t>𝑅</m:t>
                            </m:r>
                          </m:den>
                        </m:f>
                        <m:r>
                          <a:rPr lang="it-IT" i="1">
                            <a:latin typeface="Cambria Math"/>
                            <a:ea typeface="Cambria Math"/>
                          </a:rPr>
                          <m:t>∝</m:t>
                        </m:r>
                        <m:sSub>
                          <m:sSubPr>
                            <m:ctrlPr>
                              <a:rPr lang="it-IT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𝑉</m:t>
                            </m:r>
                          </m:sub>
                        </m:sSub>
                        <m:sSub>
                          <m:sSubPr>
                            <m:ctrlPr>
                              <a:rPr lang="it-IT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2" name="CasellaDiTesto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2086" y="2111080"/>
                  <a:ext cx="2153300" cy="57879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asellaDiTesto 23"/>
                <p:cNvSpPr txBox="1"/>
                <p:nvPr/>
              </p:nvSpPr>
              <p:spPr>
                <a:xfrm>
                  <a:off x="6910419" y="3854348"/>
                  <a:ext cx="2233002" cy="578790"/>
                </a:xfrm>
                <a:prstGeom prst="rect">
                  <a:avLst/>
                </a:prstGeom>
                <a:noFill/>
              </p:spPr>
              <p:txBody>
                <a:bodyPr wrap="none" lIns="91354" tIns="45677" rIns="91354" bIns="45677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𝜺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𝑯</m:t>
                            </m:r>
                          </m:sub>
                        </m:sSub>
                        <m:r>
                          <a:rPr lang="it-IT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it-IT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it-IT" i="1">
                                <a:latin typeface="Cambria Math"/>
                              </a:rPr>
                              <m:t>𝑈</m:t>
                            </m:r>
                            <m:r>
                              <a:rPr lang="it-IT" i="1">
                                <a:latin typeface="Cambria Math"/>
                              </a:rPr>
                              <m:t>−</m:t>
                            </m:r>
                            <m:r>
                              <a:rPr lang="it-IT" i="1">
                                <a:latin typeface="Cambria Math"/>
                              </a:rPr>
                              <m:t>𝐷</m:t>
                            </m:r>
                          </m:num>
                          <m:den>
                            <m:r>
                              <a:rPr lang="it-IT" i="1">
                                <a:latin typeface="Cambria Math"/>
                              </a:rPr>
                              <m:t>𝑈</m:t>
                            </m:r>
                            <m:r>
                              <a:rPr lang="it-IT" i="1">
                                <a:latin typeface="Cambria Math"/>
                              </a:rPr>
                              <m:t>+</m:t>
                            </m:r>
                            <m:r>
                              <a:rPr lang="it-IT" i="1">
                                <a:latin typeface="Cambria Math"/>
                              </a:rPr>
                              <m:t>𝐷</m:t>
                            </m:r>
                          </m:den>
                        </m:f>
                        <m:r>
                          <a:rPr lang="it-IT" i="1">
                            <a:latin typeface="Cambria Math"/>
                            <a:ea typeface="Cambria Math"/>
                          </a:rPr>
                          <m:t>∝</m:t>
                        </m:r>
                        <m:sSub>
                          <m:sSubPr>
                            <m:ctrlPr>
                              <a:rPr lang="it-IT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𝐻</m:t>
                            </m:r>
                          </m:sub>
                        </m:sSub>
                        <m:sSub>
                          <m:sSubPr>
                            <m:ctrlPr>
                              <a:rPr lang="it-IT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24" name="CasellaDiTesto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0419" y="3854348"/>
                  <a:ext cx="2233002" cy="57879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>
          <a:xfrm>
            <a:off x="6831018" y="6114702"/>
            <a:ext cx="2346325" cy="519113"/>
          </a:xfrm>
        </p:spPr>
        <p:txBody>
          <a:bodyPr/>
          <a:lstStyle/>
          <a:p>
            <a:pPr>
              <a:defRPr/>
            </a:pPr>
            <a:fld id="{1DEDD980-379E-4912-A0E1-6B5F1932B692}" type="slidenum">
              <a:rPr lang="en-US" smtClean="0">
                <a:latin typeface="Comic Sans MS" pitchFamily="66" charset="0"/>
              </a:rPr>
              <a:pPr>
                <a:defRPr/>
              </a:pPr>
              <a:t>15</a:t>
            </a:fld>
            <a:endParaRPr lang="en-US" dirty="0">
              <a:latin typeface="Comic Sans MS" pitchFamily="66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00" y="1259557"/>
            <a:ext cx="6190477" cy="4295238"/>
          </a:xfrm>
          <a:prstGeom prst="rect">
            <a:avLst/>
          </a:prstGeom>
        </p:spPr>
      </p:pic>
      <p:sp>
        <p:nvSpPr>
          <p:cNvPr id="5" name="Freccia a destra 4"/>
          <p:cNvSpPr/>
          <p:nvPr/>
        </p:nvSpPr>
        <p:spPr bwMode="auto">
          <a:xfrm>
            <a:off x="143771" y="2915753"/>
            <a:ext cx="1257349" cy="45719"/>
          </a:xfrm>
          <a:prstGeom prst="rightArrow">
            <a:avLst/>
          </a:pr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34" tIns="45668" rIns="91334" bIns="45668" numCol="1" rtlCol="0" anchor="t" anchorCtr="0" compatLnSpc="1">
            <a:prstTxWarp prst="textNoShape">
              <a:avLst/>
            </a:prstTxWarp>
          </a:bodyPr>
          <a:lstStyle/>
          <a:p>
            <a:endParaRPr lang="it-IT">
              <a:latin typeface="Comic Sans MS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15779" y="2987756"/>
            <a:ext cx="936104" cy="349863"/>
          </a:xfrm>
          <a:prstGeom prst="rect">
            <a:avLst/>
          </a:prstGeom>
          <a:noFill/>
        </p:spPr>
        <p:txBody>
          <a:bodyPr wrap="square" lIns="91334" tIns="45668" rIns="91334" bIns="45668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  <a:latin typeface="Comic Sans MS" pitchFamily="66" charset="0"/>
              </a:rPr>
              <a:t>beam</a:t>
            </a:r>
            <a:endParaRPr lang="it-IT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0295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>
          <a:xfrm>
            <a:off x="8607101" y="7299319"/>
            <a:ext cx="1344083" cy="402483"/>
          </a:xfrm>
          <a:prstGeom prst="rect">
            <a:avLst/>
          </a:prstGeom>
        </p:spPr>
        <p:txBody>
          <a:bodyPr lIns="100684" tIns="50344" rIns="100684" bIns="50344"/>
          <a:lstStyle/>
          <a:p>
            <a:fld id="{C1B7C8C8-98E1-4AA1-9790-A76A83605039}" type="slidenum">
              <a:rPr lang="en-US" sz="1200">
                <a:solidFill>
                  <a:srgbClr val="000000"/>
                </a:solidFill>
                <a:latin typeface="Comic Sans MS" pitchFamily="66" charset="0"/>
              </a:rPr>
              <a:pPr/>
              <a:t>16</a:t>
            </a:fld>
            <a:endParaRPr lang="en-US" sz="120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278415" y="1307576"/>
            <a:ext cx="7384257" cy="2635638"/>
            <a:chOff x="278415" y="1307576"/>
            <a:chExt cx="7384257" cy="2635638"/>
          </a:xfrm>
        </p:grpSpPr>
        <p:sp>
          <p:nvSpPr>
            <p:cNvPr id="2" name="Rettangolo 1"/>
            <p:cNvSpPr/>
            <p:nvPr/>
          </p:nvSpPr>
          <p:spPr bwMode="auto">
            <a:xfrm>
              <a:off x="278415" y="1307576"/>
              <a:ext cx="7384257" cy="26219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/>
                <p:cNvSpPr txBox="1"/>
                <p:nvPr/>
              </p:nvSpPr>
              <p:spPr>
                <a:xfrm>
                  <a:off x="308214" y="1307576"/>
                  <a:ext cx="4514258" cy="35930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100684" tIns="50344" rIns="100684" bIns="50344" rtlCol="0">
                  <a:spAutoFit/>
                </a:bodyPr>
                <a:lstStyle/>
                <a:p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</a:rPr>
                    <a:t>- Spin </a:t>
                  </a:r>
                  <a:r>
                    <a:rPr lang="de-DE" dirty="0" err="1">
                      <a:solidFill>
                        <a:srgbClr val="000000"/>
                      </a:solidFill>
                      <a:latin typeface="Comic Sans MS" pitchFamily="66" charset="0"/>
                    </a:rPr>
                    <a:t>coherence</a:t>
                  </a:r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:r>
                    <a:rPr lang="de-DE" dirty="0" err="1">
                      <a:solidFill>
                        <a:srgbClr val="000000"/>
                      </a:solidFill>
                      <a:latin typeface="Comic Sans MS" pitchFamily="66" charset="0"/>
                    </a:rPr>
                    <a:t>along</a:t>
                  </a:r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𝑐𝑜</m:t>
                          </m:r>
                        </m:sub>
                      </m:sSub>
                      <m: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is</m:t>
                      </m:r>
                      <m: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not</m:t>
                      </m:r>
                      <m: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an</m:t>
                      </m:r>
                      <m: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issue</m:t>
                      </m:r>
                      <m: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a14:m>
                  <a:endParaRPr lang="de-DE" dirty="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17" name="Textfeld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214" y="1307576"/>
                  <a:ext cx="4995075" cy="38792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099" t="-12500" b="-2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9" name="Gruppieren 88"/>
            <p:cNvGrpSpPr/>
            <p:nvPr/>
          </p:nvGrpSpPr>
          <p:grpSpPr>
            <a:xfrm>
              <a:off x="4886265" y="1453058"/>
              <a:ext cx="1324176" cy="1794771"/>
              <a:chOff x="4370366" y="1180123"/>
              <a:chExt cx="1201142" cy="1628184"/>
            </a:xfrm>
          </p:grpSpPr>
          <p:sp>
            <p:nvSpPr>
              <p:cNvPr id="8" name="Oval 29"/>
              <p:cNvSpPr>
                <a:spLocks noChangeArrowheads="1"/>
              </p:cNvSpPr>
              <p:nvPr/>
            </p:nvSpPr>
            <p:spPr bwMode="auto">
              <a:xfrm rot="16944252">
                <a:off x="4760098" y="1388086"/>
                <a:ext cx="349250" cy="1128713"/>
              </a:xfrm>
              <a:prstGeom prst="ellips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0" name="Oval 32"/>
              <p:cNvSpPr>
                <a:spLocks noChangeArrowheads="1"/>
              </p:cNvSpPr>
              <p:nvPr/>
            </p:nvSpPr>
            <p:spPr bwMode="auto">
              <a:xfrm>
                <a:off x="4710885" y="2670787"/>
                <a:ext cx="109538" cy="125413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sz="1700">
                  <a:solidFill>
                    <a:srgbClr val="0066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" name="AutoShape 34"/>
              <p:cNvSpPr>
                <a:spLocks noChangeArrowheads="1"/>
              </p:cNvSpPr>
              <p:nvPr/>
            </p:nvSpPr>
            <p:spPr bwMode="auto">
              <a:xfrm rot="14794755">
                <a:off x="4155260" y="2245337"/>
                <a:ext cx="831851" cy="85725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3" name="AutoShape 38"/>
              <p:cNvSpPr>
                <a:spLocks noChangeArrowheads="1"/>
              </p:cNvSpPr>
              <p:nvPr/>
            </p:nvSpPr>
            <p:spPr bwMode="auto">
              <a:xfrm rot="15316227">
                <a:off x="4444185" y="1705586"/>
                <a:ext cx="114300" cy="127000"/>
              </a:xfrm>
              <a:prstGeom prst="triangle">
                <a:avLst>
                  <a:gd name="adj" fmla="val 55394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4" name="Line 39"/>
              <p:cNvSpPr>
                <a:spLocks noChangeShapeType="1"/>
              </p:cNvSpPr>
              <p:nvPr/>
            </p:nvSpPr>
            <p:spPr bwMode="auto">
              <a:xfrm flipV="1">
                <a:off x="4764860" y="1180123"/>
                <a:ext cx="344488" cy="155416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5" name="Line 50"/>
              <p:cNvSpPr>
                <a:spLocks noChangeShapeType="1"/>
              </p:cNvSpPr>
              <p:nvPr/>
            </p:nvSpPr>
            <p:spPr bwMode="auto">
              <a:xfrm flipH="1">
                <a:off x="4421960" y="1892911"/>
                <a:ext cx="520700" cy="635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6" name="Line 51"/>
              <p:cNvSpPr>
                <a:spLocks noChangeShapeType="1"/>
              </p:cNvSpPr>
              <p:nvPr/>
            </p:nvSpPr>
            <p:spPr bwMode="auto">
              <a:xfrm>
                <a:off x="4945835" y="1889736"/>
                <a:ext cx="511175" cy="23177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0" name="AutoShape 34"/>
              <p:cNvSpPr>
                <a:spLocks noChangeArrowheads="1"/>
              </p:cNvSpPr>
              <p:nvPr/>
            </p:nvSpPr>
            <p:spPr bwMode="auto">
              <a:xfrm rot="15550680">
                <a:off x="4393557" y="2320170"/>
                <a:ext cx="628162" cy="82799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2" name="AutoShape 34"/>
              <p:cNvSpPr>
                <a:spLocks noChangeArrowheads="1"/>
              </p:cNvSpPr>
              <p:nvPr/>
            </p:nvSpPr>
            <p:spPr bwMode="auto">
              <a:xfrm rot="16200000">
                <a:off x="4331344" y="2187563"/>
                <a:ext cx="900100" cy="72008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3" name="AutoShape 34"/>
              <p:cNvSpPr>
                <a:spLocks noChangeArrowheads="1"/>
              </p:cNvSpPr>
              <p:nvPr/>
            </p:nvSpPr>
            <p:spPr bwMode="auto">
              <a:xfrm rot="16903561">
                <a:off x="4561669" y="2358626"/>
                <a:ext cx="554092" cy="75620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4" name="AutoShape 34"/>
              <p:cNvSpPr>
                <a:spLocks noChangeArrowheads="1"/>
              </p:cNvSpPr>
              <p:nvPr/>
            </p:nvSpPr>
            <p:spPr bwMode="auto">
              <a:xfrm rot="17560680">
                <a:off x="4509451" y="2219014"/>
                <a:ext cx="913848" cy="97144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5" name="AutoShape 34"/>
              <p:cNvSpPr>
                <a:spLocks noChangeArrowheads="1"/>
              </p:cNvSpPr>
              <p:nvPr/>
            </p:nvSpPr>
            <p:spPr bwMode="auto">
              <a:xfrm rot="18202771">
                <a:off x="4647795" y="2386097"/>
                <a:ext cx="653294" cy="71639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" name="AutoShape 34"/>
              <p:cNvSpPr>
                <a:spLocks noChangeArrowheads="1"/>
              </p:cNvSpPr>
              <p:nvPr/>
            </p:nvSpPr>
            <p:spPr bwMode="auto">
              <a:xfrm rot="18600042">
                <a:off x="4633057" y="2290704"/>
                <a:ext cx="949481" cy="85725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7" name="AutoShape 34"/>
              <p:cNvSpPr>
                <a:spLocks noChangeArrowheads="1"/>
              </p:cNvSpPr>
              <p:nvPr/>
            </p:nvSpPr>
            <p:spPr bwMode="auto">
              <a:xfrm rot="19076792">
                <a:off x="4697597" y="2364053"/>
                <a:ext cx="873911" cy="85725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 rot="16944252">
              <a:off x="1857004" y="1717397"/>
              <a:ext cx="384983" cy="1244328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lIns="100684" tIns="50344" rIns="100684" bIns="50344" anchor="ctr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1802731" y="3131412"/>
              <a:ext cx="120758" cy="138245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684" tIns="50344" rIns="100684" bIns="50344" anchor="ctr"/>
            <a:lstStyle/>
            <a:p>
              <a:pPr algn="ctr"/>
              <a:endParaRPr lang="de-DE" sz="1700">
                <a:solidFill>
                  <a:srgbClr val="0066FF"/>
                </a:solidFill>
                <a:latin typeface="Comic Sans MS" pitchFamily="66" charset="0"/>
              </a:endParaRPr>
            </a:p>
          </p:txBody>
        </p:sp>
        <p:sp>
          <p:nvSpPr>
            <p:cNvPr id="34" name="AutoShape 34"/>
            <p:cNvSpPr>
              <a:spLocks noChangeArrowheads="1"/>
            </p:cNvSpPr>
            <p:nvPr/>
          </p:nvSpPr>
          <p:spPr bwMode="auto">
            <a:xfrm rot="14794755">
              <a:off x="1190240" y="2662416"/>
              <a:ext cx="916962" cy="94506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684" tIns="50344" rIns="100684" bIns="50344" anchor="ctr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36" name="AutoShape 37"/>
            <p:cNvSpPr>
              <a:spLocks noChangeArrowheads="1"/>
            </p:cNvSpPr>
            <p:nvPr/>
          </p:nvSpPr>
          <p:spPr bwMode="auto">
            <a:xfrm rot="19102201">
              <a:off x="1793980" y="2798917"/>
              <a:ext cx="938058" cy="96246"/>
            </a:xfrm>
            <a:prstGeom prst="rightArrow">
              <a:avLst>
                <a:gd name="adj1" fmla="val 50000"/>
                <a:gd name="adj2" fmla="val 24363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684" tIns="50344" rIns="100684" bIns="50344" anchor="ctr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37" name="AutoShape 38"/>
            <p:cNvSpPr>
              <a:spLocks noChangeArrowheads="1"/>
            </p:cNvSpPr>
            <p:nvPr/>
          </p:nvSpPr>
          <p:spPr bwMode="auto">
            <a:xfrm rot="15316227">
              <a:off x="1508719" y="2067442"/>
              <a:ext cx="125995" cy="140009"/>
            </a:xfrm>
            <a:prstGeom prst="triangle">
              <a:avLst>
                <a:gd name="adj" fmla="val 55394"/>
              </a:avLst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00684" tIns="50344" rIns="100684" bIns="50344" anchor="ctr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 flipV="1">
              <a:off x="1862235" y="1488219"/>
              <a:ext cx="379774" cy="1713178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lIns="100684" tIns="50344" rIns="100684" bIns="50344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42" name="Line 50"/>
            <p:cNvSpPr>
              <a:spLocks noChangeShapeType="1"/>
            </p:cNvSpPr>
            <p:nvPr/>
          </p:nvSpPr>
          <p:spPr bwMode="auto">
            <a:xfrm flipH="1">
              <a:off x="1484211" y="2273936"/>
              <a:ext cx="574036" cy="7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lIns="100684" tIns="50344" rIns="100684" bIns="50344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43" name="Line 51"/>
            <p:cNvSpPr>
              <a:spLocks noChangeShapeType="1"/>
            </p:cNvSpPr>
            <p:nvPr/>
          </p:nvSpPr>
          <p:spPr bwMode="auto">
            <a:xfrm>
              <a:off x="2061758" y="2270448"/>
              <a:ext cx="563535" cy="255489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lIns="100684" tIns="50344" rIns="100684" bIns="50344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369068" y="3417618"/>
              <a:ext cx="3173050" cy="5119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00684" tIns="50344" rIns="100684" bIns="50344" rtlCol="0">
              <a:spAutoFit/>
            </a:bodyPr>
            <a:lstStyle/>
            <a:p>
              <a:pPr algn="ctr"/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At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injection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all </a:t>
              </a:r>
            </a:p>
            <a:p>
              <a:pPr algn="ctr"/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spin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vectors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aligned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(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coherent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)  </a:t>
              </a: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3655160" y="3431266"/>
              <a:ext cx="3731040" cy="5119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00684" tIns="50344" rIns="100684" bIns="50344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After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some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time,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spin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vectors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get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out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of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phase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and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fully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populate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the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cone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  </a:t>
              </a:r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5743106" y="1715654"/>
            <a:ext cx="4347374" cy="359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100684" tIns="50344" rIns="100684" bIns="50344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  <a:latin typeface="Comic Sans MS" pitchFamily="66" charset="0"/>
              </a:rPr>
              <a:t>Vertical</a:t>
            </a:r>
            <a:r>
              <a:rPr lang="de-DE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omic Sans MS" pitchFamily="66" charset="0"/>
              </a:rPr>
              <a:t>polarization</a:t>
            </a:r>
            <a:r>
              <a:rPr lang="de-DE" dirty="0">
                <a:solidFill>
                  <a:srgbClr val="FF0000"/>
                </a:solidFill>
                <a:latin typeface="Comic Sans MS" pitchFamily="66" charset="0"/>
              </a:rPr>
              <a:t> not </a:t>
            </a:r>
            <a:r>
              <a:rPr lang="de-DE" dirty="0" err="1">
                <a:solidFill>
                  <a:srgbClr val="FF0000"/>
                </a:solidFill>
                <a:latin typeface="Comic Sans MS" pitchFamily="66" charset="0"/>
              </a:rPr>
              <a:t>affected</a:t>
            </a:r>
            <a:endParaRPr lang="de-DE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4" name="Titel 1"/>
          <p:cNvSpPr txBox="1">
            <a:spLocks/>
          </p:cNvSpPr>
          <p:nvPr/>
        </p:nvSpPr>
        <p:spPr bwMode="auto">
          <a:xfrm>
            <a:off x="2781126" y="198990"/>
            <a:ext cx="4881546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3600" kern="0" dirty="0">
                <a:solidFill>
                  <a:srgbClr val="FF0000"/>
                </a:solidFill>
                <a:latin typeface="Comic Sans MS" pitchFamily="66" charset="0"/>
                <a:ea typeface="+mj-ea"/>
              </a:rPr>
              <a:t>Spin </a:t>
            </a:r>
            <a:r>
              <a:rPr lang="de-DE" sz="3600" kern="0" dirty="0" err="1">
                <a:solidFill>
                  <a:srgbClr val="FF0000"/>
                </a:solidFill>
                <a:latin typeface="Comic Sans MS" pitchFamily="66" charset="0"/>
                <a:ea typeface="+mj-ea"/>
              </a:rPr>
              <a:t>coherence</a:t>
            </a:r>
            <a:r>
              <a:rPr lang="de-DE" sz="3600" kern="0" dirty="0">
                <a:solidFill>
                  <a:srgbClr val="FF0000"/>
                </a:solidFill>
                <a:latin typeface="Comic Sans MS" pitchFamily="66" charset="0"/>
                <a:ea typeface="+mj-ea"/>
              </a:rPr>
              <a:t> time</a:t>
            </a:r>
            <a:endParaRPr lang="de-DE" sz="360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3542118" y="1578279"/>
            <a:ext cx="6190605" cy="235240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5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>
          <a:xfrm>
            <a:off x="8607101" y="7299319"/>
            <a:ext cx="1344083" cy="402483"/>
          </a:xfrm>
          <a:prstGeom prst="rect">
            <a:avLst/>
          </a:prstGeom>
        </p:spPr>
        <p:txBody>
          <a:bodyPr lIns="100684" tIns="50344" rIns="100684" bIns="50344"/>
          <a:lstStyle/>
          <a:p>
            <a:fld id="{C1B7C8C8-98E1-4AA1-9790-A76A83605039}" type="slidenum">
              <a:rPr lang="en-US" sz="1200">
                <a:solidFill>
                  <a:srgbClr val="000000"/>
                </a:solidFill>
                <a:latin typeface="Comic Sans MS" pitchFamily="66" charset="0"/>
              </a:rPr>
              <a:pPr/>
              <a:t>17</a:t>
            </a:fld>
            <a:endParaRPr lang="en-US" sz="120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278415" y="1307576"/>
            <a:ext cx="7384257" cy="2635638"/>
            <a:chOff x="278415" y="1307576"/>
            <a:chExt cx="7384257" cy="2635638"/>
          </a:xfrm>
        </p:grpSpPr>
        <p:sp>
          <p:nvSpPr>
            <p:cNvPr id="2" name="Rettangolo 1"/>
            <p:cNvSpPr/>
            <p:nvPr/>
          </p:nvSpPr>
          <p:spPr bwMode="auto">
            <a:xfrm>
              <a:off x="278415" y="1307576"/>
              <a:ext cx="7384257" cy="26219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/>
                <p:cNvSpPr txBox="1"/>
                <p:nvPr/>
              </p:nvSpPr>
              <p:spPr>
                <a:xfrm>
                  <a:off x="308214" y="1307576"/>
                  <a:ext cx="4514258" cy="35930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100684" tIns="50344" rIns="100684" bIns="50344" rtlCol="0">
                  <a:spAutoFit/>
                </a:bodyPr>
                <a:lstStyle/>
                <a:p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</a:rPr>
                    <a:t>- Spin </a:t>
                  </a:r>
                  <a:r>
                    <a:rPr lang="de-DE" dirty="0" err="1">
                      <a:solidFill>
                        <a:srgbClr val="000000"/>
                      </a:solidFill>
                      <a:latin typeface="Comic Sans MS" pitchFamily="66" charset="0"/>
                    </a:rPr>
                    <a:t>coherence</a:t>
                  </a:r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:r>
                    <a:rPr lang="de-DE" dirty="0" err="1">
                      <a:solidFill>
                        <a:srgbClr val="000000"/>
                      </a:solidFill>
                      <a:latin typeface="Comic Sans MS" pitchFamily="66" charset="0"/>
                    </a:rPr>
                    <a:t>along</a:t>
                  </a:r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𝑐𝑜</m:t>
                          </m:r>
                        </m:sub>
                      </m:sSub>
                      <m: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is</m:t>
                      </m:r>
                      <m: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not</m:t>
                      </m:r>
                      <m: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an</m:t>
                      </m:r>
                      <m: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issue</m:t>
                      </m:r>
                      <m: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a14:m>
                  <a:endParaRPr lang="de-DE" dirty="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17" name="Textfeld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214" y="1307576"/>
                  <a:ext cx="4995075" cy="38792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099" t="-12500" b="-2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9" name="Gruppieren 88"/>
            <p:cNvGrpSpPr/>
            <p:nvPr/>
          </p:nvGrpSpPr>
          <p:grpSpPr>
            <a:xfrm>
              <a:off x="4886265" y="1453058"/>
              <a:ext cx="1324176" cy="1794771"/>
              <a:chOff x="4370366" y="1180123"/>
              <a:chExt cx="1201142" cy="1628184"/>
            </a:xfrm>
          </p:grpSpPr>
          <p:sp>
            <p:nvSpPr>
              <p:cNvPr id="8" name="Oval 29"/>
              <p:cNvSpPr>
                <a:spLocks noChangeArrowheads="1"/>
              </p:cNvSpPr>
              <p:nvPr/>
            </p:nvSpPr>
            <p:spPr bwMode="auto">
              <a:xfrm rot="16944252">
                <a:off x="4760098" y="1388086"/>
                <a:ext cx="349250" cy="1128713"/>
              </a:xfrm>
              <a:prstGeom prst="ellips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0" name="Oval 32"/>
              <p:cNvSpPr>
                <a:spLocks noChangeArrowheads="1"/>
              </p:cNvSpPr>
              <p:nvPr/>
            </p:nvSpPr>
            <p:spPr bwMode="auto">
              <a:xfrm>
                <a:off x="4710885" y="2670787"/>
                <a:ext cx="109538" cy="125413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sz="1700">
                  <a:solidFill>
                    <a:srgbClr val="0066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" name="AutoShape 34"/>
              <p:cNvSpPr>
                <a:spLocks noChangeArrowheads="1"/>
              </p:cNvSpPr>
              <p:nvPr/>
            </p:nvSpPr>
            <p:spPr bwMode="auto">
              <a:xfrm rot="14794755">
                <a:off x="4155260" y="2245337"/>
                <a:ext cx="831851" cy="85725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3" name="AutoShape 38"/>
              <p:cNvSpPr>
                <a:spLocks noChangeArrowheads="1"/>
              </p:cNvSpPr>
              <p:nvPr/>
            </p:nvSpPr>
            <p:spPr bwMode="auto">
              <a:xfrm rot="15316227">
                <a:off x="4444185" y="1705586"/>
                <a:ext cx="114300" cy="127000"/>
              </a:xfrm>
              <a:prstGeom prst="triangle">
                <a:avLst>
                  <a:gd name="adj" fmla="val 55394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4" name="Line 39"/>
              <p:cNvSpPr>
                <a:spLocks noChangeShapeType="1"/>
              </p:cNvSpPr>
              <p:nvPr/>
            </p:nvSpPr>
            <p:spPr bwMode="auto">
              <a:xfrm flipV="1">
                <a:off x="4764860" y="1180123"/>
                <a:ext cx="344488" cy="155416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5" name="Line 50"/>
              <p:cNvSpPr>
                <a:spLocks noChangeShapeType="1"/>
              </p:cNvSpPr>
              <p:nvPr/>
            </p:nvSpPr>
            <p:spPr bwMode="auto">
              <a:xfrm flipH="1">
                <a:off x="4421960" y="1892911"/>
                <a:ext cx="520700" cy="635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6" name="Line 51"/>
              <p:cNvSpPr>
                <a:spLocks noChangeShapeType="1"/>
              </p:cNvSpPr>
              <p:nvPr/>
            </p:nvSpPr>
            <p:spPr bwMode="auto">
              <a:xfrm>
                <a:off x="4945835" y="1889736"/>
                <a:ext cx="511175" cy="23177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0" name="AutoShape 34"/>
              <p:cNvSpPr>
                <a:spLocks noChangeArrowheads="1"/>
              </p:cNvSpPr>
              <p:nvPr/>
            </p:nvSpPr>
            <p:spPr bwMode="auto">
              <a:xfrm rot="15550680">
                <a:off x="4393557" y="2320170"/>
                <a:ext cx="628162" cy="82799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2" name="AutoShape 34"/>
              <p:cNvSpPr>
                <a:spLocks noChangeArrowheads="1"/>
              </p:cNvSpPr>
              <p:nvPr/>
            </p:nvSpPr>
            <p:spPr bwMode="auto">
              <a:xfrm rot="16200000">
                <a:off x="4331344" y="2187563"/>
                <a:ext cx="900100" cy="72008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3" name="AutoShape 34"/>
              <p:cNvSpPr>
                <a:spLocks noChangeArrowheads="1"/>
              </p:cNvSpPr>
              <p:nvPr/>
            </p:nvSpPr>
            <p:spPr bwMode="auto">
              <a:xfrm rot="16903561">
                <a:off x="4561669" y="2358626"/>
                <a:ext cx="554092" cy="75620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4" name="AutoShape 34"/>
              <p:cNvSpPr>
                <a:spLocks noChangeArrowheads="1"/>
              </p:cNvSpPr>
              <p:nvPr/>
            </p:nvSpPr>
            <p:spPr bwMode="auto">
              <a:xfrm rot="17560680">
                <a:off x="4509451" y="2219014"/>
                <a:ext cx="913848" cy="97144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5" name="AutoShape 34"/>
              <p:cNvSpPr>
                <a:spLocks noChangeArrowheads="1"/>
              </p:cNvSpPr>
              <p:nvPr/>
            </p:nvSpPr>
            <p:spPr bwMode="auto">
              <a:xfrm rot="18202771">
                <a:off x="4647795" y="2386097"/>
                <a:ext cx="653294" cy="71639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" name="AutoShape 34"/>
              <p:cNvSpPr>
                <a:spLocks noChangeArrowheads="1"/>
              </p:cNvSpPr>
              <p:nvPr/>
            </p:nvSpPr>
            <p:spPr bwMode="auto">
              <a:xfrm rot="18600042">
                <a:off x="4633057" y="2290704"/>
                <a:ext cx="949481" cy="85725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7" name="AutoShape 34"/>
              <p:cNvSpPr>
                <a:spLocks noChangeArrowheads="1"/>
              </p:cNvSpPr>
              <p:nvPr/>
            </p:nvSpPr>
            <p:spPr bwMode="auto">
              <a:xfrm rot="19076792">
                <a:off x="4697597" y="2364053"/>
                <a:ext cx="873911" cy="85725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 rot="16944252">
              <a:off x="1857004" y="1717397"/>
              <a:ext cx="384983" cy="1244328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lIns="100684" tIns="50344" rIns="100684" bIns="50344" anchor="ctr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1802731" y="3131412"/>
              <a:ext cx="120758" cy="138245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684" tIns="50344" rIns="100684" bIns="50344" anchor="ctr"/>
            <a:lstStyle/>
            <a:p>
              <a:pPr algn="ctr"/>
              <a:endParaRPr lang="de-DE" sz="1700">
                <a:solidFill>
                  <a:srgbClr val="0066FF"/>
                </a:solidFill>
                <a:latin typeface="Comic Sans MS" pitchFamily="66" charset="0"/>
              </a:endParaRPr>
            </a:p>
          </p:txBody>
        </p:sp>
        <p:sp>
          <p:nvSpPr>
            <p:cNvPr id="34" name="AutoShape 34"/>
            <p:cNvSpPr>
              <a:spLocks noChangeArrowheads="1"/>
            </p:cNvSpPr>
            <p:nvPr/>
          </p:nvSpPr>
          <p:spPr bwMode="auto">
            <a:xfrm rot="14794755">
              <a:off x="1190240" y="2662416"/>
              <a:ext cx="916962" cy="94506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684" tIns="50344" rIns="100684" bIns="50344" anchor="ctr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36" name="AutoShape 37"/>
            <p:cNvSpPr>
              <a:spLocks noChangeArrowheads="1"/>
            </p:cNvSpPr>
            <p:nvPr/>
          </p:nvSpPr>
          <p:spPr bwMode="auto">
            <a:xfrm rot="19102201">
              <a:off x="1793980" y="2798917"/>
              <a:ext cx="938058" cy="96246"/>
            </a:xfrm>
            <a:prstGeom prst="rightArrow">
              <a:avLst>
                <a:gd name="adj1" fmla="val 50000"/>
                <a:gd name="adj2" fmla="val 24363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684" tIns="50344" rIns="100684" bIns="50344" anchor="ctr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37" name="AutoShape 38"/>
            <p:cNvSpPr>
              <a:spLocks noChangeArrowheads="1"/>
            </p:cNvSpPr>
            <p:nvPr/>
          </p:nvSpPr>
          <p:spPr bwMode="auto">
            <a:xfrm rot="15316227">
              <a:off x="1508719" y="2067442"/>
              <a:ext cx="125995" cy="140009"/>
            </a:xfrm>
            <a:prstGeom prst="triangle">
              <a:avLst>
                <a:gd name="adj" fmla="val 55394"/>
              </a:avLst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00684" tIns="50344" rIns="100684" bIns="50344" anchor="ctr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 flipV="1">
              <a:off x="1862235" y="1488219"/>
              <a:ext cx="379774" cy="1713178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lIns="100684" tIns="50344" rIns="100684" bIns="50344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42" name="Line 50"/>
            <p:cNvSpPr>
              <a:spLocks noChangeShapeType="1"/>
            </p:cNvSpPr>
            <p:nvPr/>
          </p:nvSpPr>
          <p:spPr bwMode="auto">
            <a:xfrm flipH="1">
              <a:off x="1484211" y="2273936"/>
              <a:ext cx="574036" cy="7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lIns="100684" tIns="50344" rIns="100684" bIns="50344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43" name="Line 51"/>
            <p:cNvSpPr>
              <a:spLocks noChangeShapeType="1"/>
            </p:cNvSpPr>
            <p:nvPr/>
          </p:nvSpPr>
          <p:spPr bwMode="auto">
            <a:xfrm>
              <a:off x="2061758" y="2270448"/>
              <a:ext cx="563535" cy="255489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lIns="100684" tIns="50344" rIns="100684" bIns="50344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369068" y="3417618"/>
              <a:ext cx="3173050" cy="5119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00684" tIns="50344" rIns="100684" bIns="50344" rtlCol="0">
              <a:spAutoFit/>
            </a:bodyPr>
            <a:lstStyle/>
            <a:p>
              <a:pPr algn="ctr"/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At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injection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all </a:t>
              </a:r>
            </a:p>
            <a:p>
              <a:pPr algn="ctr"/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spin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vectors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aligned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(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coherent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)  </a:t>
              </a: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3655160" y="3431266"/>
              <a:ext cx="3731040" cy="5119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00684" tIns="50344" rIns="100684" bIns="50344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After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some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time,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spin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vectors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get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out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of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phase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and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fully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populate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the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cone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  </a:t>
              </a:r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5743106" y="1715654"/>
            <a:ext cx="4347374" cy="359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100684" tIns="50344" rIns="100684" bIns="50344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  <a:latin typeface="Comic Sans MS" pitchFamily="66" charset="0"/>
              </a:rPr>
              <a:t>Vertical</a:t>
            </a:r>
            <a:r>
              <a:rPr lang="de-DE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omic Sans MS" pitchFamily="66" charset="0"/>
              </a:rPr>
              <a:t>polarization</a:t>
            </a:r>
            <a:r>
              <a:rPr lang="de-DE" dirty="0">
                <a:solidFill>
                  <a:srgbClr val="FF0000"/>
                </a:solidFill>
                <a:latin typeface="Comic Sans MS" pitchFamily="66" charset="0"/>
              </a:rPr>
              <a:t> not </a:t>
            </a:r>
            <a:r>
              <a:rPr lang="de-DE" dirty="0" err="1">
                <a:solidFill>
                  <a:srgbClr val="FF0000"/>
                </a:solidFill>
                <a:latin typeface="Comic Sans MS" pitchFamily="66" charset="0"/>
              </a:rPr>
              <a:t>affected</a:t>
            </a:r>
            <a:endParaRPr lang="de-DE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278415" y="4259218"/>
            <a:ext cx="7624997" cy="2469636"/>
            <a:chOff x="278415" y="4259218"/>
            <a:chExt cx="7624997" cy="2469636"/>
          </a:xfrm>
        </p:grpSpPr>
        <p:sp>
          <p:nvSpPr>
            <p:cNvPr id="4" name="Rettangolo 3"/>
            <p:cNvSpPr/>
            <p:nvPr/>
          </p:nvSpPr>
          <p:spPr bwMode="auto">
            <a:xfrm>
              <a:off x="278415" y="4259218"/>
              <a:ext cx="7505415" cy="24696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grpSp>
          <p:nvGrpSpPr>
            <p:cNvPr id="91" name="Gruppieren 90"/>
            <p:cNvGrpSpPr/>
            <p:nvPr/>
          </p:nvGrpSpPr>
          <p:grpSpPr>
            <a:xfrm>
              <a:off x="668782" y="4834060"/>
              <a:ext cx="2392379" cy="1210684"/>
              <a:chOff x="606633" y="4185083"/>
              <a:chExt cx="2170095" cy="1098311"/>
            </a:xfrm>
          </p:grpSpPr>
          <p:sp>
            <p:nvSpPr>
              <p:cNvPr id="59" name="Oval 32"/>
              <p:cNvSpPr>
                <a:spLocks noChangeArrowheads="1"/>
              </p:cNvSpPr>
              <p:nvPr/>
            </p:nvSpPr>
            <p:spPr bwMode="auto">
              <a:xfrm>
                <a:off x="1625286" y="5031779"/>
                <a:ext cx="109538" cy="125413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sz="1700">
                  <a:solidFill>
                    <a:srgbClr val="0066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0" name="AutoShape 34"/>
              <p:cNvSpPr>
                <a:spLocks noChangeArrowheads="1"/>
              </p:cNvSpPr>
              <p:nvPr/>
            </p:nvSpPr>
            <p:spPr bwMode="auto">
              <a:xfrm rot="12207796">
                <a:off x="822352" y="4860682"/>
                <a:ext cx="849463" cy="95336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" name="AutoShape 37"/>
              <p:cNvSpPr>
                <a:spLocks noChangeArrowheads="1"/>
              </p:cNvSpPr>
              <p:nvPr/>
            </p:nvSpPr>
            <p:spPr bwMode="auto">
              <a:xfrm rot="21447576">
                <a:off x="1730032" y="5031422"/>
                <a:ext cx="754585" cy="90450"/>
              </a:xfrm>
              <a:prstGeom prst="rightArrow">
                <a:avLst>
                  <a:gd name="adj1" fmla="val 50000"/>
                  <a:gd name="adj2" fmla="val 243636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3" name="Line 39"/>
              <p:cNvSpPr>
                <a:spLocks noChangeShapeType="1"/>
              </p:cNvSpPr>
              <p:nvPr/>
            </p:nvSpPr>
            <p:spPr bwMode="auto">
              <a:xfrm flipV="1">
                <a:off x="1679261" y="4185083"/>
                <a:ext cx="192440" cy="91019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6" name="Ellipse 65"/>
              <p:cNvSpPr/>
              <p:nvPr/>
            </p:nvSpPr>
            <p:spPr bwMode="auto">
              <a:xfrm rot="11535359">
                <a:off x="606633" y="4848617"/>
                <a:ext cx="2170095" cy="434777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7" name="AutoShape 38"/>
              <p:cNvSpPr>
                <a:spLocks noChangeArrowheads="1"/>
              </p:cNvSpPr>
              <p:nvPr/>
            </p:nvSpPr>
            <p:spPr bwMode="auto">
              <a:xfrm rot="16691506">
                <a:off x="1203495" y="4668037"/>
                <a:ext cx="114300" cy="127000"/>
              </a:xfrm>
              <a:prstGeom prst="triangle">
                <a:avLst>
                  <a:gd name="adj" fmla="val 55394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70" name="Textfeld 69"/>
            <p:cNvSpPr txBox="1"/>
            <p:nvPr/>
          </p:nvSpPr>
          <p:spPr>
            <a:xfrm>
              <a:off x="303328" y="6216905"/>
              <a:ext cx="3294429" cy="3068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00684" tIns="50344" rIns="100684" bIns="50344" rtlCol="0">
              <a:spAutoFit/>
            </a:bodyPr>
            <a:lstStyle/>
            <a:p>
              <a:pPr algn="ctr"/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At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injection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all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spin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vectors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aligned</a:t>
              </a:r>
              <a:endParaRPr lang="de-DE" sz="1400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3719538" y="6216906"/>
              <a:ext cx="3098275" cy="5119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00684" tIns="50344" rIns="100684" bIns="50344" rtlCol="0">
              <a:spAutoFit/>
            </a:bodyPr>
            <a:lstStyle/>
            <a:p>
              <a:pPr algn="ctr"/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Later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,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spin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vectors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are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out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of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phase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in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the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horizontal plane</a:t>
              </a:r>
            </a:p>
          </p:txBody>
        </p:sp>
        <p:grpSp>
          <p:nvGrpSpPr>
            <p:cNvPr id="93" name="Gruppieren 92"/>
            <p:cNvGrpSpPr/>
            <p:nvPr/>
          </p:nvGrpSpPr>
          <p:grpSpPr>
            <a:xfrm>
              <a:off x="4042594" y="4834049"/>
              <a:ext cx="2392379" cy="1268140"/>
              <a:chOff x="3666972" y="4185083"/>
              <a:chExt cx="2170095" cy="1150434"/>
            </a:xfrm>
          </p:grpSpPr>
          <p:sp>
            <p:nvSpPr>
              <p:cNvPr id="76" name="Ellipse 75"/>
              <p:cNvSpPr/>
              <p:nvPr/>
            </p:nvSpPr>
            <p:spPr bwMode="auto">
              <a:xfrm rot="11535359">
                <a:off x="3666972" y="4848618"/>
                <a:ext cx="2170095" cy="434777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grpSp>
            <p:nvGrpSpPr>
              <p:cNvPr id="92" name="Gruppieren 91"/>
              <p:cNvGrpSpPr/>
              <p:nvPr/>
            </p:nvGrpSpPr>
            <p:grpSpPr>
              <a:xfrm>
                <a:off x="3744669" y="4185083"/>
                <a:ext cx="1938206" cy="1150434"/>
                <a:chOff x="3744669" y="4185083"/>
                <a:chExt cx="1938206" cy="1150434"/>
              </a:xfrm>
            </p:grpSpPr>
            <p:sp>
              <p:nvSpPr>
                <p:cNvPr id="72" name="Oval 32"/>
                <p:cNvSpPr>
                  <a:spLocks noChangeArrowheads="1"/>
                </p:cNvSpPr>
                <p:nvPr/>
              </p:nvSpPr>
              <p:spPr bwMode="auto">
                <a:xfrm>
                  <a:off x="4685625" y="5031779"/>
                  <a:ext cx="109538" cy="125413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de-DE" sz="1700">
                    <a:solidFill>
                      <a:srgbClr val="0066FF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73" name="AutoShape 34"/>
                <p:cNvSpPr>
                  <a:spLocks noChangeArrowheads="1"/>
                </p:cNvSpPr>
                <p:nvPr/>
              </p:nvSpPr>
              <p:spPr bwMode="auto">
                <a:xfrm rot="12207796">
                  <a:off x="3882691" y="4860682"/>
                  <a:ext cx="849463" cy="95336"/>
                </a:xfrm>
                <a:prstGeom prst="rightArrow">
                  <a:avLst>
                    <a:gd name="adj1" fmla="val 50000"/>
                    <a:gd name="adj2" fmla="val 242593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74" name="AutoShape 37"/>
                <p:cNvSpPr>
                  <a:spLocks noChangeArrowheads="1"/>
                </p:cNvSpPr>
                <p:nvPr/>
              </p:nvSpPr>
              <p:spPr bwMode="auto">
                <a:xfrm rot="21447576">
                  <a:off x="4790371" y="5031422"/>
                  <a:ext cx="754585" cy="90450"/>
                </a:xfrm>
                <a:prstGeom prst="rightArrow">
                  <a:avLst>
                    <a:gd name="adj1" fmla="val 50000"/>
                    <a:gd name="adj2" fmla="val 243636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75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4739600" y="4185083"/>
                  <a:ext cx="192440" cy="910195"/>
                </a:xfrm>
                <a:prstGeom prst="line">
                  <a:avLst/>
                </a:prstGeom>
                <a:noFill/>
                <a:ln w="1905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77" name="AutoShape 38"/>
                <p:cNvSpPr>
                  <a:spLocks noChangeArrowheads="1"/>
                </p:cNvSpPr>
                <p:nvPr/>
              </p:nvSpPr>
              <p:spPr bwMode="auto">
                <a:xfrm rot="16691506">
                  <a:off x="4263834" y="4668037"/>
                  <a:ext cx="114300" cy="127000"/>
                </a:xfrm>
                <a:prstGeom prst="triangle">
                  <a:avLst>
                    <a:gd name="adj" fmla="val 55394"/>
                  </a:avLst>
                </a:prstGeom>
                <a:solidFill>
                  <a:srgbClr val="FF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79" name="AutoShape 34"/>
                <p:cNvSpPr>
                  <a:spLocks noChangeArrowheads="1"/>
                </p:cNvSpPr>
                <p:nvPr/>
              </p:nvSpPr>
              <p:spPr bwMode="auto">
                <a:xfrm rot="11397897">
                  <a:off x="3744669" y="4968432"/>
                  <a:ext cx="959633" cy="92467"/>
                </a:xfrm>
                <a:prstGeom prst="rightArrow">
                  <a:avLst>
                    <a:gd name="adj1" fmla="val 50000"/>
                    <a:gd name="adj2" fmla="val 242593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80" name="AutoShape 34"/>
                <p:cNvSpPr>
                  <a:spLocks noChangeArrowheads="1"/>
                </p:cNvSpPr>
                <p:nvPr/>
              </p:nvSpPr>
              <p:spPr bwMode="auto">
                <a:xfrm rot="10198250">
                  <a:off x="4237652" y="5111694"/>
                  <a:ext cx="462413" cy="77835"/>
                </a:xfrm>
                <a:prstGeom prst="rightArrow">
                  <a:avLst>
                    <a:gd name="adj1" fmla="val 50000"/>
                    <a:gd name="adj2" fmla="val 242593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81" name="AutoShape 34"/>
                <p:cNvSpPr>
                  <a:spLocks noChangeArrowheads="1"/>
                </p:cNvSpPr>
                <p:nvPr/>
              </p:nvSpPr>
              <p:spPr bwMode="auto">
                <a:xfrm rot="7220678">
                  <a:off x="4561316" y="5192987"/>
                  <a:ext cx="218973" cy="66088"/>
                </a:xfrm>
                <a:prstGeom prst="rightArrow">
                  <a:avLst>
                    <a:gd name="adj1" fmla="val 50000"/>
                    <a:gd name="adj2" fmla="val 242593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82" name="AutoShape 34"/>
                <p:cNvSpPr>
                  <a:spLocks noChangeArrowheads="1"/>
                </p:cNvSpPr>
                <p:nvPr/>
              </p:nvSpPr>
              <p:spPr bwMode="auto">
                <a:xfrm rot="14019281">
                  <a:off x="4424313" y="4851593"/>
                  <a:ext cx="354935" cy="80986"/>
                </a:xfrm>
                <a:prstGeom prst="rightArrow">
                  <a:avLst>
                    <a:gd name="adj1" fmla="val 50000"/>
                    <a:gd name="adj2" fmla="val 242593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83" name="AutoShape 34"/>
                <p:cNvSpPr>
                  <a:spLocks noChangeArrowheads="1"/>
                </p:cNvSpPr>
                <p:nvPr/>
              </p:nvSpPr>
              <p:spPr bwMode="auto">
                <a:xfrm rot="18804656">
                  <a:off x="4731671" y="4916422"/>
                  <a:ext cx="256723" cy="54509"/>
                </a:xfrm>
                <a:prstGeom prst="rightArrow">
                  <a:avLst>
                    <a:gd name="adj1" fmla="val 50000"/>
                    <a:gd name="adj2" fmla="val 242593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84" name="AutoShape 34"/>
                <p:cNvSpPr>
                  <a:spLocks noChangeArrowheads="1"/>
                </p:cNvSpPr>
                <p:nvPr/>
              </p:nvSpPr>
              <p:spPr bwMode="auto">
                <a:xfrm rot="21229921">
                  <a:off x="4790799" y="4997669"/>
                  <a:ext cx="642522" cy="86278"/>
                </a:xfrm>
                <a:prstGeom prst="rightArrow">
                  <a:avLst>
                    <a:gd name="adj1" fmla="val 50000"/>
                    <a:gd name="adj2" fmla="val 242593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86" name="AutoShape 34"/>
                <p:cNvSpPr>
                  <a:spLocks noChangeArrowheads="1"/>
                </p:cNvSpPr>
                <p:nvPr/>
              </p:nvSpPr>
              <p:spPr bwMode="auto">
                <a:xfrm rot="1849498">
                  <a:off x="4738236" y="5218017"/>
                  <a:ext cx="544473" cy="94374"/>
                </a:xfrm>
                <a:prstGeom prst="rightArrow">
                  <a:avLst>
                    <a:gd name="adj1" fmla="val 50000"/>
                    <a:gd name="adj2" fmla="val 242593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87" name="AutoShape 34"/>
                <p:cNvSpPr>
                  <a:spLocks noChangeArrowheads="1"/>
                </p:cNvSpPr>
                <p:nvPr/>
              </p:nvSpPr>
              <p:spPr bwMode="auto">
                <a:xfrm rot="985592">
                  <a:off x="4764993" y="5196143"/>
                  <a:ext cx="917882" cy="85029"/>
                </a:xfrm>
                <a:prstGeom prst="rightArrow">
                  <a:avLst>
                    <a:gd name="adj1" fmla="val 50000"/>
                    <a:gd name="adj2" fmla="val 242593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345544" name="Object 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52940490"/>
                    </p:ext>
                  </p:extLst>
                </p:nvPr>
              </p:nvGraphicFramePr>
              <p:xfrm>
                <a:off x="2182507" y="4754686"/>
                <a:ext cx="507531" cy="45148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35943" name="Equation" r:id="rId4" imgW="253890" imgH="228501" progId="Equation.3">
                        <p:embed/>
                      </p:oleObj>
                    </mc:Choice>
                    <mc:Fallback>
                      <p:oleObj name="Equation" r:id="rId4" imgW="253890" imgH="228501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507" y="4754686"/>
                              <a:ext cx="507531" cy="451481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345544" name="Object 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224116686"/>
                    </p:ext>
                  </p:extLst>
                </p:nvPr>
              </p:nvGraphicFramePr>
              <p:xfrm>
                <a:off x="2182507" y="4754686"/>
                <a:ext cx="507531" cy="45148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3743" name="Equation" r:id="rId6" imgW="253890" imgH="228501" progId="Equation.3">
                        <p:embed/>
                      </p:oleObj>
                    </mc:Choice>
                    <mc:Fallback>
                      <p:oleObj name="Equation" r:id="rId6" imgW="253890" imgH="228501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507" y="4754686"/>
                              <a:ext cx="507531" cy="451481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feld 49"/>
                <p:cNvSpPr txBox="1"/>
                <p:nvPr/>
              </p:nvSpPr>
              <p:spPr>
                <a:xfrm>
                  <a:off x="278415" y="4259218"/>
                  <a:ext cx="7624997" cy="39226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100684" tIns="50344" rIns="100684" bIns="50344" rtlCol="0">
                  <a:spAutoFit/>
                </a:bodyPr>
                <a:lstStyle/>
                <a:p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</a:rPr>
                    <a:t>- </a:t>
                  </a:r>
                  <a:r>
                    <a:rPr lang="de-DE" dirty="0" err="1">
                      <a:solidFill>
                        <a:srgbClr val="000000"/>
                      </a:solidFill>
                      <a:latin typeface="Comic Sans MS" pitchFamily="66" charset="0"/>
                    </a:rPr>
                    <a:t>For</a:t>
                  </a:r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𝑆</m:t>
                          </m:r>
                        </m:e>
                      </m:acc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⊥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𝑐𝑜</m:t>
                          </m:r>
                        </m:sub>
                      </m:sSub>
                    </m:oMath>
                  </a14:m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 (machines </a:t>
                  </a:r>
                  <a:r>
                    <a:rPr lang="de-DE" dirty="0" err="1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with</a:t>
                  </a:r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 </a:t>
                  </a:r>
                  <a:r>
                    <a:rPr lang="de-DE" dirty="0" err="1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frozen</a:t>
                  </a:r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 </a:t>
                  </a:r>
                  <a:r>
                    <a:rPr lang="de-DE" dirty="0" err="1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spin</a:t>
                  </a:r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) </a:t>
                  </a:r>
                  <a:r>
                    <a:rPr lang="de-DE" dirty="0" err="1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the</a:t>
                  </a:r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 </a:t>
                  </a:r>
                  <a:r>
                    <a:rPr lang="de-DE" dirty="0" err="1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situation</a:t>
                  </a:r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 </a:t>
                  </a:r>
                  <a:r>
                    <a:rPr lang="de-DE" dirty="0" err="1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is</a:t>
                  </a:r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 different</a:t>
                  </a:r>
                  <a:endParaRPr lang="de-DE" dirty="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50" name="Textfeld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415" y="4259218"/>
                  <a:ext cx="7624997" cy="39226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560" t="-28125" b="-2343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8" name="Rectangle 5"/>
          <p:cNvSpPr txBox="1">
            <a:spLocks noChangeArrowheads="1"/>
          </p:cNvSpPr>
          <p:nvPr/>
        </p:nvSpPr>
        <p:spPr bwMode="auto">
          <a:xfrm>
            <a:off x="340520" y="6881254"/>
            <a:ext cx="9485313" cy="3972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In 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EDM machine observation 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time is 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limited by SCT.</a:t>
            </a:r>
            <a:endParaRPr lang="en-US" sz="2400" dirty="0">
              <a:solidFill>
                <a:srgbClr val="FF0000"/>
              </a:solidFill>
              <a:latin typeface="Comic Sans MS" pitchFamily="66" charset="0"/>
              <a:sym typeface="Wingdings" pitchFamily="2" charset="2"/>
            </a:endParaRPr>
          </a:p>
        </p:txBody>
      </p:sp>
      <p:sp>
        <p:nvSpPr>
          <p:cNvPr id="64" name="Titel 1"/>
          <p:cNvSpPr txBox="1">
            <a:spLocks/>
          </p:cNvSpPr>
          <p:nvPr/>
        </p:nvSpPr>
        <p:spPr bwMode="auto">
          <a:xfrm>
            <a:off x="2781126" y="198990"/>
            <a:ext cx="4881546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3600" kern="0" dirty="0">
                <a:solidFill>
                  <a:srgbClr val="FF0000"/>
                </a:solidFill>
                <a:latin typeface="Comic Sans MS" pitchFamily="66" charset="0"/>
                <a:ea typeface="+mj-ea"/>
              </a:rPr>
              <a:t>Spin </a:t>
            </a:r>
            <a:r>
              <a:rPr lang="de-DE" sz="3600" kern="0" dirty="0" err="1">
                <a:solidFill>
                  <a:srgbClr val="FF0000"/>
                </a:solidFill>
                <a:latin typeface="Comic Sans MS" pitchFamily="66" charset="0"/>
                <a:ea typeface="+mj-ea"/>
              </a:rPr>
              <a:t>coherence</a:t>
            </a:r>
            <a:r>
              <a:rPr lang="de-DE" sz="3600" kern="0" dirty="0">
                <a:solidFill>
                  <a:srgbClr val="FF0000"/>
                </a:solidFill>
                <a:latin typeface="Comic Sans MS" pitchFamily="66" charset="0"/>
                <a:ea typeface="+mj-ea"/>
              </a:rPr>
              <a:t> time</a:t>
            </a:r>
            <a:endParaRPr lang="de-DE" sz="360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8" name="Textfeld 87"/>
          <p:cNvSpPr txBox="1"/>
          <p:nvPr/>
        </p:nvSpPr>
        <p:spPr>
          <a:xfrm>
            <a:off x="5767143" y="4997657"/>
            <a:ext cx="4272538" cy="359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100684" tIns="50344" rIns="100684" bIns="50344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Comic Sans MS" pitchFamily="66" charset="0"/>
              </a:rPr>
              <a:t>Longitudinal </a:t>
            </a:r>
            <a:r>
              <a:rPr lang="de-DE" dirty="0" err="1">
                <a:solidFill>
                  <a:srgbClr val="FF0000"/>
                </a:solidFill>
                <a:latin typeface="Comic Sans MS" pitchFamily="66" charset="0"/>
              </a:rPr>
              <a:t>polarization</a:t>
            </a:r>
            <a:r>
              <a:rPr lang="de-DE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omic Sans MS" pitchFamily="66" charset="0"/>
              </a:rPr>
              <a:t>vanishes</a:t>
            </a:r>
            <a:r>
              <a:rPr lang="de-DE" dirty="0">
                <a:solidFill>
                  <a:srgbClr val="FF0000"/>
                </a:solidFill>
                <a:latin typeface="Comic Sans MS" pitchFamily="66" charset="0"/>
              </a:rPr>
              <a:t>!</a:t>
            </a:r>
          </a:p>
        </p:txBody>
      </p:sp>
      <p:sp>
        <p:nvSpPr>
          <p:cNvPr id="65" name="Rettangolo 64"/>
          <p:cNvSpPr/>
          <p:nvPr/>
        </p:nvSpPr>
        <p:spPr bwMode="auto">
          <a:xfrm>
            <a:off x="3655160" y="4651482"/>
            <a:ext cx="6190605" cy="20773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6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88" grpId="0" animBg="1"/>
      <p:bldP spid="6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 Box 1"/>
          <p:cNvSpPr txBox="1">
            <a:spLocks noChangeArrowheads="1"/>
          </p:cNvSpPr>
          <p:nvPr/>
        </p:nvSpPr>
        <p:spPr bwMode="auto">
          <a:xfrm>
            <a:off x="1367110" y="282023"/>
            <a:ext cx="6884601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3" tIns="44986" rIns="89973" bIns="44986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</a:rPr>
              <a:t>Decoherence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: where does it arise?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47" name="Gruppo 46"/>
          <p:cNvGrpSpPr/>
          <p:nvPr/>
        </p:nvGrpSpPr>
        <p:grpSpPr>
          <a:xfrm>
            <a:off x="6997457" y="3852031"/>
            <a:ext cx="3116685" cy="2151111"/>
            <a:chOff x="703310" y="1184735"/>
            <a:chExt cx="3834994" cy="2337047"/>
          </a:xfrm>
        </p:grpSpPr>
        <p:sp>
          <p:nvSpPr>
            <p:cNvPr id="49" name="Oval 3"/>
            <p:cNvSpPr>
              <a:spLocks noChangeArrowheads="1"/>
            </p:cNvSpPr>
            <p:nvPr/>
          </p:nvSpPr>
          <p:spPr bwMode="auto">
            <a:xfrm>
              <a:off x="882972" y="2116253"/>
              <a:ext cx="2743766" cy="1231536"/>
            </a:xfrm>
            <a:prstGeom prst="ellipse">
              <a:avLst/>
            </a:prstGeom>
            <a:noFill/>
            <a:ln w="5472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latin typeface="Comic Sans MS" pitchFamily="66" charset="0"/>
                <a:cs typeface="Arial Unicode MS" charset="0"/>
              </a:endParaRPr>
            </a:p>
          </p:txBody>
        </p:sp>
        <p:sp>
          <p:nvSpPr>
            <p:cNvPr id="51" name="Line 4"/>
            <p:cNvSpPr>
              <a:spLocks noChangeShapeType="1"/>
            </p:cNvSpPr>
            <p:nvPr/>
          </p:nvSpPr>
          <p:spPr bwMode="auto">
            <a:xfrm flipV="1">
              <a:off x="3012727" y="1184735"/>
              <a:ext cx="2268" cy="98993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latin typeface="Comic Sans MS" pitchFamily="66" charset="0"/>
              </a:endParaRPr>
            </a:p>
          </p:txBody>
        </p:sp>
        <p:sp>
          <p:nvSpPr>
            <p:cNvPr id="52" name="Line 5"/>
            <p:cNvSpPr>
              <a:spLocks noChangeShapeType="1"/>
            </p:cNvSpPr>
            <p:nvPr/>
          </p:nvSpPr>
          <p:spPr bwMode="auto">
            <a:xfrm>
              <a:off x="3012727" y="2174667"/>
              <a:ext cx="1004035" cy="363863"/>
            </a:xfrm>
            <a:prstGeom prst="line">
              <a:avLst/>
            </a:prstGeom>
            <a:noFill/>
            <a:ln w="76200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latin typeface="Comic Sans MS" pitchFamily="66" charset="0"/>
              </a:endParaRPr>
            </a:p>
          </p:txBody>
        </p:sp>
        <p:sp>
          <p:nvSpPr>
            <p:cNvPr id="53" name="Line 6"/>
            <p:cNvSpPr>
              <a:spLocks noChangeShapeType="1"/>
            </p:cNvSpPr>
            <p:nvPr/>
          </p:nvSpPr>
          <p:spPr bwMode="auto">
            <a:xfrm flipV="1">
              <a:off x="3032634" y="1784352"/>
              <a:ext cx="984128" cy="341138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latin typeface="Comic Sans MS" pitchFamily="66" charset="0"/>
              </a:endParaRPr>
            </a:p>
          </p:txBody>
        </p:sp>
        <p:sp>
          <p:nvSpPr>
            <p:cNvPr id="54" name="Text Box 7"/>
            <p:cNvSpPr txBox="1">
              <a:spLocks noChangeArrowheads="1"/>
            </p:cNvSpPr>
            <p:nvPr/>
          </p:nvSpPr>
          <p:spPr bwMode="auto">
            <a:xfrm>
              <a:off x="4016762" y="1545539"/>
              <a:ext cx="521542" cy="496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en-US" dirty="0">
                  <a:solidFill>
                    <a:srgbClr val="000000"/>
                  </a:solidFill>
                  <a:latin typeface="Comic Sans MS" pitchFamily="66" charset="0"/>
                </a:rPr>
                <a:t>X</a:t>
              </a:r>
            </a:p>
          </p:txBody>
        </p:sp>
        <p:sp>
          <p:nvSpPr>
            <p:cNvPr id="56" name="Text Box 8"/>
            <p:cNvSpPr txBox="1">
              <a:spLocks noChangeArrowheads="1"/>
            </p:cNvSpPr>
            <p:nvPr/>
          </p:nvSpPr>
          <p:spPr bwMode="auto">
            <a:xfrm>
              <a:off x="2718570" y="1225503"/>
              <a:ext cx="521542" cy="466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en-US" dirty="0">
                  <a:solidFill>
                    <a:srgbClr val="000000"/>
                  </a:solidFill>
                  <a:latin typeface="Comic Sans MS" pitchFamily="66" charset="0"/>
                </a:rPr>
                <a:t>Y</a:t>
              </a:r>
            </a:p>
          </p:txBody>
        </p:sp>
        <p:sp>
          <p:nvSpPr>
            <p:cNvPr id="57" name="Text Box 9"/>
            <p:cNvSpPr txBox="1">
              <a:spLocks noChangeArrowheads="1"/>
            </p:cNvSpPr>
            <p:nvPr/>
          </p:nvSpPr>
          <p:spPr bwMode="auto">
            <a:xfrm>
              <a:off x="3960192" y="2373496"/>
              <a:ext cx="392291" cy="466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en-US">
                  <a:solidFill>
                    <a:srgbClr val="000000"/>
                  </a:solidFill>
                  <a:latin typeface="Comic Sans MS" pitchFamily="66" charset="0"/>
                </a:rPr>
                <a:t>Z</a:t>
              </a:r>
            </a:p>
          </p:txBody>
        </p:sp>
        <p:sp>
          <p:nvSpPr>
            <p:cNvPr id="58" name="Figura a mano libera 57"/>
            <p:cNvSpPr/>
            <p:nvPr/>
          </p:nvSpPr>
          <p:spPr bwMode="auto">
            <a:xfrm>
              <a:off x="703310" y="1915064"/>
              <a:ext cx="2643739" cy="1606718"/>
            </a:xfrm>
            <a:custGeom>
              <a:avLst/>
              <a:gdLst>
                <a:gd name="connsiteX0" fmla="*/ 2643739 w 2643739"/>
                <a:gd name="connsiteY0" fmla="*/ 86264 h 1606718"/>
                <a:gd name="connsiteX1" fmla="*/ 2264177 w 2643739"/>
                <a:gd name="connsiteY1" fmla="*/ 810883 h 1606718"/>
                <a:gd name="connsiteX2" fmla="*/ 2505716 w 2643739"/>
                <a:gd name="connsiteY2" fmla="*/ 1604513 h 1606718"/>
                <a:gd name="connsiteX3" fmla="*/ 1263513 w 2643739"/>
                <a:gd name="connsiteY3" fmla="*/ 1052423 h 1606718"/>
                <a:gd name="connsiteX4" fmla="*/ 4056 w 2643739"/>
                <a:gd name="connsiteY4" fmla="*/ 1190445 h 1606718"/>
                <a:gd name="connsiteX5" fmla="*/ 866698 w 2643739"/>
                <a:gd name="connsiteY5" fmla="*/ 690113 h 1606718"/>
                <a:gd name="connsiteX6" fmla="*/ 1004720 w 2643739"/>
                <a:gd name="connsiteY6" fmla="*/ 0 h 160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3739" h="1606718">
                  <a:moveTo>
                    <a:pt x="2643739" y="86264"/>
                  </a:moveTo>
                  <a:cubicBezTo>
                    <a:pt x="2465460" y="322052"/>
                    <a:pt x="2287181" y="557841"/>
                    <a:pt x="2264177" y="810883"/>
                  </a:cubicBezTo>
                  <a:cubicBezTo>
                    <a:pt x="2241173" y="1063925"/>
                    <a:pt x="2672493" y="1564256"/>
                    <a:pt x="2505716" y="1604513"/>
                  </a:cubicBezTo>
                  <a:cubicBezTo>
                    <a:pt x="2338939" y="1644770"/>
                    <a:pt x="1680456" y="1121434"/>
                    <a:pt x="1263513" y="1052423"/>
                  </a:cubicBezTo>
                  <a:cubicBezTo>
                    <a:pt x="846570" y="983412"/>
                    <a:pt x="70192" y="1250830"/>
                    <a:pt x="4056" y="1190445"/>
                  </a:cubicBezTo>
                  <a:cubicBezTo>
                    <a:pt x="-62080" y="1130060"/>
                    <a:pt x="699921" y="888521"/>
                    <a:pt x="866698" y="690113"/>
                  </a:cubicBezTo>
                  <a:cubicBezTo>
                    <a:pt x="1033475" y="491706"/>
                    <a:pt x="1019097" y="245853"/>
                    <a:pt x="1004720" y="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IT">
                <a:latin typeface="Comic Sans MS" pitchFamily="66" charset="0"/>
              </a:endParaRPr>
            </a:p>
          </p:txBody>
        </p:sp>
        <p:sp>
          <p:nvSpPr>
            <p:cNvPr id="61" name="CasellaDiTesto 60"/>
            <p:cNvSpPr txBox="1"/>
            <p:nvPr/>
          </p:nvSpPr>
          <p:spPr>
            <a:xfrm>
              <a:off x="3168104" y="1763613"/>
              <a:ext cx="465111" cy="539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794" indent="-342794">
                <a:buBlip>
                  <a:blip r:embed="rId3"/>
                </a:buBlip>
              </a:pPr>
              <a:r>
                <a:rPr lang="it-IT" sz="2800" dirty="0">
                  <a:latin typeface="Comic Sans MS" pitchFamily="66" charset="0"/>
                </a:rPr>
                <a:t> </a:t>
              </a:r>
            </a:p>
          </p:txBody>
        </p:sp>
      </p:grpSp>
      <p:sp>
        <p:nvSpPr>
          <p:cNvPr id="50" name="CasellaDiTesto 49"/>
          <p:cNvSpPr txBox="1"/>
          <p:nvPr/>
        </p:nvSpPr>
        <p:spPr>
          <a:xfrm>
            <a:off x="211381" y="1403856"/>
            <a:ext cx="6415844" cy="1380478"/>
          </a:xfrm>
          <a:prstGeom prst="rect">
            <a:avLst/>
          </a:prstGeom>
          <a:solidFill>
            <a:schemeClr val="bg1"/>
          </a:solidFill>
        </p:spPr>
        <p:txBody>
          <a:bodyPr wrap="square" lIns="91410" tIns="45706" rIns="91410" bIns="45706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LONGITUDINAL PHASE SPACE</a:t>
            </a:r>
          </a:p>
          <a:p>
            <a:r>
              <a:rPr lang="it-IT" dirty="0" err="1" smtClean="0">
                <a:solidFill>
                  <a:srgbClr val="FF0000"/>
                </a:solidFill>
                <a:latin typeface="Comic Sans MS" pitchFamily="66" charset="0"/>
              </a:rPr>
              <a:t>Problem</a:t>
            </a: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it-IT" dirty="0" err="1" smtClean="0">
                <a:latin typeface="Comic Sans MS" pitchFamily="66" charset="0"/>
              </a:rPr>
              <a:t>beam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momentum</a:t>
            </a:r>
            <a:r>
              <a:rPr lang="it-IT" dirty="0" smtClean="0">
                <a:latin typeface="Comic Sans MS" pitchFamily="66" charset="0"/>
              </a:rPr>
              <a:t> spread (                                   )</a:t>
            </a:r>
          </a:p>
          <a:p>
            <a:pPr marL="742369" lvl="1" indent="-285692">
              <a:buFont typeface="Arial" pitchFamily="34" charset="0"/>
              <a:buChar char="•"/>
            </a:pPr>
            <a:r>
              <a:rPr lang="it-IT" i="1" dirty="0" smtClean="0">
                <a:latin typeface="Comic Sans MS" pitchFamily="66" charset="0"/>
              </a:rPr>
              <a:t>E.g. </a:t>
            </a:r>
            <a:r>
              <a:rPr lang="it-IT" i="1" dirty="0" err="1" smtClean="0">
                <a:latin typeface="Symbol" pitchFamily="18" charset="2"/>
              </a:rPr>
              <a:t>D</a:t>
            </a:r>
            <a:r>
              <a:rPr lang="it-IT" i="1" dirty="0" err="1" smtClean="0">
                <a:latin typeface="Comic Sans MS" pitchFamily="66" charset="0"/>
              </a:rPr>
              <a:t>p</a:t>
            </a:r>
            <a:r>
              <a:rPr lang="it-IT" i="1" dirty="0" smtClean="0">
                <a:latin typeface="Comic Sans MS" pitchFamily="66" charset="0"/>
              </a:rPr>
              <a:t>/p=1∙10</a:t>
            </a:r>
            <a:r>
              <a:rPr lang="it-IT" i="1" baseline="30000" dirty="0" smtClean="0">
                <a:latin typeface="Comic Sans MS" pitchFamily="66" charset="0"/>
              </a:rPr>
              <a:t>-4</a:t>
            </a:r>
            <a:r>
              <a:rPr lang="it-IT" i="1" dirty="0" smtClean="0">
                <a:latin typeface="Comic Sans MS" pitchFamily="66" charset="0"/>
              </a:rPr>
              <a:t> </a:t>
            </a:r>
            <a:r>
              <a:rPr lang="it-IT" i="1" dirty="0" smtClean="0">
                <a:latin typeface="Comic Sans MS" pitchFamily="66" charset="0"/>
                <a:sym typeface="Symbol"/>
              </a:rPr>
              <a:t></a:t>
            </a:r>
            <a:r>
              <a:rPr lang="it-IT" i="1" dirty="0" err="1" smtClean="0">
                <a:latin typeface="Symbol" pitchFamily="18" charset="2"/>
                <a:sym typeface="Symbol"/>
              </a:rPr>
              <a:t>Dn</a:t>
            </a:r>
            <a:r>
              <a:rPr lang="it-IT" i="1" baseline="-25000" dirty="0" err="1" smtClean="0">
                <a:latin typeface="Comic Sans MS" pitchFamily="66" charset="0"/>
                <a:sym typeface="Symbol"/>
              </a:rPr>
              <a:t>s</a:t>
            </a:r>
            <a:r>
              <a:rPr lang="it-IT" i="1" dirty="0" smtClean="0">
                <a:latin typeface="Comic Sans MS" pitchFamily="66" charset="0"/>
                <a:sym typeface="Symbol"/>
              </a:rPr>
              <a:t>/</a:t>
            </a:r>
            <a:r>
              <a:rPr lang="it-IT" i="1" dirty="0" smtClean="0">
                <a:latin typeface="Symbol" pitchFamily="18" charset="2"/>
                <a:sym typeface="Symbol"/>
              </a:rPr>
              <a:t>n</a:t>
            </a:r>
            <a:r>
              <a:rPr lang="it-IT" i="1" baseline="-25000" dirty="0" smtClean="0">
                <a:latin typeface="Comic Sans MS" pitchFamily="66" charset="0"/>
                <a:sym typeface="Symbol"/>
              </a:rPr>
              <a:t>s</a:t>
            </a:r>
            <a:r>
              <a:rPr lang="it-IT" i="1" dirty="0" smtClean="0">
                <a:latin typeface="Comic Sans MS" pitchFamily="66" charset="0"/>
                <a:sym typeface="Symbol"/>
              </a:rPr>
              <a:t>=2.1x10</a:t>
            </a:r>
            <a:r>
              <a:rPr lang="it-IT" i="1" baseline="30000" dirty="0" smtClean="0">
                <a:latin typeface="Comic Sans MS" pitchFamily="66" charset="0"/>
                <a:sym typeface="Symbol"/>
              </a:rPr>
              <a:t>-5</a:t>
            </a:r>
            <a:r>
              <a:rPr lang="it-IT" i="1" dirty="0" smtClean="0">
                <a:latin typeface="Comic Sans MS" pitchFamily="66" charset="0"/>
                <a:sym typeface="Symbol"/>
              </a:rPr>
              <a:t> </a:t>
            </a:r>
            <a:r>
              <a:rPr lang="it-IT" i="1" dirty="0" err="1" smtClean="0">
                <a:latin typeface="Symbol" pitchFamily="18" charset="2"/>
                <a:sym typeface="Symbol"/>
              </a:rPr>
              <a:t>t</a:t>
            </a:r>
            <a:r>
              <a:rPr lang="it-IT" i="1" baseline="-25000" dirty="0" err="1" smtClean="0">
                <a:latin typeface="Comic Sans MS" pitchFamily="66" charset="0"/>
                <a:sym typeface="Symbol"/>
              </a:rPr>
              <a:t>pol</a:t>
            </a:r>
            <a:r>
              <a:rPr lang="it-IT" i="1" dirty="0" smtClean="0">
                <a:latin typeface="Comic Sans MS" pitchFamily="66" charset="0"/>
                <a:sym typeface="Symbol"/>
              </a:rPr>
              <a:t>=63 </a:t>
            </a:r>
            <a:r>
              <a:rPr lang="it-IT" i="1" dirty="0" err="1" smtClean="0">
                <a:latin typeface="Comic Sans MS" pitchFamily="66" charset="0"/>
                <a:sym typeface="Symbol"/>
              </a:rPr>
              <a:t>ms</a:t>
            </a:r>
            <a:endParaRPr lang="it-IT" i="1" dirty="0" smtClean="0">
              <a:latin typeface="Comic Sans MS" pitchFamily="66" charset="0"/>
            </a:endParaRPr>
          </a:p>
          <a:p>
            <a:endParaRPr lang="it-IT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Solution</a:t>
            </a:r>
            <a:r>
              <a:rPr lang="it-IT" dirty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it-IT" dirty="0">
                <a:latin typeface="Comic Sans MS" pitchFamily="66" charset="0"/>
              </a:rPr>
              <a:t>use of </a:t>
            </a:r>
            <a:r>
              <a:rPr lang="it-IT" dirty="0" err="1">
                <a:latin typeface="Comic Sans MS" pitchFamily="66" charset="0"/>
              </a:rPr>
              <a:t>bunched</a:t>
            </a:r>
            <a:r>
              <a:rPr lang="it-IT" dirty="0">
                <a:latin typeface="Comic Sans MS" pitchFamily="66" charset="0"/>
              </a:rPr>
              <a:t> </a:t>
            </a:r>
            <a:r>
              <a:rPr lang="it-IT" dirty="0" err="1">
                <a:latin typeface="Comic Sans MS" pitchFamily="66" charset="0"/>
              </a:rPr>
              <a:t>beam</a:t>
            </a:r>
            <a:r>
              <a:rPr lang="it-IT" dirty="0">
                <a:latin typeface="Comic Sans MS" pitchFamily="66" charset="0"/>
              </a:rPr>
              <a:t> (&lt;</a:t>
            </a:r>
            <a:r>
              <a:rPr lang="it-IT" dirty="0" err="1">
                <a:latin typeface="Symbol" pitchFamily="18" charset="2"/>
              </a:rPr>
              <a:t>D</a:t>
            </a:r>
            <a:r>
              <a:rPr lang="it-IT" dirty="0" err="1">
                <a:latin typeface="Comic Sans MS" pitchFamily="66" charset="0"/>
              </a:rPr>
              <a:t>p</a:t>
            </a:r>
            <a:r>
              <a:rPr lang="it-IT" dirty="0">
                <a:latin typeface="Comic Sans MS" pitchFamily="66" charset="0"/>
              </a:rPr>
              <a:t>/p&gt; = 0</a:t>
            </a:r>
            <a:r>
              <a:rPr lang="it-IT" dirty="0" smtClean="0">
                <a:latin typeface="Comic Sans MS" pitchFamily="66" charset="0"/>
              </a:rPr>
              <a:t>)</a:t>
            </a:r>
            <a:endParaRPr lang="it-IT" dirty="0">
              <a:latin typeface="Comic Sans MS" pitchFamily="66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3907045" y="1675895"/>
            <a:ext cx="2787912" cy="349939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r>
              <a:rPr lang="it-IT" dirty="0" err="1" smtClean="0">
                <a:latin typeface="Comic Sans MS" pitchFamily="66" charset="0"/>
              </a:rPr>
              <a:t>Δp</a:t>
            </a:r>
            <a:r>
              <a:rPr lang="it-IT" dirty="0" smtClean="0">
                <a:latin typeface="Comic Sans MS" pitchFamily="66" charset="0"/>
              </a:rPr>
              <a:t>/p ≠ 0 </a:t>
            </a:r>
            <a:r>
              <a:rPr lang="it-IT" dirty="0" smtClean="0">
                <a:latin typeface="Comic Sans MS" pitchFamily="66" charset="0"/>
                <a:sym typeface="Symbol"/>
              </a:rPr>
              <a:t> </a:t>
            </a:r>
            <a:r>
              <a:rPr lang="it-IT" dirty="0" err="1" smtClean="0">
                <a:latin typeface="Symbol" pitchFamily="18" charset="2"/>
                <a:sym typeface="Symbol"/>
              </a:rPr>
              <a:t>Dn</a:t>
            </a:r>
            <a:r>
              <a:rPr lang="it-IT" baseline="-25000" dirty="0" err="1" smtClean="0">
                <a:latin typeface="Comic Sans MS" pitchFamily="66" charset="0"/>
                <a:sym typeface="Symbol"/>
              </a:rPr>
              <a:t>s</a:t>
            </a:r>
            <a:r>
              <a:rPr lang="it-IT" dirty="0" smtClean="0">
                <a:latin typeface="Comic Sans MS" pitchFamily="66" charset="0"/>
                <a:sym typeface="Symbol"/>
              </a:rPr>
              <a:t>/</a:t>
            </a:r>
            <a:r>
              <a:rPr lang="it-IT" dirty="0" smtClean="0">
                <a:latin typeface="Symbol" pitchFamily="18" charset="2"/>
                <a:sym typeface="Symbol"/>
              </a:rPr>
              <a:t>n</a:t>
            </a:r>
            <a:r>
              <a:rPr lang="it-IT" baseline="-25000" dirty="0" smtClean="0">
                <a:latin typeface="Comic Sans MS" pitchFamily="66" charset="0"/>
                <a:sym typeface="Symbol"/>
              </a:rPr>
              <a:t>s</a:t>
            </a:r>
            <a:r>
              <a:rPr lang="it-IT" dirty="0" smtClean="0">
                <a:latin typeface="Comic Sans MS" pitchFamily="66" charset="0"/>
                <a:sym typeface="Symbol"/>
              </a:rPr>
              <a:t> </a:t>
            </a:r>
            <a:r>
              <a:rPr lang="it-IT" dirty="0" smtClean="0">
                <a:latin typeface="Comic Sans MS" pitchFamily="66" charset="0"/>
              </a:rPr>
              <a:t>≠ 0 </a:t>
            </a:r>
            <a:endParaRPr lang="it-IT" dirty="0">
              <a:latin typeface="Comic Sans MS" pitchFamily="66" charset="0"/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6997455" y="1253067"/>
            <a:ext cx="2913839" cy="1901040"/>
            <a:chOff x="3279423" y="1888064"/>
            <a:chExt cx="2743766" cy="1693760"/>
          </a:xfrm>
        </p:grpSpPr>
        <p:sp>
          <p:nvSpPr>
            <p:cNvPr id="69" name="Oval 3"/>
            <p:cNvSpPr>
              <a:spLocks noChangeArrowheads="1"/>
            </p:cNvSpPr>
            <p:nvPr/>
          </p:nvSpPr>
          <p:spPr bwMode="auto">
            <a:xfrm>
              <a:off x="3279423" y="2176666"/>
              <a:ext cx="2743766" cy="1231536"/>
            </a:xfrm>
            <a:prstGeom prst="ellipse">
              <a:avLst/>
            </a:prstGeom>
            <a:noFill/>
            <a:ln w="5472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1354" tIns="45677" rIns="91354" bIns="45677" anchor="ctr"/>
            <a:lstStyle/>
            <a:p>
              <a:endParaRPr lang="it-IT">
                <a:latin typeface="Comic Sans MS" pitchFamily="66" charset="0"/>
                <a:cs typeface="Arial Unicode MS" charset="0"/>
              </a:endParaRPr>
            </a:p>
          </p:txBody>
        </p:sp>
        <p:sp>
          <p:nvSpPr>
            <p:cNvPr id="70" name="Rettangolo arrotondato 69"/>
            <p:cNvSpPr/>
            <p:nvPr/>
          </p:nvSpPr>
          <p:spPr bwMode="auto">
            <a:xfrm>
              <a:off x="4202657" y="1888064"/>
              <a:ext cx="852736" cy="56599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354" tIns="45677" rIns="91354" bIns="45677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it-IT" dirty="0" smtClean="0">
                  <a:latin typeface="Comic Sans MS" pitchFamily="66" charset="0"/>
                </a:rPr>
                <a:t>RF-E</a:t>
              </a:r>
            </a:p>
            <a:p>
              <a:r>
                <a:rPr lang="it-IT" dirty="0" smtClean="0">
                  <a:latin typeface="Comic Sans MS" pitchFamily="66" charset="0"/>
                </a:rPr>
                <a:t>   </a:t>
              </a:r>
              <a:endParaRPr lang="it-IT" dirty="0">
                <a:latin typeface="Comic Sans MS" pitchFamily="66" charset="0"/>
              </a:endParaRPr>
            </a:p>
          </p:txBody>
        </p:sp>
        <p:cxnSp>
          <p:nvCxnSpPr>
            <p:cNvPr id="71" name="Connettore 2 70"/>
            <p:cNvCxnSpPr/>
            <p:nvPr/>
          </p:nvCxnSpPr>
          <p:spPr bwMode="auto">
            <a:xfrm>
              <a:off x="4418677" y="2248104"/>
              <a:ext cx="326531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2" name="Ovale 71"/>
            <p:cNvSpPr/>
            <p:nvPr/>
          </p:nvSpPr>
          <p:spPr bwMode="auto">
            <a:xfrm>
              <a:off x="3770606" y="3102137"/>
              <a:ext cx="1584176" cy="479687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softEdge rad="12700"/>
            </a:effectLst>
            <a:extLst/>
          </p:spPr>
          <p:txBody>
            <a:bodyPr vert="horz" wrap="square" lIns="91354" tIns="45677" rIns="91354" bIns="45677" numCol="1" rtlCol="0" anchor="t" anchorCtr="0" compatLnSpc="1">
              <a:prstTxWarp prst="textNoShape">
                <a:avLst/>
              </a:prstTxWarp>
            </a:bodyPr>
            <a:lstStyle/>
            <a:p>
              <a:endParaRPr lang="it-IT" dirty="0">
                <a:latin typeface="Comic Sans MS" pitchFamily="66" charset="0"/>
              </a:endParaRPr>
            </a:p>
          </p:txBody>
        </p:sp>
        <p:cxnSp>
          <p:nvCxnSpPr>
            <p:cNvPr id="73" name="Connettore 7 72"/>
            <p:cNvCxnSpPr/>
            <p:nvPr/>
          </p:nvCxnSpPr>
          <p:spPr bwMode="auto">
            <a:xfrm rot="10800000">
              <a:off x="3986628" y="2680153"/>
              <a:ext cx="852736" cy="349968"/>
            </a:xfrm>
            <a:prstGeom prst="curvedConnector3">
              <a:avLst>
                <a:gd name="adj1" fmla="val 136999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6" name="Rettangolo 75"/>
            <p:cNvSpPr/>
            <p:nvPr/>
          </p:nvSpPr>
          <p:spPr>
            <a:xfrm>
              <a:off x="4490686" y="3184211"/>
              <a:ext cx="564065" cy="311732"/>
            </a:xfrm>
            <a:prstGeom prst="rect">
              <a:avLst/>
            </a:prstGeom>
          </p:spPr>
          <p:txBody>
            <a:bodyPr wrap="none" lIns="91354" tIns="45677" rIns="91354" bIns="45677">
              <a:spAutoFit/>
            </a:bodyPr>
            <a:lstStyle/>
            <a:p>
              <a:pPr marL="342510" indent="-342510">
                <a:buBlip>
                  <a:blip r:embed="rId3"/>
                </a:buBlip>
              </a:pPr>
              <a:r>
                <a:rPr lang="it-IT" dirty="0">
                  <a:latin typeface="Comic Sans MS" pitchFamily="66" charset="0"/>
                </a:rPr>
                <a:t> </a:t>
              </a:r>
            </a:p>
          </p:txBody>
        </p:sp>
      </p:grpSp>
      <p:sp>
        <p:nvSpPr>
          <p:cNvPr id="29" name="Rettangolo 28"/>
          <p:cNvSpPr/>
          <p:nvPr/>
        </p:nvSpPr>
        <p:spPr>
          <a:xfrm>
            <a:off x="387640" y="6556837"/>
            <a:ext cx="9387506" cy="493084"/>
          </a:xfrm>
          <a:prstGeom prst="rect">
            <a:avLst/>
          </a:prstGeom>
          <a:solidFill>
            <a:schemeClr val="bg1"/>
          </a:solidFill>
        </p:spPr>
        <p:txBody>
          <a:bodyPr wrap="none" lIns="91420" tIns="45711" rIns="91420" bIns="45711">
            <a:spAutoFit/>
          </a:bodyPr>
          <a:lstStyle/>
          <a:p>
            <a:r>
              <a:rPr lang="it-IT" sz="2800" dirty="0" err="1">
                <a:solidFill>
                  <a:srgbClr val="FF0000"/>
                </a:solidFill>
                <a:latin typeface="Comic Sans MS" pitchFamily="66" charset="0"/>
              </a:rPr>
              <a:t>Possible</a:t>
            </a:r>
            <a:r>
              <a:rPr lang="it-IT" sz="2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Comic Sans MS" pitchFamily="66" charset="0"/>
              </a:rPr>
              <a:t>solution</a:t>
            </a:r>
            <a:r>
              <a:rPr lang="it-IT" sz="2800" dirty="0">
                <a:solidFill>
                  <a:srgbClr val="FF0000"/>
                </a:solidFill>
                <a:latin typeface="Comic Sans MS" pitchFamily="66" charset="0"/>
              </a:rPr>
              <a:t> to </a:t>
            </a:r>
            <a:r>
              <a:rPr lang="it-IT" sz="2800" dirty="0" err="1">
                <a:solidFill>
                  <a:srgbClr val="FF0000"/>
                </a:solidFill>
                <a:latin typeface="Comic Sans MS" pitchFamily="66" charset="0"/>
              </a:rPr>
              <a:t>this</a:t>
            </a:r>
            <a:r>
              <a:rPr lang="it-IT" sz="2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Comic Sans MS" pitchFamily="66" charset="0"/>
              </a:rPr>
              <a:t>problem</a:t>
            </a:r>
            <a:r>
              <a:rPr lang="it-IT" sz="2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Comic Sans MS" pitchFamily="66" charset="0"/>
              </a:rPr>
              <a:t>investigated</a:t>
            </a:r>
            <a:r>
              <a:rPr lang="it-IT" sz="2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Comic Sans MS" pitchFamily="66" charset="0"/>
              </a:rPr>
              <a:t>at</a:t>
            </a:r>
            <a:r>
              <a:rPr lang="it-IT" sz="2800" dirty="0">
                <a:solidFill>
                  <a:srgbClr val="FF0000"/>
                </a:solidFill>
                <a:latin typeface="Comic Sans MS" pitchFamily="66" charset="0"/>
              </a:rPr>
              <a:t> COSY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115503" y="3562832"/>
            <a:ext cx="6511722" cy="2474177"/>
            <a:chOff x="115503" y="3562832"/>
            <a:chExt cx="6511722" cy="2474177"/>
          </a:xfrm>
        </p:grpSpPr>
        <p:sp>
          <p:nvSpPr>
            <p:cNvPr id="81" name="CasellaDiTesto 80"/>
            <p:cNvSpPr txBox="1"/>
            <p:nvPr/>
          </p:nvSpPr>
          <p:spPr>
            <a:xfrm>
              <a:off x="115503" y="3562832"/>
              <a:ext cx="6511722" cy="6075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30" tIns="45716" rIns="91430" bIns="45716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TRANSVERSE PHASE SPACE</a:t>
              </a:r>
            </a:p>
            <a:p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Problem</a:t>
              </a:r>
              <a:r>
                <a:rPr lang="it-IT" dirty="0" smtClean="0">
                  <a:latin typeface="Comic Sans MS" pitchFamily="66" charset="0"/>
                </a:rPr>
                <a:t>: </a:t>
              </a:r>
              <a:r>
                <a:rPr lang="it-IT" dirty="0" err="1" smtClean="0">
                  <a:latin typeface="Comic Sans MS" pitchFamily="66" charset="0"/>
                </a:rPr>
                <a:t>beam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err="1" smtClean="0">
                  <a:latin typeface="Comic Sans MS" pitchFamily="66" charset="0"/>
                </a:rPr>
                <a:t>emittance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smtClean="0">
                  <a:latin typeface="Comic Sans MS" pitchFamily="66" charset="0"/>
                  <a:sym typeface="Symbol"/>
                </a:rPr>
                <a:t> 0  </a:t>
              </a:r>
              <a:r>
                <a:rPr lang="it-IT" dirty="0" err="1" smtClean="0">
                  <a:latin typeface="Comic Sans MS" pitchFamily="66" charset="0"/>
                  <a:sym typeface="Symbol"/>
                </a:rPr>
                <a:t>betatron</a:t>
              </a:r>
              <a:r>
                <a:rPr lang="it-IT" dirty="0">
                  <a:latin typeface="Comic Sans MS" pitchFamily="66" charset="0"/>
                  <a:sym typeface="Symbol"/>
                </a:rPr>
                <a:t> </a:t>
              </a:r>
              <a:r>
                <a:rPr lang="it-IT" dirty="0" err="1" smtClean="0">
                  <a:latin typeface="Comic Sans MS" pitchFamily="66" charset="0"/>
                  <a:sym typeface="Symbol"/>
                </a:rPr>
                <a:t>oscillations</a:t>
              </a:r>
              <a:endParaRPr lang="it-IT" dirty="0" smtClean="0">
                <a:latin typeface="Comic Sans MS" pitchFamily="66" charset="0"/>
              </a:endParaRPr>
            </a:p>
          </p:txBody>
        </p:sp>
        <p:sp>
          <p:nvSpPr>
            <p:cNvPr id="4" name="Rettangolo 3"/>
            <p:cNvSpPr/>
            <p:nvPr/>
          </p:nvSpPr>
          <p:spPr>
            <a:xfrm>
              <a:off x="115503" y="4176095"/>
              <a:ext cx="6477432" cy="1849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" name="Gruppo 2"/>
            <p:cNvGrpSpPr/>
            <p:nvPr/>
          </p:nvGrpSpPr>
          <p:grpSpPr>
            <a:xfrm>
              <a:off x="245277" y="4195096"/>
              <a:ext cx="4112465" cy="1841913"/>
              <a:chOff x="4608175" y="3788535"/>
              <a:chExt cx="4112465" cy="1841913"/>
            </a:xfrm>
            <a:solidFill>
              <a:schemeClr val="bg1"/>
            </a:solidFill>
          </p:grpSpPr>
          <p:sp>
            <p:nvSpPr>
              <p:cNvPr id="23" name="CasellaDiTesto 22"/>
              <p:cNvSpPr txBox="1"/>
              <p:nvPr/>
            </p:nvSpPr>
            <p:spPr>
              <a:xfrm>
                <a:off x="4732958" y="4888162"/>
                <a:ext cx="3514083" cy="349960"/>
              </a:xfrm>
              <a:prstGeom prst="rect">
                <a:avLst/>
              </a:prstGeom>
              <a:grpFill/>
            </p:spPr>
            <p:txBody>
              <a:bodyPr wrap="none" lIns="91430" tIns="45716" rIns="91430" bIns="45716" rtlCol="0">
                <a:spAutoFit/>
              </a:bodyPr>
              <a:lstStyle/>
              <a:p>
                <a:r>
                  <a:rPr lang="it-IT" dirty="0" smtClean="0">
                    <a:latin typeface="Comic Sans MS" pitchFamily="66" charset="0"/>
                    <a:sym typeface="Symbol"/>
                  </a:rPr>
                  <a:t> </a:t>
                </a:r>
                <a:r>
                  <a:rPr lang="it-IT" dirty="0" err="1" smtClean="0">
                    <a:latin typeface="Comic Sans MS" pitchFamily="66" charset="0"/>
                  </a:rPr>
                  <a:t>Higher</a:t>
                </a:r>
                <a:r>
                  <a:rPr lang="it-IT" dirty="0" smtClean="0">
                    <a:latin typeface="Comic Sans MS" pitchFamily="66" charset="0"/>
                  </a:rPr>
                  <a:t> </a:t>
                </a:r>
                <a:r>
                  <a:rPr lang="it-IT" dirty="0" err="1" smtClean="0">
                    <a:latin typeface="Comic Sans MS" pitchFamily="66" charset="0"/>
                  </a:rPr>
                  <a:t>particle</a:t>
                </a:r>
                <a:r>
                  <a:rPr lang="it-IT" dirty="0" smtClean="0">
                    <a:latin typeface="Comic Sans MS" pitchFamily="66" charset="0"/>
                  </a:rPr>
                  <a:t> </a:t>
                </a:r>
                <a:r>
                  <a:rPr lang="it-IT" dirty="0" err="1" smtClean="0">
                    <a:latin typeface="Comic Sans MS" pitchFamily="66" charset="0"/>
                  </a:rPr>
                  <a:t>speed</a:t>
                </a:r>
                <a:r>
                  <a:rPr lang="it-IT" dirty="0" smtClean="0">
                    <a:latin typeface="Comic Sans MS" pitchFamily="66" charset="0"/>
                  </a:rPr>
                  <a:t> </a:t>
                </a:r>
                <a:r>
                  <a:rPr lang="it-IT" dirty="0" smtClean="0">
                    <a:latin typeface="Comic Sans MS" pitchFamily="66" charset="0"/>
                    <a:sym typeface="Symbol"/>
                  </a:rPr>
                  <a:t> </a:t>
                </a:r>
                <a:r>
                  <a:rPr lang="it-IT" dirty="0" err="1" smtClean="0">
                    <a:latin typeface="Symbol" pitchFamily="18" charset="2"/>
                    <a:sym typeface="Symbol"/>
                  </a:rPr>
                  <a:t>Dn</a:t>
                </a:r>
                <a:r>
                  <a:rPr lang="it-IT" baseline="-25000" dirty="0" err="1" smtClean="0">
                    <a:latin typeface="Comic Sans MS" pitchFamily="66" charset="0"/>
                    <a:sym typeface="Symbol"/>
                  </a:rPr>
                  <a:t>s</a:t>
                </a:r>
                <a:endParaRPr lang="it-IT" dirty="0">
                  <a:latin typeface="Comic Sans MS" pitchFamily="66" charset="0"/>
                </a:endParaRPr>
              </a:p>
            </p:txBody>
          </p:sp>
          <p:sp>
            <p:nvSpPr>
              <p:cNvPr id="46" name="CasellaDiTesto 45"/>
              <p:cNvSpPr txBox="1"/>
              <p:nvPr/>
            </p:nvSpPr>
            <p:spPr>
              <a:xfrm>
                <a:off x="4732958" y="3788535"/>
                <a:ext cx="3930190" cy="349960"/>
              </a:xfrm>
              <a:prstGeom prst="rect">
                <a:avLst/>
              </a:prstGeom>
              <a:grpFill/>
            </p:spPr>
            <p:txBody>
              <a:bodyPr wrap="square" lIns="91430" tIns="45716" rIns="91430" bIns="45716" rtlCol="0">
                <a:spAutoFit/>
              </a:bodyPr>
              <a:lstStyle/>
              <a:p>
                <a:pPr algn="ctr"/>
                <a:r>
                  <a:rPr lang="el-GR" dirty="0" smtClean="0">
                    <a:latin typeface="Comic Sans MS" pitchFamily="66" charset="0"/>
                  </a:rPr>
                  <a:t>Δ</a:t>
                </a:r>
                <a:r>
                  <a:rPr lang="it-IT" dirty="0" smtClean="0">
                    <a:latin typeface="Comic Sans MS" pitchFamily="66" charset="0"/>
                  </a:rPr>
                  <a:t>x (</a:t>
                </a:r>
                <a:r>
                  <a:rPr lang="el-GR" dirty="0" smtClean="0">
                    <a:latin typeface="Comic Sans MS" pitchFamily="66" charset="0"/>
                  </a:rPr>
                  <a:t>Δ</a:t>
                </a:r>
                <a:r>
                  <a:rPr lang="it-IT" dirty="0" smtClean="0">
                    <a:latin typeface="Comic Sans MS" pitchFamily="66" charset="0"/>
                  </a:rPr>
                  <a:t>y) from </a:t>
                </a:r>
                <a:r>
                  <a:rPr lang="it-IT" dirty="0" err="1" smtClean="0">
                    <a:latin typeface="Comic Sans MS" pitchFamily="66" charset="0"/>
                  </a:rPr>
                  <a:t>reference</a:t>
                </a:r>
                <a:r>
                  <a:rPr lang="it-IT" dirty="0" smtClean="0">
                    <a:latin typeface="Comic Sans MS" pitchFamily="66" charset="0"/>
                  </a:rPr>
                  <a:t> </a:t>
                </a:r>
                <a:r>
                  <a:rPr lang="it-IT" dirty="0" err="1" smtClean="0">
                    <a:latin typeface="Comic Sans MS" pitchFamily="66" charset="0"/>
                  </a:rPr>
                  <a:t>orbit</a:t>
                </a:r>
                <a:r>
                  <a:rPr lang="it-IT" dirty="0" smtClean="0"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64" name="CasellaDiTesto 63"/>
              <p:cNvSpPr txBox="1"/>
              <p:nvPr/>
            </p:nvSpPr>
            <p:spPr>
              <a:xfrm>
                <a:off x="4681845" y="4193456"/>
                <a:ext cx="2296633" cy="349960"/>
              </a:xfrm>
              <a:prstGeom prst="rect">
                <a:avLst/>
              </a:prstGeom>
              <a:grpFill/>
            </p:spPr>
            <p:txBody>
              <a:bodyPr wrap="square" lIns="91430" tIns="45716" rIns="91430" bIns="45716" rtlCol="0">
                <a:spAutoFit/>
              </a:bodyPr>
              <a:lstStyle/>
              <a:p>
                <a:r>
                  <a:rPr lang="it-IT" dirty="0" smtClean="0">
                    <a:latin typeface="Comic Sans MS" pitchFamily="66" charset="0"/>
                    <a:sym typeface="Symbol"/>
                  </a:rPr>
                  <a:t> </a:t>
                </a:r>
                <a:r>
                  <a:rPr lang="it-IT" dirty="0" err="1" smtClean="0">
                    <a:latin typeface="Comic Sans MS" pitchFamily="66" charset="0"/>
                  </a:rPr>
                  <a:t>Longer</a:t>
                </a:r>
                <a:r>
                  <a:rPr lang="it-IT" dirty="0" smtClean="0">
                    <a:latin typeface="Comic Sans MS" pitchFamily="66" charset="0"/>
                  </a:rPr>
                  <a:t> </a:t>
                </a:r>
                <a:r>
                  <a:rPr lang="it-IT" dirty="0" err="1" smtClean="0">
                    <a:latin typeface="Comic Sans MS" pitchFamily="66" charset="0"/>
                  </a:rPr>
                  <a:t>path</a:t>
                </a:r>
                <a:r>
                  <a:rPr lang="it-IT" dirty="0" smtClean="0">
                    <a:latin typeface="Comic Sans MS" pitchFamily="66" charset="0"/>
                  </a:rPr>
                  <a:t>:</a:t>
                </a:r>
                <a:endParaRPr lang="it-IT" dirty="0">
                  <a:latin typeface="Comic Sans MS" pitchFamily="66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CasellaDiTesto 65"/>
                  <p:cNvSpPr txBox="1"/>
                  <p:nvPr/>
                </p:nvSpPr>
                <p:spPr>
                  <a:xfrm>
                    <a:off x="6856622" y="4156557"/>
                    <a:ext cx="1864018" cy="669471"/>
                  </a:xfrm>
                  <a:prstGeom prst="rect">
                    <a:avLst/>
                  </a:prstGeom>
                  <a:grpFill/>
                  <a:ln w="28575">
                    <a:noFill/>
                  </a:ln>
                </p:spPr>
                <p:txBody>
                  <a:bodyPr wrap="square" lIns="91430" tIns="45716" rIns="91430" bIns="45716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it-IT" b="1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it-IT" b="1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it-IT" b="1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𝑳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b="1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b="1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it-IT" b="1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𝟎</m:t>
                                  </m:r>
                                </m:sub>
                              </m:sSub>
                            </m:den>
                          </m:f>
                          <m:r>
                            <a:rPr lang="it-IT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it-IT" b="1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b="1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it-IT" b="1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mbria Math"/>
                                    </a:rPr>
                                    <m:t>𝝑</m:t>
                                  </m:r>
                                </m:e>
                                <m:sub>
                                  <m:r>
                                    <a:rPr lang="it-IT" b="1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𝒙</m:t>
                                  </m:r>
                                </m:sub>
                                <m:sup>
                                  <m:r>
                                    <a:rPr lang="it-IT" b="1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a:rPr lang="it-IT" b="1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it-IT" b="1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it-IT" b="1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mbria Math"/>
                                    </a:rPr>
                                    <m:t>𝝑</m:t>
                                  </m:r>
                                </m:e>
                                <m:sub>
                                  <m:r>
                                    <a:rPr lang="it-IT" b="1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𝒚</m:t>
                                  </m:r>
                                </m:sub>
                                <m:sup>
                                  <m:r>
                                    <a:rPr lang="it-IT" b="1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it-IT" b="1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𝟒</m:t>
                              </m:r>
                            </m:den>
                          </m:f>
                        </m:oMath>
                      </m:oMathPara>
                    </a14:m>
                    <a:endParaRPr lang="it-IT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66" charset="0"/>
                    </a:endParaRPr>
                  </a:p>
                </p:txBody>
              </p:sp>
            </mc:Choice>
            <mc:Fallback xmlns="">
              <p:sp>
                <p:nvSpPr>
                  <p:cNvPr id="66" name="CasellaDiTesto 6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6622" y="4156557"/>
                    <a:ext cx="1864018" cy="733654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2500"/>
                    </a:stretch>
                  </a:blipFill>
                  <a:ln w="28575">
                    <a:noFill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" name="Rettangolo 1"/>
              <p:cNvSpPr/>
              <p:nvPr/>
            </p:nvSpPr>
            <p:spPr>
              <a:xfrm>
                <a:off x="4608175" y="5280480"/>
                <a:ext cx="3809798" cy="34996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742369" lvl="1" indent="-285692">
                  <a:buFont typeface="Arial" pitchFamily="34" charset="0"/>
                  <a:buChar char="•"/>
                </a:pPr>
                <a:r>
                  <a:rPr lang="it-IT" i="1" dirty="0">
                    <a:latin typeface="Comic Sans MS" pitchFamily="66" charset="0"/>
                  </a:rPr>
                  <a:t>E.g. </a:t>
                </a:r>
                <a:r>
                  <a:rPr lang="it-IT" i="1" dirty="0" smtClean="0">
                    <a:latin typeface="Symbol" pitchFamily="18" charset="2"/>
                  </a:rPr>
                  <a:t>q </a:t>
                </a:r>
                <a:r>
                  <a:rPr lang="it-IT" i="1" dirty="0" smtClean="0">
                    <a:latin typeface="Comic Sans MS" pitchFamily="66" charset="0"/>
                  </a:rPr>
                  <a:t>= 1∙</a:t>
                </a:r>
                <a:r>
                  <a:rPr lang="it-IT" i="1" dirty="0">
                    <a:latin typeface="Comic Sans MS" pitchFamily="66" charset="0"/>
                  </a:rPr>
                  <a:t> </a:t>
                </a:r>
                <a:r>
                  <a:rPr lang="it-IT" i="1" dirty="0" err="1" smtClean="0">
                    <a:latin typeface="Comic Sans MS" pitchFamily="66" charset="0"/>
                  </a:rPr>
                  <a:t>mrad</a:t>
                </a:r>
                <a:r>
                  <a:rPr lang="it-IT" i="1" dirty="0" smtClean="0">
                    <a:latin typeface="Comic Sans MS" pitchFamily="66" charset="0"/>
                  </a:rPr>
                  <a:t> </a:t>
                </a:r>
                <a:r>
                  <a:rPr lang="it-IT" i="1" dirty="0" smtClean="0">
                    <a:latin typeface="Comic Sans MS" pitchFamily="66" charset="0"/>
                    <a:sym typeface="Symbol"/>
                  </a:rPr>
                  <a:t></a:t>
                </a:r>
                <a:r>
                  <a:rPr lang="it-IT" i="1" dirty="0">
                    <a:latin typeface="Symbol" pitchFamily="18" charset="2"/>
                    <a:sym typeface="Symbol"/>
                  </a:rPr>
                  <a:t> </a:t>
                </a:r>
                <a:r>
                  <a:rPr lang="it-IT" i="1" dirty="0" err="1" smtClean="0">
                    <a:latin typeface="Symbol" pitchFamily="18" charset="2"/>
                    <a:sym typeface="Symbol"/>
                  </a:rPr>
                  <a:t>t</a:t>
                </a:r>
                <a:r>
                  <a:rPr lang="it-IT" i="1" baseline="-25000" dirty="0" err="1" smtClean="0">
                    <a:latin typeface="Comic Sans MS" pitchFamily="66" charset="0"/>
                    <a:sym typeface="Symbol"/>
                  </a:rPr>
                  <a:t>pol</a:t>
                </a:r>
                <a:r>
                  <a:rPr lang="it-IT" i="1" dirty="0" smtClean="0">
                    <a:latin typeface="Comic Sans MS" pitchFamily="66" charset="0"/>
                    <a:sym typeface="Symbol"/>
                  </a:rPr>
                  <a:t>=9.9 s</a:t>
                </a:r>
                <a:endParaRPr lang="it-IT" i="1" dirty="0">
                  <a:latin typeface="Comic Sans MS" pitchFamily="66" charset="0"/>
                </a:endParaRPr>
              </a:p>
            </p:txBody>
          </p:sp>
        </p:grpSp>
      </p:grpSp>
      <p:sp>
        <p:nvSpPr>
          <p:cNvPr id="34" name="CasellaDiTesto 33"/>
          <p:cNvSpPr txBox="1"/>
          <p:nvPr/>
        </p:nvSpPr>
        <p:spPr>
          <a:xfrm>
            <a:off x="2285769" y="2780434"/>
            <a:ext cx="4863280" cy="349949"/>
          </a:xfrm>
          <a:prstGeom prst="rect">
            <a:avLst/>
          </a:prstGeom>
          <a:solidFill>
            <a:srgbClr val="FFCCCC"/>
          </a:solidFill>
        </p:spPr>
        <p:txBody>
          <a:bodyPr wrap="square" lIns="91420" tIns="45711" rIns="91420" bIns="45711" rtlCol="0">
            <a:spAutoFit/>
          </a:bodyPr>
          <a:lstStyle/>
          <a:p>
            <a:r>
              <a:rPr lang="it-IT" dirty="0" smtClean="0"/>
              <a:t>P. </a:t>
            </a:r>
            <a:r>
              <a:rPr lang="it-IT" dirty="0" err="1" smtClean="0"/>
              <a:t>Benati</a:t>
            </a:r>
            <a:r>
              <a:rPr lang="it-IT" dirty="0" smtClean="0"/>
              <a:t> et al. </a:t>
            </a:r>
            <a:r>
              <a:rPr lang="it-IT" dirty="0" err="1" smtClean="0"/>
              <a:t>Phys</a:t>
            </a:r>
            <a:r>
              <a:rPr lang="it-IT" dirty="0" smtClean="0"/>
              <a:t>. Rev. ST, 049901 (2013)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04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1DEDD980-379E-4912-A0E1-6B5F1932B69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658938" y="325549"/>
            <a:ext cx="8857200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2600" dirty="0">
                <a:solidFill>
                  <a:srgbClr val="FF0000"/>
                </a:solidFill>
                <a:latin typeface="Comic Sans MS" pitchFamily="66" charset="0"/>
              </a:rPr>
              <a:t>Preparing a longitudinal polarized beam with RF-solenoid</a:t>
            </a:r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325625" y="1301359"/>
            <a:ext cx="9764423" cy="1680355"/>
            <a:chOff x="325625" y="1301359"/>
            <a:chExt cx="9764423" cy="1680355"/>
          </a:xfrm>
        </p:grpSpPr>
        <p:sp>
          <p:nvSpPr>
            <p:cNvPr id="2" name="Rettangolo 1"/>
            <p:cNvSpPr/>
            <p:nvPr/>
          </p:nvSpPr>
          <p:spPr bwMode="auto">
            <a:xfrm>
              <a:off x="325625" y="1301359"/>
              <a:ext cx="9652765" cy="16803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325625" y="1301359"/>
              <a:ext cx="4877500" cy="1606873"/>
            </a:xfrm>
            <a:prstGeom prst="rect">
              <a:avLst/>
            </a:prstGeom>
            <a:noFill/>
          </p:spPr>
          <p:txBody>
            <a:bodyPr wrap="square" lIns="91334" tIns="45668" rIns="91334" bIns="45668" rtlCol="0">
              <a:spAutoFit/>
            </a:bodyPr>
            <a:lstStyle/>
            <a:p>
              <a:r>
                <a:rPr lang="it-IT" sz="1700" b="1" dirty="0">
                  <a:solidFill>
                    <a:srgbClr val="FF0000"/>
                  </a:solidFill>
                  <a:latin typeface="Comic Sans MS" pitchFamily="66" charset="0"/>
                </a:rPr>
                <a:t>1) </a:t>
              </a:r>
              <a:r>
                <a:rPr lang="it-IT" sz="1700" b="1" dirty="0" err="1">
                  <a:solidFill>
                    <a:srgbClr val="FF0000"/>
                  </a:solidFill>
                  <a:latin typeface="Comic Sans MS" pitchFamily="66" charset="0"/>
                </a:rPr>
                <a:t>Froissart-Stora</a:t>
              </a:r>
              <a:r>
                <a:rPr lang="it-IT" sz="1700" b="1" dirty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sz="1700" b="1" dirty="0" err="1">
                  <a:solidFill>
                    <a:srgbClr val="FF0000"/>
                  </a:solidFill>
                  <a:latin typeface="Comic Sans MS" pitchFamily="66" charset="0"/>
                </a:rPr>
                <a:t>scan</a:t>
              </a:r>
              <a:endParaRPr lang="it-IT" sz="1700" b="1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pPr>
                <a:lnSpc>
                  <a:spcPct val="150000"/>
                </a:lnSpc>
              </a:pPr>
              <a:r>
                <a:rPr lang="it-IT" sz="1700" dirty="0" err="1">
                  <a:latin typeface="Comic Sans MS" pitchFamily="66" charset="0"/>
                </a:rPr>
                <a:t>Identification</a:t>
              </a:r>
              <a:r>
                <a:rPr lang="it-IT" sz="1700" dirty="0">
                  <a:latin typeface="Comic Sans MS" pitchFamily="66" charset="0"/>
                </a:rPr>
                <a:t> spin </a:t>
              </a:r>
              <a:r>
                <a:rPr lang="it-IT" sz="1700" dirty="0" err="1">
                  <a:latin typeface="Comic Sans MS" pitchFamily="66" charset="0"/>
                </a:rPr>
                <a:t>resonance</a:t>
              </a:r>
              <a:r>
                <a:rPr lang="it-IT" sz="1700" dirty="0">
                  <a:latin typeface="Comic Sans MS" pitchFamily="66" charset="0"/>
                </a:rPr>
                <a:t> </a:t>
              </a:r>
              <a:r>
                <a:rPr lang="it-IT" sz="1700" dirty="0" err="1" smtClean="0">
                  <a:latin typeface="Comic Sans MS" pitchFamily="66" charset="0"/>
                </a:rPr>
                <a:t>frequency</a:t>
              </a:r>
              <a:endParaRPr lang="it-IT" sz="1700" dirty="0">
                <a:latin typeface="Comic Sans MS" pitchFamily="66" charset="0"/>
              </a:endParaRPr>
            </a:p>
            <a:p>
              <a:pPr>
                <a:lnSpc>
                  <a:spcPct val="150000"/>
                </a:lnSpc>
              </a:pPr>
              <a:endParaRPr lang="it-IT" sz="1700" dirty="0">
                <a:latin typeface="Comic Sans MS" pitchFamily="66" charset="0"/>
              </a:endParaRPr>
            </a:p>
            <a:p>
              <a:pPr marL="285425" indent="-285425">
                <a:buFont typeface="Arial" pitchFamily="34" charset="0"/>
                <a:buChar char="•"/>
              </a:pPr>
              <a:endParaRPr lang="it-IT" sz="1700" dirty="0">
                <a:latin typeface="Comic Sans MS" pitchFamily="66" charset="0"/>
              </a:endParaRPr>
            </a:p>
            <a:p>
              <a:pPr marL="285425" indent="-285425">
                <a:buFont typeface="Arial" pitchFamily="34" charset="0"/>
                <a:buChar char="•"/>
              </a:pPr>
              <a:endParaRPr lang="it-IT" sz="1700" dirty="0">
                <a:latin typeface="Comic Sans MS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sellaDiTesto 7"/>
                <p:cNvSpPr txBox="1"/>
                <p:nvPr/>
              </p:nvSpPr>
              <p:spPr>
                <a:xfrm>
                  <a:off x="570245" y="1981411"/>
                  <a:ext cx="3327940" cy="349863"/>
                </a:xfrm>
                <a:prstGeom prst="rect">
                  <a:avLst/>
                </a:prstGeom>
                <a:noFill/>
              </p:spPr>
              <p:txBody>
                <a:bodyPr wrap="none" lIns="91334" tIns="45668" rIns="91334" bIns="45668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/>
                              </a:rPr>
                              <m:t>𝑅𝐸𝑆</m:t>
                            </m:r>
                          </m:sub>
                        </m:sSub>
                        <m:r>
                          <a:rPr lang="it-IT" b="0" i="1" smtClean="0">
                            <a:latin typeface="Cambria Math"/>
                          </a:rPr>
                          <m:t>=</m:t>
                        </m:r>
                        <m:d>
                          <m:dPr>
                            <m:ctrlPr>
                              <a:rPr lang="it-IT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1−</m:t>
                            </m:r>
                            <m:r>
                              <a:rPr lang="it-IT" b="0" i="1" smtClean="0">
                                <a:latin typeface="Cambria Math"/>
                              </a:rPr>
                              <m:t>𝐺</m:t>
                            </m:r>
                            <m:r>
                              <a:rPr lang="it-IT" b="0" i="1" smtClean="0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</m:d>
                        <m:sSub>
                          <m:sSubPr>
                            <m:ctrlPr>
                              <a:rPr lang="it-IT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/>
                              </a:rPr>
                              <m:t>𝐶𝑌𝐶</m:t>
                            </m:r>
                          </m:sub>
                        </m:sSub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≃871434</m:t>
                        </m:r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8" name="CasellaDiTesto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246" y="1981409"/>
                  <a:ext cx="3323172" cy="34988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1403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CasellaDiTesto 8"/>
            <p:cNvSpPr txBox="1"/>
            <p:nvPr/>
          </p:nvSpPr>
          <p:spPr>
            <a:xfrm>
              <a:off x="3777939" y="1981411"/>
              <a:ext cx="691209" cy="349863"/>
            </a:xfrm>
            <a:prstGeom prst="rect">
              <a:avLst/>
            </a:prstGeom>
            <a:noFill/>
          </p:spPr>
          <p:txBody>
            <a:bodyPr wrap="square" lIns="91334" tIns="45668" rIns="91334" bIns="45668" rtlCol="0">
              <a:spAutoFit/>
            </a:bodyPr>
            <a:lstStyle/>
            <a:p>
              <a:r>
                <a:rPr lang="it-IT" dirty="0" smtClean="0">
                  <a:latin typeface="Comic Sans MS" pitchFamily="66" charset="0"/>
                </a:rPr>
                <a:t>Hz</a:t>
              </a:r>
              <a:endParaRPr lang="it-IT" dirty="0">
                <a:latin typeface="Comic Sans MS" pitchFamily="66" charset="0"/>
              </a:endParaRPr>
            </a:p>
          </p:txBody>
        </p:sp>
        <p:grpSp>
          <p:nvGrpSpPr>
            <p:cNvPr id="24" name="Gruppo 23"/>
            <p:cNvGrpSpPr/>
            <p:nvPr/>
          </p:nvGrpSpPr>
          <p:grpSpPr>
            <a:xfrm>
              <a:off x="6163624" y="1302553"/>
              <a:ext cx="2556736" cy="1679161"/>
              <a:chOff x="5824383" y="1333910"/>
              <a:chExt cx="3548406" cy="2401547"/>
            </a:xfrm>
          </p:grpSpPr>
          <p:cxnSp>
            <p:nvCxnSpPr>
              <p:cNvPr id="13" name="Connettore 2 12"/>
              <p:cNvCxnSpPr/>
              <p:nvPr/>
            </p:nvCxnSpPr>
            <p:spPr bwMode="auto">
              <a:xfrm>
                <a:off x="7962631" y="3128942"/>
                <a:ext cx="966110" cy="0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4" name="Immagine 1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59"/>
              <a:stretch/>
            </p:blipFill>
            <p:spPr>
              <a:xfrm>
                <a:off x="6211877" y="1365925"/>
                <a:ext cx="3160912" cy="2311087"/>
              </a:xfrm>
              <a:prstGeom prst="rect">
                <a:avLst/>
              </a:prstGeom>
            </p:spPr>
          </p:pic>
          <p:sp>
            <p:nvSpPr>
              <p:cNvPr id="15" name="CasellaDiTesto 14"/>
              <p:cNvSpPr txBox="1"/>
              <p:nvPr/>
            </p:nvSpPr>
            <p:spPr>
              <a:xfrm rot="16200000">
                <a:off x="5051853" y="2106440"/>
                <a:ext cx="2343112" cy="7980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354" tIns="45677" rIns="91354" bIns="45677" rtlCol="0">
                <a:spAutoFit/>
              </a:bodyPr>
              <a:lstStyle/>
              <a:p>
                <a:pPr algn="ctr"/>
                <a:r>
                  <a:rPr lang="it-IT" sz="1700" dirty="0">
                    <a:latin typeface="Comic Sans MS" pitchFamily="66" charset="0"/>
                  </a:rPr>
                  <a:t>Vertical </a:t>
                </a:r>
                <a:r>
                  <a:rPr lang="it-IT" sz="1700" dirty="0" err="1">
                    <a:latin typeface="Comic Sans MS" pitchFamily="66" charset="0"/>
                  </a:rPr>
                  <a:t>polarization</a:t>
                </a:r>
                <a:endParaRPr lang="it-IT" sz="1700" dirty="0">
                  <a:latin typeface="Comic Sans MS" pitchFamily="66" charset="0"/>
                </a:endParaRPr>
              </a:p>
            </p:txBody>
          </p:sp>
          <p:sp>
            <p:nvSpPr>
              <p:cNvPr id="16" name="CasellaDiTesto 15"/>
              <p:cNvSpPr txBox="1"/>
              <p:nvPr/>
            </p:nvSpPr>
            <p:spPr>
              <a:xfrm>
                <a:off x="6536612" y="3251585"/>
                <a:ext cx="2820308" cy="48387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354" tIns="45677" rIns="91354" bIns="45677" rtlCol="0">
                <a:spAutoFit/>
              </a:bodyPr>
              <a:lstStyle/>
              <a:p>
                <a:r>
                  <a:rPr lang="it-IT" sz="1700" dirty="0">
                    <a:latin typeface="Comic Sans MS" pitchFamily="66" charset="0"/>
                  </a:rPr>
                  <a:t>    </a:t>
                </a:r>
                <a:r>
                  <a:rPr lang="it-IT" sz="1700" dirty="0" err="1">
                    <a:latin typeface="Comic Sans MS" pitchFamily="66" charset="0"/>
                  </a:rPr>
                  <a:t>frequency</a:t>
                </a:r>
                <a:endParaRPr lang="it-IT" sz="1700" dirty="0">
                  <a:latin typeface="Comic Sans MS" pitchFamily="66" charset="0"/>
                </a:endParaRPr>
              </a:p>
            </p:txBody>
          </p:sp>
          <p:cxnSp>
            <p:nvCxnSpPr>
              <p:cNvPr id="17" name="Connettore 2 16"/>
              <p:cNvCxnSpPr/>
              <p:nvPr/>
            </p:nvCxnSpPr>
            <p:spPr bwMode="auto">
              <a:xfrm>
                <a:off x="8342950" y="3532996"/>
                <a:ext cx="966110" cy="0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8" name="CasellaDiTesto 27"/>
            <p:cNvSpPr txBox="1"/>
            <p:nvPr/>
          </p:nvSpPr>
          <p:spPr>
            <a:xfrm>
              <a:off x="8548203" y="2139934"/>
              <a:ext cx="1541845" cy="578783"/>
            </a:xfrm>
            <a:prstGeom prst="rect">
              <a:avLst/>
            </a:prstGeom>
            <a:noFill/>
          </p:spPr>
          <p:txBody>
            <a:bodyPr wrap="square" lIns="91334" tIns="45668" rIns="91334" bIns="45668" rtlCol="0">
              <a:spAutoFit/>
            </a:bodyPr>
            <a:lstStyle/>
            <a:p>
              <a:pPr algn="ctr"/>
              <a:r>
                <a:rPr lang="it-IT" sz="1700" dirty="0">
                  <a:latin typeface="Comic Sans MS" pitchFamily="66" charset="0"/>
                </a:rPr>
                <a:t>(L-R</a:t>
              </a:r>
            </a:p>
            <a:p>
              <a:pPr algn="ctr"/>
              <a:r>
                <a:rPr lang="it-IT" sz="1700" dirty="0" err="1">
                  <a:latin typeface="Comic Sans MS" pitchFamily="66" charset="0"/>
                </a:rPr>
                <a:t>asymmetry</a:t>
              </a:r>
              <a:r>
                <a:rPr lang="it-IT" sz="1700" dirty="0">
                  <a:latin typeface="Comic Sans MS" pitchFamily="66" charset="0"/>
                </a:rPr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CasellaDiTesto 31"/>
                <p:cNvSpPr txBox="1"/>
                <p:nvPr/>
              </p:nvSpPr>
              <p:spPr>
                <a:xfrm>
                  <a:off x="578631" y="2391668"/>
                  <a:ext cx="1210734" cy="34988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91354" tIns="45677" rIns="91354" bIns="45677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𝑓</m:t>
                        </m:r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=400</m:t>
                        </m:r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32" name="CasellaDiTesto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631" y="2391668"/>
                  <a:ext cx="1210734" cy="34988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206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CasellaDiTesto 32"/>
            <p:cNvSpPr txBox="1"/>
            <p:nvPr/>
          </p:nvSpPr>
          <p:spPr>
            <a:xfrm>
              <a:off x="1836683" y="2391668"/>
              <a:ext cx="2392483" cy="3383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354" tIns="45677" rIns="91354" bIns="45677" rtlCol="0">
              <a:spAutoFit/>
            </a:bodyPr>
            <a:lstStyle/>
            <a:p>
              <a:r>
                <a:rPr lang="it-IT" sz="1700" dirty="0">
                  <a:latin typeface="Comic Sans MS" pitchFamily="66" charset="0"/>
                </a:rPr>
                <a:t>linear </a:t>
              </a:r>
              <a:r>
                <a:rPr lang="it-IT" sz="1700" dirty="0" err="1">
                  <a:latin typeface="Comic Sans MS" pitchFamily="66" charset="0"/>
                </a:rPr>
                <a:t>ramping</a:t>
              </a:r>
              <a:r>
                <a:rPr lang="it-IT" sz="1700" dirty="0">
                  <a:latin typeface="Comic Sans MS" pitchFamily="66" charset="0"/>
                </a:rPr>
                <a:t> in 40 s</a:t>
              </a: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302641" y="3188844"/>
            <a:ext cx="9765695" cy="1815772"/>
            <a:chOff x="359791" y="3188844"/>
            <a:chExt cx="9765695" cy="1815772"/>
          </a:xfrm>
        </p:grpSpPr>
        <p:sp>
          <p:nvSpPr>
            <p:cNvPr id="6" name="Rettangolo 5"/>
            <p:cNvSpPr/>
            <p:nvPr/>
          </p:nvSpPr>
          <p:spPr bwMode="auto">
            <a:xfrm>
              <a:off x="359791" y="3188844"/>
              <a:ext cx="9618599" cy="181577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359791" y="3188845"/>
              <a:ext cx="3989313" cy="578783"/>
            </a:xfrm>
            <a:prstGeom prst="rect">
              <a:avLst/>
            </a:prstGeom>
            <a:noFill/>
          </p:spPr>
          <p:txBody>
            <a:bodyPr wrap="square" lIns="91334" tIns="45668" rIns="91334" bIns="45668" rtlCol="0">
              <a:spAutoFit/>
            </a:bodyPr>
            <a:lstStyle/>
            <a:p>
              <a:r>
                <a:rPr lang="it-IT" sz="1700" b="1" dirty="0">
                  <a:solidFill>
                    <a:srgbClr val="FF0000"/>
                  </a:solidFill>
                  <a:latin typeface="Comic Sans MS" pitchFamily="66" charset="0"/>
                </a:rPr>
                <a:t>2) </a:t>
              </a:r>
              <a:r>
                <a:rPr lang="it-IT" sz="1700" b="1" dirty="0" err="1">
                  <a:solidFill>
                    <a:srgbClr val="FF0000"/>
                  </a:solidFill>
                  <a:latin typeface="Comic Sans MS" pitchFamily="66" charset="0"/>
                </a:rPr>
                <a:t>Fixed</a:t>
              </a:r>
              <a:r>
                <a:rPr lang="it-IT" sz="1700" b="1" dirty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sz="1700" b="1" dirty="0" err="1">
                  <a:solidFill>
                    <a:srgbClr val="FF0000"/>
                  </a:solidFill>
                  <a:latin typeface="Comic Sans MS" pitchFamily="66" charset="0"/>
                </a:rPr>
                <a:t>frequency</a:t>
              </a:r>
              <a:r>
                <a:rPr lang="it-IT" sz="1700" b="1" dirty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sz="1700" dirty="0" err="1">
                  <a:solidFill>
                    <a:srgbClr val="FF0000"/>
                  </a:solidFill>
                  <a:latin typeface="Comic Sans MS" pitchFamily="66" charset="0"/>
                </a:rPr>
                <a:t>measurements</a:t>
              </a:r>
              <a:endParaRPr lang="it-IT" sz="1700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r>
                <a:rPr lang="it-IT" sz="1700" dirty="0">
                  <a:latin typeface="Comic Sans MS" pitchFamily="66" charset="0"/>
                </a:rPr>
                <a:t>	</a:t>
              </a:r>
              <a:r>
                <a:rPr lang="it-IT" sz="1700" i="1" dirty="0">
                  <a:latin typeface="Comic Sans MS" pitchFamily="66" charset="0"/>
                </a:rPr>
                <a:t>On </a:t>
              </a:r>
              <a:r>
                <a:rPr lang="it-IT" sz="1700" i="1" dirty="0" err="1">
                  <a:latin typeface="Comic Sans MS" pitchFamily="66" charset="0"/>
                </a:rPr>
                <a:t>resonance</a:t>
              </a:r>
              <a:endParaRPr lang="it-IT" sz="1700" i="1" dirty="0">
                <a:latin typeface="Comic Sans MS" pitchFamily="66" charset="0"/>
              </a:endParaRPr>
            </a:p>
          </p:txBody>
        </p:sp>
        <p:pic>
          <p:nvPicPr>
            <p:cNvPr id="19" name="Immagin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1" t="9563" r="18297"/>
            <a:stretch/>
          </p:blipFill>
          <p:spPr>
            <a:xfrm>
              <a:off x="4105749" y="3319138"/>
              <a:ext cx="1633611" cy="1431739"/>
            </a:xfrm>
            <a:prstGeom prst="rect">
              <a:avLst/>
            </a:prstGeom>
          </p:spPr>
        </p:pic>
        <p:sp>
          <p:nvSpPr>
            <p:cNvPr id="20" name="CasellaDiTesto 19"/>
            <p:cNvSpPr txBox="1"/>
            <p:nvPr/>
          </p:nvSpPr>
          <p:spPr>
            <a:xfrm>
              <a:off x="2110498" y="4235676"/>
              <a:ext cx="2295341" cy="349863"/>
            </a:xfrm>
            <a:prstGeom prst="rect">
              <a:avLst/>
            </a:prstGeom>
            <a:noFill/>
          </p:spPr>
          <p:txBody>
            <a:bodyPr wrap="square" lIns="91334" tIns="45668" rIns="91334" bIns="45668" rtlCol="0">
              <a:spAutoFit/>
            </a:bodyPr>
            <a:lstStyle/>
            <a:p>
              <a:r>
                <a:rPr lang="it-IT" dirty="0" smtClean="0">
                  <a:latin typeface="Comic Sans MS" pitchFamily="66" charset="0"/>
                </a:rPr>
                <a:t>COOLED BEAM</a:t>
              </a:r>
              <a:endParaRPr lang="it-IT" dirty="0">
                <a:latin typeface="Comic Sans MS" pitchFamily="66" charset="0"/>
              </a:endParaRPr>
            </a:p>
          </p:txBody>
        </p:sp>
        <p:grpSp>
          <p:nvGrpSpPr>
            <p:cNvPr id="25" name="Gruppo 24"/>
            <p:cNvGrpSpPr/>
            <p:nvPr/>
          </p:nvGrpSpPr>
          <p:grpSpPr>
            <a:xfrm>
              <a:off x="6080498" y="3188846"/>
              <a:ext cx="2694145" cy="1692329"/>
              <a:chOff x="5782455" y="3878483"/>
              <a:chExt cx="4226412" cy="2518137"/>
            </a:xfrm>
          </p:grpSpPr>
          <p:pic>
            <p:nvPicPr>
              <p:cNvPr id="22" name="Immagine 2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5" t="8171" r="8523"/>
              <a:stretch/>
            </p:blipFill>
            <p:spPr>
              <a:xfrm>
                <a:off x="6264699" y="3878483"/>
                <a:ext cx="3744168" cy="2518137"/>
              </a:xfrm>
              <a:prstGeom prst="rect">
                <a:avLst/>
              </a:prstGeom>
            </p:spPr>
          </p:pic>
          <p:sp>
            <p:nvSpPr>
              <p:cNvPr id="23" name="CasellaDiTesto 22"/>
              <p:cNvSpPr txBox="1"/>
              <p:nvPr/>
            </p:nvSpPr>
            <p:spPr>
              <a:xfrm rot="16200000">
                <a:off x="5061928" y="4717706"/>
                <a:ext cx="2343112" cy="9020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354" tIns="45677" rIns="91354" bIns="45677" rtlCol="0">
                <a:spAutoFit/>
              </a:bodyPr>
              <a:lstStyle/>
              <a:p>
                <a:pPr algn="ctr"/>
                <a:r>
                  <a:rPr lang="it-IT" sz="1700" dirty="0">
                    <a:latin typeface="Comic Sans MS" pitchFamily="66" charset="0"/>
                  </a:rPr>
                  <a:t>Vertical </a:t>
                </a:r>
                <a:r>
                  <a:rPr lang="it-IT" sz="1700" dirty="0" err="1">
                    <a:latin typeface="Comic Sans MS" pitchFamily="66" charset="0"/>
                  </a:rPr>
                  <a:t>polarization</a:t>
                </a:r>
                <a:endParaRPr lang="it-IT" sz="1700" dirty="0">
                  <a:latin typeface="Comic Sans MS" pitchFamily="66" charset="0"/>
                </a:endParaRPr>
              </a:p>
            </p:txBody>
          </p:sp>
        </p:grpSp>
        <p:sp>
          <p:nvSpPr>
            <p:cNvPr id="29" name="CasellaDiTesto 28"/>
            <p:cNvSpPr txBox="1"/>
            <p:nvPr/>
          </p:nvSpPr>
          <p:spPr>
            <a:xfrm>
              <a:off x="8583641" y="3727790"/>
              <a:ext cx="1541845" cy="578783"/>
            </a:xfrm>
            <a:prstGeom prst="rect">
              <a:avLst/>
            </a:prstGeom>
            <a:noFill/>
          </p:spPr>
          <p:txBody>
            <a:bodyPr wrap="square" lIns="91334" tIns="45668" rIns="91334" bIns="45668" rtlCol="0">
              <a:spAutoFit/>
            </a:bodyPr>
            <a:lstStyle/>
            <a:p>
              <a:pPr algn="ctr"/>
              <a:r>
                <a:rPr lang="it-IT" sz="1700" dirty="0">
                  <a:latin typeface="Comic Sans MS" pitchFamily="66" charset="0"/>
                </a:rPr>
                <a:t>(L-R</a:t>
              </a:r>
            </a:p>
            <a:p>
              <a:pPr algn="ctr"/>
              <a:r>
                <a:rPr lang="it-IT" sz="1700" dirty="0" err="1">
                  <a:latin typeface="Comic Sans MS" pitchFamily="66" charset="0"/>
                </a:rPr>
                <a:t>asymmetry</a:t>
              </a:r>
              <a:r>
                <a:rPr lang="it-IT" sz="1700" dirty="0">
                  <a:latin typeface="Comic Sans MS" pitchFamily="66" charset="0"/>
                </a:rPr>
                <a:t>)</a:t>
              </a:r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7301302" y="4666293"/>
              <a:ext cx="677027" cy="338323"/>
            </a:xfrm>
            <a:prstGeom prst="rect">
              <a:avLst/>
            </a:prstGeom>
            <a:noFill/>
          </p:spPr>
          <p:txBody>
            <a:bodyPr wrap="square" lIns="91354" tIns="45677" rIns="91354" bIns="45677" rtlCol="0">
              <a:spAutoFit/>
            </a:bodyPr>
            <a:lstStyle/>
            <a:p>
              <a:r>
                <a:rPr lang="it-IT" sz="1700" dirty="0" smtClean="0">
                  <a:latin typeface="Comic Sans MS" pitchFamily="66" charset="0"/>
                </a:rPr>
                <a:t>time</a:t>
              </a:r>
              <a:endParaRPr lang="it-IT" sz="1700" dirty="0">
                <a:latin typeface="Comic Sans MS" pitchFamily="66" charset="0"/>
              </a:endParaRP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302765" y="5166293"/>
            <a:ext cx="9865467" cy="1931459"/>
            <a:chOff x="325625" y="5200583"/>
            <a:chExt cx="9865467" cy="1931459"/>
          </a:xfrm>
        </p:grpSpPr>
        <p:sp>
          <p:nvSpPr>
            <p:cNvPr id="11" name="Rettangolo 10"/>
            <p:cNvSpPr/>
            <p:nvPr/>
          </p:nvSpPr>
          <p:spPr bwMode="auto">
            <a:xfrm>
              <a:off x="325625" y="5290975"/>
              <a:ext cx="9755000" cy="18410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325625" y="5290975"/>
              <a:ext cx="3989313" cy="8220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334" tIns="45668" rIns="91334" bIns="45668" rtlCol="0">
              <a:spAutoFit/>
            </a:bodyPr>
            <a:lstStyle/>
            <a:p>
              <a:r>
                <a:rPr lang="it-IT" sz="1700" b="1" dirty="0">
                  <a:solidFill>
                    <a:srgbClr val="FF0000"/>
                  </a:solidFill>
                  <a:latin typeface="Comic Sans MS" pitchFamily="66" charset="0"/>
                </a:rPr>
                <a:t>3) </a:t>
              </a:r>
              <a:r>
                <a:rPr lang="it-IT" sz="1700" b="1" dirty="0" err="1">
                  <a:solidFill>
                    <a:srgbClr val="FF0000"/>
                  </a:solidFill>
                  <a:latin typeface="Comic Sans MS" pitchFamily="66" charset="0"/>
                </a:rPr>
                <a:t>Solenoid</a:t>
              </a:r>
              <a:r>
                <a:rPr lang="it-IT" sz="1700" b="1" dirty="0">
                  <a:solidFill>
                    <a:srgbClr val="FF0000"/>
                  </a:solidFill>
                  <a:latin typeface="Comic Sans MS" pitchFamily="66" charset="0"/>
                </a:rPr>
                <a:t> on for </a:t>
              </a:r>
              <a:r>
                <a:rPr lang="it-IT" sz="1700" b="1" dirty="0" err="1">
                  <a:solidFill>
                    <a:srgbClr val="FF0000"/>
                  </a:solidFill>
                  <a:latin typeface="Comic Sans MS" pitchFamily="66" charset="0"/>
                </a:rPr>
                <a:t>half-cycle</a:t>
              </a:r>
              <a:endParaRPr lang="it-IT" sz="1700" b="1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r>
                <a:rPr lang="it-IT" sz="1700" b="1" i="1" dirty="0">
                  <a:latin typeface="Comic Sans MS" pitchFamily="66" charset="0"/>
                </a:rPr>
                <a:t>	</a:t>
              </a:r>
              <a:r>
                <a:rPr lang="it-IT" sz="1700" i="1" dirty="0">
                  <a:latin typeface="Comic Sans MS" pitchFamily="66" charset="0"/>
                </a:rPr>
                <a:t>Vertical </a:t>
              </a:r>
              <a:r>
                <a:rPr lang="it-IT" sz="1700" i="1" dirty="0" err="1">
                  <a:latin typeface="Comic Sans MS" pitchFamily="66" charset="0"/>
                </a:rPr>
                <a:t>polarization</a:t>
              </a:r>
              <a:r>
                <a:rPr lang="it-IT" sz="1700" i="1" dirty="0">
                  <a:latin typeface="Comic Sans MS" pitchFamily="66" charset="0"/>
                </a:rPr>
                <a:t> = 0</a:t>
              </a:r>
            </a:p>
            <a:p>
              <a:r>
                <a:rPr lang="it-IT" sz="1700" i="1" dirty="0">
                  <a:latin typeface="Comic Sans MS" pitchFamily="66" charset="0"/>
                </a:rPr>
                <a:t>	</a:t>
              </a:r>
              <a:r>
                <a:rPr lang="it-IT" sz="1700" i="1" dirty="0" err="1">
                  <a:latin typeface="Comic Sans MS" pitchFamily="66" charset="0"/>
                </a:rPr>
                <a:t>Polarization</a:t>
              </a:r>
              <a:r>
                <a:rPr lang="it-IT" sz="1700" i="1" dirty="0">
                  <a:latin typeface="Comic Sans MS" pitchFamily="66" charset="0"/>
                </a:rPr>
                <a:t> </a:t>
              </a:r>
              <a:r>
                <a:rPr lang="it-IT" sz="1700" i="1" dirty="0" err="1">
                  <a:latin typeface="Comic Sans MS" pitchFamily="66" charset="0"/>
                </a:rPr>
                <a:t>is</a:t>
              </a:r>
              <a:r>
                <a:rPr lang="it-IT" sz="1700" i="1" dirty="0">
                  <a:latin typeface="Comic Sans MS" pitchFamily="66" charset="0"/>
                </a:rPr>
                <a:t> </a:t>
              </a:r>
              <a:r>
                <a:rPr lang="it-IT" sz="1700" i="1" dirty="0" err="1">
                  <a:latin typeface="Comic Sans MS" pitchFamily="66" charset="0"/>
                </a:rPr>
                <a:t>horizontal</a:t>
              </a:r>
              <a:endParaRPr lang="it-IT" sz="1700" i="1" dirty="0">
                <a:latin typeface="Comic Sans MS" pitchFamily="66" charset="0"/>
              </a:endParaRPr>
            </a:p>
          </p:txBody>
        </p:sp>
        <p:pic>
          <p:nvPicPr>
            <p:cNvPr id="27" name="Immagin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992" y="5200583"/>
              <a:ext cx="2452255" cy="1762298"/>
            </a:xfrm>
            <a:prstGeom prst="rect">
              <a:avLst/>
            </a:prstGeom>
          </p:spPr>
        </p:pic>
        <p:sp>
          <p:nvSpPr>
            <p:cNvPr id="30" name="CasellaDiTesto 29"/>
            <p:cNvSpPr txBox="1"/>
            <p:nvPr/>
          </p:nvSpPr>
          <p:spPr>
            <a:xfrm>
              <a:off x="8649247" y="5806637"/>
              <a:ext cx="1541845" cy="578783"/>
            </a:xfrm>
            <a:prstGeom prst="rect">
              <a:avLst/>
            </a:prstGeom>
            <a:noFill/>
          </p:spPr>
          <p:txBody>
            <a:bodyPr wrap="square" lIns="91334" tIns="45668" rIns="91334" bIns="45668" rtlCol="0">
              <a:spAutoFit/>
            </a:bodyPr>
            <a:lstStyle/>
            <a:p>
              <a:pPr algn="ctr"/>
              <a:r>
                <a:rPr lang="it-IT" sz="1700" dirty="0">
                  <a:latin typeface="Comic Sans MS" pitchFamily="66" charset="0"/>
                </a:rPr>
                <a:t>(L-R</a:t>
              </a:r>
            </a:p>
            <a:p>
              <a:pPr algn="ctr"/>
              <a:r>
                <a:rPr lang="it-IT" sz="1700" dirty="0" err="1">
                  <a:latin typeface="Comic Sans MS" pitchFamily="66" charset="0"/>
                </a:rPr>
                <a:t>asymmetry</a:t>
              </a:r>
              <a:r>
                <a:rPr lang="it-IT" sz="1700" dirty="0">
                  <a:latin typeface="Comic Sans MS" pitchFamily="66" charset="0"/>
                </a:rPr>
                <a:t>)</a:t>
              </a:r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7301301" y="6793719"/>
              <a:ext cx="677027" cy="338323"/>
            </a:xfrm>
            <a:prstGeom prst="rect">
              <a:avLst/>
            </a:prstGeom>
            <a:noFill/>
          </p:spPr>
          <p:txBody>
            <a:bodyPr wrap="square" lIns="91354" tIns="45677" rIns="91354" bIns="45677" rtlCol="0">
              <a:spAutoFit/>
            </a:bodyPr>
            <a:lstStyle/>
            <a:p>
              <a:r>
                <a:rPr lang="it-IT" sz="1700" dirty="0" smtClean="0">
                  <a:latin typeface="Comic Sans MS" pitchFamily="66" charset="0"/>
                </a:rPr>
                <a:t>time</a:t>
              </a:r>
              <a:endParaRPr lang="it-IT" sz="1700" dirty="0"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4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auto">
          <a:xfrm flipH="1">
            <a:off x="231977" y="3633713"/>
            <a:ext cx="9753111" cy="321429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C1B7C8C8-98E1-4AA1-9790-A76A83605039}" type="slidenum">
              <a:rPr lang="en-US" sz="1200">
                <a:latin typeface="Comic Sans MS" pitchFamily="66" charset="0"/>
              </a:rPr>
              <a:pPr/>
              <a:t>2</a:t>
            </a:fld>
            <a:endParaRPr lang="en-US" sz="1200">
              <a:latin typeface="Comic Sans MS" pitchFamily="66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238418" y="1305850"/>
            <a:ext cx="9632371" cy="1760865"/>
            <a:chOff x="352718" y="1305850"/>
            <a:chExt cx="9632371" cy="1760865"/>
          </a:xfrm>
        </p:grpSpPr>
        <p:sp>
          <p:nvSpPr>
            <p:cNvPr id="4" name="Rettangolo 3"/>
            <p:cNvSpPr/>
            <p:nvPr/>
          </p:nvSpPr>
          <p:spPr bwMode="auto">
            <a:xfrm>
              <a:off x="357708" y="1305850"/>
              <a:ext cx="9627381" cy="17608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/>
                <p:cNvSpPr txBox="1"/>
                <p:nvPr/>
              </p:nvSpPr>
              <p:spPr>
                <a:xfrm>
                  <a:off x="7107131" y="1752661"/>
                  <a:ext cx="1692569" cy="502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100684" tIns="50344" rIns="100684" bIns="50344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de-DE" sz="2800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sz="2800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𝒑</m:t>
                            </m:r>
                          </m:e>
                        </m:acc>
                        <m:r>
                          <a:rPr lang="de-DE" sz="28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de-DE" sz="28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𝒒</m:t>
                        </m:r>
                        <m:r>
                          <a:rPr lang="de-DE" sz="2800" b="1" i="1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de-DE" sz="2800" b="1" i="1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sz="2800" b="1" i="1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</a:rPr>
                              <m:t>𝒔</m:t>
                            </m:r>
                          </m:e>
                        </m:acc>
                      </m:oMath>
                    </m:oMathPara>
                  </a14:m>
                  <a:endParaRPr lang="de-DE" sz="2800" b="1" dirty="0">
                    <a:solidFill>
                      <a:srgbClr val="0070C0"/>
                    </a:solidFill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17" name="Textfeld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7129" y="1752661"/>
                  <a:ext cx="1692569" cy="50244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483" name="Rectangle 5"/>
            <p:cNvSpPr txBox="1">
              <a:spLocks noChangeArrowheads="1"/>
            </p:cNvSpPr>
            <p:nvPr/>
          </p:nvSpPr>
          <p:spPr bwMode="auto">
            <a:xfrm>
              <a:off x="2464930" y="2669483"/>
              <a:ext cx="5387242" cy="397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lIns="100684" tIns="50344" rIns="100684" bIns="50344"/>
            <a:lstStyle>
              <a:lvl1pPr marL="342900" indent="-3429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rgbClr val="009EE0"/>
                </a:buClr>
              </a:pPr>
              <a:r>
                <a:rPr lang="de-DE" sz="1800" dirty="0">
                  <a:latin typeface="Comic Sans MS" pitchFamily="66" charset="0"/>
                </a:rPr>
                <a:t>Charge </a:t>
              </a:r>
              <a:r>
                <a:rPr lang="de-DE" sz="1800" dirty="0" err="1">
                  <a:latin typeface="Comic Sans MS" pitchFamily="66" charset="0"/>
                </a:rPr>
                <a:t>separation</a:t>
              </a:r>
              <a:r>
                <a:rPr lang="de-DE" sz="1800" dirty="0">
                  <a:latin typeface="Comic Sans MS" pitchFamily="66" charset="0"/>
                </a:rPr>
                <a:t> </a:t>
              </a:r>
              <a:r>
                <a:rPr lang="de-DE" sz="1800" dirty="0" err="1">
                  <a:latin typeface="Comic Sans MS" pitchFamily="66" charset="0"/>
                </a:rPr>
                <a:t>creates</a:t>
              </a:r>
              <a:r>
                <a:rPr lang="de-DE" sz="1800" dirty="0">
                  <a:latin typeface="Comic Sans MS" pitchFamily="66" charset="0"/>
                </a:rPr>
                <a:t> an </a:t>
              </a:r>
              <a:r>
                <a:rPr lang="de-DE" sz="1800" dirty="0" err="1">
                  <a:latin typeface="Comic Sans MS" pitchFamily="66" charset="0"/>
                </a:rPr>
                <a:t>electric</a:t>
              </a:r>
              <a:r>
                <a:rPr lang="de-DE" sz="1800" dirty="0">
                  <a:latin typeface="Comic Sans MS" pitchFamily="66" charset="0"/>
                </a:rPr>
                <a:t> </a:t>
              </a:r>
              <a:r>
                <a:rPr lang="de-DE" sz="1800" dirty="0" err="1">
                  <a:latin typeface="Comic Sans MS" pitchFamily="66" charset="0"/>
                </a:rPr>
                <a:t>dipole</a:t>
              </a:r>
              <a:r>
                <a:rPr lang="de-DE" sz="1800" dirty="0">
                  <a:latin typeface="Comic Sans MS" pitchFamily="66" charset="0"/>
                </a:rPr>
                <a:t> </a:t>
              </a:r>
              <a:r>
                <a:rPr lang="de-DE" sz="1800" b="1" dirty="0">
                  <a:latin typeface="Comic Sans MS" pitchFamily="66" charset="0"/>
                </a:rPr>
                <a:t> </a:t>
              </a:r>
            </a:p>
          </p:txBody>
        </p:sp>
        <p:pic>
          <p:nvPicPr>
            <p:cNvPr id="20484" name="Picture 4" descr="Electric Field_52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173" y="1324145"/>
              <a:ext cx="2361798" cy="118077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5" name="Textfeld 28"/>
            <p:cNvSpPr txBox="1">
              <a:spLocks noChangeArrowheads="1"/>
            </p:cNvSpPr>
            <p:nvPr/>
          </p:nvSpPr>
          <p:spPr bwMode="auto">
            <a:xfrm>
              <a:off x="352718" y="1305850"/>
              <a:ext cx="1987522" cy="4451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100684" tIns="50344" rIns="100684" bIns="50344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342830" indent="-342830" eaLnBrk="1" hangingPunct="1">
                <a:buFont typeface="Arial" pitchFamily="34" charset="0"/>
                <a:buChar char="•"/>
              </a:pPr>
              <a:r>
                <a:rPr lang="de-DE" sz="2400" dirty="0">
                  <a:latin typeface="Comic Sans MS" pitchFamily="66" charset="0"/>
                </a:rPr>
                <a:t>Definition</a:t>
              </a:r>
            </a:p>
          </p:txBody>
        </p:sp>
      </p:grpSp>
      <p:sp>
        <p:nvSpPr>
          <p:cNvPr id="2" name="Textfeld 27"/>
          <p:cNvSpPr txBox="1">
            <a:spLocks noChangeArrowheads="1"/>
          </p:cNvSpPr>
          <p:nvPr/>
        </p:nvSpPr>
        <p:spPr bwMode="auto">
          <a:xfrm>
            <a:off x="142587" y="5744457"/>
            <a:ext cx="1531702" cy="110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684" tIns="50344" rIns="100684" bIns="50344">
            <a:spAutoFit/>
          </a:bodyPr>
          <a:lstStyle/>
          <a:p>
            <a:pPr algn="ctr">
              <a:defRPr/>
            </a:pPr>
            <a:r>
              <a:rPr lang="de-DE" sz="1400" dirty="0">
                <a:latin typeface="Comic Sans MS" pitchFamily="66" charset="0"/>
              </a:rPr>
              <a:t>H</a:t>
            </a:r>
            <a:r>
              <a:rPr lang="de-DE" sz="1400" baseline="-25000" dirty="0">
                <a:latin typeface="Comic Sans MS" pitchFamily="66" charset="0"/>
              </a:rPr>
              <a:t>2</a:t>
            </a:r>
            <a:r>
              <a:rPr lang="de-DE" sz="1400" dirty="0">
                <a:latin typeface="Comic Sans MS" pitchFamily="66" charset="0"/>
              </a:rPr>
              <a:t>O </a:t>
            </a:r>
            <a:r>
              <a:rPr lang="de-DE" sz="1400" dirty="0" err="1">
                <a:latin typeface="Comic Sans MS" pitchFamily="66" charset="0"/>
              </a:rPr>
              <a:t>molecule</a:t>
            </a:r>
            <a:r>
              <a:rPr lang="de-DE" sz="1400" dirty="0">
                <a:latin typeface="Comic Sans MS" pitchFamily="66" charset="0"/>
              </a:rPr>
              <a:t>:</a:t>
            </a:r>
          </a:p>
          <a:p>
            <a:pPr algn="ctr">
              <a:defRPr/>
            </a:pPr>
            <a:r>
              <a:rPr lang="de-DE" sz="1400" dirty="0">
                <a:latin typeface="Comic Sans MS" pitchFamily="66" charset="0"/>
                <a:sym typeface="Wingdings" pitchFamily="2" charset="2"/>
              </a:rPr>
              <a:t>permanent EDM</a:t>
            </a:r>
          </a:p>
          <a:p>
            <a:pPr algn="ctr">
              <a:defRPr/>
            </a:pPr>
            <a:r>
              <a:rPr lang="de-DE" sz="1400" dirty="0">
                <a:solidFill>
                  <a:srgbClr val="C00000"/>
                </a:solidFill>
                <a:latin typeface="Comic Sans MS" pitchFamily="66" charset="0"/>
                <a:sym typeface="Wingdings" pitchFamily="2" charset="2"/>
              </a:rPr>
              <a:t>(</a:t>
            </a:r>
            <a:r>
              <a:rPr lang="de-DE" sz="1400" dirty="0" err="1">
                <a:solidFill>
                  <a:srgbClr val="C00000"/>
                </a:solidFill>
                <a:latin typeface="Comic Sans MS" pitchFamily="66" charset="0"/>
                <a:sym typeface="Wingdings" pitchFamily="2" charset="2"/>
              </a:rPr>
              <a:t>degenerate</a:t>
            </a:r>
            <a:r>
              <a:rPr lang="de-DE" sz="1400" dirty="0">
                <a:solidFill>
                  <a:srgbClr val="C00000"/>
                </a:solidFill>
                <a:latin typeface="Comic Sans MS" pitchFamily="66" charset="0"/>
                <a:sym typeface="Wingdings" pitchFamily="2" charset="2"/>
              </a:rPr>
              <a:t> GS</a:t>
            </a:r>
          </a:p>
          <a:p>
            <a:pPr algn="ctr">
              <a:defRPr/>
            </a:pPr>
            <a:r>
              <a:rPr lang="de-DE" sz="1400" dirty="0">
                <a:solidFill>
                  <a:srgbClr val="C00000"/>
                </a:solidFill>
                <a:latin typeface="Comic Sans MS" pitchFamily="66" charset="0"/>
                <a:sym typeface="Wingdings" pitchFamily="2" charset="2"/>
              </a:rPr>
              <a:t>w/ different </a:t>
            </a:r>
            <a:r>
              <a:rPr lang="de-DE" sz="1400" dirty="0" err="1">
                <a:solidFill>
                  <a:srgbClr val="C00000"/>
                </a:solidFill>
                <a:latin typeface="Comic Sans MS" pitchFamily="66" charset="0"/>
                <a:sym typeface="Wingdings" pitchFamily="2" charset="2"/>
              </a:rPr>
              <a:t>Parity</a:t>
            </a:r>
            <a:r>
              <a:rPr lang="de-DE" sz="1400" dirty="0">
                <a:solidFill>
                  <a:srgbClr val="C00000"/>
                </a:solidFill>
                <a:latin typeface="Comic Sans MS" pitchFamily="66" charset="0"/>
                <a:sym typeface="Wingdings" pitchFamily="2" charset="2"/>
              </a:rPr>
              <a:t>)</a:t>
            </a:r>
            <a:endParaRPr lang="de-DE" sz="1400" dirty="0">
              <a:solidFill>
                <a:srgbClr val="3A6F8A"/>
              </a:solidFill>
              <a:latin typeface="Comic Sans MS" pitchFamily="66" charset="0"/>
              <a:sym typeface="Wingdings" pitchFamily="2" charset="2"/>
            </a:endParaRPr>
          </a:p>
        </p:txBody>
      </p:sp>
      <p:pic>
        <p:nvPicPr>
          <p:cNvPr id="18444" name="Picture 2" descr="http://www.tutordynamic.com/chemistry/img/hydrogen-atom.jpg"/>
          <p:cNvPicPr>
            <a:picLocks noChangeAspect="1" noChangeArrowheads="1"/>
          </p:cNvPicPr>
          <p:nvPr/>
        </p:nvPicPr>
        <p:blipFill rotWithShape="1">
          <a:blip r:embed="rId5"/>
          <a:srcRect l="-30918" r="-30970" b="14253"/>
          <a:stretch/>
        </p:blipFill>
        <p:spPr bwMode="auto">
          <a:xfrm>
            <a:off x="-242154" y="4380474"/>
            <a:ext cx="2300480" cy="109865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/>
        </p:spPr>
      </p:pic>
      <p:sp>
        <p:nvSpPr>
          <p:cNvPr id="12" name="Titel 1"/>
          <p:cNvSpPr txBox="1">
            <a:spLocks/>
          </p:cNvSpPr>
          <p:nvPr/>
        </p:nvSpPr>
        <p:spPr bwMode="auto">
          <a:xfrm>
            <a:off x="3506898" y="185922"/>
            <a:ext cx="3918032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600" b="0" dirty="0" err="1">
                <a:solidFill>
                  <a:srgbClr val="FF0000"/>
                </a:solidFill>
                <a:latin typeface="Comic Sans MS" pitchFamily="66" charset="0"/>
              </a:rPr>
              <a:t>Electric</a:t>
            </a:r>
            <a:r>
              <a:rPr lang="de-DE" sz="36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600" b="0" dirty="0" err="1">
                <a:solidFill>
                  <a:srgbClr val="FF0000"/>
                </a:solidFill>
                <a:latin typeface="Comic Sans MS" pitchFamily="66" charset="0"/>
              </a:rPr>
              <a:t>Dipoles</a:t>
            </a:r>
            <a:endParaRPr lang="de-DE" sz="3600" b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13" name="Tabel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076027"/>
              </p:ext>
            </p:extLst>
          </p:nvPr>
        </p:nvGraphicFramePr>
        <p:xfrm>
          <a:off x="1848508" y="4472141"/>
          <a:ext cx="604858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695"/>
                <a:gridCol w="1869743"/>
                <a:gridCol w="2083144"/>
              </a:tblGrid>
              <a:tr h="365760">
                <a:tc>
                  <a:txBody>
                    <a:bodyPr/>
                    <a:lstStyle/>
                    <a:p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 smtClean="0">
                          <a:latin typeface="Comic Sans MS" pitchFamily="66" charset="0"/>
                        </a:rPr>
                        <a:t>Atomic</a:t>
                      </a:r>
                      <a:r>
                        <a:rPr lang="it-IT" sz="18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it-IT" sz="1800" dirty="0" err="1" smtClean="0">
                          <a:latin typeface="Comic Sans MS" pitchFamily="66" charset="0"/>
                        </a:rPr>
                        <a:t>physics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 smtClean="0">
                          <a:latin typeface="Comic Sans MS" pitchFamily="66" charset="0"/>
                        </a:rPr>
                        <a:t>Hadron</a:t>
                      </a:r>
                      <a:r>
                        <a:rPr lang="it-IT" sz="1800" baseline="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it-IT" sz="1800" baseline="0" dirty="0" err="1" smtClean="0">
                          <a:latin typeface="Comic Sans MS" pitchFamily="66" charset="0"/>
                        </a:rPr>
                        <a:t>physics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it-IT" sz="1800" dirty="0" err="1" smtClean="0">
                          <a:latin typeface="Comic Sans MS" pitchFamily="66" charset="0"/>
                        </a:rPr>
                        <a:t>Charges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latin typeface="Comic Sans MS" pitchFamily="66" charset="0"/>
                        </a:rPr>
                        <a:t>e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latin typeface="Comic Sans MS" pitchFamily="66" charset="0"/>
                        </a:rPr>
                        <a:t>e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latin typeface="Comic Sans MS" pitchFamily="66" charset="0"/>
                        </a:rPr>
                        <a:t>|r</a:t>
                      </a:r>
                      <a:r>
                        <a:rPr lang="it-IT" sz="1800" baseline="-25000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it-IT" sz="1800" dirty="0" smtClean="0">
                          <a:latin typeface="Comic Sans MS" pitchFamily="66" charset="0"/>
                        </a:rPr>
                        <a:t>-r</a:t>
                      </a:r>
                      <a:r>
                        <a:rPr lang="it-IT" sz="1800" baseline="-25000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it-IT" sz="1800" dirty="0" smtClean="0">
                          <a:latin typeface="Comic Sans MS" pitchFamily="66" charset="0"/>
                        </a:rPr>
                        <a:t>|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latin typeface="Comic Sans MS" pitchFamily="66" charset="0"/>
                        </a:rPr>
                        <a:t>10</a:t>
                      </a:r>
                      <a:r>
                        <a:rPr lang="it-IT" sz="1800" baseline="30000" dirty="0" smtClean="0">
                          <a:latin typeface="Comic Sans MS" pitchFamily="66" charset="0"/>
                        </a:rPr>
                        <a:t>-8</a:t>
                      </a:r>
                      <a:r>
                        <a:rPr lang="it-IT" sz="1800" dirty="0" smtClean="0">
                          <a:latin typeface="Comic Sans MS" pitchFamily="66" charset="0"/>
                        </a:rPr>
                        <a:t> cm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latin typeface="Comic Sans MS" pitchFamily="66" charset="0"/>
                        </a:rPr>
                        <a:t>10</a:t>
                      </a:r>
                      <a:r>
                        <a:rPr lang="it-IT" sz="1800" baseline="30000" dirty="0" smtClean="0">
                          <a:latin typeface="Comic Sans MS" pitchFamily="66" charset="0"/>
                        </a:rPr>
                        <a:t>-13</a:t>
                      </a:r>
                      <a:r>
                        <a:rPr lang="it-IT" sz="1800" dirty="0" smtClean="0">
                          <a:latin typeface="Comic Sans MS" pitchFamily="66" charset="0"/>
                        </a:rPr>
                        <a:t> cm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latin typeface="Comic Sans MS" pitchFamily="66" charset="0"/>
                        </a:rPr>
                        <a:t>EDM (</a:t>
                      </a:r>
                      <a:r>
                        <a:rPr lang="it-IT" sz="1800" dirty="0" err="1" smtClean="0">
                          <a:latin typeface="Comic Sans MS" pitchFamily="66" charset="0"/>
                        </a:rPr>
                        <a:t>naive</a:t>
                      </a:r>
                      <a:r>
                        <a:rPr lang="it-IT" sz="1800" dirty="0" smtClean="0">
                          <a:latin typeface="Comic Sans MS" pitchFamily="66" charset="0"/>
                        </a:rPr>
                        <a:t>) </a:t>
                      </a:r>
                      <a:r>
                        <a:rPr lang="it-IT" sz="1800" dirty="0" err="1" smtClean="0">
                          <a:latin typeface="Comic Sans MS" pitchFamily="66" charset="0"/>
                        </a:rPr>
                        <a:t>exp</a:t>
                      </a:r>
                      <a:r>
                        <a:rPr lang="it-IT" sz="1800" dirty="0" smtClean="0">
                          <a:latin typeface="Comic Sans MS" pitchFamily="66" charset="0"/>
                        </a:rPr>
                        <a:t>.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latin typeface="Comic Sans MS" pitchFamily="66" charset="0"/>
                        </a:rPr>
                        <a:t>10</a:t>
                      </a:r>
                      <a:r>
                        <a:rPr lang="it-IT" sz="1800" baseline="30000" dirty="0" smtClean="0">
                          <a:latin typeface="Comic Sans MS" pitchFamily="66" charset="0"/>
                        </a:rPr>
                        <a:t>-8</a:t>
                      </a:r>
                      <a:r>
                        <a:rPr lang="it-IT" sz="1800" dirty="0" smtClean="0">
                          <a:latin typeface="Comic Sans MS" pitchFamily="66" charset="0"/>
                        </a:rPr>
                        <a:t> e cm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latin typeface="Comic Sans MS" pitchFamily="66" charset="0"/>
                        </a:rPr>
                        <a:t>10</a:t>
                      </a:r>
                      <a:r>
                        <a:rPr lang="it-IT" sz="1800" baseline="30000" dirty="0" smtClean="0">
                          <a:latin typeface="Comic Sans MS" pitchFamily="66" charset="0"/>
                        </a:rPr>
                        <a:t>-13</a:t>
                      </a:r>
                      <a:r>
                        <a:rPr lang="it-IT" sz="1800" dirty="0" smtClean="0">
                          <a:latin typeface="Comic Sans MS" pitchFamily="66" charset="0"/>
                        </a:rPr>
                        <a:t> e cm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it-IT" sz="1800" dirty="0" err="1" smtClean="0">
                          <a:latin typeface="Comic Sans MS" pitchFamily="66" charset="0"/>
                        </a:rPr>
                        <a:t>observed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latin typeface="Comic Sans MS" pitchFamily="66" charset="0"/>
                        </a:rPr>
                        <a:t>H</a:t>
                      </a:r>
                      <a:r>
                        <a:rPr lang="it-IT" sz="1800" baseline="-25000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it-IT" sz="1800" dirty="0" smtClean="0">
                          <a:latin typeface="Comic Sans MS" pitchFamily="66" charset="0"/>
                        </a:rPr>
                        <a:t>O</a:t>
                      </a:r>
                      <a:r>
                        <a:rPr lang="it-IT" sz="1800" baseline="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it-IT" sz="1800" baseline="0" dirty="0" err="1" smtClean="0">
                          <a:latin typeface="Comic Sans MS" pitchFamily="66" charset="0"/>
                        </a:rPr>
                        <a:t>molecule</a:t>
                      </a:r>
                      <a:r>
                        <a:rPr lang="it-IT" sz="1800" baseline="0" dirty="0" smtClean="0">
                          <a:latin typeface="Comic Sans MS" pitchFamily="66" charset="0"/>
                        </a:rPr>
                        <a:t> 4∙10</a:t>
                      </a:r>
                      <a:r>
                        <a:rPr lang="it-IT" sz="1800" baseline="30000" dirty="0" smtClean="0">
                          <a:latin typeface="Comic Sans MS" pitchFamily="66" charset="0"/>
                        </a:rPr>
                        <a:t>-9</a:t>
                      </a:r>
                      <a:r>
                        <a:rPr lang="it-IT" sz="1800" baseline="0" dirty="0" smtClean="0">
                          <a:latin typeface="Comic Sans MS" pitchFamily="66" charset="0"/>
                        </a:rPr>
                        <a:t> e cm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 smtClean="0">
                          <a:latin typeface="Comic Sans MS" pitchFamily="66" charset="0"/>
                        </a:rPr>
                        <a:t>Neutron</a:t>
                      </a:r>
                      <a:endParaRPr lang="it-IT" sz="1800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it-IT" sz="1800" dirty="0" smtClean="0">
                          <a:latin typeface="Comic Sans MS" pitchFamily="66" charset="0"/>
                        </a:rPr>
                        <a:t> &lt; 3∙10</a:t>
                      </a:r>
                      <a:r>
                        <a:rPr lang="it-IT" sz="1800" baseline="30000" dirty="0" smtClean="0">
                          <a:latin typeface="Comic Sans MS" pitchFamily="66" charset="0"/>
                        </a:rPr>
                        <a:t>-26</a:t>
                      </a:r>
                      <a:r>
                        <a:rPr lang="it-IT" sz="1800" baseline="0" dirty="0" smtClean="0">
                          <a:latin typeface="Comic Sans MS" pitchFamily="66" charset="0"/>
                        </a:rPr>
                        <a:t> e cm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12" y="4312234"/>
            <a:ext cx="1669936" cy="1382167"/>
          </a:xfrm>
          <a:prstGeom prst="rect">
            <a:avLst/>
          </a:prstGeom>
        </p:spPr>
      </p:pic>
      <p:sp>
        <p:nvSpPr>
          <p:cNvPr id="14" name="Textfeld 28"/>
          <p:cNvSpPr txBox="1">
            <a:spLocks noChangeArrowheads="1"/>
          </p:cNvSpPr>
          <p:nvPr/>
        </p:nvSpPr>
        <p:spPr bwMode="auto">
          <a:xfrm>
            <a:off x="231978" y="3633713"/>
            <a:ext cx="3587568" cy="44872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100684" tIns="50344" rIns="100684" bIns="50344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830" indent="-342830" eaLnBrk="1" hangingPunct="1">
              <a:buFont typeface="Arial" pitchFamily="34" charset="0"/>
              <a:buChar char="•"/>
            </a:pPr>
            <a:r>
              <a:rPr lang="de-DE" sz="2400" dirty="0">
                <a:latin typeface="Comic Sans MS" pitchFamily="66" charset="0"/>
              </a:rPr>
              <a:t>Orders </a:t>
            </a:r>
            <a:r>
              <a:rPr lang="de-DE" sz="2400" dirty="0" err="1">
                <a:latin typeface="Comic Sans MS" pitchFamily="66" charset="0"/>
              </a:rPr>
              <a:t>of</a:t>
            </a:r>
            <a:r>
              <a:rPr lang="de-DE" sz="2400" dirty="0">
                <a:latin typeface="Comic Sans MS" pitchFamily="66" charset="0"/>
              </a:rPr>
              <a:t> </a:t>
            </a:r>
            <a:r>
              <a:rPr lang="de-DE" sz="2400" dirty="0" err="1">
                <a:latin typeface="Comic Sans MS" pitchFamily="66" charset="0"/>
              </a:rPr>
              <a:t>magnitude</a:t>
            </a:r>
            <a:endParaRPr lang="de-DE" sz="2400" dirty="0">
              <a:latin typeface="Comic Sans MS" pitchFamily="66" charset="0"/>
            </a:endParaRPr>
          </a:p>
        </p:txBody>
      </p:sp>
      <p:sp>
        <p:nvSpPr>
          <p:cNvPr id="15" name="Textfeld 27"/>
          <p:cNvSpPr txBox="1">
            <a:spLocks noChangeArrowheads="1"/>
          </p:cNvSpPr>
          <p:nvPr/>
        </p:nvSpPr>
        <p:spPr bwMode="auto">
          <a:xfrm>
            <a:off x="8044275" y="5826345"/>
            <a:ext cx="1940814" cy="9221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0684" tIns="50344" rIns="100684" bIns="50344">
            <a:spAutoFit/>
          </a:bodyPr>
          <a:lstStyle/>
          <a:p>
            <a:pPr algn="ctr">
              <a:defRPr/>
            </a:pPr>
            <a:r>
              <a:rPr lang="it-IT" sz="1400" dirty="0">
                <a:latin typeface="Comic Sans MS" pitchFamily="66" charset="0"/>
              </a:rPr>
              <a:t>EDM 3∙10</a:t>
            </a:r>
            <a:r>
              <a:rPr lang="it-IT" sz="1400" baseline="30000" dirty="0">
                <a:latin typeface="Comic Sans MS" pitchFamily="66" charset="0"/>
              </a:rPr>
              <a:t>-26</a:t>
            </a:r>
            <a:r>
              <a:rPr lang="it-IT" sz="1400" dirty="0">
                <a:latin typeface="Comic Sans MS" pitchFamily="66" charset="0"/>
              </a:rPr>
              <a:t> e cm </a:t>
            </a:r>
            <a:r>
              <a:rPr lang="it-IT" sz="1400" dirty="0">
                <a:latin typeface="Comic Sans MS" pitchFamily="66" charset="0"/>
                <a:sym typeface="Symbol"/>
              </a:rPr>
              <a:t> </a:t>
            </a:r>
            <a:r>
              <a:rPr lang="it-IT" sz="1400" dirty="0" err="1">
                <a:latin typeface="Comic Sans MS" pitchFamily="66" charset="0"/>
              </a:rPr>
              <a:t>charge</a:t>
            </a:r>
            <a:r>
              <a:rPr lang="it-IT" sz="1400" dirty="0">
                <a:latin typeface="Comic Sans MS" pitchFamily="66" charset="0"/>
              </a:rPr>
              <a:t> </a:t>
            </a:r>
            <a:r>
              <a:rPr lang="it-IT" sz="1400" dirty="0" err="1">
                <a:latin typeface="Comic Sans MS" pitchFamily="66" charset="0"/>
              </a:rPr>
              <a:t>separation</a:t>
            </a:r>
            <a:r>
              <a:rPr lang="it-IT" sz="1400" dirty="0">
                <a:latin typeface="Comic Sans MS" pitchFamily="66" charset="0"/>
              </a:rPr>
              <a:t> &lt; 5∙10</a:t>
            </a:r>
            <a:r>
              <a:rPr lang="it-IT" sz="1400" baseline="30000" dirty="0">
                <a:latin typeface="Comic Sans MS" pitchFamily="66" charset="0"/>
              </a:rPr>
              <a:t>-26</a:t>
            </a:r>
            <a:r>
              <a:rPr lang="it-IT" sz="1400" dirty="0">
                <a:latin typeface="Comic Sans MS" pitchFamily="66" charset="0"/>
              </a:rPr>
              <a:t> cm </a:t>
            </a:r>
            <a:r>
              <a:rPr lang="it-IT" sz="1400" dirty="0" err="1">
                <a:latin typeface="Comic Sans MS" pitchFamily="66" charset="0"/>
              </a:rPr>
              <a:t>between</a:t>
            </a:r>
            <a:r>
              <a:rPr lang="it-IT" sz="1400" dirty="0">
                <a:latin typeface="Comic Sans MS" pitchFamily="66" charset="0"/>
              </a:rPr>
              <a:t> u and d </a:t>
            </a:r>
            <a:r>
              <a:rPr lang="it-IT" sz="1400" dirty="0" err="1">
                <a:latin typeface="Comic Sans MS" pitchFamily="66" charset="0"/>
              </a:rPr>
              <a:t>quarks</a:t>
            </a:r>
            <a:endParaRPr lang="de-DE" sz="1400" dirty="0">
              <a:solidFill>
                <a:srgbClr val="3A6F8A"/>
              </a:solidFill>
              <a:latin typeface="Comic Sans MS" pitchFamily="66" charset="0"/>
              <a:sym typeface="Wingdings" pitchFamily="2" charset="2"/>
            </a:endParaRPr>
          </a:p>
        </p:txBody>
      </p:sp>
      <p:sp>
        <p:nvSpPr>
          <p:cNvPr id="8" name="Rettangolo 7"/>
          <p:cNvSpPr/>
          <p:nvPr/>
        </p:nvSpPr>
        <p:spPr bwMode="auto">
          <a:xfrm>
            <a:off x="5862181" y="4380474"/>
            <a:ext cx="4122908" cy="23680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4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4" grpId="0" animBg="1"/>
      <p:bldP spid="15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"/>
          <p:cNvSpPr txBox="1">
            <a:spLocks noChangeArrowheads="1"/>
          </p:cNvSpPr>
          <p:nvPr/>
        </p:nvSpPr>
        <p:spPr bwMode="auto">
          <a:xfrm>
            <a:off x="1947863" y="48979"/>
            <a:ext cx="6571434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1" tIns="44996" rIns="89991" bIns="44996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Measurement of the </a:t>
            </a:r>
            <a:r>
              <a:rPr lang="en-US" sz="2800" dirty="0" err="1" smtClean="0">
                <a:solidFill>
                  <a:srgbClr val="FF0000"/>
                </a:solidFill>
                <a:latin typeface="Comic Sans MS" pitchFamily="66" charset="0"/>
              </a:rPr>
              <a:t>horizonthal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SCT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17463" y="593492"/>
            <a:ext cx="9584877" cy="3421579"/>
            <a:chOff x="17463" y="555392"/>
            <a:chExt cx="9584877" cy="3421579"/>
          </a:xfrm>
        </p:grpSpPr>
        <p:sp>
          <p:nvSpPr>
            <p:cNvPr id="7" name="Rettangolo 6"/>
            <p:cNvSpPr/>
            <p:nvPr/>
          </p:nvSpPr>
          <p:spPr bwMode="auto">
            <a:xfrm>
              <a:off x="40316" y="568092"/>
              <a:ext cx="9562024" cy="325929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3308244" y="1375343"/>
              <a:ext cx="2935120" cy="349960"/>
            </a:xfrm>
            <a:prstGeom prst="rect">
              <a:avLst/>
            </a:prstGeom>
            <a:noFill/>
          </p:spPr>
          <p:txBody>
            <a:bodyPr wrap="square" lIns="91430" tIns="45716" rIns="91430" bIns="45716" rtlCol="0">
              <a:spAutoFit/>
            </a:bodyPr>
            <a:lstStyle/>
            <a:p>
              <a:r>
                <a:rPr lang="it-IT" dirty="0" err="1" smtClean="0">
                  <a:latin typeface="Comic Sans MS" pitchFamily="66" charset="0"/>
                </a:rPr>
                <a:t>Phase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err="1" smtClean="0">
                  <a:latin typeface="Comic Sans MS" pitchFamily="66" charset="0"/>
                </a:rPr>
                <a:t>precession</a:t>
              </a:r>
              <a:r>
                <a:rPr lang="it-IT" dirty="0" smtClean="0">
                  <a:latin typeface="Comic Sans MS" pitchFamily="66" charset="0"/>
                </a:rPr>
                <a:t> pie</a:t>
              </a:r>
              <a:endParaRPr lang="it-IT" dirty="0">
                <a:latin typeface="Comic Sans MS" pitchFamily="66" charset="0"/>
              </a:endParaRPr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686281" y="1410645"/>
              <a:ext cx="457888" cy="349960"/>
            </a:xfrm>
            <a:prstGeom prst="rect">
              <a:avLst/>
            </a:prstGeom>
            <a:noFill/>
          </p:spPr>
          <p:txBody>
            <a:bodyPr wrap="square" lIns="91430" tIns="45716" rIns="91430" bIns="45716" rtlCol="0">
              <a:spAutoFit/>
            </a:bodyPr>
            <a:lstStyle/>
            <a:p>
              <a:r>
                <a:rPr lang="it-IT" dirty="0" smtClean="0">
                  <a:latin typeface="Comic Sans MS" pitchFamily="66" charset="0"/>
                </a:rPr>
                <a:t>x</a:t>
              </a:r>
              <a:endParaRPr lang="it-IT" dirty="0">
                <a:latin typeface="Comic Sans MS" pitchFamily="66" charset="0"/>
              </a:endParaRP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17463" y="555392"/>
              <a:ext cx="7971851" cy="12371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30" tIns="45716" rIns="91430" bIns="45716" rtlCol="0">
              <a:spAutoFit/>
            </a:bodyPr>
            <a:lstStyle/>
            <a:p>
              <a:r>
                <a:rPr lang="it-IT" sz="1600" dirty="0" smtClean="0">
                  <a:solidFill>
                    <a:srgbClr val="FF0000"/>
                  </a:solidFill>
                  <a:latin typeface="Comic Sans MS" pitchFamily="66" charset="0"/>
                </a:rPr>
                <a:t>No </a:t>
              </a:r>
              <a:r>
                <a:rPr lang="it-IT" sz="1600" dirty="0" err="1" smtClean="0">
                  <a:solidFill>
                    <a:srgbClr val="FF0000"/>
                  </a:solidFill>
                  <a:latin typeface="Comic Sans MS" pitchFamily="66" charset="0"/>
                </a:rPr>
                <a:t>frozen</a:t>
              </a:r>
              <a:r>
                <a:rPr lang="it-IT" sz="1600" dirty="0" smtClean="0">
                  <a:solidFill>
                    <a:srgbClr val="FF0000"/>
                  </a:solidFill>
                  <a:latin typeface="Comic Sans MS" pitchFamily="66" charset="0"/>
                </a:rPr>
                <a:t> spin: </a:t>
              </a:r>
              <a:r>
                <a:rPr lang="it-IT" sz="1600" dirty="0" err="1" smtClean="0">
                  <a:solidFill>
                    <a:srgbClr val="FF0000"/>
                  </a:solidFill>
                  <a:latin typeface="Comic Sans MS" pitchFamily="66" charset="0"/>
                </a:rPr>
                <a:t>polarization</a:t>
              </a:r>
              <a:r>
                <a:rPr lang="it-IT" sz="1600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sz="1600" dirty="0" err="1" smtClean="0">
                  <a:solidFill>
                    <a:srgbClr val="FF0000"/>
                  </a:solidFill>
                  <a:latin typeface="Comic Sans MS" pitchFamily="66" charset="0"/>
                </a:rPr>
                <a:t>rotates</a:t>
              </a:r>
              <a:r>
                <a:rPr lang="it-IT" sz="1600" dirty="0" smtClean="0">
                  <a:solidFill>
                    <a:srgbClr val="FF0000"/>
                  </a:solidFill>
                  <a:latin typeface="Comic Sans MS" pitchFamily="66" charset="0"/>
                </a:rPr>
                <a:t> in the </a:t>
              </a:r>
              <a:r>
                <a:rPr lang="it-IT" sz="1600" dirty="0" err="1" smtClean="0">
                  <a:solidFill>
                    <a:srgbClr val="FF0000"/>
                  </a:solidFill>
                  <a:latin typeface="Comic Sans MS" pitchFamily="66" charset="0"/>
                </a:rPr>
                <a:t>horizonthal</a:t>
              </a:r>
              <a:r>
                <a:rPr lang="it-IT" sz="1600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sz="1600" dirty="0" err="1" smtClean="0">
                  <a:solidFill>
                    <a:srgbClr val="FF0000"/>
                  </a:solidFill>
                  <a:latin typeface="Comic Sans MS" pitchFamily="66" charset="0"/>
                </a:rPr>
                <a:t>plane</a:t>
              </a:r>
              <a:r>
                <a:rPr lang="it-IT" sz="1600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sz="1600" dirty="0" err="1" smtClean="0">
                  <a:solidFill>
                    <a:srgbClr val="FF0000"/>
                  </a:solidFill>
                  <a:latin typeface="Comic Sans MS" pitchFamily="66" charset="0"/>
                </a:rPr>
                <a:t>at</a:t>
              </a:r>
              <a:r>
                <a:rPr lang="it-IT" sz="1600" dirty="0" smtClean="0">
                  <a:solidFill>
                    <a:srgbClr val="FF0000"/>
                  </a:solidFill>
                  <a:latin typeface="Comic Sans MS" pitchFamily="66" charset="0"/>
                </a:rPr>
                <a:t> 120 kHz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it-IT" sz="1600" dirty="0" smtClean="0">
                  <a:latin typeface="Comic Sans MS" pitchFamily="66" charset="0"/>
                </a:rPr>
                <a:t>DAQ </a:t>
              </a:r>
              <a:r>
                <a:rPr lang="it-IT" sz="1600" dirty="0" err="1" smtClean="0">
                  <a:latin typeface="Comic Sans MS" pitchFamily="66" charset="0"/>
                </a:rPr>
                <a:t>synchronized</a:t>
              </a:r>
              <a:r>
                <a:rPr lang="it-IT" sz="1600" dirty="0" smtClean="0">
                  <a:latin typeface="Comic Sans MS" pitchFamily="66" charset="0"/>
                </a:rPr>
                <a:t> with </a:t>
              </a:r>
              <a:r>
                <a:rPr lang="it-IT" sz="1600" dirty="0" err="1" smtClean="0">
                  <a:latin typeface="Comic Sans MS" pitchFamily="66" charset="0"/>
                </a:rPr>
                <a:t>cyclotrhon</a:t>
              </a:r>
              <a:r>
                <a:rPr lang="it-IT" sz="1600" dirty="0" smtClean="0">
                  <a:latin typeface="Comic Sans MS" pitchFamily="66" charset="0"/>
                </a:rPr>
                <a:t> </a:t>
              </a:r>
              <a:r>
                <a:rPr lang="it-IT" sz="1600" dirty="0" err="1" smtClean="0">
                  <a:latin typeface="Comic Sans MS" pitchFamily="66" charset="0"/>
                </a:rPr>
                <a:t>freqyency</a:t>
              </a:r>
              <a:r>
                <a:rPr lang="it-IT" sz="1600" dirty="0" smtClean="0">
                  <a:latin typeface="Comic Sans MS" pitchFamily="66" charset="0"/>
                </a:rPr>
                <a:t> -&gt; </a:t>
              </a:r>
              <a:r>
                <a:rPr lang="it-IT" sz="1600" dirty="0" err="1" smtClean="0">
                  <a:latin typeface="Comic Sans MS" pitchFamily="66" charset="0"/>
                </a:rPr>
                <a:t>count</a:t>
              </a:r>
              <a:r>
                <a:rPr lang="it-IT" sz="1600" dirty="0" smtClean="0">
                  <a:latin typeface="Comic Sans MS" pitchFamily="66" charset="0"/>
                </a:rPr>
                <a:t> turn </a:t>
              </a:r>
              <a:r>
                <a:rPr lang="it-IT" sz="1600" dirty="0" err="1" smtClean="0">
                  <a:latin typeface="Comic Sans MS" pitchFamily="66" charset="0"/>
                </a:rPr>
                <a:t>number</a:t>
              </a:r>
              <a:r>
                <a:rPr lang="it-IT" sz="1600" dirty="0" smtClean="0">
                  <a:latin typeface="Comic Sans MS" pitchFamily="66" charset="0"/>
                </a:rPr>
                <a:t> N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it-IT" sz="1600" dirty="0" smtClean="0">
                  <a:latin typeface="Comic Sans MS" pitchFamily="66" charset="0"/>
                </a:rPr>
                <a:t>Compute </a:t>
              </a:r>
              <a:r>
                <a:rPr lang="it-IT" sz="1600" dirty="0" err="1" smtClean="0">
                  <a:latin typeface="Comic Sans MS" pitchFamily="66" charset="0"/>
                </a:rPr>
                <a:t>total</a:t>
              </a:r>
              <a:r>
                <a:rPr lang="it-IT" sz="1600" dirty="0" smtClean="0">
                  <a:latin typeface="Comic Sans MS" pitchFamily="66" charset="0"/>
                </a:rPr>
                <a:t> spin-</a:t>
              </a:r>
              <a:r>
                <a:rPr lang="it-IT" sz="1600" dirty="0" err="1" smtClean="0">
                  <a:latin typeface="Comic Sans MS" pitchFamily="66" charset="0"/>
                </a:rPr>
                <a:t>precession</a:t>
              </a:r>
              <a:r>
                <a:rPr lang="it-IT" sz="1600" dirty="0" smtClean="0">
                  <a:latin typeface="Comic Sans MS" pitchFamily="66" charset="0"/>
                </a:rPr>
                <a:t> angle (with spin-</a:t>
              </a:r>
              <a:r>
                <a:rPr lang="it-IT" sz="1600" dirty="0" err="1" smtClean="0">
                  <a:latin typeface="Comic Sans MS" pitchFamily="66" charset="0"/>
                </a:rPr>
                <a:t>tune</a:t>
              </a:r>
              <a:r>
                <a:rPr lang="it-IT" sz="1600" dirty="0" smtClean="0">
                  <a:latin typeface="Comic Sans MS" pitchFamily="66" charset="0"/>
                </a:rPr>
                <a:t> </a:t>
              </a:r>
              <a:r>
                <a:rPr lang="it-IT" sz="1600" dirty="0" smtClean="0">
                  <a:latin typeface="Symbol" pitchFamily="18" charset="2"/>
                </a:rPr>
                <a:t>n</a:t>
              </a:r>
              <a:r>
                <a:rPr lang="it-IT" sz="1600" baseline="-25000" dirty="0" smtClean="0">
                  <a:latin typeface="Comic Sans MS" pitchFamily="66" charset="0"/>
                </a:rPr>
                <a:t>s</a:t>
              </a:r>
              <a:r>
                <a:rPr lang="it-IT" sz="1600" dirty="0" smtClean="0">
                  <a:latin typeface="Comic Sans MS" pitchFamily="66" charset="0"/>
                </a:rPr>
                <a:t>=G</a:t>
              </a:r>
              <a:r>
                <a:rPr lang="it-IT" sz="1600" dirty="0" smtClean="0">
                  <a:latin typeface="Symbol" pitchFamily="18" charset="2"/>
                </a:rPr>
                <a:t>g</a:t>
              </a:r>
              <a:r>
                <a:rPr lang="it-IT" sz="1600" dirty="0" smtClean="0">
                  <a:latin typeface="Comic Sans MS" pitchFamily="66" charset="0"/>
                </a:rPr>
                <a:t>)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it-IT" sz="1600" dirty="0" smtClean="0">
                  <a:latin typeface="Comic Sans MS" pitchFamily="66" charset="0"/>
                </a:rPr>
                <a:t>Bin by </a:t>
              </a:r>
              <a:r>
                <a:rPr lang="it-IT" sz="1600" dirty="0" err="1" smtClean="0">
                  <a:latin typeface="Comic Sans MS" pitchFamily="66" charset="0"/>
                </a:rPr>
                <a:t>phase</a:t>
              </a:r>
              <a:r>
                <a:rPr lang="it-IT" sz="1600" dirty="0" smtClean="0">
                  <a:latin typeface="Comic Sans MS" pitchFamily="66" charset="0"/>
                </a:rPr>
                <a:t> </a:t>
              </a:r>
              <a:r>
                <a:rPr lang="it-IT" sz="1600" dirty="0" err="1" smtClean="0">
                  <a:latin typeface="Comic Sans MS" pitchFamily="66" charset="0"/>
                </a:rPr>
                <a:t>around</a:t>
              </a:r>
              <a:r>
                <a:rPr lang="it-IT" sz="1600" dirty="0" smtClean="0">
                  <a:latin typeface="Comic Sans MS" pitchFamily="66" charset="0"/>
                </a:rPr>
                <a:t> the </a:t>
              </a:r>
              <a:r>
                <a:rPr lang="it-IT" sz="1600" dirty="0" err="1" smtClean="0">
                  <a:latin typeface="Comic Sans MS" pitchFamily="66" charset="0"/>
                </a:rPr>
                <a:t>circle</a:t>
              </a:r>
              <a:endParaRPr lang="it-IT" sz="1600" dirty="0" smtClean="0">
                <a:latin typeface="Comic Sans MS" pitchFamily="66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it-IT" sz="1600" dirty="0" smtClean="0">
                  <a:latin typeface="Comic Sans MS" pitchFamily="66" charset="0"/>
                </a:rPr>
                <a:t>Compute </a:t>
              </a:r>
              <a:r>
                <a:rPr lang="it-IT" sz="1600" dirty="0" err="1" smtClean="0">
                  <a:latin typeface="Comic Sans MS" pitchFamily="66" charset="0"/>
                </a:rPr>
                <a:t>asymmetry</a:t>
              </a:r>
              <a:r>
                <a:rPr lang="it-IT" sz="1600" dirty="0" smtClean="0">
                  <a:latin typeface="Comic Sans MS" pitchFamily="66" charset="0"/>
                </a:rPr>
                <a:t> in </a:t>
              </a:r>
              <a:r>
                <a:rPr lang="it-IT" sz="1600" dirty="0" err="1" smtClean="0">
                  <a:latin typeface="Comic Sans MS" pitchFamily="66" charset="0"/>
                </a:rPr>
                <a:t>each</a:t>
              </a:r>
              <a:r>
                <a:rPr lang="it-IT" sz="1600" dirty="0" smtClean="0">
                  <a:latin typeface="Comic Sans MS" pitchFamily="66" charset="0"/>
                </a:rPr>
                <a:t> bin</a:t>
              </a: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1713942" y="1697105"/>
              <a:ext cx="2046187" cy="2051222"/>
              <a:chOff x="2257147" y="1615264"/>
              <a:chExt cx="2306246" cy="2386820"/>
            </a:xfrm>
          </p:grpSpPr>
          <p:sp>
            <p:nvSpPr>
              <p:cNvPr id="73" name="Triangolo isoscele 72"/>
              <p:cNvSpPr/>
              <p:nvPr/>
            </p:nvSpPr>
            <p:spPr bwMode="auto">
              <a:xfrm rot="5765108">
                <a:off x="2479894" y="2545843"/>
                <a:ext cx="644340" cy="921884"/>
              </a:xfrm>
              <a:prstGeom prst="triangle">
                <a:avLst>
                  <a:gd name="adj" fmla="val 38053"/>
                </a:avLst>
              </a:prstGeom>
              <a:solidFill>
                <a:srgbClr val="FFCCCC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6726"/>
                <a:endParaRPr lang="it-IT"/>
              </a:p>
            </p:txBody>
          </p:sp>
          <p:sp>
            <p:nvSpPr>
              <p:cNvPr id="59" name="Ovale 58"/>
              <p:cNvSpPr/>
              <p:nvPr/>
            </p:nvSpPr>
            <p:spPr bwMode="auto">
              <a:xfrm>
                <a:off x="2257147" y="2010369"/>
                <a:ext cx="2024415" cy="1991715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extLst/>
            </p:spPr>
            <p:txBody>
              <a:bodyPr vert="horz" wrap="square" lIns="91344" tIns="45673" rIns="91344" bIns="45673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6726"/>
                <a:endParaRPr lang="it-IT"/>
              </a:p>
            </p:txBody>
          </p:sp>
          <p:sp>
            <p:nvSpPr>
              <p:cNvPr id="67" name="Triangolo isoscele 66"/>
              <p:cNvSpPr/>
              <p:nvPr/>
            </p:nvSpPr>
            <p:spPr bwMode="auto">
              <a:xfrm rot="10216729">
                <a:off x="2882591" y="2043075"/>
                <a:ext cx="616471" cy="899149"/>
              </a:xfrm>
              <a:prstGeom prst="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6726"/>
                <a:endParaRPr lang="it-IT"/>
              </a:p>
            </p:txBody>
          </p:sp>
          <p:sp>
            <p:nvSpPr>
              <p:cNvPr id="64" name="Triangolo isoscele 63"/>
              <p:cNvSpPr/>
              <p:nvPr/>
            </p:nvSpPr>
            <p:spPr bwMode="auto">
              <a:xfrm rot="12459526">
                <a:off x="3186458" y="2108429"/>
                <a:ext cx="624786" cy="918735"/>
              </a:xfrm>
              <a:prstGeom prst="triangl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6726"/>
                <a:endParaRPr lang="it-IT"/>
              </a:p>
            </p:txBody>
          </p:sp>
          <p:sp>
            <p:nvSpPr>
              <p:cNvPr id="61" name="Triangolo isoscele 60"/>
              <p:cNvSpPr/>
              <p:nvPr/>
            </p:nvSpPr>
            <p:spPr bwMode="auto">
              <a:xfrm rot="14720574">
                <a:off x="3383970" y="2344111"/>
                <a:ext cx="679516" cy="913282"/>
              </a:xfrm>
              <a:prstGeom prst="triangle">
                <a:avLst>
                  <a:gd name="adj" fmla="val 53214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6726"/>
                <a:endParaRPr lang="it-IT"/>
              </a:p>
            </p:txBody>
          </p:sp>
          <p:sp>
            <p:nvSpPr>
              <p:cNvPr id="76" name="Triangolo isoscele 75"/>
              <p:cNvSpPr/>
              <p:nvPr/>
            </p:nvSpPr>
            <p:spPr bwMode="auto">
              <a:xfrm rot="3292196">
                <a:off x="2568227" y="2771492"/>
                <a:ext cx="664522" cy="980360"/>
              </a:xfrm>
              <a:prstGeom prst="triangle">
                <a:avLst>
                  <a:gd name="adj" fmla="val 49221"/>
                </a:avLst>
              </a:prstGeom>
              <a:solidFill>
                <a:srgbClr val="FFCCCC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6726"/>
                <a:endParaRPr lang="it-IT"/>
              </a:p>
            </p:txBody>
          </p:sp>
          <p:sp>
            <p:nvSpPr>
              <p:cNvPr id="70" name="Triangolo isoscele 69"/>
              <p:cNvSpPr/>
              <p:nvPr/>
            </p:nvSpPr>
            <p:spPr bwMode="auto">
              <a:xfrm rot="7944809">
                <a:off x="2579193" y="2239933"/>
                <a:ext cx="681750" cy="896814"/>
              </a:xfrm>
              <a:prstGeom prst="triangle">
                <a:avLst>
                  <a:gd name="adj" fmla="val 45665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6726"/>
                <a:endParaRPr lang="it-IT"/>
              </a:p>
            </p:txBody>
          </p:sp>
          <p:sp>
            <p:nvSpPr>
              <p:cNvPr id="79" name="Triangolo isoscele 78"/>
              <p:cNvSpPr/>
              <p:nvPr/>
            </p:nvSpPr>
            <p:spPr bwMode="auto">
              <a:xfrm rot="947593">
                <a:off x="2815717" y="2994332"/>
                <a:ext cx="708940" cy="938527"/>
              </a:xfrm>
              <a:prstGeom prst="triangle">
                <a:avLst>
                  <a:gd name="adj" fmla="val 49309"/>
                </a:avLst>
              </a:prstGeom>
              <a:solidFill>
                <a:srgbClr val="FF66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6726"/>
                <a:endParaRPr lang="it-IT"/>
              </a:p>
            </p:txBody>
          </p:sp>
          <p:sp>
            <p:nvSpPr>
              <p:cNvPr id="85" name="Triangolo isoscele 84"/>
              <p:cNvSpPr/>
              <p:nvPr/>
            </p:nvSpPr>
            <p:spPr bwMode="auto">
              <a:xfrm rot="17330193">
                <a:off x="3348190" y="2666681"/>
                <a:ext cx="743625" cy="922824"/>
              </a:xfrm>
              <a:prstGeom prst="triangle">
                <a:avLst/>
              </a:prstGeom>
              <a:solidFill>
                <a:srgbClr val="FFCCCC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6726"/>
                <a:endParaRPr lang="it-IT"/>
              </a:p>
            </p:txBody>
          </p:sp>
          <p:sp>
            <p:nvSpPr>
              <p:cNvPr id="82" name="Triangolo isoscele 81"/>
              <p:cNvSpPr/>
              <p:nvPr/>
            </p:nvSpPr>
            <p:spPr bwMode="auto">
              <a:xfrm rot="19780210">
                <a:off x="3102597" y="2962963"/>
                <a:ext cx="753468" cy="921464"/>
              </a:xfrm>
              <a:prstGeom prst="triangle">
                <a:avLst>
                  <a:gd name="adj" fmla="val 57581"/>
                </a:avLst>
              </a:prstGeom>
              <a:solidFill>
                <a:srgbClr val="FF99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6726"/>
                <a:endParaRPr lang="it-IT"/>
              </a:p>
            </p:txBody>
          </p:sp>
          <p:cxnSp>
            <p:nvCxnSpPr>
              <p:cNvPr id="96" name="Connettore 2 95"/>
              <p:cNvCxnSpPr/>
              <p:nvPr/>
            </p:nvCxnSpPr>
            <p:spPr bwMode="auto">
              <a:xfrm flipH="1">
                <a:off x="3321409" y="1684848"/>
                <a:ext cx="51489" cy="1294258"/>
              </a:xfrm>
              <a:prstGeom prst="straightConnector1">
                <a:avLst/>
              </a:prstGeom>
              <a:solidFill>
                <a:srgbClr val="00B8F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Connettore 2 96"/>
              <p:cNvCxnSpPr/>
              <p:nvPr/>
            </p:nvCxnSpPr>
            <p:spPr bwMode="auto">
              <a:xfrm flipH="1">
                <a:off x="3283298" y="2979105"/>
                <a:ext cx="1256092" cy="0"/>
              </a:xfrm>
              <a:prstGeom prst="straightConnector1">
                <a:avLst/>
              </a:prstGeom>
              <a:solidFill>
                <a:srgbClr val="00B8F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9" name="CasellaDiTesto 98"/>
              <p:cNvSpPr txBox="1"/>
              <p:nvPr/>
            </p:nvSpPr>
            <p:spPr>
              <a:xfrm>
                <a:off x="4303334" y="2964516"/>
                <a:ext cx="260059" cy="335598"/>
              </a:xfrm>
              <a:prstGeom prst="rect">
                <a:avLst/>
              </a:prstGeom>
              <a:noFill/>
            </p:spPr>
            <p:txBody>
              <a:bodyPr wrap="square" lIns="91344" tIns="45673" rIns="91344" bIns="45673" rtlCol="0">
                <a:spAutoFit/>
              </a:bodyPr>
              <a:lstStyle/>
              <a:p>
                <a:r>
                  <a:rPr lang="it-IT" sz="1700" dirty="0">
                    <a:latin typeface="Comic Sans MS" pitchFamily="66" charset="0"/>
                  </a:rPr>
                  <a:t>z</a:t>
                </a:r>
              </a:p>
            </p:txBody>
          </p:sp>
          <p:sp>
            <p:nvSpPr>
              <p:cNvPr id="100" name="CasellaDiTesto 99"/>
              <p:cNvSpPr txBox="1"/>
              <p:nvPr/>
            </p:nvSpPr>
            <p:spPr>
              <a:xfrm>
                <a:off x="2999665" y="1615264"/>
                <a:ext cx="260059" cy="335598"/>
              </a:xfrm>
              <a:prstGeom prst="rect">
                <a:avLst/>
              </a:prstGeom>
              <a:noFill/>
            </p:spPr>
            <p:txBody>
              <a:bodyPr wrap="square" lIns="91344" tIns="45673" rIns="91344" bIns="45673" rtlCol="0">
                <a:spAutoFit/>
              </a:bodyPr>
              <a:lstStyle/>
              <a:p>
                <a:r>
                  <a:rPr lang="it-IT" sz="1700" dirty="0">
                    <a:latin typeface="Comic Sans MS" pitchFamily="66" charset="0"/>
                  </a:rPr>
                  <a:t>x</a:t>
                </a:r>
              </a:p>
            </p:txBody>
          </p:sp>
        </p:grpSp>
        <p:grpSp>
          <p:nvGrpSpPr>
            <p:cNvPr id="17" name="Gruppo 16"/>
            <p:cNvGrpSpPr/>
            <p:nvPr/>
          </p:nvGrpSpPr>
          <p:grpSpPr>
            <a:xfrm>
              <a:off x="4855189" y="1813610"/>
              <a:ext cx="4123472" cy="2163361"/>
              <a:chOff x="4601189" y="1864410"/>
              <a:chExt cx="4123472" cy="2163361"/>
            </a:xfrm>
          </p:grpSpPr>
          <p:grpSp>
            <p:nvGrpSpPr>
              <p:cNvPr id="44" name="Gruppo 43"/>
              <p:cNvGrpSpPr/>
              <p:nvPr/>
            </p:nvGrpSpPr>
            <p:grpSpPr>
              <a:xfrm>
                <a:off x="4601189" y="2042874"/>
                <a:ext cx="4123472" cy="1984897"/>
                <a:chOff x="4054723" y="1142046"/>
                <a:chExt cx="4123472" cy="1984901"/>
              </a:xfrm>
            </p:grpSpPr>
            <p:grpSp>
              <p:nvGrpSpPr>
                <p:cNvPr id="45" name="Gruppo 44"/>
                <p:cNvGrpSpPr/>
                <p:nvPr/>
              </p:nvGrpSpPr>
              <p:grpSpPr>
                <a:xfrm>
                  <a:off x="4054723" y="1142046"/>
                  <a:ext cx="4123472" cy="1984901"/>
                  <a:chOff x="5557199" y="1115541"/>
                  <a:chExt cx="3659577" cy="1748436"/>
                </a:xfrm>
              </p:grpSpPr>
              <p:pic>
                <p:nvPicPr>
                  <p:cNvPr id="56" name="Immagine 55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52945" y="1115541"/>
                    <a:ext cx="3163831" cy="1591059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7" name="CasellaDiTesto 56"/>
                      <p:cNvSpPr txBox="1"/>
                      <p:nvPr/>
                    </p:nvSpPr>
                    <p:spPr>
                      <a:xfrm>
                        <a:off x="5557199" y="1343525"/>
                        <a:ext cx="452634" cy="30827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b="1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b="1" i="1" smtClean="0">
                                      <a:latin typeface="Cambria Math"/>
                                      <a:ea typeface="Cambria Math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it-IT" b="1" i="1" smtClean="0">
                                      <a:latin typeface="Cambria Math"/>
                                      <a:ea typeface="Cambria Math"/>
                                    </a:rPr>
                                    <m:t>𝑯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it-IT" b="1" dirty="0"/>
                      </a:p>
                    </p:txBody>
                  </p:sp>
                </mc:Choice>
                <mc:Fallback xmlns="">
                  <p:sp>
                    <p:nvSpPr>
                      <p:cNvPr id="21" name="CasellaDiTesto 20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557199" y="1343525"/>
                        <a:ext cx="510011" cy="349968"/>
                      </a:xfrm>
                      <a:prstGeom prst="rect">
                        <a:avLst/>
                      </a:prstGeom>
                      <a:blipFill rotWithShape="1">
                        <a:blip r:embed="rId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CasellaDiTesto 57"/>
                      <p:cNvSpPr txBox="1"/>
                      <p:nvPr/>
                    </p:nvSpPr>
                    <p:spPr>
                      <a:xfrm>
                        <a:off x="8433223" y="2555701"/>
                        <a:ext cx="375868" cy="30827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it-IT" b="1" i="1" smtClean="0">
                                  <a:latin typeface="Cambria Math"/>
                                  <a:ea typeface="Cambria Math"/>
                                </a:rPr>
                                <m:t>𝝋</m:t>
                              </m:r>
                            </m:oMath>
                          </m:oMathPara>
                        </a14:m>
                        <a:endParaRPr lang="it-IT" b="1" dirty="0"/>
                      </a:p>
                    </p:txBody>
                  </p:sp>
                </mc:Choice>
                <mc:Fallback xmlns="">
                  <p:sp>
                    <p:nvSpPr>
                      <p:cNvPr id="22" name="CasellaDiTesto 2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433223" y="2555701"/>
                        <a:ext cx="423513" cy="349968"/>
                      </a:xfrm>
                      <a:prstGeom prst="rect">
                        <a:avLst/>
                      </a:prstGeom>
                      <a:blipFill rotWithShape="1">
                        <a:blip r:embed="rId8"/>
                        <a:stretch>
                          <a:fillRect b="-689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46" name="Connettore 1 45"/>
                <p:cNvCxnSpPr/>
                <p:nvPr/>
              </p:nvCxnSpPr>
              <p:spPr bwMode="auto">
                <a:xfrm>
                  <a:off x="4774803" y="1983060"/>
                  <a:ext cx="3096344" cy="0"/>
                </a:xfrm>
                <a:prstGeom prst="line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7" name="Rettangolo 46"/>
                <p:cNvSpPr/>
                <p:nvPr/>
              </p:nvSpPr>
              <p:spPr bwMode="auto">
                <a:xfrm>
                  <a:off x="4774802" y="1835869"/>
                  <a:ext cx="343297" cy="14401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  <a:alpha val="5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26"/>
                  <a:endParaRPr lang="it-IT"/>
                </a:p>
              </p:txBody>
            </p:sp>
            <p:sp>
              <p:nvSpPr>
                <p:cNvPr id="48" name="Rettangolo 47"/>
                <p:cNvSpPr/>
                <p:nvPr/>
              </p:nvSpPr>
              <p:spPr bwMode="auto">
                <a:xfrm>
                  <a:off x="5118100" y="1666875"/>
                  <a:ext cx="340122" cy="316185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26"/>
                  <a:endParaRPr lang="it-IT"/>
                </a:p>
              </p:txBody>
            </p:sp>
            <p:sp>
              <p:nvSpPr>
                <p:cNvPr id="49" name="Rettangolo 48"/>
                <p:cNvSpPr/>
                <p:nvPr/>
              </p:nvSpPr>
              <p:spPr bwMode="auto">
                <a:xfrm>
                  <a:off x="5458221" y="1514475"/>
                  <a:ext cx="338931" cy="468287"/>
                </a:xfrm>
                <a:prstGeom prst="rect">
                  <a:avLst/>
                </a:prstGeom>
                <a:solidFill>
                  <a:schemeClr val="accent1">
                    <a:lumMod val="75000"/>
                    <a:alpha val="5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26"/>
                  <a:endParaRPr lang="it-IT"/>
                </a:p>
              </p:txBody>
            </p:sp>
            <p:sp>
              <p:nvSpPr>
                <p:cNvPr id="50" name="Rettangolo 49"/>
                <p:cNvSpPr/>
                <p:nvPr/>
              </p:nvSpPr>
              <p:spPr bwMode="auto">
                <a:xfrm>
                  <a:off x="5797152" y="1839044"/>
                  <a:ext cx="343297" cy="14401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  <a:alpha val="5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26"/>
                  <a:endParaRPr lang="it-IT"/>
                </a:p>
              </p:txBody>
            </p:sp>
            <p:sp>
              <p:nvSpPr>
                <p:cNvPr id="51" name="Rettangolo 50"/>
                <p:cNvSpPr/>
                <p:nvPr/>
              </p:nvSpPr>
              <p:spPr bwMode="auto">
                <a:xfrm>
                  <a:off x="6140450" y="1983060"/>
                  <a:ext cx="355600" cy="220390"/>
                </a:xfrm>
                <a:prstGeom prst="rect">
                  <a:avLst/>
                </a:prstGeom>
                <a:solidFill>
                  <a:srgbClr val="FFCCCC">
                    <a:alpha val="50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26"/>
                  <a:endParaRPr lang="it-IT"/>
                </a:p>
              </p:txBody>
            </p:sp>
            <p:sp>
              <p:nvSpPr>
                <p:cNvPr id="52" name="Rettangolo 51"/>
                <p:cNvSpPr/>
                <p:nvPr/>
              </p:nvSpPr>
              <p:spPr bwMode="auto">
                <a:xfrm>
                  <a:off x="6496050" y="1983060"/>
                  <a:ext cx="340122" cy="220390"/>
                </a:xfrm>
                <a:prstGeom prst="rect">
                  <a:avLst/>
                </a:prstGeom>
                <a:solidFill>
                  <a:srgbClr val="FFCCCC">
                    <a:alpha val="50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26"/>
                  <a:endParaRPr lang="it-IT"/>
                </a:p>
              </p:txBody>
            </p:sp>
            <p:sp>
              <p:nvSpPr>
                <p:cNvPr id="53" name="Rettangolo 52"/>
                <p:cNvSpPr/>
                <p:nvPr/>
              </p:nvSpPr>
              <p:spPr bwMode="auto">
                <a:xfrm>
                  <a:off x="6836171" y="1983060"/>
                  <a:ext cx="330597" cy="556940"/>
                </a:xfrm>
                <a:prstGeom prst="rect">
                  <a:avLst/>
                </a:prstGeom>
                <a:solidFill>
                  <a:srgbClr val="FF33CC">
                    <a:alpha val="50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26"/>
                  <a:endParaRPr lang="it-IT"/>
                </a:p>
              </p:txBody>
            </p:sp>
            <p:sp>
              <p:nvSpPr>
                <p:cNvPr id="54" name="Rettangolo 53"/>
                <p:cNvSpPr/>
                <p:nvPr/>
              </p:nvSpPr>
              <p:spPr bwMode="auto">
                <a:xfrm>
                  <a:off x="7166769" y="1983990"/>
                  <a:ext cx="340122" cy="403610"/>
                </a:xfrm>
                <a:prstGeom prst="rect">
                  <a:avLst/>
                </a:prstGeom>
                <a:solidFill>
                  <a:srgbClr val="FF66FF">
                    <a:alpha val="50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26"/>
                  <a:endParaRPr lang="it-IT"/>
                </a:p>
              </p:txBody>
            </p:sp>
            <p:sp>
              <p:nvSpPr>
                <p:cNvPr id="55" name="Rettangolo 54"/>
                <p:cNvSpPr/>
                <p:nvPr/>
              </p:nvSpPr>
              <p:spPr bwMode="auto">
                <a:xfrm>
                  <a:off x="7507074" y="1979885"/>
                  <a:ext cx="363478" cy="281645"/>
                </a:xfrm>
                <a:prstGeom prst="rect">
                  <a:avLst/>
                </a:prstGeom>
                <a:solidFill>
                  <a:srgbClr val="FF99FF">
                    <a:alpha val="50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26"/>
                  <a:endParaRPr lang="it-IT"/>
                </a:p>
              </p:txBody>
            </p:sp>
          </p:grpSp>
          <p:sp>
            <p:nvSpPr>
              <p:cNvPr id="101" name="CasellaDiTesto 100"/>
              <p:cNvSpPr txBox="1"/>
              <p:nvPr/>
            </p:nvSpPr>
            <p:spPr>
              <a:xfrm>
                <a:off x="5289521" y="1864410"/>
                <a:ext cx="2443310" cy="335510"/>
              </a:xfrm>
              <a:prstGeom prst="rect">
                <a:avLst/>
              </a:prstGeom>
              <a:noFill/>
            </p:spPr>
            <p:txBody>
              <a:bodyPr wrap="square" lIns="91334" tIns="45668" rIns="91334" bIns="45668" rtlCol="0">
                <a:spAutoFit/>
              </a:bodyPr>
              <a:lstStyle/>
              <a:p>
                <a:pPr algn="ctr"/>
                <a:r>
                  <a:rPr lang="it-IT" sz="1700" dirty="0">
                    <a:latin typeface="Comic Sans MS" pitchFamily="66" charset="0"/>
                  </a:rPr>
                  <a:t>(U-D </a:t>
                </a:r>
                <a:r>
                  <a:rPr lang="it-IT" sz="1700" dirty="0" err="1">
                    <a:latin typeface="Comic Sans MS" pitchFamily="66" charset="0"/>
                  </a:rPr>
                  <a:t>asymmetry</a:t>
                </a:r>
                <a:r>
                  <a:rPr lang="it-IT" sz="1700" dirty="0">
                    <a:latin typeface="Comic Sans MS" pitchFamily="66" charset="0"/>
                  </a:rPr>
                  <a:t>)</a:t>
                </a:r>
              </a:p>
            </p:txBody>
          </p:sp>
        </p:grpSp>
      </p:grpSp>
      <p:grpSp>
        <p:nvGrpSpPr>
          <p:cNvPr id="14" name="Gruppo 13"/>
          <p:cNvGrpSpPr/>
          <p:nvPr/>
        </p:nvGrpSpPr>
        <p:grpSpPr>
          <a:xfrm>
            <a:off x="-132052" y="4038309"/>
            <a:ext cx="10178387" cy="3248580"/>
            <a:chOff x="-132052" y="4203409"/>
            <a:chExt cx="10178387" cy="3248580"/>
          </a:xfrm>
        </p:grpSpPr>
        <p:sp>
          <p:nvSpPr>
            <p:cNvPr id="102" name="Rettangolo 101"/>
            <p:cNvSpPr/>
            <p:nvPr/>
          </p:nvSpPr>
          <p:spPr bwMode="auto">
            <a:xfrm>
              <a:off x="44126" y="4209017"/>
              <a:ext cx="10002209" cy="323154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pic>
          <p:nvPicPr>
            <p:cNvPr id="103" name="Immagine 10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48" y="4245499"/>
              <a:ext cx="9759792" cy="2962721"/>
            </a:xfrm>
            <a:prstGeom prst="rect">
              <a:avLst/>
            </a:prstGeom>
          </p:spPr>
        </p:pic>
        <p:sp>
          <p:nvSpPr>
            <p:cNvPr id="104" name="Segnaposto numero diapositiva 4"/>
            <p:cNvSpPr txBox="1">
              <a:spLocks/>
            </p:cNvSpPr>
            <p:nvPr/>
          </p:nvSpPr>
          <p:spPr bwMode="auto">
            <a:xfrm>
              <a:off x="6805618" y="6565080"/>
              <a:ext cx="2346325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r" defTabSz="457152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825" algn="l"/>
                  <a:tab pos="1447649" algn="l"/>
                  <a:tab pos="2171475" algn="l"/>
                </a:tabLst>
                <a:defRPr sz="1400" kern="1200">
                  <a:solidFill>
                    <a:srgbClr val="000000"/>
                  </a:solidFill>
                  <a:latin typeface="Times New Roman" pitchFamily="16" charset="0"/>
                  <a:ea typeface="DejaVu Sans" charset="0"/>
                  <a:cs typeface="DejaVu Sans" charset="0"/>
                </a:defRPr>
              </a:lvl1pPr>
              <a:lvl2pPr marL="742873" indent="-285721" algn="l" defTabSz="457152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kern="1200"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marL="1142881" indent="-228576" algn="l" defTabSz="457152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kern="1200"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marL="1600034" indent="-228576" algn="l" defTabSz="457152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kern="1200"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marL="2057187" indent="-228576" algn="l" defTabSz="457152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kern="1200"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285763" algn="l" defTabSz="914305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742916" algn="l" defTabSz="914305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200068" algn="l" defTabSz="914305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657221" algn="l" defTabSz="914305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>
                <a:defRPr/>
              </a:pPr>
              <a:fld id="{1DEDD980-379E-4912-A0E1-6B5F1932B692}" type="slidenum">
                <a:rPr lang="en-US" sz="1200">
                  <a:latin typeface="Comic Sans MS" pitchFamily="66" charset="0"/>
                </a:rPr>
                <a:pPr>
                  <a:defRPr/>
                </a:pPr>
                <a:t>20</a:t>
              </a:fld>
              <a:endParaRPr lang="en-US" sz="1200">
                <a:latin typeface="Comic Sans MS" pitchFamily="66" charset="0"/>
              </a:endParaRPr>
            </a:p>
          </p:txBody>
        </p:sp>
        <p:pic>
          <p:nvPicPr>
            <p:cNvPr id="105" name="Immagine 104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24"/>
            <a:stretch/>
          </p:blipFill>
          <p:spPr>
            <a:xfrm>
              <a:off x="5547190" y="4577096"/>
              <a:ext cx="4245650" cy="2619179"/>
            </a:xfrm>
            <a:prstGeom prst="rect">
              <a:avLst/>
            </a:prstGeom>
          </p:spPr>
        </p:pic>
        <p:sp>
          <p:nvSpPr>
            <p:cNvPr id="106" name="CasellaDiTesto 105"/>
            <p:cNvSpPr txBox="1"/>
            <p:nvPr/>
          </p:nvSpPr>
          <p:spPr>
            <a:xfrm>
              <a:off x="1906351" y="7102126"/>
              <a:ext cx="6970360" cy="3498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334" tIns="45668" rIns="91334" bIns="45668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FF0000"/>
                  </a:solidFill>
                  <a:latin typeface="Comic Sans MS" pitchFamily="66" charset="0"/>
                </a:rPr>
                <a:t>Spin </a:t>
              </a:r>
              <a:r>
                <a:rPr lang="it-IT" b="1" dirty="0" err="1">
                  <a:solidFill>
                    <a:srgbClr val="FF0000"/>
                  </a:solidFill>
                  <a:latin typeface="Comic Sans MS" pitchFamily="66" charset="0"/>
                </a:rPr>
                <a:t>coherence</a:t>
              </a:r>
              <a:r>
                <a:rPr lang="it-IT" b="1" dirty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b="1" dirty="0" smtClean="0">
                  <a:solidFill>
                    <a:srgbClr val="FF0000"/>
                  </a:solidFill>
                  <a:latin typeface="Comic Sans MS" pitchFamily="66" charset="0"/>
                </a:rPr>
                <a:t>time </a:t>
              </a:r>
              <a:r>
                <a:rPr lang="it-IT" dirty="0" err="1">
                  <a:latin typeface="Comic Sans MS" pitchFamily="66" charset="0"/>
                </a:rPr>
                <a:t>extracted</a:t>
              </a:r>
              <a:r>
                <a:rPr lang="it-IT" dirty="0">
                  <a:latin typeface="Comic Sans MS" pitchFamily="66" charset="0"/>
                </a:rPr>
                <a:t> from </a:t>
              </a:r>
              <a:r>
                <a:rPr lang="it-IT" dirty="0" err="1">
                  <a:latin typeface="Comic Sans MS" pitchFamily="66" charset="0"/>
                </a:rPr>
                <a:t>numerical</a:t>
              </a:r>
              <a:r>
                <a:rPr lang="it-IT" dirty="0">
                  <a:latin typeface="Comic Sans MS" pitchFamily="66" charset="0"/>
                </a:rPr>
                <a:t> </a:t>
              </a:r>
              <a:r>
                <a:rPr lang="it-IT" dirty="0" err="1">
                  <a:latin typeface="Comic Sans MS" pitchFamily="66" charset="0"/>
                </a:rPr>
                <a:t>fit</a:t>
              </a:r>
              <a:r>
                <a:rPr lang="it-IT" dirty="0">
                  <a:latin typeface="Comic Sans MS" pitchFamily="66" charset="0"/>
                </a:rPr>
                <a:t> </a:t>
              </a:r>
            </a:p>
          </p:txBody>
        </p:sp>
        <p:sp>
          <p:nvSpPr>
            <p:cNvPr id="108" name="Rettangolo 107"/>
            <p:cNvSpPr/>
            <p:nvPr/>
          </p:nvSpPr>
          <p:spPr bwMode="auto">
            <a:xfrm>
              <a:off x="78416" y="4241509"/>
              <a:ext cx="1510354" cy="12168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07" name="CasellaDiTesto 106"/>
            <p:cNvSpPr txBox="1"/>
            <p:nvPr/>
          </p:nvSpPr>
          <p:spPr>
            <a:xfrm>
              <a:off x="6470957" y="4203409"/>
              <a:ext cx="2722354" cy="335587"/>
            </a:xfrm>
            <a:prstGeom prst="rect">
              <a:avLst/>
            </a:prstGeom>
            <a:noFill/>
          </p:spPr>
          <p:txBody>
            <a:bodyPr wrap="square" lIns="91334" tIns="45668" rIns="91334" bIns="45668" rtlCol="0">
              <a:spAutoFit/>
            </a:bodyPr>
            <a:lstStyle/>
            <a:p>
              <a:r>
                <a:rPr lang="it-IT" sz="1700" dirty="0" err="1">
                  <a:latin typeface="Comic Sans MS" pitchFamily="66" charset="0"/>
                </a:rPr>
                <a:t>Amplitude</a:t>
              </a:r>
              <a:r>
                <a:rPr lang="it-IT" sz="1700" dirty="0">
                  <a:latin typeface="Comic Sans MS" pitchFamily="66" charset="0"/>
                </a:rPr>
                <a:t> vs time</a:t>
              </a:r>
            </a:p>
          </p:txBody>
        </p:sp>
        <p:sp>
          <p:nvSpPr>
            <p:cNvPr id="109" name="CasellaDiTesto 108"/>
            <p:cNvSpPr txBox="1"/>
            <p:nvPr/>
          </p:nvSpPr>
          <p:spPr>
            <a:xfrm>
              <a:off x="-132052" y="4214293"/>
              <a:ext cx="4725974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it-IT" sz="1600" dirty="0" err="1" smtClean="0">
                  <a:solidFill>
                    <a:srgbClr val="FF0000"/>
                  </a:solidFill>
                  <a:latin typeface="Comic Sans MS" pitchFamily="66" charset="0"/>
                </a:rPr>
                <a:t>Derivation</a:t>
              </a:r>
              <a:r>
                <a:rPr lang="it-IT" sz="1600" dirty="0" smtClean="0">
                  <a:solidFill>
                    <a:srgbClr val="FF0000"/>
                  </a:solidFill>
                  <a:latin typeface="Comic Sans MS" pitchFamily="66" charset="0"/>
                </a:rPr>
                <a:t> of </a:t>
              </a:r>
              <a:r>
                <a:rPr lang="it-IT" sz="1600" dirty="0" err="1" smtClean="0">
                  <a:solidFill>
                    <a:srgbClr val="FF0000"/>
                  </a:solidFill>
                  <a:latin typeface="Comic Sans MS" pitchFamily="66" charset="0"/>
                </a:rPr>
                <a:t>horizontal</a:t>
              </a:r>
              <a:r>
                <a:rPr lang="it-IT" sz="1600" dirty="0" smtClean="0">
                  <a:solidFill>
                    <a:srgbClr val="FF0000"/>
                  </a:solidFill>
                  <a:latin typeface="Comic Sans MS" pitchFamily="66" charset="0"/>
                </a:rPr>
                <a:t> spin </a:t>
              </a:r>
              <a:r>
                <a:rPr lang="it-IT" sz="1600" dirty="0" err="1" smtClean="0">
                  <a:solidFill>
                    <a:srgbClr val="FF0000"/>
                  </a:solidFill>
                  <a:latin typeface="Comic Sans MS" pitchFamily="66" charset="0"/>
                </a:rPr>
                <a:t>coherence</a:t>
              </a:r>
              <a:r>
                <a:rPr lang="it-IT" sz="1600" dirty="0" smtClean="0">
                  <a:solidFill>
                    <a:srgbClr val="FF0000"/>
                  </a:solidFill>
                  <a:latin typeface="Comic Sans MS" pitchFamily="66" charset="0"/>
                </a:rPr>
                <a:t> time</a:t>
              </a:r>
              <a:endParaRPr lang="it-IT" sz="16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805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pSp>
        <p:nvGrpSpPr>
          <p:cNvPr id="42" name="Gruppo 41"/>
          <p:cNvGrpSpPr/>
          <p:nvPr/>
        </p:nvGrpSpPr>
        <p:grpSpPr>
          <a:xfrm>
            <a:off x="311062" y="759472"/>
            <a:ext cx="9322873" cy="3036205"/>
            <a:chOff x="446410" y="759472"/>
            <a:chExt cx="9186896" cy="3036205"/>
          </a:xfrm>
        </p:grpSpPr>
        <p:sp>
          <p:nvSpPr>
            <p:cNvPr id="27" name="Rettangolo 26"/>
            <p:cNvSpPr/>
            <p:nvPr/>
          </p:nvSpPr>
          <p:spPr bwMode="auto">
            <a:xfrm>
              <a:off x="454404" y="759472"/>
              <a:ext cx="9178902" cy="303620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pic>
          <p:nvPicPr>
            <p:cNvPr id="7" name="Picture 3"/>
            <p:cNvPicPr/>
            <p:nvPr/>
          </p:nvPicPr>
          <p:blipFill rotWithShape="1">
            <a:blip r:embed="rId2"/>
            <a:srcRect l="26121" t="5623" r="23308" b="71889"/>
            <a:stretch/>
          </p:blipFill>
          <p:spPr bwMode="auto">
            <a:xfrm>
              <a:off x="5346551" y="1040358"/>
              <a:ext cx="4148204" cy="227895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CasellaDiTesto 7"/>
            <p:cNvSpPr txBox="1"/>
            <p:nvPr/>
          </p:nvSpPr>
          <p:spPr>
            <a:xfrm>
              <a:off x="4187710" y="1757066"/>
              <a:ext cx="1152394" cy="435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dirty="0" smtClean="0">
                  <a:latin typeface="Comic Sans MS" pitchFamily="66" charset="0"/>
                </a:rPr>
                <a:t>COSY</a:t>
              </a:r>
              <a:r>
                <a:rPr lang="it-IT" sz="1200" dirty="0">
                  <a:latin typeface="Comic Sans MS" pitchFamily="66" charset="0"/>
                </a:rPr>
                <a:t> </a:t>
              </a:r>
              <a:r>
                <a:rPr lang="it-IT" sz="1200" dirty="0" err="1" smtClean="0">
                  <a:latin typeface="Comic Sans MS" pitchFamily="66" charset="0"/>
                </a:rPr>
                <a:t>orbit</a:t>
              </a:r>
              <a:r>
                <a:rPr lang="it-IT" sz="1200" dirty="0" smtClean="0">
                  <a:latin typeface="Comic Sans MS" pitchFamily="66" charset="0"/>
                </a:rPr>
                <a:t> =</a:t>
              </a:r>
            </a:p>
            <a:p>
              <a:r>
                <a:rPr lang="it-IT" sz="1200" dirty="0" smtClean="0">
                  <a:latin typeface="Comic Sans MS" pitchFamily="66" charset="0"/>
                </a:rPr>
                <a:t>183 m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6460529" y="759472"/>
              <a:ext cx="1877835" cy="2640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dirty="0" err="1" smtClean="0">
                  <a:solidFill>
                    <a:srgbClr val="FF0000"/>
                  </a:solidFill>
                  <a:latin typeface="Comic Sans MS" pitchFamily="66" charset="0"/>
                </a:rPr>
                <a:t>One</a:t>
              </a:r>
              <a:r>
                <a:rPr lang="it-IT" sz="1200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sz="1200" dirty="0" err="1" smtClean="0">
                  <a:solidFill>
                    <a:srgbClr val="FF0000"/>
                  </a:solidFill>
                  <a:latin typeface="Comic Sans MS" pitchFamily="66" charset="0"/>
                </a:rPr>
                <a:t>Store</a:t>
              </a:r>
              <a:r>
                <a:rPr lang="it-IT" sz="1200" dirty="0" smtClean="0">
                  <a:solidFill>
                    <a:srgbClr val="FF0000"/>
                  </a:solidFill>
                  <a:latin typeface="Comic Sans MS" pitchFamily="66" charset="0"/>
                </a:rPr>
                <a:t> 8x10</a:t>
              </a:r>
              <a:r>
                <a:rPr lang="it-IT" sz="1200" baseline="30000" dirty="0" smtClean="0">
                  <a:solidFill>
                    <a:srgbClr val="FF0000"/>
                  </a:solidFill>
                  <a:latin typeface="Comic Sans MS" pitchFamily="66" charset="0"/>
                </a:rPr>
                <a:t>7</a:t>
              </a:r>
              <a:r>
                <a:rPr lang="it-IT" sz="1200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sz="1200" dirty="0" err="1" smtClean="0">
                  <a:solidFill>
                    <a:srgbClr val="FF0000"/>
                  </a:solidFill>
                  <a:latin typeface="Comic Sans MS" pitchFamily="66" charset="0"/>
                </a:rPr>
                <a:t>turns</a:t>
              </a:r>
              <a:endParaRPr lang="it-IT" sz="1200" dirty="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6712383" y="3284208"/>
              <a:ext cx="1430899" cy="435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dirty="0" smtClean="0">
                  <a:solidFill>
                    <a:srgbClr val="FF0000"/>
                  </a:solidFill>
                  <a:latin typeface="Comic Sans MS" pitchFamily="66" charset="0"/>
                </a:rPr>
                <a:t>Full </a:t>
              </a:r>
              <a:r>
                <a:rPr lang="it-IT" sz="1200" dirty="0" err="1" smtClean="0">
                  <a:solidFill>
                    <a:srgbClr val="FF0000"/>
                  </a:solidFill>
                  <a:latin typeface="Comic Sans MS" pitchFamily="66" charset="0"/>
                </a:rPr>
                <a:t>extraction</a:t>
              </a:r>
              <a:r>
                <a:rPr lang="it-IT" sz="1200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</a:p>
            <a:p>
              <a:r>
                <a:rPr lang="it-IT" sz="1200" dirty="0" err="1" smtClean="0">
                  <a:solidFill>
                    <a:srgbClr val="FF0000"/>
                  </a:solidFill>
                  <a:latin typeface="Comic Sans MS" pitchFamily="66" charset="0"/>
                </a:rPr>
                <a:t>starts</a:t>
              </a:r>
              <a:endParaRPr lang="it-IT" sz="12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5293884" y="3262569"/>
              <a:ext cx="1434154" cy="435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dirty="0" err="1" smtClean="0">
                  <a:solidFill>
                    <a:schemeClr val="accent6"/>
                  </a:solidFill>
                  <a:latin typeface="Comic Sans MS" pitchFamily="66" charset="0"/>
                </a:rPr>
                <a:t>Bunching</a:t>
              </a:r>
              <a:r>
                <a:rPr lang="it-IT" sz="1200" dirty="0" smtClean="0">
                  <a:solidFill>
                    <a:schemeClr val="accent6"/>
                  </a:solidFill>
                  <a:latin typeface="Comic Sans MS" pitchFamily="66" charset="0"/>
                </a:rPr>
                <a:t> </a:t>
              </a:r>
              <a:r>
                <a:rPr lang="it-IT" sz="1200" dirty="0" err="1" smtClean="0">
                  <a:solidFill>
                    <a:schemeClr val="accent6"/>
                  </a:solidFill>
                  <a:latin typeface="Comic Sans MS" pitchFamily="66" charset="0"/>
                </a:rPr>
                <a:t>starts</a:t>
              </a:r>
              <a:r>
                <a:rPr lang="it-IT" sz="1200" dirty="0" smtClean="0">
                  <a:solidFill>
                    <a:schemeClr val="accent6"/>
                  </a:solidFill>
                  <a:latin typeface="Comic Sans MS" pitchFamily="66" charset="0"/>
                </a:rPr>
                <a:t> </a:t>
              </a:r>
            </a:p>
            <a:p>
              <a:r>
                <a:rPr lang="it-IT" sz="1200" dirty="0" err="1" smtClean="0">
                  <a:solidFill>
                    <a:schemeClr val="accent6"/>
                  </a:solidFill>
                  <a:latin typeface="Comic Sans MS" pitchFamily="66" charset="0"/>
                </a:rPr>
                <a:t>Cooling</a:t>
              </a:r>
              <a:r>
                <a:rPr lang="it-IT" sz="1200" dirty="0" smtClean="0">
                  <a:solidFill>
                    <a:schemeClr val="accent6"/>
                  </a:solidFill>
                  <a:latin typeface="Comic Sans MS" pitchFamily="66" charset="0"/>
                </a:rPr>
                <a:t> </a:t>
              </a:r>
              <a:r>
                <a:rPr lang="it-IT" sz="1200" dirty="0" err="1" smtClean="0">
                  <a:solidFill>
                    <a:schemeClr val="accent6"/>
                  </a:solidFill>
                  <a:latin typeface="Comic Sans MS" pitchFamily="66" charset="0"/>
                </a:rPr>
                <a:t>starts</a:t>
              </a:r>
              <a:endParaRPr lang="it-IT" sz="1200" dirty="0" smtClean="0">
                <a:solidFill>
                  <a:schemeClr val="accent6"/>
                </a:solidFill>
                <a:latin typeface="Comic Sans MS" pitchFamily="66" charset="0"/>
              </a:endParaRPr>
            </a:p>
          </p:txBody>
        </p:sp>
        <p:cxnSp>
          <p:nvCxnSpPr>
            <p:cNvPr id="13" name="Connettore 2 12"/>
            <p:cNvCxnSpPr/>
            <p:nvPr/>
          </p:nvCxnSpPr>
          <p:spPr bwMode="auto">
            <a:xfrm flipV="1">
              <a:off x="5998611" y="3109797"/>
              <a:ext cx="0" cy="209517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Connettore 2 13"/>
            <p:cNvCxnSpPr/>
            <p:nvPr/>
          </p:nvCxnSpPr>
          <p:spPr bwMode="auto">
            <a:xfrm flipH="1" flipV="1">
              <a:off x="6820374" y="3113481"/>
              <a:ext cx="5508" cy="205833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Connettore 2 15"/>
            <p:cNvCxnSpPr/>
            <p:nvPr/>
          </p:nvCxnSpPr>
          <p:spPr bwMode="auto">
            <a:xfrm>
              <a:off x="5624431" y="1028654"/>
              <a:ext cx="3441878" cy="1170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Connettore 2 17"/>
            <p:cNvCxnSpPr/>
            <p:nvPr/>
          </p:nvCxnSpPr>
          <p:spPr bwMode="auto">
            <a:xfrm>
              <a:off x="5346550" y="1154539"/>
              <a:ext cx="0" cy="1955257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Connettore 1 22"/>
            <p:cNvCxnSpPr/>
            <p:nvPr/>
          </p:nvCxnSpPr>
          <p:spPr bwMode="auto">
            <a:xfrm flipH="1">
              <a:off x="5217615" y="1154539"/>
              <a:ext cx="357809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Connettore 1 23"/>
            <p:cNvCxnSpPr/>
            <p:nvPr/>
          </p:nvCxnSpPr>
          <p:spPr bwMode="auto">
            <a:xfrm flipH="1">
              <a:off x="5240807" y="3113481"/>
              <a:ext cx="357809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CasellaDiTesto 28"/>
            <p:cNvSpPr txBox="1"/>
            <p:nvPr/>
          </p:nvSpPr>
          <p:spPr>
            <a:xfrm>
              <a:off x="446410" y="1043768"/>
              <a:ext cx="2252540" cy="34996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Time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stamp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system</a:t>
              </a:r>
              <a:endParaRPr lang="it-IT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37" name="Titolo 1"/>
          <p:cNvSpPr>
            <a:spLocks noGrp="1"/>
          </p:cNvSpPr>
          <p:nvPr>
            <p:ph type="title"/>
          </p:nvPr>
        </p:nvSpPr>
        <p:spPr>
          <a:xfrm>
            <a:off x="393699" y="85725"/>
            <a:ext cx="9103983" cy="811763"/>
          </a:xfrm>
        </p:spPr>
        <p:txBody>
          <a:bodyPr/>
          <a:lstStyle/>
          <a:p>
            <a:r>
              <a:rPr lang="it-IT" sz="3200" b="0" dirty="0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it-IT" sz="3200" b="0" dirty="0" smtClean="0">
                <a:solidFill>
                  <a:srgbClr val="FF0000"/>
                </a:solidFill>
                <a:latin typeface="Comic Sans MS" pitchFamily="66" charset="0"/>
              </a:rPr>
              <a:t>erformance</a:t>
            </a:r>
            <a:endParaRPr lang="it-IT" sz="3200" b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45" name="Gruppo 44"/>
          <p:cNvGrpSpPr/>
          <p:nvPr/>
        </p:nvGrpSpPr>
        <p:grpSpPr>
          <a:xfrm>
            <a:off x="342894" y="4034260"/>
            <a:ext cx="9520827" cy="2697972"/>
            <a:chOff x="342894" y="4034260"/>
            <a:chExt cx="9520827" cy="2697972"/>
          </a:xfrm>
        </p:grpSpPr>
        <p:sp>
          <p:nvSpPr>
            <p:cNvPr id="43" name="Rettangolo 42"/>
            <p:cNvSpPr/>
            <p:nvPr/>
          </p:nvSpPr>
          <p:spPr bwMode="auto">
            <a:xfrm>
              <a:off x="342895" y="4034260"/>
              <a:ext cx="9413580" cy="263710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pic>
          <p:nvPicPr>
            <p:cNvPr id="3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09" t="18411" r="13194" b="22320"/>
            <a:stretch/>
          </p:blipFill>
          <p:spPr bwMode="auto">
            <a:xfrm>
              <a:off x="5515992" y="4034261"/>
              <a:ext cx="4347729" cy="2628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CasellaDiTesto 40"/>
            <p:cNvSpPr txBox="1"/>
            <p:nvPr/>
          </p:nvSpPr>
          <p:spPr>
            <a:xfrm>
              <a:off x="342894" y="4258543"/>
              <a:ext cx="5418471" cy="8079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Spin-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tune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smtClean="0">
                  <a:solidFill>
                    <a:srgbClr val="FF0000"/>
                  </a:solidFill>
                  <a:latin typeface="Comic Sans MS" pitchFamily="66" charset="0"/>
                </a:rPr>
                <a:t>and machine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stability</a:t>
              </a:r>
              <a:endParaRPr lang="it-IT" dirty="0" smtClean="0">
                <a:solidFill>
                  <a:srgbClr val="FF0000"/>
                </a:solidFill>
                <a:latin typeface="Comic Sans MS" pitchFamily="66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it-IT" sz="1600" dirty="0" err="1" smtClean="0">
                  <a:latin typeface="Comic Sans MS" pitchFamily="66" charset="0"/>
                </a:rPr>
                <a:t>Phase</a:t>
              </a:r>
              <a:r>
                <a:rPr lang="it-IT" sz="1600" dirty="0" smtClean="0">
                  <a:latin typeface="Comic Sans MS" pitchFamily="66" charset="0"/>
                </a:rPr>
                <a:t> over time can be </a:t>
              </a:r>
              <a:r>
                <a:rPr lang="it-IT" sz="1600" dirty="0" err="1" smtClean="0">
                  <a:latin typeface="Comic Sans MS" pitchFamily="66" charset="0"/>
                </a:rPr>
                <a:t>tracked</a:t>
              </a:r>
              <a:r>
                <a:rPr lang="it-IT" sz="1600" dirty="0" smtClean="0">
                  <a:latin typeface="Comic Sans MS" pitchFamily="66" charset="0"/>
                </a:rPr>
                <a:t> with </a:t>
              </a:r>
              <a:r>
                <a:rPr lang="it-IT" sz="1600" dirty="0" err="1" smtClean="0">
                  <a:latin typeface="Comic Sans MS" pitchFamily="66" charset="0"/>
                </a:rPr>
                <a:t>precision</a:t>
              </a:r>
              <a:r>
                <a:rPr lang="it-IT" sz="1600" dirty="0" smtClean="0">
                  <a:latin typeface="Comic Sans MS" pitchFamily="66" charset="0"/>
                </a:rPr>
                <a:t> </a:t>
              </a:r>
              <a:r>
                <a:rPr lang="it-IT" sz="1600" dirty="0" smtClean="0">
                  <a:latin typeface="Comic Sans MS" pitchFamily="66" charset="0"/>
                  <a:sym typeface="Symbol"/>
                </a:rPr>
                <a:t></a:t>
              </a:r>
              <a:r>
                <a:rPr lang="it-IT" sz="1600" dirty="0" smtClean="0">
                  <a:latin typeface="Comic Sans MS" pitchFamily="66" charset="0"/>
                </a:rPr>
                <a:t> 10</a:t>
              </a:r>
              <a:r>
                <a:rPr lang="it-IT" sz="1600" baseline="30000" dirty="0" smtClean="0">
                  <a:latin typeface="Comic Sans MS" pitchFamily="66" charset="0"/>
                </a:rPr>
                <a:t>-8</a:t>
              </a:r>
              <a:endParaRPr lang="it-IT" sz="1600" baseline="30000" dirty="0">
                <a:latin typeface="Comic Sans MS" pitchFamily="66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it-IT" sz="1600" dirty="0" err="1" smtClean="0">
                  <a:latin typeface="Comic Sans MS" pitchFamily="66" charset="0"/>
                </a:rPr>
                <a:t>Stability</a:t>
              </a:r>
              <a:r>
                <a:rPr lang="it-IT" sz="1600" dirty="0" smtClean="0">
                  <a:latin typeface="Comic Sans MS" pitchFamily="66" charset="0"/>
                </a:rPr>
                <a:t> of the ring </a:t>
              </a:r>
              <a:r>
                <a:rPr lang="it-IT" sz="1600" dirty="0" err="1" smtClean="0">
                  <a:latin typeface="Comic Sans MS" pitchFamily="66" charset="0"/>
                </a:rPr>
                <a:t>magnets</a:t>
              </a:r>
              <a:r>
                <a:rPr lang="it-IT" sz="1600" dirty="0" smtClean="0">
                  <a:latin typeface="Comic Sans MS" pitchFamily="66" charset="0"/>
                </a:rPr>
                <a:t> &lt; 2x10</a:t>
              </a:r>
              <a:r>
                <a:rPr lang="it-IT" sz="1600" baseline="30000" dirty="0" smtClean="0">
                  <a:latin typeface="Comic Sans MS" pitchFamily="66" charset="0"/>
                </a:rPr>
                <a:t>-7</a:t>
              </a:r>
            </a:p>
          </p:txBody>
        </p:sp>
        <p:sp>
          <p:nvSpPr>
            <p:cNvPr id="40" name="TextBox 5"/>
            <p:cNvSpPr txBox="1"/>
            <p:nvPr/>
          </p:nvSpPr>
          <p:spPr>
            <a:xfrm>
              <a:off x="7759856" y="6455233"/>
              <a:ext cx="18309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from Dennis Eversmann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0014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2924261" y="158374"/>
            <a:ext cx="4733796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67854" rIns="89898" bIns="44948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Beam </a:t>
            </a:r>
            <a:r>
              <a:rPr lang="en-US" sz="2800" dirty="0" err="1">
                <a:solidFill>
                  <a:srgbClr val="FF0000"/>
                </a:solidFill>
                <a:latin typeface="Comic Sans MS" pitchFamily="66" charset="0"/>
              </a:rPr>
              <a:t>emittance</a:t>
            </a:r>
            <a:r>
              <a:rPr lang="en-US" sz="280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2800" smtClean="0">
                <a:solidFill>
                  <a:srgbClr val="FF0000"/>
                </a:solidFill>
                <a:latin typeface="Comic Sans MS" pitchFamily="66" charset="0"/>
              </a:rPr>
              <a:t>tudies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>
          <a:xfrm>
            <a:off x="9072562" y="7198325"/>
            <a:ext cx="836692" cy="272148"/>
          </a:xfrm>
        </p:spPr>
        <p:txBody>
          <a:bodyPr>
            <a:normAutofit/>
          </a:bodyPr>
          <a:lstStyle/>
          <a:p>
            <a:pPr>
              <a:defRPr/>
            </a:pPr>
            <a:fld id="{1DEDD980-379E-4912-A0E1-6B5F1932B69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21" name="CasellaDiTesto 20"/>
          <p:cNvSpPr txBox="1"/>
          <p:nvPr/>
        </p:nvSpPr>
        <p:spPr>
          <a:xfrm>
            <a:off x="805211" y="6684734"/>
            <a:ext cx="7765111" cy="492979"/>
          </a:xfrm>
          <a:prstGeom prst="rect">
            <a:avLst/>
          </a:prstGeom>
          <a:solidFill>
            <a:schemeClr val="bg1"/>
          </a:solidFill>
        </p:spPr>
        <p:txBody>
          <a:bodyPr wrap="square" lIns="91334" tIns="45668" rIns="91334" bIns="45668" rtlCol="0">
            <a:spAutoFit/>
          </a:bodyPr>
          <a:lstStyle/>
          <a:p>
            <a:pPr algn="ctr"/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Beam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emittance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affects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spin-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coherence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time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118495" y="3615146"/>
            <a:ext cx="9794120" cy="2668774"/>
            <a:chOff x="118495" y="3615146"/>
            <a:chExt cx="9794120" cy="2668774"/>
          </a:xfrm>
        </p:grpSpPr>
        <p:sp>
          <p:nvSpPr>
            <p:cNvPr id="10" name="Rettangolo 9"/>
            <p:cNvSpPr/>
            <p:nvPr/>
          </p:nvSpPr>
          <p:spPr bwMode="auto">
            <a:xfrm>
              <a:off x="118495" y="3615146"/>
              <a:ext cx="9794120" cy="266877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852408" y="4373430"/>
              <a:ext cx="3398042" cy="1863084"/>
              <a:chOff x="852408" y="4373430"/>
              <a:chExt cx="3398042" cy="1863084"/>
            </a:xfrm>
          </p:grpSpPr>
          <p:pic>
            <p:nvPicPr>
              <p:cNvPr id="5" name="Immagin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08" y="4373430"/>
                <a:ext cx="3398042" cy="1863084"/>
              </a:xfrm>
              <a:prstGeom prst="rect">
                <a:avLst/>
              </a:prstGeom>
            </p:spPr>
          </p:pic>
          <p:sp>
            <p:nvSpPr>
              <p:cNvPr id="7" name="CasellaDiTesto 6"/>
              <p:cNvSpPr txBox="1"/>
              <p:nvPr/>
            </p:nvSpPr>
            <p:spPr>
              <a:xfrm>
                <a:off x="2448444" y="4485742"/>
                <a:ext cx="1696993" cy="338322"/>
              </a:xfrm>
              <a:prstGeom prst="rect">
                <a:avLst/>
              </a:prstGeom>
              <a:noFill/>
            </p:spPr>
            <p:txBody>
              <a:bodyPr wrap="square" lIns="91354" tIns="45677" rIns="91354" bIns="45677" rtlCol="0">
                <a:spAutoFit/>
              </a:bodyPr>
              <a:lstStyle/>
              <a:p>
                <a:r>
                  <a:rPr lang="it-IT" sz="1700" dirty="0" err="1">
                    <a:latin typeface="Comic Sans MS" pitchFamily="66" charset="0"/>
                  </a:rPr>
                  <a:t>Narrow</a:t>
                </a:r>
                <a:r>
                  <a:rPr lang="it-IT" sz="1700" dirty="0">
                    <a:latin typeface="Comic Sans MS" pitchFamily="66" charset="0"/>
                  </a:rPr>
                  <a:t> </a:t>
                </a:r>
                <a:r>
                  <a:rPr lang="it-IT" sz="1700" dirty="0" err="1">
                    <a:latin typeface="Comic Sans MS" pitchFamily="66" charset="0"/>
                  </a:rPr>
                  <a:t>profile</a:t>
                </a:r>
                <a:endParaRPr lang="it-IT" sz="1700" dirty="0">
                  <a:latin typeface="Comic Sans MS" pitchFamily="66" charset="0"/>
                </a:endParaRPr>
              </a:p>
            </p:txBody>
          </p:sp>
          <p:sp>
            <p:nvSpPr>
              <p:cNvPr id="12" name="Ovale 11"/>
              <p:cNvSpPr/>
              <p:nvPr/>
            </p:nvSpPr>
            <p:spPr bwMode="auto">
              <a:xfrm>
                <a:off x="3175925" y="4898792"/>
                <a:ext cx="230175" cy="213938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354" tIns="45677" rIns="91354" bIns="45677" numCol="1" spcCol="0" rtlCol="0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CasellaDiTesto 15"/>
                  <p:cNvSpPr txBox="1"/>
                  <p:nvPr/>
                </p:nvSpPr>
                <p:spPr>
                  <a:xfrm>
                    <a:off x="1500162" y="5488783"/>
                    <a:ext cx="1875724" cy="34398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91354" tIns="45677" rIns="91354" bIns="45677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it-IT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</a:rPr>
                              <m:t>𝑆𝐶𝑇</m:t>
                            </m:r>
                          </m:sub>
                        </m:sSub>
                        <m:r>
                          <a:rPr lang="it-IT" i="1">
                            <a:latin typeface="Cambria Math"/>
                          </a:rPr>
                          <m:t>=50</m:t>
                        </m:r>
                        <m:r>
                          <a:rPr lang="it-IT" i="1">
                            <a:latin typeface="Cambria Math"/>
                            <a:ea typeface="Cambria Math"/>
                          </a:rPr>
                          <m:t>±2,5</m:t>
                        </m:r>
                      </m:oMath>
                    </a14:m>
                    <a:r>
                      <a:rPr lang="it-IT" sz="1400" dirty="0"/>
                      <a:t> s</a:t>
                    </a:r>
                  </a:p>
                </p:txBody>
              </p:sp>
            </mc:Choice>
            <mc:Fallback xmlns="">
              <p:sp>
                <p:nvSpPr>
                  <p:cNvPr id="16" name="CasellaDiTesto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00162" y="5488783"/>
                    <a:ext cx="1896564" cy="343982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b="-1403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0" name="CasellaDiTesto 39"/>
            <p:cNvSpPr txBox="1"/>
            <p:nvPr/>
          </p:nvSpPr>
          <p:spPr>
            <a:xfrm>
              <a:off x="118495" y="3615146"/>
              <a:ext cx="9454179" cy="607497"/>
            </a:xfrm>
            <a:prstGeom prst="rect">
              <a:avLst/>
            </a:prstGeom>
            <a:noFill/>
          </p:spPr>
          <p:txBody>
            <a:bodyPr wrap="square" lIns="91334" tIns="45668" rIns="91334" bIns="45668" rtlCol="0">
              <a:spAutoFit/>
            </a:bodyPr>
            <a:lstStyle/>
            <a:p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Investigation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of </a:t>
              </a:r>
              <a:r>
                <a:rPr lang="it-IT" dirty="0" err="1">
                  <a:solidFill>
                    <a:srgbClr val="FF0000"/>
                  </a:solidFill>
                  <a:latin typeface="Comic Sans MS" pitchFamily="66" charset="0"/>
                </a:rPr>
                <a:t>e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mittance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effect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on spin-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coherence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time</a:t>
              </a:r>
              <a:r>
                <a:rPr lang="it-IT" dirty="0" smtClean="0">
                  <a:latin typeface="Comic Sans MS" pitchFamily="66" charset="0"/>
                </a:rPr>
                <a:t>:</a:t>
              </a:r>
            </a:p>
            <a:p>
              <a:r>
                <a:rPr lang="it-IT" dirty="0">
                  <a:latin typeface="Comic Sans MS" pitchFamily="66" charset="0"/>
                </a:rPr>
                <a:t>(</a:t>
              </a:r>
              <a:r>
                <a:rPr lang="it-IT" dirty="0" err="1" smtClean="0">
                  <a:latin typeface="Comic Sans MS" pitchFamily="66" charset="0"/>
                </a:rPr>
                <a:t>betatron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err="1" smtClean="0">
                  <a:latin typeface="Comic Sans MS" pitchFamily="66" charset="0"/>
                </a:rPr>
                <a:t>oscillation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smtClean="0">
                  <a:latin typeface="Comic Sans MS" pitchFamily="66" charset="0"/>
                  <a:sym typeface="Symbol"/>
                </a:rPr>
                <a:t> </a:t>
              </a:r>
              <a:r>
                <a:rPr lang="it-IT" dirty="0" err="1" smtClean="0">
                  <a:latin typeface="Comic Sans MS" pitchFamily="66" charset="0"/>
                </a:rPr>
                <a:t>Longer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err="1" smtClean="0">
                  <a:latin typeface="Comic Sans MS" pitchFamily="66" charset="0"/>
                </a:rPr>
                <a:t>path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smtClean="0">
                  <a:latin typeface="Comic Sans MS" pitchFamily="66" charset="0"/>
                  <a:sym typeface="Symbol"/>
                </a:rPr>
                <a:t> </a:t>
              </a:r>
              <a:r>
                <a:rPr lang="it-IT" dirty="0" err="1" smtClean="0">
                  <a:latin typeface="Comic Sans MS" pitchFamily="66" charset="0"/>
                  <a:sym typeface="Symbol"/>
                </a:rPr>
                <a:t>different</a:t>
              </a:r>
              <a:r>
                <a:rPr lang="it-IT" dirty="0" smtClean="0">
                  <a:latin typeface="Comic Sans MS" pitchFamily="66" charset="0"/>
                  <a:sym typeface="Symbol"/>
                </a:rPr>
                <a:t> spin </a:t>
              </a:r>
              <a:r>
                <a:rPr lang="it-IT" dirty="0" err="1" smtClean="0">
                  <a:latin typeface="Comic Sans MS" pitchFamily="66" charset="0"/>
                  <a:sym typeface="Symbol"/>
                </a:rPr>
                <a:t>tune</a:t>
              </a:r>
              <a:r>
                <a:rPr lang="it-IT" dirty="0" smtClean="0">
                  <a:latin typeface="Comic Sans MS" pitchFamily="66" charset="0"/>
                  <a:sym typeface="Symbol"/>
                </a:rPr>
                <a:t> spin </a:t>
              </a:r>
              <a:r>
                <a:rPr lang="it-IT" dirty="0" err="1" smtClean="0">
                  <a:latin typeface="Comic Sans MS" pitchFamily="66" charset="0"/>
                  <a:sym typeface="Symbol"/>
                </a:rPr>
                <a:t>decoherence</a:t>
              </a:r>
              <a:r>
                <a:rPr lang="it-IT" dirty="0" smtClean="0">
                  <a:latin typeface="Comic Sans MS" pitchFamily="66" charset="0"/>
                  <a:sym typeface="Symbol"/>
                </a:rPr>
                <a:t>)</a:t>
              </a:r>
              <a:endParaRPr lang="it-IT" dirty="0">
                <a:latin typeface="Comic Sans MS" pitchFamily="66" charset="0"/>
              </a:endParaRPr>
            </a:p>
          </p:txBody>
        </p:sp>
        <p:grpSp>
          <p:nvGrpSpPr>
            <p:cNvPr id="3" name="Gruppo 2"/>
            <p:cNvGrpSpPr/>
            <p:nvPr/>
          </p:nvGrpSpPr>
          <p:grpSpPr>
            <a:xfrm>
              <a:off x="5442575" y="4430006"/>
              <a:ext cx="3486159" cy="1853914"/>
              <a:chOff x="5442575" y="4430006"/>
              <a:chExt cx="3486159" cy="1853914"/>
            </a:xfrm>
          </p:grpSpPr>
          <p:pic>
            <p:nvPicPr>
              <p:cNvPr id="17" name="Immagine 1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575" y="4430006"/>
                <a:ext cx="3486159" cy="1853914"/>
              </a:xfrm>
              <a:prstGeom prst="rect">
                <a:avLst/>
              </a:prstGeom>
            </p:spPr>
          </p:pic>
          <p:sp>
            <p:nvSpPr>
              <p:cNvPr id="18" name="CasellaDiTesto 17"/>
              <p:cNvSpPr txBox="1"/>
              <p:nvPr/>
            </p:nvSpPr>
            <p:spPr>
              <a:xfrm>
                <a:off x="7151161" y="4498230"/>
                <a:ext cx="1570580" cy="338322"/>
              </a:xfrm>
              <a:prstGeom prst="rect">
                <a:avLst/>
              </a:prstGeom>
              <a:noFill/>
            </p:spPr>
            <p:txBody>
              <a:bodyPr wrap="square" lIns="91354" tIns="45677" rIns="91354" bIns="45677" rtlCol="0">
                <a:spAutoFit/>
              </a:bodyPr>
              <a:lstStyle/>
              <a:p>
                <a:r>
                  <a:rPr lang="it-IT" sz="1700" dirty="0">
                    <a:solidFill>
                      <a:srgbClr val="FF0000"/>
                    </a:solidFill>
                    <a:latin typeface="Comic Sans MS" pitchFamily="66" charset="0"/>
                  </a:rPr>
                  <a:t>Wide </a:t>
                </a:r>
                <a:r>
                  <a:rPr lang="it-IT" sz="1700" dirty="0" err="1">
                    <a:solidFill>
                      <a:srgbClr val="FF0000"/>
                    </a:solidFill>
                    <a:latin typeface="Comic Sans MS" pitchFamily="66" charset="0"/>
                  </a:rPr>
                  <a:t>profile</a:t>
                </a:r>
                <a:endParaRPr lang="it-IT" sz="17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9" name="Ovale 18"/>
              <p:cNvSpPr/>
              <p:nvPr/>
            </p:nvSpPr>
            <p:spPr bwMode="auto">
              <a:xfrm>
                <a:off x="7472784" y="4922029"/>
                <a:ext cx="771874" cy="18125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354" tIns="45677" rIns="91354" bIns="45677" numCol="1" spcCol="0" rtlCol="0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CasellaDiTesto 10"/>
                  <p:cNvSpPr txBox="1"/>
                  <p:nvPr/>
                </p:nvSpPr>
                <p:spPr>
                  <a:xfrm>
                    <a:off x="6872715" y="5215090"/>
                    <a:ext cx="2007528" cy="34988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91354" tIns="45677" rIns="91354" bIns="45677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it-IT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</a:rPr>
                              <m:t>𝑆𝐶𝑇</m:t>
                            </m:r>
                          </m:sub>
                        </m:sSub>
                        <m:r>
                          <a:rPr lang="it-IT" i="1">
                            <a:latin typeface="Cambria Math"/>
                          </a:rPr>
                          <m:t>=5,0</m:t>
                        </m:r>
                        <m:r>
                          <a:rPr lang="it-IT" i="1">
                            <a:latin typeface="Cambria Math"/>
                            <a:ea typeface="Cambria Math"/>
                          </a:rPr>
                          <m:t>±</m:t>
                        </m:r>
                      </m:oMath>
                    </a14:m>
                    <a:r>
                      <a:rPr lang="it-IT" dirty="0"/>
                      <a:t>0,6 s</a:t>
                    </a:r>
                  </a:p>
                </p:txBody>
              </p:sp>
            </mc:Choice>
            <mc:Fallback xmlns="">
              <p:sp>
                <p:nvSpPr>
                  <p:cNvPr id="11" name="CasellaDiTesto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72715" y="5215090"/>
                    <a:ext cx="2007528" cy="353246"/>
                  </a:xfrm>
                  <a:prstGeom prst="rect">
                    <a:avLst/>
                  </a:prstGeom>
                  <a:blipFill rotWithShape="1">
                    <a:blip r:embed="rId12"/>
                    <a:stretch>
                      <a:fillRect t="-13793" b="-2586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9" name="Gruppo 48"/>
          <p:cNvGrpSpPr/>
          <p:nvPr/>
        </p:nvGrpSpPr>
        <p:grpSpPr>
          <a:xfrm>
            <a:off x="151178" y="739302"/>
            <a:ext cx="9566877" cy="2723745"/>
            <a:chOff x="345738" y="739302"/>
            <a:chExt cx="9566877" cy="2723745"/>
          </a:xfrm>
        </p:grpSpPr>
        <p:sp>
          <p:nvSpPr>
            <p:cNvPr id="48" name="Rettangolo 47"/>
            <p:cNvSpPr/>
            <p:nvPr/>
          </p:nvSpPr>
          <p:spPr bwMode="auto">
            <a:xfrm>
              <a:off x="345738" y="739302"/>
              <a:ext cx="9566877" cy="27237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grpSp>
          <p:nvGrpSpPr>
            <p:cNvPr id="47" name="Gruppo 46"/>
            <p:cNvGrpSpPr/>
            <p:nvPr/>
          </p:nvGrpSpPr>
          <p:grpSpPr>
            <a:xfrm>
              <a:off x="345738" y="818745"/>
              <a:ext cx="9487749" cy="2561354"/>
              <a:chOff x="345738" y="818745"/>
              <a:chExt cx="9487749" cy="2561354"/>
            </a:xfrm>
          </p:grpSpPr>
          <p:sp>
            <p:nvSpPr>
              <p:cNvPr id="46" name="Rettangolo 45"/>
              <p:cNvSpPr/>
              <p:nvPr/>
            </p:nvSpPr>
            <p:spPr bwMode="auto">
              <a:xfrm>
                <a:off x="345738" y="894945"/>
                <a:ext cx="9487749" cy="248515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grpSp>
            <p:nvGrpSpPr>
              <p:cNvPr id="8" name="Gruppo 7"/>
              <p:cNvGrpSpPr/>
              <p:nvPr/>
            </p:nvGrpSpPr>
            <p:grpSpPr>
              <a:xfrm>
                <a:off x="345738" y="1048043"/>
                <a:ext cx="9487749" cy="2332056"/>
                <a:chOff x="424866" y="1048043"/>
                <a:chExt cx="9487749" cy="2332056"/>
              </a:xfrm>
            </p:grpSpPr>
            <p:pic>
              <p:nvPicPr>
                <p:cNvPr id="20" name="Immagine 19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01903" y="1560982"/>
                  <a:ext cx="4537496" cy="1440162"/>
                </a:xfrm>
                <a:prstGeom prst="rect">
                  <a:avLst/>
                </a:prstGeom>
              </p:spPr>
            </p:pic>
            <p:cxnSp>
              <p:nvCxnSpPr>
                <p:cNvPr id="24" name="Connettore 1 23"/>
                <p:cNvCxnSpPr/>
                <p:nvPr/>
              </p:nvCxnSpPr>
              <p:spPr bwMode="auto">
                <a:xfrm>
                  <a:off x="6821071" y="1416963"/>
                  <a:ext cx="0" cy="1656184"/>
                </a:xfrm>
                <a:prstGeom prst="line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5" name="Connettore 1 24"/>
                <p:cNvCxnSpPr/>
                <p:nvPr/>
              </p:nvCxnSpPr>
              <p:spPr bwMode="auto">
                <a:xfrm>
                  <a:off x="7342547" y="1504883"/>
                  <a:ext cx="6830" cy="1364140"/>
                </a:xfrm>
                <a:prstGeom prst="line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6" name="CasellaDiTesto 25"/>
                <p:cNvSpPr txBox="1"/>
                <p:nvPr/>
              </p:nvSpPr>
              <p:spPr>
                <a:xfrm>
                  <a:off x="5611005" y="3050168"/>
                  <a:ext cx="2071682" cy="321278"/>
                </a:xfrm>
                <a:prstGeom prst="rect">
                  <a:avLst/>
                </a:prstGeom>
                <a:noFill/>
              </p:spPr>
              <p:txBody>
                <a:bodyPr wrap="square" lIns="91410" tIns="45706" rIns="91410" bIns="45706" rtlCol="0">
                  <a:spAutoFit/>
                </a:bodyPr>
                <a:lstStyle/>
                <a:p>
                  <a:r>
                    <a:rPr lang="it-IT" sz="1600" dirty="0" err="1" smtClean="0">
                      <a:latin typeface="Comic Sans MS" pitchFamily="66" charset="0"/>
                    </a:rPr>
                    <a:t>Cooling+bunching</a:t>
                  </a:r>
                  <a:endParaRPr lang="it-IT" sz="1600" dirty="0">
                    <a:latin typeface="Comic Sans MS" pitchFamily="66" charset="0"/>
                  </a:endParaRPr>
                </a:p>
              </p:txBody>
            </p:sp>
            <p:sp>
              <p:nvSpPr>
                <p:cNvPr id="27" name="CasellaDiTesto 26"/>
                <p:cNvSpPr txBox="1"/>
                <p:nvPr/>
              </p:nvSpPr>
              <p:spPr>
                <a:xfrm>
                  <a:off x="7593692" y="3058821"/>
                  <a:ext cx="2318923" cy="321278"/>
                </a:xfrm>
                <a:prstGeom prst="rect">
                  <a:avLst/>
                </a:prstGeom>
                <a:noFill/>
              </p:spPr>
              <p:txBody>
                <a:bodyPr wrap="square" lIns="91410" tIns="45706" rIns="91410" bIns="45706" rtlCol="0">
                  <a:spAutoFit/>
                </a:bodyPr>
                <a:lstStyle/>
                <a:p>
                  <a:r>
                    <a:rPr lang="it-IT" sz="1600" dirty="0" err="1" smtClean="0">
                      <a:latin typeface="Comic Sans MS" pitchFamily="66" charset="0"/>
                    </a:rPr>
                    <a:t>Horizonthal</a:t>
                  </a:r>
                  <a:r>
                    <a:rPr lang="it-IT" sz="1600" dirty="0" smtClean="0">
                      <a:latin typeface="Comic Sans MS" pitchFamily="66" charset="0"/>
                    </a:rPr>
                    <a:t> </a:t>
                  </a:r>
                  <a:r>
                    <a:rPr lang="it-IT" sz="1600" dirty="0" err="1" smtClean="0">
                      <a:latin typeface="Comic Sans MS" pitchFamily="66" charset="0"/>
                    </a:rPr>
                    <a:t>heating</a:t>
                  </a:r>
                  <a:endParaRPr lang="it-IT" sz="1600" dirty="0">
                    <a:latin typeface="Comic Sans MS" pitchFamily="66" charset="0"/>
                  </a:endParaRPr>
                </a:p>
              </p:txBody>
            </p:sp>
            <p:cxnSp>
              <p:nvCxnSpPr>
                <p:cNvPr id="30" name="Connettore 4 29"/>
                <p:cNvCxnSpPr/>
                <p:nvPr/>
              </p:nvCxnSpPr>
              <p:spPr bwMode="auto">
                <a:xfrm rot="10800000">
                  <a:off x="7349377" y="2869023"/>
                  <a:ext cx="230913" cy="401072"/>
                </a:xfrm>
                <a:prstGeom prst="bentConnector2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CasellaDiTesto 30"/>
                    <p:cNvSpPr txBox="1"/>
                    <p:nvPr/>
                  </p:nvSpPr>
                  <p:spPr>
                    <a:xfrm>
                      <a:off x="7526541" y="2007380"/>
                      <a:ext cx="474364" cy="34993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10" tIns="45706" rIns="91410" bIns="45706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it-IT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i="1" smtClean="0">
                                    <a:latin typeface="Cambria Math"/>
                                    <a:ea typeface="Cambria Math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</m:oMath>
                        </m:oMathPara>
                      </a14:m>
                      <a:endParaRPr lang="it-IT" dirty="0">
                        <a:latin typeface="Comic Sans MS" pitchFamily="66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1" name="CasellaDiTesto 3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26541" y="2007380"/>
                      <a:ext cx="474364" cy="349939"/>
                    </a:xfrm>
                    <a:prstGeom prst="rect">
                      <a:avLst/>
                    </a:prstGeom>
                    <a:blipFill rotWithShape="1"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CasellaDiTesto 31"/>
                    <p:cNvSpPr txBox="1"/>
                    <p:nvPr/>
                  </p:nvSpPr>
                  <p:spPr>
                    <a:xfrm>
                      <a:off x="7942696" y="2241585"/>
                      <a:ext cx="481994" cy="37033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10" tIns="45706" rIns="91410" bIns="45706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it-IT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i="1" smtClean="0">
                                    <a:latin typeface="Cambria Math"/>
                                    <a:ea typeface="Cambria Math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/>
                                  </a:rPr>
                                  <m:t>𝑦</m:t>
                                </m:r>
                              </m:sub>
                            </m:sSub>
                          </m:oMath>
                        </m:oMathPara>
                      </a14:m>
                      <a:endParaRPr lang="it-IT" dirty="0">
                        <a:latin typeface="Comic Sans MS" pitchFamily="66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2" name="CasellaDiTesto 3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942696" y="2241585"/>
                      <a:ext cx="481994" cy="370330"/>
                    </a:xfrm>
                    <a:prstGeom prst="rect">
                      <a:avLst/>
                    </a:prstGeom>
                    <a:blipFill rotWithShape="1">
                      <a:blip r:embed="rId4"/>
                      <a:stretch>
                        <a:fillRect b="-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3" name="Connettore 2 32"/>
                <p:cNvCxnSpPr/>
                <p:nvPr/>
              </p:nvCxnSpPr>
              <p:spPr bwMode="auto">
                <a:xfrm>
                  <a:off x="6822956" y="1496077"/>
                  <a:ext cx="1496230" cy="0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arrow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4" name="CasellaDiTesto 33"/>
                <p:cNvSpPr txBox="1"/>
                <p:nvPr/>
              </p:nvSpPr>
              <p:spPr>
                <a:xfrm>
                  <a:off x="6872521" y="1208388"/>
                  <a:ext cx="1368152" cy="321278"/>
                </a:xfrm>
                <a:prstGeom prst="rect">
                  <a:avLst/>
                </a:prstGeom>
                <a:noFill/>
              </p:spPr>
              <p:txBody>
                <a:bodyPr wrap="square" lIns="91410" tIns="45706" rIns="91410" bIns="45706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latin typeface="Comic Sans MS" pitchFamily="66" charset="0"/>
                    </a:rPr>
                    <a:t>1 </a:t>
                  </a:r>
                  <a:r>
                    <a:rPr lang="it-IT" sz="1600" dirty="0" err="1" smtClean="0">
                      <a:latin typeface="Comic Sans MS" pitchFamily="66" charset="0"/>
                    </a:rPr>
                    <a:t>fill</a:t>
                  </a:r>
                  <a:endParaRPr lang="it-IT" sz="1600" dirty="0">
                    <a:latin typeface="Comic Sans MS" pitchFamily="66" charset="0"/>
                  </a:endParaRPr>
                </a:p>
              </p:txBody>
            </p:sp>
            <p:sp>
              <p:nvSpPr>
                <p:cNvPr id="35" name="CasellaDiTesto 34"/>
                <p:cNvSpPr txBox="1"/>
                <p:nvPr/>
              </p:nvSpPr>
              <p:spPr>
                <a:xfrm>
                  <a:off x="424866" y="1048043"/>
                  <a:ext cx="5413349" cy="203129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91410" tIns="45706" rIns="91410" bIns="45706" rtlCol="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it-IT" dirty="0" err="1" smtClean="0">
                      <a:solidFill>
                        <a:srgbClr val="FF0000"/>
                      </a:solidFill>
                      <a:latin typeface="Comic Sans MS" pitchFamily="66" charset="0"/>
                    </a:rPr>
                    <a:t>Beam</a:t>
                  </a:r>
                  <a:r>
                    <a:rPr lang="it-IT" dirty="0" smtClean="0">
                      <a:solidFill>
                        <a:srgbClr val="FF0000"/>
                      </a:solidFill>
                      <a:latin typeface="Comic Sans MS" pitchFamily="66" charset="0"/>
                    </a:rPr>
                    <a:t> </a:t>
                  </a:r>
                  <a:r>
                    <a:rPr lang="it-IT" dirty="0" err="1" smtClean="0">
                      <a:solidFill>
                        <a:srgbClr val="FF0000"/>
                      </a:solidFill>
                      <a:latin typeface="Comic Sans MS" pitchFamily="66" charset="0"/>
                    </a:rPr>
                    <a:t>preparation</a:t>
                  </a:r>
                  <a:endParaRPr lang="it-IT" dirty="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  <a:p>
                  <a:pPr marL="285692" indent="-285692">
                    <a:lnSpc>
                      <a:spcPct val="100000"/>
                    </a:lnSpc>
                    <a:buFont typeface="Arial" pitchFamily="34" charset="0"/>
                    <a:buChar char="•"/>
                  </a:pP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Pol</a:t>
                  </a:r>
                  <a:r>
                    <a:rPr lang="it-IT" dirty="0">
                      <a:solidFill>
                        <a:srgbClr val="000000"/>
                      </a:solidFill>
                      <a:latin typeface="Comic Sans MS" pitchFamily="66" charset="0"/>
                    </a:rPr>
                    <a:t>. </a:t>
                  </a:r>
                  <a:r>
                    <a:rPr lang="it-IT" dirty="0" err="1">
                      <a:solidFill>
                        <a:srgbClr val="000000"/>
                      </a:solidFill>
                      <a:latin typeface="Comic Sans MS" pitchFamily="66" charset="0"/>
                    </a:rPr>
                    <a:t>Bunched</a:t>
                  </a:r>
                  <a:r>
                    <a:rPr lang="it-IT" dirty="0">
                      <a:solidFill>
                        <a:srgbClr val="000000"/>
                      </a:solidFill>
                      <a:latin typeface="Comic Sans MS" pitchFamily="66" charset="0"/>
                    </a:rPr>
                    <a:t>  </a:t>
                  </a:r>
                  <a:r>
                    <a:rPr lang="it-IT" dirty="0" err="1">
                      <a:solidFill>
                        <a:srgbClr val="000000"/>
                      </a:solidFill>
                      <a:latin typeface="Comic Sans MS" pitchFamily="66" charset="0"/>
                    </a:rPr>
                    <a:t>deuteron</a:t>
                  </a:r>
                  <a:r>
                    <a:rPr lang="it-IT" dirty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:r>
                    <a:rPr lang="it-IT" dirty="0" err="1">
                      <a:solidFill>
                        <a:srgbClr val="000000"/>
                      </a:solidFill>
                      <a:latin typeface="Comic Sans MS" pitchFamily="66" charset="0"/>
                    </a:rPr>
                    <a:t>beam</a:t>
                  </a:r>
                  <a:r>
                    <a:rPr lang="it-IT" dirty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:r>
                    <a:rPr lang="it-IT" dirty="0" err="1">
                      <a:solidFill>
                        <a:srgbClr val="000000"/>
                      </a:solidFill>
                      <a:latin typeface="Comic Sans MS" pitchFamily="66" charset="0"/>
                    </a:rPr>
                    <a:t>at</a:t>
                  </a:r>
                  <a:r>
                    <a:rPr lang="it-IT" dirty="0">
                      <a:solidFill>
                        <a:srgbClr val="000000"/>
                      </a:solidFill>
                      <a:latin typeface="Comic Sans MS" pitchFamily="66" charset="0"/>
                    </a:rPr>
                    <a:t> p=0.97 </a:t>
                  </a: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GeV</a:t>
                  </a:r>
                  <a:r>
                    <a:rPr lang="it-IT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/c</a:t>
                  </a:r>
                </a:p>
                <a:p>
                  <a:pPr marL="285692" indent="-285692">
                    <a:lnSpc>
                      <a:spcPct val="100000"/>
                    </a:lnSpc>
                    <a:buFont typeface="Arial" pitchFamily="34" charset="0"/>
                    <a:buChar char="•"/>
                  </a:pP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Preparation</a:t>
                  </a:r>
                  <a:r>
                    <a:rPr lang="it-IT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 of </a:t>
                  </a: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beam</a:t>
                  </a:r>
                  <a:r>
                    <a:rPr lang="it-IT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 by electron </a:t>
                  </a: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cooling</a:t>
                  </a:r>
                  <a:r>
                    <a:rPr lang="it-IT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.</a:t>
                  </a:r>
                </a:p>
                <a:p>
                  <a:pPr marL="285692" indent="-285692">
                    <a:lnSpc>
                      <a:spcPct val="100000"/>
                    </a:lnSpc>
                    <a:buFont typeface="Arial" pitchFamily="34" charset="0"/>
                    <a:buChar char="•"/>
                  </a:pP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Selective</a:t>
                  </a:r>
                  <a:r>
                    <a:rPr lang="it-IT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increase</a:t>
                  </a:r>
                  <a:r>
                    <a:rPr lang="it-IT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 of </a:t>
                  </a: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horizontal</a:t>
                  </a:r>
                  <a:r>
                    <a:rPr lang="it-IT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emittance</a:t>
                  </a:r>
                  <a:r>
                    <a:rPr lang="it-IT" dirty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:endParaRPr lang="it-IT" dirty="0" smtClean="0">
                    <a:solidFill>
                      <a:srgbClr val="000000"/>
                    </a:solidFill>
                    <a:latin typeface="Comic Sans MS" pitchFamily="66" charset="0"/>
                  </a:endParaRPr>
                </a:p>
                <a:p>
                  <a:pPr marL="1027793" lvl="1" indent="-285692">
                    <a:lnSpc>
                      <a:spcPct val="100000"/>
                    </a:lnSpc>
                    <a:buFont typeface="Arial" pitchFamily="34" charset="0"/>
                    <a:buChar char="•"/>
                  </a:pP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Heating</a:t>
                  </a:r>
                  <a:r>
                    <a:rPr lang="it-IT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through</a:t>
                  </a:r>
                  <a:r>
                    <a:rPr lang="it-IT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white</a:t>
                  </a:r>
                  <a:r>
                    <a:rPr lang="it-IT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noise</a:t>
                  </a:r>
                  <a:r>
                    <a:rPr lang="it-IT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</a:p>
                <a:p>
                  <a:pPr marL="1027793" lvl="1" indent="-285692">
                    <a:lnSpc>
                      <a:spcPct val="100000"/>
                    </a:lnSpc>
                    <a:buFont typeface="Arial" pitchFamily="34" charset="0"/>
                    <a:buChar char="•"/>
                  </a:pPr>
                  <a:endParaRPr lang="it-IT" dirty="0" smtClean="0">
                    <a:solidFill>
                      <a:srgbClr val="000000"/>
                    </a:solidFill>
                    <a:latin typeface="Comic Sans MS" pitchFamily="66" charset="0"/>
                  </a:endParaRPr>
                </a:p>
                <a:p>
                  <a:pPr marL="742101" lvl="1" indent="0">
                    <a:lnSpc>
                      <a:spcPct val="100000"/>
                    </a:lnSpc>
                  </a:pPr>
                  <a:endParaRPr lang="it-IT" dirty="0">
                    <a:latin typeface="Comic Sans MS" pitchFamily="66" charset="0"/>
                  </a:endParaRPr>
                </a:p>
              </p:txBody>
            </p:sp>
            <p:sp>
              <p:nvSpPr>
                <p:cNvPr id="36" name="Ovale 35"/>
                <p:cNvSpPr/>
                <p:nvPr/>
              </p:nvSpPr>
              <p:spPr bwMode="auto">
                <a:xfrm>
                  <a:off x="8500840" y="1340991"/>
                  <a:ext cx="859952" cy="174984"/>
                </a:xfrm>
                <a:prstGeom prst="ellipse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10" tIns="45706" rIns="91410" bIns="45706" numCol="1" spcCol="0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omic Sans MS" pitchFamily="66" charset="0"/>
                  </a:endParaRPr>
                </a:p>
              </p:txBody>
            </p:sp>
            <p:cxnSp>
              <p:nvCxnSpPr>
                <p:cNvPr id="38" name="Connettore 2 37"/>
                <p:cNvCxnSpPr/>
                <p:nvPr/>
              </p:nvCxnSpPr>
              <p:spPr bwMode="auto">
                <a:xfrm>
                  <a:off x="8424690" y="1428483"/>
                  <a:ext cx="1147984" cy="0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9" name="CasellaDiTesto 38"/>
                <p:cNvSpPr txBox="1"/>
                <p:nvPr/>
              </p:nvSpPr>
              <p:spPr>
                <a:xfrm>
                  <a:off x="9504808" y="1293121"/>
                  <a:ext cx="199660" cy="321278"/>
                </a:xfrm>
                <a:prstGeom prst="rect">
                  <a:avLst/>
                </a:prstGeom>
                <a:noFill/>
              </p:spPr>
              <p:txBody>
                <a:bodyPr wrap="square" lIns="91410" tIns="45706" rIns="91410" bIns="45706" rtlCol="0">
                  <a:spAutoFit/>
                </a:bodyPr>
                <a:lstStyle/>
                <a:p>
                  <a:r>
                    <a:rPr lang="it-IT" sz="1600" dirty="0" smtClean="0">
                      <a:latin typeface="Comic Sans MS" pitchFamily="66" charset="0"/>
                    </a:rPr>
                    <a:t>x</a:t>
                  </a:r>
                  <a:endParaRPr lang="it-IT" sz="1600" dirty="0">
                    <a:latin typeface="Comic Sans MS" pitchFamily="66" charset="0"/>
                  </a:endParaRPr>
                </a:p>
              </p:txBody>
            </p:sp>
            <p:cxnSp>
              <p:nvCxnSpPr>
                <p:cNvPr id="37" name="Connettore 2 36"/>
                <p:cNvCxnSpPr/>
                <p:nvPr/>
              </p:nvCxnSpPr>
              <p:spPr bwMode="auto">
                <a:xfrm flipV="1">
                  <a:off x="8930816" y="1107066"/>
                  <a:ext cx="0" cy="341441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41" name="CasellaDiTesto 40"/>
              <p:cNvSpPr txBox="1"/>
              <p:nvPr/>
            </p:nvSpPr>
            <p:spPr>
              <a:xfrm>
                <a:off x="8619508" y="1040648"/>
                <a:ext cx="199660" cy="321278"/>
              </a:xfrm>
              <a:prstGeom prst="rect">
                <a:avLst/>
              </a:prstGeom>
              <a:noFill/>
            </p:spPr>
            <p:txBody>
              <a:bodyPr wrap="square" lIns="91410" tIns="45706" rIns="91410" bIns="45706" rtlCol="0">
                <a:spAutoFit/>
              </a:bodyPr>
              <a:lstStyle/>
              <a:p>
                <a:r>
                  <a:rPr lang="it-IT" sz="1600" dirty="0">
                    <a:latin typeface="Comic Sans MS" pitchFamily="66" charset="0"/>
                  </a:rPr>
                  <a:t>y</a:t>
                </a:r>
              </a:p>
            </p:txBody>
          </p:sp>
          <p:sp>
            <p:nvSpPr>
              <p:cNvPr id="14" name="Rettangolo 13"/>
              <p:cNvSpPr/>
              <p:nvPr/>
            </p:nvSpPr>
            <p:spPr bwMode="auto">
              <a:xfrm>
                <a:off x="5741502" y="1425755"/>
                <a:ext cx="879237" cy="165618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28" name="Rettangolo 27"/>
              <p:cNvSpPr/>
              <p:nvPr/>
            </p:nvSpPr>
            <p:spPr>
              <a:xfrm>
                <a:off x="7215639" y="818745"/>
                <a:ext cx="221406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it-IT" sz="1600" dirty="0" err="1">
                    <a:solidFill>
                      <a:srgbClr val="FF0000"/>
                    </a:solidFill>
                    <a:latin typeface="Comic Sans MS" pitchFamily="66" charset="0"/>
                  </a:rPr>
                  <a:t>Beam</a:t>
                </a:r>
                <a:r>
                  <a:rPr lang="it-IT" sz="1600" dirty="0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  <a:r>
                  <a:rPr lang="it-IT" sz="1600" dirty="0" err="1" smtClean="0">
                    <a:solidFill>
                      <a:srgbClr val="FF0000"/>
                    </a:solidFill>
                    <a:latin typeface="Comic Sans MS" pitchFamily="66" charset="0"/>
                  </a:rPr>
                  <a:t>Profile</a:t>
                </a:r>
                <a:r>
                  <a:rPr lang="it-IT" sz="16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 Monitor</a:t>
                </a:r>
                <a:endParaRPr lang="it-IT" sz="16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</p:grpSp>
      <p:sp>
        <p:nvSpPr>
          <p:cNvPr id="50" name="Rettangolo 49"/>
          <p:cNvSpPr/>
          <p:nvPr/>
        </p:nvSpPr>
        <p:spPr bwMode="auto">
          <a:xfrm>
            <a:off x="5442575" y="894945"/>
            <a:ext cx="4196352" cy="24765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grpSp>
        <p:nvGrpSpPr>
          <p:cNvPr id="75" name="Gruppo 74"/>
          <p:cNvGrpSpPr/>
          <p:nvPr/>
        </p:nvGrpSpPr>
        <p:grpSpPr>
          <a:xfrm>
            <a:off x="152398" y="3592570"/>
            <a:ext cx="9393382" cy="2841223"/>
            <a:chOff x="249383" y="1666725"/>
            <a:chExt cx="9393382" cy="2841223"/>
          </a:xfrm>
        </p:grpSpPr>
        <p:sp>
          <p:nvSpPr>
            <p:cNvPr id="76" name="Rettangolo 75"/>
            <p:cNvSpPr/>
            <p:nvPr/>
          </p:nvSpPr>
          <p:spPr bwMode="auto">
            <a:xfrm>
              <a:off x="4171018" y="3445959"/>
              <a:ext cx="3302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77" name="Rettangolo 76"/>
            <p:cNvSpPr/>
            <p:nvPr/>
          </p:nvSpPr>
          <p:spPr bwMode="auto">
            <a:xfrm>
              <a:off x="3833198" y="3454304"/>
              <a:ext cx="3302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78" name="Rettangolo 77"/>
            <p:cNvSpPr/>
            <p:nvPr/>
          </p:nvSpPr>
          <p:spPr bwMode="auto">
            <a:xfrm>
              <a:off x="3826263" y="3624120"/>
              <a:ext cx="3302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79" name="Rettangolo 78"/>
            <p:cNvSpPr/>
            <p:nvPr/>
          </p:nvSpPr>
          <p:spPr bwMode="auto">
            <a:xfrm>
              <a:off x="3648506" y="3631740"/>
              <a:ext cx="163286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80" name="Rettangolo 79"/>
            <p:cNvSpPr/>
            <p:nvPr/>
          </p:nvSpPr>
          <p:spPr bwMode="auto">
            <a:xfrm>
              <a:off x="4581046" y="3428905"/>
              <a:ext cx="85278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81" name="Rettangolo 80"/>
            <p:cNvSpPr/>
            <p:nvPr/>
          </p:nvSpPr>
          <p:spPr bwMode="auto">
            <a:xfrm>
              <a:off x="4515547" y="3579490"/>
              <a:ext cx="45719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82" name="Rettangolo 81"/>
            <p:cNvSpPr/>
            <p:nvPr/>
          </p:nvSpPr>
          <p:spPr bwMode="auto">
            <a:xfrm>
              <a:off x="249383" y="1666725"/>
              <a:ext cx="9393382" cy="28412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pic>
          <p:nvPicPr>
            <p:cNvPr id="83" name="Immagine 8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2807" y="1948556"/>
              <a:ext cx="2366575" cy="2148122"/>
            </a:xfrm>
            <a:prstGeom prst="rect">
              <a:avLst/>
            </a:prstGeom>
          </p:spPr>
        </p:pic>
        <p:sp>
          <p:nvSpPr>
            <p:cNvPr id="84" name="CasellaDiTesto 83"/>
            <p:cNvSpPr txBox="1"/>
            <p:nvPr/>
          </p:nvSpPr>
          <p:spPr>
            <a:xfrm>
              <a:off x="576197" y="1666725"/>
              <a:ext cx="8521885" cy="34996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Quadratic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dependence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of spin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tune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on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size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of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horizonthal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betatron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oscillation</a:t>
              </a:r>
              <a:endParaRPr lang="it-IT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grpSp>
          <p:nvGrpSpPr>
            <p:cNvPr id="85" name="Gruppo 84"/>
            <p:cNvGrpSpPr/>
            <p:nvPr/>
          </p:nvGrpSpPr>
          <p:grpSpPr>
            <a:xfrm>
              <a:off x="961677" y="2022216"/>
              <a:ext cx="3499658" cy="2274223"/>
              <a:chOff x="961677" y="2022216"/>
              <a:chExt cx="3499658" cy="2274223"/>
            </a:xfrm>
          </p:grpSpPr>
          <p:pic>
            <p:nvPicPr>
              <p:cNvPr id="88" name="Immagine 87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1677" y="2022216"/>
                <a:ext cx="3499658" cy="2144684"/>
              </a:xfrm>
              <a:prstGeom prst="rect">
                <a:avLst/>
              </a:prstGeom>
            </p:spPr>
          </p:pic>
          <p:sp>
            <p:nvSpPr>
              <p:cNvPr id="89" name="Rettangolo 88"/>
              <p:cNvSpPr/>
              <p:nvPr/>
            </p:nvSpPr>
            <p:spPr bwMode="auto">
              <a:xfrm>
                <a:off x="3966029" y="2246811"/>
                <a:ext cx="3302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90" name="Rettangolo 89"/>
              <p:cNvSpPr/>
              <p:nvPr/>
            </p:nvSpPr>
            <p:spPr bwMode="auto">
              <a:xfrm>
                <a:off x="3628209" y="2255156"/>
                <a:ext cx="3302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91" name="Rettangolo 90"/>
              <p:cNvSpPr/>
              <p:nvPr/>
            </p:nvSpPr>
            <p:spPr bwMode="auto">
              <a:xfrm>
                <a:off x="3621274" y="2424972"/>
                <a:ext cx="3302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92" name="Rettangolo 91"/>
              <p:cNvSpPr/>
              <p:nvPr/>
            </p:nvSpPr>
            <p:spPr bwMode="auto">
              <a:xfrm>
                <a:off x="3443517" y="2432592"/>
                <a:ext cx="163286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93" name="Rettangolo 92"/>
              <p:cNvSpPr/>
              <p:nvPr/>
            </p:nvSpPr>
            <p:spPr bwMode="auto">
              <a:xfrm>
                <a:off x="4376057" y="2229757"/>
                <a:ext cx="85278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94" name="Rettangolo 93"/>
              <p:cNvSpPr/>
              <p:nvPr/>
            </p:nvSpPr>
            <p:spPr bwMode="auto">
              <a:xfrm>
                <a:off x="4310558" y="2380342"/>
                <a:ext cx="45719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95" name="Rettangolo 94"/>
              <p:cNvSpPr/>
              <p:nvPr/>
            </p:nvSpPr>
            <p:spPr bwMode="auto">
              <a:xfrm>
                <a:off x="1093288" y="4067990"/>
                <a:ext cx="415471" cy="22844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</p:grpSp>
        <p:sp>
          <p:nvSpPr>
            <p:cNvPr id="86" name="CasellaDiTesto 85"/>
            <p:cNvSpPr txBox="1"/>
            <p:nvPr/>
          </p:nvSpPr>
          <p:spPr>
            <a:xfrm>
              <a:off x="1112520" y="4130040"/>
              <a:ext cx="334518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 smtClean="0">
                  <a:latin typeface="Comic Sans MS" pitchFamily="66" charset="0"/>
                </a:rPr>
                <a:t>Simulations</a:t>
              </a:r>
              <a:r>
                <a:rPr lang="it-IT" dirty="0" smtClean="0">
                  <a:latin typeface="Comic Sans MS" pitchFamily="66" charset="0"/>
                </a:rPr>
                <a:t> (COSY </a:t>
              </a:r>
              <a:r>
                <a:rPr lang="it-IT" dirty="0" err="1" smtClean="0">
                  <a:latin typeface="Comic Sans MS" pitchFamily="66" charset="0"/>
                </a:rPr>
                <a:t>Infinity</a:t>
              </a:r>
              <a:r>
                <a:rPr lang="it-IT" dirty="0" smtClean="0">
                  <a:latin typeface="Comic Sans MS" pitchFamily="66" charset="0"/>
                </a:rPr>
                <a:t>)</a:t>
              </a:r>
              <a:endParaRPr lang="it-IT" dirty="0">
                <a:latin typeface="Comic Sans MS" pitchFamily="66" charset="0"/>
              </a:endParaRPr>
            </a:p>
          </p:txBody>
        </p:sp>
        <p:sp>
          <p:nvSpPr>
            <p:cNvPr id="87" name="CasellaDiTesto 86"/>
            <p:cNvSpPr txBox="1"/>
            <p:nvPr/>
          </p:nvSpPr>
          <p:spPr>
            <a:xfrm>
              <a:off x="5791043" y="4157980"/>
              <a:ext cx="2701542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 smtClean="0">
                  <a:latin typeface="Comic Sans MS" pitchFamily="66" charset="0"/>
                </a:rPr>
                <a:t>Measurement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err="1" smtClean="0">
                  <a:latin typeface="Comic Sans MS" pitchFamily="66" charset="0"/>
                </a:rPr>
                <a:t>at</a:t>
              </a:r>
              <a:r>
                <a:rPr lang="it-IT" dirty="0" smtClean="0">
                  <a:latin typeface="Comic Sans MS" pitchFamily="66" charset="0"/>
                </a:rPr>
                <a:t> COSY</a:t>
              </a:r>
              <a:endParaRPr lang="it-IT" dirty="0">
                <a:latin typeface="Comic Sans MS" pitchFamily="66" charset="0"/>
              </a:endParaRP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3509818" y="5839745"/>
            <a:ext cx="141872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(from A. Pesce)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47351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0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005549" y="259676"/>
            <a:ext cx="8598207" cy="71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67854" rIns="89898" bIns="44948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Lengthening the SCT 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by COSY </a:t>
            </a:r>
            <a:r>
              <a:rPr lang="en-US" sz="3200" dirty="0" err="1" smtClean="0">
                <a:solidFill>
                  <a:srgbClr val="FF0000"/>
                </a:solidFill>
                <a:latin typeface="Comic Sans MS" pitchFamily="66" charset="0"/>
              </a:rPr>
              <a:t>sextupoles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20" y="4059646"/>
            <a:ext cx="5344271" cy="2732610"/>
          </a:xfrm>
          <a:prstGeom prst="rect">
            <a:avLst/>
          </a:prstGeom>
        </p:spPr>
      </p:pic>
      <p:grpSp>
        <p:nvGrpSpPr>
          <p:cNvPr id="26" name="Gruppo 25"/>
          <p:cNvGrpSpPr/>
          <p:nvPr/>
        </p:nvGrpSpPr>
        <p:grpSpPr>
          <a:xfrm>
            <a:off x="4563122" y="3124938"/>
            <a:ext cx="4464801" cy="3237862"/>
            <a:chOff x="5071781" y="3154004"/>
            <a:chExt cx="3767212" cy="2845993"/>
          </a:xfrm>
        </p:grpSpPr>
        <p:sp>
          <p:nvSpPr>
            <p:cNvPr id="13" name="Ovale 12"/>
            <p:cNvSpPr/>
            <p:nvPr/>
          </p:nvSpPr>
          <p:spPr bwMode="auto">
            <a:xfrm>
              <a:off x="5126317" y="4324267"/>
              <a:ext cx="263085" cy="288032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4" tIns="45677" rIns="91354" bIns="45677" numCol="1" rtlCol="0" anchor="t" anchorCtr="0" compatLnSpc="1">
              <a:prstTxWarp prst="textNoShape">
                <a:avLst/>
              </a:prstTxWarp>
            </a:bodyPr>
            <a:lstStyle/>
            <a:p>
              <a:endParaRPr lang="it-IT">
                <a:latin typeface="Comic Sans MS" pitchFamily="66" charset="0"/>
              </a:endParaRPr>
            </a:p>
          </p:txBody>
        </p:sp>
        <p:sp>
          <p:nvSpPr>
            <p:cNvPr id="14" name="Ovale 13"/>
            <p:cNvSpPr/>
            <p:nvPr/>
          </p:nvSpPr>
          <p:spPr bwMode="auto">
            <a:xfrm>
              <a:off x="8500204" y="5674447"/>
              <a:ext cx="338789" cy="32555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4" tIns="45677" rIns="91354" bIns="45677" numCol="1" rtlCol="0" anchor="t" anchorCtr="0" compatLnSpc="1">
              <a:prstTxWarp prst="textNoShape">
                <a:avLst/>
              </a:prstTxWarp>
            </a:bodyPr>
            <a:lstStyle/>
            <a:p>
              <a:endParaRPr lang="it-IT">
                <a:latin typeface="Comic Sans MS" pitchFamily="66" charset="0"/>
              </a:endParaRPr>
            </a:p>
          </p:txBody>
        </p:sp>
        <p:sp>
          <p:nvSpPr>
            <p:cNvPr id="15" name="Ovale 14"/>
            <p:cNvSpPr/>
            <p:nvPr/>
          </p:nvSpPr>
          <p:spPr bwMode="auto">
            <a:xfrm>
              <a:off x="8493845" y="4324267"/>
              <a:ext cx="315749" cy="288032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4" tIns="45677" rIns="91354" bIns="45677" numCol="1" rtlCol="0" anchor="t" anchorCtr="0" compatLnSpc="1">
              <a:prstTxWarp prst="textNoShape">
                <a:avLst/>
              </a:prstTxWarp>
            </a:bodyPr>
            <a:lstStyle/>
            <a:p>
              <a:endParaRPr lang="it-IT">
                <a:latin typeface="Comic Sans MS" pitchFamily="66" charset="0"/>
              </a:endParaRPr>
            </a:p>
          </p:txBody>
        </p:sp>
        <p:sp>
          <p:nvSpPr>
            <p:cNvPr id="16" name="Ovale 15"/>
            <p:cNvSpPr/>
            <p:nvPr/>
          </p:nvSpPr>
          <p:spPr bwMode="auto">
            <a:xfrm>
              <a:off x="5071781" y="5651038"/>
              <a:ext cx="317620" cy="32773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4" tIns="45677" rIns="91354" bIns="45677" numCol="1" rtlCol="0" anchor="t" anchorCtr="0" compatLnSpc="1">
              <a:prstTxWarp prst="textNoShape">
                <a:avLst/>
              </a:prstTxWarp>
            </a:bodyPr>
            <a:lstStyle/>
            <a:p>
              <a:endParaRPr lang="it-IT">
                <a:latin typeface="Comic Sans MS" pitchFamily="66" charset="0"/>
              </a:endParaRPr>
            </a:p>
          </p:txBody>
        </p:sp>
        <p:cxnSp>
          <p:nvCxnSpPr>
            <p:cNvPr id="17" name="Connettore 1 16"/>
            <p:cNvCxnSpPr>
              <a:stCxn id="13" idx="6"/>
              <a:endCxn id="21" idx="2"/>
            </p:cNvCxnSpPr>
            <p:nvPr/>
          </p:nvCxnSpPr>
          <p:spPr bwMode="auto">
            <a:xfrm flipV="1">
              <a:off x="5389402" y="3661730"/>
              <a:ext cx="1585748" cy="80655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Connettore 1 17"/>
            <p:cNvCxnSpPr>
              <a:stCxn id="16" idx="6"/>
              <a:endCxn id="21" idx="2"/>
            </p:cNvCxnSpPr>
            <p:nvPr/>
          </p:nvCxnSpPr>
          <p:spPr bwMode="auto">
            <a:xfrm flipV="1">
              <a:off x="5389401" y="3661730"/>
              <a:ext cx="1585748" cy="215317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Connettore 1 18"/>
            <p:cNvCxnSpPr>
              <a:stCxn id="15" idx="6"/>
              <a:endCxn id="21" idx="2"/>
            </p:cNvCxnSpPr>
            <p:nvPr/>
          </p:nvCxnSpPr>
          <p:spPr bwMode="auto">
            <a:xfrm flipH="1" flipV="1">
              <a:off x="6975150" y="3661730"/>
              <a:ext cx="1834444" cy="80655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Connettore 1 19"/>
            <p:cNvCxnSpPr>
              <a:stCxn id="14" idx="6"/>
              <a:endCxn id="21" idx="2"/>
            </p:cNvCxnSpPr>
            <p:nvPr/>
          </p:nvCxnSpPr>
          <p:spPr bwMode="auto">
            <a:xfrm flipH="1" flipV="1">
              <a:off x="6975150" y="3661730"/>
              <a:ext cx="1863843" cy="2175492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CasellaDiTesto 20"/>
            <p:cNvSpPr txBox="1"/>
            <p:nvPr/>
          </p:nvSpPr>
          <p:spPr>
            <a:xfrm>
              <a:off x="5612566" y="3154004"/>
              <a:ext cx="2725167" cy="507726"/>
            </a:xfrm>
            <a:prstGeom prst="rect">
              <a:avLst/>
            </a:prstGeom>
            <a:noFill/>
          </p:spPr>
          <p:txBody>
            <a:bodyPr wrap="square" lIns="91334" tIns="45668" rIns="91334" bIns="45668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t-IT" dirty="0" err="1">
                  <a:latin typeface="Comic Sans MS" pitchFamily="66" charset="0"/>
                </a:rPr>
                <a:t>Sextupoles</a:t>
              </a:r>
              <a:r>
                <a:rPr lang="it-IT" dirty="0">
                  <a:latin typeface="Comic Sans MS" pitchFamily="66" charset="0"/>
                </a:rPr>
                <a:t> </a:t>
              </a:r>
              <a:r>
                <a:rPr lang="it-IT" dirty="0" err="1" smtClean="0">
                  <a:latin typeface="Comic Sans MS" pitchFamily="66" charset="0"/>
                </a:rPr>
                <a:t>at</a:t>
              </a:r>
              <a:r>
                <a:rPr lang="it-IT" dirty="0">
                  <a:latin typeface="Comic Sans MS" pitchFamily="66" charset="0"/>
                </a:rPr>
                <a:t> </a:t>
              </a:r>
              <a:r>
                <a:rPr lang="it-IT" b="1" dirty="0" err="1" smtClean="0">
                  <a:solidFill>
                    <a:srgbClr val="FF0000"/>
                  </a:solidFill>
                  <a:latin typeface="Symbol" pitchFamily="18" charset="2"/>
                  <a:cs typeface="Arial" charset="0"/>
                </a:rPr>
                <a:t>b</a:t>
              </a:r>
              <a:r>
                <a:rPr lang="it-IT" b="1" baseline="-25000" dirty="0" err="1" smtClean="0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x</a:t>
              </a:r>
              <a:r>
                <a:rPr lang="it-IT" b="1" dirty="0" smtClean="0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 </a:t>
              </a:r>
              <a:r>
                <a:rPr lang="it-IT" b="1" dirty="0" err="1" smtClean="0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max</a:t>
              </a:r>
              <a:r>
                <a:rPr lang="it-IT" b="1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endParaRPr lang="it-IT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DEDD980-379E-4912-A0E1-6B5F1932B692}" type="slidenum">
              <a:rPr lang="en-US" smtClean="0">
                <a:latin typeface="Comic Sans MS" pitchFamily="66" charset="0"/>
              </a:rPr>
              <a:pPr>
                <a:defRPr/>
              </a:pPr>
              <a:t>23</a:t>
            </a:fld>
            <a:endParaRPr lang="en-US">
              <a:latin typeface="Comic Sans MS" pitchFamily="66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146118" y="2368623"/>
            <a:ext cx="9458370" cy="435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/>
          <p:cNvSpPr txBox="1"/>
          <p:nvPr/>
        </p:nvSpPr>
        <p:spPr>
          <a:xfrm>
            <a:off x="103786" y="2454491"/>
            <a:ext cx="5303160" cy="349881"/>
          </a:xfrm>
          <a:prstGeom prst="rect">
            <a:avLst/>
          </a:prstGeom>
          <a:noFill/>
        </p:spPr>
        <p:txBody>
          <a:bodyPr wrap="square" lIns="91354" tIns="45677" rIns="91354" bIns="45677" rtlCol="0">
            <a:spAutoFit/>
          </a:bodyPr>
          <a:lstStyle/>
          <a:p>
            <a:r>
              <a:rPr lang="it-IT" dirty="0" smtClean="0">
                <a:latin typeface="Comic Sans MS" pitchFamily="66" charset="0"/>
              </a:rPr>
              <a:t>Use of 6-poles </a:t>
            </a:r>
            <a:r>
              <a:rPr lang="it-IT" dirty="0" err="1" smtClean="0">
                <a:latin typeface="Comic Sans MS" pitchFamily="66" charset="0"/>
              </a:rPr>
              <a:t>where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Symbol" pitchFamily="18" charset="2"/>
              </a:rPr>
              <a:t>b</a:t>
            </a:r>
            <a:r>
              <a:rPr lang="it-IT" baseline="-25000" dirty="0" err="1" smtClean="0">
                <a:latin typeface="Comic Sans MS" pitchFamily="66" charset="0"/>
              </a:rPr>
              <a:t>x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function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is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maximal</a:t>
            </a:r>
            <a:endParaRPr lang="it-IT" dirty="0">
              <a:latin typeface="Comic Sans MS" pitchFamily="66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14406" y="1163293"/>
            <a:ext cx="9907514" cy="1267483"/>
            <a:chOff x="114406" y="1589176"/>
            <a:chExt cx="9907514" cy="1267481"/>
          </a:xfrm>
        </p:grpSpPr>
        <p:sp>
          <p:nvSpPr>
            <p:cNvPr id="5" name="Rettangolo 4"/>
            <p:cNvSpPr/>
            <p:nvPr/>
          </p:nvSpPr>
          <p:spPr>
            <a:xfrm>
              <a:off x="142829" y="1589176"/>
              <a:ext cx="9628968" cy="12674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5023866" y="1598906"/>
              <a:ext cx="1656184" cy="607514"/>
            </a:xfrm>
            <a:prstGeom prst="rect">
              <a:avLst/>
            </a:prstGeom>
            <a:noFill/>
          </p:spPr>
          <p:txBody>
            <a:bodyPr wrap="square" lIns="91354" tIns="45677" rIns="91354" bIns="45677" rtlCol="0">
              <a:spAutoFit/>
            </a:bodyPr>
            <a:lstStyle/>
            <a:p>
              <a:pPr algn="ctr"/>
              <a:r>
                <a:rPr lang="it-IT" dirty="0" err="1" smtClean="0">
                  <a:latin typeface="Comic Sans MS" pitchFamily="66" charset="0"/>
                </a:rPr>
                <a:t>Particle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err="1" smtClean="0">
                  <a:latin typeface="Comic Sans MS" pitchFamily="66" charset="0"/>
                </a:rPr>
                <a:t>orbit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err="1" smtClean="0">
                  <a:latin typeface="Comic Sans MS" pitchFamily="66" charset="0"/>
                </a:rPr>
                <a:t>correction</a:t>
              </a:r>
              <a:endParaRPr lang="it-IT" dirty="0">
                <a:latin typeface="Comic Sans MS" pitchFamily="66" charset="0"/>
              </a:endParaRPr>
            </a:p>
          </p:txBody>
        </p:sp>
        <p:cxnSp>
          <p:nvCxnSpPr>
            <p:cNvPr id="9" name="Connettore 2 8"/>
            <p:cNvCxnSpPr/>
            <p:nvPr/>
          </p:nvCxnSpPr>
          <p:spPr bwMode="auto">
            <a:xfrm>
              <a:off x="6912520" y="1871396"/>
              <a:ext cx="720080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CasellaDiTesto 9"/>
            <p:cNvSpPr txBox="1"/>
            <p:nvPr/>
          </p:nvSpPr>
          <p:spPr>
            <a:xfrm>
              <a:off x="7357624" y="1589176"/>
              <a:ext cx="2664296" cy="607514"/>
            </a:xfrm>
            <a:prstGeom prst="rect">
              <a:avLst/>
            </a:prstGeom>
            <a:noFill/>
          </p:spPr>
          <p:txBody>
            <a:bodyPr wrap="square" lIns="91354" tIns="45677" rIns="91354" bIns="45677" rtlCol="0">
              <a:spAutoFit/>
            </a:bodyPr>
            <a:lstStyle/>
            <a:p>
              <a:pPr algn="ctr"/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Spin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tune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spread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correction</a:t>
              </a:r>
              <a:endParaRPr lang="it-IT" dirty="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asellaDiTesto 10"/>
                <p:cNvSpPr txBox="1"/>
                <p:nvPr/>
              </p:nvSpPr>
              <p:spPr>
                <a:xfrm>
                  <a:off x="4793975" y="2196691"/>
                  <a:ext cx="2206973" cy="659965"/>
                </a:xfrm>
                <a:prstGeom prst="rect">
                  <a:avLst/>
                </a:prstGeom>
                <a:noFill/>
              </p:spPr>
              <p:txBody>
                <a:bodyPr wrap="square" lIns="91354" tIns="45677" rIns="91354" bIns="45677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it-IT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it-IT" i="1" smtClean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r>
                              <a:rPr lang="it-IT" b="0" i="1" smtClean="0">
                                <a:latin typeface="Cambria Math"/>
                                <a:ea typeface="Cambria Math"/>
                              </a:rPr>
                              <m:t>𝐿</m:t>
                            </m:r>
                          </m:num>
                          <m:den>
                            <m:sSub>
                              <m:sSubPr>
                                <m:ctrlPr>
                                  <a:rPr lang="it-IT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it-IT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it-IT" b="0" i="1" smtClean="0">
                                <a:latin typeface="Cambria Math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it-IT" b="0" i="1" smtClean="0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it-IT" b="0" i="1" smtClean="0">
                                    <a:latin typeface="Cambria Math"/>
                                    <a:ea typeface="Cambria Math"/>
                                  </a:rPr>
                                  <m:t>𝜗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it-IT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it-IT" b="0" i="1" smtClean="0">
                                <a:latin typeface="Cambria Math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it-IT" b="0" i="1" smtClean="0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it-IT" b="0" i="1" smtClean="0">
                                    <a:latin typeface="Cambria Math"/>
                                    <a:ea typeface="Cambria Math"/>
                                  </a:rPr>
                                  <m:t>𝜗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it-IT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it-IT" b="0" i="1" smtClean="0">
                                <a:latin typeface="Cambria Math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11" name="CasellaDiTesto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3975" y="2196691"/>
                  <a:ext cx="2206973" cy="65996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asellaDiTesto 24"/>
                <p:cNvSpPr txBox="1"/>
                <p:nvPr/>
              </p:nvSpPr>
              <p:spPr>
                <a:xfrm>
                  <a:off x="1883986" y="1691347"/>
                  <a:ext cx="1090061" cy="349880"/>
                </a:xfrm>
                <a:prstGeom prst="rect">
                  <a:avLst/>
                </a:prstGeom>
                <a:noFill/>
              </p:spPr>
              <p:txBody>
                <a:bodyPr wrap="none" lIns="91354" tIns="45677" rIns="91354" bIns="45677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latin typeface="Cambria Math"/>
                          </a:rPr>
                          <m:t>𝐵</m:t>
                        </m:r>
                        <m:r>
                          <a:rPr lang="it-IT" i="1">
                            <a:latin typeface="Cambria Math"/>
                          </a:rPr>
                          <m:t>=</m:t>
                        </m:r>
                        <m:r>
                          <a:rPr lang="it-IT" i="1">
                            <a:latin typeface="Cambria Math"/>
                          </a:rPr>
                          <m:t>𝑘</m:t>
                        </m:r>
                        <m:sSup>
                          <m:sSupPr>
                            <m:ctrlPr>
                              <a:rPr lang="it-IT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25" name="CasellaDiTesto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3986" y="1691347"/>
                  <a:ext cx="1189960" cy="37847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CasellaDiTesto 26"/>
            <p:cNvSpPr txBox="1"/>
            <p:nvPr/>
          </p:nvSpPr>
          <p:spPr>
            <a:xfrm>
              <a:off x="114406" y="1696455"/>
              <a:ext cx="1949448" cy="349880"/>
            </a:xfrm>
            <a:prstGeom prst="rect">
              <a:avLst/>
            </a:prstGeom>
            <a:noFill/>
          </p:spPr>
          <p:txBody>
            <a:bodyPr wrap="square" lIns="91354" tIns="45677" rIns="91354" bIns="45677" rtlCol="0">
              <a:spAutoFit/>
            </a:bodyPr>
            <a:lstStyle/>
            <a:p>
              <a:r>
                <a:rPr lang="it-IT" dirty="0" smtClean="0">
                  <a:latin typeface="Comic Sans MS" pitchFamily="66" charset="0"/>
                </a:rPr>
                <a:t>6-pole </a:t>
              </a:r>
              <a:r>
                <a:rPr lang="it-IT" dirty="0" err="1" smtClean="0">
                  <a:latin typeface="Comic Sans MS" pitchFamily="66" charset="0"/>
                </a:rPr>
                <a:t>field</a:t>
              </a:r>
              <a:r>
                <a:rPr lang="it-IT" dirty="0" smtClean="0">
                  <a:latin typeface="Comic Sans MS" pitchFamily="66" charset="0"/>
                </a:rPr>
                <a:t>:</a:t>
              </a:r>
              <a:endParaRPr lang="it-IT" dirty="0">
                <a:latin typeface="Comic Sans MS" pitchFamily="66" charset="0"/>
              </a:endParaRPr>
            </a:p>
          </p:txBody>
        </p:sp>
        <p:cxnSp>
          <p:nvCxnSpPr>
            <p:cNvPr id="7" name="Connettore 2 6"/>
            <p:cNvCxnSpPr/>
            <p:nvPr/>
          </p:nvCxnSpPr>
          <p:spPr bwMode="auto">
            <a:xfrm>
              <a:off x="3058839" y="1871395"/>
              <a:ext cx="1805848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CasellaDiTesto 32"/>
                <p:cNvSpPr txBox="1"/>
                <p:nvPr/>
              </p:nvSpPr>
              <p:spPr>
                <a:xfrm>
                  <a:off x="8083664" y="2286694"/>
                  <a:ext cx="1306723" cy="349880"/>
                </a:xfrm>
                <a:prstGeom prst="rect">
                  <a:avLst/>
                </a:prstGeom>
                <a:noFill/>
              </p:spPr>
              <p:txBody>
                <a:bodyPr wrap="none" lIns="91354" tIns="45677" rIns="91354" bIns="45677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latin typeface="Cambria Math"/>
                            <a:ea typeface="Cambria Math"/>
                          </a:rPr>
                          <m:t>∆</m:t>
                        </m:r>
                        <m:sSub>
                          <m:sSubPr>
                            <m:ctrlPr>
                              <a:rPr lang="it-IT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it-IT" i="1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it-IT" i="1">
                            <a:latin typeface="Cambria Math"/>
                            <a:ea typeface="Cambria Math"/>
                          </a:rPr>
                          <m:t>𝐺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el-GR" i="1">
                            <a:latin typeface="Cambria Math"/>
                            <a:ea typeface="Cambria Math"/>
                          </a:rPr>
                          <m:t>𝛾</m:t>
                        </m:r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33" name="CasellaDiTesto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83664" y="2286694"/>
                  <a:ext cx="1301913" cy="34988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862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Immagin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2" y="3020895"/>
            <a:ext cx="3887502" cy="4247455"/>
          </a:xfrm>
          <a:prstGeom prst="rect">
            <a:avLst/>
          </a:prstGeom>
        </p:spPr>
      </p:pic>
      <p:grpSp>
        <p:nvGrpSpPr>
          <p:cNvPr id="24" name="Gruppo 23"/>
          <p:cNvGrpSpPr/>
          <p:nvPr/>
        </p:nvGrpSpPr>
        <p:grpSpPr>
          <a:xfrm>
            <a:off x="1363462" y="3986669"/>
            <a:ext cx="2392134" cy="545038"/>
            <a:chOff x="1417834" y="4004704"/>
            <a:chExt cx="2392134" cy="545038"/>
          </a:xfrm>
        </p:grpSpPr>
        <p:sp>
          <p:nvSpPr>
            <p:cNvPr id="3" name="Rettangolo 2"/>
            <p:cNvSpPr/>
            <p:nvPr/>
          </p:nvSpPr>
          <p:spPr bwMode="auto">
            <a:xfrm>
              <a:off x="1417834" y="4004704"/>
              <a:ext cx="154112" cy="536474"/>
            </a:xfrm>
            <a:prstGeom prst="rect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9" name="Rettangolo 28"/>
            <p:cNvSpPr/>
            <p:nvPr/>
          </p:nvSpPr>
          <p:spPr bwMode="auto">
            <a:xfrm>
              <a:off x="1868180" y="4013268"/>
              <a:ext cx="154112" cy="536474"/>
            </a:xfrm>
            <a:prstGeom prst="rect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30" name="Rettangolo 29"/>
            <p:cNvSpPr/>
            <p:nvPr/>
          </p:nvSpPr>
          <p:spPr bwMode="auto">
            <a:xfrm>
              <a:off x="3172978" y="4013268"/>
              <a:ext cx="154112" cy="536474"/>
            </a:xfrm>
            <a:prstGeom prst="rect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31" name="Rettangolo 30"/>
            <p:cNvSpPr/>
            <p:nvPr/>
          </p:nvSpPr>
          <p:spPr bwMode="auto">
            <a:xfrm>
              <a:off x="3655856" y="4013268"/>
              <a:ext cx="154112" cy="536474"/>
            </a:xfrm>
            <a:prstGeom prst="rect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8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862517" y="125094"/>
            <a:ext cx="1662962" cy="66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67854" rIns="89898" bIns="44948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Results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24" name="Gruppo 23"/>
          <p:cNvGrpSpPr/>
          <p:nvPr/>
        </p:nvGrpSpPr>
        <p:grpSpPr>
          <a:xfrm>
            <a:off x="394582" y="3700682"/>
            <a:ext cx="9323393" cy="2924397"/>
            <a:chOff x="394582" y="3700682"/>
            <a:chExt cx="9323393" cy="2924397"/>
          </a:xfrm>
        </p:grpSpPr>
        <p:grpSp>
          <p:nvGrpSpPr>
            <p:cNvPr id="16" name="Gruppo 15"/>
            <p:cNvGrpSpPr/>
            <p:nvPr/>
          </p:nvGrpSpPr>
          <p:grpSpPr>
            <a:xfrm>
              <a:off x="394582" y="3700682"/>
              <a:ext cx="5021926" cy="2924397"/>
              <a:chOff x="48859" y="2090769"/>
              <a:chExt cx="6437564" cy="5111036"/>
            </a:xfrm>
          </p:grpSpPr>
          <p:pic>
            <p:nvPicPr>
              <p:cNvPr id="17" name="Immagine 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59" y="2090769"/>
                <a:ext cx="6437564" cy="5111036"/>
              </a:xfrm>
              <a:prstGeom prst="rect">
                <a:avLst/>
              </a:prstGeom>
            </p:spPr>
          </p:pic>
          <p:sp>
            <p:nvSpPr>
              <p:cNvPr id="18" name="Ovale 17"/>
              <p:cNvSpPr/>
              <p:nvPr/>
            </p:nvSpPr>
            <p:spPr bwMode="auto">
              <a:xfrm>
                <a:off x="5147769" y="5724051"/>
                <a:ext cx="441677" cy="576072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354" tIns="45677" rIns="91354" bIns="45677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it-IT">
                  <a:latin typeface="Comic Sans MS" pitchFamily="66" charset="0"/>
                </a:endParaRPr>
              </a:p>
            </p:txBody>
          </p:sp>
          <p:sp>
            <p:nvSpPr>
              <p:cNvPr id="19" name="CasellaDiTesto 18"/>
              <p:cNvSpPr txBox="1"/>
              <p:nvPr/>
            </p:nvSpPr>
            <p:spPr>
              <a:xfrm>
                <a:off x="3762748" y="2557535"/>
                <a:ext cx="2354274" cy="561404"/>
              </a:xfrm>
              <a:prstGeom prst="rect">
                <a:avLst/>
              </a:prstGeom>
              <a:noFill/>
            </p:spPr>
            <p:txBody>
              <a:bodyPr wrap="square" lIns="91354" tIns="45677" rIns="91354" bIns="45677" rtlCol="0">
                <a:spAutoFit/>
              </a:bodyPr>
              <a:lstStyle/>
              <a:p>
                <a:r>
                  <a:rPr lang="it-IT" sz="1600" dirty="0" smtClean="0">
                    <a:latin typeface="Comic Sans MS" pitchFamily="66" charset="0"/>
                  </a:rPr>
                  <a:t>Wide </a:t>
                </a:r>
                <a:r>
                  <a:rPr lang="it-IT" sz="1600" dirty="0" err="1" smtClean="0">
                    <a:latin typeface="Comic Sans MS" pitchFamily="66" charset="0"/>
                  </a:rPr>
                  <a:t>profile</a:t>
                </a:r>
                <a:endParaRPr lang="it-IT" sz="1600" dirty="0">
                  <a:latin typeface="Comic Sans MS" pitchFamily="66" charset="0"/>
                </a:endParaRPr>
              </a:p>
            </p:txBody>
          </p:sp>
          <p:sp>
            <p:nvSpPr>
              <p:cNvPr id="20" name="CasellaDiTesto 19"/>
              <p:cNvSpPr txBox="1"/>
              <p:nvPr/>
            </p:nvSpPr>
            <p:spPr>
              <a:xfrm>
                <a:off x="3774794" y="3137365"/>
                <a:ext cx="2178243" cy="561404"/>
              </a:xfrm>
              <a:prstGeom prst="rect">
                <a:avLst/>
              </a:prstGeom>
              <a:noFill/>
            </p:spPr>
            <p:txBody>
              <a:bodyPr wrap="square" lIns="91354" tIns="45677" rIns="91354" bIns="45677" rtlCol="0">
                <a:spAutoFit/>
              </a:bodyPr>
              <a:lstStyle/>
              <a:p>
                <a:r>
                  <a:rPr lang="it-IT" sz="16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Medium </a:t>
                </a:r>
                <a:r>
                  <a:rPr lang="it-IT" sz="1600" dirty="0" err="1" smtClean="0">
                    <a:solidFill>
                      <a:srgbClr val="FF0000"/>
                    </a:solidFill>
                    <a:latin typeface="Comic Sans MS" pitchFamily="66" charset="0"/>
                  </a:rPr>
                  <a:t>profile</a:t>
                </a:r>
                <a:endParaRPr lang="it-IT" sz="16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1" name="CasellaDiTesto 20"/>
              <p:cNvSpPr txBox="1"/>
              <p:nvPr/>
            </p:nvSpPr>
            <p:spPr>
              <a:xfrm>
                <a:off x="3762748" y="3741948"/>
                <a:ext cx="2178243" cy="561404"/>
              </a:xfrm>
              <a:prstGeom prst="rect">
                <a:avLst/>
              </a:prstGeom>
              <a:noFill/>
            </p:spPr>
            <p:txBody>
              <a:bodyPr wrap="square" lIns="91354" tIns="45677" rIns="91354" bIns="45677" rtlCol="0">
                <a:spAutoFit/>
              </a:bodyPr>
              <a:lstStyle/>
              <a:p>
                <a:r>
                  <a:rPr lang="it-IT" sz="1600" dirty="0" err="1" smtClean="0">
                    <a:solidFill>
                      <a:srgbClr val="0070C0"/>
                    </a:solidFill>
                    <a:latin typeface="Comic Sans MS" pitchFamily="66" charset="0"/>
                  </a:rPr>
                  <a:t>Narrow</a:t>
                </a:r>
                <a:r>
                  <a:rPr lang="it-IT" sz="1600" dirty="0" smtClean="0">
                    <a:solidFill>
                      <a:srgbClr val="0070C0"/>
                    </a:solidFill>
                    <a:latin typeface="Comic Sans MS" pitchFamily="66" charset="0"/>
                  </a:rPr>
                  <a:t> </a:t>
                </a:r>
                <a:r>
                  <a:rPr lang="it-IT" sz="1600" dirty="0" err="1" smtClean="0">
                    <a:solidFill>
                      <a:srgbClr val="0070C0"/>
                    </a:solidFill>
                    <a:latin typeface="Comic Sans MS" pitchFamily="66" charset="0"/>
                  </a:rPr>
                  <a:t>profile</a:t>
                </a:r>
                <a:endParaRPr lang="it-IT" sz="1600" dirty="0">
                  <a:solidFill>
                    <a:srgbClr val="0070C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2" name="CasellaDiTesto 21"/>
              <p:cNvSpPr txBox="1"/>
              <p:nvPr/>
            </p:nvSpPr>
            <p:spPr>
              <a:xfrm>
                <a:off x="2188459" y="6019423"/>
                <a:ext cx="2871319" cy="561404"/>
              </a:xfrm>
              <a:prstGeom prst="rect">
                <a:avLst/>
              </a:prstGeom>
              <a:noFill/>
            </p:spPr>
            <p:txBody>
              <a:bodyPr wrap="square" lIns="91354" tIns="45677" rIns="91354" bIns="45677" rtlCol="0">
                <a:spAutoFit/>
              </a:bodyPr>
              <a:lstStyle/>
              <a:p>
                <a:r>
                  <a:rPr lang="it-IT" sz="1600" dirty="0" err="1" smtClean="0">
                    <a:solidFill>
                      <a:srgbClr val="00B050"/>
                    </a:solidFill>
                    <a:latin typeface="Comic Sans MS" pitchFamily="66" charset="0"/>
                  </a:rPr>
                  <a:t>Same</a:t>
                </a:r>
                <a:r>
                  <a:rPr lang="it-IT" sz="1600" dirty="0" smtClean="0">
                    <a:solidFill>
                      <a:srgbClr val="00B050"/>
                    </a:solidFill>
                    <a:latin typeface="Comic Sans MS" pitchFamily="66" charset="0"/>
                  </a:rPr>
                  <a:t> zero </a:t>
                </a:r>
                <a:r>
                  <a:rPr lang="it-IT" sz="1600" dirty="0" err="1" smtClean="0">
                    <a:solidFill>
                      <a:srgbClr val="00B050"/>
                    </a:solidFill>
                    <a:latin typeface="Comic Sans MS" pitchFamily="66" charset="0"/>
                  </a:rPr>
                  <a:t>crossing</a:t>
                </a:r>
                <a:r>
                  <a:rPr lang="it-IT" sz="1600" dirty="0" smtClean="0">
                    <a:solidFill>
                      <a:srgbClr val="00B050"/>
                    </a:solidFill>
                    <a:latin typeface="Comic Sans MS" pitchFamily="66" charset="0"/>
                  </a:rPr>
                  <a:t>!</a:t>
                </a:r>
                <a:endParaRPr lang="it-IT" sz="1600" dirty="0">
                  <a:solidFill>
                    <a:srgbClr val="00B05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3" name="CasellaDiTesto 22"/>
            <p:cNvSpPr txBox="1"/>
            <p:nvPr/>
          </p:nvSpPr>
          <p:spPr>
            <a:xfrm>
              <a:off x="5599664" y="4328043"/>
              <a:ext cx="4118311" cy="1120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334" tIns="45668" rIns="91334" bIns="45668" rtlCol="0">
              <a:spAutoFit/>
            </a:bodyPr>
            <a:lstStyle/>
            <a:p>
              <a:r>
                <a:rPr lang="it-IT" sz="1700" dirty="0" err="1">
                  <a:latin typeface="Comic Sans MS" pitchFamily="66" charset="0"/>
                </a:rPr>
                <a:t>Different</a:t>
              </a:r>
              <a:r>
                <a:rPr lang="it-IT" sz="1700" dirty="0">
                  <a:latin typeface="Comic Sans MS" pitchFamily="66" charset="0"/>
                </a:rPr>
                <a:t> </a:t>
              </a:r>
              <a:r>
                <a:rPr lang="it-IT" sz="1700" b="1" dirty="0" err="1">
                  <a:latin typeface="Comic Sans MS" pitchFamily="66" charset="0"/>
                </a:rPr>
                <a:t>horizontal</a:t>
              </a:r>
              <a:r>
                <a:rPr lang="it-IT" sz="1700" dirty="0">
                  <a:latin typeface="Comic Sans MS" pitchFamily="66" charset="0"/>
                </a:rPr>
                <a:t> </a:t>
              </a:r>
              <a:r>
                <a:rPr lang="it-IT" sz="1700" dirty="0" err="1">
                  <a:latin typeface="Comic Sans MS" pitchFamily="66" charset="0"/>
                </a:rPr>
                <a:t>profile</a:t>
              </a:r>
              <a:r>
                <a:rPr lang="it-IT" sz="1700" dirty="0">
                  <a:latin typeface="Comic Sans MS" pitchFamily="66" charset="0"/>
                </a:rPr>
                <a:t> </a:t>
              </a:r>
              <a:r>
                <a:rPr lang="it-IT" sz="1700" dirty="0" err="1">
                  <a:latin typeface="Comic Sans MS" pitchFamily="66" charset="0"/>
                </a:rPr>
                <a:t>widths</a:t>
              </a:r>
              <a:endParaRPr lang="it-IT" sz="1700" dirty="0">
                <a:latin typeface="Comic Sans MS" pitchFamily="66" charset="0"/>
              </a:endParaRPr>
            </a:p>
            <a:p>
              <a:pPr marL="285425" indent="-285425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it-IT" sz="1700" dirty="0" err="1">
                  <a:latin typeface="Comic Sans MS" pitchFamily="66" charset="0"/>
                </a:rPr>
                <a:t>Different</a:t>
              </a:r>
              <a:r>
                <a:rPr lang="it-IT" sz="1700" dirty="0">
                  <a:latin typeface="Comic Sans MS" pitchFamily="66" charset="0"/>
                </a:rPr>
                <a:t> </a:t>
              </a:r>
              <a:r>
                <a:rPr lang="it-IT" sz="1700" dirty="0" err="1">
                  <a:latin typeface="Comic Sans MS" pitchFamily="66" charset="0"/>
                </a:rPr>
                <a:t>slopes</a:t>
              </a:r>
              <a:endParaRPr lang="it-IT" sz="1700" dirty="0">
                <a:latin typeface="Comic Sans MS" pitchFamily="66" charset="0"/>
              </a:endParaRPr>
            </a:p>
            <a:p>
              <a:pPr marL="285425" indent="-285425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it-IT" sz="1700" dirty="0">
                  <a:latin typeface="Comic Sans MS" pitchFamily="66" charset="0"/>
                </a:rPr>
                <a:t>Zero </a:t>
              </a:r>
              <a:r>
                <a:rPr lang="it-IT" sz="1700" dirty="0" err="1">
                  <a:latin typeface="Comic Sans MS" pitchFamily="66" charset="0"/>
                </a:rPr>
                <a:t>crossing</a:t>
              </a:r>
              <a:r>
                <a:rPr lang="it-IT" sz="1700" dirty="0">
                  <a:latin typeface="Comic Sans MS" pitchFamily="66" charset="0"/>
                </a:rPr>
                <a:t> </a:t>
              </a:r>
              <a:r>
                <a:rPr lang="it-IT" sz="1700" dirty="0" err="1">
                  <a:latin typeface="Comic Sans MS" pitchFamily="66" charset="0"/>
                </a:rPr>
                <a:t>indep</a:t>
              </a:r>
              <a:r>
                <a:rPr lang="it-IT" sz="1700" dirty="0">
                  <a:latin typeface="Comic Sans MS" pitchFamily="66" charset="0"/>
                </a:rPr>
                <a:t>. of </a:t>
              </a:r>
              <a:r>
                <a:rPr lang="it-IT" sz="1700" dirty="0" err="1">
                  <a:latin typeface="Comic Sans MS" pitchFamily="66" charset="0"/>
                </a:rPr>
                <a:t>width</a:t>
              </a:r>
              <a:r>
                <a:rPr lang="it-IT" sz="1700" dirty="0">
                  <a:latin typeface="Comic Sans MS" pitchFamily="66" charset="0"/>
                </a:rPr>
                <a:t>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/>
              <p:cNvSpPr txBox="1"/>
              <p:nvPr/>
            </p:nvSpPr>
            <p:spPr>
              <a:xfrm>
                <a:off x="1811904" y="6947463"/>
                <a:ext cx="7187251" cy="4357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334" tIns="45668" rIns="91334" bIns="45668" rtlCol="0">
                <a:spAutoFit/>
              </a:bodyPr>
              <a:lstStyle/>
              <a:p>
                <a:pPr algn="ctr"/>
                <a:r>
                  <a:rPr lang="it-IT" sz="24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Sextupole </a:t>
                </a:r>
                <a:r>
                  <a:rPr lang="it-IT" sz="2400" dirty="0" err="1">
                    <a:solidFill>
                      <a:srgbClr val="FF0000"/>
                    </a:solidFill>
                    <a:latin typeface="Comic Sans MS" pitchFamily="66" charset="0"/>
                  </a:rPr>
                  <a:t>fields</a:t>
                </a:r>
                <a:r>
                  <a:rPr lang="it-IT" sz="2400" dirty="0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  <a:r>
                  <a:rPr lang="it-IT" sz="24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can </a:t>
                </a:r>
                <a:r>
                  <a:rPr lang="it-IT" sz="2400" dirty="0">
                    <a:solidFill>
                      <a:srgbClr val="FF0000"/>
                    </a:solidFill>
                    <a:latin typeface="Comic Sans MS" pitchFamily="66" charset="0"/>
                  </a:rPr>
                  <a:t>be </a:t>
                </a:r>
                <a:r>
                  <a:rPr lang="it-IT" sz="2400" dirty="0" err="1">
                    <a:solidFill>
                      <a:srgbClr val="FF0000"/>
                    </a:solidFill>
                    <a:latin typeface="Comic Sans MS" pitchFamily="66" charset="0"/>
                  </a:rPr>
                  <a:t>used</a:t>
                </a:r>
                <a:r>
                  <a:rPr lang="it-IT" sz="2400" dirty="0">
                    <a:solidFill>
                      <a:srgbClr val="FF0000"/>
                    </a:solidFill>
                    <a:latin typeface="Comic Sans MS" pitchFamily="66" charset="0"/>
                  </a:rPr>
                  <a:t> to </a:t>
                </a:r>
                <a:r>
                  <a:rPr lang="it-IT" sz="2400" dirty="0" err="1">
                    <a:solidFill>
                      <a:srgbClr val="FF0000"/>
                    </a:solidFill>
                    <a:latin typeface="Comic Sans MS" pitchFamily="66" charset="0"/>
                  </a:rPr>
                  <a:t>increase</a:t>
                </a:r>
                <a:r>
                  <a:rPr lang="it-IT" sz="2400" dirty="0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a:rPr lang="it-IT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𝑆𝐶𝑇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!</m:t>
                    </m:r>
                  </m:oMath>
                </a14:m>
                <a:endParaRPr lang="it-IT" sz="24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26" name="CasellaDiTes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904" y="6947463"/>
                <a:ext cx="7187251" cy="435738"/>
              </a:xfrm>
              <a:prstGeom prst="rect">
                <a:avLst/>
              </a:prstGeom>
              <a:blipFill rotWithShape="1">
                <a:blip r:embed="rId4"/>
                <a:stretch>
                  <a:fillRect t="-16901" b="-323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o 1"/>
          <p:cNvGrpSpPr/>
          <p:nvPr/>
        </p:nvGrpSpPr>
        <p:grpSpPr>
          <a:xfrm>
            <a:off x="5843234" y="816369"/>
            <a:ext cx="4057494" cy="2884313"/>
            <a:chOff x="5360356" y="816369"/>
            <a:chExt cx="4057494" cy="2884313"/>
          </a:xfrm>
        </p:grpSpPr>
        <p:grpSp>
          <p:nvGrpSpPr>
            <p:cNvPr id="27" name="Gruppo 26"/>
            <p:cNvGrpSpPr/>
            <p:nvPr/>
          </p:nvGrpSpPr>
          <p:grpSpPr>
            <a:xfrm>
              <a:off x="5360356" y="816369"/>
              <a:ext cx="3360758" cy="2676325"/>
              <a:chOff x="3585381" y="880417"/>
              <a:chExt cx="3360758" cy="2676325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5381" y="880417"/>
                <a:ext cx="3360758" cy="2676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Ovale 7"/>
              <p:cNvSpPr/>
              <p:nvPr/>
            </p:nvSpPr>
            <p:spPr bwMode="auto">
              <a:xfrm>
                <a:off x="6083781" y="998990"/>
                <a:ext cx="609616" cy="535492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334" tIns="45668" rIns="91334" bIns="45668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it-IT">
                  <a:latin typeface="Comic Sans MS" pitchFamily="66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CasellaDiTesto 8"/>
                  <p:cNvSpPr txBox="1"/>
                  <p:nvPr/>
                </p:nvSpPr>
                <p:spPr>
                  <a:xfrm>
                    <a:off x="4426521" y="1091804"/>
                    <a:ext cx="1492439" cy="349863"/>
                  </a:xfrm>
                  <a:prstGeom prst="rect">
                    <a:avLst/>
                  </a:prstGeom>
                  <a:noFill/>
                </p:spPr>
                <p:txBody>
                  <a:bodyPr wrap="none" lIns="91334" tIns="45668" rIns="91334" bIns="45668" rtlCol="0">
                    <a:spAutoFit/>
                  </a:bodyPr>
                  <a:lstStyle/>
                  <a:p>
                    <a:r>
                      <a:rPr lang="it-IT" dirty="0">
                        <a:solidFill>
                          <a:srgbClr val="FF0000"/>
                        </a:solidFill>
                        <a:latin typeface="Comic Sans MS" pitchFamily="66" charset="0"/>
                        <a:ea typeface="Cambria Math"/>
                      </a:rPr>
                      <a:t>SCT </a:t>
                    </a:r>
                    <a14:m>
                      <m:oMath xmlns:m="http://schemas.openxmlformats.org/officeDocument/2006/math">
                        <m:r>
                          <a:rPr lang="it-IT" b="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≈200 </m:t>
                        </m:r>
                        <m:r>
                          <a:rPr lang="it-IT" b="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𝑠</m:t>
                        </m:r>
                      </m:oMath>
                    </a14:m>
                    <a:endParaRPr lang="it-IT" dirty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mc:Choice>
            <mc:Fallback xmlns="">
              <p:sp>
                <p:nvSpPr>
                  <p:cNvPr id="9" name="CasellaDiTesto 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26521" y="1091804"/>
                    <a:ext cx="1492439" cy="349863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l="-3689" t="-13793" b="-25862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7" name="Oggetto 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154904"/>
                    </p:ext>
                  </p:extLst>
                </p:nvPr>
              </p:nvGraphicFramePr>
              <p:xfrm>
                <a:off x="8468372" y="3374784"/>
                <a:ext cx="949478" cy="32589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33940" name="Equazione" r:id="rId7" imgW="850680" imgH="444240" progId="Equation.3">
                        <p:embed/>
                      </p:oleObj>
                    </mc:Choice>
                    <mc:Fallback>
                      <p:oleObj name="Equazione" r:id="rId7" imgW="850680" imgH="44424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468372" y="3374784"/>
                              <a:ext cx="949478" cy="325898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7" name="Oggetto 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154904"/>
                    </p:ext>
                  </p:extLst>
                </p:nvPr>
              </p:nvGraphicFramePr>
              <p:xfrm>
                <a:off x="8468372" y="3374784"/>
                <a:ext cx="949478" cy="32589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33860" name="Equazione" r:id="rId9" imgW="850680" imgH="444240" progId="Equation.3">
                        <p:embed/>
                      </p:oleObj>
                    </mc:Choice>
                    <mc:Fallback>
                      <p:oleObj name="Equazione" r:id="rId9" imgW="850680" imgH="44424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468372" y="3374784"/>
                              <a:ext cx="949478" cy="325898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28" name="CasellaDiTesto 27"/>
          <p:cNvSpPr txBox="1"/>
          <p:nvPr/>
        </p:nvSpPr>
        <p:spPr>
          <a:xfrm>
            <a:off x="471736" y="1097319"/>
            <a:ext cx="5146922" cy="16381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Compensation by </a:t>
            </a:r>
            <a:r>
              <a:rPr lang="it-IT" dirty="0" err="1" smtClean="0">
                <a:solidFill>
                  <a:srgbClr val="FF0000"/>
                </a:solidFill>
                <a:latin typeface="Comic Sans MS" pitchFamily="66" charset="0"/>
              </a:rPr>
              <a:t>means</a:t>
            </a: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 of 6-pole </a:t>
            </a:r>
            <a:r>
              <a:rPr lang="it-IT" dirty="0" err="1" smtClean="0">
                <a:solidFill>
                  <a:srgbClr val="FF0000"/>
                </a:solidFill>
                <a:latin typeface="Comic Sans MS" pitchFamily="66" charset="0"/>
              </a:rPr>
              <a:t>fields</a:t>
            </a: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:</a:t>
            </a:r>
          </a:p>
          <a:p>
            <a:endParaRPr lang="it-IT" dirty="0" smtClean="0">
              <a:latin typeface="Comic Sans MS" pitchFamily="66" charset="0"/>
            </a:endParaRPr>
          </a:p>
          <a:p>
            <a:r>
              <a:rPr lang="it-IT" dirty="0" smtClean="0">
                <a:latin typeface="Comic Sans MS" pitchFamily="66" charset="0"/>
              </a:rPr>
              <a:t>1/</a:t>
            </a:r>
            <a:r>
              <a:rPr lang="it-IT" dirty="0" err="1" smtClean="0">
                <a:latin typeface="Symbol" pitchFamily="18" charset="2"/>
              </a:rPr>
              <a:t>t</a:t>
            </a:r>
            <a:r>
              <a:rPr lang="it-IT" baseline="-25000" dirty="0" err="1" smtClean="0">
                <a:latin typeface="Comic Sans MS" pitchFamily="66" charset="0"/>
              </a:rPr>
              <a:t>SCT</a:t>
            </a:r>
            <a:r>
              <a:rPr lang="it-IT" dirty="0" smtClean="0">
                <a:latin typeface="Comic Sans MS" pitchFamily="66" charset="0"/>
              </a:rPr>
              <a:t> = A&lt;</a:t>
            </a:r>
            <a:r>
              <a:rPr lang="it-IT" dirty="0" smtClean="0">
                <a:latin typeface="Symbol" pitchFamily="18" charset="2"/>
              </a:rPr>
              <a:t>q</a:t>
            </a:r>
            <a:r>
              <a:rPr lang="it-IT" baseline="30000" dirty="0" smtClean="0">
                <a:latin typeface="Comic Sans MS" pitchFamily="66" charset="0"/>
              </a:rPr>
              <a:t>2</a:t>
            </a:r>
            <a:r>
              <a:rPr lang="it-IT" baseline="-25000" dirty="0" smtClean="0">
                <a:latin typeface="Comic Sans MS" pitchFamily="66" charset="0"/>
              </a:rPr>
              <a:t>x</a:t>
            </a:r>
            <a:r>
              <a:rPr lang="it-IT" dirty="0" smtClean="0">
                <a:latin typeface="Comic Sans MS" pitchFamily="66" charset="0"/>
              </a:rPr>
              <a:t>&gt; + a&lt;</a:t>
            </a:r>
            <a:r>
              <a:rPr lang="it-IT" dirty="0" smtClean="0">
                <a:latin typeface="Symbol" pitchFamily="18" charset="2"/>
              </a:rPr>
              <a:t>q</a:t>
            </a:r>
            <a:r>
              <a:rPr lang="it-IT" baseline="30000" dirty="0" smtClean="0">
                <a:latin typeface="Comic Sans MS" pitchFamily="66" charset="0"/>
              </a:rPr>
              <a:t>2</a:t>
            </a:r>
            <a:r>
              <a:rPr lang="it-IT" baseline="-25000" dirty="0" smtClean="0">
                <a:latin typeface="Comic Sans MS" pitchFamily="66" charset="0"/>
              </a:rPr>
              <a:t>x</a:t>
            </a:r>
            <a:r>
              <a:rPr lang="it-IT" dirty="0" smtClean="0">
                <a:latin typeface="Comic Sans MS" pitchFamily="66" charset="0"/>
              </a:rPr>
              <a:t>&gt; 	A = </a:t>
            </a:r>
            <a:r>
              <a:rPr lang="it-IT" dirty="0" err="1" smtClean="0">
                <a:latin typeface="Comic Sans MS" pitchFamily="66" charset="0"/>
              </a:rPr>
              <a:t>original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effect</a:t>
            </a:r>
            <a:endParaRPr lang="it-IT" dirty="0" smtClean="0">
              <a:latin typeface="Comic Sans MS" pitchFamily="66" charset="0"/>
            </a:endParaRPr>
          </a:p>
          <a:p>
            <a:r>
              <a:rPr lang="it-IT" dirty="0" smtClean="0">
                <a:latin typeface="Comic Sans MS" pitchFamily="66" charset="0"/>
              </a:rPr>
              <a:t>						a = </a:t>
            </a:r>
            <a:r>
              <a:rPr lang="it-IT" dirty="0" err="1" smtClean="0">
                <a:latin typeface="Comic Sans MS" pitchFamily="66" charset="0"/>
              </a:rPr>
              <a:t>sextupole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effect</a:t>
            </a:r>
            <a:endParaRPr lang="it-IT" dirty="0" smtClean="0">
              <a:latin typeface="Comic Sans MS" pitchFamily="66" charset="0"/>
            </a:endParaRPr>
          </a:p>
          <a:p>
            <a:endParaRPr lang="it-IT" dirty="0">
              <a:latin typeface="Comic Sans MS" pitchFamily="66" charset="0"/>
            </a:endParaRPr>
          </a:p>
          <a:p>
            <a:r>
              <a:rPr lang="it-IT" dirty="0" err="1" smtClean="0">
                <a:latin typeface="Comic Sans MS" pitchFamily="66" charset="0"/>
              </a:rPr>
              <a:t>Choose</a:t>
            </a:r>
            <a:r>
              <a:rPr lang="it-IT" dirty="0" smtClean="0">
                <a:latin typeface="Comic Sans MS" pitchFamily="66" charset="0"/>
              </a:rPr>
              <a:t> a= -A</a:t>
            </a:r>
            <a:endParaRPr lang="it-IT" dirty="0">
              <a:latin typeface="Comic Sans MS" pitchFamily="66" charset="0"/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idx="12"/>
          </p:nvPr>
        </p:nvSpPr>
        <p:spPr>
          <a:xfrm>
            <a:off x="9544691" y="7184521"/>
            <a:ext cx="336154" cy="237661"/>
          </a:xfrm>
        </p:spPr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63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20904" y="258991"/>
            <a:ext cx="5513855" cy="793528"/>
          </a:xfrm>
          <a:prstGeom prst="rect">
            <a:avLst/>
          </a:prstGeom>
          <a:noFill/>
        </p:spPr>
        <p:txBody>
          <a:bodyPr wrap="square" lIns="91334" tIns="45668" rIns="91334" bIns="45668" rtlCol="0">
            <a:spAutoFit/>
          </a:bodyPr>
          <a:lstStyle/>
          <a:p>
            <a:pPr algn="ctr"/>
            <a:r>
              <a:rPr lang="it-IT" sz="4900" dirty="0" err="1">
                <a:solidFill>
                  <a:srgbClr val="FF0000"/>
                </a:solidFill>
                <a:latin typeface="Comic Sans MS" pitchFamily="66" charset="0"/>
              </a:rPr>
              <a:t>Conclusions</a:t>
            </a:r>
            <a:endParaRPr lang="it-IT" sz="49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28302" y="3476046"/>
            <a:ext cx="9318517" cy="1122766"/>
          </a:xfrm>
          <a:prstGeom prst="rect">
            <a:avLst/>
          </a:prstGeom>
          <a:solidFill>
            <a:schemeClr val="bg1"/>
          </a:solidFill>
        </p:spPr>
        <p:txBody>
          <a:bodyPr wrap="square" lIns="91334" tIns="45668" rIns="91334" bIns="45668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latin typeface="Comic Sans MS" pitchFamily="66" charset="0"/>
              </a:rPr>
              <a:t>At the COSY ring </a:t>
            </a:r>
            <a:r>
              <a:rPr lang="it-IT" dirty="0" err="1" smtClean="0">
                <a:latin typeface="Comic Sans MS" pitchFamily="66" charset="0"/>
              </a:rPr>
              <a:t>dedicated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feasibility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tests</a:t>
            </a:r>
            <a:r>
              <a:rPr lang="it-IT" dirty="0" smtClean="0">
                <a:latin typeface="Comic Sans MS" pitchFamily="66" charset="0"/>
              </a:rPr>
              <a:t> are </a:t>
            </a:r>
            <a:r>
              <a:rPr lang="it-IT" dirty="0" err="1" smtClean="0">
                <a:latin typeface="Comic Sans MS" pitchFamily="66" charset="0"/>
              </a:rPr>
              <a:t>underway</a:t>
            </a:r>
            <a:r>
              <a:rPr lang="it-IT" dirty="0" smtClean="0">
                <a:latin typeface="Comic Sans MS" pitchFamily="66" charset="0"/>
              </a:rPr>
              <a:t>.</a:t>
            </a:r>
          </a:p>
          <a:p>
            <a:pPr marL="1027853" lvl="1" indent="-285750">
              <a:buFont typeface="Arial" pitchFamily="34" charset="0"/>
              <a:buChar char="•"/>
            </a:pPr>
            <a:r>
              <a:rPr lang="it-IT" dirty="0" smtClean="0">
                <a:latin typeface="Comic Sans MS" pitchFamily="66" charset="0"/>
              </a:rPr>
              <a:t>SCT </a:t>
            </a:r>
            <a:r>
              <a:rPr lang="it-IT" dirty="0" err="1" smtClean="0">
                <a:latin typeface="Comic Sans MS" pitchFamily="66" charset="0"/>
              </a:rPr>
              <a:t>studies</a:t>
            </a:r>
            <a:r>
              <a:rPr lang="it-IT" dirty="0" smtClean="0">
                <a:latin typeface="Comic Sans MS" pitchFamily="66" charset="0"/>
              </a:rPr>
              <a:t> on a </a:t>
            </a:r>
            <a:r>
              <a:rPr lang="it-IT" dirty="0" err="1" smtClean="0">
                <a:latin typeface="Comic Sans MS" pitchFamily="66" charset="0"/>
              </a:rPr>
              <a:t>real</a:t>
            </a:r>
            <a:r>
              <a:rPr lang="it-IT" dirty="0" smtClean="0">
                <a:latin typeface="Comic Sans MS" pitchFamily="66" charset="0"/>
              </a:rPr>
              <a:t> machine</a:t>
            </a:r>
          </a:p>
          <a:p>
            <a:pPr marL="1427445" lvl="2" indent="-285750">
              <a:buFont typeface="Arial" pitchFamily="34" charset="0"/>
              <a:buChar char="•"/>
            </a:pPr>
            <a:r>
              <a:rPr lang="it-IT" dirty="0" err="1" smtClean="0">
                <a:latin typeface="Comic Sans MS" pitchFamily="66" charset="0"/>
              </a:rPr>
              <a:t>Emittance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affects</a:t>
            </a:r>
            <a:r>
              <a:rPr lang="it-IT" dirty="0" smtClean="0">
                <a:latin typeface="Comic Sans MS" pitchFamily="66" charset="0"/>
              </a:rPr>
              <a:t> SCT of the </a:t>
            </a:r>
            <a:r>
              <a:rPr lang="it-IT" dirty="0" err="1" smtClean="0">
                <a:latin typeface="Comic Sans MS" pitchFamily="66" charset="0"/>
              </a:rPr>
              <a:t>stored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beam</a:t>
            </a:r>
            <a:r>
              <a:rPr lang="it-IT" dirty="0" smtClean="0">
                <a:latin typeface="Comic Sans MS" pitchFamily="66" charset="0"/>
              </a:rPr>
              <a:t>.</a:t>
            </a:r>
            <a:endParaRPr lang="it-IT" dirty="0">
              <a:latin typeface="Comic Sans MS" pitchFamily="66" charset="0"/>
            </a:endParaRPr>
          </a:p>
          <a:p>
            <a:pPr marL="1427445" lvl="2" indent="-285750">
              <a:buFont typeface="Arial" pitchFamily="34" charset="0"/>
              <a:buChar char="•"/>
            </a:pPr>
            <a:r>
              <a:rPr lang="it-IT" dirty="0" err="1" smtClean="0">
                <a:latin typeface="Comic Sans MS" pitchFamily="66" charset="0"/>
              </a:rPr>
              <a:t>Sextupole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field</a:t>
            </a:r>
            <a:r>
              <a:rPr lang="it-IT" dirty="0" smtClean="0">
                <a:latin typeface="Comic Sans MS" pitchFamily="66" charset="0"/>
              </a:rPr>
              <a:t> can be </a:t>
            </a:r>
            <a:r>
              <a:rPr lang="it-IT" dirty="0" err="1" smtClean="0">
                <a:latin typeface="Comic Sans MS" pitchFamily="66" charset="0"/>
              </a:rPr>
              <a:t>effectively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used</a:t>
            </a:r>
            <a:r>
              <a:rPr lang="it-IT" dirty="0" smtClean="0">
                <a:latin typeface="Comic Sans MS" pitchFamily="66" charset="0"/>
              </a:rPr>
              <a:t> to </a:t>
            </a:r>
            <a:r>
              <a:rPr lang="it-IT" dirty="0" err="1" smtClean="0">
                <a:latin typeface="Comic Sans MS" pitchFamily="66" charset="0"/>
              </a:rPr>
              <a:t>increase</a:t>
            </a:r>
            <a:r>
              <a:rPr lang="it-IT" dirty="0" smtClean="0">
                <a:latin typeface="Comic Sans MS" pitchFamily="66" charset="0"/>
              </a:rPr>
              <a:t> SCT. </a:t>
            </a:r>
            <a:endParaRPr lang="it-IT" dirty="0">
              <a:latin typeface="Comic Sans MS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15776" y="1531873"/>
            <a:ext cx="9441180" cy="1380401"/>
          </a:xfrm>
          <a:prstGeom prst="rect">
            <a:avLst/>
          </a:prstGeom>
          <a:solidFill>
            <a:schemeClr val="bg1"/>
          </a:solidFill>
        </p:spPr>
        <p:txBody>
          <a:bodyPr wrap="square" lIns="91334" tIns="45668" rIns="91334" bIns="45668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>
                <a:latin typeface="Comic Sans MS" pitchFamily="66" charset="0"/>
              </a:rPr>
              <a:t>N</a:t>
            </a:r>
            <a:r>
              <a:rPr lang="it-IT" dirty="0" smtClean="0">
                <a:latin typeface="Comic Sans MS" pitchFamily="66" charset="0"/>
              </a:rPr>
              <a:t>on-zero EDM  </a:t>
            </a:r>
            <a:r>
              <a:rPr lang="it-IT" dirty="0" err="1" smtClean="0">
                <a:latin typeface="Comic Sans MS" pitchFamily="66" charset="0"/>
              </a:rPr>
              <a:t>within</a:t>
            </a:r>
            <a:r>
              <a:rPr lang="it-IT" dirty="0" smtClean="0">
                <a:latin typeface="Comic Sans MS" pitchFamily="66" charset="0"/>
              </a:rPr>
              <a:t> the </a:t>
            </a:r>
            <a:r>
              <a:rPr lang="it-IT" dirty="0" err="1" smtClean="0">
                <a:latin typeface="Comic Sans MS" pitchFamily="66" charset="0"/>
              </a:rPr>
              <a:t>actual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experimental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limits</a:t>
            </a:r>
            <a:r>
              <a:rPr lang="it-IT" dirty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clear</a:t>
            </a:r>
            <a:r>
              <a:rPr lang="it-IT" dirty="0" smtClean="0">
                <a:latin typeface="Comic Sans MS" pitchFamily="66" charset="0"/>
              </a:rPr>
              <a:t> probe of new </a:t>
            </a:r>
            <a:r>
              <a:rPr lang="it-IT" dirty="0" err="1" smtClean="0">
                <a:latin typeface="Comic Sans MS" pitchFamily="66" charset="0"/>
              </a:rPr>
              <a:t>physics</a:t>
            </a:r>
            <a:endParaRPr lang="it-IT" dirty="0" smtClean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>
                <a:latin typeface="Comic Sans MS" pitchFamily="66" charset="0"/>
              </a:rPr>
              <a:t>Polarized</a:t>
            </a:r>
            <a:r>
              <a:rPr lang="it-IT" dirty="0">
                <a:latin typeface="Comic Sans MS" pitchFamily="66" charset="0"/>
              </a:rPr>
              <a:t> </a:t>
            </a:r>
            <a:r>
              <a:rPr lang="it-IT" dirty="0" err="1">
                <a:latin typeface="Comic Sans MS" pitchFamily="66" charset="0"/>
              </a:rPr>
              <a:t>beam</a:t>
            </a:r>
            <a:r>
              <a:rPr lang="it-IT" dirty="0">
                <a:latin typeface="Comic Sans MS" pitchFamily="66" charset="0"/>
              </a:rPr>
              <a:t> in Storage Rings </a:t>
            </a:r>
            <a:r>
              <a:rPr lang="it-IT" dirty="0" err="1">
                <a:latin typeface="Comic Sans MS" pitchFamily="66" charset="0"/>
              </a:rPr>
              <a:t>might</a:t>
            </a:r>
            <a:r>
              <a:rPr lang="it-IT" dirty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pave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>
                <a:latin typeface="Comic Sans MS" pitchFamily="66" charset="0"/>
              </a:rPr>
              <a:t>the way </a:t>
            </a:r>
            <a:r>
              <a:rPr lang="it-IT" dirty="0" smtClean="0">
                <a:latin typeface="Comic Sans MS" pitchFamily="66" charset="0"/>
              </a:rPr>
              <a:t>to first </a:t>
            </a:r>
            <a:r>
              <a:rPr lang="it-IT" dirty="0" err="1" smtClean="0">
                <a:latin typeface="Comic Sans MS" pitchFamily="66" charset="0"/>
              </a:rPr>
              <a:t>direct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>
                <a:latin typeface="Comic Sans MS" pitchFamily="66" charset="0"/>
              </a:rPr>
              <a:t>measurement</a:t>
            </a:r>
            <a:r>
              <a:rPr lang="it-IT" dirty="0">
                <a:latin typeface="Comic Sans MS" pitchFamily="66" charset="0"/>
              </a:rPr>
              <a:t> of EDM of </a:t>
            </a:r>
            <a:r>
              <a:rPr lang="it-IT" dirty="0" err="1">
                <a:latin typeface="Comic Sans MS" pitchFamily="66" charset="0"/>
              </a:rPr>
              <a:t>charged</a:t>
            </a:r>
            <a:r>
              <a:rPr lang="it-IT" dirty="0">
                <a:latin typeface="Comic Sans MS" pitchFamily="66" charset="0"/>
              </a:rPr>
              <a:t> </a:t>
            </a:r>
            <a:r>
              <a:rPr lang="it-IT" dirty="0" err="1">
                <a:latin typeface="Comic Sans MS" pitchFamily="66" charset="0"/>
              </a:rPr>
              <a:t>particles</a:t>
            </a:r>
            <a:r>
              <a:rPr lang="it-IT" dirty="0">
                <a:latin typeface="Comic Sans MS" pitchFamily="66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latin typeface="Comic Sans MS" pitchFamily="66" charset="0"/>
              </a:rPr>
              <a:t>Technical </a:t>
            </a:r>
            <a:r>
              <a:rPr lang="it-IT" dirty="0" err="1" smtClean="0">
                <a:latin typeface="Comic Sans MS" pitchFamily="66" charset="0"/>
              </a:rPr>
              <a:t>challenges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>
                <a:latin typeface="Comic Sans MS" pitchFamily="66" charset="0"/>
              </a:rPr>
              <a:t>for the EDM </a:t>
            </a:r>
            <a:r>
              <a:rPr lang="it-IT" dirty="0" err="1">
                <a:latin typeface="Comic Sans MS" pitchFamily="66" charset="0"/>
              </a:rPr>
              <a:t>experiment</a:t>
            </a:r>
            <a:r>
              <a:rPr lang="it-IT" dirty="0">
                <a:latin typeface="Comic Sans MS" pitchFamily="66" charset="0"/>
              </a:rPr>
              <a:t> </a:t>
            </a:r>
            <a:r>
              <a:rPr lang="it-IT" dirty="0" smtClean="0">
                <a:latin typeface="Comic Sans MS" pitchFamily="66" charset="0"/>
              </a:rPr>
              <a:t>in Storage Ring.</a:t>
            </a:r>
          </a:p>
          <a:p>
            <a:pPr marL="1027853" lvl="1" indent="-285750">
              <a:buFont typeface="Arial" pitchFamily="34" charset="0"/>
              <a:buChar char="•"/>
            </a:pPr>
            <a:r>
              <a:rPr lang="it-IT" dirty="0" smtClean="0">
                <a:latin typeface="Comic Sans MS" pitchFamily="66" charset="0"/>
              </a:rPr>
              <a:t>Long </a:t>
            </a:r>
            <a:r>
              <a:rPr lang="it-IT" dirty="0">
                <a:latin typeface="Comic Sans MS" pitchFamily="66" charset="0"/>
              </a:rPr>
              <a:t>Spin </a:t>
            </a:r>
            <a:r>
              <a:rPr lang="it-IT" dirty="0" err="1">
                <a:latin typeface="Comic Sans MS" pitchFamily="66" charset="0"/>
              </a:rPr>
              <a:t>Coherence</a:t>
            </a:r>
            <a:r>
              <a:rPr lang="it-IT" dirty="0">
                <a:latin typeface="Comic Sans MS" pitchFamily="66" charset="0"/>
              </a:rPr>
              <a:t> </a:t>
            </a:r>
            <a:r>
              <a:rPr lang="it-IT" dirty="0" smtClean="0">
                <a:latin typeface="Comic Sans MS" pitchFamily="66" charset="0"/>
              </a:rPr>
              <a:t>Time.</a:t>
            </a:r>
            <a:endParaRPr lang="it-IT" dirty="0">
              <a:latin typeface="Comic Sans MS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80286" y="4943676"/>
            <a:ext cx="9476670" cy="1122766"/>
          </a:xfrm>
          <a:prstGeom prst="rect">
            <a:avLst/>
          </a:prstGeom>
          <a:solidFill>
            <a:schemeClr val="bg1"/>
          </a:solidFill>
        </p:spPr>
        <p:txBody>
          <a:bodyPr wrap="square" lIns="91334" tIns="45668" rIns="91334" bIns="45668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latin typeface="Comic Sans MS" pitchFamily="66" charset="0"/>
              </a:rPr>
              <a:t>.</a:t>
            </a:r>
            <a:r>
              <a:rPr lang="it-IT" dirty="0" err="1" smtClean="0">
                <a:latin typeface="Comic Sans MS" pitchFamily="66" charset="0"/>
              </a:rPr>
              <a:t>Further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developments</a:t>
            </a:r>
            <a:r>
              <a:rPr lang="it-IT" dirty="0" smtClean="0">
                <a:latin typeface="Comic Sans MS" pitchFamily="66" charset="0"/>
              </a:rPr>
              <a:t>:</a:t>
            </a:r>
          </a:p>
          <a:p>
            <a:pPr marL="1027853" lvl="1" indent="-285750">
              <a:buFont typeface="Arial" pitchFamily="34" charset="0"/>
              <a:buChar char="•"/>
            </a:pPr>
            <a:r>
              <a:rPr lang="it-IT" dirty="0" err="1" smtClean="0">
                <a:latin typeface="Comic Sans MS" pitchFamily="66" charset="0"/>
              </a:rPr>
              <a:t>Measurement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repetition</a:t>
            </a:r>
            <a:r>
              <a:rPr lang="it-IT" dirty="0" smtClean="0">
                <a:latin typeface="Comic Sans MS" pitchFamily="66" charset="0"/>
              </a:rPr>
              <a:t> in y – </a:t>
            </a:r>
            <a:r>
              <a:rPr lang="it-IT" dirty="0" err="1" smtClean="0">
                <a:latin typeface="Comic Sans MS" pitchFamily="66" charset="0"/>
              </a:rPr>
              <a:t>axis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inhibithed</a:t>
            </a:r>
            <a:r>
              <a:rPr lang="it-IT" dirty="0" smtClean="0">
                <a:latin typeface="Comic Sans MS" pitchFamily="66" charset="0"/>
              </a:rPr>
              <a:t> by </a:t>
            </a:r>
            <a:r>
              <a:rPr lang="it-IT" dirty="0" err="1" smtClean="0">
                <a:latin typeface="Comic Sans MS" pitchFamily="66" charset="0"/>
              </a:rPr>
              <a:t>vertical</a:t>
            </a:r>
            <a:r>
              <a:rPr lang="it-IT" dirty="0" smtClean="0">
                <a:latin typeface="Comic Sans MS" pitchFamily="66" charset="0"/>
              </a:rPr>
              <a:t> machine </a:t>
            </a:r>
            <a:r>
              <a:rPr lang="it-IT" dirty="0" err="1" smtClean="0">
                <a:latin typeface="Comic Sans MS" pitchFamily="66" charset="0"/>
              </a:rPr>
              <a:t>acceptance</a:t>
            </a:r>
            <a:endParaRPr lang="it-IT" dirty="0" smtClean="0">
              <a:latin typeface="Comic Sans MS" pitchFamily="66" charset="0"/>
            </a:endParaRPr>
          </a:p>
          <a:p>
            <a:pPr marL="1027853" lvl="1" indent="-285750">
              <a:buFont typeface="Arial" pitchFamily="34" charset="0"/>
              <a:buChar char="•"/>
            </a:pPr>
            <a:r>
              <a:rPr lang="it-IT" dirty="0" err="1" smtClean="0">
                <a:latin typeface="Comic Sans MS" pitchFamily="66" charset="0"/>
              </a:rPr>
              <a:t>Compensation</a:t>
            </a:r>
            <a:r>
              <a:rPr lang="it-IT" dirty="0" smtClean="0">
                <a:latin typeface="Comic Sans MS" pitchFamily="66" charset="0"/>
              </a:rPr>
              <a:t> of (&lt;</a:t>
            </a:r>
            <a:r>
              <a:rPr lang="it-IT" dirty="0">
                <a:latin typeface="Symbol" pitchFamily="18" charset="2"/>
              </a:rPr>
              <a:t>D</a:t>
            </a:r>
            <a:r>
              <a:rPr lang="it-IT" dirty="0" smtClean="0">
                <a:latin typeface="Comic Sans MS" pitchFamily="66" charset="0"/>
              </a:rPr>
              <a:t>P/P&gt;)</a:t>
            </a:r>
            <a:r>
              <a:rPr lang="it-IT" baseline="30000" dirty="0" smtClean="0">
                <a:latin typeface="Comic Sans MS" pitchFamily="66" charset="0"/>
              </a:rPr>
              <a:t>2</a:t>
            </a:r>
            <a:r>
              <a:rPr lang="it-IT" dirty="0" smtClean="0">
                <a:latin typeface="Comic Sans MS" pitchFamily="66" charset="0"/>
              </a:rPr>
              <a:t> with the </a:t>
            </a:r>
            <a:r>
              <a:rPr lang="it-IT" dirty="0" err="1" smtClean="0">
                <a:latin typeface="Comic Sans MS" pitchFamily="66" charset="0"/>
              </a:rPr>
              <a:t>same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principle</a:t>
            </a:r>
            <a:endParaRPr lang="it-IT" dirty="0" smtClean="0">
              <a:latin typeface="Comic Sans MS" pitchFamily="66" charset="0"/>
            </a:endParaRPr>
          </a:p>
          <a:p>
            <a:pPr marL="1027853" lvl="1" indent="-285750">
              <a:buFont typeface="Arial" pitchFamily="34" charset="0"/>
              <a:buChar char="•"/>
            </a:pPr>
            <a:r>
              <a:rPr lang="it-IT" dirty="0" smtClean="0">
                <a:latin typeface="Comic Sans MS" pitchFamily="66" charset="0"/>
              </a:rPr>
              <a:t>Test of spin-</a:t>
            </a:r>
            <a:r>
              <a:rPr lang="it-IT" dirty="0" err="1" smtClean="0">
                <a:latin typeface="Comic Sans MS" pitchFamily="66" charset="0"/>
              </a:rPr>
              <a:t>tracking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codes</a:t>
            </a:r>
            <a:r>
              <a:rPr lang="it-IT" dirty="0" smtClean="0">
                <a:latin typeface="Comic Sans MS" pitchFamily="66" charset="0"/>
              </a:rPr>
              <a:t> on the </a:t>
            </a:r>
            <a:r>
              <a:rPr lang="it-IT" dirty="0" err="1" smtClean="0">
                <a:latin typeface="Comic Sans MS" pitchFamily="66" charset="0"/>
              </a:rPr>
              <a:t>real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measurement</a:t>
            </a:r>
            <a:endParaRPr lang="it-IT" dirty="0">
              <a:latin typeface="Comic Sans MS" pitchFamily="66" charset="0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04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989AE7D-46C6-4B93-9A67-8420FAE4B8D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4730" y="141229"/>
            <a:ext cx="9696329" cy="22731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07" tIns="62575" rIns="89907" bIns="4495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/>
            <a:r>
              <a:rPr lang="en-US" b="1" dirty="0">
                <a:latin typeface="Comic Sans MS" pitchFamily="66" charset="0"/>
              </a:rPr>
              <a:t>Spin coherence time collaboration</a:t>
            </a:r>
          </a:p>
          <a:p>
            <a:endParaRPr lang="en-US" dirty="0">
              <a:latin typeface="Comic Sans MS" pitchFamily="66" charset="0"/>
            </a:endParaRPr>
          </a:p>
          <a:p>
            <a:pPr algn="ctr">
              <a:lnSpc>
                <a:spcPct val="98000"/>
              </a:lnSpc>
            </a:pPr>
            <a:r>
              <a:rPr lang="en-US" sz="1700" dirty="0">
                <a:latin typeface="Comic Sans MS" pitchFamily="66" charset="0"/>
              </a:rPr>
              <a:t>Z. Bagdasarian</a:t>
            </a:r>
            <a:r>
              <a:rPr lang="en-US" sz="1700" baseline="33000" dirty="0">
                <a:latin typeface="Comic Sans MS" pitchFamily="66" charset="0"/>
              </a:rPr>
              <a:t>1</a:t>
            </a:r>
            <a:r>
              <a:rPr lang="en-US" sz="1700" dirty="0">
                <a:latin typeface="Comic Sans MS" pitchFamily="66" charset="0"/>
              </a:rPr>
              <a:t>, P. Benati</a:t>
            </a:r>
            <a:r>
              <a:rPr lang="en-US" sz="1700" baseline="33000" dirty="0">
                <a:latin typeface="Comic Sans MS" pitchFamily="66" charset="0"/>
              </a:rPr>
              <a:t>2</a:t>
            </a:r>
            <a:r>
              <a:rPr lang="en-US" sz="1700" dirty="0">
                <a:latin typeface="Comic Sans MS" pitchFamily="66" charset="0"/>
              </a:rPr>
              <a:t>, S. Bertelli</a:t>
            </a:r>
            <a:r>
              <a:rPr lang="en-US" sz="1700" baseline="33000" dirty="0">
                <a:latin typeface="Comic Sans MS" pitchFamily="66" charset="0"/>
              </a:rPr>
              <a:t>2</a:t>
            </a:r>
            <a:r>
              <a:rPr lang="en-US" sz="1700" dirty="0">
                <a:latin typeface="Comic Sans MS" pitchFamily="66" charset="0"/>
              </a:rPr>
              <a:t>, D. Chiladze</a:t>
            </a:r>
            <a:r>
              <a:rPr lang="en-US" sz="1700" baseline="33000" dirty="0">
                <a:latin typeface="Comic Sans MS" pitchFamily="66" charset="0"/>
              </a:rPr>
              <a:t>1,3</a:t>
            </a:r>
            <a:r>
              <a:rPr lang="en-US" sz="1700" dirty="0">
                <a:latin typeface="Comic Sans MS" pitchFamily="66" charset="0"/>
              </a:rPr>
              <a:t>, J. Dietrich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S. Dimov</a:t>
            </a:r>
            <a:r>
              <a:rPr lang="en-US" sz="1700" baseline="33000" dirty="0">
                <a:latin typeface="Comic Sans MS" pitchFamily="66" charset="0"/>
              </a:rPr>
              <a:t>3,4</a:t>
            </a:r>
            <a:r>
              <a:rPr lang="en-US" sz="1700" dirty="0">
                <a:latin typeface="Comic Sans MS" pitchFamily="66" charset="0"/>
              </a:rPr>
              <a:t>, D. Eversmann</a:t>
            </a:r>
            <a:r>
              <a:rPr lang="en-US" sz="1700" baseline="33000" dirty="0">
                <a:latin typeface="Comic Sans MS" pitchFamily="66" charset="0"/>
              </a:rPr>
              <a:t>5</a:t>
            </a:r>
            <a:r>
              <a:rPr lang="en-US" sz="1700" dirty="0">
                <a:latin typeface="Comic Sans MS" pitchFamily="66" charset="0"/>
              </a:rPr>
              <a:t>, G. Fanourakis</a:t>
            </a:r>
            <a:r>
              <a:rPr lang="en-US" sz="1700" baseline="33000" dirty="0">
                <a:latin typeface="Comic Sans MS" pitchFamily="66" charset="0"/>
              </a:rPr>
              <a:t>6</a:t>
            </a:r>
            <a:r>
              <a:rPr lang="en-US" sz="1700" dirty="0">
                <a:latin typeface="Comic Sans MS" pitchFamily="66" charset="0"/>
              </a:rPr>
              <a:t>, M. Gaisser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R. Gabel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B. Gou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G. Guidoboni</a:t>
            </a:r>
            <a:r>
              <a:rPr lang="en-US" sz="1700" baseline="33000" dirty="0">
                <a:latin typeface="Comic Sans MS" pitchFamily="66" charset="0"/>
              </a:rPr>
              <a:t>2</a:t>
            </a:r>
            <a:r>
              <a:rPr lang="en-US" sz="1700" dirty="0">
                <a:latin typeface="Comic Sans MS" pitchFamily="66" charset="0"/>
              </a:rPr>
              <a:t>, V. Hejny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A. Kacharava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</a:t>
            </a:r>
          </a:p>
          <a:p>
            <a:pPr algn="ctr">
              <a:lnSpc>
                <a:spcPct val="98000"/>
              </a:lnSpc>
            </a:pPr>
            <a:r>
              <a:rPr lang="en-US" sz="1700" dirty="0">
                <a:latin typeface="Comic Sans MS" pitchFamily="66" charset="0"/>
              </a:rPr>
              <a:t> V. Kamerdzhiev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P. Kulessa</a:t>
            </a:r>
            <a:r>
              <a:rPr lang="en-US" sz="1700" baseline="33000" dirty="0">
                <a:latin typeface="Comic Sans MS" pitchFamily="66" charset="0"/>
              </a:rPr>
              <a:t>7</a:t>
            </a:r>
            <a:r>
              <a:rPr lang="en-US" sz="1700" dirty="0">
                <a:latin typeface="Comic Sans MS" pitchFamily="66" charset="0"/>
              </a:rPr>
              <a:t>, A. Lehrach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u="sng" dirty="0">
                <a:latin typeface="Comic Sans MS" pitchFamily="66" charset="0"/>
              </a:rPr>
              <a:t>, P. Lenisa</a:t>
            </a:r>
            <a:r>
              <a:rPr lang="en-US" sz="1700" u="sng" baseline="33000" dirty="0">
                <a:latin typeface="Comic Sans MS" pitchFamily="66" charset="0"/>
              </a:rPr>
              <a:t>2</a:t>
            </a:r>
            <a:r>
              <a:rPr lang="en-US" sz="1700" dirty="0">
                <a:latin typeface="Comic Sans MS" pitchFamily="66" charset="0"/>
              </a:rPr>
              <a:t>, Be. Lorentz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L. Magallanes</a:t>
            </a:r>
            <a:r>
              <a:rPr lang="en-US" sz="1700" baseline="33000" dirty="0">
                <a:latin typeface="Comic Sans MS" pitchFamily="66" charset="0"/>
              </a:rPr>
              <a:t>8</a:t>
            </a:r>
            <a:r>
              <a:rPr lang="en-US" sz="1700" dirty="0">
                <a:latin typeface="Comic Sans MS" pitchFamily="66" charset="0"/>
              </a:rPr>
              <a:t>, R. Maier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 D. Michedlishvili</a:t>
            </a:r>
            <a:r>
              <a:rPr lang="en-US" sz="1700" baseline="33000" dirty="0">
                <a:latin typeface="Comic Sans MS" pitchFamily="66" charset="0"/>
              </a:rPr>
              <a:t>1,3</a:t>
            </a:r>
            <a:r>
              <a:rPr lang="en-US" sz="1700" dirty="0">
                <a:latin typeface="Comic Sans MS" pitchFamily="66" charset="0"/>
              </a:rPr>
              <a:t>, W. M. Morse</a:t>
            </a:r>
            <a:r>
              <a:rPr lang="en-US" sz="1700" baseline="33000" dirty="0">
                <a:latin typeface="Comic Sans MS" pitchFamily="66" charset="0"/>
              </a:rPr>
              <a:t>9</a:t>
            </a:r>
            <a:r>
              <a:rPr lang="en-US" sz="1700" dirty="0">
                <a:latin typeface="Comic Sans MS" pitchFamily="66" charset="0"/>
              </a:rPr>
              <a:t>, A. Nass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D. </a:t>
            </a:r>
            <a:r>
              <a:rPr lang="en-US" sz="1700" dirty="0">
                <a:latin typeface="Comic Sans MS" pitchFamily="66" charset="0"/>
                <a:cs typeface="Arial" charset="0"/>
              </a:rPr>
              <a:t>Ö</a:t>
            </a:r>
            <a:r>
              <a:rPr lang="en-US" sz="1700" dirty="0">
                <a:latin typeface="Comic Sans MS" pitchFamily="66" charset="0"/>
              </a:rPr>
              <a:t>llers</a:t>
            </a:r>
            <a:r>
              <a:rPr lang="en-US" sz="1700" baseline="33000" dirty="0">
                <a:latin typeface="Comic Sans MS" pitchFamily="66" charset="0"/>
              </a:rPr>
              <a:t>2,3</a:t>
            </a:r>
            <a:r>
              <a:rPr lang="en-US" sz="1700" dirty="0">
                <a:latin typeface="Comic Sans MS" pitchFamily="66" charset="0"/>
              </a:rPr>
              <a:t>, A. Pesce</a:t>
            </a:r>
            <a:r>
              <a:rPr lang="en-US" sz="1700" baseline="33000" dirty="0">
                <a:latin typeface="Comic Sans MS" pitchFamily="66" charset="0"/>
              </a:rPr>
              <a:t>2</a:t>
            </a:r>
            <a:r>
              <a:rPr lang="en-US" sz="1700" dirty="0">
                <a:latin typeface="Comic Sans MS" pitchFamily="66" charset="0"/>
              </a:rPr>
              <a:t>, A. Polyanskiy</a:t>
            </a:r>
            <a:r>
              <a:rPr lang="en-US" sz="1700" baseline="33000" dirty="0">
                <a:latin typeface="Comic Sans MS" pitchFamily="66" charset="0"/>
              </a:rPr>
              <a:t>3,10</a:t>
            </a:r>
            <a:r>
              <a:rPr lang="en-US" sz="1700" dirty="0">
                <a:latin typeface="Comic Sans MS" pitchFamily="66" charset="0"/>
              </a:rPr>
              <a:t>, D. Prasun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J. Pretz</a:t>
            </a:r>
            <a:r>
              <a:rPr lang="en-US" sz="1700" baseline="33000" dirty="0">
                <a:latin typeface="Comic Sans MS" pitchFamily="66" charset="0"/>
              </a:rPr>
              <a:t>5</a:t>
            </a:r>
            <a:r>
              <a:rPr lang="en-US" sz="1700" dirty="0">
                <a:latin typeface="Comic Sans MS" pitchFamily="66" charset="0"/>
              </a:rPr>
              <a:t>, F. Rathmnann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Y. K. Semertzidis</a:t>
            </a:r>
            <a:r>
              <a:rPr lang="en-US" sz="1700" baseline="33000" dirty="0">
                <a:latin typeface="Comic Sans MS" pitchFamily="66" charset="0"/>
              </a:rPr>
              <a:t>9</a:t>
            </a:r>
            <a:r>
              <a:rPr lang="en-US" sz="1700" dirty="0">
                <a:latin typeface="Comic Sans MS" pitchFamily="66" charset="0"/>
              </a:rPr>
              <a:t>, V. Schmakova</a:t>
            </a:r>
            <a:r>
              <a:rPr lang="en-US" sz="1700" baseline="33000" dirty="0">
                <a:latin typeface="Comic Sans MS" pitchFamily="66" charset="0"/>
              </a:rPr>
              <a:t>3,4</a:t>
            </a:r>
            <a:r>
              <a:rPr lang="en-US" sz="1700" dirty="0">
                <a:latin typeface="Comic Sans MS" pitchFamily="66" charset="0"/>
              </a:rPr>
              <a:t>, </a:t>
            </a:r>
            <a:r>
              <a:rPr lang="en-US" sz="1700" u="sng" dirty="0">
                <a:latin typeface="Comic Sans MS" pitchFamily="66" charset="0"/>
              </a:rPr>
              <a:t>E. J. Stephenson</a:t>
            </a:r>
            <a:r>
              <a:rPr lang="en-US" sz="1700" u="sng" baseline="33000" dirty="0">
                <a:latin typeface="Comic Sans MS" pitchFamily="66" charset="0"/>
              </a:rPr>
              <a:t>11</a:t>
            </a:r>
            <a:r>
              <a:rPr lang="en-US" sz="1700" dirty="0">
                <a:latin typeface="Comic Sans MS" pitchFamily="66" charset="0"/>
              </a:rPr>
              <a:t>, H. Stockhorst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</a:t>
            </a:r>
            <a:r>
              <a:rPr lang="en-US" sz="1700" dirty="0" smtClean="0">
                <a:latin typeface="Comic Sans MS" pitchFamily="66" charset="0"/>
              </a:rPr>
              <a:t> H</a:t>
            </a:r>
            <a:r>
              <a:rPr lang="en-US" sz="1700" dirty="0">
                <a:latin typeface="Comic Sans MS" pitchFamily="66" charset="0"/>
              </a:rPr>
              <a:t>. Str</a:t>
            </a:r>
            <a:r>
              <a:rPr lang="en-US" sz="1700" dirty="0">
                <a:latin typeface="Comic Sans MS" pitchFamily="66" charset="0"/>
                <a:cs typeface="Arial" charset="0"/>
              </a:rPr>
              <a:t>ö</a:t>
            </a:r>
            <a:r>
              <a:rPr lang="en-US" sz="1700" dirty="0">
                <a:latin typeface="Comic Sans MS" pitchFamily="66" charset="0"/>
              </a:rPr>
              <a:t>her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R. Talman</a:t>
            </a:r>
            <a:r>
              <a:rPr lang="en-US" sz="1700" baseline="33000" dirty="0">
                <a:latin typeface="Comic Sans MS" pitchFamily="66" charset="0"/>
              </a:rPr>
              <a:t>12</a:t>
            </a:r>
            <a:r>
              <a:rPr lang="en-US" sz="1700" dirty="0">
                <a:latin typeface="Comic Sans MS" pitchFamily="66" charset="0"/>
              </a:rPr>
              <a:t>, Yu. Valdau</a:t>
            </a:r>
            <a:r>
              <a:rPr lang="en-US" sz="1700" baseline="33000" dirty="0">
                <a:latin typeface="Comic Sans MS" pitchFamily="66" charset="0"/>
              </a:rPr>
              <a:t>3,13</a:t>
            </a:r>
            <a:r>
              <a:rPr lang="en-US" sz="1700" dirty="0">
                <a:latin typeface="Comic Sans MS" pitchFamily="66" charset="0"/>
              </a:rPr>
              <a:t>, Ch. Weideman</a:t>
            </a:r>
            <a:r>
              <a:rPr lang="en-US" sz="1700" baseline="33000" dirty="0">
                <a:latin typeface="Comic Sans MS" pitchFamily="66" charset="0"/>
              </a:rPr>
              <a:t>2,3</a:t>
            </a:r>
            <a:r>
              <a:rPr lang="en-US" sz="1700" dirty="0">
                <a:latin typeface="Comic Sans MS" pitchFamily="66" charset="0"/>
              </a:rPr>
              <a:t>, P. W</a:t>
            </a:r>
            <a:r>
              <a:rPr lang="en-US" sz="1700" dirty="0">
                <a:latin typeface="Comic Sans MS" pitchFamily="66" charset="0"/>
                <a:cs typeface="Arial" charset="0"/>
              </a:rPr>
              <a:t>ü</a:t>
            </a:r>
            <a:r>
              <a:rPr lang="en-US" sz="1700" dirty="0">
                <a:latin typeface="Comic Sans MS" pitchFamily="66" charset="0"/>
              </a:rPr>
              <a:t>stner</a:t>
            </a:r>
            <a:r>
              <a:rPr lang="en-US" sz="1700" baseline="33000" dirty="0">
                <a:latin typeface="Comic Sans MS" pitchFamily="66" charset="0"/>
              </a:rPr>
              <a:t>14</a:t>
            </a:r>
            <a:r>
              <a:rPr lang="en-US" sz="1700" dirty="0">
                <a:latin typeface="Comic Sans MS" pitchFamily="66" charset="0"/>
              </a:rPr>
              <a:t>.  </a:t>
            </a:r>
          </a:p>
          <a:p>
            <a:endParaRPr lang="en-US" dirty="0">
              <a:latin typeface="Comic Sans MS" pitchFamily="66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65243" y="2733654"/>
            <a:ext cx="9604225" cy="371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07" tIns="48977" rIns="89907" bIns="4495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Tbilisi State University, 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Georgia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University and/or INFN of Ferrara, 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Italy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IKP 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Forschungszentrum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J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ü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lich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, </a:t>
            </a:r>
            <a:r>
              <a:rPr 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Germany</a:t>
            </a:r>
            <a:endParaRPr lang="en-US" sz="1700" b="1" i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4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JINR, 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Dubna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, 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Russia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5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III. 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Physikalisches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Institut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RWTH Aachen, 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Germany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6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Institute of Nuclear Physics NCSR 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Democritos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, Athens, 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Greece 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7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Jagiellonian University, Krakow, 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Poland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8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Bonn University, 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Germany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9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Brookhaven National Laboratory, New York,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USA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10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Institute of Theoretical and Experimental Physics, Moscow,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Russia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11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Center for Exploration of Energy and Matter, Indiana University, Bloomington, 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USA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12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Cornell University, New York, 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USA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13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Petersburg Nuclear Physics Institute, 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Gatchina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, 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Russia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ZEL 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Forschungszentrum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J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ü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lich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, 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Germany</a:t>
            </a:r>
          </a:p>
          <a:p>
            <a:pPr algn="ctr"/>
            <a:r>
              <a:rPr lang="en-US" dirty="0">
                <a:latin typeface="Comic Sans MS" pitchFamily="66" charset="0"/>
              </a:rPr>
              <a:t> 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57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989AE7D-46C6-4B93-9A67-8420FAE4B8D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4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tangolo 35"/>
          <p:cNvSpPr/>
          <p:nvPr/>
        </p:nvSpPr>
        <p:spPr bwMode="auto">
          <a:xfrm>
            <a:off x="44126" y="3853417"/>
            <a:ext cx="10002209" cy="32315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3" name="Rettangolo 22"/>
          <p:cNvSpPr/>
          <p:nvPr/>
        </p:nvSpPr>
        <p:spPr bwMode="auto">
          <a:xfrm>
            <a:off x="0" y="826880"/>
            <a:ext cx="9966960" cy="278260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>
          <a:xfrm>
            <a:off x="9072563" y="7065660"/>
            <a:ext cx="840052" cy="269488"/>
          </a:xfrm>
        </p:spPr>
        <p:txBody>
          <a:bodyPr>
            <a:normAutofit/>
          </a:bodyPr>
          <a:lstStyle/>
          <a:p>
            <a:pPr>
              <a:defRPr/>
            </a:pPr>
            <a:fld id="{75B7B979-4F6F-4AB1-BB4A-ABCCAB3E2E2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grpSp>
        <p:nvGrpSpPr>
          <p:cNvPr id="89" name="Gruppo 88"/>
          <p:cNvGrpSpPr/>
          <p:nvPr/>
        </p:nvGrpSpPr>
        <p:grpSpPr>
          <a:xfrm>
            <a:off x="5707816" y="1624691"/>
            <a:ext cx="4123472" cy="1984897"/>
            <a:chOff x="4054723" y="1142046"/>
            <a:chExt cx="4123472" cy="1984901"/>
          </a:xfrm>
        </p:grpSpPr>
        <p:grpSp>
          <p:nvGrpSpPr>
            <p:cNvPr id="4" name="Gruppo 3"/>
            <p:cNvGrpSpPr/>
            <p:nvPr/>
          </p:nvGrpSpPr>
          <p:grpSpPr>
            <a:xfrm>
              <a:off x="4054723" y="1142046"/>
              <a:ext cx="4123472" cy="1984901"/>
              <a:chOff x="5557199" y="1115541"/>
              <a:chExt cx="3659577" cy="1748436"/>
            </a:xfrm>
          </p:grpSpPr>
          <p:pic>
            <p:nvPicPr>
              <p:cNvPr id="5" name="Immagin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2945" y="1115541"/>
                <a:ext cx="3163831" cy="159105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CasellaDiTesto 5"/>
                  <p:cNvSpPr txBox="1"/>
                  <p:nvPr/>
                </p:nvSpPr>
                <p:spPr>
                  <a:xfrm>
                    <a:off x="5557199" y="1343525"/>
                    <a:ext cx="452634" cy="3082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it-IT" b="1" i="1" smtClean="0">
                                  <a:latin typeface="Cambria Math"/>
                                  <a:ea typeface="Cambria Math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it-IT" b="1" i="1" smtClean="0">
                                  <a:latin typeface="Cambria Math"/>
                                  <a:ea typeface="Cambria Math"/>
                                </a:rPr>
                                <m:t>𝑯</m:t>
                              </m:r>
                            </m:sub>
                          </m:sSub>
                        </m:oMath>
                      </m:oMathPara>
                    </a14:m>
                    <a:endParaRPr lang="it-IT" b="1" dirty="0"/>
                  </a:p>
                </p:txBody>
              </p:sp>
            </mc:Choice>
            <mc:Fallback xmlns="">
              <p:sp>
                <p:nvSpPr>
                  <p:cNvPr id="21" name="CasellaDiTesto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57199" y="1343525"/>
                    <a:ext cx="510011" cy="349968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CasellaDiTesto 6"/>
                  <p:cNvSpPr txBox="1"/>
                  <p:nvPr/>
                </p:nvSpPr>
                <p:spPr>
                  <a:xfrm>
                    <a:off x="8433223" y="2555701"/>
                    <a:ext cx="375868" cy="3082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b="1" i="1" smtClean="0">
                              <a:latin typeface="Cambria Math"/>
                              <a:ea typeface="Cambria Math"/>
                            </a:rPr>
                            <m:t>𝝋</m:t>
                          </m:r>
                        </m:oMath>
                      </m:oMathPara>
                    </a14:m>
                    <a:endParaRPr lang="it-IT" b="1" dirty="0"/>
                  </a:p>
                </p:txBody>
              </p:sp>
            </mc:Choice>
            <mc:Fallback xmlns="">
              <p:sp>
                <p:nvSpPr>
                  <p:cNvPr id="22" name="CasellaDiTesto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33223" y="2555701"/>
                    <a:ext cx="423513" cy="349968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b="-6897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" name="Connettore 1 8"/>
            <p:cNvCxnSpPr/>
            <p:nvPr/>
          </p:nvCxnSpPr>
          <p:spPr bwMode="auto">
            <a:xfrm>
              <a:off x="4774803" y="1983060"/>
              <a:ext cx="3096344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Rettangolo 12"/>
            <p:cNvSpPr/>
            <p:nvPr/>
          </p:nvSpPr>
          <p:spPr bwMode="auto">
            <a:xfrm>
              <a:off x="4774802" y="1835869"/>
              <a:ext cx="343297" cy="144016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/>
            </a:p>
          </p:txBody>
        </p:sp>
        <p:sp>
          <p:nvSpPr>
            <p:cNvPr id="10" name="Rettangolo 9"/>
            <p:cNvSpPr/>
            <p:nvPr/>
          </p:nvSpPr>
          <p:spPr bwMode="auto">
            <a:xfrm>
              <a:off x="5118100" y="1666875"/>
              <a:ext cx="340122" cy="316185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/>
            </a:p>
          </p:txBody>
        </p:sp>
        <p:sp>
          <p:nvSpPr>
            <p:cNvPr id="11" name="Rettangolo 10"/>
            <p:cNvSpPr/>
            <p:nvPr/>
          </p:nvSpPr>
          <p:spPr bwMode="auto">
            <a:xfrm>
              <a:off x="5458221" y="1514475"/>
              <a:ext cx="338931" cy="468287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/>
            </a:p>
          </p:txBody>
        </p:sp>
        <p:sp>
          <p:nvSpPr>
            <p:cNvPr id="12" name="Rettangolo 11"/>
            <p:cNvSpPr/>
            <p:nvPr/>
          </p:nvSpPr>
          <p:spPr bwMode="auto">
            <a:xfrm>
              <a:off x="5797152" y="1839044"/>
              <a:ext cx="343297" cy="144016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/>
            </a:p>
          </p:txBody>
        </p:sp>
        <p:sp>
          <p:nvSpPr>
            <p:cNvPr id="15" name="Rettangolo 14"/>
            <p:cNvSpPr/>
            <p:nvPr/>
          </p:nvSpPr>
          <p:spPr bwMode="auto">
            <a:xfrm>
              <a:off x="6140450" y="1983060"/>
              <a:ext cx="355600" cy="220390"/>
            </a:xfrm>
            <a:prstGeom prst="rect">
              <a:avLst/>
            </a:prstGeom>
            <a:solidFill>
              <a:srgbClr val="FFCCCC">
                <a:alpha val="5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/>
            </a:p>
          </p:txBody>
        </p:sp>
        <p:sp>
          <p:nvSpPr>
            <p:cNvPr id="16" name="Rettangolo 15"/>
            <p:cNvSpPr/>
            <p:nvPr/>
          </p:nvSpPr>
          <p:spPr bwMode="auto">
            <a:xfrm>
              <a:off x="6496050" y="1983060"/>
              <a:ext cx="340122" cy="220390"/>
            </a:xfrm>
            <a:prstGeom prst="rect">
              <a:avLst/>
            </a:prstGeom>
            <a:solidFill>
              <a:srgbClr val="FFCCCC">
                <a:alpha val="5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/>
            </a:p>
          </p:txBody>
        </p:sp>
        <p:sp>
          <p:nvSpPr>
            <p:cNvPr id="17" name="Rettangolo 16"/>
            <p:cNvSpPr/>
            <p:nvPr/>
          </p:nvSpPr>
          <p:spPr bwMode="auto">
            <a:xfrm>
              <a:off x="6836171" y="1983060"/>
              <a:ext cx="330597" cy="556940"/>
            </a:xfrm>
            <a:prstGeom prst="rect">
              <a:avLst/>
            </a:prstGeom>
            <a:solidFill>
              <a:srgbClr val="FF33CC">
                <a:alpha val="5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/>
            </a:p>
          </p:txBody>
        </p:sp>
        <p:sp>
          <p:nvSpPr>
            <p:cNvPr id="18" name="Rettangolo 17"/>
            <p:cNvSpPr/>
            <p:nvPr/>
          </p:nvSpPr>
          <p:spPr bwMode="auto">
            <a:xfrm>
              <a:off x="7166769" y="1983990"/>
              <a:ext cx="340122" cy="403610"/>
            </a:xfrm>
            <a:prstGeom prst="rect">
              <a:avLst/>
            </a:prstGeom>
            <a:solidFill>
              <a:srgbClr val="FF66FF">
                <a:alpha val="5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/>
            </a:p>
          </p:txBody>
        </p:sp>
        <p:sp>
          <p:nvSpPr>
            <p:cNvPr id="19" name="Rettangolo 18"/>
            <p:cNvSpPr/>
            <p:nvPr/>
          </p:nvSpPr>
          <p:spPr bwMode="auto">
            <a:xfrm>
              <a:off x="7507074" y="1979885"/>
              <a:ext cx="363478" cy="281645"/>
            </a:xfrm>
            <a:prstGeom prst="rect">
              <a:avLst/>
            </a:prstGeom>
            <a:solidFill>
              <a:srgbClr val="FF99FF">
                <a:alpha val="5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/>
            </a:p>
          </p:txBody>
        </p:sp>
      </p:grpSp>
      <p:sp>
        <p:nvSpPr>
          <p:cNvPr id="8" name="Ovale 7"/>
          <p:cNvSpPr/>
          <p:nvPr/>
        </p:nvSpPr>
        <p:spPr bwMode="auto">
          <a:xfrm>
            <a:off x="3679547" y="1502369"/>
            <a:ext cx="2024415" cy="1991715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/>
          </a:p>
        </p:txBody>
      </p:sp>
      <p:grpSp>
        <p:nvGrpSpPr>
          <p:cNvPr id="55" name="Gruppo 54"/>
          <p:cNvGrpSpPr/>
          <p:nvPr/>
        </p:nvGrpSpPr>
        <p:grpSpPr>
          <a:xfrm>
            <a:off x="4664087" y="1952994"/>
            <a:ext cx="913282" cy="679516"/>
            <a:chOff x="6765436" y="2015756"/>
            <a:chExt cx="913282" cy="679516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31" name="Triangolo isoscele 30"/>
            <p:cNvSpPr/>
            <p:nvPr/>
          </p:nvSpPr>
          <p:spPr bwMode="auto">
            <a:xfrm rot="14720574">
              <a:off x="6882319" y="1898873"/>
              <a:ext cx="679516" cy="913282"/>
            </a:xfrm>
            <a:prstGeom prst="triangle">
              <a:avLst>
                <a:gd name="adj" fmla="val 53214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/>
            </a:p>
          </p:txBody>
        </p:sp>
        <p:cxnSp>
          <p:nvCxnSpPr>
            <p:cNvPr id="38" name="Connettore 2 37"/>
            <p:cNvCxnSpPr/>
            <p:nvPr/>
          </p:nvCxnSpPr>
          <p:spPr bwMode="auto">
            <a:xfrm flipV="1">
              <a:off x="6833136" y="2268908"/>
              <a:ext cx="539214" cy="247087"/>
            </a:xfrm>
            <a:prstGeom prst="straightConnector1">
              <a:avLst/>
            </a:prstGeom>
            <a:solidFill>
              <a:srgbClr val="00B8FF"/>
            </a:solidFill>
            <a:ln w="635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" name="Gruppo 58"/>
          <p:cNvGrpSpPr/>
          <p:nvPr/>
        </p:nvGrpSpPr>
        <p:grpSpPr>
          <a:xfrm>
            <a:off x="4596158" y="1600429"/>
            <a:ext cx="624786" cy="918735"/>
            <a:chOff x="6697503" y="1663191"/>
            <a:chExt cx="624786" cy="918735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30" name="Triangolo isoscele 29"/>
            <p:cNvSpPr/>
            <p:nvPr/>
          </p:nvSpPr>
          <p:spPr bwMode="auto">
            <a:xfrm rot="12459526">
              <a:off x="6697503" y="1663191"/>
              <a:ext cx="624786" cy="918735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/>
            </a:p>
          </p:txBody>
        </p:sp>
        <p:cxnSp>
          <p:nvCxnSpPr>
            <p:cNvPr id="57" name="Connettore 2 56"/>
            <p:cNvCxnSpPr/>
            <p:nvPr/>
          </p:nvCxnSpPr>
          <p:spPr bwMode="auto">
            <a:xfrm flipV="1">
              <a:off x="6810586" y="2004472"/>
              <a:ext cx="226551" cy="496208"/>
            </a:xfrm>
            <a:prstGeom prst="straightConnector1">
              <a:avLst/>
            </a:prstGeom>
            <a:solidFill>
              <a:srgbClr val="00B8FF"/>
            </a:solidFill>
            <a:ln w="635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uppo 62"/>
          <p:cNvGrpSpPr/>
          <p:nvPr/>
        </p:nvGrpSpPr>
        <p:grpSpPr>
          <a:xfrm>
            <a:off x="4304991" y="1535075"/>
            <a:ext cx="616471" cy="899149"/>
            <a:chOff x="6406329" y="1630493"/>
            <a:chExt cx="616471" cy="899149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29" name="Triangolo isoscele 28"/>
            <p:cNvSpPr/>
            <p:nvPr/>
          </p:nvSpPr>
          <p:spPr bwMode="auto">
            <a:xfrm rot="10216729">
              <a:off x="6406329" y="1630493"/>
              <a:ext cx="616471" cy="899149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/>
            </a:p>
          </p:txBody>
        </p:sp>
        <p:cxnSp>
          <p:nvCxnSpPr>
            <p:cNvPr id="60" name="Connettore 2 59"/>
            <p:cNvCxnSpPr/>
            <p:nvPr/>
          </p:nvCxnSpPr>
          <p:spPr bwMode="auto">
            <a:xfrm flipH="1" flipV="1">
              <a:off x="6665329" y="2004472"/>
              <a:ext cx="135733" cy="492948"/>
            </a:xfrm>
            <a:prstGeom prst="straightConnector1">
              <a:avLst/>
            </a:prstGeom>
            <a:solidFill>
              <a:srgbClr val="00B8FF"/>
            </a:solidFill>
            <a:ln w="635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uppo 65"/>
          <p:cNvGrpSpPr/>
          <p:nvPr/>
        </p:nvGrpSpPr>
        <p:grpSpPr>
          <a:xfrm>
            <a:off x="3881361" y="1839465"/>
            <a:ext cx="896814" cy="681750"/>
            <a:chOff x="5982710" y="1902228"/>
            <a:chExt cx="896814" cy="681750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28" name="Triangolo isoscele 27"/>
            <p:cNvSpPr/>
            <p:nvPr/>
          </p:nvSpPr>
          <p:spPr bwMode="auto">
            <a:xfrm rot="7944809">
              <a:off x="6090242" y="1794696"/>
              <a:ext cx="681750" cy="896814"/>
            </a:xfrm>
            <a:prstGeom prst="triangle">
              <a:avLst>
                <a:gd name="adj" fmla="val 45665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/>
            </a:p>
          </p:txBody>
        </p:sp>
        <p:cxnSp>
          <p:nvCxnSpPr>
            <p:cNvPr id="64" name="Connettore 2 63"/>
            <p:cNvCxnSpPr/>
            <p:nvPr/>
          </p:nvCxnSpPr>
          <p:spPr bwMode="auto">
            <a:xfrm flipH="1" flipV="1">
              <a:off x="6333328" y="2188981"/>
              <a:ext cx="452341" cy="317965"/>
            </a:xfrm>
            <a:prstGeom prst="straightConnector1">
              <a:avLst/>
            </a:prstGeom>
            <a:solidFill>
              <a:srgbClr val="00B8FF"/>
            </a:solidFill>
            <a:ln w="635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1" name="Gruppo 70"/>
          <p:cNvGrpSpPr/>
          <p:nvPr/>
        </p:nvGrpSpPr>
        <p:grpSpPr>
          <a:xfrm>
            <a:off x="3738122" y="2176615"/>
            <a:ext cx="946196" cy="644340"/>
            <a:chOff x="5839471" y="2239377"/>
            <a:chExt cx="946196" cy="644341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27" name="Triangolo isoscele 26"/>
            <p:cNvSpPr/>
            <p:nvPr/>
          </p:nvSpPr>
          <p:spPr bwMode="auto">
            <a:xfrm rot="5765108">
              <a:off x="5978242" y="2100606"/>
              <a:ext cx="644341" cy="921884"/>
            </a:xfrm>
            <a:prstGeom prst="triangle">
              <a:avLst>
                <a:gd name="adj" fmla="val 38053"/>
              </a:avLst>
            </a:prstGeom>
            <a:solidFill>
              <a:srgbClr val="FFCC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/>
            </a:p>
          </p:txBody>
        </p:sp>
        <p:cxnSp>
          <p:nvCxnSpPr>
            <p:cNvPr id="67" name="Connettore 2 66"/>
            <p:cNvCxnSpPr/>
            <p:nvPr/>
          </p:nvCxnSpPr>
          <p:spPr bwMode="auto">
            <a:xfrm flipH="1" flipV="1">
              <a:off x="6199729" y="2536765"/>
              <a:ext cx="585938" cy="1"/>
            </a:xfrm>
            <a:prstGeom prst="straightConnector1">
              <a:avLst/>
            </a:prstGeom>
            <a:solidFill>
              <a:srgbClr val="00B8FF"/>
            </a:solidFill>
            <a:ln w="635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" name="Gruppo 75"/>
          <p:cNvGrpSpPr/>
          <p:nvPr/>
        </p:nvGrpSpPr>
        <p:grpSpPr>
          <a:xfrm>
            <a:off x="3820007" y="2421411"/>
            <a:ext cx="980360" cy="664522"/>
            <a:chOff x="4787880" y="3427149"/>
            <a:chExt cx="980359" cy="664522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35" name="Triangolo isoscele 34"/>
            <p:cNvSpPr/>
            <p:nvPr/>
          </p:nvSpPr>
          <p:spPr bwMode="auto">
            <a:xfrm rot="3292196">
              <a:off x="4945799" y="3269230"/>
              <a:ext cx="664522" cy="980359"/>
            </a:xfrm>
            <a:prstGeom prst="triangle">
              <a:avLst>
                <a:gd name="adj" fmla="val 49221"/>
              </a:avLst>
            </a:prstGeom>
            <a:solidFill>
              <a:srgbClr val="FFCC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/>
            </a:p>
          </p:txBody>
        </p:sp>
        <p:cxnSp>
          <p:nvCxnSpPr>
            <p:cNvPr id="72" name="Connettore 2 71"/>
            <p:cNvCxnSpPr/>
            <p:nvPr/>
          </p:nvCxnSpPr>
          <p:spPr bwMode="auto">
            <a:xfrm flipH="1">
              <a:off x="5138362" y="3508052"/>
              <a:ext cx="492498" cy="318032"/>
            </a:xfrm>
            <a:prstGeom prst="straightConnector1">
              <a:avLst/>
            </a:prstGeom>
            <a:solidFill>
              <a:srgbClr val="00B8FF"/>
            </a:solidFill>
            <a:ln w="635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uppo 80"/>
          <p:cNvGrpSpPr/>
          <p:nvPr/>
        </p:nvGrpSpPr>
        <p:grpSpPr>
          <a:xfrm>
            <a:off x="4212717" y="2486332"/>
            <a:ext cx="708940" cy="938527"/>
            <a:chOff x="6314066" y="2549084"/>
            <a:chExt cx="708940" cy="938527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34" name="Triangolo isoscele 33"/>
            <p:cNvSpPr/>
            <p:nvPr/>
          </p:nvSpPr>
          <p:spPr bwMode="auto">
            <a:xfrm rot="947593">
              <a:off x="6314066" y="2549084"/>
              <a:ext cx="708940" cy="938527"/>
            </a:xfrm>
            <a:prstGeom prst="triangle">
              <a:avLst>
                <a:gd name="adj" fmla="val 49309"/>
              </a:avLst>
            </a:prstGeom>
            <a:solidFill>
              <a:srgbClr val="FF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/>
            </a:p>
          </p:txBody>
        </p:sp>
        <p:cxnSp>
          <p:nvCxnSpPr>
            <p:cNvPr id="77" name="Connettore 2 76"/>
            <p:cNvCxnSpPr/>
            <p:nvPr/>
          </p:nvCxnSpPr>
          <p:spPr bwMode="auto">
            <a:xfrm flipH="1">
              <a:off x="6665329" y="2593085"/>
              <a:ext cx="120337" cy="446279"/>
            </a:xfrm>
            <a:prstGeom prst="straightConnector1">
              <a:avLst/>
            </a:prstGeom>
            <a:solidFill>
              <a:srgbClr val="00B8FF"/>
            </a:solidFill>
            <a:ln w="635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" name="Gruppo 84"/>
          <p:cNvGrpSpPr/>
          <p:nvPr/>
        </p:nvGrpSpPr>
        <p:grpSpPr>
          <a:xfrm>
            <a:off x="4499597" y="2454963"/>
            <a:ext cx="753468" cy="921464"/>
            <a:chOff x="7553446" y="3594051"/>
            <a:chExt cx="753468" cy="921463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33" name="Triangolo isoscele 32"/>
            <p:cNvSpPr/>
            <p:nvPr/>
          </p:nvSpPr>
          <p:spPr bwMode="auto">
            <a:xfrm rot="19780210">
              <a:off x="7553446" y="3594051"/>
              <a:ext cx="753468" cy="921463"/>
            </a:xfrm>
            <a:prstGeom prst="triangle">
              <a:avLst>
                <a:gd name="adj" fmla="val 57581"/>
              </a:avLst>
            </a:prstGeom>
            <a:solidFill>
              <a:srgbClr val="FF99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/>
            </a:p>
          </p:txBody>
        </p:sp>
        <p:cxnSp>
          <p:nvCxnSpPr>
            <p:cNvPr id="82" name="Connettore 2 81"/>
            <p:cNvCxnSpPr/>
            <p:nvPr/>
          </p:nvCxnSpPr>
          <p:spPr bwMode="auto">
            <a:xfrm>
              <a:off x="7762858" y="3675876"/>
              <a:ext cx="205422" cy="455106"/>
            </a:xfrm>
            <a:prstGeom prst="straightConnector1">
              <a:avLst/>
            </a:prstGeom>
            <a:solidFill>
              <a:srgbClr val="00B8FF"/>
            </a:solidFill>
            <a:ln w="635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8" name="Gruppo 87"/>
          <p:cNvGrpSpPr/>
          <p:nvPr/>
        </p:nvGrpSpPr>
        <p:grpSpPr>
          <a:xfrm>
            <a:off x="4655591" y="2248280"/>
            <a:ext cx="922824" cy="743625"/>
            <a:chOff x="7818247" y="2558952"/>
            <a:chExt cx="922824" cy="743625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32" name="Triangolo isoscele 31"/>
            <p:cNvSpPr/>
            <p:nvPr/>
          </p:nvSpPr>
          <p:spPr bwMode="auto">
            <a:xfrm rot="17330193">
              <a:off x="7907846" y="2469353"/>
              <a:ext cx="743625" cy="922824"/>
            </a:xfrm>
            <a:prstGeom prst="triangle">
              <a:avLst/>
            </a:prstGeom>
            <a:solidFill>
              <a:srgbClr val="FFCC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/>
            </a:p>
          </p:txBody>
        </p:sp>
        <p:cxnSp>
          <p:nvCxnSpPr>
            <p:cNvPr id="86" name="Connettore 2 85"/>
            <p:cNvCxnSpPr/>
            <p:nvPr/>
          </p:nvCxnSpPr>
          <p:spPr bwMode="auto">
            <a:xfrm>
              <a:off x="7854415" y="2787685"/>
              <a:ext cx="539214" cy="186402"/>
            </a:xfrm>
            <a:prstGeom prst="straightConnector1">
              <a:avLst/>
            </a:prstGeom>
            <a:solidFill>
              <a:srgbClr val="00B8FF"/>
            </a:solidFill>
            <a:ln w="635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1" name="Rettangolo 90"/>
          <p:cNvSpPr/>
          <p:nvPr/>
        </p:nvSpPr>
        <p:spPr bwMode="auto">
          <a:xfrm>
            <a:off x="6408845" y="1804356"/>
            <a:ext cx="362347" cy="1417169"/>
          </a:xfrm>
          <a:prstGeom prst="rect">
            <a:avLst/>
          </a:prstGeom>
          <a:solidFill>
            <a:schemeClr val="bg1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/>
          </a:p>
        </p:txBody>
      </p:sp>
      <p:sp>
        <p:nvSpPr>
          <p:cNvPr id="93" name="Rettangolo 92"/>
          <p:cNvSpPr/>
          <p:nvPr/>
        </p:nvSpPr>
        <p:spPr bwMode="auto">
          <a:xfrm>
            <a:off x="6768597" y="1808019"/>
            <a:ext cx="330994" cy="1417169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/>
          </a:p>
        </p:txBody>
      </p:sp>
      <p:sp>
        <p:nvSpPr>
          <p:cNvPr id="94" name="Rettangolo 93"/>
          <p:cNvSpPr/>
          <p:nvPr/>
        </p:nvSpPr>
        <p:spPr bwMode="auto">
          <a:xfrm>
            <a:off x="7099591" y="1807502"/>
            <a:ext cx="350654" cy="1417169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/>
          </a:p>
        </p:txBody>
      </p:sp>
      <p:sp>
        <p:nvSpPr>
          <p:cNvPr id="95" name="Rettangolo 94"/>
          <p:cNvSpPr/>
          <p:nvPr/>
        </p:nvSpPr>
        <p:spPr bwMode="auto">
          <a:xfrm>
            <a:off x="7439042" y="1808698"/>
            <a:ext cx="350654" cy="1417169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/>
          </a:p>
        </p:txBody>
      </p:sp>
      <p:sp>
        <p:nvSpPr>
          <p:cNvPr id="96" name="Rettangolo 95"/>
          <p:cNvSpPr/>
          <p:nvPr/>
        </p:nvSpPr>
        <p:spPr bwMode="auto">
          <a:xfrm>
            <a:off x="7786488" y="1807807"/>
            <a:ext cx="350654" cy="1417169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/>
          </a:p>
        </p:txBody>
      </p:sp>
      <p:sp>
        <p:nvSpPr>
          <p:cNvPr id="97" name="Rettangolo 96"/>
          <p:cNvSpPr/>
          <p:nvPr/>
        </p:nvSpPr>
        <p:spPr bwMode="auto">
          <a:xfrm>
            <a:off x="8135951" y="1808547"/>
            <a:ext cx="350654" cy="1417169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/>
          </a:p>
        </p:txBody>
      </p:sp>
      <p:sp>
        <p:nvSpPr>
          <p:cNvPr id="98" name="Rettangolo 97"/>
          <p:cNvSpPr/>
          <p:nvPr/>
        </p:nvSpPr>
        <p:spPr bwMode="auto">
          <a:xfrm>
            <a:off x="8486768" y="1809216"/>
            <a:ext cx="350654" cy="1417169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/>
          </a:p>
        </p:txBody>
      </p:sp>
      <p:sp>
        <p:nvSpPr>
          <p:cNvPr id="99" name="Rettangolo 98"/>
          <p:cNvSpPr/>
          <p:nvPr/>
        </p:nvSpPr>
        <p:spPr bwMode="auto">
          <a:xfrm>
            <a:off x="8848309" y="1814408"/>
            <a:ext cx="350654" cy="1417169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/>
          </a:p>
        </p:txBody>
      </p:sp>
      <p:sp>
        <p:nvSpPr>
          <p:cNvPr id="100" name="Rettangolo 99"/>
          <p:cNvSpPr/>
          <p:nvPr/>
        </p:nvSpPr>
        <p:spPr bwMode="auto">
          <a:xfrm>
            <a:off x="9198962" y="1807905"/>
            <a:ext cx="311676" cy="1417169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/>
          </a:p>
        </p:txBody>
      </p:sp>
      <p:cxnSp>
        <p:nvCxnSpPr>
          <p:cNvPr id="104" name="Connettore 2 103"/>
          <p:cNvCxnSpPr>
            <a:endCxn id="32" idx="0"/>
          </p:cNvCxnSpPr>
          <p:nvPr/>
        </p:nvCxnSpPr>
        <p:spPr bwMode="auto">
          <a:xfrm flipH="1">
            <a:off x="4680309" y="1176848"/>
            <a:ext cx="51489" cy="129425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" name="Connettore 2 104"/>
          <p:cNvCxnSpPr/>
          <p:nvPr/>
        </p:nvCxnSpPr>
        <p:spPr bwMode="auto">
          <a:xfrm flipH="1">
            <a:off x="4680298" y="2471105"/>
            <a:ext cx="1256092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8" name="Immagin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8" y="3889899"/>
            <a:ext cx="9759792" cy="2962721"/>
          </a:xfrm>
          <a:prstGeom prst="rect">
            <a:avLst/>
          </a:prstGeom>
        </p:spPr>
      </p:pic>
      <p:sp>
        <p:nvSpPr>
          <p:cNvPr id="61" name="Segnaposto numero diapositiva 4"/>
          <p:cNvSpPr txBox="1">
            <a:spLocks/>
          </p:cNvSpPr>
          <p:nvPr/>
        </p:nvSpPr>
        <p:spPr bwMode="auto">
          <a:xfrm>
            <a:off x="6805618" y="6209480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457152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5" algn="l"/>
                <a:tab pos="1447649" algn="l"/>
                <a:tab pos="2171475" algn="l"/>
              </a:tabLst>
              <a:defRPr sz="1400" kern="12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  <a:lvl2pPr marL="742873" indent="-285721" algn="l" defTabSz="457152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marL="1142881" indent="-228576" algn="l" defTabSz="457152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marL="1600034" indent="-228576" algn="l" defTabSz="457152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marL="2057187" indent="-228576" algn="l" defTabSz="457152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285763" algn="l" defTabSz="91430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742916" algn="l" defTabSz="91430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200068" algn="l" defTabSz="91430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657221" algn="l" defTabSz="91430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>
              <a:defRPr/>
            </a:pPr>
            <a:fld id="{1DEDD980-379E-4912-A0E1-6B5F1932B692}" type="slidenum">
              <a:rPr lang="en-US" sz="1200">
                <a:latin typeface="Comic Sans MS" pitchFamily="66" charset="0"/>
              </a:rPr>
              <a:pPr>
                <a:defRPr/>
              </a:pPr>
              <a:t>28</a:t>
            </a:fld>
            <a:endParaRPr lang="en-US" sz="1200">
              <a:latin typeface="Comic Sans MS" pitchFamily="66" charset="0"/>
            </a:endParaRPr>
          </a:p>
        </p:txBody>
      </p:sp>
      <p:pic>
        <p:nvPicPr>
          <p:cNvPr id="62" name="Immagine 6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/>
          <a:stretch/>
        </p:blipFill>
        <p:spPr>
          <a:xfrm>
            <a:off x="5547190" y="4221496"/>
            <a:ext cx="4245650" cy="2619179"/>
          </a:xfrm>
          <a:prstGeom prst="rect">
            <a:avLst/>
          </a:prstGeom>
        </p:spPr>
      </p:pic>
      <p:sp>
        <p:nvSpPr>
          <p:cNvPr id="65" name="CasellaDiTesto 64"/>
          <p:cNvSpPr txBox="1"/>
          <p:nvPr/>
        </p:nvSpPr>
        <p:spPr>
          <a:xfrm>
            <a:off x="1906351" y="6746526"/>
            <a:ext cx="6970360" cy="349863"/>
          </a:xfrm>
          <a:prstGeom prst="rect">
            <a:avLst/>
          </a:prstGeom>
          <a:solidFill>
            <a:schemeClr val="bg1"/>
          </a:solidFill>
        </p:spPr>
        <p:txBody>
          <a:bodyPr wrap="square" lIns="91334" tIns="45668" rIns="91334" bIns="45668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Comic Sans MS" pitchFamily="66" charset="0"/>
              </a:rPr>
              <a:t>Spin </a:t>
            </a:r>
            <a:r>
              <a:rPr lang="it-IT" b="1" dirty="0" err="1">
                <a:solidFill>
                  <a:srgbClr val="FF0000"/>
                </a:solidFill>
                <a:latin typeface="Comic Sans MS" pitchFamily="66" charset="0"/>
              </a:rPr>
              <a:t>coherence</a:t>
            </a:r>
            <a:r>
              <a:rPr lang="it-IT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time </a:t>
            </a:r>
            <a:r>
              <a:rPr lang="it-IT" dirty="0" err="1">
                <a:latin typeface="Comic Sans MS" pitchFamily="66" charset="0"/>
              </a:rPr>
              <a:t>extracted</a:t>
            </a:r>
            <a:r>
              <a:rPr lang="it-IT" dirty="0">
                <a:latin typeface="Comic Sans MS" pitchFamily="66" charset="0"/>
              </a:rPr>
              <a:t> from </a:t>
            </a:r>
            <a:r>
              <a:rPr lang="it-IT" dirty="0" err="1">
                <a:latin typeface="Comic Sans MS" pitchFamily="66" charset="0"/>
              </a:rPr>
              <a:t>numerical</a:t>
            </a:r>
            <a:r>
              <a:rPr lang="it-IT" dirty="0">
                <a:latin typeface="Comic Sans MS" pitchFamily="66" charset="0"/>
              </a:rPr>
              <a:t> </a:t>
            </a:r>
            <a:r>
              <a:rPr lang="it-IT" dirty="0" err="1">
                <a:latin typeface="Comic Sans MS" pitchFamily="66" charset="0"/>
              </a:rPr>
              <a:t>fit</a:t>
            </a:r>
            <a:r>
              <a:rPr lang="it-IT" dirty="0">
                <a:latin typeface="Comic Sans MS" pitchFamily="66" charset="0"/>
              </a:rPr>
              <a:t> </a:t>
            </a:r>
          </a:p>
        </p:txBody>
      </p:sp>
      <p:sp>
        <p:nvSpPr>
          <p:cNvPr id="68" name="CasellaDiTesto 67"/>
          <p:cNvSpPr txBox="1"/>
          <p:nvPr/>
        </p:nvSpPr>
        <p:spPr>
          <a:xfrm>
            <a:off x="6636057" y="3885909"/>
            <a:ext cx="2722354" cy="335587"/>
          </a:xfrm>
          <a:prstGeom prst="rect">
            <a:avLst/>
          </a:prstGeom>
          <a:noFill/>
        </p:spPr>
        <p:txBody>
          <a:bodyPr wrap="square" lIns="91334" tIns="45668" rIns="91334" bIns="45668" rtlCol="0">
            <a:spAutoFit/>
          </a:bodyPr>
          <a:lstStyle/>
          <a:p>
            <a:r>
              <a:rPr lang="it-IT" sz="1700" dirty="0" err="1">
                <a:latin typeface="Comic Sans MS" pitchFamily="66" charset="0"/>
              </a:rPr>
              <a:t>Amplitude</a:t>
            </a:r>
            <a:r>
              <a:rPr lang="it-IT" sz="1700" dirty="0">
                <a:latin typeface="Comic Sans MS" pitchFamily="66" charset="0"/>
              </a:rPr>
              <a:t> vs time</a:t>
            </a:r>
          </a:p>
        </p:txBody>
      </p:sp>
      <p:sp>
        <p:nvSpPr>
          <p:cNvPr id="69" name="CasellaDiTesto 68"/>
          <p:cNvSpPr txBox="1"/>
          <p:nvPr/>
        </p:nvSpPr>
        <p:spPr>
          <a:xfrm>
            <a:off x="1143978" y="1985476"/>
            <a:ext cx="1159287" cy="349863"/>
          </a:xfrm>
          <a:prstGeom prst="rect">
            <a:avLst/>
          </a:prstGeom>
          <a:noFill/>
        </p:spPr>
        <p:txBody>
          <a:bodyPr wrap="square" lIns="91334" tIns="45668" rIns="91334" bIns="45668" rtlCol="0">
            <a:spAutoFit/>
          </a:bodyPr>
          <a:lstStyle/>
          <a:p>
            <a:pPr algn="ctr"/>
            <a:r>
              <a:rPr lang="it-IT" b="1" dirty="0" err="1" smtClean="0">
                <a:latin typeface="Comic Sans MS" pitchFamily="66" charset="0"/>
              </a:rPr>
              <a:t>Polarim</a:t>
            </a:r>
            <a:r>
              <a:rPr lang="it-IT" b="1" dirty="0" smtClean="0">
                <a:latin typeface="Comic Sans MS" pitchFamily="66" charset="0"/>
              </a:rPr>
              <a:t>.</a:t>
            </a:r>
            <a:endParaRPr lang="it-IT" sz="1700" i="1" dirty="0">
              <a:latin typeface="Comic Sans MS" pitchFamily="66" charset="0"/>
            </a:endParaRPr>
          </a:p>
        </p:txBody>
      </p:sp>
      <p:sp>
        <p:nvSpPr>
          <p:cNvPr id="2" name="Ovale 1"/>
          <p:cNvSpPr/>
          <p:nvPr/>
        </p:nvSpPr>
        <p:spPr bwMode="auto">
          <a:xfrm>
            <a:off x="469900" y="1874338"/>
            <a:ext cx="2374900" cy="1309086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/>
          </a:p>
        </p:txBody>
      </p:sp>
      <p:grpSp>
        <p:nvGrpSpPr>
          <p:cNvPr id="24" name="Gruppo 23"/>
          <p:cNvGrpSpPr/>
          <p:nvPr/>
        </p:nvGrpSpPr>
        <p:grpSpPr>
          <a:xfrm>
            <a:off x="1588095" y="1734643"/>
            <a:ext cx="206707" cy="279400"/>
            <a:chOff x="1588084" y="1559274"/>
            <a:chExt cx="206707" cy="279400"/>
          </a:xfrm>
        </p:grpSpPr>
        <p:cxnSp>
          <p:nvCxnSpPr>
            <p:cNvPr id="20" name="Connettore 1 19"/>
            <p:cNvCxnSpPr/>
            <p:nvPr/>
          </p:nvCxnSpPr>
          <p:spPr bwMode="auto">
            <a:xfrm>
              <a:off x="1588084" y="1559274"/>
              <a:ext cx="0" cy="27940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riangolo isoscele 21"/>
            <p:cNvSpPr/>
            <p:nvPr/>
          </p:nvSpPr>
          <p:spPr bwMode="auto">
            <a:xfrm rot="16200000">
              <a:off x="1595789" y="1595620"/>
              <a:ext cx="191297" cy="206707"/>
            </a:xfrm>
            <a:prstGeom prst="triangle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/>
            </a:p>
          </p:txBody>
        </p:sp>
      </p:grpSp>
      <p:sp>
        <p:nvSpPr>
          <p:cNvPr id="25" name="Ovale 24"/>
          <p:cNvSpPr/>
          <p:nvPr/>
        </p:nvSpPr>
        <p:spPr bwMode="auto">
          <a:xfrm>
            <a:off x="1812055" y="1839411"/>
            <a:ext cx="103019" cy="9983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/>
          </a:p>
        </p:txBody>
      </p:sp>
      <p:sp>
        <p:nvSpPr>
          <p:cNvPr id="74" name="CasellaDiTesto 73"/>
          <p:cNvSpPr txBox="1"/>
          <p:nvPr/>
        </p:nvSpPr>
        <p:spPr>
          <a:xfrm>
            <a:off x="1143978" y="1985476"/>
            <a:ext cx="1159287" cy="349863"/>
          </a:xfrm>
          <a:prstGeom prst="rect">
            <a:avLst/>
          </a:prstGeom>
          <a:noFill/>
        </p:spPr>
        <p:txBody>
          <a:bodyPr wrap="square" lIns="91334" tIns="45668" rIns="91334" bIns="45668" rtlCol="0">
            <a:spAutoFit/>
          </a:bodyPr>
          <a:lstStyle/>
          <a:p>
            <a:pPr algn="ctr"/>
            <a:r>
              <a:rPr lang="it-IT" b="1" dirty="0" err="1" smtClean="0">
                <a:latin typeface="Comic Sans MS" pitchFamily="66" charset="0"/>
              </a:rPr>
              <a:t>Polarim</a:t>
            </a:r>
            <a:r>
              <a:rPr lang="it-IT" b="1" dirty="0" smtClean="0">
                <a:latin typeface="Comic Sans MS" pitchFamily="66" charset="0"/>
              </a:rPr>
              <a:t>.</a:t>
            </a:r>
            <a:endParaRPr lang="it-IT" sz="1700" i="1" dirty="0">
              <a:latin typeface="Comic Sans MS" pitchFamily="66" charset="0"/>
            </a:endParaRPr>
          </a:p>
        </p:txBody>
      </p:sp>
      <p:sp>
        <p:nvSpPr>
          <p:cNvPr id="75" name="Ovale 74"/>
          <p:cNvSpPr/>
          <p:nvPr/>
        </p:nvSpPr>
        <p:spPr bwMode="auto">
          <a:xfrm>
            <a:off x="469900" y="1874338"/>
            <a:ext cx="2374900" cy="1309086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/>
          </a:p>
        </p:txBody>
      </p:sp>
      <p:grpSp>
        <p:nvGrpSpPr>
          <p:cNvPr id="78" name="Gruppo 77"/>
          <p:cNvGrpSpPr/>
          <p:nvPr/>
        </p:nvGrpSpPr>
        <p:grpSpPr>
          <a:xfrm>
            <a:off x="1588095" y="1734643"/>
            <a:ext cx="206707" cy="279400"/>
            <a:chOff x="1588084" y="1559274"/>
            <a:chExt cx="206707" cy="279400"/>
          </a:xfrm>
        </p:grpSpPr>
        <p:cxnSp>
          <p:nvCxnSpPr>
            <p:cNvPr id="79" name="Connettore 1 78"/>
            <p:cNvCxnSpPr/>
            <p:nvPr/>
          </p:nvCxnSpPr>
          <p:spPr bwMode="auto">
            <a:xfrm>
              <a:off x="1588084" y="1559274"/>
              <a:ext cx="0" cy="27940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0" name="Triangolo isoscele 79"/>
            <p:cNvSpPr/>
            <p:nvPr/>
          </p:nvSpPr>
          <p:spPr bwMode="auto">
            <a:xfrm rot="16200000">
              <a:off x="1595789" y="1595620"/>
              <a:ext cx="191297" cy="206707"/>
            </a:xfrm>
            <a:prstGeom prst="triangle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/>
            </a:p>
          </p:txBody>
        </p:sp>
      </p:grpSp>
      <p:sp>
        <p:nvSpPr>
          <p:cNvPr id="83" name="Ovale 82"/>
          <p:cNvSpPr/>
          <p:nvPr/>
        </p:nvSpPr>
        <p:spPr bwMode="auto">
          <a:xfrm>
            <a:off x="1812055" y="1839411"/>
            <a:ext cx="103019" cy="9983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/>
          </a:p>
        </p:txBody>
      </p:sp>
      <p:sp>
        <p:nvSpPr>
          <p:cNvPr id="84" name="Text Box 15"/>
          <p:cNvSpPr txBox="1">
            <a:spLocks noChangeArrowheads="1"/>
          </p:cNvSpPr>
          <p:nvPr/>
        </p:nvSpPr>
        <p:spPr bwMode="auto">
          <a:xfrm>
            <a:off x="184935" y="72961"/>
            <a:ext cx="9646353" cy="64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>
              <a:lnSpc>
                <a:spcPct val="108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Comic Sans MS" pitchFamily="66" charset="0"/>
              </a:rPr>
              <a:t>Polarimetry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 of </a:t>
            </a:r>
            <a:r>
              <a:rPr lang="en-US" sz="2800" dirty="0" err="1" smtClean="0">
                <a:solidFill>
                  <a:srgbClr val="FF0000"/>
                </a:solidFill>
                <a:latin typeface="Comic Sans MS" pitchFamily="66" charset="0"/>
              </a:rPr>
              <a:t>precessing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 horizontal polarization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5700334" y="2456516"/>
            <a:ext cx="260059" cy="335598"/>
          </a:xfrm>
          <a:prstGeom prst="rect">
            <a:avLst/>
          </a:prstGeom>
          <a:noFill/>
        </p:spPr>
        <p:txBody>
          <a:bodyPr wrap="square" lIns="91344" tIns="45673" rIns="91344" bIns="45673" rtlCol="0">
            <a:spAutoFit/>
          </a:bodyPr>
          <a:lstStyle/>
          <a:p>
            <a:r>
              <a:rPr lang="it-IT" sz="1700" dirty="0">
                <a:latin typeface="Comic Sans MS" pitchFamily="66" charset="0"/>
              </a:rPr>
              <a:t>z</a:t>
            </a:r>
          </a:p>
        </p:txBody>
      </p:sp>
      <p:sp>
        <p:nvSpPr>
          <p:cNvPr id="87" name="CasellaDiTesto 86"/>
          <p:cNvSpPr txBox="1"/>
          <p:nvPr/>
        </p:nvSpPr>
        <p:spPr>
          <a:xfrm>
            <a:off x="4396665" y="1107264"/>
            <a:ext cx="260059" cy="335598"/>
          </a:xfrm>
          <a:prstGeom prst="rect">
            <a:avLst/>
          </a:prstGeom>
          <a:noFill/>
        </p:spPr>
        <p:txBody>
          <a:bodyPr wrap="square" lIns="91344" tIns="45673" rIns="91344" bIns="45673" rtlCol="0">
            <a:spAutoFit/>
          </a:bodyPr>
          <a:lstStyle/>
          <a:p>
            <a:r>
              <a:rPr lang="it-IT" sz="1700" dirty="0">
                <a:latin typeface="Comic Sans MS" pitchFamily="66" charset="0"/>
              </a:rPr>
              <a:t>x</a:t>
            </a:r>
          </a:p>
        </p:txBody>
      </p:sp>
      <p:sp>
        <p:nvSpPr>
          <p:cNvPr id="92" name="CasellaDiTesto 91"/>
          <p:cNvSpPr txBox="1"/>
          <p:nvPr/>
        </p:nvSpPr>
        <p:spPr>
          <a:xfrm>
            <a:off x="6851621" y="1394510"/>
            <a:ext cx="2443310" cy="335510"/>
          </a:xfrm>
          <a:prstGeom prst="rect">
            <a:avLst/>
          </a:prstGeom>
          <a:noFill/>
        </p:spPr>
        <p:txBody>
          <a:bodyPr wrap="square" lIns="91334" tIns="45668" rIns="91334" bIns="45668" rtlCol="0">
            <a:spAutoFit/>
          </a:bodyPr>
          <a:lstStyle/>
          <a:p>
            <a:pPr algn="ctr"/>
            <a:r>
              <a:rPr lang="it-IT" sz="1700" dirty="0">
                <a:latin typeface="Comic Sans MS" pitchFamily="66" charset="0"/>
              </a:rPr>
              <a:t>(U-D </a:t>
            </a:r>
            <a:r>
              <a:rPr lang="it-IT" sz="1700" dirty="0" err="1">
                <a:latin typeface="Comic Sans MS" pitchFamily="66" charset="0"/>
              </a:rPr>
              <a:t>asymmetry</a:t>
            </a:r>
            <a:r>
              <a:rPr lang="it-IT" sz="1700" dirty="0">
                <a:latin typeface="Comic Sans MS" pitchFamily="66" charset="0"/>
              </a:rPr>
              <a:t>)</a:t>
            </a:r>
          </a:p>
        </p:txBody>
      </p:sp>
      <p:sp>
        <p:nvSpPr>
          <p:cNvPr id="14" name="Rettangolo 13"/>
          <p:cNvSpPr/>
          <p:nvPr/>
        </p:nvSpPr>
        <p:spPr bwMode="auto">
          <a:xfrm>
            <a:off x="78416" y="3885909"/>
            <a:ext cx="1510354" cy="1216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-36047" y="751724"/>
            <a:ext cx="5821787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sz="1600" dirty="0" err="1" smtClean="0">
                <a:solidFill>
                  <a:srgbClr val="FF0000"/>
                </a:solidFill>
                <a:latin typeface="Comic Sans MS" pitchFamily="66" charset="0"/>
              </a:rPr>
              <a:t>Measurement</a:t>
            </a:r>
            <a:r>
              <a:rPr lang="it-IT" sz="1600" dirty="0" smtClean="0">
                <a:solidFill>
                  <a:srgbClr val="FF0000"/>
                </a:solidFill>
                <a:latin typeface="Comic Sans MS" pitchFamily="66" charset="0"/>
              </a:rPr>
              <a:t> of </a:t>
            </a:r>
            <a:r>
              <a:rPr lang="it-IT" sz="1600" dirty="0" err="1" smtClean="0">
                <a:solidFill>
                  <a:srgbClr val="FF0000"/>
                </a:solidFill>
                <a:latin typeface="Comic Sans MS" pitchFamily="66" charset="0"/>
              </a:rPr>
              <a:t>horizonal</a:t>
            </a:r>
            <a:r>
              <a:rPr lang="it-IT" sz="1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 pitchFamily="66" charset="0"/>
              </a:rPr>
              <a:t>polarization</a:t>
            </a:r>
            <a:r>
              <a:rPr lang="it-IT" sz="16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  <a:p>
            <a:pPr marL="1027853" lvl="1" indent="-285750">
              <a:buFont typeface="Arial" pitchFamily="34" charset="0"/>
              <a:buChar char="•"/>
            </a:pPr>
            <a:r>
              <a:rPr lang="it-IT" sz="1600" dirty="0" smtClean="0">
                <a:latin typeface="Comic Sans MS" pitchFamily="66" charset="0"/>
              </a:rPr>
              <a:t>No </a:t>
            </a:r>
            <a:r>
              <a:rPr lang="it-IT" sz="1600" dirty="0" err="1" smtClean="0">
                <a:latin typeface="Comic Sans MS" pitchFamily="66" charset="0"/>
              </a:rPr>
              <a:t>frozen</a:t>
            </a:r>
            <a:r>
              <a:rPr lang="it-IT" sz="1600" dirty="0" smtClean="0">
                <a:latin typeface="Comic Sans MS" pitchFamily="66" charset="0"/>
              </a:rPr>
              <a:t> spin: </a:t>
            </a:r>
            <a:r>
              <a:rPr lang="it-IT" sz="1600" dirty="0" err="1" smtClean="0">
                <a:latin typeface="Comic Sans MS" pitchFamily="66" charset="0"/>
              </a:rPr>
              <a:t>polarization</a:t>
            </a:r>
            <a:r>
              <a:rPr lang="it-IT" sz="1600" dirty="0" smtClean="0">
                <a:latin typeface="Comic Sans MS" pitchFamily="66" charset="0"/>
              </a:rPr>
              <a:t> </a:t>
            </a:r>
            <a:r>
              <a:rPr lang="it-IT" sz="1600" dirty="0" err="1" smtClean="0">
                <a:latin typeface="Comic Sans MS" pitchFamily="66" charset="0"/>
              </a:rPr>
              <a:t>rotates</a:t>
            </a:r>
            <a:r>
              <a:rPr lang="it-IT" sz="1600" dirty="0" smtClean="0">
                <a:latin typeface="Comic Sans MS" pitchFamily="66" charset="0"/>
              </a:rPr>
              <a:t> </a:t>
            </a:r>
            <a:r>
              <a:rPr lang="it-IT" sz="1600" dirty="0" err="1" smtClean="0">
                <a:latin typeface="Comic Sans MS" pitchFamily="66" charset="0"/>
              </a:rPr>
              <a:t>at</a:t>
            </a:r>
            <a:r>
              <a:rPr lang="it-IT" sz="1600" dirty="0" smtClean="0">
                <a:latin typeface="Comic Sans MS" pitchFamily="66" charset="0"/>
              </a:rPr>
              <a:t> 120 KHz.</a:t>
            </a:r>
            <a:endParaRPr lang="it-IT" sz="1600" dirty="0">
              <a:latin typeface="Comic Sans MS" pitchFamily="66" charset="0"/>
            </a:endParaRPr>
          </a:p>
        </p:txBody>
      </p:sp>
      <p:sp>
        <p:nvSpPr>
          <p:cNvPr id="90" name="CasellaDiTesto 89"/>
          <p:cNvSpPr txBox="1"/>
          <p:nvPr/>
        </p:nvSpPr>
        <p:spPr>
          <a:xfrm>
            <a:off x="33048" y="3896793"/>
            <a:ext cx="4725974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sz="1600" dirty="0" err="1" smtClean="0">
                <a:solidFill>
                  <a:srgbClr val="FF0000"/>
                </a:solidFill>
                <a:latin typeface="Comic Sans MS" pitchFamily="66" charset="0"/>
              </a:rPr>
              <a:t>Derivation</a:t>
            </a:r>
            <a:r>
              <a:rPr lang="it-IT" sz="1600" dirty="0" smtClean="0">
                <a:solidFill>
                  <a:srgbClr val="FF0000"/>
                </a:solidFill>
                <a:latin typeface="Comic Sans MS" pitchFamily="66" charset="0"/>
              </a:rPr>
              <a:t> of </a:t>
            </a:r>
            <a:r>
              <a:rPr lang="it-IT" sz="1600" dirty="0" err="1" smtClean="0">
                <a:solidFill>
                  <a:srgbClr val="FF0000"/>
                </a:solidFill>
                <a:latin typeface="Comic Sans MS" pitchFamily="66" charset="0"/>
              </a:rPr>
              <a:t>horizontal</a:t>
            </a:r>
            <a:r>
              <a:rPr lang="it-IT" sz="1600" dirty="0" smtClean="0">
                <a:solidFill>
                  <a:srgbClr val="FF0000"/>
                </a:solidFill>
                <a:latin typeface="Comic Sans MS" pitchFamily="66" charset="0"/>
              </a:rPr>
              <a:t> spin </a:t>
            </a:r>
            <a:r>
              <a:rPr lang="it-IT" sz="1600" dirty="0" err="1" smtClean="0">
                <a:solidFill>
                  <a:srgbClr val="FF0000"/>
                </a:solidFill>
                <a:latin typeface="Comic Sans MS" pitchFamily="66" charset="0"/>
              </a:rPr>
              <a:t>coherence</a:t>
            </a:r>
            <a:r>
              <a:rPr lang="it-IT" sz="1600" dirty="0" smtClean="0">
                <a:solidFill>
                  <a:srgbClr val="FF0000"/>
                </a:solidFill>
                <a:latin typeface="Comic Sans MS" pitchFamily="66" charset="0"/>
              </a:rPr>
              <a:t> time</a:t>
            </a:r>
            <a:endParaRPr lang="it-IT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63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6 0.00084 C 0.04458 0.00084 0.09765 0.03949 0.09765 0.08717 C 0.09765 0.13485 0.04458 0.17371 -0.02016 0.17371 C -0.08505 0.17371 -0.13734 0.13485 -0.13734 0.08717 C -0.13734 0.03949 -0.08505 0.00084 -0.02016 0.00084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" y="86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6 0.00084 C 0.04458 0.00084 0.09765 0.03949 0.09765 0.08717 C 0.09765 0.13485 0.04458 0.17371 -0.02016 0.17371 C -0.08505 0.17371 -0.13734 0.13485 -0.13734 0.08717 C -0.13734 0.03949 -0.08505 0.00084 -0.02016 0.00084 Z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" y="86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0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5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" grpId="0"/>
      <p:bldP spid="91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61" grpId="0"/>
      <p:bldP spid="65" grpId="0" animBg="1"/>
      <p:bldP spid="68" grpId="0"/>
      <p:bldP spid="25" grpId="0" animBg="1"/>
      <p:bldP spid="83" grpId="0" animBg="1"/>
      <p:bldP spid="14" grpId="0" animBg="1"/>
      <p:bldP spid="9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702173" y="184750"/>
            <a:ext cx="7108388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67854" rIns="89898" bIns="44948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2800" dirty="0" err="1" smtClean="0">
                <a:solidFill>
                  <a:srgbClr val="FF0000"/>
                </a:solidFill>
                <a:latin typeface="Comic Sans MS" pitchFamily="66" charset="0"/>
              </a:rPr>
              <a:t>Emittance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 studies on </a:t>
            </a:r>
            <a:r>
              <a:rPr lang="en-US" sz="2800" dirty="0" err="1" smtClean="0">
                <a:solidFill>
                  <a:srgbClr val="FF0000"/>
                </a:solidFill>
                <a:latin typeface="Comic Sans MS" pitchFamily="66" charset="0"/>
              </a:rPr>
              <a:t>horizonthal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 SCT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>
          <a:xfrm>
            <a:off x="9072562" y="7198325"/>
            <a:ext cx="836692" cy="272148"/>
          </a:xfrm>
        </p:spPr>
        <p:txBody>
          <a:bodyPr>
            <a:normAutofit/>
          </a:bodyPr>
          <a:lstStyle/>
          <a:p>
            <a:pPr>
              <a:defRPr/>
            </a:pPr>
            <a:fld id="{1DEDD980-379E-4912-A0E1-6B5F1932B69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21" name="CasellaDiTesto 20"/>
          <p:cNvSpPr txBox="1"/>
          <p:nvPr/>
        </p:nvSpPr>
        <p:spPr>
          <a:xfrm>
            <a:off x="805211" y="6684734"/>
            <a:ext cx="7765111" cy="492979"/>
          </a:xfrm>
          <a:prstGeom prst="rect">
            <a:avLst/>
          </a:prstGeom>
          <a:solidFill>
            <a:schemeClr val="bg1"/>
          </a:solidFill>
        </p:spPr>
        <p:txBody>
          <a:bodyPr wrap="square" lIns="91334" tIns="45668" rIns="91334" bIns="45668" rtlCol="0">
            <a:spAutoFit/>
          </a:bodyPr>
          <a:lstStyle/>
          <a:p>
            <a:pPr algn="ctr"/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Beam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emittance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affects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spin-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coherence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time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118495" y="3615146"/>
            <a:ext cx="9794120" cy="2668774"/>
            <a:chOff x="118495" y="3615146"/>
            <a:chExt cx="9794120" cy="2668774"/>
          </a:xfrm>
        </p:grpSpPr>
        <p:sp>
          <p:nvSpPr>
            <p:cNvPr id="10" name="Rettangolo 9"/>
            <p:cNvSpPr/>
            <p:nvPr/>
          </p:nvSpPr>
          <p:spPr bwMode="auto">
            <a:xfrm>
              <a:off x="118495" y="3615146"/>
              <a:ext cx="9794120" cy="266877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852408" y="4373430"/>
              <a:ext cx="3398042" cy="1863084"/>
              <a:chOff x="852408" y="4373430"/>
              <a:chExt cx="3398042" cy="1863084"/>
            </a:xfrm>
          </p:grpSpPr>
          <p:pic>
            <p:nvPicPr>
              <p:cNvPr id="5" name="Immagin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08" y="4373430"/>
                <a:ext cx="3398042" cy="1863084"/>
              </a:xfrm>
              <a:prstGeom prst="rect">
                <a:avLst/>
              </a:prstGeom>
            </p:spPr>
          </p:pic>
          <p:sp>
            <p:nvSpPr>
              <p:cNvPr id="7" name="CasellaDiTesto 6"/>
              <p:cNvSpPr txBox="1"/>
              <p:nvPr/>
            </p:nvSpPr>
            <p:spPr>
              <a:xfrm>
                <a:off x="2448444" y="4485742"/>
                <a:ext cx="1696993" cy="338322"/>
              </a:xfrm>
              <a:prstGeom prst="rect">
                <a:avLst/>
              </a:prstGeom>
              <a:noFill/>
            </p:spPr>
            <p:txBody>
              <a:bodyPr wrap="square" lIns="91354" tIns="45677" rIns="91354" bIns="45677" rtlCol="0">
                <a:spAutoFit/>
              </a:bodyPr>
              <a:lstStyle/>
              <a:p>
                <a:r>
                  <a:rPr lang="it-IT" sz="1700" dirty="0" err="1">
                    <a:latin typeface="Comic Sans MS" pitchFamily="66" charset="0"/>
                  </a:rPr>
                  <a:t>Narrow</a:t>
                </a:r>
                <a:r>
                  <a:rPr lang="it-IT" sz="1700" dirty="0">
                    <a:latin typeface="Comic Sans MS" pitchFamily="66" charset="0"/>
                  </a:rPr>
                  <a:t> </a:t>
                </a:r>
                <a:r>
                  <a:rPr lang="it-IT" sz="1700" dirty="0" err="1">
                    <a:latin typeface="Comic Sans MS" pitchFamily="66" charset="0"/>
                  </a:rPr>
                  <a:t>profile</a:t>
                </a:r>
                <a:endParaRPr lang="it-IT" sz="1700" dirty="0">
                  <a:latin typeface="Comic Sans MS" pitchFamily="66" charset="0"/>
                </a:endParaRPr>
              </a:p>
            </p:txBody>
          </p:sp>
          <p:sp>
            <p:nvSpPr>
              <p:cNvPr id="12" name="Ovale 11"/>
              <p:cNvSpPr/>
              <p:nvPr/>
            </p:nvSpPr>
            <p:spPr bwMode="auto">
              <a:xfrm>
                <a:off x="3175925" y="4898792"/>
                <a:ext cx="230175" cy="213938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354" tIns="45677" rIns="91354" bIns="45677" numCol="1" spcCol="0" rtlCol="0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CasellaDiTesto 15"/>
                  <p:cNvSpPr txBox="1"/>
                  <p:nvPr/>
                </p:nvSpPr>
                <p:spPr>
                  <a:xfrm>
                    <a:off x="1500162" y="5488783"/>
                    <a:ext cx="1875724" cy="34398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91354" tIns="45677" rIns="91354" bIns="45677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it-IT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</a:rPr>
                              <m:t>𝑆𝐶𝑇</m:t>
                            </m:r>
                          </m:sub>
                        </m:sSub>
                        <m:r>
                          <a:rPr lang="it-IT" i="1">
                            <a:latin typeface="Cambria Math"/>
                          </a:rPr>
                          <m:t>=50</m:t>
                        </m:r>
                        <m:r>
                          <a:rPr lang="it-IT" i="1">
                            <a:latin typeface="Cambria Math"/>
                            <a:ea typeface="Cambria Math"/>
                          </a:rPr>
                          <m:t>±2,5</m:t>
                        </m:r>
                      </m:oMath>
                    </a14:m>
                    <a:r>
                      <a:rPr lang="it-IT" sz="1400" dirty="0"/>
                      <a:t> s</a:t>
                    </a:r>
                  </a:p>
                </p:txBody>
              </p:sp>
            </mc:Choice>
            <mc:Fallback xmlns="">
              <p:sp>
                <p:nvSpPr>
                  <p:cNvPr id="16" name="CasellaDiTesto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00162" y="5488783"/>
                    <a:ext cx="1896564" cy="343982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b="-1403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0" name="CasellaDiTesto 39"/>
            <p:cNvSpPr txBox="1"/>
            <p:nvPr/>
          </p:nvSpPr>
          <p:spPr>
            <a:xfrm>
              <a:off x="118495" y="3615146"/>
              <a:ext cx="9454179" cy="607497"/>
            </a:xfrm>
            <a:prstGeom prst="rect">
              <a:avLst/>
            </a:prstGeom>
            <a:noFill/>
          </p:spPr>
          <p:txBody>
            <a:bodyPr wrap="square" lIns="91334" tIns="45668" rIns="91334" bIns="45668" rtlCol="0">
              <a:spAutoFit/>
            </a:bodyPr>
            <a:lstStyle/>
            <a:p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Investigation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of </a:t>
              </a:r>
              <a:r>
                <a:rPr lang="it-IT" dirty="0" err="1">
                  <a:solidFill>
                    <a:srgbClr val="FF0000"/>
                  </a:solidFill>
                  <a:latin typeface="Comic Sans MS" pitchFamily="66" charset="0"/>
                </a:rPr>
                <a:t>e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mittance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effect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on spin-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coherence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time</a:t>
              </a:r>
              <a:r>
                <a:rPr lang="it-IT" dirty="0" smtClean="0">
                  <a:latin typeface="Comic Sans MS" pitchFamily="66" charset="0"/>
                </a:rPr>
                <a:t>:</a:t>
              </a:r>
            </a:p>
            <a:p>
              <a:r>
                <a:rPr lang="it-IT" dirty="0">
                  <a:latin typeface="Comic Sans MS" pitchFamily="66" charset="0"/>
                </a:rPr>
                <a:t>(</a:t>
              </a:r>
              <a:r>
                <a:rPr lang="it-IT" dirty="0" err="1" smtClean="0">
                  <a:latin typeface="Comic Sans MS" pitchFamily="66" charset="0"/>
                </a:rPr>
                <a:t>betatron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err="1" smtClean="0">
                  <a:latin typeface="Comic Sans MS" pitchFamily="66" charset="0"/>
                </a:rPr>
                <a:t>oscillation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smtClean="0">
                  <a:latin typeface="Comic Sans MS" pitchFamily="66" charset="0"/>
                  <a:sym typeface="Symbol"/>
                </a:rPr>
                <a:t> </a:t>
              </a:r>
              <a:r>
                <a:rPr lang="it-IT" dirty="0" err="1" smtClean="0">
                  <a:latin typeface="Comic Sans MS" pitchFamily="66" charset="0"/>
                </a:rPr>
                <a:t>Longer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err="1" smtClean="0">
                  <a:latin typeface="Comic Sans MS" pitchFamily="66" charset="0"/>
                </a:rPr>
                <a:t>path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smtClean="0">
                  <a:latin typeface="Comic Sans MS" pitchFamily="66" charset="0"/>
                  <a:sym typeface="Symbol"/>
                </a:rPr>
                <a:t> </a:t>
              </a:r>
              <a:r>
                <a:rPr lang="it-IT" dirty="0" err="1" smtClean="0">
                  <a:latin typeface="Comic Sans MS" pitchFamily="66" charset="0"/>
                  <a:sym typeface="Symbol"/>
                </a:rPr>
                <a:t>different</a:t>
              </a:r>
              <a:r>
                <a:rPr lang="it-IT" dirty="0" smtClean="0">
                  <a:latin typeface="Comic Sans MS" pitchFamily="66" charset="0"/>
                  <a:sym typeface="Symbol"/>
                </a:rPr>
                <a:t> spin </a:t>
              </a:r>
              <a:r>
                <a:rPr lang="it-IT" dirty="0" err="1" smtClean="0">
                  <a:latin typeface="Comic Sans MS" pitchFamily="66" charset="0"/>
                  <a:sym typeface="Symbol"/>
                </a:rPr>
                <a:t>tune</a:t>
              </a:r>
              <a:r>
                <a:rPr lang="it-IT" dirty="0" smtClean="0">
                  <a:latin typeface="Comic Sans MS" pitchFamily="66" charset="0"/>
                  <a:sym typeface="Symbol"/>
                </a:rPr>
                <a:t> spin </a:t>
              </a:r>
              <a:r>
                <a:rPr lang="it-IT" dirty="0" err="1" smtClean="0">
                  <a:latin typeface="Comic Sans MS" pitchFamily="66" charset="0"/>
                  <a:sym typeface="Symbol"/>
                </a:rPr>
                <a:t>decoherence</a:t>
              </a:r>
              <a:r>
                <a:rPr lang="it-IT" dirty="0" smtClean="0">
                  <a:latin typeface="Comic Sans MS" pitchFamily="66" charset="0"/>
                  <a:sym typeface="Symbol"/>
                </a:rPr>
                <a:t>)</a:t>
              </a:r>
              <a:endParaRPr lang="it-IT" dirty="0">
                <a:latin typeface="Comic Sans MS" pitchFamily="66" charset="0"/>
              </a:endParaRPr>
            </a:p>
          </p:txBody>
        </p:sp>
        <p:grpSp>
          <p:nvGrpSpPr>
            <p:cNvPr id="3" name="Gruppo 2"/>
            <p:cNvGrpSpPr/>
            <p:nvPr/>
          </p:nvGrpSpPr>
          <p:grpSpPr>
            <a:xfrm>
              <a:off x="5442575" y="4430006"/>
              <a:ext cx="3486159" cy="1853914"/>
              <a:chOff x="5442575" y="4430006"/>
              <a:chExt cx="3486159" cy="1853914"/>
            </a:xfrm>
          </p:grpSpPr>
          <p:pic>
            <p:nvPicPr>
              <p:cNvPr id="17" name="Immagine 1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575" y="4430006"/>
                <a:ext cx="3486159" cy="1853914"/>
              </a:xfrm>
              <a:prstGeom prst="rect">
                <a:avLst/>
              </a:prstGeom>
            </p:spPr>
          </p:pic>
          <p:sp>
            <p:nvSpPr>
              <p:cNvPr id="18" name="CasellaDiTesto 17"/>
              <p:cNvSpPr txBox="1"/>
              <p:nvPr/>
            </p:nvSpPr>
            <p:spPr>
              <a:xfrm>
                <a:off x="7151161" y="4498230"/>
                <a:ext cx="1570580" cy="338322"/>
              </a:xfrm>
              <a:prstGeom prst="rect">
                <a:avLst/>
              </a:prstGeom>
              <a:noFill/>
            </p:spPr>
            <p:txBody>
              <a:bodyPr wrap="square" lIns="91354" tIns="45677" rIns="91354" bIns="45677" rtlCol="0">
                <a:spAutoFit/>
              </a:bodyPr>
              <a:lstStyle/>
              <a:p>
                <a:r>
                  <a:rPr lang="it-IT" sz="1700" dirty="0">
                    <a:solidFill>
                      <a:srgbClr val="FF0000"/>
                    </a:solidFill>
                    <a:latin typeface="Comic Sans MS" pitchFamily="66" charset="0"/>
                  </a:rPr>
                  <a:t>Wide </a:t>
                </a:r>
                <a:r>
                  <a:rPr lang="it-IT" sz="1700" dirty="0" err="1">
                    <a:solidFill>
                      <a:srgbClr val="FF0000"/>
                    </a:solidFill>
                    <a:latin typeface="Comic Sans MS" pitchFamily="66" charset="0"/>
                  </a:rPr>
                  <a:t>profile</a:t>
                </a:r>
                <a:endParaRPr lang="it-IT" sz="17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9" name="Ovale 18"/>
              <p:cNvSpPr/>
              <p:nvPr/>
            </p:nvSpPr>
            <p:spPr bwMode="auto">
              <a:xfrm>
                <a:off x="7472784" y="4922029"/>
                <a:ext cx="771874" cy="18125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354" tIns="45677" rIns="91354" bIns="45677" numCol="1" spcCol="0" rtlCol="0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CasellaDiTesto 10"/>
                  <p:cNvSpPr txBox="1"/>
                  <p:nvPr/>
                </p:nvSpPr>
                <p:spPr>
                  <a:xfrm>
                    <a:off x="6872715" y="5215090"/>
                    <a:ext cx="2007528" cy="34988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91354" tIns="45677" rIns="91354" bIns="45677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it-IT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</a:rPr>
                              <m:t>𝑆𝐶𝑇</m:t>
                            </m:r>
                          </m:sub>
                        </m:sSub>
                        <m:r>
                          <a:rPr lang="it-IT" i="1">
                            <a:latin typeface="Cambria Math"/>
                          </a:rPr>
                          <m:t>=5,0</m:t>
                        </m:r>
                        <m:r>
                          <a:rPr lang="it-IT" i="1">
                            <a:latin typeface="Cambria Math"/>
                            <a:ea typeface="Cambria Math"/>
                          </a:rPr>
                          <m:t>±</m:t>
                        </m:r>
                      </m:oMath>
                    </a14:m>
                    <a:r>
                      <a:rPr lang="it-IT" dirty="0"/>
                      <a:t>0,6 s</a:t>
                    </a:r>
                  </a:p>
                </p:txBody>
              </p:sp>
            </mc:Choice>
            <mc:Fallback xmlns="">
              <p:sp>
                <p:nvSpPr>
                  <p:cNvPr id="11" name="CasellaDiTesto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72715" y="5215090"/>
                    <a:ext cx="2007528" cy="353246"/>
                  </a:xfrm>
                  <a:prstGeom prst="rect">
                    <a:avLst/>
                  </a:prstGeom>
                  <a:blipFill rotWithShape="1">
                    <a:blip r:embed="rId12"/>
                    <a:stretch>
                      <a:fillRect t="-13793" b="-2586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8" name="Gruppo 7"/>
          <p:cNvGrpSpPr/>
          <p:nvPr/>
        </p:nvGrpSpPr>
        <p:grpSpPr>
          <a:xfrm>
            <a:off x="118495" y="955708"/>
            <a:ext cx="9861576" cy="2554631"/>
            <a:chOff x="118495" y="955708"/>
            <a:chExt cx="9861576" cy="2554631"/>
          </a:xfrm>
        </p:grpSpPr>
        <p:sp>
          <p:nvSpPr>
            <p:cNvPr id="2" name="Rettangolo 1"/>
            <p:cNvSpPr/>
            <p:nvPr/>
          </p:nvSpPr>
          <p:spPr bwMode="auto">
            <a:xfrm>
              <a:off x="118495" y="978659"/>
              <a:ext cx="9861576" cy="24652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6735" y="1560982"/>
              <a:ext cx="4537496" cy="1440162"/>
            </a:xfrm>
            <a:prstGeom prst="rect">
              <a:avLst/>
            </a:prstGeom>
          </p:spPr>
        </p:pic>
        <p:cxnSp>
          <p:nvCxnSpPr>
            <p:cNvPr id="24" name="Connettore 1 23"/>
            <p:cNvCxnSpPr/>
            <p:nvPr/>
          </p:nvCxnSpPr>
          <p:spPr bwMode="auto">
            <a:xfrm>
              <a:off x="6863598" y="1592803"/>
              <a:ext cx="0" cy="165618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Connettore 1 24"/>
            <p:cNvCxnSpPr/>
            <p:nvPr/>
          </p:nvCxnSpPr>
          <p:spPr bwMode="auto">
            <a:xfrm>
              <a:off x="7351339" y="1592803"/>
              <a:ext cx="0" cy="165618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CasellaDiTesto 26"/>
            <p:cNvSpPr txBox="1"/>
            <p:nvPr/>
          </p:nvSpPr>
          <p:spPr>
            <a:xfrm>
              <a:off x="7593692" y="3129157"/>
              <a:ext cx="2318923" cy="292681"/>
            </a:xfrm>
            <a:prstGeom prst="rect">
              <a:avLst/>
            </a:prstGeom>
            <a:noFill/>
          </p:spPr>
          <p:txBody>
            <a:bodyPr wrap="square" lIns="91410" tIns="45706" rIns="91410" bIns="45706" rtlCol="0">
              <a:spAutoFit/>
            </a:bodyPr>
            <a:lstStyle/>
            <a:p>
              <a:r>
                <a:rPr lang="it-IT" sz="1400" dirty="0" err="1" smtClean="0">
                  <a:latin typeface="Comic Sans MS" pitchFamily="66" charset="0"/>
                </a:rPr>
                <a:t>Horizonthal</a:t>
              </a:r>
              <a:r>
                <a:rPr lang="it-IT" sz="1400" dirty="0" smtClean="0">
                  <a:latin typeface="Comic Sans MS" pitchFamily="66" charset="0"/>
                </a:rPr>
                <a:t> </a:t>
              </a:r>
              <a:r>
                <a:rPr lang="it-IT" sz="1400" dirty="0" err="1" smtClean="0">
                  <a:latin typeface="Comic Sans MS" pitchFamily="66" charset="0"/>
                </a:rPr>
                <a:t>heating</a:t>
              </a:r>
              <a:endParaRPr lang="it-IT" sz="1400" dirty="0">
                <a:latin typeface="Comic Sans MS" pitchFamily="66" charset="0"/>
              </a:endParaRPr>
            </a:p>
          </p:txBody>
        </p:sp>
        <p:cxnSp>
          <p:nvCxnSpPr>
            <p:cNvPr id="29" name="Connettore 4 28"/>
            <p:cNvCxnSpPr/>
            <p:nvPr/>
          </p:nvCxnSpPr>
          <p:spPr bwMode="auto">
            <a:xfrm flipV="1">
              <a:off x="6570917" y="2973493"/>
              <a:ext cx="301798" cy="303794"/>
            </a:xfrm>
            <a:prstGeom prst="bentConnector2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Connettore 4 29"/>
            <p:cNvCxnSpPr/>
            <p:nvPr/>
          </p:nvCxnSpPr>
          <p:spPr bwMode="auto">
            <a:xfrm rot="10800000">
              <a:off x="7358169" y="2904191"/>
              <a:ext cx="230913" cy="401072"/>
            </a:xfrm>
            <a:prstGeom prst="bentConnector2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CasellaDiTesto 30"/>
                <p:cNvSpPr txBox="1"/>
                <p:nvPr/>
              </p:nvSpPr>
              <p:spPr>
                <a:xfrm>
                  <a:off x="7412245" y="1937044"/>
                  <a:ext cx="474364" cy="349939"/>
                </a:xfrm>
                <a:prstGeom prst="rect">
                  <a:avLst/>
                </a:prstGeom>
                <a:noFill/>
              </p:spPr>
              <p:txBody>
                <a:bodyPr wrap="none" lIns="91410" tIns="45706" rIns="91410" bIns="45706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i="1" smtClean="0">
                                <a:latin typeface="Cambria Math"/>
                                <a:ea typeface="Cambria Math"/>
                              </a:rPr>
                              <m:t>𝜖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31" name="CasellaDiTesto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45" y="1937044"/>
                  <a:ext cx="474364" cy="349939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CasellaDiTesto 31"/>
                <p:cNvSpPr txBox="1"/>
                <p:nvPr/>
              </p:nvSpPr>
              <p:spPr>
                <a:xfrm>
                  <a:off x="7810816" y="2241585"/>
                  <a:ext cx="481994" cy="370330"/>
                </a:xfrm>
                <a:prstGeom prst="rect">
                  <a:avLst/>
                </a:prstGeom>
                <a:noFill/>
              </p:spPr>
              <p:txBody>
                <a:bodyPr wrap="none" lIns="91410" tIns="45706" rIns="91410" bIns="45706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i="1" smtClean="0">
                                <a:latin typeface="Cambria Math"/>
                                <a:ea typeface="Cambria Math"/>
                              </a:rPr>
                              <m:t>𝜖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32" name="CasellaDiTesto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0816" y="2241585"/>
                  <a:ext cx="481994" cy="37033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Connettore 2 32"/>
            <p:cNvCxnSpPr/>
            <p:nvPr/>
          </p:nvCxnSpPr>
          <p:spPr bwMode="auto">
            <a:xfrm>
              <a:off x="6726244" y="1496077"/>
              <a:ext cx="1496230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CasellaDiTesto 33"/>
            <p:cNvSpPr txBox="1"/>
            <p:nvPr/>
          </p:nvSpPr>
          <p:spPr>
            <a:xfrm>
              <a:off x="6789549" y="1183924"/>
              <a:ext cx="1368152" cy="349939"/>
            </a:xfrm>
            <a:prstGeom prst="rect">
              <a:avLst/>
            </a:prstGeom>
            <a:noFill/>
          </p:spPr>
          <p:txBody>
            <a:bodyPr wrap="square" lIns="91410" tIns="45706" rIns="91410" bIns="45706" rtlCol="0">
              <a:spAutoFit/>
            </a:bodyPr>
            <a:lstStyle/>
            <a:p>
              <a:pPr algn="ctr"/>
              <a:r>
                <a:rPr lang="it-IT" dirty="0" smtClean="0">
                  <a:latin typeface="Comic Sans MS" pitchFamily="66" charset="0"/>
                </a:rPr>
                <a:t>1 </a:t>
              </a:r>
              <a:r>
                <a:rPr lang="it-IT" dirty="0" err="1" smtClean="0">
                  <a:latin typeface="Comic Sans MS" pitchFamily="66" charset="0"/>
                </a:rPr>
                <a:t>fill</a:t>
              </a:r>
              <a:endParaRPr lang="it-IT" dirty="0">
                <a:latin typeface="Comic Sans MS" pitchFamily="66" charset="0"/>
              </a:endParaRPr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196274" y="981851"/>
              <a:ext cx="5413349" cy="369304"/>
            </a:xfrm>
            <a:prstGeom prst="rect">
              <a:avLst/>
            </a:prstGeom>
            <a:noFill/>
          </p:spPr>
          <p:txBody>
            <a:bodyPr wrap="square" lIns="91410" tIns="45706" rIns="91410" bIns="45706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Beam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preparation</a:t>
              </a:r>
              <a:endParaRPr lang="it-IT" dirty="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36" name="Ovale 35"/>
            <p:cNvSpPr/>
            <p:nvPr/>
          </p:nvSpPr>
          <p:spPr bwMode="auto">
            <a:xfrm>
              <a:off x="8500840" y="1340991"/>
              <a:ext cx="859952" cy="174984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10" tIns="45706" rIns="91410" bIns="45706" numCol="1" spcCol="0" rtlCol="0" anchor="t" anchorCtr="0" compatLnSpc="1">
              <a:prstTxWarp prst="textNoShape">
                <a:avLst/>
              </a:prstTxWarp>
            </a:bodyPr>
            <a:lstStyle/>
            <a:p>
              <a:endParaRPr lang="it-IT">
                <a:latin typeface="Comic Sans MS" pitchFamily="66" charset="0"/>
              </a:endParaRPr>
            </a:p>
          </p:txBody>
        </p:sp>
        <p:cxnSp>
          <p:nvCxnSpPr>
            <p:cNvPr id="37" name="Connettore 2 36"/>
            <p:cNvCxnSpPr/>
            <p:nvPr/>
          </p:nvCxnSpPr>
          <p:spPr bwMode="auto">
            <a:xfrm flipV="1">
              <a:off x="8930816" y="978658"/>
              <a:ext cx="0" cy="469847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Connettore 2 37"/>
            <p:cNvCxnSpPr/>
            <p:nvPr/>
          </p:nvCxnSpPr>
          <p:spPr bwMode="auto">
            <a:xfrm>
              <a:off x="8424690" y="1437275"/>
              <a:ext cx="1147984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CasellaDiTesto 38"/>
            <p:cNvSpPr txBox="1"/>
            <p:nvPr/>
          </p:nvSpPr>
          <p:spPr>
            <a:xfrm>
              <a:off x="9504808" y="1293121"/>
              <a:ext cx="199660" cy="349939"/>
            </a:xfrm>
            <a:prstGeom prst="rect">
              <a:avLst/>
            </a:prstGeom>
            <a:noFill/>
          </p:spPr>
          <p:txBody>
            <a:bodyPr wrap="square" lIns="91410" tIns="45706" rIns="91410" bIns="45706" rtlCol="0">
              <a:spAutoFit/>
            </a:bodyPr>
            <a:lstStyle/>
            <a:p>
              <a:r>
                <a:rPr lang="it-IT" dirty="0" smtClean="0">
                  <a:latin typeface="Comic Sans MS" pitchFamily="66" charset="0"/>
                </a:rPr>
                <a:t>x</a:t>
              </a:r>
              <a:endParaRPr lang="it-IT" dirty="0">
                <a:latin typeface="Comic Sans MS" pitchFamily="66" charset="0"/>
              </a:endParaRPr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8681052" y="955708"/>
              <a:ext cx="199660" cy="349939"/>
            </a:xfrm>
            <a:prstGeom prst="rect">
              <a:avLst/>
            </a:prstGeom>
            <a:noFill/>
          </p:spPr>
          <p:txBody>
            <a:bodyPr wrap="square" lIns="91410" tIns="45706" rIns="91410" bIns="45706" rtlCol="0">
              <a:spAutoFit/>
            </a:bodyPr>
            <a:lstStyle/>
            <a:p>
              <a:r>
                <a:rPr lang="it-IT" dirty="0">
                  <a:latin typeface="Comic Sans MS" pitchFamily="66" charset="0"/>
                </a:rPr>
                <a:t>y</a:t>
              </a:r>
            </a:p>
          </p:txBody>
        </p:sp>
        <p:grpSp>
          <p:nvGrpSpPr>
            <p:cNvPr id="42" name="Gruppo 41"/>
            <p:cNvGrpSpPr/>
            <p:nvPr/>
          </p:nvGrpSpPr>
          <p:grpSpPr>
            <a:xfrm>
              <a:off x="476299" y="1376080"/>
              <a:ext cx="5712073" cy="2018119"/>
              <a:chOff x="1858104" y="1982129"/>
              <a:chExt cx="5712073" cy="2018119"/>
            </a:xfrm>
          </p:grpSpPr>
          <p:sp>
            <p:nvSpPr>
              <p:cNvPr id="43" name="Rettangolo 42"/>
              <p:cNvSpPr/>
              <p:nvPr/>
            </p:nvSpPr>
            <p:spPr bwMode="auto">
              <a:xfrm>
                <a:off x="1863971" y="1982129"/>
                <a:ext cx="5609491" cy="199774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pic>
            <p:nvPicPr>
              <p:cNvPr id="44" name="Immagine 43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971" y="1982129"/>
                <a:ext cx="3613638" cy="1736161"/>
              </a:xfrm>
              <a:prstGeom prst="rect">
                <a:avLst/>
              </a:prstGeom>
            </p:spPr>
          </p:pic>
          <p:sp>
            <p:nvSpPr>
              <p:cNvPr id="45" name="CasellaDiTesto 44"/>
              <p:cNvSpPr txBox="1"/>
              <p:nvPr/>
            </p:nvSpPr>
            <p:spPr>
              <a:xfrm>
                <a:off x="5504015" y="1997718"/>
                <a:ext cx="2066162" cy="264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err="1" smtClean="0">
                    <a:latin typeface="Comic Sans MS" pitchFamily="66" charset="0"/>
                  </a:rPr>
                  <a:t>Injection</a:t>
                </a:r>
                <a:r>
                  <a:rPr lang="it-IT" sz="1200" dirty="0" smtClean="0">
                    <a:latin typeface="Comic Sans MS" pitchFamily="66" charset="0"/>
                  </a:rPr>
                  <a:t> and </a:t>
                </a:r>
                <a:r>
                  <a:rPr lang="it-IT" sz="1200" dirty="0" err="1" smtClean="0">
                    <a:latin typeface="Comic Sans MS" pitchFamily="66" charset="0"/>
                  </a:rPr>
                  <a:t>acceleration</a:t>
                </a:r>
                <a:endParaRPr lang="it-IT" sz="1200" dirty="0">
                  <a:latin typeface="Comic Sans MS" pitchFamily="66" charset="0"/>
                </a:endParaRPr>
              </a:p>
            </p:txBody>
          </p:sp>
          <p:sp>
            <p:nvSpPr>
              <p:cNvPr id="46" name="CasellaDiTesto 45"/>
              <p:cNvSpPr txBox="1"/>
              <p:nvPr/>
            </p:nvSpPr>
            <p:spPr>
              <a:xfrm>
                <a:off x="5480565" y="2241846"/>
                <a:ext cx="1931350" cy="264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err="1" smtClean="0">
                    <a:latin typeface="Comic Sans MS" pitchFamily="66" charset="0"/>
                  </a:rPr>
                  <a:t>Cooling</a:t>
                </a:r>
                <a:endParaRPr lang="it-IT" sz="1200" dirty="0">
                  <a:latin typeface="Comic Sans MS" pitchFamily="66" charset="0"/>
                </a:endParaRPr>
              </a:p>
            </p:txBody>
          </p:sp>
          <p:sp>
            <p:nvSpPr>
              <p:cNvPr id="47" name="CasellaDiTesto 46"/>
              <p:cNvSpPr txBox="1"/>
              <p:nvPr/>
            </p:nvSpPr>
            <p:spPr>
              <a:xfrm>
                <a:off x="5477639" y="2464039"/>
                <a:ext cx="1995823" cy="264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err="1" smtClean="0">
                    <a:latin typeface="Comic Sans MS" pitchFamily="66" charset="0"/>
                  </a:rPr>
                  <a:t>Bunching</a:t>
                </a:r>
                <a:endParaRPr lang="it-IT" sz="1200" dirty="0">
                  <a:latin typeface="Comic Sans MS" pitchFamily="66" charset="0"/>
                </a:endParaRPr>
              </a:p>
            </p:txBody>
          </p:sp>
          <p:sp>
            <p:nvSpPr>
              <p:cNvPr id="48" name="CasellaDiTesto 47"/>
              <p:cNvSpPr txBox="1"/>
              <p:nvPr/>
            </p:nvSpPr>
            <p:spPr>
              <a:xfrm>
                <a:off x="5477639" y="2701810"/>
                <a:ext cx="1995823" cy="264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err="1" smtClean="0">
                    <a:latin typeface="Comic Sans MS" pitchFamily="66" charset="0"/>
                  </a:rPr>
                  <a:t>Selective</a:t>
                </a:r>
                <a:r>
                  <a:rPr lang="it-IT" sz="1200" dirty="0" smtClean="0">
                    <a:latin typeface="Comic Sans MS" pitchFamily="66" charset="0"/>
                  </a:rPr>
                  <a:t> </a:t>
                </a:r>
                <a:r>
                  <a:rPr lang="it-IT" sz="1200" dirty="0" err="1">
                    <a:latin typeface="Comic Sans MS" pitchFamily="66" charset="0"/>
                  </a:rPr>
                  <a:t>h</a:t>
                </a:r>
                <a:r>
                  <a:rPr lang="it-IT" sz="1200" dirty="0" err="1" smtClean="0">
                    <a:latin typeface="Comic Sans MS" pitchFamily="66" charset="0"/>
                  </a:rPr>
                  <a:t>eating</a:t>
                </a:r>
                <a:endParaRPr lang="it-IT" sz="1200" dirty="0">
                  <a:latin typeface="Comic Sans MS" pitchFamily="66" charset="0"/>
                </a:endParaRPr>
              </a:p>
            </p:txBody>
          </p:sp>
          <p:sp>
            <p:nvSpPr>
              <p:cNvPr id="49" name="CasellaDiTesto 48"/>
              <p:cNvSpPr txBox="1"/>
              <p:nvPr/>
            </p:nvSpPr>
            <p:spPr>
              <a:xfrm>
                <a:off x="5486431" y="2945424"/>
                <a:ext cx="1987031" cy="264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err="1" smtClean="0">
                    <a:latin typeface="Comic Sans MS" pitchFamily="66" charset="0"/>
                  </a:rPr>
                  <a:t>Extraction</a:t>
                </a:r>
                <a:r>
                  <a:rPr lang="it-IT" sz="1200" dirty="0" smtClean="0">
                    <a:latin typeface="Comic Sans MS" pitchFamily="66" charset="0"/>
                  </a:rPr>
                  <a:t> on target</a:t>
                </a:r>
                <a:endParaRPr lang="it-IT" sz="1200" dirty="0">
                  <a:latin typeface="Comic Sans MS" pitchFamily="66" charset="0"/>
                </a:endParaRPr>
              </a:p>
            </p:txBody>
          </p:sp>
          <p:sp>
            <p:nvSpPr>
              <p:cNvPr id="50" name="CasellaDiTesto 49"/>
              <p:cNvSpPr txBox="1"/>
              <p:nvPr/>
            </p:nvSpPr>
            <p:spPr>
              <a:xfrm>
                <a:off x="5504015" y="3191608"/>
                <a:ext cx="1969447" cy="264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smtClean="0">
                    <a:latin typeface="Comic Sans MS" pitchFamily="66" charset="0"/>
                  </a:rPr>
                  <a:t>RF </a:t>
                </a:r>
                <a:r>
                  <a:rPr lang="it-IT" sz="1200" dirty="0" err="1" smtClean="0">
                    <a:latin typeface="Comic Sans MS" pitchFamily="66" charset="0"/>
                  </a:rPr>
                  <a:t>solenoid</a:t>
                </a:r>
                <a:endParaRPr lang="it-IT" sz="1200" dirty="0">
                  <a:latin typeface="Comic Sans MS" pitchFamily="66" charset="0"/>
                </a:endParaRPr>
              </a:p>
            </p:txBody>
          </p:sp>
          <p:sp>
            <p:nvSpPr>
              <p:cNvPr id="51" name="CasellaDiTesto 50"/>
              <p:cNvSpPr txBox="1"/>
              <p:nvPr/>
            </p:nvSpPr>
            <p:spPr>
              <a:xfrm>
                <a:off x="5468847" y="3460570"/>
                <a:ext cx="2004615" cy="264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SCT </a:t>
                </a:r>
                <a:r>
                  <a:rPr lang="it-IT" sz="1200" dirty="0" err="1" smtClean="0">
                    <a:solidFill>
                      <a:srgbClr val="FF0000"/>
                    </a:solidFill>
                    <a:latin typeface="Comic Sans MS" pitchFamily="66" charset="0"/>
                  </a:rPr>
                  <a:t>measurement</a:t>
                </a:r>
                <a:endParaRPr lang="it-IT" sz="12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2" name="CasellaDiTesto 51"/>
              <p:cNvSpPr txBox="1"/>
              <p:nvPr/>
            </p:nvSpPr>
            <p:spPr>
              <a:xfrm>
                <a:off x="5627078" y="3730862"/>
                <a:ext cx="852853" cy="264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i="1" dirty="0" smtClean="0">
                    <a:latin typeface="Comic Sans MS" pitchFamily="66" charset="0"/>
                  </a:rPr>
                  <a:t>Time (s)</a:t>
                </a:r>
                <a:endParaRPr lang="it-IT" sz="1200" i="1" dirty="0">
                  <a:latin typeface="Comic Sans MS" pitchFamily="66" charset="0"/>
                </a:endParaRPr>
              </a:p>
            </p:txBody>
          </p:sp>
          <p:sp>
            <p:nvSpPr>
              <p:cNvPr id="53" name="CasellaDiTesto 52"/>
              <p:cNvSpPr txBox="1"/>
              <p:nvPr/>
            </p:nvSpPr>
            <p:spPr>
              <a:xfrm>
                <a:off x="1858104" y="3715825"/>
                <a:ext cx="313591" cy="264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i="1" dirty="0">
                    <a:latin typeface="Comic Sans MS" pitchFamily="66" charset="0"/>
                  </a:rPr>
                  <a:t>3</a:t>
                </a:r>
              </a:p>
            </p:txBody>
          </p:sp>
          <p:sp>
            <p:nvSpPr>
              <p:cNvPr id="54" name="CasellaDiTesto 53"/>
              <p:cNvSpPr txBox="1"/>
              <p:nvPr/>
            </p:nvSpPr>
            <p:spPr>
              <a:xfrm>
                <a:off x="2414952" y="3736201"/>
                <a:ext cx="442550" cy="264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i="1" dirty="0" smtClean="0">
                    <a:latin typeface="Comic Sans MS" pitchFamily="66" charset="0"/>
                  </a:rPr>
                  <a:t>27</a:t>
                </a:r>
                <a:endParaRPr lang="it-IT" sz="1200" i="1" dirty="0">
                  <a:latin typeface="Comic Sans MS" pitchFamily="66" charset="0"/>
                </a:endParaRPr>
              </a:p>
            </p:txBody>
          </p:sp>
          <p:sp>
            <p:nvSpPr>
              <p:cNvPr id="55" name="CasellaDiTesto 54"/>
              <p:cNvSpPr txBox="1"/>
              <p:nvPr/>
            </p:nvSpPr>
            <p:spPr>
              <a:xfrm>
                <a:off x="2725615" y="3724617"/>
                <a:ext cx="422034" cy="264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i="1" dirty="0" smtClean="0">
                    <a:latin typeface="Comic Sans MS" pitchFamily="66" charset="0"/>
                  </a:rPr>
                  <a:t>39</a:t>
                </a:r>
                <a:endParaRPr lang="it-IT" sz="1200" i="1" dirty="0">
                  <a:latin typeface="Comic Sans MS" pitchFamily="66" charset="0"/>
                </a:endParaRPr>
              </a:p>
            </p:txBody>
          </p:sp>
          <p:sp>
            <p:nvSpPr>
              <p:cNvPr id="56" name="CasellaDiTesto 55"/>
              <p:cNvSpPr txBox="1"/>
              <p:nvPr/>
            </p:nvSpPr>
            <p:spPr>
              <a:xfrm>
                <a:off x="5207976" y="3736201"/>
                <a:ext cx="463065" cy="264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i="1" dirty="0" smtClean="0">
                    <a:latin typeface="Comic Sans MS" pitchFamily="66" charset="0"/>
                  </a:rPr>
                  <a:t>140</a:t>
                </a:r>
                <a:endParaRPr lang="it-IT" sz="1200" i="1" dirty="0">
                  <a:latin typeface="Comic Sans MS" pitchFamily="66" charset="0"/>
                </a:endParaRPr>
              </a:p>
            </p:txBody>
          </p:sp>
        </p:grpSp>
        <p:sp>
          <p:nvSpPr>
            <p:cNvPr id="26" name="CasellaDiTesto 25"/>
            <p:cNvSpPr txBox="1"/>
            <p:nvPr/>
          </p:nvSpPr>
          <p:spPr>
            <a:xfrm>
              <a:off x="6451234" y="3017284"/>
              <a:ext cx="1123081" cy="493055"/>
            </a:xfrm>
            <a:prstGeom prst="rect">
              <a:avLst/>
            </a:prstGeom>
            <a:noFill/>
          </p:spPr>
          <p:txBody>
            <a:bodyPr wrap="square" lIns="91410" tIns="45706" rIns="91410" bIns="45706" rtlCol="0">
              <a:spAutoFit/>
            </a:bodyPr>
            <a:lstStyle/>
            <a:p>
              <a:r>
                <a:rPr lang="it-IT" sz="1400" dirty="0" smtClean="0">
                  <a:latin typeface="Comic Sans MS" pitchFamily="66" charset="0"/>
                </a:rPr>
                <a:t>Cool &amp; </a:t>
              </a:r>
              <a:r>
                <a:rPr lang="it-IT" sz="1400" dirty="0" err="1" smtClean="0">
                  <a:latin typeface="Comic Sans MS" pitchFamily="66" charset="0"/>
                </a:rPr>
                <a:t>bunch</a:t>
              </a:r>
              <a:endParaRPr lang="it-IT" sz="1400" dirty="0">
                <a:latin typeface="Comic Sans MS" pitchFamily="66" charset="0"/>
              </a:endParaRPr>
            </a:p>
          </p:txBody>
        </p:sp>
        <p:sp>
          <p:nvSpPr>
            <p:cNvPr id="14" name="Rettangolo 13"/>
            <p:cNvSpPr/>
            <p:nvPr/>
          </p:nvSpPr>
          <p:spPr bwMode="auto">
            <a:xfrm>
              <a:off x="6090225" y="1416963"/>
              <a:ext cx="622474" cy="15841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</p:grpSp>
      <p:sp>
        <p:nvSpPr>
          <p:cNvPr id="22" name="Rettangolo 21"/>
          <p:cNvSpPr/>
          <p:nvPr/>
        </p:nvSpPr>
        <p:spPr bwMode="auto">
          <a:xfrm>
            <a:off x="6334006" y="1018191"/>
            <a:ext cx="3578609" cy="2380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36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9" name="Rectangle 5"/>
          <p:cNvSpPr txBox="1">
            <a:spLocks noChangeArrowheads="1"/>
          </p:cNvSpPr>
          <p:nvPr/>
        </p:nvSpPr>
        <p:spPr bwMode="auto">
          <a:xfrm>
            <a:off x="116959" y="1329071"/>
            <a:ext cx="9760688" cy="4373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1800" dirty="0" err="1">
                <a:solidFill>
                  <a:srgbClr val="FF0000"/>
                </a:solidFill>
                <a:latin typeface="Comic Sans MS" pitchFamily="66" charset="0"/>
              </a:rPr>
              <a:t>Molecules</a:t>
            </a:r>
            <a:r>
              <a:rPr lang="de-DE" sz="1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have</a:t>
            </a:r>
            <a:r>
              <a:rPr lang="de-DE" sz="1800" dirty="0">
                <a:latin typeface="Comic Sans MS" pitchFamily="66" charset="0"/>
              </a:rPr>
              <a:t> large EDM </a:t>
            </a:r>
            <a:r>
              <a:rPr lang="de-DE" sz="1800" dirty="0" err="1">
                <a:latin typeface="Comic Sans MS" pitchFamily="66" charset="0"/>
              </a:rPr>
              <a:t>because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of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degenerated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ground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states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with</a:t>
            </a:r>
            <a:r>
              <a:rPr lang="de-DE" sz="1800" dirty="0">
                <a:latin typeface="Comic Sans MS" pitchFamily="66" charset="0"/>
              </a:rPr>
              <a:t> different </a:t>
            </a:r>
            <a:r>
              <a:rPr lang="de-DE" sz="1800" dirty="0" err="1">
                <a:latin typeface="Comic Sans MS" pitchFamily="66" charset="0"/>
              </a:rPr>
              <a:t>parity</a:t>
            </a:r>
            <a:endParaRPr lang="de-DE" sz="2400" b="1" dirty="0">
              <a:latin typeface="Comic Sans MS" pitchFamily="66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C1B7C8C8-98E1-4AA1-9790-A76A8360503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7" name="Titel 1"/>
          <p:cNvSpPr txBox="1">
            <a:spLocks/>
          </p:cNvSpPr>
          <p:nvPr/>
        </p:nvSpPr>
        <p:spPr bwMode="auto">
          <a:xfrm>
            <a:off x="1556361" y="207253"/>
            <a:ext cx="6709817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600" b="0" dirty="0">
                <a:solidFill>
                  <a:srgbClr val="FF0000"/>
                </a:solidFill>
                <a:latin typeface="Comic Sans MS" pitchFamily="66" charset="0"/>
              </a:rPr>
              <a:t>EDM </a:t>
            </a:r>
            <a:r>
              <a:rPr lang="de-DE" sz="3600" b="0" dirty="0" err="1">
                <a:solidFill>
                  <a:srgbClr val="FF0000"/>
                </a:solidFill>
                <a:latin typeface="Comic Sans MS" pitchFamily="66" charset="0"/>
              </a:rPr>
              <a:t>of</a:t>
            </a:r>
            <a:r>
              <a:rPr lang="de-DE" sz="3600" b="0" dirty="0">
                <a:solidFill>
                  <a:srgbClr val="FF0000"/>
                </a:solidFill>
                <a:latin typeface="Comic Sans MS" pitchFamily="66" charset="0"/>
              </a:rPr>
              <a:t> fundamental </a:t>
            </a:r>
            <a:r>
              <a:rPr lang="de-DE" sz="3600" b="0" dirty="0" err="1">
                <a:solidFill>
                  <a:srgbClr val="FF0000"/>
                </a:solidFill>
                <a:latin typeface="Comic Sans MS" pitchFamily="66" charset="0"/>
              </a:rPr>
              <a:t>particles</a:t>
            </a:r>
            <a:endParaRPr lang="de-DE" sz="3600" b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1524460" y="6377875"/>
            <a:ext cx="6601416" cy="8327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Permanent EDMs violate P and T</a:t>
            </a:r>
          </a:p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Assuming CPT to hold, CP violated also</a:t>
            </a: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170860" y="1960725"/>
            <a:ext cx="9629555" cy="35304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1800" dirty="0" err="1">
                <a:solidFill>
                  <a:srgbClr val="FF0000"/>
                </a:solidFill>
                <a:latin typeface="Comic Sans MS" pitchFamily="66" charset="0"/>
              </a:rPr>
              <a:t>Elementary</a:t>
            </a:r>
            <a:r>
              <a:rPr lang="de-DE" sz="1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Comic Sans MS" pitchFamily="66" charset="0"/>
              </a:rPr>
              <a:t>particles</a:t>
            </a:r>
            <a:r>
              <a:rPr lang="de-DE" sz="1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1800" dirty="0">
                <a:latin typeface="Comic Sans MS" pitchFamily="66" charset="0"/>
              </a:rPr>
              <a:t>(</a:t>
            </a:r>
            <a:r>
              <a:rPr lang="de-DE" sz="1800" dirty="0" err="1">
                <a:latin typeface="Comic Sans MS" pitchFamily="66" charset="0"/>
              </a:rPr>
              <a:t>including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hadrons</a:t>
            </a:r>
            <a:r>
              <a:rPr lang="de-DE" sz="1800" dirty="0">
                <a:latin typeface="Comic Sans MS" pitchFamily="66" charset="0"/>
              </a:rPr>
              <a:t>) </a:t>
            </a:r>
            <a:r>
              <a:rPr lang="de-DE" sz="1800" dirty="0" err="1">
                <a:latin typeface="Comic Sans MS" pitchFamily="66" charset="0"/>
              </a:rPr>
              <a:t>have</a:t>
            </a:r>
            <a:r>
              <a:rPr lang="de-DE" sz="1800" dirty="0">
                <a:latin typeface="Comic Sans MS" pitchFamily="66" charset="0"/>
              </a:rPr>
              <a:t> a definite </a:t>
            </a:r>
            <a:r>
              <a:rPr lang="de-DE" sz="1800" dirty="0" err="1">
                <a:latin typeface="Comic Sans MS" pitchFamily="66" charset="0"/>
              </a:rPr>
              <a:t>partiy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and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cannot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have</a:t>
            </a:r>
            <a:r>
              <a:rPr lang="de-DE" sz="1800" dirty="0">
                <a:latin typeface="Comic Sans MS" pitchFamily="66" charset="0"/>
              </a:rPr>
              <a:t> EDM</a:t>
            </a:r>
            <a:endParaRPr lang="de-DE" sz="2400" b="1" dirty="0">
              <a:latin typeface="Comic Sans MS" pitchFamily="66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155059" y="2554574"/>
            <a:ext cx="9491861" cy="3573784"/>
            <a:chOff x="155059" y="2554574"/>
            <a:chExt cx="9491861" cy="3573784"/>
          </a:xfrm>
        </p:grpSpPr>
        <p:sp>
          <p:nvSpPr>
            <p:cNvPr id="2" name="Rettangolo 1"/>
            <p:cNvSpPr/>
            <p:nvPr/>
          </p:nvSpPr>
          <p:spPr bwMode="auto">
            <a:xfrm>
              <a:off x="170860" y="2554574"/>
              <a:ext cx="9476060" cy="35737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pic>
          <p:nvPicPr>
            <p:cNvPr id="9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 l="-1065" t="-377" r="397" b="112"/>
            <a:stretch>
              <a:fillRect/>
            </a:stretch>
          </p:blipFill>
          <p:spPr bwMode="auto">
            <a:xfrm>
              <a:off x="1182021" y="3071079"/>
              <a:ext cx="2486214" cy="28972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Rectangle 5"/>
            <p:cNvSpPr txBox="1">
              <a:spLocks noChangeArrowheads="1"/>
            </p:cNvSpPr>
            <p:nvPr/>
          </p:nvSpPr>
          <p:spPr bwMode="auto">
            <a:xfrm>
              <a:off x="155059" y="2554574"/>
              <a:ext cx="4344205" cy="43800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100684" tIns="50344" rIns="100684" bIns="50344" anchor="ctr"/>
            <a:lstStyle>
              <a:lvl1pPr marL="342900" indent="-3429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009EE0"/>
                </a:buClr>
              </a:pPr>
              <a:r>
                <a:rPr lang="de-DE" sz="1800" dirty="0" err="1">
                  <a:latin typeface="Comic Sans MS" pitchFamily="66" charset="0"/>
                </a:rPr>
                <a:t>Unless</a:t>
              </a:r>
              <a:r>
                <a:rPr lang="de-DE" sz="1800" dirty="0">
                  <a:latin typeface="Comic Sans MS" pitchFamily="66" charset="0"/>
                </a:rPr>
                <a:t> </a:t>
              </a:r>
              <a:r>
                <a:rPr lang="de-DE" sz="1800" dirty="0">
                  <a:solidFill>
                    <a:srgbClr val="FF0000"/>
                  </a:solidFill>
                  <a:latin typeface="Comic Sans MS" pitchFamily="66" charset="0"/>
                </a:rPr>
                <a:t> P </a:t>
              </a:r>
              <a:r>
                <a:rPr lang="de-DE" sz="1800" dirty="0" err="1">
                  <a:solidFill>
                    <a:srgbClr val="FF0000"/>
                  </a:solidFill>
                  <a:latin typeface="Comic Sans MS" pitchFamily="66" charset="0"/>
                </a:rPr>
                <a:t>and</a:t>
              </a:r>
              <a:r>
                <a:rPr lang="de-DE" sz="1800" dirty="0">
                  <a:solidFill>
                    <a:srgbClr val="FF0000"/>
                  </a:solidFill>
                  <a:latin typeface="Comic Sans MS" pitchFamily="66" charset="0"/>
                </a:rPr>
                <a:t> T </a:t>
              </a:r>
              <a:r>
                <a:rPr lang="de-DE" sz="1800" dirty="0" err="1">
                  <a:solidFill>
                    <a:srgbClr val="FF0000"/>
                  </a:solidFill>
                  <a:latin typeface="Comic Sans MS" pitchFamily="66" charset="0"/>
                </a:rPr>
                <a:t>reversal</a:t>
              </a:r>
              <a:r>
                <a:rPr lang="de-DE" sz="1800" dirty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de-DE" sz="1800" dirty="0" err="1">
                  <a:solidFill>
                    <a:srgbClr val="FF0000"/>
                  </a:solidFill>
                  <a:latin typeface="Comic Sans MS" pitchFamily="66" charset="0"/>
                </a:rPr>
                <a:t>are</a:t>
              </a:r>
              <a:r>
                <a:rPr lang="de-DE" sz="1800" dirty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de-DE" sz="1800" dirty="0" err="1">
                  <a:solidFill>
                    <a:srgbClr val="FF0000"/>
                  </a:solidFill>
                  <a:latin typeface="Comic Sans MS" pitchFamily="66" charset="0"/>
                </a:rPr>
                <a:t>violated</a:t>
              </a:r>
              <a:endParaRPr lang="de-DE" sz="2400" b="1" dirty="0">
                <a:latin typeface="Comic Sans MS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feld 15"/>
                <p:cNvSpPr txBox="1"/>
                <p:nvPr/>
              </p:nvSpPr>
              <p:spPr>
                <a:xfrm>
                  <a:off x="4214778" y="4034667"/>
                  <a:ext cx="3483193" cy="9034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91420" tIns="45711" rIns="91420" bIns="45711" rtlCol="0">
                  <a:spAutoFit/>
                </a:bodyPr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b="1" i="1" dirty="0" smtClean="0">
                              <a:solidFill>
                                <a:srgbClr val="0099FF"/>
                              </a:solidFill>
                              <a:latin typeface="Cambria Math"/>
                              <a:sym typeface="Symbol"/>
                            </a:rPr>
                          </m:ctrlPr>
                        </m:accPr>
                        <m:e>
                          <m:r>
                            <a:rPr lang="de-DE" b="1" i="1" dirty="0">
                              <a:solidFill>
                                <a:srgbClr val="0099FF"/>
                              </a:solidFill>
                              <a:latin typeface="Cambria Math"/>
                              <a:sym typeface="Symbol"/>
                            </a:rPr>
                            <m:t></m:t>
                          </m:r>
                        </m:e>
                      </m:acc>
                    </m:oMath>
                  </a14:m>
                  <a:r>
                    <a:rPr lang="de-DE" dirty="0" smtClean="0">
                      <a:solidFill>
                        <a:srgbClr val="0099FF"/>
                      </a:solidFill>
                      <a:latin typeface="Comic Sans MS" pitchFamily="66" charset="0"/>
                      <a:sym typeface="Symbol"/>
                    </a:rPr>
                    <a:t>: </a:t>
                  </a:r>
                  <a:r>
                    <a:rPr lang="de-DE" dirty="0" err="1" smtClean="0">
                      <a:solidFill>
                        <a:srgbClr val="0099FF"/>
                      </a:solidFill>
                      <a:latin typeface="Comic Sans MS" pitchFamily="66" charset="0"/>
                      <a:sym typeface="Symbol"/>
                    </a:rPr>
                    <a:t>magnetic</a:t>
                  </a:r>
                  <a:r>
                    <a:rPr lang="de-DE" dirty="0" smtClean="0">
                      <a:solidFill>
                        <a:srgbClr val="0099FF"/>
                      </a:solidFill>
                      <a:latin typeface="Comic Sans MS" pitchFamily="66" charset="0"/>
                      <a:sym typeface="Symbol"/>
                    </a:rPr>
                    <a:t> </a:t>
                  </a:r>
                  <a:r>
                    <a:rPr lang="de-DE" dirty="0" err="1" smtClean="0">
                      <a:solidFill>
                        <a:srgbClr val="0099FF"/>
                      </a:solidFill>
                      <a:latin typeface="Comic Sans MS" pitchFamily="66" charset="0"/>
                      <a:sym typeface="Symbol"/>
                    </a:rPr>
                    <a:t>dipole</a:t>
                  </a:r>
                  <a:r>
                    <a:rPr lang="de-DE" dirty="0" smtClean="0">
                      <a:solidFill>
                        <a:srgbClr val="0099FF"/>
                      </a:solidFill>
                      <a:latin typeface="Comic Sans MS" pitchFamily="66" charset="0"/>
                      <a:sym typeface="Symbol"/>
                    </a:rPr>
                    <a:t> </a:t>
                  </a:r>
                  <a:r>
                    <a:rPr lang="de-DE" dirty="0" err="1" smtClean="0">
                      <a:solidFill>
                        <a:srgbClr val="0099FF"/>
                      </a:solidFill>
                      <a:latin typeface="Comic Sans MS" pitchFamily="66" charset="0"/>
                      <a:sym typeface="Symbol"/>
                    </a:rPr>
                    <a:t>moment</a:t>
                  </a:r>
                  <a:endParaRPr lang="de-DE" dirty="0" smtClean="0">
                    <a:solidFill>
                      <a:srgbClr val="0099FF"/>
                    </a:solidFill>
                    <a:latin typeface="Comic Sans MS" pitchFamily="66" charset="0"/>
                    <a:sym typeface="Symbol"/>
                  </a:endParaRPr>
                </a:p>
                <a:p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b="1" i="1" dirty="0" smtClean="0">
                              <a:solidFill>
                                <a:srgbClr val="FF3300"/>
                              </a:solidFill>
                              <a:latin typeface="Cambria Math"/>
                              <a:sym typeface="Symbol"/>
                            </a:rPr>
                          </m:ctrlPr>
                        </m:accPr>
                        <m:e>
                          <m:r>
                            <a:rPr lang="de-DE" b="1" i="1" dirty="0">
                              <a:solidFill>
                                <a:srgbClr val="FF3300"/>
                              </a:solidFill>
                              <a:latin typeface="Cambria Math"/>
                              <a:sym typeface="Symbol"/>
                            </a:rPr>
                            <m:t>𝒅</m:t>
                          </m:r>
                        </m:e>
                      </m:acc>
                    </m:oMath>
                  </a14:m>
                  <a:r>
                    <a:rPr lang="de-DE" dirty="0" smtClean="0">
                      <a:solidFill>
                        <a:srgbClr val="FF3300"/>
                      </a:solidFill>
                      <a:latin typeface="Comic Sans MS" pitchFamily="66" charset="0"/>
                      <a:sym typeface="Symbol"/>
                    </a:rPr>
                    <a:t>: </a:t>
                  </a:r>
                  <a:r>
                    <a:rPr lang="de-DE" dirty="0" err="1" smtClean="0">
                      <a:solidFill>
                        <a:srgbClr val="FF3300"/>
                      </a:solidFill>
                      <a:latin typeface="Comic Sans MS" pitchFamily="66" charset="0"/>
                      <a:sym typeface="Symbol"/>
                    </a:rPr>
                    <a:t>electric</a:t>
                  </a:r>
                  <a:r>
                    <a:rPr lang="de-DE" dirty="0" smtClean="0">
                      <a:solidFill>
                        <a:srgbClr val="FF3300"/>
                      </a:solidFill>
                      <a:latin typeface="Comic Sans MS" pitchFamily="66" charset="0"/>
                      <a:sym typeface="Symbol"/>
                    </a:rPr>
                    <a:t> </a:t>
                  </a:r>
                  <a:r>
                    <a:rPr lang="de-DE" dirty="0" err="1" smtClean="0">
                      <a:solidFill>
                        <a:srgbClr val="FF3300"/>
                      </a:solidFill>
                      <a:latin typeface="Comic Sans MS" pitchFamily="66" charset="0"/>
                      <a:sym typeface="Symbol"/>
                    </a:rPr>
                    <a:t>dipole</a:t>
                  </a:r>
                  <a:r>
                    <a:rPr lang="de-DE" dirty="0" smtClean="0">
                      <a:solidFill>
                        <a:srgbClr val="FF3300"/>
                      </a:solidFill>
                      <a:latin typeface="Comic Sans MS" pitchFamily="66" charset="0"/>
                      <a:sym typeface="Symbol"/>
                    </a:rPr>
                    <a:t> </a:t>
                  </a:r>
                  <a:r>
                    <a:rPr lang="de-DE" dirty="0" err="1" smtClean="0">
                      <a:solidFill>
                        <a:srgbClr val="FF3300"/>
                      </a:solidFill>
                      <a:latin typeface="Comic Sans MS" pitchFamily="66" charset="0"/>
                      <a:sym typeface="Symbol"/>
                    </a:rPr>
                    <a:t>moment</a:t>
                  </a:r>
                  <a:endParaRPr lang="de-DE" dirty="0" smtClean="0">
                    <a:solidFill>
                      <a:srgbClr val="FF3300"/>
                    </a:solidFill>
                    <a:latin typeface="Comic Sans MS" pitchFamily="66" charset="0"/>
                    <a:sym typeface="Symbol"/>
                  </a:endParaRPr>
                </a:p>
                <a:p>
                  <a:r>
                    <a:rPr lang="de-DE" dirty="0" smtClean="0">
                      <a:latin typeface="Comic Sans MS" pitchFamily="66" charset="0"/>
                      <a:sym typeface="Symbol"/>
                    </a:rPr>
                    <a:t>(</a:t>
                  </a:r>
                  <a:r>
                    <a:rPr lang="de-DE" dirty="0" err="1" smtClean="0">
                      <a:latin typeface="Comic Sans MS" pitchFamily="66" charset="0"/>
                      <a:sym typeface="Symbol"/>
                    </a:rPr>
                    <a:t>both</a:t>
                  </a:r>
                  <a:r>
                    <a:rPr lang="de-DE" dirty="0" smtClean="0">
                      <a:latin typeface="Comic Sans MS" pitchFamily="66" charset="0"/>
                      <a:sym typeface="Symbol"/>
                    </a:rPr>
                    <a:t> </a:t>
                  </a:r>
                  <a:r>
                    <a:rPr lang="de-DE" dirty="0" err="1" smtClean="0">
                      <a:latin typeface="Comic Sans MS" pitchFamily="66" charset="0"/>
                      <a:sym typeface="Symbol"/>
                    </a:rPr>
                    <a:t>aligned</a:t>
                  </a:r>
                  <a:r>
                    <a:rPr lang="de-DE" dirty="0" smtClean="0">
                      <a:latin typeface="Comic Sans MS" pitchFamily="66" charset="0"/>
                      <a:sym typeface="Symbol"/>
                    </a:rPr>
                    <a:t> </a:t>
                  </a:r>
                  <a:r>
                    <a:rPr lang="de-DE" dirty="0" err="1" smtClean="0">
                      <a:latin typeface="Comic Sans MS" pitchFamily="66" charset="0"/>
                      <a:sym typeface="Symbol"/>
                    </a:rPr>
                    <a:t>with</a:t>
                  </a:r>
                  <a:r>
                    <a:rPr lang="de-DE" dirty="0" smtClean="0">
                      <a:latin typeface="Comic Sans MS" pitchFamily="66" charset="0"/>
                      <a:sym typeface="Symbol"/>
                    </a:rPr>
                    <a:t> </a:t>
                  </a:r>
                  <a:r>
                    <a:rPr lang="de-DE" dirty="0" err="1" smtClean="0">
                      <a:latin typeface="Comic Sans MS" pitchFamily="66" charset="0"/>
                      <a:sym typeface="Symbol"/>
                    </a:rPr>
                    <a:t>spin</a:t>
                  </a:r>
                  <a:r>
                    <a:rPr lang="de-DE" dirty="0" smtClean="0">
                      <a:latin typeface="Comic Sans MS" pitchFamily="66" charset="0"/>
                      <a:sym typeface="Symbol"/>
                    </a:rPr>
                    <a:t>)</a:t>
                  </a:r>
                  <a:endParaRPr lang="de-DE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18" name="Textfeld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4778" y="4034667"/>
                  <a:ext cx="3483193" cy="90351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399" t="-5405" b="-1013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3334" t="8668" r="3323" b="21991"/>
          <a:stretch>
            <a:fillRect/>
          </a:stretch>
        </p:blipFill>
        <p:spPr bwMode="auto">
          <a:xfrm>
            <a:off x="1938598" y="920977"/>
            <a:ext cx="6599612" cy="6127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1DEDD980-379E-4912-A0E1-6B5F1932B69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3342603" y="191222"/>
            <a:ext cx="2930581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600" b="0" dirty="0">
                <a:solidFill>
                  <a:srgbClr val="FF0000"/>
                </a:solidFill>
                <a:latin typeface="Comic Sans MS" pitchFamily="66" charset="0"/>
              </a:rPr>
              <a:t>CP </a:t>
            </a:r>
            <a:r>
              <a:rPr lang="de-DE" sz="3600" b="0" dirty="0" err="1">
                <a:solidFill>
                  <a:srgbClr val="FF0000"/>
                </a:solidFill>
                <a:latin typeface="Comic Sans MS" pitchFamily="66" charset="0"/>
              </a:rPr>
              <a:t>violation</a:t>
            </a:r>
            <a:endParaRPr lang="de-DE" sz="3600" b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5"/>
              <p:cNvSpPr txBox="1">
                <a:spLocks noChangeArrowheads="1"/>
              </p:cNvSpPr>
              <p:nvPr/>
            </p:nvSpPr>
            <p:spPr bwMode="auto">
              <a:xfrm>
                <a:off x="439394" y="1349512"/>
                <a:ext cx="9158079" cy="6828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lIns="100684" tIns="50344" rIns="100684" bIns="50344"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rgbClr val="009EE0"/>
                  </a:buClr>
                  <a:buFont typeface="Arial" pitchFamily="34" charset="0"/>
                  <a:buChar char="•"/>
                </a:pPr>
                <a:r>
                  <a:rPr lang="de-DE" sz="2000" dirty="0">
                    <a:latin typeface="Comic Sans MS" pitchFamily="66" charset="0"/>
                  </a:rPr>
                  <a:t>.</a:t>
                </a:r>
                <a:r>
                  <a:rPr lang="de-DE" sz="2000" dirty="0" err="1">
                    <a:latin typeface="Comic Sans MS" pitchFamily="66" charset="0"/>
                  </a:rPr>
                  <a:t>Universe</a:t>
                </a:r>
                <a:r>
                  <a:rPr lang="de-DE" sz="2000" dirty="0">
                    <a:latin typeface="Comic Sans MS" pitchFamily="66" charset="0"/>
                  </a:rPr>
                  <a:t> </a:t>
                </a:r>
                <a:r>
                  <a:rPr lang="de-DE" sz="2000" dirty="0" err="1">
                    <a:latin typeface="Comic Sans MS" pitchFamily="66" charset="0"/>
                  </a:rPr>
                  <a:t>dominated</a:t>
                </a:r>
                <a:r>
                  <a:rPr lang="de-DE" sz="2000" dirty="0">
                    <a:latin typeface="Comic Sans MS" pitchFamily="66" charset="0"/>
                  </a:rPr>
                  <a:t> </a:t>
                </a:r>
                <a:r>
                  <a:rPr lang="de-DE" sz="2000" dirty="0" err="1">
                    <a:latin typeface="Comic Sans MS" pitchFamily="66" charset="0"/>
                  </a:rPr>
                  <a:t>by</a:t>
                </a:r>
                <a:r>
                  <a:rPr lang="de-DE" sz="2000" dirty="0">
                    <a:latin typeface="Comic Sans MS" pitchFamily="66" charset="0"/>
                  </a:rPr>
                  <a:t> matter (</a:t>
                </a:r>
                <a:r>
                  <a:rPr lang="de-DE" sz="2000" dirty="0" err="1">
                    <a:latin typeface="Comic Sans MS" pitchFamily="66" charset="0"/>
                  </a:rPr>
                  <a:t>and</a:t>
                </a:r>
                <a:r>
                  <a:rPr lang="de-DE" sz="2000" dirty="0">
                    <a:latin typeface="Comic Sans MS" pitchFamily="66" charset="0"/>
                  </a:rPr>
                  <a:t> not anti-matter).</a:t>
                </a:r>
              </a:p>
              <a:p>
                <a:pPr lvl="1" eaLnBrk="1" hangingPunct="1">
                  <a:spcBef>
                    <a:spcPct val="20000"/>
                  </a:spcBef>
                  <a:buClr>
                    <a:srgbClr val="009EE0"/>
                  </a:buClr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/>
                          </a:rPr>
                          <m:t>(</m:t>
                        </m:r>
                        <m:r>
                          <a:rPr lang="de-DE" sz="20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de-DE" sz="2000" i="1">
                            <a:latin typeface="Cambria Math"/>
                          </a:rPr>
                          <m:t>𝐵</m:t>
                        </m:r>
                      </m:sub>
                    </m:sSub>
                    <m:r>
                      <a:rPr lang="de-DE" sz="2000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de-DE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/>
                          </a:rPr>
                          <m:t>𝑛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de-DE" sz="20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sz="2000" i="1">
                                <a:latin typeface="Cambria Math"/>
                              </a:rPr>
                              <m:t>𝐵</m:t>
                            </m:r>
                          </m:e>
                        </m:acc>
                      </m:sub>
                    </m:sSub>
                    <m:r>
                      <a:rPr lang="de-DE" sz="2000" i="1">
                        <a:latin typeface="Cambria Math"/>
                      </a:rPr>
                      <m:t>)/</m:t>
                    </m:r>
                    <m:sSub>
                      <m:sSubPr>
                        <m:ctrlPr>
                          <a:rPr lang="de-DE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de-DE" sz="2000" i="1">
                            <a:latin typeface="Cambria Math"/>
                            <a:ea typeface="Cambria Math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de-DE" sz="2000" dirty="0">
                    <a:latin typeface="Comic Sans MS" pitchFamily="66" charset="0"/>
                  </a:rPr>
                  <a:t> = 6x10</a:t>
                </a:r>
                <a:r>
                  <a:rPr lang="de-DE" sz="2000" baseline="30000" dirty="0">
                    <a:latin typeface="Comic Sans MS" pitchFamily="66" charset="0"/>
                  </a:rPr>
                  <a:t>-10</a:t>
                </a:r>
              </a:p>
            </p:txBody>
          </p:sp>
        </mc:Choice>
        <mc:Fallback xmlns="">
          <p:sp>
            <p:nvSpPr>
              <p:cNvPr id="7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394" y="1349512"/>
                <a:ext cx="9158079" cy="682884"/>
              </a:xfrm>
              <a:prstGeom prst="rect">
                <a:avLst/>
              </a:prstGeom>
              <a:blipFill rotWithShape="1">
                <a:blip r:embed="rId3"/>
                <a:stretch>
                  <a:fillRect l="-466" t="-12500" b="-17857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0846" y="5406963"/>
            <a:ext cx="9201219" cy="74315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692" indent="-285692" eaLnBrk="1"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sz="2000" dirty="0">
                <a:latin typeface="Comic Sans MS" pitchFamily="66" charset="0"/>
              </a:rPr>
              <a:t>New </a:t>
            </a:r>
            <a:r>
              <a:rPr lang="de-DE" sz="2000" dirty="0" err="1">
                <a:latin typeface="Comic Sans MS" pitchFamily="66" charset="0"/>
              </a:rPr>
              <a:t>sources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of</a:t>
            </a:r>
            <a:r>
              <a:rPr lang="de-DE" sz="2000" dirty="0">
                <a:latin typeface="Comic Sans MS" pitchFamily="66" charset="0"/>
              </a:rPr>
              <a:t> CP </a:t>
            </a:r>
            <a:r>
              <a:rPr lang="de-DE" sz="2000" dirty="0" err="1">
                <a:latin typeface="Comic Sans MS" pitchFamily="66" charset="0"/>
              </a:rPr>
              <a:t>violation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beyond</a:t>
            </a:r>
            <a:r>
              <a:rPr lang="de-DE" sz="2000" dirty="0">
                <a:latin typeface="Comic Sans MS" pitchFamily="66" charset="0"/>
              </a:rPr>
              <a:t> SM </a:t>
            </a:r>
            <a:r>
              <a:rPr lang="de-DE" sz="2000" dirty="0" err="1">
                <a:latin typeface="Comic Sans MS" pitchFamily="66" charset="0"/>
              </a:rPr>
              <a:t>needed</a:t>
            </a:r>
            <a:endParaRPr lang="de-DE" sz="2000" dirty="0">
              <a:latin typeface="Comic Sans MS" pitchFamily="66" charset="0"/>
            </a:endParaRPr>
          </a:p>
          <a:p>
            <a:pPr marL="285692" indent="-285692" eaLnBrk="1"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sz="2000" dirty="0" err="1">
                <a:latin typeface="Comic Sans MS" pitchFamily="66" charset="0"/>
              </a:rPr>
              <a:t>Could</a:t>
            </a:r>
            <a:r>
              <a:rPr lang="de-DE" sz="2000" dirty="0">
                <a:latin typeface="Comic Sans MS" pitchFamily="66" charset="0"/>
              </a:rPr>
              <a:t> manifest in EDM </a:t>
            </a:r>
            <a:r>
              <a:rPr lang="de-DE" sz="2000" dirty="0" err="1">
                <a:latin typeface="Comic Sans MS" pitchFamily="66" charset="0"/>
              </a:rPr>
              <a:t>of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elementary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particles</a:t>
            </a:r>
            <a:endParaRPr lang="de-DE" sz="2000" dirty="0">
              <a:latin typeface="Comic Sans MS" pitchFamily="66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94924" y="3648466"/>
            <a:ext cx="9313062" cy="1289053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dirty="0">
                <a:latin typeface="Comic Sans MS" pitchFamily="66" charset="0"/>
              </a:rPr>
              <a:t>1967: 3 </a:t>
            </a:r>
            <a:r>
              <a:rPr lang="de-DE" dirty="0" err="1">
                <a:latin typeface="Comic Sans MS" pitchFamily="66" charset="0"/>
              </a:rPr>
              <a:t>Sacharov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conditions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for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baryogenesis</a:t>
            </a:r>
            <a:endParaRPr lang="de-DE" dirty="0" smtClean="0">
              <a:latin typeface="Comic Sans MS" pitchFamily="66" charset="0"/>
            </a:endParaRPr>
          </a:p>
          <a:p>
            <a:pPr lvl="1"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dirty="0" smtClean="0">
                <a:latin typeface="Comic Sans MS" pitchFamily="66" charset="0"/>
              </a:rPr>
              <a:t>Baryon </a:t>
            </a:r>
            <a:r>
              <a:rPr lang="de-DE" dirty="0" err="1" smtClean="0">
                <a:latin typeface="Comic Sans MS" pitchFamily="66" charset="0"/>
              </a:rPr>
              <a:t>number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violation</a:t>
            </a:r>
            <a:endParaRPr lang="de-DE" dirty="0">
              <a:latin typeface="Comic Sans MS" pitchFamily="66" charset="0"/>
            </a:endParaRPr>
          </a:p>
          <a:p>
            <a:pPr lvl="1" eaLnBrk="1"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dirty="0" smtClean="0">
                <a:solidFill>
                  <a:srgbClr val="FF0000"/>
                </a:solidFill>
                <a:latin typeface="Comic Sans MS" pitchFamily="66" charset="0"/>
              </a:rPr>
              <a:t>C </a:t>
            </a:r>
            <a:r>
              <a:rPr lang="de-DE" dirty="0" err="1" smtClean="0">
                <a:solidFill>
                  <a:srgbClr val="FF0000"/>
                </a:solidFill>
                <a:latin typeface="Comic Sans MS" pitchFamily="66" charset="0"/>
              </a:rPr>
              <a:t>and</a:t>
            </a:r>
            <a:r>
              <a:rPr lang="de-DE" dirty="0" smtClean="0">
                <a:solidFill>
                  <a:srgbClr val="FF0000"/>
                </a:solidFill>
                <a:latin typeface="Comic Sans MS" pitchFamily="66" charset="0"/>
              </a:rPr>
              <a:t> CP </a:t>
            </a:r>
            <a:r>
              <a:rPr lang="de-DE" dirty="0" err="1" smtClean="0">
                <a:solidFill>
                  <a:srgbClr val="FF0000"/>
                </a:solidFill>
                <a:latin typeface="Comic Sans MS" pitchFamily="66" charset="0"/>
              </a:rPr>
              <a:t>violation</a:t>
            </a:r>
            <a:endParaRPr lang="de-DE" dirty="0">
              <a:solidFill>
                <a:srgbClr val="FF0000"/>
              </a:solidFill>
              <a:latin typeface="Comic Sans MS" pitchFamily="66" charset="0"/>
            </a:endParaRPr>
          </a:p>
          <a:p>
            <a:pPr lvl="1" eaLnBrk="1"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dirty="0" smtClean="0">
                <a:latin typeface="Comic Sans MS" pitchFamily="66" charset="0"/>
              </a:rPr>
              <a:t>Thermal non-equilibrium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898862" y="6991703"/>
            <a:ext cx="5580000" cy="292691"/>
          </a:xfrm>
          <a:prstGeom prst="rect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txBody>
          <a:bodyPr wrap="square" lIns="91420" tIns="45711" rIns="91420" bIns="45711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400" dirty="0">
                <a:latin typeface="Comic Sans MS" pitchFamily="66" charset="0"/>
              </a:rPr>
              <a:t>Carina </a:t>
            </a:r>
            <a:r>
              <a:rPr lang="en-US" sz="1400" dirty="0" smtClean="0">
                <a:latin typeface="Comic Sans MS" pitchFamily="66" charset="0"/>
              </a:rPr>
              <a:t>Nebula (Largest-seen </a:t>
            </a:r>
            <a:r>
              <a:rPr lang="en-US" sz="1400" dirty="0">
                <a:latin typeface="Comic Sans MS" pitchFamily="66" charset="0"/>
              </a:rPr>
              <a:t>star-birth regions in the </a:t>
            </a:r>
            <a:r>
              <a:rPr lang="en-US" sz="1400" dirty="0" smtClean="0">
                <a:latin typeface="Comic Sans MS" pitchFamily="66" charset="0"/>
              </a:rPr>
              <a:t>galaxy)</a:t>
            </a:r>
            <a:endParaRPr lang="de-DE" sz="1400" dirty="0">
              <a:latin typeface="Comic Sans MS" pitchFamily="66" charset="0"/>
            </a:endParaRPr>
          </a:p>
        </p:txBody>
      </p:sp>
      <p:sp>
        <p:nvSpPr>
          <p:cNvPr id="8" name="Segnaposto data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12" name="Rettangolo 11"/>
          <p:cNvSpPr/>
          <p:nvPr/>
        </p:nvSpPr>
        <p:spPr>
          <a:xfrm>
            <a:off x="422045" y="2454217"/>
            <a:ext cx="9258819" cy="662984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E</a:t>
            </a:r>
            <a:r>
              <a:rPr lang="de-DE" dirty="0" err="1" smtClean="0">
                <a:latin typeface="Comic Sans MS" pitchFamily="66" charset="0"/>
              </a:rPr>
              <a:t>qual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emounts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of</a:t>
            </a:r>
            <a:r>
              <a:rPr lang="de-DE" dirty="0">
                <a:latin typeface="Comic Sans MS" pitchFamily="66" charset="0"/>
              </a:rPr>
              <a:t> matter </a:t>
            </a:r>
            <a:r>
              <a:rPr lang="de-DE" dirty="0" err="1">
                <a:latin typeface="Comic Sans MS" pitchFamily="66" charset="0"/>
              </a:rPr>
              <a:t>and</a:t>
            </a:r>
            <a:r>
              <a:rPr lang="de-DE" dirty="0">
                <a:latin typeface="Comic Sans MS" pitchFamily="66" charset="0"/>
              </a:rPr>
              <a:t> antimatter </a:t>
            </a:r>
            <a:r>
              <a:rPr lang="de-DE" dirty="0" err="1">
                <a:latin typeface="Comic Sans MS" pitchFamily="66" charset="0"/>
              </a:rPr>
              <a:t>at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the</a:t>
            </a:r>
            <a:r>
              <a:rPr lang="de-DE" dirty="0">
                <a:latin typeface="Comic Sans MS" pitchFamily="66" charset="0"/>
              </a:rPr>
              <a:t> Big </a:t>
            </a:r>
            <a:r>
              <a:rPr lang="de-DE" dirty="0" smtClean="0">
                <a:latin typeface="Comic Sans MS" pitchFamily="66" charset="0"/>
              </a:rPr>
              <a:t>Bang. </a:t>
            </a:r>
            <a:endParaRPr lang="de-DE" dirty="0">
              <a:latin typeface="Comic Sans MS" pitchFamily="66" charset="0"/>
            </a:endParaRPr>
          </a:p>
          <a:p>
            <a:pPr lvl="1"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dirty="0" smtClean="0">
                <a:latin typeface="Comic Sans MS" pitchFamily="66" charset="0"/>
              </a:rPr>
              <a:t>CP </a:t>
            </a:r>
            <a:r>
              <a:rPr lang="de-DE" dirty="0" err="1">
                <a:latin typeface="Comic Sans MS" pitchFamily="66" charset="0"/>
              </a:rPr>
              <a:t>violation</a:t>
            </a:r>
            <a:r>
              <a:rPr lang="de-DE" dirty="0">
                <a:latin typeface="Comic Sans MS" pitchFamily="66" charset="0"/>
              </a:rPr>
              <a:t> in </a:t>
            </a:r>
            <a:r>
              <a:rPr lang="de-DE" dirty="0" smtClean="0">
                <a:latin typeface="Comic Sans MS" pitchFamily="66" charset="0"/>
              </a:rPr>
              <a:t>SM: </a:t>
            </a:r>
            <a:r>
              <a:rPr lang="de-DE" dirty="0">
                <a:latin typeface="Comic Sans MS" pitchFamily="66" charset="0"/>
              </a:rPr>
              <a:t>10</a:t>
            </a:r>
            <a:r>
              <a:rPr lang="de-DE" baseline="30000" dirty="0">
                <a:latin typeface="Comic Sans MS" pitchFamily="66" charset="0"/>
              </a:rPr>
              <a:t>-18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expected</a:t>
            </a:r>
            <a:endParaRPr lang="de-DE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01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AutoShape 2" descr="https://www.neutronedm.org/images/inset/50years.jpg"/>
          <p:cNvSpPr>
            <a:spLocks noChangeAspect="1" noChangeArrowheads="1"/>
          </p:cNvSpPr>
          <p:nvPr/>
        </p:nvSpPr>
        <p:spPr bwMode="auto">
          <a:xfrm>
            <a:off x="224016" y="-267728"/>
            <a:ext cx="336021" cy="33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84" tIns="50344" rIns="100684" bIns="50344"/>
          <a:lstStyle/>
          <a:p>
            <a:endParaRPr lang="de-DE"/>
          </a:p>
        </p:txBody>
      </p:sp>
      <p:sp>
        <p:nvSpPr>
          <p:cNvPr id="38916" name="AutoShape 4" descr="https://www.neutronedm.org/images/inset/50years.jpg"/>
          <p:cNvSpPr>
            <a:spLocks noChangeAspect="1" noChangeArrowheads="1"/>
          </p:cNvSpPr>
          <p:nvPr/>
        </p:nvSpPr>
        <p:spPr bwMode="auto">
          <a:xfrm>
            <a:off x="392024" y="-99735"/>
            <a:ext cx="336021" cy="33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84" tIns="50344" rIns="100684" bIns="50344"/>
          <a:lstStyle/>
          <a:p>
            <a:endParaRPr lang="de-DE"/>
          </a:p>
        </p:txBody>
      </p:sp>
      <p:sp>
        <p:nvSpPr>
          <p:cNvPr id="38917" name="AutoShape 8" descr="https://www.neutronedm.org/images/inset/50years.jpg"/>
          <p:cNvSpPr>
            <a:spLocks noChangeAspect="1" noChangeArrowheads="1"/>
          </p:cNvSpPr>
          <p:nvPr/>
        </p:nvSpPr>
        <p:spPr bwMode="auto">
          <a:xfrm>
            <a:off x="560039" y="68247"/>
            <a:ext cx="336021" cy="33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84" tIns="50344" rIns="100684" bIns="50344"/>
          <a:lstStyle/>
          <a:p>
            <a:endParaRPr lang="de-DE"/>
          </a:p>
        </p:txBody>
      </p:sp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1" b="2139"/>
          <a:stretch>
            <a:fillRect/>
          </a:stretch>
        </p:blipFill>
        <p:spPr bwMode="auto">
          <a:xfrm>
            <a:off x="474874" y="1126383"/>
            <a:ext cx="8328920" cy="5476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C1B7C8C8-98E1-4AA1-9790-A76A83605039}" type="slidenum">
              <a:rPr lang="en-US" sz="1200">
                <a:latin typeface="Comic Sans MS" pitchFamily="66" charset="0"/>
              </a:rPr>
              <a:pPr/>
              <a:t>5</a:t>
            </a:fld>
            <a:endParaRPr lang="en-US" sz="1200">
              <a:latin typeface="Comic Sans MS" pitchFamily="66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381298" y="199663"/>
            <a:ext cx="4792098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Theoretical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200" b="0" dirty="0" err="1" smtClean="0">
                <a:solidFill>
                  <a:srgbClr val="FF0000"/>
                </a:solidFill>
                <a:latin typeface="Comic Sans MS" pitchFamily="66" charset="0"/>
              </a:rPr>
              <a:t>predictions</a:t>
            </a:r>
            <a:endParaRPr lang="de-DE" sz="3200" b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2693004" y="6677878"/>
            <a:ext cx="4096102" cy="3715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dirty="0" err="1" smtClean="0">
                <a:solidFill>
                  <a:srgbClr val="FF0000"/>
                </a:solidFill>
                <a:latin typeface="Comic Sans MS" pitchFamily="66" charset="0"/>
              </a:rPr>
              <a:t>No</a:t>
            </a:r>
            <a:r>
              <a:rPr lang="de-DE" sz="2000" dirty="0" smtClean="0">
                <a:solidFill>
                  <a:srgbClr val="FF0000"/>
                </a:solidFill>
                <a:latin typeface="Comic Sans MS" pitchFamily="66" charset="0"/>
              </a:rPr>
              <a:t> Standard Model Background!</a:t>
            </a:r>
            <a:endParaRPr lang="de-DE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16" name="Rettangolo 15"/>
          <p:cNvSpPr/>
          <p:nvPr/>
        </p:nvSpPr>
        <p:spPr bwMode="auto">
          <a:xfrm>
            <a:off x="6413326" y="3864552"/>
            <a:ext cx="2079321" cy="281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8803794" y="3795386"/>
            <a:ext cx="1276831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it-IT" sz="1400" dirty="0" err="1" smtClean="0">
                <a:solidFill>
                  <a:srgbClr val="FF0000"/>
                </a:solidFill>
                <a:latin typeface="Comic Sans MS" pitchFamily="66" charset="0"/>
              </a:rPr>
              <a:t>lanned</a:t>
            </a:r>
            <a:endParaRPr lang="it-IT" sz="14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it-IT" sz="1400" dirty="0" err="1" smtClean="0">
                <a:solidFill>
                  <a:srgbClr val="FF0000"/>
                </a:solidFill>
                <a:latin typeface="Comic Sans MS" pitchFamily="66" charset="0"/>
              </a:rPr>
              <a:t>experiments</a:t>
            </a:r>
            <a:endParaRPr lang="it-IT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4639334" y="3989812"/>
            <a:ext cx="4164460" cy="599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7863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AutoShape 2" descr="https://www.neutronedm.org/images/inset/50years.jpg"/>
          <p:cNvSpPr>
            <a:spLocks noChangeAspect="1" noChangeArrowheads="1"/>
          </p:cNvSpPr>
          <p:nvPr/>
        </p:nvSpPr>
        <p:spPr bwMode="auto">
          <a:xfrm>
            <a:off x="224016" y="-267728"/>
            <a:ext cx="336021" cy="33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84" tIns="50344" rIns="100684" bIns="50344"/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5"/>
              <p:cNvSpPr txBox="1">
                <a:spLocks noChangeArrowheads="1"/>
              </p:cNvSpPr>
              <p:nvPr/>
            </p:nvSpPr>
            <p:spPr bwMode="auto">
              <a:xfrm>
                <a:off x="404552" y="829677"/>
                <a:ext cx="8564084" cy="61694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100684" tIns="50344" rIns="100684" bIns="50344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de-DE" dirty="0">
                    <a:latin typeface="Comic Sans MS" pitchFamily="66" charset="0"/>
                  </a:rPr>
                  <a:t>EDM </a:t>
                </a:r>
                <a:r>
                  <a:rPr lang="de-DE" dirty="0" err="1">
                    <a:latin typeface="Comic Sans MS" pitchFamily="66" charset="0"/>
                  </a:rPr>
                  <a:t>searches</a:t>
                </a:r>
                <a:r>
                  <a:rPr lang="de-DE" dirty="0">
                    <a:latin typeface="Comic Sans MS" pitchFamily="66" charset="0"/>
                  </a:rPr>
                  <a:t>: </a:t>
                </a:r>
                <a:r>
                  <a:rPr lang="de-DE" dirty="0" err="1">
                    <a:latin typeface="Comic Sans MS" pitchFamily="66" charset="0"/>
                  </a:rPr>
                  <a:t>only</a:t>
                </a:r>
                <a:r>
                  <a:rPr lang="de-DE" dirty="0">
                    <a:latin typeface="Comic Sans MS" pitchFamily="66" charset="0"/>
                  </a:rPr>
                  <a:t> </a:t>
                </a:r>
                <a:r>
                  <a:rPr lang="de-DE" dirty="0" err="1">
                    <a:latin typeface="Comic Sans MS" pitchFamily="66" charset="0"/>
                  </a:rPr>
                  <a:t>upper</a:t>
                </a:r>
                <a:r>
                  <a:rPr lang="de-DE" dirty="0">
                    <a:latin typeface="Comic Sans MS" pitchFamily="66" charset="0"/>
                  </a:rPr>
                  <a:t> </a:t>
                </a:r>
                <a:r>
                  <a:rPr lang="de-DE" dirty="0" err="1">
                    <a:latin typeface="Comic Sans MS" pitchFamily="66" charset="0"/>
                  </a:rPr>
                  <a:t>limits</a:t>
                </a:r>
                <a:r>
                  <a:rPr lang="de-DE" dirty="0">
                    <a:latin typeface="Comic Sans MS" pitchFamily="66" charset="0"/>
                  </a:rPr>
                  <a:t> </a:t>
                </a:r>
                <a:r>
                  <a:rPr lang="de-DE" dirty="0" err="1">
                    <a:latin typeface="Comic Sans MS" pitchFamily="66" charset="0"/>
                  </a:rPr>
                  <a:t>yet</a:t>
                </a:r>
                <a:r>
                  <a:rPr lang="de-DE" dirty="0">
                    <a:latin typeface="Comic Sans MS" pitchFamily="66" charset="0"/>
                  </a:rPr>
                  <a:t> (in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1" dirty="0">
                        <a:latin typeface="Cambria Math"/>
                      </a:rPr>
                      <m:t>e</m:t>
                    </m:r>
                    <m:r>
                      <a:rPr lang="de-DE" dirty="0" err="1">
                        <a:latin typeface="Cambria Math"/>
                        <a:sym typeface="Symbol"/>
                      </a:rPr>
                      <m:t></m:t>
                    </m:r>
                    <m:r>
                      <m:rPr>
                        <m:sty m:val="p"/>
                      </m:rPr>
                      <a:rPr lang="de-DE" i="1" dirty="0" err="1">
                        <a:latin typeface="Cambria Math"/>
                        <a:sym typeface="Symbol"/>
                      </a:rPr>
                      <m:t>cm</m:t>
                    </m:r>
                  </m:oMath>
                </a14:m>
                <a:r>
                  <a:rPr lang="de-DE" dirty="0" smtClean="0">
                    <a:latin typeface="Comic Sans MS" pitchFamily="66" charset="0"/>
                  </a:rPr>
                  <a:t>)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de-DE" dirty="0" smtClean="0">
                    <a:latin typeface="Comic Sans MS" pitchFamily="66" charset="0"/>
                  </a:rPr>
                  <a:t>E-</a:t>
                </a:r>
                <a:r>
                  <a:rPr lang="de-DE" dirty="0" err="1" smtClean="0">
                    <a:latin typeface="Comic Sans MS" pitchFamily="66" charset="0"/>
                  </a:rPr>
                  <a:t>fields</a:t>
                </a:r>
                <a:r>
                  <a:rPr lang="de-DE" dirty="0" smtClean="0">
                    <a:latin typeface="Comic Sans MS" pitchFamily="66" charset="0"/>
                  </a:rPr>
                  <a:t> </a:t>
                </a:r>
                <a:r>
                  <a:rPr lang="de-DE" dirty="0" err="1" smtClean="0">
                    <a:latin typeface="Comic Sans MS" pitchFamily="66" charset="0"/>
                  </a:rPr>
                  <a:t>accelerate</a:t>
                </a:r>
                <a:r>
                  <a:rPr lang="de-DE" dirty="0" smtClean="0">
                    <a:latin typeface="Comic Sans MS" pitchFamily="66" charset="0"/>
                  </a:rPr>
                  <a:t> </a:t>
                </a:r>
                <a:r>
                  <a:rPr lang="de-DE" dirty="0" err="1" smtClean="0">
                    <a:latin typeface="Comic Sans MS" pitchFamily="66" charset="0"/>
                  </a:rPr>
                  <a:t>charged</a:t>
                </a:r>
                <a:r>
                  <a:rPr lang="de-DE" dirty="0" smtClean="0">
                    <a:latin typeface="Comic Sans MS" pitchFamily="66" charset="0"/>
                  </a:rPr>
                  <a:t> part. </a:t>
                </a:r>
                <a:r>
                  <a:rPr lang="de-DE" dirty="0" smtClean="0">
                    <a:latin typeface="Comic Sans MS" pitchFamily="66" charset="0"/>
                    <a:sym typeface="Symbol"/>
                  </a:rPr>
                  <a:t> </a:t>
                </a:r>
                <a:r>
                  <a:rPr lang="de-DE" dirty="0" err="1" smtClean="0">
                    <a:latin typeface="Comic Sans MS" pitchFamily="66" charset="0"/>
                    <a:sym typeface="Symbol"/>
                  </a:rPr>
                  <a:t>search</a:t>
                </a:r>
                <a:r>
                  <a:rPr lang="de-DE" dirty="0" smtClean="0">
                    <a:latin typeface="Comic Sans MS" pitchFamily="66" charset="0"/>
                    <a:sym typeface="Symbol"/>
                  </a:rPr>
                  <a:t> limited </a:t>
                </a:r>
                <a:r>
                  <a:rPr lang="de-DE" dirty="0" err="1" smtClean="0">
                    <a:latin typeface="Comic Sans MS" pitchFamily="66" charset="0"/>
                    <a:sym typeface="Symbol"/>
                  </a:rPr>
                  <a:t>to</a:t>
                </a:r>
                <a:r>
                  <a:rPr lang="de-DE" dirty="0" smtClean="0">
                    <a:latin typeface="Comic Sans MS" pitchFamily="66" charset="0"/>
                    <a:sym typeface="Symbol"/>
                  </a:rPr>
                  <a:t> neutral </a:t>
                </a:r>
                <a:r>
                  <a:rPr lang="de-DE" dirty="0" err="1" smtClean="0">
                    <a:latin typeface="Comic Sans MS" pitchFamily="66" charset="0"/>
                    <a:sym typeface="Symbol"/>
                  </a:rPr>
                  <a:t>systems</a:t>
                </a:r>
                <a:r>
                  <a:rPr lang="de-DE" dirty="0" smtClean="0">
                    <a:latin typeface="Comic Sans MS" pitchFamily="66" charset="0"/>
                  </a:rPr>
                  <a:t> </a:t>
                </a:r>
                <a:endParaRPr lang="de-DE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8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4552" y="829677"/>
                <a:ext cx="8564084" cy="616941"/>
              </a:xfrm>
              <a:prstGeom prst="rect">
                <a:avLst/>
              </a:prstGeom>
              <a:blipFill rotWithShape="1">
                <a:blip r:embed="rId3"/>
                <a:stretch>
                  <a:fillRect l="-356" t="-6931" b="-158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liennummernplatzhalter 11"/>
          <p:cNvSpPr>
            <a:spLocks noGrp="1"/>
          </p:cNvSpPr>
          <p:nvPr>
            <p:ph type="sldNum" idx="12"/>
          </p:nvPr>
        </p:nvSpPr>
        <p:spPr>
          <a:xfrm>
            <a:off x="9009503" y="7006710"/>
            <a:ext cx="941681" cy="402483"/>
          </a:xfrm>
          <a:prstGeom prst="rect">
            <a:avLst/>
          </a:prstGeom>
        </p:spPr>
        <p:txBody>
          <a:bodyPr lIns="100684" tIns="50344" rIns="100684" bIns="50344"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  <a:latin typeface="Comic Sans MS" pitchFamily="66" charset="0"/>
              </a:rPr>
              <a:pPr/>
              <a:t>6</a:t>
            </a:fld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155416" y="0"/>
            <a:ext cx="4021198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3200" b="0" kern="0" dirty="0" smtClean="0">
                <a:solidFill>
                  <a:srgbClr val="FF0000"/>
                </a:solidFill>
                <a:latin typeface="Comic Sans MS" pitchFamily="66" charset="0"/>
              </a:rPr>
              <a:t>Experimental limits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326530" y="1929165"/>
            <a:ext cx="9232576" cy="2092265"/>
            <a:chOff x="186997" y="1590387"/>
            <a:chExt cx="9232576" cy="2092265"/>
          </a:xfrm>
        </p:grpSpPr>
        <p:sp>
          <p:nvSpPr>
            <p:cNvPr id="3" name="Rettangolo 2"/>
            <p:cNvSpPr/>
            <p:nvPr/>
          </p:nvSpPr>
          <p:spPr bwMode="auto">
            <a:xfrm>
              <a:off x="392026" y="1590387"/>
              <a:ext cx="9027547" cy="20922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1110488" y="2060589"/>
              <a:ext cx="1855838" cy="1511613"/>
              <a:chOff x="1848141" y="2028089"/>
              <a:chExt cx="1855838" cy="1511613"/>
            </a:xfrm>
          </p:grpSpPr>
          <p:sp>
            <p:nvSpPr>
              <p:cNvPr id="20" name="Textfeld 1"/>
              <p:cNvSpPr txBox="1">
                <a:spLocks noChangeArrowheads="1"/>
              </p:cNvSpPr>
              <p:nvPr/>
            </p:nvSpPr>
            <p:spPr bwMode="auto">
              <a:xfrm>
                <a:off x="1848141" y="3036654"/>
                <a:ext cx="719724" cy="3880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94" tIns="50397" rIns="100794" bIns="50397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de-DE" sz="2000" b="1" dirty="0">
                    <a:solidFill>
                      <a:srgbClr val="00B0F0"/>
                    </a:solidFill>
                  </a:rPr>
                  <a:t>µ</a:t>
                </a:r>
                <a:r>
                  <a:rPr lang="de-DE" sz="2000" b="1" dirty="0">
                    <a:solidFill>
                      <a:srgbClr val="3A6F8A"/>
                    </a:solidFill>
                  </a:rPr>
                  <a:t>   </a:t>
                </a:r>
                <a:r>
                  <a:rPr lang="de-DE" sz="2000" b="1" dirty="0">
                    <a:solidFill>
                      <a:srgbClr val="FF0000"/>
                    </a:solidFill>
                    <a:latin typeface="Comic Sans MS" pitchFamily="66" charset="0"/>
                  </a:rPr>
                  <a:t>d</a:t>
                </a:r>
              </a:p>
            </p:txBody>
          </p:sp>
          <p:grpSp>
            <p:nvGrpSpPr>
              <p:cNvPr id="21" name="Gruppo 20"/>
              <p:cNvGrpSpPr/>
              <p:nvPr/>
            </p:nvGrpSpPr>
            <p:grpSpPr>
              <a:xfrm>
                <a:off x="2205512" y="2040615"/>
                <a:ext cx="794549" cy="559724"/>
                <a:chOff x="2261141" y="1000957"/>
                <a:chExt cx="794549" cy="559724"/>
              </a:xfrm>
            </p:grpSpPr>
            <p:sp>
              <p:nvSpPr>
                <p:cNvPr id="33" name="Pfeil nach oben 26"/>
                <p:cNvSpPr>
                  <a:spLocks noChangeArrowheads="1"/>
                </p:cNvSpPr>
                <p:nvPr/>
              </p:nvSpPr>
              <p:spPr bwMode="auto">
                <a:xfrm>
                  <a:off x="2261141" y="1000957"/>
                  <a:ext cx="794549" cy="480791"/>
                </a:xfrm>
                <a:prstGeom prst="upArrow">
                  <a:avLst>
                    <a:gd name="adj1" fmla="val 50000"/>
                    <a:gd name="adj2" fmla="val 50009"/>
                  </a:avLst>
                </a:prstGeom>
                <a:solidFill>
                  <a:srgbClr val="3399FF">
                    <a:alpha val="69803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9207" tIns="51588" rIns="99207" bIns="51588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4" name="Textfeld 30"/>
                <p:cNvSpPr txBox="1">
                  <a:spLocks noChangeArrowheads="1"/>
                </p:cNvSpPr>
                <p:nvPr/>
              </p:nvSpPr>
              <p:spPr bwMode="auto">
                <a:xfrm>
                  <a:off x="2427594" y="1000957"/>
                  <a:ext cx="461641" cy="559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00794" tIns="50397" rIns="100794" bIns="50397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de-DE" b="1" dirty="0">
                      <a:solidFill>
                        <a:schemeClr val="bg1"/>
                      </a:solidFill>
                      <a:latin typeface="Comic Sans MS" pitchFamily="66" charset="0"/>
                    </a:rPr>
                    <a:t>B</a:t>
                  </a:r>
                </a:p>
              </p:txBody>
            </p:sp>
          </p:grpSp>
          <p:grpSp>
            <p:nvGrpSpPr>
              <p:cNvPr id="22" name="Gruppo 21"/>
              <p:cNvGrpSpPr/>
              <p:nvPr/>
            </p:nvGrpSpPr>
            <p:grpSpPr>
              <a:xfrm>
                <a:off x="2911180" y="2028089"/>
                <a:ext cx="792799" cy="559724"/>
                <a:chOff x="3029439" y="1000957"/>
                <a:chExt cx="792799" cy="559724"/>
              </a:xfrm>
            </p:grpSpPr>
            <p:sp>
              <p:nvSpPr>
                <p:cNvPr id="31" name="Pfeil nach oben 28"/>
                <p:cNvSpPr>
                  <a:spLocks noChangeArrowheads="1"/>
                </p:cNvSpPr>
                <p:nvPr/>
              </p:nvSpPr>
              <p:spPr bwMode="auto">
                <a:xfrm>
                  <a:off x="3029439" y="1000957"/>
                  <a:ext cx="792799" cy="480791"/>
                </a:xfrm>
                <a:prstGeom prst="upArrow">
                  <a:avLst>
                    <a:gd name="adj1" fmla="val 50000"/>
                    <a:gd name="adj2" fmla="val 50120"/>
                  </a:avLst>
                </a:prstGeom>
                <a:solidFill>
                  <a:srgbClr val="C00000">
                    <a:alpha val="7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9207" tIns="51588" rIns="99207" bIns="51588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2" name="Textfeld 31"/>
                <p:cNvSpPr txBox="1">
                  <a:spLocks noChangeArrowheads="1"/>
                </p:cNvSpPr>
                <p:nvPr/>
              </p:nvSpPr>
              <p:spPr bwMode="auto">
                <a:xfrm>
                  <a:off x="3201503" y="1000957"/>
                  <a:ext cx="477671" cy="559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00794" tIns="50397" rIns="100794" bIns="50397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de-DE" b="1" dirty="0">
                      <a:solidFill>
                        <a:schemeClr val="bg1"/>
                      </a:solidFill>
                      <a:latin typeface="Comic Sans MS" pitchFamily="66" charset="0"/>
                    </a:rPr>
                    <a:t>E</a:t>
                  </a:r>
                </a:p>
              </p:txBody>
            </p:sp>
          </p:grpSp>
          <p:grpSp>
            <p:nvGrpSpPr>
              <p:cNvPr id="23" name="Gruppo 22"/>
              <p:cNvGrpSpPr/>
              <p:nvPr/>
            </p:nvGrpSpPr>
            <p:grpSpPr>
              <a:xfrm>
                <a:off x="2218945" y="2516539"/>
                <a:ext cx="1411919" cy="1023163"/>
                <a:chOff x="1468342" y="2192656"/>
                <a:chExt cx="3174697" cy="2976622"/>
              </a:xfrm>
            </p:grpSpPr>
            <p:sp>
              <p:nvSpPr>
                <p:cNvPr id="25" name="Flussdiagramm: Zusammenführen 18"/>
                <p:cNvSpPr/>
                <p:nvPr/>
              </p:nvSpPr>
              <p:spPr bwMode="auto">
                <a:xfrm>
                  <a:off x="1468342" y="2489404"/>
                  <a:ext cx="3174697" cy="2679874"/>
                </a:xfrm>
                <a:prstGeom prst="flowChartMerge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2700000" scaled="1"/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square" lIns="99207" tIns="51588" rIns="99207" bIns="51588">
                  <a:spAutoFit/>
                </a:bodyPr>
                <a:lstStyle/>
                <a:p>
                  <a:pPr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sp>
              <p:nvSpPr>
                <p:cNvPr id="26" name="Ellipse 34"/>
                <p:cNvSpPr/>
                <p:nvPr/>
              </p:nvSpPr>
              <p:spPr bwMode="auto">
                <a:xfrm>
                  <a:off x="1468342" y="2192656"/>
                  <a:ext cx="3174697" cy="508785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952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9207" tIns="51588" rIns="99207" bIns="51588">
                  <a:spAutoFit/>
                </a:bodyPr>
                <a:lstStyle/>
                <a:p>
                  <a:pPr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cxnSp>
              <p:nvCxnSpPr>
                <p:cNvPr id="27" name="Gerade Verbindung mit Pfeil 39"/>
                <p:cNvCxnSpPr>
                  <a:cxnSpLocks noChangeShapeType="1"/>
                </p:cNvCxnSpPr>
                <p:nvPr/>
              </p:nvCxnSpPr>
              <p:spPr bwMode="auto">
                <a:xfrm>
                  <a:off x="3055690" y="2589889"/>
                  <a:ext cx="635290" cy="316737"/>
                </a:xfrm>
                <a:prstGeom prst="straightConnector1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8" name="Gerade Verbindung mit Pfeil 24"/>
                <p:cNvCxnSpPr>
                  <a:cxnSpLocks noChangeShapeType="1"/>
                  <a:stCxn id="25" idx="2"/>
                </p:cNvCxnSpPr>
                <p:nvPr/>
              </p:nvCxnSpPr>
              <p:spPr bwMode="auto">
                <a:xfrm flipV="1">
                  <a:off x="3055691" y="2793894"/>
                  <a:ext cx="635289" cy="2375384"/>
                </a:xfrm>
                <a:prstGeom prst="straightConnector1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9" name="Gerade Verbindung 2"/>
                <p:cNvCxnSpPr>
                  <a:cxnSpLocks noChangeShapeType="1"/>
                </p:cNvCxnSpPr>
                <p:nvPr/>
              </p:nvCxnSpPr>
              <p:spPr bwMode="auto">
                <a:xfrm>
                  <a:off x="3029438" y="2430646"/>
                  <a:ext cx="26251" cy="2738632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prstDash val="lg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" name="Gerade Verbindung 2"/>
                <p:cNvCxnSpPr>
                  <a:cxnSpLocks noChangeShapeType="1"/>
                </p:cNvCxnSpPr>
                <p:nvPr/>
              </p:nvCxnSpPr>
              <p:spPr bwMode="auto">
                <a:xfrm>
                  <a:off x="1468342" y="2472181"/>
                  <a:ext cx="3174697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24" name="Textfeld 42"/>
            <p:cNvSpPr txBox="1">
              <a:spLocks noChangeArrowheads="1"/>
            </p:cNvSpPr>
            <p:nvPr/>
          </p:nvSpPr>
          <p:spPr bwMode="auto">
            <a:xfrm>
              <a:off x="2666640" y="3225953"/>
              <a:ext cx="2077468" cy="359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sz="1800" b="1" dirty="0" err="1">
                  <a:solidFill>
                    <a:srgbClr val="3A6F8A"/>
                  </a:solidFill>
                  <a:latin typeface="Comic Sans MS" pitchFamily="66" charset="0"/>
                </a:rPr>
                <a:t>hf</a:t>
              </a:r>
              <a:r>
                <a:rPr lang="de-DE" sz="1800" b="1" baseline="-25000" dirty="0">
                  <a:solidFill>
                    <a:srgbClr val="3A6F8A"/>
                  </a:solidFill>
                  <a:latin typeface="Comic Sans MS" pitchFamily="66" charset="0"/>
                </a:rPr>
                <a:t>+</a:t>
              </a:r>
              <a:r>
                <a:rPr lang="de-DE" sz="1800" b="1" dirty="0">
                  <a:solidFill>
                    <a:srgbClr val="3A6F8A"/>
                  </a:solidFill>
                  <a:latin typeface="Comic Sans MS" pitchFamily="66" charset="0"/>
                </a:rPr>
                <a:t> = 2µ</a:t>
              </a:r>
              <a:r>
                <a:rPr lang="de-DE" sz="1800" b="1" dirty="0">
                  <a:solidFill>
                    <a:srgbClr val="3399FF"/>
                  </a:solidFill>
                  <a:latin typeface="Comic Sans MS" pitchFamily="66" charset="0"/>
                </a:rPr>
                <a:t>B</a:t>
              </a:r>
              <a:r>
                <a:rPr lang="de-DE" sz="1800" b="1" dirty="0">
                  <a:solidFill>
                    <a:srgbClr val="3A6F8A"/>
                  </a:solidFill>
                  <a:latin typeface="Comic Sans MS" pitchFamily="66" charset="0"/>
                </a:rPr>
                <a:t> + 2d</a:t>
              </a:r>
              <a:r>
                <a:rPr lang="de-DE" sz="1800" b="1" dirty="0">
                  <a:solidFill>
                    <a:srgbClr val="C00000"/>
                  </a:solidFill>
                  <a:latin typeface="Comic Sans MS" pitchFamily="66" charset="0"/>
                </a:rPr>
                <a:t>E</a:t>
              </a:r>
            </a:p>
          </p:txBody>
        </p:sp>
        <p:sp>
          <p:nvSpPr>
            <p:cNvPr id="36" name="Textfeld 43"/>
            <p:cNvSpPr txBox="1">
              <a:spLocks noChangeArrowheads="1"/>
            </p:cNvSpPr>
            <p:nvPr/>
          </p:nvSpPr>
          <p:spPr bwMode="auto">
            <a:xfrm>
              <a:off x="7035714" y="3252406"/>
              <a:ext cx="2077468" cy="359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100794" tIns="50397" rIns="100794" bIns="50397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sz="1800" b="1" dirty="0" err="1">
                  <a:solidFill>
                    <a:srgbClr val="3A6F8A"/>
                  </a:solidFill>
                  <a:latin typeface="Comic Sans MS" pitchFamily="66" charset="0"/>
                </a:rPr>
                <a:t>hf</a:t>
              </a:r>
              <a:r>
                <a:rPr lang="de-DE" sz="1800" b="1" baseline="-25000" dirty="0">
                  <a:solidFill>
                    <a:srgbClr val="3A6F8A"/>
                  </a:solidFill>
                  <a:latin typeface="Comic Sans MS" pitchFamily="66" charset="0"/>
                </a:rPr>
                <a:t>-</a:t>
              </a:r>
              <a:r>
                <a:rPr lang="de-DE" sz="1800" b="1" dirty="0">
                  <a:solidFill>
                    <a:srgbClr val="3A6F8A"/>
                  </a:solidFill>
                  <a:latin typeface="Comic Sans MS" pitchFamily="66" charset="0"/>
                </a:rPr>
                <a:t> = 2µ</a:t>
              </a:r>
              <a:r>
                <a:rPr lang="de-DE" sz="1800" b="1" dirty="0">
                  <a:solidFill>
                    <a:srgbClr val="3399FF"/>
                  </a:solidFill>
                  <a:latin typeface="Comic Sans MS" pitchFamily="66" charset="0"/>
                </a:rPr>
                <a:t>B</a:t>
              </a:r>
              <a:r>
                <a:rPr lang="de-DE" sz="1800" b="1" dirty="0">
                  <a:solidFill>
                    <a:srgbClr val="3A6F8A"/>
                  </a:solidFill>
                  <a:latin typeface="Comic Sans MS" pitchFamily="66" charset="0"/>
                </a:rPr>
                <a:t> - 2d</a:t>
              </a:r>
              <a:r>
                <a:rPr lang="de-DE" sz="1800" b="1" dirty="0">
                  <a:solidFill>
                    <a:srgbClr val="C00000"/>
                  </a:solidFill>
                  <a:latin typeface="Comic Sans MS" pitchFamily="66" charset="0"/>
                </a:rPr>
                <a:t>E</a:t>
              </a:r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5588371" y="1974822"/>
              <a:ext cx="2178886" cy="1483378"/>
              <a:chOff x="5838630" y="1907752"/>
              <a:chExt cx="2178886" cy="1483378"/>
            </a:xfrm>
          </p:grpSpPr>
          <p:grpSp>
            <p:nvGrpSpPr>
              <p:cNvPr id="37" name="Gruppo 36"/>
              <p:cNvGrpSpPr/>
              <p:nvPr/>
            </p:nvGrpSpPr>
            <p:grpSpPr>
              <a:xfrm>
                <a:off x="6233789" y="2367967"/>
                <a:ext cx="1411919" cy="1023163"/>
                <a:chOff x="1468342" y="2192656"/>
                <a:chExt cx="3174697" cy="2976622"/>
              </a:xfrm>
            </p:grpSpPr>
            <p:sp>
              <p:nvSpPr>
                <p:cNvPr id="45" name="Flussdiagramm: Zusammenführen 18"/>
                <p:cNvSpPr/>
                <p:nvPr/>
              </p:nvSpPr>
              <p:spPr bwMode="auto">
                <a:xfrm>
                  <a:off x="1468342" y="2489404"/>
                  <a:ext cx="3174697" cy="2679874"/>
                </a:xfrm>
                <a:prstGeom prst="flowChartMerge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2700000" scaled="1"/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square" lIns="99207" tIns="51588" rIns="99207" bIns="51588">
                  <a:spAutoFit/>
                </a:bodyPr>
                <a:lstStyle/>
                <a:p>
                  <a:pPr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sp>
              <p:nvSpPr>
                <p:cNvPr id="46" name="Ellipse 34"/>
                <p:cNvSpPr/>
                <p:nvPr/>
              </p:nvSpPr>
              <p:spPr bwMode="auto">
                <a:xfrm>
                  <a:off x="1468342" y="2192656"/>
                  <a:ext cx="3174697" cy="508785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952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9207" tIns="51588" rIns="99207" bIns="51588">
                  <a:spAutoFit/>
                </a:bodyPr>
                <a:lstStyle/>
                <a:p>
                  <a:pPr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cxnSp>
              <p:nvCxnSpPr>
                <p:cNvPr id="47" name="Gerade Verbindung mit Pfeil 39"/>
                <p:cNvCxnSpPr>
                  <a:cxnSpLocks noChangeShapeType="1"/>
                </p:cNvCxnSpPr>
                <p:nvPr/>
              </p:nvCxnSpPr>
              <p:spPr bwMode="auto">
                <a:xfrm>
                  <a:off x="3055690" y="2589889"/>
                  <a:ext cx="635290" cy="316737"/>
                </a:xfrm>
                <a:prstGeom prst="straightConnector1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8" name="Gerade Verbindung mit Pfeil 24"/>
                <p:cNvCxnSpPr>
                  <a:cxnSpLocks noChangeShapeType="1"/>
                  <a:stCxn id="45" idx="2"/>
                </p:cNvCxnSpPr>
                <p:nvPr/>
              </p:nvCxnSpPr>
              <p:spPr bwMode="auto">
                <a:xfrm flipV="1">
                  <a:off x="3055691" y="2793894"/>
                  <a:ext cx="635289" cy="2375384"/>
                </a:xfrm>
                <a:prstGeom prst="straightConnector1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9" name="Gerade Verbindung 2"/>
                <p:cNvCxnSpPr>
                  <a:cxnSpLocks noChangeShapeType="1"/>
                </p:cNvCxnSpPr>
                <p:nvPr/>
              </p:nvCxnSpPr>
              <p:spPr bwMode="auto">
                <a:xfrm>
                  <a:off x="3029438" y="2430646"/>
                  <a:ext cx="26251" cy="2738632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prstDash val="lg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0" name="Gerade Verbindung 2"/>
                <p:cNvCxnSpPr>
                  <a:cxnSpLocks noChangeShapeType="1"/>
                </p:cNvCxnSpPr>
                <p:nvPr/>
              </p:nvCxnSpPr>
              <p:spPr bwMode="auto">
                <a:xfrm>
                  <a:off x="1468342" y="2472181"/>
                  <a:ext cx="3174697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pic>
            <p:nvPicPr>
              <p:cNvPr id="38" name="Picture 2" descr="http://findicons.com/files/icons/2128/vista_style_arrow/128/rotate270anticlockwise3green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38630" y="1907752"/>
                <a:ext cx="2178886" cy="819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9" name="Gruppo 38"/>
              <p:cNvGrpSpPr/>
              <p:nvPr/>
            </p:nvGrpSpPr>
            <p:grpSpPr>
              <a:xfrm>
                <a:off x="6511361" y="1997835"/>
                <a:ext cx="794549" cy="559724"/>
                <a:chOff x="2261141" y="1000957"/>
                <a:chExt cx="794549" cy="559724"/>
              </a:xfrm>
            </p:grpSpPr>
            <p:sp>
              <p:nvSpPr>
                <p:cNvPr id="43" name="Pfeil nach oben 26"/>
                <p:cNvSpPr>
                  <a:spLocks noChangeArrowheads="1"/>
                </p:cNvSpPr>
                <p:nvPr/>
              </p:nvSpPr>
              <p:spPr bwMode="auto">
                <a:xfrm>
                  <a:off x="2261141" y="1000957"/>
                  <a:ext cx="794549" cy="480791"/>
                </a:xfrm>
                <a:prstGeom prst="upArrow">
                  <a:avLst>
                    <a:gd name="adj1" fmla="val 50000"/>
                    <a:gd name="adj2" fmla="val 50009"/>
                  </a:avLst>
                </a:prstGeom>
                <a:solidFill>
                  <a:srgbClr val="3399FF">
                    <a:alpha val="69803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9207" tIns="51588" rIns="99207" bIns="51588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44" name="Textfeld 30"/>
                <p:cNvSpPr txBox="1">
                  <a:spLocks noChangeArrowheads="1"/>
                </p:cNvSpPr>
                <p:nvPr/>
              </p:nvSpPr>
              <p:spPr bwMode="auto">
                <a:xfrm>
                  <a:off x="2427594" y="1000957"/>
                  <a:ext cx="461641" cy="559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00794" tIns="50397" rIns="100794" bIns="50397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de-DE" b="1" dirty="0">
                      <a:solidFill>
                        <a:schemeClr val="bg1"/>
                      </a:solidFill>
                      <a:latin typeface="Comic Sans MS" pitchFamily="66" charset="0"/>
                    </a:rPr>
                    <a:t>B</a:t>
                  </a:r>
                </a:p>
              </p:txBody>
            </p:sp>
          </p:grpSp>
          <p:grpSp>
            <p:nvGrpSpPr>
              <p:cNvPr id="40" name="Gruppo 39"/>
              <p:cNvGrpSpPr/>
              <p:nvPr/>
            </p:nvGrpSpPr>
            <p:grpSpPr>
              <a:xfrm>
                <a:off x="6511361" y="2409709"/>
                <a:ext cx="792799" cy="559724"/>
                <a:chOff x="6910201" y="2727219"/>
                <a:chExt cx="792799" cy="559724"/>
              </a:xfrm>
            </p:grpSpPr>
            <p:sp>
              <p:nvSpPr>
                <p:cNvPr id="41" name="Pfeil nach oben 28"/>
                <p:cNvSpPr>
                  <a:spLocks noChangeArrowheads="1"/>
                </p:cNvSpPr>
                <p:nvPr/>
              </p:nvSpPr>
              <p:spPr bwMode="auto">
                <a:xfrm rot="10800000">
                  <a:off x="6910201" y="2793626"/>
                  <a:ext cx="792799" cy="480791"/>
                </a:xfrm>
                <a:prstGeom prst="upArrow">
                  <a:avLst>
                    <a:gd name="adj1" fmla="val 50000"/>
                    <a:gd name="adj2" fmla="val 50120"/>
                  </a:avLst>
                </a:prstGeom>
                <a:solidFill>
                  <a:srgbClr val="C00000">
                    <a:alpha val="7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9207" tIns="51588" rIns="99207" bIns="51588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42" name="Textfeld 31"/>
                <p:cNvSpPr txBox="1">
                  <a:spLocks noChangeArrowheads="1"/>
                </p:cNvSpPr>
                <p:nvPr/>
              </p:nvSpPr>
              <p:spPr bwMode="auto">
                <a:xfrm>
                  <a:off x="7067764" y="2727219"/>
                  <a:ext cx="477671" cy="559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00794" tIns="50397" rIns="100794" bIns="50397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de-DE" b="1" dirty="0">
                      <a:solidFill>
                        <a:schemeClr val="bg1"/>
                      </a:solidFill>
                      <a:latin typeface="Comic Sans MS" pitchFamily="66" charset="0"/>
                    </a:rPr>
                    <a:t>E</a:t>
                  </a:r>
                </a:p>
              </p:txBody>
            </p:sp>
          </p:grpSp>
        </p:grpSp>
        <p:sp>
          <p:nvSpPr>
            <p:cNvPr id="51" name="Textfeld 8"/>
            <p:cNvSpPr txBox="1"/>
            <p:nvPr/>
          </p:nvSpPr>
          <p:spPr>
            <a:xfrm>
              <a:off x="186997" y="1592324"/>
              <a:ext cx="8630544" cy="359413"/>
            </a:xfrm>
            <a:prstGeom prst="rect">
              <a:avLst/>
            </a:prstGeom>
            <a:noFill/>
          </p:spPr>
          <p:txBody>
            <a:bodyPr wrap="none" lIns="100794" tIns="50397" rIns="100794" bIns="50397">
              <a:spAutoFit/>
            </a:bodyPr>
            <a:lstStyle/>
            <a:p>
              <a:pPr marL="285750" indent="-285750" algn="ctr">
                <a:buFont typeface="Arial" pitchFamily="34" charset="0"/>
                <a:buChar char="•"/>
                <a:defRPr/>
              </a:pP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„Traditional“ 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approach</a:t>
              </a: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: </a:t>
              </a:r>
              <a:r>
                <a:rPr lang="de-DE" dirty="0" err="1">
                  <a:solidFill>
                    <a:schemeClr val="tx2"/>
                  </a:solidFill>
                  <a:latin typeface="Comic Sans MS" pitchFamily="66" charset="0"/>
                </a:rPr>
                <a:t>p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recession</a:t>
              </a: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 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frequency</a:t>
              </a: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 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measurement</a:t>
              </a: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 in B 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and</a:t>
              </a: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 E 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fields</a:t>
              </a:r>
              <a:endParaRPr lang="de-DE" dirty="0">
                <a:solidFill>
                  <a:schemeClr val="tx2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53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AutoShape 2" descr="https://www.neutronedm.org/images/inset/50years.jpg"/>
          <p:cNvSpPr>
            <a:spLocks noChangeAspect="1" noChangeArrowheads="1"/>
          </p:cNvSpPr>
          <p:nvPr/>
        </p:nvSpPr>
        <p:spPr bwMode="auto">
          <a:xfrm>
            <a:off x="224016" y="-267728"/>
            <a:ext cx="336021" cy="33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84" tIns="50344" rIns="100684" bIns="50344"/>
          <a:lstStyle/>
          <a:p>
            <a:endParaRPr lang="de-DE"/>
          </a:p>
        </p:txBody>
      </p:sp>
      <p:sp>
        <p:nvSpPr>
          <p:cNvPr id="8" name="Textfeld 5"/>
          <p:cNvSpPr txBox="1">
            <a:spLocks noChangeArrowheads="1"/>
          </p:cNvSpPr>
          <p:nvPr/>
        </p:nvSpPr>
        <p:spPr bwMode="auto">
          <a:xfrm>
            <a:off x="404552" y="829677"/>
            <a:ext cx="8564084" cy="6169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0684" tIns="50344" rIns="100684" bIns="50344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>
                <a:latin typeface="Comic Sans MS" pitchFamily="66" charset="0"/>
              </a:rPr>
              <a:t>EDM </a:t>
            </a:r>
            <a:r>
              <a:rPr lang="de-DE" dirty="0" err="1">
                <a:latin typeface="Comic Sans MS" pitchFamily="66" charset="0"/>
              </a:rPr>
              <a:t>searches</a:t>
            </a:r>
            <a:r>
              <a:rPr lang="de-DE" dirty="0">
                <a:latin typeface="Comic Sans MS" pitchFamily="66" charset="0"/>
              </a:rPr>
              <a:t>: </a:t>
            </a:r>
            <a:r>
              <a:rPr lang="de-DE" dirty="0" err="1">
                <a:latin typeface="Comic Sans MS" pitchFamily="66" charset="0"/>
              </a:rPr>
              <a:t>only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upper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limits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yet</a:t>
            </a:r>
            <a:endParaRPr lang="de-DE" dirty="0" smtClean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Comic Sans MS" pitchFamily="66" charset="0"/>
              </a:rPr>
              <a:t>E-</a:t>
            </a:r>
            <a:r>
              <a:rPr lang="de-DE" dirty="0" err="1" smtClean="0">
                <a:latin typeface="Comic Sans MS" pitchFamily="66" charset="0"/>
              </a:rPr>
              <a:t>fields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accelerate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charged</a:t>
            </a:r>
            <a:r>
              <a:rPr lang="de-DE" dirty="0" smtClean="0">
                <a:latin typeface="Comic Sans MS" pitchFamily="66" charset="0"/>
              </a:rPr>
              <a:t> part. </a:t>
            </a:r>
            <a:r>
              <a:rPr lang="de-DE" dirty="0" smtClean="0">
                <a:latin typeface="Comic Sans MS" pitchFamily="66" charset="0"/>
                <a:sym typeface="Symbol"/>
              </a:rPr>
              <a:t> </a:t>
            </a:r>
            <a:r>
              <a:rPr lang="de-DE" dirty="0" err="1" smtClean="0">
                <a:latin typeface="Comic Sans MS" pitchFamily="66" charset="0"/>
                <a:sym typeface="Symbol"/>
              </a:rPr>
              <a:t>search</a:t>
            </a:r>
            <a:r>
              <a:rPr lang="de-DE" dirty="0" smtClean="0">
                <a:latin typeface="Comic Sans MS" pitchFamily="66" charset="0"/>
                <a:sym typeface="Symbol"/>
              </a:rPr>
              <a:t> limited </a:t>
            </a:r>
            <a:r>
              <a:rPr lang="de-DE" dirty="0" err="1" smtClean="0">
                <a:latin typeface="Comic Sans MS" pitchFamily="66" charset="0"/>
                <a:sym typeface="Symbol"/>
              </a:rPr>
              <a:t>to</a:t>
            </a:r>
            <a:r>
              <a:rPr lang="de-DE" dirty="0" smtClean="0">
                <a:latin typeface="Comic Sans MS" pitchFamily="66" charset="0"/>
                <a:sym typeface="Symbol"/>
              </a:rPr>
              <a:t> neutral </a:t>
            </a:r>
            <a:r>
              <a:rPr lang="de-DE" dirty="0" err="1" smtClean="0">
                <a:latin typeface="Comic Sans MS" pitchFamily="66" charset="0"/>
                <a:sym typeface="Symbol"/>
              </a:rPr>
              <a:t>systems</a:t>
            </a:r>
            <a:r>
              <a:rPr lang="de-DE" dirty="0" smtClean="0">
                <a:latin typeface="Comic Sans MS" pitchFamily="66" charset="0"/>
              </a:rPr>
              <a:t> </a:t>
            </a:r>
            <a:endParaRPr lang="de-DE" dirty="0">
              <a:latin typeface="Comic Sans MS" pitchFamily="66" charset="0"/>
            </a:endParaRPr>
          </a:p>
        </p:txBody>
      </p:sp>
      <p:sp>
        <p:nvSpPr>
          <p:cNvPr id="9" name="Foliennummernplatzhalter 11"/>
          <p:cNvSpPr>
            <a:spLocks noGrp="1"/>
          </p:cNvSpPr>
          <p:nvPr>
            <p:ph type="sldNum" idx="12"/>
          </p:nvPr>
        </p:nvSpPr>
        <p:spPr>
          <a:xfrm>
            <a:off x="9009503" y="7006710"/>
            <a:ext cx="941681" cy="402483"/>
          </a:xfrm>
          <a:prstGeom prst="rect">
            <a:avLst/>
          </a:prstGeom>
        </p:spPr>
        <p:txBody>
          <a:bodyPr lIns="100684" tIns="50344" rIns="100684" bIns="50344"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  <a:latin typeface="Comic Sans MS" pitchFamily="66" charset="0"/>
              </a:rPr>
              <a:pPr/>
              <a:t>7</a:t>
            </a:fld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155416" y="0"/>
            <a:ext cx="4021198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3200" b="0" kern="0" dirty="0" smtClean="0">
                <a:solidFill>
                  <a:srgbClr val="FF0000"/>
                </a:solidFill>
                <a:latin typeface="Comic Sans MS" pitchFamily="66" charset="0"/>
              </a:rPr>
              <a:t>Experimental limits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el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6858944"/>
                  </p:ext>
                </p:extLst>
              </p:nvPr>
            </p:nvGraphicFramePr>
            <p:xfrm>
              <a:off x="429045" y="4507511"/>
              <a:ext cx="8861225" cy="2346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74625"/>
                    <a:gridCol w="2384083"/>
                    <a:gridCol w="2286000"/>
                    <a:gridCol w="2416517"/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 smtClean="0">
                              <a:latin typeface="Comic Sans MS" pitchFamily="66" charset="0"/>
                            </a:rPr>
                            <a:t>Particle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/</a:t>
                          </a:r>
                          <a:r>
                            <a:rPr lang="it-IT" sz="1600" dirty="0" err="1" smtClean="0">
                              <a:latin typeface="Comic Sans MS" pitchFamily="66" charset="0"/>
                            </a:rPr>
                            <a:t>Atom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smtClean="0">
                              <a:latin typeface="Comic Sans MS" pitchFamily="66" charset="0"/>
                            </a:rPr>
                            <a:t>Current EDM Limit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Future Goal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 𝒅</a:t>
                          </a:r>
                          <a:r>
                            <a:rPr lang="it-IT" sz="1600" baseline="-25000" dirty="0" smtClean="0">
                              <a:latin typeface="Comic Sans MS" pitchFamily="66" charset="0"/>
                            </a:rPr>
                            <a:t>𝒏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 </a:t>
                          </a:r>
                          <a:r>
                            <a:rPr lang="it-IT" sz="1600" dirty="0" err="1" smtClean="0">
                              <a:latin typeface="Comic Sans MS" pitchFamily="66" charset="0"/>
                            </a:rPr>
                            <a:t>equivalent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</a:tr>
                  <a:tr h="3022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Electron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&lt; 1.6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/>
                                  <a:sym typeface="Symbol"/>
                                </a:rPr>
                                <m:t></m:t>
                              </m:r>
                            </m:oMath>
                          </a14:m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 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-27</a:t>
                          </a:r>
                          <a:endParaRPr lang="it-IT" sz="1600" baseline="300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it-IT" sz="160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it-IT" sz="160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</a:tr>
                  <a:tr h="2676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 smtClean="0">
                              <a:latin typeface="Comic Sans MS" pitchFamily="66" charset="0"/>
                            </a:rPr>
                            <a:t>Neutron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</m:t>
                                </m:r>
                                <m:r>
                                  <m:rPr>
                                    <m:nor/>
                                  </m:rPr>
                                  <a:rPr lang="it-IT" sz="1600" b="0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3</m:t>
                                </m:r>
                                <m:r>
                                  <m:rPr>
                                    <m:nor/>
                                  </m:rPr>
                                  <a:rPr lang="it-IT" sz="1600" dirty="0" smtClean="0">
                                    <a:latin typeface="Comic Sans MS" pitchFamily="66" charset="0"/>
                                  </a:rPr>
                                  <m:t> 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</m:t>
                                </m:r>
                                <m:r>
                                  <m:rPr>
                                    <m:nor/>
                                  </m:rPr>
                                  <a:rPr lang="it-IT" sz="1600" dirty="0" smtClean="0">
                                    <a:latin typeface="Comic Sans MS" pitchFamily="66" charset="0"/>
                                  </a:rPr>
                                  <m:t> 10</m:t>
                                </m:r>
                                <m:r>
                                  <m:rPr>
                                    <m:nor/>
                                  </m:rPr>
                                  <a:rPr lang="it-IT" sz="1600" baseline="30000" dirty="0" smtClean="0">
                                    <a:latin typeface="Comic Sans MS" pitchFamily="66" charset="0"/>
                                  </a:rPr>
                                  <m:t>−2</m:t>
                                </m:r>
                                <m:r>
                                  <m:rPr>
                                    <m:nor/>
                                  </m:rPr>
                                  <a:rPr lang="it-IT" sz="1600" b="0" i="0" baseline="30000" dirty="0" smtClean="0">
                                    <a:latin typeface="Comic Sans MS" pitchFamily="66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-28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-28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</a:tr>
                  <a:tr h="2830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199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Hg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</m:t>
                                </m:r>
                                <m:r>
                                  <m:rPr>
                                    <m:nor/>
                                  </m:rPr>
                                  <a:rPr lang="it-IT" sz="1600" b="0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3.1</m:t>
                                </m:r>
                                <m:r>
                                  <m:rPr>
                                    <m:nor/>
                                  </m:rPr>
                                  <a:rPr lang="it-IT" sz="1600" dirty="0" smtClean="0">
                                    <a:latin typeface="Comic Sans MS" pitchFamily="66" charset="0"/>
                                  </a:rPr>
                                  <m:t> 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</m:t>
                                </m:r>
                                <m:r>
                                  <m:rPr>
                                    <m:nor/>
                                  </m:rPr>
                                  <a:rPr lang="it-IT" sz="1600" dirty="0" smtClean="0">
                                    <a:latin typeface="Comic Sans MS" pitchFamily="66" charset="0"/>
                                  </a:rPr>
                                  <m:t> 10</m:t>
                                </m:r>
                                <m:r>
                                  <m:rPr>
                                    <m:nor/>
                                  </m:rPr>
                                  <a:rPr lang="it-IT" sz="1600" baseline="30000" dirty="0" smtClean="0">
                                    <a:latin typeface="Comic Sans MS" pitchFamily="66" charset="0"/>
                                  </a:rPr>
                                  <m:t>−2</m:t>
                                </m:r>
                                <m:r>
                                  <m:rPr>
                                    <m:nor/>
                                  </m:rPr>
                                  <a:rPr lang="it-IT" sz="1600" b="0" i="0" baseline="30000" dirty="0" smtClean="0">
                                    <a:latin typeface="Comic Sans MS" pitchFamily="66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-29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-26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</a:tr>
                  <a:tr h="2985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129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Xe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</m:t>
                                </m:r>
                                <m:r>
                                  <m:rPr>
                                    <m:nor/>
                                  </m:rPr>
                                  <a:rPr lang="it-IT" sz="1600" b="0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6</m:t>
                                </m:r>
                                <m:r>
                                  <m:rPr>
                                    <m:nor/>
                                  </m:rPr>
                                  <a:rPr lang="it-IT" sz="1600" dirty="0" smtClean="0">
                                    <a:latin typeface="Comic Sans MS" pitchFamily="66" charset="0"/>
                                  </a:rPr>
                                  <m:t> 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</m:t>
                                </m:r>
                                <m:r>
                                  <m:rPr>
                                    <m:nor/>
                                  </m:rPr>
                                  <a:rPr lang="it-IT" sz="1600" dirty="0" smtClean="0">
                                    <a:latin typeface="Comic Sans MS" pitchFamily="66" charset="0"/>
                                  </a:rPr>
                                  <m:t> 10</m:t>
                                </m:r>
                                <m:r>
                                  <m:rPr>
                                    <m:nor/>
                                  </m:rPr>
                                  <a:rPr lang="it-IT" sz="1600" baseline="30000" dirty="0" smtClean="0">
                                    <a:latin typeface="Comic Sans MS" pitchFamily="66" charset="0"/>
                                  </a:rPr>
                                  <m:t>−2</m:t>
                                </m:r>
                                <m:r>
                                  <m:rPr>
                                    <m:nor/>
                                  </m:rPr>
                                  <a:rPr lang="it-IT" sz="1600" b="0" i="0" baseline="30000" dirty="0" smtClean="0">
                                    <a:latin typeface="Comic Sans MS" pitchFamily="66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-30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-</a:t>
                          </a:r>
                          <a:r>
                            <a:rPr lang="it-IT" sz="1600" baseline="0" dirty="0" smtClean="0">
                              <a:latin typeface="Comic Sans MS" pitchFamily="66" charset="0"/>
                            </a:rPr>
                            <a:t> 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-33</a:t>
                          </a:r>
                          <a:endParaRPr lang="it-IT" sz="1600" baseline="300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-26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-</a:t>
                          </a:r>
                          <a:r>
                            <a:rPr lang="it-IT" sz="1600" baseline="0" dirty="0" smtClean="0">
                              <a:latin typeface="Comic Sans MS" pitchFamily="66" charset="0"/>
                            </a:rPr>
                            <a:t> 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-29</a:t>
                          </a:r>
                        </a:p>
                      </a:txBody>
                      <a:tcPr/>
                    </a:tc>
                  </a:tr>
                  <a:tr h="276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Proton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</m:t>
                                </m:r>
                                <m:r>
                                  <m:rPr>
                                    <m:nor/>
                                  </m:rPr>
                                  <a:rPr lang="it-IT" sz="1600" b="0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7.9</m:t>
                                </m:r>
                                <m:r>
                                  <m:rPr>
                                    <m:nor/>
                                  </m:rPr>
                                  <a:rPr lang="it-IT" sz="1600" dirty="0" smtClean="0">
                                    <a:latin typeface="Comic Sans MS" pitchFamily="66" charset="0"/>
                                  </a:rPr>
                                  <m:t> 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</m:t>
                                </m:r>
                                <m:r>
                                  <m:rPr>
                                    <m:nor/>
                                  </m:rPr>
                                  <a:rPr lang="it-IT" sz="1600" dirty="0" smtClean="0">
                                    <a:latin typeface="Comic Sans MS" pitchFamily="66" charset="0"/>
                                  </a:rPr>
                                  <m:t> 10</m:t>
                                </m:r>
                                <m:r>
                                  <m:rPr>
                                    <m:nor/>
                                  </m:rPr>
                                  <a:rPr lang="it-IT" sz="1600" baseline="30000" dirty="0" smtClean="0">
                                    <a:latin typeface="Comic Sans MS" pitchFamily="66" charset="0"/>
                                  </a:rPr>
                                  <m:t>−2</m:t>
                                </m:r>
                                <m:r>
                                  <m:rPr>
                                    <m:nor/>
                                  </m:rPr>
                                  <a:rPr lang="it-IT" sz="1600" b="0" i="0" baseline="30000" dirty="0" smtClean="0">
                                    <a:latin typeface="Comic Sans MS" pitchFamily="66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-29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-29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</a:tr>
                  <a:tr h="2711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 smtClean="0">
                              <a:latin typeface="Comic Sans MS" pitchFamily="66" charset="0"/>
                            </a:rPr>
                            <a:t>Deuteron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?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-29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itchFamily="34" charset="0"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it-IT" sz="1600" b="0" i="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/>
                                  <a:sym typeface="Symbol"/>
                                </a:rPr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it-IT" sz="1600" dirty="0" smtClean="0">
                                  <a:latin typeface="Comic Sans MS" pitchFamily="66" charset="0"/>
                                </a:rPr>
                                <m:t> </m:t>
                              </m:r>
                              <m:r>
                                <a:rPr lang="en-GB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/>
                                  <a:sym typeface="Symbol"/>
                                </a:rPr>
                                <m:t></m:t>
                              </m:r>
                            </m:oMath>
                          </a14:m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-29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-</a:t>
                          </a:r>
                          <a:r>
                            <a:rPr lang="it-IT" sz="1600" baseline="0" dirty="0" smtClean="0">
                              <a:latin typeface="Comic Sans MS" pitchFamily="66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it-IT" sz="1600" b="0" i="0" baseline="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Symbol"/>
                                </a:rPr>
                                <m:t>5</m:t>
                              </m:r>
                              <m:r>
                                <m:rPr>
                                  <m:nor/>
                                </m:rPr>
                                <a:rPr lang="it-IT" sz="1600" dirty="0" smtClean="0">
                                  <a:latin typeface="Comic Sans MS" pitchFamily="66" charset="0"/>
                                </a:rPr>
                                <m:t> </m:t>
                              </m:r>
                              <m:r>
                                <a:rPr lang="en-GB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/>
                                  <a:sym typeface="Symbol"/>
                                </a:rPr>
                                <m:t></m:t>
                              </m:r>
                            </m:oMath>
                          </a14:m>
                          <a:r>
                            <a:rPr lang="it-IT" sz="1600" baseline="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-31</a:t>
                          </a: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el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8471323"/>
                  </p:ext>
                </p:extLst>
              </p:nvPr>
            </p:nvGraphicFramePr>
            <p:xfrm>
              <a:off x="429045" y="4507511"/>
              <a:ext cx="8861225" cy="2346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74625"/>
                    <a:gridCol w="2384083"/>
                    <a:gridCol w="2286000"/>
                    <a:gridCol w="2416517"/>
                  </a:tblGrid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 smtClean="0">
                              <a:latin typeface="Comic Sans MS" pitchFamily="66" charset="0"/>
                            </a:rPr>
                            <a:t>Particle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/</a:t>
                          </a:r>
                          <a:r>
                            <a:rPr lang="it-IT" sz="1600" dirty="0" err="1" smtClean="0">
                              <a:latin typeface="Comic Sans MS" pitchFamily="66" charset="0"/>
                            </a:rPr>
                            <a:t>Atom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 smtClean="0">
                              <a:latin typeface="Comic Sans MS" pitchFamily="66" charset="0"/>
                            </a:rPr>
                            <a:t>Current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 EDM Limit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Future Goal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 𝒅</a:t>
                          </a:r>
                          <a:r>
                            <a:rPr lang="it-IT" sz="1600" baseline="-25000" dirty="0" smtClean="0">
                              <a:latin typeface="Comic Sans MS" pitchFamily="66" charset="0"/>
                            </a:rPr>
                            <a:t>𝒏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 </a:t>
                          </a:r>
                          <a:r>
                            <a:rPr lang="it-IT" sz="1600" dirty="0" err="1" smtClean="0">
                              <a:latin typeface="Comic Sans MS" pitchFamily="66" charset="0"/>
                            </a:rPr>
                            <a:t>equivalent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Electron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74425" t="-107273" r="-197442" b="-5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it-IT" sz="160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it-IT" sz="160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 smtClean="0">
                              <a:latin typeface="Comic Sans MS" pitchFamily="66" charset="0"/>
                            </a:rPr>
                            <a:t>Neutron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74425" t="-207273" r="-197442" b="-4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-28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-28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199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Hg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74425" t="-307273" r="-197442" b="-3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-29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-26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129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Xe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74425" t="-407273" r="-197442" b="-2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-30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-</a:t>
                          </a:r>
                          <a:r>
                            <a:rPr lang="it-IT" sz="1600" baseline="0" dirty="0" smtClean="0">
                              <a:latin typeface="Comic Sans MS" pitchFamily="66" charset="0"/>
                            </a:rPr>
                            <a:t> 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-33</a:t>
                          </a:r>
                          <a:endParaRPr lang="it-IT" sz="1600" baseline="300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-26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-</a:t>
                          </a:r>
                          <a:r>
                            <a:rPr lang="it-IT" sz="1600" baseline="0" dirty="0" smtClean="0">
                              <a:latin typeface="Comic Sans MS" pitchFamily="66" charset="0"/>
                            </a:rPr>
                            <a:t> 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-29</a:t>
                          </a:r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Proton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74425" t="-507273" r="-197442" b="-1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-29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-29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 smtClean="0">
                              <a:latin typeface="Comic Sans MS" pitchFamily="66" charset="0"/>
                            </a:rPr>
                            <a:t>Deuteron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?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-29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266247" t="-607273" b="-2545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11" name="Gruppo 10"/>
          <p:cNvGrpSpPr/>
          <p:nvPr/>
        </p:nvGrpSpPr>
        <p:grpSpPr>
          <a:xfrm>
            <a:off x="435032" y="4511819"/>
            <a:ext cx="8848163" cy="2367419"/>
            <a:chOff x="868015" y="4045764"/>
            <a:chExt cx="8848163" cy="2367419"/>
          </a:xfrm>
        </p:grpSpPr>
        <p:sp>
          <p:nvSpPr>
            <p:cNvPr id="4" name="Rettangolo 3"/>
            <p:cNvSpPr/>
            <p:nvPr/>
          </p:nvSpPr>
          <p:spPr bwMode="auto">
            <a:xfrm>
              <a:off x="868015" y="4045764"/>
              <a:ext cx="8848163" cy="23674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1117166" y="4308953"/>
              <a:ext cx="8109087" cy="865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(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Till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now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)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two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kinds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of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experiments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to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measure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EDMs</a:t>
              </a:r>
              <a:r>
                <a:rPr lang="it-IT" dirty="0" smtClean="0">
                  <a:latin typeface="Comic Sans MS" pitchFamily="66" charset="0"/>
                </a:rPr>
                <a:t>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it-IT" dirty="0" err="1" smtClean="0">
                  <a:latin typeface="Comic Sans MS" pitchFamily="66" charset="0"/>
                </a:rPr>
                <a:t>Neutrons</a:t>
              </a:r>
              <a:endParaRPr lang="it-IT" dirty="0" smtClean="0">
                <a:latin typeface="Comic Sans MS" pitchFamily="66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it-IT" dirty="0" err="1" smtClean="0">
                  <a:latin typeface="Comic Sans MS" pitchFamily="66" charset="0"/>
                </a:rPr>
                <a:t>Neutral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err="1" smtClean="0">
                  <a:latin typeface="Comic Sans MS" pitchFamily="66" charset="0"/>
                </a:rPr>
                <a:t>atoms</a:t>
              </a:r>
              <a:r>
                <a:rPr lang="it-IT" dirty="0" smtClean="0">
                  <a:latin typeface="Comic Sans MS" pitchFamily="66" charset="0"/>
                </a:rPr>
                <a:t> (</a:t>
              </a:r>
              <a:r>
                <a:rPr lang="it-IT" dirty="0" err="1" smtClean="0">
                  <a:latin typeface="Comic Sans MS" pitchFamily="66" charset="0"/>
                </a:rPr>
                <a:t>paramagnetic</a:t>
              </a:r>
              <a:r>
                <a:rPr lang="it-IT" dirty="0" smtClean="0">
                  <a:latin typeface="Comic Sans MS" pitchFamily="66" charset="0"/>
                </a:rPr>
                <a:t>/</a:t>
              </a:r>
              <a:r>
                <a:rPr lang="it-IT" dirty="0" err="1" smtClean="0">
                  <a:latin typeface="Comic Sans MS" pitchFamily="66" charset="0"/>
                </a:rPr>
                <a:t>diamagnetic</a:t>
              </a:r>
              <a:r>
                <a:rPr lang="it-IT" dirty="0" smtClean="0">
                  <a:latin typeface="Comic Sans MS" pitchFamily="66" charset="0"/>
                </a:rPr>
                <a:t>)</a:t>
              </a:r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1773845" y="6989523"/>
            <a:ext cx="6830705" cy="3499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No </a:t>
            </a:r>
            <a:r>
              <a:rPr lang="it-IT" dirty="0" err="1" smtClean="0">
                <a:solidFill>
                  <a:srgbClr val="FF0000"/>
                </a:solidFill>
                <a:latin typeface="Comic Sans MS" pitchFamily="66" charset="0"/>
              </a:rPr>
              <a:t>direct</a:t>
            </a: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 pitchFamily="66" charset="0"/>
              </a:rPr>
              <a:t>measurement</a:t>
            </a: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 of electron or </a:t>
            </a:r>
            <a:r>
              <a:rPr lang="it-IT" dirty="0" err="1" smtClean="0">
                <a:solidFill>
                  <a:srgbClr val="FF0000"/>
                </a:solidFill>
                <a:latin typeface="Comic Sans MS" pitchFamily="66" charset="0"/>
              </a:rPr>
              <a:t>proton</a:t>
            </a: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 EDM </a:t>
            </a:r>
            <a:r>
              <a:rPr lang="it-IT" dirty="0" err="1" smtClean="0">
                <a:solidFill>
                  <a:srgbClr val="FF0000"/>
                </a:solidFill>
                <a:latin typeface="Comic Sans MS" pitchFamily="66" charset="0"/>
              </a:rPr>
              <a:t>yet</a:t>
            </a:r>
            <a:endParaRPr lang="it-IT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54" name="Gruppo 53"/>
          <p:cNvGrpSpPr/>
          <p:nvPr/>
        </p:nvGrpSpPr>
        <p:grpSpPr>
          <a:xfrm>
            <a:off x="326530" y="1929165"/>
            <a:ext cx="9232576" cy="2092265"/>
            <a:chOff x="186997" y="1590387"/>
            <a:chExt cx="9232576" cy="2092265"/>
          </a:xfrm>
        </p:grpSpPr>
        <p:sp>
          <p:nvSpPr>
            <p:cNvPr id="55" name="Rettangolo 54"/>
            <p:cNvSpPr/>
            <p:nvPr/>
          </p:nvSpPr>
          <p:spPr bwMode="auto">
            <a:xfrm>
              <a:off x="392026" y="1590387"/>
              <a:ext cx="9027547" cy="20922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grpSp>
          <p:nvGrpSpPr>
            <p:cNvPr id="56" name="Gruppo 55"/>
            <p:cNvGrpSpPr/>
            <p:nvPr/>
          </p:nvGrpSpPr>
          <p:grpSpPr>
            <a:xfrm>
              <a:off x="1110488" y="2060589"/>
              <a:ext cx="1855838" cy="1511613"/>
              <a:chOff x="1848141" y="2028089"/>
              <a:chExt cx="1855838" cy="1511613"/>
            </a:xfrm>
          </p:grpSpPr>
          <p:sp>
            <p:nvSpPr>
              <p:cNvPr id="75" name="Textfeld 1"/>
              <p:cNvSpPr txBox="1">
                <a:spLocks noChangeArrowheads="1"/>
              </p:cNvSpPr>
              <p:nvPr/>
            </p:nvSpPr>
            <p:spPr bwMode="auto">
              <a:xfrm>
                <a:off x="1848141" y="3036654"/>
                <a:ext cx="719724" cy="3880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94" tIns="50397" rIns="100794" bIns="50397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de-DE" sz="2000" b="1" dirty="0">
                    <a:solidFill>
                      <a:srgbClr val="00B0F0"/>
                    </a:solidFill>
                  </a:rPr>
                  <a:t>µ</a:t>
                </a:r>
                <a:r>
                  <a:rPr lang="de-DE" sz="2000" b="1" dirty="0">
                    <a:solidFill>
                      <a:srgbClr val="3A6F8A"/>
                    </a:solidFill>
                  </a:rPr>
                  <a:t>   </a:t>
                </a:r>
                <a:r>
                  <a:rPr lang="de-DE" sz="2000" b="1" dirty="0">
                    <a:solidFill>
                      <a:srgbClr val="FF0000"/>
                    </a:solidFill>
                    <a:latin typeface="Comic Sans MS" pitchFamily="66" charset="0"/>
                  </a:rPr>
                  <a:t>d</a:t>
                </a:r>
              </a:p>
            </p:txBody>
          </p:sp>
          <p:grpSp>
            <p:nvGrpSpPr>
              <p:cNvPr id="76" name="Gruppo 75"/>
              <p:cNvGrpSpPr/>
              <p:nvPr/>
            </p:nvGrpSpPr>
            <p:grpSpPr>
              <a:xfrm>
                <a:off x="2205512" y="2040615"/>
                <a:ext cx="794549" cy="559724"/>
                <a:chOff x="2261141" y="1000957"/>
                <a:chExt cx="794549" cy="559724"/>
              </a:xfrm>
            </p:grpSpPr>
            <p:sp>
              <p:nvSpPr>
                <p:cNvPr id="87" name="Pfeil nach oben 26"/>
                <p:cNvSpPr>
                  <a:spLocks noChangeArrowheads="1"/>
                </p:cNvSpPr>
                <p:nvPr/>
              </p:nvSpPr>
              <p:spPr bwMode="auto">
                <a:xfrm>
                  <a:off x="2261141" y="1000957"/>
                  <a:ext cx="794549" cy="480791"/>
                </a:xfrm>
                <a:prstGeom prst="upArrow">
                  <a:avLst>
                    <a:gd name="adj1" fmla="val 50000"/>
                    <a:gd name="adj2" fmla="val 50009"/>
                  </a:avLst>
                </a:prstGeom>
                <a:solidFill>
                  <a:srgbClr val="3399FF">
                    <a:alpha val="69803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9207" tIns="51588" rIns="99207" bIns="51588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88" name="Textfeld 30"/>
                <p:cNvSpPr txBox="1">
                  <a:spLocks noChangeArrowheads="1"/>
                </p:cNvSpPr>
                <p:nvPr/>
              </p:nvSpPr>
              <p:spPr bwMode="auto">
                <a:xfrm>
                  <a:off x="2427594" y="1000957"/>
                  <a:ext cx="461641" cy="559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00794" tIns="50397" rIns="100794" bIns="50397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de-DE" b="1" dirty="0">
                      <a:solidFill>
                        <a:schemeClr val="bg1"/>
                      </a:solidFill>
                      <a:latin typeface="Comic Sans MS" pitchFamily="66" charset="0"/>
                    </a:rPr>
                    <a:t>B</a:t>
                  </a:r>
                </a:p>
              </p:txBody>
            </p:sp>
          </p:grpSp>
          <p:grpSp>
            <p:nvGrpSpPr>
              <p:cNvPr id="77" name="Gruppo 76"/>
              <p:cNvGrpSpPr/>
              <p:nvPr/>
            </p:nvGrpSpPr>
            <p:grpSpPr>
              <a:xfrm>
                <a:off x="2911180" y="2028089"/>
                <a:ext cx="792799" cy="559724"/>
                <a:chOff x="3029439" y="1000957"/>
                <a:chExt cx="792799" cy="559724"/>
              </a:xfrm>
            </p:grpSpPr>
            <p:sp>
              <p:nvSpPr>
                <p:cNvPr id="85" name="Pfeil nach oben 28"/>
                <p:cNvSpPr>
                  <a:spLocks noChangeArrowheads="1"/>
                </p:cNvSpPr>
                <p:nvPr/>
              </p:nvSpPr>
              <p:spPr bwMode="auto">
                <a:xfrm>
                  <a:off x="3029439" y="1000957"/>
                  <a:ext cx="792799" cy="480791"/>
                </a:xfrm>
                <a:prstGeom prst="upArrow">
                  <a:avLst>
                    <a:gd name="adj1" fmla="val 50000"/>
                    <a:gd name="adj2" fmla="val 50120"/>
                  </a:avLst>
                </a:prstGeom>
                <a:solidFill>
                  <a:srgbClr val="C00000">
                    <a:alpha val="7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9207" tIns="51588" rIns="99207" bIns="51588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86" name="Textfeld 31"/>
                <p:cNvSpPr txBox="1">
                  <a:spLocks noChangeArrowheads="1"/>
                </p:cNvSpPr>
                <p:nvPr/>
              </p:nvSpPr>
              <p:spPr bwMode="auto">
                <a:xfrm>
                  <a:off x="3201503" y="1000957"/>
                  <a:ext cx="477671" cy="559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00794" tIns="50397" rIns="100794" bIns="50397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de-DE" b="1" dirty="0">
                      <a:solidFill>
                        <a:schemeClr val="bg1"/>
                      </a:solidFill>
                      <a:latin typeface="Comic Sans MS" pitchFamily="66" charset="0"/>
                    </a:rPr>
                    <a:t>E</a:t>
                  </a:r>
                </a:p>
              </p:txBody>
            </p:sp>
          </p:grpSp>
          <p:grpSp>
            <p:nvGrpSpPr>
              <p:cNvPr id="78" name="Gruppo 77"/>
              <p:cNvGrpSpPr/>
              <p:nvPr/>
            </p:nvGrpSpPr>
            <p:grpSpPr>
              <a:xfrm>
                <a:off x="2218945" y="2516539"/>
                <a:ext cx="1411919" cy="1023163"/>
                <a:chOff x="1468342" y="2192656"/>
                <a:chExt cx="3174697" cy="2976622"/>
              </a:xfrm>
            </p:grpSpPr>
            <p:sp>
              <p:nvSpPr>
                <p:cNvPr id="79" name="Flussdiagramm: Zusammenführen 18"/>
                <p:cNvSpPr/>
                <p:nvPr/>
              </p:nvSpPr>
              <p:spPr bwMode="auto">
                <a:xfrm>
                  <a:off x="1468342" y="2489404"/>
                  <a:ext cx="3174697" cy="2679874"/>
                </a:xfrm>
                <a:prstGeom prst="flowChartMerge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2700000" scaled="1"/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square" lIns="99207" tIns="51588" rIns="99207" bIns="51588">
                  <a:spAutoFit/>
                </a:bodyPr>
                <a:lstStyle/>
                <a:p>
                  <a:pPr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sp>
              <p:nvSpPr>
                <p:cNvPr id="80" name="Ellipse 34"/>
                <p:cNvSpPr/>
                <p:nvPr/>
              </p:nvSpPr>
              <p:spPr bwMode="auto">
                <a:xfrm>
                  <a:off x="1468342" y="2192656"/>
                  <a:ext cx="3174697" cy="508785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952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9207" tIns="51588" rIns="99207" bIns="51588">
                  <a:spAutoFit/>
                </a:bodyPr>
                <a:lstStyle/>
                <a:p>
                  <a:pPr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cxnSp>
              <p:nvCxnSpPr>
                <p:cNvPr id="81" name="Gerade Verbindung mit Pfeil 39"/>
                <p:cNvCxnSpPr>
                  <a:cxnSpLocks noChangeShapeType="1"/>
                </p:cNvCxnSpPr>
                <p:nvPr/>
              </p:nvCxnSpPr>
              <p:spPr bwMode="auto">
                <a:xfrm>
                  <a:off x="3055690" y="2589889"/>
                  <a:ext cx="635290" cy="316737"/>
                </a:xfrm>
                <a:prstGeom prst="straightConnector1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2" name="Gerade Verbindung mit Pfeil 24"/>
                <p:cNvCxnSpPr>
                  <a:cxnSpLocks noChangeShapeType="1"/>
                  <a:stCxn id="79" idx="2"/>
                </p:cNvCxnSpPr>
                <p:nvPr/>
              </p:nvCxnSpPr>
              <p:spPr bwMode="auto">
                <a:xfrm flipV="1">
                  <a:off x="3055691" y="2793894"/>
                  <a:ext cx="635289" cy="2375384"/>
                </a:xfrm>
                <a:prstGeom prst="straightConnector1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3" name="Gerade Verbindung 2"/>
                <p:cNvCxnSpPr>
                  <a:cxnSpLocks noChangeShapeType="1"/>
                </p:cNvCxnSpPr>
                <p:nvPr/>
              </p:nvCxnSpPr>
              <p:spPr bwMode="auto">
                <a:xfrm>
                  <a:off x="3029438" y="2430646"/>
                  <a:ext cx="26251" cy="2738632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prstDash val="lg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4" name="Gerade Verbindung 2"/>
                <p:cNvCxnSpPr>
                  <a:cxnSpLocks noChangeShapeType="1"/>
                </p:cNvCxnSpPr>
                <p:nvPr/>
              </p:nvCxnSpPr>
              <p:spPr bwMode="auto">
                <a:xfrm>
                  <a:off x="1468342" y="2472181"/>
                  <a:ext cx="3174697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57" name="Textfeld 42"/>
            <p:cNvSpPr txBox="1">
              <a:spLocks noChangeArrowheads="1"/>
            </p:cNvSpPr>
            <p:nvPr/>
          </p:nvSpPr>
          <p:spPr bwMode="auto">
            <a:xfrm>
              <a:off x="2666640" y="3225953"/>
              <a:ext cx="2077468" cy="359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sz="1800" b="1" dirty="0" err="1">
                  <a:solidFill>
                    <a:srgbClr val="3A6F8A"/>
                  </a:solidFill>
                  <a:latin typeface="Comic Sans MS" pitchFamily="66" charset="0"/>
                </a:rPr>
                <a:t>hf</a:t>
              </a:r>
              <a:r>
                <a:rPr lang="de-DE" sz="1800" b="1" baseline="-25000" dirty="0">
                  <a:solidFill>
                    <a:srgbClr val="3A6F8A"/>
                  </a:solidFill>
                  <a:latin typeface="Comic Sans MS" pitchFamily="66" charset="0"/>
                </a:rPr>
                <a:t>+</a:t>
              </a:r>
              <a:r>
                <a:rPr lang="de-DE" sz="1800" b="1" dirty="0">
                  <a:solidFill>
                    <a:srgbClr val="3A6F8A"/>
                  </a:solidFill>
                  <a:latin typeface="Comic Sans MS" pitchFamily="66" charset="0"/>
                </a:rPr>
                <a:t> = 2µ</a:t>
              </a:r>
              <a:r>
                <a:rPr lang="de-DE" sz="1800" b="1" dirty="0">
                  <a:solidFill>
                    <a:srgbClr val="3399FF"/>
                  </a:solidFill>
                  <a:latin typeface="Comic Sans MS" pitchFamily="66" charset="0"/>
                </a:rPr>
                <a:t>B</a:t>
              </a:r>
              <a:r>
                <a:rPr lang="de-DE" sz="1800" b="1" dirty="0">
                  <a:solidFill>
                    <a:srgbClr val="3A6F8A"/>
                  </a:solidFill>
                  <a:latin typeface="Comic Sans MS" pitchFamily="66" charset="0"/>
                </a:rPr>
                <a:t> + 2d</a:t>
              </a:r>
              <a:r>
                <a:rPr lang="de-DE" sz="1800" b="1" dirty="0">
                  <a:solidFill>
                    <a:srgbClr val="C00000"/>
                  </a:solidFill>
                  <a:latin typeface="Comic Sans MS" pitchFamily="66" charset="0"/>
                </a:rPr>
                <a:t>E</a:t>
              </a:r>
            </a:p>
          </p:txBody>
        </p:sp>
        <p:sp>
          <p:nvSpPr>
            <p:cNvPr id="58" name="Textfeld 43"/>
            <p:cNvSpPr txBox="1">
              <a:spLocks noChangeArrowheads="1"/>
            </p:cNvSpPr>
            <p:nvPr/>
          </p:nvSpPr>
          <p:spPr bwMode="auto">
            <a:xfrm>
              <a:off x="7035714" y="3252406"/>
              <a:ext cx="2077468" cy="359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100794" tIns="50397" rIns="100794" bIns="50397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sz="1800" b="1" dirty="0" err="1">
                  <a:solidFill>
                    <a:srgbClr val="3A6F8A"/>
                  </a:solidFill>
                  <a:latin typeface="Comic Sans MS" pitchFamily="66" charset="0"/>
                </a:rPr>
                <a:t>hf</a:t>
              </a:r>
              <a:r>
                <a:rPr lang="de-DE" sz="1800" b="1" baseline="-25000" dirty="0">
                  <a:solidFill>
                    <a:srgbClr val="3A6F8A"/>
                  </a:solidFill>
                  <a:latin typeface="Comic Sans MS" pitchFamily="66" charset="0"/>
                </a:rPr>
                <a:t>-</a:t>
              </a:r>
              <a:r>
                <a:rPr lang="de-DE" sz="1800" b="1" dirty="0">
                  <a:solidFill>
                    <a:srgbClr val="3A6F8A"/>
                  </a:solidFill>
                  <a:latin typeface="Comic Sans MS" pitchFamily="66" charset="0"/>
                </a:rPr>
                <a:t> = 2µ</a:t>
              </a:r>
              <a:r>
                <a:rPr lang="de-DE" sz="1800" b="1" dirty="0">
                  <a:solidFill>
                    <a:srgbClr val="3399FF"/>
                  </a:solidFill>
                  <a:latin typeface="Comic Sans MS" pitchFamily="66" charset="0"/>
                </a:rPr>
                <a:t>B</a:t>
              </a:r>
              <a:r>
                <a:rPr lang="de-DE" sz="1800" b="1" dirty="0">
                  <a:solidFill>
                    <a:srgbClr val="3A6F8A"/>
                  </a:solidFill>
                  <a:latin typeface="Comic Sans MS" pitchFamily="66" charset="0"/>
                </a:rPr>
                <a:t> - 2d</a:t>
              </a:r>
              <a:r>
                <a:rPr lang="de-DE" sz="1800" b="1" dirty="0">
                  <a:solidFill>
                    <a:srgbClr val="C00000"/>
                  </a:solidFill>
                  <a:latin typeface="Comic Sans MS" pitchFamily="66" charset="0"/>
                </a:rPr>
                <a:t>E</a:t>
              </a:r>
            </a:p>
          </p:txBody>
        </p:sp>
        <p:grpSp>
          <p:nvGrpSpPr>
            <p:cNvPr id="59" name="Gruppo 58"/>
            <p:cNvGrpSpPr/>
            <p:nvPr/>
          </p:nvGrpSpPr>
          <p:grpSpPr>
            <a:xfrm>
              <a:off x="5588371" y="1974822"/>
              <a:ext cx="2178886" cy="1483378"/>
              <a:chOff x="5838630" y="1907752"/>
              <a:chExt cx="2178886" cy="1483378"/>
            </a:xfrm>
          </p:grpSpPr>
          <p:grpSp>
            <p:nvGrpSpPr>
              <p:cNvPr id="61" name="Gruppo 60"/>
              <p:cNvGrpSpPr/>
              <p:nvPr/>
            </p:nvGrpSpPr>
            <p:grpSpPr>
              <a:xfrm>
                <a:off x="6233789" y="2367967"/>
                <a:ext cx="1411919" cy="1023163"/>
                <a:chOff x="1468342" y="2192656"/>
                <a:chExt cx="3174697" cy="2976622"/>
              </a:xfrm>
            </p:grpSpPr>
            <p:sp>
              <p:nvSpPr>
                <p:cNvPr id="69" name="Flussdiagramm: Zusammenführen 18"/>
                <p:cNvSpPr/>
                <p:nvPr/>
              </p:nvSpPr>
              <p:spPr bwMode="auto">
                <a:xfrm>
                  <a:off x="1468342" y="2489404"/>
                  <a:ext cx="3174697" cy="2679874"/>
                </a:xfrm>
                <a:prstGeom prst="flowChartMerge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2700000" scaled="1"/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square" lIns="99207" tIns="51588" rIns="99207" bIns="51588">
                  <a:spAutoFit/>
                </a:bodyPr>
                <a:lstStyle/>
                <a:p>
                  <a:pPr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sp>
              <p:nvSpPr>
                <p:cNvPr id="70" name="Ellipse 34"/>
                <p:cNvSpPr/>
                <p:nvPr/>
              </p:nvSpPr>
              <p:spPr bwMode="auto">
                <a:xfrm>
                  <a:off x="1468342" y="2192656"/>
                  <a:ext cx="3174697" cy="508785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952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9207" tIns="51588" rIns="99207" bIns="51588">
                  <a:spAutoFit/>
                </a:bodyPr>
                <a:lstStyle/>
                <a:p>
                  <a:pPr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cxnSp>
              <p:nvCxnSpPr>
                <p:cNvPr id="71" name="Gerade Verbindung mit Pfeil 39"/>
                <p:cNvCxnSpPr>
                  <a:cxnSpLocks noChangeShapeType="1"/>
                </p:cNvCxnSpPr>
                <p:nvPr/>
              </p:nvCxnSpPr>
              <p:spPr bwMode="auto">
                <a:xfrm>
                  <a:off x="3055690" y="2589889"/>
                  <a:ext cx="635290" cy="316737"/>
                </a:xfrm>
                <a:prstGeom prst="straightConnector1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2" name="Gerade Verbindung mit Pfeil 24"/>
                <p:cNvCxnSpPr>
                  <a:cxnSpLocks noChangeShapeType="1"/>
                  <a:stCxn id="69" idx="2"/>
                </p:cNvCxnSpPr>
                <p:nvPr/>
              </p:nvCxnSpPr>
              <p:spPr bwMode="auto">
                <a:xfrm flipV="1">
                  <a:off x="3055691" y="2793894"/>
                  <a:ext cx="635289" cy="2375384"/>
                </a:xfrm>
                <a:prstGeom prst="straightConnector1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3" name="Gerade Verbindung 2"/>
                <p:cNvCxnSpPr>
                  <a:cxnSpLocks noChangeShapeType="1"/>
                </p:cNvCxnSpPr>
                <p:nvPr/>
              </p:nvCxnSpPr>
              <p:spPr bwMode="auto">
                <a:xfrm>
                  <a:off x="3029438" y="2430646"/>
                  <a:ext cx="26251" cy="2738632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prstDash val="lg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4" name="Gerade Verbindung 2"/>
                <p:cNvCxnSpPr>
                  <a:cxnSpLocks noChangeShapeType="1"/>
                </p:cNvCxnSpPr>
                <p:nvPr/>
              </p:nvCxnSpPr>
              <p:spPr bwMode="auto">
                <a:xfrm>
                  <a:off x="1468342" y="2472181"/>
                  <a:ext cx="3174697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pic>
            <p:nvPicPr>
              <p:cNvPr id="62" name="Picture 2" descr="http://findicons.com/files/icons/2128/vista_style_arrow/128/rotate270anticlockwise3green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38630" y="1907752"/>
                <a:ext cx="2178886" cy="819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3" name="Gruppo 62"/>
              <p:cNvGrpSpPr/>
              <p:nvPr/>
            </p:nvGrpSpPr>
            <p:grpSpPr>
              <a:xfrm>
                <a:off x="6511361" y="1997835"/>
                <a:ext cx="794549" cy="559724"/>
                <a:chOff x="2261141" y="1000957"/>
                <a:chExt cx="794549" cy="559724"/>
              </a:xfrm>
            </p:grpSpPr>
            <p:sp>
              <p:nvSpPr>
                <p:cNvPr id="67" name="Pfeil nach oben 26"/>
                <p:cNvSpPr>
                  <a:spLocks noChangeArrowheads="1"/>
                </p:cNvSpPr>
                <p:nvPr/>
              </p:nvSpPr>
              <p:spPr bwMode="auto">
                <a:xfrm>
                  <a:off x="2261141" y="1000957"/>
                  <a:ext cx="794549" cy="480791"/>
                </a:xfrm>
                <a:prstGeom prst="upArrow">
                  <a:avLst>
                    <a:gd name="adj1" fmla="val 50000"/>
                    <a:gd name="adj2" fmla="val 50009"/>
                  </a:avLst>
                </a:prstGeom>
                <a:solidFill>
                  <a:srgbClr val="3399FF">
                    <a:alpha val="69803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9207" tIns="51588" rIns="99207" bIns="51588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68" name="Textfeld 30"/>
                <p:cNvSpPr txBox="1">
                  <a:spLocks noChangeArrowheads="1"/>
                </p:cNvSpPr>
                <p:nvPr/>
              </p:nvSpPr>
              <p:spPr bwMode="auto">
                <a:xfrm>
                  <a:off x="2427594" y="1000957"/>
                  <a:ext cx="461641" cy="559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00794" tIns="50397" rIns="100794" bIns="50397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de-DE" b="1" dirty="0">
                      <a:solidFill>
                        <a:schemeClr val="bg1"/>
                      </a:solidFill>
                      <a:latin typeface="Comic Sans MS" pitchFamily="66" charset="0"/>
                    </a:rPr>
                    <a:t>B</a:t>
                  </a:r>
                </a:p>
              </p:txBody>
            </p:sp>
          </p:grpSp>
          <p:grpSp>
            <p:nvGrpSpPr>
              <p:cNvPr id="64" name="Gruppo 63"/>
              <p:cNvGrpSpPr/>
              <p:nvPr/>
            </p:nvGrpSpPr>
            <p:grpSpPr>
              <a:xfrm>
                <a:off x="6511361" y="2409709"/>
                <a:ext cx="792799" cy="559724"/>
                <a:chOff x="6910201" y="2727219"/>
                <a:chExt cx="792799" cy="559724"/>
              </a:xfrm>
            </p:grpSpPr>
            <p:sp>
              <p:nvSpPr>
                <p:cNvPr id="65" name="Pfeil nach oben 28"/>
                <p:cNvSpPr>
                  <a:spLocks noChangeArrowheads="1"/>
                </p:cNvSpPr>
                <p:nvPr/>
              </p:nvSpPr>
              <p:spPr bwMode="auto">
                <a:xfrm rot="10800000">
                  <a:off x="6910201" y="2793626"/>
                  <a:ext cx="792799" cy="480791"/>
                </a:xfrm>
                <a:prstGeom prst="upArrow">
                  <a:avLst>
                    <a:gd name="adj1" fmla="val 50000"/>
                    <a:gd name="adj2" fmla="val 50120"/>
                  </a:avLst>
                </a:prstGeom>
                <a:solidFill>
                  <a:srgbClr val="C00000">
                    <a:alpha val="7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9207" tIns="51588" rIns="99207" bIns="51588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66" name="Textfeld 31"/>
                <p:cNvSpPr txBox="1">
                  <a:spLocks noChangeArrowheads="1"/>
                </p:cNvSpPr>
                <p:nvPr/>
              </p:nvSpPr>
              <p:spPr bwMode="auto">
                <a:xfrm>
                  <a:off x="7067764" y="2727219"/>
                  <a:ext cx="477671" cy="559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00794" tIns="50397" rIns="100794" bIns="50397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de-DE" b="1" dirty="0">
                      <a:solidFill>
                        <a:schemeClr val="bg1"/>
                      </a:solidFill>
                      <a:latin typeface="Comic Sans MS" pitchFamily="66" charset="0"/>
                    </a:rPr>
                    <a:t>E</a:t>
                  </a:r>
                </a:p>
              </p:txBody>
            </p:sp>
          </p:grpSp>
        </p:grpSp>
        <p:sp>
          <p:nvSpPr>
            <p:cNvPr id="60" name="Textfeld 8"/>
            <p:cNvSpPr txBox="1"/>
            <p:nvPr/>
          </p:nvSpPr>
          <p:spPr>
            <a:xfrm>
              <a:off x="186997" y="1592324"/>
              <a:ext cx="8630544" cy="359413"/>
            </a:xfrm>
            <a:prstGeom prst="rect">
              <a:avLst/>
            </a:prstGeom>
            <a:noFill/>
          </p:spPr>
          <p:txBody>
            <a:bodyPr wrap="none" lIns="100794" tIns="50397" rIns="100794" bIns="50397">
              <a:spAutoFit/>
            </a:bodyPr>
            <a:lstStyle/>
            <a:p>
              <a:pPr marL="285750" indent="-285750" algn="ctr">
                <a:buFont typeface="Arial" pitchFamily="34" charset="0"/>
                <a:buChar char="•"/>
                <a:defRPr/>
              </a:pP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„Traditional“ 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approach</a:t>
              </a: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: </a:t>
              </a:r>
              <a:r>
                <a:rPr lang="de-DE" dirty="0" err="1">
                  <a:solidFill>
                    <a:schemeClr val="tx2"/>
                  </a:solidFill>
                  <a:latin typeface="Comic Sans MS" pitchFamily="66" charset="0"/>
                </a:rPr>
                <a:t>p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recession</a:t>
              </a: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 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frequency</a:t>
              </a: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 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measurement</a:t>
              </a: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 in B 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and</a:t>
              </a: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 E 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fields</a:t>
              </a:r>
              <a:endParaRPr lang="de-DE" dirty="0">
                <a:solidFill>
                  <a:schemeClr val="tx2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224016" y="5684520"/>
            <a:ext cx="507504" cy="640080"/>
            <a:chOff x="224016" y="5684520"/>
            <a:chExt cx="507504" cy="640080"/>
          </a:xfrm>
        </p:grpSpPr>
        <p:cxnSp>
          <p:nvCxnSpPr>
            <p:cNvPr id="18" name="Connettore 1 17"/>
            <p:cNvCxnSpPr/>
            <p:nvPr/>
          </p:nvCxnSpPr>
          <p:spPr bwMode="auto">
            <a:xfrm flipH="1">
              <a:off x="224016" y="5684520"/>
              <a:ext cx="442214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Connettore 1 19"/>
            <p:cNvCxnSpPr/>
            <p:nvPr/>
          </p:nvCxnSpPr>
          <p:spPr bwMode="auto">
            <a:xfrm>
              <a:off x="224016" y="5684520"/>
              <a:ext cx="0" cy="64008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Connettore 2 21"/>
            <p:cNvCxnSpPr/>
            <p:nvPr/>
          </p:nvCxnSpPr>
          <p:spPr bwMode="auto">
            <a:xfrm>
              <a:off x="224016" y="6324600"/>
              <a:ext cx="507504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5" name="Ovale 24"/>
          <p:cNvSpPr/>
          <p:nvPr/>
        </p:nvSpPr>
        <p:spPr bwMode="auto">
          <a:xfrm>
            <a:off x="853440" y="6225540"/>
            <a:ext cx="920405" cy="2590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6" name="Ovale 25"/>
          <p:cNvSpPr/>
          <p:nvPr/>
        </p:nvSpPr>
        <p:spPr bwMode="auto">
          <a:xfrm>
            <a:off x="3155416" y="6560820"/>
            <a:ext cx="441224" cy="28956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50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5"/>
          <p:cNvSpPr txBox="1">
            <a:spLocks noChangeArrowheads="1"/>
          </p:cNvSpPr>
          <p:nvPr/>
        </p:nvSpPr>
        <p:spPr bwMode="auto">
          <a:xfrm>
            <a:off x="387458" y="1281787"/>
            <a:ext cx="2055255" cy="4165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0684" tIns="50344" rIns="100684" bIns="50344">
            <a:spAutoFit/>
          </a:bodyPr>
          <a:lstStyle/>
          <a:p>
            <a:r>
              <a:rPr lang="de-DE" sz="2200" dirty="0">
                <a:solidFill>
                  <a:srgbClr val="FF0000"/>
                </a:solidFill>
                <a:latin typeface="Comic Sans MS" pitchFamily="66" charset="0"/>
              </a:rPr>
              <a:t>PROCEDURE</a:t>
            </a: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344" y="3538392"/>
            <a:ext cx="3228950" cy="295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387458" y="234091"/>
            <a:ext cx="9562454" cy="52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EDM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of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charged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particles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use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of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storage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rings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4044902" y="3928344"/>
            <a:ext cx="5773599" cy="2142900"/>
            <a:chOff x="4044902" y="3928344"/>
            <a:chExt cx="5773599" cy="2142900"/>
          </a:xfrm>
        </p:grpSpPr>
        <p:pic>
          <p:nvPicPr>
            <p:cNvPr id="26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44902" y="3928344"/>
              <a:ext cx="5773599" cy="21429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feld 2"/>
                <p:cNvSpPr txBox="1"/>
                <p:nvPr/>
              </p:nvSpPr>
              <p:spPr>
                <a:xfrm>
                  <a:off x="6995400" y="4595214"/>
                  <a:ext cx="1934707" cy="848651"/>
                </a:xfrm>
                <a:prstGeom prst="rect">
                  <a:avLst/>
                </a:prstGeom>
                <a:noFill/>
              </p:spPr>
              <p:txBody>
                <a:bodyPr wrap="none" lIns="100684" tIns="50344" rIns="100684" bIns="50344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de-DE" sz="26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sz="2600" i="1">
                                <a:latin typeface="Cambria Math"/>
                              </a:rPr>
                              <m:t>𝑑</m:t>
                            </m:r>
                            <m:acc>
                              <m:accPr>
                                <m:chr m:val="⃗"/>
                                <m:ctrlPr>
                                  <a:rPr lang="de-DE" sz="26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sz="2600" i="1">
                                    <a:latin typeface="Cambria Math"/>
                                  </a:rPr>
                                  <m:t>𝑠</m:t>
                                </m:r>
                              </m:e>
                            </m:acc>
                          </m:num>
                          <m:den>
                            <m:r>
                              <a:rPr lang="de-DE" sz="2600" i="1">
                                <a:latin typeface="Cambria Math"/>
                              </a:rPr>
                              <m:t>𝑑𝑡</m:t>
                            </m:r>
                          </m:den>
                        </m:f>
                        <m:r>
                          <a:rPr lang="de-DE" sz="2600" i="1">
                            <a:latin typeface="Cambria Math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de-DE" sz="26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sz="2600" i="1">
                                <a:latin typeface="Cambria Math"/>
                              </a:rPr>
                              <m:t>𝑑</m:t>
                            </m:r>
                          </m:e>
                        </m:acc>
                        <m:r>
                          <a:rPr lang="de-DE" sz="2600" i="1">
                            <a:latin typeface="Cambria Math"/>
                            <a:ea typeface="Cambria Math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de-DE" sz="2600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sz="2600" i="1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</m:acc>
                      </m:oMath>
                    </m:oMathPara>
                  </a14:m>
                  <a:endParaRPr lang="de-DE" sz="2600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30" name="Textfeld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5398" y="4595212"/>
                  <a:ext cx="1934707" cy="84865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ttangolo 1"/>
          <p:cNvSpPr/>
          <p:nvPr/>
        </p:nvSpPr>
        <p:spPr>
          <a:xfrm>
            <a:off x="387460" y="2868437"/>
            <a:ext cx="8472632" cy="407163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marL="377587" indent="-377587">
              <a:buFont typeface="Arial" pitchFamily="34" charset="0"/>
              <a:buChar char="•"/>
            </a:pPr>
            <a:r>
              <a:rPr lang="de-DE" sz="2200" dirty="0">
                <a:latin typeface="Comic Sans MS" pitchFamily="66" charset="0"/>
              </a:rPr>
              <a:t>Search </a:t>
            </a:r>
            <a:r>
              <a:rPr lang="de-DE" sz="2200" dirty="0" err="1">
                <a:latin typeface="Comic Sans MS" pitchFamily="66" charset="0"/>
              </a:rPr>
              <a:t>for</a:t>
            </a:r>
            <a:r>
              <a:rPr lang="de-DE" sz="2200" dirty="0">
                <a:latin typeface="Comic Sans MS" pitchFamily="66" charset="0"/>
              </a:rPr>
              <a:t> time </a:t>
            </a:r>
            <a:r>
              <a:rPr lang="de-DE" sz="2200" dirty="0" err="1">
                <a:latin typeface="Comic Sans MS" pitchFamily="66" charset="0"/>
              </a:rPr>
              <a:t>development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of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vertical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polarization</a:t>
            </a:r>
            <a:r>
              <a:rPr lang="de-DE" sz="2200" dirty="0">
                <a:latin typeface="Comic Sans MS" pitchFamily="66" charset="0"/>
              </a:rPr>
              <a:t> </a:t>
            </a:r>
          </a:p>
        </p:txBody>
      </p:sp>
      <p:sp>
        <p:nvSpPr>
          <p:cNvPr id="3" name="Rettangolo 2"/>
          <p:cNvSpPr/>
          <p:nvPr/>
        </p:nvSpPr>
        <p:spPr>
          <a:xfrm>
            <a:off x="388261" y="2364760"/>
            <a:ext cx="9059106" cy="407163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marL="377587" indent="-377587">
              <a:buFont typeface="Arial" pitchFamily="34" charset="0"/>
              <a:buChar char="•"/>
            </a:pPr>
            <a:r>
              <a:rPr lang="de-DE" sz="2200" dirty="0" err="1">
                <a:latin typeface="Comic Sans MS" pitchFamily="66" charset="0"/>
              </a:rPr>
              <a:t>Align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spin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along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momentum</a:t>
            </a:r>
            <a:r>
              <a:rPr lang="de-DE" sz="2200" dirty="0">
                <a:latin typeface="Comic Sans MS" pitchFamily="66" charset="0"/>
              </a:rPr>
              <a:t> (</a:t>
            </a:r>
            <a:r>
              <a:rPr lang="de-DE" sz="2200" dirty="0">
                <a:latin typeface="Comic Sans MS" pitchFamily="66" charset="0"/>
                <a:sym typeface="Symbol"/>
              </a:rPr>
              <a:t> </a:t>
            </a:r>
            <a:r>
              <a:rPr lang="de-DE" sz="2200" dirty="0" err="1">
                <a:latin typeface="Comic Sans MS" pitchFamily="66" charset="0"/>
              </a:rPr>
              <a:t>freeze</a:t>
            </a:r>
            <a:r>
              <a:rPr lang="de-DE" sz="2200" dirty="0">
                <a:latin typeface="Comic Sans MS" pitchFamily="66" charset="0"/>
              </a:rPr>
              <a:t> horizontal </a:t>
            </a:r>
            <a:r>
              <a:rPr lang="de-DE" sz="2200" dirty="0" err="1">
                <a:latin typeface="Comic Sans MS" pitchFamily="66" charset="0"/>
              </a:rPr>
              <a:t>spin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precession</a:t>
            </a:r>
            <a:r>
              <a:rPr lang="de-DE" sz="2200" dirty="0">
                <a:latin typeface="Comic Sans MS" pitchFamily="66" charset="0"/>
              </a:rPr>
              <a:t>)</a:t>
            </a:r>
          </a:p>
        </p:txBody>
      </p:sp>
      <p:sp>
        <p:nvSpPr>
          <p:cNvPr id="4" name="Rettangolo 3"/>
          <p:cNvSpPr/>
          <p:nvPr/>
        </p:nvSpPr>
        <p:spPr>
          <a:xfrm>
            <a:off x="387458" y="1848792"/>
            <a:ext cx="4698722" cy="407163"/>
          </a:xfrm>
          <a:prstGeom prst="rect">
            <a:avLst/>
          </a:prstGeom>
          <a:solidFill>
            <a:schemeClr val="bg1"/>
          </a:solidFill>
        </p:spPr>
        <p:txBody>
          <a:bodyPr wrap="none" lIns="91420" tIns="45711" rIns="91420" bIns="45711">
            <a:spAutoFit/>
          </a:bodyPr>
          <a:lstStyle/>
          <a:p>
            <a:pPr marL="377587" indent="-377587">
              <a:buFont typeface="Arial" pitchFamily="34" charset="0"/>
              <a:buChar char="•"/>
            </a:pPr>
            <a:r>
              <a:rPr lang="de-DE" sz="2200" dirty="0">
                <a:latin typeface="Comic Sans MS" pitchFamily="66" charset="0"/>
              </a:rPr>
              <a:t>Place </a:t>
            </a:r>
            <a:r>
              <a:rPr lang="de-DE" sz="2200" dirty="0" err="1">
                <a:latin typeface="Comic Sans MS" pitchFamily="66" charset="0"/>
              </a:rPr>
              <a:t>particles</a:t>
            </a:r>
            <a:r>
              <a:rPr lang="de-DE" sz="2200" dirty="0">
                <a:latin typeface="Comic Sans MS" pitchFamily="66" charset="0"/>
              </a:rPr>
              <a:t> in a </a:t>
            </a:r>
            <a:r>
              <a:rPr lang="de-DE" sz="2200" dirty="0" err="1">
                <a:latin typeface="Comic Sans MS" pitchFamily="66" charset="0"/>
              </a:rPr>
              <a:t>storage</a:t>
            </a:r>
            <a:r>
              <a:rPr lang="de-DE" sz="2200" dirty="0">
                <a:latin typeface="Comic Sans MS" pitchFamily="66" charset="0"/>
              </a:rPr>
              <a:t> ring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8" name="Segnaposto data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25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1DEDD980-379E-4912-A0E1-6B5F1932B69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864740" y="208016"/>
            <a:ext cx="4837919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72" tIns="50387" rIns="100772" bIns="50387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3200" b="0" dirty="0">
                <a:solidFill>
                  <a:srgbClr val="FF0000"/>
                </a:solidFill>
                <a:latin typeface="Comic Sans MS" pitchFamily="66" charset="0"/>
              </a:rPr>
              <a:t>Frozen spin method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feld 32"/>
          <p:cNvSpPr txBox="1"/>
          <p:nvPr/>
        </p:nvSpPr>
        <p:spPr>
          <a:xfrm>
            <a:off x="592311" y="3344792"/>
            <a:ext cx="6128211" cy="359393"/>
          </a:xfrm>
          <a:prstGeom prst="rect">
            <a:avLst/>
          </a:prstGeom>
          <a:solidFill>
            <a:schemeClr val="bg1"/>
          </a:solidFill>
        </p:spPr>
        <p:txBody>
          <a:bodyPr wrap="none" lIns="100772" tIns="50387" rIns="100772" bIns="50387" rtlCol="0">
            <a:spAutoFit/>
          </a:bodyPr>
          <a:lstStyle/>
          <a:p>
            <a:pPr marL="377900" indent="-377900"/>
            <a:r>
              <a:rPr lang="de-DE" dirty="0" err="1" smtClean="0">
                <a:latin typeface="Comic Sans MS" pitchFamily="66" charset="0"/>
              </a:rPr>
              <a:t>Two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options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to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get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rid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of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terms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>
                <a:latin typeface="Comic Sans MS" pitchFamily="66" charset="0"/>
                <a:sym typeface="Symbol"/>
              </a:rPr>
              <a:t>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>
                <a:solidFill>
                  <a:srgbClr val="00B050"/>
                </a:solidFill>
                <a:latin typeface="Comic Sans MS" pitchFamily="66" charset="0"/>
              </a:rPr>
              <a:t>G </a:t>
            </a:r>
            <a:r>
              <a:rPr lang="de-DE" dirty="0">
                <a:solidFill>
                  <a:srgbClr val="FF0000"/>
                </a:solidFill>
                <a:latin typeface="Comic Sans MS" pitchFamily="66" charset="0"/>
              </a:rPr>
              <a:t>(</a:t>
            </a:r>
            <a:r>
              <a:rPr lang="de-DE" dirty="0" err="1">
                <a:solidFill>
                  <a:srgbClr val="FF0000"/>
                </a:solidFill>
                <a:latin typeface="Comic Sans MS" pitchFamily="66" charset="0"/>
              </a:rPr>
              <a:t>magic</a:t>
            </a:r>
            <a:r>
              <a:rPr lang="de-DE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omic Sans MS" pitchFamily="66" charset="0"/>
              </a:rPr>
              <a:t>condition</a:t>
            </a:r>
            <a:r>
              <a:rPr lang="de-DE" dirty="0">
                <a:solidFill>
                  <a:srgbClr val="FF0000"/>
                </a:solidFill>
                <a:latin typeface="Comic Sans MS" pitchFamily="66" charset="0"/>
              </a:rPr>
              <a:t>):</a:t>
            </a:r>
          </a:p>
        </p:txBody>
      </p:sp>
      <p:grpSp>
        <p:nvGrpSpPr>
          <p:cNvPr id="18" name="Gruppo 17"/>
          <p:cNvGrpSpPr/>
          <p:nvPr/>
        </p:nvGrpSpPr>
        <p:grpSpPr>
          <a:xfrm>
            <a:off x="427709" y="1335581"/>
            <a:ext cx="9193952" cy="1597594"/>
            <a:chOff x="438860" y="1391336"/>
            <a:chExt cx="9193952" cy="1597594"/>
          </a:xfrm>
        </p:grpSpPr>
        <p:sp>
          <p:nvSpPr>
            <p:cNvPr id="17" name="Rettangolo 16"/>
            <p:cNvSpPr/>
            <p:nvPr/>
          </p:nvSpPr>
          <p:spPr bwMode="auto">
            <a:xfrm>
              <a:off x="439842" y="1391336"/>
              <a:ext cx="9094451" cy="159759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6" name="Textfeld 5"/>
            <p:cNvSpPr txBox="1">
              <a:spLocks noChangeArrowheads="1"/>
            </p:cNvSpPr>
            <p:nvPr/>
          </p:nvSpPr>
          <p:spPr bwMode="auto">
            <a:xfrm>
              <a:off x="439842" y="1391336"/>
              <a:ext cx="6501287" cy="359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00684" tIns="50344" rIns="100684" bIns="50344">
              <a:spAutoFit/>
            </a:bodyPr>
            <a:lstStyle/>
            <a:p>
              <a:r>
                <a:rPr lang="de-DE" dirty="0">
                  <a:latin typeface="Comic Sans MS" pitchFamily="66" charset="0"/>
                </a:rPr>
                <a:t>Spin </a:t>
              </a:r>
              <a:r>
                <a:rPr lang="de-DE" dirty="0" err="1">
                  <a:latin typeface="Comic Sans MS" pitchFamily="66" charset="0"/>
                </a:rPr>
                <a:t>motion</a:t>
              </a:r>
              <a:r>
                <a:rPr lang="de-DE" dirty="0">
                  <a:latin typeface="Comic Sans MS" pitchFamily="66" charset="0"/>
                </a:rPr>
                <a:t> </a:t>
              </a:r>
              <a:r>
                <a:rPr lang="de-DE" dirty="0" err="1">
                  <a:latin typeface="Comic Sans MS" pitchFamily="66" charset="0"/>
                </a:rPr>
                <a:t>is</a:t>
              </a:r>
              <a:r>
                <a:rPr lang="de-DE" dirty="0">
                  <a:latin typeface="Comic Sans MS" pitchFamily="66" charset="0"/>
                </a:rPr>
                <a:t> </a:t>
              </a:r>
              <a:r>
                <a:rPr lang="de-DE" dirty="0" err="1">
                  <a:latin typeface="Comic Sans MS" pitchFamily="66" charset="0"/>
                </a:rPr>
                <a:t>governed</a:t>
              </a:r>
              <a:r>
                <a:rPr lang="de-DE" dirty="0">
                  <a:latin typeface="Comic Sans MS" pitchFamily="66" charset="0"/>
                </a:rPr>
                <a:t> </a:t>
              </a:r>
              <a:r>
                <a:rPr lang="de-DE" dirty="0" err="1">
                  <a:latin typeface="Comic Sans MS" pitchFamily="66" charset="0"/>
                </a:rPr>
                <a:t>by</a:t>
              </a:r>
              <a:r>
                <a:rPr lang="de-DE" dirty="0">
                  <a:latin typeface="Comic Sans MS" pitchFamily="66" charset="0"/>
                </a:rPr>
                <a:t> Thomas-BMT </a:t>
              </a:r>
              <a:r>
                <a:rPr lang="de-DE" dirty="0" err="1">
                  <a:latin typeface="Comic Sans MS" pitchFamily="66" charset="0"/>
                </a:rPr>
                <a:t>equation</a:t>
              </a:r>
              <a:r>
                <a:rPr lang="de-DE" dirty="0">
                  <a:latin typeface="Comic Sans MS" pitchFamily="66" charset="0"/>
                </a:rPr>
                <a:t>:</a:t>
              </a:r>
            </a:p>
          </p:txBody>
        </p:sp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60" y="1865499"/>
              <a:ext cx="4339244" cy="914400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518" y="1882432"/>
              <a:ext cx="3719221" cy="848785"/>
            </a:xfrm>
            <a:prstGeom prst="rect">
              <a:avLst/>
            </a:prstGeom>
          </p:spPr>
        </p:pic>
        <p:sp>
          <p:nvSpPr>
            <p:cNvPr id="12" name="CasellaDiTesto 11"/>
            <p:cNvSpPr txBox="1"/>
            <p:nvPr/>
          </p:nvSpPr>
          <p:spPr>
            <a:xfrm>
              <a:off x="5119030" y="2696239"/>
              <a:ext cx="4513782" cy="292691"/>
            </a:xfrm>
            <a:prstGeom prst="rect">
              <a:avLst/>
            </a:prstGeom>
            <a:noFill/>
          </p:spPr>
          <p:txBody>
            <a:bodyPr wrap="square" lIns="91420" tIns="45711" rIns="91420" bIns="45711" rtlCol="0">
              <a:spAutoFit/>
            </a:bodyPr>
            <a:lstStyle/>
            <a:p>
              <a:r>
                <a:rPr lang="it-IT" sz="1400" dirty="0">
                  <a:solidFill>
                    <a:srgbClr val="FF0000"/>
                  </a:solidFill>
                  <a:latin typeface="Comic Sans MS" pitchFamily="66" charset="0"/>
                </a:rPr>
                <a:t>d</a:t>
              </a:r>
              <a:r>
                <a:rPr lang="it-IT" sz="1400" dirty="0">
                  <a:latin typeface="Comic Sans MS" pitchFamily="66" charset="0"/>
                </a:rPr>
                <a:t>: </a:t>
              </a:r>
              <a:r>
                <a:rPr lang="it-IT" sz="1400" dirty="0" err="1">
                  <a:latin typeface="Comic Sans MS" pitchFamily="66" charset="0"/>
                </a:rPr>
                <a:t>electric</a:t>
              </a:r>
              <a:r>
                <a:rPr lang="it-IT" sz="1400" dirty="0">
                  <a:latin typeface="Comic Sans MS" pitchFamily="66" charset="0"/>
                </a:rPr>
                <a:t> </a:t>
              </a:r>
              <a:r>
                <a:rPr lang="it-IT" sz="1400" dirty="0" err="1">
                  <a:latin typeface="Comic Sans MS" pitchFamily="66" charset="0"/>
                </a:rPr>
                <a:t>dipole</a:t>
              </a:r>
              <a:r>
                <a:rPr lang="it-IT" sz="1400" dirty="0">
                  <a:latin typeface="Comic Sans MS" pitchFamily="66" charset="0"/>
                </a:rPr>
                <a:t> moment </a:t>
              </a:r>
              <a:r>
                <a:rPr lang="it-IT" sz="1400" dirty="0">
                  <a:solidFill>
                    <a:srgbClr val="00B050"/>
                  </a:solidFill>
                  <a:latin typeface="Symbol" pitchFamily="18" charset="2"/>
                </a:rPr>
                <a:t>m</a:t>
              </a:r>
              <a:r>
                <a:rPr lang="it-IT" sz="1400" dirty="0">
                  <a:latin typeface="Comic Sans MS" pitchFamily="66" charset="0"/>
                </a:rPr>
                <a:t>: </a:t>
              </a:r>
              <a:r>
                <a:rPr lang="it-IT" sz="1400" dirty="0" err="1">
                  <a:latin typeface="Comic Sans MS" pitchFamily="66" charset="0"/>
                </a:rPr>
                <a:t>magnetic</a:t>
              </a:r>
              <a:r>
                <a:rPr lang="it-IT" sz="1400" dirty="0">
                  <a:latin typeface="Comic Sans MS" pitchFamily="66" charset="0"/>
                </a:rPr>
                <a:t> </a:t>
              </a:r>
              <a:r>
                <a:rPr lang="it-IT" sz="1400" dirty="0" err="1">
                  <a:latin typeface="Comic Sans MS" pitchFamily="66" charset="0"/>
                </a:rPr>
                <a:t>dipole</a:t>
              </a:r>
              <a:r>
                <a:rPr lang="it-IT" sz="1400" dirty="0">
                  <a:latin typeface="Comic Sans MS" pitchFamily="66" charset="0"/>
                </a:rPr>
                <a:t> moment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611415" y="3957150"/>
            <a:ext cx="5892255" cy="1192204"/>
            <a:chOff x="622845" y="3922860"/>
            <a:chExt cx="5892255" cy="1192204"/>
          </a:xfrm>
        </p:grpSpPr>
        <p:sp>
          <p:nvSpPr>
            <p:cNvPr id="2" name="Rettangolo 1"/>
            <p:cNvSpPr/>
            <p:nvPr/>
          </p:nvSpPr>
          <p:spPr bwMode="auto">
            <a:xfrm>
              <a:off x="622845" y="3922860"/>
              <a:ext cx="5892255" cy="11922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622845" y="3922860"/>
              <a:ext cx="5110654" cy="34994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20" tIns="45711" rIns="91420" bIns="45711">
              <a:spAutoFit/>
            </a:bodyPr>
            <a:lstStyle/>
            <a:p>
              <a:pPr marL="377900" indent="-377900"/>
              <a:r>
                <a:rPr lang="de-DE" dirty="0">
                  <a:latin typeface="Comic Sans MS" pitchFamily="66" charset="0"/>
                </a:rPr>
                <a:t>1. Pure E ring (</a:t>
              </a:r>
              <a:r>
                <a:rPr lang="de-DE" dirty="0" err="1">
                  <a:latin typeface="Comic Sans MS" pitchFamily="66" charset="0"/>
                </a:rPr>
                <a:t>works</a:t>
              </a:r>
              <a:r>
                <a:rPr lang="de-DE" dirty="0">
                  <a:latin typeface="Comic Sans MS" pitchFamily="66" charset="0"/>
                </a:rPr>
                <a:t> </a:t>
              </a:r>
              <a:r>
                <a:rPr lang="de-DE" dirty="0" err="1">
                  <a:solidFill>
                    <a:srgbClr val="FF0000"/>
                  </a:solidFill>
                  <a:latin typeface="Comic Sans MS" pitchFamily="66" charset="0"/>
                </a:rPr>
                <a:t>only</a:t>
              </a:r>
              <a:r>
                <a:rPr lang="de-DE" dirty="0">
                  <a:latin typeface="Comic Sans MS" pitchFamily="66" charset="0"/>
                </a:rPr>
                <a:t> </a:t>
              </a:r>
              <a:r>
                <a:rPr lang="de-DE" dirty="0" err="1">
                  <a:latin typeface="Comic Sans MS" pitchFamily="66" charset="0"/>
                </a:rPr>
                <a:t>for</a:t>
              </a:r>
              <a:r>
                <a:rPr lang="de-DE" dirty="0">
                  <a:latin typeface="Comic Sans MS" pitchFamily="66" charset="0"/>
                </a:rPr>
                <a:t> </a:t>
              </a:r>
              <a:r>
                <a:rPr lang="de-DE" dirty="0">
                  <a:solidFill>
                    <a:srgbClr val="00B050"/>
                  </a:solidFill>
                  <a:latin typeface="Comic Sans MS" pitchFamily="66" charset="0"/>
                </a:rPr>
                <a:t>G&gt;0</a:t>
              </a:r>
              <a:r>
                <a:rPr lang="de-DE" dirty="0">
                  <a:latin typeface="Comic Sans MS" pitchFamily="66" charset="0"/>
                </a:rPr>
                <a:t>, </a:t>
              </a:r>
              <a:r>
                <a:rPr lang="de-DE" dirty="0" err="1">
                  <a:latin typeface="Comic Sans MS" pitchFamily="66" charset="0"/>
                </a:rPr>
                <a:t>e.g</a:t>
              </a:r>
              <a:r>
                <a:rPr lang="de-DE" dirty="0">
                  <a:latin typeface="Comic Sans MS" pitchFamily="66" charset="0"/>
                </a:rPr>
                <a:t> </a:t>
              </a:r>
              <a:r>
                <a:rPr lang="de-DE" dirty="0" err="1">
                  <a:latin typeface="Comic Sans MS" pitchFamily="66" charset="0"/>
                </a:rPr>
                <a:t>proton</a:t>
              </a:r>
              <a:r>
                <a:rPr lang="de-DE" dirty="0">
                  <a:latin typeface="Comic Sans MS" pitchFamily="66" charset="0"/>
                </a:rPr>
                <a:t>):</a:t>
              </a:r>
            </a:p>
          </p:txBody>
        </p:sp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33" y="4200664"/>
              <a:ext cx="1596044" cy="914400"/>
            </a:xfrm>
            <a:prstGeom prst="rect">
              <a:avLst/>
            </a:prstGeom>
          </p:spPr>
        </p:pic>
      </p:grpSp>
      <p:sp>
        <p:nvSpPr>
          <p:cNvPr id="19" name="Segnaposto piè di pagina 1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20" name="Segnaposto data 19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cxnSp>
        <p:nvCxnSpPr>
          <p:cNvPr id="24" name="Connettore 1 23"/>
          <p:cNvCxnSpPr/>
          <p:nvPr/>
        </p:nvCxnSpPr>
        <p:spPr bwMode="auto">
          <a:xfrm>
            <a:off x="1085850" y="2482850"/>
            <a:ext cx="635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1" name="Gruppo 20"/>
          <p:cNvGrpSpPr/>
          <p:nvPr/>
        </p:nvGrpSpPr>
        <p:grpSpPr>
          <a:xfrm>
            <a:off x="539719" y="5552433"/>
            <a:ext cx="6083676" cy="1264349"/>
            <a:chOff x="539719" y="5552433"/>
            <a:chExt cx="6083676" cy="1264349"/>
          </a:xfrm>
        </p:grpSpPr>
        <p:grpSp>
          <p:nvGrpSpPr>
            <p:cNvPr id="9" name="Gruppo 8"/>
            <p:cNvGrpSpPr/>
            <p:nvPr/>
          </p:nvGrpSpPr>
          <p:grpSpPr>
            <a:xfrm>
              <a:off x="539719" y="5552433"/>
              <a:ext cx="6083676" cy="1264349"/>
              <a:chOff x="539719" y="5552433"/>
              <a:chExt cx="6083676" cy="1264349"/>
            </a:xfrm>
          </p:grpSpPr>
          <p:sp>
            <p:nvSpPr>
              <p:cNvPr id="7" name="Rettangolo 6"/>
              <p:cNvSpPr/>
              <p:nvPr/>
            </p:nvSpPr>
            <p:spPr bwMode="auto">
              <a:xfrm>
                <a:off x="539719" y="5552433"/>
                <a:ext cx="6083676" cy="126434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15" name="Rettangolo 14"/>
              <p:cNvSpPr/>
              <p:nvPr/>
            </p:nvSpPr>
            <p:spPr>
              <a:xfrm>
                <a:off x="539719" y="5552433"/>
                <a:ext cx="6083676" cy="3499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1420" tIns="45711" rIns="91420" bIns="45711">
                <a:spAutoFit/>
              </a:bodyPr>
              <a:lstStyle/>
              <a:p>
                <a:pPr marL="377900" indent="-377900"/>
                <a:r>
                  <a:rPr lang="de-DE" dirty="0">
                    <a:latin typeface="Comic Sans MS" pitchFamily="66" charset="0"/>
                  </a:rPr>
                  <a:t>2. </a:t>
                </a:r>
                <a:r>
                  <a:rPr lang="de-DE" dirty="0" err="1">
                    <a:latin typeface="Comic Sans MS" pitchFamily="66" charset="0"/>
                  </a:rPr>
                  <a:t>Combined</a:t>
                </a:r>
                <a:r>
                  <a:rPr lang="de-DE" dirty="0">
                    <a:latin typeface="Comic Sans MS" pitchFamily="66" charset="0"/>
                  </a:rPr>
                  <a:t> E.B ring (</a:t>
                </a:r>
                <a:r>
                  <a:rPr lang="de-DE" dirty="0" err="1">
                    <a:latin typeface="Comic Sans MS" pitchFamily="66" charset="0"/>
                  </a:rPr>
                  <a:t>works</a:t>
                </a:r>
                <a:r>
                  <a:rPr lang="de-DE" dirty="0">
                    <a:latin typeface="Comic Sans MS" pitchFamily="66" charset="0"/>
                  </a:rPr>
                  <a:t> also </a:t>
                </a:r>
                <a:r>
                  <a:rPr lang="de-DE" dirty="0" err="1">
                    <a:latin typeface="Comic Sans MS" pitchFamily="66" charset="0"/>
                  </a:rPr>
                  <a:t>for</a:t>
                </a:r>
                <a:r>
                  <a:rPr lang="de-DE" dirty="0">
                    <a:latin typeface="Comic Sans MS" pitchFamily="66" charset="0"/>
                  </a:rPr>
                  <a:t> </a:t>
                </a:r>
                <a:r>
                  <a:rPr lang="de-DE" dirty="0">
                    <a:solidFill>
                      <a:srgbClr val="00B050"/>
                    </a:solidFill>
                    <a:latin typeface="Comic Sans MS" pitchFamily="66" charset="0"/>
                  </a:rPr>
                  <a:t>G&lt;0</a:t>
                </a:r>
                <a:r>
                  <a:rPr lang="de-DE" dirty="0">
                    <a:latin typeface="Comic Sans MS" pitchFamily="66" charset="0"/>
                  </a:rPr>
                  <a:t>, </a:t>
                </a:r>
                <a:r>
                  <a:rPr lang="de-DE" dirty="0" err="1">
                    <a:latin typeface="Comic Sans MS" pitchFamily="66" charset="0"/>
                  </a:rPr>
                  <a:t>e.g</a:t>
                </a:r>
                <a:r>
                  <a:rPr lang="de-DE" dirty="0">
                    <a:latin typeface="Comic Sans MS" pitchFamily="66" charset="0"/>
                  </a:rPr>
                  <a:t> </a:t>
                </a:r>
                <a:r>
                  <a:rPr lang="de-DE" dirty="0" err="1">
                    <a:latin typeface="Comic Sans MS" pitchFamily="66" charset="0"/>
                  </a:rPr>
                  <a:t>deuteron</a:t>
                </a:r>
                <a:r>
                  <a:rPr lang="de-DE" dirty="0">
                    <a:latin typeface="Comic Sans MS" pitchFamily="66" charset="0"/>
                  </a:rPr>
                  <a:t>)</a:t>
                </a:r>
              </a:p>
            </p:txBody>
          </p:sp>
          <p:pic>
            <p:nvPicPr>
              <p:cNvPr id="16" name="Immagine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8528" y="5902382"/>
                <a:ext cx="2693324" cy="914400"/>
              </a:xfrm>
              <a:prstGeom prst="rect">
                <a:avLst/>
              </a:prstGeom>
            </p:spPr>
          </p:pic>
        </p:grpSp>
        <p:cxnSp>
          <p:nvCxnSpPr>
            <p:cNvPr id="22" name="Connettore 1 21"/>
            <p:cNvCxnSpPr/>
            <p:nvPr/>
          </p:nvCxnSpPr>
          <p:spPr bwMode="auto">
            <a:xfrm>
              <a:off x="832149" y="6359582"/>
              <a:ext cx="77822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21417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3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11452</TotalTime>
  <Words>2404</Words>
  <Application>Microsoft Office PowerPoint</Application>
  <PresentationFormat>Personalizzato</PresentationFormat>
  <Paragraphs>458</Paragraphs>
  <Slides>29</Slides>
  <Notes>15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29</vt:i4>
      </vt:variant>
    </vt:vector>
  </HeadingPairs>
  <TitlesOfParts>
    <vt:vector size="32" baseType="lpstr">
      <vt:lpstr>3_Tema di Office</vt:lpstr>
      <vt:lpstr>Equation</vt:lpstr>
      <vt:lpstr>Equazione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Performance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Greta</dc:creator>
  <cp:lastModifiedBy>Paolo Lenisa</cp:lastModifiedBy>
  <cp:revision>899</cp:revision>
  <cp:lastPrinted>1601-01-01T00:00:00Z</cp:lastPrinted>
  <dcterms:created xsi:type="dcterms:W3CDTF">2012-11-22T17:01:27Z</dcterms:created>
  <dcterms:modified xsi:type="dcterms:W3CDTF">2013-09-09T15:44:41Z</dcterms:modified>
</cp:coreProperties>
</file>