
<file path=[Content_Types].xml><?xml version="1.0" encoding="utf-8"?>
<Types xmlns="http://schemas.openxmlformats.org/package/2006/content-types">
  <Default Extension="xml" ContentType="application/xml"/>
  <Default Extension="doc" ContentType="application/msword"/>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362" r:id="rId2"/>
    <p:sldId id="369" r:id="rId3"/>
    <p:sldId id="258" r:id="rId4"/>
    <p:sldId id="259" r:id="rId5"/>
    <p:sldId id="260" r:id="rId6"/>
    <p:sldId id="269" r:id="rId7"/>
    <p:sldId id="343" r:id="rId8"/>
    <p:sldId id="261" r:id="rId9"/>
    <p:sldId id="262" r:id="rId10"/>
    <p:sldId id="264" r:id="rId11"/>
    <p:sldId id="346" r:id="rId12"/>
    <p:sldId id="345" r:id="rId13"/>
    <p:sldId id="367" r:id="rId14"/>
    <p:sldId id="344" r:id="rId15"/>
    <p:sldId id="377" r:id="rId16"/>
    <p:sldId id="363" r:id="rId17"/>
    <p:sldId id="334" r:id="rId18"/>
    <p:sldId id="371" r:id="rId19"/>
    <p:sldId id="327" r:id="rId20"/>
    <p:sldId id="333" r:id="rId21"/>
    <p:sldId id="374" r:id="rId22"/>
    <p:sldId id="328" r:id="rId23"/>
    <p:sldId id="329" r:id="rId24"/>
    <p:sldId id="330" r:id="rId25"/>
    <p:sldId id="332" r:id="rId26"/>
    <p:sldId id="376" r:id="rId27"/>
    <p:sldId id="294" r:id="rId28"/>
    <p:sldId id="303" r:id="rId29"/>
    <p:sldId id="309" r:id="rId30"/>
    <p:sldId id="310" r:id="rId31"/>
    <p:sldId id="361" r:id="rId32"/>
    <p:sldId id="366" r:id="rId33"/>
    <p:sldId id="275" r:id="rId34"/>
    <p:sldId id="276" r:id="rId35"/>
    <p:sldId id="378"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130" d="100"/>
          <a:sy n="130" d="100"/>
        </p:scale>
        <p:origin x="-784"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 Id="rId2" Type="http://schemas.openxmlformats.org/officeDocument/2006/relationships/image" Target="../media/image7.emf"/><Relationship Id="rId3"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image" Target="../media/image37.emf"/><Relationship Id="rId2" Type="http://schemas.openxmlformats.org/officeDocument/2006/relationships/image" Target="../media/image3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emf"/><Relationship Id="rId2" Type="http://schemas.openxmlformats.org/officeDocument/2006/relationships/image" Target="../media/image55.emf"/><Relationship Id="rId3"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17F663-96C1-4349-B726-4958A473D893}" type="datetimeFigureOut">
              <a:rPr lang="en-US" smtClean="0"/>
              <a:t>9/5/13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27F50F-5304-BF46-A832-8CE2047537D5}" type="slidenum">
              <a:rPr lang="en-US" smtClean="0"/>
              <a:t>‹#›</a:t>
            </a:fld>
            <a:endParaRPr lang="en-US"/>
          </a:p>
        </p:txBody>
      </p:sp>
    </p:spTree>
    <p:extLst>
      <p:ext uri="{BB962C8B-B14F-4D97-AF65-F5344CB8AC3E}">
        <p14:creationId xmlns:p14="http://schemas.microsoft.com/office/powerpoint/2010/main" val="37646971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888455-4FD8-7442-B0FF-F7BE02D2654B}" type="slidenum">
              <a:rPr lang="en-US"/>
              <a:pPr/>
              <a:t>8</a:t>
            </a:fld>
            <a:endParaRPr lang="en-US"/>
          </a:p>
        </p:txBody>
      </p:sp>
      <p:sp>
        <p:nvSpPr>
          <p:cNvPr id="53250" name="Rectangle 2"/>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90487" tIns="44450" rIns="90487" bIns="44450"/>
          <a:lstStyle/>
          <a:p>
            <a:endParaRPr lang="en-US"/>
          </a:p>
        </p:txBody>
      </p:sp>
      <p:sp>
        <p:nvSpPr>
          <p:cNvPr id="53251" name="Rectangle 3"/>
          <p:cNvSpPr>
            <a:spLocks noGrp="1" noRot="1" noChangeAspect="1" noChangeArrowheads="1"/>
          </p:cNvSpPr>
          <p:nvPr>
            <p:ph type="sldImg"/>
          </p:nvPr>
        </p:nvSpPr>
        <p:spPr bwMode="auto">
          <a:xfrm>
            <a:off x="1143000" y="685800"/>
            <a:ext cx="4572000" cy="34290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5903" y="8687405"/>
            <a:ext cx="2972097" cy="456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lIns="91432" tIns="45716" rIns="91432" bIns="45716" anchor="b"/>
          <a:lstStyle>
            <a:lvl1pPr defTabSz="966788" eaLnBrk="0" hangingPunct="0">
              <a:defRPr sz="2400" b="1">
                <a:solidFill>
                  <a:schemeClr val="tx1"/>
                </a:solidFill>
                <a:latin typeface="Times" charset="0"/>
                <a:ea typeface="MS PGothic" charset="0"/>
                <a:cs typeface="MS PGothic" charset="0"/>
              </a:defRPr>
            </a:lvl1pPr>
            <a:lvl2pPr marL="785813" indent="-303213" defTabSz="966788" eaLnBrk="0" hangingPunct="0">
              <a:defRPr sz="2400" b="1">
                <a:solidFill>
                  <a:schemeClr val="tx1"/>
                </a:solidFill>
                <a:latin typeface="Times" charset="0"/>
                <a:ea typeface="MS PGothic" charset="0"/>
                <a:cs typeface="MS PGothic" charset="0"/>
              </a:defRPr>
            </a:lvl2pPr>
            <a:lvl3pPr marL="1208088" indent="-241300" defTabSz="966788" eaLnBrk="0" hangingPunct="0">
              <a:defRPr sz="2400" b="1">
                <a:solidFill>
                  <a:schemeClr val="tx1"/>
                </a:solidFill>
                <a:latin typeface="Times" charset="0"/>
                <a:ea typeface="MS PGothic" charset="0"/>
                <a:cs typeface="MS PGothic" charset="0"/>
              </a:defRPr>
            </a:lvl3pPr>
            <a:lvl4pPr marL="1692275" indent="-242888" defTabSz="966788" eaLnBrk="0" hangingPunct="0">
              <a:defRPr sz="2400" b="1">
                <a:solidFill>
                  <a:schemeClr val="tx1"/>
                </a:solidFill>
                <a:latin typeface="Times" charset="0"/>
                <a:ea typeface="MS PGothic" charset="0"/>
                <a:cs typeface="MS PGothic" charset="0"/>
              </a:defRPr>
            </a:lvl4pPr>
            <a:lvl5pPr marL="2174875" indent="-241300" defTabSz="966788" eaLnBrk="0" hangingPunct="0">
              <a:defRPr sz="2400" b="1">
                <a:solidFill>
                  <a:schemeClr val="tx1"/>
                </a:solidFill>
                <a:latin typeface="Times" charset="0"/>
                <a:ea typeface="MS PGothic" charset="0"/>
                <a:cs typeface="MS PGothic" charset="0"/>
              </a:defRPr>
            </a:lvl5pPr>
            <a:lvl6pPr marL="2632075" indent="-241300" defTabSz="966788" eaLnBrk="0" fontAlgn="base" hangingPunct="0">
              <a:spcBef>
                <a:spcPct val="0"/>
              </a:spcBef>
              <a:spcAft>
                <a:spcPct val="0"/>
              </a:spcAft>
              <a:defRPr sz="2400" b="1">
                <a:solidFill>
                  <a:schemeClr val="tx1"/>
                </a:solidFill>
                <a:latin typeface="Times" charset="0"/>
                <a:ea typeface="MS PGothic" charset="0"/>
                <a:cs typeface="MS PGothic" charset="0"/>
              </a:defRPr>
            </a:lvl6pPr>
            <a:lvl7pPr marL="3089275" indent="-241300" defTabSz="966788" eaLnBrk="0" fontAlgn="base" hangingPunct="0">
              <a:spcBef>
                <a:spcPct val="0"/>
              </a:spcBef>
              <a:spcAft>
                <a:spcPct val="0"/>
              </a:spcAft>
              <a:defRPr sz="2400" b="1">
                <a:solidFill>
                  <a:schemeClr val="tx1"/>
                </a:solidFill>
                <a:latin typeface="Times" charset="0"/>
                <a:ea typeface="MS PGothic" charset="0"/>
                <a:cs typeface="MS PGothic" charset="0"/>
              </a:defRPr>
            </a:lvl7pPr>
            <a:lvl8pPr marL="3546475" indent="-241300" defTabSz="966788" eaLnBrk="0" fontAlgn="base" hangingPunct="0">
              <a:spcBef>
                <a:spcPct val="0"/>
              </a:spcBef>
              <a:spcAft>
                <a:spcPct val="0"/>
              </a:spcAft>
              <a:defRPr sz="2400" b="1">
                <a:solidFill>
                  <a:schemeClr val="tx1"/>
                </a:solidFill>
                <a:latin typeface="Times" charset="0"/>
                <a:ea typeface="MS PGothic" charset="0"/>
                <a:cs typeface="MS PGothic" charset="0"/>
              </a:defRPr>
            </a:lvl8pPr>
            <a:lvl9pPr marL="4003675" indent="-241300" defTabSz="966788" eaLnBrk="0" fontAlgn="base" hangingPunct="0">
              <a:spcBef>
                <a:spcPct val="0"/>
              </a:spcBef>
              <a:spcAft>
                <a:spcPct val="0"/>
              </a:spcAft>
              <a:defRPr sz="2400" b="1">
                <a:solidFill>
                  <a:schemeClr val="tx1"/>
                </a:solidFill>
                <a:latin typeface="Times" charset="0"/>
                <a:ea typeface="MS PGothic" charset="0"/>
                <a:cs typeface="MS PGothic" charset="0"/>
              </a:defRPr>
            </a:lvl9pPr>
          </a:lstStyle>
          <a:p>
            <a:pPr algn="r"/>
            <a:fld id="{D654F277-9D02-4940-913F-35B6A3E5FFAD}" type="slidenum">
              <a:rPr lang="zh-CN" altLang="en-US" sz="1200" b="0"/>
              <a:pPr algn="r"/>
              <a:t>20</a:t>
            </a:fld>
            <a:endParaRPr lang="en-US" altLang="zh-CN" sz="1200" b="0"/>
          </a:p>
        </p:txBody>
      </p:sp>
      <p:sp>
        <p:nvSpPr>
          <p:cNvPr id="224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4259" name="Rectangle 3"/>
          <p:cNvSpPr>
            <a:spLocks noGrp="1" noChangeArrowheads="1"/>
          </p:cNvSpPr>
          <p:nvPr>
            <p:ph type="body" idx="1"/>
          </p:nvPr>
        </p:nvSpPr>
        <p:spPr/>
        <p:txBody>
          <a:bodyPr/>
          <a:lstStyle/>
          <a:p>
            <a:r>
              <a:rPr lang="en-US" altLang="zh-CN"/>
              <a:t>Here shows a survey from polarized beam experiments during the last 5 years. We have polarized about 700 bar-liter of 3He gas, There are over 30 publications including 8 PRLs. At the very beginning we have spent lots of time for polarized beam development.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defTabSz="914485" eaLnBrk="0" hangingPunct="0">
              <a:defRPr sz="2300" b="1">
                <a:solidFill>
                  <a:schemeClr val="tx1"/>
                </a:solidFill>
                <a:latin typeface="Times" charset="0"/>
                <a:ea typeface="MS PGothic" charset="0"/>
                <a:cs typeface="MS PGothic" charset="0"/>
              </a:defRPr>
            </a:lvl1pPr>
            <a:lvl2pPr marL="743301" indent="-286809" defTabSz="914485" eaLnBrk="0" hangingPunct="0">
              <a:defRPr sz="2300" b="1">
                <a:solidFill>
                  <a:schemeClr val="tx1"/>
                </a:solidFill>
                <a:latin typeface="Times" charset="0"/>
                <a:ea typeface="MS PGothic" charset="0"/>
                <a:cs typeface="MS PGothic" charset="0"/>
              </a:defRPr>
            </a:lvl2pPr>
            <a:lvl3pPr marL="1142730" indent="-228246" defTabSz="914485" eaLnBrk="0" hangingPunct="0">
              <a:defRPr sz="2300" b="1">
                <a:solidFill>
                  <a:schemeClr val="tx1"/>
                </a:solidFill>
                <a:latin typeface="Times" charset="0"/>
                <a:ea typeface="MS PGothic" charset="0"/>
                <a:cs typeface="MS PGothic" charset="0"/>
              </a:defRPr>
            </a:lvl3pPr>
            <a:lvl4pPr marL="1600723" indent="-229748" defTabSz="914485" eaLnBrk="0" hangingPunct="0">
              <a:defRPr sz="2300" b="1">
                <a:solidFill>
                  <a:schemeClr val="tx1"/>
                </a:solidFill>
                <a:latin typeface="Times" charset="0"/>
                <a:ea typeface="MS PGothic" charset="0"/>
                <a:cs typeface="MS PGothic" charset="0"/>
              </a:defRPr>
            </a:lvl4pPr>
            <a:lvl5pPr marL="2057214" indent="-228246" defTabSz="914485" eaLnBrk="0" hangingPunct="0">
              <a:defRPr sz="2300" b="1">
                <a:solidFill>
                  <a:schemeClr val="tx1"/>
                </a:solidFill>
                <a:latin typeface="Times" charset="0"/>
                <a:ea typeface="MS PGothic" charset="0"/>
                <a:cs typeface="MS PGothic" charset="0"/>
              </a:defRPr>
            </a:lvl5pPr>
            <a:lvl6pPr marL="2489680" indent="-228246" defTabSz="914485" eaLnBrk="0" fontAlgn="base" hangingPunct="0">
              <a:spcBef>
                <a:spcPct val="0"/>
              </a:spcBef>
              <a:spcAft>
                <a:spcPct val="0"/>
              </a:spcAft>
              <a:defRPr sz="2300" b="1">
                <a:solidFill>
                  <a:schemeClr val="tx1"/>
                </a:solidFill>
                <a:latin typeface="Times" charset="0"/>
                <a:ea typeface="MS PGothic" charset="0"/>
                <a:cs typeface="MS PGothic" charset="0"/>
              </a:defRPr>
            </a:lvl6pPr>
            <a:lvl7pPr marL="2922145" indent="-228246" defTabSz="914485" eaLnBrk="0" fontAlgn="base" hangingPunct="0">
              <a:spcBef>
                <a:spcPct val="0"/>
              </a:spcBef>
              <a:spcAft>
                <a:spcPct val="0"/>
              </a:spcAft>
              <a:defRPr sz="2300" b="1">
                <a:solidFill>
                  <a:schemeClr val="tx1"/>
                </a:solidFill>
                <a:latin typeface="Times" charset="0"/>
                <a:ea typeface="MS PGothic" charset="0"/>
                <a:cs typeface="MS PGothic" charset="0"/>
              </a:defRPr>
            </a:lvl7pPr>
            <a:lvl8pPr marL="3354611" indent="-228246" defTabSz="914485" eaLnBrk="0" fontAlgn="base" hangingPunct="0">
              <a:spcBef>
                <a:spcPct val="0"/>
              </a:spcBef>
              <a:spcAft>
                <a:spcPct val="0"/>
              </a:spcAft>
              <a:defRPr sz="2300" b="1">
                <a:solidFill>
                  <a:schemeClr val="tx1"/>
                </a:solidFill>
                <a:latin typeface="Times" charset="0"/>
                <a:ea typeface="MS PGothic" charset="0"/>
                <a:cs typeface="MS PGothic" charset="0"/>
              </a:defRPr>
            </a:lvl8pPr>
            <a:lvl9pPr marL="3787076" indent="-228246" defTabSz="914485" eaLnBrk="0" fontAlgn="base" hangingPunct="0">
              <a:spcBef>
                <a:spcPct val="0"/>
              </a:spcBef>
              <a:spcAft>
                <a:spcPct val="0"/>
              </a:spcAft>
              <a:defRPr sz="2300" b="1">
                <a:solidFill>
                  <a:schemeClr val="tx1"/>
                </a:solidFill>
                <a:latin typeface="Times" charset="0"/>
                <a:ea typeface="MS PGothic" charset="0"/>
                <a:cs typeface="MS PGothic" charset="0"/>
              </a:defRPr>
            </a:lvl9pPr>
          </a:lstStyle>
          <a:p>
            <a:fld id="{78A38C6A-1EC5-7549-9FB9-810CCC159C7A}" type="slidenum">
              <a:rPr lang="zh-CN" altLang="en-US" sz="1200" b="0"/>
              <a:pPr/>
              <a:t>21</a:t>
            </a:fld>
            <a:endParaRPr lang="en-US" altLang="zh-CN" sz="1200" b="0"/>
          </a:p>
        </p:txBody>
      </p:sp>
      <p:sp>
        <p:nvSpPr>
          <p:cNvPr id="59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p:txBody>
          <a:bodyPr/>
          <a:lstStyle/>
          <a:p>
            <a:r>
              <a:rPr lang="en-US" altLang="zh-CN"/>
              <a:t>NIST has a long tradition of developing optical pumping technique for polarizing 3He gas. Now we are focusing spin exchange optical pumping technique. As I am speaking now, we have three SEOP systems, two of them dedicated for polarizing neutron scattering. Soon we  will have the fourth system available. Each system is equipped with two 100 W lasers, spectrally narrowed with Chirped volume-Bragg  grating, illuminating the cell from opposite sides of the cell. Each system has several diagnostic tools, such as FID, AFP NMR, EPR for 3He polarization calibration. We have achieved 3He polarization up to 85% for user experiments.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defTabSz="914485" eaLnBrk="0" hangingPunct="0">
              <a:defRPr sz="2300" b="1">
                <a:solidFill>
                  <a:schemeClr val="tx1"/>
                </a:solidFill>
                <a:latin typeface="Times" charset="0"/>
                <a:ea typeface="MS PGothic" charset="0"/>
                <a:cs typeface="MS PGothic" charset="0"/>
              </a:defRPr>
            </a:lvl1pPr>
            <a:lvl2pPr marL="743301" indent="-286809" defTabSz="914485" eaLnBrk="0" hangingPunct="0">
              <a:defRPr sz="2300" b="1">
                <a:solidFill>
                  <a:schemeClr val="tx1"/>
                </a:solidFill>
                <a:latin typeface="Times" charset="0"/>
                <a:ea typeface="MS PGothic" charset="0"/>
                <a:cs typeface="MS PGothic" charset="0"/>
              </a:defRPr>
            </a:lvl2pPr>
            <a:lvl3pPr marL="1142730" indent="-228246" defTabSz="914485" eaLnBrk="0" hangingPunct="0">
              <a:defRPr sz="2300" b="1">
                <a:solidFill>
                  <a:schemeClr val="tx1"/>
                </a:solidFill>
                <a:latin typeface="Times" charset="0"/>
                <a:ea typeface="MS PGothic" charset="0"/>
                <a:cs typeface="MS PGothic" charset="0"/>
              </a:defRPr>
            </a:lvl3pPr>
            <a:lvl4pPr marL="1600723" indent="-229748" defTabSz="914485" eaLnBrk="0" hangingPunct="0">
              <a:defRPr sz="2300" b="1">
                <a:solidFill>
                  <a:schemeClr val="tx1"/>
                </a:solidFill>
                <a:latin typeface="Times" charset="0"/>
                <a:ea typeface="MS PGothic" charset="0"/>
                <a:cs typeface="MS PGothic" charset="0"/>
              </a:defRPr>
            </a:lvl4pPr>
            <a:lvl5pPr marL="2057214" indent="-228246" defTabSz="914485" eaLnBrk="0" hangingPunct="0">
              <a:defRPr sz="2300" b="1">
                <a:solidFill>
                  <a:schemeClr val="tx1"/>
                </a:solidFill>
                <a:latin typeface="Times" charset="0"/>
                <a:ea typeface="MS PGothic" charset="0"/>
                <a:cs typeface="MS PGothic" charset="0"/>
              </a:defRPr>
            </a:lvl5pPr>
            <a:lvl6pPr marL="2489680" indent="-228246" defTabSz="914485" eaLnBrk="0" fontAlgn="base" hangingPunct="0">
              <a:spcBef>
                <a:spcPct val="0"/>
              </a:spcBef>
              <a:spcAft>
                <a:spcPct val="0"/>
              </a:spcAft>
              <a:defRPr sz="2300" b="1">
                <a:solidFill>
                  <a:schemeClr val="tx1"/>
                </a:solidFill>
                <a:latin typeface="Times" charset="0"/>
                <a:ea typeface="MS PGothic" charset="0"/>
                <a:cs typeface="MS PGothic" charset="0"/>
              </a:defRPr>
            </a:lvl6pPr>
            <a:lvl7pPr marL="2922145" indent="-228246" defTabSz="914485" eaLnBrk="0" fontAlgn="base" hangingPunct="0">
              <a:spcBef>
                <a:spcPct val="0"/>
              </a:spcBef>
              <a:spcAft>
                <a:spcPct val="0"/>
              </a:spcAft>
              <a:defRPr sz="2300" b="1">
                <a:solidFill>
                  <a:schemeClr val="tx1"/>
                </a:solidFill>
                <a:latin typeface="Times" charset="0"/>
                <a:ea typeface="MS PGothic" charset="0"/>
                <a:cs typeface="MS PGothic" charset="0"/>
              </a:defRPr>
            </a:lvl7pPr>
            <a:lvl8pPr marL="3354611" indent="-228246" defTabSz="914485" eaLnBrk="0" fontAlgn="base" hangingPunct="0">
              <a:spcBef>
                <a:spcPct val="0"/>
              </a:spcBef>
              <a:spcAft>
                <a:spcPct val="0"/>
              </a:spcAft>
              <a:defRPr sz="2300" b="1">
                <a:solidFill>
                  <a:schemeClr val="tx1"/>
                </a:solidFill>
                <a:latin typeface="Times" charset="0"/>
                <a:ea typeface="MS PGothic" charset="0"/>
                <a:cs typeface="MS PGothic" charset="0"/>
              </a:defRPr>
            </a:lvl8pPr>
            <a:lvl9pPr marL="3787076" indent="-228246" defTabSz="914485" eaLnBrk="0" fontAlgn="base" hangingPunct="0">
              <a:spcBef>
                <a:spcPct val="0"/>
              </a:spcBef>
              <a:spcAft>
                <a:spcPct val="0"/>
              </a:spcAft>
              <a:defRPr sz="2300" b="1">
                <a:solidFill>
                  <a:schemeClr val="tx1"/>
                </a:solidFill>
                <a:latin typeface="Times" charset="0"/>
                <a:ea typeface="MS PGothic" charset="0"/>
                <a:cs typeface="MS PGothic" charset="0"/>
              </a:defRPr>
            </a:lvl9pPr>
          </a:lstStyle>
          <a:p>
            <a:fld id="{A45B8EEA-7E86-4E4E-9C7F-D3425204CFA3}" type="slidenum">
              <a:rPr lang="zh-CN" altLang="en-US" sz="1200" b="0"/>
              <a:pPr/>
              <a:t>22</a:t>
            </a:fld>
            <a:endParaRPr lang="en-US" altLang="zh-CN" sz="1200" b="0"/>
          </a:p>
        </p:txBody>
      </p:sp>
      <p:sp>
        <p:nvSpPr>
          <p:cNvPr id="288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8771" name="Rectangle 3"/>
          <p:cNvSpPr>
            <a:spLocks noGrp="1" noChangeArrowheads="1"/>
          </p:cNvSpPr>
          <p:nvPr>
            <p:ph type="body" idx="1"/>
          </p:nvPr>
        </p:nvSpPr>
        <p:spPr>
          <a:xfrm>
            <a:off x="928687" y="4354286"/>
            <a:ext cx="5030391" cy="4113893"/>
          </a:xfrm>
        </p:spPr>
        <p:txBody>
          <a:bodyPr/>
          <a:lstStyle/>
          <a:p>
            <a:r>
              <a:rPr lang="en-US" altLang="zh-CN"/>
              <a:t>The first one is thermal triple axis spectrometry. Here we use a 3He NSF to polarize a doubly focusing 10 cm by 5 cm beam, and another 3He NSF to analyze the scattered beam. Of course, neutron spin flipping is done by NMR. With 3He NSFs, you can have improved polarized neutronic performance, install one more focusing monochromators than regular TAS, optimize the instrument in both unpolarized and polarized mode simultaneously. Polarized neutron flux is 1.1 x 10^7  n/cm^2/s at 14.7 meV. The typical initial flipping ratio is 50 above for a full open double focusing beam configuration with  intensity reduction factor of 10 (measured in the detector). For polarized inelastic scattering, the energy transfer is up to 35 meV. No polarized neutron optics alignment, no tuning is required for polarized experiments. One of the most challenging tasks to implement 3He NSFs is the space constraints and stray fields from the instrument since we have retrofitted 3He NSFs to the instrument. This has made  the design of 3He NSF device and spin transport much more difficult. But those issues are gone now.</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733A36-29F6-134E-81D6-9AFB598FF9D4}" type="slidenum">
              <a:rPr lang="en-US"/>
              <a:pPr/>
              <a:t>23</a:t>
            </a:fld>
            <a:endParaRPr lang="en-US"/>
          </a:p>
        </p:txBody>
      </p:sp>
      <p:sp>
        <p:nvSpPr>
          <p:cNvPr id="35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Now I will briefly talk about application of 3he polarizer and analyzer to the thermal triple axis spectrometry. The triple axis spectrometer is very powerful for fundamental studies in high temperature superconductors, colossal magnetoresistive oxides, multiferroics, frustrated magnets, thermoelectrics, ferromagnetic metals. The NIST BT-7 triple axis spectrometer is a new instrument which equips with a double focusing pyrolytic graphite monochromator and provides an intensity an order of magnitude higher than the previously existed BT-2 instrument. However BT-7 does not have a capability of polarizing neutrons efficiently. We have used 3He Spin filters to polarize and analyze neutrons. The preliminary test results showed both 3He polarizer and analyzer worked efficiently. Intensity gained by a factor of 20 in the polarized mode. We also had some spin transport issues which I will not get into.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E1757-8D95-9444-B2A8-D74F0E0D0C3F}" type="slidenum">
              <a:rPr lang="en-US"/>
              <a:pPr/>
              <a:t>24</a:t>
            </a:fld>
            <a:endParaRPr lang="en-US"/>
          </a:p>
        </p:txBody>
      </p:sp>
      <p:sp>
        <p:nvSpPr>
          <p:cNvPr id="58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Now I will briefly talk about application of 3he polarizer and analyzer to the thermal triple axis spectrometry. The triple axis spectrometer is very powerful for fundamental studies in high temperature superconductors, colossal magnetoresistive oxides, multiferroics, frustrated magnets, thermoelectrics, ferromagnetic metals. The NIST BT-7 triple axis spectrometer is a new instrument which equips with a double focusing pyrolytic graphite monochromator and provides an intensity an order of magnitude higher than the previously existed BT-2 instrument. However BT-7 does not have a capability of polarizing neutrons efficiently. We have used 3He Spin filters to polarize and analyze neutrons. The preliminary test results showed both 3He polarizer and analyzer worked efficiently. Intensity gained by a factor of 20 in the polarized mode. We also had some spin transport issues which I will not get into.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D3B200-0404-9742-B317-7986C676A754}" type="slidenum">
              <a:rPr lang="en-US"/>
              <a:pPr/>
              <a:t>25</a:t>
            </a:fld>
            <a:endParaRPr lang="en-US"/>
          </a:p>
        </p:txBody>
      </p:sp>
      <p:sp>
        <p:nvSpPr>
          <p:cNvPr id="624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Now I will briefly talk about application of 3he polarizer and analyzer to the thermal triple axis spectrometry. The triple axis spectrometer is very powerful for fundamental studies in high temperature superconductors, colossal magnetoresistive oxides, multiferroics, frustrated magnets, thermoelectrics, ferromagnetic metals. The NIST BT-7 triple axis spectrometer is a new instrument which equips with a double focusing pyrolytic graphite monochromator and provides an intensity an order of magnitude higher than the previously existed BT-2 instrument. However BT-7 does not have a capability of polarizing neutrons efficiently. We have used 3He Spin filters to polarize and analyze neutrons. The preliminary test results showed both 3He polarizer and analyzer worked efficiently. Intensity gained by a factor of 20 in the polarized mode. We also had some spin transport issues which I will not get into.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F924DA-26C4-466F-832F-9B5B6F843E71}" type="slidenum">
              <a:rPr lang="en-US" smtClean="0"/>
              <a:pPr/>
              <a:t>26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153CDD0-548E-4A41-B12B-D354F75739DF}" type="slidenum">
              <a:rPr lang="en-US"/>
              <a:pPr/>
              <a:t>28</a:t>
            </a:fld>
            <a:endParaRPr lang="en-US"/>
          </a:p>
        </p:txBody>
      </p:sp>
      <p:sp>
        <p:nvSpPr>
          <p:cNvPr id="11266"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a:spcBef>
                <a:spcPct val="0"/>
              </a:spcBef>
            </a:pPr>
            <a:endParaRPr lang="en-US"/>
          </a:p>
        </p:txBody>
      </p:sp>
      <p:sp>
        <p:nvSpPr>
          <p:cNvPr id="112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085F1609-9266-F14A-989F-E93630168245}" type="slidenum">
              <a:rPr lang="en-US" sz="1200">
                <a:latin typeface="Calibri" charset="0"/>
              </a:rPr>
              <a:pPr algn="r" eaLnBrk="1" hangingPunct="1"/>
              <a:t>28</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1A7103-136E-D148-98C9-93628847BCD7}" type="datetimeFigureOut">
              <a:rPr lang="en-US" smtClean="0"/>
              <a:t>9/5/13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73907-F87A-3D4A-9875-D38E66C1E9BA}" type="slidenum">
              <a:rPr lang="en-US" smtClean="0"/>
              <a:t>‹#›</a:t>
            </a:fld>
            <a:endParaRPr lang="en-US"/>
          </a:p>
        </p:txBody>
      </p:sp>
    </p:spTree>
    <p:extLst>
      <p:ext uri="{BB962C8B-B14F-4D97-AF65-F5344CB8AC3E}">
        <p14:creationId xmlns:p14="http://schemas.microsoft.com/office/powerpoint/2010/main" val="2629355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1A7103-136E-D148-98C9-93628847BCD7}" type="datetimeFigureOut">
              <a:rPr lang="en-US" smtClean="0"/>
              <a:t>9/5/13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73907-F87A-3D4A-9875-D38E66C1E9BA}" type="slidenum">
              <a:rPr lang="en-US" smtClean="0"/>
              <a:t>‹#›</a:t>
            </a:fld>
            <a:endParaRPr lang="en-US"/>
          </a:p>
        </p:txBody>
      </p:sp>
    </p:spTree>
    <p:extLst>
      <p:ext uri="{BB962C8B-B14F-4D97-AF65-F5344CB8AC3E}">
        <p14:creationId xmlns:p14="http://schemas.microsoft.com/office/powerpoint/2010/main" val="2564587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1A7103-136E-D148-98C9-93628847BCD7}" type="datetimeFigureOut">
              <a:rPr lang="en-US" smtClean="0"/>
              <a:t>9/5/13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73907-F87A-3D4A-9875-D38E66C1E9BA}" type="slidenum">
              <a:rPr lang="en-US" smtClean="0"/>
              <a:t>‹#›</a:t>
            </a:fld>
            <a:endParaRPr lang="en-US"/>
          </a:p>
        </p:txBody>
      </p:sp>
    </p:spTree>
    <p:extLst>
      <p:ext uri="{BB962C8B-B14F-4D97-AF65-F5344CB8AC3E}">
        <p14:creationId xmlns:p14="http://schemas.microsoft.com/office/powerpoint/2010/main" val="2678155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1A7103-136E-D148-98C9-93628847BCD7}" type="datetimeFigureOut">
              <a:rPr lang="en-US" smtClean="0"/>
              <a:t>9/5/13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73907-F87A-3D4A-9875-D38E66C1E9BA}" type="slidenum">
              <a:rPr lang="en-US" smtClean="0"/>
              <a:t>‹#›</a:t>
            </a:fld>
            <a:endParaRPr lang="en-US"/>
          </a:p>
        </p:txBody>
      </p:sp>
    </p:spTree>
    <p:extLst>
      <p:ext uri="{BB962C8B-B14F-4D97-AF65-F5344CB8AC3E}">
        <p14:creationId xmlns:p14="http://schemas.microsoft.com/office/powerpoint/2010/main" val="25779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1A7103-136E-D148-98C9-93628847BCD7}" type="datetimeFigureOut">
              <a:rPr lang="en-US" smtClean="0"/>
              <a:t>9/5/13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73907-F87A-3D4A-9875-D38E66C1E9BA}" type="slidenum">
              <a:rPr lang="en-US" smtClean="0"/>
              <a:t>‹#›</a:t>
            </a:fld>
            <a:endParaRPr lang="en-US"/>
          </a:p>
        </p:txBody>
      </p:sp>
    </p:spTree>
    <p:extLst>
      <p:ext uri="{BB962C8B-B14F-4D97-AF65-F5344CB8AC3E}">
        <p14:creationId xmlns:p14="http://schemas.microsoft.com/office/powerpoint/2010/main" val="4043745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1A7103-136E-D148-98C9-93628847BCD7}" type="datetimeFigureOut">
              <a:rPr lang="en-US" smtClean="0"/>
              <a:t>9/5/13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73907-F87A-3D4A-9875-D38E66C1E9BA}" type="slidenum">
              <a:rPr lang="en-US" smtClean="0"/>
              <a:t>‹#›</a:t>
            </a:fld>
            <a:endParaRPr lang="en-US"/>
          </a:p>
        </p:txBody>
      </p:sp>
    </p:spTree>
    <p:extLst>
      <p:ext uri="{BB962C8B-B14F-4D97-AF65-F5344CB8AC3E}">
        <p14:creationId xmlns:p14="http://schemas.microsoft.com/office/powerpoint/2010/main" val="2053300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1A7103-136E-D148-98C9-93628847BCD7}" type="datetimeFigureOut">
              <a:rPr lang="en-US" smtClean="0"/>
              <a:t>9/5/13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673907-F87A-3D4A-9875-D38E66C1E9BA}" type="slidenum">
              <a:rPr lang="en-US" smtClean="0"/>
              <a:t>‹#›</a:t>
            </a:fld>
            <a:endParaRPr lang="en-US"/>
          </a:p>
        </p:txBody>
      </p:sp>
    </p:spTree>
    <p:extLst>
      <p:ext uri="{BB962C8B-B14F-4D97-AF65-F5344CB8AC3E}">
        <p14:creationId xmlns:p14="http://schemas.microsoft.com/office/powerpoint/2010/main" val="111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1A7103-136E-D148-98C9-93628847BCD7}" type="datetimeFigureOut">
              <a:rPr lang="en-US" smtClean="0"/>
              <a:t>9/5/13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673907-F87A-3D4A-9875-D38E66C1E9BA}" type="slidenum">
              <a:rPr lang="en-US" smtClean="0"/>
              <a:t>‹#›</a:t>
            </a:fld>
            <a:endParaRPr lang="en-US"/>
          </a:p>
        </p:txBody>
      </p:sp>
    </p:spTree>
    <p:extLst>
      <p:ext uri="{BB962C8B-B14F-4D97-AF65-F5344CB8AC3E}">
        <p14:creationId xmlns:p14="http://schemas.microsoft.com/office/powerpoint/2010/main" val="356939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1A7103-136E-D148-98C9-93628847BCD7}" type="datetimeFigureOut">
              <a:rPr lang="en-US" smtClean="0"/>
              <a:t>9/5/13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673907-F87A-3D4A-9875-D38E66C1E9BA}" type="slidenum">
              <a:rPr lang="en-US" smtClean="0"/>
              <a:t>‹#›</a:t>
            </a:fld>
            <a:endParaRPr lang="en-US"/>
          </a:p>
        </p:txBody>
      </p:sp>
    </p:spTree>
    <p:extLst>
      <p:ext uri="{BB962C8B-B14F-4D97-AF65-F5344CB8AC3E}">
        <p14:creationId xmlns:p14="http://schemas.microsoft.com/office/powerpoint/2010/main" val="2102748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1A7103-136E-D148-98C9-93628847BCD7}" type="datetimeFigureOut">
              <a:rPr lang="en-US" smtClean="0"/>
              <a:t>9/5/13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73907-F87A-3D4A-9875-D38E66C1E9BA}" type="slidenum">
              <a:rPr lang="en-US" smtClean="0"/>
              <a:t>‹#›</a:t>
            </a:fld>
            <a:endParaRPr lang="en-US"/>
          </a:p>
        </p:txBody>
      </p:sp>
    </p:spTree>
    <p:extLst>
      <p:ext uri="{BB962C8B-B14F-4D97-AF65-F5344CB8AC3E}">
        <p14:creationId xmlns:p14="http://schemas.microsoft.com/office/powerpoint/2010/main" val="2425350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1A7103-136E-D148-98C9-93628847BCD7}" type="datetimeFigureOut">
              <a:rPr lang="en-US" smtClean="0"/>
              <a:t>9/5/13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73907-F87A-3D4A-9875-D38E66C1E9BA}" type="slidenum">
              <a:rPr lang="en-US" smtClean="0"/>
              <a:t>‹#›</a:t>
            </a:fld>
            <a:endParaRPr lang="en-US"/>
          </a:p>
        </p:txBody>
      </p:sp>
    </p:spTree>
    <p:extLst>
      <p:ext uri="{BB962C8B-B14F-4D97-AF65-F5344CB8AC3E}">
        <p14:creationId xmlns:p14="http://schemas.microsoft.com/office/powerpoint/2010/main" val="23355974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1A7103-136E-D148-98C9-93628847BCD7}" type="datetimeFigureOut">
              <a:rPr lang="en-US" smtClean="0"/>
              <a:t>9/5/13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673907-F87A-3D4A-9875-D38E66C1E9BA}" type="slidenum">
              <a:rPr lang="en-US" smtClean="0"/>
              <a:t>‹#›</a:t>
            </a:fld>
            <a:endParaRPr lang="en-US"/>
          </a:p>
        </p:txBody>
      </p:sp>
    </p:spTree>
    <p:extLst>
      <p:ext uri="{BB962C8B-B14F-4D97-AF65-F5344CB8AC3E}">
        <p14:creationId xmlns:p14="http://schemas.microsoft.com/office/powerpoint/2010/main" val="579690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oleObject" Target="../embeddings/oleObject6.bin"/><Relationship Id="rId5" Type="http://schemas.openxmlformats.org/officeDocument/2006/relationships/image" Target="../media/image18.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emf"/><Relationship Id="rId3" Type="http://schemas.openxmlformats.org/officeDocument/2006/relationships/image" Target="../media/image2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 Id="rId3"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11" Type="http://schemas.openxmlformats.org/officeDocument/2006/relationships/image" Target="../media/image40.emf"/><Relationship Id="rId12" Type="http://schemas.openxmlformats.org/officeDocument/2006/relationships/image" Target="../media/image41.png"/><Relationship Id="rId13" Type="http://schemas.openxmlformats.org/officeDocument/2006/relationships/image" Target="../media/image42.png"/><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7.xml"/><Relationship Id="rId4" Type="http://schemas.openxmlformats.org/officeDocument/2006/relationships/oleObject" Target="../embeddings/oleObject7.bin"/><Relationship Id="rId5" Type="http://schemas.openxmlformats.org/officeDocument/2006/relationships/image" Target="../media/image37.emf"/><Relationship Id="rId6" Type="http://schemas.openxmlformats.org/officeDocument/2006/relationships/oleObject" Target="../embeddings/oleObject8.bin"/><Relationship Id="rId7" Type="http://schemas.openxmlformats.org/officeDocument/2006/relationships/image" Target="../media/image38.emf"/><Relationship Id="rId8" Type="http://schemas.openxmlformats.org/officeDocument/2006/relationships/oleObject" Target="../embeddings/oleObject9.bin"/><Relationship Id="rId9" Type="http://schemas.openxmlformats.org/officeDocument/2006/relationships/image" Target="../media/image39.emf"/><Relationship Id="rId10" Type="http://schemas.openxmlformats.org/officeDocument/2006/relationships/oleObject" Target="../embeddings/oleObject10.bin"/></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1.xml"/><Relationship Id="rId2"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54.emf"/><Relationship Id="rId5" Type="http://schemas.openxmlformats.org/officeDocument/2006/relationships/oleObject" Target="../embeddings/oleObject12.bin"/><Relationship Id="rId6" Type="http://schemas.openxmlformats.org/officeDocument/2006/relationships/image" Target="../media/image55.emf"/><Relationship Id="rId7" Type="http://schemas.openxmlformats.org/officeDocument/2006/relationships/oleObject" Target="../embeddings/oleObject13.bin"/><Relationship Id="rId8" Type="http://schemas.openxmlformats.org/officeDocument/2006/relationships/image" Target="../media/image56.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65.jpeg"/><Relationship Id="rId8" Type="http://schemas.openxmlformats.org/officeDocument/2006/relationships/image" Target="../media/image66.jpeg"/><Relationship Id="rId9" Type="http://schemas.openxmlformats.org/officeDocument/2006/relationships/image" Target="../media/image67.jpeg"/><Relationship Id="rId10"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emf"/><Relationship Id="rId5" Type="http://schemas.openxmlformats.org/officeDocument/2006/relationships/oleObject" Target="../embeddings/oleObject2.bin"/><Relationship Id="rId6" Type="http://schemas.openxmlformats.org/officeDocument/2006/relationships/image" Target="../media/image7.emf"/><Relationship Id="rId7" Type="http://schemas.openxmlformats.org/officeDocument/2006/relationships/oleObject" Target="../embeddings/oleObject3.bin"/><Relationship Id="rId8"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eg"/><Relationship Id="rId6" Type="http://schemas.openxmlformats.org/officeDocument/2006/relationships/oleObject" Target="../embeddings/oleObject4.bin"/><Relationship Id="rId7" Type="http://schemas.openxmlformats.org/officeDocument/2006/relationships/oleObject" Target="../embeddings/Microsoft_Word_97_-_2004_Document1.doc"/><Relationship Id="rId8" Type="http://schemas.openxmlformats.org/officeDocument/2006/relationships/image" Target="../media/image9.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oleObject" Target="../embeddings/Microsoft_Word_97_-_2004_Document2.doc"/><Relationship Id="rId5" Type="http://schemas.openxmlformats.org/officeDocument/2006/relationships/image" Target="../media/image13.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91506"/>
            <a:ext cx="9144000" cy="2196109"/>
          </a:xfrm>
        </p:spPr>
        <p:txBody>
          <a:bodyPr>
            <a:noAutofit/>
          </a:bodyPr>
          <a:lstStyle/>
          <a:p>
            <a:r>
              <a:rPr lang="en-US" sz="5400" b="1" dirty="0" smtClean="0"/>
              <a:t>POLARIZED </a:t>
            </a:r>
            <a:r>
              <a:rPr lang="en-US" sz="5400" b="1" baseline="30000" dirty="0" smtClean="0"/>
              <a:t>3</a:t>
            </a:r>
            <a:r>
              <a:rPr lang="en-US" sz="5400" b="1" dirty="0" smtClean="0"/>
              <a:t>He SPIN FILTERS for NEUTRON SCIENCE</a:t>
            </a:r>
            <a:endParaRPr lang="en-US" sz="5400" b="1" dirty="0"/>
          </a:p>
        </p:txBody>
      </p:sp>
      <p:sp>
        <p:nvSpPr>
          <p:cNvPr id="3" name="Subtitle 2"/>
          <p:cNvSpPr>
            <a:spLocks noGrp="1"/>
          </p:cNvSpPr>
          <p:nvPr>
            <p:ph type="subTitle" idx="1"/>
          </p:nvPr>
        </p:nvSpPr>
        <p:spPr>
          <a:xfrm>
            <a:off x="196524" y="3878826"/>
            <a:ext cx="8458200" cy="1752600"/>
          </a:xfrm>
        </p:spPr>
        <p:txBody>
          <a:bodyPr>
            <a:normAutofit/>
          </a:bodyPr>
          <a:lstStyle/>
          <a:p>
            <a:r>
              <a:rPr lang="en-US" dirty="0" smtClean="0"/>
              <a:t>Tom Gentile</a:t>
            </a:r>
          </a:p>
          <a:p>
            <a:r>
              <a:rPr lang="en-US" dirty="0" smtClean="0"/>
              <a:t> National Institute of Standards and Technology (NIST)</a:t>
            </a:r>
          </a:p>
          <a:p>
            <a:endParaRPr lang="en-US" dirty="0" smtClean="0"/>
          </a:p>
          <a:p>
            <a:endParaRPr lang="en-US" dirty="0"/>
          </a:p>
        </p:txBody>
      </p:sp>
    </p:spTree>
    <p:extLst>
      <p:ext uri="{BB962C8B-B14F-4D97-AF65-F5344CB8AC3E}">
        <p14:creationId xmlns:p14="http://schemas.microsoft.com/office/powerpoint/2010/main" val="3269109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 Astro.jpg                                                      0006BFE0Macintosh HD                   BB7037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382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89091" name="Text Box 3"/>
          <p:cNvSpPr txBox="1">
            <a:spLocks noChangeArrowheads="1"/>
          </p:cNvSpPr>
          <p:nvPr/>
        </p:nvSpPr>
        <p:spPr bwMode="auto">
          <a:xfrm>
            <a:off x="6537325" y="808038"/>
            <a:ext cx="19907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ja-JP" altLang="en-US" sz="3200" b="1">
                <a:latin typeface="Arial"/>
              </a:rPr>
              <a:t>“</a:t>
            </a:r>
            <a:r>
              <a:rPr lang="en-US" sz="3200" b="1"/>
              <a:t>ASTRO</a:t>
            </a:r>
            <a:r>
              <a:rPr lang="ja-JP" altLang="en-US" sz="3200" b="1">
                <a:latin typeface="Arial"/>
              </a:rPr>
              <a:t>”</a:t>
            </a:r>
            <a:endParaRPr lang="en-US"/>
          </a:p>
        </p:txBody>
      </p:sp>
      <p:sp>
        <p:nvSpPr>
          <p:cNvPr id="89092" name="Text Box 4"/>
          <p:cNvSpPr txBox="1">
            <a:spLocks noChangeArrowheads="1"/>
          </p:cNvSpPr>
          <p:nvPr/>
        </p:nvSpPr>
        <p:spPr bwMode="auto">
          <a:xfrm>
            <a:off x="6477000" y="1600200"/>
            <a:ext cx="21177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Relaxation time</a:t>
            </a:r>
          </a:p>
          <a:p>
            <a:r>
              <a:rPr lang="en-US"/>
              <a:t>= 730 hours</a:t>
            </a:r>
          </a:p>
          <a:p>
            <a:r>
              <a:rPr lang="en-US"/>
              <a:t>Yeah ! </a:t>
            </a:r>
          </a:p>
        </p:txBody>
      </p:sp>
      <p:sp>
        <p:nvSpPr>
          <p:cNvPr id="89093" name="Text Box 5"/>
          <p:cNvSpPr txBox="1">
            <a:spLocks noChangeArrowheads="1"/>
          </p:cNvSpPr>
          <p:nvPr/>
        </p:nvSpPr>
        <p:spPr bwMode="auto">
          <a:xfrm>
            <a:off x="8229600" y="1981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Tree>
    <p:extLst>
      <p:ext uri="{BB962C8B-B14F-4D97-AF65-F5344CB8AC3E}">
        <p14:creationId xmlns:p14="http://schemas.microsoft.com/office/powerpoint/2010/main" val="1340954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13" y="341313"/>
            <a:ext cx="73152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70632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rpedgra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008" y="770056"/>
            <a:ext cx="6875205" cy="6005141"/>
          </a:xfrm>
          <a:prstGeom prst="rect">
            <a:avLst/>
          </a:prstGeom>
        </p:spPr>
      </p:pic>
      <p:sp>
        <p:nvSpPr>
          <p:cNvPr id="4" name="TextBox 3"/>
          <p:cNvSpPr txBox="1"/>
          <p:nvPr/>
        </p:nvSpPr>
        <p:spPr>
          <a:xfrm>
            <a:off x="470013" y="120008"/>
            <a:ext cx="7902522" cy="461665"/>
          </a:xfrm>
          <a:prstGeom prst="rect">
            <a:avLst/>
          </a:prstGeom>
          <a:noFill/>
        </p:spPr>
        <p:txBody>
          <a:bodyPr wrap="none" rtlCol="0">
            <a:spAutoFit/>
          </a:bodyPr>
          <a:lstStyle/>
          <a:p>
            <a:r>
              <a:rPr lang="en-US" sz="2400" b="1" dirty="0" smtClean="0"/>
              <a:t>100 W DIODE BAR with CHIRPED VOLUME BRAGG GRATING</a:t>
            </a:r>
            <a:endParaRPr lang="en-US" sz="2400" b="1" dirty="0"/>
          </a:p>
        </p:txBody>
      </p:sp>
    </p:spTree>
    <p:extLst>
      <p:ext uri="{BB962C8B-B14F-4D97-AF65-F5344CB8AC3E}">
        <p14:creationId xmlns:p14="http://schemas.microsoft.com/office/powerpoint/2010/main" val="3836671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0"/>
            <a:ext cx="6858000" cy="6858000"/>
          </a:xfrm>
          <a:prstGeom prst="rect">
            <a:avLst/>
          </a:prstGeom>
        </p:spPr>
      </p:pic>
      <p:sp>
        <p:nvSpPr>
          <p:cNvPr id="8" name="TextBox 7"/>
          <p:cNvSpPr txBox="1"/>
          <p:nvPr/>
        </p:nvSpPr>
        <p:spPr>
          <a:xfrm>
            <a:off x="1690046" y="260019"/>
            <a:ext cx="6132659" cy="461665"/>
          </a:xfrm>
          <a:prstGeom prst="rect">
            <a:avLst/>
          </a:prstGeom>
          <a:noFill/>
        </p:spPr>
        <p:txBody>
          <a:bodyPr wrap="none" rtlCol="0">
            <a:spAutoFit/>
          </a:bodyPr>
          <a:lstStyle/>
          <a:p>
            <a:r>
              <a:rPr lang="en-US" sz="2400" b="1" dirty="0" smtClean="0"/>
              <a:t>SPECTRUM of 100 W LASER with CHIRPED VBG</a:t>
            </a:r>
            <a:endParaRPr lang="en-US" sz="2400" b="1" dirty="0"/>
          </a:p>
        </p:txBody>
      </p:sp>
    </p:spTree>
    <p:extLst>
      <p:ext uri="{BB962C8B-B14F-4D97-AF65-F5344CB8AC3E}">
        <p14:creationId xmlns:p14="http://schemas.microsoft.com/office/powerpoint/2010/main" val="1563830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e relax.pdf                                                   0006BF65Macintosh HD                   BB703780:"/>
          <p:cNvPicPr>
            <a:picLocks noChangeAspect="1" noChangeArrowheads="1"/>
          </p:cNvPicPr>
          <p:nvPr/>
        </p:nvPicPr>
        <p:blipFill>
          <a:blip r:embed="rId3">
            <a:extLst>
              <a:ext uri="{28A0092B-C50C-407E-A947-70E740481C1C}">
                <a14:useLocalDpi xmlns:a14="http://schemas.microsoft.com/office/drawing/2010/main" val="0"/>
              </a:ext>
            </a:extLst>
          </a:blip>
          <a:srcRect t="18184" b="14548"/>
          <a:stretch>
            <a:fillRect/>
          </a:stretch>
        </p:blipFill>
        <p:spPr bwMode="auto">
          <a:xfrm>
            <a:off x="1138823" y="0"/>
            <a:ext cx="6491083" cy="4636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5843" name="Object 3"/>
          <p:cNvGraphicFramePr>
            <a:graphicFrameLocks noChangeAspect="1"/>
          </p:cNvGraphicFramePr>
          <p:nvPr/>
        </p:nvGraphicFramePr>
        <p:xfrm>
          <a:off x="1905000" y="4572000"/>
          <a:ext cx="5360988" cy="1117600"/>
        </p:xfrm>
        <a:graphic>
          <a:graphicData uri="http://schemas.openxmlformats.org/presentationml/2006/ole">
            <mc:AlternateContent xmlns:mc="http://schemas.openxmlformats.org/markup-compatibility/2006">
              <mc:Choice xmlns:v="urn:schemas-microsoft-com:vml" Requires="v">
                <p:oleObj spid="_x0000_s39994" name="Equation" r:id="rId4" imgW="5359400" imgH="1117600" progId="Equation.3">
                  <p:embed/>
                </p:oleObj>
              </mc:Choice>
              <mc:Fallback>
                <p:oleObj name="Equation" r:id="rId4" imgW="5359400" imgH="1117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572000"/>
                        <a:ext cx="5360988"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Text Box 4"/>
          <p:cNvSpPr txBox="1">
            <a:spLocks noChangeArrowheads="1"/>
          </p:cNvSpPr>
          <p:nvPr/>
        </p:nvSpPr>
        <p:spPr bwMode="auto">
          <a:xfrm>
            <a:off x="457200" y="6096000"/>
            <a:ext cx="486792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dirty="0"/>
              <a:t>B. </a:t>
            </a:r>
            <a:r>
              <a:rPr lang="en-US" sz="1800" dirty="0" err="1"/>
              <a:t>Chann</a:t>
            </a:r>
            <a:r>
              <a:rPr lang="en-US" sz="1800" dirty="0"/>
              <a:t> et al, J. Appl. Phys. </a:t>
            </a:r>
            <a:r>
              <a:rPr lang="en-US" sz="1800" b="1" dirty="0"/>
              <a:t>94</a:t>
            </a:r>
            <a:r>
              <a:rPr lang="en-US" sz="1800" dirty="0"/>
              <a:t>, 6908-6914 (2003)</a:t>
            </a:r>
          </a:p>
          <a:p>
            <a:pPr algn="l"/>
            <a:r>
              <a:rPr lang="en-US" sz="1800" dirty="0"/>
              <a:t>B. </a:t>
            </a:r>
            <a:r>
              <a:rPr lang="en-US" sz="1800" dirty="0" err="1"/>
              <a:t>Chann</a:t>
            </a:r>
            <a:r>
              <a:rPr lang="en-US" sz="1800" dirty="0"/>
              <a:t> et al, Phys. Rev. A </a:t>
            </a:r>
            <a:r>
              <a:rPr lang="en-US" sz="1800" b="1" dirty="0"/>
              <a:t>66</a:t>
            </a:r>
            <a:r>
              <a:rPr lang="en-US" sz="1800" dirty="0"/>
              <a:t>, 032703 (2002)</a:t>
            </a:r>
            <a:endParaRPr lang="en-US" dirty="0"/>
          </a:p>
        </p:txBody>
      </p:sp>
    </p:spTree>
    <p:extLst>
      <p:ext uri="{BB962C8B-B14F-4D97-AF65-F5344CB8AC3E}">
        <p14:creationId xmlns:p14="http://schemas.microsoft.com/office/powerpoint/2010/main" val="3652117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4267200" cy="377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1315" name="Text Box 3"/>
          <p:cNvSpPr txBox="1">
            <a:spLocks noChangeArrowheads="1"/>
          </p:cNvSpPr>
          <p:nvPr/>
        </p:nvSpPr>
        <p:spPr bwMode="auto">
          <a:xfrm>
            <a:off x="3733800" y="228600"/>
            <a:ext cx="17541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i="1"/>
              <a:t>X</a:t>
            </a:r>
            <a:r>
              <a:rPr lang="en-US" sz="3200" b="1"/>
              <a:t> vs. S/V</a:t>
            </a:r>
            <a:endParaRPr lang="en-US" b="1"/>
          </a:p>
        </p:txBody>
      </p:sp>
      <p:sp>
        <p:nvSpPr>
          <p:cNvPr id="141316" name="Rectangle 4"/>
          <p:cNvSpPr>
            <a:spLocks noChangeArrowheads="1"/>
          </p:cNvSpPr>
          <p:nvPr/>
        </p:nvSpPr>
        <p:spPr bwMode="auto">
          <a:xfrm>
            <a:off x="1828800" y="6172200"/>
            <a:ext cx="515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E. Babcock </a:t>
            </a:r>
            <a:r>
              <a:rPr lang="en-US" sz="1800" b="1" i="1"/>
              <a:t>et al,</a:t>
            </a:r>
            <a:r>
              <a:rPr lang="en-US" sz="1800" b="1"/>
              <a:t> Phys. Rev. Lett. 96, 083003 (2006)</a:t>
            </a:r>
          </a:p>
        </p:txBody>
      </p:sp>
      <p:pic>
        <p:nvPicPr>
          <p:cNvPr id="141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447800"/>
            <a:ext cx="4495800" cy="374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1318" name="Text Box 6"/>
          <p:cNvSpPr txBox="1">
            <a:spLocks noChangeArrowheads="1"/>
          </p:cNvSpPr>
          <p:nvPr/>
        </p:nvSpPr>
        <p:spPr bwMode="auto">
          <a:xfrm>
            <a:off x="677863" y="1143000"/>
            <a:ext cx="33035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b="1"/>
              <a:t>Univ. of Wisconsin data</a:t>
            </a:r>
          </a:p>
          <a:p>
            <a:r>
              <a:rPr lang="en-US" sz="2000" b="1"/>
              <a:t>(hot relaxation, polarization)</a:t>
            </a:r>
            <a:endParaRPr lang="en-US" b="1"/>
          </a:p>
        </p:txBody>
      </p:sp>
      <p:sp>
        <p:nvSpPr>
          <p:cNvPr id="141319" name="Text Box 7"/>
          <p:cNvSpPr txBox="1">
            <a:spLocks noChangeArrowheads="1"/>
          </p:cNvSpPr>
          <p:nvPr/>
        </p:nvSpPr>
        <p:spPr bwMode="auto">
          <a:xfrm>
            <a:off x="5943600" y="1143000"/>
            <a:ext cx="16621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t>NIST data</a:t>
            </a:r>
          </a:p>
          <a:p>
            <a:r>
              <a:rPr lang="en-US" sz="2000" b="1"/>
              <a:t>(polarization)</a:t>
            </a:r>
            <a:endParaRPr lang="en-US" b="1"/>
          </a:p>
        </p:txBody>
      </p:sp>
    </p:spTree>
    <p:extLst>
      <p:ext uri="{BB962C8B-B14F-4D97-AF65-F5344CB8AC3E}">
        <p14:creationId xmlns:p14="http://schemas.microsoft.com/office/powerpoint/2010/main" val="4258082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640" y="2162135"/>
            <a:ext cx="7609840" cy="3521904"/>
          </a:xfrm>
          <a:prstGeom prst="rect">
            <a:avLst/>
          </a:prstGeom>
        </p:spPr>
        <p:txBody>
          <a:bodyPr wrap="square">
            <a:spAutoFit/>
          </a:bodyPr>
          <a:lstStyle/>
          <a:p>
            <a:r>
              <a:rPr lang="es-ES_tradnl" b="1" dirty="0" smtClean="0"/>
              <a:t>CELL			VOLUME	  </a:t>
            </a:r>
            <a:r>
              <a:rPr lang="es-ES_tradnl" b="1" i="1" dirty="0" smtClean="0"/>
              <a:t>T</a:t>
            </a:r>
            <a:r>
              <a:rPr lang="es-ES_tradnl" b="1" baseline="-25000" dirty="0" smtClean="0"/>
              <a:t>1</a:t>
            </a:r>
            <a:r>
              <a:rPr lang="es-ES_tradnl" b="1" dirty="0" smtClean="0"/>
              <a:t>	 </a:t>
            </a:r>
            <a:r>
              <a:rPr lang="es-ES_tradnl" b="1" i="1" dirty="0" err="1" smtClean="0"/>
              <a:t>P</a:t>
            </a:r>
            <a:r>
              <a:rPr lang="es-ES_tradnl" b="1" baseline="-25000" dirty="0" err="1" smtClean="0"/>
              <a:t>He</a:t>
            </a:r>
            <a:r>
              <a:rPr lang="es-ES_tradnl" b="1" dirty="0" smtClean="0"/>
              <a:t> (</a:t>
            </a:r>
            <a:r>
              <a:rPr lang="es-ES_tradnl" b="1" dirty="0" err="1" smtClean="0"/>
              <a:t>chirped</a:t>
            </a:r>
            <a:r>
              <a:rPr lang="es-ES_tradnl" b="1" dirty="0" smtClean="0"/>
              <a:t>)	 </a:t>
            </a:r>
            <a:r>
              <a:rPr lang="es-ES_tradnl" b="1" i="1" dirty="0" err="1" smtClean="0"/>
              <a:t>P</a:t>
            </a:r>
            <a:r>
              <a:rPr lang="es-ES_tradnl" b="1" baseline="-25000" dirty="0" err="1" smtClean="0"/>
              <a:t>He</a:t>
            </a:r>
            <a:r>
              <a:rPr lang="es-ES_tradnl" b="1" dirty="0" smtClean="0"/>
              <a:t> (</a:t>
            </a:r>
            <a:r>
              <a:rPr lang="es-ES_tradnl" b="1" dirty="0" err="1" smtClean="0"/>
              <a:t>diffraction</a:t>
            </a:r>
            <a:r>
              <a:rPr lang="es-ES_tradnl" b="1" dirty="0" smtClean="0"/>
              <a:t>)</a:t>
            </a:r>
          </a:p>
          <a:p>
            <a:pPr>
              <a:lnSpc>
                <a:spcPts val="860"/>
              </a:lnSpc>
            </a:pPr>
            <a:endParaRPr lang="es-ES_tradnl" dirty="0"/>
          </a:p>
          <a:p>
            <a:pPr>
              <a:lnSpc>
                <a:spcPts val="2660"/>
              </a:lnSpc>
            </a:pPr>
            <a:r>
              <a:rPr lang="es-ES_tradnl" dirty="0" err="1" smtClean="0"/>
              <a:t>Burgundy</a:t>
            </a:r>
            <a:r>
              <a:rPr lang="es-ES_tradnl" dirty="0"/>
              <a:t>	</a:t>
            </a:r>
            <a:r>
              <a:rPr lang="es-ES_tradnl" dirty="0" smtClean="0"/>
              <a:t>	895  		 </a:t>
            </a:r>
            <a:r>
              <a:rPr lang="es-ES_tradnl" dirty="0"/>
              <a:t>203 </a:t>
            </a:r>
            <a:r>
              <a:rPr lang="es-ES_tradnl" dirty="0" smtClean="0"/>
              <a:t> 	</a:t>
            </a:r>
            <a:r>
              <a:rPr lang="es-ES_tradnl" dirty="0" smtClean="0">
                <a:solidFill>
                  <a:srgbClr val="FF0000"/>
                </a:solidFill>
              </a:rPr>
              <a:t>0.85</a:t>
            </a:r>
            <a:r>
              <a:rPr lang="es-ES_tradnl" dirty="0" smtClean="0"/>
              <a:t> 			</a:t>
            </a:r>
            <a:r>
              <a:rPr lang="es-ES_tradnl" dirty="0" smtClean="0">
                <a:solidFill>
                  <a:srgbClr val="0000FF"/>
                </a:solidFill>
              </a:rPr>
              <a:t>0.78</a:t>
            </a:r>
            <a:r>
              <a:rPr lang="es-ES_tradnl" dirty="0" smtClean="0"/>
              <a:t>    </a:t>
            </a:r>
            <a:endParaRPr lang="es-ES_tradnl" dirty="0"/>
          </a:p>
          <a:p>
            <a:pPr>
              <a:lnSpc>
                <a:spcPts val="2660"/>
              </a:lnSpc>
            </a:pPr>
            <a:r>
              <a:rPr lang="es-ES_tradnl" dirty="0" err="1"/>
              <a:t>Maverick</a:t>
            </a:r>
            <a:r>
              <a:rPr lang="es-ES_tradnl" dirty="0"/>
              <a:t>	 </a:t>
            </a:r>
            <a:r>
              <a:rPr lang="es-ES_tradnl" dirty="0" smtClean="0"/>
              <a:t> 	615  		 </a:t>
            </a:r>
            <a:r>
              <a:rPr lang="es-ES_tradnl" dirty="0"/>
              <a:t>208 </a:t>
            </a:r>
            <a:r>
              <a:rPr lang="es-ES_tradnl" dirty="0" smtClean="0"/>
              <a:t>  	</a:t>
            </a:r>
            <a:r>
              <a:rPr lang="es-ES_tradnl" dirty="0" smtClean="0">
                <a:solidFill>
                  <a:srgbClr val="FF0000"/>
                </a:solidFill>
              </a:rPr>
              <a:t>0.82</a:t>
            </a:r>
            <a:r>
              <a:rPr lang="es-ES_tradnl" dirty="0" smtClean="0"/>
              <a:t> 			</a:t>
            </a:r>
            <a:r>
              <a:rPr lang="es-ES_tradnl" dirty="0" smtClean="0">
                <a:solidFill>
                  <a:srgbClr val="0000FF"/>
                </a:solidFill>
              </a:rPr>
              <a:t>0.77</a:t>
            </a:r>
            <a:r>
              <a:rPr lang="es-ES_tradnl" dirty="0" smtClean="0"/>
              <a:t>  </a:t>
            </a:r>
            <a:endParaRPr lang="es-ES_tradnl" dirty="0"/>
          </a:p>
          <a:p>
            <a:pPr>
              <a:lnSpc>
                <a:spcPts val="2660"/>
              </a:lnSpc>
            </a:pPr>
            <a:r>
              <a:rPr lang="es-ES_tradnl" dirty="0" err="1"/>
              <a:t>Syrah</a:t>
            </a:r>
            <a:r>
              <a:rPr lang="es-ES_tradnl" dirty="0"/>
              <a:t> </a:t>
            </a:r>
            <a:r>
              <a:rPr lang="es-ES_tradnl" dirty="0" smtClean="0"/>
              <a:t>		790  		 450 		</a:t>
            </a:r>
            <a:r>
              <a:rPr lang="es-ES_tradnl" dirty="0" smtClean="0">
                <a:solidFill>
                  <a:srgbClr val="FF0000"/>
                </a:solidFill>
              </a:rPr>
              <a:t>0.83</a:t>
            </a:r>
            <a:r>
              <a:rPr lang="es-ES_tradnl" dirty="0" smtClean="0"/>
              <a:t>			</a:t>
            </a:r>
            <a:r>
              <a:rPr lang="es-ES_tradnl" dirty="0" smtClean="0">
                <a:solidFill>
                  <a:srgbClr val="0000FF"/>
                </a:solidFill>
              </a:rPr>
              <a:t>0.77</a:t>
            </a:r>
            <a:r>
              <a:rPr lang="es-ES_tradnl" dirty="0" smtClean="0"/>
              <a:t> </a:t>
            </a:r>
            <a:endParaRPr lang="es-ES_tradnl" dirty="0"/>
          </a:p>
          <a:p>
            <a:pPr>
              <a:lnSpc>
                <a:spcPts val="2660"/>
              </a:lnSpc>
            </a:pPr>
            <a:r>
              <a:rPr lang="es-ES_tradnl" dirty="0" err="1"/>
              <a:t>Chablis</a:t>
            </a:r>
            <a:r>
              <a:rPr lang="es-ES_tradnl" dirty="0"/>
              <a:t>      </a:t>
            </a:r>
            <a:r>
              <a:rPr lang="es-ES_tradnl" dirty="0" smtClean="0"/>
              <a:t>	945   	 190  	</a:t>
            </a:r>
            <a:r>
              <a:rPr lang="es-ES_tradnl" dirty="0" smtClean="0">
                <a:solidFill>
                  <a:srgbClr val="FF0000"/>
                </a:solidFill>
              </a:rPr>
              <a:t>0.77</a:t>
            </a:r>
            <a:r>
              <a:rPr lang="es-ES_tradnl" dirty="0" smtClean="0"/>
              <a:t>  		</a:t>
            </a:r>
            <a:r>
              <a:rPr lang="es-ES_tradnl" dirty="0" smtClean="0">
                <a:solidFill>
                  <a:srgbClr val="0000FF"/>
                </a:solidFill>
              </a:rPr>
              <a:t>0.72</a:t>
            </a:r>
            <a:r>
              <a:rPr lang="es-ES_tradnl" dirty="0" smtClean="0"/>
              <a:t> </a:t>
            </a:r>
            <a:endParaRPr lang="es-ES_tradnl" dirty="0"/>
          </a:p>
          <a:p>
            <a:pPr>
              <a:lnSpc>
                <a:spcPts val="2660"/>
              </a:lnSpc>
            </a:pPr>
            <a:r>
              <a:rPr lang="es-ES_tradnl" dirty="0"/>
              <a:t>Olaf  </a:t>
            </a:r>
            <a:r>
              <a:rPr lang="es-ES_tradnl" dirty="0" smtClean="0"/>
              <a:t> 		545  		 350   	</a:t>
            </a:r>
            <a:r>
              <a:rPr lang="es-ES_tradnl" dirty="0" smtClean="0">
                <a:solidFill>
                  <a:srgbClr val="FF0000"/>
                </a:solidFill>
              </a:rPr>
              <a:t>0.80</a:t>
            </a:r>
            <a:r>
              <a:rPr lang="es-ES_tradnl" dirty="0" smtClean="0"/>
              <a:t> 		 	</a:t>
            </a:r>
            <a:r>
              <a:rPr lang="es-ES_tradnl" dirty="0" smtClean="0">
                <a:solidFill>
                  <a:srgbClr val="0000FF"/>
                </a:solidFill>
              </a:rPr>
              <a:t>0.72</a:t>
            </a:r>
            <a:r>
              <a:rPr lang="es-ES_tradnl" dirty="0" smtClean="0"/>
              <a:t>  </a:t>
            </a:r>
            <a:endParaRPr lang="es-ES_tradnl" dirty="0"/>
          </a:p>
          <a:p>
            <a:pPr>
              <a:lnSpc>
                <a:spcPts val="2660"/>
              </a:lnSpc>
            </a:pPr>
            <a:r>
              <a:rPr lang="es-ES_tradnl" dirty="0" err="1" smtClean="0"/>
              <a:t>Chardonnay</a:t>
            </a:r>
            <a:r>
              <a:rPr lang="es-ES_tradnl" dirty="0" smtClean="0"/>
              <a:t>   	400   	 390   	</a:t>
            </a:r>
            <a:r>
              <a:rPr lang="es-ES_tradnl" dirty="0" smtClean="0">
                <a:solidFill>
                  <a:srgbClr val="FF0000"/>
                </a:solidFill>
              </a:rPr>
              <a:t>0.84</a:t>
            </a:r>
            <a:r>
              <a:rPr lang="es-ES_tradnl" dirty="0" smtClean="0"/>
              <a:t> 			</a:t>
            </a:r>
            <a:r>
              <a:rPr lang="es-ES_tradnl" dirty="0" smtClean="0">
                <a:solidFill>
                  <a:srgbClr val="0000FF"/>
                </a:solidFill>
              </a:rPr>
              <a:t>0.77</a:t>
            </a:r>
            <a:r>
              <a:rPr lang="es-ES_tradnl" dirty="0" smtClean="0"/>
              <a:t>  </a:t>
            </a:r>
          </a:p>
          <a:p>
            <a:endParaRPr lang="es-ES_tradnl" dirty="0" smtClean="0"/>
          </a:p>
          <a:p>
            <a:pPr>
              <a:lnSpc>
                <a:spcPts val="2860"/>
              </a:lnSpc>
            </a:pPr>
            <a:r>
              <a:rPr lang="fi-FI" dirty="0" err="1">
                <a:solidFill>
                  <a:srgbClr val="008000"/>
                </a:solidFill>
              </a:rPr>
              <a:t>Wilma</a:t>
            </a:r>
            <a:r>
              <a:rPr lang="fi-FI" dirty="0">
                <a:solidFill>
                  <a:srgbClr val="008000"/>
                </a:solidFill>
              </a:rPr>
              <a:t> </a:t>
            </a:r>
            <a:r>
              <a:rPr lang="fi-FI" dirty="0" smtClean="0">
                <a:solidFill>
                  <a:srgbClr val="008000"/>
                </a:solidFill>
              </a:rPr>
              <a:t>		91  		830  		0.80  		0.76 </a:t>
            </a:r>
            <a:endParaRPr lang="fi-FI" dirty="0">
              <a:solidFill>
                <a:srgbClr val="008000"/>
              </a:solidFill>
            </a:endParaRPr>
          </a:p>
          <a:p>
            <a:pPr>
              <a:lnSpc>
                <a:spcPts val="2860"/>
              </a:lnSpc>
            </a:pPr>
            <a:r>
              <a:rPr lang="fi-FI" dirty="0">
                <a:solidFill>
                  <a:srgbClr val="008000"/>
                </a:solidFill>
              </a:rPr>
              <a:t>Betty </a:t>
            </a:r>
            <a:r>
              <a:rPr lang="fi-FI" dirty="0" smtClean="0">
                <a:solidFill>
                  <a:srgbClr val="008000"/>
                </a:solidFill>
              </a:rPr>
              <a:t> 		81  		240  		0.79  		0.72 </a:t>
            </a:r>
            <a:r>
              <a:rPr lang="fi-FI" dirty="0" smtClean="0"/>
              <a:t> </a:t>
            </a:r>
            <a:endParaRPr lang="en-US" dirty="0"/>
          </a:p>
        </p:txBody>
      </p:sp>
      <p:sp>
        <p:nvSpPr>
          <p:cNvPr id="3" name="TextBox 2"/>
          <p:cNvSpPr txBox="1"/>
          <p:nvPr/>
        </p:nvSpPr>
        <p:spPr>
          <a:xfrm>
            <a:off x="406400" y="715979"/>
            <a:ext cx="8580970" cy="1200329"/>
          </a:xfrm>
          <a:prstGeom prst="rect">
            <a:avLst/>
          </a:prstGeom>
          <a:noFill/>
        </p:spPr>
        <p:txBody>
          <a:bodyPr wrap="none" rtlCol="0">
            <a:spAutoFit/>
          </a:bodyPr>
          <a:lstStyle/>
          <a:p>
            <a:r>
              <a:rPr lang="en-US" b="1" dirty="0" smtClean="0">
                <a:solidFill>
                  <a:srgbClr val="0000FF"/>
                </a:solidFill>
              </a:rPr>
              <a:t>FOR </a:t>
            </a:r>
            <a:r>
              <a:rPr lang="en-US" b="1" i="1" dirty="0" smtClean="0">
                <a:solidFill>
                  <a:srgbClr val="0000FF"/>
                </a:solidFill>
              </a:rPr>
              <a:t>X</a:t>
            </a:r>
            <a:r>
              <a:rPr lang="en-US" b="1" dirty="0" smtClean="0">
                <a:solidFill>
                  <a:srgbClr val="0000FF"/>
                </a:solidFill>
              </a:rPr>
              <a:t> ~ 0.25 - 3, POLARIZATION LIMITED TO 75 – 80%</a:t>
            </a:r>
          </a:p>
          <a:p>
            <a:r>
              <a:rPr lang="en-US" b="1" dirty="0" smtClean="0">
                <a:solidFill>
                  <a:srgbClr val="0000FF"/>
                </a:solidFill>
              </a:rPr>
              <a:t> 	- due to observed temperature dependence of wall relaxation</a:t>
            </a:r>
          </a:p>
          <a:p>
            <a:endParaRPr lang="en-US" dirty="0"/>
          </a:p>
          <a:p>
            <a:r>
              <a:rPr lang="en-US" b="1" dirty="0" smtClean="0">
                <a:solidFill>
                  <a:srgbClr val="FF0000"/>
                </a:solidFill>
              </a:rPr>
              <a:t>UNTIL late 2010, WHEN WE SWITCHED TO SPECTRAL NARROWING with CHIRPED VBGs :</a:t>
            </a:r>
            <a:endParaRPr lang="en-US" b="1" dirty="0">
              <a:solidFill>
                <a:srgbClr val="FF0000"/>
              </a:solidFill>
            </a:endParaRPr>
          </a:p>
        </p:txBody>
      </p:sp>
      <p:sp>
        <p:nvSpPr>
          <p:cNvPr id="5" name="TextBox 4"/>
          <p:cNvSpPr txBox="1"/>
          <p:nvPr/>
        </p:nvSpPr>
        <p:spPr>
          <a:xfrm>
            <a:off x="1067422" y="121678"/>
            <a:ext cx="7152018" cy="461665"/>
          </a:xfrm>
          <a:prstGeom prst="rect">
            <a:avLst/>
          </a:prstGeom>
          <a:noFill/>
        </p:spPr>
        <p:txBody>
          <a:bodyPr wrap="none" rtlCol="0">
            <a:spAutoFit/>
          </a:bodyPr>
          <a:lstStyle/>
          <a:p>
            <a:r>
              <a:rPr lang="en-US" sz="2400" b="1" u="sng" dirty="0" smtClean="0"/>
              <a:t>STATUS OF </a:t>
            </a:r>
            <a:r>
              <a:rPr lang="en-US" sz="2400" b="1" u="sng" baseline="30000" dirty="0" smtClean="0"/>
              <a:t>3</a:t>
            </a:r>
            <a:r>
              <a:rPr lang="en-US" sz="2400" b="1" u="sng" dirty="0" smtClean="0"/>
              <a:t>He POLARIZATION ACHIEVABLE with SEOP</a:t>
            </a:r>
            <a:endParaRPr lang="en-US" sz="2400" b="1" u="sng" dirty="0"/>
          </a:p>
        </p:txBody>
      </p:sp>
      <p:sp>
        <p:nvSpPr>
          <p:cNvPr id="6" name="Rectangle 5"/>
          <p:cNvSpPr/>
          <p:nvPr/>
        </p:nvSpPr>
        <p:spPr>
          <a:xfrm>
            <a:off x="406399" y="6045424"/>
            <a:ext cx="8268677" cy="369332"/>
          </a:xfrm>
          <a:prstGeom prst="rect">
            <a:avLst/>
          </a:prstGeom>
        </p:spPr>
        <p:txBody>
          <a:bodyPr wrap="square">
            <a:spAutoFit/>
          </a:bodyPr>
          <a:lstStyle/>
          <a:p>
            <a:r>
              <a:rPr lang="en-US" b="1" dirty="0" smtClean="0">
                <a:solidFill>
                  <a:srgbClr val="FF0000"/>
                </a:solidFill>
              </a:rPr>
              <a:t>CONCLUSION:  VOLUME-AVERAGED ALKALI-METAL POLARIZATION WAS NOT 100%</a:t>
            </a:r>
            <a:endParaRPr lang="en-US" b="1" dirty="0">
              <a:solidFill>
                <a:srgbClr val="FF0000"/>
              </a:solidFill>
            </a:endParaRPr>
          </a:p>
        </p:txBody>
      </p:sp>
    </p:spTree>
    <p:extLst>
      <p:ext uri="{BB962C8B-B14F-4D97-AF65-F5344CB8AC3E}">
        <p14:creationId xmlns:p14="http://schemas.microsoft.com/office/powerpoint/2010/main" val="3401596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ll-str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1755127"/>
            <a:ext cx="4628174" cy="3510257"/>
          </a:xfrm>
          <a:prstGeom prst="rect">
            <a:avLst/>
          </a:prstGeom>
        </p:spPr>
      </p:pic>
      <p:pic>
        <p:nvPicPr>
          <p:cNvPr id="3" name="Picture 2" descr="SyrahMixRati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089" y="1894278"/>
            <a:ext cx="3485147" cy="3506895"/>
          </a:xfrm>
          <a:prstGeom prst="rect">
            <a:avLst/>
          </a:prstGeom>
        </p:spPr>
      </p:pic>
      <p:sp>
        <p:nvSpPr>
          <p:cNvPr id="4" name="TextBox 3"/>
          <p:cNvSpPr txBox="1"/>
          <p:nvPr/>
        </p:nvSpPr>
        <p:spPr>
          <a:xfrm>
            <a:off x="1061833" y="261711"/>
            <a:ext cx="7045919" cy="954107"/>
          </a:xfrm>
          <a:prstGeom prst="rect">
            <a:avLst/>
          </a:prstGeom>
          <a:noFill/>
        </p:spPr>
        <p:txBody>
          <a:bodyPr wrap="none" rtlCol="0">
            <a:spAutoFit/>
          </a:bodyPr>
          <a:lstStyle/>
          <a:p>
            <a:pPr algn="ctr"/>
            <a:r>
              <a:rPr lang="en-US" sz="3200" b="1" dirty="0" smtClean="0"/>
              <a:t>“HYBRID” SEOP:  </a:t>
            </a:r>
          </a:p>
          <a:p>
            <a:pPr algn="ctr"/>
            <a:r>
              <a:rPr lang="en-US" sz="2400" b="1" dirty="0" err="1" smtClean="0"/>
              <a:t>Rb</a:t>
            </a:r>
            <a:r>
              <a:rPr lang="en-US" sz="2400" b="1" dirty="0" smtClean="0"/>
              <a:t>/K mixtures to decrease alkali spin destruction rate</a:t>
            </a:r>
            <a:endParaRPr lang="en-US" sz="2400" b="1" dirty="0"/>
          </a:p>
        </p:txBody>
      </p:sp>
      <p:sp>
        <p:nvSpPr>
          <p:cNvPr id="5" name="TextBox 4"/>
          <p:cNvSpPr txBox="1"/>
          <p:nvPr/>
        </p:nvSpPr>
        <p:spPr>
          <a:xfrm>
            <a:off x="254000" y="5685975"/>
            <a:ext cx="5106424" cy="394980"/>
          </a:xfrm>
          <a:prstGeom prst="rect">
            <a:avLst/>
          </a:prstGeom>
          <a:noFill/>
        </p:spPr>
        <p:txBody>
          <a:bodyPr wrap="none" rtlCol="0">
            <a:spAutoFit/>
          </a:bodyPr>
          <a:lstStyle/>
          <a:p>
            <a:pPr>
              <a:lnSpc>
                <a:spcPts val="2400"/>
              </a:lnSpc>
            </a:pPr>
            <a:r>
              <a:rPr lang="en-US" dirty="0" smtClean="0"/>
              <a:t>E. Babcock </a:t>
            </a:r>
            <a:r>
              <a:rPr lang="en-US" i="1" dirty="0" smtClean="0"/>
              <a:t>et al</a:t>
            </a:r>
            <a:r>
              <a:rPr lang="en-US" dirty="0" smtClean="0"/>
              <a:t>., Phys</a:t>
            </a:r>
            <a:r>
              <a:rPr lang="en-US" dirty="0"/>
              <a:t>. Rev. </a:t>
            </a:r>
            <a:r>
              <a:rPr lang="en-US" dirty="0" err="1"/>
              <a:t>Lett</a:t>
            </a:r>
            <a:r>
              <a:rPr lang="en-US" dirty="0" smtClean="0"/>
              <a:t>. </a:t>
            </a:r>
            <a:r>
              <a:rPr lang="en-US" b="1" dirty="0" smtClean="0"/>
              <a:t>91, </a:t>
            </a:r>
            <a:r>
              <a:rPr lang="en-US" dirty="0" smtClean="0"/>
              <a:t> 123003 (2003) </a:t>
            </a:r>
          </a:p>
        </p:txBody>
      </p:sp>
    </p:spTree>
    <p:extLst>
      <p:ext uri="{BB962C8B-B14F-4D97-AF65-F5344CB8AC3E}">
        <p14:creationId xmlns:p14="http://schemas.microsoft.com/office/powerpoint/2010/main" val="1333582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0" y="951983"/>
            <a:ext cx="9135230" cy="646331"/>
          </a:xfrm>
          <a:prstGeom prst="rect">
            <a:avLst/>
          </a:prstGeom>
          <a:noFill/>
        </p:spPr>
        <p:txBody>
          <a:bodyPr wrap="square" rtlCol="0">
            <a:spAutoFit/>
          </a:bodyPr>
          <a:lstStyle/>
          <a:p>
            <a:pPr algn="ctr"/>
            <a:r>
              <a:rPr lang="en-US" sz="3600" b="1" dirty="0" smtClean="0">
                <a:latin typeface="Times"/>
              </a:rPr>
              <a:t>MAGNETIC FIELD EFFECTS on CELLS</a:t>
            </a:r>
            <a:endParaRPr lang="en-US" sz="3600" b="1" dirty="0">
              <a:latin typeface="Times"/>
            </a:endParaRPr>
          </a:p>
        </p:txBody>
      </p:sp>
      <p:sp>
        <p:nvSpPr>
          <p:cNvPr id="3" name="TextBox 2"/>
          <p:cNvSpPr txBox="1"/>
          <p:nvPr/>
        </p:nvSpPr>
        <p:spPr>
          <a:xfrm>
            <a:off x="206610" y="3716857"/>
            <a:ext cx="8673621" cy="1138773"/>
          </a:xfrm>
          <a:prstGeom prst="rect">
            <a:avLst/>
          </a:prstGeom>
          <a:noFill/>
        </p:spPr>
        <p:txBody>
          <a:bodyPr wrap="square" rtlCol="0">
            <a:spAutoFit/>
          </a:bodyPr>
          <a:lstStyle/>
          <a:p>
            <a:pPr>
              <a:lnSpc>
                <a:spcPts val="3000"/>
              </a:lnSpc>
            </a:pPr>
            <a:r>
              <a:rPr lang="en-US" sz="2000" b="1" dirty="0" smtClean="0">
                <a:solidFill>
                  <a:srgbClr val="008000"/>
                </a:solidFill>
              </a:rPr>
              <a:t>Orientation of cell in a low field can affect relaxation time</a:t>
            </a:r>
          </a:p>
          <a:p>
            <a:pPr>
              <a:lnSpc>
                <a:spcPts val="3000"/>
              </a:lnSpc>
            </a:pPr>
            <a:r>
              <a:rPr lang="en-US" i="1" dirty="0" smtClean="0">
                <a:solidFill>
                  <a:srgbClr val="008000"/>
                </a:solidFill>
              </a:rPr>
              <a:t>R.E</a:t>
            </a:r>
            <a:r>
              <a:rPr lang="en-US" i="1" dirty="0">
                <a:solidFill>
                  <a:srgbClr val="008000"/>
                </a:solidFill>
              </a:rPr>
              <a:t>. Jacob, J. </a:t>
            </a:r>
            <a:r>
              <a:rPr lang="en-US" i="1" dirty="0" err="1">
                <a:solidFill>
                  <a:srgbClr val="008000"/>
                </a:solidFill>
              </a:rPr>
              <a:t>Teter</a:t>
            </a:r>
            <a:r>
              <a:rPr lang="en-US" i="1" dirty="0">
                <a:solidFill>
                  <a:srgbClr val="008000"/>
                </a:solidFill>
              </a:rPr>
              <a:t>, B. </a:t>
            </a:r>
            <a:r>
              <a:rPr lang="en-US" i="1" dirty="0" err="1">
                <a:solidFill>
                  <a:srgbClr val="008000"/>
                </a:solidFill>
              </a:rPr>
              <a:t>Saam</a:t>
            </a:r>
            <a:r>
              <a:rPr lang="en-US" i="1" dirty="0">
                <a:solidFill>
                  <a:srgbClr val="008000"/>
                </a:solidFill>
              </a:rPr>
              <a:t>, W.C. Chen, and T.R. Gentile</a:t>
            </a:r>
            <a:r>
              <a:rPr lang="en-US" i="1" dirty="0" smtClean="0">
                <a:solidFill>
                  <a:srgbClr val="008000"/>
                </a:solidFill>
              </a:rPr>
              <a:t>, Phys</a:t>
            </a:r>
            <a:r>
              <a:rPr lang="en-US" i="1" dirty="0">
                <a:solidFill>
                  <a:srgbClr val="008000"/>
                </a:solidFill>
              </a:rPr>
              <a:t>. Rev. A 69, 021401(R) (2004</a:t>
            </a:r>
            <a:r>
              <a:rPr lang="en-US" i="1" dirty="0" smtClean="0">
                <a:solidFill>
                  <a:srgbClr val="008000"/>
                </a:solidFill>
              </a:rPr>
              <a:t>)</a:t>
            </a:r>
          </a:p>
          <a:p>
            <a:r>
              <a:rPr lang="en-US" dirty="0" smtClean="0"/>
              <a:t> </a:t>
            </a:r>
            <a:endParaRPr lang="en-US" dirty="0"/>
          </a:p>
        </p:txBody>
      </p:sp>
      <p:sp>
        <p:nvSpPr>
          <p:cNvPr id="4" name="TextBox 3"/>
          <p:cNvSpPr txBox="1"/>
          <p:nvPr/>
        </p:nvSpPr>
        <p:spPr>
          <a:xfrm>
            <a:off x="206610" y="2402238"/>
            <a:ext cx="8580870" cy="1138773"/>
          </a:xfrm>
          <a:prstGeom prst="rect">
            <a:avLst/>
          </a:prstGeom>
          <a:noFill/>
        </p:spPr>
        <p:txBody>
          <a:bodyPr wrap="none" rtlCol="0">
            <a:spAutoFit/>
          </a:bodyPr>
          <a:lstStyle/>
          <a:p>
            <a:pPr>
              <a:lnSpc>
                <a:spcPts val="3000"/>
              </a:lnSpc>
            </a:pPr>
            <a:r>
              <a:rPr lang="en-US" sz="2000" b="1" dirty="0" smtClean="0">
                <a:solidFill>
                  <a:srgbClr val="0000FF"/>
                </a:solidFill>
              </a:rPr>
              <a:t>“T</a:t>
            </a:r>
            <a:r>
              <a:rPr lang="en-US" sz="2000" b="1" baseline="-25000" dirty="0" smtClean="0">
                <a:solidFill>
                  <a:srgbClr val="0000FF"/>
                </a:solidFill>
              </a:rPr>
              <a:t>1</a:t>
            </a:r>
            <a:r>
              <a:rPr lang="en-US" sz="2000" b="1" dirty="0" smtClean="0">
                <a:solidFill>
                  <a:srgbClr val="0000FF"/>
                </a:solidFill>
              </a:rPr>
              <a:t> hysteresis" -  SEOP cells can be magnetized  and demagnetized</a:t>
            </a:r>
          </a:p>
          <a:p>
            <a:pPr>
              <a:lnSpc>
                <a:spcPts val="3000"/>
              </a:lnSpc>
            </a:pPr>
            <a:r>
              <a:rPr lang="nl-NL" i="1" dirty="0" smtClean="0">
                <a:solidFill>
                  <a:srgbClr val="0000FF"/>
                </a:solidFill>
              </a:rPr>
              <a:t>R.E</a:t>
            </a:r>
            <a:r>
              <a:rPr lang="nl-NL" i="1" dirty="0">
                <a:solidFill>
                  <a:srgbClr val="0000FF"/>
                </a:solidFill>
              </a:rPr>
              <a:t>. Jacob, S.W. Morgan, B. Saam, </a:t>
            </a:r>
            <a:r>
              <a:rPr lang="nl-NL" i="1" dirty="0" err="1">
                <a:solidFill>
                  <a:srgbClr val="0000FF"/>
                </a:solidFill>
              </a:rPr>
              <a:t>and</a:t>
            </a:r>
            <a:r>
              <a:rPr lang="nl-NL" i="1" dirty="0">
                <a:solidFill>
                  <a:srgbClr val="0000FF"/>
                </a:solidFill>
              </a:rPr>
              <a:t> J.C. </a:t>
            </a:r>
            <a:r>
              <a:rPr lang="nl-NL" i="1" dirty="0" err="1" smtClean="0">
                <a:solidFill>
                  <a:srgbClr val="0000FF"/>
                </a:solidFill>
              </a:rPr>
              <a:t>Leawoods</a:t>
            </a:r>
            <a:r>
              <a:rPr lang="nl-NL" i="1" dirty="0" smtClean="0">
                <a:solidFill>
                  <a:srgbClr val="0000FF"/>
                </a:solidFill>
              </a:rPr>
              <a:t>, </a:t>
            </a:r>
            <a:r>
              <a:rPr lang="nl-NL" i="1" dirty="0" err="1" smtClean="0">
                <a:solidFill>
                  <a:srgbClr val="0000FF"/>
                </a:solidFill>
              </a:rPr>
              <a:t>Phys</a:t>
            </a:r>
            <a:r>
              <a:rPr lang="nl-NL" i="1" dirty="0">
                <a:solidFill>
                  <a:srgbClr val="0000FF"/>
                </a:solidFill>
              </a:rPr>
              <a:t>. </a:t>
            </a:r>
            <a:r>
              <a:rPr lang="nl-NL" i="1" dirty="0" err="1">
                <a:solidFill>
                  <a:srgbClr val="0000FF"/>
                </a:solidFill>
              </a:rPr>
              <a:t>Rev</a:t>
            </a:r>
            <a:r>
              <a:rPr lang="nl-NL" i="1" dirty="0">
                <a:solidFill>
                  <a:srgbClr val="0000FF"/>
                </a:solidFill>
              </a:rPr>
              <a:t>. </a:t>
            </a:r>
            <a:r>
              <a:rPr lang="nl-NL" i="1" dirty="0" err="1">
                <a:solidFill>
                  <a:srgbClr val="0000FF"/>
                </a:solidFill>
              </a:rPr>
              <a:t>Lett</a:t>
            </a:r>
            <a:r>
              <a:rPr lang="nl-NL" i="1" dirty="0">
                <a:solidFill>
                  <a:srgbClr val="0000FF"/>
                </a:solidFill>
              </a:rPr>
              <a:t>. </a:t>
            </a:r>
            <a:r>
              <a:rPr lang="nl-NL" i="1" dirty="0" smtClean="0">
                <a:solidFill>
                  <a:srgbClr val="0000FF"/>
                </a:solidFill>
              </a:rPr>
              <a:t> </a:t>
            </a:r>
            <a:r>
              <a:rPr lang="nl-NL" b="1" i="1" dirty="0" smtClean="0">
                <a:solidFill>
                  <a:srgbClr val="0000FF"/>
                </a:solidFill>
              </a:rPr>
              <a:t>87</a:t>
            </a:r>
            <a:r>
              <a:rPr lang="nl-NL" i="1" dirty="0" smtClean="0">
                <a:solidFill>
                  <a:srgbClr val="0000FF"/>
                </a:solidFill>
              </a:rPr>
              <a:t>, </a:t>
            </a:r>
            <a:r>
              <a:rPr lang="nl-NL" i="1" dirty="0">
                <a:solidFill>
                  <a:srgbClr val="0000FF"/>
                </a:solidFill>
              </a:rPr>
              <a:t>143004 (2001</a:t>
            </a:r>
            <a:r>
              <a:rPr lang="nl-NL" i="1" dirty="0"/>
              <a:t>).</a:t>
            </a:r>
          </a:p>
          <a:p>
            <a:r>
              <a:rPr lang="en-US" dirty="0" smtClean="0"/>
              <a:t> </a:t>
            </a:r>
            <a:endParaRPr lang="en-US" dirty="0"/>
          </a:p>
        </p:txBody>
      </p:sp>
      <p:sp>
        <p:nvSpPr>
          <p:cNvPr id="5" name="TextBox 4"/>
          <p:cNvSpPr txBox="1"/>
          <p:nvPr/>
        </p:nvSpPr>
        <p:spPr>
          <a:xfrm>
            <a:off x="283308" y="5275385"/>
            <a:ext cx="8076951" cy="400110"/>
          </a:xfrm>
          <a:prstGeom prst="rect">
            <a:avLst/>
          </a:prstGeom>
          <a:noFill/>
        </p:spPr>
        <p:txBody>
          <a:bodyPr wrap="none" rtlCol="0">
            <a:spAutoFit/>
          </a:bodyPr>
          <a:lstStyle/>
          <a:p>
            <a:r>
              <a:rPr lang="en-US" sz="2000" b="1" dirty="0" smtClean="0">
                <a:solidFill>
                  <a:srgbClr val="FF0000"/>
                </a:solidFill>
              </a:rPr>
              <a:t>In general, T</a:t>
            </a:r>
            <a:r>
              <a:rPr lang="en-US" sz="2000" b="1" baseline="-25000" dirty="0" smtClean="0">
                <a:solidFill>
                  <a:srgbClr val="FF0000"/>
                </a:solidFill>
              </a:rPr>
              <a:t>1</a:t>
            </a:r>
            <a:r>
              <a:rPr lang="en-US" sz="2000" b="1" dirty="0" smtClean="0">
                <a:solidFill>
                  <a:srgbClr val="FF0000"/>
                </a:solidFill>
              </a:rPr>
              <a:t> can depend on magnetic field direction, strength and history</a:t>
            </a:r>
            <a:endParaRPr lang="en-US" sz="2000" b="1" dirty="0">
              <a:solidFill>
                <a:srgbClr val="FF0000"/>
              </a:solidFill>
            </a:endParaRPr>
          </a:p>
        </p:txBody>
      </p:sp>
    </p:spTree>
    <p:extLst>
      <p:ext uri="{BB962C8B-B14F-4D97-AF65-F5344CB8AC3E}">
        <p14:creationId xmlns:p14="http://schemas.microsoft.com/office/powerpoint/2010/main" val="3229019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305" y="849812"/>
            <a:ext cx="8412580" cy="6329938"/>
          </a:xfrm>
          <a:prstGeom prst="rect">
            <a:avLst/>
          </a:prstGeom>
          <a:noFill/>
        </p:spPr>
        <p:txBody>
          <a:bodyPr wrap="none" rtlCol="0">
            <a:spAutoFit/>
          </a:bodyPr>
          <a:lstStyle/>
          <a:p>
            <a:r>
              <a:rPr lang="en-US" sz="3600" b="1" dirty="0" smtClean="0"/>
              <a:t>NEUTRON SCATTERING APPLICATIONS</a:t>
            </a:r>
          </a:p>
          <a:p>
            <a:endParaRPr lang="en-US" sz="3600" b="1" dirty="0" smtClean="0"/>
          </a:p>
          <a:p>
            <a:r>
              <a:rPr lang="en-US" sz="3600" b="1" dirty="0" smtClean="0"/>
              <a:t>NIST Center for Neutron Research program</a:t>
            </a:r>
          </a:p>
          <a:p>
            <a:r>
              <a:rPr lang="en-US" sz="3600" b="1" dirty="0" smtClean="0"/>
              <a:t>			</a:t>
            </a:r>
          </a:p>
          <a:p>
            <a:r>
              <a:rPr lang="en-US" sz="3600" b="1" dirty="0" smtClean="0"/>
              <a:t>2007 – date</a:t>
            </a:r>
          </a:p>
          <a:p>
            <a:endParaRPr lang="en-US" sz="3600" b="1" dirty="0" smtClean="0"/>
          </a:p>
          <a:p>
            <a:pPr>
              <a:lnSpc>
                <a:spcPts val="4240"/>
              </a:lnSpc>
            </a:pPr>
            <a:r>
              <a:rPr lang="en-US" sz="3200" b="1" dirty="0" err="1" smtClean="0"/>
              <a:t>Wangchun</a:t>
            </a:r>
            <a:r>
              <a:rPr lang="en-US" sz="3200" b="1" dirty="0" smtClean="0"/>
              <a:t> Chen</a:t>
            </a:r>
          </a:p>
          <a:p>
            <a:pPr>
              <a:lnSpc>
                <a:spcPts val="4240"/>
              </a:lnSpc>
            </a:pPr>
            <a:r>
              <a:rPr lang="en-US" sz="3200" b="1" dirty="0" smtClean="0"/>
              <a:t>Shannon Watson</a:t>
            </a:r>
          </a:p>
          <a:p>
            <a:pPr>
              <a:lnSpc>
                <a:spcPts val="4240"/>
              </a:lnSpc>
            </a:pPr>
            <a:r>
              <a:rPr lang="en-US" sz="3200" b="1" dirty="0" smtClean="0"/>
              <a:t>Ross Erwin (BT7 triple-axis spectrometer)</a:t>
            </a:r>
            <a:endParaRPr lang="en-US" sz="3200" b="1" dirty="0"/>
          </a:p>
          <a:p>
            <a:pPr>
              <a:lnSpc>
                <a:spcPts val="4240"/>
              </a:lnSpc>
            </a:pPr>
            <a:r>
              <a:rPr lang="en-US" sz="3200" b="1" dirty="0" smtClean="0"/>
              <a:t>Kathryn </a:t>
            </a:r>
            <a:r>
              <a:rPr lang="en-US" sz="3200" b="1" dirty="0" err="1" smtClean="0"/>
              <a:t>Krycka</a:t>
            </a:r>
            <a:r>
              <a:rPr lang="en-US" sz="3200" b="1" dirty="0" smtClean="0"/>
              <a:t> (small angle neutron scattering)</a:t>
            </a:r>
            <a:r>
              <a:rPr lang="en-US" sz="3600" b="1" dirty="0" smtClean="0"/>
              <a:t> </a:t>
            </a:r>
            <a:endParaRPr lang="en-US" sz="4800" b="1" dirty="0" smtClean="0"/>
          </a:p>
          <a:p>
            <a:endParaRPr lang="en-US" sz="4800" b="1" dirty="0"/>
          </a:p>
        </p:txBody>
      </p:sp>
    </p:spTree>
    <p:extLst>
      <p:ext uri="{BB962C8B-B14F-4D97-AF65-F5344CB8AC3E}">
        <p14:creationId xmlns:p14="http://schemas.microsoft.com/office/powerpoint/2010/main" val="190940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1309174" y="79525"/>
            <a:ext cx="6575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t>NIST Center for Neutron </a:t>
            </a:r>
            <a:r>
              <a:rPr lang="en-US" b="1" dirty="0" smtClean="0"/>
              <a:t>Research (NCNR), </a:t>
            </a:r>
            <a:r>
              <a:rPr lang="en-US" b="1" dirty="0"/>
              <a:t>Gaithersburg, Maryland</a:t>
            </a:r>
            <a:endParaRPr lang="en-US" dirty="0"/>
          </a:p>
        </p:txBody>
      </p:sp>
      <p:sp>
        <p:nvSpPr>
          <p:cNvPr id="27652" name="Text Box 4"/>
          <p:cNvSpPr txBox="1">
            <a:spLocks noChangeArrowheads="1"/>
          </p:cNvSpPr>
          <p:nvPr/>
        </p:nvSpPr>
        <p:spPr bwMode="auto">
          <a:xfrm>
            <a:off x="1309174" y="354641"/>
            <a:ext cx="5840060" cy="747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120000"/>
              </a:lnSpc>
            </a:pPr>
            <a:r>
              <a:rPr lang="en-US" b="1" dirty="0">
                <a:solidFill>
                  <a:srgbClr val="0000FF"/>
                </a:solidFill>
              </a:rPr>
              <a:t>20 MW research reactor in operation for </a:t>
            </a:r>
            <a:r>
              <a:rPr lang="en-US" b="1" dirty="0" smtClean="0">
                <a:solidFill>
                  <a:srgbClr val="0000FF"/>
                </a:solidFill>
              </a:rPr>
              <a:t>over four </a:t>
            </a:r>
            <a:r>
              <a:rPr lang="en-US" b="1" dirty="0">
                <a:solidFill>
                  <a:srgbClr val="0000FF"/>
                </a:solidFill>
              </a:rPr>
              <a:t>decades</a:t>
            </a:r>
          </a:p>
          <a:p>
            <a:pPr algn="ctr">
              <a:lnSpc>
                <a:spcPct val="120000"/>
              </a:lnSpc>
            </a:pPr>
            <a:r>
              <a:rPr lang="en-US" b="1" dirty="0">
                <a:solidFill>
                  <a:srgbClr val="FF0000"/>
                </a:solidFill>
              </a:rPr>
              <a:t>Cold neutron research facility operated since 1990</a:t>
            </a:r>
            <a:endParaRPr lang="en-US" dirty="0"/>
          </a:p>
        </p:txBody>
      </p:sp>
      <p:pic>
        <p:nvPicPr>
          <p:cNvPr id="2" name="Picture 1" descr="NCNR-building-vi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881" y="1175412"/>
            <a:ext cx="6262866" cy="1970340"/>
          </a:xfrm>
          <a:prstGeom prst="rect">
            <a:avLst/>
          </a:prstGeom>
        </p:spPr>
      </p:pic>
      <p:pic>
        <p:nvPicPr>
          <p:cNvPr id="3" name="Picture 2" descr="Thermal_july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95" y="3300241"/>
            <a:ext cx="3182900" cy="3400214"/>
          </a:xfrm>
          <a:prstGeom prst="rect">
            <a:avLst/>
          </a:prstGeom>
        </p:spPr>
      </p:pic>
      <p:pic>
        <p:nvPicPr>
          <p:cNvPr id="4" name="Picture 3" descr="Cold_july2013_v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236" y="3145752"/>
            <a:ext cx="4864814" cy="3647393"/>
          </a:xfrm>
          <a:prstGeom prst="rect">
            <a:avLst/>
          </a:prstGeom>
        </p:spPr>
      </p:pic>
    </p:spTree>
    <p:extLst>
      <p:ext uri="{BB962C8B-B14F-4D97-AF65-F5344CB8AC3E}">
        <p14:creationId xmlns:p14="http://schemas.microsoft.com/office/powerpoint/2010/main" val="1292887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txBox="1">
            <a:spLocks noGrp="1"/>
          </p:cNvSpPr>
          <p:nvPr/>
        </p:nvSpPr>
        <p:spPr bwMode="auto">
          <a:xfrm>
            <a:off x="3124200" y="6400800"/>
            <a:ext cx="2895600"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p>
            <a:pPr algn="ctr" eaLnBrk="0" hangingPunct="0">
              <a:defRPr/>
            </a:pPr>
            <a:r>
              <a:rPr lang="en-US" sz="1200" baseline="30000" dirty="0">
                <a:solidFill>
                  <a:schemeClr val="bg2"/>
                </a:solidFill>
                <a:latin typeface="+mn-lt"/>
                <a:ea typeface="ＭＳ Ｐゴシック" charset="0"/>
                <a:cs typeface="+mn-cs"/>
              </a:rPr>
              <a:t>3</a:t>
            </a:r>
            <a:r>
              <a:rPr lang="en-US" sz="1200" dirty="0">
                <a:solidFill>
                  <a:schemeClr val="bg2"/>
                </a:solidFill>
                <a:latin typeface="+mn-lt"/>
                <a:ea typeface="ＭＳ Ｐゴシック" charset="0"/>
                <a:cs typeface="+mn-cs"/>
              </a:rPr>
              <a:t>He Neutron Spin Filters</a:t>
            </a:r>
            <a:endParaRPr lang="en-US" sz="1200" b="0" dirty="0">
              <a:solidFill>
                <a:schemeClr val="bg2"/>
              </a:solidFill>
              <a:latin typeface="+mn-lt"/>
              <a:ea typeface="ＭＳ Ｐゴシック" charset="0"/>
              <a:cs typeface="+mn-cs"/>
            </a:endParaRPr>
          </a:p>
        </p:txBody>
      </p:sp>
      <p:sp>
        <p:nvSpPr>
          <p:cNvPr id="223353" name="Rectangle 121"/>
          <p:cNvSpPr>
            <a:spLocks noGrp="1" noChangeArrowheads="1"/>
          </p:cNvSpPr>
          <p:nvPr>
            <p:ph type="title" idx="4294967295"/>
          </p:nvPr>
        </p:nvSpPr>
        <p:spPr bwMode="auto">
          <a:xfrm>
            <a:off x="702337" y="304800"/>
            <a:ext cx="7772400" cy="609600"/>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zh-CN" sz="2000" i="1" baseline="30000" dirty="0" smtClean="0">
                <a:solidFill>
                  <a:srgbClr val="0000FF"/>
                </a:solidFill>
                <a:effectLst>
                  <a:outerShdw blurRad="38100" dist="38100" dir="2700000" algn="tl">
                    <a:srgbClr val="DDDDDD"/>
                  </a:outerShdw>
                </a:effectLst>
                <a:latin typeface="Arial" charset="0"/>
              </a:rPr>
              <a:t>3</a:t>
            </a:r>
            <a:r>
              <a:rPr lang="en-US" altLang="zh-CN" sz="2000" i="1" dirty="0" smtClean="0">
                <a:solidFill>
                  <a:srgbClr val="0000FF"/>
                </a:solidFill>
                <a:effectLst>
                  <a:outerShdw blurRad="38100" dist="38100" dir="2700000" algn="tl">
                    <a:srgbClr val="DDDDDD"/>
                  </a:outerShdw>
                </a:effectLst>
                <a:latin typeface="Arial" charset="0"/>
              </a:rPr>
              <a:t>He neutron spin filter applications </a:t>
            </a:r>
            <a:r>
              <a:rPr lang="en-US" altLang="zh-CN" sz="2000" i="1" dirty="0">
                <a:solidFill>
                  <a:srgbClr val="0000FF"/>
                </a:solidFill>
                <a:effectLst>
                  <a:outerShdw blurRad="38100" dist="38100" dir="2700000" algn="tl">
                    <a:srgbClr val="DDDDDD"/>
                  </a:outerShdw>
                </a:effectLst>
                <a:latin typeface="Arial" charset="0"/>
              </a:rPr>
              <a:t>at the NCNR</a:t>
            </a:r>
          </a:p>
        </p:txBody>
      </p:sp>
      <p:sp>
        <p:nvSpPr>
          <p:cNvPr id="6" name="Text Box 54"/>
          <p:cNvSpPr txBox="1">
            <a:spLocks noChangeArrowheads="1"/>
          </p:cNvSpPr>
          <p:nvPr/>
        </p:nvSpPr>
        <p:spPr bwMode="auto">
          <a:xfrm>
            <a:off x="228600" y="2057400"/>
            <a:ext cx="3962400"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8600" indent="-228600" eaLnBrk="0" hangingPunct="0">
              <a:defRPr sz="2400" b="1">
                <a:solidFill>
                  <a:schemeClr val="tx1"/>
                </a:solidFill>
                <a:latin typeface="Times" charset="0"/>
                <a:ea typeface="MS PGothic" charset="0"/>
                <a:cs typeface="MS PGothic" charset="0"/>
              </a:defRPr>
            </a:lvl1pPr>
            <a:lvl2pPr marL="742950" indent="-285750" eaLnBrk="0" hangingPunct="0">
              <a:defRPr sz="2400" b="1">
                <a:solidFill>
                  <a:schemeClr val="tx1"/>
                </a:solidFill>
                <a:latin typeface="Times" charset="0"/>
                <a:ea typeface="MS PGothic" charset="0"/>
                <a:cs typeface="MS PGothic" charset="0"/>
              </a:defRPr>
            </a:lvl2pPr>
            <a:lvl3pPr marL="1143000" indent="-228600" eaLnBrk="0" hangingPunct="0">
              <a:defRPr sz="2400" b="1">
                <a:solidFill>
                  <a:schemeClr val="tx1"/>
                </a:solidFill>
                <a:latin typeface="Times" charset="0"/>
                <a:ea typeface="MS PGothic" charset="0"/>
                <a:cs typeface="MS PGothic" charset="0"/>
              </a:defRPr>
            </a:lvl3pPr>
            <a:lvl4pPr marL="1600200" indent="-228600" eaLnBrk="0" hangingPunct="0">
              <a:defRPr sz="2400" b="1">
                <a:solidFill>
                  <a:schemeClr val="tx1"/>
                </a:solidFill>
                <a:latin typeface="Times" charset="0"/>
                <a:ea typeface="MS PGothic" charset="0"/>
                <a:cs typeface="MS PGothic" charset="0"/>
              </a:defRPr>
            </a:lvl4pPr>
            <a:lvl5pPr marL="2057400" indent="-228600" eaLnBrk="0" hangingPunct="0">
              <a:defRPr sz="2400" b="1">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Times" charset="0"/>
                <a:ea typeface="MS PGothic" charset="0"/>
                <a:cs typeface="MS PGothic" charset="0"/>
              </a:defRPr>
            </a:lvl9pPr>
          </a:lstStyle>
          <a:p>
            <a:pPr>
              <a:buClr>
                <a:srgbClr val="FF0000"/>
              </a:buClr>
              <a:buFont typeface="Times" charset="0"/>
              <a:buChar char="•"/>
            </a:pPr>
            <a:r>
              <a:rPr lang="en-US" altLang="zh-CN" sz="3000" b="0"/>
              <a:t>110 experiments</a:t>
            </a:r>
          </a:p>
          <a:p>
            <a:pPr>
              <a:buClr>
                <a:srgbClr val="FF0000"/>
              </a:buClr>
              <a:buFont typeface="Times" charset="0"/>
              <a:buChar char="•"/>
            </a:pPr>
            <a:r>
              <a:rPr lang="en-US" altLang="zh-CN" sz="3000" b="0"/>
              <a:t>350 days of beam time</a:t>
            </a:r>
          </a:p>
          <a:p>
            <a:pPr>
              <a:buClr>
                <a:srgbClr val="FF0000"/>
              </a:buClr>
              <a:buFont typeface="Times" charset="0"/>
              <a:buChar char="•"/>
            </a:pPr>
            <a:r>
              <a:rPr lang="en-US" altLang="zh-CN" sz="3000" b="0"/>
              <a:t>700 bar-liter </a:t>
            </a:r>
            <a:r>
              <a:rPr lang="en-US" altLang="zh-CN" sz="3000" b="0" baseline="30000"/>
              <a:t>3</a:t>
            </a:r>
            <a:r>
              <a:rPr lang="en-US" altLang="zh-CN" sz="3000" b="0"/>
              <a:t>He gas polarized</a:t>
            </a:r>
          </a:p>
          <a:p>
            <a:pPr>
              <a:buClr>
                <a:srgbClr val="FF0000"/>
              </a:buClr>
              <a:buFont typeface="Times" charset="0"/>
              <a:buChar char="•"/>
            </a:pPr>
            <a:r>
              <a:rPr lang="en-US" altLang="zh-CN" sz="3000" b="0"/>
              <a:t>Over 30 publications (8 PRLs)</a:t>
            </a:r>
          </a:p>
        </p:txBody>
      </p:sp>
      <p:sp>
        <p:nvSpPr>
          <p:cNvPr id="39940" name="Text Box 181"/>
          <p:cNvSpPr txBox="1">
            <a:spLocks noChangeArrowheads="1"/>
          </p:cNvSpPr>
          <p:nvPr/>
        </p:nvSpPr>
        <p:spPr bwMode="auto">
          <a:xfrm>
            <a:off x="762000" y="1143000"/>
            <a:ext cx="2857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charset="0"/>
                <a:ea typeface="MS PGothic" charset="0"/>
                <a:cs typeface="MS PGothic" charset="0"/>
              </a:defRPr>
            </a:lvl1pPr>
            <a:lvl2pPr marL="742950" indent="-285750" eaLnBrk="0" hangingPunct="0">
              <a:defRPr sz="2400" b="1">
                <a:solidFill>
                  <a:schemeClr val="tx1"/>
                </a:solidFill>
                <a:latin typeface="Times" charset="0"/>
                <a:ea typeface="MS PGothic" charset="0"/>
                <a:cs typeface="MS PGothic" charset="0"/>
              </a:defRPr>
            </a:lvl2pPr>
            <a:lvl3pPr marL="1143000" indent="-228600" eaLnBrk="0" hangingPunct="0">
              <a:defRPr sz="2400" b="1">
                <a:solidFill>
                  <a:schemeClr val="tx1"/>
                </a:solidFill>
                <a:latin typeface="Times" charset="0"/>
                <a:ea typeface="MS PGothic" charset="0"/>
                <a:cs typeface="MS PGothic" charset="0"/>
              </a:defRPr>
            </a:lvl3pPr>
            <a:lvl4pPr marL="1600200" indent="-228600" eaLnBrk="0" hangingPunct="0">
              <a:defRPr sz="2400" b="1">
                <a:solidFill>
                  <a:schemeClr val="tx1"/>
                </a:solidFill>
                <a:latin typeface="Times" charset="0"/>
                <a:ea typeface="MS PGothic" charset="0"/>
                <a:cs typeface="MS PGothic" charset="0"/>
              </a:defRPr>
            </a:lvl4pPr>
            <a:lvl5pPr marL="2057400" indent="-228600" eaLnBrk="0" hangingPunct="0">
              <a:defRPr sz="2400" b="1">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Times" charset="0"/>
                <a:ea typeface="MS PGothic" charset="0"/>
                <a:cs typeface="MS PGothic" charset="0"/>
              </a:defRPr>
            </a:lvl9pPr>
          </a:lstStyle>
          <a:p>
            <a:pPr algn="ctr"/>
            <a:r>
              <a:rPr lang="en-US" altLang="zh-CN" sz="4000" i="1">
                <a:solidFill>
                  <a:srgbClr val="000000"/>
                </a:solidFill>
                <a:sym typeface="Symbol" charset="0"/>
              </a:rPr>
              <a:t>Last 5 years</a:t>
            </a:r>
          </a:p>
        </p:txBody>
      </p:sp>
      <p:pic>
        <p:nvPicPr>
          <p:cNvPr id="39941" name="Picture 1" descr="He3GasProduction_20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371600"/>
            <a:ext cx="49990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637988"/>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2" name="Rectangle 20"/>
          <p:cNvSpPr>
            <a:spLocks noChangeArrowheads="1"/>
          </p:cNvSpPr>
          <p:nvPr/>
        </p:nvSpPr>
        <p:spPr bwMode="auto">
          <a:xfrm>
            <a:off x="0" y="0"/>
            <a:ext cx="9144000" cy="488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defRPr/>
            </a:pPr>
            <a:r>
              <a:rPr lang="en-US" sz="3200" i="1" dirty="0" smtClean="0">
                <a:solidFill>
                  <a:srgbClr val="0000FF"/>
                </a:solidFill>
                <a:effectLst>
                  <a:outerShdw blurRad="38100" dist="38100" dir="2700000" algn="tl">
                    <a:srgbClr val="DDDDDD"/>
                  </a:outerShdw>
                </a:effectLst>
                <a:latin typeface="Arial" charset="0"/>
                <a:ea typeface="ＭＳ Ｐゴシック" charset="0"/>
                <a:cs typeface="ＭＳ Ｐゴシック" charset="0"/>
              </a:rPr>
              <a:t>NCNR</a:t>
            </a:r>
            <a:r>
              <a:rPr lang="en-US" sz="3200" b="0" i="1" dirty="0" smtClean="0">
                <a:solidFill>
                  <a:srgbClr val="0000FF"/>
                </a:solidFill>
                <a:effectLst>
                  <a:outerShdw blurRad="38100" dist="38100" dir="2700000" algn="tl">
                    <a:srgbClr val="DDDDDD"/>
                  </a:outerShdw>
                </a:effectLst>
                <a:latin typeface="Arial" charset="0"/>
                <a:ea typeface="ＭＳ Ｐゴシック" charset="0"/>
                <a:cs typeface="ＭＳ Ｐゴシック" charset="0"/>
              </a:rPr>
              <a:t> SEOP system</a:t>
            </a:r>
            <a:endParaRPr lang="en-US" sz="3200" b="0" i="1" dirty="0">
              <a:solidFill>
                <a:srgbClr val="0000FF"/>
              </a:solidFill>
              <a:effectLst>
                <a:outerShdw blurRad="38100" dist="38100" dir="2700000" algn="tl">
                  <a:srgbClr val="DDDDDD"/>
                </a:outerShdw>
              </a:effectLst>
              <a:latin typeface="Arial" charset="0"/>
              <a:ea typeface="ＭＳ Ｐゴシック" charset="0"/>
              <a:cs typeface="ＭＳ Ｐゴシック" charset="0"/>
            </a:endParaRPr>
          </a:p>
        </p:txBody>
      </p:sp>
      <p:pic>
        <p:nvPicPr>
          <p:cNvPr id="47107" name="Picture 21" descr="PB1228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00" y="1121878"/>
            <a:ext cx="6490724" cy="486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6" descr="NiceFIDFig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5137" y="795216"/>
            <a:ext cx="2286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AFPNiceF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5137" y="2504830"/>
            <a:ext cx="2298700"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EPR1307_Rb.jpg"/>
          <p:cNvPicPr>
            <a:picLocks noChangeAspect="1"/>
          </p:cNvPicPr>
          <p:nvPr/>
        </p:nvPicPr>
        <p:blipFill>
          <a:blip r:embed="rId6">
            <a:extLst>
              <a:ext uri="{28A0092B-C50C-407E-A947-70E740481C1C}">
                <a14:useLocalDpi xmlns:a14="http://schemas.microsoft.com/office/drawing/2010/main" val="0"/>
              </a:ext>
            </a:extLst>
          </a:blip>
          <a:srcRect l="44579" t="48802" r="28334" b="26012"/>
          <a:stretch>
            <a:fillRect/>
          </a:stretch>
        </p:blipFill>
        <p:spPr bwMode="auto">
          <a:xfrm>
            <a:off x="6858000" y="4809881"/>
            <a:ext cx="2286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2116526"/>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20121015_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037" y="509333"/>
            <a:ext cx="7131220" cy="452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9" name="Group 53"/>
          <p:cNvGrpSpPr>
            <a:grpSpLocks/>
          </p:cNvGrpSpPr>
          <p:nvPr/>
        </p:nvGrpSpPr>
        <p:grpSpPr bwMode="auto">
          <a:xfrm>
            <a:off x="2212121" y="5411151"/>
            <a:ext cx="4982282" cy="1150902"/>
            <a:chOff x="1706563" y="4283885"/>
            <a:chExt cx="6534933" cy="2072466"/>
          </a:xfrm>
        </p:grpSpPr>
        <p:sp>
          <p:nvSpPr>
            <p:cNvPr id="49" name="Text Box 6"/>
            <p:cNvSpPr txBox="1">
              <a:spLocks noChangeArrowheads="1"/>
            </p:cNvSpPr>
            <p:nvPr/>
          </p:nvSpPr>
          <p:spPr bwMode="auto">
            <a:xfrm>
              <a:off x="3413126" y="5865813"/>
              <a:ext cx="184150" cy="457200"/>
            </a:xfrm>
            <a:prstGeom prst="rect">
              <a:avLst/>
            </a:prstGeom>
            <a:noFill/>
            <a:ln>
              <a:noFill/>
            </a:ln>
            <a:effectLst/>
            <a:extLst>
              <a:ext uri="{909E8E84-426E-40dd-AFC4-6F175D3DCCD1}">
                <a14:hiddenFill xmlns:a14="http://schemas.microsoft.com/office/drawing/2010/main">
                  <a:solidFill>
                    <a:srgbClr val="FF33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endParaRPr lang="en-US" b="0">
                <a:ea typeface="ＭＳ Ｐゴシック" charset="0"/>
                <a:cs typeface="+mn-cs"/>
              </a:endParaRPr>
            </a:p>
          </p:txBody>
        </p:sp>
        <p:sp>
          <p:nvSpPr>
            <p:cNvPr id="51" name="AutoShape 20"/>
            <p:cNvSpPr>
              <a:spLocks/>
            </p:cNvSpPr>
            <p:nvPr/>
          </p:nvSpPr>
          <p:spPr bwMode="auto">
            <a:xfrm>
              <a:off x="4352926" y="4711700"/>
              <a:ext cx="762000" cy="1316038"/>
            </a:xfrm>
            <a:custGeom>
              <a:avLst/>
              <a:gdLst/>
              <a:ahLst/>
              <a:cxnLst/>
              <a:rect l="0" t="0" r="r" b="b"/>
              <a:pathLst>
                <a:path w="21600" h="21600">
                  <a:moveTo>
                    <a:pt x="10800" y="0"/>
                  </a:moveTo>
                  <a:cubicBezTo>
                    <a:pt x="4835" y="0"/>
                    <a:pt x="0" y="1209"/>
                    <a:pt x="0" y="2700"/>
                  </a:cubicBezTo>
                  <a:lnTo>
                    <a:pt x="0" y="18900"/>
                  </a:lnTo>
                  <a:cubicBezTo>
                    <a:pt x="0" y="20391"/>
                    <a:pt x="4835" y="21600"/>
                    <a:pt x="10800" y="21600"/>
                  </a:cubicBezTo>
                  <a:cubicBezTo>
                    <a:pt x="16765" y="21600"/>
                    <a:pt x="21600" y="20391"/>
                    <a:pt x="21600" y="18900"/>
                  </a:cubicBezTo>
                  <a:lnTo>
                    <a:pt x="21600" y="2700"/>
                  </a:lnTo>
                  <a:cubicBezTo>
                    <a:pt x="21600" y="1209"/>
                    <a:pt x="16765" y="0"/>
                    <a:pt x="10800" y="0"/>
                  </a:cubicBezTo>
                  <a:close/>
                  <a:moveTo>
                    <a:pt x="10800" y="0"/>
                  </a:moveTo>
                </a:path>
              </a:pathLst>
            </a:custGeom>
            <a:solidFill>
              <a:srgbClr val="FF6600"/>
            </a:solidFill>
            <a:ln w="9525">
              <a:solidFill>
                <a:srgbClr val="000000"/>
              </a:solidFill>
              <a:round/>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29714" name="AutoShape 21"/>
            <p:cNvSpPr>
              <a:spLocks/>
            </p:cNvSpPr>
            <p:nvPr/>
          </p:nvSpPr>
          <p:spPr bwMode="auto">
            <a:xfrm>
              <a:off x="4352925" y="4711700"/>
              <a:ext cx="762000" cy="3286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FF843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9715" name="AutoShape 22"/>
            <p:cNvSpPr>
              <a:spLocks/>
            </p:cNvSpPr>
            <p:nvPr/>
          </p:nvSpPr>
          <p:spPr bwMode="auto">
            <a:xfrm>
              <a:off x="4352925" y="4875213"/>
              <a:ext cx="762000" cy="1651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0"/>
                  </a:moveTo>
                  <a:cubicBezTo>
                    <a:pt x="0" y="11929"/>
                    <a:pt x="4835" y="21600"/>
                    <a:pt x="10800" y="21600"/>
                  </a:cubicBezTo>
                  <a:cubicBezTo>
                    <a:pt x="16765" y="21600"/>
                    <a:pt x="21600" y="11929"/>
                    <a:pt x="21600"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16" name="Rectangle 23"/>
            <p:cNvSpPr>
              <a:spLocks/>
            </p:cNvSpPr>
            <p:nvPr/>
          </p:nvSpPr>
          <p:spPr bwMode="auto">
            <a:xfrm>
              <a:off x="4292600" y="5099050"/>
              <a:ext cx="914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zh-CN" sz="1400">
                  <a:latin typeface="Arial" charset="0"/>
                  <a:cs typeface="Arial" charset="0"/>
                  <a:sym typeface="Arial" charset="0"/>
                </a:rPr>
                <a:t>sample</a:t>
              </a:r>
              <a:endParaRPr lang="en-US" altLang="zh-CN" sz="1400" baseline="-25000">
                <a:latin typeface="Arial" charset="0"/>
                <a:cs typeface="Arial" charset="0"/>
                <a:sym typeface="Arial" charset="0"/>
              </a:endParaRPr>
            </a:p>
          </p:txBody>
        </p:sp>
        <p:sp>
          <p:nvSpPr>
            <p:cNvPr id="29717" name="Rectangle 24"/>
            <p:cNvSpPr>
              <a:spLocks/>
            </p:cNvSpPr>
            <p:nvPr/>
          </p:nvSpPr>
          <p:spPr bwMode="auto">
            <a:xfrm>
              <a:off x="2532063" y="5011738"/>
              <a:ext cx="406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zh-CN" sz="1400">
                  <a:latin typeface="Arial" charset="0"/>
                  <a:cs typeface="Arial" charset="0"/>
                  <a:sym typeface="Arial" charset="0"/>
                </a:rPr>
                <a:t>P</a:t>
              </a:r>
              <a:r>
                <a:rPr lang="en-US" altLang="zh-CN" sz="1400" baseline="-25000">
                  <a:latin typeface="Arial" charset="0"/>
                  <a:cs typeface="Arial" charset="0"/>
                  <a:sym typeface="Arial" charset="0"/>
                </a:rPr>
                <a:t>n</a:t>
              </a:r>
            </a:p>
          </p:txBody>
        </p:sp>
        <p:sp>
          <p:nvSpPr>
            <p:cNvPr id="29718" name="Rectangle 25"/>
            <p:cNvSpPr>
              <a:spLocks/>
            </p:cNvSpPr>
            <p:nvPr/>
          </p:nvSpPr>
          <p:spPr bwMode="auto">
            <a:xfrm>
              <a:off x="6662738" y="5011738"/>
              <a:ext cx="381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zh-CN" sz="1400">
                  <a:latin typeface="Arial" charset="0"/>
                  <a:cs typeface="Arial" charset="0"/>
                  <a:sym typeface="Arial" charset="0"/>
                </a:rPr>
                <a:t>P</a:t>
              </a:r>
              <a:r>
                <a:rPr lang="en-US" altLang="zh-CN" sz="1400" baseline="-25000">
                  <a:latin typeface="Arial" charset="0"/>
                  <a:cs typeface="Arial" charset="0"/>
                  <a:sym typeface="Arial" charset="0"/>
                </a:rPr>
                <a:t>n</a:t>
              </a:r>
            </a:p>
          </p:txBody>
        </p:sp>
        <p:sp>
          <p:nvSpPr>
            <p:cNvPr id="29719" name="Rectangle 28"/>
            <p:cNvSpPr>
              <a:spLocks/>
            </p:cNvSpPr>
            <p:nvPr/>
          </p:nvSpPr>
          <p:spPr bwMode="auto">
            <a:xfrm>
              <a:off x="1706563" y="4429351"/>
              <a:ext cx="100329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zh-CN" sz="1400" baseline="30000" dirty="0">
                  <a:latin typeface="Arial" charset="0"/>
                  <a:cs typeface="Arial" charset="0"/>
                  <a:sym typeface="Arial" charset="0"/>
                </a:rPr>
                <a:t>3</a:t>
              </a:r>
              <a:r>
                <a:rPr lang="en-US" altLang="zh-CN" sz="1400" dirty="0">
                  <a:latin typeface="Arial" charset="0"/>
                  <a:cs typeface="Arial" charset="0"/>
                  <a:sym typeface="Arial" charset="0"/>
                </a:rPr>
                <a:t>He Polarizer</a:t>
              </a:r>
            </a:p>
          </p:txBody>
        </p:sp>
        <p:sp>
          <p:nvSpPr>
            <p:cNvPr id="58" name="AutoShape 29"/>
            <p:cNvSpPr>
              <a:spLocks/>
            </p:cNvSpPr>
            <p:nvPr/>
          </p:nvSpPr>
          <p:spPr bwMode="auto">
            <a:xfrm rot="5459999">
              <a:off x="6901656" y="5201444"/>
              <a:ext cx="911225" cy="693737"/>
            </a:xfrm>
            <a:custGeom>
              <a:avLst/>
              <a:gdLst/>
              <a:ahLst/>
              <a:cxnLst/>
              <a:rect l="0" t="0" r="r" b="b"/>
              <a:pathLst>
                <a:path w="21600" h="21600">
                  <a:moveTo>
                    <a:pt x="10800" y="0"/>
                  </a:moveTo>
                  <a:cubicBezTo>
                    <a:pt x="4835" y="0"/>
                    <a:pt x="0" y="1369"/>
                    <a:pt x="0" y="3057"/>
                  </a:cubicBezTo>
                  <a:lnTo>
                    <a:pt x="0" y="18543"/>
                  </a:lnTo>
                  <a:cubicBezTo>
                    <a:pt x="0" y="20231"/>
                    <a:pt x="4835" y="21600"/>
                    <a:pt x="10800" y="21600"/>
                  </a:cubicBezTo>
                  <a:cubicBezTo>
                    <a:pt x="16765" y="21600"/>
                    <a:pt x="21600" y="20231"/>
                    <a:pt x="21600" y="18543"/>
                  </a:cubicBezTo>
                  <a:lnTo>
                    <a:pt x="21600" y="3057"/>
                  </a:lnTo>
                  <a:cubicBezTo>
                    <a:pt x="21600" y="1369"/>
                    <a:pt x="16765" y="0"/>
                    <a:pt x="10800" y="0"/>
                  </a:cubicBezTo>
                  <a:close/>
                  <a:moveTo>
                    <a:pt x="10800" y="0"/>
                  </a:moveTo>
                </a:path>
              </a:pathLst>
            </a:custGeom>
            <a:gradFill rotWithShape="0">
              <a:gsLst>
                <a:gs pos="0">
                  <a:srgbClr val="000000"/>
                </a:gs>
                <a:gs pos="50000">
                  <a:srgbClr val="FFFFFF"/>
                </a:gs>
                <a:gs pos="100000">
                  <a:srgbClr val="000000"/>
                </a:gs>
              </a:gsLst>
              <a:lin ang="60000" scaled="1"/>
            </a:gradFill>
            <a:ln w="9525">
              <a:solidFill>
                <a:srgbClr val="000000"/>
              </a:solidFill>
              <a:round/>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29721" name="AutoShape 30"/>
            <p:cNvSpPr>
              <a:spLocks/>
            </p:cNvSpPr>
            <p:nvPr/>
          </p:nvSpPr>
          <p:spPr bwMode="auto">
            <a:xfrm rot="5459999">
              <a:off x="7193756" y="5485607"/>
              <a:ext cx="911225" cy="11271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0800" y="0"/>
                  </a:moveTo>
                  <a:cubicBezTo>
                    <a:pt x="4835" y="0"/>
                    <a:pt x="0" y="4835"/>
                    <a:pt x="0" y="10798"/>
                  </a:cubicBezTo>
                  <a:cubicBezTo>
                    <a:pt x="0" y="16764"/>
                    <a:pt x="4835" y="21600"/>
                    <a:pt x="10800" y="21600"/>
                  </a:cubicBezTo>
                  <a:cubicBezTo>
                    <a:pt x="16765" y="21600"/>
                    <a:pt x="21600" y="16764"/>
                    <a:pt x="21600" y="10798"/>
                  </a:cubicBezTo>
                  <a:cubicBezTo>
                    <a:pt x="21600" y="4835"/>
                    <a:pt x="16765" y="0"/>
                    <a:pt x="10800" y="0"/>
                  </a:cubicBezTo>
                  <a:close/>
                  <a:moveTo>
                    <a:pt x="10800" y="0"/>
                  </a:move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9722" name="AutoShape 31"/>
            <p:cNvSpPr>
              <a:spLocks/>
            </p:cNvSpPr>
            <p:nvPr/>
          </p:nvSpPr>
          <p:spPr bwMode="auto">
            <a:xfrm rot="5459999">
              <a:off x="7166769" y="5514181"/>
              <a:ext cx="911225" cy="5556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0"/>
                  </a:moveTo>
                  <a:cubicBezTo>
                    <a:pt x="0" y="11929"/>
                    <a:pt x="4835" y="21600"/>
                    <a:pt x="10800" y="21600"/>
                  </a:cubicBezTo>
                  <a:cubicBezTo>
                    <a:pt x="16765" y="21600"/>
                    <a:pt x="21600" y="11929"/>
                    <a:pt x="21600"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23" name="Rectangle 32"/>
            <p:cNvSpPr>
              <a:spLocks/>
            </p:cNvSpPr>
            <p:nvPr/>
          </p:nvSpPr>
          <p:spPr bwMode="auto">
            <a:xfrm>
              <a:off x="6937384" y="4392613"/>
              <a:ext cx="10414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zh-CN" sz="1400" baseline="30000" dirty="0">
                  <a:latin typeface="Arial" charset="0"/>
                  <a:cs typeface="Arial" charset="0"/>
                  <a:sym typeface="Arial" charset="0"/>
                </a:rPr>
                <a:t>3</a:t>
              </a:r>
              <a:r>
                <a:rPr lang="en-US" altLang="zh-CN" sz="1400" dirty="0">
                  <a:latin typeface="Arial" charset="0"/>
                  <a:cs typeface="Arial" charset="0"/>
                  <a:sym typeface="Arial" charset="0"/>
                </a:rPr>
                <a:t>He Analyzer</a:t>
              </a:r>
            </a:p>
          </p:txBody>
        </p:sp>
        <p:sp>
          <p:nvSpPr>
            <p:cNvPr id="29724" name="Rectangle 35"/>
            <p:cNvSpPr>
              <a:spLocks/>
            </p:cNvSpPr>
            <p:nvPr/>
          </p:nvSpPr>
          <p:spPr bwMode="auto">
            <a:xfrm>
              <a:off x="2722563" y="6016625"/>
              <a:ext cx="1693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altLang="zh-CN" sz="2000" b="0">
                  <a:sym typeface="Symbol" charset="0"/>
                </a:rPr>
                <a:t>/2 spin rotation</a:t>
              </a:r>
              <a:endParaRPr lang="en-US" altLang="zh-CN" sz="2800" b="0">
                <a:sym typeface="Times" charset="0"/>
              </a:endParaRPr>
            </a:p>
          </p:txBody>
        </p:sp>
        <p:sp>
          <p:nvSpPr>
            <p:cNvPr id="63" name="AutoShape 50"/>
            <p:cNvSpPr>
              <a:spLocks/>
            </p:cNvSpPr>
            <p:nvPr/>
          </p:nvSpPr>
          <p:spPr bwMode="auto">
            <a:xfrm>
              <a:off x="3124201" y="5373688"/>
              <a:ext cx="165100" cy="469900"/>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67"/>
            </a:solidFill>
            <a:ln w="12700">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64" name="AutoShape 51"/>
            <p:cNvSpPr>
              <a:spLocks/>
            </p:cNvSpPr>
            <p:nvPr/>
          </p:nvSpPr>
          <p:spPr bwMode="auto">
            <a:xfrm>
              <a:off x="2730501" y="5332413"/>
              <a:ext cx="165100" cy="469900"/>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67"/>
            </a:solidFill>
            <a:ln w="12700">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65" name="Rectangle 52"/>
            <p:cNvSpPr>
              <a:spLocks noChangeArrowheads="1"/>
            </p:cNvSpPr>
            <p:nvPr/>
          </p:nvSpPr>
          <p:spPr bwMode="auto">
            <a:xfrm rot="96858">
              <a:off x="1751013" y="5408613"/>
              <a:ext cx="839788" cy="381000"/>
            </a:xfrm>
            <a:prstGeom prst="rect">
              <a:avLst/>
            </a:prstGeom>
            <a:solidFill>
              <a:srgbClr val="F6F6F6"/>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6F6F6"/>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eaLnBrk="0" hangingPunct="0">
                <a:defRPr/>
              </a:pPr>
              <a:endParaRPr lang="en-US">
                <a:ea typeface="ＭＳ Ｐゴシック" charset="0"/>
                <a:cs typeface="+mn-cs"/>
              </a:endParaRPr>
            </a:p>
          </p:txBody>
        </p:sp>
        <p:sp>
          <p:nvSpPr>
            <p:cNvPr id="66" name="AutoShape 53"/>
            <p:cNvSpPr>
              <a:spLocks/>
            </p:cNvSpPr>
            <p:nvPr/>
          </p:nvSpPr>
          <p:spPr bwMode="auto">
            <a:xfrm>
              <a:off x="2286001" y="5332413"/>
              <a:ext cx="165100" cy="469900"/>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67"/>
            </a:solidFill>
            <a:ln w="12700">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29729" name="Freeform 40"/>
            <p:cNvSpPr>
              <a:spLocks/>
            </p:cNvSpPr>
            <p:nvPr/>
          </p:nvSpPr>
          <p:spPr bwMode="auto">
            <a:xfrm flipH="1">
              <a:off x="4648200" y="5943600"/>
              <a:ext cx="427038" cy="3810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7950" y="0"/>
                  </a:lnTo>
                  <a:lnTo>
                    <a:pt x="21600" y="133"/>
                  </a:lnTo>
                  <a:lnTo>
                    <a:pt x="13997" y="20411"/>
                  </a:lnTo>
                  <a:lnTo>
                    <a:pt x="0" y="21600"/>
                  </a:lnTo>
                  <a:close/>
                  <a:moveTo>
                    <a:pt x="0" y="21600"/>
                  </a:moveTo>
                </a:path>
              </a:pathLst>
            </a:custGeom>
            <a:solidFill>
              <a:srgbClr val="FFF959"/>
            </a:solidFill>
            <a:ln w="25400" cap="flat">
              <a:solidFill>
                <a:srgbClr val="4D4D4D"/>
              </a:solidFill>
              <a:prstDash val="solid"/>
              <a:miter lim="800000"/>
              <a:headEnd type="none" w="med" len="med"/>
              <a:tailEnd type="none" w="med" len="med"/>
            </a:ln>
          </p:spPr>
          <p:txBody>
            <a:bodyPr lIns="0" tIns="0" rIns="0" bIns="0"/>
            <a:lstStyle/>
            <a:p>
              <a:endParaRPr lang="en-US"/>
            </a:p>
          </p:txBody>
        </p:sp>
        <p:sp>
          <p:nvSpPr>
            <p:cNvPr id="29730" name="Freeform 41"/>
            <p:cNvSpPr>
              <a:spLocks/>
            </p:cNvSpPr>
            <p:nvPr/>
          </p:nvSpPr>
          <p:spPr bwMode="auto">
            <a:xfrm flipV="1">
              <a:off x="4343400" y="5715000"/>
              <a:ext cx="990600" cy="219075"/>
            </a:xfrm>
            <a:custGeom>
              <a:avLst/>
              <a:gdLst>
                <a:gd name="T0" fmla="*/ 0 w 21600"/>
                <a:gd name="T1" fmla="*/ 0 h 20906"/>
                <a:gd name="T2" fmla="*/ 0 w 21600"/>
                <a:gd name="T3" fmla="*/ 0 h 20906"/>
                <a:gd name="T4" fmla="*/ 0 w 21600"/>
                <a:gd name="T5" fmla="*/ 0 h 20906"/>
                <a:gd name="T6" fmla="*/ 0 w 21600"/>
                <a:gd name="T7" fmla="*/ 0 h 20906"/>
                <a:gd name="T8" fmla="*/ 0 w 21600"/>
                <a:gd name="T9" fmla="*/ 0 h 209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0906">
                  <a:moveTo>
                    <a:pt x="0" y="418"/>
                  </a:moveTo>
                  <a:cubicBezTo>
                    <a:pt x="0" y="-694"/>
                    <a:pt x="6708" y="20906"/>
                    <a:pt x="6708" y="20906"/>
                  </a:cubicBezTo>
                  <a:lnTo>
                    <a:pt x="21600" y="0"/>
                  </a:lnTo>
                  <a:lnTo>
                    <a:pt x="0" y="418"/>
                  </a:lnTo>
                  <a:close/>
                  <a:moveTo>
                    <a:pt x="0" y="418"/>
                  </a:moveTo>
                </a:path>
              </a:pathLst>
            </a:custGeom>
            <a:solidFill>
              <a:srgbClr val="FFF95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9731" name="Rectangle 42"/>
            <p:cNvSpPr>
              <a:spLocks/>
            </p:cNvSpPr>
            <p:nvPr/>
          </p:nvSpPr>
          <p:spPr bwMode="auto">
            <a:xfrm>
              <a:off x="4724400" y="6019800"/>
              <a:ext cx="23018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altLang="zh-CN" sz="1200">
                  <a:latin typeface="Gill Sans" charset="0"/>
                  <a:sym typeface="Gill Sans" charset="0"/>
                </a:rPr>
                <a:t>HF</a:t>
              </a:r>
            </a:p>
          </p:txBody>
        </p:sp>
        <p:sp>
          <p:nvSpPr>
            <p:cNvPr id="70" name="AutoShape 45"/>
            <p:cNvSpPr>
              <a:spLocks/>
            </p:cNvSpPr>
            <p:nvPr/>
          </p:nvSpPr>
          <p:spPr bwMode="auto">
            <a:xfrm rot="9182206" flipH="1" flipV="1">
              <a:off x="3884613" y="5424488"/>
              <a:ext cx="152400" cy="368300"/>
            </a:xfrm>
            <a:custGeom>
              <a:avLst/>
              <a:gdLst>
                <a:gd name="T0" fmla="*/ 0 w 21600"/>
                <a:gd name="T1" fmla="*/ 5400 h 21600"/>
                <a:gd name="T2" fmla="*/ 5400 w 21600"/>
                <a:gd name="T3" fmla="*/ 5400 h 21600"/>
                <a:gd name="T4" fmla="*/ 5400 w 21600"/>
                <a:gd name="T5" fmla="*/ 21600 h 21600"/>
                <a:gd name="T6" fmla="*/ 16200 w 21600"/>
                <a:gd name="T7" fmla="*/ 21600 h 21600"/>
                <a:gd name="T8" fmla="*/ 16200 w 21600"/>
                <a:gd name="T9" fmla="*/ 5400 h 21600"/>
                <a:gd name="T10" fmla="*/ 21600 w 21600"/>
                <a:gd name="T11" fmla="*/ 5400 h 21600"/>
                <a:gd name="T12" fmla="*/ 10800 w 21600"/>
                <a:gd name="T13" fmla="*/ 0 h 21600"/>
                <a:gd name="T14" fmla="*/ 0 w 21600"/>
                <a:gd name="T15" fmla="*/ 5400 h 21600"/>
                <a:gd name="T16" fmla="*/ 0 w 21600"/>
                <a:gd name="T17" fmla="*/ 54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0" y="5400"/>
                  </a:moveTo>
                  <a:lnTo>
                    <a:pt x="5400" y="5400"/>
                  </a:lnTo>
                  <a:lnTo>
                    <a:pt x="5400" y="21600"/>
                  </a:lnTo>
                  <a:lnTo>
                    <a:pt x="16200" y="21600"/>
                  </a:lnTo>
                  <a:lnTo>
                    <a:pt x="16200" y="5400"/>
                  </a:lnTo>
                  <a:lnTo>
                    <a:pt x="21600" y="5400"/>
                  </a:lnTo>
                  <a:lnTo>
                    <a:pt x="10800" y="0"/>
                  </a:lnTo>
                  <a:lnTo>
                    <a:pt x="0" y="5400"/>
                  </a:lnTo>
                  <a:close/>
                  <a:moveTo>
                    <a:pt x="0" y="5400"/>
                  </a:moveTo>
                </a:path>
              </a:pathLst>
            </a:custGeom>
            <a:solidFill>
              <a:srgbClr val="FFFF00"/>
            </a:solidFill>
            <a:ln w="9525">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a:defRPr/>
              </a:pPr>
              <a:endParaRPr lang="en-US"/>
            </a:p>
          </p:txBody>
        </p:sp>
        <p:sp>
          <p:nvSpPr>
            <p:cNvPr id="71" name="AutoShape 49"/>
            <p:cNvSpPr>
              <a:spLocks/>
            </p:cNvSpPr>
            <p:nvPr/>
          </p:nvSpPr>
          <p:spPr bwMode="auto">
            <a:xfrm>
              <a:off x="5715000" y="5256213"/>
              <a:ext cx="165100" cy="469900"/>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67"/>
            </a:solidFill>
            <a:ln w="12700">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72" name="AutoShape 34"/>
            <p:cNvSpPr>
              <a:spLocks/>
            </p:cNvSpPr>
            <p:nvPr/>
          </p:nvSpPr>
          <p:spPr bwMode="auto">
            <a:xfrm>
              <a:off x="6353175" y="5256213"/>
              <a:ext cx="165100" cy="469900"/>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67"/>
            </a:solidFill>
            <a:ln w="12700">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73" name="AutoShape 45"/>
            <p:cNvSpPr>
              <a:spLocks/>
            </p:cNvSpPr>
            <p:nvPr/>
          </p:nvSpPr>
          <p:spPr bwMode="auto">
            <a:xfrm rot="16095857">
              <a:off x="7196137" y="5307013"/>
              <a:ext cx="152400" cy="368300"/>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00"/>
            </a:solidFill>
            <a:ln w="9525">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74" name="AutoShape 44"/>
            <p:cNvSpPr>
              <a:spLocks/>
            </p:cNvSpPr>
            <p:nvPr/>
          </p:nvSpPr>
          <p:spPr bwMode="auto">
            <a:xfrm rot="20160000">
              <a:off x="3505201" y="5424488"/>
              <a:ext cx="152400" cy="403225"/>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00"/>
            </a:solidFill>
            <a:ln w="9525">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75" name="AutoShape 44"/>
            <p:cNvSpPr>
              <a:spLocks/>
            </p:cNvSpPr>
            <p:nvPr/>
          </p:nvSpPr>
          <p:spPr bwMode="auto">
            <a:xfrm rot="19046198" flipH="1">
              <a:off x="5373687" y="5408613"/>
              <a:ext cx="152400" cy="403225"/>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00"/>
            </a:solidFill>
            <a:ln w="9525">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76" name="AutoShape 44"/>
            <p:cNvSpPr>
              <a:spLocks/>
            </p:cNvSpPr>
            <p:nvPr/>
          </p:nvSpPr>
          <p:spPr bwMode="auto">
            <a:xfrm rot="17640000" flipH="1">
              <a:off x="6845300" y="5284787"/>
              <a:ext cx="152400" cy="403225"/>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00"/>
            </a:solidFill>
            <a:ln w="9525">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77" name="AutoShape 44"/>
            <p:cNvSpPr>
              <a:spLocks/>
            </p:cNvSpPr>
            <p:nvPr/>
          </p:nvSpPr>
          <p:spPr bwMode="auto">
            <a:xfrm rot="19046198" flipH="1">
              <a:off x="6592887" y="5256213"/>
              <a:ext cx="152400" cy="403225"/>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00"/>
            </a:solidFill>
            <a:ln w="9525">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29740" name="Rectangle 35"/>
            <p:cNvSpPr>
              <a:spLocks/>
            </p:cNvSpPr>
            <p:nvPr/>
          </p:nvSpPr>
          <p:spPr bwMode="auto">
            <a:xfrm>
              <a:off x="5931683" y="6048375"/>
              <a:ext cx="2309813"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altLang="zh-CN" sz="2000" b="0" dirty="0">
                  <a:sym typeface="Symbol" charset="0"/>
                </a:rPr>
                <a:t>Two /2 spin rotations</a:t>
              </a:r>
              <a:endParaRPr lang="en-US" altLang="zh-CN" sz="2800" b="0" dirty="0">
                <a:sym typeface="Times" charset="0"/>
              </a:endParaRPr>
            </a:p>
          </p:txBody>
        </p:sp>
        <p:sp>
          <p:nvSpPr>
            <p:cNvPr id="29741" name="Rectangle 35"/>
            <p:cNvSpPr>
              <a:spLocks/>
            </p:cNvSpPr>
            <p:nvPr/>
          </p:nvSpPr>
          <p:spPr bwMode="auto">
            <a:xfrm>
              <a:off x="3694906" y="4283885"/>
              <a:ext cx="2519363"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altLang="zh-CN" sz="2000" b="0" dirty="0">
                  <a:sym typeface="Symbol" charset="0"/>
                </a:rPr>
                <a:t>Two &lt; /2 spin rotations</a:t>
              </a:r>
              <a:endParaRPr lang="en-US" altLang="zh-CN" sz="2800" b="0" dirty="0">
                <a:sym typeface="Times" charset="0"/>
              </a:endParaRPr>
            </a:p>
          </p:txBody>
        </p:sp>
        <p:cxnSp>
          <p:nvCxnSpPr>
            <p:cNvPr id="80" name="Straight Arrow Connector 79"/>
            <p:cNvCxnSpPr/>
            <p:nvPr/>
          </p:nvCxnSpPr>
          <p:spPr bwMode="auto">
            <a:xfrm flipH="1">
              <a:off x="5334000" y="4724400"/>
              <a:ext cx="228600" cy="38100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 name="Straight Arrow Connector 80"/>
            <p:cNvCxnSpPr/>
            <p:nvPr/>
          </p:nvCxnSpPr>
          <p:spPr bwMode="auto">
            <a:xfrm>
              <a:off x="3886201" y="4724400"/>
              <a:ext cx="228600" cy="45720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2" name="TextBox 1"/>
          <p:cNvSpPr txBox="1"/>
          <p:nvPr/>
        </p:nvSpPr>
        <p:spPr>
          <a:xfrm>
            <a:off x="2092575" y="47668"/>
            <a:ext cx="5266135" cy="461665"/>
          </a:xfrm>
          <a:prstGeom prst="rect">
            <a:avLst/>
          </a:prstGeom>
          <a:noFill/>
        </p:spPr>
        <p:txBody>
          <a:bodyPr wrap="none" rtlCol="0">
            <a:spAutoFit/>
          </a:bodyPr>
          <a:lstStyle/>
          <a:p>
            <a:r>
              <a:rPr lang="en-US" sz="2400" b="1" dirty="0" smtClean="0"/>
              <a:t>NCNR BT-7 TRIPLE AXIS SPECTROMETER</a:t>
            </a:r>
            <a:endParaRPr lang="en-US" sz="2400" b="1" dirty="0"/>
          </a:p>
        </p:txBody>
      </p:sp>
      <p:pic>
        <p:nvPicPr>
          <p:cNvPr id="39" name="Picture 1039" descr="Solenoidp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938" y="4459161"/>
            <a:ext cx="1747062" cy="2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9" descr="Boxp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15932"/>
            <a:ext cx="2092575" cy="173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310826"/>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0"/>
            <a:ext cx="8915400" cy="609600"/>
          </a:xfrm>
          <a:ln/>
        </p:spPr>
        <p:txBody>
          <a:bodyPr/>
          <a:lstStyle/>
          <a:p>
            <a:r>
              <a:rPr lang="en-US" sz="3200" i="1">
                <a:solidFill>
                  <a:srgbClr val="0000FF"/>
                </a:solidFill>
                <a:effectLst>
                  <a:outerShdw blurRad="38100" dist="38100" dir="2700000" algn="tl">
                    <a:srgbClr val="DDDDDD"/>
                  </a:outerShdw>
                </a:effectLst>
              </a:rPr>
              <a:t>Polarization analysis on Ni</a:t>
            </a:r>
            <a:r>
              <a:rPr lang="en-US" sz="3200" i="1" baseline="-25000">
                <a:solidFill>
                  <a:srgbClr val="0000FF"/>
                </a:solidFill>
                <a:effectLst>
                  <a:outerShdw blurRad="38100" dist="38100" dir="2700000" algn="tl">
                    <a:srgbClr val="DDDDDD"/>
                  </a:outerShdw>
                </a:effectLst>
              </a:rPr>
              <a:t>3</a:t>
            </a:r>
            <a:r>
              <a:rPr lang="en-US" sz="3200" i="1">
                <a:solidFill>
                  <a:srgbClr val="0000FF"/>
                </a:solidFill>
                <a:effectLst>
                  <a:outerShdw blurRad="38100" dist="38100" dir="2700000" algn="tl">
                    <a:srgbClr val="DDDDDD"/>
                  </a:outerShdw>
                </a:effectLst>
              </a:rPr>
              <a:t>V</a:t>
            </a:r>
            <a:r>
              <a:rPr lang="en-US" sz="3200" i="1" baseline="-25000">
                <a:solidFill>
                  <a:srgbClr val="0000FF"/>
                </a:solidFill>
                <a:effectLst>
                  <a:outerShdw blurRad="38100" dist="38100" dir="2700000" algn="tl">
                    <a:srgbClr val="DDDDDD"/>
                  </a:outerShdw>
                </a:effectLst>
              </a:rPr>
              <a:t>2</a:t>
            </a:r>
            <a:r>
              <a:rPr lang="en-US" sz="3200" i="1">
                <a:solidFill>
                  <a:srgbClr val="0000FF"/>
                </a:solidFill>
                <a:effectLst>
                  <a:outerShdw blurRad="38100" dist="38100" dir="2700000" algn="tl">
                    <a:srgbClr val="DDDDDD"/>
                  </a:outerShdw>
                </a:effectLst>
              </a:rPr>
              <a:t>O</a:t>
            </a:r>
            <a:r>
              <a:rPr lang="en-US" sz="3200" i="1" baseline="-25000">
                <a:solidFill>
                  <a:srgbClr val="0000FF"/>
                </a:solidFill>
                <a:effectLst>
                  <a:outerShdw blurRad="38100" dist="38100" dir="2700000" algn="tl">
                    <a:srgbClr val="DDDDDD"/>
                  </a:outerShdw>
                </a:effectLst>
              </a:rPr>
              <a:t>8</a:t>
            </a:r>
            <a:r>
              <a:rPr lang="en-US" sz="3200" i="1">
                <a:solidFill>
                  <a:srgbClr val="0000FF"/>
                </a:solidFill>
                <a:effectLst>
                  <a:outerShdw blurRad="38100" dist="38100" dir="2700000" algn="tl">
                    <a:srgbClr val="DDDDDD"/>
                  </a:outerShdw>
                </a:effectLst>
              </a:rPr>
              <a:t> </a:t>
            </a:r>
            <a:r>
              <a:rPr lang="en-US" sz="1600">
                <a:solidFill>
                  <a:schemeClr val="tx1"/>
                </a:solidFill>
              </a:rPr>
              <a:t>PRL 103, 087201, 2009</a:t>
            </a:r>
            <a:endParaRPr lang="en-US" sz="2000">
              <a:solidFill>
                <a:schemeClr val="tx1"/>
              </a:solidFill>
            </a:endParaRPr>
          </a:p>
        </p:txBody>
      </p:sp>
      <p:sp>
        <p:nvSpPr>
          <p:cNvPr id="34819" name="Text Box 3"/>
          <p:cNvSpPr txBox="1">
            <a:spLocks noChangeArrowheads="1"/>
          </p:cNvSpPr>
          <p:nvPr/>
        </p:nvSpPr>
        <p:spPr bwMode="auto">
          <a:xfrm>
            <a:off x="533400" y="4724400"/>
            <a:ext cx="4419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Clr>
                <a:srgbClr val="FF0000"/>
              </a:buClr>
              <a:buFont typeface="Times" charset="0"/>
              <a:buNone/>
            </a:pPr>
            <a:r>
              <a:rPr lang="en-US" sz="2000">
                <a:latin typeface="Times New Roman" charset="0"/>
              </a:rPr>
              <a:t>magnetic order and the direction of ferroelectricity are directly linked by the change in the magnetic scattering.</a:t>
            </a:r>
          </a:p>
        </p:txBody>
      </p:sp>
      <p:sp>
        <p:nvSpPr>
          <p:cNvPr id="34820" name="Rectangle 4"/>
          <p:cNvSpPr>
            <a:spLocks noChangeArrowheads="1"/>
          </p:cNvSpPr>
          <p:nvPr/>
        </p:nvSpPr>
        <p:spPr bwMode="auto">
          <a:xfrm>
            <a:off x="1371600" y="762000"/>
            <a:ext cx="56594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t>coupling between magnetic and ferroelectric order</a:t>
            </a:r>
          </a:p>
          <a:p>
            <a:r>
              <a:rPr lang="en-US" sz="1600">
                <a:solidFill>
                  <a:srgbClr val="FF3300"/>
                </a:solidFill>
              </a:rPr>
              <a:t>G. Lawes</a:t>
            </a:r>
            <a:r>
              <a:rPr lang="en-US" sz="1600" i="1">
                <a:solidFill>
                  <a:srgbClr val="FF3300"/>
                </a:solidFill>
              </a:rPr>
              <a:t> et al, Phys. Rev. Lett.</a:t>
            </a:r>
            <a:r>
              <a:rPr lang="en-US" sz="1600">
                <a:solidFill>
                  <a:srgbClr val="FF3300"/>
                </a:solidFill>
              </a:rPr>
              <a:t> 95, 087205 (2005)</a:t>
            </a:r>
            <a:r>
              <a:rPr lang="en-US" sz="1600" b="1" baseline="-25000">
                <a:solidFill>
                  <a:srgbClr val="FF3300"/>
                </a:solidFill>
              </a:rPr>
              <a:t> </a:t>
            </a:r>
          </a:p>
        </p:txBody>
      </p:sp>
      <p:sp>
        <p:nvSpPr>
          <p:cNvPr id="34821" name="Text Box 5"/>
          <p:cNvSpPr txBox="1">
            <a:spLocks noChangeArrowheads="1"/>
          </p:cNvSpPr>
          <p:nvPr/>
        </p:nvSpPr>
        <p:spPr bwMode="auto">
          <a:xfrm>
            <a:off x="5486400" y="4876800"/>
            <a:ext cx="3200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Clr>
                <a:srgbClr val="FF0000"/>
              </a:buClr>
              <a:buFont typeface="Times" charset="0"/>
              <a:buNone/>
            </a:pPr>
            <a:r>
              <a:rPr lang="en-US" sz="2000">
                <a:latin typeface="Times New Roman" charset="0"/>
              </a:rPr>
              <a:t>Chirality hysteresis in the ferroelectric state</a:t>
            </a:r>
          </a:p>
        </p:txBody>
      </p:sp>
      <p:pic>
        <p:nvPicPr>
          <p:cNvPr id="34822" name="Picture 6" descr="all300VLegendCorrectedV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4330700" cy="3046413"/>
          </a:xfrm>
          <a:prstGeom prst="rect">
            <a:avLst/>
          </a:prstGeom>
          <a:noFill/>
          <a:extLst>
            <a:ext uri="{909E8E84-426E-40dd-AFC4-6F175D3DCCD1}">
              <a14:hiddenFill xmlns:a14="http://schemas.microsoft.com/office/drawing/2010/main">
                <a:solidFill>
                  <a:srgbClr val="FFFFFF"/>
                </a:solidFill>
              </a14:hiddenFill>
            </a:ext>
          </a:extLst>
        </p:spPr>
      </p:pic>
      <p:pic>
        <p:nvPicPr>
          <p:cNvPr id="34823" name="Picture 7" descr="EpolAsymHyst320kVove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47800"/>
            <a:ext cx="4572000" cy="3032125"/>
          </a:xfrm>
          <a:prstGeom prst="rect">
            <a:avLst/>
          </a:prstGeom>
          <a:noFill/>
          <a:extLst>
            <a:ext uri="{909E8E84-426E-40dd-AFC4-6F175D3DCCD1}">
              <a14:hiddenFill xmlns:a14="http://schemas.microsoft.com/office/drawing/2010/main">
                <a:solidFill>
                  <a:srgbClr val="FFFFFF"/>
                </a:solidFill>
              </a14:hiddenFill>
            </a:ext>
          </a:extLst>
        </p:spPr>
      </p:pic>
      <p:sp>
        <p:nvSpPr>
          <p:cNvPr id="34824" name="Rectangle 8"/>
          <p:cNvSpPr>
            <a:spLocks noChangeArrowheads="1"/>
          </p:cNvSpPr>
          <p:nvPr/>
        </p:nvSpPr>
        <p:spPr bwMode="auto">
          <a:xfrm>
            <a:off x="609600" y="5791200"/>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a:t>I. Cabrera </a:t>
            </a:r>
            <a:r>
              <a:rPr lang="en-US" sz="2000" i="1"/>
              <a:t>et al</a:t>
            </a:r>
            <a:r>
              <a:rPr lang="en-US" sz="2000"/>
              <a:t>., PRL 103, 087201, 2009</a:t>
            </a:r>
            <a:endParaRPr lang="en-US" sz="2800"/>
          </a:p>
        </p:txBody>
      </p:sp>
    </p:spTree>
    <p:extLst>
      <p:ext uri="{BB962C8B-B14F-4D97-AF65-F5344CB8AC3E}">
        <p14:creationId xmlns:p14="http://schemas.microsoft.com/office/powerpoint/2010/main" val="112072467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76200"/>
            <a:ext cx="9144000" cy="488950"/>
          </a:xfrm>
          <a:noFill/>
          <a:ln/>
        </p:spPr>
        <p:txBody>
          <a:bodyPr>
            <a:normAutofit fontScale="90000"/>
          </a:bodyPr>
          <a:lstStyle/>
          <a:p>
            <a:r>
              <a:rPr lang="en-US" sz="3000" i="1" baseline="30000">
                <a:solidFill>
                  <a:srgbClr val="0000FF"/>
                </a:solidFill>
                <a:effectLst>
                  <a:outerShdw blurRad="38100" dist="38100" dir="2700000" algn="tl">
                    <a:srgbClr val="000000"/>
                  </a:outerShdw>
                </a:effectLst>
              </a:rPr>
              <a:t>3</a:t>
            </a:r>
            <a:r>
              <a:rPr lang="en-US" sz="3000" i="1">
                <a:solidFill>
                  <a:srgbClr val="0000FF"/>
                </a:solidFill>
                <a:effectLst>
                  <a:outerShdw blurRad="38100" dist="38100" dir="2700000" algn="tl">
                    <a:srgbClr val="000000"/>
                  </a:outerShdw>
                </a:effectLst>
              </a:rPr>
              <a:t>He NSF based polarization analysis on SANS</a:t>
            </a:r>
            <a:endParaRPr lang="en-US" sz="3200" i="1">
              <a:solidFill>
                <a:srgbClr val="0000FF"/>
              </a:solidFill>
              <a:effectLst>
                <a:outerShdw blurRad="38100" dist="38100" dir="2700000" algn="tl">
                  <a:srgbClr val="000000"/>
                </a:outerShdw>
              </a:effectLst>
            </a:endParaRPr>
          </a:p>
        </p:txBody>
      </p:sp>
      <p:sp>
        <p:nvSpPr>
          <p:cNvPr id="57347" name="Text Box 3"/>
          <p:cNvSpPr txBox="1">
            <a:spLocks noChangeArrowheads="1"/>
          </p:cNvSpPr>
          <p:nvPr/>
        </p:nvSpPr>
        <p:spPr bwMode="auto">
          <a:xfrm>
            <a:off x="381000" y="6338888"/>
            <a:ext cx="7239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75000"/>
              </a:lnSpc>
              <a:spcBef>
                <a:spcPct val="50000"/>
              </a:spcBef>
            </a:pPr>
            <a:r>
              <a:rPr lang="en-US" sz="1400">
                <a:latin typeface="Times New Roman" charset="0"/>
              </a:rPr>
              <a:t>W.C. Chen </a:t>
            </a:r>
            <a:r>
              <a:rPr lang="en-US" sz="1400" i="1">
                <a:latin typeface="Times New Roman" charset="0"/>
              </a:rPr>
              <a:t>et al</a:t>
            </a:r>
            <a:r>
              <a:rPr lang="en-US" sz="1400">
                <a:latin typeface="Times New Roman" charset="0"/>
              </a:rPr>
              <a:t>, Physica B </a:t>
            </a:r>
            <a:r>
              <a:rPr lang="en-US" sz="1400" b="1">
                <a:latin typeface="Times New Roman" charset="0"/>
              </a:rPr>
              <a:t>404,</a:t>
            </a:r>
            <a:r>
              <a:rPr lang="en-US" sz="1400">
                <a:latin typeface="Times New Roman" charset="0"/>
              </a:rPr>
              <a:t> 2663 (2009); K.L. Krycka </a:t>
            </a:r>
            <a:r>
              <a:rPr lang="en-US" sz="1400" i="1">
                <a:latin typeface="Times New Roman" charset="0"/>
              </a:rPr>
              <a:t>et al</a:t>
            </a:r>
            <a:r>
              <a:rPr lang="en-US" sz="1400">
                <a:latin typeface="Times New Roman" charset="0"/>
              </a:rPr>
              <a:t>, Physica B </a:t>
            </a:r>
            <a:r>
              <a:rPr lang="en-US" sz="1400" b="1">
                <a:latin typeface="Times New Roman" charset="0"/>
              </a:rPr>
              <a:t>404,</a:t>
            </a:r>
            <a:r>
              <a:rPr lang="en-US" sz="1400">
                <a:latin typeface="Times New Roman" charset="0"/>
              </a:rPr>
              <a:t> 2561 (2009)</a:t>
            </a:r>
          </a:p>
          <a:p>
            <a:pPr>
              <a:lnSpc>
                <a:spcPct val="75000"/>
              </a:lnSpc>
              <a:spcBef>
                <a:spcPct val="50000"/>
              </a:spcBef>
            </a:pPr>
            <a:r>
              <a:rPr lang="en-US" sz="1400">
                <a:latin typeface="Times New Roman" charset="0"/>
                <a:cs typeface="ＭＳ Ｐゴシック" charset="0"/>
              </a:rPr>
              <a:t>http://www.ncnr.nist.gov/equipment/he3nsf/index.html</a:t>
            </a:r>
          </a:p>
        </p:txBody>
      </p:sp>
      <p:grpSp>
        <p:nvGrpSpPr>
          <p:cNvPr id="57349" name="Group 5"/>
          <p:cNvGrpSpPr>
            <a:grpSpLocks/>
          </p:cNvGrpSpPr>
          <p:nvPr/>
        </p:nvGrpSpPr>
        <p:grpSpPr bwMode="auto">
          <a:xfrm>
            <a:off x="381000" y="760591"/>
            <a:ext cx="4260850" cy="3008313"/>
            <a:chOff x="1152" y="575"/>
            <a:chExt cx="2927" cy="2135"/>
          </a:xfrm>
        </p:grpSpPr>
        <p:sp>
          <p:nvSpPr>
            <p:cNvPr id="57350" name="Text Box 6"/>
            <p:cNvSpPr txBox="1">
              <a:spLocks noChangeArrowheads="1"/>
            </p:cNvSpPr>
            <p:nvPr/>
          </p:nvSpPr>
          <p:spPr bwMode="auto">
            <a:xfrm>
              <a:off x="1200" y="2304"/>
              <a:ext cx="1079" cy="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baseline="30000">
                  <a:solidFill>
                    <a:srgbClr val="FF0E02"/>
                  </a:solidFill>
                </a:rPr>
                <a:t>3</a:t>
              </a:r>
              <a:r>
                <a:rPr lang="en-US" sz="2000" b="1">
                  <a:solidFill>
                    <a:srgbClr val="FF0E02"/>
                  </a:solidFill>
                </a:rPr>
                <a:t>He analyzer</a:t>
              </a:r>
              <a:endParaRPr lang="en-US"/>
            </a:p>
          </p:txBody>
        </p:sp>
        <p:grpSp>
          <p:nvGrpSpPr>
            <p:cNvPr id="57351" name="Group 7"/>
            <p:cNvGrpSpPr>
              <a:grpSpLocks/>
            </p:cNvGrpSpPr>
            <p:nvPr/>
          </p:nvGrpSpPr>
          <p:grpSpPr bwMode="auto">
            <a:xfrm>
              <a:off x="1152" y="575"/>
              <a:ext cx="2927" cy="2135"/>
              <a:chOff x="6906" y="5930"/>
              <a:chExt cx="2674" cy="1943"/>
            </a:xfrm>
          </p:grpSpPr>
          <p:pic>
            <p:nvPicPr>
              <p:cNvPr id="57352" name="Picture 8" descr="SANS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6" y="5930"/>
                <a:ext cx="2592" cy="1943"/>
              </a:xfrm>
              <a:prstGeom prst="rect">
                <a:avLst/>
              </a:prstGeom>
              <a:noFill/>
              <a:extLst>
                <a:ext uri="{909E8E84-426E-40dd-AFC4-6F175D3DCCD1}">
                  <a14:hiddenFill xmlns:a14="http://schemas.microsoft.com/office/drawing/2010/main">
                    <a:solidFill>
                      <a:srgbClr val="FFFFFF"/>
                    </a:solidFill>
                  </a14:hiddenFill>
                </a:ext>
              </a:extLst>
            </p:spPr>
          </p:pic>
          <p:sp>
            <p:nvSpPr>
              <p:cNvPr id="57353" name="Line 9"/>
              <p:cNvSpPr>
                <a:spLocks noChangeShapeType="1"/>
              </p:cNvSpPr>
              <p:nvPr/>
            </p:nvSpPr>
            <p:spPr bwMode="auto">
              <a:xfrm flipH="1">
                <a:off x="8970" y="7131"/>
                <a:ext cx="576" cy="0"/>
              </a:xfrm>
              <a:prstGeom prst="line">
                <a:avLst/>
              </a:prstGeom>
              <a:noFill/>
              <a:ln w="57150">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7354" name="Text Box 10"/>
              <p:cNvSpPr txBox="1">
                <a:spLocks noChangeArrowheads="1"/>
              </p:cNvSpPr>
              <p:nvPr/>
            </p:nvSpPr>
            <p:spPr bwMode="auto">
              <a:xfrm>
                <a:off x="8922" y="6796"/>
                <a:ext cx="658" cy="23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solidFill>
                      <a:srgbClr val="FF0E02"/>
                    </a:solidFill>
                  </a:rPr>
                  <a:t>neutrons</a:t>
                </a:r>
                <a:endParaRPr lang="en-US"/>
              </a:p>
            </p:txBody>
          </p:sp>
          <p:sp>
            <p:nvSpPr>
              <p:cNvPr id="57355" name="Text Box 11"/>
              <p:cNvSpPr txBox="1">
                <a:spLocks noChangeArrowheads="1"/>
              </p:cNvSpPr>
              <p:nvPr/>
            </p:nvSpPr>
            <p:spPr bwMode="auto">
              <a:xfrm>
                <a:off x="7002" y="6747"/>
                <a:ext cx="641" cy="23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solidFill>
                      <a:srgbClr val="FF0E02"/>
                    </a:solidFill>
                  </a:rPr>
                  <a:t>Detector</a:t>
                </a:r>
                <a:endParaRPr lang="en-US"/>
              </a:p>
            </p:txBody>
          </p:sp>
          <p:sp>
            <p:nvSpPr>
              <p:cNvPr id="57356" name="Text Box 12"/>
              <p:cNvSpPr txBox="1">
                <a:spLocks noChangeArrowheads="1"/>
              </p:cNvSpPr>
              <p:nvPr/>
            </p:nvSpPr>
            <p:spPr bwMode="auto">
              <a:xfrm>
                <a:off x="8490" y="6507"/>
                <a:ext cx="570" cy="23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solidFill>
                      <a:srgbClr val="FF0E02"/>
                    </a:solidFill>
                  </a:rPr>
                  <a:t>Sample</a:t>
                </a:r>
                <a:endParaRPr lang="en-US" dirty="0"/>
              </a:p>
            </p:txBody>
          </p:sp>
        </p:grpSp>
        <p:sp>
          <p:nvSpPr>
            <p:cNvPr id="57357" name="Text Box 13"/>
            <p:cNvSpPr txBox="1">
              <a:spLocks noChangeArrowheads="1"/>
            </p:cNvSpPr>
            <p:nvPr/>
          </p:nvSpPr>
          <p:spPr bwMode="auto">
            <a:xfrm>
              <a:off x="2304" y="2347"/>
              <a:ext cx="985" cy="26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baseline="30000">
                  <a:solidFill>
                    <a:srgbClr val="FF0E02"/>
                  </a:solidFill>
                </a:rPr>
                <a:t>3</a:t>
              </a:r>
              <a:r>
                <a:rPr lang="en-US" sz="1800" b="1">
                  <a:solidFill>
                    <a:srgbClr val="FF0E02"/>
                  </a:solidFill>
                </a:rPr>
                <a:t>He analyzer</a:t>
              </a:r>
              <a:endParaRPr lang="en-US"/>
            </a:p>
          </p:txBody>
        </p:sp>
        <p:sp>
          <p:nvSpPr>
            <p:cNvPr id="57358" name="Line 14"/>
            <p:cNvSpPr>
              <a:spLocks noChangeShapeType="1"/>
            </p:cNvSpPr>
            <p:nvPr/>
          </p:nvSpPr>
          <p:spPr bwMode="auto">
            <a:xfrm flipV="1">
              <a:off x="2688" y="1824"/>
              <a:ext cx="1" cy="512"/>
            </a:xfrm>
            <a:prstGeom prst="line">
              <a:avLst/>
            </a:prstGeom>
            <a:noFill/>
            <a:ln w="57150">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7361" name="Text Box 17"/>
          <p:cNvSpPr txBox="1">
            <a:spLocks noChangeArrowheads="1"/>
          </p:cNvSpPr>
          <p:nvPr/>
        </p:nvSpPr>
        <p:spPr bwMode="auto">
          <a:xfrm>
            <a:off x="2362200" y="4191000"/>
            <a:ext cx="79533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latin typeface="Times New Roman" charset="0"/>
                <a:cs typeface="ＭＳ Ｐゴシック" charset="0"/>
              </a:rPr>
              <a:t>Sample</a:t>
            </a:r>
          </a:p>
        </p:txBody>
      </p:sp>
      <p:pic>
        <p:nvPicPr>
          <p:cNvPr id="18" name="Picture 6" descr="Small3HePolarizerFlip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985" y="898079"/>
            <a:ext cx="3208338" cy="24066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8"/>
          <p:cNvSpPr txBox="1">
            <a:spLocks noChangeArrowheads="1"/>
          </p:cNvSpPr>
          <p:nvPr/>
        </p:nvSpPr>
        <p:spPr bwMode="auto">
          <a:xfrm>
            <a:off x="6164674" y="3185536"/>
            <a:ext cx="184666" cy="36933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1800" b="1" dirty="0">
              <a:solidFill>
                <a:srgbClr val="FF3300"/>
              </a:solidFill>
            </a:endParaRPr>
          </a:p>
        </p:txBody>
      </p:sp>
      <p:pic>
        <p:nvPicPr>
          <p:cNvPr id="20" name="Picture 67" descr="Set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6439" y="3892062"/>
            <a:ext cx="6129498"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473561"/>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28600" y="152400"/>
            <a:ext cx="8458200" cy="457200"/>
          </a:xfrm>
          <a:ln/>
        </p:spPr>
        <p:txBody>
          <a:bodyPr>
            <a:normAutofit fontScale="90000"/>
          </a:bodyPr>
          <a:lstStyle/>
          <a:p>
            <a:r>
              <a:rPr lang="en-US" sz="3200" i="1">
                <a:solidFill>
                  <a:srgbClr val="0000FF"/>
                </a:solidFill>
                <a:effectLst>
                  <a:outerShdw blurRad="38100" dist="38100" dir="2700000" algn="tl">
                    <a:srgbClr val="DDDDDD"/>
                  </a:outerShdw>
                </a:effectLst>
              </a:rPr>
              <a:t>3D magnetism in nanoparticles </a:t>
            </a:r>
            <a:r>
              <a:rPr lang="en-US" sz="1600">
                <a:solidFill>
                  <a:schemeClr val="tx1"/>
                </a:solidFill>
              </a:rPr>
              <a:t/>
            </a:r>
            <a:br>
              <a:rPr lang="en-US" sz="1600">
                <a:solidFill>
                  <a:schemeClr val="tx1"/>
                </a:solidFill>
              </a:rPr>
            </a:br>
            <a:endParaRPr lang="en-US" sz="1600">
              <a:solidFill>
                <a:schemeClr val="tx1"/>
              </a:solidFill>
            </a:endParaRPr>
          </a:p>
        </p:txBody>
      </p:sp>
      <p:graphicFrame>
        <p:nvGraphicFramePr>
          <p:cNvPr id="61443" name="Object 3"/>
          <p:cNvGraphicFramePr>
            <a:graphicFrameLocks noChangeAspect="1"/>
          </p:cNvGraphicFramePr>
          <p:nvPr/>
        </p:nvGraphicFramePr>
        <p:xfrm>
          <a:off x="0" y="3824288"/>
          <a:ext cx="3962400" cy="3033712"/>
        </p:xfrm>
        <a:graphic>
          <a:graphicData uri="http://schemas.openxmlformats.org/presentationml/2006/ole">
            <mc:AlternateContent xmlns:mc="http://schemas.openxmlformats.org/markup-compatibility/2006">
              <mc:Choice xmlns:v="urn:schemas-microsoft-com:vml" Requires="v">
                <p:oleObj spid="_x0000_s37055" name="Graph" r:id="rId4" imgW="3896563" imgH="2982163" progId="Origin50.Graph">
                  <p:embed/>
                </p:oleObj>
              </mc:Choice>
              <mc:Fallback>
                <p:oleObj name="Graph" r:id="rId4" imgW="3896563" imgH="2982163"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24288"/>
                        <a:ext cx="3962400" cy="303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444" name="Text Box 4"/>
          <p:cNvSpPr txBox="1">
            <a:spLocks noChangeArrowheads="1"/>
          </p:cNvSpPr>
          <p:nvPr/>
        </p:nvSpPr>
        <p:spPr bwMode="auto">
          <a:xfrm>
            <a:off x="3144838" y="1233488"/>
            <a:ext cx="3429000" cy="134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600" b="1">
                <a:latin typeface="Arial" charset="0"/>
                <a:cs typeface="Arial" charset="0"/>
              </a:rPr>
              <a:t>Fe</a:t>
            </a:r>
            <a:r>
              <a:rPr lang="en-US" sz="1600" b="1" baseline="-25000">
                <a:latin typeface="Arial" charset="0"/>
                <a:cs typeface="Arial" charset="0"/>
              </a:rPr>
              <a:t>3</a:t>
            </a:r>
            <a:r>
              <a:rPr lang="en-US" sz="1600" b="1">
                <a:latin typeface="Arial" charset="0"/>
                <a:cs typeface="Arial" charset="0"/>
              </a:rPr>
              <a:t>O</a:t>
            </a:r>
            <a:r>
              <a:rPr lang="en-US" sz="1600" b="1" baseline="-25000">
                <a:latin typeface="Arial" charset="0"/>
                <a:cs typeface="Arial" charset="0"/>
              </a:rPr>
              <a:t>4</a:t>
            </a:r>
            <a:r>
              <a:rPr lang="en-US" sz="1600" b="1">
                <a:latin typeface="Arial" charset="0"/>
                <a:cs typeface="Arial" charset="0"/>
              </a:rPr>
              <a:t> </a:t>
            </a:r>
            <a:r>
              <a:rPr lang="el-GR" sz="1600" b="1">
                <a:latin typeface="Arial" charset="0"/>
                <a:cs typeface="Arial" charset="0"/>
              </a:rPr>
              <a:t>ρ</a:t>
            </a:r>
            <a:r>
              <a:rPr lang="ja-JP" altLang="en-US" sz="1600" b="1">
                <a:latin typeface="Arial"/>
                <a:cs typeface="Arial" charset="0"/>
              </a:rPr>
              <a:t>’</a:t>
            </a:r>
            <a:r>
              <a:rPr lang="en-US" sz="1600" b="1">
                <a:latin typeface="Arial" charset="0"/>
                <a:cs typeface="Arial" charset="0"/>
              </a:rPr>
              <a:t>s</a:t>
            </a:r>
          </a:p>
          <a:p>
            <a:pPr algn="ctr" eaLnBrk="1" hangingPunct="1">
              <a:spcBef>
                <a:spcPct val="50000"/>
              </a:spcBef>
            </a:pPr>
            <a:r>
              <a:rPr lang="en-US" sz="1600" b="1">
                <a:latin typeface="Arial" charset="0"/>
                <a:cs typeface="Arial" charset="0"/>
              </a:rPr>
              <a:t>Structural 6.97E-6 Å</a:t>
            </a:r>
            <a:r>
              <a:rPr lang="en-US" sz="1600" b="1" baseline="30000">
                <a:latin typeface="Arial" charset="0"/>
                <a:cs typeface="Arial" charset="0"/>
              </a:rPr>
              <a:t>-2</a:t>
            </a:r>
          </a:p>
          <a:p>
            <a:pPr algn="ctr" eaLnBrk="1" hangingPunct="1">
              <a:spcBef>
                <a:spcPct val="50000"/>
              </a:spcBef>
            </a:pPr>
            <a:r>
              <a:rPr lang="en-US" sz="1600" b="1">
                <a:latin typeface="Arial" charset="0"/>
                <a:cs typeface="Arial" charset="0"/>
              </a:rPr>
              <a:t>Magnetic 1.46E-6 Å</a:t>
            </a:r>
            <a:r>
              <a:rPr lang="en-US" sz="1600" b="1" baseline="30000">
                <a:latin typeface="Arial" charset="0"/>
                <a:cs typeface="Arial" charset="0"/>
              </a:rPr>
              <a:t>-2</a:t>
            </a:r>
          </a:p>
          <a:p>
            <a:pPr algn="ctr" eaLnBrk="1" hangingPunct="1">
              <a:spcBef>
                <a:spcPct val="50000"/>
              </a:spcBef>
            </a:pPr>
            <a:r>
              <a:rPr lang="en-US" sz="1800" b="1" baseline="30000">
                <a:latin typeface="Arial" charset="0"/>
                <a:cs typeface="Arial" charset="0"/>
              </a:rPr>
              <a:t>(513 emu / cc)</a:t>
            </a:r>
          </a:p>
        </p:txBody>
      </p:sp>
      <p:sp>
        <p:nvSpPr>
          <p:cNvPr id="61445" name="Text Box 5"/>
          <p:cNvSpPr txBox="1">
            <a:spLocks noChangeArrowheads="1"/>
          </p:cNvSpPr>
          <p:nvPr/>
        </p:nvSpPr>
        <p:spPr bwMode="auto">
          <a:xfrm>
            <a:off x="3830638" y="4662488"/>
            <a:ext cx="2133600" cy="192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600" b="1">
                <a:latin typeface="Arial" charset="0"/>
                <a:cs typeface="Arial" charset="0"/>
              </a:rPr>
              <a:t>Modeled Diameters:</a:t>
            </a:r>
          </a:p>
          <a:p>
            <a:pPr algn="ctr" eaLnBrk="1" hangingPunct="1">
              <a:spcBef>
                <a:spcPct val="50000"/>
              </a:spcBef>
            </a:pPr>
            <a:r>
              <a:rPr lang="en-US" sz="1600" b="1">
                <a:latin typeface="Arial" charset="0"/>
                <a:cs typeface="Arial" charset="0"/>
              </a:rPr>
              <a:t>Sphere 9.0 nm</a:t>
            </a:r>
            <a:endParaRPr lang="en-US" sz="1600" b="1" baseline="30000">
              <a:latin typeface="Arial" charset="0"/>
              <a:cs typeface="Arial" charset="0"/>
            </a:endParaRPr>
          </a:p>
          <a:p>
            <a:pPr algn="ctr" eaLnBrk="1" hangingPunct="1">
              <a:spcBef>
                <a:spcPct val="50000"/>
              </a:spcBef>
            </a:pPr>
            <a:r>
              <a:rPr lang="en-US" sz="1600" b="1">
                <a:latin typeface="Arial" charset="0"/>
                <a:cs typeface="Arial" charset="0"/>
              </a:rPr>
              <a:t>Ferrimagnetic core 7 nm</a:t>
            </a:r>
          </a:p>
          <a:p>
            <a:pPr algn="ctr" eaLnBrk="1" hangingPunct="1">
              <a:spcBef>
                <a:spcPct val="50000"/>
              </a:spcBef>
            </a:pPr>
            <a:r>
              <a:rPr lang="en-US" sz="1600" b="1">
                <a:latin typeface="Arial" charset="0"/>
                <a:cs typeface="Arial" charset="0"/>
              </a:rPr>
              <a:t>Canted shell 7 to 9 nm (</a:t>
            </a:r>
            <a:r>
              <a:rPr lang="en-US" sz="1600" b="1" u="sng">
                <a:latin typeface="Arial" charset="0"/>
                <a:cs typeface="Arial" charset="0"/>
              </a:rPr>
              <a:t>+</a:t>
            </a:r>
            <a:r>
              <a:rPr lang="en-US" sz="1600" b="1">
                <a:latin typeface="Arial" charset="0"/>
                <a:cs typeface="Arial" charset="0"/>
              </a:rPr>
              <a:t>0.2 nm)</a:t>
            </a:r>
          </a:p>
        </p:txBody>
      </p:sp>
      <p:graphicFrame>
        <p:nvGraphicFramePr>
          <p:cNvPr id="61446" name="Object 6"/>
          <p:cNvGraphicFramePr>
            <a:graphicFrameLocks noChangeAspect="1"/>
          </p:cNvGraphicFramePr>
          <p:nvPr/>
        </p:nvGraphicFramePr>
        <p:xfrm>
          <a:off x="76200" y="700088"/>
          <a:ext cx="3830638" cy="3095625"/>
        </p:xfrm>
        <a:graphic>
          <a:graphicData uri="http://schemas.openxmlformats.org/presentationml/2006/ole">
            <mc:AlternateContent xmlns:mc="http://schemas.openxmlformats.org/markup-compatibility/2006">
              <mc:Choice xmlns:v="urn:schemas-microsoft-com:vml" Requires="v">
                <p:oleObj spid="_x0000_s37056" name="Graph" r:id="rId6" imgW="3905098" imgH="3154071" progId="Origin50.Graph">
                  <p:embed/>
                </p:oleObj>
              </mc:Choice>
              <mc:Fallback>
                <p:oleObj name="Graph" r:id="rId6" imgW="3905098" imgH="3154071"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700088"/>
                        <a:ext cx="3830638"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1447" name="Object 7"/>
          <p:cNvGraphicFramePr>
            <a:graphicFrameLocks noChangeAspect="1"/>
          </p:cNvGraphicFramePr>
          <p:nvPr/>
        </p:nvGraphicFramePr>
        <p:xfrm>
          <a:off x="5859463" y="1306513"/>
          <a:ext cx="3533775" cy="2746375"/>
        </p:xfrm>
        <a:graphic>
          <a:graphicData uri="http://schemas.openxmlformats.org/presentationml/2006/ole">
            <mc:AlternateContent xmlns:mc="http://schemas.openxmlformats.org/markup-compatibility/2006">
              <mc:Choice xmlns:v="urn:schemas-microsoft-com:vml" Requires="v">
                <p:oleObj spid="_x0000_s37057" name="Graph" r:id="rId8" imgW="3992880" imgH="3102864" progId="Origin50.Graph">
                  <p:embed/>
                </p:oleObj>
              </mc:Choice>
              <mc:Fallback>
                <p:oleObj name="Graph" r:id="rId8" imgW="3992880" imgH="3102864"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9463" y="1306513"/>
                        <a:ext cx="3533775"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1448" name="Object 8"/>
          <p:cNvGraphicFramePr>
            <a:graphicFrameLocks noChangeAspect="1"/>
          </p:cNvGraphicFramePr>
          <p:nvPr/>
        </p:nvGraphicFramePr>
        <p:xfrm>
          <a:off x="5888038" y="3671888"/>
          <a:ext cx="3124200" cy="2659062"/>
        </p:xfrm>
        <a:graphic>
          <a:graphicData uri="http://schemas.openxmlformats.org/presentationml/2006/ole">
            <mc:AlternateContent xmlns:mc="http://schemas.openxmlformats.org/markup-compatibility/2006">
              <mc:Choice xmlns:v="urn:schemas-microsoft-com:vml" Requires="v">
                <p:oleObj spid="_x0000_s37058" name="Graph" r:id="rId10" imgW="3489351" imgH="2969971" progId="Origin50.Graph">
                  <p:embed/>
                </p:oleObj>
              </mc:Choice>
              <mc:Fallback>
                <p:oleObj name="Graph" r:id="rId10" imgW="3489351" imgH="2969971" progId="Origin50.Grap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88038" y="3671888"/>
                        <a:ext cx="3124200" cy="265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61449"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838" y="1538288"/>
            <a:ext cx="654050" cy="685800"/>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61450" name="Oval 10"/>
          <p:cNvSpPr>
            <a:spLocks noChangeArrowheads="1"/>
          </p:cNvSpPr>
          <p:nvPr/>
        </p:nvSpPr>
        <p:spPr bwMode="auto">
          <a:xfrm>
            <a:off x="935038" y="4814888"/>
            <a:ext cx="762000" cy="762000"/>
          </a:xfrm>
          <a:prstGeom prst="ellipse">
            <a:avLst/>
          </a:prstGeom>
          <a:solidFill>
            <a:schemeClr val="accent1"/>
          </a:solidFill>
          <a:ln w="2857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51" name="Oval 11"/>
          <p:cNvSpPr>
            <a:spLocks noChangeArrowheads="1"/>
          </p:cNvSpPr>
          <p:nvPr/>
        </p:nvSpPr>
        <p:spPr bwMode="auto">
          <a:xfrm>
            <a:off x="1087438" y="4967288"/>
            <a:ext cx="457200" cy="457200"/>
          </a:xfrm>
          <a:prstGeom prst="ellipse">
            <a:avLst/>
          </a:prstGeom>
          <a:solidFill>
            <a:schemeClr val="bg2"/>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52" name="Text Box 12"/>
          <p:cNvSpPr txBox="1">
            <a:spLocks noChangeArrowheads="1"/>
          </p:cNvSpPr>
          <p:nvPr/>
        </p:nvSpPr>
        <p:spPr bwMode="auto">
          <a:xfrm>
            <a:off x="1773238" y="3595688"/>
            <a:ext cx="60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3600">
                <a:latin typeface="Arial" charset="0"/>
                <a:cs typeface="Arial" charset="0"/>
              </a:rPr>
              <a:t>+</a:t>
            </a:r>
          </a:p>
        </p:txBody>
      </p:sp>
      <p:sp>
        <p:nvSpPr>
          <p:cNvPr id="61453" name="Text Box 13"/>
          <p:cNvSpPr txBox="1">
            <a:spLocks noChangeArrowheads="1"/>
          </p:cNvSpPr>
          <p:nvPr/>
        </p:nvSpPr>
        <p:spPr bwMode="auto">
          <a:xfrm>
            <a:off x="6650038" y="6262688"/>
            <a:ext cx="2362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600">
                <a:latin typeface="Arial" charset="0"/>
                <a:cs typeface="Arial" charset="0"/>
              </a:rPr>
              <a:t>(Q ~ 2</a:t>
            </a:r>
            <a:r>
              <a:rPr lang="el-GR" sz="1600">
                <a:latin typeface="Arial" charset="0"/>
                <a:cs typeface="Arial" charset="0"/>
              </a:rPr>
              <a:t>π</a:t>
            </a:r>
            <a:r>
              <a:rPr lang="en-US" sz="1600">
                <a:latin typeface="Arial" charset="0"/>
                <a:cs typeface="Arial" charset="0"/>
              </a:rPr>
              <a:t> / distance)</a:t>
            </a:r>
          </a:p>
        </p:txBody>
      </p:sp>
      <p:grpSp>
        <p:nvGrpSpPr>
          <p:cNvPr id="61454" name="Group 14"/>
          <p:cNvGrpSpPr>
            <a:grpSpLocks/>
          </p:cNvGrpSpPr>
          <p:nvPr/>
        </p:nvGrpSpPr>
        <p:grpSpPr bwMode="auto">
          <a:xfrm>
            <a:off x="3449638" y="2757488"/>
            <a:ext cx="2667000" cy="1804987"/>
            <a:chOff x="2125" y="1737"/>
            <a:chExt cx="1680" cy="1137"/>
          </a:xfrm>
        </p:grpSpPr>
        <p:pic>
          <p:nvPicPr>
            <p:cNvPr id="6145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25" y="1737"/>
              <a:ext cx="1680" cy="1137"/>
            </a:xfrm>
            <a:prstGeom prst="rect">
              <a:avLst/>
            </a:prstGeom>
            <a:noFill/>
            <a:extLst>
              <a:ext uri="{909E8E84-426E-40dd-AFC4-6F175D3DCCD1}">
                <a14:hiddenFill xmlns:a14="http://schemas.microsoft.com/office/drawing/2010/main">
                  <a:solidFill>
                    <a:srgbClr val="FFFFFF"/>
                  </a:solidFill>
                </a14:hiddenFill>
              </a:ext>
            </a:extLst>
          </p:spPr>
        </p:pic>
        <p:sp>
          <p:nvSpPr>
            <p:cNvPr id="61456" name="Text Box 16"/>
            <p:cNvSpPr txBox="1">
              <a:spLocks noChangeArrowheads="1"/>
            </p:cNvSpPr>
            <p:nvPr/>
          </p:nvSpPr>
          <p:spPr bwMode="auto">
            <a:xfrm>
              <a:off x="3420" y="1901"/>
              <a:ext cx="265" cy="327"/>
            </a:xfrm>
            <a:prstGeom prst="rect">
              <a:avLst/>
            </a:prstGeom>
            <a:noFill/>
            <a:ln>
              <a:noFill/>
            </a:ln>
            <a:effectLst/>
            <a:extLst>
              <a:ext uri="{909E8E84-426E-40dd-AFC4-6F175D3DCCD1}">
                <a14:hiddenFill xmlns:a14="http://schemas.microsoft.com/office/drawing/2010/main">
                  <a:solidFill>
                    <a:srgbClr val="FF33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2800" b="1"/>
                <a:t>B</a:t>
              </a:r>
              <a:endParaRPr lang="en-US"/>
            </a:p>
          </p:txBody>
        </p:sp>
      </p:grpSp>
      <p:sp>
        <p:nvSpPr>
          <p:cNvPr id="61457" name="Text Box 22"/>
          <p:cNvSpPr txBox="1">
            <a:spLocks noChangeArrowheads="1"/>
          </p:cNvSpPr>
          <p:nvPr/>
        </p:nvSpPr>
        <p:spPr bwMode="auto">
          <a:xfrm>
            <a:off x="5334000" y="838200"/>
            <a:ext cx="3810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a:cs typeface="ＭＳ Ｐゴシック" charset="0"/>
              </a:rPr>
              <a:t>K.L. Krycka </a:t>
            </a:r>
            <a:r>
              <a:rPr lang="en-US" sz="1600" i="1">
                <a:cs typeface="ＭＳ Ｐゴシック" charset="0"/>
              </a:rPr>
              <a:t>et al</a:t>
            </a:r>
            <a:r>
              <a:rPr lang="en-US" sz="1600">
                <a:cs typeface="ＭＳ Ｐゴシック" charset="0"/>
              </a:rPr>
              <a:t>,  PRL 104 207203 (2010)</a:t>
            </a:r>
          </a:p>
        </p:txBody>
      </p:sp>
    </p:spTree>
    <p:extLst>
      <p:ext uri="{BB962C8B-B14F-4D97-AF65-F5344CB8AC3E}">
        <p14:creationId xmlns:p14="http://schemas.microsoft.com/office/powerpoint/2010/main" val="438630862"/>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638"/>
            <a:ext cx="9144000" cy="1143000"/>
          </a:xfrm>
        </p:spPr>
        <p:txBody>
          <a:bodyPr>
            <a:noAutofit/>
          </a:bodyPr>
          <a:lstStyle/>
          <a:p>
            <a:r>
              <a:rPr lang="en-US" sz="3200" b="1" dirty="0" smtClean="0"/>
              <a:t>WIDE-ANGLE POLARIZATION ANALYSIS on </a:t>
            </a:r>
            <a:br>
              <a:rPr lang="en-US" sz="3200" b="1" dirty="0" smtClean="0"/>
            </a:br>
            <a:r>
              <a:rPr lang="en-US" sz="3200" b="1" dirty="0" smtClean="0"/>
              <a:t>the Multi-Axis Crystal Spectrometer (MACS)</a:t>
            </a:r>
            <a:endParaRPr lang="en-US" sz="3200" b="1" dirty="0"/>
          </a:p>
        </p:txBody>
      </p:sp>
      <p:pic>
        <p:nvPicPr>
          <p:cNvPr id="4" name="Picture 3" descr="MACS_diagram.jpg"/>
          <p:cNvPicPr>
            <a:picLocks noChangeAspect="1"/>
          </p:cNvPicPr>
          <p:nvPr/>
        </p:nvPicPr>
        <p:blipFill>
          <a:blip r:embed="rId3" cstate="print"/>
          <a:srcRect l="1243" t="1780" r="1014" b="4210"/>
          <a:stretch>
            <a:fillRect/>
          </a:stretch>
        </p:blipFill>
        <p:spPr>
          <a:xfrm>
            <a:off x="2819400" y="1752600"/>
            <a:ext cx="6172200" cy="4474225"/>
          </a:xfrm>
          <a:prstGeom prst="rect">
            <a:avLst/>
          </a:prstGeom>
        </p:spPr>
      </p:pic>
      <p:pic>
        <p:nvPicPr>
          <p:cNvPr id="5" name="Picture 4" descr="macs_solenoid.jpg"/>
          <p:cNvPicPr>
            <a:picLocks noChangeAspect="1"/>
          </p:cNvPicPr>
          <p:nvPr/>
        </p:nvPicPr>
        <p:blipFill>
          <a:blip r:embed="rId4" cstate="print"/>
          <a:stretch>
            <a:fillRect/>
          </a:stretch>
        </p:blipFill>
        <p:spPr>
          <a:xfrm>
            <a:off x="762000" y="1524000"/>
            <a:ext cx="1219200" cy="2499359"/>
          </a:xfrm>
          <a:prstGeom prst="rect">
            <a:avLst/>
          </a:prstGeom>
        </p:spPr>
      </p:pic>
      <p:pic>
        <p:nvPicPr>
          <p:cNvPr id="6" name="Picture 5" descr="archie_jughead_in_solenoid.jpg"/>
          <p:cNvPicPr>
            <a:picLocks noChangeAspect="1"/>
          </p:cNvPicPr>
          <p:nvPr/>
        </p:nvPicPr>
        <p:blipFill>
          <a:blip r:embed="rId5" cstate="print"/>
          <a:stretch>
            <a:fillRect/>
          </a:stretch>
        </p:blipFill>
        <p:spPr>
          <a:xfrm rot="16200000">
            <a:off x="-10230" y="4125031"/>
            <a:ext cx="2743200" cy="2570338"/>
          </a:xfrm>
          <a:prstGeom prst="rect">
            <a:avLst/>
          </a:prstGeom>
        </p:spPr>
      </p:pic>
      <p:cxnSp>
        <p:nvCxnSpPr>
          <p:cNvPr id="8" name="Straight Arrow Connector 7"/>
          <p:cNvCxnSpPr/>
          <p:nvPr/>
        </p:nvCxnSpPr>
        <p:spPr>
          <a:xfrm>
            <a:off x="2070100" y="3175000"/>
            <a:ext cx="1371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81422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descr="Rainbo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8" y="942975"/>
            <a:ext cx="26924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4" descr="Jerse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2013" y="931863"/>
            <a:ext cx="2662237"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5"/>
          <p:cNvSpPr txBox="1">
            <a:spLocks noChangeArrowheads="1"/>
          </p:cNvSpPr>
          <p:nvPr/>
        </p:nvSpPr>
        <p:spPr bwMode="auto">
          <a:xfrm>
            <a:off x="1182688" y="90488"/>
            <a:ext cx="65055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t>WIDE-ANGLE CELLS for SEOP</a:t>
            </a:r>
          </a:p>
          <a:p>
            <a:pPr algn="ctr" eaLnBrk="1" hangingPunct="1"/>
            <a:r>
              <a:rPr lang="en-US" sz="1800"/>
              <a:t>  “</a:t>
            </a:r>
            <a:r>
              <a:rPr lang="en-US" altLang="ja-JP" sz="1800" i="1"/>
              <a:t>The path is difficult to cross like the sharpened edge of the razor</a:t>
            </a:r>
            <a:r>
              <a:rPr lang="en-US" sz="1800"/>
              <a:t>”</a:t>
            </a:r>
          </a:p>
        </p:txBody>
      </p:sp>
      <p:pic>
        <p:nvPicPr>
          <p:cNvPr id="19460" name="Picture 6" descr="Chianti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2700" y="942975"/>
            <a:ext cx="2536825"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7"/>
          <p:cNvSpPr txBox="1">
            <a:spLocks noChangeArrowheads="1"/>
          </p:cNvSpPr>
          <p:nvPr/>
        </p:nvSpPr>
        <p:spPr bwMode="auto">
          <a:xfrm>
            <a:off x="147638" y="2859088"/>
            <a:ext cx="2855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FF"/>
                </a:solidFill>
              </a:rPr>
              <a:t>Quartz – 20/100 h, </a:t>
            </a:r>
            <a:r>
              <a:rPr lang="en-US" sz="1800" i="1">
                <a:solidFill>
                  <a:srgbClr val="0000FF"/>
                </a:solidFill>
              </a:rPr>
              <a:t>P</a:t>
            </a:r>
            <a:r>
              <a:rPr lang="en-US" sz="1800" baseline="-25000">
                <a:solidFill>
                  <a:srgbClr val="0000FF"/>
                </a:solidFill>
              </a:rPr>
              <a:t>He</a:t>
            </a:r>
            <a:r>
              <a:rPr lang="en-US" sz="1800">
                <a:solidFill>
                  <a:srgbClr val="0000FF"/>
                </a:solidFill>
              </a:rPr>
              <a:t>= 45% </a:t>
            </a:r>
          </a:p>
        </p:txBody>
      </p:sp>
      <p:sp>
        <p:nvSpPr>
          <p:cNvPr id="19462" name="Rectangle 8"/>
          <p:cNvSpPr>
            <a:spLocks noChangeArrowheads="1"/>
          </p:cNvSpPr>
          <p:nvPr/>
        </p:nvSpPr>
        <p:spPr bwMode="auto">
          <a:xfrm>
            <a:off x="3297238" y="2755900"/>
            <a:ext cx="3000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FF"/>
                </a:solidFill>
              </a:rPr>
              <a:t>3 sections of blown quartz</a:t>
            </a:r>
          </a:p>
          <a:p>
            <a:r>
              <a:rPr lang="en-US">
                <a:solidFill>
                  <a:srgbClr val="0000FF"/>
                </a:solidFill>
              </a:rPr>
              <a:t>200 h, but yet still only 45% !</a:t>
            </a:r>
          </a:p>
        </p:txBody>
      </p:sp>
      <p:sp>
        <p:nvSpPr>
          <p:cNvPr id="19463" name="TextBox 10"/>
          <p:cNvSpPr txBox="1">
            <a:spLocks noChangeArrowheads="1"/>
          </p:cNvSpPr>
          <p:nvPr/>
        </p:nvSpPr>
        <p:spPr bwMode="auto">
          <a:xfrm>
            <a:off x="6297613" y="2755900"/>
            <a:ext cx="27797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0000"/>
                </a:solidFill>
              </a:rPr>
              <a:t>Temporary for FeSeTe expt:</a:t>
            </a:r>
          </a:p>
          <a:p>
            <a:pPr eaLnBrk="1" hangingPunct="1"/>
            <a:r>
              <a:rPr lang="en-US" sz="1800">
                <a:solidFill>
                  <a:srgbClr val="FF0000"/>
                </a:solidFill>
              </a:rPr>
              <a:t>GE180 cylinder, 200 h, 75%</a:t>
            </a:r>
          </a:p>
        </p:txBody>
      </p:sp>
      <p:sp>
        <p:nvSpPr>
          <p:cNvPr id="19464" name="TextBox 12"/>
          <p:cNvSpPr txBox="1">
            <a:spLocks noChangeArrowheads="1"/>
          </p:cNvSpPr>
          <p:nvPr/>
        </p:nvSpPr>
        <p:spPr bwMode="auto">
          <a:xfrm>
            <a:off x="255588" y="6376988"/>
            <a:ext cx="8807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a:solidFill>
                  <a:srgbClr val="FF0000"/>
                </a:solidFill>
              </a:rPr>
              <a:t>NIST GLASS/OPTICAL SHOP TO THE RESCUE:  3 sections of GE180, 100-400 h, 75%  </a:t>
            </a:r>
          </a:p>
        </p:txBody>
      </p:sp>
      <p:sp>
        <p:nvSpPr>
          <p:cNvPr id="19465" name="TextBox 15"/>
          <p:cNvSpPr txBox="1">
            <a:spLocks noChangeArrowheads="1"/>
          </p:cNvSpPr>
          <p:nvPr/>
        </p:nvSpPr>
        <p:spPr bwMode="auto">
          <a:xfrm>
            <a:off x="255588" y="6022975"/>
            <a:ext cx="834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FF0000"/>
                </a:solidFill>
              </a:rPr>
              <a:t>Veronica 	           Archie                   Reggie             Jughead	       Reliance 		    Giant</a:t>
            </a:r>
          </a:p>
        </p:txBody>
      </p:sp>
      <p:pic>
        <p:nvPicPr>
          <p:cNvPr id="19466" name="Picture 1" descr="allsixcells_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588" y="3402013"/>
            <a:ext cx="852487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753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8300"/>
            <a:ext cx="29273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descr="P1010179.JPG"/>
          <p:cNvPicPr>
            <a:picLocks noChangeAspect="1"/>
          </p:cNvPicPr>
          <p:nvPr/>
        </p:nvPicPr>
        <p:blipFill>
          <a:blip r:embed="rId4">
            <a:extLst>
              <a:ext uri="{28A0092B-C50C-407E-A947-70E740481C1C}">
                <a14:useLocalDpi xmlns:a14="http://schemas.microsoft.com/office/drawing/2010/main" val="0"/>
              </a:ext>
            </a:extLst>
          </a:blip>
          <a:srcRect l="27000" t="13000" r="7001" b="21001"/>
          <a:stretch>
            <a:fillRect/>
          </a:stretch>
        </p:blipFill>
        <p:spPr bwMode="auto">
          <a:xfrm>
            <a:off x="114300" y="3927231"/>
            <a:ext cx="26289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2413" y="5676900"/>
            <a:ext cx="3557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2" name="Group 37"/>
          <p:cNvGrpSpPr>
            <a:grpSpLocks/>
          </p:cNvGrpSpPr>
          <p:nvPr/>
        </p:nvGrpSpPr>
        <p:grpSpPr bwMode="auto">
          <a:xfrm>
            <a:off x="3086100" y="41275"/>
            <a:ext cx="5961063" cy="4606925"/>
            <a:chOff x="2971800" y="0"/>
            <a:chExt cx="5961063" cy="4606925"/>
          </a:xfrm>
        </p:grpSpPr>
        <p:pic>
          <p:nvPicPr>
            <p:cNvPr id="9223" name="Picture 5" descr="hesetup.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0"/>
              <a:ext cx="5961063"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4" name="Group 14"/>
            <p:cNvGrpSpPr>
              <a:grpSpLocks/>
            </p:cNvGrpSpPr>
            <p:nvPr/>
          </p:nvGrpSpPr>
          <p:grpSpPr bwMode="auto">
            <a:xfrm>
              <a:off x="3211513" y="723900"/>
              <a:ext cx="141287" cy="428625"/>
              <a:chOff x="1807827" y="3430382"/>
              <a:chExt cx="142061" cy="429097"/>
            </a:xfrm>
          </p:grpSpPr>
          <p:cxnSp>
            <p:nvCxnSpPr>
              <p:cNvPr id="16" name="Straight Arrow Connector 15"/>
              <p:cNvCxnSpPr/>
              <p:nvPr/>
            </p:nvCxnSpPr>
            <p:spPr>
              <a:xfrm rot="16200000" flipH="1">
                <a:off x="1675171" y="3638480"/>
                <a:ext cx="429097" cy="12902"/>
              </a:xfrm>
              <a:prstGeom prst="straightConnector1">
                <a:avLst/>
              </a:prstGeom>
              <a:noFill/>
              <a:ln w="38100" cap="flat" cmpd="sng" algn="ctr">
                <a:solidFill>
                  <a:srgbClr val="FF0000"/>
                </a:solidFill>
                <a:prstDash val="solid"/>
                <a:headEnd w="sm" len="med"/>
                <a:tailEnd type="triangle" w="med" len="me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p:spPr>
          </p:cxnSp>
          <p:sp>
            <p:nvSpPr>
              <p:cNvPr id="17" name="Oval 16"/>
              <p:cNvSpPr/>
              <p:nvPr/>
            </p:nvSpPr>
            <p:spPr>
              <a:xfrm flipV="1">
                <a:off x="1807827" y="3532953"/>
                <a:ext cx="142061" cy="145160"/>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endParaRPr lang="en-US" sz="1800"/>
              </a:p>
            </p:txBody>
          </p:sp>
        </p:grpSp>
        <p:grpSp>
          <p:nvGrpSpPr>
            <p:cNvPr id="9229" name="Group 17"/>
            <p:cNvGrpSpPr>
              <a:grpSpLocks/>
            </p:cNvGrpSpPr>
            <p:nvPr/>
          </p:nvGrpSpPr>
          <p:grpSpPr bwMode="auto">
            <a:xfrm>
              <a:off x="3032125" y="676275"/>
              <a:ext cx="142875" cy="428625"/>
              <a:chOff x="8646843" y="4688109"/>
              <a:chExt cx="142061" cy="429097"/>
            </a:xfrm>
          </p:grpSpPr>
          <p:cxnSp>
            <p:nvCxnSpPr>
              <p:cNvPr id="19" name="Straight Arrow Connector 18"/>
              <p:cNvCxnSpPr/>
              <p:nvPr/>
            </p:nvCxnSpPr>
            <p:spPr>
              <a:xfrm rot="5400000" flipH="1" flipV="1">
                <a:off x="8514187" y="4896207"/>
                <a:ext cx="429097" cy="12902"/>
              </a:xfrm>
              <a:prstGeom prst="straightConnector1">
                <a:avLst/>
              </a:prstGeom>
              <a:noFill/>
              <a:ln w="38100" cap="flat" cmpd="sng" algn="ctr">
                <a:solidFill>
                  <a:srgbClr val="FF0000"/>
                </a:solidFill>
                <a:prstDash val="solid"/>
                <a:headEnd w="sm" len="med"/>
                <a:tailEnd type="triangle" w="med" len="me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p:spPr>
          </p:cxnSp>
          <p:sp>
            <p:nvSpPr>
              <p:cNvPr id="20" name="Oval 19"/>
              <p:cNvSpPr/>
              <p:nvPr/>
            </p:nvSpPr>
            <p:spPr>
              <a:xfrm>
                <a:off x="8646843" y="4869476"/>
                <a:ext cx="142061" cy="145160"/>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endParaRPr lang="en-US" sz="1800"/>
              </a:p>
            </p:txBody>
          </p:sp>
        </p:grpSp>
        <p:grpSp>
          <p:nvGrpSpPr>
            <p:cNvPr id="9234" name="Group 20"/>
            <p:cNvGrpSpPr>
              <a:grpSpLocks/>
            </p:cNvGrpSpPr>
            <p:nvPr/>
          </p:nvGrpSpPr>
          <p:grpSpPr bwMode="auto">
            <a:xfrm>
              <a:off x="4762500" y="762000"/>
              <a:ext cx="141288" cy="428625"/>
              <a:chOff x="1807827" y="3430382"/>
              <a:chExt cx="142061" cy="429097"/>
            </a:xfrm>
          </p:grpSpPr>
          <p:cxnSp>
            <p:nvCxnSpPr>
              <p:cNvPr id="22" name="Straight Arrow Connector 21"/>
              <p:cNvCxnSpPr/>
              <p:nvPr/>
            </p:nvCxnSpPr>
            <p:spPr>
              <a:xfrm rot="16200000" flipH="1">
                <a:off x="1675171" y="3638480"/>
                <a:ext cx="429097" cy="12902"/>
              </a:xfrm>
              <a:prstGeom prst="straightConnector1">
                <a:avLst/>
              </a:prstGeom>
              <a:noFill/>
              <a:ln w="38100" cap="flat" cmpd="sng" algn="ctr">
                <a:solidFill>
                  <a:srgbClr val="FF0000"/>
                </a:solidFill>
                <a:prstDash val="solid"/>
                <a:headEnd w="sm" len="med"/>
                <a:tailEnd type="triangle" w="med" len="me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p:spPr>
          </p:cxnSp>
          <p:sp>
            <p:nvSpPr>
              <p:cNvPr id="23" name="Oval 22"/>
              <p:cNvSpPr/>
              <p:nvPr/>
            </p:nvSpPr>
            <p:spPr>
              <a:xfrm flipV="1">
                <a:off x="1807827" y="3532953"/>
                <a:ext cx="142061" cy="145160"/>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endParaRPr lang="en-US" sz="1800"/>
              </a:p>
            </p:txBody>
          </p:sp>
        </p:grpSp>
        <p:grpSp>
          <p:nvGrpSpPr>
            <p:cNvPr id="9239" name="Group 15"/>
            <p:cNvGrpSpPr>
              <a:grpSpLocks/>
            </p:cNvGrpSpPr>
            <p:nvPr/>
          </p:nvGrpSpPr>
          <p:grpSpPr bwMode="auto">
            <a:xfrm>
              <a:off x="5842000" y="696913"/>
              <a:ext cx="142875" cy="428625"/>
              <a:chOff x="1807827" y="3430382"/>
              <a:chExt cx="142061" cy="429097"/>
            </a:xfrm>
          </p:grpSpPr>
          <p:cxnSp>
            <p:nvCxnSpPr>
              <p:cNvPr id="27" name="Straight Arrow Connector 26"/>
              <p:cNvCxnSpPr/>
              <p:nvPr/>
            </p:nvCxnSpPr>
            <p:spPr>
              <a:xfrm rot="16200000" flipH="1">
                <a:off x="1675171" y="3638480"/>
                <a:ext cx="429097" cy="12902"/>
              </a:xfrm>
              <a:prstGeom prst="straightConnector1">
                <a:avLst/>
              </a:prstGeom>
              <a:noFill/>
              <a:ln w="38100" cap="flat" cmpd="sng" algn="ctr">
                <a:solidFill>
                  <a:srgbClr val="FF0000"/>
                </a:solidFill>
                <a:prstDash val="solid"/>
                <a:headEnd w="sm" len="med"/>
                <a:tailEnd type="triangle" w="med" len="me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p:spPr>
          </p:cxnSp>
          <p:sp>
            <p:nvSpPr>
              <p:cNvPr id="28" name="Oval 27"/>
              <p:cNvSpPr/>
              <p:nvPr/>
            </p:nvSpPr>
            <p:spPr>
              <a:xfrm flipV="1">
                <a:off x="1807827" y="3532953"/>
                <a:ext cx="142061" cy="145160"/>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endParaRPr lang="en-US" sz="1800"/>
              </a:p>
            </p:txBody>
          </p:sp>
        </p:grpSp>
        <p:sp>
          <p:nvSpPr>
            <p:cNvPr id="9244" name="TextBox 34"/>
            <p:cNvSpPr txBox="1">
              <a:spLocks noChangeArrowheads="1"/>
            </p:cNvSpPr>
            <p:nvPr/>
          </p:nvSpPr>
          <p:spPr bwMode="auto">
            <a:xfrm>
              <a:off x="4762500" y="152400"/>
              <a:ext cx="68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400">
                  <a:latin typeface="Arial" charset="0"/>
                  <a:cs typeface="Arial" charset="0"/>
                </a:rPr>
                <a:t>Spin</a:t>
              </a:r>
            </a:p>
          </p:txBody>
        </p:sp>
      </p:grpSp>
      <p:cxnSp>
        <p:nvCxnSpPr>
          <p:cNvPr id="30" name="Straight Arrow Connector 29"/>
          <p:cNvCxnSpPr/>
          <p:nvPr/>
        </p:nvCxnSpPr>
        <p:spPr>
          <a:xfrm rot="10800000" flipV="1">
            <a:off x="2927350" y="2019300"/>
            <a:ext cx="1416050" cy="685800"/>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2743200" y="2400300"/>
            <a:ext cx="2933700" cy="1676400"/>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9247" name="TextBox 26"/>
          <p:cNvSpPr txBox="1">
            <a:spLocks noChangeArrowheads="1"/>
          </p:cNvSpPr>
          <p:nvPr/>
        </p:nvSpPr>
        <p:spPr bwMode="auto">
          <a:xfrm>
            <a:off x="2857500" y="4381500"/>
            <a:ext cx="62865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dirty="0">
                <a:latin typeface="Calibri" charset="0"/>
              </a:rPr>
              <a:t>We measure the n-</a:t>
            </a:r>
            <a:r>
              <a:rPr lang="en-US" sz="2000" baseline="30000" dirty="0">
                <a:latin typeface="Calibri" charset="0"/>
              </a:rPr>
              <a:t>3</a:t>
            </a:r>
            <a:r>
              <a:rPr lang="en-US" sz="2000" dirty="0">
                <a:latin typeface="Calibri" charset="0"/>
              </a:rPr>
              <a:t>He spin-dependent scattering length using  polarized </a:t>
            </a:r>
            <a:r>
              <a:rPr lang="en-US" sz="2000" baseline="30000" dirty="0">
                <a:latin typeface="Calibri" charset="0"/>
              </a:rPr>
              <a:t>3</a:t>
            </a:r>
            <a:r>
              <a:rPr lang="en-US" sz="2000" dirty="0">
                <a:latin typeface="Calibri" charset="0"/>
              </a:rPr>
              <a:t>He gas trapped in a glass cell. The phase shift  </a:t>
            </a:r>
            <a:r>
              <a:rPr lang="en-US" sz="2000" dirty="0">
                <a:latin typeface="Symbol" charset="0"/>
              </a:rPr>
              <a:t>f</a:t>
            </a:r>
            <a:r>
              <a:rPr lang="en-US" sz="2000" dirty="0">
                <a:latin typeface="Calibri" charset="0"/>
              </a:rPr>
              <a:t>  between the two flipper states (off or on) is related to the spin-dependent scattering length (</a:t>
            </a:r>
            <a:r>
              <a:rPr lang="en-US" sz="2000" i="1" dirty="0">
                <a:latin typeface="Calibri" charset="0"/>
              </a:rPr>
              <a:t>b</a:t>
            </a:r>
            <a:r>
              <a:rPr lang="en-US" sz="2000" i="1" baseline="-25000" dirty="0">
                <a:latin typeface="Calibri" charset="0"/>
              </a:rPr>
              <a:t>i</a:t>
            </a:r>
            <a:r>
              <a:rPr lang="en-US" sz="2000" dirty="0">
                <a:latin typeface="Calibri" charset="0"/>
              </a:rPr>
              <a:t>) by</a:t>
            </a:r>
          </a:p>
          <a:p>
            <a:pPr eaLnBrk="1" hangingPunct="1"/>
            <a:endParaRPr lang="en-US" sz="2000" dirty="0">
              <a:latin typeface="Calibri" charset="0"/>
            </a:endParaRPr>
          </a:p>
          <a:p>
            <a:pPr eaLnBrk="1" hangingPunct="1"/>
            <a:endParaRPr lang="en-US" sz="1800" dirty="0">
              <a:latin typeface="Calibri" charset="0"/>
            </a:endParaRPr>
          </a:p>
          <a:p>
            <a:pPr eaLnBrk="1" hangingPunct="1"/>
            <a:endParaRPr lang="en-US" sz="1800" dirty="0">
              <a:latin typeface="Calibri" charset="0"/>
            </a:endParaRPr>
          </a:p>
        </p:txBody>
      </p:sp>
      <p:sp>
        <p:nvSpPr>
          <p:cNvPr id="2" name="Rectangle 1"/>
          <p:cNvSpPr/>
          <p:nvPr/>
        </p:nvSpPr>
        <p:spPr>
          <a:xfrm>
            <a:off x="-63256" y="164638"/>
            <a:ext cx="3209681" cy="1277273"/>
          </a:xfrm>
          <a:prstGeom prst="rect">
            <a:avLst/>
          </a:prstGeom>
        </p:spPr>
        <p:txBody>
          <a:bodyPr wrap="square">
            <a:spAutoFit/>
          </a:bodyPr>
          <a:lstStyle/>
          <a:p>
            <a:pPr algn="ctr">
              <a:lnSpc>
                <a:spcPct val="130000"/>
              </a:lnSpc>
            </a:pPr>
            <a:r>
              <a:rPr lang="en-US" sz="2000" b="1" dirty="0"/>
              <a:t>MEASUREMENT of </a:t>
            </a:r>
            <a:r>
              <a:rPr lang="en-US" sz="2000" b="1" dirty="0" smtClean="0"/>
              <a:t>the</a:t>
            </a:r>
          </a:p>
          <a:p>
            <a:pPr algn="ctr">
              <a:lnSpc>
                <a:spcPct val="130000"/>
              </a:lnSpc>
            </a:pPr>
            <a:r>
              <a:rPr lang="en-US" sz="2000" b="1" dirty="0" smtClean="0"/>
              <a:t> </a:t>
            </a:r>
            <a:r>
              <a:rPr lang="en-US" sz="2000" b="1" dirty="0"/>
              <a:t>n-</a:t>
            </a:r>
            <a:r>
              <a:rPr lang="en-US" sz="2000" b="1" baseline="30000" dirty="0"/>
              <a:t>3</a:t>
            </a:r>
            <a:r>
              <a:rPr lang="en-US" sz="2000" b="1" dirty="0"/>
              <a:t>He INCOHERENT</a:t>
            </a:r>
            <a:br>
              <a:rPr lang="en-US" sz="2000" b="1" dirty="0"/>
            </a:br>
            <a:r>
              <a:rPr lang="en-US" sz="2000" b="1" dirty="0"/>
              <a:t>SCATTERING LENGTH of </a:t>
            </a:r>
            <a:r>
              <a:rPr lang="en-US" sz="2000" b="1" baseline="30000" dirty="0"/>
              <a:t>3</a:t>
            </a:r>
            <a:r>
              <a:rPr lang="en-US" sz="2000" b="1" dirty="0"/>
              <a:t>He</a:t>
            </a:r>
          </a:p>
        </p:txBody>
      </p:sp>
      <p:sp>
        <p:nvSpPr>
          <p:cNvPr id="3" name="Rectangle 2"/>
          <p:cNvSpPr/>
          <p:nvPr/>
        </p:nvSpPr>
        <p:spPr>
          <a:xfrm>
            <a:off x="114300" y="6124528"/>
            <a:ext cx="4572000" cy="584776"/>
          </a:xfrm>
          <a:prstGeom prst="rect">
            <a:avLst/>
          </a:prstGeom>
        </p:spPr>
        <p:txBody>
          <a:bodyPr>
            <a:spAutoFit/>
          </a:bodyPr>
          <a:lstStyle/>
          <a:p>
            <a:r>
              <a:rPr lang="en-US" sz="1600" dirty="0"/>
              <a:t>M.G. Huber </a:t>
            </a:r>
            <a:r>
              <a:rPr lang="en-US" sz="1600" i="1" dirty="0"/>
              <a:t>et </a:t>
            </a:r>
            <a:r>
              <a:rPr lang="en-US" sz="1600" i="1" dirty="0" smtClean="0"/>
              <a:t>al</a:t>
            </a:r>
            <a:r>
              <a:rPr lang="en-US" sz="1600" dirty="0" smtClean="0"/>
              <a:t>, PRL </a:t>
            </a:r>
            <a:r>
              <a:rPr lang="en-US" sz="1600" b="1" dirty="0"/>
              <a:t>102</a:t>
            </a:r>
            <a:r>
              <a:rPr lang="en-US" sz="1600" dirty="0"/>
              <a:t>, 200401 (2009)</a:t>
            </a:r>
            <a:r>
              <a:rPr lang="en-US" sz="1600" dirty="0" smtClean="0"/>
              <a:t>;</a:t>
            </a:r>
          </a:p>
          <a:p>
            <a:r>
              <a:rPr lang="en-US" sz="1600" dirty="0" smtClean="0"/>
              <a:t> </a:t>
            </a:r>
            <a:r>
              <a:rPr lang="en-US" sz="1600" dirty="0"/>
              <a:t>ibid., </a:t>
            </a:r>
            <a:r>
              <a:rPr lang="en-US" sz="1600" b="1" dirty="0"/>
              <a:t>103</a:t>
            </a:r>
            <a:r>
              <a:rPr lang="en-US" sz="1600" dirty="0"/>
              <a:t>, 179903 (2009).</a:t>
            </a:r>
          </a:p>
        </p:txBody>
      </p:sp>
    </p:spTree>
    <p:extLst>
      <p:ext uri="{BB962C8B-B14F-4D97-AF65-F5344CB8AC3E}">
        <p14:creationId xmlns:p14="http://schemas.microsoft.com/office/powerpoint/2010/main" val="27769924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val 2"/>
          <p:cNvSpPr>
            <a:spLocks noChangeArrowheads="1"/>
          </p:cNvSpPr>
          <p:nvPr/>
        </p:nvSpPr>
        <p:spPr bwMode="auto">
          <a:xfrm>
            <a:off x="6477000" y="2133600"/>
            <a:ext cx="685800" cy="685800"/>
          </a:xfrm>
          <a:prstGeom prst="ellipse">
            <a:avLst/>
          </a:prstGeom>
          <a:solidFill>
            <a:srgbClr val="008000">
              <a:alpha val="20000"/>
            </a:srgbClr>
          </a:solidFill>
          <a:ln w="9525">
            <a:solidFill>
              <a:srgbClr val="00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14339" name="Oval 3"/>
          <p:cNvSpPr>
            <a:spLocks noChangeArrowheads="1"/>
          </p:cNvSpPr>
          <p:nvPr/>
        </p:nvSpPr>
        <p:spPr bwMode="auto">
          <a:xfrm>
            <a:off x="3352800" y="2209800"/>
            <a:ext cx="685800" cy="685800"/>
          </a:xfrm>
          <a:prstGeom prst="ellipse">
            <a:avLst/>
          </a:prstGeom>
          <a:solidFill>
            <a:srgbClr val="993300">
              <a:alpha val="20000"/>
            </a:srgbClr>
          </a:solidFill>
          <a:ln w="9525">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14340" name="Text Box 4"/>
          <p:cNvSpPr txBox="1">
            <a:spLocks noChangeArrowheads="1"/>
          </p:cNvSpPr>
          <p:nvPr/>
        </p:nvSpPr>
        <p:spPr bwMode="auto">
          <a:xfrm>
            <a:off x="1143000" y="22860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008040"/>
                </a:solidFill>
              </a:rPr>
              <a:t>n</a:t>
            </a:r>
            <a:endParaRPr lang="en-US"/>
          </a:p>
        </p:txBody>
      </p:sp>
      <p:sp>
        <p:nvSpPr>
          <p:cNvPr id="14341" name="Line 5"/>
          <p:cNvSpPr>
            <a:spLocks noChangeShapeType="1"/>
          </p:cNvSpPr>
          <p:nvPr/>
        </p:nvSpPr>
        <p:spPr bwMode="auto">
          <a:xfrm flipV="1">
            <a:off x="1143000" y="2057400"/>
            <a:ext cx="0" cy="914400"/>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42" name="Text Box 6"/>
          <p:cNvSpPr txBox="1">
            <a:spLocks noChangeArrowheads="1"/>
          </p:cNvSpPr>
          <p:nvPr/>
        </p:nvSpPr>
        <p:spPr bwMode="auto">
          <a:xfrm>
            <a:off x="2133600" y="2209800"/>
            <a:ext cx="444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3600" b="1"/>
              <a:t>+</a:t>
            </a:r>
          </a:p>
        </p:txBody>
      </p:sp>
      <p:sp>
        <p:nvSpPr>
          <p:cNvPr id="14343" name="Text Box 7"/>
          <p:cNvSpPr txBox="1">
            <a:spLocks noChangeArrowheads="1"/>
          </p:cNvSpPr>
          <p:nvPr/>
        </p:nvSpPr>
        <p:spPr bwMode="auto">
          <a:xfrm>
            <a:off x="3581400" y="22860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804000"/>
                </a:solidFill>
              </a:rPr>
              <a:t>p</a:t>
            </a:r>
            <a:endParaRPr lang="en-US"/>
          </a:p>
        </p:txBody>
      </p:sp>
      <p:sp>
        <p:nvSpPr>
          <p:cNvPr id="14344" name="Line 8"/>
          <p:cNvSpPr>
            <a:spLocks noChangeShapeType="1"/>
          </p:cNvSpPr>
          <p:nvPr/>
        </p:nvSpPr>
        <p:spPr bwMode="auto">
          <a:xfrm rot="5412418" flipV="1">
            <a:off x="5105400" y="2057400"/>
            <a:ext cx="0" cy="914400"/>
          </a:xfrm>
          <a:prstGeom prst="line">
            <a:avLst/>
          </a:prstGeom>
          <a:noFill/>
          <a:ln w="57150">
            <a:solidFill>
              <a:srgbClr val="008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45" name="Line 9"/>
          <p:cNvSpPr>
            <a:spLocks noChangeShapeType="1"/>
          </p:cNvSpPr>
          <p:nvPr/>
        </p:nvSpPr>
        <p:spPr bwMode="auto">
          <a:xfrm rot="10508020" flipV="1">
            <a:off x="7086600" y="3048000"/>
            <a:ext cx="34925" cy="609600"/>
          </a:xfrm>
          <a:prstGeom prst="line">
            <a:avLst/>
          </a:prstGeom>
          <a:noFill/>
          <a:ln w="28575">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46" name="Line 10"/>
          <p:cNvSpPr>
            <a:spLocks noChangeShapeType="1"/>
          </p:cNvSpPr>
          <p:nvPr/>
        </p:nvSpPr>
        <p:spPr bwMode="auto">
          <a:xfrm rot="21505437" flipV="1">
            <a:off x="7162800" y="1371600"/>
            <a:ext cx="0" cy="685800"/>
          </a:xfrm>
          <a:prstGeom prst="line">
            <a:avLst/>
          </a:prstGeom>
          <a:noFill/>
          <a:ln w="28575">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47" name="Text Box 11"/>
          <p:cNvSpPr txBox="1">
            <a:spLocks noChangeArrowheads="1"/>
          </p:cNvSpPr>
          <p:nvPr/>
        </p:nvSpPr>
        <p:spPr bwMode="auto">
          <a:xfrm>
            <a:off x="7467600" y="1371600"/>
            <a:ext cx="33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rgbClr val="800040"/>
                </a:solidFill>
                <a:latin typeface="Symbol" charset="0"/>
              </a:rPr>
              <a:t>g</a:t>
            </a:r>
            <a:endParaRPr lang="en-US" sz="2800"/>
          </a:p>
        </p:txBody>
      </p:sp>
      <p:sp>
        <p:nvSpPr>
          <p:cNvPr id="14348" name="Rectangle 12"/>
          <p:cNvSpPr>
            <a:spLocks noChangeArrowheads="1"/>
          </p:cNvSpPr>
          <p:nvPr/>
        </p:nvSpPr>
        <p:spPr bwMode="auto">
          <a:xfrm>
            <a:off x="7543800" y="3048000"/>
            <a:ext cx="33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rgbClr val="800040"/>
                </a:solidFill>
                <a:latin typeface="Symbol" charset="0"/>
              </a:rPr>
              <a:t>g</a:t>
            </a:r>
          </a:p>
        </p:txBody>
      </p:sp>
      <p:sp>
        <p:nvSpPr>
          <p:cNvPr id="14349" name="Text Box 13"/>
          <p:cNvSpPr txBox="1">
            <a:spLocks noChangeArrowheads="1"/>
          </p:cNvSpPr>
          <p:nvPr/>
        </p:nvSpPr>
        <p:spPr bwMode="auto">
          <a:xfrm>
            <a:off x="609600" y="4724400"/>
            <a:ext cx="6835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1"/>
              <a:t>PNC asymmetry:</a:t>
            </a:r>
            <a:endParaRPr lang="en-US"/>
          </a:p>
        </p:txBody>
      </p:sp>
      <p:graphicFrame>
        <p:nvGraphicFramePr>
          <p:cNvPr id="14350" name="Object 14"/>
          <p:cNvGraphicFramePr>
            <a:graphicFrameLocks noChangeAspect="1"/>
          </p:cNvGraphicFramePr>
          <p:nvPr/>
        </p:nvGraphicFramePr>
        <p:xfrm>
          <a:off x="3962400" y="4648200"/>
          <a:ext cx="2006600" cy="622300"/>
        </p:xfrm>
        <a:graphic>
          <a:graphicData uri="http://schemas.openxmlformats.org/presentationml/2006/ole">
            <mc:AlternateContent xmlns:mc="http://schemas.openxmlformats.org/markup-compatibility/2006">
              <mc:Choice xmlns:v="urn:schemas-microsoft-com:vml" Requires="v">
                <p:oleObj spid="_x0000_s17567" name="Equation" r:id="rId3" imgW="2006600" imgH="622300" progId="Equation.3">
                  <p:embed/>
                </p:oleObj>
              </mc:Choice>
              <mc:Fallback>
                <p:oleObj name="Equation" r:id="rId3" imgW="2006600" imgH="622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648200"/>
                        <a:ext cx="20066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351" name="Object 15"/>
          <p:cNvGraphicFramePr>
            <a:graphicFrameLocks noChangeAspect="1"/>
          </p:cNvGraphicFramePr>
          <p:nvPr/>
        </p:nvGraphicFramePr>
        <p:xfrm>
          <a:off x="609600" y="5486400"/>
          <a:ext cx="4089400" cy="622300"/>
        </p:xfrm>
        <a:graphic>
          <a:graphicData uri="http://schemas.openxmlformats.org/presentationml/2006/ole">
            <mc:AlternateContent xmlns:mc="http://schemas.openxmlformats.org/markup-compatibility/2006">
              <mc:Choice xmlns:v="urn:schemas-microsoft-com:vml" Requires="v">
                <p:oleObj spid="_x0000_s17568" name="Equation" r:id="rId5" imgW="4089400" imgH="622300" progId="Equation.3">
                  <p:embed/>
                </p:oleObj>
              </mc:Choice>
              <mc:Fallback>
                <p:oleObj name="Equation" r:id="rId5" imgW="4089400" imgH="622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486400"/>
                        <a:ext cx="40894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352" name="Text Box 16"/>
          <p:cNvSpPr txBox="1">
            <a:spLocks noChangeArrowheads="1"/>
          </p:cNvSpPr>
          <p:nvPr/>
        </p:nvSpPr>
        <p:spPr bwMode="auto">
          <a:xfrm>
            <a:off x="747713" y="214313"/>
            <a:ext cx="76295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200" b="1"/>
              <a:t>PARITY VIOLATION in </a:t>
            </a:r>
          </a:p>
          <a:p>
            <a:pPr algn="ctr"/>
            <a:r>
              <a:rPr lang="en-US" sz="3200" b="1" u="sng"/>
              <a:t>NUCLEON-NUCLEON INTERACTIONS</a:t>
            </a:r>
            <a:endParaRPr lang="en-US" sz="3200"/>
          </a:p>
        </p:txBody>
      </p:sp>
      <p:sp>
        <p:nvSpPr>
          <p:cNvPr id="14353" name="Line 17"/>
          <p:cNvSpPr>
            <a:spLocks noChangeShapeType="1"/>
          </p:cNvSpPr>
          <p:nvPr/>
        </p:nvSpPr>
        <p:spPr bwMode="auto">
          <a:xfrm rot="21505437" flipV="1">
            <a:off x="7315200" y="1371600"/>
            <a:ext cx="0" cy="685800"/>
          </a:xfrm>
          <a:prstGeom prst="line">
            <a:avLst/>
          </a:prstGeom>
          <a:noFill/>
          <a:ln w="28575">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54" name="Line 18"/>
          <p:cNvSpPr>
            <a:spLocks noChangeShapeType="1"/>
          </p:cNvSpPr>
          <p:nvPr/>
        </p:nvSpPr>
        <p:spPr bwMode="auto">
          <a:xfrm rot="21505437" flipV="1">
            <a:off x="7010400" y="1371600"/>
            <a:ext cx="0" cy="685800"/>
          </a:xfrm>
          <a:prstGeom prst="line">
            <a:avLst/>
          </a:prstGeom>
          <a:noFill/>
          <a:ln w="28575">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55" name="Line 19"/>
          <p:cNvSpPr>
            <a:spLocks noChangeShapeType="1"/>
          </p:cNvSpPr>
          <p:nvPr/>
        </p:nvSpPr>
        <p:spPr bwMode="auto">
          <a:xfrm rot="10508020" flipV="1">
            <a:off x="7239000" y="3048000"/>
            <a:ext cx="34925" cy="609600"/>
          </a:xfrm>
          <a:prstGeom prst="line">
            <a:avLst/>
          </a:prstGeom>
          <a:noFill/>
          <a:ln w="28575">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56" name="Text Box 20"/>
          <p:cNvSpPr txBox="1">
            <a:spLocks noChangeArrowheads="1"/>
          </p:cNvSpPr>
          <p:nvPr/>
        </p:nvSpPr>
        <p:spPr bwMode="auto">
          <a:xfrm>
            <a:off x="4876800" y="5486400"/>
            <a:ext cx="3898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t>(meson exchange model)</a:t>
            </a:r>
            <a:endParaRPr lang="en-US"/>
          </a:p>
        </p:txBody>
      </p:sp>
      <p:sp>
        <p:nvSpPr>
          <p:cNvPr id="14357" name="Oval 21"/>
          <p:cNvSpPr>
            <a:spLocks noChangeArrowheads="1"/>
          </p:cNvSpPr>
          <p:nvPr/>
        </p:nvSpPr>
        <p:spPr bwMode="auto">
          <a:xfrm>
            <a:off x="838200" y="2209800"/>
            <a:ext cx="685800" cy="685800"/>
          </a:xfrm>
          <a:prstGeom prst="ellipse">
            <a:avLst/>
          </a:prstGeom>
          <a:solidFill>
            <a:srgbClr val="008000">
              <a:alpha val="20000"/>
            </a:srgbClr>
          </a:solidFill>
          <a:ln w="9525">
            <a:solidFill>
              <a:srgbClr val="00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14358" name="Oval 22"/>
          <p:cNvSpPr>
            <a:spLocks noChangeArrowheads="1"/>
          </p:cNvSpPr>
          <p:nvPr/>
        </p:nvSpPr>
        <p:spPr bwMode="auto">
          <a:xfrm>
            <a:off x="7086600" y="2286000"/>
            <a:ext cx="685800" cy="685800"/>
          </a:xfrm>
          <a:prstGeom prst="ellipse">
            <a:avLst/>
          </a:prstGeom>
          <a:solidFill>
            <a:srgbClr val="993300">
              <a:alpha val="20000"/>
            </a:srgbClr>
          </a:solidFill>
          <a:ln w="9525">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14359" name="Text Box 23"/>
          <p:cNvSpPr txBox="1">
            <a:spLocks noChangeArrowheads="1"/>
          </p:cNvSpPr>
          <p:nvPr/>
        </p:nvSpPr>
        <p:spPr bwMode="auto">
          <a:xfrm>
            <a:off x="6629400" y="22098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008040"/>
                </a:solidFill>
              </a:rPr>
              <a:t>n</a:t>
            </a:r>
            <a:endParaRPr lang="en-US">
              <a:solidFill>
                <a:srgbClr val="008040"/>
              </a:solidFill>
            </a:endParaRPr>
          </a:p>
        </p:txBody>
      </p:sp>
      <p:sp>
        <p:nvSpPr>
          <p:cNvPr id="14360" name="Text Box 24"/>
          <p:cNvSpPr txBox="1">
            <a:spLocks noChangeArrowheads="1"/>
          </p:cNvSpPr>
          <p:nvPr/>
        </p:nvSpPr>
        <p:spPr bwMode="auto">
          <a:xfrm>
            <a:off x="7239000" y="23622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996633"/>
                </a:solidFill>
              </a:rPr>
              <a:t>p</a:t>
            </a:r>
          </a:p>
        </p:txBody>
      </p:sp>
      <p:sp>
        <p:nvSpPr>
          <p:cNvPr id="14361" name="Text Box 25"/>
          <p:cNvSpPr txBox="1">
            <a:spLocks noChangeArrowheads="1"/>
          </p:cNvSpPr>
          <p:nvPr/>
        </p:nvSpPr>
        <p:spPr bwMode="auto">
          <a:xfrm>
            <a:off x="609600" y="3810000"/>
            <a:ext cx="26622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t>Parity operator:</a:t>
            </a:r>
          </a:p>
        </p:txBody>
      </p:sp>
      <p:graphicFrame>
        <p:nvGraphicFramePr>
          <p:cNvPr id="14362" name="Object 26"/>
          <p:cNvGraphicFramePr>
            <a:graphicFrameLocks noChangeAspect="1"/>
          </p:cNvGraphicFramePr>
          <p:nvPr/>
        </p:nvGraphicFramePr>
        <p:xfrm>
          <a:off x="3581400" y="3886200"/>
          <a:ext cx="1371600" cy="342900"/>
        </p:xfrm>
        <a:graphic>
          <a:graphicData uri="http://schemas.openxmlformats.org/presentationml/2006/ole">
            <mc:AlternateContent xmlns:mc="http://schemas.openxmlformats.org/markup-compatibility/2006">
              <mc:Choice xmlns:v="urn:schemas-microsoft-com:vml" Requires="v">
                <p:oleObj spid="_x0000_s17569" name="Equation" r:id="rId7" imgW="1371600" imgH="342900" progId="Equation.3">
                  <p:embed/>
                </p:oleObj>
              </mc:Choice>
              <mc:Fallback>
                <p:oleObj name="Equation" r:id="rId7" imgW="1371600" imgH="342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3886200"/>
                        <a:ext cx="1371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181175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04800" y="1371600"/>
            <a:ext cx="8458200" cy="457200"/>
          </a:xfrm>
          <a:prstGeom prst="rect">
            <a:avLst/>
          </a:prstGeom>
          <a:noFill/>
          <a:ln>
            <a:noFill/>
          </a:ln>
          <a:effectLst/>
          <a:extLst>
            <a:ext uri="{909E8E84-426E-40dd-AFC4-6F175D3DCCD1}">
              <a14:hiddenFill xmlns:a14="http://schemas.microsoft.com/office/drawing/2010/main">
                <a:solidFill>
                  <a:srgbClr val="FF33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marL="177800" indent="-177800" algn="l">
              <a:defRPr sz="2400">
                <a:solidFill>
                  <a:schemeClr val="tx1"/>
                </a:solidFill>
                <a:latin typeface="Times" charset="0"/>
                <a:ea typeface="ＭＳ Ｐゴシック" charset="0"/>
              </a:defRPr>
            </a:lvl1pPr>
            <a:lvl2pPr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buClr>
                <a:srgbClr val="FF0000"/>
              </a:buClr>
              <a:buFont typeface="Symbol" charset="0"/>
              <a:buNone/>
            </a:pPr>
            <a:r>
              <a:rPr lang="en-US" b="1"/>
              <a:t>strong spin-dependence of  the neutron absorption cross section</a:t>
            </a:r>
            <a:endParaRPr lang="en-US"/>
          </a:p>
        </p:txBody>
      </p:sp>
      <p:grpSp>
        <p:nvGrpSpPr>
          <p:cNvPr id="24579" name="Group 3"/>
          <p:cNvGrpSpPr>
            <a:grpSpLocks/>
          </p:cNvGrpSpPr>
          <p:nvPr/>
        </p:nvGrpSpPr>
        <p:grpSpPr bwMode="auto">
          <a:xfrm>
            <a:off x="1981200" y="2667000"/>
            <a:ext cx="5216525" cy="2759075"/>
            <a:chOff x="2389" y="1680"/>
            <a:chExt cx="3286" cy="1738"/>
          </a:xfrm>
        </p:grpSpPr>
        <p:sp>
          <p:nvSpPr>
            <p:cNvPr id="24580" name="Text Box 4"/>
            <p:cNvSpPr txBox="1">
              <a:spLocks noChangeArrowheads="1"/>
            </p:cNvSpPr>
            <p:nvPr/>
          </p:nvSpPr>
          <p:spPr bwMode="auto">
            <a:xfrm>
              <a:off x="4464" y="2784"/>
              <a:ext cx="1211" cy="634"/>
            </a:xfrm>
            <a:prstGeom prst="rect">
              <a:avLst/>
            </a:prstGeom>
            <a:noFill/>
            <a:ln>
              <a:noFill/>
            </a:ln>
            <a:effectLst/>
            <a:extLst>
              <a:ext uri="{909E8E84-426E-40dd-AFC4-6F175D3DCCD1}">
                <a14:hiddenFill xmlns:a14="http://schemas.microsoft.com/office/drawing/2010/main">
                  <a:solidFill>
                    <a:srgbClr val="FF33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sz="2000">
                  <a:solidFill>
                    <a:srgbClr val="FF00FF"/>
                  </a:solidFill>
                </a:rPr>
                <a:t>polarized outgoing neutrons</a:t>
              </a:r>
              <a:endParaRPr lang="en-US" sz="2000"/>
            </a:p>
          </p:txBody>
        </p:sp>
        <p:grpSp>
          <p:nvGrpSpPr>
            <p:cNvPr id="24581" name="Group 5"/>
            <p:cNvGrpSpPr>
              <a:grpSpLocks/>
            </p:cNvGrpSpPr>
            <p:nvPr/>
          </p:nvGrpSpPr>
          <p:grpSpPr bwMode="auto">
            <a:xfrm>
              <a:off x="2389" y="1680"/>
              <a:ext cx="3064" cy="1690"/>
              <a:chOff x="2389" y="1680"/>
              <a:chExt cx="3064" cy="1690"/>
            </a:xfrm>
          </p:grpSpPr>
          <p:sp>
            <p:nvSpPr>
              <p:cNvPr id="24582" name="Text Box 6"/>
              <p:cNvSpPr txBox="1">
                <a:spLocks noChangeArrowheads="1"/>
              </p:cNvSpPr>
              <p:nvPr/>
            </p:nvSpPr>
            <p:spPr bwMode="auto">
              <a:xfrm>
                <a:off x="2389" y="2736"/>
                <a:ext cx="1296" cy="634"/>
              </a:xfrm>
              <a:prstGeom prst="rect">
                <a:avLst/>
              </a:prstGeom>
              <a:noFill/>
              <a:ln>
                <a:noFill/>
              </a:ln>
              <a:effectLst/>
              <a:extLst>
                <a:ext uri="{909E8E84-426E-40dd-AFC4-6F175D3DCCD1}">
                  <a14:hiddenFill xmlns:a14="http://schemas.microsoft.com/office/drawing/2010/main">
                    <a:solidFill>
                      <a:srgbClr val="FF33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sz="2000">
                    <a:solidFill>
                      <a:srgbClr val="FF00FF"/>
                    </a:solidFill>
                  </a:rPr>
                  <a:t>unpolarized incoming neutrons</a:t>
                </a:r>
                <a:endParaRPr lang="en-US"/>
              </a:p>
            </p:txBody>
          </p:sp>
          <p:sp>
            <p:nvSpPr>
              <p:cNvPr id="24583" name="AutoShape 7"/>
              <p:cNvSpPr>
                <a:spLocks noChangeArrowheads="1"/>
              </p:cNvSpPr>
              <p:nvPr/>
            </p:nvSpPr>
            <p:spPr bwMode="auto">
              <a:xfrm rot="-5383318">
                <a:off x="3530" y="1678"/>
                <a:ext cx="995" cy="999"/>
              </a:xfrm>
              <a:prstGeom prst="can">
                <a:avLst>
                  <a:gd name="adj" fmla="val 24915"/>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en-US"/>
              </a:p>
            </p:txBody>
          </p:sp>
          <p:grpSp>
            <p:nvGrpSpPr>
              <p:cNvPr id="24584" name="Group 8"/>
              <p:cNvGrpSpPr>
                <a:grpSpLocks/>
              </p:cNvGrpSpPr>
              <p:nvPr/>
            </p:nvGrpSpPr>
            <p:grpSpPr bwMode="auto">
              <a:xfrm>
                <a:off x="5061" y="1720"/>
                <a:ext cx="213" cy="79"/>
                <a:chOff x="1296" y="2544"/>
                <a:chExt cx="288" cy="96"/>
              </a:xfrm>
            </p:grpSpPr>
            <p:sp>
              <p:nvSpPr>
                <p:cNvPr id="24585" name="Line 9"/>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86" name="Oval 10"/>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587" name="Group 11"/>
              <p:cNvGrpSpPr>
                <a:grpSpLocks/>
              </p:cNvGrpSpPr>
              <p:nvPr/>
            </p:nvGrpSpPr>
            <p:grpSpPr bwMode="auto">
              <a:xfrm>
                <a:off x="4953" y="1879"/>
                <a:ext cx="214" cy="80"/>
                <a:chOff x="1296" y="2544"/>
                <a:chExt cx="288" cy="96"/>
              </a:xfrm>
            </p:grpSpPr>
            <p:sp>
              <p:nvSpPr>
                <p:cNvPr id="24588" name="Line 12"/>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89" name="Oval 13"/>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590" name="Group 14"/>
              <p:cNvGrpSpPr>
                <a:grpSpLocks/>
              </p:cNvGrpSpPr>
              <p:nvPr/>
            </p:nvGrpSpPr>
            <p:grpSpPr bwMode="auto">
              <a:xfrm>
                <a:off x="4633" y="1799"/>
                <a:ext cx="214" cy="80"/>
                <a:chOff x="1296" y="2544"/>
                <a:chExt cx="288" cy="96"/>
              </a:xfrm>
            </p:grpSpPr>
            <p:sp>
              <p:nvSpPr>
                <p:cNvPr id="24591" name="Line 15"/>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92" name="Oval 16"/>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593" name="Group 17"/>
              <p:cNvGrpSpPr>
                <a:grpSpLocks/>
              </p:cNvGrpSpPr>
              <p:nvPr/>
            </p:nvGrpSpPr>
            <p:grpSpPr bwMode="auto">
              <a:xfrm>
                <a:off x="5167" y="1998"/>
                <a:ext cx="214" cy="80"/>
                <a:chOff x="1296" y="2544"/>
                <a:chExt cx="288" cy="96"/>
              </a:xfrm>
            </p:grpSpPr>
            <p:sp>
              <p:nvSpPr>
                <p:cNvPr id="24594" name="Line 18"/>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95" name="Oval 19"/>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596" name="Group 20"/>
              <p:cNvGrpSpPr>
                <a:grpSpLocks/>
              </p:cNvGrpSpPr>
              <p:nvPr/>
            </p:nvGrpSpPr>
            <p:grpSpPr bwMode="auto">
              <a:xfrm>
                <a:off x="4669" y="2037"/>
                <a:ext cx="213" cy="80"/>
                <a:chOff x="1296" y="2544"/>
                <a:chExt cx="288" cy="96"/>
              </a:xfrm>
            </p:grpSpPr>
            <p:sp>
              <p:nvSpPr>
                <p:cNvPr id="24597" name="Line 21"/>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98" name="Oval 22"/>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599" name="Group 23"/>
              <p:cNvGrpSpPr>
                <a:grpSpLocks/>
              </p:cNvGrpSpPr>
              <p:nvPr/>
            </p:nvGrpSpPr>
            <p:grpSpPr bwMode="auto">
              <a:xfrm>
                <a:off x="5167" y="2276"/>
                <a:ext cx="214" cy="79"/>
                <a:chOff x="1296" y="2544"/>
                <a:chExt cx="288" cy="96"/>
              </a:xfrm>
            </p:grpSpPr>
            <p:sp>
              <p:nvSpPr>
                <p:cNvPr id="24600" name="Line 24"/>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01" name="Oval 25"/>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02" name="Group 26"/>
              <p:cNvGrpSpPr>
                <a:grpSpLocks/>
              </p:cNvGrpSpPr>
              <p:nvPr/>
            </p:nvGrpSpPr>
            <p:grpSpPr bwMode="auto">
              <a:xfrm>
                <a:off x="4775" y="2236"/>
                <a:ext cx="214" cy="80"/>
                <a:chOff x="1296" y="2544"/>
                <a:chExt cx="288" cy="96"/>
              </a:xfrm>
            </p:grpSpPr>
            <p:sp>
              <p:nvSpPr>
                <p:cNvPr id="24603" name="Line 27"/>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04" name="Oval 28"/>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05" name="Group 29"/>
              <p:cNvGrpSpPr>
                <a:grpSpLocks/>
              </p:cNvGrpSpPr>
              <p:nvPr/>
            </p:nvGrpSpPr>
            <p:grpSpPr bwMode="auto">
              <a:xfrm>
                <a:off x="4741" y="2396"/>
                <a:ext cx="212" cy="79"/>
                <a:chOff x="1296" y="2544"/>
                <a:chExt cx="288" cy="96"/>
              </a:xfrm>
            </p:grpSpPr>
            <p:sp>
              <p:nvSpPr>
                <p:cNvPr id="24606" name="Line 30"/>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07" name="Oval 31"/>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08" name="Group 32"/>
              <p:cNvGrpSpPr>
                <a:grpSpLocks/>
              </p:cNvGrpSpPr>
              <p:nvPr/>
            </p:nvGrpSpPr>
            <p:grpSpPr bwMode="auto">
              <a:xfrm>
                <a:off x="5096" y="2435"/>
                <a:ext cx="215" cy="80"/>
                <a:chOff x="1296" y="2544"/>
                <a:chExt cx="288" cy="96"/>
              </a:xfrm>
            </p:grpSpPr>
            <p:sp>
              <p:nvSpPr>
                <p:cNvPr id="24609" name="Line 33"/>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10" name="Oval 34"/>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11" name="Group 35"/>
              <p:cNvGrpSpPr>
                <a:grpSpLocks/>
              </p:cNvGrpSpPr>
              <p:nvPr/>
            </p:nvGrpSpPr>
            <p:grpSpPr bwMode="auto">
              <a:xfrm>
                <a:off x="4919" y="2117"/>
                <a:ext cx="214" cy="80"/>
                <a:chOff x="1440" y="2208"/>
                <a:chExt cx="288" cy="96"/>
              </a:xfrm>
            </p:grpSpPr>
            <p:sp>
              <p:nvSpPr>
                <p:cNvPr id="24612" name="Line 36"/>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13" name="Oval 37"/>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14" name="Group 38"/>
              <p:cNvGrpSpPr>
                <a:grpSpLocks/>
              </p:cNvGrpSpPr>
              <p:nvPr/>
            </p:nvGrpSpPr>
            <p:grpSpPr bwMode="auto">
              <a:xfrm>
                <a:off x="2709" y="1760"/>
                <a:ext cx="785" cy="794"/>
                <a:chOff x="1104" y="1872"/>
                <a:chExt cx="1056" cy="960"/>
              </a:xfrm>
            </p:grpSpPr>
            <p:grpSp>
              <p:nvGrpSpPr>
                <p:cNvPr id="24615" name="Group 39"/>
                <p:cNvGrpSpPr>
                  <a:grpSpLocks/>
                </p:cNvGrpSpPr>
                <p:nvPr/>
              </p:nvGrpSpPr>
              <p:grpSpPr bwMode="auto">
                <a:xfrm>
                  <a:off x="1104" y="1872"/>
                  <a:ext cx="1008" cy="960"/>
                  <a:chOff x="1056" y="2256"/>
                  <a:chExt cx="1008" cy="960"/>
                </a:xfrm>
              </p:grpSpPr>
              <p:grpSp>
                <p:nvGrpSpPr>
                  <p:cNvPr id="24616" name="Group 40"/>
                  <p:cNvGrpSpPr>
                    <a:grpSpLocks/>
                  </p:cNvGrpSpPr>
                  <p:nvPr/>
                </p:nvGrpSpPr>
                <p:grpSpPr bwMode="auto">
                  <a:xfrm>
                    <a:off x="1632" y="2256"/>
                    <a:ext cx="288" cy="96"/>
                    <a:chOff x="1296" y="2544"/>
                    <a:chExt cx="288" cy="96"/>
                  </a:xfrm>
                </p:grpSpPr>
                <p:sp>
                  <p:nvSpPr>
                    <p:cNvPr id="24617" name="Line 41"/>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18" name="Oval 42"/>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19" name="Group 43"/>
                  <p:cNvGrpSpPr>
                    <a:grpSpLocks/>
                  </p:cNvGrpSpPr>
                  <p:nvPr/>
                </p:nvGrpSpPr>
                <p:grpSpPr bwMode="auto">
                  <a:xfrm>
                    <a:off x="1488" y="2448"/>
                    <a:ext cx="288" cy="96"/>
                    <a:chOff x="1296" y="2544"/>
                    <a:chExt cx="288" cy="96"/>
                  </a:xfrm>
                </p:grpSpPr>
                <p:sp>
                  <p:nvSpPr>
                    <p:cNvPr id="24620" name="Line 44"/>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21" name="Oval 45"/>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22" name="Group 46"/>
                  <p:cNvGrpSpPr>
                    <a:grpSpLocks/>
                  </p:cNvGrpSpPr>
                  <p:nvPr/>
                </p:nvGrpSpPr>
                <p:grpSpPr bwMode="auto">
                  <a:xfrm>
                    <a:off x="1056" y="2352"/>
                    <a:ext cx="288" cy="96"/>
                    <a:chOff x="1296" y="2544"/>
                    <a:chExt cx="288" cy="96"/>
                  </a:xfrm>
                </p:grpSpPr>
                <p:sp>
                  <p:nvSpPr>
                    <p:cNvPr id="24623" name="Line 47"/>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24" name="Oval 48"/>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25" name="Group 49"/>
                  <p:cNvGrpSpPr>
                    <a:grpSpLocks/>
                  </p:cNvGrpSpPr>
                  <p:nvPr/>
                </p:nvGrpSpPr>
                <p:grpSpPr bwMode="auto">
                  <a:xfrm>
                    <a:off x="1776" y="2592"/>
                    <a:ext cx="288" cy="96"/>
                    <a:chOff x="1296" y="2544"/>
                    <a:chExt cx="288" cy="96"/>
                  </a:xfrm>
                </p:grpSpPr>
                <p:sp>
                  <p:nvSpPr>
                    <p:cNvPr id="24626" name="Line 50"/>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27" name="Oval 51"/>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28" name="Group 52"/>
                  <p:cNvGrpSpPr>
                    <a:grpSpLocks/>
                  </p:cNvGrpSpPr>
                  <p:nvPr/>
                </p:nvGrpSpPr>
                <p:grpSpPr bwMode="auto">
                  <a:xfrm>
                    <a:off x="1104" y="2640"/>
                    <a:ext cx="288" cy="96"/>
                    <a:chOff x="1296" y="2544"/>
                    <a:chExt cx="288" cy="96"/>
                  </a:xfrm>
                </p:grpSpPr>
                <p:sp>
                  <p:nvSpPr>
                    <p:cNvPr id="24629" name="Line 53"/>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30" name="Oval 54"/>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31" name="Group 55"/>
                  <p:cNvGrpSpPr>
                    <a:grpSpLocks/>
                  </p:cNvGrpSpPr>
                  <p:nvPr/>
                </p:nvGrpSpPr>
                <p:grpSpPr bwMode="auto">
                  <a:xfrm>
                    <a:off x="1776" y="2928"/>
                    <a:ext cx="288" cy="96"/>
                    <a:chOff x="1296" y="2544"/>
                    <a:chExt cx="288" cy="96"/>
                  </a:xfrm>
                </p:grpSpPr>
                <p:sp>
                  <p:nvSpPr>
                    <p:cNvPr id="24632" name="Line 56"/>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33" name="Oval 57"/>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34" name="Group 58"/>
                  <p:cNvGrpSpPr>
                    <a:grpSpLocks/>
                  </p:cNvGrpSpPr>
                  <p:nvPr/>
                </p:nvGrpSpPr>
                <p:grpSpPr bwMode="auto">
                  <a:xfrm>
                    <a:off x="1248" y="2880"/>
                    <a:ext cx="288" cy="96"/>
                    <a:chOff x="1296" y="2544"/>
                    <a:chExt cx="288" cy="96"/>
                  </a:xfrm>
                </p:grpSpPr>
                <p:sp>
                  <p:nvSpPr>
                    <p:cNvPr id="24635" name="Line 59"/>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36" name="Oval 60"/>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37" name="Group 61"/>
                  <p:cNvGrpSpPr>
                    <a:grpSpLocks/>
                  </p:cNvGrpSpPr>
                  <p:nvPr/>
                </p:nvGrpSpPr>
                <p:grpSpPr bwMode="auto">
                  <a:xfrm>
                    <a:off x="1200" y="3072"/>
                    <a:ext cx="288" cy="96"/>
                    <a:chOff x="1296" y="2544"/>
                    <a:chExt cx="288" cy="96"/>
                  </a:xfrm>
                </p:grpSpPr>
                <p:sp>
                  <p:nvSpPr>
                    <p:cNvPr id="24638" name="Line 62"/>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39" name="Oval 63"/>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40" name="Group 64"/>
                  <p:cNvGrpSpPr>
                    <a:grpSpLocks/>
                  </p:cNvGrpSpPr>
                  <p:nvPr/>
                </p:nvGrpSpPr>
                <p:grpSpPr bwMode="auto">
                  <a:xfrm>
                    <a:off x="1680" y="3120"/>
                    <a:ext cx="288" cy="96"/>
                    <a:chOff x="1296" y="2544"/>
                    <a:chExt cx="288" cy="96"/>
                  </a:xfrm>
                </p:grpSpPr>
                <p:sp>
                  <p:nvSpPr>
                    <p:cNvPr id="24641" name="Line 65"/>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42" name="Oval 66"/>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24643" name="Group 67"/>
                <p:cNvGrpSpPr>
                  <a:grpSpLocks/>
                </p:cNvGrpSpPr>
                <p:nvPr/>
              </p:nvGrpSpPr>
              <p:grpSpPr bwMode="auto">
                <a:xfrm>
                  <a:off x="1104" y="1920"/>
                  <a:ext cx="1056" cy="816"/>
                  <a:chOff x="960" y="2256"/>
                  <a:chExt cx="1056" cy="816"/>
                </a:xfrm>
              </p:grpSpPr>
              <p:grpSp>
                <p:nvGrpSpPr>
                  <p:cNvPr id="24644" name="Group 68"/>
                  <p:cNvGrpSpPr>
                    <a:grpSpLocks/>
                  </p:cNvGrpSpPr>
                  <p:nvPr/>
                </p:nvGrpSpPr>
                <p:grpSpPr bwMode="auto">
                  <a:xfrm>
                    <a:off x="1344" y="2544"/>
                    <a:ext cx="288" cy="96"/>
                    <a:chOff x="1440" y="2208"/>
                    <a:chExt cx="288" cy="96"/>
                  </a:xfrm>
                </p:grpSpPr>
                <p:sp>
                  <p:nvSpPr>
                    <p:cNvPr id="24645" name="Line 69"/>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46" name="Oval 70"/>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47" name="Group 71"/>
                  <p:cNvGrpSpPr>
                    <a:grpSpLocks/>
                  </p:cNvGrpSpPr>
                  <p:nvPr/>
                </p:nvGrpSpPr>
                <p:grpSpPr bwMode="auto">
                  <a:xfrm>
                    <a:off x="960" y="2448"/>
                    <a:ext cx="288" cy="96"/>
                    <a:chOff x="1440" y="2208"/>
                    <a:chExt cx="288" cy="96"/>
                  </a:xfrm>
                </p:grpSpPr>
                <p:sp>
                  <p:nvSpPr>
                    <p:cNvPr id="24648" name="Line 72"/>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49" name="Oval 73"/>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50" name="Group 74"/>
                  <p:cNvGrpSpPr>
                    <a:grpSpLocks/>
                  </p:cNvGrpSpPr>
                  <p:nvPr/>
                </p:nvGrpSpPr>
                <p:grpSpPr bwMode="auto">
                  <a:xfrm>
                    <a:off x="1680" y="2352"/>
                    <a:ext cx="288" cy="96"/>
                    <a:chOff x="1440" y="2208"/>
                    <a:chExt cx="288" cy="96"/>
                  </a:xfrm>
                </p:grpSpPr>
                <p:sp>
                  <p:nvSpPr>
                    <p:cNvPr id="24651" name="Line 75"/>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52" name="Oval 76"/>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53" name="Group 77"/>
                  <p:cNvGrpSpPr>
                    <a:grpSpLocks/>
                  </p:cNvGrpSpPr>
                  <p:nvPr/>
                </p:nvGrpSpPr>
                <p:grpSpPr bwMode="auto">
                  <a:xfrm>
                    <a:off x="960" y="2736"/>
                    <a:ext cx="288" cy="96"/>
                    <a:chOff x="1440" y="2208"/>
                    <a:chExt cx="288" cy="96"/>
                  </a:xfrm>
                </p:grpSpPr>
                <p:sp>
                  <p:nvSpPr>
                    <p:cNvPr id="24654" name="Line 78"/>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55" name="Oval 79"/>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56" name="Group 80"/>
                  <p:cNvGrpSpPr>
                    <a:grpSpLocks/>
                  </p:cNvGrpSpPr>
                  <p:nvPr/>
                </p:nvGrpSpPr>
                <p:grpSpPr bwMode="auto">
                  <a:xfrm>
                    <a:off x="1344" y="2976"/>
                    <a:ext cx="288" cy="96"/>
                    <a:chOff x="1440" y="2208"/>
                    <a:chExt cx="288" cy="96"/>
                  </a:xfrm>
                </p:grpSpPr>
                <p:sp>
                  <p:nvSpPr>
                    <p:cNvPr id="24657" name="Line 81"/>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58" name="Oval 82"/>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59" name="Group 83"/>
                  <p:cNvGrpSpPr>
                    <a:grpSpLocks/>
                  </p:cNvGrpSpPr>
                  <p:nvPr/>
                </p:nvGrpSpPr>
                <p:grpSpPr bwMode="auto">
                  <a:xfrm>
                    <a:off x="1392" y="2688"/>
                    <a:ext cx="288" cy="96"/>
                    <a:chOff x="1440" y="2208"/>
                    <a:chExt cx="288" cy="96"/>
                  </a:xfrm>
                </p:grpSpPr>
                <p:sp>
                  <p:nvSpPr>
                    <p:cNvPr id="24660" name="Line 84"/>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61" name="Oval 85"/>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62" name="Group 86"/>
                  <p:cNvGrpSpPr>
                    <a:grpSpLocks/>
                  </p:cNvGrpSpPr>
                  <p:nvPr/>
                </p:nvGrpSpPr>
                <p:grpSpPr bwMode="auto">
                  <a:xfrm>
                    <a:off x="1248" y="2256"/>
                    <a:ext cx="288" cy="96"/>
                    <a:chOff x="1440" y="2208"/>
                    <a:chExt cx="288" cy="96"/>
                  </a:xfrm>
                </p:grpSpPr>
                <p:sp>
                  <p:nvSpPr>
                    <p:cNvPr id="24663" name="Line 87"/>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64" name="Oval 88"/>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65" name="Group 89"/>
                  <p:cNvGrpSpPr>
                    <a:grpSpLocks/>
                  </p:cNvGrpSpPr>
                  <p:nvPr/>
                </p:nvGrpSpPr>
                <p:grpSpPr bwMode="auto">
                  <a:xfrm>
                    <a:off x="1728" y="2736"/>
                    <a:ext cx="288" cy="96"/>
                    <a:chOff x="1440" y="2208"/>
                    <a:chExt cx="288" cy="96"/>
                  </a:xfrm>
                </p:grpSpPr>
                <p:sp>
                  <p:nvSpPr>
                    <p:cNvPr id="24666" name="Line 90"/>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67" name="Oval 91"/>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68" name="Group 92"/>
                  <p:cNvGrpSpPr>
                    <a:grpSpLocks/>
                  </p:cNvGrpSpPr>
                  <p:nvPr/>
                </p:nvGrpSpPr>
                <p:grpSpPr bwMode="auto">
                  <a:xfrm>
                    <a:off x="1008" y="2928"/>
                    <a:ext cx="288" cy="96"/>
                    <a:chOff x="1440" y="2208"/>
                    <a:chExt cx="288" cy="96"/>
                  </a:xfrm>
                </p:grpSpPr>
                <p:sp>
                  <p:nvSpPr>
                    <p:cNvPr id="24669" name="Line 93"/>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70" name="Oval 94"/>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24671" name="Line 95"/>
              <p:cNvSpPr>
                <a:spLocks noChangeShapeType="1"/>
              </p:cNvSpPr>
              <p:nvPr/>
            </p:nvSpPr>
            <p:spPr bwMode="auto">
              <a:xfrm>
                <a:off x="2772" y="2692"/>
                <a:ext cx="641"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72" name="Line 96"/>
              <p:cNvSpPr>
                <a:spLocks noChangeShapeType="1"/>
              </p:cNvSpPr>
              <p:nvPr/>
            </p:nvSpPr>
            <p:spPr bwMode="auto">
              <a:xfrm>
                <a:off x="4812" y="2674"/>
                <a:ext cx="641"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73" name="Text Box 97"/>
              <p:cNvSpPr txBox="1">
                <a:spLocks noChangeArrowheads="1"/>
              </p:cNvSpPr>
              <p:nvPr/>
            </p:nvSpPr>
            <p:spPr bwMode="auto">
              <a:xfrm>
                <a:off x="3581" y="2758"/>
                <a:ext cx="931" cy="518"/>
              </a:xfrm>
              <a:prstGeom prst="rect">
                <a:avLst/>
              </a:prstGeom>
              <a:noFill/>
              <a:ln>
                <a:noFill/>
              </a:ln>
              <a:effectLst/>
              <a:extLst>
                <a:ext uri="{909E8E84-426E-40dd-AFC4-6F175D3DCCD1}">
                  <a14:hiddenFill xmlns:a14="http://schemas.microsoft.com/office/drawing/2010/main">
                    <a:solidFill>
                      <a:srgbClr val="FF33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a:solidFill>
                      <a:srgbClr val="FF00FF"/>
                    </a:solidFill>
                  </a:rPr>
                  <a:t>polarized </a:t>
                </a:r>
                <a:r>
                  <a:rPr lang="en-US" baseline="30000">
                    <a:solidFill>
                      <a:srgbClr val="FF00FF"/>
                    </a:solidFill>
                  </a:rPr>
                  <a:t>3</a:t>
                </a:r>
                <a:r>
                  <a:rPr lang="en-US">
                    <a:solidFill>
                      <a:srgbClr val="FF00FF"/>
                    </a:solidFill>
                  </a:rPr>
                  <a:t>He</a:t>
                </a:r>
              </a:p>
            </p:txBody>
          </p:sp>
          <p:grpSp>
            <p:nvGrpSpPr>
              <p:cNvPr id="24674" name="Group 98"/>
              <p:cNvGrpSpPr>
                <a:grpSpLocks/>
              </p:cNvGrpSpPr>
              <p:nvPr/>
            </p:nvGrpSpPr>
            <p:grpSpPr bwMode="auto">
              <a:xfrm>
                <a:off x="3990" y="2031"/>
                <a:ext cx="351" cy="126"/>
                <a:chOff x="1440" y="2208"/>
                <a:chExt cx="288" cy="96"/>
              </a:xfrm>
            </p:grpSpPr>
            <p:sp>
              <p:nvSpPr>
                <p:cNvPr id="24675" name="Line 99"/>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76" name="Oval 100"/>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77" name="Group 101"/>
              <p:cNvGrpSpPr>
                <a:grpSpLocks/>
              </p:cNvGrpSpPr>
              <p:nvPr/>
            </p:nvGrpSpPr>
            <p:grpSpPr bwMode="auto">
              <a:xfrm>
                <a:off x="3765" y="1896"/>
                <a:ext cx="333" cy="129"/>
                <a:chOff x="1296" y="2544"/>
                <a:chExt cx="288" cy="96"/>
              </a:xfrm>
            </p:grpSpPr>
            <p:sp>
              <p:nvSpPr>
                <p:cNvPr id="24678" name="Line 102"/>
                <p:cNvSpPr>
                  <a:spLocks noChangeShapeType="1"/>
                </p:cNvSpPr>
                <p:nvPr/>
              </p:nvSpPr>
              <p:spPr bwMode="auto">
                <a:xfrm>
                  <a:off x="1296" y="2592"/>
                  <a:ext cx="288" cy="0"/>
                </a:xfrm>
                <a:prstGeom prst="line">
                  <a:avLst/>
                </a:prstGeom>
                <a:noFill/>
                <a:ln w="38100">
                  <a:solidFill>
                    <a:srgbClr val="CC66FF"/>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79" name="Oval 103"/>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80" name="Group 104"/>
              <p:cNvGrpSpPr>
                <a:grpSpLocks/>
              </p:cNvGrpSpPr>
              <p:nvPr/>
            </p:nvGrpSpPr>
            <p:grpSpPr bwMode="auto">
              <a:xfrm>
                <a:off x="4115" y="1815"/>
                <a:ext cx="333" cy="129"/>
                <a:chOff x="1296" y="2544"/>
                <a:chExt cx="288" cy="96"/>
              </a:xfrm>
            </p:grpSpPr>
            <p:sp>
              <p:nvSpPr>
                <p:cNvPr id="24681" name="Line 105"/>
                <p:cNvSpPr>
                  <a:spLocks noChangeShapeType="1"/>
                </p:cNvSpPr>
                <p:nvPr/>
              </p:nvSpPr>
              <p:spPr bwMode="auto">
                <a:xfrm>
                  <a:off x="1296" y="2592"/>
                  <a:ext cx="288" cy="0"/>
                </a:xfrm>
                <a:prstGeom prst="line">
                  <a:avLst/>
                </a:prstGeom>
                <a:noFill/>
                <a:ln w="38100">
                  <a:solidFill>
                    <a:srgbClr val="CC66FF"/>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2" name="Oval 106"/>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83" name="Group 107"/>
              <p:cNvGrpSpPr>
                <a:grpSpLocks/>
              </p:cNvGrpSpPr>
              <p:nvPr/>
            </p:nvGrpSpPr>
            <p:grpSpPr bwMode="auto">
              <a:xfrm>
                <a:off x="3790" y="2193"/>
                <a:ext cx="333" cy="129"/>
                <a:chOff x="1296" y="2544"/>
                <a:chExt cx="288" cy="96"/>
              </a:xfrm>
            </p:grpSpPr>
            <p:sp>
              <p:nvSpPr>
                <p:cNvPr id="24684" name="Line 108"/>
                <p:cNvSpPr>
                  <a:spLocks noChangeShapeType="1"/>
                </p:cNvSpPr>
                <p:nvPr/>
              </p:nvSpPr>
              <p:spPr bwMode="auto">
                <a:xfrm>
                  <a:off x="1296" y="2592"/>
                  <a:ext cx="288" cy="0"/>
                </a:xfrm>
                <a:prstGeom prst="line">
                  <a:avLst/>
                </a:prstGeom>
                <a:noFill/>
                <a:ln w="38100">
                  <a:solidFill>
                    <a:srgbClr val="CC66FF"/>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5" name="Oval 109"/>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86" name="Group 110"/>
              <p:cNvGrpSpPr>
                <a:grpSpLocks/>
              </p:cNvGrpSpPr>
              <p:nvPr/>
            </p:nvGrpSpPr>
            <p:grpSpPr bwMode="auto">
              <a:xfrm>
                <a:off x="4140" y="2274"/>
                <a:ext cx="334" cy="129"/>
                <a:chOff x="1296" y="2544"/>
                <a:chExt cx="288" cy="96"/>
              </a:xfrm>
            </p:grpSpPr>
            <p:sp>
              <p:nvSpPr>
                <p:cNvPr id="24687" name="Line 111"/>
                <p:cNvSpPr>
                  <a:spLocks noChangeShapeType="1"/>
                </p:cNvSpPr>
                <p:nvPr/>
              </p:nvSpPr>
              <p:spPr bwMode="auto">
                <a:xfrm>
                  <a:off x="1296" y="2592"/>
                  <a:ext cx="288" cy="0"/>
                </a:xfrm>
                <a:prstGeom prst="line">
                  <a:avLst/>
                </a:prstGeom>
                <a:noFill/>
                <a:ln w="38100">
                  <a:solidFill>
                    <a:srgbClr val="CC66FF"/>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8" name="Oval 112"/>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89" name="Group 113"/>
              <p:cNvGrpSpPr>
                <a:grpSpLocks/>
              </p:cNvGrpSpPr>
              <p:nvPr/>
            </p:nvGrpSpPr>
            <p:grpSpPr bwMode="auto">
              <a:xfrm>
                <a:off x="4115" y="2463"/>
                <a:ext cx="333" cy="129"/>
                <a:chOff x="1296" y="2544"/>
                <a:chExt cx="288" cy="96"/>
              </a:xfrm>
            </p:grpSpPr>
            <p:sp>
              <p:nvSpPr>
                <p:cNvPr id="24690" name="Line 114"/>
                <p:cNvSpPr>
                  <a:spLocks noChangeShapeType="1"/>
                </p:cNvSpPr>
                <p:nvPr/>
              </p:nvSpPr>
              <p:spPr bwMode="auto">
                <a:xfrm>
                  <a:off x="1296" y="2592"/>
                  <a:ext cx="288" cy="0"/>
                </a:xfrm>
                <a:prstGeom prst="line">
                  <a:avLst/>
                </a:prstGeom>
                <a:noFill/>
                <a:ln w="38100">
                  <a:solidFill>
                    <a:srgbClr val="CC66FF"/>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91" name="Oval 115"/>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92" name="Group 116"/>
              <p:cNvGrpSpPr>
                <a:grpSpLocks/>
              </p:cNvGrpSpPr>
              <p:nvPr/>
            </p:nvGrpSpPr>
            <p:grpSpPr bwMode="auto">
              <a:xfrm>
                <a:off x="3740" y="1707"/>
                <a:ext cx="333" cy="129"/>
                <a:chOff x="1296" y="2544"/>
                <a:chExt cx="288" cy="96"/>
              </a:xfrm>
            </p:grpSpPr>
            <p:sp>
              <p:nvSpPr>
                <p:cNvPr id="24693" name="Line 117"/>
                <p:cNvSpPr>
                  <a:spLocks noChangeShapeType="1"/>
                </p:cNvSpPr>
                <p:nvPr/>
              </p:nvSpPr>
              <p:spPr bwMode="auto">
                <a:xfrm>
                  <a:off x="1296" y="2592"/>
                  <a:ext cx="288" cy="0"/>
                </a:xfrm>
                <a:prstGeom prst="line">
                  <a:avLst/>
                </a:prstGeom>
                <a:noFill/>
                <a:ln w="38100">
                  <a:solidFill>
                    <a:srgbClr val="CC66FF"/>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94" name="Oval 118"/>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95" name="Group 119"/>
              <p:cNvGrpSpPr>
                <a:grpSpLocks/>
              </p:cNvGrpSpPr>
              <p:nvPr/>
            </p:nvGrpSpPr>
            <p:grpSpPr bwMode="auto">
              <a:xfrm>
                <a:off x="3740" y="2490"/>
                <a:ext cx="333" cy="129"/>
                <a:chOff x="1296" y="2544"/>
                <a:chExt cx="288" cy="96"/>
              </a:xfrm>
            </p:grpSpPr>
            <p:sp>
              <p:nvSpPr>
                <p:cNvPr id="24696" name="Line 120"/>
                <p:cNvSpPr>
                  <a:spLocks noChangeShapeType="1"/>
                </p:cNvSpPr>
                <p:nvPr/>
              </p:nvSpPr>
              <p:spPr bwMode="auto">
                <a:xfrm>
                  <a:off x="1296" y="2592"/>
                  <a:ext cx="288" cy="0"/>
                </a:xfrm>
                <a:prstGeom prst="line">
                  <a:avLst/>
                </a:prstGeom>
                <a:noFill/>
                <a:ln w="38100">
                  <a:solidFill>
                    <a:srgbClr val="CC66FF"/>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97" name="Oval 121"/>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24698" name="Rectangle 122"/>
          <p:cNvSpPr>
            <a:spLocks noGrp="1" noChangeArrowheads="1"/>
          </p:cNvSpPr>
          <p:nvPr>
            <p:ph type="title" idx="4294967295"/>
          </p:nvPr>
        </p:nvSpPr>
        <p:spPr>
          <a:xfrm>
            <a:off x="0" y="304800"/>
            <a:ext cx="9144000" cy="609600"/>
          </a:xfrm>
        </p:spPr>
        <p:txBody>
          <a:bodyPr/>
          <a:lstStyle/>
          <a:p>
            <a:r>
              <a:rPr lang="en-US" sz="3200" b="1">
                <a:solidFill>
                  <a:srgbClr val="0000FF"/>
                </a:solidFill>
                <a:effectLst>
                  <a:outerShdw blurRad="38100" dist="38100" dir="2700000" algn="tl">
                    <a:srgbClr val="DDDDDD"/>
                  </a:outerShdw>
                </a:effectLst>
              </a:rPr>
              <a:t>POLARIZED </a:t>
            </a:r>
            <a:r>
              <a:rPr lang="en-US" sz="3200" b="1" baseline="30000">
                <a:solidFill>
                  <a:srgbClr val="0000FF"/>
                </a:solidFill>
                <a:effectLst>
                  <a:outerShdw blurRad="38100" dist="38100" dir="2700000" algn="tl">
                    <a:srgbClr val="DDDDDD"/>
                  </a:outerShdw>
                </a:effectLst>
              </a:rPr>
              <a:t>3</a:t>
            </a:r>
            <a:r>
              <a:rPr lang="en-US" sz="3200" b="1">
                <a:solidFill>
                  <a:srgbClr val="0000FF"/>
                </a:solidFill>
                <a:effectLst>
                  <a:outerShdw blurRad="38100" dist="38100" dir="2700000" algn="tl">
                    <a:srgbClr val="DDDDDD"/>
                  </a:outerShdw>
                </a:effectLst>
              </a:rPr>
              <a:t>He NEUTRON SPIN FILTERS</a:t>
            </a:r>
            <a:endParaRPr lang="en-US" sz="3200" i="1">
              <a:solidFill>
                <a:schemeClr val="accent2"/>
              </a:solidFill>
              <a:effectLst>
                <a:outerShdw blurRad="38100" dist="38100" dir="2700000" algn="tl">
                  <a:srgbClr val="DDDDDD"/>
                </a:outerShdw>
              </a:effectLst>
            </a:endParaRPr>
          </a:p>
        </p:txBody>
      </p:sp>
      <p:sp>
        <p:nvSpPr>
          <p:cNvPr id="24699" name="Text Box 123"/>
          <p:cNvSpPr txBox="1">
            <a:spLocks noChangeArrowheads="1"/>
          </p:cNvSpPr>
          <p:nvPr/>
        </p:nvSpPr>
        <p:spPr bwMode="auto">
          <a:xfrm>
            <a:off x="457200" y="6118225"/>
            <a:ext cx="581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b="1">
                <a:solidFill>
                  <a:srgbClr val="800040"/>
                </a:solidFill>
              </a:rPr>
              <a:t>K.P. Coulter et al, Nucl. Instrum. Meth. A 288, 463 (1990)</a:t>
            </a:r>
          </a:p>
        </p:txBody>
      </p:sp>
    </p:spTree>
    <p:extLst>
      <p:ext uri="{BB962C8B-B14F-4D97-AF65-F5344CB8AC3E}">
        <p14:creationId xmlns:p14="http://schemas.microsoft.com/office/powerpoint/2010/main" val="4291793838"/>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olarizer,jpg.jpg                                              0006C12EMacintosh HD                   BB7037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591409"/>
            <a:ext cx="4800600" cy="3600450"/>
          </a:xfrm>
          <a:prstGeom prst="rect">
            <a:avLst/>
          </a:prstGeom>
          <a:noFill/>
          <a:extLst>
            <a:ext uri="{909E8E84-426E-40dd-AFC4-6F175D3DCCD1}">
              <a14:hiddenFill xmlns:a14="http://schemas.microsoft.com/office/drawing/2010/main">
                <a:solidFill>
                  <a:srgbClr val="FFFFFF"/>
                </a:solidFill>
              </a14:hiddenFill>
            </a:ext>
          </a:extLst>
        </p:spPr>
      </p:pic>
      <p:sp>
        <p:nvSpPr>
          <p:cNvPr id="15363" name="Text Box 3"/>
          <p:cNvSpPr txBox="1">
            <a:spLocks noChangeArrowheads="1"/>
          </p:cNvSpPr>
          <p:nvPr/>
        </p:nvSpPr>
        <p:spPr bwMode="auto">
          <a:xfrm>
            <a:off x="228600" y="4648200"/>
            <a:ext cx="876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800" b="1">
              <a:solidFill>
                <a:srgbClr val="800080"/>
              </a:solidFill>
            </a:endParaRPr>
          </a:p>
          <a:p>
            <a:pPr>
              <a:lnSpc>
                <a:spcPts val="2400"/>
              </a:lnSpc>
            </a:pPr>
            <a:r>
              <a:rPr lang="en-US" sz="1600" b="1">
                <a:solidFill>
                  <a:srgbClr val="800080"/>
                </a:solidFill>
              </a:rPr>
              <a:t>	    		</a:t>
            </a:r>
          </a:p>
        </p:txBody>
      </p:sp>
      <p:sp>
        <p:nvSpPr>
          <p:cNvPr id="15364" name="Text Box 4"/>
          <p:cNvSpPr txBox="1">
            <a:spLocks noChangeArrowheads="1"/>
          </p:cNvSpPr>
          <p:nvPr/>
        </p:nvSpPr>
        <p:spPr bwMode="auto">
          <a:xfrm>
            <a:off x="511860" y="393700"/>
            <a:ext cx="310854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400" b="1" baseline="30000" dirty="0"/>
              <a:t>3</a:t>
            </a:r>
            <a:r>
              <a:rPr lang="en-US" sz="2400" b="1" dirty="0"/>
              <a:t>He polarizer for </a:t>
            </a:r>
            <a:r>
              <a:rPr lang="en-US" sz="2400" b="1" dirty="0" err="1"/>
              <a:t>NPD</a:t>
            </a:r>
            <a:r>
              <a:rPr lang="en-US" sz="2400" b="1" dirty="0" err="1">
                <a:latin typeface="Symbol" charset="0"/>
              </a:rPr>
              <a:t>g</a:t>
            </a:r>
            <a:endParaRPr lang="en-US" sz="2400" b="1" dirty="0"/>
          </a:p>
          <a:p>
            <a:pPr algn="ctr"/>
            <a:r>
              <a:rPr lang="en-US" sz="2400" b="1" dirty="0"/>
              <a:t> experiment at LANSCE</a:t>
            </a:r>
          </a:p>
        </p:txBody>
      </p:sp>
      <p:sp>
        <p:nvSpPr>
          <p:cNvPr id="15365" name="Rectangle 5"/>
          <p:cNvSpPr>
            <a:spLocks noChangeArrowheads="1"/>
          </p:cNvSpPr>
          <p:nvPr/>
        </p:nvSpPr>
        <p:spPr bwMode="auto">
          <a:xfrm>
            <a:off x="381000" y="4495800"/>
            <a:ext cx="8020050" cy="116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30000"/>
              </a:lnSpc>
            </a:pPr>
            <a:r>
              <a:rPr lang="en-US" sz="1800" b="1" dirty="0"/>
              <a:t>Continuous </a:t>
            </a:r>
            <a:r>
              <a:rPr lang="en-US" sz="1800" b="1" dirty="0" smtClean="0"/>
              <a:t>operation in a high flux beam </a:t>
            </a:r>
            <a:r>
              <a:rPr lang="en-US" sz="1800" b="1" dirty="0"/>
              <a:t>revealed decrease in </a:t>
            </a:r>
            <a:r>
              <a:rPr lang="en-US" sz="1800" b="1" baseline="30000" dirty="0"/>
              <a:t>3</a:t>
            </a:r>
            <a:r>
              <a:rPr lang="en-US" sz="1800" b="1" dirty="0"/>
              <a:t>He polarization</a:t>
            </a:r>
          </a:p>
          <a:p>
            <a:pPr>
              <a:lnSpc>
                <a:spcPct val="130000"/>
              </a:lnSpc>
            </a:pPr>
            <a:r>
              <a:rPr lang="en-US" sz="1800" b="1" dirty="0"/>
              <a:t>short term effect (alkali polarization) and long term effect (opacity to laser light)</a:t>
            </a:r>
          </a:p>
          <a:p>
            <a:pPr>
              <a:lnSpc>
                <a:spcPct val="130000"/>
              </a:lnSpc>
            </a:pPr>
            <a:r>
              <a:rPr lang="en-US" sz="1800" b="1" dirty="0"/>
              <a:t>Effects studied on PF1b and tomography beam line at the ILL (Babcock </a:t>
            </a:r>
            <a:r>
              <a:rPr lang="en-US" sz="1800" b="1" i="1" dirty="0"/>
              <a:t>et al</a:t>
            </a:r>
            <a:r>
              <a:rPr lang="en-US" sz="1800" b="1" dirty="0"/>
              <a:t>)</a:t>
            </a:r>
          </a:p>
        </p:txBody>
      </p:sp>
      <p:sp>
        <p:nvSpPr>
          <p:cNvPr id="15366" name="Text Box 6"/>
          <p:cNvSpPr txBox="1">
            <a:spLocks noChangeArrowheads="1"/>
          </p:cNvSpPr>
          <p:nvPr/>
        </p:nvSpPr>
        <p:spPr bwMode="auto">
          <a:xfrm>
            <a:off x="0" y="1371600"/>
            <a:ext cx="4343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2000" b="1" dirty="0">
                <a:solidFill>
                  <a:srgbClr val="0000FF"/>
                </a:solidFill>
              </a:rPr>
              <a:t>one year of nearly continuous use in 2005 for study of solid targets</a:t>
            </a:r>
          </a:p>
          <a:p>
            <a:pPr algn="ctr"/>
            <a:r>
              <a:rPr lang="en-US" sz="2000" b="1" dirty="0" smtClean="0">
                <a:solidFill>
                  <a:srgbClr val="0000FF"/>
                </a:solidFill>
              </a:rPr>
              <a:t> </a:t>
            </a:r>
            <a:r>
              <a:rPr lang="en-US" sz="1600" dirty="0" smtClean="0">
                <a:solidFill>
                  <a:srgbClr val="0000FF"/>
                </a:solidFill>
              </a:rPr>
              <a:t>M.T</a:t>
            </a:r>
            <a:r>
              <a:rPr lang="en-US" sz="1600" dirty="0">
                <a:solidFill>
                  <a:srgbClr val="0000FF"/>
                </a:solidFill>
              </a:rPr>
              <a:t>.</a:t>
            </a:r>
            <a:r>
              <a:rPr lang="en-US" sz="1600" dirty="0" smtClean="0">
                <a:solidFill>
                  <a:srgbClr val="0000FF"/>
                </a:solidFill>
              </a:rPr>
              <a:t> </a:t>
            </a:r>
            <a:r>
              <a:rPr lang="en-US" sz="1600" dirty="0" err="1">
                <a:solidFill>
                  <a:srgbClr val="0000FF"/>
                </a:solidFill>
              </a:rPr>
              <a:t>Gericke</a:t>
            </a:r>
            <a:r>
              <a:rPr lang="en-US" sz="1600" i="1" dirty="0">
                <a:solidFill>
                  <a:srgbClr val="0000FF"/>
                </a:solidFill>
              </a:rPr>
              <a:t> et al</a:t>
            </a:r>
            <a:r>
              <a:rPr lang="en-US" sz="1600" dirty="0">
                <a:solidFill>
                  <a:srgbClr val="0000FF"/>
                </a:solidFill>
              </a:rPr>
              <a:t>, Phys. Rev. C </a:t>
            </a:r>
            <a:r>
              <a:rPr lang="en-US" sz="1600" b="1" dirty="0" smtClean="0">
                <a:solidFill>
                  <a:srgbClr val="0000FF"/>
                </a:solidFill>
              </a:rPr>
              <a:t>74</a:t>
            </a:r>
            <a:r>
              <a:rPr lang="en-US" sz="1600" dirty="0">
                <a:solidFill>
                  <a:srgbClr val="0000FF"/>
                </a:solidFill>
              </a:rPr>
              <a:t>, </a:t>
            </a:r>
            <a:r>
              <a:rPr lang="en-US" sz="1600" dirty="0" smtClean="0">
                <a:solidFill>
                  <a:srgbClr val="0000FF"/>
                </a:solidFill>
              </a:rPr>
              <a:t>065503 (</a:t>
            </a:r>
            <a:r>
              <a:rPr lang="en-US" sz="1600" dirty="0">
                <a:solidFill>
                  <a:srgbClr val="0000FF"/>
                </a:solidFill>
              </a:rPr>
              <a:t>2006)</a:t>
            </a:r>
          </a:p>
          <a:p>
            <a:pPr algn="ctr"/>
            <a:endParaRPr lang="en-US" dirty="0"/>
          </a:p>
          <a:p>
            <a:pPr algn="ctr"/>
            <a:r>
              <a:rPr lang="en-US" sz="1800" b="1" dirty="0" err="1">
                <a:solidFill>
                  <a:schemeClr val="hlink"/>
                </a:solidFill>
              </a:rPr>
              <a:t>NPD</a:t>
            </a:r>
            <a:r>
              <a:rPr lang="en-US" sz="1800" b="1" dirty="0" err="1">
                <a:solidFill>
                  <a:schemeClr val="hlink"/>
                </a:solidFill>
                <a:latin typeface="Symbol" charset="0"/>
              </a:rPr>
              <a:t>g</a:t>
            </a:r>
            <a:r>
              <a:rPr lang="en-US" sz="1800" b="1" dirty="0">
                <a:solidFill>
                  <a:schemeClr val="hlink"/>
                </a:solidFill>
              </a:rPr>
              <a:t> </a:t>
            </a:r>
            <a:r>
              <a:rPr lang="en-US" sz="1800" b="1" dirty="0" smtClean="0">
                <a:solidFill>
                  <a:schemeClr val="hlink"/>
                </a:solidFill>
              </a:rPr>
              <a:t>result</a:t>
            </a:r>
            <a:endParaRPr lang="en-US" sz="1800" b="1" dirty="0">
              <a:solidFill>
                <a:schemeClr val="hlink"/>
              </a:solidFill>
            </a:endParaRPr>
          </a:p>
          <a:p>
            <a:pPr algn="ctr"/>
            <a:r>
              <a:rPr lang="en-US" sz="1600" dirty="0">
                <a:solidFill>
                  <a:schemeClr val="hlink"/>
                </a:solidFill>
              </a:rPr>
              <a:t>M. </a:t>
            </a:r>
            <a:r>
              <a:rPr lang="en-US" sz="1600" dirty="0" err="1">
                <a:solidFill>
                  <a:schemeClr val="hlink"/>
                </a:solidFill>
              </a:rPr>
              <a:t>Gericke</a:t>
            </a:r>
            <a:r>
              <a:rPr lang="en-US" sz="1600" dirty="0">
                <a:solidFill>
                  <a:schemeClr val="hlink"/>
                </a:solidFill>
              </a:rPr>
              <a:t> </a:t>
            </a:r>
            <a:r>
              <a:rPr lang="en-US" sz="1600" i="1" dirty="0">
                <a:solidFill>
                  <a:schemeClr val="hlink"/>
                </a:solidFill>
              </a:rPr>
              <a:t>et al</a:t>
            </a:r>
            <a:r>
              <a:rPr lang="en-US" sz="1600" dirty="0" smtClean="0">
                <a:solidFill>
                  <a:schemeClr val="hlink"/>
                </a:solidFill>
              </a:rPr>
              <a:t>, Phys. Rev. C </a:t>
            </a:r>
            <a:r>
              <a:rPr lang="en-US" sz="1600" b="1" dirty="0" smtClean="0">
                <a:solidFill>
                  <a:schemeClr val="hlink"/>
                </a:solidFill>
              </a:rPr>
              <a:t>83</a:t>
            </a:r>
            <a:r>
              <a:rPr lang="en-US" sz="1600" dirty="0" smtClean="0">
                <a:solidFill>
                  <a:schemeClr val="hlink"/>
                </a:solidFill>
              </a:rPr>
              <a:t>, 015505 </a:t>
            </a:r>
            <a:r>
              <a:rPr lang="en-US" sz="1600" dirty="0">
                <a:solidFill>
                  <a:schemeClr val="hlink"/>
                </a:solidFill>
              </a:rPr>
              <a:t>(</a:t>
            </a:r>
            <a:r>
              <a:rPr lang="en-US" sz="1600" dirty="0" smtClean="0">
                <a:solidFill>
                  <a:schemeClr val="hlink"/>
                </a:solidFill>
              </a:rPr>
              <a:t>2011)</a:t>
            </a:r>
            <a:endParaRPr lang="en-US" sz="1600" dirty="0">
              <a:solidFill>
                <a:schemeClr val="hlink"/>
              </a:solidFill>
            </a:endParaRPr>
          </a:p>
          <a:p>
            <a:pPr algn="ctr"/>
            <a:r>
              <a:rPr lang="en-US" sz="1600" b="1" dirty="0">
                <a:solidFill>
                  <a:schemeClr val="hlink"/>
                </a:solidFill>
              </a:rPr>
              <a:t>A</a:t>
            </a:r>
            <a:r>
              <a:rPr lang="en-US" sz="1600" b="1" baseline="-25000" dirty="0">
                <a:solidFill>
                  <a:schemeClr val="hlink"/>
                </a:solidFill>
                <a:latin typeface="Symbol" charset="0"/>
              </a:rPr>
              <a:t>g</a:t>
            </a:r>
            <a:r>
              <a:rPr lang="en-US" sz="1600" b="1" dirty="0">
                <a:solidFill>
                  <a:schemeClr val="hlink"/>
                </a:solidFill>
              </a:rPr>
              <a:t> = -</a:t>
            </a:r>
            <a:r>
              <a:rPr lang="en-US" sz="1600" b="1" dirty="0" smtClean="0">
                <a:solidFill>
                  <a:schemeClr val="hlink"/>
                </a:solidFill>
              </a:rPr>
              <a:t>1.2 +</a:t>
            </a:r>
            <a:r>
              <a:rPr lang="en-US" sz="1600" b="1" dirty="0">
                <a:solidFill>
                  <a:schemeClr val="hlink"/>
                </a:solidFill>
              </a:rPr>
              <a:t>/- 2.1 (stat) +/- </a:t>
            </a:r>
            <a:r>
              <a:rPr lang="en-US" sz="1600" b="1" dirty="0" smtClean="0">
                <a:solidFill>
                  <a:schemeClr val="hlink"/>
                </a:solidFill>
              </a:rPr>
              <a:t>0.2 </a:t>
            </a:r>
            <a:r>
              <a:rPr lang="en-US" sz="1600" b="1" dirty="0">
                <a:solidFill>
                  <a:schemeClr val="hlink"/>
                </a:solidFill>
              </a:rPr>
              <a:t>(sys) x 10</a:t>
            </a:r>
            <a:r>
              <a:rPr lang="en-US" sz="1600" b="1" baseline="30000" dirty="0">
                <a:solidFill>
                  <a:schemeClr val="hlink"/>
                </a:solidFill>
              </a:rPr>
              <a:t>-7</a:t>
            </a:r>
            <a:endParaRPr lang="en-US" sz="1600" b="1" dirty="0">
              <a:solidFill>
                <a:schemeClr val="hlink"/>
              </a:solidFill>
            </a:endParaRPr>
          </a:p>
        </p:txBody>
      </p:sp>
      <p:sp>
        <p:nvSpPr>
          <p:cNvPr id="15367" name="Rectangle 7"/>
          <p:cNvSpPr>
            <a:spLocks noChangeArrowheads="1"/>
          </p:cNvSpPr>
          <p:nvPr/>
        </p:nvSpPr>
        <p:spPr bwMode="auto">
          <a:xfrm>
            <a:off x="381000" y="5638800"/>
            <a:ext cx="6588125"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15000"/>
              </a:lnSpc>
            </a:pPr>
            <a:r>
              <a:rPr lang="en-US" sz="1600" b="1">
                <a:solidFill>
                  <a:srgbClr val="800080"/>
                </a:solidFill>
              </a:rPr>
              <a:t>Polarizer:  T.E. Chupp</a:t>
            </a:r>
            <a:r>
              <a:rPr lang="en-US" sz="1600" b="1" i="1">
                <a:solidFill>
                  <a:srgbClr val="800080"/>
                </a:solidFill>
              </a:rPr>
              <a:t> et al</a:t>
            </a:r>
            <a:r>
              <a:rPr lang="en-US" sz="1600" b="1">
                <a:solidFill>
                  <a:srgbClr val="800080"/>
                </a:solidFill>
              </a:rPr>
              <a:t>,  Nucl. Instrum. Meth. A 574, 500-509 (2007)</a:t>
            </a:r>
          </a:p>
          <a:p>
            <a:pPr>
              <a:lnSpc>
                <a:spcPct val="115000"/>
              </a:lnSpc>
            </a:pPr>
            <a:r>
              <a:rPr lang="en-US" sz="1600" b="1">
                <a:solidFill>
                  <a:srgbClr val="800080"/>
                </a:solidFill>
              </a:rPr>
              <a:t>Beam effects: 	M. Sharma </a:t>
            </a:r>
            <a:r>
              <a:rPr lang="en-US" sz="1600" b="1" i="1">
                <a:solidFill>
                  <a:srgbClr val="800080"/>
                </a:solidFill>
              </a:rPr>
              <a:t>et al </a:t>
            </a:r>
            <a:r>
              <a:rPr lang="en-US" sz="1600" b="1">
                <a:solidFill>
                  <a:srgbClr val="800080"/>
                </a:solidFill>
              </a:rPr>
              <a:t>, Phys. Rev. Lett. 101, 083002 (2008)</a:t>
            </a:r>
          </a:p>
          <a:p>
            <a:pPr>
              <a:lnSpc>
                <a:spcPct val="115000"/>
              </a:lnSpc>
            </a:pPr>
            <a:r>
              <a:rPr lang="en-US" sz="1600" b="1">
                <a:solidFill>
                  <a:srgbClr val="800080"/>
                </a:solidFill>
              </a:rPr>
              <a:t>		E. Babcock et al, Phys. Rev. A 80, 033414 (2009) </a:t>
            </a:r>
          </a:p>
        </p:txBody>
      </p:sp>
    </p:spTree>
    <p:extLst>
      <p:ext uri="{BB962C8B-B14F-4D97-AF65-F5344CB8AC3E}">
        <p14:creationId xmlns:p14="http://schemas.microsoft.com/office/powerpoint/2010/main" val="130447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79" y="716708"/>
            <a:ext cx="7644403" cy="5186035"/>
          </a:xfrm>
          <a:prstGeom prst="rect">
            <a:avLst/>
          </a:prstGeom>
          <a:noFill/>
        </p:spPr>
        <p:txBody>
          <a:bodyPr wrap="none" rtlCol="0">
            <a:spAutoFit/>
          </a:bodyPr>
          <a:lstStyle/>
          <a:p>
            <a:r>
              <a:rPr lang="en-US" sz="2000" b="1" dirty="0" smtClean="0"/>
              <a:t>High flux neutron beams induce alkali-metal spin relaxation</a:t>
            </a:r>
          </a:p>
          <a:p>
            <a:endParaRPr lang="en-US" sz="2000" b="1" dirty="0" smtClean="0"/>
          </a:p>
          <a:p>
            <a:r>
              <a:rPr lang="en-US" sz="2000" b="1" dirty="0" smtClean="0">
                <a:solidFill>
                  <a:srgbClr val="0000FF"/>
                </a:solidFill>
              </a:rPr>
              <a:t>Neutron absorption by </a:t>
            </a:r>
            <a:r>
              <a:rPr lang="en-US" sz="2000" b="1" baseline="30000" dirty="0" smtClean="0">
                <a:solidFill>
                  <a:srgbClr val="0000FF"/>
                </a:solidFill>
              </a:rPr>
              <a:t>3</a:t>
            </a:r>
            <a:r>
              <a:rPr lang="en-US" sz="2000" b="1" dirty="0" smtClean="0">
                <a:solidFill>
                  <a:srgbClr val="0000FF"/>
                </a:solidFill>
              </a:rPr>
              <a:t>He produces energetic triton and proton</a:t>
            </a:r>
          </a:p>
          <a:p>
            <a:endParaRPr lang="en-US" sz="2000" b="1" dirty="0">
              <a:solidFill>
                <a:srgbClr val="0000FF"/>
              </a:solidFill>
            </a:endParaRPr>
          </a:p>
          <a:p>
            <a:r>
              <a:rPr lang="en-US" sz="2000" b="1" dirty="0" smtClean="0">
                <a:solidFill>
                  <a:srgbClr val="0000FF"/>
                </a:solidFill>
              </a:rPr>
              <a:t>Relaxation rate proportional to square root of neutron flux:</a:t>
            </a:r>
          </a:p>
          <a:p>
            <a:pPr>
              <a:lnSpc>
                <a:spcPts val="3000"/>
              </a:lnSpc>
            </a:pPr>
            <a:r>
              <a:rPr lang="en-US" sz="2000" b="1" dirty="0" smtClean="0">
                <a:solidFill>
                  <a:srgbClr val="008000"/>
                </a:solidFill>
              </a:rPr>
              <a:t>Minor at 10</a:t>
            </a:r>
            <a:r>
              <a:rPr lang="en-US" sz="2000" b="1" baseline="30000" dirty="0" smtClean="0">
                <a:solidFill>
                  <a:srgbClr val="008000"/>
                </a:solidFill>
              </a:rPr>
              <a:t>8</a:t>
            </a:r>
            <a:r>
              <a:rPr lang="en-US" sz="2000" b="1" dirty="0" smtClean="0">
                <a:solidFill>
                  <a:srgbClr val="008000"/>
                </a:solidFill>
              </a:rPr>
              <a:t> n/s (LANSCE)</a:t>
            </a:r>
          </a:p>
          <a:p>
            <a:pPr>
              <a:lnSpc>
                <a:spcPts val="3000"/>
              </a:lnSpc>
            </a:pPr>
            <a:r>
              <a:rPr lang="en-US" sz="2000" b="1" dirty="0">
                <a:solidFill>
                  <a:srgbClr val="FF6600"/>
                </a:solidFill>
              </a:rPr>
              <a:t>S</a:t>
            </a:r>
            <a:r>
              <a:rPr lang="en-US" sz="2000" b="1" dirty="0" smtClean="0">
                <a:solidFill>
                  <a:srgbClr val="FF6600"/>
                </a:solidFill>
              </a:rPr>
              <a:t>ubstantial at 10</a:t>
            </a:r>
            <a:r>
              <a:rPr lang="en-US" sz="2000" b="1" baseline="30000" dirty="0" smtClean="0">
                <a:solidFill>
                  <a:srgbClr val="FF6600"/>
                </a:solidFill>
              </a:rPr>
              <a:t>9</a:t>
            </a:r>
            <a:r>
              <a:rPr lang="en-US" sz="2000" b="1" dirty="0" smtClean="0">
                <a:solidFill>
                  <a:srgbClr val="FF6600"/>
                </a:solidFill>
              </a:rPr>
              <a:t> n/s (NIST NG6, SNS FNPB) </a:t>
            </a:r>
          </a:p>
          <a:p>
            <a:pPr>
              <a:lnSpc>
                <a:spcPts val="3000"/>
              </a:lnSpc>
            </a:pPr>
            <a:r>
              <a:rPr lang="en-US" sz="2000" b="1" dirty="0">
                <a:solidFill>
                  <a:srgbClr val="FF0000"/>
                </a:solidFill>
              </a:rPr>
              <a:t>D</a:t>
            </a:r>
            <a:r>
              <a:rPr lang="en-US" sz="2000" b="1" dirty="0" smtClean="0">
                <a:solidFill>
                  <a:srgbClr val="FF0000"/>
                </a:solidFill>
              </a:rPr>
              <a:t>ominates at 10</a:t>
            </a:r>
            <a:r>
              <a:rPr lang="en-US" sz="2000" b="1" baseline="30000" dirty="0" smtClean="0">
                <a:solidFill>
                  <a:srgbClr val="FF0000"/>
                </a:solidFill>
              </a:rPr>
              <a:t>10</a:t>
            </a:r>
            <a:r>
              <a:rPr lang="en-US" sz="2000" b="1" dirty="0" smtClean="0">
                <a:solidFill>
                  <a:srgbClr val="FF0000"/>
                </a:solidFill>
              </a:rPr>
              <a:t> n/s (ILL, new NIST NG-C)</a:t>
            </a:r>
          </a:p>
          <a:p>
            <a:pPr>
              <a:lnSpc>
                <a:spcPts val="2400"/>
              </a:lnSpc>
            </a:pPr>
            <a:endParaRPr lang="en-US" sz="2000" b="1" dirty="0"/>
          </a:p>
          <a:p>
            <a:pPr>
              <a:lnSpc>
                <a:spcPts val="2400"/>
              </a:lnSpc>
            </a:pPr>
            <a:r>
              <a:rPr lang="en-US" sz="2000" b="1" dirty="0" smtClean="0"/>
              <a:t>Long term effects:  reduced transparency of cell, perhaps due to </a:t>
            </a:r>
            <a:r>
              <a:rPr lang="en-US" sz="2000" b="1" dirty="0" err="1" smtClean="0"/>
              <a:t>RbH</a:t>
            </a:r>
            <a:r>
              <a:rPr lang="en-US" sz="2000" b="1" dirty="0" smtClean="0"/>
              <a:t> </a:t>
            </a:r>
            <a:r>
              <a:rPr lang="en-US" b="1" dirty="0" smtClean="0"/>
              <a:t>?</a:t>
            </a:r>
          </a:p>
          <a:p>
            <a:pPr>
              <a:lnSpc>
                <a:spcPts val="2400"/>
              </a:lnSpc>
            </a:pPr>
            <a:r>
              <a:rPr lang="en-US" b="1" dirty="0"/>
              <a:t>	</a:t>
            </a:r>
            <a:r>
              <a:rPr lang="en-US" b="1" dirty="0" smtClean="0"/>
              <a:t>				</a:t>
            </a:r>
            <a:r>
              <a:rPr lang="en-US" sz="2000" b="1" dirty="0" smtClean="0"/>
              <a:t>may be decreased for </a:t>
            </a:r>
            <a:r>
              <a:rPr lang="en-US" sz="2000" b="1" dirty="0" err="1" smtClean="0"/>
              <a:t>Rb</a:t>
            </a:r>
            <a:r>
              <a:rPr lang="en-US" sz="2000" b="1" dirty="0" smtClean="0"/>
              <a:t>/K mixture cells</a:t>
            </a:r>
          </a:p>
          <a:p>
            <a:pPr>
              <a:lnSpc>
                <a:spcPts val="2400"/>
              </a:lnSpc>
            </a:pPr>
            <a:endParaRPr lang="en-US" b="1" dirty="0"/>
          </a:p>
          <a:p>
            <a:pPr>
              <a:lnSpc>
                <a:spcPts val="2400"/>
              </a:lnSpc>
            </a:pPr>
            <a:endParaRPr lang="en-US" b="1" dirty="0" smtClean="0"/>
          </a:p>
          <a:p>
            <a:pPr>
              <a:lnSpc>
                <a:spcPts val="2400"/>
              </a:lnSpc>
            </a:pPr>
            <a:r>
              <a:rPr lang="en-US" sz="2000" b="1" dirty="0" smtClean="0"/>
              <a:t>Solution:  double cells</a:t>
            </a:r>
          </a:p>
          <a:p>
            <a:endParaRPr lang="en-US" dirty="0"/>
          </a:p>
          <a:p>
            <a:endParaRPr lang="en-US" dirty="0"/>
          </a:p>
        </p:txBody>
      </p:sp>
      <p:sp>
        <p:nvSpPr>
          <p:cNvPr id="3" name="TextBox 2"/>
          <p:cNvSpPr txBox="1"/>
          <p:nvPr/>
        </p:nvSpPr>
        <p:spPr>
          <a:xfrm>
            <a:off x="1488648" y="84211"/>
            <a:ext cx="6471243" cy="461665"/>
          </a:xfrm>
          <a:prstGeom prst="rect">
            <a:avLst/>
          </a:prstGeom>
          <a:noFill/>
        </p:spPr>
        <p:txBody>
          <a:bodyPr wrap="none" rtlCol="0">
            <a:spAutoFit/>
          </a:bodyPr>
          <a:lstStyle/>
          <a:p>
            <a:r>
              <a:rPr lang="en-US" sz="2400" b="1" u="sng" dirty="0" smtClean="0"/>
              <a:t>NEUTRON BEAM EFFECTS ON IN-SITU SEOP CELLS</a:t>
            </a:r>
            <a:endParaRPr lang="en-US" sz="2400" b="1" u="sng" dirty="0"/>
          </a:p>
        </p:txBody>
      </p:sp>
      <p:pic>
        <p:nvPicPr>
          <p:cNvPr id="4" name="Picture 2" descr="doublecell1.jpg                                                0009F37BMacintosh HD                   BB7037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3605" y="4482123"/>
            <a:ext cx="2994933" cy="224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385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5036" y="197555"/>
            <a:ext cx="3134191" cy="461665"/>
          </a:xfrm>
          <a:prstGeom prst="rect">
            <a:avLst/>
          </a:prstGeom>
          <a:noFill/>
        </p:spPr>
        <p:txBody>
          <a:bodyPr wrap="none" rtlCol="0">
            <a:spAutoFit/>
          </a:bodyPr>
          <a:lstStyle/>
          <a:p>
            <a:r>
              <a:rPr lang="en-US" sz="2400" b="1" u="sng" dirty="0" smtClean="0"/>
              <a:t>ACKNOWLEDGEMENTS</a:t>
            </a:r>
            <a:endParaRPr lang="en-US" sz="2400" b="1" u="sng" dirty="0"/>
          </a:p>
        </p:txBody>
      </p:sp>
      <p:sp>
        <p:nvSpPr>
          <p:cNvPr id="3" name="TextBox 2"/>
          <p:cNvSpPr txBox="1"/>
          <p:nvPr/>
        </p:nvSpPr>
        <p:spPr>
          <a:xfrm>
            <a:off x="141110" y="724370"/>
            <a:ext cx="8756624" cy="6217088"/>
          </a:xfrm>
          <a:prstGeom prst="rect">
            <a:avLst/>
          </a:prstGeom>
          <a:noFill/>
        </p:spPr>
        <p:txBody>
          <a:bodyPr wrap="none" rtlCol="0">
            <a:spAutoFit/>
          </a:bodyPr>
          <a:lstStyle/>
          <a:p>
            <a:pPr>
              <a:lnSpc>
                <a:spcPts val="2320"/>
              </a:lnSpc>
            </a:pPr>
            <a:r>
              <a:rPr lang="en-US" sz="1600" b="1" dirty="0" err="1" smtClean="0"/>
              <a:t>Wangchun</a:t>
            </a:r>
            <a:r>
              <a:rPr lang="en-US" sz="1600" b="1" dirty="0" smtClean="0"/>
              <a:t> Chen</a:t>
            </a:r>
            <a:r>
              <a:rPr lang="en-US" sz="1600" dirty="0" smtClean="0"/>
              <a:t>, Shannon Watson, Ross Erwin, Kathryn </a:t>
            </a:r>
            <a:r>
              <a:rPr lang="en-US" sz="1600" dirty="0" err="1" smtClean="0"/>
              <a:t>Krycka</a:t>
            </a:r>
            <a:r>
              <a:rPr lang="en-US" sz="1600" dirty="0" smtClean="0"/>
              <a:t> (current NCNR 3He team) </a:t>
            </a:r>
          </a:p>
          <a:p>
            <a:pPr>
              <a:lnSpc>
                <a:spcPts val="2320"/>
              </a:lnSpc>
            </a:pPr>
            <a:r>
              <a:rPr lang="en-US" sz="1600" dirty="0" err="1" smtClean="0"/>
              <a:t>Qiang</a:t>
            </a:r>
            <a:r>
              <a:rPr lang="en-US" sz="1600" dirty="0" smtClean="0"/>
              <a:t> Ye, </a:t>
            </a:r>
            <a:r>
              <a:rPr lang="en-US" sz="1600" dirty="0" err="1" smtClean="0"/>
              <a:t>Changbo</a:t>
            </a:r>
            <a:r>
              <a:rPr lang="en-US" sz="1600" dirty="0" smtClean="0"/>
              <a:t> Fu, </a:t>
            </a:r>
            <a:r>
              <a:rPr lang="en-US" sz="1600" dirty="0" err="1" smtClean="0"/>
              <a:t>Wangchun</a:t>
            </a:r>
            <a:r>
              <a:rPr lang="en-US" sz="1600" dirty="0" smtClean="0"/>
              <a:t> Chen, Dennis Rich, Todd Smith, Gordon Jones (past postdocs)</a:t>
            </a:r>
          </a:p>
          <a:p>
            <a:pPr>
              <a:lnSpc>
                <a:spcPts val="2320"/>
              </a:lnSpc>
            </a:pPr>
            <a:r>
              <a:rPr lang="en-US" sz="1600" dirty="0" smtClean="0"/>
              <a:t>Alan Thompson, Geoff Greene, Scott Dewey, Fred </a:t>
            </a:r>
            <a:r>
              <a:rPr lang="en-US" sz="1600" dirty="0" err="1" smtClean="0"/>
              <a:t>Wietfeldt</a:t>
            </a:r>
            <a:r>
              <a:rPr lang="en-US" sz="1600" dirty="0" smtClean="0"/>
              <a:t> (NIST)</a:t>
            </a:r>
          </a:p>
          <a:p>
            <a:pPr>
              <a:lnSpc>
                <a:spcPts val="2320"/>
              </a:lnSpc>
            </a:pPr>
            <a:endParaRPr lang="en-US" sz="1600" dirty="0"/>
          </a:p>
          <a:p>
            <a:pPr>
              <a:lnSpc>
                <a:spcPts val="2320"/>
              </a:lnSpc>
            </a:pPr>
            <a:r>
              <a:rPr lang="en-US" sz="1600" dirty="0" smtClean="0"/>
              <a:t>Julie </a:t>
            </a:r>
            <a:r>
              <a:rPr lang="en-US" sz="1600" dirty="0" err="1" smtClean="0"/>
              <a:t>Borchers</a:t>
            </a:r>
            <a:r>
              <a:rPr lang="en-US" sz="1600" dirty="0" smtClean="0"/>
              <a:t>, Kathryn </a:t>
            </a:r>
            <a:r>
              <a:rPr lang="en-US" sz="1600" dirty="0" err="1" smtClean="0"/>
              <a:t>Krycka</a:t>
            </a:r>
            <a:r>
              <a:rPr lang="en-US" sz="1600" dirty="0" smtClean="0"/>
              <a:t> (SANS)</a:t>
            </a:r>
          </a:p>
          <a:p>
            <a:pPr>
              <a:lnSpc>
                <a:spcPts val="2320"/>
              </a:lnSpc>
            </a:pPr>
            <a:r>
              <a:rPr lang="en-US" sz="1600" dirty="0" smtClean="0"/>
              <a:t>Jeff Lynn, Ross Erwin (BT7 triple-axis spectrometer)</a:t>
            </a:r>
          </a:p>
          <a:p>
            <a:pPr>
              <a:lnSpc>
                <a:spcPts val="2320"/>
              </a:lnSpc>
            </a:pPr>
            <a:r>
              <a:rPr lang="en-US" sz="1600" dirty="0" smtClean="0"/>
              <a:t>Collin </a:t>
            </a:r>
            <a:r>
              <a:rPr lang="en-US" sz="1600" dirty="0" err="1" smtClean="0"/>
              <a:t>Broholm</a:t>
            </a:r>
            <a:r>
              <a:rPr lang="en-US" sz="1600" dirty="0" smtClean="0"/>
              <a:t>, Jose Rodriguez-Rivera, </a:t>
            </a:r>
            <a:r>
              <a:rPr lang="en-US" sz="1600" dirty="0" err="1" smtClean="0"/>
              <a:t>Vivek</a:t>
            </a:r>
            <a:r>
              <a:rPr lang="en-US" sz="1600" dirty="0" smtClean="0"/>
              <a:t> </a:t>
            </a:r>
            <a:r>
              <a:rPr lang="en-US" sz="1600" dirty="0" err="1" smtClean="0"/>
              <a:t>Thampy</a:t>
            </a:r>
            <a:r>
              <a:rPr lang="en-US" sz="1600" dirty="0" smtClean="0"/>
              <a:t> (MACS)</a:t>
            </a:r>
          </a:p>
          <a:p>
            <a:pPr>
              <a:lnSpc>
                <a:spcPts val="2320"/>
              </a:lnSpc>
            </a:pPr>
            <a:r>
              <a:rPr lang="en-US" sz="1600" dirty="0" smtClean="0"/>
              <a:t>Fred </a:t>
            </a:r>
            <a:r>
              <a:rPr lang="en-US" sz="1600" dirty="0" err="1" smtClean="0"/>
              <a:t>Wietfeldt</a:t>
            </a:r>
            <a:r>
              <a:rPr lang="en-US" sz="1600" dirty="0" smtClean="0"/>
              <a:t>, Mike Huber, Tim Black, Dan Hussey, Muhammad </a:t>
            </a:r>
            <a:r>
              <a:rPr lang="en-US" sz="1600" dirty="0" err="1" smtClean="0"/>
              <a:t>Arif</a:t>
            </a:r>
            <a:r>
              <a:rPr lang="en-US" sz="1600" dirty="0" smtClean="0"/>
              <a:t>,  (interferometer)</a:t>
            </a:r>
          </a:p>
          <a:p>
            <a:pPr>
              <a:lnSpc>
                <a:spcPts val="2320"/>
              </a:lnSpc>
            </a:pPr>
            <a:r>
              <a:rPr lang="en-US" sz="1600" dirty="0" smtClean="0"/>
              <a:t>Tim </a:t>
            </a:r>
            <a:r>
              <a:rPr lang="en-US" sz="1600" dirty="0" err="1" smtClean="0"/>
              <a:t>Chupp</a:t>
            </a:r>
            <a:r>
              <a:rPr lang="en-US" sz="1600" dirty="0" smtClean="0"/>
              <a:t>, Kevin Coulter, Gordon Jones (</a:t>
            </a:r>
            <a:r>
              <a:rPr lang="en-US" sz="1600" dirty="0" err="1" smtClean="0"/>
              <a:t>NPDGamma</a:t>
            </a:r>
            <a:r>
              <a:rPr lang="en-US" sz="1600" dirty="0" smtClean="0"/>
              <a:t> polarizer) </a:t>
            </a:r>
          </a:p>
          <a:p>
            <a:pPr>
              <a:lnSpc>
                <a:spcPts val="2320"/>
              </a:lnSpc>
            </a:pPr>
            <a:r>
              <a:rPr lang="en-US" sz="1600" dirty="0" smtClean="0"/>
              <a:t> </a:t>
            </a:r>
            <a:endParaRPr lang="en-US" sz="1600" dirty="0"/>
          </a:p>
          <a:p>
            <a:pPr>
              <a:lnSpc>
                <a:spcPts val="2320"/>
              </a:lnSpc>
            </a:pPr>
            <a:r>
              <a:rPr lang="en-US" sz="1600" dirty="0" smtClean="0"/>
              <a:t>W.M</a:t>
            </a:r>
            <a:r>
              <a:rPr lang="en-US" sz="1600" dirty="0"/>
              <a:t>. </a:t>
            </a:r>
            <a:r>
              <a:rPr lang="en-US" sz="1600" dirty="0" smtClean="0"/>
              <a:t>Snow, </a:t>
            </a:r>
            <a:r>
              <a:rPr lang="en-US" sz="1600" dirty="0" err="1" smtClean="0"/>
              <a:t>Xin</a:t>
            </a:r>
            <a:r>
              <a:rPr lang="en-US" sz="1600" dirty="0" smtClean="0"/>
              <a:t> Tong, Peter Chang,</a:t>
            </a:r>
            <a:r>
              <a:rPr lang="en-US" sz="1600" dirty="0"/>
              <a:t> </a:t>
            </a:r>
            <a:r>
              <a:rPr lang="en-US" sz="1600" dirty="0" err="1" smtClean="0"/>
              <a:t>Haiyang</a:t>
            </a:r>
            <a:r>
              <a:rPr lang="en-US" sz="1600" dirty="0" smtClean="0"/>
              <a:t> Yan, Dan Hussey, Chris Keith (Indiana University)</a:t>
            </a:r>
          </a:p>
          <a:p>
            <a:pPr>
              <a:lnSpc>
                <a:spcPts val="2320"/>
              </a:lnSpc>
            </a:pPr>
            <a:r>
              <a:rPr lang="en-US" sz="1600" dirty="0" smtClean="0"/>
              <a:t>G.L</a:t>
            </a:r>
            <a:r>
              <a:rPr lang="en-US" sz="1600" dirty="0"/>
              <a:t>. </a:t>
            </a:r>
            <a:r>
              <a:rPr lang="en-US" sz="1600" dirty="0" smtClean="0"/>
              <a:t>Jones, Brian </a:t>
            </a:r>
            <a:r>
              <a:rPr lang="en-US" sz="1600" dirty="0" err="1" smtClean="0"/>
              <a:t>Collett</a:t>
            </a:r>
            <a:r>
              <a:rPr lang="en-US" sz="1600" dirty="0" smtClean="0"/>
              <a:t> </a:t>
            </a:r>
            <a:r>
              <a:rPr lang="en-US" sz="1600" i="1" dirty="0" smtClean="0"/>
              <a:t>and students</a:t>
            </a:r>
            <a:r>
              <a:rPr lang="en-US" sz="1600" dirty="0" smtClean="0"/>
              <a:t> (Hamilton College)</a:t>
            </a:r>
          </a:p>
          <a:p>
            <a:pPr>
              <a:lnSpc>
                <a:spcPts val="2320"/>
              </a:lnSpc>
            </a:pPr>
            <a:r>
              <a:rPr lang="en-US" sz="1600" dirty="0" smtClean="0"/>
              <a:t>T.G</a:t>
            </a:r>
            <a:r>
              <a:rPr lang="en-US" sz="1600" dirty="0"/>
              <a:t>. </a:t>
            </a:r>
            <a:r>
              <a:rPr lang="en-US" sz="1600" dirty="0" smtClean="0"/>
              <a:t>Walker, Zack </a:t>
            </a:r>
            <a:r>
              <a:rPr lang="en-US" sz="1600" dirty="0" err="1" smtClean="0"/>
              <a:t>DeLand</a:t>
            </a:r>
            <a:r>
              <a:rPr lang="en-US" sz="1600" dirty="0" smtClean="0"/>
              <a:t>, Brian </a:t>
            </a:r>
            <a:r>
              <a:rPr lang="en-US" sz="1600" dirty="0" err="1" smtClean="0"/>
              <a:t>Lancor</a:t>
            </a:r>
            <a:r>
              <a:rPr lang="en-US" sz="1600" dirty="0" smtClean="0"/>
              <a:t>, Bob </a:t>
            </a:r>
            <a:r>
              <a:rPr lang="en-US" sz="1600" smtClean="0"/>
              <a:t>Wyllie, Earl </a:t>
            </a:r>
            <a:r>
              <a:rPr lang="en-US" sz="1600" dirty="0" smtClean="0"/>
              <a:t>Babcock, Bien </a:t>
            </a:r>
            <a:r>
              <a:rPr lang="en-US" sz="1600" dirty="0" err="1" smtClean="0"/>
              <a:t>Chann</a:t>
            </a:r>
            <a:r>
              <a:rPr lang="en-US" sz="1600" dirty="0" smtClean="0"/>
              <a:t> (University of Wisconsin)</a:t>
            </a:r>
          </a:p>
          <a:p>
            <a:pPr>
              <a:lnSpc>
                <a:spcPts val="2320"/>
              </a:lnSpc>
            </a:pPr>
            <a:r>
              <a:rPr lang="en-US" sz="1600" dirty="0" smtClean="0"/>
              <a:t>Earl Babcock (U-Wisconsin, ILL, JCNS-Munich)</a:t>
            </a:r>
          </a:p>
          <a:p>
            <a:pPr>
              <a:lnSpc>
                <a:spcPts val="2320"/>
              </a:lnSpc>
            </a:pPr>
            <a:r>
              <a:rPr lang="en-US" sz="1600" dirty="0" smtClean="0"/>
              <a:t>Brian </a:t>
            </a:r>
            <a:r>
              <a:rPr lang="en-US" sz="1600" dirty="0" err="1" smtClean="0"/>
              <a:t>Saam</a:t>
            </a:r>
            <a:r>
              <a:rPr lang="en-US" sz="1600" dirty="0" smtClean="0"/>
              <a:t>, Rick Jacob, Jared </a:t>
            </a:r>
            <a:r>
              <a:rPr lang="en-US" sz="1600" dirty="0" err="1" smtClean="0"/>
              <a:t>Teter</a:t>
            </a:r>
            <a:r>
              <a:rPr lang="en-US" sz="1600" dirty="0" smtClean="0"/>
              <a:t>, Ben Anger (Univ. of Utah)</a:t>
            </a:r>
          </a:p>
          <a:p>
            <a:pPr>
              <a:lnSpc>
                <a:spcPts val="2320"/>
              </a:lnSpc>
            </a:pPr>
            <a:r>
              <a:rPr lang="en-US" sz="1600" dirty="0" err="1" smtClean="0"/>
              <a:t>Xin</a:t>
            </a:r>
            <a:r>
              <a:rPr lang="en-US" sz="1600" dirty="0" smtClean="0"/>
              <a:t> Tong, </a:t>
            </a:r>
            <a:r>
              <a:rPr lang="en-US" sz="1600" dirty="0" err="1" smtClean="0"/>
              <a:t>Wai</a:t>
            </a:r>
            <a:r>
              <a:rPr lang="en-US" sz="1600" dirty="0" smtClean="0"/>
              <a:t>-Tung Lee (SNS)</a:t>
            </a:r>
          </a:p>
          <a:p>
            <a:pPr>
              <a:lnSpc>
                <a:spcPts val="2320"/>
              </a:lnSpc>
            </a:pPr>
            <a:endParaRPr lang="en-US" sz="1600" dirty="0" smtClean="0"/>
          </a:p>
          <a:p>
            <a:pPr>
              <a:lnSpc>
                <a:spcPts val="2320"/>
              </a:lnSpc>
            </a:pPr>
            <a:r>
              <a:rPr lang="en-US" sz="1600" b="1" dirty="0" smtClean="0"/>
              <a:t>NIST </a:t>
            </a:r>
            <a:r>
              <a:rPr lang="en-US" sz="1600" b="1" dirty="0"/>
              <a:t>glass/optical </a:t>
            </a:r>
            <a:r>
              <a:rPr lang="en-US" sz="1600" b="1" dirty="0" smtClean="0"/>
              <a:t>staff:   </a:t>
            </a:r>
            <a:r>
              <a:rPr lang="en-US" sz="1600" b="1" dirty="0"/>
              <a:t>Jeff Anderson, Jack Fuller, and Aaron </a:t>
            </a:r>
            <a:r>
              <a:rPr lang="en-US" sz="1600" b="1" dirty="0" smtClean="0"/>
              <a:t>Kirchhoff</a:t>
            </a:r>
          </a:p>
          <a:p>
            <a:endParaRPr lang="en-US" sz="1600" dirty="0"/>
          </a:p>
          <a:p>
            <a:r>
              <a:rPr lang="en-US" sz="1600" dirty="0" smtClean="0"/>
              <a:t>Support from DoE - Basic Energy Sciences</a:t>
            </a:r>
          </a:p>
          <a:p>
            <a:endParaRPr lang="en-US" dirty="0"/>
          </a:p>
        </p:txBody>
      </p:sp>
    </p:spTree>
    <p:extLst>
      <p:ext uri="{BB962C8B-B14F-4D97-AF65-F5344CB8AC3E}">
        <p14:creationId xmlns:p14="http://schemas.microsoft.com/office/powerpoint/2010/main" val="1000284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E2.jpg                                                        0011AAC0Macintosh HD                   BB7037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a:off x="304800" y="838200"/>
            <a:ext cx="4462463"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GE Lighting plant, Bridgeville, PA</a:t>
            </a:r>
          </a:p>
        </p:txBody>
      </p:sp>
    </p:spTree>
    <p:extLst>
      <p:ext uri="{BB962C8B-B14F-4D97-AF65-F5344CB8AC3E}">
        <p14:creationId xmlns:p14="http://schemas.microsoft.com/office/powerpoint/2010/main" val="409489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ab3.jpg                                                       0011AAC0Macintosh HD                   BB7037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ab4.jpg                                                       0011AAC0Macintosh HD                   BB7037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0"/>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b5.jpg                                                       0011AAC0Macintosh HD                   BB7037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200"/>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fab6.jpg                                                       0011AAC0Macintosh HD                   BB7037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362200"/>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ab7.jpg                                                       0011AAC0Macintosh HD                   BB7037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362200"/>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fab8.jpg                                                       0011AAC0Macintosh HD                   BB7037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686300"/>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ab0.jpg                                                       0011AAC0Macintosh HD                   BB70378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 fab10.jpg                                                      0011AAC0Macintosh HD                   BB7037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4200" y="4686300"/>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 fab11.jpg                                                      0011AAC0Macintosh HD                   BB70378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8400" y="4686300"/>
            <a:ext cx="28956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9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28110"/>
            <a:ext cx="9104962" cy="3452479"/>
          </a:xfrm>
          <a:prstGeom prst="rect">
            <a:avLst/>
          </a:prstGeom>
        </p:spPr>
      </p:pic>
      <p:sp>
        <p:nvSpPr>
          <p:cNvPr id="4" name="Rectangle 3"/>
          <p:cNvSpPr/>
          <p:nvPr/>
        </p:nvSpPr>
        <p:spPr>
          <a:xfrm>
            <a:off x="675456" y="5636270"/>
            <a:ext cx="4572000" cy="369332"/>
          </a:xfrm>
          <a:prstGeom prst="rect">
            <a:avLst/>
          </a:prstGeom>
        </p:spPr>
        <p:txBody>
          <a:bodyPr>
            <a:spAutoFit/>
          </a:bodyPr>
          <a:lstStyle/>
          <a:p>
            <a:r>
              <a:rPr lang="fr-FR" dirty="0"/>
              <a:t>C.Y. </a:t>
            </a:r>
            <a:r>
              <a:rPr lang="fr-FR" dirty="0" smtClean="0"/>
              <a:t>Jiang, </a:t>
            </a:r>
            <a:r>
              <a:rPr lang="fr-FR" dirty="0" err="1"/>
              <a:t>Physics</a:t>
            </a:r>
            <a:r>
              <a:rPr lang="fr-FR" dirty="0"/>
              <a:t> </a:t>
            </a:r>
            <a:r>
              <a:rPr lang="fr-FR" dirty="0" err="1"/>
              <a:t>Procedia</a:t>
            </a:r>
            <a:r>
              <a:rPr lang="fr-FR" dirty="0"/>
              <a:t> </a:t>
            </a:r>
            <a:r>
              <a:rPr lang="fr-FR" b="1" dirty="0" smtClean="0"/>
              <a:t>42</a:t>
            </a:r>
            <a:r>
              <a:rPr lang="fr-FR" dirty="0" smtClean="0"/>
              <a:t>, </a:t>
            </a:r>
            <a:r>
              <a:rPr lang="fr-FR" dirty="0"/>
              <a:t>191 (2013).</a:t>
            </a:r>
            <a:endParaRPr lang="en-US" dirty="0"/>
          </a:p>
        </p:txBody>
      </p:sp>
      <p:sp>
        <p:nvSpPr>
          <p:cNvPr id="5" name="TextBox 4"/>
          <p:cNvSpPr txBox="1"/>
          <p:nvPr/>
        </p:nvSpPr>
        <p:spPr>
          <a:xfrm>
            <a:off x="257390" y="296546"/>
            <a:ext cx="8517386" cy="707886"/>
          </a:xfrm>
          <a:prstGeom prst="rect">
            <a:avLst/>
          </a:prstGeom>
          <a:noFill/>
        </p:spPr>
        <p:txBody>
          <a:bodyPr wrap="square" rtlCol="0">
            <a:spAutoFit/>
          </a:bodyPr>
          <a:lstStyle/>
          <a:p>
            <a:pPr algn="ctr"/>
            <a:r>
              <a:rPr lang="en-US" sz="2000" b="1" dirty="0" smtClean="0"/>
              <a:t>IN-SITU SEOP APPARATUS FOR THE MAGNETISM REFLECTOMETER AT THE </a:t>
            </a:r>
          </a:p>
          <a:p>
            <a:pPr algn="ctr"/>
            <a:r>
              <a:rPr lang="en-US" sz="2000" b="1" dirty="0" smtClean="0"/>
              <a:t>SPALLATION NEUTRON SOURCE at OAK RIDGE NATIONAL LABORATORY</a:t>
            </a:r>
            <a:endParaRPr lang="en-US" sz="2000" b="1" dirty="0"/>
          </a:p>
        </p:txBody>
      </p:sp>
    </p:spTree>
    <p:extLst>
      <p:ext uri="{BB962C8B-B14F-4D97-AF65-F5344CB8AC3E}">
        <p14:creationId xmlns:p14="http://schemas.microsoft.com/office/powerpoint/2010/main" val="881917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5" y="904875"/>
            <a:ext cx="6908800" cy="504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806097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5" y="904875"/>
            <a:ext cx="6908800" cy="504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74797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810" name="Object 2"/>
          <p:cNvGraphicFramePr>
            <a:graphicFrameLocks noChangeAspect="1"/>
          </p:cNvGraphicFramePr>
          <p:nvPr/>
        </p:nvGraphicFramePr>
        <p:xfrm>
          <a:off x="768350" y="965200"/>
          <a:ext cx="2819400" cy="482600"/>
        </p:xfrm>
        <a:graphic>
          <a:graphicData uri="http://schemas.openxmlformats.org/presentationml/2006/ole">
            <mc:AlternateContent xmlns:mc="http://schemas.openxmlformats.org/markup-compatibility/2006">
              <mc:Choice xmlns:v="urn:schemas-microsoft-com:vml" Requires="v">
                <p:oleObj spid="_x0000_s7327" name="Equation" r:id="rId3" imgW="2819400" imgH="482600" progId="Equation.3">
                  <p:embed/>
                </p:oleObj>
              </mc:Choice>
              <mc:Fallback>
                <p:oleObj name="Equation" r:id="rId3" imgW="2819400" imgH="482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50" y="965200"/>
                        <a:ext cx="28194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9811" name="Text Box 3"/>
          <p:cNvSpPr txBox="1">
            <a:spLocks noChangeArrowheads="1"/>
          </p:cNvSpPr>
          <p:nvPr/>
        </p:nvSpPr>
        <p:spPr bwMode="auto">
          <a:xfrm>
            <a:off x="239713" y="0"/>
            <a:ext cx="8640762"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b="1" u="sng">
                <a:latin typeface="Geneva" charset="0"/>
              </a:rPr>
              <a:t>PRECISION NEUTRON POLARIMETRY with POLARIZED </a:t>
            </a:r>
            <a:r>
              <a:rPr lang="en-US" b="1" baseline="30000">
                <a:latin typeface="Geneva" charset="0"/>
              </a:rPr>
              <a:t>3</a:t>
            </a:r>
            <a:r>
              <a:rPr lang="en-US" b="1" u="sng">
                <a:latin typeface="Geneva" charset="0"/>
              </a:rPr>
              <a:t>He</a:t>
            </a:r>
            <a:r>
              <a:rPr lang="en-US" sz="3200" b="1" u="sng">
                <a:latin typeface="Geneva" charset="0"/>
              </a:rPr>
              <a:t> </a:t>
            </a:r>
            <a:endParaRPr lang="en-US" b="1" u="sng">
              <a:latin typeface="Geneva" charset="0"/>
            </a:endParaRPr>
          </a:p>
        </p:txBody>
      </p:sp>
      <p:graphicFrame>
        <p:nvGraphicFramePr>
          <p:cNvPr id="119812" name="Object 4"/>
          <p:cNvGraphicFramePr>
            <a:graphicFrameLocks noChangeAspect="1"/>
          </p:cNvGraphicFramePr>
          <p:nvPr/>
        </p:nvGraphicFramePr>
        <p:xfrm>
          <a:off x="4800600" y="990600"/>
          <a:ext cx="3302000" cy="482600"/>
        </p:xfrm>
        <a:graphic>
          <a:graphicData uri="http://schemas.openxmlformats.org/presentationml/2006/ole">
            <mc:AlternateContent xmlns:mc="http://schemas.openxmlformats.org/markup-compatibility/2006">
              <mc:Choice xmlns:v="urn:schemas-microsoft-com:vml" Requires="v">
                <p:oleObj spid="_x0000_s7328" name="Equation" r:id="rId5" imgW="3302000" imgH="482600" progId="Equation.3">
                  <p:embed/>
                </p:oleObj>
              </mc:Choice>
              <mc:Fallback>
                <p:oleObj name="Equation" r:id="rId5" imgW="3302000" imgH="482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990600"/>
                        <a:ext cx="33020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9813" name="Object 5"/>
          <p:cNvGraphicFramePr>
            <a:graphicFrameLocks noChangeAspect="1"/>
          </p:cNvGraphicFramePr>
          <p:nvPr/>
        </p:nvGraphicFramePr>
        <p:xfrm>
          <a:off x="615950" y="2533650"/>
          <a:ext cx="2679700" cy="1358900"/>
        </p:xfrm>
        <a:graphic>
          <a:graphicData uri="http://schemas.openxmlformats.org/presentationml/2006/ole">
            <mc:AlternateContent xmlns:mc="http://schemas.openxmlformats.org/markup-compatibility/2006">
              <mc:Choice xmlns:v="urn:schemas-microsoft-com:vml" Requires="v">
                <p:oleObj spid="_x0000_s7329" name="Equation" r:id="rId7" imgW="2679700" imgH="1358900" progId="Equation.3">
                  <p:embed/>
                </p:oleObj>
              </mc:Choice>
              <mc:Fallback>
                <p:oleObj name="Equation" r:id="rId7" imgW="2679700" imgH="1358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950" y="2533650"/>
                        <a:ext cx="2679700"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9814" name="Text Box 6"/>
          <p:cNvSpPr txBox="1">
            <a:spLocks noChangeArrowheads="1"/>
          </p:cNvSpPr>
          <p:nvPr/>
        </p:nvSpPr>
        <p:spPr bwMode="auto">
          <a:xfrm>
            <a:off x="3962400" y="2590800"/>
            <a:ext cx="4724352" cy="144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ts val="2660"/>
              </a:lnSpc>
            </a:pPr>
            <a:r>
              <a:rPr lang="en-US" b="1" i="1" dirty="0" err="1">
                <a:solidFill>
                  <a:srgbClr val="0000FF"/>
                </a:solidFill>
              </a:rPr>
              <a:t>P</a:t>
            </a:r>
            <a:r>
              <a:rPr lang="en-US" b="1" baseline="-25000" dirty="0" err="1">
                <a:solidFill>
                  <a:srgbClr val="0000FF"/>
                </a:solidFill>
              </a:rPr>
              <a:t>n</a:t>
            </a:r>
            <a:r>
              <a:rPr lang="en-US" b="1" dirty="0">
                <a:solidFill>
                  <a:srgbClr val="0000FF"/>
                </a:solidFill>
              </a:rPr>
              <a:t>= neutron polarization</a:t>
            </a:r>
          </a:p>
          <a:p>
            <a:pPr algn="l">
              <a:lnSpc>
                <a:spcPts val="2660"/>
              </a:lnSpc>
            </a:pPr>
            <a:r>
              <a:rPr lang="en-US" b="1" i="1" dirty="0" err="1">
                <a:solidFill>
                  <a:srgbClr val="008040"/>
                </a:solidFill>
              </a:rPr>
              <a:t>T</a:t>
            </a:r>
            <a:r>
              <a:rPr lang="en-US" b="1" baseline="-25000" dirty="0" err="1">
                <a:solidFill>
                  <a:srgbClr val="008040"/>
                </a:solidFill>
              </a:rPr>
              <a:t>n</a:t>
            </a:r>
            <a:r>
              <a:rPr lang="en-US" b="1" baseline="-25000" dirty="0">
                <a:solidFill>
                  <a:srgbClr val="008040"/>
                </a:solidFill>
              </a:rPr>
              <a:t> </a:t>
            </a:r>
            <a:r>
              <a:rPr lang="en-US" b="1" dirty="0">
                <a:solidFill>
                  <a:srgbClr val="008040"/>
                </a:solidFill>
              </a:rPr>
              <a:t>= transmission of polarized cell</a:t>
            </a:r>
          </a:p>
          <a:p>
            <a:pPr algn="l">
              <a:lnSpc>
                <a:spcPts val="2660"/>
              </a:lnSpc>
            </a:pPr>
            <a:r>
              <a:rPr lang="en-US" b="1" i="1" dirty="0">
                <a:solidFill>
                  <a:srgbClr val="008040"/>
                </a:solidFill>
              </a:rPr>
              <a:t>T</a:t>
            </a:r>
            <a:r>
              <a:rPr lang="en-US" b="1" baseline="-25000" dirty="0">
                <a:solidFill>
                  <a:srgbClr val="008040"/>
                </a:solidFill>
              </a:rPr>
              <a:t>0 </a:t>
            </a:r>
            <a:r>
              <a:rPr lang="en-US" b="1" dirty="0">
                <a:solidFill>
                  <a:srgbClr val="008040"/>
                </a:solidFill>
              </a:rPr>
              <a:t>= </a:t>
            </a:r>
            <a:r>
              <a:rPr lang="en-US" b="1" i="1" dirty="0" smtClean="0">
                <a:solidFill>
                  <a:srgbClr val="008040"/>
                </a:solidFill>
              </a:rPr>
              <a:t>T</a:t>
            </a:r>
            <a:r>
              <a:rPr lang="en-US" b="1" baseline="-25000" dirty="0" smtClean="0">
                <a:solidFill>
                  <a:srgbClr val="008040"/>
                </a:solidFill>
              </a:rPr>
              <a:t>E </a:t>
            </a:r>
            <a:r>
              <a:rPr lang="en-US" b="1" dirty="0" err="1" smtClean="0">
                <a:solidFill>
                  <a:srgbClr val="008040"/>
                </a:solidFill>
              </a:rPr>
              <a:t>exp</a:t>
            </a:r>
            <a:r>
              <a:rPr lang="en-US" b="1" dirty="0" smtClean="0">
                <a:solidFill>
                  <a:srgbClr val="008040"/>
                </a:solidFill>
              </a:rPr>
              <a:t>(-</a:t>
            </a:r>
            <a:r>
              <a:rPr lang="en-US" b="1" i="1" dirty="0" smtClean="0">
                <a:solidFill>
                  <a:srgbClr val="008040"/>
                </a:solidFill>
              </a:rPr>
              <a:t>t</a:t>
            </a:r>
            <a:r>
              <a:rPr lang="en-US" b="1" dirty="0" smtClean="0">
                <a:solidFill>
                  <a:srgbClr val="008040"/>
                </a:solidFill>
              </a:rPr>
              <a:t>) = transmission </a:t>
            </a:r>
            <a:r>
              <a:rPr lang="en-US" b="1" dirty="0">
                <a:solidFill>
                  <a:srgbClr val="008040"/>
                </a:solidFill>
              </a:rPr>
              <a:t>of </a:t>
            </a:r>
            <a:r>
              <a:rPr lang="en-US" b="1" dirty="0" err="1">
                <a:solidFill>
                  <a:srgbClr val="008040"/>
                </a:solidFill>
              </a:rPr>
              <a:t>unpolarized</a:t>
            </a:r>
            <a:r>
              <a:rPr lang="en-US" b="1" dirty="0">
                <a:solidFill>
                  <a:srgbClr val="008040"/>
                </a:solidFill>
              </a:rPr>
              <a:t> </a:t>
            </a:r>
            <a:r>
              <a:rPr lang="en-US" b="1" dirty="0" smtClean="0">
                <a:solidFill>
                  <a:srgbClr val="008040"/>
                </a:solidFill>
              </a:rPr>
              <a:t>cell</a:t>
            </a:r>
          </a:p>
          <a:p>
            <a:pPr>
              <a:lnSpc>
                <a:spcPts val="2660"/>
              </a:lnSpc>
            </a:pPr>
            <a:r>
              <a:rPr lang="en-US" b="1" i="1" dirty="0" smtClean="0">
                <a:solidFill>
                  <a:srgbClr val="008040"/>
                </a:solidFill>
              </a:rPr>
              <a:t>		   T</a:t>
            </a:r>
            <a:r>
              <a:rPr lang="en-US" b="1" baseline="-25000" dirty="0" smtClean="0">
                <a:solidFill>
                  <a:srgbClr val="008040"/>
                </a:solidFill>
              </a:rPr>
              <a:t>E  </a:t>
            </a:r>
            <a:r>
              <a:rPr lang="en-US" b="1" dirty="0" smtClean="0">
                <a:solidFill>
                  <a:srgbClr val="008040"/>
                </a:solidFill>
              </a:rPr>
              <a:t>= </a:t>
            </a:r>
            <a:r>
              <a:rPr lang="en-US" b="1" dirty="0">
                <a:solidFill>
                  <a:srgbClr val="008040"/>
                </a:solidFill>
              </a:rPr>
              <a:t>transmission </a:t>
            </a:r>
            <a:r>
              <a:rPr lang="en-US" b="1" dirty="0" smtClean="0">
                <a:solidFill>
                  <a:srgbClr val="008040"/>
                </a:solidFill>
              </a:rPr>
              <a:t>of empty cell</a:t>
            </a:r>
            <a:endParaRPr lang="en-US" b="1" dirty="0"/>
          </a:p>
        </p:txBody>
      </p:sp>
      <p:sp>
        <p:nvSpPr>
          <p:cNvPr id="119815" name="Text Box 7"/>
          <p:cNvSpPr txBox="1">
            <a:spLocks noChangeArrowheads="1"/>
          </p:cNvSpPr>
          <p:nvPr/>
        </p:nvSpPr>
        <p:spPr bwMode="auto">
          <a:xfrm>
            <a:off x="457200" y="4343400"/>
            <a:ext cx="819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b="1">
                <a:solidFill>
                  <a:srgbClr val="FF0000"/>
                </a:solidFill>
              </a:rPr>
              <a:t>NEUTRON POLARIZATION determined from transmission</a:t>
            </a:r>
            <a:endParaRPr lang="en-US" b="1"/>
          </a:p>
        </p:txBody>
      </p:sp>
      <p:sp>
        <p:nvSpPr>
          <p:cNvPr id="119816" name="Text Box 8"/>
          <p:cNvSpPr txBox="1">
            <a:spLocks noChangeArrowheads="1"/>
          </p:cNvSpPr>
          <p:nvPr/>
        </p:nvSpPr>
        <p:spPr bwMode="auto">
          <a:xfrm>
            <a:off x="533400" y="5029200"/>
            <a:ext cx="7931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b="1">
                <a:solidFill>
                  <a:srgbClr val="0000FF"/>
                </a:solidFill>
              </a:rPr>
              <a:t>cross section proportional to </a:t>
            </a:r>
            <a:r>
              <a:rPr lang="en-US" b="1">
                <a:solidFill>
                  <a:srgbClr val="0000FF"/>
                </a:solidFill>
                <a:latin typeface="Symbol" charset="0"/>
                <a:sym typeface="Symbol" charset="0"/>
              </a:rPr>
              <a:t> - </a:t>
            </a:r>
            <a:r>
              <a:rPr lang="en-US" b="1">
                <a:solidFill>
                  <a:srgbClr val="0000FF"/>
                </a:solidFill>
                <a:sym typeface="Symbol" charset="0"/>
              </a:rPr>
              <a:t>time of flight analysis ideal</a:t>
            </a:r>
            <a:endParaRPr lang="en-US" b="1">
              <a:latin typeface="Symbol" charset="0"/>
              <a:sym typeface="Symbol" charset="0"/>
            </a:endParaRPr>
          </a:p>
        </p:txBody>
      </p:sp>
      <p:sp>
        <p:nvSpPr>
          <p:cNvPr id="119817" name="Text Box 9"/>
          <p:cNvSpPr txBox="1">
            <a:spLocks noChangeArrowheads="1"/>
          </p:cNvSpPr>
          <p:nvPr/>
        </p:nvSpPr>
        <p:spPr bwMode="auto">
          <a:xfrm>
            <a:off x="609600" y="1752600"/>
            <a:ext cx="722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b="1" i="1">
                <a:solidFill>
                  <a:srgbClr val="996633"/>
                </a:solidFill>
              </a:rPr>
              <a:t>t </a:t>
            </a:r>
            <a:r>
              <a:rPr lang="en-US" b="1">
                <a:solidFill>
                  <a:srgbClr val="996633"/>
                </a:solidFill>
              </a:rPr>
              <a:t>= opacity</a:t>
            </a:r>
            <a:r>
              <a:rPr lang="en-US" b="1" i="1">
                <a:solidFill>
                  <a:srgbClr val="996633"/>
                </a:solidFill>
              </a:rPr>
              <a:t> </a:t>
            </a:r>
            <a:r>
              <a:rPr lang="en-US" b="1">
                <a:solidFill>
                  <a:srgbClr val="996633"/>
                </a:solidFill>
              </a:rPr>
              <a:t>= cross section  *  </a:t>
            </a:r>
            <a:r>
              <a:rPr lang="en-US" b="1" baseline="30000">
                <a:solidFill>
                  <a:srgbClr val="996633"/>
                </a:solidFill>
              </a:rPr>
              <a:t>3</a:t>
            </a:r>
            <a:r>
              <a:rPr lang="en-US" b="1">
                <a:solidFill>
                  <a:srgbClr val="996633"/>
                </a:solidFill>
              </a:rPr>
              <a:t>He density  *  cell length</a:t>
            </a:r>
            <a:endParaRPr lang="en-US" b="1"/>
          </a:p>
        </p:txBody>
      </p:sp>
      <p:sp>
        <p:nvSpPr>
          <p:cNvPr id="119818" name="Text Box 10"/>
          <p:cNvSpPr txBox="1">
            <a:spLocks noChangeArrowheads="1"/>
          </p:cNvSpPr>
          <p:nvPr/>
        </p:nvSpPr>
        <p:spPr bwMode="auto">
          <a:xfrm>
            <a:off x="609600" y="5715000"/>
            <a:ext cx="6056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b="1">
                <a:solidFill>
                  <a:srgbClr val="800040"/>
                </a:solidFill>
              </a:rPr>
              <a:t>PHYSICS ASYMMETRY proportional to </a:t>
            </a:r>
            <a:r>
              <a:rPr lang="en-US" b="1" i="1">
                <a:solidFill>
                  <a:srgbClr val="800040"/>
                </a:solidFill>
              </a:rPr>
              <a:t>P</a:t>
            </a:r>
            <a:r>
              <a:rPr lang="en-US" b="1" baseline="-25000">
                <a:solidFill>
                  <a:srgbClr val="800040"/>
                </a:solidFill>
              </a:rPr>
              <a:t>n</a:t>
            </a:r>
            <a:endParaRPr lang="en-US"/>
          </a:p>
        </p:txBody>
      </p:sp>
    </p:spTree>
    <p:extLst>
      <p:ext uri="{BB962C8B-B14F-4D97-AF65-F5344CB8AC3E}">
        <p14:creationId xmlns:p14="http://schemas.microsoft.com/office/powerpoint/2010/main" val="711159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rex_Julli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20" y="542350"/>
            <a:ext cx="4135120" cy="3101340"/>
          </a:xfrm>
          <a:prstGeom prst="rect">
            <a:avLst/>
          </a:prstGeom>
        </p:spPr>
      </p:pic>
      <p:pic>
        <p:nvPicPr>
          <p:cNvPr id="3" name="Picture 2" descr="Tyrex_Jullien_glo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1040" y="542350"/>
            <a:ext cx="3101340" cy="3101340"/>
          </a:xfrm>
          <a:prstGeom prst="rect">
            <a:avLst/>
          </a:prstGeom>
        </p:spPr>
      </p:pic>
      <p:pic>
        <p:nvPicPr>
          <p:cNvPr id="7" name="Picture 2" descr="DSCN0291.JPG                                                   0006C0A9Macintosh HD                   BB7037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987" y="4023360"/>
            <a:ext cx="3540760" cy="26555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2"/>
          <p:cNvGraphicFramePr>
            <a:graphicFrameLocks noChangeAspect="1"/>
          </p:cNvGraphicFramePr>
          <p:nvPr>
            <p:extLst>
              <p:ext uri="{D42A27DB-BD31-4B8C-83A1-F6EECF244321}">
                <p14:modId xmlns:p14="http://schemas.microsoft.com/office/powerpoint/2010/main" val="2204502559"/>
              </p:ext>
            </p:extLst>
          </p:nvPr>
        </p:nvGraphicFramePr>
        <p:xfrm>
          <a:off x="4945996" y="4023360"/>
          <a:ext cx="2832561" cy="2570480"/>
        </p:xfrm>
        <a:graphic>
          <a:graphicData uri="http://schemas.openxmlformats.org/presentationml/2006/ole">
            <mc:AlternateContent xmlns:mc="http://schemas.openxmlformats.org/markup-compatibility/2006">
              <mc:Choice xmlns:v="urn:schemas-microsoft-com:vml" Requires="v">
                <p:oleObj spid="_x0000_s1083" name="Document" r:id="rId7" imgW="4514088" imgH="4096512" progId="Word.Document.8">
                  <p:embed/>
                </p:oleObj>
              </mc:Choice>
              <mc:Fallback>
                <p:oleObj name="Document" r:id="rId7" imgW="4514088" imgH="4096512"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5996" y="4023360"/>
                        <a:ext cx="2832561" cy="2570480"/>
                      </a:xfrm>
                      <a:prstGeom prst="rect">
                        <a:avLst/>
                      </a:prstGeom>
                      <a:noFill/>
                      <a:ln>
                        <a:noFill/>
                      </a:ln>
                      <a:effectLst/>
                    </p:spPr>
                  </p:pic>
                </p:oleObj>
              </mc:Fallback>
            </mc:AlternateContent>
          </a:graphicData>
        </a:graphic>
      </p:graphicFrame>
      <p:sp>
        <p:nvSpPr>
          <p:cNvPr id="9" name="TextBox 8"/>
          <p:cNvSpPr txBox="1"/>
          <p:nvPr/>
        </p:nvSpPr>
        <p:spPr>
          <a:xfrm>
            <a:off x="835203" y="0"/>
            <a:ext cx="7892605" cy="400110"/>
          </a:xfrm>
          <a:prstGeom prst="rect">
            <a:avLst/>
          </a:prstGeom>
          <a:noFill/>
        </p:spPr>
        <p:txBody>
          <a:bodyPr wrap="none" rtlCol="0">
            <a:spAutoFit/>
          </a:bodyPr>
          <a:lstStyle/>
          <a:p>
            <a:r>
              <a:rPr lang="en-US" sz="2000" b="1" dirty="0" smtClean="0"/>
              <a:t>METASTABILITY-EXCHANGE OPTICAL PUMPING COMPRESSION SYSTEMS</a:t>
            </a:r>
            <a:endParaRPr lang="en-US" sz="2000" b="1" dirty="0"/>
          </a:p>
        </p:txBody>
      </p:sp>
      <p:sp>
        <p:nvSpPr>
          <p:cNvPr id="10" name="TextBox 9"/>
          <p:cNvSpPr txBox="1"/>
          <p:nvPr/>
        </p:nvSpPr>
        <p:spPr>
          <a:xfrm>
            <a:off x="4409188" y="708742"/>
            <a:ext cx="1371852" cy="2862323"/>
          </a:xfrm>
          <a:prstGeom prst="rect">
            <a:avLst/>
          </a:prstGeom>
          <a:noFill/>
        </p:spPr>
        <p:txBody>
          <a:bodyPr wrap="none" rtlCol="0">
            <a:spAutoFit/>
          </a:bodyPr>
          <a:lstStyle/>
          <a:p>
            <a:r>
              <a:rPr lang="en-US" b="1" dirty="0" smtClean="0"/>
              <a:t>“TYREX”</a:t>
            </a:r>
          </a:p>
          <a:p>
            <a:r>
              <a:rPr lang="en-US" b="1" dirty="0" smtClean="0"/>
              <a:t>at the ILL</a:t>
            </a:r>
          </a:p>
          <a:p>
            <a:endParaRPr lang="en-US" b="1" dirty="0"/>
          </a:p>
          <a:p>
            <a:r>
              <a:rPr lang="en-US" b="1" dirty="0" smtClean="0"/>
              <a:t>75 - 80%</a:t>
            </a:r>
          </a:p>
          <a:p>
            <a:r>
              <a:rPr lang="en-US" b="1" baseline="30000" dirty="0" smtClean="0"/>
              <a:t>3</a:t>
            </a:r>
            <a:r>
              <a:rPr lang="en-US" b="1" dirty="0" smtClean="0"/>
              <a:t>He pol.</a:t>
            </a:r>
          </a:p>
          <a:p>
            <a:endParaRPr lang="en-US" b="1" dirty="0" smtClean="0"/>
          </a:p>
          <a:p>
            <a:r>
              <a:rPr lang="en-US" b="1" dirty="0"/>
              <a:t>&gt;</a:t>
            </a:r>
            <a:r>
              <a:rPr lang="en-US" b="1" dirty="0" smtClean="0"/>
              <a:t> 1 bar-L/h</a:t>
            </a:r>
          </a:p>
          <a:p>
            <a:endParaRPr lang="en-US" b="1" dirty="0"/>
          </a:p>
          <a:p>
            <a:r>
              <a:rPr lang="en-US" b="1" dirty="0"/>
              <a:t>p</a:t>
            </a:r>
            <a:r>
              <a:rPr lang="en-US" b="1" dirty="0" smtClean="0"/>
              <a:t>hotos from</a:t>
            </a:r>
          </a:p>
          <a:p>
            <a:r>
              <a:rPr lang="en-US" b="1" dirty="0" smtClean="0"/>
              <a:t>D. </a:t>
            </a:r>
            <a:r>
              <a:rPr lang="en-US" b="1" dirty="0" err="1" smtClean="0"/>
              <a:t>Jullien</a:t>
            </a:r>
            <a:r>
              <a:rPr lang="en-US" b="1" dirty="0" smtClean="0"/>
              <a:t> </a:t>
            </a:r>
            <a:endParaRPr lang="en-US" b="1" dirty="0"/>
          </a:p>
        </p:txBody>
      </p:sp>
      <p:sp>
        <p:nvSpPr>
          <p:cNvPr id="11" name="TextBox 10"/>
          <p:cNvSpPr txBox="1"/>
          <p:nvPr/>
        </p:nvSpPr>
        <p:spPr>
          <a:xfrm>
            <a:off x="0" y="4582160"/>
            <a:ext cx="1220143" cy="923330"/>
          </a:xfrm>
          <a:prstGeom prst="rect">
            <a:avLst/>
          </a:prstGeom>
          <a:noFill/>
        </p:spPr>
        <p:txBody>
          <a:bodyPr wrap="none" rtlCol="0">
            <a:spAutoFit/>
          </a:bodyPr>
          <a:lstStyle/>
          <a:p>
            <a:pPr algn="ctr"/>
            <a:r>
              <a:rPr lang="en-US" b="1" dirty="0" smtClean="0"/>
              <a:t>NIST </a:t>
            </a:r>
          </a:p>
          <a:p>
            <a:pPr algn="ctr"/>
            <a:r>
              <a:rPr lang="en-US" b="1" dirty="0"/>
              <a:t>d</a:t>
            </a:r>
            <a:r>
              <a:rPr lang="en-US" b="1" dirty="0" smtClean="0"/>
              <a:t>iaphragm</a:t>
            </a:r>
          </a:p>
          <a:p>
            <a:pPr algn="ctr"/>
            <a:r>
              <a:rPr lang="en-US" b="1" dirty="0"/>
              <a:t>p</a:t>
            </a:r>
            <a:r>
              <a:rPr lang="en-US" b="1" dirty="0" smtClean="0"/>
              <a:t>ump</a:t>
            </a:r>
            <a:r>
              <a:rPr lang="en-US" dirty="0" smtClean="0"/>
              <a:t> </a:t>
            </a:r>
            <a:endParaRPr lang="en-US" dirty="0"/>
          </a:p>
        </p:txBody>
      </p:sp>
      <p:sp>
        <p:nvSpPr>
          <p:cNvPr id="12" name="TextBox 11"/>
          <p:cNvSpPr txBox="1"/>
          <p:nvPr/>
        </p:nvSpPr>
        <p:spPr>
          <a:xfrm>
            <a:off x="7881094" y="4821488"/>
            <a:ext cx="1305578" cy="923330"/>
          </a:xfrm>
          <a:prstGeom prst="rect">
            <a:avLst/>
          </a:prstGeom>
          <a:noFill/>
        </p:spPr>
        <p:txBody>
          <a:bodyPr wrap="none" rtlCol="0">
            <a:spAutoFit/>
          </a:bodyPr>
          <a:lstStyle/>
          <a:p>
            <a:pPr algn="ctr"/>
            <a:r>
              <a:rPr lang="en-US" b="1" dirty="0" smtClean="0"/>
              <a:t>Indiana U</a:t>
            </a:r>
          </a:p>
          <a:p>
            <a:pPr algn="ctr"/>
            <a:r>
              <a:rPr lang="en-US" b="1" dirty="0"/>
              <a:t>p</a:t>
            </a:r>
            <a:r>
              <a:rPr lang="en-US" b="1" dirty="0" smtClean="0"/>
              <a:t>iston</a:t>
            </a:r>
          </a:p>
          <a:p>
            <a:pPr algn="ctr"/>
            <a:r>
              <a:rPr lang="en-US" b="1" dirty="0" smtClean="0"/>
              <a:t>compressor</a:t>
            </a:r>
            <a:endParaRPr lang="en-US" b="1" dirty="0"/>
          </a:p>
        </p:txBody>
      </p:sp>
    </p:spTree>
    <p:extLst>
      <p:ext uri="{BB962C8B-B14F-4D97-AF65-F5344CB8AC3E}">
        <p14:creationId xmlns:p14="http://schemas.microsoft.com/office/powerpoint/2010/main" val="544670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27"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29" name="Rectangle 5"/>
          <p:cNvSpPr>
            <a:spLocks noChangeArrowheads="1"/>
          </p:cNvSpPr>
          <p:nvPr/>
        </p:nvSpPr>
        <p:spPr bwMode="auto">
          <a:xfrm>
            <a:off x="0" y="0"/>
            <a:ext cx="9144000" cy="68580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30" name="Arc 6"/>
          <p:cNvSpPr>
            <a:spLocks/>
          </p:cNvSpPr>
          <p:nvPr/>
        </p:nvSpPr>
        <p:spPr bwMode="auto">
          <a:xfrm rot="13800000">
            <a:off x="5760244" y="1935956"/>
            <a:ext cx="2162175" cy="2709863"/>
          </a:xfrm>
          <a:custGeom>
            <a:avLst/>
            <a:gdLst>
              <a:gd name="G0" fmla="+- 21600 0 0"/>
              <a:gd name="G1" fmla="+- 21599 0 0"/>
              <a:gd name="G2" fmla="+- 21600 0 0"/>
              <a:gd name="T0" fmla="*/ 0 w 21600"/>
              <a:gd name="T1" fmla="*/ 21599 h 21599"/>
              <a:gd name="T2" fmla="*/ 21585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1" y="21598"/>
                </a:moveTo>
                <a:cubicBezTo>
                  <a:pt x="-1" y="9675"/>
                  <a:pt x="9661" y="7"/>
                  <a:pt x="21584" y="-1"/>
                </a:cubicBezTo>
              </a:path>
              <a:path w="21600" h="21599" stroke="0" extrusionOk="0">
                <a:moveTo>
                  <a:pt x="-1" y="21598"/>
                </a:moveTo>
                <a:cubicBezTo>
                  <a:pt x="-1" y="9675"/>
                  <a:pt x="9661" y="7"/>
                  <a:pt x="21584" y="-1"/>
                </a:cubicBezTo>
                <a:lnTo>
                  <a:pt x="21600" y="21599"/>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31" name="Arc 7"/>
          <p:cNvSpPr>
            <a:spLocks/>
          </p:cNvSpPr>
          <p:nvPr/>
        </p:nvSpPr>
        <p:spPr bwMode="auto">
          <a:xfrm rot="18780000">
            <a:off x="5594350" y="3473450"/>
            <a:ext cx="2346325" cy="2562225"/>
          </a:xfrm>
          <a:custGeom>
            <a:avLst/>
            <a:gdLst>
              <a:gd name="G0" fmla="+- 14 0 0"/>
              <a:gd name="G1" fmla="+- 21600 0 0"/>
              <a:gd name="G2" fmla="+- 21600 0 0"/>
              <a:gd name="T0" fmla="*/ 0 w 21614"/>
              <a:gd name="T1" fmla="*/ 1 h 21600"/>
              <a:gd name="T2" fmla="*/ 21614 w 21614"/>
              <a:gd name="T3" fmla="*/ 21600 h 21600"/>
              <a:gd name="T4" fmla="*/ 14 w 21614"/>
              <a:gd name="T5" fmla="*/ 21600 h 21600"/>
            </a:gdLst>
            <a:ahLst/>
            <a:cxnLst>
              <a:cxn ang="0">
                <a:pos x="T0" y="T1"/>
              </a:cxn>
              <a:cxn ang="0">
                <a:pos x="T2" y="T3"/>
              </a:cxn>
              <a:cxn ang="0">
                <a:pos x="T4" y="T5"/>
              </a:cxn>
            </a:cxnLst>
            <a:rect l="0" t="0" r="r" b="b"/>
            <a:pathLst>
              <a:path w="21614" h="21600" fill="none" extrusionOk="0">
                <a:moveTo>
                  <a:pt x="-1" y="0"/>
                </a:moveTo>
                <a:cubicBezTo>
                  <a:pt x="4" y="0"/>
                  <a:pt x="9" y="-1"/>
                  <a:pt x="14" y="-1"/>
                </a:cubicBezTo>
                <a:cubicBezTo>
                  <a:pt x="11943" y="-1"/>
                  <a:pt x="21614" y="9670"/>
                  <a:pt x="21614" y="21600"/>
                </a:cubicBezTo>
              </a:path>
              <a:path w="21614" h="21600" stroke="0" extrusionOk="0">
                <a:moveTo>
                  <a:pt x="-1" y="0"/>
                </a:moveTo>
                <a:cubicBezTo>
                  <a:pt x="4" y="0"/>
                  <a:pt x="9" y="-1"/>
                  <a:pt x="14" y="-1"/>
                </a:cubicBezTo>
                <a:cubicBezTo>
                  <a:pt x="11943" y="-1"/>
                  <a:pt x="21614" y="9670"/>
                  <a:pt x="21614" y="21600"/>
                </a:cubicBezTo>
                <a:lnTo>
                  <a:pt x="14" y="21600"/>
                </a:lnTo>
                <a:close/>
              </a:path>
            </a:pathLst>
          </a:custGeom>
          <a:noFill/>
          <a:ln w="12700" cap="rnd">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32" name="Rectangle 8"/>
          <p:cNvSpPr>
            <a:spLocks noChangeArrowheads="1"/>
          </p:cNvSpPr>
          <p:nvPr/>
        </p:nvSpPr>
        <p:spPr bwMode="auto">
          <a:xfrm>
            <a:off x="304800" y="381000"/>
            <a:ext cx="4191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
          <a:lstStyle/>
          <a:p>
            <a:pPr algn="l"/>
            <a:r>
              <a:rPr lang="en-US" sz="3200" b="1">
                <a:solidFill>
                  <a:schemeClr val="tx2"/>
                </a:solidFill>
                <a:latin typeface="Times New Roman" charset="0"/>
              </a:rPr>
              <a:t>OPTICAL PUMPING</a:t>
            </a:r>
            <a:br>
              <a:rPr lang="en-US" sz="3200" b="1">
                <a:solidFill>
                  <a:schemeClr val="tx2"/>
                </a:solidFill>
                <a:latin typeface="Times New Roman" charset="0"/>
              </a:rPr>
            </a:br>
            <a:r>
              <a:rPr lang="en-US" sz="3200" b="1">
                <a:solidFill>
                  <a:schemeClr val="tx2"/>
                </a:solidFill>
                <a:latin typeface="Times New Roman" charset="0"/>
              </a:rPr>
              <a:t>of RUBIDIUM (Rb)</a:t>
            </a:r>
            <a:endParaRPr lang="en-US" sz="1200">
              <a:solidFill>
                <a:schemeClr val="tx2"/>
              </a:solidFill>
              <a:latin typeface="Times New Roman" charset="0"/>
            </a:endParaRPr>
          </a:p>
        </p:txBody>
      </p:sp>
      <p:grpSp>
        <p:nvGrpSpPr>
          <p:cNvPr id="52233" name="Group 9"/>
          <p:cNvGrpSpPr>
            <a:grpSpLocks/>
          </p:cNvGrpSpPr>
          <p:nvPr/>
        </p:nvGrpSpPr>
        <p:grpSpPr bwMode="auto">
          <a:xfrm>
            <a:off x="381000" y="3276600"/>
            <a:ext cx="4175125" cy="2054225"/>
            <a:chOff x="401" y="1882"/>
            <a:chExt cx="2630" cy="1294"/>
          </a:xfrm>
        </p:grpSpPr>
        <p:sp>
          <p:nvSpPr>
            <p:cNvPr id="52234" name="Rectangle 10"/>
            <p:cNvSpPr>
              <a:spLocks noChangeArrowheads="1"/>
            </p:cNvSpPr>
            <p:nvPr/>
          </p:nvSpPr>
          <p:spPr bwMode="auto">
            <a:xfrm>
              <a:off x="401" y="2928"/>
              <a:ext cx="715"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000" b="1">
                  <a:latin typeface="Times New Roman" charset="0"/>
                </a:rPr>
                <a:t>m</a:t>
              </a:r>
              <a:r>
                <a:rPr lang="en-US" sz="2000" b="1" baseline="-25000">
                  <a:latin typeface="Times New Roman" charset="0"/>
                </a:rPr>
                <a:t>s</a:t>
              </a:r>
              <a:r>
                <a:rPr lang="en-US" sz="2000" b="1">
                  <a:latin typeface="Times New Roman" charset="0"/>
                </a:rPr>
                <a:t> = -1/2</a:t>
              </a:r>
            </a:p>
          </p:txBody>
        </p:sp>
        <p:sp>
          <p:nvSpPr>
            <p:cNvPr id="52235" name="Rectangle 11"/>
            <p:cNvSpPr>
              <a:spLocks noChangeArrowheads="1"/>
            </p:cNvSpPr>
            <p:nvPr/>
          </p:nvSpPr>
          <p:spPr bwMode="auto">
            <a:xfrm>
              <a:off x="1730" y="2911"/>
              <a:ext cx="753"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000" b="1">
                  <a:latin typeface="Times New Roman" charset="0"/>
                </a:rPr>
                <a:t>m</a:t>
              </a:r>
              <a:r>
                <a:rPr lang="en-US" sz="2000" b="1" baseline="-25000">
                  <a:latin typeface="Times New Roman" charset="0"/>
                </a:rPr>
                <a:t>s</a:t>
              </a:r>
              <a:r>
                <a:rPr lang="en-US" sz="2000" b="1">
                  <a:latin typeface="Times New Roman" charset="0"/>
                </a:rPr>
                <a:t>= + 1/2</a:t>
              </a:r>
              <a:endParaRPr lang="en-US" sz="2000">
                <a:latin typeface="Times New Roman" charset="0"/>
              </a:endParaRPr>
            </a:p>
          </p:txBody>
        </p:sp>
        <p:sp>
          <p:nvSpPr>
            <p:cNvPr id="52236" name="Line 12"/>
            <p:cNvSpPr>
              <a:spLocks noChangeShapeType="1"/>
            </p:cNvSpPr>
            <p:nvPr/>
          </p:nvSpPr>
          <p:spPr bwMode="auto">
            <a:xfrm>
              <a:off x="461" y="2216"/>
              <a:ext cx="52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37" name="Line 13"/>
            <p:cNvSpPr>
              <a:spLocks noChangeShapeType="1"/>
            </p:cNvSpPr>
            <p:nvPr/>
          </p:nvSpPr>
          <p:spPr bwMode="auto">
            <a:xfrm>
              <a:off x="1847" y="2216"/>
              <a:ext cx="48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38" name="Line 14"/>
            <p:cNvSpPr>
              <a:spLocks noChangeShapeType="1"/>
            </p:cNvSpPr>
            <p:nvPr/>
          </p:nvSpPr>
          <p:spPr bwMode="auto">
            <a:xfrm>
              <a:off x="461" y="2864"/>
              <a:ext cx="52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39" name="Line 15"/>
            <p:cNvSpPr>
              <a:spLocks noChangeShapeType="1"/>
            </p:cNvSpPr>
            <p:nvPr/>
          </p:nvSpPr>
          <p:spPr bwMode="auto">
            <a:xfrm>
              <a:off x="1801" y="2864"/>
              <a:ext cx="53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40" name="Line 16"/>
            <p:cNvSpPr>
              <a:spLocks noChangeShapeType="1"/>
            </p:cNvSpPr>
            <p:nvPr/>
          </p:nvSpPr>
          <p:spPr bwMode="auto">
            <a:xfrm>
              <a:off x="545" y="2220"/>
              <a:ext cx="0" cy="640"/>
            </a:xfrm>
            <a:prstGeom prst="line">
              <a:avLst/>
            </a:prstGeom>
            <a:noFill/>
            <a:ln w="12700">
              <a:solidFill>
                <a:schemeClr val="accent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41" name="Line 17"/>
            <p:cNvSpPr>
              <a:spLocks noChangeShapeType="1"/>
            </p:cNvSpPr>
            <p:nvPr/>
          </p:nvSpPr>
          <p:spPr bwMode="auto">
            <a:xfrm>
              <a:off x="2245" y="2220"/>
              <a:ext cx="0" cy="640"/>
            </a:xfrm>
            <a:prstGeom prst="line">
              <a:avLst/>
            </a:prstGeom>
            <a:noFill/>
            <a:ln w="12700">
              <a:solidFill>
                <a:schemeClr val="accent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42" name="Line 18"/>
            <p:cNvSpPr>
              <a:spLocks noChangeShapeType="1"/>
            </p:cNvSpPr>
            <p:nvPr/>
          </p:nvSpPr>
          <p:spPr bwMode="auto">
            <a:xfrm flipV="1">
              <a:off x="728" y="2216"/>
              <a:ext cx="1379" cy="648"/>
            </a:xfrm>
            <a:prstGeom prst="line">
              <a:avLst/>
            </a:prstGeom>
            <a:noFill/>
            <a:ln w="12700">
              <a:solidFill>
                <a:srgbClr val="FF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2243" name="Group 19"/>
            <p:cNvGrpSpPr>
              <a:grpSpLocks/>
            </p:cNvGrpSpPr>
            <p:nvPr/>
          </p:nvGrpSpPr>
          <p:grpSpPr bwMode="auto">
            <a:xfrm>
              <a:off x="1298" y="2425"/>
              <a:ext cx="302" cy="286"/>
              <a:chOff x="1298" y="2425"/>
              <a:chExt cx="302" cy="286"/>
            </a:xfrm>
          </p:grpSpPr>
          <p:sp>
            <p:nvSpPr>
              <p:cNvPr id="52244" name="Rectangle 20"/>
              <p:cNvSpPr>
                <a:spLocks noChangeArrowheads="1"/>
              </p:cNvSpPr>
              <p:nvPr/>
            </p:nvSpPr>
            <p:spPr bwMode="auto">
              <a:xfrm>
                <a:off x="1309" y="2472"/>
                <a:ext cx="262" cy="136"/>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45" name="Rectangle 21"/>
              <p:cNvSpPr>
                <a:spLocks noChangeArrowheads="1"/>
              </p:cNvSpPr>
              <p:nvPr/>
            </p:nvSpPr>
            <p:spPr bwMode="auto">
              <a:xfrm>
                <a:off x="1298" y="2425"/>
                <a:ext cx="302"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a:solidFill>
                      <a:srgbClr val="FF0033"/>
                    </a:solidFill>
                    <a:latin typeface="Symbol" charset="0"/>
                  </a:rPr>
                  <a:t></a:t>
                </a:r>
                <a:r>
                  <a:rPr lang="en-US" baseline="30000">
                    <a:solidFill>
                      <a:srgbClr val="FF0033"/>
                    </a:solidFill>
                    <a:latin typeface="Times New Roman" charset="0"/>
                  </a:rPr>
                  <a:t>+</a:t>
                </a:r>
                <a:endParaRPr lang="en-US">
                  <a:solidFill>
                    <a:srgbClr val="FF0033"/>
                  </a:solidFill>
                  <a:latin typeface="Times New Roman" charset="0"/>
                </a:endParaRPr>
              </a:p>
            </p:txBody>
          </p:sp>
        </p:grpSp>
        <p:sp>
          <p:nvSpPr>
            <p:cNvPr id="52246" name="Rectangle 22"/>
            <p:cNvSpPr>
              <a:spLocks noChangeArrowheads="1"/>
            </p:cNvSpPr>
            <p:nvPr/>
          </p:nvSpPr>
          <p:spPr bwMode="auto">
            <a:xfrm>
              <a:off x="2461" y="2807"/>
              <a:ext cx="570"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000" b="1">
                  <a:latin typeface="Times New Roman" charset="0"/>
                </a:rPr>
                <a:t>5s </a:t>
              </a:r>
              <a:r>
                <a:rPr lang="en-US" sz="2000" b="1" baseline="30000">
                  <a:latin typeface="Times New Roman" charset="0"/>
                </a:rPr>
                <a:t>2</a:t>
              </a:r>
              <a:r>
                <a:rPr lang="en-US" sz="2000" b="1">
                  <a:latin typeface="Times New Roman" charset="0"/>
                </a:rPr>
                <a:t>S</a:t>
              </a:r>
              <a:r>
                <a:rPr lang="en-US" sz="2000" b="1" baseline="-25000">
                  <a:latin typeface="Times New Roman" charset="0"/>
                </a:rPr>
                <a:t>1/2</a:t>
              </a:r>
              <a:endParaRPr lang="en-US" sz="2000" baseline="-25000">
                <a:latin typeface="Times New Roman" charset="0"/>
              </a:endParaRPr>
            </a:p>
          </p:txBody>
        </p:sp>
        <p:sp>
          <p:nvSpPr>
            <p:cNvPr id="52247" name="Rectangle 23"/>
            <p:cNvSpPr>
              <a:spLocks noChangeArrowheads="1"/>
            </p:cNvSpPr>
            <p:nvPr/>
          </p:nvSpPr>
          <p:spPr bwMode="auto">
            <a:xfrm>
              <a:off x="2416" y="2123"/>
              <a:ext cx="606"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000" b="1">
                  <a:latin typeface="Times New Roman" charset="0"/>
                </a:rPr>
                <a:t>5p </a:t>
              </a:r>
              <a:r>
                <a:rPr lang="en-US" sz="2000" b="1" baseline="30000">
                  <a:latin typeface="Times New Roman" charset="0"/>
                </a:rPr>
                <a:t>2</a:t>
              </a:r>
              <a:r>
                <a:rPr lang="en-US" sz="2000" b="1">
                  <a:latin typeface="Times New Roman" charset="0"/>
                </a:rPr>
                <a:t>P</a:t>
              </a:r>
              <a:r>
                <a:rPr lang="en-US" sz="2000" b="1" baseline="-25000">
                  <a:latin typeface="Times New Roman" charset="0"/>
                </a:rPr>
                <a:t>1/2</a:t>
              </a:r>
              <a:endParaRPr lang="en-US" sz="2000" baseline="-25000">
                <a:latin typeface="Times New Roman" charset="0"/>
              </a:endParaRPr>
            </a:p>
          </p:txBody>
        </p:sp>
        <p:sp>
          <p:nvSpPr>
            <p:cNvPr id="52248" name="Arc 24"/>
            <p:cNvSpPr>
              <a:spLocks/>
            </p:cNvSpPr>
            <p:nvPr/>
          </p:nvSpPr>
          <p:spPr bwMode="auto">
            <a:xfrm>
              <a:off x="774" y="1969"/>
              <a:ext cx="310" cy="248"/>
            </a:xfrm>
            <a:custGeom>
              <a:avLst/>
              <a:gdLst>
                <a:gd name="G0" fmla="+- 21600 0 0"/>
                <a:gd name="G1" fmla="+- 21599 0 0"/>
                <a:gd name="G2" fmla="+- 21600 0 0"/>
                <a:gd name="T0" fmla="*/ 0 w 21600"/>
                <a:gd name="T1" fmla="*/ 21599 h 21599"/>
                <a:gd name="T2" fmla="*/ 21531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1" y="21598"/>
                  </a:moveTo>
                  <a:cubicBezTo>
                    <a:pt x="-1" y="9696"/>
                    <a:pt x="9628" y="37"/>
                    <a:pt x="21530" y="-1"/>
                  </a:cubicBezTo>
                </a:path>
                <a:path w="21600" h="21599" stroke="0" extrusionOk="0">
                  <a:moveTo>
                    <a:pt x="-1" y="21598"/>
                  </a:moveTo>
                  <a:cubicBezTo>
                    <a:pt x="-1" y="9696"/>
                    <a:pt x="9628" y="37"/>
                    <a:pt x="21530" y="-1"/>
                  </a:cubicBezTo>
                  <a:lnTo>
                    <a:pt x="21600" y="21599"/>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49" name="Arc 25"/>
            <p:cNvSpPr>
              <a:spLocks/>
            </p:cNvSpPr>
            <p:nvPr/>
          </p:nvSpPr>
          <p:spPr bwMode="auto">
            <a:xfrm>
              <a:off x="1798" y="2005"/>
              <a:ext cx="265" cy="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50" name="Rectangle 26"/>
            <p:cNvSpPr>
              <a:spLocks noChangeArrowheads="1"/>
            </p:cNvSpPr>
            <p:nvPr/>
          </p:nvSpPr>
          <p:spPr bwMode="auto">
            <a:xfrm>
              <a:off x="1133" y="1882"/>
              <a:ext cx="593" cy="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US" sz="1400" b="1">
                  <a:latin typeface="Times New Roman" charset="0"/>
                </a:rPr>
                <a:t>collisional</a:t>
              </a:r>
            </a:p>
            <a:p>
              <a:r>
                <a:rPr lang="en-US" sz="1400" b="1">
                  <a:latin typeface="Times New Roman" charset="0"/>
                </a:rPr>
                <a:t>mixing</a:t>
              </a:r>
              <a:endParaRPr lang="en-US" sz="1800">
                <a:latin typeface="Times New Roman" charset="0"/>
              </a:endParaRPr>
            </a:p>
          </p:txBody>
        </p:sp>
      </p:grpSp>
      <p:sp>
        <p:nvSpPr>
          <p:cNvPr id="52251" name="Rectangle 27"/>
          <p:cNvSpPr>
            <a:spLocks noChangeArrowheads="1"/>
          </p:cNvSpPr>
          <p:nvPr/>
        </p:nvSpPr>
        <p:spPr bwMode="auto">
          <a:xfrm>
            <a:off x="1144588" y="1143000"/>
            <a:ext cx="2159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52" name="Rectangle 28"/>
          <p:cNvSpPr>
            <a:spLocks noChangeArrowheads="1"/>
          </p:cNvSpPr>
          <p:nvPr/>
        </p:nvSpPr>
        <p:spPr bwMode="auto">
          <a:xfrm>
            <a:off x="4953000" y="457200"/>
            <a:ext cx="403542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l"/>
            <a:r>
              <a:rPr lang="en-US" sz="3200" b="1">
                <a:solidFill>
                  <a:schemeClr val="tx2"/>
                </a:solidFill>
                <a:latin typeface="Times New Roman" charset="0"/>
              </a:rPr>
              <a:t>SPIN-EXCHANGE</a:t>
            </a:r>
          </a:p>
          <a:p>
            <a:pPr algn="l"/>
            <a:r>
              <a:rPr lang="en-US" sz="3200" b="1">
                <a:solidFill>
                  <a:schemeClr val="tx2"/>
                </a:solidFill>
                <a:latin typeface="Times New Roman" charset="0"/>
              </a:rPr>
              <a:t>FROM Rb TO </a:t>
            </a:r>
            <a:r>
              <a:rPr lang="en-US" sz="3200" b="1" baseline="30000">
                <a:solidFill>
                  <a:schemeClr val="tx2"/>
                </a:solidFill>
                <a:latin typeface="Times New Roman" charset="0"/>
              </a:rPr>
              <a:t>3</a:t>
            </a:r>
            <a:r>
              <a:rPr lang="en-US" sz="3200" b="1">
                <a:solidFill>
                  <a:schemeClr val="tx2"/>
                </a:solidFill>
                <a:latin typeface="Times New Roman" charset="0"/>
              </a:rPr>
              <a:t>He</a:t>
            </a:r>
            <a:endParaRPr lang="en-US" sz="2000">
              <a:solidFill>
                <a:schemeClr val="tx2"/>
              </a:solidFill>
              <a:latin typeface="Times New Roman" charset="0"/>
            </a:endParaRPr>
          </a:p>
          <a:p>
            <a:pPr algn="l"/>
            <a:endParaRPr lang="en-US" sz="1200" b="1" i="1">
              <a:solidFill>
                <a:schemeClr val="tx2"/>
              </a:solidFill>
              <a:latin typeface="Times New Roman" charset="0"/>
            </a:endParaRPr>
          </a:p>
          <a:p>
            <a:pPr algn="l"/>
            <a:r>
              <a:rPr lang="en-US" sz="2000" b="1" i="1">
                <a:solidFill>
                  <a:schemeClr val="tx2"/>
                </a:solidFill>
                <a:latin typeface="Times New Roman" charset="0"/>
              </a:rPr>
              <a:t>Spin exchanged from </a:t>
            </a:r>
            <a:r>
              <a:rPr lang="en-US" sz="2000" b="1" i="1">
                <a:solidFill>
                  <a:schemeClr val="accent2"/>
                </a:solidFill>
                <a:latin typeface="Times New Roman" charset="0"/>
              </a:rPr>
              <a:t>Rb electron</a:t>
            </a:r>
            <a:r>
              <a:rPr lang="en-US" sz="2000" b="1" i="1">
                <a:solidFill>
                  <a:schemeClr val="tx2"/>
                </a:solidFill>
                <a:latin typeface="Times New Roman" charset="0"/>
              </a:rPr>
              <a:t> to </a:t>
            </a:r>
            <a:r>
              <a:rPr lang="en-US" sz="2000" b="1" i="1" baseline="30000">
                <a:solidFill>
                  <a:srgbClr val="FF0000"/>
                </a:solidFill>
                <a:latin typeface="Times New Roman" charset="0"/>
              </a:rPr>
              <a:t>3</a:t>
            </a:r>
            <a:r>
              <a:rPr lang="en-US" sz="2000" b="1" i="1">
                <a:solidFill>
                  <a:srgbClr val="FF0000"/>
                </a:solidFill>
                <a:latin typeface="Times New Roman" charset="0"/>
              </a:rPr>
              <a:t>He nucleus</a:t>
            </a:r>
            <a:r>
              <a:rPr lang="en-US" sz="2000" b="1" i="1">
                <a:solidFill>
                  <a:schemeClr val="tx2"/>
                </a:solidFill>
                <a:latin typeface="Times New Roman" charset="0"/>
              </a:rPr>
              <a:t> slowly through the </a:t>
            </a:r>
            <a:r>
              <a:rPr lang="en-US" sz="2000" b="1" i="1">
                <a:latin typeface="Times New Roman" charset="0"/>
              </a:rPr>
              <a:t>hyperfine interaction</a:t>
            </a:r>
            <a:r>
              <a:rPr lang="en-US" sz="2000" b="1" i="1">
                <a:solidFill>
                  <a:schemeClr val="tx2"/>
                </a:solidFill>
                <a:latin typeface="Times New Roman" charset="0"/>
              </a:rPr>
              <a:t>.</a:t>
            </a:r>
            <a:endParaRPr lang="en-US" sz="1800">
              <a:solidFill>
                <a:schemeClr val="tx2"/>
              </a:solidFill>
              <a:latin typeface="Times New Roman" charset="0"/>
            </a:endParaRPr>
          </a:p>
        </p:txBody>
      </p:sp>
      <p:sp>
        <p:nvSpPr>
          <p:cNvPr id="52253" name="Rectangle 29"/>
          <p:cNvSpPr>
            <a:spLocks noChangeArrowheads="1"/>
          </p:cNvSpPr>
          <p:nvPr/>
        </p:nvSpPr>
        <p:spPr bwMode="auto">
          <a:xfrm>
            <a:off x="5867400" y="2971800"/>
            <a:ext cx="14319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800" b="1">
                <a:solidFill>
                  <a:schemeClr val="accent2"/>
                </a:solidFill>
                <a:latin typeface="Times New Roman" charset="0"/>
              </a:rPr>
              <a:t>Rb atom</a:t>
            </a:r>
          </a:p>
          <a:p>
            <a:pPr algn="l"/>
            <a:r>
              <a:rPr lang="en-US" sz="1800" b="1">
                <a:solidFill>
                  <a:schemeClr val="accent2"/>
                </a:solidFill>
                <a:latin typeface="Times New Roman" charset="0"/>
              </a:rPr>
              <a:t>electron spin</a:t>
            </a:r>
            <a:endParaRPr lang="en-US" sz="1800">
              <a:latin typeface="Times New Roman" charset="0"/>
            </a:endParaRPr>
          </a:p>
        </p:txBody>
      </p:sp>
      <p:sp>
        <p:nvSpPr>
          <p:cNvPr id="52254" name="Rectangle 30"/>
          <p:cNvSpPr>
            <a:spLocks noChangeArrowheads="1"/>
          </p:cNvSpPr>
          <p:nvPr/>
        </p:nvSpPr>
        <p:spPr bwMode="auto">
          <a:xfrm>
            <a:off x="5943600" y="4572000"/>
            <a:ext cx="13811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800" b="1" baseline="30000">
                <a:solidFill>
                  <a:srgbClr val="FF0000"/>
                </a:solidFill>
                <a:latin typeface="Times New Roman" charset="0"/>
              </a:rPr>
              <a:t>3</a:t>
            </a:r>
            <a:r>
              <a:rPr lang="en-US" sz="1800" b="1">
                <a:solidFill>
                  <a:srgbClr val="FF0000"/>
                </a:solidFill>
                <a:latin typeface="Times New Roman" charset="0"/>
              </a:rPr>
              <a:t>He atom</a:t>
            </a:r>
          </a:p>
          <a:p>
            <a:pPr algn="l"/>
            <a:r>
              <a:rPr lang="en-US" sz="1800" b="1">
                <a:solidFill>
                  <a:srgbClr val="FF0000"/>
                </a:solidFill>
                <a:latin typeface="Times New Roman" charset="0"/>
              </a:rPr>
              <a:t>nuclear spin</a:t>
            </a:r>
            <a:endParaRPr lang="en-US" sz="1800">
              <a:latin typeface="Times New Roman" charset="0"/>
            </a:endParaRPr>
          </a:p>
        </p:txBody>
      </p:sp>
      <p:grpSp>
        <p:nvGrpSpPr>
          <p:cNvPr id="52255" name="Group 31"/>
          <p:cNvGrpSpPr>
            <a:grpSpLocks/>
          </p:cNvGrpSpPr>
          <p:nvPr/>
        </p:nvGrpSpPr>
        <p:grpSpPr bwMode="auto">
          <a:xfrm>
            <a:off x="8077200" y="3124200"/>
            <a:ext cx="292100" cy="687388"/>
            <a:chOff x="4796" y="1929"/>
            <a:chExt cx="184" cy="424"/>
          </a:xfrm>
        </p:grpSpPr>
        <p:sp>
          <p:nvSpPr>
            <p:cNvPr id="52256" name="Oval 32"/>
            <p:cNvSpPr>
              <a:spLocks noChangeArrowheads="1"/>
            </p:cNvSpPr>
            <p:nvPr/>
          </p:nvSpPr>
          <p:spPr bwMode="auto">
            <a:xfrm>
              <a:off x="4796" y="2073"/>
              <a:ext cx="184" cy="184"/>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57" name="Line 33"/>
            <p:cNvSpPr>
              <a:spLocks noChangeShapeType="1"/>
            </p:cNvSpPr>
            <p:nvPr/>
          </p:nvSpPr>
          <p:spPr bwMode="auto">
            <a:xfrm>
              <a:off x="4888" y="1929"/>
              <a:ext cx="0" cy="424"/>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2258" name="Group 34"/>
          <p:cNvGrpSpPr>
            <a:grpSpLocks/>
          </p:cNvGrpSpPr>
          <p:nvPr/>
        </p:nvGrpSpPr>
        <p:grpSpPr bwMode="auto">
          <a:xfrm>
            <a:off x="5105400" y="4191000"/>
            <a:ext cx="292100" cy="673100"/>
            <a:chOff x="3020" y="2649"/>
            <a:chExt cx="184" cy="424"/>
          </a:xfrm>
        </p:grpSpPr>
        <p:sp>
          <p:nvSpPr>
            <p:cNvPr id="52259" name="Oval 35"/>
            <p:cNvSpPr>
              <a:spLocks noChangeArrowheads="1"/>
            </p:cNvSpPr>
            <p:nvPr/>
          </p:nvSpPr>
          <p:spPr bwMode="auto">
            <a:xfrm>
              <a:off x="3020" y="2793"/>
              <a:ext cx="184" cy="184"/>
            </a:xfrm>
            <a:prstGeom prst="ellipse">
              <a:avLst/>
            </a:prstGeom>
            <a:solidFill>
              <a:srgbClr val="FF00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60" name="Line 36"/>
            <p:cNvSpPr>
              <a:spLocks noChangeShapeType="1"/>
            </p:cNvSpPr>
            <p:nvPr/>
          </p:nvSpPr>
          <p:spPr bwMode="auto">
            <a:xfrm>
              <a:off x="3112" y="2649"/>
              <a:ext cx="0" cy="424"/>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2261" name="Group 37"/>
          <p:cNvGrpSpPr>
            <a:grpSpLocks/>
          </p:cNvGrpSpPr>
          <p:nvPr/>
        </p:nvGrpSpPr>
        <p:grpSpPr bwMode="auto">
          <a:xfrm>
            <a:off x="5105400" y="3200400"/>
            <a:ext cx="292100" cy="673100"/>
            <a:chOff x="3020" y="2073"/>
            <a:chExt cx="184" cy="424"/>
          </a:xfrm>
        </p:grpSpPr>
        <p:sp>
          <p:nvSpPr>
            <p:cNvPr id="52262" name="Oval 38"/>
            <p:cNvSpPr>
              <a:spLocks noChangeArrowheads="1"/>
            </p:cNvSpPr>
            <p:nvPr/>
          </p:nvSpPr>
          <p:spPr bwMode="auto">
            <a:xfrm>
              <a:off x="3020" y="2169"/>
              <a:ext cx="184" cy="184"/>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63" name="Line 39"/>
            <p:cNvSpPr>
              <a:spLocks noChangeShapeType="1"/>
            </p:cNvSpPr>
            <p:nvPr/>
          </p:nvSpPr>
          <p:spPr bwMode="auto">
            <a:xfrm>
              <a:off x="3112" y="2073"/>
              <a:ext cx="0" cy="42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2264" name="Group 40"/>
          <p:cNvGrpSpPr>
            <a:grpSpLocks/>
          </p:cNvGrpSpPr>
          <p:nvPr/>
        </p:nvGrpSpPr>
        <p:grpSpPr bwMode="auto">
          <a:xfrm>
            <a:off x="8077200" y="4267200"/>
            <a:ext cx="292100" cy="673100"/>
            <a:chOff x="4796" y="2697"/>
            <a:chExt cx="184" cy="424"/>
          </a:xfrm>
        </p:grpSpPr>
        <p:sp>
          <p:nvSpPr>
            <p:cNvPr id="52265" name="Oval 41"/>
            <p:cNvSpPr>
              <a:spLocks noChangeArrowheads="1"/>
            </p:cNvSpPr>
            <p:nvPr/>
          </p:nvSpPr>
          <p:spPr bwMode="auto">
            <a:xfrm>
              <a:off x="4796" y="2793"/>
              <a:ext cx="184" cy="184"/>
            </a:xfrm>
            <a:prstGeom prst="ellipse">
              <a:avLst/>
            </a:prstGeom>
            <a:solidFill>
              <a:srgbClr val="FF00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266" name="Line 42"/>
            <p:cNvSpPr>
              <a:spLocks noChangeShapeType="1"/>
            </p:cNvSpPr>
            <p:nvPr/>
          </p:nvSpPr>
          <p:spPr bwMode="auto">
            <a:xfrm>
              <a:off x="4888" y="2697"/>
              <a:ext cx="0" cy="42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2268" name="Text Box 44"/>
          <p:cNvSpPr txBox="1">
            <a:spLocks noChangeArrowheads="1"/>
          </p:cNvSpPr>
          <p:nvPr/>
        </p:nvSpPr>
        <p:spPr bwMode="auto">
          <a:xfrm>
            <a:off x="304800" y="5813425"/>
            <a:ext cx="767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b="1">
                <a:solidFill>
                  <a:srgbClr val="800040"/>
                </a:solidFill>
              </a:rPr>
              <a:t>M.A. Bouchiat, T.R. Carver and C.M Varnum, Phys. Rev. Lett. 5, 373 (1960)</a:t>
            </a:r>
            <a:endParaRPr lang="en-US" b="1"/>
          </a:p>
        </p:txBody>
      </p:sp>
      <p:sp>
        <p:nvSpPr>
          <p:cNvPr id="52269" name="Text Box 45"/>
          <p:cNvSpPr txBox="1">
            <a:spLocks noChangeArrowheads="1"/>
          </p:cNvSpPr>
          <p:nvPr/>
        </p:nvSpPr>
        <p:spPr bwMode="auto">
          <a:xfrm>
            <a:off x="304800" y="6194425"/>
            <a:ext cx="468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b="1">
                <a:solidFill>
                  <a:srgbClr val="800040"/>
                </a:solidFill>
              </a:rPr>
              <a:t>T.E. Chupp et al, Phys. Rev. C 36, 2244 (1987)</a:t>
            </a:r>
            <a:endParaRPr lang="en-US"/>
          </a:p>
        </p:txBody>
      </p:sp>
      <p:sp>
        <p:nvSpPr>
          <p:cNvPr id="52270" name="Text Box 46"/>
          <p:cNvSpPr txBox="1">
            <a:spLocks noChangeArrowheads="1"/>
          </p:cNvSpPr>
          <p:nvPr/>
        </p:nvSpPr>
        <p:spPr bwMode="auto">
          <a:xfrm>
            <a:off x="365125" y="1935163"/>
            <a:ext cx="3659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000" b="1"/>
              <a:t>795 nm light pumps Rb electron</a:t>
            </a:r>
            <a:endParaRPr lang="en-US"/>
          </a:p>
        </p:txBody>
      </p:sp>
      <p:sp>
        <p:nvSpPr>
          <p:cNvPr id="52271" name="Text Box 47"/>
          <p:cNvSpPr txBox="1">
            <a:spLocks noChangeArrowheads="1"/>
          </p:cNvSpPr>
          <p:nvPr/>
        </p:nvSpPr>
        <p:spPr bwMode="auto">
          <a:xfrm>
            <a:off x="685800" y="4030663"/>
            <a:ext cx="944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400" b="1"/>
              <a:t>collisional</a:t>
            </a:r>
          </a:p>
          <a:p>
            <a:pPr algn="l"/>
            <a:r>
              <a:rPr lang="en-US" sz="1400" b="1"/>
              <a:t>decay</a:t>
            </a:r>
            <a:endParaRPr lang="en-US"/>
          </a:p>
        </p:txBody>
      </p:sp>
      <p:sp>
        <p:nvSpPr>
          <p:cNvPr id="52272" name="Text Box 48"/>
          <p:cNvSpPr txBox="1">
            <a:spLocks noChangeArrowheads="1"/>
          </p:cNvSpPr>
          <p:nvPr/>
        </p:nvSpPr>
        <p:spPr bwMode="auto">
          <a:xfrm>
            <a:off x="2286000" y="4191000"/>
            <a:ext cx="981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000" b="1">
                <a:solidFill>
                  <a:srgbClr val="FF0000"/>
                </a:solidFill>
              </a:rPr>
              <a:t>795 nm</a:t>
            </a:r>
            <a:endParaRPr lang="en-US"/>
          </a:p>
        </p:txBody>
      </p:sp>
    </p:spTree>
    <p:extLst>
      <p:ext uri="{BB962C8B-B14F-4D97-AF65-F5344CB8AC3E}">
        <p14:creationId xmlns:p14="http://schemas.microsoft.com/office/powerpoint/2010/main" val="2221202139"/>
      </p:ext>
    </p:extLst>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410" name="Object 2"/>
          <p:cNvGraphicFramePr>
            <a:graphicFrameLocks noChangeAspect="1"/>
          </p:cNvGraphicFramePr>
          <p:nvPr>
            <p:extLst>
              <p:ext uri="{D42A27DB-BD31-4B8C-83A1-F6EECF244321}">
                <p14:modId xmlns:p14="http://schemas.microsoft.com/office/powerpoint/2010/main" val="932068360"/>
              </p:ext>
            </p:extLst>
          </p:nvPr>
        </p:nvGraphicFramePr>
        <p:xfrm>
          <a:off x="457200" y="571500"/>
          <a:ext cx="8231188" cy="5716588"/>
        </p:xfrm>
        <a:graphic>
          <a:graphicData uri="http://schemas.openxmlformats.org/presentationml/2006/ole">
            <mc:AlternateContent xmlns:mc="http://schemas.openxmlformats.org/markup-compatibility/2006">
              <mc:Choice xmlns:v="urn:schemas-microsoft-com:vml" Requires="v">
                <p:oleObj spid="_x0000_s5190" name="Document" r:id="rId4" imgW="8229600" imgH="5715000" progId="Word.Document.8">
                  <p:embed/>
                </p:oleObj>
              </mc:Choice>
              <mc:Fallback>
                <p:oleObj name="Document" r:id="rId4" imgW="8229600" imgH="5715000" progId="Word.Document.8">
                  <p:embed/>
                  <p:pic>
                    <p:nvPicPr>
                      <p:cNvPr id="0" name=""/>
                      <p:cNvPicPr>
                        <a:picLocks noChangeAspect="1" noChangeArrowheads="1"/>
                      </p:cNvPicPr>
                      <p:nvPr/>
                    </p:nvPicPr>
                    <p:blipFill>
                      <a:blip r:embed="rId5"/>
                      <a:srcRect/>
                      <a:stretch>
                        <a:fillRect/>
                      </a:stretch>
                    </p:blipFill>
                    <p:spPr bwMode="auto">
                      <a:xfrm>
                        <a:off x="457200" y="571500"/>
                        <a:ext cx="8231188" cy="5716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058798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772</TotalTime>
  <Words>2408</Words>
  <Application>Microsoft Macintosh PowerPoint</Application>
  <PresentationFormat>On-screen Show (4:3)</PresentationFormat>
  <Paragraphs>259</Paragraphs>
  <Slides>35</Slides>
  <Notes>9</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35</vt:i4>
      </vt:variant>
    </vt:vector>
  </HeadingPairs>
  <TitlesOfParts>
    <vt:vector size="39" baseType="lpstr">
      <vt:lpstr>Office Theme</vt:lpstr>
      <vt:lpstr>Equation</vt:lpstr>
      <vt:lpstr>Document</vt:lpstr>
      <vt:lpstr>Graph</vt:lpstr>
      <vt:lpstr>POLARIZED 3He SPIN FILTERS for NEUTRON SCIENCE</vt:lpstr>
      <vt:lpstr>PowerPoint Presentation</vt:lpstr>
      <vt:lpstr>POLARIZED 3He NEUTRON SPIN FILTERS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3He neutron spin filter applications at the NCNR</vt:lpstr>
      <vt:lpstr>PowerPoint Presentation</vt:lpstr>
      <vt:lpstr>PowerPoint Presentation</vt:lpstr>
      <vt:lpstr>Polarization analysis on Ni3V2O8 PRL 103, 087201, 2009</vt:lpstr>
      <vt:lpstr>3He NSF based polarization analysis on SANS</vt:lpstr>
      <vt:lpstr>3D magnetism in nanoparticles  </vt:lpstr>
      <vt:lpstr>WIDE-ANGLE POLARIZATION ANALYSIS on  the Multi-Axis Crystal Spectrometer (MACS)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NIST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Thomas Gentile</dc:creator>
  <cp:lastModifiedBy>Thomas Gentile</cp:lastModifiedBy>
  <cp:revision>64</cp:revision>
  <dcterms:created xsi:type="dcterms:W3CDTF">2013-06-05T18:14:23Z</dcterms:created>
  <dcterms:modified xsi:type="dcterms:W3CDTF">2013-09-05T17:15:50Z</dcterms:modified>
</cp:coreProperties>
</file>