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2.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7"/>
  </p:notesMasterIdLst>
  <p:handoutMasterIdLst>
    <p:handoutMasterId r:id="rId28"/>
  </p:handoutMasterIdLst>
  <p:sldIdLst>
    <p:sldId id="606" r:id="rId2"/>
    <p:sldId id="870" r:id="rId3"/>
    <p:sldId id="880" r:id="rId4"/>
    <p:sldId id="881" r:id="rId5"/>
    <p:sldId id="882" r:id="rId6"/>
    <p:sldId id="883" r:id="rId7"/>
    <p:sldId id="884" r:id="rId8"/>
    <p:sldId id="852" r:id="rId9"/>
    <p:sldId id="859" r:id="rId10"/>
    <p:sldId id="889" r:id="rId11"/>
    <p:sldId id="885" r:id="rId12"/>
    <p:sldId id="887" r:id="rId13"/>
    <p:sldId id="888" r:id="rId14"/>
    <p:sldId id="890" r:id="rId15"/>
    <p:sldId id="878" r:id="rId16"/>
    <p:sldId id="886" r:id="rId17"/>
    <p:sldId id="891" r:id="rId18"/>
    <p:sldId id="818" r:id="rId19"/>
    <p:sldId id="666" r:id="rId20"/>
    <p:sldId id="847" r:id="rId21"/>
    <p:sldId id="846" r:id="rId22"/>
    <p:sldId id="868" r:id="rId23"/>
    <p:sldId id="793" r:id="rId24"/>
    <p:sldId id="892" r:id="rId25"/>
    <p:sldId id="893" r:id="rId26"/>
  </p:sldIdLst>
  <p:sldSz cx="9144000" cy="6858000" type="screen4x3"/>
  <p:notesSz cx="6858000" cy="9144000"/>
  <p:defaultTextStyle>
    <a:defPPr>
      <a:defRPr lang="ja-JP"/>
    </a:defPPr>
    <a:lvl1pPr algn="l"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1pPr>
    <a:lvl2pPr marL="457200" algn="l"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2pPr>
    <a:lvl3pPr marL="914400" algn="l"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3pPr>
    <a:lvl4pPr marL="1371600" algn="l"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4pPr>
    <a:lvl5pPr marL="1828800" algn="l" rtl="0" fontAlgn="base">
      <a:spcBef>
        <a:spcPct val="0"/>
      </a:spcBef>
      <a:spcAft>
        <a:spcPct val="0"/>
      </a:spcAft>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5pPr>
    <a:lvl6pPr marL="2286000" algn="l" defTabSz="457200" rtl="0" eaLnBrk="1" latinLnBrk="0" hangingPunct="1">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6pPr>
    <a:lvl7pPr marL="2743200" algn="l" defTabSz="457200" rtl="0" eaLnBrk="1" latinLnBrk="0" hangingPunct="1">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7pPr>
    <a:lvl8pPr marL="3200400" algn="l" defTabSz="457200" rtl="0" eaLnBrk="1" latinLnBrk="0" hangingPunct="1">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8pPr>
    <a:lvl9pPr marL="3657600" algn="l" defTabSz="457200" rtl="0" eaLnBrk="1" latinLnBrk="0" hangingPunct="1">
      <a:defRPr kumimoji="1" b="1" kern="1200">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FFCC66"/>
    <a:srgbClr val="FF00FF"/>
    <a:srgbClr val="804000"/>
    <a:srgbClr val="80FF00"/>
    <a:srgbClr val="66CCFF"/>
    <a:srgbClr val="FF66FF"/>
    <a:srgbClr val="FFFF66"/>
    <a:srgbClr val="6666FF"/>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85" autoAdjust="0"/>
    <p:restoredTop sz="99855" autoAdjust="0"/>
  </p:normalViewPr>
  <p:slideViewPr>
    <p:cSldViewPr snapToGrid="0">
      <p:cViewPr>
        <p:scale>
          <a:sx n="120" d="100"/>
          <a:sy n="120" d="100"/>
        </p:scale>
        <p:origin x="-240" y="-104"/>
      </p:cViewPr>
      <p:guideLst>
        <p:guide orient="horz" pos="347"/>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254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anderskirleis:Desktop:correl_ana.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anderskirleis:Desktop:correl_a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Correlator vs. Energy Up Spin</a:t>
            </a:r>
          </a:p>
        </c:rich>
      </c:tx>
      <c:layout/>
      <c:overlay val="0"/>
    </c:title>
    <c:autoTitleDeleted val="0"/>
    <c:plotArea>
      <c:layout/>
      <c:scatterChart>
        <c:scatterStyle val="lineMarker"/>
        <c:varyColors val="0"/>
        <c:ser>
          <c:idx val="0"/>
          <c:order val="0"/>
          <c:tx>
            <c:v>B1</c:v>
          </c:tx>
          <c:xVal>
            <c:numRef>
              <c:f>Sheet1!$G$1:$G$3</c:f>
              <c:numCache>
                <c:formatCode>General</c:formatCode>
                <c:ptCount val="3"/>
                <c:pt idx="0">
                  <c:v>24.0</c:v>
                </c:pt>
                <c:pt idx="1">
                  <c:v>100.0</c:v>
                </c:pt>
                <c:pt idx="2">
                  <c:v>255.0</c:v>
                </c:pt>
              </c:numCache>
            </c:numRef>
          </c:xVal>
          <c:yVal>
            <c:numRef>
              <c:f>Sheet1!$H$1:$H$3</c:f>
              <c:numCache>
                <c:formatCode>General</c:formatCode>
                <c:ptCount val="3"/>
                <c:pt idx="0">
                  <c:v>-0.05562</c:v>
                </c:pt>
                <c:pt idx="1">
                  <c:v>-0.002221</c:v>
                </c:pt>
                <c:pt idx="2">
                  <c:v>-0.005171</c:v>
                </c:pt>
              </c:numCache>
            </c:numRef>
          </c:yVal>
          <c:smooth val="0"/>
        </c:ser>
        <c:ser>
          <c:idx val="1"/>
          <c:order val="1"/>
          <c:tx>
            <c:v>B2</c:v>
          </c:tx>
          <c:xVal>
            <c:numRef>
              <c:f>Sheet1!$G$1:$G$3</c:f>
              <c:numCache>
                <c:formatCode>General</c:formatCode>
                <c:ptCount val="3"/>
                <c:pt idx="0">
                  <c:v>24.0</c:v>
                </c:pt>
                <c:pt idx="1">
                  <c:v>100.0</c:v>
                </c:pt>
                <c:pt idx="2">
                  <c:v>255.0</c:v>
                </c:pt>
              </c:numCache>
            </c:numRef>
          </c:xVal>
          <c:yVal>
            <c:numRef>
              <c:f>Sheet1!$I$1:$I$3</c:f>
              <c:numCache>
                <c:formatCode>General</c:formatCode>
                <c:ptCount val="3"/>
                <c:pt idx="0">
                  <c:v>-0.03618</c:v>
                </c:pt>
                <c:pt idx="1">
                  <c:v>0.0141</c:v>
                </c:pt>
                <c:pt idx="2">
                  <c:v>-0.007136</c:v>
                </c:pt>
              </c:numCache>
            </c:numRef>
          </c:yVal>
          <c:smooth val="0"/>
        </c:ser>
        <c:ser>
          <c:idx val="2"/>
          <c:order val="2"/>
          <c:tx>
            <c:v>Y1</c:v>
          </c:tx>
          <c:xVal>
            <c:numRef>
              <c:f>Sheet1!$G$1:$G$3</c:f>
              <c:numCache>
                <c:formatCode>General</c:formatCode>
                <c:ptCount val="3"/>
                <c:pt idx="0">
                  <c:v>24.0</c:v>
                </c:pt>
                <c:pt idx="1">
                  <c:v>100.0</c:v>
                </c:pt>
                <c:pt idx="2">
                  <c:v>255.0</c:v>
                </c:pt>
              </c:numCache>
            </c:numRef>
          </c:xVal>
          <c:yVal>
            <c:numRef>
              <c:f>Sheet1!$J$1:$J$3</c:f>
              <c:numCache>
                <c:formatCode>General</c:formatCode>
                <c:ptCount val="3"/>
                <c:pt idx="0">
                  <c:v>-0.05393</c:v>
                </c:pt>
                <c:pt idx="1">
                  <c:v>0.008475</c:v>
                </c:pt>
                <c:pt idx="2">
                  <c:v>-0.007646</c:v>
                </c:pt>
              </c:numCache>
            </c:numRef>
          </c:yVal>
          <c:smooth val="0"/>
        </c:ser>
        <c:ser>
          <c:idx val="3"/>
          <c:order val="3"/>
          <c:tx>
            <c:v>Y2</c:v>
          </c:tx>
          <c:xVal>
            <c:numRef>
              <c:f>Sheet1!$G$1:$G$3</c:f>
              <c:numCache>
                <c:formatCode>General</c:formatCode>
                <c:ptCount val="3"/>
                <c:pt idx="0">
                  <c:v>24.0</c:v>
                </c:pt>
                <c:pt idx="1">
                  <c:v>100.0</c:v>
                </c:pt>
                <c:pt idx="2">
                  <c:v>255.0</c:v>
                </c:pt>
              </c:numCache>
            </c:numRef>
          </c:xVal>
          <c:yVal>
            <c:numRef>
              <c:f>Sheet1!$K$1:$K$3</c:f>
              <c:numCache>
                <c:formatCode>General</c:formatCode>
                <c:ptCount val="3"/>
                <c:pt idx="0">
                  <c:v>-0.06103</c:v>
                </c:pt>
                <c:pt idx="1">
                  <c:v>0.01641</c:v>
                </c:pt>
                <c:pt idx="2">
                  <c:v>-0.02657</c:v>
                </c:pt>
              </c:numCache>
            </c:numRef>
          </c:yVal>
          <c:smooth val="0"/>
        </c:ser>
        <c:dLbls>
          <c:showLegendKey val="0"/>
          <c:showVal val="0"/>
          <c:showCatName val="0"/>
          <c:showSerName val="0"/>
          <c:showPercent val="0"/>
          <c:showBubbleSize val="0"/>
        </c:dLbls>
        <c:axId val="2037366152"/>
        <c:axId val="2037130504"/>
      </c:scatterChart>
      <c:valAx>
        <c:axId val="2037366152"/>
        <c:scaling>
          <c:orientation val="minMax"/>
        </c:scaling>
        <c:delete val="0"/>
        <c:axPos val="b"/>
        <c:title>
          <c:tx>
            <c:rich>
              <a:bodyPr/>
              <a:lstStyle/>
              <a:p>
                <a:pPr>
                  <a:defRPr/>
                </a:pPr>
                <a:r>
                  <a:rPr lang="en-US"/>
                  <a:t>Energy [GeV]</a:t>
                </a:r>
              </a:p>
            </c:rich>
          </c:tx>
          <c:layout/>
          <c:overlay val="0"/>
        </c:title>
        <c:numFmt formatCode="General" sourceLinked="1"/>
        <c:majorTickMark val="out"/>
        <c:minorTickMark val="none"/>
        <c:tickLblPos val="nextTo"/>
        <c:crossAx val="2037130504"/>
        <c:crosses val="autoZero"/>
        <c:crossBetween val="midCat"/>
      </c:valAx>
      <c:valAx>
        <c:axId val="2037130504"/>
        <c:scaling>
          <c:orientation val="minMax"/>
        </c:scaling>
        <c:delete val="0"/>
        <c:axPos val="l"/>
        <c:majorGridlines/>
        <c:title>
          <c:tx>
            <c:rich>
              <a:bodyPr/>
              <a:lstStyle/>
              <a:p>
                <a:pPr>
                  <a:defRPr/>
                </a:pPr>
                <a:r>
                  <a:rPr lang="en-US"/>
                  <a:t>Correlator</a:t>
                </a:r>
              </a:p>
            </c:rich>
          </c:tx>
          <c:layout/>
          <c:overlay val="0"/>
        </c:title>
        <c:numFmt formatCode="General" sourceLinked="1"/>
        <c:majorTickMark val="out"/>
        <c:minorTickMark val="none"/>
        <c:tickLblPos val="nextTo"/>
        <c:crossAx val="2037366152"/>
        <c:crosses val="autoZero"/>
        <c:crossBetween val="midCat"/>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Correlator vs. Energy Down Spin</a:t>
            </a:r>
          </a:p>
        </c:rich>
      </c:tx>
      <c:layout/>
      <c:overlay val="0"/>
    </c:title>
    <c:autoTitleDeleted val="0"/>
    <c:plotArea>
      <c:layout/>
      <c:scatterChart>
        <c:scatterStyle val="lineMarker"/>
        <c:varyColors val="0"/>
        <c:ser>
          <c:idx val="0"/>
          <c:order val="0"/>
          <c:tx>
            <c:v>B1</c:v>
          </c:tx>
          <c:xVal>
            <c:numRef>
              <c:f>Sheet1!$A$1:$A$3</c:f>
              <c:numCache>
                <c:formatCode>General</c:formatCode>
                <c:ptCount val="3"/>
                <c:pt idx="0">
                  <c:v>24.0</c:v>
                </c:pt>
                <c:pt idx="1">
                  <c:v>100.0</c:v>
                </c:pt>
                <c:pt idx="2">
                  <c:v>255.0</c:v>
                </c:pt>
              </c:numCache>
            </c:numRef>
          </c:xVal>
          <c:yVal>
            <c:numRef>
              <c:f>Sheet1!$B$1:$B$3</c:f>
              <c:numCache>
                <c:formatCode>General</c:formatCode>
                <c:ptCount val="3"/>
                <c:pt idx="0">
                  <c:v>-0.07196</c:v>
                </c:pt>
                <c:pt idx="1">
                  <c:v>-0.01369</c:v>
                </c:pt>
                <c:pt idx="2">
                  <c:v>-0.05284</c:v>
                </c:pt>
              </c:numCache>
            </c:numRef>
          </c:yVal>
          <c:smooth val="0"/>
        </c:ser>
        <c:ser>
          <c:idx val="1"/>
          <c:order val="1"/>
          <c:tx>
            <c:v>B2</c:v>
          </c:tx>
          <c:xVal>
            <c:numRef>
              <c:f>Sheet1!$A$1:$A$3</c:f>
              <c:numCache>
                <c:formatCode>General</c:formatCode>
                <c:ptCount val="3"/>
                <c:pt idx="0">
                  <c:v>24.0</c:v>
                </c:pt>
                <c:pt idx="1">
                  <c:v>100.0</c:v>
                </c:pt>
                <c:pt idx="2">
                  <c:v>255.0</c:v>
                </c:pt>
              </c:numCache>
            </c:numRef>
          </c:xVal>
          <c:yVal>
            <c:numRef>
              <c:f>Sheet1!$C$1:$C$3</c:f>
              <c:numCache>
                <c:formatCode>General</c:formatCode>
                <c:ptCount val="3"/>
                <c:pt idx="0">
                  <c:v>-0.04381</c:v>
                </c:pt>
                <c:pt idx="1">
                  <c:v>0.01106</c:v>
                </c:pt>
                <c:pt idx="2">
                  <c:v>-0.01095</c:v>
                </c:pt>
              </c:numCache>
            </c:numRef>
          </c:yVal>
          <c:smooth val="0"/>
        </c:ser>
        <c:ser>
          <c:idx val="2"/>
          <c:order val="2"/>
          <c:tx>
            <c:v>Y1</c:v>
          </c:tx>
          <c:xVal>
            <c:numRef>
              <c:f>Sheet1!$A$1:$A$3</c:f>
              <c:numCache>
                <c:formatCode>General</c:formatCode>
                <c:ptCount val="3"/>
                <c:pt idx="0">
                  <c:v>24.0</c:v>
                </c:pt>
                <c:pt idx="1">
                  <c:v>100.0</c:v>
                </c:pt>
                <c:pt idx="2">
                  <c:v>255.0</c:v>
                </c:pt>
              </c:numCache>
            </c:numRef>
          </c:xVal>
          <c:yVal>
            <c:numRef>
              <c:f>Sheet1!$D$1:$D$3</c:f>
              <c:numCache>
                <c:formatCode>General</c:formatCode>
                <c:ptCount val="3"/>
                <c:pt idx="0">
                  <c:v>-0.05726</c:v>
                </c:pt>
                <c:pt idx="1">
                  <c:v>0.01869</c:v>
                </c:pt>
                <c:pt idx="2">
                  <c:v>0.000176</c:v>
                </c:pt>
              </c:numCache>
            </c:numRef>
          </c:yVal>
          <c:smooth val="0"/>
        </c:ser>
        <c:ser>
          <c:idx val="3"/>
          <c:order val="3"/>
          <c:tx>
            <c:v>Y2</c:v>
          </c:tx>
          <c:xVal>
            <c:numRef>
              <c:f>Sheet1!$A$1:$A$3</c:f>
              <c:numCache>
                <c:formatCode>General</c:formatCode>
                <c:ptCount val="3"/>
                <c:pt idx="0">
                  <c:v>24.0</c:v>
                </c:pt>
                <c:pt idx="1">
                  <c:v>100.0</c:v>
                </c:pt>
                <c:pt idx="2">
                  <c:v>255.0</c:v>
                </c:pt>
              </c:numCache>
            </c:numRef>
          </c:xVal>
          <c:yVal>
            <c:numRef>
              <c:f>Sheet1!$E$1:$E$3</c:f>
              <c:numCache>
                <c:formatCode>General</c:formatCode>
                <c:ptCount val="3"/>
                <c:pt idx="0">
                  <c:v>-0.04995</c:v>
                </c:pt>
                <c:pt idx="1">
                  <c:v>-0.01913</c:v>
                </c:pt>
                <c:pt idx="2">
                  <c:v>-0.02769</c:v>
                </c:pt>
              </c:numCache>
            </c:numRef>
          </c:yVal>
          <c:smooth val="0"/>
        </c:ser>
        <c:dLbls>
          <c:showLegendKey val="0"/>
          <c:showVal val="0"/>
          <c:showCatName val="0"/>
          <c:showSerName val="0"/>
          <c:showPercent val="0"/>
          <c:showBubbleSize val="0"/>
        </c:dLbls>
        <c:axId val="2135615656"/>
        <c:axId val="2135808008"/>
      </c:scatterChart>
      <c:valAx>
        <c:axId val="2135615656"/>
        <c:scaling>
          <c:orientation val="minMax"/>
        </c:scaling>
        <c:delete val="0"/>
        <c:axPos val="b"/>
        <c:title>
          <c:tx>
            <c:rich>
              <a:bodyPr/>
              <a:lstStyle/>
              <a:p>
                <a:pPr>
                  <a:defRPr/>
                </a:pPr>
                <a:r>
                  <a:rPr lang="en-US"/>
                  <a:t>Energy [GeV]</a:t>
                </a:r>
              </a:p>
            </c:rich>
          </c:tx>
          <c:layout/>
          <c:overlay val="0"/>
        </c:title>
        <c:numFmt formatCode="General" sourceLinked="1"/>
        <c:majorTickMark val="out"/>
        <c:minorTickMark val="none"/>
        <c:tickLblPos val="nextTo"/>
        <c:crossAx val="2135808008"/>
        <c:crosses val="autoZero"/>
        <c:crossBetween val="midCat"/>
      </c:valAx>
      <c:valAx>
        <c:axId val="2135808008"/>
        <c:scaling>
          <c:orientation val="minMax"/>
        </c:scaling>
        <c:delete val="0"/>
        <c:axPos val="l"/>
        <c:majorGridlines/>
        <c:title>
          <c:tx>
            <c:rich>
              <a:bodyPr/>
              <a:lstStyle/>
              <a:p>
                <a:pPr>
                  <a:defRPr/>
                </a:pPr>
                <a:r>
                  <a:rPr lang="en-US"/>
                  <a:t>Correlator</a:t>
                </a:r>
              </a:p>
            </c:rich>
          </c:tx>
          <c:layout/>
          <c:overlay val="0"/>
        </c:title>
        <c:numFmt formatCode="General" sourceLinked="1"/>
        <c:majorTickMark val="out"/>
        <c:minorTickMark val="none"/>
        <c:tickLblPos val="nextTo"/>
        <c:crossAx val="2135615656"/>
        <c:crosses val="autoZero"/>
        <c:crossBetween val="midCat"/>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image" Target="../media/image20.emf"/><Relationship Id="rId2"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image" Target="../media/image29.emf"/><Relationship Id="rId2"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wmf"/><Relationship Id="rId3"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emf"/><Relationship Id="rId2"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A46B7F-8DA1-7B48-A56A-4FDC9BE8D490}" type="datetimeFigureOut">
              <a:rPr lang="en-US" smtClean="0"/>
              <a:pPr/>
              <a:t>9/10/13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C3A5D9-9C7B-7E44-BC71-9BB7B7E41865}" type="slidenum">
              <a:rPr lang="en-US" smtClean="0"/>
              <a:pPr/>
              <a:t>‹#›</a:t>
            </a:fld>
            <a:endParaRPr lang="en-US"/>
          </a:p>
        </p:txBody>
      </p:sp>
    </p:spTree>
    <p:extLst>
      <p:ext uri="{BB962C8B-B14F-4D97-AF65-F5344CB8AC3E}">
        <p14:creationId xmlns:p14="http://schemas.microsoft.com/office/powerpoint/2010/main" val="86551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ffectLst/>
                <a:latin typeface="Arial" charset="0"/>
              </a:defRPr>
            </a:lvl1pPr>
          </a:lstStyle>
          <a:p>
            <a:endParaRPr lang="en-GB"/>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latin typeface="Arial" charset="0"/>
              </a:defRPr>
            </a:lvl1pPr>
          </a:lstStyle>
          <a:p>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latin typeface="Arial" charset="0"/>
              </a:defRPr>
            </a:lvl1pPr>
          </a:lstStyle>
          <a:p>
            <a:endParaRPr lang="en-GB"/>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latin typeface="Arial" charset="0"/>
              </a:defRPr>
            </a:lvl1pPr>
          </a:lstStyle>
          <a:p>
            <a:fld id="{1BA35DD8-EC9B-BA4D-8381-9F34597E6638}" type="slidenum">
              <a:rPr lang="en-GB"/>
              <a:pPr/>
              <a:t>‹#›</a:t>
            </a:fld>
            <a:endParaRPr lang="en-GB"/>
          </a:p>
        </p:txBody>
      </p:sp>
    </p:spTree>
    <p:extLst>
      <p:ext uri="{BB962C8B-B14F-4D97-AF65-F5344CB8AC3E}">
        <p14:creationId xmlns:p14="http://schemas.microsoft.com/office/powerpoint/2010/main" val="391845472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1pPr>
    <a:lvl2pPr marL="4572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2pPr>
    <a:lvl3pPr marL="9144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3pPr>
    <a:lvl4pPr marL="13716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4pPr>
    <a:lvl5pPr marL="1828800" algn="l" rtl="0" fontAlgn="base">
      <a:spcBef>
        <a:spcPct val="30000"/>
      </a:spcBef>
      <a:spcAft>
        <a:spcPct val="0"/>
      </a:spcAft>
      <a:defRPr kumimoji="1" sz="1200" kern="1200">
        <a:solidFill>
          <a:schemeClr val="tx1"/>
        </a:solidFill>
        <a:latin typeface="Arial" charset="0"/>
        <a:ea typeface="ＭＳ Ｐ明朝" charset="-128"/>
        <a:cs typeface="ＭＳ Ｐ明朝"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73F1C-0161-4442-B726-7D5A084F188D}" type="slidenum">
              <a:rPr lang="en-US"/>
              <a:pPr/>
              <a:t>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6CFD47D-414B-2447-AB5E-11017FA88DA0}" type="slidenum">
              <a:rPr lang="en-US">
                <a:latin typeface="Times" pitchFamily="-110" charset="0"/>
                <a:ea typeface="ＭＳ Ｐゴシック" pitchFamily="-110" charset="-128"/>
                <a:cs typeface="ＭＳ Ｐゴシック" pitchFamily="-110" charset="-128"/>
              </a:rPr>
              <a:pPr/>
              <a:t>11</a:t>
            </a:fld>
            <a:endParaRPr lang="en-US">
              <a:latin typeface="Times" pitchFamily="-110" charset="0"/>
              <a:ea typeface="ＭＳ Ｐゴシック" pitchFamily="-110" charset="-128"/>
              <a:cs typeface="ＭＳ Ｐゴシック" pitchFamily="-110" charset="-128"/>
            </a:endParaRPr>
          </a:p>
        </p:txBody>
      </p:sp>
      <p:sp>
        <p:nvSpPr>
          <p:cNvPr id="20483"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20484" name="Rectangle 3"/>
          <p:cNvSpPr>
            <a:spLocks noGrp="1" noChangeArrowheads="1"/>
          </p:cNvSpPr>
          <p:nvPr>
            <p:ph type="body" idx="1"/>
          </p:nvPr>
        </p:nvSpPr>
        <p:spPr>
          <a:xfrm>
            <a:off x="685800" y="4343400"/>
            <a:ext cx="5486400" cy="4116388"/>
          </a:xfrm>
          <a:solidFill>
            <a:srgbClr val="FFFFFF"/>
          </a:solidFill>
          <a:ln>
            <a:solidFill>
              <a:srgbClr val="000000"/>
            </a:solidFill>
          </a:ln>
        </p:spPr>
        <p:txBody>
          <a:bodyPr lIns="86493" tIns="43247" rIns="86493" bIns="43247"/>
          <a:lstStyle/>
          <a:p>
            <a:endParaRPr lang="en-US">
              <a:latin typeface="Times"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smtClean="0">
                <a:solidFill>
                  <a:schemeClr val="tx1"/>
                </a:solidFill>
                <a:effectLst/>
                <a:latin typeface="Arial" charset="0"/>
                <a:ea typeface="ＭＳ Ｐ明朝" charset="-128"/>
                <a:cs typeface="ＭＳ Ｐ明朝" charset="-128"/>
              </a:rPr>
              <a:t>The entire idea of the Gatling gun approach assumes that capabilities of individual cathodes are not affected by the physical presence of other cathodes. This assumption has to be proven experimentally. </a:t>
            </a:r>
          </a:p>
          <a:p>
            <a:endParaRPr lang="en-US" dirty="0"/>
          </a:p>
        </p:txBody>
      </p:sp>
      <p:sp>
        <p:nvSpPr>
          <p:cNvPr id="4" name="Slide Number Placeholder 3"/>
          <p:cNvSpPr>
            <a:spLocks noGrp="1"/>
          </p:cNvSpPr>
          <p:nvPr>
            <p:ph type="sldNum" sz="quarter" idx="10"/>
          </p:nvPr>
        </p:nvSpPr>
        <p:spPr/>
        <p:txBody>
          <a:bodyPr/>
          <a:lstStyle/>
          <a:p>
            <a:fld id="{1BA35DD8-EC9B-BA4D-8381-9F34597E6638}" type="slidenum">
              <a:rPr lang="en-GB" smtClean="0"/>
              <a:pPr/>
              <a:t>15</a:t>
            </a:fld>
            <a:endParaRPr lang="en-GB"/>
          </a:p>
        </p:txBody>
      </p:sp>
    </p:spTree>
    <p:extLst>
      <p:ext uri="{BB962C8B-B14F-4D97-AF65-F5344CB8AC3E}">
        <p14:creationId xmlns:p14="http://schemas.microsoft.com/office/powerpoint/2010/main" val="349482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gradFill flip="none" rotWithShape="1">
            <a:gsLst>
              <a:gs pos="0">
                <a:srgbClr val="FFFF66"/>
              </a:gs>
              <a:gs pos="100000">
                <a:srgbClr val="FFFFFF"/>
              </a:gs>
            </a:gsLst>
            <a:path path="circle">
              <a:fillToRect l="50000" t="50000" r="50000" b="50000"/>
            </a:path>
            <a:tileRect/>
          </a:gradFill>
          <a:ln w="9525">
            <a:solidFill>
              <a:srgbClr val="FFFF66"/>
            </a:solidFill>
            <a:round/>
            <a:headEnd/>
            <a:tailEnd/>
          </a:ln>
          <a:effectLst>
            <a:glow rad="101600">
              <a:srgbClr val="FFFEE7">
                <a:alpha val="75000"/>
              </a:srgbClr>
            </a:glow>
          </a:effectLst>
          <a:scene3d>
            <a:camera prst="orthographicFront"/>
            <a:lightRig rig="threePt" dir="t"/>
          </a:scene3d>
          <a:sp3d>
            <a:bevelT w="114300" prst="artDeco"/>
            <a:bevelB w="114300" prst="artDeco"/>
          </a:sp3d>
        </p:spPr>
        <p:txBody>
          <a:bodyPr>
            <a:prstTxWarp prst="textNoShape">
              <a:avLst/>
            </a:prstTxWarp>
          </a:bodyPr>
          <a:lstStyle/>
          <a:p>
            <a:endParaRPr lang="en-US">
              <a:latin typeface="+mj-lt"/>
            </a:endParaRPr>
          </a:p>
        </p:txBody>
      </p:sp>
      <p:sp>
        <p:nvSpPr>
          <p:cNvPr id="9219" name="Rectangle 3"/>
          <p:cNvSpPr>
            <a:spLocks noGrp="1" noChangeArrowheads="1"/>
          </p:cNvSpPr>
          <p:nvPr>
            <p:ph type="ctrTitle"/>
          </p:nvPr>
        </p:nvSpPr>
        <p:spPr>
          <a:xfrm>
            <a:off x="1371600" y="1511300"/>
            <a:ext cx="6400800" cy="2273300"/>
          </a:xfrm>
          <a:effectLst>
            <a:outerShdw blurRad="63500" dist="46662" dir="2115817" algn="ctr" rotWithShape="0">
              <a:schemeClr val="bg2">
                <a:alpha val="74998"/>
              </a:schemeClr>
            </a:outerShdw>
          </a:effectLst>
        </p:spPr>
        <p:txBody>
          <a:bodyPr/>
          <a:lstStyle>
            <a:lvl1pPr>
              <a:defRPr>
                <a:solidFill>
                  <a:srgbClr val="0000FF"/>
                </a:solidFill>
                <a:latin typeface="+mj-lt"/>
              </a:defRPr>
            </a:lvl1pPr>
          </a:lstStyle>
          <a:p>
            <a:r>
              <a:rPr lang="ja-JP" altLang="en-US" noProof="0" dirty="0" smtClean="0"/>
              <a:t>マスタ</a:t>
            </a:r>
            <a:r>
              <a:rPr lang="en-US" altLang="ja-JP" noProof="0" dirty="0" smtClean="0"/>
              <a:t> </a:t>
            </a:r>
            <a:r>
              <a:rPr lang="ja-JP" altLang="en-US" noProof="0" dirty="0" smtClean="0"/>
              <a:t>タイトルの書式設定</a:t>
            </a:r>
            <a:endParaRPr lang="en-US" altLang="ja-JP" noProof="0" dirty="0"/>
          </a:p>
        </p:txBody>
      </p:sp>
      <p:sp>
        <p:nvSpPr>
          <p:cNvPr id="9220" name="Rectangle 4"/>
          <p:cNvSpPr>
            <a:spLocks noGrp="1" noChangeArrowheads="1"/>
          </p:cNvSpPr>
          <p:nvPr>
            <p:ph type="subTitle" idx="1"/>
          </p:nvPr>
        </p:nvSpPr>
        <p:spPr>
          <a:xfrm>
            <a:off x="1549400" y="4051300"/>
            <a:ext cx="6032500" cy="1003300"/>
          </a:xfrm>
        </p:spPr>
        <p:txBody>
          <a:bodyPr/>
          <a:lstStyle>
            <a:lvl1pPr marL="0" indent="0" algn="ctr">
              <a:defRPr sz="2000"/>
            </a:lvl1pPr>
          </a:lstStyle>
          <a:p>
            <a:r>
              <a:rPr lang="ja-JP" altLang="en-US"/>
              <a:t>マスタ</a:t>
            </a:r>
            <a:r>
              <a:rPr lang="en-US" altLang="ja-JP"/>
              <a:t> </a:t>
            </a:r>
            <a:r>
              <a:rPr lang="ja-JP" altLang="en-US"/>
              <a:t>サブタイトルの書式設定</a:t>
            </a:r>
            <a:endParaRPr lang="en-US" altLang="ja-JP"/>
          </a:p>
        </p:txBody>
      </p:sp>
      <p:sp>
        <p:nvSpPr>
          <p:cNvPr id="9221" name="Rectangle 5"/>
          <p:cNvSpPr>
            <a:spLocks noGrp="1" noChangeArrowheads="1"/>
          </p:cNvSpPr>
          <p:nvPr>
            <p:ph type="dt" sz="half" idx="2"/>
          </p:nvPr>
        </p:nvSpPr>
        <p:spPr>
          <a:xfrm>
            <a:off x="1378367" y="6375401"/>
            <a:ext cx="1728894" cy="330200"/>
          </a:xfrm>
        </p:spPr>
        <p:txBody>
          <a:bodyPr/>
          <a:lstStyle>
            <a:lvl1pPr>
              <a:defRPr sz="1400" b="1" i="0">
                <a:solidFill>
                  <a:srgbClr val="0000FF"/>
                </a:solidFill>
                <a:effectLst/>
              </a:defRPr>
            </a:lvl1pPr>
          </a:lstStyle>
          <a:p>
            <a:r>
              <a:rPr lang="en-US" altLang="ja-JP" smtClean="0"/>
              <a:t>E.C. Aschenauer</a:t>
            </a:r>
            <a:endParaRPr lang="en-US" altLang="ja-JP" dirty="0"/>
          </a:p>
        </p:txBody>
      </p:sp>
      <p:sp>
        <p:nvSpPr>
          <p:cNvPr id="9222" name="Rectangle 6"/>
          <p:cNvSpPr>
            <a:spLocks noGrp="1" noChangeArrowheads="1"/>
          </p:cNvSpPr>
          <p:nvPr>
            <p:ph type="ftr" sz="quarter" idx="3"/>
          </p:nvPr>
        </p:nvSpPr>
        <p:spPr>
          <a:xfrm>
            <a:off x="3124200" y="6375400"/>
            <a:ext cx="4978400" cy="381000"/>
          </a:xfrm>
        </p:spPr>
        <p:txBody>
          <a:bodyPr/>
          <a:lstStyle>
            <a:lvl1pPr>
              <a:defRPr sz="1400" b="1" i="0">
                <a:solidFill>
                  <a:srgbClr val="FF00FF"/>
                </a:solidFill>
                <a:effectLst/>
              </a:defRPr>
            </a:lvl1pPr>
          </a:lstStyle>
          <a:p>
            <a:r>
              <a:rPr lang="en-US" altLang="ja-JP" smtClean="0"/>
              <a:t>PSTP-2013, Charlotesville, VA</a:t>
            </a:r>
            <a:endParaRPr lang="en-US" altLang="ja-JP" dirty="0"/>
          </a:p>
        </p:txBody>
      </p:sp>
      <p:sp>
        <p:nvSpPr>
          <p:cNvPr id="9223" name="Rectangle 7"/>
          <p:cNvSpPr>
            <a:spLocks noGrp="1" noChangeArrowheads="1"/>
          </p:cNvSpPr>
          <p:nvPr>
            <p:ph type="sldNum" sz="quarter" idx="4"/>
          </p:nvPr>
        </p:nvSpPr>
        <p:spPr>
          <a:xfrm>
            <a:off x="8115300" y="6375400"/>
            <a:ext cx="571500" cy="292100"/>
          </a:xfrm>
        </p:spPr>
        <p:txBody>
          <a:bodyPr/>
          <a:lstStyle>
            <a:lvl1pPr>
              <a:defRPr sz="1400" b="0" i="0">
                <a:solidFill>
                  <a:srgbClr val="0000FF"/>
                </a:solidFill>
                <a:effectLst/>
              </a:defRPr>
            </a:lvl1pPr>
          </a:lstStyle>
          <a:p>
            <a:fld id="{684DC042-DA42-6A4D-AE89-46F8D07AA4EE}" type="slidenum">
              <a:rPr lang="en-US" altLang="ja-JP" smtClean="0"/>
              <a:pPr/>
              <a:t>‹#›</a:t>
            </a:fld>
            <a:endParaRPr lang="en-US" altLang="ja-JP" dirty="0"/>
          </a:p>
        </p:txBody>
      </p:sp>
      <p:grpSp>
        <p:nvGrpSpPr>
          <p:cNvPr id="31" name="Group 30"/>
          <p:cNvGrpSpPr/>
          <p:nvPr userDrawn="1"/>
        </p:nvGrpSpPr>
        <p:grpSpPr>
          <a:xfrm>
            <a:off x="195263" y="228600"/>
            <a:ext cx="3787775" cy="1722438"/>
            <a:chOff x="195263" y="228600"/>
            <a:chExt cx="3787775" cy="1722438"/>
          </a:xfrm>
          <a:effectLst>
            <a:glow rad="101600">
              <a:schemeClr val="bg1">
                <a:lumMod val="85000"/>
                <a:alpha val="75000"/>
              </a:schemeClr>
            </a:glow>
          </a:effectLst>
        </p:grpSpPr>
        <p:sp>
          <p:nvSpPr>
            <p:cNvPr id="9225" name="Freeform 9"/>
            <p:cNvSpPr>
              <a:spLocks/>
            </p:cNvSpPr>
            <p:nvPr userDrawn="1"/>
          </p:nvSpPr>
          <p:spPr bwMode="auto">
            <a:xfrm>
              <a:off x="280988" y="280988"/>
              <a:ext cx="3571875" cy="1614488"/>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prstTxWarp prst="textNoShape">
                <a:avLst/>
              </a:prstTxWarp>
            </a:bodyPr>
            <a:lstStyle/>
            <a:p>
              <a:endParaRPr lang="en-US"/>
            </a:p>
          </p:txBody>
        </p:sp>
        <p:sp>
          <p:nvSpPr>
            <p:cNvPr id="9226" name="Freeform 10"/>
            <p:cNvSpPr>
              <a:spLocks/>
            </p:cNvSpPr>
            <p:nvPr userDrawn="1"/>
          </p:nvSpPr>
          <p:spPr bwMode="auto">
            <a:xfrm>
              <a:off x="304800" y="228600"/>
              <a:ext cx="3562350" cy="1598613"/>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gradFill flip="none" rotWithShape="1">
              <a:gsLst>
                <a:gs pos="0">
                  <a:srgbClr val="FF00FF"/>
                </a:gs>
                <a:gs pos="100000">
                  <a:srgbClr val="FFFFFF"/>
                </a:gs>
              </a:gsLst>
              <a:path path="shape">
                <a:fillToRect l="50000" t="50000" r="50000" b="50000"/>
              </a:path>
              <a:tileRect/>
            </a:gradFill>
            <a:ln w="9525">
              <a:noFill/>
              <a:round/>
              <a:headEnd/>
              <a:tailEnd/>
            </a:ln>
          </p:spPr>
          <p:txBody>
            <a:bodyPr>
              <a:prstTxWarp prst="textNoShape">
                <a:avLst/>
              </a:prstTxWarp>
            </a:bodyPr>
            <a:lstStyle/>
            <a:p>
              <a:endParaRPr lang="en-US"/>
            </a:p>
          </p:txBody>
        </p:sp>
        <p:sp>
          <p:nvSpPr>
            <p:cNvPr id="9227" name="Freeform 11"/>
            <p:cNvSpPr>
              <a:spLocks/>
            </p:cNvSpPr>
            <p:nvPr userDrawn="1"/>
          </p:nvSpPr>
          <p:spPr bwMode="auto">
            <a:xfrm>
              <a:off x="752476" y="457200"/>
              <a:ext cx="2362200" cy="1458913"/>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endParaRPr lang="en-US"/>
            </a:p>
          </p:txBody>
        </p:sp>
        <p:grpSp>
          <p:nvGrpSpPr>
            <p:cNvPr id="9228" name="Group 12"/>
            <p:cNvGrpSpPr>
              <a:grpSpLocks/>
            </p:cNvGrpSpPr>
            <p:nvPr userDrawn="1"/>
          </p:nvGrpSpPr>
          <p:grpSpPr bwMode="auto">
            <a:xfrm>
              <a:off x="195263" y="234950"/>
              <a:ext cx="3787775" cy="1716088"/>
              <a:chOff x="123" y="148"/>
              <a:chExt cx="2386" cy="1081"/>
            </a:xfrm>
          </p:grpSpPr>
          <p:sp>
            <p:nvSpPr>
              <p:cNvPr id="9229"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30"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31"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32"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33"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endParaRPr lang="en-US"/>
              </a:p>
            </p:txBody>
          </p:sp>
        </p:grpSp>
      </p:grpSp>
      <p:grpSp>
        <p:nvGrpSpPr>
          <p:cNvPr id="33" name="Group 32"/>
          <p:cNvGrpSpPr/>
          <p:nvPr userDrawn="1"/>
        </p:nvGrpSpPr>
        <p:grpSpPr>
          <a:xfrm>
            <a:off x="7848600" y="4343400"/>
            <a:ext cx="742950" cy="1058863"/>
            <a:chOff x="7848600" y="4343400"/>
            <a:chExt cx="742950" cy="1058863"/>
          </a:xfrm>
        </p:grpSpPr>
        <p:sp>
          <p:nvSpPr>
            <p:cNvPr id="9235" name="Freeform 19"/>
            <p:cNvSpPr>
              <a:spLocks/>
            </p:cNvSpPr>
            <p:nvPr userDrawn="1"/>
          </p:nvSpPr>
          <p:spPr bwMode="auto">
            <a:xfrm rot="7320404">
              <a:off x="7793037" y="4660900"/>
              <a:ext cx="998538" cy="465138"/>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prstTxWarp prst="textNoShape">
                <a:avLst/>
              </a:prstTxWarp>
            </a:bodyPr>
            <a:lstStyle/>
            <a:p>
              <a:endParaRPr lang="en-US"/>
            </a:p>
          </p:txBody>
        </p:sp>
        <p:sp>
          <p:nvSpPr>
            <p:cNvPr id="9236" name="Freeform 20"/>
            <p:cNvSpPr>
              <a:spLocks/>
            </p:cNvSpPr>
            <p:nvPr userDrawn="1"/>
          </p:nvSpPr>
          <p:spPr bwMode="auto">
            <a:xfrm rot="7320404">
              <a:off x="7767637" y="4640263"/>
              <a:ext cx="995363" cy="460375"/>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rgbClr val="0000FF"/>
            </a:solidFill>
            <a:ln w="9525">
              <a:noFill/>
              <a:round/>
              <a:headEnd/>
              <a:tailEnd/>
            </a:ln>
          </p:spPr>
          <p:txBody>
            <a:bodyPr>
              <a:prstTxWarp prst="textNoShape">
                <a:avLst/>
              </a:prstTxWarp>
            </a:bodyPr>
            <a:lstStyle/>
            <a:p>
              <a:endParaRPr lang="en-US"/>
            </a:p>
          </p:txBody>
        </p:sp>
        <p:sp>
          <p:nvSpPr>
            <p:cNvPr id="9237" name="Freeform 21"/>
            <p:cNvSpPr>
              <a:spLocks/>
            </p:cNvSpPr>
            <p:nvPr userDrawn="1"/>
          </p:nvSpPr>
          <p:spPr bwMode="auto">
            <a:xfrm rot="7320404">
              <a:off x="7937500" y="4622800"/>
              <a:ext cx="660400" cy="420688"/>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endParaRPr lang="en-US"/>
            </a:p>
          </p:txBody>
        </p:sp>
        <p:grpSp>
          <p:nvGrpSpPr>
            <p:cNvPr id="9238" name="Group 22"/>
            <p:cNvGrpSpPr>
              <a:grpSpLocks/>
            </p:cNvGrpSpPr>
            <p:nvPr userDrawn="1"/>
          </p:nvGrpSpPr>
          <p:grpSpPr bwMode="auto">
            <a:xfrm>
              <a:off x="7848600" y="4343400"/>
              <a:ext cx="742950" cy="1058863"/>
              <a:chOff x="4986" y="2752"/>
              <a:chExt cx="468" cy="667"/>
            </a:xfrm>
          </p:grpSpPr>
          <p:sp>
            <p:nvSpPr>
              <p:cNvPr id="9239"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40"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41"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42"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9243"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endParaRPr lang="en-US"/>
              </a:p>
            </p:txBody>
          </p:sp>
        </p:grpSp>
      </p:grpSp>
      <p:sp>
        <p:nvSpPr>
          <p:cNvPr id="9244"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gradFill flip="none" rotWithShape="1">
              <a:gsLst>
                <a:gs pos="0">
                  <a:srgbClr val="0000FF"/>
                </a:gs>
                <a:gs pos="100000">
                  <a:srgbClr val="FFFFFF"/>
                </a:gs>
              </a:gsLst>
              <a:lin ang="0" scaled="1"/>
              <a:tileRect/>
            </a:gradFill>
            <a:prstDash val="solid"/>
            <a:round/>
            <a:headEnd/>
            <a:tailEnd/>
          </a:ln>
          <a:effectLst/>
        </p:spPr>
        <p:txBody>
          <a:bodyPr>
            <a:prstTxWarp prst="textNoShape">
              <a:avLst/>
            </a:prstTxWarp>
          </a:bodyPr>
          <a:lstStyle/>
          <a:p>
            <a:endParaRPr lang="en-US"/>
          </a:p>
        </p:txBody>
      </p:sp>
      <p:sp>
        <p:nvSpPr>
          <p:cNvPr id="9245" name="Freeform 29"/>
          <p:cNvSpPr>
            <a:spLocks/>
          </p:cNvSpPr>
          <p:nvPr/>
        </p:nvSpPr>
        <p:spPr bwMode="auto">
          <a:xfrm>
            <a:off x="3886200" y="19050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gradFill flip="none" rotWithShape="1">
              <a:gsLst>
                <a:gs pos="0">
                  <a:srgbClr val="FF00FF"/>
                </a:gs>
                <a:gs pos="100000">
                  <a:srgbClr val="FFFFFF"/>
                </a:gs>
              </a:gsLst>
              <a:lin ang="0" scaled="1"/>
              <a:tileRect/>
            </a:gradFill>
            <a:round/>
            <a:headEnd/>
            <a:tailEnd/>
          </a:ln>
          <a:effectLst/>
        </p:spPr>
        <p:txBody>
          <a:bodyPr>
            <a:prstTxWarp prst="textNoShape">
              <a:avLst/>
            </a:prstTxWarp>
          </a:bodyPr>
          <a:lstStyle/>
          <a:p>
            <a:endParaRPr lang="en-US" dirty="0">
              <a:solidFill>
                <a:srgbClr val="FF00FF"/>
              </a:solidFill>
            </a:endParaRPr>
          </a:p>
        </p:txBody>
      </p:sp>
      <p:pic>
        <p:nvPicPr>
          <p:cNvPr id="32" name="Picture 31" descr="bnl-logo.jpg"/>
          <p:cNvPicPr>
            <a:picLocks noChangeAspect="1"/>
          </p:cNvPicPr>
          <p:nvPr/>
        </p:nvPicPr>
        <p:blipFill>
          <a:blip r:embed="rId2"/>
          <a:stretch>
            <a:fillRect/>
          </a:stretch>
        </p:blipFill>
        <p:spPr>
          <a:xfrm>
            <a:off x="254000" y="6311900"/>
            <a:ext cx="1207008" cy="441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rgbClr val="000090"/>
                </a:solidFill>
                <a:latin typeface="Comic Sans MS"/>
                <a:cs typeface="Comic Sans MS"/>
              </a:defRPr>
            </a:lvl1p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lvl1pPr>
              <a:defRPr>
                <a:solidFill>
                  <a:srgbClr val="000090"/>
                </a:solidFill>
                <a:latin typeface="Comic Sans MS"/>
                <a:cs typeface="Comic Sans MS"/>
              </a:defRPr>
            </a:lvl1pPr>
          </a:lstStyle>
          <a:p>
            <a:pPr lvl="0"/>
            <a:endParaRPr lang="en-US" noProof="0"/>
          </a:p>
        </p:txBody>
      </p:sp>
      <p:sp>
        <p:nvSpPr>
          <p:cNvPr id="4" name="Footer Placeholder 1"/>
          <p:cNvSpPr>
            <a:spLocks noGrp="1"/>
          </p:cNvSpPr>
          <p:nvPr>
            <p:ph type="ftr" sz="quarter" idx="3"/>
          </p:nvPr>
        </p:nvSpPr>
        <p:spPr>
          <a:xfrm>
            <a:off x="3454400" y="6508750"/>
            <a:ext cx="5588000" cy="365125"/>
          </a:xfrm>
          <a:prstGeom prst="rect">
            <a:avLst/>
          </a:prstGeom>
        </p:spPr>
        <p:txBody>
          <a:bodyPr vert="horz" lIns="91440" tIns="45720" rIns="91440" bIns="45720" rtlCol="0" anchor="ctr"/>
          <a:lstStyle>
            <a:lvl1pPr algn="ctr">
              <a:defRPr sz="1200">
                <a:solidFill>
                  <a:srgbClr val="000090"/>
                </a:solidFill>
              </a:defRPr>
            </a:lvl1pPr>
          </a:lstStyle>
          <a:p>
            <a:pPr algn="l"/>
            <a:r>
              <a:rPr lang="en-US" smtClean="0"/>
              <a:t>PSTP-2013, Charlotesville, VA</a:t>
            </a:r>
            <a:endParaRPr lang="en-US" dirty="0"/>
          </a:p>
        </p:txBody>
      </p:sp>
    </p:spTree>
    <p:extLst>
      <p:ext uri="{BB962C8B-B14F-4D97-AF65-F5344CB8AC3E}">
        <p14:creationId xmlns:p14="http://schemas.microsoft.com/office/powerpoint/2010/main" val="78586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r>
              <a:rPr lang="en-US" altLang="ja-JP" smtClean="0"/>
              <a:t>E.C. Aschenauer</a:t>
            </a:r>
            <a:endParaRPr lang="en-US" altLang="ja-JP"/>
          </a:p>
        </p:txBody>
      </p:sp>
      <p:sp>
        <p:nvSpPr>
          <p:cNvPr id="5" name="Footer Placeholder 4"/>
          <p:cNvSpPr>
            <a:spLocks noGrp="1"/>
          </p:cNvSpPr>
          <p:nvPr>
            <p:ph type="ftr" sz="quarter" idx="11"/>
          </p:nvPr>
        </p:nvSpPr>
        <p:spPr/>
        <p:txBody>
          <a:bodyPr/>
          <a:lstStyle>
            <a:lvl1pPr>
              <a:defRPr smtClean="0"/>
            </a:lvl1pPr>
          </a:lstStyle>
          <a:p>
            <a:r>
              <a:rPr lang="en-US" altLang="ja-JP" smtClean="0"/>
              <a:t>PSTP-2013, Charlotesville, VA</a:t>
            </a:r>
            <a:endParaRPr lang="en-US" altLang="ja-JP"/>
          </a:p>
        </p:txBody>
      </p:sp>
      <p:sp>
        <p:nvSpPr>
          <p:cNvPr id="6" name="Slide Number Placeholder 5"/>
          <p:cNvSpPr>
            <a:spLocks noGrp="1"/>
          </p:cNvSpPr>
          <p:nvPr>
            <p:ph type="sldNum" sz="quarter" idx="12"/>
          </p:nvPr>
        </p:nvSpPr>
        <p:spPr/>
        <p:txBody>
          <a:bodyPr/>
          <a:lstStyle>
            <a:lvl1pPr>
              <a:defRPr smtClean="0"/>
            </a:lvl1pPr>
          </a:lstStyle>
          <a:p>
            <a:fld id="{A7B1A700-7212-524C-82CA-F704C367C37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735669" y="6485467"/>
            <a:ext cx="1439332" cy="262467"/>
          </a:xfrm>
        </p:spPr>
        <p:txBody>
          <a:bodyPr/>
          <a:lstStyle>
            <a:lvl1pPr>
              <a:defRPr smtClean="0">
                <a:solidFill>
                  <a:srgbClr val="0000FF"/>
                </a:solidFill>
              </a:defRPr>
            </a:lvl1pPr>
          </a:lstStyle>
          <a:p>
            <a:r>
              <a:rPr lang="en-US" altLang="ja-JP" smtClean="0"/>
              <a:t>E.C. Aschenauer</a:t>
            </a:r>
            <a:endParaRPr lang="en-US" altLang="ja-JP" dirty="0"/>
          </a:p>
        </p:txBody>
      </p:sp>
      <p:sp>
        <p:nvSpPr>
          <p:cNvPr id="5" name="Footer Placeholder 4"/>
          <p:cNvSpPr>
            <a:spLocks noGrp="1"/>
          </p:cNvSpPr>
          <p:nvPr>
            <p:ph type="ftr" sz="quarter" idx="11"/>
          </p:nvPr>
        </p:nvSpPr>
        <p:spPr/>
        <p:txBody>
          <a:bodyPr/>
          <a:lstStyle>
            <a:lvl1pPr>
              <a:defRPr smtClean="0">
                <a:solidFill>
                  <a:srgbClr val="FF00FF"/>
                </a:solidFill>
              </a:defRPr>
            </a:lvl1pPr>
          </a:lstStyle>
          <a:p>
            <a:r>
              <a:rPr lang="en-US" altLang="ja-JP" smtClean="0"/>
              <a:t>PSTP-2013, Charlotesville, VA</a:t>
            </a:r>
            <a:endParaRPr lang="en-US" altLang="ja-JP" dirty="0"/>
          </a:p>
        </p:txBody>
      </p:sp>
      <p:sp>
        <p:nvSpPr>
          <p:cNvPr id="6" name="Slide Number Placeholder 5"/>
          <p:cNvSpPr>
            <a:spLocks noGrp="1"/>
          </p:cNvSpPr>
          <p:nvPr>
            <p:ph type="sldNum" sz="quarter" idx="12"/>
          </p:nvPr>
        </p:nvSpPr>
        <p:spPr/>
        <p:txBody>
          <a:bodyPr/>
          <a:lstStyle>
            <a:lvl1pPr>
              <a:defRPr smtClean="0">
                <a:solidFill>
                  <a:srgbClr val="0000FF"/>
                </a:solidFill>
              </a:defRPr>
            </a:lvl1pPr>
          </a:lstStyle>
          <a:p>
            <a:fld id="{5C1AF64A-CB62-3D4B-9CBC-C26B9FF18E2B}" type="slidenum">
              <a:rPr lang="en-US" altLang="ja-JP" smtClean="0"/>
              <a:pPr/>
              <a:t>‹#›</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picture.outlook.eps"/>
          <p:cNvPicPr>
            <a:picLocks noChangeAspect="1"/>
          </p:cNvPicPr>
          <p:nvPr userDrawn="1"/>
        </p:nvPicPr>
        <p:blipFill>
          <a:blip r:embed="rId2"/>
          <a:srcRect l="4049" t="8240" b="1648"/>
          <a:stretch>
            <a:fillRect/>
          </a:stretch>
        </p:blipFill>
        <p:spPr>
          <a:xfrm>
            <a:off x="7112824" y="0"/>
            <a:ext cx="1492758" cy="688942"/>
          </a:xfrm>
          <a:prstGeom prst="rect">
            <a:avLst/>
          </a:prstGeom>
        </p:spPr>
      </p:pic>
      <p:sp>
        <p:nvSpPr>
          <p:cNvPr id="3" name="Content Placeholder 2"/>
          <p:cNvSpPr>
            <a:spLocks noGrp="1"/>
          </p:cNvSpPr>
          <p:nvPr>
            <p:ph idx="1"/>
          </p:nvPr>
        </p:nvSpPr>
        <p:spPr>
          <a:xfrm>
            <a:off x="127000" y="806450"/>
            <a:ext cx="8855075" cy="5616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735669" y="6574367"/>
            <a:ext cx="1439332" cy="262467"/>
          </a:xfrm>
        </p:spPr>
        <p:txBody>
          <a:bodyPr/>
          <a:lstStyle>
            <a:lvl1pPr>
              <a:defRPr smtClean="0">
                <a:solidFill>
                  <a:srgbClr val="0000FF"/>
                </a:solidFill>
              </a:defRPr>
            </a:lvl1pPr>
          </a:lstStyle>
          <a:p>
            <a:r>
              <a:rPr lang="en-US" altLang="ja-JP" smtClean="0"/>
              <a:t>E.C. Aschenauer</a:t>
            </a:r>
            <a:endParaRPr lang="en-US" altLang="ja-JP" dirty="0"/>
          </a:p>
        </p:txBody>
      </p:sp>
      <p:sp>
        <p:nvSpPr>
          <p:cNvPr id="5" name="Footer Placeholder 4"/>
          <p:cNvSpPr>
            <a:spLocks noGrp="1"/>
          </p:cNvSpPr>
          <p:nvPr>
            <p:ph type="ftr" sz="quarter" idx="11"/>
          </p:nvPr>
        </p:nvSpPr>
        <p:spPr>
          <a:xfrm>
            <a:off x="3251201" y="6565900"/>
            <a:ext cx="4902200" cy="228600"/>
          </a:xfrm>
        </p:spPr>
        <p:txBody>
          <a:bodyPr/>
          <a:lstStyle>
            <a:lvl1pPr>
              <a:defRPr smtClean="0">
                <a:solidFill>
                  <a:srgbClr val="FF00FF"/>
                </a:solidFill>
              </a:defRPr>
            </a:lvl1pPr>
          </a:lstStyle>
          <a:p>
            <a:r>
              <a:rPr lang="en-US" altLang="ja-JP" smtClean="0"/>
              <a:t>PSTP-2013, Charlotesville, VA</a:t>
            </a:r>
            <a:endParaRPr lang="en-US" altLang="ja-JP" dirty="0"/>
          </a:p>
        </p:txBody>
      </p:sp>
      <p:sp>
        <p:nvSpPr>
          <p:cNvPr id="6" name="Slide Number Placeholder 5"/>
          <p:cNvSpPr>
            <a:spLocks noGrp="1"/>
          </p:cNvSpPr>
          <p:nvPr>
            <p:ph type="sldNum" sz="quarter" idx="12"/>
          </p:nvPr>
        </p:nvSpPr>
        <p:spPr/>
        <p:txBody>
          <a:bodyPr/>
          <a:lstStyle>
            <a:lvl1pPr>
              <a:defRPr smtClean="0">
                <a:solidFill>
                  <a:srgbClr val="0000FF"/>
                </a:solidFill>
              </a:defRPr>
            </a:lvl1pPr>
          </a:lstStyle>
          <a:p>
            <a:fld id="{5C1AF64A-CB62-3D4B-9CBC-C26B9FF18E2B}" type="slidenum">
              <a:rPr lang="en-US" altLang="ja-JP" smtClean="0"/>
              <a:pPr/>
              <a:t>‹#›</a:t>
            </a:fld>
            <a:endParaRPr lang="en-US" altLang="ja-JP" dirty="0"/>
          </a:p>
        </p:txBody>
      </p:sp>
      <p:grpSp>
        <p:nvGrpSpPr>
          <p:cNvPr id="10" name="Group 60"/>
          <p:cNvGrpSpPr>
            <a:grpSpLocks/>
          </p:cNvGrpSpPr>
          <p:nvPr userDrawn="1"/>
        </p:nvGrpSpPr>
        <p:grpSpPr bwMode="auto">
          <a:xfrm rot="5400000">
            <a:off x="4086225" y="-3648075"/>
            <a:ext cx="431800" cy="8604250"/>
            <a:chOff x="5468" y="1333"/>
            <a:chExt cx="243" cy="2714"/>
          </a:xfrm>
        </p:grpSpPr>
        <p:sp>
          <p:nvSpPr>
            <p:cNvPr id="11" name="Freeform 61"/>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sp>
          <p:nvSpPr>
            <p:cNvPr id="12" name="Freeform 62"/>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grpSp>
      <p:sp>
        <p:nvSpPr>
          <p:cNvPr id="2" name="Title 1"/>
          <p:cNvSpPr>
            <a:spLocks noGrp="1"/>
          </p:cNvSpPr>
          <p:nvPr>
            <p:ph type="title"/>
          </p:nvPr>
        </p:nvSpPr>
        <p:spPr>
          <a:xfrm>
            <a:off x="558800" y="0"/>
            <a:ext cx="6540500" cy="592138"/>
          </a:xfrm>
        </p:spPr>
        <p:txBody>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smtClean="0"/>
            </a:lvl1p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lvl1pPr>
              <a:defRPr smtClean="0"/>
            </a:lvl1pPr>
          </a:lstStyle>
          <a:p>
            <a:r>
              <a:rPr lang="en-US" altLang="ja-JP" smtClean="0"/>
              <a:t>PSTP-2013, Charlotesville, VA</a:t>
            </a:r>
            <a:endParaRPr lang="en-US" altLang="ja-JP"/>
          </a:p>
        </p:txBody>
      </p:sp>
      <p:sp>
        <p:nvSpPr>
          <p:cNvPr id="5" name="Slide Number Placeholder 4"/>
          <p:cNvSpPr>
            <a:spLocks noGrp="1"/>
          </p:cNvSpPr>
          <p:nvPr>
            <p:ph type="sldNum" sz="quarter" idx="12"/>
          </p:nvPr>
        </p:nvSpPr>
        <p:spPr/>
        <p:txBody>
          <a:bodyPr/>
          <a:lstStyle>
            <a:lvl1pPr>
              <a:defRPr smtClean="0"/>
            </a:lvl1pPr>
          </a:lstStyle>
          <a:p>
            <a:fld id="{1EC7F85B-340E-9941-AF39-030851572DD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mtClean="0"/>
            </a:lvl1p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lvl1pPr>
              <a:defRPr smtClean="0"/>
            </a:lvl1pPr>
          </a:lstStyle>
          <a:p>
            <a:r>
              <a:rPr lang="en-US" altLang="ja-JP" smtClean="0"/>
              <a:t>PSTP-2013, Charlotesville, VA</a:t>
            </a:r>
            <a:endParaRPr lang="en-US" altLang="ja-JP"/>
          </a:p>
        </p:txBody>
      </p:sp>
      <p:sp>
        <p:nvSpPr>
          <p:cNvPr id="5" name="Slide Number Placeholder 4"/>
          <p:cNvSpPr>
            <a:spLocks noGrp="1"/>
          </p:cNvSpPr>
          <p:nvPr>
            <p:ph type="sldNum" sz="quarter" idx="12"/>
          </p:nvPr>
        </p:nvSpPr>
        <p:spPr/>
        <p:txBody>
          <a:bodyPr/>
          <a:lstStyle>
            <a:lvl1pPr>
              <a:defRPr smtClean="0"/>
            </a:lvl1pPr>
          </a:lstStyle>
          <a:p>
            <a:fld id="{1EC7F85B-340E-9941-AF39-030851572DD6}" type="slidenum">
              <a:rPr lang="en-US" altLang="ja-JP"/>
              <a:pPr/>
              <a:t>‹#›</a:t>
            </a:fld>
            <a:endParaRPr lang="en-US" altLang="ja-JP"/>
          </a:p>
        </p:txBody>
      </p:sp>
      <p:grpSp>
        <p:nvGrpSpPr>
          <p:cNvPr id="8" name="Group 60"/>
          <p:cNvGrpSpPr>
            <a:grpSpLocks/>
          </p:cNvGrpSpPr>
          <p:nvPr userDrawn="1"/>
        </p:nvGrpSpPr>
        <p:grpSpPr bwMode="auto">
          <a:xfrm rot="5400000">
            <a:off x="4086225" y="-3660775"/>
            <a:ext cx="431800" cy="8604250"/>
            <a:chOff x="5468" y="1333"/>
            <a:chExt cx="243" cy="2714"/>
          </a:xfrm>
        </p:grpSpPr>
        <p:sp>
          <p:nvSpPr>
            <p:cNvPr id="9" name="Freeform 61"/>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sp>
          <p:nvSpPr>
            <p:cNvPr id="10" name="Freeform 62"/>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grpSp>
      <p:sp>
        <p:nvSpPr>
          <p:cNvPr id="2" name="Title 1"/>
          <p:cNvSpPr>
            <a:spLocks noGrp="1"/>
          </p:cNvSpPr>
          <p:nvPr>
            <p:ph type="title"/>
          </p:nvPr>
        </p:nvSpPr>
        <p:spPr>
          <a:xfrm>
            <a:off x="508000" y="0"/>
            <a:ext cx="6426200" cy="592138"/>
          </a:xfrm>
        </p:spPr>
        <p:txBody>
          <a:bodyPr/>
          <a:lstStyle/>
          <a:p>
            <a:r>
              <a:rPr lang="en-US" dirty="0" smtClean="0"/>
              <a:t>Click to edit Master title style</a:t>
            </a:r>
            <a:endParaRPr lang="en-US" dirty="0"/>
          </a:p>
        </p:txBody>
      </p:sp>
      <p:pic>
        <p:nvPicPr>
          <p:cNvPr id="6" name="Picture 5" descr="picture.outlook.eps"/>
          <p:cNvPicPr>
            <a:picLocks noChangeAspect="1"/>
          </p:cNvPicPr>
          <p:nvPr userDrawn="1"/>
        </p:nvPicPr>
        <p:blipFill>
          <a:blip r:embed="rId2"/>
          <a:srcRect l="4049" t="8240" b="1648"/>
          <a:stretch>
            <a:fillRect/>
          </a:stretch>
        </p:blipFill>
        <p:spPr>
          <a:xfrm>
            <a:off x="6960424" y="-12700"/>
            <a:ext cx="1492758" cy="6889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r>
              <a:rPr lang="en-US" altLang="ja-JP" smtClean="0"/>
              <a:t>E.C. Aschenauer</a:t>
            </a:r>
            <a:endParaRPr lang="en-US" altLang="ja-JP"/>
          </a:p>
        </p:txBody>
      </p:sp>
      <p:sp>
        <p:nvSpPr>
          <p:cNvPr id="3" name="Footer Placeholder 2"/>
          <p:cNvSpPr>
            <a:spLocks noGrp="1"/>
          </p:cNvSpPr>
          <p:nvPr>
            <p:ph type="ftr" sz="quarter" idx="11"/>
          </p:nvPr>
        </p:nvSpPr>
        <p:spPr/>
        <p:txBody>
          <a:bodyPr/>
          <a:lstStyle>
            <a:lvl1pPr>
              <a:defRPr smtClean="0"/>
            </a:lvl1pPr>
          </a:lstStyle>
          <a:p>
            <a:r>
              <a:rPr lang="en-US" altLang="ja-JP" smtClean="0"/>
              <a:t>PSTP-2013, Charlotesville, VA</a:t>
            </a:r>
            <a:endParaRPr lang="en-US" altLang="ja-JP"/>
          </a:p>
        </p:txBody>
      </p:sp>
      <p:sp>
        <p:nvSpPr>
          <p:cNvPr id="4" name="Slide Number Placeholder 3"/>
          <p:cNvSpPr>
            <a:spLocks noGrp="1"/>
          </p:cNvSpPr>
          <p:nvPr>
            <p:ph type="sldNum" sz="quarter" idx="12"/>
          </p:nvPr>
        </p:nvSpPr>
        <p:spPr/>
        <p:txBody>
          <a:bodyPr/>
          <a:lstStyle>
            <a:lvl1pPr>
              <a:defRPr smtClean="0"/>
            </a:lvl1pPr>
          </a:lstStyle>
          <a:p>
            <a:fld id="{4DBD2CD6-BD71-9540-8FCE-C04CD30520C4}"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80975" y="692150"/>
            <a:ext cx="4351338" cy="56165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4713" y="692150"/>
            <a:ext cx="4351337" cy="56165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1858429" y="6565901"/>
            <a:ext cx="1507067" cy="275168"/>
          </a:xfrm>
        </p:spPr>
        <p:txBody>
          <a:bodyPr/>
          <a:lstStyle>
            <a:lvl1pPr>
              <a:defRPr smtClean="0"/>
            </a:lvl1pPr>
          </a:lstStyle>
          <a:p>
            <a:r>
              <a:rPr lang="en-US" altLang="ja-JP" smtClean="0"/>
              <a:t>E.C. Aschenauer</a:t>
            </a:r>
            <a:endParaRPr lang="en-US" altLang="ja-JP"/>
          </a:p>
        </p:txBody>
      </p:sp>
      <p:sp>
        <p:nvSpPr>
          <p:cNvPr id="6" name="Footer Placeholder 5"/>
          <p:cNvSpPr>
            <a:spLocks noGrp="1"/>
          </p:cNvSpPr>
          <p:nvPr>
            <p:ph type="ftr" sz="quarter" idx="11"/>
          </p:nvPr>
        </p:nvSpPr>
        <p:spPr>
          <a:xfrm>
            <a:off x="3375035" y="6578600"/>
            <a:ext cx="4236508" cy="228600"/>
          </a:xfrm>
        </p:spPr>
        <p:txBody>
          <a:bodyPr/>
          <a:lstStyle>
            <a:lvl1pPr>
              <a:defRPr smtClean="0"/>
            </a:lvl1pPr>
          </a:lstStyle>
          <a:p>
            <a:r>
              <a:rPr lang="en-US" altLang="ja-JP" smtClean="0"/>
              <a:t>PSTP-2013, Charlotesville, VA</a:t>
            </a:r>
            <a:endParaRPr lang="en-US" altLang="ja-JP"/>
          </a:p>
        </p:txBody>
      </p:sp>
      <p:sp>
        <p:nvSpPr>
          <p:cNvPr id="7" name="Slide Number Placeholder 6"/>
          <p:cNvSpPr>
            <a:spLocks noGrp="1"/>
          </p:cNvSpPr>
          <p:nvPr>
            <p:ph type="sldNum" sz="quarter" idx="12"/>
          </p:nvPr>
        </p:nvSpPr>
        <p:spPr/>
        <p:txBody>
          <a:bodyPr/>
          <a:lstStyle>
            <a:lvl1pPr>
              <a:defRPr smtClean="0"/>
            </a:lvl1pPr>
          </a:lstStyle>
          <a:p>
            <a:fld id="{5AC92166-1194-2F48-BFD2-97EB8C061038}"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pitchFamily="48" charset="-128"/>
                <a:cs typeface="+mn-cs"/>
              </a:defRPr>
            </a:lvl1pPr>
          </a:lstStyle>
          <a:p>
            <a:pPr>
              <a:defRPr/>
            </a:pPr>
            <a:r>
              <a:rPr lang="en-US" smtClean="0"/>
              <a:t>E.C. Aschenauer</a:t>
            </a: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pitchFamily="48" charset="-128"/>
                <a:cs typeface="+mn-cs"/>
              </a:defRPr>
            </a:lvl1pPr>
          </a:lstStyle>
          <a:p>
            <a:pPr>
              <a:defRPr/>
            </a:pPr>
            <a:r>
              <a:rPr lang="en-US" smtClean="0"/>
              <a:t>PSTP-2013, Charlotesville, VA</a:t>
            </a: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32F8949-A4D7-1044-8DE4-2C17568E9D8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gif"/><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7" name="Rectangle 5"/>
          <p:cNvSpPr>
            <a:spLocks noGrp="1" noChangeArrowheads="1"/>
          </p:cNvSpPr>
          <p:nvPr>
            <p:ph type="dt" sz="half" idx="2"/>
          </p:nvPr>
        </p:nvSpPr>
        <p:spPr bwMode="auto">
          <a:xfrm>
            <a:off x="1807629" y="6565901"/>
            <a:ext cx="1507067" cy="275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i="1">
                <a:solidFill>
                  <a:srgbClr val="0000FF"/>
                </a:solidFill>
                <a:effectLst>
                  <a:outerShdw blurRad="38100" dist="38100" dir="2700000" algn="tl">
                    <a:srgbClr val="DDDDDD"/>
                  </a:outerShdw>
                </a:effectLst>
              </a:defRPr>
            </a:lvl1pPr>
          </a:lstStyle>
          <a:p>
            <a:r>
              <a:rPr lang="en-US" altLang="ja-JP" smtClean="0"/>
              <a:t>E.C. Aschenauer</a:t>
            </a:r>
            <a:endParaRPr lang="en-US" altLang="ja-JP" dirty="0"/>
          </a:p>
        </p:txBody>
      </p:sp>
      <p:sp>
        <p:nvSpPr>
          <p:cNvPr id="8198" name="Rectangle 6"/>
          <p:cNvSpPr>
            <a:spLocks noGrp="1" noChangeArrowheads="1"/>
          </p:cNvSpPr>
          <p:nvPr>
            <p:ph type="ftr" sz="quarter" idx="3"/>
          </p:nvPr>
        </p:nvSpPr>
        <p:spPr bwMode="auto">
          <a:xfrm>
            <a:off x="3251201" y="6565900"/>
            <a:ext cx="4902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200" i="1">
                <a:solidFill>
                  <a:srgbClr val="FF00FF"/>
                </a:solidFill>
                <a:effectLst>
                  <a:outerShdw blurRad="38100" dist="38100" dir="2700000" algn="tl">
                    <a:srgbClr val="DDDDDD"/>
                  </a:outerShdw>
                </a:effectLst>
              </a:defRPr>
            </a:lvl1pPr>
          </a:lstStyle>
          <a:p>
            <a:r>
              <a:rPr lang="en-US" altLang="ja-JP" smtClean="0"/>
              <a:t>PSTP-2013, Charlotesville, VA</a:t>
            </a:r>
            <a:endParaRPr lang="en-US" altLang="ja-JP" dirty="0"/>
          </a:p>
        </p:txBody>
      </p:sp>
      <p:sp>
        <p:nvSpPr>
          <p:cNvPr id="8199" name="Rectangle 7"/>
          <p:cNvSpPr>
            <a:spLocks noGrp="1" noChangeArrowheads="1"/>
          </p:cNvSpPr>
          <p:nvPr>
            <p:ph type="sldNum" sz="quarter" idx="4"/>
          </p:nvPr>
        </p:nvSpPr>
        <p:spPr bwMode="auto">
          <a:xfrm>
            <a:off x="8229600" y="6553200"/>
            <a:ext cx="533400"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i="1">
                <a:solidFill>
                  <a:srgbClr val="0000FF"/>
                </a:solidFill>
                <a:effectLst>
                  <a:outerShdw blurRad="38100" dist="38100" dir="2700000" algn="tl">
                    <a:srgbClr val="DDDDDD"/>
                  </a:outerShdw>
                </a:effectLst>
              </a:defRPr>
            </a:lvl1pPr>
          </a:lstStyle>
          <a:p>
            <a:fld id="{9EA87294-3AFE-9D4E-921B-BEF8B3AF57E5}" type="slidenum">
              <a:rPr lang="en-US" altLang="ja-JP" smtClean="0"/>
              <a:pPr/>
              <a:t>‹#›</a:t>
            </a:fld>
            <a:endParaRPr lang="en-US" altLang="ja-JP" dirty="0"/>
          </a:p>
        </p:txBody>
      </p:sp>
      <p:sp>
        <p:nvSpPr>
          <p:cNvPr id="8248" name="Rectangle 56"/>
          <p:cNvSpPr>
            <a:spLocks noGrp="1" noChangeArrowheads="1"/>
          </p:cNvSpPr>
          <p:nvPr>
            <p:ph type="body" idx="1"/>
          </p:nvPr>
        </p:nvSpPr>
        <p:spPr bwMode="auto">
          <a:xfrm>
            <a:off x="53975" y="596900"/>
            <a:ext cx="9026525" cy="591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smtClean="0"/>
              <a:t>level</a:t>
            </a:r>
            <a:endParaRPr lang="en-GB" dirty="0"/>
          </a:p>
        </p:txBody>
      </p:sp>
      <p:grpSp>
        <p:nvGrpSpPr>
          <p:cNvPr id="59" name="Group 58"/>
          <p:cNvGrpSpPr>
            <a:grpSpLocks noChangeAspect="1"/>
          </p:cNvGrpSpPr>
          <p:nvPr userDrawn="1"/>
        </p:nvGrpSpPr>
        <p:grpSpPr>
          <a:xfrm>
            <a:off x="0" y="6156722"/>
            <a:ext cx="1003762" cy="701278"/>
            <a:chOff x="7938" y="5878513"/>
            <a:chExt cx="1338262" cy="935037"/>
          </a:xfrm>
        </p:grpSpPr>
        <p:sp>
          <p:nvSpPr>
            <p:cNvPr id="8203" name="Freeform 11"/>
            <p:cNvSpPr>
              <a:spLocks noChangeAspect="1"/>
            </p:cNvSpPr>
            <p:nvPr userDrawn="1"/>
          </p:nvSpPr>
          <p:spPr bwMode="auto">
            <a:xfrm>
              <a:off x="30560" y="5896380"/>
              <a:ext cx="1296590" cy="773043"/>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prstTxWarp prst="textNoShape">
                <a:avLst/>
              </a:prstTxWarp>
            </a:bodyPr>
            <a:lstStyle/>
            <a:p>
              <a:endParaRPr lang="en-US"/>
            </a:p>
          </p:txBody>
        </p:sp>
        <p:sp>
          <p:nvSpPr>
            <p:cNvPr id="8204" name="Freeform 12"/>
            <p:cNvSpPr>
              <a:spLocks noChangeAspect="1"/>
            </p:cNvSpPr>
            <p:nvPr userDrawn="1"/>
          </p:nvSpPr>
          <p:spPr bwMode="auto">
            <a:xfrm>
              <a:off x="1218803" y="5988097"/>
              <a:ext cx="84534" cy="153656"/>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prstTxWarp prst="textNoShape">
                <a:avLst/>
              </a:prstTxWarp>
            </a:bodyPr>
            <a:lstStyle/>
            <a:p>
              <a:endParaRPr lang="en-US"/>
            </a:p>
          </p:txBody>
        </p:sp>
        <p:sp>
          <p:nvSpPr>
            <p:cNvPr id="8205" name="Freeform 13"/>
            <p:cNvSpPr>
              <a:spLocks noChangeAspect="1"/>
            </p:cNvSpPr>
            <p:nvPr userDrawn="1"/>
          </p:nvSpPr>
          <p:spPr bwMode="auto">
            <a:xfrm>
              <a:off x="25797" y="6216794"/>
              <a:ext cx="942975" cy="488363"/>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prstTxWarp prst="textNoShape">
                <a:avLst/>
              </a:prstTxWarp>
            </a:bodyPr>
            <a:lstStyle/>
            <a:p>
              <a:endParaRPr lang="en-US"/>
            </a:p>
          </p:txBody>
        </p:sp>
        <p:sp>
          <p:nvSpPr>
            <p:cNvPr id="8206" name="Freeform 14"/>
            <p:cNvSpPr>
              <a:spLocks noChangeAspect="1"/>
            </p:cNvSpPr>
            <p:nvPr userDrawn="1"/>
          </p:nvSpPr>
          <p:spPr bwMode="auto">
            <a:xfrm>
              <a:off x="155575" y="6257292"/>
              <a:ext cx="625078" cy="445483"/>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prstTxWarp prst="textNoShape">
                <a:avLst/>
              </a:prstTxWarp>
            </a:bodyPr>
            <a:lstStyle/>
            <a:p>
              <a:endParaRPr lang="en-US"/>
            </a:p>
          </p:txBody>
        </p:sp>
        <p:sp>
          <p:nvSpPr>
            <p:cNvPr id="8207" name="Freeform 15"/>
            <p:cNvSpPr>
              <a:spLocks noChangeAspect="1"/>
            </p:cNvSpPr>
            <p:nvPr userDrawn="1"/>
          </p:nvSpPr>
          <p:spPr bwMode="auto">
            <a:xfrm>
              <a:off x="579438" y="5928540"/>
              <a:ext cx="160734" cy="144127"/>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prstTxWarp prst="textNoShape">
                <a:avLst/>
              </a:prstTxWarp>
            </a:bodyPr>
            <a:lstStyle/>
            <a:p>
              <a:endParaRPr lang="en-US"/>
            </a:p>
          </p:txBody>
        </p:sp>
        <p:sp>
          <p:nvSpPr>
            <p:cNvPr id="8208" name="Freeform 16"/>
            <p:cNvSpPr>
              <a:spLocks noChangeAspect="1"/>
            </p:cNvSpPr>
            <p:nvPr userDrawn="1"/>
          </p:nvSpPr>
          <p:spPr bwMode="auto">
            <a:xfrm>
              <a:off x="765175" y="6680143"/>
              <a:ext cx="90487" cy="133407"/>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prstTxWarp prst="textNoShape">
                <a:avLst/>
              </a:prstTxWarp>
            </a:bodyPr>
            <a:lstStyle/>
            <a:p>
              <a:endParaRPr lang="en-US"/>
            </a:p>
          </p:txBody>
        </p:sp>
        <p:sp>
          <p:nvSpPr>
            <p:cNvPr id="8209" name="Freeform 17"/>
            <p:cNvSpPr>
              <a:spLocks noChangeAspect="1"/>
            </p:cNvSpPr>
            <p:nvPr userDrawn="1"/>
          </p:nvSpPr>
          <p:spPr bwMode="auto">
            <a:xfrm>
              <a:off x="602060" y="6017875"/>
              <a:ext cx="229791" cy="45620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prstTxWarp prst="textNoShape">
                <a:avLst/>
              </a:prstTxWarp>
            </a:bodyPr>
            <a:lstStyle/>
            <a:p>
              <a:endParaRPr lang="en-US"/>
            </a:p>
          </p:txBody>
        </p:sp>
        <p:sp>
          <p:nvSpPr>
            <p:cNvPr id="8210" name="Freeform 18"/>
            <p:cNvSpPr>
              <a:spLocks noChangeAspect="1"/>
            </p:cNvSpPr>
            <p:nvPr userDrawn="1"/>
          </p:nvSpPr>
          <p:spPr bwMode="auto">
            <a:xfrm>
              <a:off x="797322" y="5997626"/>
              <a:ext cx="433387" cy="207257"/>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prstTxWarp prst="textNoShape">
                <a:avLst/>
              </a:prstTxWarp>
            </a:bodyPr>
            <a:lstStyle/>
            <a:p>
              <a:endParaRPr lang="en-US"/>
            </a:p>
          </p:txBody>
        </p:sp>
        <p:sp>
          <p:nvSpPr>
            <p:cNvPr id="8211" name="Freeform 19"/>
            <p:cNvSpPr>
              <a:spLocks noChangeAspect="1"/>
            </p:cNvSpPr>
            <p:nvPr userDrawn="1"/>
          </p:nvSpPr>
          <p:spPr bwMode="auto">
            <a:xfrm>
              <a:off x="415132" y="6120312"/>
              <a:ext cx="185737" cy="79806"/>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prstTxWarp prst="textNoShape">
                <a:avLst/>
              </a:prstTxWarp>
            </a:bodyPr>
            <a:lstStyle/>
            <a:p>
              <a:endParaRPr lang="en-US"/>
            </a:p>
          </p:txBody>
        </p:sp>
        <p:grpSp>
          <p:nvGrpSpPr>
            <p:cNvPr id="8212" name="Group 20"/>
            <p:cNvGrpSpPr>
              <a:grpSpLocks noChangeAspect="1"/>
            </p:cNvGrpSpPr>
            <p:nvPr userDrawn="1"/>
          </p:nvGrpSpPr>
          <p:grpSpPr bwMode="auto">
            <a:xfrm>
              <a:off x="7938" y="5878513"/>
              <a:ext cx="1338262" cy="929081"/>
              <a:chOff x="5" y="3490"/>
              <a:chExt cx="1124" cy="780"/>
            </a:xfrm>
          </p:grpSpPr>
          <p:grpSp>
            <p:nvGrpSpPr>
              <p:cNvPr id="8213" name="Group 21"/>
              <p:cNvGrpSpPr>
                <a:grpSpLocks noChangeAspect="1"/>
              </p:cNvGrpSpPr>
              <p:nvPr userDrawn="1"/>
            </p:nvGrpSpPr>
            <p:grpSpPr bwMode="auto">
              <a:xfrm>
                <a:off x="499" y="3562"/>
                <a:ext cx="548" cy="708"/>
                <a:chOff x="499" y="3562"/>
                <a:chExt cx="548" cy="708"/>
              </a:xfrm>
            </p:grpSpPr>
            <p:sp>
              <p:nvSpPr>
                <p:cNvPr id="8214" name="Freeform 22"/>
                <p:cNvSpPr>
                  <a:spLocks noChangeAspect="1"/>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prstTxWarp prst="textNoShape">
                    <a:avLst/>
                  </a:prstTxWarp>
                </a:bodyPr>
                <a:lstStyle/>
                <a:p>
                  <a:endParaRPr lang="en-US"/>
                </a:p>
              </p:txBody>
            </p:sp>
            <p:sp>
              <p:nvSpPr>
                <p:cNvPr id="8215" name="Freeform 23"/>
                <p:cNvSpPr>
                  <a:spLocks noChangeAspect="1"/>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16" name="Freeform 24"/>
                <p:cNvSpPr>
                  <a:spLocks noChangeAspect="1"/>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8217" name="Freeform 25"/>
              <p:cNvSpPr>
                <a:spLocks noChangeAspect="1"/>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18" name="Freeform 26"/>
              <p:cNvSpPr>
                <a:spLocks noChangeAspect="1"/>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prstTxWarp prst="textNoShape">
                  <a:avLst/>
                </a:prstTxWarp>
              </a:bodyPr>
              <a:lstStyle/>
              <a:p>
                <a:endParaRPr lang="en-US"/>
              </a:p>
            </p:txBody>
          </p:sp>
          <p:sp>
            <p:nvSpPr>
              <p:cNvPr id="8219" name="Freeform 27"/>
              <p:cNvSpPr>
                <a:spLocks noChangeAspect="1"/>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prstTxWarp prst="textNoShape">
                  <a:avLst/>
                </a:prstTxWarp>
              </a:bodyPr>
              <a:lstStyle/>
              <a:p>
                <a:endParaRPr lang="en-US"/>
              </a:p>
            </p:txBody>
          </p:sp>
          <p:grpSp>
            <p:nvGrpSpPr>
              <p:cNvPr id="8220" name="Group 28"/>
              <p:cNvGrpSpPr>
                <a:grpSpLocks noChangeAspect="1"/>
              </p:cNvGrpSpPr>
              <p:nvPr userDrawn="1"/>
            </p:nvGrpSpPr>
            <p:grpSpPr bwMode="auto">
              <a:xfrm>
                <a:off x="5" y="3490"/>
                <a:ext cx="1124" cy="678"/>
                <a:chOff x="5" y="3490"/>
                <a:chExt cx="1124" cy="678"/>
              </a:xfrm>
            </p:grpSpPr>
            <p:sp>
              <p:nvSpPr>
                <p:cNvPr id="8221" name="Freeform 29"/>
                <p:cNvSpPr>
                  <a:spLocks noChangeAspect="1"/>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2" name="Freeform 30"/>
                <p:cNvSpPr>
                  <a:spLocks noChangeAspect="1"/>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3" name="Freeform 31"/>
                <p:cNvSpPr>
                  <a:spLocks noChangeAspect="1"/>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4" name="Freeform 32"/>
                <p:cNvSpPr>
                  <a:spLocks noChangeAspect="1"/>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5" name="Freeform 33"/>
                <p:cNvSpPr>
                  <a:spLocks noChangeAspect="1"/>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6" name="Freeform 34"/>
                <p:cNvSpPr>
                  <a:spLocks noChangeAspect="1"/>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7" name="Freeform 35"/>
                <p:cNvSpPr>
                  <a:spLocks noChangeAspect="1"/>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prstTxWarp prst="textNoShape">
                    <a:avLst/>
                  </a:prstTxWarp>
                </a:bodyPr>
                <a:lstStyle/>
                <a:p>
                  <a:endParaRPr lang="en-US"/>
                </a:p>
              </p:txBody>
            </p:sp>
            <p:sp>
              <p:nvSpPr>
                <p:cNvPr id="8228" name="Freeform 36"/>
                <p:cNvSpPr>
                  <a:spLocks noChangeAspect="1"/>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prstTxWarp prst="textNoShape">
                    <a:avLst/>
                  </a:prstTxWarp>
                </a:bodyPr>
                <a:lstStyle/>
                <a:p>
                  <a:endParaRPr lang="en-US"/>
                </a:p>
              </p:txBody>
            </p:sp>
          </p:grpSp>
        </p:grpSp>
      </p:grpSp>
      <p:grpSp>
        <p:nvGrpSpPr>
          <p:cNvPr id="8229" name="Group 37"/>
          <p:cNvGrpSpPr>
            <a:grpSpLocks/>
          </p:cNvGrpSpPr>
          <p:nvPr/>
        </p:nvGrpSpPr>
        <p:grpSpPr bwMode="auto">
          <a:xfrm>
            <a:off x="8680450" y="1628775"/>
            <a:ext cx="385763" cy="4795838"/>
            <a:chOff x="5468" y="1333"/>
            <a:chExt cx="243" cy="2714"/>
          </a:xfrm>
        </p:grpSpPr>
        <p:sp>
          <p:nvSpPr>
            <p:cNvPr id="823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sp>
          <p:nvSpPr>
            <p:cNvPr id="823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grpSp>
      <p:grpSp>
        <p:nvGrpSpPr>
          <p:cNvPr id="60" name="Group 59"/>
          <p:cNvGrpSpPr>
            <a:grpSpLocks noChangeAspect="1"/>
          </p:cNvGrpSpPr>
          <p:nvPr userDrawn="1"/>
        </p:nvGrpSpPr>
        <p:grpSpPr>
          <a:xfrm>
            <a:off x="8212732" y="414865"/>
            <a:ext cx="1212372" cy="1073944"/>
            <a:chOff x="7907932" y="0"/>
            <a:chExt cx="1616506" cy="1431925"/>
          </a:xfrm>
          <a:scene3d>
            <a:camera prst="orthographicFront">
              <a:rot lat="0" lon="0" rev="0"/>
            </a:camera>
            <a:lightRig rig="threePt" dir="t"/>
          </a:scene3d>
        </p:grpSpPr>
        <p:sp>
          <p:nvSpPr>
            <p:cNvPr id="8194" name="Freeform 2"/>
            <p:cNvSpPr>
              <a:spLocks noChangeAspect="1"/>
            </p:cNvSpPr>
            <p:nvPr/>
          </p:nvSpPr>
          <p:spPr bwMode="auto">
            <a:xfrm rot="18427436">
              <a:off x="8253722" y="-35530"/>
              <a:ext cx="870572" cy="1562152"/>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prstTxWarp prst="textNoShape">
                <a:avLst/>
              </a:prstTxWarp>
            </a:bodyPr>
            <a:lstStyle/>
            <a:p>
              <a:endParaRPr lang="en-US"/>
            </a:p>
          </p:txBody>
        </p:sp>
        <p:sp>
          <p:nvSpPr>
            <p:cNvPr id="8200" name="Freeform 8"/>
            <p:cNvSpPr>
              <a:spLocks noChangeAspect="1"/>
            </p:cNvSpPr>
            <p:nvPr/>
          </p:nvSpPr>
          <p:spPr bwMode="auto">
            <a:xfrm rot="18427436">
              <a:off x="8302127" y="-39735"/>
              <a:ext cx="872951" cy="1571670"/>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rgbClr val="0000FF"/>
            </a:solidFill>
            <a:ln w="9525">
              <a:noFill/>
              <a:round/>
              <a:headEnd/>
              <a:tailEnd/>
            </a:ln>
          </p:spPr>
          <p:txBody>
            <a:bodyPr>
              <a:prstTxWarp prst="textNoShape">
                <a:avLst/>
              </a:prstTxWarp>
            </a:bodyPr>
            <a:lstStyle/>
            <a:p>
              <a:endParaRPr lang="en-US"/>
            </a:p>
          </p:txBody>
        </p:sp>
        <p:sp>
          <p:nvSpPr>
            <p:cNvPr id="8201" name="Freeform 9"/>
            <p:cNvSpPr>
              <a:spLocks noChangeAspect="1"/>
            </p:cNvSpPr>
            <p:nvPr/>
          </p:nvSpPr>
          <p:spPr bwMode="auto">
            <a:xfrm rot="18427436">
              <a:off x="8292965" y="120342"/>
              <a:ext cx="768292" cy="1177860"/>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prstTxWarp prst="textNoShape">
                <a:avLst/>
              </a:prstTxWarp>
            </a:bodyPr>
            <a:lstStyle/>
            <a:p>
              <a:endParaRPr lang="en-US"/>
            </a:p>
          </p:txBody>
        </p:sp>
        <p:grpSp>
          <p:nvGrpSpPr>
            <p:cNvPr id="8232" name="Group 40"/>
            <p:cNvGrpSpPr>
              <a:grpSpLocks noChangeAspect="1"/>
            </p:cNvGrpSpPr>
            <p:nvPr/>
          </p:nvGrpSpPr>
          <p:grpSpPr bwMode="auto">
            <a:xfrm>
              <a:off x="7924800" y="0"/>
              <a:ext cx="1599034" cy="1431925"/>
              <a:chOff x="4610" y="57"/>
              <a:chExt cx="1344" cy="1204"/>
            </a:xfrm>
          </p:grpSpPr>
          <p:grpSp>
            <p:nvGrpSpPr>
              <p:cNvPr id="8233" name="Group 41"/>
              <p:cNvGrpSpPr>
                <a:grpSpLocks noChangeAspect="1"/>
              </p:cNvGrpSpPr>
              <p:nvPr userDrawn="1"/>
            </p:nvGrpSpPr>
            <p:grpSpPr bwMode="auto">
              <a:xfrm>
                <a:off x="4610" y="57"/>
                <a:ext cx="1344" cy="1204"/>
                <a:chOff x="4610" y="57"/>
                <a:chExt cx="1344" cy="1204"/>
              </a:xfrm>
            </p:grpSpPr>
            <p:sp>
              <p:nvSpPr>
                <p:cNvPr id="8234" name="Freeform 42"/>
                <p:cNvSpPr>
                  <a:spLocks noChangeAspect="1"/>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prstTxWarp prst="textNoShape">
                    <a:avLst/>
                  </a:prstTxWarp>
                </a:bodyPr>
                <a:lstStyle/>
                <a:p>
                  <a:endParaRPr lang="en-US"/>
                </a:p>
              </p:txBody>
            </p:sp>
            <p:grpSp>
              <p:nvGrpSpPr>
                <p:cNvPr id="8235" name="Group 43"/>
                <p:cNvGrpSpPr>
                  <a:grpSpLocks noChangeAspect="1"/>
                </p:cNvGrpSpPr>
                <p:nvPr userDrawn="1"/>
              </p:nvGrpSpPr>
              <p:grpSpPr bwMode="auto">
                <a:xfrm>
                  <a:off x="4610" y="57"/>
                  <a:ext cx="1344" cy="985"/>
                  <a:chOff x="4610" y="57"/>
                  <a:chExt cx="1344" cy="985"/>
                </a:xfrm>
              </p:grpSpPr>
              <p:sp>
                <p:nvSpPr>
                  <p:cNvPr id="8236" name="Freeform 44"/>
                  <p:cNvSpPr>
                    <a:spLocks noChangeAspect="1"/>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37" name="Freeform 45"/>
                  <p:cNvSpPr>
                    <a:spLocks noChangeAspect="1"/>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prstTxWarp prst="textNoShape">
                      <a:avLst/>
                    </a:prstTxWarp>
                  </a:bodyPr>
                  <a:lstStyle/>
                  <a:p>
                    <a:endParaRPr lang="en-US"/>
                  </a:p>
                </p:txBody>
              </p:sp>
              <p:sp>
                <p:nvSpPr>
                  <p:cNvPr id="8238" name="Freeform 46"/>
                  <p:cNvSpPr>
                    <a:spLocks noChangeAspect="1"/>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39" name="Freeform 47"/>
                  <p:cNvSpPr>
                    <a:spLocks noChangeAspect="1"/>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prstTxWarp prst="textNoShape">
                      <a:avLst/>
                    </a:prstTxWarp>
                  </a:bodyPr>
                  <a:lstStyle/>
                  <a:p>
                    <a:endParaRPr lang="en-US"/>
                  </a:p>
                </p:txBody>
              </p:sp>
              <p:sp>
                <p:nvSpPr>
                  <p:cNvPr id="8240" name="Freeform 48"/>
                  <p:cNvSpPr>
                    <a:spLocks noChangeAspect="1"/>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prstTxWarp prst="textNoShape">
                      <a:avLst/>
                    </a:prstTxWarp>
                  </a:bodyPr>
                  <a:lstStyle/>
                  <a:p>
                    <a:endParaRPr lang="en-US"/>
                  </a:p>
                </p:txBody>
              </p:sp>
              <p:sp>
                <p:nvSpPr>
                  <p:cNvPr id="8241" name="Freeform 49"/>
                  <p:cNvSpPr>
                    <a:spLocks noChangeAspect="1"/>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prstTxWarp prst="textNoShape">
                      <a:avLst/>
                    </a:prstTxWarp>
                  </a:bodyPr>
                  <a:lstStyle/>
                  <a:p>
                    <a:endParaRPr lang="en-US"/>
                  </a:p>
                </p:txBody>
              </p:sp>
              <p:sp>
                <p:nvSpPr>
                  <p:cNvPr id="8242" name="Freeform 50"/>
                  <p:cNvSpPr>
                    <a:spLocks noChangeAspect="1"/>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prstTxWarp prst="textNoShape">
                      <a:avLst/>
                    </a:prstTxWarp>
                  </a:bodyPr>
                  <a:lstStyle/>
                  <a:p>
                    <a:endParaRPr lang="en-US"/>
                  </a:p>
                </p:txBody>
              </p:sp>
              <p:sp>
                <p:nvSpPr>
                  <p:cNvPr id="8243" name="Freeform 51"/>
                  <p:cNvSpPr>
                    <a:spLocks noChangeAspect="1"/>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prstTxWarp prst="textNoShape">
                      <a:avLst/>
                    </a:prstTxWarp>
                  </a:bodyPr>
                  <a:lstStyle/>
                  <a:p>
                    <a:endParaRPr lang="en-US"/>
                  </a:p>
                </p:txBody>
              </p:sp>
            </p:grpSp>
          </p:grpSp>
          <p:sp>
            <p:nvSpPr>
              <p:cNvPr id="8244" name="Line 52"/>
              <p:cNvSpPr>
                <a:spLocks noChangeAspect="1" noChangeShapeType="1"/>
              </p:cNvSpPr>
              <p:nvPr userDrawn="1"/>
            </p:nvSpPr>
            <p:spPr bwMode="auto">
              <a:xfrm>
                <a:off x="4870" y="84"/>
                <a:ext cx="42" cy="96"/>
              </a:xfrm>
              <a:prstGeom prst="line">
                <a:avLst/>
              </a:prstGeom>
              <a:noFill/>
              <a:ln w="38100">
                <a:solidFill>
                  <a:schemeClr val="accent2"/>
                </a:solidFill>
                <a:round/>
                <a:headEnd/>
                <a:tailEnd/>
              </a:ln>
              <a:effectLst/>
            </p:spPr>
            <p:txBody>
              <a:bodyPr>
                <a:prstTxWarp prst="textNoShape">
                  <a:avLst/>
                </a:prstTxWarp>
              </a:bodyPr>
              <a:lstStyle/>
              <a:p>
                <a:endParaRPr lang="en-US"/>
              </a:p>
            </p:txBody>
          </p:sp>
        </p:grpSp>
      </p:grpSp>
      <p:pic>
        <p:nvPicPr>
          <p:cNvPr id="58" name="Picture 57" descr="bnl-logo.jpg"/>
          <p:cNvPicPr>
            <a:picLocks noChangeAspect="1"/>
          </p:cNvPicPr>
          <p:nvPr/>
        </p:nvPicPr>
        <p:blipFill rotWithShape="1">
          <a:blip r:embed="rId12"/>
          <a:srcRect b="20977"/>
          <a:stretch/>
        </p:blipFill>
        <p:spPr>
          <a:xfrm>
            <a:off x="740403" y="6508750"/>
            <a:ext cx="1207008" cy="349250"/>
          </a:xfrm>
          <a:prstGeom prst="rect">
            <a:avLst/>
          </a:prstGeom>
        </p:spPr>
      </p:pic>
      <p:grpSp>
        <p:nvGrpSpPr>
          <p:cNvPr id="8252" name="Group 60"/>
          <p:cNvGrpSpPr>
            <a:grpSpLocks/>
          </p:cNvGrpSpPr>
          <p:nvPr/>
        </p:nvGrpSpPr>
        <p:grpSpPr bwMode="auto">
          <a:xfrm rot="5400000">
            <a:off x="4086225" y="-3660775"/>
            <a:ext cx="431800" cy="8604250"/>
            <a:chOff x="5468" y="1333"/>
            <a:chExt cx="243" cy="2714"/>
          </a:xfrm>
        </p:grpSpPr>
        <p:sp>
          <p:nvSpPr>
            <p:cNvPr id="8253" name="Freeform 61"/>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sp>
          <p:nvSpPr>
            <p:cNvPr id="8254" name="Freeform 62"/>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gradFill flip="none" rotWithShape="1">
              <a:gsLst>
                <a:gs pos="0">
                  <a:srgbClr val="0000FF"/>
                </a:gs>
                <a:gs pos="100000">
                  <a:srgbClr val="FFFFFF"/>
                </a:gs>
              </a:gsLst>
              <a:lin ang="0" scaled="1"/>
              <a:tileRect/>
            </a:gradFill>
            <a:ln w="9525">
              <a:noFill/>
              <a:round/>
              <a:headEnd/>
              <a:tailEnd/>
            </a:ln>
          </p:spPr>
          <p:txBody>
            <a:bodyPr>
              <a:prstTxWarp prst="textNoShape">
                <a:avLst/>
              </a:prstTxWarp>
            </a:bodyPr>
            <a:lstStyle/>
            <a:p>
              <a:endParaRPr lang="en-US"/>
            </a:p>
          </p:txBody>
        </p:sp>
      </p:grpSp>
      <p:sp>
        <p:nvSpPr>
          <p:cNvPr id="8195" name="Rectangle 3"/>
          <p:cNvSpPr>
            <a:spLocks noGrp="1" noChangeArrowheads="1"/>
          </p:cNvSpPr>
          <p:nvPr>
            <p:ph type="title"/>
          </p:nvPr>
        </p:nvSpPr>
        <p:spPr bwMode="auto">
          <a:xfrm>
            <a:off x="25400" y="25400"/>
            <a:ext cx="8458200" cy="482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ja-JP" dirty="0" err="1" smtClean="0"/>
              <a:t>bubu</a:t>
            </a:r>
            <a:endParaRPr lang="en-US" altLang="ja-JP"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 id="2147483657" r:id="rId4"/>
    <p:sldLayoutId id="2147483655" r:id="rId5"/>
    <p:sldLayoutId id="2147483658" r:id="rId6"/>
    <p:sldLayoutId id="2147483656" r:id="rId7"/>
    <p:sldLayoutId id="2147483653" r:id="rId8"/>
    <p:sldLayoutId id="2147483659" r:id="rId9"/>
    <p:sldLayoutId id="2147483660" r:id="rId10"/>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hf hdr="0"/>
  <p:txStyles>
    <p:titleStyle>
      <a:lvl1pPr algn="r" rtl="0" fontAlgn="base">
        <a:spcBef>
          <a:spcPct val="0"/>
        </a:spcBef>
        <a:spcAft>
          <a:spcPct val="0"/>
        </a:spcAft>
        <a:defRPr kumimoji="1" sz="2800" b="1" i="1">
          <a:solidFill>
            <a:srgbClr val="0000FF"/>
          </a:solidFill>
          <a:effectLst>
            <a:outerShdw blurRad="38100" dist="38100" dir="2700000" algn="tl">
              <a:srgbClr val="DDDDDD"/>
            </a:outerShdw>
          </a:effectLst>
          <a:latin typeface="+mj-lt"/>
          <a:ea typeface="+mj-ea"/>
          <a:cs typeface="+mj-cs"/>
        </a:defRPr>
      </a:lvl1pPr>
      <a:lvl2pPr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2pPr>
      <a:lvl3pPr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3pPr>
      <a:lvl4pPr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4pPr>
      <a:lvl5pPr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5pPr>
      <a:lvl6pPr marL="457200"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6pPr>
      <a:lvl7pPr marL="914400"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7pPr>
      <a:lvl8pPr marL="1371600"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8pPr>
      <a:lvl9pPr marL="1828800" algn="l" rtl="0" fontAlgn="base">
        <a:spcBef>
          <a:spcPct val="0"/>
        </a:spcBef>
        <a:spcAft>
          <a:spcPct val="0"/>
        </a:spcAft>
        <a:defRPr kumimoji="1" sz="3200" b="1" i="1">
          <a:solidFill>
            <a:srgbClr val="6600FF"/>
          </a:solidFill>
          <a:effectLst>
            <a:outerShdw blurRad="38100" dist="38100" dir="2700000" algn="tl">
              <a:srgbClr val="DDDDDD"/>
            </a:outerShdw>
          </a:effectLst>
          <a:latin typeface="Comic Sans MS" charset="0"/>
          <a:ea typeface="ＭＳ Ｐゴシック" charset="-128"/>
          <a:cs typeface="ＭＳ Ｐゴシック" charset="-128"/>
        </a:defRPr>
      </a:lvl9pPr>
    </p:titleStyle>
    <p:bodyStyle>
      <a:lvl1pPr marL="342900" indent="-342900" algn="l" rtl="0" fontAlgn="base">
        <a:spcBef>
          <a:spcPct val="20000"/>
        </a:spcBef>
        <a:spcAft>
          <a:spcPct val="0"/>
        </a:spcAft>
        <a:buClr>
          <a:srgbClr val="0000FF"/>
        </a:buClr>
        <a:buFont typeface="Wingdings" charset="2"/>
        <a:buChar char="q"/>
        <a:defRPr kumimoji="1" sz="2200" b="1">
          <a:solidFill>
            <a:schemeClr val="tx1"/>
          </a:solidFill>
          <a:effectLst>
            <a:outerShdw blurRad="38100" dist="38100" dir="2700000" algn="tl">
              <a:srgbClr val="DDDDDD"/>
            </a:outerShdw>
          </a:effectLst>
          <a:latin typeface="+mn-lt"/>
          <a:ea typeface="+mn-ea"/>
          <a:cs typeface="+mn-cs"/>
        </a:defRPr>
      </a:lvl1pPr>
      <a:lvl2pPr marL="742950" indent="-285750" algn="l" rtl="0" fontAlgn="base">
        <a:spcBef>
          <a:spcPct val="20000"/>
        </a:spcBef>
        <a:spcAft>
          <a:spcPct val="0"/>
        </a:spcAft>
        <a:buClr>
          <a:srgbClr val="0000FF"/>
        </a:buClr>
        <a:buFont typeface="Wingdings" charset="2"/>
        <a:buChar char="Ø"/>
        <a:defRPr kumimoji="1" sz="2000" b="1">
          <a:solidFill>
            <a:schemeClr val="tx1"/>
          </a:solidFill>
          <a:effectLst>
            <a:outerShdw blurRad="38100" dist="38100" dir="2700000" algn="tl">
              <a:srgbClr val="DDDDDD"/>
            </a:outerShdw>
          </a:effectLst>
          <a:latin typeface="+mn-lt"/>
          <a:ea typeface="+mn-ea"/>
        </a:defRPr>
      </a:lvl2pPr>
      <a:lvl3pPr marL="1143000" indent="-228600" algn="l" rtl="0" fontAlgn="base">
        <a:spcBef>
          <a:spcPct val="20000"/>
        </a:spcBef>
        <a:spcAft>
          <a:spcPct val="0"/>
        </a:spcAft>
        <a:buBlip>
          <a:blip r:embed="rId13"/>
        </a:buBlip>
        <a:defRPr kumimoji="1" sz="1800" b="1">
          <a:solidFill>
            <a:schemeClr val="tx1"/>
          </a:solidFill>
          <a:effectLst>
            <a:outerShdw blurRad="38100" dist="38100" dir="2700000" algn="tl">
              <a:srgbClr val="DDDDDD"/>
            </a:outerShdw>
          </a:effectLst>
          <a:latin typeface="+mn-lt"/>
          <a:ea typeface="+mn-ea"/>
        </a:defRPr>
      </a:lvl3pPr>
      <a:lvl4pPr marL="1600200" indent="-228600" algn="l" rtl="0" fontAlgn="base">
        <a:spcBef>
          <a:spcPct val="20000"/>
        </a:spcBef>
        <a:spcAft>
          <a:spcPct val="0"/>
        </a:spcAft>
        <a:buBlip>
          <a:blip r:embed="rId14"/>
        </a:buBlip>
        <a:defRPr kumimoji="1" sz="1600" b="1">
          <a:solidFill>
            <a:schemeClr val="tx1"/>
          </a:solidFill>
          <a:effectLst>
            <a:outerShdw blurRad="38100" dist="38100" dir="2700000" algn="tl">
              <a:srgbClr val="DDDDDD"/>
            </a:outerShdw>
          </a:effectLst>
          <a:latin typeface="+mn-lt"/>
          <a:ea typeface="+mn-ea"/>
        </a:defRPr>
      </a:lvl4pPr>
      <a:lvl5pPr marL="2057400" indent="-228600" algn="l" rtl="0" fontAlgn="base">
        <a:spcBef>
          <a:spcPct val="20000"/>
        </a:spcBef>
        <a:spcAft>
          <a:spcPct val="0"/>
        </a:spcAft>
        <a:buSzPct val="120000"/>
        <a:buFontTx/>
        <a:buBlip>
          <a:blip r:embed="rId15"/>
        </a:buBlip>
        <a:defRPr kumimoji="1" sz="1400" b="1">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Blip>
          <a:blip r:embed="rId16"/>
        </a:buBlip>
        <a:defRPr kumimoji="1" b="1">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Blip>
          <a:blip r:embed="rId16"/>
        </a:buBlip>
        <a:defRPr kumimoji="1" b="1">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Blip>
          <a:blip r:embed="rId16"/>
        </a:buBlip>
        <a:defRPr kumimoji="1" b="1">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Blip>
          <a:blip r:embed="rId16"/>
        </a:buBlip>
        <a:defRPr kumimoji="1" b="1">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6.emf"/><Relationship Id="rId5" Type="http://schemas.openxmlformats.org/officeDocument/2006/relationships/oleObject" Target="../embeddings/oleObject18.bin"/><Relationship Id="rId6" Type="http://schemas.openxmlformats.org/officeDocument/2006/relationships/image" Target="../media/image37.wmf"/><Relationship Id="rId7" Type="http://schemas.openxmlformats.org/officeDocument/2006/relationships/oleObject" Target="../embeddings/oleObject19.bin"/><Relationship Id="rId8" Type="http://schemas.openxmlformats.org/officeDocument/2006/relationships/image" Target="../media/image38.wmf"/><Relationship Id="rId9" Type="http://schemas.openxmlformats.org/officeDocument/2006/relationships/image" Target="../media/image39.png"/><Relationship Id="rId10" Type="http://schemas.openxmlformats.org/officeDocument/2006/relationships/image" Target="../media/image40.png"/><Relationship Id="rId1" Type="http://schemas.openxmlformats.org/officeDocument/2006/relationships/vmlDrawing" Target="../drawings/vmlDrawing7.vml"/><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1.emf"/></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5.xml"/><Relationship Id="rId2"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2.png"/><Relationship Id="rId3"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emf"/></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jpeg"/><Relationship Id="rId5" Type="http://schemas.openxmlformats.org/officeDocument/2006/relationships/image" Target="../media/image50.emf"/><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gif"/><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emf"/><Relationship Id="rId1" Type="http://schemas.openxmlformats.org/officeDocument/2006/relationships/slideLayout" Target="../slideLayouts/slideLayout5.xml"/><Relationship Id="rId2" Type="http://schemas.openxmlformats.org/officeDocument/2006/relationships/image" Target="../media/image4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7.png"/><Relationship Id="rId3" Type="http://schemas.openxmlformats.org/officeDocument/2006/relationships/image" Target="../media/image58.emf"/></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3.xml"/><Relationship Id="rId2"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62.emf"/><Relationship Id="rId5" Type="http://schemas.openxmlformats.org/officeDocument/2006/relationships/image" Target="../media/image64.jpg"/><Relationship Id="rId6" Type="http://schemas.openxmlformats.org/officeDocument/2006/relationships/image" Target="../media/image65.emf"/><Relationship Id="rId7" Type="http://schemas.openxmlformats.org/officeDocument/2006/relationships/image" Target="../media/image66.png"/><Relationship Id="rId8" Type="http://schemas.openxmlformats.org/officeDocument/2006/relationships/image" Target="../media/image67.emf"/><Relationship Id="rId9" Type="http://schemas.openxmlformats.org/officeDocument/2006/relationships/oleObject" Target="../embeddings/oleObject21.bin"/><Relationship Id="rId10" Type="http://schemas.openxmlformats.org/officeDocument/2006/relationships/image" Target="../media/image63.emf"/><Relationship Id="rId1" Type="http://schemas.openxmlformats.org/officeDocument/2006/relationships/vmlDrawing" Target="../drawings/vmlDrawing8.vml"/><Relationship Id="rId2"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1.xml"/><Relationship Id="rId4" Type="http://schemas.openxmlformats.org/officeDocument/2006/relationships/image" Target="../media/image10.png"/><Relationship Id="rId5" Type="http://schemas.openxmlformats.org/officeDocument/2006/relationships/oleObject" Target="../embeddings/oleObject1.bin"/><Relationship Id="rId6" Type="http://schemas.openxmlformats.org/officeDocument/2006/relationships/image" Target="../media/image8.emf"/><Relationship Id="rId7" Type="http://schemas.openxmlformats.org/officeDocument/2006/relationships/oleObject" Target="../embeddings/oleObject2.bin"/><Relationship Id="rId8" Type="http://schemas.openxmlformats.org/officeDocument/2006/relationships/image" Target="../media/image9.emf"/><Relationship Id="rId9" Type="http://schemas.openxmlformats.org/officeDocument/2006/relationships/image" Target="../media/image11.png"/><Relationship Id="rId10"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oleObject" Target="../embeddings/oleObject3.bin"/><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emf"/></Relationships>
</file>

<file path=ppt/slides/_rels/slide6.xml.rels><?xml version="1.0" encoding="UTF-8" standalone="yes"?>
<Relationships xmlns="http://schemas.openxmlformats.org/package/2006/relationships"><Relationship Id="rId11" Type="http://schemas.openxmlformats.org/officeDocument/2006/relationships/image" Target="../media/image22.emf"/><Relationship Id="rId12" Type="http://schemas.openxmlformats.org/officeDocument/2006/relationships/oleObject" Target="../embeddings/oleObject8.bin"/><Relationship Id="rId13" Type="http://schemas.openxmlformats.org/officeDocument/2006/relationships/image" Target="../media/image23.emf"/><Relationship Id="rId14" Type="http://schemas.openxmlformats.org/officeDocument/2006/relationships/oleObject" Target="../embeddings/oleObject9.bin"/><Relationship Id="rId15" Type="http://schemas.openxmlformats.org/officeDocument/2006/relationships/image" Target="../media/image24.emf"/><Relationship Id="rId16" Type="http://schemas.openxmlformats.org/officeDocument/2006/relationships/image" Target="../media/image27.png"/><Relationship Id="rId1" Type="http://schemas.openxmlformats.org/officeDocument/2006/relationships/vmlDrawing" Target="../drawings/vmlDrawing3.vml"/><Relationship Id="rId2" Type="http://schemas.openxmlformats.org/officeDocument/2006/relationships/slideLayout" Target="../slideLayouts/slideLayout5.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oleObject" Target="../embeddings/oleObject4.bin"/><Relationship Id="rId6" Type="http://schemas.openxmlformats.org/officeDocument/2006/relationships/image" Target="../media/image20.emf"/><Relationship Id="rId7" Type="http://schemas.openxmlformats.org/officeDocument/2006/relationships/oleObject" Target="../embeddings/oleObject5.bin"/><Relationship Id="rId8" Type="http://schemas.openxmlformats.org/officeDocument/2006/relationships/image" Target="../media/image21.emf"/><Relationship Id="rId9" Type="http://schemas.openxmlformats.org/officeDocument/2006/relationships/oleObject" Target="../embeddings/oleObject6.bin"/><Relationship Id="rId10"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7.emf"/><Relationship Id="rId5" Type="http://schemas.openxmlformats.org/officeDocument/2006/relationships/image" Target="../media/image28.emf"/><Relationship Id="rId6" Type="http://schemas.openxmlformats.org/officeDocument/2006/relationships/hyperlink" Target="http://arxiv.org/abs/arXiv:1304.0077" TargetMode="External"/><Relationship Id="rId1" Type="http://schemas.openxmlformats.org/officeDocument/2006/relationships/vmlDrawing" Target="../drawings/vmlDrawing4.vml"/><Relationship Id="rId2"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oleObject" Target="../embeddings/oleObject11.bin"/><Relationship Id="rId5" Type="http://schemas.openxmlformats.org/officeDocument/2006/relationships/image" Target="../media/image29.emf"/><Relationship Id="rId6" Type="http://schemas.openxmlformats.org/officeDocument/2006/relationships/oleObject" Target="../embeddings/oleObject12.bin"/><Relationship Id="rId7" Type="http://schemas.openxmlformats.org/officeDocument/2006/relationships/image" Target="../media/image30.emf"/><Relationship Id="rId8" Type="http://schemas.openxmlformats.org/officeDocument/2006/relationships/oleObject" Target="../embeddings/oleObject13.bin"/><Relationship Id="rId9" Type="http://schemas.openxmlformats.org/officeDocument/2006/relationships/image" Target="../media/image31.emf"/><Relationship Id="rId10" Type="http://schemas.openxmlformats.org/officeDocument/2006/relationships/oleObject" Target="../embeddings/oleObject14.bin"/><Relationship Id="rId11" Type="http://schemas.openxmlformats.org/officeDocument/2006/relationships/image" Target="../media/image32.emf"/><Relationship Id="rId1" Type="http://schemas.openxmlformats.org/officeDocument/2006/relationships/vmlDrawing" Target="../drawings/vmlDrawing5.vml"/><Relationship Id="rId2"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34.emf"/><Relationship Id="rId5" Type="http://schemas.openxmlformats.org/officeDocument/2006/relationships/oleObject" Target="../embeddings/oleObject16.bin"/><Relationship Id="rId6" Type="http://schemas.openxmlformats.org/officeDocument/2006/relationships/image" Target="../media/image32.e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3660" y="2377440"/>
            <a:ext cx="9143999" cy="686471"/>
          </a:xfrm>
        </p:spPr>
        <p:txBody>
          <a:bodyPr>
            <a:scene3d>
              <a:camera prst="orthographicFront"/>
              <a:lightRig rig="threePt" dir="t"/>
            </a:scene3d>
            <a:sp3d extrusionH="57150">
              <a:bevelT w="57150" h="38100" prst="artDeco"/>
              <a:bevelB w="57150" h="38100" prst="artDeco"/>
            </a:sp3d>
          </a:bodyPr>
          <a:lstStyle/>
          <a:p>
            <a:pPr algn="ctr"/>
            <a:r>
              <a:rPr lang="en-US" dirty="0" err="1"/>
              <a:t>Polarimetry</a:t>
            </a:r>
            <a:r>
              <a:rPr lang="en-US" dirty="0"/>
              <a:t> </a:t>
            </a:r>
            <a:r>
              <a:rPr lang="en-US" dirty="0" smtClean="0"/>
              <a:t>Requirements </a:t>
            </a:r>
            <a:r>
              <a:rPr lang="en-US" dirty="0"/>
              <a:t>for </a:t>
            </a:r>
            <a:r>
              <a:rPr lang="en-US" dirty="0" err="1"/>
              <a:t>eRHIC</a:t>
            </a:r>
            <a:endParaRPr lang="en-US" altLang="ja-JP" dirty="0">
              <a:solidFill>
                <a:schemeClr val="tx1"/>
              </a:solidFill>
            </a:endParaRPr>
          </a:p>
        </p:txBody>
      </p:sp>
      <p:sp>
        <p:nvSpPr>
          <p:cNvPr id="5" name="Date Placeholder 4"/>
          <p:cNvSpPr>
            <a:spLocks noGrp="1"/>
          </p:cNvSpPr>
          <p:nvPr>
            <p:ph type="dt" sz="half" idx="2"/>
          </p:nvPr>
        </p:nvSpPr>
        <p:spPr/>
        <p:txBody>
          <a:bodyPr/>
          <a:lstStyle/>
          <a:p>
            <a:r>
              <a:rPr lang="en-US" altLang="ja-JP" smtClean="0"/>
              <a:t>E.C. Aschenauer</a:t>
            </a:r>
            <a:endParaRPr lang="en-US" altLang="ja-JP" dirty="0"/>
          </a:p>
        </p:txBody>
      </p:sp>
      <p:sp>
        <p:nvSpPr>
          <p:cNvPr id="9" name="Footer Placeholder 8"/>
          <p:cNvSpPr>
            <a:spLocks noGrp="1"/>
          </p:cNvSpPr>
          <p:nvPr>
            <p:ph type="ftr" sz="quarter" idx="3"/>
          </p:nvPr>
        </p:nvSpPr>
        <p:spPr/>
        <p:txBody>
          <a:bodyPr/>
          <a:lstStyle/>
          <a:p>
            <a:r>
              <a:rPr lang="en-US" altLang="ja-JP" smtClean="0"/>
              <a:t>PSTP-2013, Charlotesville, VA</a:t>
            </a:r>
            <a:endParaRPr lang="en-US" altLang="ja-JP" dirty="0"/>
          </a:p>
        </p:txBody>
      </p:sp>
      <p:sp>
        <p:nvSpPr>
          <p:cNvPr id="7" name="Slide Number Placeholder 6"/>
          <p:cNvSpPr>
            <a:spLocks noGrp="1"/>
          </p:cNvSpPr>
          <p:nvPr>
            <p:ph type="sldNum" sz="quarter" idx="4"/>
          </p:nvPr>
        </p:nvSpPr>
        <p:spPr/>
        <p:txBody>
          <a:bodyPr/>
          <a:lstStyle/>
          <a:p>
            <a:fld id="{684DC042-DA42-6A4D-AE89-46F8D07AA4EE}" type="slidenum">
              <a:rPr lang="en-US" altLang="ja-JP" smtClean="0"/>
              <a:pPr/>
              <a:t>1</a:t>
            </a:fld>
            <a:endParaRPr lang="en-US" altLang="ja-JP" dirty="0"/>
          </a:p>
        </p:txBody>
      </p:sp>
      <p:sp>
        <p:nvSpPr>
          <p:cNvPr id="2" name="TextBox 1"/>
          <p:cNvSpPr txBox="1"/>
          <p:nvPr/>
        </p:nvSpPr>
        <p:spPr>
          <a:xfrm>
            <a:off x="-889000" y="3213100"/>
            <a:ext cx="184666"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PSTP-2013, Charlotesville, VA</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10</a:t>
            </a:fld>
            <a:endParaRPr lang="en-US" altLang="ja-JP"/>
          </a:p>
        </p:txBody>
      </p:sp>
      <p:sp>
        <p:nvSpPr>
          <p:cNvPr id="6" name="TextBox 5"/>
          <p:cNvSpPr txBox="1"/>
          <p:nvPr/>
        </p:nvSpPr>
        <p:spPr>
          <a:xfrm>
            <a:off x="2805146" y="3108960"/>
            <a:ext cx="4143307" cy="646331"/>
          </a:xfrm>
          <a:prstGeom prst="rect">
            <a:avLst/>
          </a:prstGeom>
          <a:noFill/>
        </p:spPr>
        <p:txBody>
          <a:bodyPr wrap="none" rtlCol="0">
            <a:spAutoFit/>
          </a:bodyPr>
          <a:lstStyle/>
          <a:p>
            <a:r>
              <a:rPr lang="en-US" sz="3600" dirty="0" smtClean="0">
                <a:solidFill>
                  <a:srgbClr val="0000FF"/>
                </a:solidFill>
              </a:rPr>
              <a:t>What do we know</a:t>
            </a:r>
            <a:endParaRPr lang="en-US" sz="3600" dirty="0">
              <a:solidFill>
                <a:srgbClr val="0000FF"/>
              </a:solidFill>
            </a:endParaRPr>
          </a:p>
        </p:txBody>
      </p:sp>
    </p:spTree>
    <p:extLst>
      <p:ext uri="{BB962C8B-B14F-4D97-AF65-F5344CB8AC3E}">
        <p14:creationId xmlns:p14="http://schemas.microsoft.com/office/powerpoint/2010/main" val="2957704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err="1" smtClean="0"/>
              <a:t>Polarisation</a:t>
            </a:r>
            <a:r>
              <a:rPr lang="en-US" smtClean="0"/>
              <a:t> at </a:t>
            </a:r>
            <a:r>
              <a:rPr lang="en-US" cap="none" smtClean="0"/>
              <a:t>e</a:t>
            </a:r>
            <a:r>
              <a:rPr lang="en-US" smtClean="0"/>
              <a:t>RHIC</a:t>
            </a:r>
            <a:r>
              <a:rPr lang="en-US" dirty="0" smtClean="0"/>
              <a:t> </a:t>
            </a:r>
            <a:endParaRPr lang="en-US" dirty="0"/>
          </a:p>
        </p:txBody>
      </p:sp>
      <p:sp>
        <p:nvSpPr>
          <p:cNvPr id="19481" name="Oval 7"/>
          <p:cNvSpPr>
            <a:spLocks noChangeAspect="1" noChangeArrowheads="1"/>
          </p:cNvSpPr>
          <p:nvPr/>
        </p:nvSpPr>
        <p:spPr bwMode="auto">
          <a:xfrm>
            <a:off x="5778500" y="1382851"/>
            <a:ext cx="381000" cy="381000"/>
          </a:xfrm>
          <a:prstGeom prst="ellipse">
            <a:avLst/>
          </a:prstGeom>
          <a:solidFill>
            <a:srgbClr val="2C07B5"/>
          </a:solidFill>
          <a:ln w="9525">
            <a:solidFill>
              <a:schemeClr val="tx1"/>
            </a:solidFill>
            <a:round/>
            <a:headEnd/>
            <a:tailEnd/>
          </a:ln>
        </p:spPr>
        <p:txBody>
          <a:bodyPr wrap="none" anchor="ctr">
            <a:prstTxWarp prst="textNoShape">
              <a:avLst/>
            </a:prstTxWarp>
          </a:bodyPr>
          <a:lstStyle/>
          <a:p>
            <a:pPr algn="ctr" eaLnBrk="0" hangingPunct="0"/>
            <a:r>
              <a:rPr lang="en-US" sz="1800" dirty="0" err="1">
                <a:solidFill>
                  <a:schemeClr val="bg1"/>
                </a:solidFill>
                <a:latin typeface="Comic Sans MS"/>
                <a:cs typeface="Comic Sans MS"/>
              </a:rPr>
              <a:t>p</a:t>
            </a:r>
            <a:endParaRPr lang="en-US" sz="1800" dirty="0">
              <a:solidFill>
                <a:schemeClr val="bg1"/>
              </a:solidFill>
              <a:latin typeface="Comic Sans MS"/>
              <a:cs typeface="Comic Sans MS"/>
            </a:endParaRPr>
          </a:p>
        </p:txBody>
      </p:sp>
      <p:grpSp>
        <p:nvGrpSpPr>
          <p:cNvPr id="4" name="Group 19"/>
          <p:cNvGrpSpPr>
            <a:grpSpLocks/>
          </p:cNvGrpSpPr>
          <p:nvPr/>
        </p:nvGrpSpPr>
        <p:grpSpPr bwMode="auto">
          <a:xfrm>
            <a:off x="5585460" y="1951811"/>
            <a:ext cx="609600" cy="685800"/>
            <a:chOff x="3504" y="2784"/>
            <a:chExt cx="384" cy="432"/>
          </a:xfrm>
        </p:grpSpPr>
        <p:sp>
          <p:nvSpPr>
            <p:cNvPr id="19484" name="Oval 20"/>
            <p:cNvSpPr>
              <a:spLocks noChangeAspect="1" noChangeArrowheads="1"/>
            </p:cNvSpPr>
            <p:nvPr/>
          </p:nvSpPr>
          <p:spPr bwMode="auto">
            <a:xfrm>
              <a:off x="3504" y="2928"/>
              <a:ext cx="240" cy="240"/>
            </a:xfrm>
            <a:prstGeom prst="ellipse">
              <a:avLst/>
            </a:prstGeom>
            <a:solidFill>
              <a:srgbClr val="2C07B5"/>
            </a:solidFill>
            <a:ln w="9525">
              <a:solidFill>
                <a:schemeClr val="tx1"/>
              </a:solidFill>
              <a:round/>
              <a:headEnd/>
              <a:tailEnd/>
            </a:ln>
          </p:spPr>
          <p:txBody>
            <a:bodyPr wrap="none" anchor="ctr">
              <a:prstTxWarp prst="textNoShape">
                <a:avLst/>
              </a:prstTxWarp>
            </a:bodyPr>
            <a:lstStyle/>
            <a:p>
              <a:pPr algn="ctr" eaLnBrk="0" hangingPunct="0"/>
              <a:endParaRPr lang="en-US" sz="1800">
                <a:solidFill>
                  <a:schemeClr val="tx1"/>
                </a:solidFill>
                <a:latin typeface="Comic Sans MS"/>
                <a:cs typeface="Comic Sans MS"/>
              </a:endParaRPr>
            </a:p>
          </p:txBody>
        </p:sp>
        <p:sp>
          <p:nvSpPr>
            <p:cNvPr id="19485" name="Oval 21"/>
            <p:cNvSpPr>
              <a:spLocks noChangeAspect="1" noChangeArrowheads="1"/>
            </p:cNvSpPr>
            <p:nvPr/>
          </p:nvSpPr>
          <p:spPr bwMode="auto">
            <a:xfrm>
              <a:off x="3648" y="2976"/>
              <a:ext cx="240" cy="240"/>
            </a:xfrm>
            <a:prstGeom prst="ellipse">
              <a:avLst/>
            </a:prstGeom>
            <a:solidFill>
              <a:srgbClr val="B60638"/>
            </a:solidFill>
            <a:ln w="9525">
              <a:solidFill>
                <a:schemeClr val="tx1"/>
              </a:solidFill>
              <a:round/>
              <a:headEnd/>
              <a:tailEnd/>
            </a:ln>
          </p:spPr>
          <p:txBody>
            <a:bodyPr wrap="none" anchor="ctr">
              <a:prstTxWarp prst="textNoShape">
                <a:avLst/>
              </a:prstTxWarp>
            </a:bodyPr>
            <a:lstStyle/>
            <a:p>
              <a:pPr algn="ctr" eaLnBrk="0" hangingPunct="0"/>
              <a:endParaRPr lang="en-US" sz="1800">
                <a:solidFill>
                  <a:schemeClr val="tx1"/>
                </a:solidFill>
                <a:latin typeface="Comic Sans MS"/>
                <a:cs typeface="Comic Sans MS"/>
              </a:endParaRPr>
            </a:p>
          </p:txBody>
        </p:sp>
        <p:sp>
          <p:nvSpPr>
            <p:cNvPr id="19486" name="Oval 22"/>
            <p:cNvSpPr>
              <a:spLocks noChangeAspect="1" noChangeArrowheads="1"/>
            </p:cNvSpPr>
            <p:nvPr/>
          </p:nvSpPr>
          <p:spPr bwMode="auto">
            <a:xfrm>
              <a:off x="3600" y="2784"/>
              <a:ext cx="240" cy="240"/>
            </a:xfrm>
            <a:prstGeom prst="ellipse">
              <a:avLst/>
            </a:prstGeom>
            <a:solidFill>
              <a:srgbClr val="2C07B5"/>
            </a:solidFill>
            <a:ln w="9525">
              <a:solidFill>
                <a:schemeClr val="tx1"/>
              </a:solidFill>
              <a:round/>
              <a:headEnd/>
              <a:tailEnd/>
            </a:ln>
          </p:spPr>
          <p:txBody>
            <a:bodyPr wrap="none" anchor="ctr">
              <a:prstTxWarp prst="textNoShape">
                <a:avLst/>
              </a:prstTxWarp>
            </a:bodyPr>
            <a:lstStyle/>
            <a:p>
              <a:pPr algn="ctr" eaLnBrk="0" hangingPunct="0"/>
              <a:endParaRPr lang="en-US" sz="1800">
                <a:solidFill>
                  <a:schemeClr val="tx1"/>
                </a:solidFill>
                <a:latin typeface="Comic Sans MS"/>
                <a:cs typeface="Comic Sans MS"/>
              </a:endParaRPr>
            </a:p>
          </p:txBody>
        </p:sp>
      </p:grpSp>
      <p:sp>
        <p:nvSpPr>
          <p:cNvPr id="19462" name="Text Box 23"/>
          <p:cNvSpPr txBox="1">
            <a:spLocks noChangeArrowheads="1"/>
          </p:cNvSpPr>
          <p:nvPr/>
        </p:nvSpPr>
        <p:spPr bwMode="auto">
          <a:xfrm>
            <a:off x="119380" y="1557159"/>
            <a:ext cx="2064575" cy="646331"/>
          </a:xfrm>
          <a:prstGeom prst="rect">
            <a:avLst/>
          </a:prstGeom>
          <a:noFill/>
          <a:ln w="9525">
            <a:noFill/>
            <a:miter lim="800000"/>
            <a:headEnd/>
            <a:tailEnd/>
          </a:ln>
        </p:spPr>
        <p:txBody>
          <a:bodyPr wrap="none">
            <a:prstTxWarp prst="textNoShape">
              <a:avLst/>
            </a:prstTxWarp>
            <a:spAutoFit/>
          </a:bodyPr>
          <a:lstStyle/>
          <a:p>
            <a:pPr eaLnBrk="0" hangingPunct="0"/>
            <a:r>
              <a:rPr lang="en-US" sz="1800" dirty="0" smtClean="0">
                <a:solidFill>
                  <a:schemeClr val="tx1"/>
                </a:solidFill>
                <a:latin typeface="Comic Sans MS"/>
                <a:cs typeface="Comic Sans MS"/>
              </a:rPr>
              <a:t>polarized </a:t>
            </a:r>
            <a:r>
              <a:rPr lang="en-US" sz="1800" dirty="0">
                <a:solidFill>
                  <a:schemeClr val="tx1"/>
                </a:solidFill>
                <a:latin typeface="Comic Sans MS"/>
                <a:cs typeface="Comic Sans MS"/>
              </a:rPr>
              <a:t>leptons</a:t>
            </a:r>
            <a:endParaRPr lang="en-US" sz="1800" dirty="0" smtClean="0">
              <a:solidFill>
                <a:schemeClr val="tx1"/>
              </a:solidFill>
              <a:latin typeface="Comic Sans MS"/>
              <a:cs typeface="Comic Sans MS"/>
            </a:endParaRPr>
          </a:p>
          <a:p>
            <a:pPr eaLnBrk="0" hangingPunct="0"/>
            <a:r>
              <a:rPr lang="en-US" dirty="0">
                <a:latin typeface="Comic Sans MS"/>
                <a:cs typeface="Comic Sans MS"/>
              </a:rPr>
              <a:t>5</a:t>
            </a:r>
            <a:r>
              <a:rPr lang="en-US" sz="1800" dirty="0" smtClean="0">
                <a:solidFill>
                  <a:schemeClr val="tx1"/>
                </a:solidFill>
                <a:latin typeface="Comic Sans MS"/>
                <a:cs typeface="Comic Sans MS"/>
              </a:rPr>
              <a:t>-</a:t>
            </a:r>
            <a:r>
              <a:rPr lang="en-US" sz="1800" dirty="0">
                <a:solidFill>
                  <a:schemeClr val="tx1"/>
                </a:solidFill>
                <a:latin typeface="Comic Sans MS"/>
                <a:cs typeface="Comic Sans MS"/>
              </a:rPr>
              <a:t>20 (</a:t>
            </a:r>
            <a:r>
              <a:rPr lang="en-US" sz="1800" dirty="0">
                <a:latin typeface="Comic Sans MS"/>
                <a:cs typeface="Comic Sans MS"/>
              </a:rPr>
              <a:t>30)</a:t>
            </a:r>
            <a:r>
              <a:rPr lang="en-US" sz="1800" dirty="0">
                <a:solidFill>
                  <a:schemeClr val="tx1"/>
                </a:solidFill>
                <a:latin typeface="Comic Sans MS"/>
                <a:cs typeface="Comic Sans MS"/>
              </a:rPr>
              <a:t> </a:t>
            </a:r>
            <a:r>
              <a:rPr lang="en-US" sz="1800" dirty="0" err="1">
                <a:solidFill>
                  <a:schemeClr val="tx1"/>
                </a:solidFill>
                <a:latin typeface="Comic Sans MS"/>
                <a:cs typeface="Comic Sans MS"/>
              </a:rPr>
              <a:t>GeV</a:t>
            </a:r>
            <a:endParaRPr lang="en-US" sz="1800" dirty="0">
              <a:solidFill>
                <a:schemeClr val="tx1"/>
              </a:solidFill>
              <a:latin typeface="Comic Sans MS"/>
              <a:cs typeface="Comic Sans MS"/>
            </a:endParaRPr>
          </a:p>
        </p:txBody>
      </p:sp>
      <p:sp>
        <p:nvSpPr>
          <p:cNvPr id="19463" name="Text Box 24"/>
          <p:cNvSpPr txBox="1">
            <a:spLocks noChangeArrowheads="1"/>
          </p:cNvSpPr>
          <p:nvPr/>
        </p:nvSpPr>
        <p:spPr bwMode="auto">
          <a:xfrm>
            <a:off x="6507798" y="1920061"/>
            <a:ext cx="2327275" cy="646331"/>
          </a:xfrm>
          <a:prstGeom prst="rect">
            <a:avLst/>
          </a:prstGeom>
          <a:noFill/>
          <a:ln w="9525">
            <a:noFill/>
            <a:miter lim="800000"/>
            <a:headEnd/>
            <a:tailEnd/>
          </a:ln>
        </p:spPr>
        <p:txBody>
          <a:bodyPr>
            <a:prstTxWarp prst="textNoShape">
              <a:avLst/>
            </a:prstTxWarp>
            <a:spAutoFit/>
          </a:bodyPr>
          <a:lstStyle/>
          <a:p>
            <a:pPr eaLnBrk="0" hangingPunct="0"/>
            <a:r>
              <a:rPr lang="en-US" sz="1800" dirty="0">
                <a:solidFill>
                  <a:schemeClr val="tx1"/>
                </a:solidFill>
                <a:latin typeface="Comic Sans MS"/>
                <a:cs typeface="Comic Sans MS"/>
              </a:rPr>
              <a:t>Polarized light ions</a:t>
            </a:r>
            <a:r>
              <a:rPr lang="en-US" sz="1800" dirty="0" smtClean="0">
                <a:solidFill>
                  <a:schemeClr val="tx1"/>
                </a:solidFill>
                <a:latin typeface="Comic Sans MS"/>
                <a:cs typeface="Comic Sans MS"/>
              </a:rPr>
              <a:t> </a:t>
            </a:r>
            <a:r>
              <a:rPr lang="en-US" sz="1800" smtClean="0">
                <a:solidFill>
                  <a:schemeClr val="tx1"/>
                </a:solidFill>
                <a:latin typeface="Comic Sans MS"/>
                <a:cs typeface="Comic Sans MS"/>
              </a:rPr>
              <a:t>He</a:t>
            </a:r>
            <a:r>
              <a:rPr lang="en-US" sz="1800" baseline="30000" smtClean="0">
                <a:solidFill>
                  <a:schemeClr val="tx1"/>
                </a:solidFill>
                <a:latin typeface="Comic Sans MS"/>
                <a:cs typeface="Comic Sans MS"/>
              </a:rPr>
              <a:t>3</a:t>
            </a:r>
            <a:r>
              <a:rPr lang="en-US" sz="1800" smtClean="0">
                <a:solidFill>
                  <a:schemeClr val="tx1"/>
                </a:solidFill>
                <a:latin typeface="Comic Sans MS"/>
                <a:cs typeface="Comic Sans MS"/>
              </a:rPr>
              <a:t> 166 </a:t>
            </a:r>
            <a:r>
              <a:rPr lang="en-US" sz="1800" dirty="0" err="1">
                <a:solidFill>
                  <a:schemeClr val="tx1"/>
                </a:solidFill>
                <a:latin typeface="Comic Sans MS"/>
                <a:cs typeface="Comic Sans MS"/>
              </a:rPr>
              <a:t>GeV</a:t>
            </a:r>
            <a:r>
              <a:rPr lang="en-US" sz="1800" dirty="0">
                <a:solidFill>
                  <a:schemeClr val="tx1"/>
                </a:solidFill>
                <a:latin typeface="Comic Sans MS"/>
                <a:cs typeface="Comic Sans MS"/>
              </a:rPr>
              <a:t>/u</a:t>
            </a:r>
          </a:p>
        </p:txBody>
      </p:sp>
      <p:sp>
        <p:nvSpPr>
          <p:cNvPr id="19465" name="Text Box 26"/>
          <p:cNvSpPr txBox="1">
            <a:spLocks noChangeArrowheads="1"/>
          </p:cNvSpPr>
          <p:nvPr/>
        </p:nvSpPr>
        <p:spPr bwMode="auto">
          <a:xfrm>
            <a:off x="6427788" y="1303476"/>
            <a:ext cx="2104137" cy="646331"/>
          </a:xfrm>
          <a:prstGeom prst="rect">
            <a:avLst/>
          </a:prstGeom>
          <a:noFill/>
          <a:ln w="9525">
            <a:noFill/>
            <a:miter lim="800000"/>
            <a:headEnd/>
            <a:tailEnd/>
          </a:ln>
        </p:spPr>
        <p:txBody>
          <a:bodyPr wrap="none">
            <a:prstTxWarp prst="textNoShape">
              <a:avLst/>
            </a:prstTxWarp>
            <a:spAutoFit/>
          </a:bodyPr>
          <a:lstStyle/>
          <a:p>
            <a:pPr eaLnBrk="0" hangingPunct="0"/>
            <a:r>
              <a:rPr lang="en-US" sz="1800" dirty="0">
                <a:solidFill>
                  <a:schemeClr val="tx1"/>
                </a:solidFill>
                <a:latin typeface="Comic Sans MS"/>
                <a:cs typeface="Comic Sans MS"/>
              </a:rPr>
              <a:t>Polarized protons</a:t>
            </a:r>
            <a:endParaRPr lang="en-US" sz="1800" dirty="0" smtClean="0">
              <a:solidFill>
                <a:schemeClr val="tx1"/>
              </a:solidFill>
              <a:latin typeface="Comic Sans MS"/>
              <a:cs typeface="Comic Sans MS"/>
            </a:endParaRPr>
          </a:p>
          <a:p>
            <a:pPr eaLnBrk="0" hangingPunct="0"/>
            <a:r>
              <a:rPr lang="en-US" sz="1800" dirty="0" smtClean="0">
                <a:solidFill>
                  <a:schemeClr val="tx1"/>
                </a:solidFill>
                <a:latin typeface="Comic Sans MS"/>
                <a:cs typeface="Comic Sans MS"/>
              </a:rPr>
              <a:t>50-</a:t>
            </a:r>
            <a:r>
              <a:rPr lang="en-US" dirty="0" smtClean="0">
                <a:latin typeface="Comic Sans MS"/>
                <a:cs typeface="Comic Sans MS"/>
              </a:rPr>
              <a:t>2</a:t>
            </a:r>
            <a:r>
              <a:rPr lang="en-US" sz="1800" dirty="0" smtClean="0">
                <a:latin typeface="Comic Sans MS"/>
                <a:cs typeface="Comic Sans MS"/>
              </a:rPr>
              <a:t>50</a:t>
            </a:r>
            <a:r>
              <a:rPr lang="en-US" sz="1800" dirty="0" smtClean="0">
                <a:solidFill>
                  <a:schemeClr val="tx1"/>
                </a:solidFill>
                <a:latin typeface="Comic Sans MS"/>
                <a:cs typeface="Comic Sans MS"/>
              </a:rPr>
              <a:t> </a:t>
            </a:r>
            <a:r>
              <a:rPr lang="en-US" sz="1800" dirty="0" err="1">
                <a:solidFill>
                  <a:schemeClr val="tx1"/>
                </a:solidFill>
                <a:latin typeface="Comic Sans MS"/>
                <a:cs typeface="Comic Sans MS"/>
              </a:rPr>
              <a:t>GeV</a:t>
            </a:r>
            <a:endParaRPr lang="en-US" sz="1800" dirty="0">
              <a:solidFill>
                <a:schemeClr val="tx1"/>
              </a:solidFill>
              <a:latin typeface="Comic Sans MS"/>
              <a:cs typeface="Comic Sans MS"/>
            </a:endParaRPr>
          </a:p>
        </p:txBody>
      </p:sp>
      <p:sp>
        <p:nvSpPr>
          <p:cNvPr id="19470" name="Line 31"/>
          <p:cNvSpPr>
            <a:spLocks noChangeShapeType="1"/>
          </p:cNvSpPr>
          <p:nvPr/>
        </p:nvSpPr>
        <p:spPr bwMode="auto">
          <a:xfrm flipV="1">
            <a:off x="2250440" y="1733371"/>
            <a:ext cx="0" cy="304800"/>
          </a:xfrm>
          <a:prstGeom prst="line">
            <a:avLst/>
          </a:prstGeom>
          <a:noFill/>
          <a:ln w="28575">
            <a:solidFill>
              <a:srgbClr val="F7360F"/>
            </a:solidFill>
            <a:round/>
            <a:headEnd/>
            <a:tailEnd type="triangle" w="med" len="med"/>
          </a:ln>
        </p:spPr>
        <p:txBody>
          <a:bodyPr wrap="none">
            <a:prstTxWarp prst="textNoShape">
              <a:avLst/>
            </a:prstTxWarp>
          </a:bodyPr>
          <a:lstStyle/>
          <a:p>
            <a:endParaRPr lang="en-US">
              <a:latin typeface="Comic Sans MS"/>
              <a:cs typeface="Comic Sans MS"/>
            </a:endParaRPr>
          </a:p>
        </p:txBody>
      </p:sp>
      <p:sp>
        <p:nvSpPr>
          <p:cNvPr id="19472" name="Line 33"/>
          <p:cNvSpPr>
            <a:spLocks noChangeShapeType="1"/>
          </p:cNvSpPr>
          <p:nvPr/>
        </p:nvSpPr>
        <p:spPr bwMode="auto">
          <a:xfrm flipV="1">
            <a:off x="6235700" y="1382851"/>
            <a:ext cx="0" cy="304800"/>
          </a:xfrm>
          <a:prstGeom prst="line">
            <a:avLst/>
          </a:prstGeom>
          <a:noFill/>
          <a:ln w="28575">
            <a:solidFill>
              <a:srgbClr val="F7360F"/>
            </a:solidFill>
            <a:round/>
            <a:headEnd/>
            <a:tailEnd type="triangle" w="med" len="med"/>
          </a:ln>
        </p:spPr>
        <p:txBody>
          <a:bodyPr wrap="none">
            <a:prstTxWarp prst="textNoShape">
              <a:avLst/>
            </a:prstTxWarp>
          </a:bodyPr>
          <a:lstStyle/>
          <a:p>
            <a:endParaRPr lang="en-US">
              <a:latin typeface="Comic Sans MS"/>
              <a:cs typeface="Comic Sans MS"/>
            </a:endParaRPr>
          </a:p>
        </p:txBody>
      </p:sp>
      <p:sp>
        <p:nvSpPr>
          <p:cNvPr id="19473" name="Line 34"/>
          <p:cNvSpPr>
            <a:spLocks noChangeShapeType="1"/>
          </p:cNvSpPr>
          <p:nvPr/>
        </p:nvSpPr>
        <p:spPr bwMode="auto">
          <a:xfrm flipV="1">
            <a:off x="6271260" y="2104211"/>
            <a:ext cx="0" cy="304800"/>
          </a:xfrm>
          <a:prstGeom prst="line">
            <a:avLst/>
          </a:prstGeom>
          <a:noFill/>
          <a:ln w="28575">
            <a:solidFill>
              <a:srgbClr val="F7360F"/>
            </a:solidFill>
            <a:round/>
            <a:headEnd/>
            <a:tailEnd type="triangle" w="med" len="med"/>
          </a:ln>
        </p:spPr>
        <p:txBody>
          <a:bodyPr wrap="none">
            <a:prstTxWarp prst="textNoShape">
              <a:avLst/>
            </a:prstTxWarp>
          </a:bodyPr>
          <a:lstStyle/>
          <a:p>
            <a:endParaRPr lang="en-US">
              <a:latin typeface="Comic Sans MS"/>
              <a:cs typeface="Comic Sans MS"/>
            </a:endParaRPr>
          </a:p>
        </p:txBody>
      </p:sp>
      <p:sp>
        <p:nvSpPr>
          <p:cNvPr id="19474" name="Text Box 35"/>
          <p:cNvSpPr txBox="1">
            <a:spLocks noChangeArrowheads="1"/>
          </p:cNvSpPr>
          <p:nvPr/>
        </p:nvSpPr>
        <p:spPr bwMode="auto">
          <a:xfrm>
            <a:off x="230188" y="724039"/>
            <a:ext cx="3737521" cy="830997"/>
          </a:xfrm>
          <a:prstGeom prst="rect">
            <a:avLst/>
          </a:prstGeom>
          <a:noFill/>
          <a:ln w="9525">
            <a:noFill/>
            <a:miter lim="800000"/>
            <a:headEnd/>
            <a:tailEnd/>
          </a:ln>
        </p:spPr>
        <p:txBody>
          <a:bodyPr wrap="none">
            <a:prstTxWarp prst="textNoShape">
              <a:avLst/>
            </a:prstTxWarp>
            <a:spAutoFit/>
          </a:bodyPr>
          <a:lstStyle/>
          <a:p>
            <a:pPr eaLnBrk="0" hangingPunct="0"/>
            <a:r>
              <a:rPr lang="en-US" sz="2800" b="1" dirty="0">
                <a:solidFill>
                  <a:srgbClr val="FF00FF"/>
                </a:solidFill>
                <a:latin typeface="Comic Sans MS"/>
                <a:cs typeface="Comic Sans MS"/>
              </a:rPr>
              <a:t>Electron </a:t>
            </a:r>
            <a:r>
              <a:rPr lang="en-US" sz="2800" b="1" dirty="0" smtClean="0">
                <a:solidFill>
                  <a:srgbClr val="FF00FF"/>
                </a:solidFill>
                <a:latin typeface="Comic Sans MS"/>
                <a:cs typeface="Comic Sans MS"/>
              </a:rPr>
              <a:t>accelerator</a:t>
            </a:r>
          </a:p>
          <a:p>
            <a:pPr eaLnBrk="0" hangingPunct="0"/>
            <a:endParaRPr lang="en-US" sz="800" dirty="0" smtClean="0">
              <a:solidFill>
                <a:srgbClr val="FF00FF"/>
              </a:solidFill>
              <a:latin typeface="Comic Sans MS"/>
              <a:cs typeface="Comic Sans MS"/>
            </a:endParaRPr>
          </a:p>
          <a:p>
            <a:pPr eaLnBrk="0" hangingPunct="0"/>
            <a:r>
              <a:rPr lang="en-US" sz="1200" dirty="0" smtClean="0">
                <a:solidFill>
                  <a:srgbClr val="FF00FF"/>
                </a:solidFill>
                <a:latin typeface="Comic Sans MS"/>
                <a:cs typeface="Comic Sans MS"/>
              </a:rPr>
              <a:t>to be build</a:t>
            </a:r>
            <a:endParaRPr lang="en-US" sz="1200" dirty="0">
              <a:solidFill>
                <a:srgbClr val="FF00FF"/>
              </a:solidFill>
              <a:latin typeface="Comic Sans MS"/>
              <a:cs typeface="Comic Sans MS"/>
            </a:endParaRPr>
          </a:p>
        </p:txBody>
      </p:sp>
      <p:sp>
        <p:nvSpPr>
          <p:cNvPr id="19475" name="Text Box 36"/>
          <p:cNvSpPr txBox="1">
            <a:spLocks noChangeArrowheads="1"/>
          </p:cNvSpPr>
          <p:nvPr/>
        </p:nvSpPr>
        <p:spPr bwMode="auto">
          <a:xfrm>
            <a:off x="6692900" y="536714"/>
            <a:ext cx="1485900" cy="830997"/>
          </a:xfrm>
          <a:prstGeom prst="rect">
            <a:avLst/>
          </a:prstGeom>
          <a:noFill/>
          <a:ln w="9525">
            <a:noFill/>
            <a:miter lim="800000"/>
            <a:headEnd/>
            <a:tailEnd/>
          </a:ln>
        </p:spPr>
        <p:txBody>
          <a:bodyPr wrap="square">
            <a:prstTxWarp prst="textNoShape">
              <a:avLst/>
            </a:prstTxWarp>
            <a:spAutoFit/>
          </a:bodyPr>
          <a:lstStyle/>
          <a:p>
            <a:pPr eaLnBrk="0" hangingPunct="0"/>
            <a:r>
              <a:rPr lang="en-US" sz="2800" b="1" dirty="0" smtClean="0">
                <a:solidFill>
                  <a:srgbClr val="FF00FF"/>
                </a:solidFill>
                <a:latin typeface="Comic Sans MS"/>
                <a:cs typeface="Comic Sans MS"/>
              </a:rPr>
              <a:t>RHIC</a:t>
            </a:r>
          </a:p>
          <a:p>
            <a:pPr eaLnBrk="0" hangingPunct="0"/>
            <a:endParaRPr lang="en-US" sz="800" b="1" dirty="0" smtClean="0">
              <a:solidFill>
                <a:srgbClr val="FF00FF"/>
              </a:solidFill>
              <a:latin typeface="Comic Sans MS"/>
              <a:cs typeface="Comic Sans MS"/>
            </a:endParaRPr>
          </a:p>
          <a:p>
            <a:pPr eaLnBrk="0" hangingPunct="0"/>
            <a:r>
              <a:rPr lang="en-US" sz="1200" dirty="0" smtClean="0">
                <a:solidFill>
                  <a:srgbClr val="FF00FF"/>
                </a:solidFill>
                <a:latin typeface="Comic Sans MS"/>
                <a:cs typeface="Comic Sans MS"/>
              </a:rPr>
              <a:t>Existing = $2B</a:t>
            </a:r>
            <a:endParaRPr lang="en-US" sz="1200" b="1" dirty="0">
              <a:solidFill>
                <a:srgbClr val="FF00FF"/>
              </a:solidFill>
              <a:latin typeface="Comic Sans MS"/>
              <a:cs typeface="Comic Sans MS"/>
            </a:endParaRPr>
          </a:p>
        </p:txBody>
      </p:sp>
      <p:sp>
        <p:nvSpPr>
          <p:cNvPr id="19477" name="Text Box 38"/>
          <p:cNvSpPr txBox="1">
            <a:spLocks noChangeArrowheads="1"/>
          </p:cNvSpPr>
          <p:nvPr/>
        </p:nvSpPr>
        <p:spPr bwMode="auto">
          <a:xfrm>
            <a:off x="144780" y="2642691"/>
            <a:ext cx="3657600" cy="64633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dirty="0">
                <a:solidFill>
                  <a:schemeClr val="tx1"/>
                </a:solidFill>
                <a:latin typeface="Comic Sans MS"/>
                <a:cs typeface="Comic Sans MS"/>
              </a:rPr>
              <a:t>70</a:t>
            </a:r>
            <a:r>
              <a:rPr lang="en-US" sz="1800" dirty="0" smtClean="0">
                <a:solidFill>
                  <a:schemeClr val="tx1"/>
                </a:solidFill>
                <a:latin typeface="Comic Sans MS"/>
                <a:cs typeface="Comic Sans MS"/>
              </a:rPr>
              <a:t>% e</a:t>
            </a:r>
            <a:r>
              <a:rPr lang="en-US" sz="1800" baseline="30000" dirty="0" smtClean="0">
                <a:solidFill>
                  <a:schemeClr val="tx1"/>
                </a:solidFill>
                <a:latin typeface="Comic Sans MS"/>
                <a:cs typeface="Comic Sans MS"/>
              </a:rPr>
              <a:t>-</a:t>
            </a:r>
            <a:r>
              <a:rPr lang="en-US" sz="1800" dirty="0" smtClean="0">
                <a:solidFill>
                  <a:schemeClr val="tx1"/>
                </a:solidFill>
                <a:latin typeface="Comic Sans MS"/>
                <a:cs typeface="Comic Sans MS"/>
              </a:rPr>
              <a:t> longitudinal beam polarization</a:t>
            </a:r>
            <a:endParaRPr lang="en-US" sz="1800" dirty="0">
              <a:solidFill>
                <a:schemeClr val="tx1"/>
              </a:solidFill>
              <a:latin typeface="Comic Sans MS"/>
              <a:cs typeface="Comic Sans MS"/>
            </a:endParaRPr>
          </a:p>
        </p:txBody>
      </p:sp>
      <p:sp>
        <p:nvSpPr>
          <p:cNvPr id="19479" name="Oval 40"/>
          <p:cNvSpPr>
            <a:spLocks noChangeAspect="1" noChangeArrowheads="1"/>
          </p:cNvSpPr>
          <p:nvPr/>
        </p:nvSpPr>
        <p:spPr bwMode="auto">
          <a:xfrm>
            <a:off x="2324100" y="1756231"/>
            <a:ext cx="304800" cy="304800"/>
          </a:xfrm>
          <a:prstGeom prst="ellipse">
            <a:avLst/>
          </a:prstGeom>
          <a:solidFill>
            <a:srgbClr val="84AC84"/>
          </a:solidFill>
          <a:ln w="9525">
            <a:solidFill>
              <a:schemeClr val="tx1"/>
            </a:solidFill>
            <a:round/>
            <a:headEnd/>
            <a:tailEnd/>
          </a:ln>
        </p:spPr>
        <p:txBody>
          <a:bodyPr wrap="none" anchor="ctr">
            <a:prstTxWarp prst="textNoShape">
              <a:avLst/>
            </a:prstTxWarp>
          </a:bodyPr>
          <a:lstStyle/>
          <a:p>
            <a:pPr algn="ctr" eaLnBrk="0" hangingPunct="0"/>
            <a:r>
              <a:rPr lang="en-US" sz="1800" dirty="0" err="1">
                <a:solidFill>
                  <a:schemeClr val="tx1"/>
                </a:solidFill>
                <a:latin typeface="Comic Sans MS"/>
                <a:cs typeface="Comic Sans MS"/>
              </a:rPr>
              <a:t>e</a:t>
            </a:r>
            <a:r>
              <a:rPr lang="en-US" sz="1800" baseline="30000" dirty="0">
                <a:solidFill>
                  <a:schemeClr val="tx1"/>
                </a:solidFill>
                <a:latin typeface="Comic Sans MS"/>
                <a:cs typeface="Comic Sans MS"/>
              </a:rPr>
              <a:t>-</a:t>
            </a:r>
          </a:p>
        </p:txBody>
      </p:sp>
      <p:pic>
        <p:nvPicPr>
          <p:cNvPr id="42" name="Picture 23"/>
          <p:cNvPicPr>
            <a:picLocks noChangeAspect="1" noChangeArrowheads="1"/>
          </p:cNvPicPr>
          <p:nvPr/>
        </p:nvPicPr>
        <p:blipFill>
          <a:blip r:embed="rId3"/>
          <a:srcRect/>
          <a:stretch>
            <a:fillRect/>
          </a:stretch>
        </p:blipFill>
        <p:spPr bwMode="auto">
          <a:xfrm>
            <a:off x="5451193" y="599835"/>
            <a:ext cx="1053166" cy="523575"/>
          </a:xfrm>
          <a:prstGeom prst="rect">
            <a:avLst/>
          </a:prstGeom>
          <a:noFill/>
          <a:ln w="9525">
            <a:noFill/>
            <a:miter lim="800000"/>
            <a:headEnd/>
            <a:tailEnd/>
          </a:ln>
        </p:spPr>
      </p:pic>
      <p:sp>
        <p:nvSpPr>
          <p:cNvPr id="45" name="Date Placeholder 44"/>
          <p:cNvSpPr>
            <a:spLocks noGrp="1"/>
          </p:cNvSpPr>
          <p:nvPr>
            <p:ph type="dt" sz="half" idx="10"/>
          </p:nvPr>
        </p:nvSpPr>
        <p:spPr/>
        <p:txBody>
          <a:bodyPr/>
          <a:lstStyle/>
          <a:p>
            <a:r>
              <a:rPr lang="en-US" altLang="ja-JP" smtClean="0"/>
              <a:t>E.C. Aschenauer</a:t>
            </a:r>
            <a:endParaRPr lang="en-US" altLang="ja-JP"/>
          </a:p>
        </p:txBody>
      </p:sp>
      <p:sp>
        <p:nvSpPr>
          <p:cNvPr id="46" name="Footer Placeholder 45"/>
          <p:cNvSpPr>
            <a:spLocks noGrp="1"/>
          </p:cNvSpPr>
          <p:nvPr>
            <p:ph type="ftr" sz="quarter" idx="11"/>
          </p:nvPr>
        </p:nvSpPr>
        <p:spPr/>
        <p:txBody>
          <a:bodyPr/>
          <a:lstStyle/>
          <a:p>
            <a:r>
              <a:rPr lang="cs-CZ" altLang="ja-JP" smtClean="0"/>
              <a:t>PSTP-2013, Charlotesville, VA</a:t>
            </a:r>
            <a:endParaRPr lang="en-US" altLang="ja-JP" dirty="0"/>
          </a:p>
        </p:txBody>
      </p:sp>
      <p:sp>
        <p:nvSpPr>
          <p:cNvPr id="47" name="Slide Number Placeholder 46"/>
          <p:cNvSpPr>
            <a:spLocks noGrp="1"/>
          </p:cNvSpPr>
          <p:nvPr>
            <p:ph type="sldNum" sz="quarter" idx="12"/>
          </p:nvPr>
        </p:nvSpPr>
        <p:spPr/>
        <p:txBody>
          <a:bodyPr/>
          <a:lstStyle/>
          <a:p>
            <a:fld id="{1EC7F85B-340E-9941-AF39-030851572DD6}" type="slidenum">
              <a:rPr lang="en-US" altLang="ja-JP" smtClean="0"/>
              <a:pPr/>
              <a:t>11</a:t>
            </a:fld>
            <a:endParaRPr lang="en-US" altLang="ja-JP"/>
          </a:p>
        </p:txBody>
      </p:sp>
      <p:grpSp>
        <p:nvGrpSpPr>
          <p:cNvPr id="49" name="Group 203"/>
          <p:cNvGrpSpPr>
            <a:grpSpLocks/>
          </p:cNvGrpSpPr>
          <p:nvPr/>
        </p:nvGrpSpPr>
        <p:grpSpPr bwMode="auto">
          <a:xfrm flipH="1">
            <a:off x="633412" y="4470400"/>
            <a:ext cx="7888287" cy="1330644"/>
            <a:chOff x="263385" y="1150798"/>
            <a:chExt cx="8760615" cy="1342451"/>
          </a:xfrm>
        </p:grpSpPr>
        <p:sp>
          <p:nvSpPr>
            <p:cNvPr id="50" name="Oval 49"/>
            <p:cNvSpPr/>
            <p:nvPr/>
          </p:nvSpPr>
          <p:spPr>
            <a:xfrm>
              <a:off x="263385" y="1671173"/>
              <a:ext cx="410791" cy="1456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51" name="Oval 50"/>
            <p:cNvSpPr/>
            <p:nvPr/>
          </p:nvSpPr>
          <p:spPr>
            <a:xfrm>
              <a:off x="787011" y="1667486"/>
              <a:ext cx="410792" cy="1456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52" name="Oval 51"/>
            <p:cNvSpPr/>
            <p:nvPr/>
          </p:nvSpPr>
          <p:spPr>
            <a:xfrm>
              <a:off x="1360005" y="1673015"/>
              <a:ext cx="409029" cy="1456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53" name="Oval 52"/>
            <p:cNvSpPr/>
            <p:nvPr/>
          </p:nvSpPr>
          <p:spPr>
            <a:xfrm>
              <a:off x="1892447" y="1680388"/>
              <a:ext cx="410791" cy="1456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cxnSp>
          <p:nvCxnSpPr>
            <p:cNvPr id="54" name="Straight Arrow Connector 53"/>
            <p:cNvCxnSpPr/>
            <p:nvPr/>
          </p:nvCxnSpPr>
          <p:spPr>
            <a:xfrm>
              <a:off x="302172" y="1591913"/>
              <a:ext cx="322638" cy="18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1432289" y="1588227"/>
              <a:ext cx="322639" cy="18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816984" y="1588227"/>
              <a:ext cx="320876" cy="18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1925944" y="1575325"/>
              <a:ext cx="322639" cy="18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4857904" y="1896855"/>
              <a:ext cx="410791" cy="145614"/>
            </a:xfrm>
            <a:prstGeom prst="ellipse">
              <a:avLst/>
            </a:prstGeom>
            <a:solidFill>
              <a:srgbClr val="1513D7"/>
            </a:solidFill>
            <a:ln>
              <a:solidFill>
                <a:srgbClr val="1513D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59" name="Oval 58"/>
            <p:cNvSpPr/>
            <p:nvPr/>
          </p:nvSpPr>
          <p:spPr>
            <a:xfrm>
              <a:off x="5381530" y="1903418"/>
              <a:ext cx="410792" cy="145614"/>
            </a:xfrm>
            <a:prstGeom prst="ellipse">
              <a:avLst/>
            </a:prstGeom>
            <a:solidFill>
              <a:srgbClr val="1513D7"/>
            </a:solidFill>
            <a:ln>
              <a:solidFill>
                <a:srgbClr val="1513D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60" name="Oval 59"/>
            <p:cNvSpPr/>
            <p:nvPr/>
          </p:nvSpPr>
          <p:spPr>
            <a:xfrm>
              <a:off x="7008830" y="1909982"/>
              <a:ext cx="410791" cy="145614"/>
            </a:xfrm>
            <a:prstGeom prst="ellipse">
              <a:avLst/>
            </a:prstGeom>
            <a:solidFill>
              <a:srgbClr val="1513D7"/>
            </a:solidFill>
            <a:ln>
              <a:solidFill>
                <a:srgbClr val="1513D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61" name="Oval 60"/>
            <p:cNvSpPr/>
            <p:nvPr/>
          </p:nvSpPr>
          <p:spPr>
            <a:xfrm>
              <a:off x="7543035" y="1895011"/>
              <a:ext cx="410792" cy="147458"/>
            </a:xfrm>
            <a:prstGeom prst="ellipse">
              <a:avLst/>
            </a:prstGeom>
            <a:solidFill>
              <a:srgbClr val="1513D7"/>
            </a:solidFill>
            <a:ln>
              <a:solidFill>
                <a:srgbClr val="1513D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cxnSp>
          <p:nvCxnSpPr>
            <p:cNvPr id="62" name="Straight Arrow Connector 61"/>
            <p:cNvCxnSpPr/>
            <p:nvPr/>
          </p:nvCxnSpPr>
          <p:spPr>
            <a:xfrm>
              <a:off x="7613557" y="1828880"/>
              <a:ext cx="322639" cy="1843"/>
            </a:xfrm>
            <a:prstGeom prst="straightConnector1">
              <a:avLst/>
            </a:prstGeom>
            <a:ln>
              <a:solidFill>
                <a:srgbClr val="1513D7"/>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7081112" y="1835445"/>
              <a:ext cx="322639" cy="1843"/>
            </a:xfrm>
            <a:prstGeom prst="straightConnector1">
              <a:avLst/>
            </a:prstGeom>
            <a:ln>
              <a:solidFill>
                <a:srgbClr val="1513D7"/>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4845562" y="1845695"/>
              <a:ext cx="320876" cy="1843"/>
            </a:xfrm>
            <a:prstGeom prst="straightConnector1">
              <a:avLst/>
            </a:prstGeom>
            <a:ln>
              <a:solidFill>
                <a:srgbClr val="1513D7"/>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5416790" y="1830723"/>
              <a:ext cx="322639" cy="1844"/>
            </a:xfrm>
            <a:prstGeom prst="straightConnector1">
              <a:avLst/>
            </a:prstGeom>
            <a:ln>
              <a:solidFill>
                <a:srgbClr val="1513D7"/>
              </a:solidFill>
              <a:tailEnd type="arrow"/>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5949235" y="1911601"/>
              <a:ext cx="409029" cy="147458"/>
            </a:xfrm>
            <a:prstGeom prst="ellipse">
              <a:avLst/>
            </a:prstGeom>
            <a:solidFill>
              <a:srgbClr val="1513D7"/>
            </a:solidFill>
            <a:ln>
              <a:solidFill>
                <a:srgbClr val="1513D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67" name="Oval 66"/>
            <p:cNvSpPr/>
            <p:nvPr/>
          </p:nvSpPr>
          <p:spPr>
            <a:xfrm>
              <a:off x="6472861" y="1907914"/>
              <a:ext cx="409029" cy="147458"/>
            </a:xfrm>
            <a:prstGeom prst="ellipse">
              <a:avLst/>
            </a:prstGeom>
            <a:solidFill>
              <a:srgbClr val="1513D7"/>
            </a:solidFill>
            <a:ln>
              <a:solidFill>
                <a:srgbClr val="1513D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cxnSp>
          <p:nvCxnSpPr>
            <p:cNvPr id="68" name="Straight Arrow Connector 67"/>
            <p:cNvCxnSpPr/>
            <p:nvPr/>
          </p:nvCxnSpPr>
          <p:spPr>
            <a:xfrm flipH="1">
              <a:off x="5946411" y="1841783"/>
              <a:ext cx="322639" cy="0"/>
            </a:xfrm>
            <a:prstGeom prst="straightConnector1">
              <a:avLst/>
            </a:prstGeom>
            <a:ln>
              <a:solidFill>
                <a:srgbClr val="1513D7"/>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6508122" y="1837062"/>
              <a:ext cx="320876" cy="1843"/>
            </a:xfrm>
            <a:prstGeom prst="straightConnector1">
              <a:avLst/>
            </a:prstGeom>
            <a:ln>
              <a:solidFill>
                <a:srgbClr val="1513D7"/>
              </a:solidFill>
              <a:tailEnd type="arrow"/>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8080768" y="1904228"/>
              <a:ext cx="409029" cy="147458"/>
            </a:xfrm>
            <a:prstGeom prst="ellipse">
              <a:avLst/>
            </a:prstGeom>
            <a:solidFill>
              <a:srgbClr val="1513D7"/>
            </a:solidFill>
            <a:ln>
              <a:solidFill>
                <a:srgbClr val="1513D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71" name="Oval 70"/>
            <p:cNvSpPr/>
            <p:nvPr/>
          </p:nvSpPr>
          <p:spPr>
            <a:xfrm>
              <a:off x="8613209" y="1911601"/>
              <a:ext cx="410791" cy="145614"/>
            </a:xfrm>
            <a:prstGeom prst="ellipse">
              <a:avLst/>
            </a:prstGeom>
            <a:solidFill>
              <a:srgbClr val="1513D7"/>
            </a:solidFill>
            <a:ln>
              <a:solidFill>
                <a:srgbClr val="1513D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cxnSp>
          <p:nvCxnSpPr>
            <p:cNvPr id="72" name="Straight Arrow Connector 71"/>
            <p:cNvCxnSpPr/>
            <p:nvPr/>
          </p:nvCxnSpPr>
          <p:spPr>
            <a:xfrm>
              <a:off x="8683731" y="1835219"/>
              <a:ext cx="322638" cy="1844"/>
            </a:xfrm>
            <a:prstGeom prst="straightConnector1">
              <a:avLst/>
            </a:prstGeom>
            <a:ln>
              <a:solidFill>
                <a:srgbClr val="1513D7"/>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8153050" y="1841783"/>
              <a:ext cx="322639" cy="0"/>
            </a:xfrm>
            <a:prstGeom prst="straightConnector1">
              <a:avLst/>
            </a:prstGeom>
            <a:ln>
              <a:solidFill>
                <a:srgbClr val="1513D7"/>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2391391" y="1663800"/>
              <a:ext cx="410792" cy="1456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75" name="Oval 74"/>
            <p:cNvSpPr/>
            <p:nvPr/>
          </p:nvSpPr>
          <p:spPr>
            <a:xfrm>
              <a:off x="2915018" y="1660113"/>
              <a:ext cx="410791" cy="1456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76" name="Oval 75"/>
            <p:cNvSpPr/>
            <p:nvPr/>
          </p:nvSpPr>
          <p:spPr>
            <a:xfrm>
              <a:off x="3488010" y="1665642"/>
              <a:ext cx="410792" cy="1456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77" name="Oval 76"/>
            <p:cNvSpPr/>
            <p:nvPr/>
          </p:nvSpPr>
          <p:spPr>
            <a:xfrm>
              <a:off x="4020453" y="1671173"/>
              <a:ext cx="410792" cy="14745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cxnSp>
          <p:nvCxnSpPr>
            <p:cNvPr id="78" name="Straight Arrow Connector 77"/>
            <p:cNvCxnSpPr/>
            <p:nvPr/>
          </p:nvCxnSpPr>
          <p:spPr>
            <a:xfrm>
              <a:off x="2430178" y="1584541"/>
              <a:ext cx="322639" cy="18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3560296" y="1580854"/>
              <a:ext cx="322638" cy="18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a:off x="2944990" y="1580854"/>
              <a:ext cx="322639" cy="18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4053951" y="1567952"/>
              <a:ext cx="322638" cy="18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2" name="TextBox 236"/>
            <p:cNvSpPr txBox="1">
              <a:spLocks noChangeArrowheads="1"/>
            </p:cNvSpPr>
            <p:nvPr/>
          </p:nvSpPr>
          <p:spPr bwMode="auto">
            <a:xfrm>
              <a:off x="1531328" y="1150798"/>
              <a:ext cx="1447570" cy="37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FF0000"/>
                  </a:solidFill>
                  <a:latin typeface="Comic Sans MS" charset="0"/>
                  <a:cs typeface="Comic Sans MS" charset="0"/>
                </a:rPr>
                <a:t>protons</a:t>
              </a:r>
            </a:p>
          </p:txBody>
        </p:sp>
        <p:sp>
          <p:nvSpPr>
            <p:cNvPr id="83" name="TextBox 237"/>
            <p:cNvSpPr txBox="1">
              <a:spLocks noChangeArrowheads="1"/>
            </p:cNvSpPr>
            <p:nvPr/>
          </p:nvSpPr>
          <p:spPr bwMode="auto">
            <a:xfrm>
              <a:off x="5792557" y="1363710"/>
              <a:ext cx="1750441" cy="37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3366FF"/>
                  </a:solidFill>
                  <a:latin typeface="Comic Sans MS" charset="0"/>
                  <a:cs typeface="Comic Sans MS" charset="0"/>
                </a:rPr>
                <a:t>electrons</a:t>
              </a:r>
            </a:p>
          </p:txBody>
        </p:sp>
        <p:sp>
          <p:nvSpPr>
            <p:cNvPr id="84" name="Oval 83"/>
            <p:cNvSpPr/>
            <p:nvPr/>
          </p:nvSpPr>
          <p:spPr>
            <a:xfrm>
              <a:off x="316277" y="2084054"/>
              <a:ext cx="409029" cy="1456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85" name="Oval 84"/>
            <p:cNvSpPr/>
            <p:nvPr/>
          </p:nvSpPr>
          <p:spPr>
            <a:xfrm>
              <a:off x="839903" y="2078524"/>
              <a:ext cx="409029" cy="14745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86" name="Oval 85"/>
            <p:cNvSpPr/>
            <p:nvPr/>
          </p:nvSpPr>
          <p:spPr>
            <a:xfrm>
              <a:off x="1411133" y="2085897"/>
              <a:ext cx="410792" cy="1456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87" name="Oval 86"/>
            <p:cNvSpPr/>
            <p:nvPr/>
          </p:nvSpPr>
          <p:spPr>
            <a:xfrm>
              <a:off x="1945339" y="2081177"/>
              <a:ext cx="410791" cy="14745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cxnSp>
          <p:nvCxnSpPr>
            <p:cNvPr id="88" name="Straight Arrow Connector 87"/>
            <p:cNvCxnSpPr/>
            <p:nvPr/>
          </p:nvCxnSpPr>
          <p:spPr>
            <a:xfrm rot="16200000">
              <a:off x="355101" y="2004835"/>
              <a:ext cx="322563" cy="17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16200000" flipH="1">
              <a:off x="889306" y="2331086"/>
              <a:ext cx="322564" cy="17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2444282" y="2074837"/>
              <a:ext cx="410792" cy="14745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91" name="Oval 90"/>
            <p:cNvSpPr/>
            <p:nvPr/>
          </p:nvSpPr>
          <p:spPr>
            <a:xfrm>
              <a:off x="2967910" y="2071151"/>
              <a:ext cx="410791" cy="14745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92" name="Oval 91"/>
            <p:cNvSpPr/>
            <p:nvPr/>
          </p:nvSpPr>
          <p:spPr>
            <a:xfrm>
              <a:off x="3540902" y="2078524"/>
              <a:ext cx="409029" cy="1456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sp>
          <p:nvSpPr>
            <p:cNvPr id="93" name="Oval 92"/>
            <p:cNvSpPr/>
            <p:nvPr/>
          </p:nvSpPr>
          <p:spPr>
            <a:xfrm>
              <a:off x="4073344" y="2084054"/>
              <a:ext cx="410792" cy="14745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omic Sans MS"/>
                <a:cs typeface="Comic Sans MS"/>
              </a:endParaRPr>
            </a:p>
          </p:txBody>
        </p:sp>
        <p:cxnSp>
          <p:nvCxnSpPr>
            <p:cNvPr id="94" name="Straight Arrow Connector 93"/>
            <p:cNvCxnSpPr/>
            <p:nvPr/>
          </p:nvCxnSpPr>
          <p:spPr>
            <a:xfrm rot="16200000">
              <a:off x="1446431" y="1977187"/>
              <a:ext cx="322564" cy="17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rot="16200000">
              <a:off x="2469003" y="1999306"/>
              <a:ext cx="322564" cy="17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rot="16200000">
              <a:off x="3560334" y="2010365"/>
              <a:ext cx="322564" cy="17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rot="16200000" flipH="1">
              <a:off x="2002716" y="2303325"/>
              <a:ext cx="320720" cy="17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rot="16200000" flipH="1">
              <a:off x="3011143" y="2274827"/>
              <a:ext cx="32256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16200000" flipH="1">
              <a:off x="4110407" y="2283162"/>
              <a:ext cx="322564" cy="17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00" name="Text Box 38"/>
          <p:cNvSpPr txBox="1">
            <a:spLocks noChangeArrowheads="1"/>
          </p:cNvSpPr>
          <p:nvPr/>
        </p:nvSpPr>
        <p:spPr bwMode="auto">
          <a:xfrm>
            <a:off x="5092700" y="2762761"/>
            <a:ext cx="3657600" cy="1200329"/>
          </a:xfrm>
          <a:prstGeom prst="rect">
            <a:avLst/>
          </a:prstGeom>
          <a:noFill/>
          <a:ln w="9525">
            <a:noFill/>
            <a:miter lim="800000"/>
            <a:headEnd/>
            <a:tailEnd/>
          </a:ln>
        </p:spPr>
        <p:txBody>
          <a:bodyPr>
            <a:prstTxWarp prst="textNoShape">
              <a:avLst/>
            </a:prstTxWarp>
            <a:spAutoFit/>
          </a:bodyPr>
          <a:lstStyle/>
          <a:p>
            <a:pPr eaLnBrk="0" hangingPunct="0">
              <a:spcBef>
                <a:spcPts val="0"/>
              </a:spcBef>
            </a:pPr>
            <a:r>
              <a:rPr lang="en-US" dirty="0" smtClean="0">
                <a:latin typeface="Comic Sans MS"/>
                <a:cs typeface="Comic Sans MS"/>
              </a:rPr>
              <a:t>currently 55</a:t>
            </a:r>
            <a:r>
              <a:rPr lang="en-US" dirty="0">
                <a:latin typeface="Comic Sans MS"/>
                <a:cs typeface="Comic Sans MS"/>
              </a:rPr>
              <a:t>% @ 250 </a:t>
            </a:r>
            <a:r>
              <a:rPr lang="en-US" dirty="0" err="1" smtClean="0">
                <a:latin typeface="Comic Sans MS"/>
                <a:cs typeface="Comic Sans MS"/>
              </a:rPr>
              <a:t>GeV</a:t>
            </a:r>
            <a:r>
              <a:rPr lang="en-US" dirty="0" smtClean="0">
                <a:latin typeface="Comic Sans MS"/>
                <a:cs typeface="Comic Sans MS"/>
              </a:rPr>
              <a:t> </a:t>
            </a:r>
          </a:p>
          <a:p>
            <a:pPr eaLnBrk="0" hangingPunct="0">
              <a:spcBef>
                <a:spcPts val="0"/>
              </a:spcBef>
            </a:pPr>
            <a:r>
              <a:rPr lang="en-US" dirty="0" smtClean="0">
                <a:latin typeface="Comic Sans MS"/>
                <a:cs typeface="Comic Sans MS"/>
              </a:rPr>
              <a:t>p</a:t>
            </a:r>
            <a:r>
              <a:rPr lang="en-US" dirty="0">
                <a:latin typeface="Comic Sans MS"/>
                <a:cs typeface="Comic Sans MS"/>
              </a:rPr>
              <a:t>-</a:t>
            </a:r>
            <a:r>
              <a:rPr lang="en-US" sz="1800" dirty="0" smtClean="0">
                <a:solidFill>
                  <a:schemeClr val="tx1"/>
                </a:solidFill>
                <a:latin typeface="Comic Sans MS"/>
                <a:cs typeface="Comic Sans MS"/>
              </a:rPr>
              <a:t>beam polarization</a:t>
            </a:r>
          </a:p>
          <a:p>
            <a:pPr eaLnBrk="0" hangingPunct="0">
              <a:spcBef>
                <a:spcPts val="0"/>
              </a:spcBef>
            </a:pPr>
            <a:r>
              <a:rPr lang="en-US" dirty="0" smtClean="0">
                <a:latin typeface="Comic Sans MS"/>
                <a:cs typeface="Comic Sans MS"/>
                <a:sym typeface="Wingdings"/>
              </a:rPr>
              <a:t> will be improved @ </a:t>
            </a:r>
            <a:r>
              <a:rPr lang="en-US" dirty="0" err="1" smtClean="0">
                <a:latin typeface="Comic Sans MS"/>
                <a:cs typeface="Comic Sans MS"/>
                <a:sym typeface="Wingdings"/>
              </a:rPr>
              <a:t>eRHIC</a:t>
            </a:r>
            <a:r>
              <a:rPr lang="en-US" dirty="0" smtClean="0">
                <a:latin typeface="Comic Sans MS"/>
                <a:cs typeface="Comic Sans MS"/>
                <a:sym typeface="Wingdings"/>
              </a:rPr>
              <a:t> through more snakes  ~70%</a:t>
            </a:r>
            <a:endParaRPr lang="en-US" sz="1800" dirty="0">
              <a:solidFill>
                <a:schemeClr val="tx1"/>
              </a:solidFill>
              <a:latin typeface="Comic Sans MS"/>
              <a:cs typeface="Comic Sans MS"/>
            </a:endParaRPr>
          </a:p>
        </p:txBody>
      </p:sp>
      <p:sp>
        <p:nvSpPr>
          <p:cNvPr id="5" name="TextBox 4"/>
          <p:cNvSpPr txBox="1"/>
          <p:nvPr/>
        </p:nvSpPr>
        <p:spPr>
          <a:xfrm>
            <a:off x="1416403" y="3942080"/>
            <a:ext cx="6311193" cy="646331"/>
          </a:xfrm>
          <a:prstGeom prst="rect">
            <a:avLst/>
          </a:prstGeom>
          <a:noFill/>
        </p:spPr>
        <p:txBody>
          <a:bodyPr wrap="none" rtlCol="0">
            <a:spAutoFit/>
          </a:bodyPr>
          <a:lstStyle/>
          <a:p>
            <a:pPr algn="ctr"/>
            <a:r>
              <a:rPr lang="en-US" dirty="0" smtClean="0"/>
              <a:t>Bunch by Bunch Polarization Direction</a:t>
            </a:r>
          </a:p>
          <a:p>
            <a:pPr algn="ctr"/>
            <a:r>
              <a:rPr lang="en-US" dirty="0" smtClean="0"/>
              <a:t>each bunch can have a different polarization direction </a:t>
            </a:r>
            <a:endParaRPr lang="en-US" dirty="0"/>
          </a:p>
        </p:txBody>
      </p:sp>
      <p:sp>
        <p:nvSpPr>
          <p:cNvPr id="101" name="AutoShape 49"/>
          <p:cNvSpPr>
            <a:spLocks noChangeArrowheads="1"/>
          </p:cNvSpPr>
          <p:nvPr/>
        </p:nvSpPr>
        <p:spPr bwMode="auto">
          <a:xfrm>
            <a:off x="816399" y="5850573"/>
            <a:ext cx="1093681" cy="306387"/>
          </a:xfrm>
          <a:prstGeom prst="curvedRightArrow">
            <a:avLst>
              <a:gd name="adj1" fmla="val 24848"/>
              <a:gd name="adj2" fmla="val 49697"/>
              <a:gd name="adj3" fmla="val 33333"/>
            </a:avLst>
          </a:prstGeom>
          <a:gradFill flip="none" rotWithShape="1">
            <a:gsLst>
              <a:gs pos="0">
                <a:srgbClr val="0000FF"/>
              </a:gs>
              <a:gs pos="100000">
                <a:srgbClr val="FFFFFF"/>
              </a:gs>
            </a:gsLst>
            <a:lin ang="0" scaled="1"/>
            <a:tileRect/>
          </a:gradFill>
          <a:ln w="9525">
            <a:solidFill>
              <a:schemeClr val="tx1"/>
            </a:solidFill>
            <a:miter lim="800000"/>
            <a:headEnd/>
            <a:tailEnd/>
          </a:ln>
          <a:effectLst/>
        </p:spPr>
        <p:txBody>
          <a:bodyPr wrap="none" anchor="ctr"/>
          <a:lstStyle/>
          <a:p>
            <a:pPr>
              <a:defRPr/>
            </a:pPr>
            <a:endParaRPr lang="en-US" dirty="0" smtClean="0">
              <a:effectLst>
                <a:outerShdw blurRad="38100" dist="38100" dir="2700000" algn="tl">
                  <a:srgbClr val="000000">
                    <a:alpha val="43137"/>
                  </a:srgbClr>
                </a:outerShdw>
              </a:effectLst>
              <a:latin typeface="Comic Sans MS" charset="0"/>
            </a:endParaRPr>
          </a:p>
        </p:txBody>
      </p:sp>
      <p:sp>
        <p:nvSpPr>
          <p:cNvPr id="6" name="TextBox 5"/>
          <p:cNvSpPr txBox="1"/>
          <p:nvPr/>
        </p:nvSpPr>
        <p:spPr>
          <a:xfrm>
            <a:off x="1849120" y="5770880"/>
            <a:ext cx="6632532" cy="646331"/>
          </a:xfrm>
          <a:prstGeom prst="rect">
            <a:avLst/>
          </a:prstGeom>
          <a:noFill/>
        </p:spPr>
        <p:txBody>
          <a:bodyPr wrap="none" rtlCol="0">
            <a:spAutoFit/>
          </a:bodyPr>
          <a:lstStyle/>
          <a:p>
            <a:r>
              <a:rPr lang="en-US" dirty="0" smtClean="0"/>
              <a:t>minimizes long term systematics due to </a:t>
            </a:r>
            <a:r>
              <a:rPr lang="en-US" dirty="0" err="1" smtClean="0"/>
              <a:t>helicty</a:t>
            </a:r>
            <a:r>
              <a:rPr lang="en-US" dirty="0" smtClean="0"/>
              <a:t> direction </a:t>
            </a:r>
          </a:p>
          <a:p>
            <a:r>
              <a:rPr lang="en-US" dirty="0" smtClean="0"/>
              <a:t>HERA: one </a:t>
            </a:r>
            <a:r>
              <a:rPr lang="en-US" dirty="0" err="1" smtClean="0"/>
              <a:t>helicity</a:t>
            </a:r>
            <a:r>
              <a:rPr lang="en-US" dirty="0" smtClean="0"/>
              <a:t> state for all e-bunches for ~3 month</a:t>
            </a:r>
            <a:endParaRPr lang="en-US" dirty="0"/>
          </a:p>
        </p:txBody>
      </p:sp>
    </p:spTree>
    <p:extLst>
      <p:ext uri="{BB962C8B-B14F-4D97-AF65-F5344CB8AC3E}">
        <p14:creationId xmlns:p14="http://schemas.microsoft.com/office/powerpoint/2010/main" val="1607919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strVal val="#ppt_w*0.70"/>
                                          </p:val>
                                        </p:tav>
                                        <p:tav tm="100000">
                                          <p:val>
                                            <p:strVal val="#ppt_w"/>
                                          </p:val>
                                        </p:tav>
                                      </p:tavLst>
                                    </p:anim>
                                    <p:anim calcmode="lin" valueType="num">
                                      <p:cBhvr>
                                        <p:cTn id="8" dur="1000" fill="hold"/>
                                        <p:tgtEl>
                                          <p:spTgt spid="101"/>
                                        </p:tgtEl>
                                        <p:attrNameLst>
                                          <p:attrName>ppt_h</p:attrName>
                                        </p:attrNameLst>
                                      </p:cBhvr>
                                      <p:tavLst>
                                        <p:tav tm="0">
                                          <p:val>
                                            <p:strVal val="#ppt_h"/>
                                          </p:val>
                                        </p:tav>
                                        <p:tav tm="100000">
                                          <p:val>
                                            <p:strVal val="#ppt_h"/>
                                          </p:val>
                                        </p:tav>
                                      </p:tavLst>
                                    </p:anim>
                                    <p:animEffect transition="in" filter="fade">
                                      <p:cBhvr>
                                        <p:cTn id="9"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RHIC Hadron </a:t>
            </a:r>
            <a:r>
              <a:rPr lang="en-US" dirty="0" err="1" smtClean="0"/>
              <a:t>Polarimetry</a:t>
            </a:r>
            <a:endParaRPr lang="en-US" dirty="0"/>
          </a:p>
        </p:txBody>
      </p:sp>
      <p:sp>
        <p:nvSpPr>
          <p:cNvPr id="17411" name="TextBox 3"/>
          <p:cNvSpPr txBox="1">
            <a:spLocks noChangeArrowheads="1"/>
          </p:cNvSpPr>
          <p:nvPr/>
        </p:nvSpPr>
        <p:spPr bwMode="auto">
          <a:xfrm>
            <a:off x="0" y="990600"/>
            <a:ext cx="9144000" cy="4208845"/>
          </a:xfrm>
          <a:prstGeom prst="rect">
            <a:avLst/>
          </a:prstGeom>
          <a:noFill/>
          <a:ln w="9525">
            <a:noFill/>
            <a:miter lim="800000"/>
            <a:headEnd/>
            <a:tailEnd/>
          </a:ln>
        </p:spPr>
        <p:txBody>
          <a:bodyPr wrap="square">
            <a:prstTxWarp prst="textNoShape">
              <a:avLst/>
            </a:prstTxWarp>
            <a:spAutoFit/>
          </a:bodyPr>
          <a:lstStyle/>
          <a:p>
            <a:pPr>
              <a:spcAft>
                <a:spcPts val="300"/>
              </a:spcAft>
            </a:pPr>
            <a:r>
              <a:rPr lang="en-US" sz="2000" b="1" dirty="0">
                <a:solidFill>
                  <a:srgbClr val="0000FF"/>
                </a:solidFill>
                <a:latin typeface="Comic Sans MS"/>
                <a:ea typeface="Arial" charset="0"/>
                <a:cs typeface="Comic Sans MS"/>
              </a:rPr>
              <a:t>Polarized hydrogen Jet </a:t>
            </a:r>
            <a:r>
              <a:rPr lang="en-US" sz="2000" b="1" dirty="0" err="1">
                <a:solidFill>
                  <a:srgbClr val="0000FF"/>
                </a:solidFill>
                <a:latin typeface="Comic Sans MS"/>
                <a:ea typeface="Arial" charset="0"/>
                <a:cs typeface="Comic Sans MS"/>
              </a:rPr>
              <a:t>Polarimeter</a:t>
            </a:r>
            <a:r>
              <a:rPr lang="en-US" sz="2000" b="1" dirty="0">
                <a:solidFill>
                  <a:srgbClr val="0000FF"/>
                </a:solidFill>
                <a:latin typeface="Comic Sans MS"/>
                <a:ea typeface="Arial" charset="0"/>
                <a:cs typeface="Comic Sans MS"/>
              </a:rPr>
              <a:t> (</a:t>
            </a:r>
            <a:r>
              <a:rPr lang="en-US" sz="2000" b="1" dirty="0" err="1">
                <a:solidFill>
                  <a:srgbClr val="0000FF"/>
                </a:solidFill>
                <a:latin typeface="Comic Sans MS"/>
                <a:ea typeface="Arial" charset="0"/>
                <a:cs typeface="Comic Sans MS"/>
              </a:rPr>
              <a:t>HJet</a:t>
            </a:r>
            <a:r>
              <a:rPr lang="en-US" sz="2000" b="1" dirty="0">
                <a:solidFill>
                  <a:srgbClr val="0000FF"/>
                </a:solidFill>
                <a:latin typeface="Comic Sans MS"/>
                <a:ea typeface="Arial" charset="0"/>
                <a:cs typeface="Comic Sans MS"/>
              </a:rPr>
              <a:t>)</a:t>
            </a:r>
          </a:p>
          <a:p>
            <a:pPr lvl="1">
              <a:spcAft>
                <a:spcPts val="300"/>
              </a:spcAft>
            </a:pPr>
            <a:r>
              <a:rPr lang="en-US" sz="1800" b="1" dirty="0">
                <a:latin typeface="Comic Sans MS"/>
                <a:ea typeface="Arial" charset="0"/>
                <a:cs typeface="Comic Sans MS"/>
              </a:rPr>
              <a:t>Source of </a:t>
            </a:r>
            <a:r>
              <a:rPr lang="en-US" sz="1800" b="1" dirty="0">
                <a:solidFill>
                  <a:srgbClr val="FF29FE"/>
                </a:solidFill>
                <a:latin typeface="Comic Sans MS"/>
                <a:ea typeface="Arial" charset="0"/>
                <a:cs typeface="Comic Sans MS"/>
              </a:rPr>
              <a:t>absolute</a:t>
            </a:r>
            <a:r>
              <a:rPr lang="en-US" sz="1800" b="1" dirty="0">
                <a:latin typeface="Comic Sans MS"/>
                <a:ea typeface="Arial" charset="0"/>
                <a:cs typeface="Comic Sans MS"/>
              </a:rPr>
              <a:t> polarization (normalization </a:t>
            </a:r>
            <a:r>
              <a:rPr lang="en-US" sz="1800" b="1" dirty="0" smtClean="0">
                <a:latin typeface="Comic Sans MS"/>
                <a:ea typeface="Arial" charset="0"/>
                <a:cs typeface="Comic Sans MS"/>
              </a:rPr>
              <a:t>of </a:t>
            </a:r>
            <a:r>
              <a:rPr lang="en-US" sz="1800" b="1" dirty="0">
                <a:latin typeface="Comic Sans MS"/>
                <a:ea typeface="Arial" charset="0"/>
                <a:cs typeface="Comic Sans MS"/>
              </a:rPr>
              <a:t>other </a:t>
            </a:r>
            <a:r>
              <a:rPr lang="en-US" sz="1800" b="1" dirty="0" err="1">
                <a:latin typeface="Comic Sans MS"/>
                <a:ea typeface="Arial" charset="0"/>
                <a:cs typeface="Comic Sans MS"/>
              </a:rPr>
              <a:t>polarimeters</a:t>
            </a:r>
            <a:r>
              <a:rPr lang="en-US" sz="1800" b="1" dirty="0">
                <a:latin typeface="Comic Sans MS"/>
                <a:ea typeface="Arial" charset="0"/>
                <a:cs typeface="Comic Sans MS"/>
              </a:rPr>
              <a:t>)</a:t>
            </a:r>
          </a:p>
          <a:p>
            <a:pPr lvl="1">
              <a:spcAft>
                <a:spcPts val="300"/>
              </a:spcAft>
            </a:pPr>
            <a:r>
              <a:rPr lang="en-US" sz="1800" b="1" dirty="0">
                <a:latin typeface="Comic Sans MS"/>
                <a:ea typeface="Arial" charset="0"/>
                <a:cs typeface="Comic Sans MS"/>
              </a:rPr>
              <a:t>Slow (low rates </a:t>
            </a:r>
            <a:r>
              <a:rPr lang="en-US" sz="1800" b="1" dirty="0">
                <a:latin typeface="Comic Sans MS"/>
                <a:ea typeface="Arial" charset="0"/>
                <a:cs typeface="Comic Sans MS"/>
                <a:sym typeface="Symbol" charset="2"/>
              </a:rPr>
              <a:t> needs </a:t>
            </a:r>
            <a:r>
              <a:rPr lang="en-US" sz="1800" b="1" dirty="0" err="1" smtClean="0">
                <a:latin typeface="Comic Sans MS"/>
                <a:ea typeface="Arial" charset="0"/>
                <a:cs typeface="Comic Sans MS"/>
                <a:sym typeface="Symbol" charset="2"/>
              </a:rPr>
              <a:t>l</a:t>
            </a:r>
            <a:r>
              <a:rPr lang="en-US" sz="1800" b="1" dirty="0" err="1" smtClean="0">
                <a:solidFill>
                  <a:srgbClr val="FF29FE"/>
                </a:solidFill>
                <a:latin typeface="Comic Sans MS"/>
                <a:ea typeface="Arial" charset="0"/>
                <a:cs typeface="Comic Sans MS"/>
                <a:sym typeface="Symbol" charset="2"/>
              </a:rPr>
              <a:t>ooo</a:t>
            </a:r>
            <a:r>
              <a:rPr lang="en-US" sz="1800" b="1" dirty="0" err="1" smtClean="0">
                <a:latin typeface="Comic Sans MS"/>
                <a:ea typeface="Arial" charset="0"/>
                <a:cs typeface="Comic Sans MS"/>
                <a:sym typeface="Symbol" charset="2"/>
              </a:rPr>
              <a:t>ng</a:t>
            </a:r>
            <a:r>
              <a:rPr lang="en-US" sz="1800" b="1" dirty="0" smtClean="0">
                <a:latin typeface="Comic Sans MS"/>
                <a:ea typeface="Arial" charset="0"/>
                <a:cs typeface="Comic Sans MS"/>
                <a:sym typeface="Symbol" charset="2"/>
              </a:rPr>
              <a:t> </a:t>
            </a:r>
            <a:r>
              <a:rPr lang="en-US" sz="1800" b="1" dirty="0">
                <a:latin typeface="Comic Sans MS"/>
                <a:ea typeface="Arial" charset="0"/>
                <a:cs typeface="Comic Sans MS"/>
                <a:sym typeface="Symbol" charset="2"/>
              </a:rPr>
              <a:t>time to get precise measurements</a:t>
            </a:r>
            <a:r>
              <a:rPr lang="en-US" sz="1800" b="1" dirty="0">
                <a:latin typeface="Comic Sans MS"/>
                <a:ea typeface="Arial" charset="0"/>
                <a:cs typeface="Comic Sans MS"/>
              </a:rPr>
              <a:t>)</a:t>
            </a:r>
          </a:p>
          <a:p>
            <a:pPr lvl="1">
              <a:spcAft>
                <a:spcPts val="300"/>
              </a:spcAft>
            </a:pPr>
            <a:endParaRPr lang="en-US" b="1" dirty="0">
              <a:latin typeface="Comic Sans MS"/>
              <a:ea typeface="Arial" charset="0"/>
              <a:cs typeface="Comic Sans MS"/>
            </a:endParaRPr>
          </a:p>
          <a:p>
            <a:pPr>
              <a:spcAft>
                <a:spcPts val="300"/>
              </a:spcAft>
            </a:pPr>
            <a:r>
              <a:rPr lang="en-US" sz="2000" b="1" dirty="0">
                <a:solidFill>
                  <a:srgbClr val="0000FF"/>
                </a:solidFill>
                <a:latin typeface="Comic Sans MS"/>
                <a:ea typeface="Arial" charset="0"/>
                <a:cs typeface="Comic Sans MS"/>
              </a:rPr>
              <a:t>Proton-Carbon </a:t>
            </a:r>
            <a:r>
              <a:rPr lang="en-US" sz="2000" b="1" dirty="0" err="1">
                <a:solidFill>
                  <a:srgbClr val="0000FF"/>
                </a:solidFill>
                <a:latin typeface="Comic Sans MS"/>
                <a:ea typeface="Arial" charset="0"/>
                <a:cs typeface="Comic Sans MS"/>
              </a:rPr>
              <a:t>Polarimeter</a:t>
            </a:r>
            <a:r>
              <a:rPr lang="en-US" sz="2000" b="1" dirty="0">
                <a:solidFill>
                  <a:srgbClr val="0000FF"/>
                </a:solidFill>
                <a:latin typeface="Comic Sans MS"/>
                <a:ea typeface="Arial" charset="0"/>
                <a:cs typeface="Comic Sans MS"/>
              </a:rPr>
              <a:t> (</a:t>
            </a:r>
            <a:r>
              <a:rPr lang="en-US" sz="2000" b="1" dirty="0" err="1">
                <a:solidFill>
                  <a:srgbClr val="0000FF"/>
                </a:solidFill>
                <a:latin typeface="Comic Sans MS"/>
                <a:ea typeface="Arial" charset="0"/>
                <a:cs typeface="Comic Sans MS"/>
              </a:rPr>
              <a:t>pC</a:t>
            </a:r>
            <a:r>
              <a:rPr lang="en-US" sz="2000" b="1" dirty="0" smtClean="0">
                <a:solidFill>
                  <a:srgbClr val="0000FF"/>
                </a:solidFill>
                <a:latin typeface="Comic Sans MS"/>
                <a:ea typeface="Arial" charset="0"/>
                <a:cs typeface="Comic Sans MS"/>
              </a:rPr>
              <a:t>) @ RHIC and AGS </a:t>
            </a:r>
            <a:endParaRPr lang="en-US" sz="2000" b="1" dirty="0">
              <a:solidFill>
                <a:srgbClr val="0000FF"/>
              </a:solidFill>
              <a:latin typeface="Comic Sans MS"/>
              <a:ea typeface="Arial" charset="0"/>
              <a:cs typeface="Comic Sans MS"/>
            </a:endParaRPr>
          </a:p>
          <a:p>
            <a:pPr lvl="1">
              <a:spcAft>
                <a:spcPts val="300"/>
              </a:spcAft>
            </a:pPr>
            <a:r>
              <a:rPr lang="en-US" sz="1800" b="1" dirty="0">
                <a:latin typeface="Comic Sans MS"/>
                <a:ea typeface="Arial" charset="0"/>
                <a:cs typeface="Comic Sans MS"/>
              </a:rPr>
              <a:t>Very fast </a:t>
            </a:r>
            <a:r>
              <a:rPr lang="en-US" sz="1800" b="1" dirty="0" err="1">
                <a:latin typeface="Comic Sans MS"/>
                <a:ea typeface="Arial" charset="0"/>
                <a:cs typeface="Comic Sans MS"/>
                <a:sym typeface="Symbol" charset="2"/>
              </a:rPr>
              <a:t></a:t>
            </a:r>
            <a:r>
              <a:rPr lang="en-US" sz="1800" b="1" dirty="0">
                <a:latin typeface="Comic Sans MS"/>
                <a:ea typeface="Arial" charset="0"/>
                <a:cs typeface="Comic Sans MS"/>
                <a:sym typeface="Symbol" charset="2"/>
              </a:rPr>
              <a:t> main polarization monitoring tool</a:t>
            </a:r>
            <a:endParaRPr lang="en-US" sz="1800" b="1" dirty="0">
              <a:latin typeface="Comic Sans MS"/>
              <a:ea typeface="Arial" charset="0"/>
              <a:cs typeface="Comic Sans MS"/>
            </a:endParaRPr>
          </a:p>
          <a:p>
            <a:pPr lvl="1">
              <a:spcAft>
                <a:spcPts val="300"/>
              </a:spcAft>
            </a:pPr>
            <a:r>
              <a:rPr lang="en-US" sz="1800" b="1" dirty="0">
                <a:solidFill>
                  <a:srgbClr val="0080FF"/>
                </a:solidFill>
                <a:latin typeface="Comic Sans MS"/>
                <a:ea typeface="Arial" charset="0"/>
                <a:cs typeface="Comic Sans MS"/>
              </a:rPr>
              <a:t>Measures polarization profile </a:t>
            </a:r>
            <a:r>
              <a:rPr lang="en-US" sz="1800" b="1" dirty="0" smtClean="0">
                <a:solidFill>
                  <a:srgbClr val="0080FF"/>
                </a:solidFill>
                <a:latin typeface="Comic Sans MS"/>
                <a:ea typeface="Arial" charset="0"/>
                <a:cs typeface="Comic Sans MS"/>
              </a:rPr>
              <a:t>(</a:t>
            </a:r>
            <a:r>
              <a:rPr lang="en-US" sz="1800" b="1" dirty="0">
                <a:solidFill>
                  <a:srgbClr val="0080FF"/>
                </a:solidFill>
                <a:latin typeface="Comic Sans MS"/>
                <a:ea typeface="Arial" charset="0"/>
                <a:cs typeface="Comic Sans MS"/>
              </a:rPr>
              <a:t>polarization is higher in beam center</a:t>
            </a:r>
            <a:r>
              <a:rPr lang="en-US" sz="1800" b="1" dirty="0" smtClean="0">
                <a:solidFill>
                  <a:srgbClr val="0080FF"/>
                </a:solidFill>
                <a:latin typeface="Comic Sans MS"/>
                <a:ea typeface="Arial" charset="0"/>
                <a:cs typeface="Comic Sans MS"/>
              </a:rPr>
              <a:t>) and lifetime</a:t>
            </a:r>
            <a:endParaRPr lang="en-US" sz="1800" b="1" dirty="0">
              <a:solidFill>
                <a:srgbClr val="0080FF"/>
              </a:solidFill>
              <a:latin typeface="Comic Sans MS"/>
              <a:ea typeface="Arial" charset="0"/>
              <a:cs typeface="Comic Sans MS"/>
            </a:endParaRPr>
          </a:p>
          <a:p>
            <a:pPr lvl="1">
              <a:spcAft>
                <a:spcPts val="300"/>
              </a:spcAft>
            </a:pPr>
            <a:r>
              <a:rPr lang="en-US" sz="1800" b="1" dirty="0">
                <a:latin typeface="Comic Sans MS"/>
                <a:ea typeface="Arial" charset="0"/>
                <a:cs typeface="Comic Sans MS"/>
              </a:rPr>
              <a:t>Needs to be normalized to </a:t>
            </a:r>
            <a:r>
              <a:rPr lang="en-US" sz="1800" b="1" dirty="0" err="1">
                <a:latin typeface="Comic Sans MS"/>
                <a:ea typeface="Arial" charset="0"/>
                <a:cs typeface="Comic Sans MS"/>
              </a:rPr>
              <a:t>HJet</a:t>
            </a:r>
            <a:endParaRPr lang="en-US" sz="1800" b="1" dirty="0">
              <a:latin typeface="Comic Sans MS"/>
              <a:ea typeface="Arial" charset="0"/>
              <a:cs typeface="Comic Sans MS"/>
            </a:endParaRPr>
          </a:p>
          <a:p>
            <a:pPr lvl="1">
              <a:spcAft>
                <a:spcPts val="300"/>
              </a:spcAft>
            </a:pPr>
            <a:endParaRPr lang="en-US" b="1" dirty="0">
              <a:latin typeface="Comic Sans MS"/>
              <a:ea typeface="Arial" charset="0"/>
              <a:cs typeface="Comic Sans MS"/>
            </a:endParaRPr>
          </a:p>
          <a:p>
            <a:pPr>
              <a:spcAft>
                <a:spcPts val="300"/>
              </a:spcAft>
            </a:pPr>
            <a:r>
              <a:rPr lang="en-US" sz="2000" b="1" dirty="0">
                <a:solidFill>
                  <a:srgbClr val="0000FF"/>
                </a:solidFill>
                <a:latin typeface="Comic Sans MS"/>
                <a:ea typeface="Arial" charset="0"/>
                <a:cs typeface="Comic Sans MS"/>
              </a:rPr>
              <a:t>Local </a:t>
            </a:r>
            <a:r>
              <a:rPr lang="en-US" sz="2000" b="1" dirty="0" err="1">
                <a:solidFill>
                  <a:srgbClr val="0000FF"/>
                </a:solidFill>
                <a:latin typeface="Comic Sans MS"/>
                <a:ea typeface="Arial" charset="0"/>
                <a:cs typeface="Comic Sans MS"/>
              </a:rPr>
              <a:t>Polarimeters</a:t>
            </a:r>
            <a:r>
              <a:rPr lang="en-US" sz="2000" b="1" dirty="0">
                <a:solidFill>
                  <a:srgbClr val="0000FF"/>
                </a:solidFill>
                <a:latin typeface="Comic Sans MS"/>
                <a:ea typeface="Arial" charset="0"/>
                <a:cs typeface="Comic Sans MS"/>
              </a:rPr>
              <a:t> (in PHENIX and STAR experiments)</a:t>
            </a:r>
          </a:p>
          <a:p>
            <a:pPr lvl="1">
              <a:spcAft>
                <a:spcPts val="300"/>
              </a:spcAft>
            </a:pPr>
            <a:r>
              <a:rPr lang="en-US" sz="1800" b="1" dirty="0">
                <a:solidFill>
                  <a:srgbClr val="322F31"/>
                </a:solidFill>
                <a:latin typeface="Comic Sans MS"/>
                <a:ea typeface="Arial" charset="0"/>
                <a:cs typeface="Comic Sans MS"/>
              </a:rPr>
              <a:t>Defines spin direction in experimental area</a:t>
            </a:r>
          </a:p>
          <a:p>
            <a:pPr lvl="1">
              <a:spcAft>
                <a:spcPts val="300"/>
              </a:spcAft>
            </a:pPr>
            <a:r>
              <a:rPr lang="en-US" sz="1800" b="1" dirty="0">
                <a:solidFill>
                  <a:srgbClr val="322F31"/>
                </a:solidFill>
                <a:latin typeface="Comic Sans MS"/>
                <a:ea typeface="Arial" charset="0"/>
                <a:cs typeface="Comic Sans MS"/>
              </a:rPr>
              <a:t>Needs to be normalized to </a:t>
            </a:r>
            <a:r>
              <a:rPr lang="en-US" sz="1800" b="1" dirty="0" err="1">
                <a:solidFill>
                  <a:srgbClr val="322F31"/>
                </a:solidFill>
                <a:latin typeface="Comic Sans MS"/>
                <a:ea typeface="Arial" charset="0"/>
                <a:cs typeface="Comic Sans MS"/>
              </a:rPr>
              <a:t>HJet</a:t>
            </a:r>
            <a:endParaRPr lang="en-US" sz="1800" b="1" dirty="0">
              <a:solidFill>
                <a:srgbClr val="322F31"/>
              </a:solidFill>
              <a:latin typeface="Comic Sans MS"/>
              <a:ea typeface="Arial" charset="0"/>
              <a:cs typeface="Comic Sans MS"/>
            </a:endParaRPr>
          </a:p>
        </p:txBody>
      </p:sp>
      <p:sp>
        <p:nvSpPr>
          <p:cNvPr id="5" name="TextBox 4"/>
          <p:cNvSpPr txBox="1">
            <a:spLocks noChangeArrowheads="1"/>
          </p:cNvSpPr>
          <p:nvPr/>
        </p:nvSpPr>
        <p:spPr bwMode="auto">
          <a:xfrm>
            <a:off x="1280587" y="5425019"/>
            <a:ext cx="6934200" cy="707886"/>
          </a:xfrm>
          <a:prstGeom prst="rect">
            <a:avLst/>
          </a:prstGeom>
          <a:gradFill flip="none" rotWithShape="1">
            <a:gsLst>
              <a:gs pos="0">
                <a:srgbClr val="3366FF"/>
              </a:gs>
              <a:gs pos="100000">
                <a:srgbClr val="FFFFFF"/>
              </a:gs>
              <a:gs pos="65000">
                <a:srgbClr val="3366FF"/>
              </a:gs>
              <a:gs pos="32000">
                <a:schemeClr val="bg1"/>
              </a:gs>
            </a:gsLst>
            <a:path path="circle">
              <a:fillToRect l="50000" t="50000" r="50000" b="50000"/>
            </a:path>
            <a:tileRect/>
          </a:gradFill>
          <a:ln w="9525">
            <a:solidFill>
              <a:srgbClr val="0000FF"/>
            </a:solidFill>
            <a:miter lim="800000"/>
            <a:headEnd/>
            <a:tailEnd/>
          </a:ln>
          <a:effectLst>
            <a:glow rad="101600">
              <a:srgbClr val="0080FF">
                <a:alpha val="75000"/>
              </a:srgbClr>
            </a:glow>
          </a:effectLst>
          <a:scene3d>
            <a:camera prst="orthographicFront"/>
            <a:lightRig rig="threePt" dir="t"/>
          </a:scene3d>
          <a:sp3d>
            <a:bevelT w="114300" prst="artDeco"/>
            <a:bevelB w="114300" prst="artDeco"/>
          </a:sp3d>
        </p:spPr>
        <p:txBody>
          <a:bodyPr wrap="square">
            <a:prstTxWarp prst="textNoShape">
              <a:avLst/>
            </a:prstTxWarp>
            <a:spAutoFit/>
          </a:bodyPr>
          <a:lstStyle/>
          <a:p>
            <a:pPr algn="ctr"/>
            <a:r>
              <a:rPr lang="en-US" sz="2000" b="1" dirty="0">
                <a:latin typeface="Comic Sans MS"/>
                <a:ea typeface="Arial" charset="0"/>
                <a:cs typeface="Comic Sans MS"/>
              </a:rPr>
              <a:t>All of these systems are necessary for the proton beam polarization measurements and monitoring</a:t>
            </a:r>
          </a:p>
        </p:txBody>
      </p:sp>
      <p:sp>
        <p:nvSpPr>
          <p:cNvPr id="7" name="Date Placeholder 6"/>
          <p:cNvSpPr>
            <a:spLocks noGrp="1"/>
          </p:cNvSpPr>
          <p:nvPr>
            <p:ph type="dt" sz="half" idx="10"/>
          </p:nvPr>
        </p:nvSpPr>
        <p:spPr/>
        <p:txBody>
          <a:bodyPr/>
          <a:lstStyle/>
          <a:p>
            <a:r>
              <a:rPr lang="en-US" smtClean="0"/>
              <a:t>E.C. Aschenauer</a:t>
            </a:r>
            <a:endParaRPr lang="en-US"/>
          </a:p>
        </p:txBody>
      </p:sp>
      <p:sp>
        <p:nvSpPr>
          <p:cNvPr id="8" name="Slide Number Placeholder 7"/>
          <p:cNvSpPr>
            <a:spLocks noGrp="1"/>
          </p:cNvSpPr>
          <p:nvPr>
            <p:ph type="sldNum" sz="quarter" idx="12"/>
          </p:nvPr>
        </p:nvSpPr>
        <p:spPr/>
        <p:txBody>
          <a:bodyPr/>
          <a:lstStyle/>
          <a:p>
            <a:fld id="{E7C2DFF1-6A7E-5841-980E-96BA788216E4}" type="slidenum">
              <a:rPr lang="en-US" smtClean="0"/>
              <a:pPr/>
              <a:t>12</a:t>
            </a:fld>
            <a:endParaRPr lang="en-US"/>
          </a:p>
        </p:txBody>
      </p:sp>
      <p:sp>
        <p:nvSpPr>
          <p:cNvPr id="2" name="Footer Placeholder 1"/>
          <p:cNvSpPr>
            <a:spLocks noGrp="1"/>
          </p:cNvSpPr>
          <p:nvPr>
            <p:ph type="ftr" sz="quarter" idx="11"/>
          </p:nvPr>
        </p:nvSpPr>
        <p:spPr/>
        <p:txBody>
          <a:bodyPr/>
          <a:lstStyle/>
          <a:p>
            <a:r>
              <a:rPr lang="en-US" altLang="ja-JP" smtClean="0"/>
              <a:t>PSTP-2013, Charlotesville, VA</a:t>
            </a:r>
            <a:endParaRPr lang="en-US" altLang="ja-JP"/>
          </a:p>
        </p:txBody>
      </p:sp>
    </p:spTree>
    <p:extLst>
      <p:ext uri="{BB962C8B-B14F-4D97-AF65-F5344CB8AC3E}">
        <p14:creationId xmlns:p14="http://schemas.microsoft.com/office/powerpoint/2010/main" val="3794500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RHIC Hadron </a:t>
            </a:r>
            <a:r>
              <a:rPr lang="en-US" dirty="0" err="1" smtClean="0"/>
              <a:t>Polarisation</a:t>
            </a:r>
            <a:endParaRPr lang="en-US" dirty="0"/>
          </a:p>
        </p:txBody>
      </p:sp>
      <p:sp>
        <p:nvSpPr>
          <p:cNvPr id="3" name="Slide Number Placeholder 2"/>
          <p:cNvSpPr>
            <a:spLocks noGrp="1"/>
          </p:cNvSpPr>
          <p:nvPr>
            <p:ph type="sldNum" sz="quarter" idx="12"/>
          </p:nvPr>
        </p:nvSpPr>
        <p:spPr/>
        <p:txBody>
          <a:bodyPr/>
          <a:lstStyle/>
          <a:p>
            <a:fld id="{E7C2DFF1-6A7E-5841-980E-96BA788216E4}" type="slidenum">
              <a:rPr lang="en-US" smtClean="0"/>
              <a:pPr/>
              <a:t>13</a:t>
            </a:fld>
            <a:endParaRPr lang="en-US"/>
          </a:p>
        </p:txBody>
      </p:sp>
      <p:sp>
        <p:nvSpPr>
          <p:cNvPr id="5" name="TextBox 4"/>
          <p:cNvSpPr txBox="1"/>
          <p:nvPr/>
        </p:nvSpPr>
        <p:spPr>
          <a:xfrm>
            <a:off x="0" y="533400"/>
            <a:ext cx="6530566" cy="923330"/>
          </a:xfrm>
          <a:prstGeom prst="rect">
            <a:avLst/>
          </a:prstGeom>
          <a:noFill/>
        </p:spPr>
        <p:txBody>
          <a:bodyPr wrap="none" rtlCol="0">
            <a:spAutoFit/>
          </a:bodyPr>
          <a:lstStyle/>
          <a:p>
            <a:r>
              <a:rPr lang="en-US" dirty="0" smtClean="0"/>
              <a:t>Account for </a:t>
            </a:r>
          </a:p>
          <a:p>
            <a:r>
              <a:rPr lang="en-US" dirty="0" smtClean="0"/>
              <a:t>beam polarization decay through fill </a:t>
            </a:r>
            <a:r>
              <a:rPr lang="en-US" dirty="0" smtClean="0">
                <a:sym typeface="Wingdings"/>
              </a:rPr>
              <a:t> </a:t>
            </a:r>
            <a:r>
              <a:rPr lang="en-US" dirty="0">
                <a:sym typeface="Wingdings"/>
              </a:rPr>
              <a:t>P(t)=P</a:t>
            </a:r>
            <a:r>
              <a:rPr lang="en-US" baseline="-25000" dirty="0">
                <a:sym typeface="Wingdings"/>
              </a:rPr>
              <a:t>0</a:t>
            </a:r>
            <a:r>
              <a:rPr lang="en-US" dirty="0">
                <a:sym typeface="Wingdings"/>
              </a:rPr>
              <a:t>exp(-t/</a:t>
            </a:r>
            <a:r>
              <a:rPr lang="en-US" dirty="0" err="1">
                <a:latin typeface="Symbol" charset="2"/>
                <a:cs typeface="Symbol" charset="2"/>
                <a:sym typeface="Wingdings"/>
              </a:rPr>
              <a:t>t</a:t>
            </a:r>
            <a:r>
              <a:rPr lang="en-US" baseline="-25000" dirty="0" err="1">
                <a:sym typeface="Wingdings"/>
              </a:rPr>
              <a:t>p</a:t>
            </a:r>
            <a:r>
              <a:rPr lang="en-US" dirty="0" smtClean="0">
                <a:sym typeface="Wingdings"/>
              </a:rPr>
              <a:t>)</a:t>
            </a:r>
            <a:r>
              <a:rPr lang="en-US" dirty="0" smtClean="0"/>
              <a:t> </a:t>
            </a:r>
            <a:endParaRPr lang="en-US" dirty="0"/>
          </a:p>
          <a:p>
            <a:r>
              <a:rPr lang="en-US" dirty="0" smtClean="0"/>
              <a:t>growth of beam polarization profile </a:t>
            </a:r>
            <a:r>
              <a:rPr lang="en-US" dirty="0" smtClean="0">
                <a:solidFill>
                  <a:srgbClr val="FF00FF"/>
                </a:solidFill>
              </a:rPr>
              <a:t>R</a:t>
            </a:r>
            <a:r>
              <a:rPr lang="en-US" dirty="0" smtClean="0"/>
              <a:t> through fill </a:t>
            </a:r>
            <a:endParaRPr lang="en-US" dirty="0"/>
          </a:p>
        </p:txBody>
      </p:sp>
      <p:sp>
        <p:nvSpPr>
          <p:cNvPr id="6" name="Oval 3"/>
          <p:cNvSpPr>
            <a:spLocks noChangeArrowheads="1"/>
          </p:cNvSpPr>
          <p:nvPr/>
        </p:nvSpPr>
        <p:spPr bwMode="auto">
          <a:xfrm>
            <a:off x="7670800" y="2527300"/>
            <a:ext cx="685800" cy="6858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7" name="Line 18"/>
          <p:cNvSpPr>
            <a:spLocks noChangeShapeType="1"/>
          </p:cNvSpPr>
          <p:nvPr/>
        </p:nvSpPr>
        <p:spPr bwMode="auto">
          <a:xfrm>
            <a:off x="8026400" y="1917700"/>
            <a:ext cx="0" cy="2197100"/>
          </a:xfrm>
          <a:prstGeom prst="line">
            <a:avLst/>
          </a:prstGeom>
          <a:noFill/>
          <a:ln w="25400">
            <a:solidFill>
              <a:schemeClr val="tx1"/>
            </a:solidFill>
            <a:round/>
            <a:headEnd/>
            <a:tailEnd/>
          </a:ln>
          <a:effectLst/>
        </p:spPr>
        <p:txBody>
          <a:bodyPr/>
          <a:lstStyle/>
          <a:p>
            <a:endParaRPr lang="en-US"/>
          </a:p>
        </p:txBody>
      </p:sp>
      <p:sp>
        <p:nvSpPr>
          <p:cNvPr id="8" name="Text Box 19"/>
          <p:cNvSpPr txBox="1">
            <a:spLocks noChangeArrowheads="1"/>
          </p:cNvSpPr>
          <p:nvPr/>
        </p:nvSpPr>
        <p:spPr bwMode="auto">
          <a:xfrm>
            <a:off x="7315200" y="939800"/>
            <a:ext cx="1453681" cy="646331"/>
          </a:xfrm>
          <a:prstGeom prst="rect">
            <a:avLst/>
          </a:prstGeom>
          <a:noFill/>
          <a:ln w="9525">
            <a:noFill/>
            <a:miter lim="800000"/>
            <a:headEnd/>
            <a:tailEnd/>
          </a:ln>
          <a:effectLst/>
        </p:spPr>
        <p:txBody>
          <a:bodyPr wrap="none">
            <a:spAutoFit/>
          </a:bodyPr>
          <a:lstStyle/>
          <a:p>
            <a:pPr algn="ctr"/>
            <a:r>
              <a:rPr lang="en-US" dirty="0" err="1" smtClean="0">
                <a:latin typeface="Comic Sans MS"/>
                <a:cs typeface="Comic Sans MS"/>
              </a:rPr>
              <a:t>pCarbon</a:t>
            </a:r>
            <a:r>
              <a:rPr lang="en-US" dirty="0" smtClean="0">
                <a:latin typeface="Comic Sans MS"/>
                <a:cs typeface="Comic Sans MS"/>
              </a:rPr>
              <a:t> </a:t>
            </a:r>
          </a:p>
          <a:p>
            <a:pPr algn="ctr"/>
            <a:r>
              <a:rPr lang="en-US" dirty="0" err="1" smtClean="0">
                <a:latin typeface="Comic Sans MS"/>
                <a:cs typeface="Comic Sans MS"/>
              </a:rPr>
              <a:t>polarimeter</a:t>
            </a:r>
            <a:endParaRPr lang="en-US" dirty="0">
              <a:latin typeface="Comic Sans MS"/>
              <a:cs typeface="Comic Sans MS"/>
            </a:endParaRPr>
          </a:p>
        </p:txBody>
      </p:sp>
      <p:sp>
        <p:nvSpPr>
          <p:cNvPr id="9" name="Text Box 27"/>
          <p:cNvSpPr txBox="1">
            <a:spLocks noChangeArrowheads="1"/>
          </p:cNvSpPr>
          <p:nvPr/>
        </p:nvSpPr>
        <p:spPr bwMode="auto">
          <a:xfrm>
            <a:off x="7972425" y="1920875"/>
            <a:ext cx="727075" cy="457200"/>
          </a:xfrm>
          <a:prstGeom prst="rect">
            <a:avLst/>
          </a:prstGeom>
          <a:noFill/>
          <a:ln w="9525">
            <a:noFill/>
            <a:miter lim="800000"/>
            <a:headEnd/>
            <a:tailEnd/>
          </a:ln>
          <a:effectLst/>
        </p:spPr>
        <p:txBody>
          <a:bodyPr wrap="none">
            <a:spAutoFit/>
          </a:bodyPr>
          <a:lstStyle/>
          <a:p>
            <a:r>
              <a:rPr lang="en-US" i="1" dirty="0"/>
              <a:t>x</a:t>
            </a:r>
            <a:r>
              <a:rPr lang="en-US" dirty="0"/>
              <a:t>=</a:t>
            </a:r>
            <a:r>
              <a:rPr lang="en-US" i="1" dirty="0"/>
              <a:t>x</a:t>
            </a:r>
            <a:r>
              <a:rPr lang="en-US" baseline="-25000" dirty="0"/>
              <a:t>0</a:t>
            </a:r>
          </a:p>
        </p:txBody>
      </p:sp>
      <p:graphicFrame>
        <p:nvGraphicFramePr>
          <p:cNvPr id="10" name="Object 6"/>
          <p:cNvGraphicFramePr>
            <a:graphicFrameLocks noChangeAspect="1"/>
          </p:cNvGraphicFramePr>
          <p:nvPr>
            <p:extLst>
              <p:ext uri="{D42A27DB-BD31-4B8C-83A1-F6EECF244321}">
                <p14:modId xmlns:p14="http://schemas.microsoft.com/office/powerpoint/2010/main" val="3815259105"/>
              </p:ext>
            </p:extLst>
          </p:nvPr>
        </p:nvGraphicFramePr>
        <p:xfrm>
          <a:off x="8037513" y="3362325"/>
          <a:ext cx="774700" cy="752475"/>
        </p:xfrm>
        <a:graphic>
          <a:graphicData uri="http://schemas.openxmlformats.org/presentationml/2006/ole">
            <mc:AlternateContent xmlns:mc="http://schemas.openxmlformats.org/markup-compatibility/2006">
              <mc:Choice xmlns:v="urn:schemas-microsoft-com:vml" Requires="v">
                <p:oleObj spid="_x0000_s151627" name="Equation" r:id="rId3" imgW="927100" imgH="901700" progId="Equation.DSMT4">
                  <p:embed/>
                </p:oleObj>
              </mc:Choice>
              <mc:Fallback>
                <p:oleObj name="Equation" r:id="rId3" imgW="927100" imgH="901700" progId="Equation.DSMT4">
                  <p:embed/>
                  <p:pic>
                    <p:nvPicPr>
                      <p:cNvPr id="0" name=""/>
                      <p:cNvPicPr>
                        <a:picLocks noChangeAspect="1" noChangeArrowheads="1"/>
                      </p:cNvPicPr>
                      <p:nvPr/>
                    </p:nvPicPr>
                    <p:blipFill>
                      <a:blip r:embed="rId4"/>
                      <a:srcRect/>
                      <a:stretch>
                        <a:fillRect/>
                      </a:stretch>
                    </p:blipFill>
                    <p:spPr bwMode="auto">
                      <a:xfrm>
                        <a:off x="8037513" y="3362325"/>
                        <a:ext cx="77470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Oval 17"/>
          <p:cNvSpPr>
            <a:spLocks noChangeArrowheads="1"/>
          </p:cNvSpPr>
          <p:nvPr/>
        </p:nvSpPr>
        <p:spPr bwMode="auto">
          <a:xfrm>
            <a:off x="5949950" y="2955925"/>
            <a:ext cx="685800" cy="6858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15" name="Oval 20"/>
          <p:cNvSpPr>
            <a:spLocks noChangeArrowheads="1"/>
          </p:cNvSpPr>
          <p:nvPr/>
        </p:nvSpPr>
        <p:spPr bwMode="auto">
          <a:xfrm>
            <a:off x="6102350" y="3108325"/>
            <a:ext cx="685800" cy="6858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16" name="Text Box 22"/>
          <p:cNvSpPr txBox="1">
            <a:spLocks noChangeArrowheads="1"/>
          </p:cNvSpPr>
          <p:nvPr/>
        </p:nvSpPr>
        <p:spPr bwMode="auto">
          <a:xfrm>
            <a:off x="5235555" y="1595194"/>
            <a:ext cx="1538327" cy="570156"/>
          </a:xfrm>
          <a:prstGeom prst="rect">
            <a:avLst/>
          </a:prstGeom>
          <a:noFill/>
          <a:ln w="9525">
            <a:noFill/>
            <a:miter lim="800000"/>
            <a:headEnd/>
            <a:tailEnd/>
          </a:ln>
          <a:effectLst/>
        </p:spPr>
        <p:txBody>
          <a:bodyPr wrap="none">
            <a:spAutoFit/>
          </a:bodyPr>
          <a:lstStyle/>
          <a:p>
            <a:pPr algn="ctr">
              <a:lnSpc>
                <a:spcPct val="85000"/>
              </a:lnSpc>
            </a:pPr>
            <a:r>
              <a:rPr lang="en-US" dirty="0">
                <a:latin typeface="Comic Sans MS"/>
                <a:cs typeface="Comic Sans MS"/>
              </a:rPr>
              <a:t>Collider</a:t>
            </a:r>
          </a:p>
          <a:p>
            <a:pPr algn="ctr">
              <a:lnSpc>
                <a:spcPct val="85000"/>
              </a:lnSpc>
            </a:pPr>
            <a:r>
              <a:rPr lang="en-US" dirty="0">
                <a:latin typeface="Comic Sans MS"/>
                <a:cs typeface="Comic Sans MS"/>
              </a:rPr>
              <a:t>Experiments</a:t>
            </a:r>
          </a:p>
        </p:txBody>
      </p:sp>
      <p:cxnSp>
        <p:nvCxnSpPr>
          <p:cNvPr id="18" name="Straight Arrow Connector 17"/>
          <p:cNvCxnSpPr/>
          <p:nvPr/>
        </p:nvCxnSpPr>
        <p:spPr>
          <a:xfrm rot="16200000" flipH="1">
            <a:off x="5645150" y="2651125"/>
            <a:ext cx="3810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5"/>
          </p:cNvCxnSpPr>
          <p:nvPr/>
        </p:nvCxnSpPr>
        <p:spPr>
          <a:xfrm rot="16200000" flipV="1">
            <a:off x="6687718" y="3693692"/>
            <a:ext cx="329033" cy="329033"/>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2171818232"/>
              </p:ext>
            </p:extLst>
          </p:nvPr>
        </p:nvGraphicFramePr>
        <p:xfrm>
          <a:off x="6970712" y="1600200"/>
          <a:ext cx="2120901" cy="339132"/>
        </p:xfrm>
        <a:graphic>
          <a:graphicData uri="http://schemas.openxmlformats.org/presentationml/2006/ole">
            <mc:AlternateContent xmlns:mc="http://schemas.openxmlformats.org/markup-compatibility/2006">
              <mc:Choice xmlns:v="urn:schemas-microsoft-com:vml" Requires="v">
                <p:oleObj spid="_x0000_s151628" name="Equation" r:id="rId5" imgW="1587240" imgH="253800" progId="Equation.3">
                  <p:embed/>
                </p:oleObj>
              </mc:Choice>
              <mc:Fallback>
                <p:oleObj name="Equation" r:id="rId5" imgW="158724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0712" y="1600200"/>
                        <a:ext cx="2120901" cy="339132"/>
                      </a:xfrm>
                      <a:prstGeom prst="rect">
                        <a:avLst/>
                      </a:prstGeom>
                      <a:noFill/>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4032025320"/>
              </p:ext>
            </p:extLst>
          </p:nvPr>
        </p:nvGraphicFramePr>
        <p:xfrm>
          <a:off x="4556127" y="2165350"/>
          <a:ext cx="3038474" cy="368126"/>
        </p:xfrm>
        <a:graphic>
          <a:graphicData uri="http://schemas.openxmlformats.org/presentationml/2006/ole">
            <mc:AlternateContent xmlns:mc="http://schemas.openxmlformats.org/markup-compatibility/2006">
              <mc:Choice xmlns:v="urn:schemas-microsoft-com:vml" Requires="v">
                <p:oleObj spid="_x0000_s151629" name="Equation" r:id="rId7" imgW="2095200" imgH="253800" progId="Equation.DSMT4">
                  <p:embed/>
                </p:oleObj>
              </mc:Choice>
              <mc:Fallback>
                <p:oleObj name="Equation" r:id="rId7" imgW="209520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6127" y="2165350"/>
                        <a:ext cx="3038474" cy="368126"/>
                      </a:xfrm>
                      <a:prstGeom prst="rect">
                        <a:avLst/>
                      </a:prstGeom>
                      <a:noFill/>
                      <a:extLst/>
                    </p:spPr>
                  </p:pic>
                </p:oleObj>
              </mc:Fallback>
            </mc:AlternateContent>
          </a:graphicData>
        </a:graphic>
      </p:graphicFrame>
      <p:pic>
        <p:nvPicPr>
          <p:cNvPr id="26" name="Picture 25"/>
          <p:cNvPicPr>
            <a:picLocks noChangeAspect="1"/>
          </p:cNvPicPr>
          <p:nvPr/>
        </p:nvPicPr>
        <p:blipFill>
          <a:blip r:embed="rId9"/>
          <a:stretch>
            <a:fillRect/>
          </a:stretch>
        </p:blipFill>
        <p:spPr>
          <a:xfrm>
            <a:off x="0" y="1549400"/>
            <a:ext cx="3357079" cy="3721100"/>
          </a:xfrm>
          <a:prstGeom prst="rect">
            <a:avLst/>
          </a:prstGeom>
        </p:spPr>
      </p:pic>
      <p:pic>
        <p:nvPicPr>
          <p:cNvPr id="27" name="Picture 26" descr="c_hRSlopeVsPolarSlope_Y1D_250.png"/>
          <p:cNvPicPr>
            <a:picLocks noChangeAspect="1"/>
          </p:cNvPicPr>
          <p:nvPr/>
        </p:nvPicPr>
        <p:blipFill rotWithShape="1">
          <a:blip r:embed="rId10">
            <a:extLst>
              <a:ext uri="{28A0092B-C50C-407E-A947-70E740481C1C}">
                <a14:useLocalDpi xmlns:a14="http://schemas.microsoft.com/office/drawing/2010/main" val="0"/>
              </a:ext>
            </a:extLst>
          </a:blip>
          <a:srcRect t="8474" r="22917"/>
          <a:stretch/>
        </p:blipFill>
        <p:spPr>
          <a:xfrm>
            <a:off x="4628433" y="4661108"/>
            <a:ext cx="4515567" cy="2196892"/>
          </a:xfrm>
          <a:prstGeom prst="rect">
            <a:avLst/>
          </a:prstGeom>
        </p:spPr>
      </p:pic>
      <p:sp>
        <p:nvSpPr>
          <p:cNvPr id="29" name="AutoShape 49"/>
          <p:cNvSpPr>
            <a:spLocks noChangeArrowheads="1"/>
          </p:cNvSpPr>
          <p:nvPr/>
        </p:nvSpPr>
        <p:spPr bwMode="auto">
          <a:xfrm>
            <a:off x="3491442" y="4354656"/>
            <a:ext cx="1042458" cy="903144"/>
          </a:xfrm>
          <a:prstGeom prst="curvedRightArrow">
            <a:avLst>
              <a:gd name="adj1" fmla="val 24848"/>
              <a:gd name="adj2" fmla="val 49697"/>
              <a:gd name="adj3" fmla="val 33333"/>
            </a:avLst>
          </a:prstGeom>
          <a:gradFill flip="none" rotWithShape="1">
            <a:gsLst>
              <a:gs pos="0">
                <a:srgbClr val="0000FF"/>
              </a:gs>
              <a:gs pos="100000">
                <a:srgbClr val="FFFFFF"/>
              </a:gs>
            </a:gsLst>
            <a:lin ang="0" scaled="1"/>
            <a:tileRect/>
          </a:gradFill>
          <a:ln w="9525">
            <a:solidFill>
              <a:schemeClr val="tx1"/>
            </a:solidFill>
            <a:miter lim="800000"/>
            <a:headEnd/>
            <a:tailEnd/>
          </a:ln>
          <a:effectLst/>
        </p:spPr>
        <p:txBody>
          <a:bodyPr wrap="none" anchor="ctr"/>
          <a:lstStyle/>
          <a:p>
            <a:pPr>
              <a:defRPr/>
            </a:pPr>
            <a:endParaRPr lang="en-US" dirty="0" smtClean="0">
              <a:effectLst>
                <a:outerShdw blurRad="38100" dist="38100" dir="2700000" algn="tl">
                  <a:srgbClr val="000000">
                    <a:alpha val="43137"/>
                  </a:srgbClr>
                </a:outerShdw>
              </a:effectLst>
              <a:latin typeface="Comic Sans MS" charset="0"/>
            </a:endParaRPr>
          </a:p>
        </p:txBody>
      </p:sp>
      <p:sp>
        <p:nvSpPr>
          <p:cNvPr id="32" name="TextBox 31"/>
          <p:cNvSpPr txBox="1"/>
          <p:nvPr/>
        </p:nvSpPr>
        <p:spPr>
          <a:xfrm>
            <a:off x="3352800" y="3187700"/>
            <a:ext cx="2073705" cy="1200329"/>
          </a:xfrm>
          <a:prstGeom prst="rect">
            <a:avLst/>
          </a:prstGeom>
          <a:noFill/>
        </p:spPr>
        <p:txBody>
          <a:bodyPr wrap="none" rtlCol="0">
            <a:spAutoFit/>
          </a:bodyPr>
          <a:lstStyle/>
          <a:p>
            <a:pPr algn="ctr"/>
            <a:r>
              <a:rPr lang="en-US" dirty="0" smtClean="0"/>
              <a:t>correlation of </a:t>
            </a:r>
          </a:p>
          <a:p>
            <a:pPr algn="ctr"/>
            <a:r>
              <a:rPr lang="en-US" dirty="0" err="1" smtClean="0"/>
              <a:t>dP</a:t>
            </a:r>
            <a:r>
              <a:rPr lang="en-US" dirty="0" smtClean="0"/>
              <a:t>/</a:t>
            </a:r>
            <a:r>
              <a:rPr lang="en-US" dirty="0" err="1" smtClean="0"/>
              <a:t>dt</a:t>
            </a:r>
            <a:r>
              <a:rPr lang="en-US" dirty="0" smtClean="0"/>
              <a:t> to </a:t>
            </a:r>
            <a:r>
              <a:rPr lang="en-US" dirty="0" err="1" smtClean="0"/>
              <a:t>dR</a:t>
            </a:r>
            <a:r>
              <a:rPr lang="en-US" dirty="0" smtClean="0"/>
              <a:t>/</a:t>
            </a:r>
            <a:r>
              <a:rPr lang="en-US" dirty="0" err="1" smtClean="0"/>
              <a:t>dt</a:t>
            </a:r>
            <a:endParaRPr lang="en-US" dirty="0" smtClean="0"/>
          </a:p>
          <a:p>
            <a:pPr algn="ctr"/>
            <a:r>
              <a:rPr lang="en-US" dirty="0" smtClean="0"/>
              <a:t>for all 2012 fills</a:t>
            </a:r>
          </a:p>
          <a:p>
            <a:pPr algn="ctr"/>
            <a:r>
              <a:rPr lang="en-US" dirty="0" smtClean="0"/>
              <a:t>at 250 </a:t>
            </a:r>
            <a:r>
              <a:rPr lang="en-US" dirty="0" err="1" smtClean="0"/>
              <a:t>GeV</a:t>
            </a:r>
            <a:endParaRPr lang="en-US" dirty="0"/>
          </a:p>
        </p:txBody>
      </p:sp>
      <p:sp>
        <p:nvSpPr>
          <p:cNvPr id="33" name="Rectangle 32"/>
          <p:cNvSpPr/>
          <p:nvPr/>
        </p:nvSpPr>
        <p:spPr>
          <a:xfrm>
            <a:off x="0" y="5330736"/>
            <a:ext cx="5143500" cy="1200329"/>
          </a:xfrm>
          <a:prstGeom prst="rect">
            <a:avLst/>
          </a:prstGeom>
        </p:spPr>
        <p:txBody>
          <a:bodyPr wrap="square">
            <a:spAutoFit/>
          </a:bodyPr>
          <a:lstStyle/>
          <a:p>
            <a:r>
              <a:rPr lang="en-US" dirty="0" smtClean="0"/>
              <a:t>Polarization </a:t>
            </a:r>
            <a:r>
              <a:rPr lang="en-US" dirty="0"/>
              <a:t>lifetime has </a:t>
            </a:r>
            <a:r>
              <a:rPr lang="en-US" dirty="0" smtClean="0"/>
              <a:t>consequences </a:t>
            </a:r>
            <a:r>
              <a:rPr lang="en-US" dirty="0"/>
              <a:t>for physics analysis</a:t>
            </a:r>
          </a:p>
          <a:p>
            <a:pPr marL="285750" indent="-285750">
              <a:buFont typeface="Wingdings" charset="0"/>
              <a:buChar char="à"/>
            </a:pPr>
            <a:r>
              <a:rPr lang="en-US" dirty="0">
                <a:sym typeface="Wingdings"/>
              </a:rPr>
              <a:t>different physics triggers mix </a:t>
            </a:r>
            <a:r>
              <a:rPr lang="en-US" dirty="0" smtClean="0">
                <a:sym typeface="Wingdings"/>
              </a:rPr>
              <a:t>over fill</a:t>
            </a:r>
          </a:p>
          <a:p>
            <a:pPr lvl="1"/>
            <a:r>
              <a:rPr lang="en-US" dirty="0" smtClean="0">
                <a:sym typeface="Wingdings"/>
              </a:rPr>
              <a:t> </a:t>
            </a:r>
            <a:r>
              <a:rPr lang="en-US" dirty="0" smtClean="0">
                <a:solidFill>
                  <a:srgbClr val="3366FF"/>
                </a:solidFill>
                <a:sym typeface="Wingdings"/>
              </a:rPr>
              <a:t>different </a:t>
            </a:r>
            <a:r>
              <a:rPr lang="en-US" dirty="0">
                <a:solidFill>
                  <a:srgbClr val="3366FF"/>
                </a:solidFill>
                <a:sym typeface="Wingdings"/>
              </a:rPr>
              <a:t>&lt;P&gt;</a:t>
            </a:r>
          </a:p>
        </p:txBody>
      </p:sp>
      <p:sp>
        <p:nvSpPr>
          <p:cNvPr id="22" name="TextBox 21"/>
          <p:cNvSpPr txBox="1"/>
          <p:nvPr/>
        </p:nvSpPr>
        <p:spPr>
          <a:xfrm rot="21000000">
            <a:off x="533400" y="2552700"/>
            <a:ext cx="7734300" cy="1015663"/>
          </a:xfrm>
          <a:prstGeom prst="rect">
            <a:avLst/>
          </a:prstGeom>
          <a:solidFill>
            <a:schemeClr val="bg1">
              <a:lumMod val="85000"/>
            </a:schemeClr>
          </a:solidFill>
          <a:ln>
            <a:solidFill>
              <a:schemeClr val="bg1">
                <a:lumMod val="50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wrap="square" rtlCol="0">
            <a:spAutoFit/>
          </a:bodyPr>
          <a:lstStyle/>
          <a:p>
            <a:r>
              <a:rPr lang="en-US" sz="2000" u="sng" dirty="0" smtClean="0">
                <a:solidFill>
                  <a:srgbClr val="FF00FF"/>
                </a:solidFill>
              </a:rPr>
              <a:t>Result:</a:t>
            </a:r>
            <a:endParaRPr lang="en-US" sz="2000" u="sng" dirty="0">
              <a:solidFill>
                <a:srgbClr val="FF00FF"/>
              </a:solidFill>
            </a:endParaRPr>
          </a:p>
          <a:p>
            <a:r>
              <a:rPr lang="en-US" sz="2000" dirty="0" smtClean="0"/>
              <a:t>Have achieved 6.5% uncertainty for DSA and 3.4 for SSA</a:t>
            </a:r>
          </a:p>
          <a:p>
            <a:r>
              <a:rPr lang="en-US" sz="2000" dirty="0" smtClean="0"/>
              <a:t>will be very challenging to reduce to 1-2%</a:t>
            </a:r>
          </a:p>
        </p:txBody>
      </p:sp>
      <p:sp>
        <p:nvSpPr>
          <p:cNvPr id="2" name="Date Placeholder 1"/>
          <p:cNvSpPr>
            <a:spLocks noGrp="1"/>
          </p:cNvSpPr>
          <p:nvPr>
            <p:ph type="dt" sz="half" idx="10"/>
          </p:nvPr>
        </p:nvSpPr>
        <p:spPr/>
        <p:txBody>
          <a:bodyPr/>
          <a:lstStyle/>
          <a:p>
            <a:r>
              <a:rPr lang="en-US" altLang="ja-JP" smtClean="0"/>
              <a:t>E.C. Aschenauer</a:t>
            </a:r>
            <a:endParaRPr lang="en-US" altLang="ja-JP"/>
          </a:p>
        </p:txBody>
      </p:sp>
      <p:sp>
        <p:nvSpPr>
          <p:cNvPr id="11" name="Footer Placeholder 10"/>
          <p:cNvSpPr>
            <a:spLocks noGrp="1"/>
          </p:cNvSpPr>
          <p:nvPr>
            <p:ph type="ftr" sz="quarter" idx="11"/>
          </p:nvPr>
        </p:nvSpPr>
        <p:spPr/>
        <p:txBody>
          <a:bodyPr/>
          <a:lstStyle/>
          <a:p>
            <a:r>
              <a:rPr lang="en-US" altLang="ja-JP" smtClean="0"/>
              <a:t>PSTP-2013, Charlotesville, VA</a:t>
            </a:r>
            <a:endParaRPr lang="en-US" altLang="ja-JP"/>
          </a:p>
        </p:txBody>
      </p:sp>
    </p:spTree>
    <p:extLst>
      <p:ext uri="{BB962C8B-B14F-4D97-AF65-F5344CB8AC3E}">
        <p14:creationId xmlns:p14="http://schemas.microsoft.com/office/powerpoint/2010/main" val="3666654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a:t>
            </a:r>
            <a:r>
              <a:rPr lang="en-US" dirty="0" err="1" smtClean="0"/>
              <a:t>Polarisation</a:t>
            </a:r>
            <a:r>
              <a:rPr lang="en-US" dirty="0" smtClean="0"/>
              <a:t>-Bunch Current Correlation</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PSTP-2013, Charlotesville, VA</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14</a:t>
            </a:fld>
            <a:endParaRPr lang="en-US" altLang="ja-JP"/>
          </a:p>
        </p:txBody>
      </p:sp>
      <p:graphicFrame>
        <p:nvGraphicFramePr>
          <p:cNvPr id="7" name="C 10"/>
          <p:cNvGraphicFramePr/>
          <p:nvPr>
            <p:extLst>
              <p:ext uri="{D42A27DB-BD31-4B8C-83A1-F6EECF244321}">
                <p14:modId xmlns:p14="http://schemas.microsoft.com/office/powerpoint/2010/main" val="1818263987"/>
              </p:ext>
            </p:extLst>
          </p:nvPr>
        </p:nvGraphicFramePr>
        <p:xfrm>
          <a:off x="137583" y="134831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 9"/>
          <p:cNvGraphicFramePr/>
          <p:nvPr>
            <p:extLst>
              <p:ext uri="{D42A27DB-BD31-4B8C-83A1-F6EECF244321}">
                <p14:modId xmlns:p14="http://schemas.microsoft.com/office/powerpoint/2010/main" val="124537826"/>
              </p:ext>
            </p:extLst>
          </p:nvPr>
        </p:nvGraphicFramePr>
        <p:xfrm>
          <a:off x="4159250" y="380365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584" y="867834"/>
            <a:ext cx="2911524" cy="400110"/>
          </a:xfrm>
          <a:prstGeom prst="rect">
            <a:avLst/>
          </a:prstGeom>
          <a:noFill/>
        </p:spPr>
        <p:txBody>
          <a:bodyPr wrap="none" rtlCol="0">
            <a:spAutoFit/>
          </a:bodyPr>
          <a:lstStyle/>
          <a:p>
            <a:r>
              <a:rPr lang="en-US" sz="2000" dirty="0" smtClean="0">
                <a:solidFill>
                  <a:srgbClr val="0000FF"/>
                </a:solidFill>
              </a:rPr>
              <a:t>Data from 2012-Run:</a:t>
            </a:r>
            <a:endParaRPr lang="en-US" sz="2000" dirty="0">
              <a:solidFill>
                <a:srgbClr val="0000FF"/>
              </a:solidFill>
            </a:endParaRPr>
          </a:p>
        </p:txBody>
      </p:sp>
      <p:sp>
        <p:nvSpPr>
          <p:cNvPr id="11" name="AutoShape 49"/>
          <p:cNvSpPr>
            <a:spLocks noChangeArrowheads="1"/>
          </p:cNvSpPr>
          <p:nvPr/>
        </p:nvSpPr>
        <p:spPr bwMode="auto">
          <a:xfrm>
            <a:off x="94191" y="4185322"/>
            <a:ext cx="1196975" cy="661845"/>
          </a:xfrm>
          <a:prstGeom prst="curvedRightArrow">
            <a:avLst>
              <a:gd name="adj1" fmla="val 24848"/>
              <a:gd name="adj2" fmla="val 49697"/>
              <a:gd name="adj3" fmla="val 33333"/>
            </a:avLst>
          </a:prstGeom>
          <a:gradFill flip="none" rotWithShape="1">
            <a:gsLst>
              <a:gs pos="0">
                <a:srgbClr val="0000FF"/>
              </a:gs>
              <a:gs pos="100000">
                <a:srgbClr val="FFFFFF"/>
              </a:gs>
            </a:gsLst>
            <a:lin ang="0" scaled="1"/>
            <a:tileRect/>
          </a:gradFill>
          <a:ln w="9525">
            <a:solidFill>
              <a:schemeClr val="tx1"/>
            </a:solidFill>
            <a:miter lim="800000"/>
            <a:headEnd/>
            <a:tailEnd/>
          </a:ln>
          <a:effectLst/>
        </p:spPr>
        <p:txBody>
          <a:bodyPr wrap="none" anchor="ctr"/>
          <a:lstStyle/>
          <a:p>
            <a:pPr>
              <a:defRPr/>
            </a:pPr>
            <a:endParaRPr lang="en-US" dirty="0" smtClean="0">
              <a:effectLst>
                <a:outerShdw blurRad="38100" dist="38100" dir="2700000" algn="tl">
                  <a:srgbClr val="000000">
                    <a:alpha val="43137"/>
                  </a:srgbClr>
                </a:outerShdw>
              </a:effectLst>
              <a:latin typeface="Comic Sans MS" charset="0"/>
            </a:endParaRPr>
          </a:p>
        </p:txBody>
      </p:sp>
      <p:sp>
        <p:nvSpPr>
          <p:cNvPr id="12" name="TextBox 11"/>
          <p:cNvSpPr txBox="1"/>
          <p:nvPr/>
        </p:nvSpPr>
        <p:spPr>
          <a:xfrm>
            <a:off x="1238253" y="4370919"/>
            <a:ext cx="3112676" cy="1477328"/>
          </a:xfrm>
          <a:prstGeom prst="rect">
            <a:avLst/>
          </a:prstGeom>
          <a:noFill/>
        </p:spPr>
        <p:txBody>
          <a:bodyPr wrap="none" rtlCol="0">
            <a:spAutoFit/>
          </a:bodyPr>
          <a:lstStyle/>
          <a:p>
            <a:r>
              <a:rPr lang="en-US" dirty="0" smtClean="0"/>
              <a:t>Small anti-correlation</a:t>
            </a:r>
          </a:p>
          <a:p>
            <a:r>
              <a:rPr lang="en-US" dirty="0" smtClean="0"/>
              <a:t>between </a:t>
            </a:r>
            <a:r>
              <a:rPr lang="en-US" dirty="0" err="1" smtClean="0"/>
              <a:t>polarisation</a:t>
            </a:r>
            <a:r>
              <a:rPr lang="en-US" dirty="0" smtClean="0"/>
              <a:t> and</a:t>
            </a:r>
          </a:p>
          <a:p>
            <a:r>
              <a:rPr lang="en-US" dirty="0" smtClean="0"/>
              <a:t>bunch current at injection</a:t>
            </a:r>
          </a:p>
          <a:p>
            <a:r>
              <a:rPr lang="en-US" dirty="0" smtClean="0"/>
              <a:t>which washes </a:t>
            </a:r>
            <a:r>
              <a:rPr lang="en-US" dirty="0"/>
              <a:t>o</a:t>
            </a:r>
            <a:r>
              <a:rPr lang="en-US" dirty="0" smtClean="0"/>
              <a:t>ut at </a:t>
            </a:r>
          </a:p>
          <a:p>
            <a:r>
              <a:rPr lang="en-US" dirty="0" smtClean="0"/>
              <a:t>collision energies</a:t>
            </a:r>
          </a:p>
        </p:txBody>
      </p:sp>
      <p:sp>
        <p:nvSpPr>
          <p:cNvPr id="13" name="TextBox 12"/>
          <p:cNvSpPr txBox="1"/>
          <p:nvPr/>
        </p:nvSpPr>
        <p:spPr>
          <a:xfrm rot="21000000">
            <a:off x="332533" y="2327124"/>
            <a:ext cx="8306380" cy="1938992"/>
          </a:xfrm>
          <a:prstGeom prst="rect">
            <a:avLst/>
          </a:prstGeom>
          <a:solidFill>
            <a:schemeClr val="bg1">
              <a:lumMod val="85000"/>
            </a:schemeClr>
          </a:solidFill>
          <a:ln>
            <a:solidFill>
              <a:schemeClr val="bg1">
                <a:lumMod val="50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wrap="square" rtlCol="0">
            <a:spAutoFit/>
          </a:bodyPr>
          <a:lstStyle/>
          <a:p>
            <a:r>
              <a:rPr lang="en-US" sz="2000" u="sng" dirty="0" smtClean="0">
                <a:solidFill>
                  <a:srgbClr val="FF00FF"/>
                </a:solidFill>
              </a:rPr>
              <a:t>Improvements of hadron </a:t>
            </a:r>
            <a:r>
              <a:rPr lang="en-US" sz="2000" u="sng" dirty="0" err="1" smtClean="0">
                <a:solidFill>
                  <a:srgbClr val="FF00FF"/>
                </a:solidFill>
              </a:rPr>
              <a:t>polarisation</a:t>
            </a:r>
            <a:r>
              <a:rPr lang="en-US" sz="2000" u="sng" dirty="0" smtClean="0">
                <a:solidFill>
                  <a:srgbClr val="FF00FF"/>
                </a:solidFill>
              </a:rPr>
              <a:t> measurements</a:t>
            </a:r>
            <a:r>
              <a:rPr lang="en-US" sz="2000" u="sng" dirty="0" smtClean="0">
                <a:solidFill>
                  <a:srgbClr val="FF00FF"/>
                </a:solidFill>
              </a:rPr>
              <a:t>:</a:t>
            </a:r>
            <a:endParaRPr lang="en-US" sz="2000" u="sng" dirty="0">
              <a:solidFill>
                <a:srgbClr val="FF00FF"/>
              </a:solidFill>
            </a:endParaRPr>
          </a:p>
          <a:p>
            <a:r>
              <a:rPr lang="en-US" sz="2000" dirty="0" smtClean="0"/>
              <a:t>continuously monitor molecular fraction in the H-Jet</a:t>
            </a:r>
          </a:p>
          <a:p>
            <a:r>
              <a:rPr lang="en-US" sz="2000" dirty="0" smtClean="0"/>
              <a:t>find longer lifetime and more </a:t>
            </a:r>
            <a:r>
              <a:rPr lang="en-US" sz="2000" dirty="0" err="1" smtClean="0"/>
              <a:t>homogenious</a:t>
            </a:r>
            <a:r>
              <a:rPr lang="en-US" sz="2000" dirty="0" smtClean="0"/>
              <a:t> target material for the </a:t>
            </a:r>
            <a:r>
              <a:rPr lang="en-US" sz="2000" dirty="0" err="1" smtClean="0"/>
              <a:t>pC</a:t>
            </a:r>
            <a:r>
              <a:rPr lang="en-US" sz="2000" dirty="0" smtClean="0"/>
              <a:t> </a:t>
            </a:r>
            <a:r>
              <a:rPr lang="en-US" sz="2000" dirty="0" err="1" smtClean="0"/>
              <a:t>polarimeters</a:t>
            </a:r>
            <a:endParaRPr lang="en-US" sz="2000" dirty="0" smtClean="0"/>
          </a:p>
          <a:p>
            <a:r>
              <a:rPr lang="en-US" sz="2000" dirty="0" smtClean="0"/>
              <a:t>can we calibrate energy scale of </a:t>
            </a:r>
            <a:r>
              <a:rPr lang="en-US" sz="2000" dirty="0" err="1" smtClean="0"/>
              <a:t>pC</a:t>
            </a:r>
            <a:r>
              <a:rPr lang="en-US" sz="2000" dirty="0" smtClean="0"/>
              <a:t> closer to </a:t>
            </a:r>
            <a:r>
              <a:rPr lang="en-US" sz="2000" dirty="0" err="1" smtClean="0"/>
              <a:t>E</a:t>
            </a:r>
            <a:r>
              <a:rPr lang="en-US" sz="2000" baseline="-25000" dirty="0" err="1" smtClean="0"/>
              <a:t>kin</a:t>
            </a:r>
            <a:r>
              <a:rPr lang="en-US" sz="2000" dirty="0" smtClean="0"/>
              <a:t>(C) in CNI </a:t>
            </a:r>
          </a:p>
          <a:p>
            <a:r>
              <a:rPr lang="en-US" sz="2000" dirty="0" smtClean="0"/>
              <a:t>alternative detector technology for Si-detectors to detect C</a:t>
            </a:r>
          </a:p>
        </p:txBody>
      </p:sp>
    </p:spTree>
    <p:extLst>
      <p:ext uri="{BB962C8B-B14F-4D97-AF65-F5344CB8AC3E}">
        <p14:creationId xmlns:p14="http://schemas.microsoft.com/office/powerpoint/2010/main" val="2335225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eRHIC</a:t>
            </a:r>
            <a:r>
              <a:rPr lang="en-US" dirty="0" smtClean="0"/>
              <a:t> Lepton Beam</a:t>
            </a:r>
            <a:endParaRPr lang="en-US" dirty="0"/>
          </a:p>
        </p:txBody>
      </p:sp>
      <p:sp>
        <p:nvSpPr>
          <p:cNvPr id="3" name="Slide Number Placeholder 2"/>
          <p:cNvSpPr>
            <a:spLocks noGrp="1"/>
          </p:cNvSpPr>
          <p:nvPr>
            <p:ph type="sldNum" sz="quarter" idx="12"/>
          </p:nvPr>
        </p:nvSpPr>
        <p:spPr/>
        <p:txBody>
          <a:bodyPr/>
          <a:lstStyle/>
          <a:p>
            <a:fld id="{E7C2DFF1-6A7E-5841-980E-96BA788216E4}" type="slidenum">
              <a:rPr lang="en-US" smtClean="0"/>
              <a:pPr/>
              <a:t>15</a:t>
            </a:fld>
            <a:endParaRPr lang="en-US"/>
          </a:p>
        </p:txBody>
      </p:sp>
      <p:sp>
        <p:nvSpPr>
          <p:cNvPr id="4" name="Content Placeholder 2"/>
          <p:cNvSpPr txBox="1">
            <a:spLocks/>
          </p:cNvSpPr>
          <p:nvPr/>
        </p:nvSpPr>
        <p:spPr>
          <a:xfrm>
            <a:off x="10588" y="692163"/>
            <a:ext cx="8801100" cy="690028"/>
          </a:xfrm>
          <a:prstGeom prst="rect">
            <a:avLst/>
          </a:prstGeom>
        </p:spPr>
        <p:txBody>
          <a:bodyPr/>
          <a:lstStyle>
            <a:lvl1pPr marL="342900" indent="-342900" algn="l" rtl="0" eaLnBrk="0" fontAlgn="base" hangingPunct="0">
              <a:spcBef>
                <a:spcPct val="20000"/>
              </a:spcBef>
              <a:spcAft>
                <a:spcPct val="0"/>
              </a:spcAft>
              <a:buClr>
                <a:srgbClr val="0000FF"/>
              </a:buClr>
              <a:buSzPct val="100000"/>
              <a:buFont typeface="Wingdings" charset="2"/>
              <a:buChar char="q"/>
              <a:defRPr sz="2200" b="1" i="0">
                <a:solidFill>
                  <a:schemeClr val="tx1"/>
                </a:solidFill>
                <a:latin typeface="Comic Sans MS Bold"/>
                <a:ea typeface="+mn-ea"/>
                <a:cs typeface="Comic Sans MS Bold"/>
              </a:defRPr>
            </a:lvl1pPr>
            <a:lvl2pPr marL="742950" indent="-285750" algn="l" rtl="0" eaLnBrk="0" fontAlgn="base" hangingPunct="0">
              <a:spcBef>
                <a:spcPct val="20000"/>
              </a:spcBef>
              <a:spcAft>
                <a:spcPct val="0"/>
              </a:spcAft>
              <a:buClr>
                <a:srgbClr val="0000FF"/>
              </a:buClr>
              <a:buSzPct val="100000"/>
              <a:buFont typeface="Wingdings" charset="2"/>
              <a:buChar char="Ø"/>
              <a:defRPr sz="2000" b="1" i="0">
                <a:solidFill>
                  <a:schemeClr val="tx1"/>
                </a:solidFill>
                <a:latin typeface="Comic Sans MS Bold"/>
                <a:ea typeface="+mn-ea"/>
                <a:cs typeface="Comic Sans MS Bold"/>
              </a:defRPr>
            </a:lvl2pPr>
            <a:lvl3pPr marL="1085850" indent="-228600" algn="l" rtl="0" eaLnBrk="0" fontAlgn="base" hangingPunct="0">
              <a:lnSpc>
                <a:spcPct val="80000"/>
              </a:lnSpc>
              <a:spcBef>
                <a:spcPct val="20000"/>
              </a:spcBef>
              <a:spcAft>
                <a:spcPct val="0"/>
              </a:spcAft>
              <a:buClr>
                <a:srgbClr val="0000FF"/>
              </a:buClr>
              <a:buSzPct val="110000"/>
              <a:buFont typeface="Courier New"/>
              <a:buChar char="o"/>
              <a:defRPr b="1" i="0">
                <a:solidFill>
                  <a:schemeClr val="tx1"/>
                </a:solidFill>
                <a:latin typeface="Comic Sans MS Bold"/>
                <a:ea typeface="+mn-ea"/>
                <a:cs typeface="Comic Sans MS Bold"/>
              </a:defRPr>
            </a:lvl3pPr>
            <a:lvl4pPr marL="1428750" indent="-228600" algn="l" rtl="0" eaLnBrk="0" fontAlgn="base" hangingPunct="0">
              <a:lnSpc>
                <a:spcPct val="80000"/>
              </a:lnSpc>
              <a:spcBef>
                <a:spcPct val="20000"/>
              </a:spcBef>
              <a:spcAft>
                <a:spcPct val="0"/>
              </a:spcAft>
              <a:buClr>
                <a:srgbClr val="0000FF"/>
              </a:buClr>
              <a:buSzPct val="100000"/>
              <a:buFont typeface="Wingdings" charset="2"/>
              <a:buChar char="ü"/>
              <a:defRPr sz="1600" b="1" i="0">
                <a:solidFill>
                  <a:schemeClr val="tx1"/>
                </a:solidFill>
                <a:latin typeface="Comic Sans MS Bold"/>
                <a:ea typeface="+mn-ea"/>
                <a:cs typeface="Comic Sans MS Bold"/>
              </a:defRPr>
            </a:lvl4pPr>
            <a:lvl5pPr marL="1771650" indent="-228600" algn="l" rtl="0" eaLnBrk="0" fontAlgn="base" hangingPunct="0">
              <a:lnSpc>
                <a:spcPct val="80000"/>
              </a:lnSpc>
              <a:spcBef>
                <a:spcPct val="20000"/>
              </a:spcBef>
              <a:spcAft>
                <a:spcPct val="0"/>
              </a:spcAft>
              <a:buClr>
                <a:srgbClr val="0000FF"/>
              </a:buClr>
              <a:buSzPct val="100000"/>
              <a:buChar char="-"/>
              <a:defRPr sz="1400" b="1" i="0">
                <a:solidFill>
                  <a:schemeClr val="tx1"/>
                </a:solidFill>
                <a:latin typeface="Comic Sans MS Bold"/>
                <a:ea typeface="+mn-ea"/>
                <a:cs typeface="Comic Sans MS Bold"/>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0" lvl="1" indent="0" eaLnBrk="1" hangingPunct="1">
              <a:spcBef>
                <a:spcPts val="0"/>
              </a:spcBef>
              <a:spcAft>
                <a:spcPts val="0"/>
              </a:spcAft>
            </a:pPr>
            <a:r>
              <a:rPr lang="en-US" sz="1600" dirty="0" smtClean="0">
                <a:latin typeface="Comic Sans MS" charset="0"/>
              </a:rPr>
              <a:t> How to generate 50 mA of polarized electron beam</a:t>
            </a:r>
            <a:r>
              <a:rPr lang="en-US" sz="1600" dirty="0" smtClean="0">
                <a:latin typeface="Comic Sans MS"/>
                <a:cs typeface="Comic Sans MS"/>
              </a:rPr>
              <a:t>? Polarized cathodes </a:t>
            </a:r>
          </a:p>
          <a:p>
            <a:pPr marL="0" lvl="1" indent="0" eaLnBrk="1" hangingPunct="1">
              <a:spcBef>
                <a:spcPts val="0"/>
              </a:spcBef>
              <a:spcAft>
                <a:spcPts val="0"/>
              </a:spcAft>
              <a:buNone/>
            </a:pPr>
            <a:r>
              <a:rPr lang="en-US" sz="1600" dirty="0">
                <a:latin typeface="Comic Sans MS"/>
                <a:cs typeface="Comic Sans MS"/>
              </a:rPr>
              <a:t> </a:t>
            </a:r>
            <a:r>
              <a:rPr lang="en-US" sz="1600" dirty="0" smtClean="0">
                <a:latin typeface="Comic Sans MS"/>
                <a:cs typeface="Comic Sans MS"/>
              </a:rPr>
              <a:t>  are notorious for dying fast even at mA beam currents</a:t>
            </a:r>
            <a:endParaRPr lang="en-US" sz="1600" dirty="0">
              <a:latin typeface="Comic Sans MS"/>
              <a:cs typeface="Comic Sans MS"/>
            </a:endParaRPr>
          </a:p>
        </p:txBody>
      </p:sp>
      <p:sp>
        <p:nvSpPr>
          <p:cNvPr id="5" name="Content Placeholder 2"/>
          <p:cNvSpPr txBox="1">
            <a:spLocks/>
          </p:cNvSpPr>
          <p:nvPr/>
        </p:nvSpPr>
        <p:spPr>
          <a:xfrm>
            <a:off x="-1" y="1275298"/>
            <a:ext cx="9144001" cy="947201"/>
          </a:xfrm>
          <a:prstGeom prst="rect">
            <a:avLst/>
          </a:prstGeom>
        </p:spPr>
        <p:txBody>
          <a:bodyPr/>
          <a:lstStyle>
            <a:lvl1pPr marL="342900" indent="-342900" algn="l" rtl="0" eaLnBrk="0" fontAlgn="base" hangingPunct="0">
              <a:spcBef>
                <a:spcPct val="20000"/>
              </a:spcBef>
              <a:spcAft>
                <a:spcPct val="0"/>
              </a:spcAft>
              <a:buClr>
                <a:srgbClr val="0000FF"/>
              </a:buClr>
              <a:buSzPct val="100000"/>
              <a:buFont typeface="Wingdings" charset="2"/>
              <a:buChar char="q"/>
              <a:defRPr sz="2200" b="1" i="0">
                <a:solidFill>
                  <a:schemeClr val="tx1"/>
                </a:solidFill>
                <a:latin typeface="Comic Sans MS Bold"/>
                <a:ea typeface="+mn-ea"/>
                <a:cs typeface="Comic Sans MS Bold"/>
              </a:defRPr>
            </a:lvl1pPr>
            <a:lvl2pPr marL="742950" indent="-285750" algn="l" rtl="0" eaLnBrk="0" fontAlgn="base" hangingPunct="0">
              <a:spcBef>
                <a:spcPct val="20000"/>
              </a:spcBef>
              <a:spcAft>
                <a:spcPct val="0"/>
              </a:spcAft>
              <a:buClr>
                <a:srgbClr val="0000FF"/>
              </a:buClr>
              <a:buSzPct val="100000"/>
              <a:buFont typeface="Wingdings" charset="2"/>
              <a:buChar char="Ø"/>
              <a:defRPr sz="2000" b="1" i="0">
                <a:solidFill>
                  <a:schemeClr val="tx1"/>
                </a:solidFill>
                <a:latin typeface="Comic Sans MS Bold"/>
                <a:ea typeface="+mn-ea"/>
                <a:cs typeface="Comic Sans MS Bold"/>
              </a:defRPr>
            </a:lvl2pPr>
            <a:lvl3pPr marL="1085850" indent="-228600" algn="l" rtl="0" eaLnBrk="0" fontAlgn="base" hangingPunct="0">
              <a:lnSpc>
                <a:spcPct val="80000"/>
              </a:lnSpc>
              <a:spcBef>
                <a:spcPct val="20000"/>
              </a:spcBef>
              <a:spcAft>
                <a:spcPct val="0"/>
              </a:spcAft>
              <a:buClr>
                <a:srgbClr val="0000FF"/>
              </a:buClr>
              <a:buSzPct val="110000"/>
              <a:buFont typeface="Courier New"/>
              <a:buChar char="o"/>
              <a:defRPr b="1" i="0">
                <a:solidFill>
                  <a:schemeClr val="tx1"/>
                </a:solidFill>
                <a:latin typeface="Comic Sans MS Bold"/>
                <a:ea typeface="+mn-ea"/>
                <a:cs typeface="Comic Sans MS Bold"/>
              </a:defRPr>
            </a:lvl3pPr>
            <a:lvl4pPr marL="1428750" indent="-228600" algn="l" rtl="0" eaLnBrk="0" fontAlgn="base" hangingPunct="0">
              <a:lnSpc>
                <a:spcPct val="80000"/>
              </a:lnSpc>
              <a:spcBef>
                <a:spcPct val="20000"/>
              </a:spcBef>
              <a:spcAft>
                <a:spcPct val="0"/>
              </a:spcAft>
              <a:buClr>
                <a:srgbClr val="0000FF"/>
              </a:buClr>
              <a:buSzPct val="100000"/>
              <a:buFont typeface="Wingdings" charset="2"/>
              <a:buChar char="ü"/>
              <a:defRPr sz="1600" b="1" i="0">
                <a:solidFill>
                  <a:schemeClr val="tx1"/>
                </a:solidFill>
                <a:latin typeface="Comic Sans MS Bold"/>
                <a:ea typeface="+mn-ea"/>
                <a:cs typeface="Comic Sans MS Bold"/>
              </a:defRPr>
            </a:lvl4pPr>
            <a:lvl5pPr marL="1771650" indent="-228600" algn="l" rtl="0" eaLnBrk="0" fontAlgn="base" hangingPunct="0">
              <a:lnSpc>
                <a:spcPct val="80000"/>
              </a:lnSpc>
              <a:spcBef>
                <a:spcPct val="20000"/>
              </a:spcBef>
              <a:spcAft>
                <a:spcPct val="0"/>
              </a:spcAft>
              <a:buClr>
                <a:srgbClr val="0000FF"/>
              </a:buClr>
              <a:buSzPct val="100000"/>
              <a:buChar char="-"/>
              <a:defRPr sz="1400" b="1" i="0">
                <a:solidFill>
                  <a:schemeClr val="tx1"/>
                </a:solidFill>
                <a:latin typeface="Comic Sans MS Bold"/>
                <a:ea typeface="+mn-ea"/>
                <a:cs typeface="Comic Sans MS Bold"/>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a:lstStyle>
          <a:p>
            <a:pPr marL="0" lvl="1" indent="0" eaLnBrk="1" hangingPunct="1">
              <a:spcBef>
                <a:spcPts val="0"/>
              </a:spcBef>
              <a:spcAft>
                <a:spcPts val="0"/>
              </a:spcAft>
            </a:pPr>
            <a:r>
              <a:rPr lang="en-US" sz="1600" dirty="0" smtClean="0">
                <a:latin typeface="Comic Sans MS" charset="0"/>
              </a:rPr>
              <a:t> One possibility is using the idea of a “Gatling” electron gun with a combiner?</a:t>
            </a:r>
          </a:p>
          <a:p>
            <a:pPr marL="0" lvl="1" indent="0" eaLnBrk="1" hangingPunct="1">
              <a:spcBef>
                <a:spcPts val="0"/>
              </a:spcBef>
              <a:spcAft>
                <a:spcPts val="0"/>
              </a:spcAft>
              <a:buNone/>
            </a:pPr>
            <a:r>
              <a:rPr lang="en-US" sz="1600" dirty="0">
                <a:latin typeface="Comic Sans MS" charset="0"/>
                <a:cs typeface="Comic Sans MS"/>
              </a:rPr>
              <a:t> </a:t>
            </a:r>
            <a:r>
              <a:rPr lang="en-US" sz="1600" dirty="0" smtClean="0">
                <a:latin typeface="Comic Sans MS" charset="0"/>
                <a:cs typeface="Comic Sans MS"/>
              </a:rPr>
              <a:t>  </a:t>
            </a:r>
            <a:r>
              <a:rPr lang="en-US" sz="1600" dirty="0" smtClean="0">
                <a:latin typeface="Comic Sans MS" charset="0"/>
                <a:cs typeface="Comic Sans MS"/>
                <a:sym typeface="Wingdings"/>
              </a:rPr>
              <a:t> 20 cathodes </a:t>
            </a:r>
          </a:p>
          <a:p>
            <a:pPr marL="0" lvl="1" indent="0" eaLnBrk="1" hangingPunct="1">
              <a:spcBef>
                <a:spcPts val="0"/>
              </a:spcBef>
              <a:spcAft>
                <a:spcPts val="0"/>
              </a:spcAft>
              <a:buNone/>
            </a:pPr>
            <a:r>
              <a:rPr lang="en-US" sz="1600" dirty="0">
                <a:latin typeface="Comic Sans MS" charset="0"/>
                <a:cs typeface="Comic Sans MS"/>
                <a:sym typeface="Wingdings"/>
              </a:rPr>
              <a:t> </a:t>
            </a:r>
            <a:r>
              <a:rPr lang="en-US" sz="1600" dirty="0" smtClean="0">
                <a:latin typeface="Comic Sans MS" charset="0"/>
                <a:cs typeface="Comic Sans MS"/>
                <a:sym typeface="Wingdings"/>
              </a:rPr>
              <a:t>   one proton bunch collides always with electrons from one specific cathode</a:t>
            </a:r>
            <a:endParaRPr lang="en-US" sz="1600" dirty="0">
              <a:latin typeface="Comic Sans MS"/>
              <a:cs typeface="Comic Sans MS"/>
            </a:endParaRPr>
          </a:p>
        </p:txBody>
      </p:sp>
      <p:pic>
        <p:nvPicPr>
          <p:cNvPr id="6" name="Picture 5"/>
          <p:cNvPicPr>
            <a:picLocks noChangeAspect="1"/>
          </p:cNvPicPr>
          <p:nvPr/>
        </p:nvPicPr>
        <p:blipFill>
          <a:blip r:embed="rId3"/>
          <a:stretch>
            <a:fillRect/>
          </a:stretch>
        </p:blipFill>
        <p:spPr>
          <a:xfrm>
            <a:off x="99488" y="1961515"/>
            <a:ext cx="4250266" cy="1374715"/>
          </a:xfrm>
          <a:prstGeom prst="rect">
            <a:avLst/>
          </a:prstGeom>
        </p:spPr>
      </p:pic>
      <p:sp>
        <p:nvSpPr>
          <p:cNvPr id="9" name="TextBox 8"/>
          <p:cNvSpPr txBox="1"/>
          <p:nvPr/>
        </p:nvSpPr>
        <p:spPr>
          <a:xfrm>
            <a:off x="645583" y="3114685"/>
            <a:ext cx="8498417" cy="3539431"/>
          </a:xfrm>
          <a:prstGeom prst="rect">
            <a:avLst/>
          </a:prstGeom>
          <a:noFill/>
        </p:spPr>
        <p:txBody>
          <a:bodyPr wrap="square" rtlCol="0">
            <a:spAutoFit/>
          </a:bodyPr>
          <a:lstStyle/>
          <a:p>
            <a:r>
              <a:rPr lang="en-US" sz="1400" dirty="0" smtClean="0">
                <a:solidFill>
                  <a:srgbClr val="FF00FF"/>
                </a:solidFill>
              </a:rPr>
              <a:t>Important questions:</a:t>
            </a:r>
          </a:p>
          <a:p>
            <a:pPr marL="285750" indent="-285750">
              <a:buClr>
                <a:srgbClr val="0000FF"/>
              </a:buClr>
              <a:buFont typeface="Wingdings" charset="2"/>
              <a:buChar char="q"/>
            </a:pPr>
            <a:r>
              <a:rPr lang="en-US" sz="1400" dirty="0" smtClean="0"/>
              <a:t>What </a:t>
            </a:r>
            <a:r>
              <a:rPr lang="en-US" sz="1400" dirty="0"/>
              <a:t>is the expected fluctuation in </a:t>
            </a:r>
            <a:r>
              <a:rPr lang="en-US" sz="1400" dirty="0" err="1"/>
              <a:t>polarisation</a:t>
            </a:r>
            <a:r>
              <a:rPr lang="en-US" sz="1400" dirty="0"/>
              <a:t> from cathode to </a:t>
            </a:r>
            <a:r>
              <a:rPr lang="en-US" sz="1400" dirty="0" smtClean="0"/>
              <a:t>cathode in </a:t>
            </a:r>
            <a:r>
              <a:rPr lang="en-US" sz="1400" dirty="0"/>
              <a:t>the </a:t>
            </a:r>
            <a:r>
              <a:rPr lang="en-US" sz="1400" dirty="0" err="1"/>
              <a:t>gatling</a:t>
            </a:r>
            <a:r>
              <a:rPr lang="en-US" sz="1400" dirty="0"/>
              <a:t> gun</a:t>
            </a:r>
          </a:p>
          <a:p>
            <a:pPr marL="285750" indent="-285750">
              <a:buClr>
                <a:srgbClr val="0000FF"/>
              </a:buClr>
              <a:buFont typeface="Wingdings" charset="2"/>
              <a:buChar char="à"/>
            </a:pPr>
            <a:r>
              <a:rPr lang="en-US" sz="1400" dirty="0" smtClean="0">
                <a:sym typeface="Wingdings"/>
              </a:rPr>
              <a:t>from </a:t>
            </a:r>
            <a:r>
              <a:rPr lang="en-US" sz="1400" dirty="0" err="1" smtClean="0">
                <a:sym typeface="Wingdings"/>
              </a:rPr>
              <a:t>Jlab</a:t>
            </a:r>
            <a:r>
              <a:rPr lang="en-US" sz="1400" dirty="0" smtClean="0">
                <a:sym typeface="Wingdings"/>
              </a:rPr>
              <a:t> experience 3-5%</a:t>
            </a:r>
          </a:p>
          <a:p>
            <a:pPr marL="285750" indent="-285750">
              <a:buFont typeface="Wingdings" charset="0"/>
              <a:buChar char="à"/>
            </a:pPr>
            <a:endParaRPr lang="en-US" sz="1400" dirty="0"/>
          </a:p>
          <a:p>
            <a:pPr marL="285750" indent="-285750">
              <a:buClr>
                <a:srgbClr val="0000FF"/>
              </a:buClr>
              <a:buFont typeface="Wingdings" charset="2"/>
              <a:buChar char="q"/>
            </a:pPr>
            <a:r>
              <a:rPr lang="en-US" sz="1400" dirty="0"/>
              <a:t>W</a:t>
            </a:r>
            <a:r>
              <a:rPr lang="en-US" sz="1400" dirty="0" smtClean="0"/>
              <a:t>hat </a:t>
            </a:r>
            <a:r>
              <a:rPr lang="en-US" sz="1400" dirty="0"/>
              <a:t>fluctuation in bunch current for the electron do we expect</a:t>
            </a:r>
          </a:p>
          <a:p>
            <a:pPr marL="285750" indent="-285750">
              <a:buClr>
                <a:srgbClr val="0000FF"/>
              </a:buClr>
              <a:buFont typeface="Wingdings" charset="0"/>
              <a:buChar char="à"/>
            </a:pPr>
            <a:r>
              <a:rPr lang="en-US" sz="1400" dirty="0" smtClean="0">
                <a:sym typeface="Wingdings"/>
              </a:rPr>
              <a:t>limited by </a:t>
            </a:r>
            <a:r>
              <a:rPr lang="en-US" sz="1400" dirty="0">
                <a:sym typeface="Wingdings"/>
              </a:rPr>
              <a:t>Surface </a:t>
            </a:r>
            <a:r>
              <a:rPr lang="en-US" sz="1400" dirty="0" smtClean="0">
                <a:sym typeface="Wingdings"/>
              </a:rPr>
              <a:t>Charge, need to see what we obtain from prototype gun</a:t>
            </a:r>
          </a:p>
          <a:p>
            <a:endParaRPr lang="en-US" sz="1400" dirty="0"/>
          </a:p>
          <a:p>
            <a:pPr marL="285750" indent="-285750">
              <a:buClr>
                <a:srgbClr val="0000FF"/>
              </a:buClr>
              <a:buFont typeface="Wingdings" charset="2"/>
              <a:buChar char="q"/>
            </a:pPr>
            <a:r>
              <a:rPr lang="en-US" sz="1400" dirty="0"/>
              <a:t>D</a:t>
            </a:r>
            <a:r>
              <a:rPr lang="en-US" sz="1400" dirty="0" smtClean="0"/>
              <a:t>o </a:t>
            </a:r>
            <a:r>
              <a:rPr lang="en-US" sz="1400" dirty="0"/>
              <a:t>we expect that the collision deteriorates the electron </a:t>
            </a:r>
            <a:r>
              <a:rPr lang="en-US" sz="1400" dirty="0" err="1"/>
              <a:t>polarisation</a:t>
            </a:r>
            <a:r>
              <a:rPr lang="en-US" sz="1400" dirty="0"/>
              <a:t>.</a:t>
            </a:r>
          </a:p>
          <a:p>
            <a:r>
              <a:rPr lang="en-US" sz="1400" dirty="0" smtClean="0"/>
              <a:t>    A </a:t>
            </a:r>
            <a:r>
              <a:rPr lang="en-US" sz="1400" dirty="0"/>
              <a:t>problem discussed for </a:t>
            </a:r>
            <a:r>
              <a:rPr lang="en-US" sz="1400" dirty="0" smtClean="0"/>
              <a:t>ILC</a:t>
            </a:r>
          </a:p>
          <a:p>
            <a:r>
              <a:rPr lang="en-US" sz="1400" dirty="0" smtClean="0">
                <a:solidFill>
                  <a:srgbClr val="0000FF"/>
                </a:solidFill>
                <a:sym typeface="Wingdings"/>
              </a:rPr>
              <a:t></a:t>
            </a:r>
            <a:r>
              <a:rPr lang="en-US" sz="1400" dirty="0" smtClean="0">
                <a:sym typeface="Wingdings"/>
              </a:rPr>
              <a:t> influences where we want to measure </a:t>
            </a:r>
            <a:r>
              <a:rPr lang="en-US" sz="1400" dirty="0" err="1" smtClean="0">
                <a:sym typeface="Wingdings"/>
              </a:rPr>
              <a:t>polarisation</a:t>
            </a:r>
            <a:r>
              <a:rPr lang="en-US" sz="1400" dirty="0" smtClean="0">
                <a:sym typeface="Wingdings"/>
              </a:rPr>
              <a:t> in the ring</a:t>
            </a:r>
            <a:r>
              <a:rPr lang="en-US" sz="1400" dirty="0" smtClean="0"/>
              <a:t>    </a:t>
            </a:r>
            <a:endParaRPr lang="en-US" sz="1400" dirty="0"/>
          </a:p>
          <a:p>
            <a:endParaRPr lang="en-US" sz="1400" dirty="0"/>
          </a:p>
          <a:p>
            <a:pPr marL="285750" indent="-285750">
              <a:buClr>
                <a:srgbClr val="0000FF"/>
              </a:buClr>
              <a:buFont typeface="Wingdings" charset="2"/>
              <a:buChar char="q"/>
            </a:pPr>
            <a:r>
              <a:rPr lang="en-US" sz="1400" dirty="0"/>
              <a:t>H</a:t>
            </a:r>
            <a:r>
              <a:rPr lang="en-US" sz="1400" dirty="0" smtClean="0"/>
              <a:t>ow </a:t>
            </a:r>
            <a:r>
              <a:rPr lang="en-US" sz="1400" dirty="0"/>
              <a:t>much </a:t>
            </a:r>
            <a:r>
              <a:rPr lang="en-US" sz="1400" dirty="0" err="1"/>
              <a:t>polarisation</a:t>
            </a:r>
            <a:r>
              <a:rPr lang="en-US" sz="1400" dirty="0"/>
              <a:t> loss do we expect from the source to flat top </a:t>
            </a:r>
            <a:r>
              <a:rPr lang="en-US" sz="1400" dirty="0" smtClean="0"/>
              <a:t>in the </a:t>
            </a:r>
            <a:r>
              <a:rPr lang="en-US" sz="1400" dirty="0"/>
              <a:t>ERL</a:t>
            </a:r>
            <a:r>
              <a:rPr lang="en-US" sz="1400" dirty="0" smtClean="0"/>
              <a:t>.</a:t>
            </a:r>
          </a:p>
          <a:p>
            <a:pPr>
              <a:buClr>
                <a:srgbClr val="0000FF"/>
              </a:buClr>
            </a:pPr>
            <a:r>
              <a:rPr lang="en-US" sz="1400" dirty="0" smtClean="0">
                <a:solidFill>
                  <a:srgbClr val="0000FF"/>
                </a:solidFill>
                <a:sym typeface="Wingdings"/>
              </a:rPr>
              <a:t> </a:t>
            </a:r>
            <a:r>
              <a:rPr lang="en-US" sz="1400" dirty="0" smtClean="0">
                <a:sym typeface="Wingdings"/>
              </a:rPr>
              <a:t>Losses in the arcs have been significant at SLC</a:t>
            </a:r>
            <a:endParaRPr lang="en-US" sz="1400" dirty="0" smtClean="0"/>
          </a:p>
          <a:p>
            <a:endParaRPr lang="en-US" sz="1400" dirty="0"/>
          </a:p>
          <a:p>
            <a:pPr marL="285750" indent="-285750">
              <a:buClr>
                <a:srgbClr val="0000FF"/>
              </a:buClr>
              <a:buFont typeface="Wingdings" charset="2"/>
              <a:buChar char="q"/>
            </a:pPr>
            <a:r>
              <a:rPr lang="en-US" sz="1400" dirty="0" smtClean="0"/>
              <a:t>Is there the possibility for a </a:t>
            </a:r>
            <a:r>
              <a:rPr lang="en-US" sz="1400" dirty="0" err="1" smtClean="0"/>
              <a:t>polarisation</a:t>
            </a:r>
            <a:r>
              <a:rPr lang="en-US" sz="1400" dirty="0" smtClean="0"/>
              <a:t> profile for the lepton bunches</a:t>
            </a:r>
          </a:p>
          <a:p>
            <a:pPr>
              <a:buClr>
                <a:srgbClr val="0000FF"/>
              </a:buClr>
            </a:pPr>
            <a:r>
              <a:rPr lang="en-US" sz="1400" dirty="0" smtClean="0">
                <a:solidFill>
                  <a:srgbClr val="0000FF"/>
                </a:solidFill>
                <a:sym typeface="Wingdings"/>
              </a:rPr>
              <a:t></a:t>
            </a:r>
            <a:r>
              <a:rPr lang="en-US" sz="1400" dirty="0" smtClean="0">
                <a:sym typeface="Wingdings"/>
              </a:rPr>
              <a:t> if then in the longitudinal direction can be circumvented with 352 MHz RF </a:t>
            </a:r>
            <a:endParaRPr lang="en-US" sz="1400" dirty="0"/>
          </a:p>
        </p:txBody>
      </p:sp>
      <p:sp>
        <p:nvSpPr>
          <p:cNvPr id="8" name="TextBox 7"/>
          <p:cNvSpPr txBox="1"/>
          <p:nvPr/>
        </p:nvSpPr>
        <p:spPr>
          <a:xfrm rot="21000000">
            <a:off x="628650" y="2514377"/>
            <a:ext cx="7734300" cy="1938992"/>
          </a:xfrm>
          <a:prstGeom prst="rect">
            <a:avLst/>
          </a:prstGeom>
          <a:solidFill>
            <a:schemeClr val="bg1">
              <a:lumMod val="85000"/>
            </a:schemeClr>
          </a:solidFill>
          <a:ln>
            <a:solidFill>
              <a:schemeClr val="bg1">
                <a:lumMod val="50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wrap="square" rtlCol="0">
            <a:spAutoFit/>
          </a:bodyPr>
          <a:lstStyle/>
          <a:p>
            <a:r>
              <a:rPr lang="en-US" sz="2000" u="sng" dirty="0" smtClean="0">
                <a:solidFill>
                  <a:srgbClr val="FF00FF"/>
                </a:solidFill>
              </a:rPr>
              <a:t>Challenge</a:t>
            </a:r>
            <a:r>
              <a:rPr lang="en-US" sz="2000" u="sng" dirty="0" smtClean="0">
                <a:solidFill>
                  <a:srgbClr val="FF00FF"/>
                </a:solidFill>
              </a:rPr>
              <a:t>:</a:t>
            </a:r>
            <a:endParaRPr lang="en-US" sz="2000" u="sng" dirty="0">
              <a:solidFill>
                <a:srgbClr val="FF00FF"/>
              </a:solidFill>
            </a:endParaRPr>
          </a:p>
          <a:p>
            <a:r>
              <a:rPr lang="en-US" sz="2000" dirty="0" smtClean="0"/>
              <a:t>Integrate Compton </a:t>
            </a:r>
            <a:r>
              <a:rPr lang="en-US" sz="2000" dirty="0" err="1" smtClean="0"/>
              <a:t>polarimeter</a:t>
            </a:r>
            <a:r>
              <a:rPr lang="en-US" sz="2000" dirty="0" smtClean="0"/>
              <a:t> into IR and Detector design</a:t>
            </a:r>
          </a:p>
          <a:p>
            <a:r>
              <a:rPr lang="en-US" sz="2000" dirty="0" smtClean="0"/>
              <a:t>together with Luminosity monitor and low Q</a:t>
            </a:r>
            <a:r>
              <a:rPr lang="en-US" sz="2000" baseline="30000" dirty="0" smtClean="0"/>
              <a:t>2</a:t>
            </a:r>
            <a:r>
              <a:rPr lang="en-US" sz="2000" dirty="0" smtClean="0"/>
              <a:t>-tagger</a:t>
            </a:r>
          </a:p>
          <a:p>
            <a:pPr marL="342900" indent="-342900">
              <a:buFont typeface="Wingdings" charset="0"/>
              <a:buChar char="à"/>
            </a:pPr>
            <a:r>
              <a:rPr lang="en-US" sz="2000" dirty="0" smtClean="0">
                <a:sym typeface="Wingdings"/>
              </a:rPr>
              <a:t>longitudinal </a:t>
            </a:r>
            <a:r>
              <a:rPr lang="en-US" sz="2000" dirty="0" err="1" smtClean="0">
                <a:sym typeface="Wingdings"/>
              </a:rPr>
              <a:t>polarisation</a:t>
            </a:r>
            <a:r>
              <a:rPr lang="en-US" sz="2000" dirty="0" smtClean="0">
                <a:sym typeface="Wingdings"/>
              </a:rPr>
              <a:t>  Energy asymmetry</a:t>
            </a:r>
          </a:p>
          <a:p>
            <a:pPr marL="342900" indent="-342900">
              <a:buFont typeface="Wingdings" charset="0"/>
              <a:buChar char="à"/>
            </a:pPr>
            <a:r>
              <a:rPr lang="en-US" sz="2000" dirty="0" smtClean="0">
                <a:sym typeface="Wingdings"/>
              </a:rPr>
              <a:t>segmented Calorimeter  to measure possible transverse </a:t>
            </a:r>
            <a:r>
              <a:rPr lang="en-US" sz="2000" dirty="0" err="1" smtClean="0">
                <a:sym typeface="Wingdings"/>
              </a:rPr>
              <a:t>polarisation</a:t>
            </a:r>
            <a:r>
              <a:rPr lang="en-US" sz="2000" dirty="0" smtClean="0">
                <a:sym typeface="Wingdings"/>
              </a:rPr>
              <a:t> component  position asymmetry</a:t>
            </a:r>
            <a:endParaRPr lang="en-US" sz="2000" dirty="0" smtClean="0"/>
          </a:p>
        </p:txBody>
      </p:sp>
      <p:sp>
        <p:nvSpPr>
          <p:cNvPr id="7" name="Date Placeholder 6"/>
          <p:cNvSpPr>
            <a:spLocks noGrp="1"/>
          </p:cNvSpPr>
          <p:nvPr>
            <p:ph type="dt" sz="half" idx="10"/>
          </p:nvPr>
        </p:nvSpPr>
        <p:spPr/>
        <p:txBody>
          <a:bodyPr/>
          <a:lstStyle/>
          <a:p>
            <a:r>
              <a:rPr lang="en-US" altLang="ja-JP" smtClean="0"/>
              <a:t>E.C. Aschenauer</a:t>
            </a:r>
            <a:endParaRPr lang="en-US" altLang="ja-JP"/>
          </a:p>
        </p:txBody>
      </p:sp>
      <p:sp>
        <p:nvSpPr>
          <p:cNvPr id="10" name="Footer Placeholder 9"/>
          <p:cNvSpPr>
            <a:spLocks noGrp="1"/>
          </p:cNvSpPr>
          <p:nvPr>
            <p:ph type="ftr" sz="quarter" idx="11"/>
          </p:nvPr>
        </p:nvSpPr>
        <p:spPr/>
        <p:txBody>
          <a:bodyPr/>
          <a:lstStyle/>
          <a:p>
            <a:r>
              <a:rPr lang="en-US" altLang="ja-JP" smtClean="0"/>
              <a:t>PSTP-2013, Charlotesville, VA</a:t>
            </a:r>
            <a:endParaRPr lang="en-US" altLang="ja-JP"/>
          </a:p>
        </p:txBody>
      </p:sp>
    </p:spTree>
    <p:extLst>
      <p:ext uri="{BB962C8B-B14F-4D97-AF65-F5344CB8AC3E}">
        <p14:creationId xmlns:p14="http://schemas.microsoft.com/office/powerpoint/2010/main" val="908973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ja-JP" smtClean="0"/>
              <a:t>PSTP-2013, Charlotesville, VA</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16</a:t>
            </a:fld>
            <a:endParaRPr lang="en-US" altLang="ja-JP"/>
          </a:p>
        </p:txBody>
      </p:sp>
      <p:pic>
        <p:nvPicPr>
          <p:cNvPr id="6" name="Picture 5" descr="IR_general_near_bothSides_layout.png"/>
          <p:cNvPicPr>
            <a:picLocks noChangeAspect="1"/>
          </p:cNvPicPr>
          <p:nvPr/>
        </p:nvPicPr>
        <p:blipFill rotWithShape="1">
          <a:blip r:embed="rId2">
            <a:extLst>
              <a:ext uri="{28A0092B-C50C-407E-A947-70E740481C1C}">
                <a14:useLocalDpi xmlns:a14="http://schemas.microsoft.com/office/drawing/2010/main" val="0"/>
              </a:ext>
            </a:extLst>
          </a:blip>
          <a:srcRect l="5273" t="2397" b="6507"/>
          <a:stretch/>
        </p:blipFill>
        <p:spPr>
          <a:xfrm>
            <a:off x="6364" y="588439"/>
            <a:ext cx="5475699" cy="3378200"/>
          </a:xfrm>
          <a:prstGeom prst="rect">
            <a:avLst/>
          </a:prstGeom>
        </p:spPr>
      </p:pic>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2" name="Title 1"/>
          <p:cNvSpPr>
            <a:spLocks noGrp="1"/>
          </p:cNvSpPr>
          <p:nvPr>
            <p:ph type="title"/>
          </p:nvPr>
        </p:nvSpPr>
        <p:spPr>
          <a:xfrm>
            <a:off x="38100" y="25400"/>
            <a:ext cx="8458200" cy="482600"/>
          </a:xfrm>
        </p:spPr>
        <p:txBody>
          <a:bodyPr/>
          <a:lstStyle/>
          <a:p>
            <a:pPr algn="r"/>
            <a:r>
              <a:rPr lang="en-US" dirty="0" smtClean="0"/>
              <a:t>Detector and IR</a:t>
            </a:r>
            <a:r>
              <a:rPr lang="en-US" dirty="0" smtClean="0"/>
              <a:t>-Design</a:t>
            </a:r>
            <a:endParaRPr lang="en-US" dirty="0"/>
          </a:p>
        </p:txBody>
      </p:sp>
      <p:sp>
        <p:nvSpPr>
          <p:cNvPr id="8" name="TextBox 7"/>
          <p:cNvSpPr txBox="1"/>
          <p:nvPr/>
        </p:nvSpPr>
        <p:spPr>
          <a:xfrm>
            <a:off x="0" y="520706"/>
            <a:ext cx="3407553" cy="954107"/>
          </a:xfrm>
          <a:prstGeom prst="rect">
            <a:avLst/>
          </a:prstGeom>
          <a:noFill/>
        </p:spPr>
        <p:txBody>
          <a:bodyPr wrap="none" rtlCol="0">
            <a:spAutoFit/>
          </a:bodyPr>
          <a:lstStyle/>
          <a:p>
            <a:r>
              <a:rPr lang="en-US" sz="1400" dirty="0" smtClean="0"/>
              <a:t>All optimized for dedicated detector</a:t>
            </a:r>
          </a:p>
          <a:p>
            <a:r>
              <a:rPr lang="en-US" sz="1400" dirty="0" smtClean="0"/>
              <a:t>Have +/-4.5m for main-detector</a:t>
            </a:r>
          </a:p>
          <a:p>
            <a:pPr marL="285750" indent="-285750">
              <a:buFont typeface="Wingdings" charset="0"/>
              <a:buChar char="à"/>
            </a:pPr>
            <a:r>
              <a:rPr lang="en-US" sz="1400" dirty="0">
                <a:sym typeface="Wingdings"/>
              </a:rPr>
              <a:t>p</a:t>
            </a:r>
            <a:r>
              <a:rPr lang="en-US" sz="1400" dirty="0" smtClean="0">
                <a:sym typeface="Wingdings"/>
              </a:rPr>
              <a:t>: roman </a:t>
            </a:r>
            <a:r>
              <a:rPr lang="en-US" sz="1400" dirty="0" smtClean="0">
                <a:sym typeface="Wingdings"/>
              </a:rPr>
              <a:t>pots / ZDC </a:t>
            </a:r>
          </a:p>
          <a:p>
            <a:pPr marL="285750" indent="-285750">
              <a:buFont typeface="Wingdings" charset="0"/>
              <a:buChar char="à"/>
            </a:pPr>
            <a:r>
              <a:rPr lang="en-US" sz="1400" dirty="0" smtClean="0"/>
              <a:t>e: low </a:t>
            </a:r>
            <a:r>
              <a:rPr lang="en-US" sz="1400" dirty="0" smtClean="0"/>
              <a:t>Q</a:t>
            </a:r>
            <a:r>
              <a:rPr lang="en-US" sz="1400" baseline="30000" dirty="0" smtClean="0"/>
              <a:t>2</a:t>
            </a:r>
            <a:r>
              <a:rPr lang="en-US" sz="1400" dirty="0" smtClean="0"/>
              <a:t>-tagger</a:t>
            </a:r>
          </a:p>
        </p:txBody>
      </p:sp>
      <p:sp>
        <p:nvSpPr>
          <p:cNvPr id="11" name="TextBox 10"/>
          <p:cNvSpPr txBox="1"/>
          <p:nvPr/>
        </p:nvSpPr>
        <p:spPr>
          <a:xfrm rot="19920000">
            <a:off x="4032245" y="2317782"/>
            <a:ext cx="356738" cy="461665"/>
          </a:xfrm>
          <a:prstGeom prst="rect">
            <a:avLst/>
          </a:prstGeom>
          <a:noFill/>
        </p:spPr>
        <p:txBody>
          <a:bodyPr wrap="none" rtlCol="0">
            <a:spAutoFit/>
          </a:bodyPr>
          <a:lstStyle/>
          <a:p>
            <a:r>
              <a:rPr lang="en-US" sz="2400" dirty="0" smtClean="0">
                <a:solidFill>
                  <a:srgbClr val="FF00FF"/>
                </a:solidFill>
              </a:rPr>
              <a:t>e</a:t>
            </a:r>
            <a:endParaRPr lang="en-US" sz="2400" dirty="0">
              <a:solidFill>
                <a:srgbClr val="FF00FF"/>
              </a:solidFill>
            </a:endParaRPr>
          </a:p>
        </p:txBody>
      </p:sp>
      <p:sp>
        <p:nvSpPr>
          <p:cNvPr id="15" name="TextBox 14"/>
          <p:cNvSpPr txBox="1"/>
          <p:nvPr/>
        </p:nvSpPr>
        <p:spPr>
          <a:xfrm>
            <a:off x="5926681" y="920752"/>
            <a:ext cx="3058575" cy="1200329"/>
          </a:xfrm>
          <a:prstGeom prst="rect">
            <a:avLst/>
          </a:prstGeom>
          <a:noFill/>
        </p:spPr>
        <p:txBody>
          <a:bodyPr wrap="none" rtlCol="0">
            <a:spAutoFit/>
          </a:bodyPr>
          <a:lstStyle/>
          <a:p>
            <a:r>
              <a:rPr lang="en-US" dirty="0" err="1" smtClean="0">
                <a:solidFill>
                  <a:srgbClr val="0000FF"/>
                </a:solidFill>
              </a:rPr>
              <a:t>eRHIC</a:t>
            </a:r>
            <a:r>
              <a:rPr lang="en-US" dirty="0" smtClean="0">
                <a:solidFill>
                  <a:srgbClr val="0000FF"/>
                </a:solidFill>
              </a:rPr>
              <a:t>-Detector:</a:t>
            </a:r>
          </a:p>
          <a:p>
            <a:r>
              <a:rPr lang="en-US" dirty="0" smtClean="0">
                <a:solidFill>
                  <a:srgbClr val="000000"/>
                </a:solidFill>
              </a:rPr>
              <a:t>collider detector with</a:t>
            </a:r>
          </a:p>
          <a:p>
            <a:r>
              <a:rPr lang="en-US" dirty="0" smtClean="0">
                <a:solidFill>
                  <a:srgbClr val="000000"/>
                </a:solidFill>
              </a:rPr>
              <a:t>-4&lt;h&lt;4 rapidity coverage</a:t>
            </a:r>
          </a:p>
          <a:p>
            <a:r>
              <a:rPr lang="en-US" dirty="0" smtClean="0">
                <a:solidFill>
                  <a:srgbClr val="000000"/>
                </a:solidFill>
              </a:rPr>
              <a:t>and excellent PID</a:t>
            </a:r>
            <a:endParaRPr lang="en-US" dirty="0">
              <a:solidFill>
                <a:srgbClr val="000000"/>
              </a:solidFill>
            </a:endParaRPr>
          </a:p>
        </p:txBody>
      </p:sp>
      <p:pic>
        <p:nvPicPr>
          <p:cNvPr id="14" name="Picture 13"/>
          <p:cNvPicPr>
            <a:picLocks noChangeAspect="1"/>
          </p:cNvPicPr>
          <p:nvPr/>
        </p:nvPicPr>
        <p:blipFill>
          <a:blip r:embed="rId3"/>
          <a:stretch>
            <a:fillRect/>
          </a:stretch>
        </p:blipFill>
        <p:spPr>
          <a:xfrm>
            <a:off x="4572006" y="2067989"/>
            <a:ext cx="4578350" cy="2959100"/>
          </a:xfrm>
          <a:prstGeom prst="rect">
            <a:avLst/>
          </a:prstGeom>
        </p:spPr>
      </p:pic>
      <p:cxnSp>
        <p:nvCxnSpPr>
          <p:cNvPr id="12" name="Straight Arrow Connector 11"/>
          <p:cNvCxnSpPr/>
          <p:nvPr/>
        </p:nvCxnSpPr>
        <p:spPr bwMode="auto">
          <a:xfrm rot="19920000" flipH="1">
            <a:off x="2089155" y="3517908"/>
            <a:ext cx="1354666" cy="10583"/>
          </a:xfrm>
          <a:prstGeom prst="straightConnector1">
            <a:avLst/>
          </a:prstGeom>
          <a:solidFill>
            <a:schemeClr val="accent1"/>
          </a:solidFill>
          <a:ln w="38100" cap="flat" cmpd="sng" algn="ctr">
            <a:solidFill>
              <a:srgbClr val="0000FF"/>
            </a:solidFill>
            <a:prstDash val="solid"/>
            <a:round/>
            <a:headEnd type="arrow" w="med" len="med"/>
            <a:tailEnd type="none"/>
          </a:ln>
          <a:effectLst/>
        </p:spPr>
      </p:cxnSp>
      <p:sp>
        <p:nvSpPr>
          <p:cNvPr id="13" name="TextBox 12"/>
          <p:cNvSpPr txBox="1"/>
          <p:nvPr/>
        </p:nvSpPr>
        <p:spPr>
          <a:xfrm rot="19920000">
            <a:off x="2057399" y="3285097"/>
            <a:ext cx="349224" cy="461665"/>
          </a:xfrm>
          <a:prstGeom prst="rect">
            <a:avLst/>
          </a:prstGeom>
          <a:noFill/>
        </p:spPr>
        <p:txBody>
          <a:bodyPr wrap="none" rtlCol="0">
            <a:spAutoFit/>
          </a:bodyPr>
          <a:lstStyle/>
          <a:p>
            <a:r>
              <a:rPr lang="en-US" sz="2400" dirty="0">
                <a:solidFill>
                  <a:srgbClr val="0000FF"/>
                </a:solidFill>
              </a:rPr>
              <a:t>p</a:t>
            </a:r>
            <a:endParaRPr lang="en-US" sz="2400" dirty="0">
              <a:solidFill>
                <a:srgbClr val="0000FF"/>
              </a:solidFill>
            </a:endParaRPr>
          </a:p>
        </p:txBody>
      </p:sp>
      <p:cxnSp>
        <p:nvCxnSpPr>
          <p:cNvPr id="10" name="Straight Arrow Connector 9"/>
          <p:cNvCxnSpPr/>
          <p:nvPr/>
        </p:nvCxnSpPr>
        <p:spPr bwMode="auto">
          <a:xfrm rot="19920000" flipH="1">
            <a:off x="3259661" y="2889278"/>
            <a:ext cx="1354666" cy="10583"/>
          </a:xfrm>
          <a:prstGeom prst="straightConnector1">
            <a:avLst/>
          </a:prstGeom>
          <a:solidFill>
            <a:schemeClr val="accent1"/>
          </a:solidFill>
          <a:ln w="38100" cap="flat" cmpd="sng" algn="ctr">
            <a:solidFill>
              <a:srgbClr val="FF00FF"/>
            </a:solidFill>
            <a:prstDash val="solid"/>
            <a:round/>
            <a:headEnd type="none" w="med" len="med"/>
            <a:tailEnd type="arrow"/>
          </a:ln>
          <a:effectLst/>
        </p:spPr>
      </p:cxnSp>
      <p:grpSp>
        <p:nvGrpSpPr>
          <p:cNvPr id="22" name="Group 21"/>
          <p:cNvGrpSpPr/>
          <p:nvPr/>
        </p:nvGrpSpPr>
        <p:grpSpPr>
          <a:xfrm>
            <a:off x="179917" y="3817318"/>
            <a:ext cx="4572000" cy="3040682"/>
            <a:chOff x="179917" y="3817318"/>
            <a:chExt cx="4572000" cy="3040682"/>
          </a:xfrm>
        </p:grpSpPr>
        <p:grpSp>
          <p:nvGrpSpPr>
            <p:cNvPr id="18" name="Group 17"/>
            <p:cNvGrpSpPr>
              <a:grpSpLocks noChangeAspect="1"/>
            </p:cNvGrpSpPr>
            <p:nvPr/>
          </p:nvGrpSpPr>
          <p:grpSpPr>
            <a:xfrm>
              <a:off x="179917" y="3817318"/>
              <a:ext cx="4572000" cy="3040682"/>
              <a:chOff x="0" y="381000"/>
              <a:chExt cx="9144000" cy="6081364"/>
            </a:xfrm>
          </p:grpSpPr>
          <p:pic>
            <p:nvPicPr>
              <p:cNvPr id="16" name="Picture 15"/>
              <p:cNvPicPr>
                <a:picLocks noChangeAspect="1"/>
              </p:cNvPicPr>
              <p:nvPr/>
            </p:nvPicPr>
            <p:blipFill>
              <a:blip r:embed="rId4"/>
              <a:stretch>
                <a:fillRect/>
              </a:stretch>
            </p:blipFill>
            <p:spPr>
              <a:xfrm>
                <a:off x="0" y="381000"/>
                <a:ext cx="9144000" cy="6081364"/>
              </a:xfrm>
              <a:prstGeom prst="rect">
                <a:avLst/>
              </a:prstGeom>
            </p:spPr>
          </p:pic>
          <p:sp>
            <p:nvSpPr>
              <p:cNvPr id="17" name="Rectangle 16"/>
              <p:cNvSpPr/>
              <p:nvPr/>
            </p:nvSpPr>
            <p:spPr bwMode="auto">
              <a:xfrm>
                <a:off x="592667" y="433917"/>
                <a:ext cx="1534583" cy="50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1" i="0" u="none" strike="noStrike" cap="none" normalizeH="0" baseline="0">
                  <a:ln>
                    <a:noFill/>
                  </a:ln>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endParaRPr>
              </a:p>
            </p:txBody>
          </p:sp>
        </p:grpSp>
        <p:cxnSp>
          <p:nvCxnSpPr>
            <p:cNvPr id="20" name="Straight Connector 19"/>
            <p:cNvCxnSpPr/>
            <p:nvPr/>
          </p:nvCxnSpPr>
          <p:spPr bwMode="auto">
            <a:xfrm flipV="1">
              <a:off x="455085" y="4476749"/>
              <a:ext cx="486833" cy="254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1" name="TextBox 20"/>
            <p:cNvSpPr txBox="1"/>
            <p:nvPr/>
          </p:nvSpPr>
          <p:spPr>
            <a:xfrm>
              <a:off x="250187" y="3989914"/>
              <a:ext cx="846731" cy="461665"/>
            </a:xfrm>
            <a:prstGeom prst="rect">
              <a:avLst/>
            </a:prstGeom>
            <a:noFill/>
          </p:spPr>
          <p:txBody>
            <a:bodyPr wrap="none" rtlCol="0">
              <a:spAutoFit/>
            </a:bodyPr>
            <a:lstStyle/>
            <a:p>
              <a:pPr algn="ctr"/>
              <a:r>
                <a:rPr lang="en-US" sz="1200" dirty="0" err="1" smtClean="0"/>
                <a:t>eRHIC</a:t>
              </a:r>
              <a:endParaRPr lang="en-US" sz="1200" dirty="0" smtClean="0"/>
            </a:p>
            <a:p>
              <a:pPr algn="ctr"/>
              <a:r>
                <a:rPr lang="en-US" sz="1200" dirty="0" smtClean="0"/>
                <a:t>Detector</a:t>
              </a:r>
              <a:endParaRPr lang="en-US" sz="1200" dirty="0"/>
            </a:p>
          </p:txBody>
        </p:sp>
      </p:grpSp>
      <p:sp>
        <p:nvSpPr>
          <p:cNvPr id="23" name="AutoShape 49"/>
          <p:cNvSpPr>
            <a:spLocks noChangeArrowheads="1"/>
          </p:cNvSpPr>
          <p:nvPr/>
        </p:nvSpPr>
        <p:spPr bwMode="auto">
          <a:xfrm>
            <a:off x="4876800" y="5127239"/>
            <a:ext cx="1196975" cy="661845"/>
          </a:xfrm>
          <a:prstGeom prst="curvedRightArrow">
            <a:avLst>
              <a:gd name="adj1" fmla="val 24848"/>
              <a:gd name="adj2" fmla="val 49697"/>
              <a:gd name="adj3" fmla="val 33333"/>
            </a:avLst>
          </a:prstGeom>
          <a:gradFill flip="none" rotWithShape="1">
            <a:gsLst>
              <a:gs pos="0">
                <a:srgbClr val="0000FF"/>
              </a:gs>
              <a:gs pos="100000">
                <a:srgbClr val="FFFFFF"/>
              </a:gs>
            </a:gsLst>
            <a:lin ang="0" scaled="1"/>
            <a:tileRect/>
          </a:gradFill>
          <a:ln w="9525">
            <a:solidFill>
              <a:schemeClr val="tx1"/>
            </a:solidFill>
            <a:miter lim="800000"/>
            <a:headEnd/>
            <a:tailEnd/>
          </a:ln>
          <a:effectLst/>
        </p:spPr>
        <p:txBody>
          <a:bodyPr wrap="none" anchor="ctr"/>
          <a:lstStyle/>
          <a:p>
            <a:pPr>
              <a:defRPr/>
            </a:pPr>
            <a:endParaRPr lang="en-US" dirty="0" smtClean="0">
              <a:effectLst>
                <a:outerShdw blurRad="38100" dist="38100" dir="2700000" algn="tl">
                  <a:srgbClr val="000000">
                    <a:alpha val="43137"/>
                  </a:srgbClr>
                </a:outerShdw>
              </a:effectLst>
              <a:latin typeface="Comic Sans MS" charset="0"/>
            </a:endParaRPr>
          </a:p>
        </p:txBody>
      </p:sp>
      <p:sp>
        <p:nvSpPr>
          <p:cNvPr id="24" name="TextBox 23"/>
          <p:cNvSpPr txBox="1"/>
          <p:nvPr/>
        </p:nvSpPr>
        <p:spPr>
          <a:xfrm>
            <a:off x="6095999" y="4815417"/>
            <a:ext cx="2932226" cy="1754327"/>
          </a:xfrm>
          <a:prstGeom prst="rect">
            <a:avLst/>
          </a:prstGeom>
          <a:noFill/>
        </p:spPr>
        <p:txBody>
          <a:bodyPr wrap="none" rtlCol="0">
            <a:spAutoFit/>
          </a:bodyPr>
          <a:lstStyle/>
          <a:p>
            <a:r>
              <a:rPr lang="en-US" dirty="0" smtClean="0"/>
              <a:t>100$-question:</a:t>
            </a:r>
          </a:p>
          <a:p>
            <a:r>
              <a:rPr lang="en-US" dirty="0" smtClean="0"/>
              <a:t>Can we combine </a:t>
            </a:r>
          </a:p>
          <a:p>
            <a:r>
              <a:rPr lang="en-US" dirty="0" smtClean="0"/>
              <a:t>low Q</a:t>
            </a:r>
            <a:r>
              <a:rPr lang="en-US" baseline="30000" dirty="0" smtClean="0"/>
              <a:t>2</a:t>
            </a:r>
            <a:r>
              <a:rPr lang="en-US" dirty="0" smtClean="0"/>
              <a:t>-tagger</a:t>
            </a:r>
          </a:p>
          <a:p>
            <a:r>
              <a:rPr lang="en-US" dirty="0" err="1" smtClean="0"/>
              <a:t>lumi</a:t>
            </a:r>
            <a:r>
              <a:rPr lang="en-US" dirty="0" smtClean="0"/>
              <a:t>-monitor</a:t>
            </a:r>
          </a:p>
          <a:p>
            <a:r>
              <a:rPr lang="en-US" dirty="0" smtClean="0"/>
              <a:t>and </a:t>
            </a:r>
            <a:r>
              <a:rPr lang="en-US" dirty="0" err="1" smtClean="0"/>
              <a:t>compton</a:t>
            </a:r>
            <a:r>
              <a:rPr lang="en-US" dirty="0" smtClean="0"/>
              <a:t> </a:t>
            </a:r>
            <a:r>
              <a:rPr lang="en-US" dirty="0" err="1" smtClean="0"/>
              <a:t>polarimeter</a:t>
            </a:r>
            <a:endParaRPr lang="en-US" dirty="0" smtClean="0"/>
          </a:p>
          <a:p>
            <a:r>
              <a:rPr lang="en-US" dirty="0" smtClean="0"/>
              <a:t>in one detector system?</a:t>
            </a:r>
            <a:endParaRPr lang="en-US" dirty="0"/>
          </a:p>
        </p:txBody>
      </p:sp>
    </p:spTree>
    <p:extLst>
      <p:ext uri="{BB962C8B-B14F-4D97-AF65-F5344CB8AC3E}">
        <p14:creationId xmlns:p14="http://schemas.microsoft.com/office/powerpoint/2010/main" val="1903568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1"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P spid="2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possible layout</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PSTP-2013, Charlotesville, VA</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17</a:t>
            </a:fld>
            <a:endParaRPr lang="en-US" altLang="ja-JP"/>
          </a:p>
        </p:txBody>
      </p:sp>
      <p:pic>
        <p:nvPicPr>
          <p:cNvPr id="7" name="Picture 6" descr="IR_general_near_bothSides_layout.png"/>
          <p:cNvPicPr>
            <a:picLocks noChangeAspect="1"/>
          </p:cNvPicPr>
          <p:nvPr/>
        </p:nvPicPr>
        <p:blipFill rotWithShape="1">
          <a:blip r:embed="rId2">
            <a:extLst>
              <a:ext uri="{28A0092B-C50C-407E-A947-70E740481C1C}">
                <a14:useLocalDpi xmlns:a14="http://schemas.microsoft.com/office/drawing/2010/main" val="0"/>
              </a:ext>
            </a:extLst>
          </a:blip>
          <a:srcRect l="5273" t="2397" b="6507"/>
          <a:stretch/>
        </p:blipFill>
        <p:spPr>
          <a:xfrm rot="1560000">
            <a:off x="3445935" y="492685"/>
            <a:ext cx="5475699" cy="3378200"/>
          </a:xfrm>
          <a:prstGeom prst="rect">
            <a:avLst/>
          </a:prstGeom>
        </p:spPr>
      </p:pic>
      <p:sp>
        <p:nvSpPr>
          <p:cNvPr id="8" name="TextBox 7"/>
          <p:cNvSpPr txBox="1"/>
          <p:nvPr/>
        </p:nvSpPr>
        <p:spPr>
          <a:xfrm>
            <a:off x="7164897" y="2700366"/>
            <a:ext cx="356738" cy="461665"/>
          </a:xfrm>
          <a:prstGeom prst="rect">
            <a:avLst/>
          </a:prstGeom>
          <a:noFill/>
        </p:spPr>
        <p:txBody>
          <a:bodyPr wrap="none" rtlCol="0">
            <a:spAutoFit/>
          </a:bodyPr>
          <a:lstStyle/>
          <a:p>
            <a:r>
              <a:rPr lang="en-US" sz="2400" dirty="0" smtClean="0">
                <a:solidFill>
                  <a:srgbClr val="FF00FF"/>
                </a:solidFill>
              </a:rPr>
              <a:t>e</a:t>
            </a:r>
            <a:endParaRPr lang="en-US" sz="2400" dirty="0">
              <a:solidFill>
                <a:srgbClr val="FF00FF"/>
              </a:solidFill>
            </a:endParaRPr>
          </a:p>
        </p:txBody>
      </p:sp>
      <p:cxnSp>
        <p:nvCxnSpPr>
          <p:cNvPr id="9" name="Straight Arrow Connector 8"/>
          <p:cNvCxnSpPr/>
          <p:nvPr/>
        </p:nvCxnSpPr>
        <p:spPr bwMode="auto">
          <a:xfrm flipH="1">
            <a:off x="4946643" y="2882935"/>
            <a:ext cx="1354666" cy="10583"/>
          </a:xfrm>
          <a:prstGeom prst="straightConnector1">
            <a:avLst/>
          </a:prstGeom>
          <a:solidFill>
            <a:schemeClr val="accent1"/>
          </a:solidFill>
          <a:ln w="38100" cap="flat" cmpd="sng" algn="ctr">
            <a:solidFill>
              <a:srgbClr val="0000FF"/>
            </a:solidFill>
            <a:prstDash val="solid"/>
            <a:round/>
            <a:headEnd type="arrow" w="med" len="med"/>
            <a:tailEnd type="none"/>
          </a:ln>
          <a:effectLst/>
        </p:spPr>
      </p:cxnSp>
      <p:sp>
        <p:nvSpPr>
          <p:cNvPr id="10" name="TextBox 9"/>
          <p:cNvSpPr txBox="1"/>
          <p:nvPr/>
        </p:nvSpPr>
        <p:spPr>
          <a:xfrm>
            <a:off x="4914887" y="2734788"/>
            <a:ext cx="349224" cy="461665"/>
          </a:xfrm>
          <a:prstGeom prst="rect">
            <a:avLst/>
          </a:prstGeom>
          <a:noFill/>
        </p:spPr>
        <p:txBody>
          <a:bodyPr wrap="none" rtlCol="0">
            <a:spAutoFit/>
          </a:bodyPr>
          <a:lstStyle/>
          <a:p>
            <a:r>
              <a:rPr lang="en-US" sz="2400" dirty="0">
                <a:solidFill>
                  <a:srgbClr val="0000FF"/>
                </a:solidFill>
              </a:rPr>
              <a:t>p</a:t>
            </a:r>
            <a:endParaRPr lang="en-US" sz="2400" dirty="0">
              <a:solidFill>
                <a:srgbClr val="0000FF"/>
              </a:solidFill>
            </a:endParaRPr>
          </a:p>
        </p:txBody>
      </p:sp>
      <p:cxnSp>
        <p:nvCxnSpPr>
          <p:cNvPr id="11" name="Straight Arrow Connector 10"/>
          <p:cNvCxnSpPr/>
          <p:nvPr/>
        </p:nvCxnSpPr>
        <p:spPr bwMode="auto">
          <a:xfrm flipH="1">
            <a:off x="6297066" y="2880277"/>
            <a:ext cx="1354666" cy="10583"/>
          </a:xfrm>
          <a:prstGeom prst="straightConnector1">
            <a:avLst/>
          </a:prstGeom>
          <a:solidFill>
            <a:schemeClr val="accent1"/>
          </a:solidFill>
          <a:ln w="38100" cap="flat" cmpd="sng" algn="ctr">
            <a:solidFill>
              <a:srgbClr val="FF00FF"/>
            </a:solidFill>
            <a:prstDash val="solid"/>
            <a:round/>
            <a:headEnd type="none" w="med" len="med"/>
            <a:tailEnd type="arrow"/>
          </a:ln>
          <a:effectLst/>
        </p:spPr>
      </p:cxnSp>
      <p:cxnSp>
        <p:nvCxnSpPr>
          <p:cNvPr id="13" name="Straight Arrow Connector 12"/>
          <p:cNvCxnSpPr/>
          <p:nvPr/>
        </p:nvCxnSpPr>
        <p:spPr bwMode="auto">
          <a:xfrm flipV="1">
            <a:off x="4360317" y="1652617"/>
            <a:ext cx="4550833" cy="1100667"/>
          </a:xfrm>
          <a:prstGeom prst="straightConnector1">
            <a:avLst/>
          </a:prstGeom>
          <a:solidFill>
            <a:schemeClr val="accent1"/>
          </a:solidFill>
          <a:ln w="44450" cap="flat" cmpd="sng" algn="ctr">
            <a:solidFill>
              <a:srgbClr val="00FF00"/>
            </a:solidFill>
            <a:prstDash val="solid"/>
            <a:round/>
            <a:headEnd type="triangle" w="med" len="med"/>
            <a:tailEnd type="none"/>
          </a:ln>
          <a:effectLst/>
        </p:spPr>
      </p:cxnSp>
      <p:sp>
        <p:nvSpPr>
          <p:cNvPr id="14" name="TextBox 13"/>
          <p:cNvSpPr txBox="1"/>
          <p:nvPr/>
        </p:nvSpPr>
        <p:spPr>
          <a:xfrm>
            <a:off x="7803283" y="1174773"/>
            <a:ext cx="1171327" cy="523220"/>
          </a:xfrm>
          <a:prstGeom prst="rect">
            <a:avLst/>
          </a:prstGeom>
          <a:noFill/>
        </p:spPr>
        <p:txBody>
          <a:bodyPr wrap="none" rtlCol="0">
            <a:spAutoFit/>
          </a:bodyPr>
          <a:lstStyle/>
          <a:p>
            <a:pPr algn="ctr"/>
            <a:r>
              <a:rPr lang="en-US" sz="1400" dirty="0" err="1" smtClean="0"/>
              <a:t>Polarimeter</a:t>
            </a:r>
            <a:endParaRPr lang="en-US" sz="1400" dirty="0" smtClean="0"/>
          </a:p>
          <a:p>
            <a:pPr algn="ctr"/>
            <a:r>
              <a:rPr lang="en-US" sz="1400" dirty="0" smtClean="0"/>
              <a:t>Laser</a:t>
            </a:r>
            <a:endParaRPr lang="en-US" sz="1400" dirty="0"/>
          </a:p>
        </p:txBody>
      </p:sp>
      <p:sp>
        <p:nvSpPr>
          <p:cNvPr id="15" name="TextBox 14"/>
          <p:cNvSpPr txBox="1"/>
          <p:nvPr/>
        </p:nvSpPr>
        <p:spPr>
          <a:xfrm>
            <a:off x="3573008" y="2688198"/>
            <a:ext cx="1459429" cy="646331"/>
          </a:xfrm>
          <a:prstGeom prst="rect">
            <a:avLst/>
          </a:prstGeom>
          <a:noFill/>
        </p:spPr>
        <p:txBody>
          <a:bodyPr wrap="none" rtlCol="0">
            <a:spAutoFit/>
          </a:bodyPr>
          <a:lstStyle/>
          <a:p>
            <a:pPr algn="ctr"/>
            <a:r>
              <a:rPr lang="en-US" sz="1200" dirty="0" smtClean="0"/>
              <a:t>laser </a:t>
            </a:r>
            <a:r>
              <a:rPr lang="en-US" sz="1200" dirty="0" err="1" smtClean="0"/>
              <a:t>polarisation</a:t>
            </a:r>
            <a:endParaRPr lang="en-US" sz="1200" dirty="0" smtClean="0"/>
          </a:p>
          <a:p>
            <a:pPr algn="ctr"/>
            <a:r>
              <a:rPr lang="en-US" sz="1200" dirty="0" smtClean="0"/>
              <a:t>needs to be </a:t>
            </a:r>
          </a:p>
          <a:p>
            <a:pPr algn="ctr"/>
            <a:r>
              <a:rPr lang="en-US" sz="1200" dirty="0" smtClean="0"/>
              <a:t>monitored</a:t>
            </a:r>
            <a:endParaRPr lang="en-US" sz="1200" dirty="0"/>
          </a:p>
        </p:txBody>
      </p:sp>
      <p:sp>
        <p:nvSpPr>
          <p:cNvPr id="16" name="AutoShape 49"/>
          <p:cNvSpPr>
            <a:spLocks noChangeArrowheads="1"/>
          </p:cNvSpPr>
          <p:nvPr/>
        </p:nvSpPr>
        <p:spPr bwMode="auto">
          <a:xfrm>
            <a:off x="0" y="2925939"/>
            <a:ext cx="709084" cy="407845"/>
          </a:xfrm>
          <a:prstGeom prst="curvedRightArrow">
            <a:avLst>
              <a:gd name="adj1" fmla="val 24848"/>
              <a:gd name="adj2" fmla="val 50000"/>
              <a:gd name="adj3" fmla="val 33333"/>
            </a:avLst>
          </a:prstGeom>
          <a:gradFill flip="none" rotWithShape="1">
            <a:gsLst>
              <a:gs pos="0">
                <a:srgbClr val="0000FF"/>
              </a:gs>
              <a:gs pos="100000">
                <a:srgbClr val="FFFFFF"/>
              </a:gs>
            </a:gsLst>
            <a:lin ang="0" scaled="1"/>
            <a:tileRect/>
          </a:gradFill>
          <a:ln w="9525">
            <a:solidFill>
              <a:schemeClr val="tx1"/>
            </a:solidFill>
            <a:miter lim="800000"/>
            <a:headEnd/>
            <a:tailEnd/>
          </a:ln>
          <a:effectLst/>
        </p:spPr>
        <p:txBody>
          <a:bodyPr wrap="none" anchor="ctr"/>
          <a:lstStyle/>
          <a:p>
            <a:pPr>
              <a:defRPr/>
            </a:pPr>
            <a:endParaRPr lang="en-US" dirty="0" smtClean="0">
              <a:effectLst>
                <a:outerShdw blurRad="38100" dist="38100" dir="2700000" algn="tl">
                  <a:srgbClr val="000000">
                    <a:alpha val="43137"/>
                  </a:srgbClr>
                </a:outerShdw>
              </a:effectLst>
              <a:latin typeface="Comic Sans MS" charset="0"/>
            </a:endParaRPr>
          </a:p>
        </p:txBody>
      </p:sp>
      <p:sp>
        <p:nvSpPr>
          <p:cNvPr id="17" name="TextBox 16"/>
          <p:cNvSpPr txBox="1"/>
          <p:nvPr/>
        </p:nvSpPr>
        <p:spPr>
          <a:xfrm>
            <a:off x="0" y="3312597"/>
            <a:ext cx="9084538" cy="3139321"/>
          </a:xfrm>
          <a:prstGeom prst="rect">
            <a:avLst/>
          </a:prstGeom>
          <a:noFill/>
        </p:spPr>
        <p:txBody>
          <a:bodyPr wrap="none" rtlCol="0">
            <a:spAutoFit/>
          </a:bodyPr>
          <a:lstStyle/>
          <a:p>
            <a:pPr marL="285750" indent="-285750">
              <a:buClr>
                <a:srgbClr val="0000FF"/>
              </a:buClr>
              <a:buFont typeface="Wingdings" charset="2"/>
              <a:buChar char="q"/>
            </a:pPr>
            <a:r>
              <a:rPr lang="en-US" dirty="0" smtClean="0"/>
              <a:t>Allows to measure </a:t>
            </a:r>
            <a:r>
              <a:rPr lang="en-US" dirty="0" err="1" smtClean="0"/>
              <a:t>polarisation</a:t>
            </a:r>
            <a:r>
              <a:rPr lang="en-US" dirty="0" smtClean="0"/>
              <a:t> before and after collision by changing focus</a:t>
            </a:r>
          </a:p>
          <a:p>
            <a:pPr marL="285750" indent="-285750">
              <a:buClr>
                <a:srgbClr val="0000FF"/>
              </a:buClr>
              <a:buFont typeface="Wingdings" charset="2"/>
              <a:buChar char="q"/>
            </a:pPr>
            <a:r>
              <a:rPr lang="en-US" dirty="0" err="1" smtClean="0"/>
              <a:t>ECal</a:t>
            </a:r>
            <a:r>
              <a:rPr lang="en-US" dirty="0" smtClean="0"/>
              <a:t>: needs to be radiation hard (sees synchrotron radiation fan)</a:t>
            </a:r>
          </a:p>
          <a:p>
            <a:pPr marL="742950" lvl="1" indent="-285750">
              <a:buClr>
                <a:srgbClr val="0000FF"/>
              </a:buClr>
              <a:buFont typeface="Wingdings" charset="2"/>
              <a:buChar char="q"/>
            </a:pPr>
            <a:r>
              <a:rPr lang="en-US" dirty="0" smtClean="0"/>
              <a:t>possible technology diamante calorimeter </a:t>
            </a:r>
            <a:r>
              <a:rPr lang="en-US" dirty="0" smtClean="0">
                <a:sym typeface="Wingdings"/>
              </a:rPr>
              <a:t> ILC </a:t>
            </a:r>
            <a:r>
              <a:rPr lang="en-US" dirty="0" err="1">
                <a:sym typeface="Wingdings"/>
              </a:rPr>
              <a:t>F</a:t>
            </a:r>
            <a:r>
              <a:rPr lang="en-US" dirty="0" err="1" smtClean="0">
                <a:sym typeface="Wingdings"/>
              </a:rPr>
              <a:t>Cal</a:t>
            </a:r>
            <a:r>
              <a:rPr lang="en-US" dirty="0" smtClean="0"/>
              <a:t> </a:t>
            </a:r>
          </a:p>
          <a:p>
            <a:pPr marL="742950" lvl="1" indent="-285750">
              <a:buClr>
                <a:srgbClr val="0000FF"/>
              </a:buClr>
              <a:buFont typeface="Wingdings" charset="2"/>
              <a:buChar char="q"/>
            </a:pPr>
            <a:r>
              <a:rPr lang="en-US" dirty="0" smtClean="0"/>
              <a:t>will be used to detect </a:t>
            </a:r>
            <a:r>
              <a:rPr lang="en-US" dirty="0" err="1" smtClean="0"/>
              <a:t>compton</a:t>
            </a:r>
            <a:r>
              <a:rPr lang="en-US" dirty="0" smtClean="0"/>
              <a:t> photons and </a:t>
            </a:r>
            <a:r>
              <a:rPr lang="en-US" dirty="0" err="1" smtClean="0"/>
              <a:t>bremsstrahlungs</a:t>
            </a:r>
            <a:r>
              <a:rPr lang="en-US" dirty="0" smtClean="0"/>
              <a:t> photons</a:t>
            </a:r>
          </a:p>
          <a:p>
            <a:pPr marL="742950" lvl="1" indent="-285750">
              <a:buClr>
                <a:srgbClr val="0000FF"/>
              </a:buClr>
              <a:buFont typeface="Wingdings" charset="2"/>
              <a:buChar char="q"/>
            </a:pPr>
            <a:r>
              <a:rPr lang="en-US" dirty="0" smtClean="0"/>
              <a:t>challenge to disentangle </a:t>
            </a:r>
            <a:r>
              <a:rPr lang="en-US" dirty="0" err="1" smtClean="0"/>
              <a:t>compton</a:t>
            </a:r>
            <a:r>
              <a:rPr lang="en-US" dirty="0" smtClean="0"/>
              <a:t> and </a:t>
            </a:r>
            <a:r>
              <a:rPr lang="en-US" dirty="0" err="1" smtClean="0"/>
              <a:t>bremsstrahlungs</a:t>
            </a:r>
            <a:r>
              <a:rPr lang="en-US" dirty="0" smtClean="0"/>
              <a:t> photons </a:t>
            </a:r>
          </a:p>
          <a:p>
            <a:pPr lvl="1">
              <a:buClr>
                <a:srgbClr val="0000FF"/>
              </a:buClr>
            </a:pPr>
            <a:r>
              <a:rPr lang="en-US" dirty="0" smtClean="0">
                <a:sym typeface="Wingdings"/>
              </a:rPr>
              <a:t> triggering</a:t>
            </a:r>
            <a:endParaRPr lang="en-US" dirty="0" smtClean="0"/>
          </a:p>
          <a:p>
            <a:pPr marL="285750" indent="-285750">
              <a:buClr>
                <a:srgbClr val="0000FF"/>
              </a:buClr>
              <a:buFont typeface="Wingdings" charset="2"/>
              <a:buChar char="q"/>
            </a:pPr>
            <a:r>
              <a:rPr lang="en-US" dirty="0" smtClean="0"/>
              <a:t> e’-tagger: </a:t>
            </a:r>
          </a:p>
          <a:p>
            <a:pPr marL="742950" lvl="1" indent="-285750">
              <a:buClr>
                <a:srgbClr val="0000FF"/>
              </a:buClr>
              <a:buFont typeface="Wingdings" charset="2"/>
              <a:buChar char="q"/>
            </a:pPr>
            <a:r>
              <a:rPr lang="en-US" dirty="0" smtClean="0"/>
              <a:t>detect low Q</a:t>
            </a:r>
            <a:r>
              <a:rPr lang="en-US" baseline="30000" dirty="0" smtClean="0"/>
              <a:t>2</a:t>
            </a:r>
            <a:r>
              <a:rPr lang="en-US" dirty="0" smtClean="0"/>
              <a:t> scattered electrons </a:t>
            </a:r>
            <a:r>
              <a:rPr lang="en-US" dirty="0" smtClean="0">
                <a:sym typeface="Wingdings"/>
              </a:rPr>
              <a:t> quasi-real </a:t>
            </a:r>
            <a:r>
              <a:rPr lang="en-US" dirty="0" err="1" smtClean="0">
                <a:sym typeface="Wingdings"/>
              </a:rPr>
              <a:t>photoproduction</a:t>
            </a:r>
            <a:r>
              <a:rPr lang="en-US" dirty="0" smtClean="0">
                <a:sym typeface="Wingdings"/>
              </a:rPr>
              <a:t> physics</a:t>
            </a:r>
          </a:p>
          <a:p>
            <a:pPr marL="742950" lvl="1" indent="-285750">
              <a:buClr>
                <a:srgbClr val="0000FF"/>
              </a:buClr>
              <a:buFont typeface="Wingdings" charset="2"/>
              <a:buChar char="q"/>
            </a:pPr>
            <a:r>
              <a:rPr lang="en-US" dirty="0" smtClean="0">
                <a:sym typeface="Wingdings"/>
              </a:rPr>
              <a:t>detect lepton from </a:t>
            </a:r>
            <a:r>
              <a:rPr lang="en-US" dirty="0" err="1" smtClean="0">
                <a:sym typeface="Wingdings"/>
              </a:rPr>
              <a:t>compton</a:t>
            </a:r>
            <a:r>
              <a:rPr lang="en-US" dirty="0" smtClean="0">
                <a:sym typeface="Wingdings"/>
              </a:rPr>
              <a:t> scattering</a:t>
            </a:r>
          </a:p>
          <a:p>
            <a:pPr marL="285750" indent="-285750">
              <a:buClr>
                <a:srgbClr val="0000FF"/>
              </a:buClr>
              <a:buFont typeface="Wingdings" charset="2"/>
              <a:buChar char="q"/>
            </a:pPr>
            <a:r>
              <a:rPr lang="en-US" dirty="0" smtClean="0">
                <a:sym typeface="Wingdings"/>
              </a:rPr>
              <a:t>pair spectrometer: alternative luminosity measurement</a:t>
            </a:r>
          </a:p>
          <a:p>
            <a:pPr marL="285750" indent="-285750">
              <a:buClr>
                <a:srgbClr val="0000FF"/>
              </a:buClr>
              <a:buFont typeface="Wingdings" charset="2"/>
              <a:buChar char="q"/>
            </a:pPr>
            <a:endParaRPr lang="en-US" dirty="0"/>
          </a:p>
        </p:txBody>
      </p:sp>
      <p:sp>
        <p:nvSpPr>
          <p:cNvPr id="18" name="TextBox 17"/>
          <p:cNvSpPr txBox="1"/>
          <p:nvPr/>
        </p:nvSpPr>
        <p:spPr>
          <a:xfrm>
            <a:off x="2899818" y="2012448"/>
            <a:ext cx="403826" cy="523220"/>
          </a:xfrm>
          <a:prstGeom prst="rect">
            <a:avLst/>
          </a:prstGeom>
          <a:noFill/>
        </p:spPr>
        <p:txBody>
          <a:bodyPr wrap="none" rtlCol="0">
            <a:spAutoFit/>
          </a:bodyPr>
          <a:lstStyle/>
          <a:p>
            <a:r>
              <a:rPr lang="en-US" sz="2800" dirty="0" smtClean="0"/>
              <a:t>~</a:t>
            </a:r>
            <a:endParaRPr lang="en-US" sz="2800" dirty="0"/>
          </a:p>
        </p:txBody>
      </p:sp>
      <p:pic>
        <p:nvPicPr>
          <p:cNvPr id="21" name="Picture 20"/>
          <p:cNvPicPr>
            <a:picLocks noChangeAspect="1"/>
          </p:cNvPicPr>
          <p:nvPr/>
        </p:nvPicPr>
        <p:blipFill rotWithShape="1">
          <a:blip r:embed="rId3"/>
          <a:srcRect l="17824" t="16970" r="7407" b="47684"/>
          <a:stretch/>
        </p:blipFill>
        <p:spPr>
          <a:xfrm flipH="1">
            <a:off x="21170" y="1830916"/>
            <a:ext cx="2952750" cy="945017"/>
          </a:xfrm>
          <a:prstGeom prst="rect">
            <a:avLst/>
          </a:prstGeom>
        </p:spPr>
      </p:pic>
      <p:sp>
        <p:nvSpPr>
          <p:cNvPr id="22" name="TextBox 21"/>
          <p:cNvSpPr txBox="1"/>
          <p:nvPr/>
        </p:nvSpPr>
        <p:spPr>
          <a:xfrm>
            <a:off x="-21166" y="2487110"/>
            <a:ext cx="646331" cy="307777"/>
          </a:xfrm>
          <a:prstGeom prst="rect">
            <a:avLst/>
          </a:prstGeom>
          <a:solidFill>
            <a:schemeClr val="bg1"/>
          </a:solidFill>
        </p:spPr>
        <p:txBody>
          <a:bodyPr wrap="none" rtlCol="0">
            <a:spAutoFit/>
          </a:bodyPr>
          <a:lstStyle/>
          <a:p>
            <a:r>
              <a:rPr lang="en-US" sz="1400" dirty="0" smtClean="0"/>
              <a:t>ECAL</a:t>
            </a:r>
            <a:endParaRPr lang="en-US" sz="1400" dirty="0"/>
          </a:p>
        </p:txBody>
      </p:sp>
      <p:sp>
        <p:nvSpPr>
          <p:cNvPr id="23" name="TextBox 22"/>
          <p:cNvSpPr txBox="1"/>
          <p:nvPr/>
        </p:nvSpPr>
        <p:spPr>
          <a:xfrm>
            <a:off x="2067982" y="2597176"/>
            <a:ext cx="996787" cy="523220"/>
          </a:xfrm>
          <a:prstGeom prst="rect">
            <a:avLst/>
          </a:prstGeom>
          <a:solidFill>
            <a:schemeClr val="bg1"/>
          </a:solidFill>
        </p:spPr>
        <p:txBody>
          <a:bodyPr wrap="none" rtlCol="0">
            <a:spAutoFit/>
          </a:bodyPr>
          <a:lstStyle/>
          <a:p>
            <a:r>
              <a:rPr lang="en-US" sz="1400" dirty="0" smtClean="0"/>
              <a:t>small </a:t>
            </a:r>
            <a:r>
              <a:rPr lang="en-US" sz="1400" dirty="0" err="1" smtClean="0"/>
              <a:t>θ</a:t>
            </a:r>
            <a:endParaRPr lang="en-US" sz="1400" dirty="0" smtClean="0">
              <a:latin typeface="Symbol" charset="2"/>
              <a:cs typeface="Symbol" charset="2"/>
            </a:endParaRPr>
          </a:p>
          <a:p>
            <a:r>
              <a:rPr lang="en-US" sz="1400" dirty="0" smtClean="0"/>
              <a:t>e’-tagger</a:t>
            </a:r>
            <a:endParaRPr lang="en-US" sz="1400" dirty="0"/>
          </a:p>
        </p:txBody>
      </p:sp>
      <p:sp>
        <p:nvSpPr>
          <p:cNvPr id="24" name="TextBox 23"/>
          <p:cNvSpPr txBox="1"/>
          <p:nvPr/>
        </p:nvSpPr>
        <p:spPr>
          <a:xfrm>
            <a:off x="675217" y="1246741"/>
            <a:ext cx="1337012" cy="523220"/>
          </a:xfrm>
          <a:prstGeom prst="rect">
            <a:avLst/>
          </a:prstGeom>
          <a:solidFill>
            <a:schemeClr val="bg1"/>
          </a:solidFill>
        </p:spPr>
        <p:txBody>
          <a:bodyPr wrap="none" rtlCol="0">
            <a:spAutoFit/>
          </a:bodyPr>
          <a:lstStyle/>
          <a:p>
            <a:pPr algn="ctr"/>
            <a:r>
              <a:rPr lang="en-US" sz="1400" dirty="0" smtClean="0"/>
              <a:t>pair</a:t>
            </a:r>
            <a:endParaRPr lang="en-US" sz="1400" dirty="0" smtClean="0">
              <a:latin typeface="Symbol" charset="2"/>
              <a:cs typeface="Symbol" charset="2"/>
            </a:endParaRPr>
          </a:p>
          <a:p>
            <a:pPr algn="ctr"/>
            <a:r>
              <a:rPr lang="en-US" sz="1400" dirty="0" smtClean="0"/>
              <a:t>spectrometer</a:t>
            </a:r>
            <a:endParaRPr lang="en-US" sz="1400" dirty="0"/>
          </a:p>
        </p:txBody>
      </p:sp>
    </p:spTree>
    <p:extLst>
      <p:ext uri="{BB962C8B-B14F-4D97-AF65-F5344CB8AC3E}">
        <p14:creationId xmlns:p14="http://schemas.microsoft.com/office/powerpoint/2010/main" val="1338611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a:xfrm>
            <a:off x="53975" y="791641"/>
            <a:ext cx="9026525" cy="5575300"/>
          </a:xfrm>
        </p:spPr>
        <p:txBody>
          <a:bodyPr/>
          <a:lstStyle/>
          <a:p>
            <a:r>
              <a:rPr lang="en-US" sz="2000" dirty="0" smtClean="0"/>
              <a:t>A lot of work was </a:t>
            </a:r>
            <a:r>
              <a:rPr lang="en-US" sz="2000" dirty="0" smtClean="0"/>
              <a:t>done in the last years on EIC</a:t>
            </a:r>
          </a:p>
          <a:p>
            <a:pPr lvl="1"/>
            <a:r>
              <a:rPr lang="da-DK" sz="1800" dirty="0" err="1"/>
              <a:t>arXiv</a:t>
            </a:r>
            <a:r>
              <a:rPr lang="da-DK" sz="1800" dirty="0"/>
              <a:t>: 1212.1701 &amp; </a:t>
            </a:r>
            <a:r>
              <a:rPr lang="en-US" sz="1800" dirty="0" smtClean="0"/>
              <a:t>1108.1713</a:t>
            </a:r>
            <a:endParaRPr lang="en-US" sz="1800" dirty="0" smtClean="0"/>
          </a:p>
          <a:p>
            <a:r>
              <a:rPr lang="en-US" sz="2000" dirty="0" err="1" smtClean="0"/>
              <a:t>eRHIC</a:t>
            </a:r>
            <a:r>
              <a:rPr lang="en-US" sz="2000" dirty="0" smtClean="0"/>
              <a:t> Machine, IR and </a:t>
            </a:r>
            <a:r>
              <a:rPr lang="en-US" sz="2000" dirty="0" smtClean="0"/>
              <a:t>design very well </a:t>
            </a:r>
            <a:r>
              <a:rPr lang="en-US" sz="2000" dirty="0" smtClean="0"/>
              <a:t>advanced </a:t>
            </a:r>
            <a:r>
              <a:rPr lang="en-US" sz="2000" dirty="0" smtClean="0"/>
              <a:t>and many details </a:t>
            </a:r>
            <a:r>
              <a:rPr lang="en-US" sz="2000" dirty="0" smtClean="0"/>
              <a:t>are studied</a:t>
            </a:r>
          </a:p>
          <a:p>
            <a:pPr lvl="1"/>
            <a:r>
              <a:rPr lang="en-US" sz="1800" dirty="0" smtClean="0"/>
              <a:t>will have a prototype </a:t>
            </a:r>
            <a:r>
              <a:rPr lang="en-US" sz="1800" dirty="0" err="1" smtClean="0"/>
              <a:t>gatling</a:t>
            </a:r>
            <a:r>
              <a:rPr lang="en-US" sz="1800" dirty="0" smtClean="0"/>
              <a:t> gun available soon </a:t>
            </a:r>
          </a:p>
          <a:p>
            <a:pPr lvl="1"/>
            <a:r>
              <a:rPr lang="en-US" sz="1800" dirty="0" smtClean="0">
                <a:sym typeface="Wingdings"/>
              </a:rPr>
              <a:t>study systematic effects  impact on </a:t>
            </a:r>
            <a:r>
              <a:rPr lang="en-US" sz="1800" dirty="0" err="1" smtClean="0">
                <a:sym typeface="Wingdings"/>
              </a:rPr>
              <a:t>polarimeter</a:t>
            </a:r>
            <a:r>
              <a:rPr lang="en-US" sz="1800" dirty="0" smtClean="0">
                <a:sym typeface="Wingdings"/>
              </a:rPr>
              <a:t> and </a:t>
            </a:r>
            <a:r>
              <a:rPr lang="en-US" sz="1800" dirty="0" err="1" smtClean="0">
                <a:sym typeface="Wingdings"/>
              </a:rPr>
              <a:t>lumi</a:t>
            </a:r>
            <a:r>
              <a:rPr lang="en-US" sz="1800" dirty="0" smtClean="0">
                <a:sym typeface="Wingdings"/>
              </a:rPr>
              <a:t>-monitor design </a:t>
            </a:r>
            <a:endParaRPr lang="en-US" sz="1800" dirty="0" smtClean="0"/>
          </a:p>
          <a:p>
            <a:r>
              <a:rPr lang="en-US" sz="2000" dirty="0" smtClean="0"/>
              <a:t>Performance </a:t>
            </a:r>
            <a:r>
              <a:rPr lang="en-US" sz="2000" dirty="0" smtClean="0"/>
              <a:t>Requirements </a:t>
            </a:r>
            <a:r>
              <a:rPr lang="en-US" sz="2000" dirty="0" smtClean="0"/>
              <a:t>from physics determined</a:t>
            </a:r>
            <a:endParaRPr lang="en-US" sz="2000" dirty="0" smtClean="0"/>
          </a:p>
          <a:p>
            <a:r>
              <a:rPr lang="en-US" sz="2000" dirty="0" smtClean="0">
                <a:sym typeface="Wingdings"/>
              </a:rPr>
              <a:t>First studies </a:t>
            </a:r>
            <a:r>
              <a:rPr lang="en-US" sz="2000" dirty="0" smtClean="0">
                <a:sym typeface="Wingdings"/>
              </a:rPr>
              <a:t>on relative luminosity requirements and polarization measurements </a:t>
            </a:r>
            <a:r>
              <a:rPr lang="en-US" sz="2000" dirty="0" smtClean="0">
                <a:sym typeface="Wingdings"/>
              </a:rPr>
              <a:t>have been done</a:t>
            </a:r>
            <a:endParaRPr lang="en-US" sz="2000" dirty="0" smtClean="0">
              <a:sym typeface="Wingdings"/>
            </a:endParaRPr>
          </a:p>
          <a:p>
            <a:pPr lvl="1"/>
            <a:r>
              <a:rPr lang="en-US" sz="1800" dirty="0" smtClean="0">
                <a:solidFill>
                  <a:srgbClr val="0000FF"/>
                </a:solidFill>
                <a:sym typeface="Wingdings"/>
              </a:rPr>
              <a:t>impact on systematic uncertainties</a:t>
            </a:r>
          </a:p>
          <a:p>
            <a:r>
              <a:rPr lang="en-US" sz="2000" dirty="0"/>
              <a:t>having </a:t>
            </a:r>
            <a:r>
              <a:rPr lang="en-US" sz="2000" dirty="0" smtClean="0"/>
              <a:t>large</a:t>
            </a:r>
            <a:r>
              <a:rPr lang="en-US" sz="2000" dirty="0" smtClean="0"/>
              <a:t> </a:t>
            </a:r>
            <a:r>
              <a:rPr lang="en-US" sz="2000" dirty="0"/>
              <a:t>luminosity means there is the need to control the systematic uncertainties to very low </a:t>
            </a:r>
            <a:r>
              <a:rPr lang="en-US" sz="2000" dirty="0" smtClean="0"/>
              <a:t>levels</a:t>
            </a:r>
            <a:endParaRPr lang="en-US" sz="2000" dirty="0" smtClean="0"/>
          </a:p>
          <a:p>
            <a:pPr lvl="1"/>
            <a:r>
              <a:rPr lang="en-US" dirty="0" smtClean="0"/>
              <a:t>need to understand the limitations in </a:t>
            </a:r>
            <a:r>
              <a:rPr lang="en-US" dirty="0" err="1" smtClean="0"/>
              <a:t>polarisation</a:t>
            </a:r>
            <a:r>
              <a:rPr lang="en-US" dirty="0" smtClean="0"/>
              <a:t> and luminosity measurements</a:t>
            </a:r>
            <a:endParaRPr lang="en-US" dirty="0" smtClean="0"/>
          </a:p>
          <a:p>
            <a:pPr lvl="1"/>
            <a:endParaRPr lang="en-US" sz="1800"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PSTP-2013, Charlotesville, VA</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18</a:t>
            </a:fld>
            <a:endParaRPr lang="en-US" altLang="ja-JP"/>
          </a:p>
        </p:txBody>
      </p:sp>
      <p:sp>
        <p:nvSpPr>
          <p:cNvPr id="7" name="Content Placeholder 5"/>
          <p:cNvSpPr txBox="1">
            <a:spLocks/>
          </p:cNvSpPr>
          <p:nvPr/>
        </p:nvSpPr>
        <p:spPr>
          <a:xfrm rot="20520000">
            <a:off x="381288" y="1489803"/>
            <a:ext cx="8531225" cy="3818962"/>
          </a:xfrm>
          <a:prstGeom prst="rect">
            <a:avLst/>
          </a:prstGeom>
          <a:solidFill>
            <a:schemeClr val="bg1">
              <a:lumMod val="95000"/>
            </a:schemeClr>
          </a:solidFill>
          <a:ln w="15875">
            <a:solidFill>
              <a:schemeClr val="bg1">
                <a:lumMod val="65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a:lstStyle>
            <a:lvl1pPr marL="342900" indent="-342900" algn="l" rtl="0" fontAlgn="base">
              <a:spcBef>
                <a:spcPct val="20000"/>
              </a:spcBef>
              <a:spcAft>
                <a:spcPct val="0"/>
              </a:spcAft>
              <a:buClr>
                <a:srgbClr val="0000FF"/>
              </a:buClr>
              <a:buFont typeface="Wingdings" charset="2"/>
              <a:buChar char="q"/>
              <a:defRPr kumimoji="1" sz="2200" b="1">
                <a:solidFill>
                  <a:schemeClr val="tx1"/>
                </a:solidFill>
                <a:effectLst>
                  <a:outerShdw blurRad="38100" dist="38100" dir="2700000" algn="tl">
                    <a:srgbClr val="DDDDDD"/>
                  </a:outerShdw>
                </a:effectLst>
                <a:latin typeface="+mn-lt"/>
                <a:ea typeface="+mn-ea"/>
                <a:cs typeface="+mn-cs"/>
              </a:defRPr>
            </a:lvl1pPr>
            <a:lvl2pPr marL="742950" indent="-285750" algn="l" rtl="0" fontAlgn="base">
              <a:spcBef>
                <a:spcPct val="20000"/>
              </a:spcBef>
              <a:spcAft>
                <a:spcPct val="0"/>
              </a:spcAft>
              <a:buClr>
                <a:srgbClr val="0000FF"/>
              </a:buClr>
              <a:buFont typeface="Wingdings" charset="2"/>
              <a:buChar char="Ø"/>
              <a:defRPr kumimoji="1" sz="2000" b="1">
                <a:solidFill>
                  <a:schemeClr val="tx1"/>
                </a:solidFill>
                <a:effectLst>
                  <a:outerShdw blurRad="38100" dist="38100" dir="2700000" algn="tl">
                    <a:srgbClr val="DDDDDD"/>
                  </a:outerShdw>
                </a:effectLst>
                <a:latin typeface="+mn-lt"/>
                <a:ea typeface="+mn-ea"/>
              </a:defRPr>
            </a:lvl2pPr>
            <a:lvl3pPr marL="1143000" indent="-228600" algn="l" rtl="0" fontAlgn="base">
              <a:spcBef>
                <a:spcPct val="20000"/>
              </a:spcBef>
              <a:spcAft>
                <a:spcPct val="0"/>
              </a:spcAft>
              <a:buBlip>
                <a:blip r:embed="rId2"/>
              </a:buBlip>
              <a:defRPr kumimoji="1" sz="1800" b="1">
                <a:solidFill>
                  <a:schemeClr val="tx1"/>
                </a:solidFill>
                <a:effectLst>
                  <a:outerShdw blurRad="38100" dist="38100" dir="2700000" algn="tl">
                    <a:srgbClr val="DDDDDD"/>
                  </a:outerShdw>
                </a:effectLst>
                <a:latin typeface="+mn-lt"/>
                <a:ea typeface="+mn-ea"/>
              </a:defRPr>
            </a:lvl3pPr>
            <a:lvl4pPr marL="1600200" indent="-228600" algn="l" rtl="0" fontAlgn="base">
              <a:spcBef>
                <a:spcPct val="20000"/>
              </a:spcBef>
              <a:spcAft>
                <a:spcPct val="0"/>
              </a:spcAft>
              <a:buBlip>
                <a:blip r:embed="rId3"/>
              </a:buBlip>
              <a:defRPr kumimoji="1" sz="1600" b="1">
                <a:solidFill>
                  <a:schemeClr val="tx1"/>
                </a:solidFill>
                <a:effectLst>
                  <a:outerShdw blurRad="38100" dist="38100" dir="2700000" algn="tl">
                    <a:srgbClr val="DDDDDD"/>
                  </a:outerShdw>
                </a:effectLst>
                <a:latin typeface="+mn-lt"/>
                <a:ea typeface="+mn-ea"/>
              </a:defRPr>
            </a:lvl4pPr>
            <a:lvl5pPr marL="2057400" indent="-228600" algn="l" rtl="0" fontAlgn="base">
              <a:spcBef>
                <a:spcPct val="20000"/>
              </a:spcBef>
              <a:spcAft>
                <a:spcPct val="0"/>
              </a:spcAft>
              <a:buSzPct val="120000"/>
              <a:buFontTx/>
              <a:buBlip>
                <a:blip r:embed="rId4"/>
              </a:buBlip>
              <a:defRPr kumimoji="1" sz="1400" b="1">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Blip>
                <a:blip r:embed="rId5"/>
              </a:buBlip>
              <a:defRPr kumimoji="1" b="1">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Blip>
                <a:blip r:embed="rId5"/>
              </a:buBlip>
              <a:defRPr kumimoji="1" b="1">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Blip>
                <a:blip r:embed="rId5"/>
              </a:buBlip>
              <a:defRPr kumimoji="1" b="1">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Blip>
                <a:blip r:embed="rId5"/>
              </a:buBlip>
              <a:defRPr kumimoji="1" b="1">
                <a:solidFill>
                  <a:schemeClr val="tx1"/>
                </a:solidFill>
                <a:effectLst>
                  <a:outerShdw blurRad="38100" dist="38100" dir="2700000" algn="tl">
                    <a:srgbClr val="DDDDDD"/>
                  </a:outerShdw>
                </a:effectLst>
                <a:latin typeface="+mn-lt"/>
                <a:ea typeface="+mn-ea"/>
              </a:defRPr>
            </a:lvl9pPr>
          </a:lstStyle>
          <a:p>
            <a:pPr marL="0" indent="0" algn="ctr">
              <a:buFont typeface="Wingdings" charset="2"/>
              <a:buNone/>
            </a:pPr>
            <a:r>
              <a:rPr lang="en-US" sz="2800" dirty="0" smtClean="0">
                <a:solidFill>
                  <a:srgbClr val="3366FF"/>
                </a:solidFill>
              </a:rPr>
              <a:t>Many</a:t>
            </a:r>
            <a:r>
              <a:rPr lang="en-US" sz="2800" dirty="0" smtClean="0">
                <a:solidFill>
                  <a:srgbClr val="3366FF"/>
                </a:solidFill>
              </a:rPr>
              <a:t> </a:t>
            </a:r>
            <a:r>
              <a:rPr lang="en-US" sz="2800" dirty="0" smtClean="0">
                <a:solidFill>
                  <a:srgbClr val="3366FF"/>
                </a:solidFill>
              </a:rPr>
              <a:t>Thanks to my colleagues of the </a:t>
            </a:r>
          </a:p>
          <a:p>
            <a:pPr marL="0" indent="0" algn="ctr">
              <a:buFont typeface="Wingdings" charset="2"/>
              <a:buNone/>
            </a:pPr>
            <a:r>
              <a:rPr lang="en-US" sz="2800" dirty="0" smtClean="0">
                <a:solidFill>
                  <a:srgbClr val="3366FF"/>
                </a:solidFill>
              </a:rPr>
              <a:t>BNL-EIC-TF and CAD </a:t>
            </a:r>
            <a:r>
              <a:rPr lang="en-US" sz="2800" dirty="0" err="1" smtClean="0">
                <a:solidFill>
                  <a:srgbClr val="3366FF"/>
                </a:solidFill>
              </a:rPr>
              <a:t>eRHIC</a:t>
            </a:r>
            <a:r>
              <a:rPr lang="en-US" sz="2800" dirty="0" smtClean="0">
                <a:solidFill>
                  <a:srgbClr val="3366FF"/>
                </a:solidFill>
              </a:rPr>
              <a:t> group</a:t>
            </a:r>
          </a:p>
          <a:p>
            <a:pPr marL="0" indent="0" algn="ctr">
              <a:buFont typeface="Wingdings" charset="2"/>
              <a:buNone/>
            </a:pPr>
            <a:endParaRPr lang="en-US" sz="2800" dirty="0">
              <a:solidFill>
                <a:srgbClr val="3366FF"/>
              </a:solidFill>
            </a:endParaRPr>
          </a:p>
          <a:p>
            <a:pPr marL="0" indent="0" algn="ctr">
              <a:buFont typeface="Wingdings" charset="2"/>
              <a:buNone/>
            </a:pPr>
            <a:r>
              <a:rPr lang="en-US" sz="2800" dirty="0" smtClean="0">
                <a:solidFill>
                  <a:srgbClr val="FF00FF"/>
                </a:solidFill>
              </a:rPr>
              <a:t>We welcome everybody to collaborate with us to realize the </a:t>
            </a:r>
            <a:r>
              <a:rPr lang="en-US" sz="2800" dirty="0" smtClean="0">
                <a:solidFill>
                  <a:srgbClr val="FF00FF"/>
                </a:solidFill>
              </a:rPr>
              <a:t>high precision </a:t>
            </a:r>
          </a:p>
          <a:p>
            <a:pPr marL="0" indent="0" algn="ctr">
              <a:buFont typeface="Wingdings" charset="2"/>
              <a:buNone/>
            </a:pPr>
            <a:r>
              <a:rPr lang="en-US" sz="2800" dirty="0" smtClean="0">
                <a:solidFill>
                  <a:srgbClr val="FF00FF"/>
                </a:solidFill>
              </a:rPr>
              <a:t>electron and hadron </a:t>
            </a:r>
            <a:r>
              <a:rPr lang="en-US" sz="2800" dirty="0" smtClean="0">
                <a:solidFill>
                  <a:srgbClr val="FF00FF"/>
                </a:solidFill>
              </a:rPr>
              <a:t>polarization </a:t>
            </a:r>
          </a:p>
          <a:p>
            <a:pPr marL="0" indent="0" algn="ctr">
              <a:buFont typeface="Wingdings" charset="2"/>
              <a:buNone/>
            </a:pPr>
            <a:r>
              <a:rPr lang="en-US" sz="2800" dirty="0" smtClean="0">
                <a:solidFill>
                  <a:srgbClr val="FF00FF"/>
                </a:solidFill>
              </a:rPr>
              <a:t>and luminosity measurements </a:t>
            </a:r>
            <a:endParaRPr lang="en-US" sz="2800" dirty="0" smtClean="0">
              <a:solidFill>
                <a:srgbClr val="FF00FF"/>
              </a:solidFill>
            </a:endParaRPr>
          </a:p>
        </p:txBody>
      </p:sp>
    </p:spTree>
    <p:extLst>
      <p:ext uri="{BB962C8B-B14F-4D97-AF65-F5344CB8AC3E}">
        <p14:creationId xmlns:p14="http://schemas.microsoft.com/office/powerpoint/2010/main" val="1277411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ja-JP" smtClean="0"/>
              <a:t>E.C. Aschenauer</a:t>
            </a:r>
            <a:endParaRPr lang="en-US" altLang="ja-JP" dirty="0"/>
          </a:p>
        </p:txBody>
      </p:sp>
      <p:sp>
        <p:nvSpPr>
          <p:cNvPr id="4" name="Footer Placeholder 3"/>
          <p:cNvSpPr>
            <a:spLocks noGrp="1"/>
          </p:cNvSpPr>
          <p:nvPr>
            <p:ph type="ftr" sz="quarter" idx="11"/>
          </p:nvPr>
        </p:nvSpPr>
        <p:spPr/>
        <p:txBody>
          <a:bodyPr/>
          <a:lstStyle/>
          <a:p>
            <a:r>
              <a:rPr lang="en-US" altLang="ja-JP" smtClean="0"/>
              <a:t>PSTP-2013, Charlotesville, VA</a:t>
            </a:r>
            <a:endParaRPr lang="en-US" altLang="ja-JP" dirty="0"/>
          </a:p>
        </p:txBody>
      </p:sp>
      <p:sp>
        <p:nvSpPr>
          <p:cNvPr id="5" name="Slide Number Placeholder 4"/>
          <p:cNvSpPr>
            <a:spLocks noGrp="1"/>
          </p:cNvSpPr>
          <p:nvPr>
            <p:ph type="sldNum" sz="quarter" idx="12"/>
          </p:nvPr>
        </p:nvSpPr>
        <p:spPr/>
        <p:txBody>
          <a:bodyPr/>
          <a:lstStyle/>
          <a:p>
            <a:fld id="{5C1AF64A-CB62-3D4B-9CBC-C26B9FF18E2B}" type="slidenum">
              <a:rPr lang="en-US" altLang="ja-JP" smtClean="0"/>
              <a:pPr/>
              <a:t>19</a:t>
            </a:fld>
            <a:endParaRPr lang="en-US" altLang="ja-JP" dirty="0"/>
          </a:p>
        </p:txBody>
      </p:sp>
      <p:sp>
        <p:nvSpPr>
          <p:cNvPr id="7" name="TextBox 6"/>
          <p:cNvSpPr txBox="1"/>
          <p:nvPr/>
        </p:nvSpPr>
        <p:spPr>
          <a:xfrm>
            <a:off x="3588460" y="3118534"/>
            <a:ext cx="1967080" cy="646331"/>
          </a:xfrm>
          <a:prstGeom prst="rect">
            <a:avLst/>
          </a:prstGeom>
          <a:noFill/>
        </p:spPr>
        <p:txBody>
          <a:bodyPr wrap="none" rtlCol="0">
            <a:spAutoFit/>
          </a:bodyPr>
          <a:lstStyle/>
          <a:p>
            <a:r>
              <a:rPr lang="en-US" sz="3600" dirty="0" smtClean="0">
                <a:solidFill>
                  <a:srgbClr val="0000FF"/>
                </a:solidFill>
              </a:rPr>
              <a:t>BACKUP</a:t>
            </a:r>
            <a:endParaRPr lang="en-US" sz="3600"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609600"/>
          </a:xfrm>
        </p:spPr>
        <p:txBody>
          <a:bodyPr/>
          <a:lstStyle/>
          <a:p>
            <a:r>
              <a:rPr lang="en-US" sz="2600" dirty="0" smtClean="0"/>
              <a:t>The Pillars of the </a:t>
            </a:r>
            <a:r>
              <a:rPr lang="en-US" sz="2600" cap="none" dirty="0" err="1" smtClean="0"/>
              <a:t>e</a:t>
            </a:r>
            <a:r>
              <a:rPr lang="en-US" sz="2600" dirty="0" err="1" smtClean="0"/>
              <a:t>RHIC</a:t>
            </a:r>
            <a:r>
              <a:rPr lang="en-US" sz="2600" dirty="0" smtClean="0"/>
              <a:t> Physics program</a:t>
            </a:r>
            <a:endParaRPr lang="en-US" sz="2600" dirty="0"/>
          </a:p>
        </p:txBody>
      </p:sp>
      <p:sp>
        <p:nvSpPr>
          <p:cNvPr id="4" name="Date Placeholder 3"/>
          <p:cNvSpPr>
            <a:spLocks noGrp="1"/>
          </p:cNvSpPr>
          <p:nvPr>
            <p:ph type="dt" sz="half" idx="10"/>
          </p:nvPr>
        </p:nvSpPr>
        <p:spPr/>
        <p:txBody>
          <a:bodyPr/>
          <a:lstStyle/>
          <a:p>
            <a:r>
              <a:rPr lang="en-US" altLang="ja-JP" smtClean="0"/>
              <a:t>E.C. Aschenauer</a:t>
            </a:r>
            <a:endParaRPr lang="en-US" altLang="ja-JP"/>
          </a:p>
        </p:txBody>
      </p:sp>
      <p:sp>
        <p:nvSpPr>
          <p:cNvPr id="5" name="Footer Placeholder 4"/>
          <p:cNvSpPr>
            <a:spLocks noGrp="1"/>
          </p:cNvSpPr>
          <p:nvPr>
            <p:ph type="ftr" sz="quarter" idx="11"/>
          </p:nvPr>
        </p:nvSpPr>
        <p:spPr/>
        <p:txBody>
          <a:bodyPr/>
          <a:lstStyle/>
          <a:p>
            <a:r>
              <a:rPr lang="en-US" altLang="ja-JP" smtClean="0"/>
              <a:t>PSTP-2013, Charlotesville, VA</a:t>
            </a:r>
            <a:endParaRPr lang="en-US" altLang="ja-JP"/>
          </a:p>
        </p:txBody>
      </p:sp>
      <p:sp>
        <p:nvSpPr>
          <p:cNvPr id="6" name="Slide Number Placeholder 5"/>
          <p:cNvSpPr>
            <a:spLocks noGrp="1"/>
          </p:cNvSpPr>
          <p:nvPr>
            <p:ph type="sldNum" sz="quarter" idx="12"/>
          </p:nvPr>
        </p:nvSpPr>
        <p:spPr/>
        <p:txBody>
          <a:bodyPr/>
          <a:lstStyle/>
          <a:p>
            <a:fld id="{A7B1A700-7212-524C-82CA-F704C367C37F}" type="slidenum">
              <a:rPr lang="en-US" altLang="ja-JP" smtClean="0"/>
              <a:pPr/>
              <a:t>2</a:t>
            </a:fld>
            <a:endParaRPr lang="en-US" altLang="ja-JP"/>
          </a:p>
        </p:txBody>
      </p:sp>
      <p:pic>
        <p:nvPicPr>
          <p:cNvPr id="8" name="Picture 7" descr="roman-temple.jpg"/>
          <p:cNvPicPr>
            <a:picLocks noChangeAspect="1"/>
          </p:cNvPicPr>
          <p:nvPr/>
        </p:nvPicPr>
        <p:blipFill>
          <a:blip r:embed="rId2"/>
          <a:stretch>
            <a:fillRect/>
          </a:stretch>
        </p:blipFill>
        <p:spPr>
          <a:xfrm>
            <a:off x="1327150" y="800100"/>
            <a:ext cx="6229350" cy="4762500"/>
          </a:xfrm>
          <a:prstGeom prst="rect">
            <a:avLst/>
          </a:prstGeom>
        </p:spPr>
      </p:pic>
      <p:sp>
        <p:nvSpPr>
          <p:cNvPr id="11" name="TextBox 10"/>
          <p:cNvSpPr txBox="1"/>
          <p:nvPr/>
        </p:nvSpPr>
        <p:spPr>
          <a:xfrm>
            <a:off x="6860139" y="2391509"/>
            <a:ext cx="492443" cy="2525892"/>
          </a:xfrm>
          <a:prstGeom prst="rect">
            <a:avLst/>
          </a:prstGeom>
          <a:solidFill>
            <a:schemeClr val="tx1">
              <a:lumMod val="85000"/>
            </a:schemeClr>
          </a:solidFill>
          <a:ln>
            <a:solidFill>
              <a:schemeClr val="tx1">
                <a:lumMod val="50000"/>
              </a:schemeClr>
            </a:solidFill>
          </a:ln>
          <a:effectLst>
            <a:glow rad="101600">
              <a:srgbClr val="80FF00">
                <a:alpha val="75000"/>
              </a:srgbClr>
            </a:glow>
          </a:effectLst>
          <a:scene3d>
            <a:camera prst="orthographicFront"/>
            <a:lightRig rig="threePt" dir="t"/>
          </a:scene3d>
          <a:sp3d>
            <a:bevelT w="152400" h="50800" prst="softRound"/>
            <a:bevelB w="152400" h="50800" prst="softRound"/>
          </a:sp3d>
        </p:spPr>
        <p:txBody>
          <a:bodyPr vert="wordArtVert" wrap="none" rtlCol="0" anchor="t" anchorCtr="0">
            <a:spAutoFit/>
          </a:bodyPr>
          <a:lstStyle/>
          <a:p>
            <a:r>
              <a:rPr lang="en-US" sz="2000" b="1" dirty="0" err="1" smtClean="0">
                <a:solidFill>
                  <a:srgbClr val="00FF00"/>
                </a:solidFill>
                <a:latin typeface="Comic Sans MS"/>
                <a:cs typeface="Comic Sans MS"/>
              </a:rPr>
              <a:t>Hadronisation</a:t>
            </a:r>
            <a:endParaRPr lang="en-US" sz="2000" b="1" dirty="0">
              <a:solidFill>
                <a:srgbClr val="00FF00"/>
              </a:solidFill>
              <a:latin typeface="Comic Sans MS"/>
              <a:cs typeface="Comic Sans MS"/>
            </a:endParaRPr>
          </a:p>
        </p:txBody>
      </p:sp>
      <p:sp>
        <p:nvSpPr>
          <p:cNvPr id="12" name="TextBox 11"/>
          <p:cNvSpPr txBox="1"/>
          <p:nvPr/>
        </p:nvSpPr>
        <p:spPr>
          <a:xfrm>
            <a:off x="4345539" y="2239109"/>
            <a:ext cx="492443" cy="2454007"/>
          </a:xfrm>
          <a:prstGeom prst="rect">
            <a:avLst/>
          </a:prstGeom>
          <a:solidFill>
            <a:schemeClr val="tx1">
              <a:lumMod val="85000"/>
            </a:schemeClr>
          </a:solidFill>
          <a:ln>
            <a:solidFill>
              <a:schemeClr val="tx1">
                <a:lumMod val="50000"/>
              </a:schemeClr>
            </a:solidFill>
          </a:ln>
          <a:effectLst>
            <a:glow rad="101600">
              <a:srgbClr val="FF00FF">
                <a:alpha val="75000"/>
              </a:srgbClr>
            </a:glow>
          </a:effectLst>
          <a:scene3d>
            <a:camera prst="orthographicFront"/>
            <a:lightRig rig="threePt" dir="t"/>
          </a:scene3d>
          <a:sp3d>
            <a:bevelT w="152400" h="50800" prst="softRound"/>
            <a:bevelB w="152400" h="50800" prst="softRound"/>
          </a:sp3d>
        </p:spPr>
        <p:txBody>
          <a:bodyPr vert="wordArtVert" wrap="none" rtlCol="0" anchor="t" anchorCtr="0">
            <a:spAutoFit/>
          </a:bodyPr>
          <a:lstStyle/>
          <a:p>
            <a:r>
              <a:rPr lang="en-US" sz="2000" b="1" dirty="0" smtClean="0">
                <a:solidFill>
                  <a:srgbClr val="FF00FF"/>
                </a:solidFill>
                <a:latin typeface="Comic Sans MS"/>
                <a:cs typeface="Comic Sans MS"/>
              </a:rPr>
              <a:t>spin Physics</a:t>
            </a:r>
          </a:p>
        </p:txBody>
      </p:sp>
      <p:sp>
        <p:nvSpPr>
          <p:cNvPr id="13" name="TextBox 12"/>
          <p:cNvSpPr txBox="1"/>
          <p:nvPr/>
        </p:nvSpPr>
        <p:spPr>
          <a:xfrm>
            <a:off x="5628239" y="2292032"/>
            <a:ext cx="492443" cy="2454132"/>
          </a:xfrm>
          <a:prstGeom prst="rect">
            <a:avLst/>
          </a:prstGeom>
          <a:solidFill>
            <a:schemeClr val="tx1">
              <a:lumMod val="85000"/>
            </a:schemeClr>
          </a:solidFill>
          <a:ln>
            <a:solidFill>
              <a:schemeClr val="tx1">
                <a:lumMod val="50000"/>
              </a:schemeClr>
            </a:solidFill>
          </a:ln>
          <a:effectLst>
            <a:glow rad="101600">
              <a:srgbClr val="0000FF">
                <a:alpha val="75000"/>
              </a:srgbClr>
            </a:glow>
          </a:effectLst>
          <a:scene3d>
            <a:camera prst="orthographicFront"/>
            <a:lightRig rig="threePt" dir="t"/>
          </a:scene3d>
          <a:sp3d>
            <a:bevelT w="152400" h="50800" prst="softRound"/>
            <a:bevelB w="152400" h="50800" prst="softRound"/>
          </a:sp3d>
        </p:spPr>
        <p:txBody>
          <a:bodyPr vert="wordArtVert" wrap="none" rtlCol="0" anchor="t" anchorCtr="0">
            <a:spAutoFit/>
          </a:bodyPr>
          <a:lstStyle/>
          <a:p>
            <a:r>
              <a:rPr lang="en-US" sz="2000" dirty="0" smtClean="0">
                <a:solidFill>
                  <a:srgbClr val="0000FF"/>
                </a:solidFill>
                <a:latin typeface="Comic Sans MS"/>
                <a:cs typeface="Comic Sans MS"/>
              </a:rPr>
              <a:t>2</a:t>
            </a:r>
            <a:r>
              <a:rPr lang="en-US" sz="2000" b="1" dirty="0" smtClean="0">
                <a:solidFill>
                  <a:srgbClr val="0000FF"/>
                </a:solidFill>
                <a:latin typeface="Comic Sans MS"/>
                <a:cs typeface="Comic Sans MS"/>
              </a:rPr>
              <a:t>D+1 </a:t>
            </a:r>
            <a:r>
              <a:rPr lang="en-US" sz="2000" b="1" dirty="0" err="1" smtClean="0">
                <a:solidFill>
                  <a:srgbClr val="0000FF"/>
                </a:solidFill>
                <a:latin typeface="Comic Sans MS"/>
                <a:cs typeface="Comic Sans MS"/>
              </a:rPr>
              <a:t>Imiging</a:t>
            </a:r>
            <a:endParaRPr lang="en-US" sz="2000" b="1" dirty="0" smtClean="0">
              <a:solidFill>
                <a:srgbClr val="0000FF"/>
              </a:solidFill>
              <a:latin typeface="Comic Sans MS"/>
              <a:cs typeface="Comic Sans MS"/>
            </a:endParaRPr>
          </a:p>
        </p:txBody>
      </p:sp>
      <p:sp>
        <p:nvSpPr>
          <p:cNvPr id="14" name="TextBox 13"/>
          <p:cNvSpPr txBox="1"/>
          <p:nvPr/>
        </p:nvSpPr>
        <p:spPr>
          <a:xfrm>
            <a:off x="2554839" y="2313032"/>
            <a:ext cx="1107996" cy="2248497"/>
          </a:xfrm>
          <a:prstGeom prst="rect">
            <a:avLst/>
          </a:prstGeom>
          <a:solidFill>
            <a:schemeClr val="tx1">
              <a:lumMod val="85000"/>
            </a:schemeClr>
          </a:solidFill>
          <a:ln>
            <a:solidFill>
              <a:schemeClr val="tx1">
                <a:lumMod val="50000"/>
              </a:schemeClr>
            </a:solidFill>
          </a:ln>
          <a:effectLst>
            <a:glow rad="101600">
              <a:srgbClr val="FF8000">
                <a:alpha val="75000"/>
              </a:srgbClr>
            </a:glow>
          </a:effectLst>
          <a:scene3d>
            <a:camera prst="orthographicFront"/>
            <a:lightRig rig="threePt" dir="t"/>
          </a:scene3d>
          <a:sp3d>
            <a:bevelT w="152400" h="50800" prst="softRound"/>
            <a:bevelB w="152400" h="50800" prst="softRound"/>
          </a:sp3d>
        </p:spPr>
        <p:txBody>
          <a:bodyPr vert="wordArtVert" wrap="none" rtlCol="0" anchor="t" anchorCtr="0">
            <a:spAutoFit/>
          </a:bodyPr>
          <a:lstStyle/>
          <a:p>
            <a:pPr algn="ctr"/>
            <a:r>
              <a:rPr lang="en-US" sz="2000" b="1" dirty="0" smtClean="0">
                <a:solidFill>
                  <a:srgbClr val="FF8000"/>
                </a:solidFill>
                <a:latin typeface="Comic Sans MS"/>
                <a:cs typeface="Comic Sans MS"/>
              </a:rPr>
              <a:t>physics of </a:t>
            </a:r>
          </a:p>
          <a:p>
            <a:pPr algn="ctr"/>
            <a:r>
              <a:rPr lang="en-US" sz="2000" b="1" dirty="0" smtClean="0">
                <a:solidFill>
                  <a:srgbClr val="FF8000"/>
                </a:solidFill>
                <a:latin typeface="Comic Sans MS"/>
                <a:cs typeface="Comic Sans MS"/>
              </a:rPr>
              <a:t>strong color </a:t>
            </a:r>
          </a:p>
          <a:p>
            <a:pPr algn="ctr"/>
            <a:r>
              <a:rPr lang="en-US" sz="2000" b="1" dirty="0" smtClean="0">
                <a:solidFill>
                  <a:srgbClr val="FF8000"/>
                </a:solidFill>
                <a:latin typeface="Comic Sans MS"/>
                <a:cs typeface="Comic Sans MS"/>
              </a:rPr>
              <a:t>fields</a:t>
            </a:r>
            <a:endParaRPr lang="en-US" sz="2000" b="1" dirty="0">
              <a:solidFill>
                <a:srgbClr val="FF8000"/>
              </a:solidFill>
              <a:latin typeface="Comic Sans MS"/>
              <a:cs typeface="Comic Sans MS"/>
            </a:endParaRPr>
          </a:p>
        </p:txBody>
      </p:sp>
      <p:sp>
        <p:nvSpPr>
          <p:cNvPr id="15" name="TextBox 14"/>
          <p:cNvSpPr txBox="1"/>
          <p:nvPr/>
        </p:nvSpPr>
        <p:spPr>
          <a:xfrm>
            <a:off x="1500739" y="2315309"/>
            <a:ext cx="492443" cy="2327270"/>
          </a:xfrm>
          <a:prstGeom prst="rect">
            <a:avLst/>
          </a:prstGeom>
          <a:solidFill>
            <a:schemeClr val="tx1">
              <a:lumMod val="85000"/>
            </a:schemeClr>
          </a:solidFill>
          <a:ln>
            <a:solidFill>
              <a:schemeClr val="tx1">
                <a:lumMod val="50000"/>
              </a:schemeClr>
            </a:solidFill>
          </a:ln>
          <a:effectLst>
            <a:glow rad="101600">
              <a:schemeClr val="bg1">
                <a:alpha val="75000"/>
              </a:schemeClr>
            </a:glow>
          </a:effectLst>
          <a:scene3d>
            <a:camera prst="orthographicFront"/>
            <a:lightRig rig="threePt" dir="t"/>
          </a:scene3d>
          <a:sp3d>
            <a:bevelT w="152400" h="50800" prst="softRound"/>
            <a:bevelB w="152400" h="50800" prst="softRound"/>
          </a:sp3d>
        </p:spPr>
        <p:txBody>
          <a:bodyPr vert="wordArtVert" wrap="none" rtlCol="0" anchor="t" anchorCtr="0">
            <a:spAutoFit/>
          </a:bodyPr>
          <a:lstStyle/>
          <a:p>
            <a:r>
              <a:rPr lang="en-US" sz="2000" b="1" dirty="0" smtClean="0">
                <a:solidFill>
                  <a:schemeClr val="bg1"/>
                </a:solidFill>
                <a:latin typeface="Comic Sans MS"/>
                <a:cs typeface="Comic Sans MS"/>
              </a:rPr>
              <a:t>Electro Weak</a:t>
            </a:r>
          </a:p>
        </p:txBody>
      </p:sp>
      <p:sp>
        <p:nvSpPr>
          <p:cNvPr id="16" name="Curved Right Arrow 15"/>
          <p:cNvSpPr/>
          <p:nvPr/>
        </p:nvSpPr>
        <p:spPr bwMode="auto">
          <a:xfrm>
            <a:off x="393700" y="5397500"/>
            <a:ext cx="749300" cy="431800"/>
          </a:xfrm>
          <a:prstGeom prst="curvedRightArrow">
            <a:avLst/>
          </a:prstGeom>
          <a:gradFill flip="none" rotWithShape="1">
            <a:gsLst>
              <a:gs pos="0">
                <a:schemeClr val="bg1"/>
              </a:gs>
              <a:gs pos="100000">
                <a:srgbClr val="FFFFFF"/>
              </a:gs>
              <a:gs pos="50000">
                <a:srgbClr val="FF66FF"/>
              </a:gs>
            </a:gsLst>
            <a:path path="circle">
              <a:fillToRect l="100000" t="100000"/>
            </a:path>
            <a:tileRect r="-100000" b="-100000"/>
          </a:gradFill>
          <a:ln w="9525" cap="flat" cmpd="sng" algn="ctr">
            <a:solidFill>
              <a:srgbClr val="FF00FF"/>
            </a:solidFill>
            <a:prstDash val="solid"/>
            <a:round/>
            <a:headEnd type="none" w="med" len="med"/>
            <a:tailEnd type="none" w="med" len="med"/>
          </a:ln>
          <a:effectLst>
            <a:glow rad="25400">
              <a:srgbClr val="FF00FF">
                <a:alpha val="75000"/>
              </a:srgb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1" i="0" u="none" strike="noStrike" cap="none" normalizeH="0" baseline="0">
              <a:ln>
                <a:noFill/>
              </a:ln>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endParaRPr>
          </a:p>
        </p:txBody>
      </p:sp>
      <p:sp>
        <p:nvSpPr>
          <p:cNvPr id="17" name="TextBox 16"/>
          <p:cNvSpPr txBox="1"/>
          <p:nvPr/>
        </p:nvSpPr>
        <p:spPr>
          <a:xfrm>
            <a:off x="177800" y="5892800"/>
            <a:ext cx="9123862" cy="353943"/>
          </a:xfrm>
          <a:prstGeom prst="rect">
            <a:avLst/>
          </a:prstGeom>
          <a:noFill/>
        </p:spPr>
        <p:txBody>
          <a:bodyPr wrap="none" rtlCol="0">
            <a:spAutoFit/>
          </a:bodyPr>
          <a:lstStyle/>
          <a:p>
            <a:r>
              <a:rPr lang="en-US" sz="1700" b="1" dirty="0" smtClean="0">
                <a:latin typeface="Comic Sans MS"/>
                <a:cs typeface="Comic Sans MS"/>
              </a:rPr>
              <a:t>Wide physics program with </a:t>
            </a:r>
            <a:r>
              <a:rPr lang="en-US" sz="1700" b="1" dirty="0" smtClean="0">
                <a:solidFill>
                  <a:srgbClr val="FF00FF"/>
                </a:solidFill>
                <a:latin typeface="Comic Sans MS"/>
                <a:cs typeface="Comic Sans MS"/>
              </a:rPr>
              <a:t>high requirements </a:t>
            </a:r>
            <a:r>
              <a:rPr lang="en-US" sz="1700" b="1" dirty="0" smtClean="0">
                <a:latin typeface="Comic Sans MS"/>
                <a:cs typeface="Comic Sans MS"/>
              </a:rPr>
              <a:t>on detector and machine performance</a:t>
            </a:r>
            <a:endParaRPr lang="en-US" sz="1700" b="1" dirty="0">
              <a:latin typeface="Comic Sans MS"/>
              <a:cs typeface="Comic Sans MS"/>
            </a:endParaRPr>
          </a:p>
        </p:txBody>
      </p:sp>
      <p:sp>
        <p:nvSpPr>
          <p:cNvPr id="20" name="TextBox 19"/>
          <p:cNvSpPr txBox="1"/>
          <p:nvPr/>
        </p:nvSpPr>
        <p:spPr>
          <a:xfrm>
            <a:off x="366184" y="1907963"/>
            <a:ext cx="8443337" cy="2985433"/>
          </a:xfrm>
          <a:prstGeom prst="rect">
            <a:avLst/>
          </a:prstGeom>
          <a:gradFill flip="none" rotWithShape="1">
            <a:gsLst>
              <a:gs pos="0">
                <a:schemeClr val="bg1">
                  <a:lumMod val="85000"/>
                </a:schemeClr>
              </a:gs>
              <a:gs pos="100000">
                <a:schemeClr val="bg1">
                  <a:lumMod val="85000"/>
                </a:schemeClr>
              </a:gs>
              <a:gs pos="50000">
                <a:schemeClr val="bg1"/>
              </a:gs>
            </a:gsLst>
            <a:lin ang="0" scaled="1"/>
            <a:tileRect/>
          </a:gradFill>
          <a:ln>
            <a:solidFill>
              <a:schemeClr val="bg1">
                <a:lumMod val="65000"/>
              </a:schemeClr>
            </a:solidFill>
          </a:ln>
          <a:scene3d>
            <a:camera prst="orthographicFront"/>
            <a:lightRig rig="threePt" dir="t"/>
          </a:scene3d>
          <a:sp3d>
            <a:bevelT w="114300" prst="artDeco"/>
            <a:bevelB w="114300" prst="artDeco"/>
          </a:sp3d>
        </p:spPr>
        <p:txBody>
          <a:bodyPr wrap="none" rtlCol="0">
            <a:spAutoFit/>
          </a:bodyPr>
          <a:lstStyle/>
          <a:p>
            <a:pPr>
              <a:buClr>
                <a:srgbClr val="0000FF"/>
              </a:buClr>
            </a:pPr>
            <a:r>
              <a:rPr lang="en-US" sz="2400" u="sng" dirty="0" smtClean="0">
                <a:solidFill>
                  <a:srgbClr val="0000FF"/>
                </a:solidFill>
              </a:rPr>
              <a:t>Requirements from Physics:</a:t>
            </a:r>
          </a:p>
          <a:p>
            <a:pPr>
              <a:buClr>
                <a:srgbClr val="0000FF"/>
              </a:buClr>
            </a:pPr>
            <a:endParaRPr lang="en-US" sz="2400" u="sng" dirty="0" smtClean="0">
              <a:solidFill>
                <a:srgbClr val="0000FF"/>
              </a:solidFill>
            </a:endParaRPr>
          </a:p>
          <a:p>
            <a:pPr marL="285750" indent="-285750">
              <a:buClr>
                <a:srgbClr val="0000FF"/>
              </a:buClr>
              <a:buFont typeface="Wingdings" charset="2"/>
              <a:buChar char="q"/>
            </a:pPr>
            <a:r>
              <a:rPr lang="en-US" sz="2000" dirty="0" smtClean="0"/>
              <a:t>High Luminosity ~ 10</a:t>
            </a:r>
            <a:r>
              <a:rPr lang="en-US" sz="2000" baseline="30000" dirty="0" smtClean="0"/>
              <a:t>33 </a:t>
            </a:r>
            <a:r>
              <a:rPr lang="en-US" sz="2000" dirty="0" smtClean="0"/>
              <a:t>cm</a:t>
            </a:r>
            <a:r>
              <a:rPr lang="en-US" sz="2000" baseline="30000" dirty="0" smtClean="0"/>
              <a:t>-2</a:t>
            </a:r>
            <a:r>
              <a:rPr lang="en-US" sz="2000" dirty="0" smtClean="0"/>
              <a:t>s</a:t>
            </a:r>
            <a:r>
              <a:rPr lang="en-US" sz="2000" baseline="30000" dirty="0" smtClean="0"/>
              <a:t>-1 </a:t>
            </a:r>
            <a:r>
              <a:rPr lang="en-US" sz="2000" dirty="0" smtClean="0"/>
              <a:t>and higher</a:t>
            </a:r>
          </a:p>
          <a:p>
            <a:pPr marL="285750" indent="-285750">
              <a:buClr>
                <a:srgbClr val="0000FF"/>
              </a:buClr>
              <a:buFont typeface="Wingdings" charset="2"/>
              <a:buChar char="q"/>
            </a:pPr>
            <a:r>
              <a:rPr lang="en-US" sz="2000" dirty="0" smtClean="0"/>
              <a:t>Flexible center of mass energy</a:t>
            </a:r>
          </a:p>
          <a:p>
            <a:pPr marL="285750" indent="-285750">
              <a:buClr>
                <a:srgbClr val="0000FF"/>
              </a:buClr>
              <a:buFont typeface="Wingdings" charset="2"/>
              <a:buChar char="q"/>
            </a:pPr>
            <a:r>
              <a:rPr lang="en-US" sz="2000" dirty="0" smtClean="0"/>
              <a:t>Electrons and protons/light nuclei (p, He</a:t>
            </a:r>
            <a:r>
              <a:rPr lang="en-US" sz="2000" baseline="30000" dirty="0" smtClean="0"/>
              <a:t>3</a:t>
            </a:r>
            <a:r>
              <a:rPr lang="en-US" sz="2000" dirty="0" smtClean="0"/>
              <a:t> or D) highly </a:t>
            </a:r>
            <a:r>
              <a:rPr lang="en-US" sz="2000" dirty="0" err="1" smtClean="0"/>
              <a:t>polarised</a:t>
            </a:r>
            <a:endParaRPr lang="en-US" sz="2000" dirty="0" smtClean="0"/>
          </a:p>
          <a:p>
            <a:pPr marL="285750" indent="-285750">
              <a:buClr>
                <a:srgbClr val="0000FF"/>
              </a:buClr>
              <a:buFont typeface="Wingdings" charset="2"/>
              <a:buChar char="q"/>
            </a:pPr>
            <a:r>
              <a:rPr lang="en-US" sz="2000" dirty="0" smtClean="0"/>
              <a:t>Wide range of nuclear beams (d to U)</a:t>
            </a:r>
          </a:p>
          <a:p>
            <a:pPr marL="285750" indent="-285750">
              <a:buClr>
                <a:srgbClr val="0000FF"/>
              </a:buClr>
              <a:buFont typeface="Wingdings" charset="2"/>
              <a:buChar char="q"/>
            </a:pPr>
            <a:r>
              <a:rPr lang="en-US" sz="2000" dirty="0" smtClean="0"/>
              <a:t>a wide acceptance detector with good PID (e/h and </a:t>
            </a:r>
            <a:r>
              <a:rPr lang="en-US" sz="2000" dirty="0" smtClean="0">
                <a:latin typeface="Symbol" charset="2"/>
                <a:cs typeface="Symbol" charset="2"/>
              </a:rPr>
              <a:t>p</a:t>
            </a:r>
            <a:r>
              <a:rPr lang="en-US" sz="2000" dirty="0" smtClean="0"/>
              <a:t>, K, p)</a:t>
            </a:r>
          </a:p>
          <a:p>
            <a:pPr marL="285750" indent="-285750">
              <a:buClr>
                <a:srgbClr val="0000FF"/>
              </a:buClr>
              <a:buFont typeface="Wingdings" charset="2"/>
              <a:buChar char="q"/>
            </a:pPr>
            <a:r>
              <a:rPr lang="en-US" sz="2000" dirty="0" smtClean="0"/>
              <a:t>wide acceptance for protons from elastic reactions and</a:t>
            </a:r>
          </a:p>
          <a:p>
            <a:pPr>
              <a:buClr>
                <a:srgbClr val="0000FF"/>
              </a:buClr>
            </a:pPr>
            <a:r>
              <a:rPr lang="en-US" sz="2000" dirty="0"/>
              <a:t> </a:t>
            </a:r>
            <a:r>
              <a:rPr lang="en-US" sz="2000" dirty="0" smtClean="0"/>
              <a:t>  neutrons from nuclear breakup</a:t>
            </a:r>
          </a:p>
        </p:txBody>
      </p:sp>
    </p:spTree>
    <p:extLst>
      <p:ext uri="{BB962C8B-B14F-4D97-AF65-F5344CB8AC3E}">
        <p14:creationId xmlns:p14="http://schemas.microsoft.com/office/powerpoint/2010/main" val="3567212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1000"/>
                                        <p:tgtEl>
                                          <p:spTgt spid="14"/>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1000"/>
                                        <p:tgtEl>
                                          <p:spTgt spid="12"/>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1000"/>
                                        <p:tgtEl>
                                          <p:spTgt spid="13"/>
                                        </p:tgtEl>
                                      </p:cBhvr>
                                    </p:animEffect>
                                  </p:childTnLst>
                                </p:cTn>
                              </p:par>
                            </p:childTnLst>
                          </p:cTn>
                        </p:par>
                        <p:par>
                          <p:cTn id="20" fill="hold">
                            <p:stCondLst>
                              <p:cond delay="4000"/>
                            </p:stCondLst>
                            <p:childTnLst>
                              <p:par>
                                <p:cTn id="21" presetID="6" presetClass="entr" presetSubtype="16" fill="hold" grpId="0" nodeType="afterEffect">
                                  <p:stCondLst>
                                    <p:cond delay="0"/>
                                  </p:stCondLst>
                                  <p:iterate type="lt">
                                    <p:tmPct val="0"/>
                                  </p:iterate>
                                  <p:childTnLst>
                                    <p:set>
                                      <p:cBhvr>
                                        <p:cTn id="22" dur="1" fill="hold">
                                          <p:stCondLst>
                                            <p:cond delay="0"/>
                                          </p:stCondLst>
                                        </p:cTn>
                                        <p:tgtEl>
                                          <p:spTgt spid="11"/>
                                        </p:tgtEl>
                                        <p:attrNameLst>
                                          <p:attrName>style.visibility</p:attrName>
                                        </p:attrNameLst>
                                      </p:cBhvr>
                                      <p:to>
                                        <p:strVal val="visible"/>
                                      </p:to>
                                    </p:set>
                                    <p:animEffect transition="in" filter="circle(in)">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ppt_x</p:attrName>
                                        </p:attrNameLst>
                                      </p:cBhvr>
                                      <p:tavLst>
                                        <p:tav tm="0">
                                          <p:val>
                                            <p:strVal val="#ppt_x-.2"/>
                                          </p:val>
                                        </p:tav>
                                        <p:tav tm="100000">
                                          <p:val>
                                            <p:strVal val="#ppt_x"/>
                                          </p:val>
                                        </p:tav>
                                      </p:tavLst>
                                    </p:anim>
                                    <p:anim calcmode="lin" valueType="num">
                                      <p:cBhvr>
                                        <p:cTn id="29"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6"/>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ppt_x</p:attrName>
                                        </p:attrNameLst>
                                      </p:cBhvr>
                                      <p:tavLst>
                                        <p:tav tm="0">
                                          <p:val>
                                            <p:strVal val="#ppt_x-.2"/>
                                          </p:val>
                                        </p:tav>
                                        <p:tav tm="100000">
                                          <p:val>
                                            <p:strVal val="#ppt_x"/>
                                          </p:val>
                                        </p:tav>
                                      </p:tavLst>
                                    </p:anim>
                                    <p:anim calcmode="lin" valueType="num">
                                      <p:cBhvr>
                                        <p:cTn id="3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2600" dirty="0" smtClean="0"/>
              <a:t>What needs to be covered BY THE DETECTOR</a:t>
            </a:r>
            <a:endParaRPr lang="en-US" sz="2600" dirty="0"/>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20</a:t>
            </a:fld>
            <a:endParaRPr lang="en-US" altLang="ja-JP"/>
          </a:p>
        </p:txBody>
      </p:sp>
      <p:pic>
        <p:nvPicPr>
          <p:cNvPr id="6" name="Picture 3"/>
          <p:cNvPicPr>
            <a:picLocks noChangeAspect="1" noChangeArrowheads="1"/>
          </p:cNvPicPr>
          <p:nvPr/>
        </p:nvPicPr>
        <p:blipFill>
          <a:blip r:embed="rId2"/>
          <a:srcRect l="3337" t="5580" r="1112" b="697"/>
          <a:stretch>
            <a:fillRect/>
          </a:stretch>
        </p:blipFill>
        <p:spPr bwMode="auto">
          <a:xfrm>
            <a:off x="50801" y="707668"/>
            <a:ext cx="2628193" cy="2055855"/>
          </a:xfrm>
          <a:prstGeom prst="rect">
            <a:avLst/>
          </a:prstGeom>
          <a:noFill/>
          <a:ln w="9525">
            <a:noFill/>
            <a:miter lim="800000"/>
            <a:headEnd/>
            <a:tailEnd/>
          </a:ln>
        </p:spPr>
      </p:pic>
      <p:pic>
        <p:nvPicPr>
          <p:cNvPr id="7" name="Picture 30" descr="sidis-diagram.eps"/>
          <p:cNvPicPr>
            <a:picLocks noChangeAspect="1"/>
          </p:cNvPicPr>
          <p:nvPr/>
        </p:nvPicPr>
        <p:blipFill>
          <a:blip r:embed="rId3"/>
          <a:srcRect/>
          <a:stretch>
            <a:fillRect/>
          </a:stretch>
        </p:blipFill>
        <p:spPr bwMode="auto">
          <a:xfrm>
            <a:off x="2727325" y="763588"/>
            <a:ext cx="2840552" cy="2028966"/>
          </a:xfrm>
          <a:prstGeom prst="rect">
            <a:avLst/>
          </a:prstGeom>
          <a:noFill/>
          <a:ln w="9525">
            <a:noFill/>
            <a:miter lim="800000"/>
            <a:headEnd/>
            <a:tailEnd/>
          </a:ln>
        </p:spPr>
      </p:pic>
      <p:grpSp>
        <p:nvGrpSpPr>
          <p:cNvPr id="8" name="Group 7"/>
          <p:cNvGrpSpPr/>
          <p:nvPr/>
        </p:nvGrpSpPr>
        <p:grpSpPr>
          <a:xfrm>
            <a:off x="5574510" y="465576"/>
            <a:ext cx="3582190" cy="2430031"/>
            <a:chOff x="158750" y="908050"/>
            <a:chExt cx="4292600" cy="2665421"/>
          </a:xfrm>
        </p:grpSpPr>
        <p:grpSp>
          <p:nvGrpSpPr>
            <p:cNvPr id="9" name="Group 159"/>
            <p:cNvGrpSpPr>
              <a:grpSpLocks noChangeAspect="1"/>
            </p:cNvGrpSpPr>
            <p:nvPr/>
          </p:nvGrpSpPr>
          <p:grpSpPr bwMode="auto">
            <a:xfrm rot="-2865258">
              <a:off x="1467654" y="1456538"/>
              <a:ext cx="128587" cy="546105"/>
              <a:chOff x="1324" y="1002"/>
              <a:chExt cx="146" cy="462"/>
            </a:xfrm>
          </p:grpSpPr>
          <p:sp>
            <p:nvSpPr>
              <p:cNvPr id="51" name="Freeform 160"/>
              <p:cNvSpPr>
                <a:spLocks noChangeAspect="1"/>
              </p:cNvSpPr>
              <p:nvPr/>
            </p:nvSpPr>
            <p:spPr bwMode="auto">
              <a:xfrm>
                <a:off x="1326" y="1002"/>
                <a:ext cx="143" cy="75"/>
              </a:xfrm>
              <a:custGeom>
                <a:avLst/>
                <a:gdLst/>
                <a:ahLst/>
                <a:cxnLst>
                  <a:cxn ang="0">
                    <a:pos x="0" y="0"/>
                  </a:cxn>
                  <a:cxn ang="0">
                    <a:pos x="0" y="4"/>
                  </a:cxn>
                  <a:cxn ang="0">
                    <a:pos x="4" y="7"/>
                  </a:cxn>
                  <a:cxn ang="0">
                    <a:pos x="8" y="9"/>
                  </a:cxn>
                  <a:cxn ang="0">
                    <a:pos x="12" y="11"/>
                  </a:cxn>
                  <a:cxn ang="0">
                    <a:pos x="129" y="58"/>
                  </a:cxn>
                  <a:cxn ang="0">
                    <a:pos x="135" y="60"/>
                  </a:cxn>
                  <a:cxn ang="0">
                    <a:pos x="139" y="63"/>
                  </a:cxn>
                  <a:cxn ang="0">
                    <a:pos x="142" y="65"/>
                  </a:cxn>
                  <a:cxn ang="0">
                    <a:pos x="141" y="69"/>
                  </a:cxn>
                  <a:cxn ang="0">
                    <a:pos x="141" y="71"/>
                  </a:cxn>
                  <a:cxn ang="0">
                    <a:pos x="138" y="74"/>
                  </a:cxn>
                  <a:cxn ang="0">
                    <a:pos x="11" y="60"/>
                  </a:cxn>
                  <a:cxn ang="0">
                    <a:pos x="10" y="61"/>
                  </a:cxn>
                  <a:cxn ang="0">
                    <a:pos x="4" y="59"/>
                  </a:cxn>
                  <a:cxn ang="0">
                    <a:pos x="4" y="60"/>
                  </a:cxn>
                  <a:cxn ang="0">
                    <a:pos x="2" y="62"/>
                  </a:cxn>
                  <a:cxn ang="0">
                    <a:pos x="0" y="65"/>
                  </a:cxn>
                </a:cxnLst>
                <a:rect l="0" t="0" r="r" b="b"/>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2" name="Freeform 161"/>
              <p:cNvSpPr>
                <a:spLocks noChangeAspect="1"/>
              </p:cNvSpPr>
              <p:nvPr/>
            </p:nvSpPr>
            <p:spPr bwMode="auto">
              <a:xfrm>
                <a:off x="1324" y="1069"/>
                <a:ext cx="143" cy="72"/>
              </a:xfrm>
              <a:custGeom>
                <a:avLst/>
                <a:gdLst/>
                <a:ahLst/>
                <a:cxnLst>
                  <a:cxn ang="0">
                    <a:pos x="0" y="0"/>
                  </a:cxn>
                  <a:cxn ang="0">
                    <a:pos x="1" y="2"/>
                  </a:cxn>
                  <a:cxn ang="0">
                    <a:pos x="4" y="4"/>
                  </a:cxn>
                  <a:cxn ang="0">
                    <a:pos x="6" y="6"/>
                  </a:cxn>
                  <a:cxn ang="0">
                    <a:pos x="10" y="7"/>
                  </a:cxn>
                  <a:cxn ang="0">
                    <a:pos x="133" y="57"/>
                  </a:cxn>
                  <a:cxn ang="0">
                    <a:pos x="137" y="61"/>
                  </a:cxn>
                  <a:cxn ang="0">
                    <a:pos x="140" y="61"/>
                  </a:cxn>
                  <a:cxn ang="0">
                    <a:pos x="141" y="65"/>
                  </a:cxn>
                  <a:cxn ang="0">
                    <a:pos x="141" y="66"/>
                  </a:cxn>
                  <a:cxn ang="0">
                    <a:pos x="142" y="71"/>
                  </a:cxn>
                  <a:cxn ang="0">
                    <a:pos x="137" y="71"/>
                  </a:cxn>
                  <a:cxn ang="0">
                    <a:pos x="12" y="59"/>
                  </a:cxn>
                  <a:cxn ang="0">
                    <a:pos x="7" y="59"/>
                  </a:cxn>
                  <a:cxn ang="0">
                    <a:pos x="6" y="59"/>
                  </a:cxn>
                  <a:cxn ang="0">
                    <a:pos x="4" y="59"/>
                  </a:cxn>
                  <a:cxn ang="0">
                    <a:pos x="1" y="59"/>
                  </a:cxn>
                  <a:cxn ang="0">
                    <a:pos x="0" y="61"/>
                  </a:cxn>
                </a:cxnLst>
                <a:rect l="0" t="0" r="r" b="b"/>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3" name="Freeform 162"/>
              <p:cNvSpPr>
                <a:spLocks noChangeAspect="1"/>
              </p:cNvSpPr>
              <p:nvPr/>
            </p:nvSpPr>
            <p:spPr bwMode="auto">
              <a:xfrm>
                <a:off x="1326" y="1131"/>
                <a:ext cx="144" cy="76"/>
              </a:xfrm>
              <a:custGeom>
                <a:avLst/>
                <a:gdLst/>
                <a:ahLst/>
                <a:cxnLst>
                  <a:cxn ang="0">
                    <a:pos x="0" y="0"/>
                  </a:cxn>
                  <a:cxn ang="0">
                    <a:pos x="0" y="3"/>
                  </a:cxn>
                  <a:cxn ang="0">
                    <a:pos x="2" y="7"/>
                  </a:cxn>
                  <a:cxn ang="0">
                    <a:pos x="7" y="9"/>
                  </a:cxn>
                  <a:cxn ang="0">
                    <a:pos x="10" y="11"/>
                  </a:cxn>
                  <a:cxn ang="0">
                    <a:pos x="133" y="59"/>
                  </a:cxn>
                  <a:cxn ang="0">
                    <a:pos x="136" y="63"/>
                  </a:cxn>
                  <a:cxn ang="0">
                    <a:pos x="139" y="65"/>
                  </a:cxn>
                  <a:cxn ang="0">
                    <a:pos x="143" y="67"/>
                  </a:cxn>
                  <a:cxn ang="0">
                    <a:pos x="143" y="71"/>
                  </a:cxn>
                  <a:cxn ang="0">
                    <a:pos x="141" y="74"/>
                  </a:cxn>
                  <a:cxn ang="0">
                    <a:pos x="138" y="75"/>
                  </a:cxn>
                  <a:cxn ang="0">
                    <a:pos x="9" y="63"/>
                  </a:cxn>
                  <a:cxn ang="0">
                    <a:pos x="6" y="62"/>
                  </a:cxn>
                  <a:cxn ang="0">
                    <a:pos x="6" y="63"/>
                  </a:cxn>
                  <a:cxn ang="0">
                    <a:pos x="3" y="62"/>
                  </a:cxn>
                  <a:cxn ang="0">
                    <a:pos x="0" y="64"/>
                  </a:cxn>
                  <a:cxn ang="0">
                    <a:pos x="0" y="66"/>
                  </a:cxn>
                </a:cxnLst>
                <a:rect l="0" t="0" r="r" b="b"/>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4" name="Freeform 163"/>
              <p:cNvSpPr>
                <a:spLocks noChangeAspect="1"/>
              </p:cNvSpPr>
              <p:nvPr/>
            </p:nvSpPr>
            <p:spPr bwMode="auto">
              <a:xfrm>
                <a:off x="1325" y="1202"/>
                <a:ext cx="144" cy="70"/>
              </a:xfrm>
              <a:custGeom>
                <a:avLst/>
                <a:gdLst/>
                <a:ahLst/>
                <a:cxnLst>
                  <a:cxn ang="0">
                    <a:pos x="0" y="0"/>
                  </a:cxn>
                  <a:cxn ang="0">
                    <a:pos x="0" y="0"/>
                  </a:cxn>
                  <a:cxn ang="0">
                    <a:pos x="4" y="4"/>
                  </a:cxn>
                  <a:cxn ang="0">
                    <a:pos x="6" y="6"/>
                  </a:cxn>
                  <a:cxn ang="0">
                    <a:pos x="11" y="7"/>
                  </a:cxn>
                  <a:cxn ang="0">
                    <a:pos x="131" y="54"/>
                  </a:cxn>
                  <a:cxn ang="0">
                    <a:pos x="136" y="58"/>
                  </a:cxn>
                  <a:cxn ang="0">
                    <a:pos x="139" y="59"/>
                  </a:cxn>
                  <a:cxn ang="0">
                    <a:pos x="143" y="63"/>
                  </a:cxn>
                  <a:cxn ang="0">
                    <a:pos x="143" y="66"/>
                  </a:cxn>
                  <a:cxn ang="0">
                    <a:pos x="140" y="69"/>
                  </a:cxn>
                  <a:cxn ang="0">
                    <a:pos x="138" y="69"/>
                  </a:cxn>
                  <a:cxn ang="0">
                    <a:pos x="11" y="57"/>
                  </a:cxn>
                  <a:cxn ang="0">
                    <a:pos x="7" y="58"/>
                  </a:cxn>
                  <a:cxn ang="0">
                    <a:pos x="4" y="57"/>
                  </a:cxn>
                  <a:cxn ang="0">
                    <a:pos x="1" y="57"/>
                  </a:cxn>
                  <a:cxn ang="0">
                    <a:pos x="1" y="59"/>
                  </a:cxn>
                  <a:cxn ang="0">
                    <a:pos x="0" y="62"/>
                  </a:cxn>
                </a:cxnLst>
                <a:rect l="0" t="0" r="r" b="b"/>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5" name="Freeform 164"/>
              <p:cNvSpPr>
                <a:spLocks noChangeAspect="1"/>
              </p:cNvSpPr>
              <p:nvPr/>
            </p:nvSpPr>
            <p:spPr bwMode="auto">
              <a:xfrm>
                <a:off x="1327" y="1260"/>
                <a:ext cx="142" cy="76"/>
              </a:xfrm>
              <a:custGeom>
                <a:avLst/>
                <a:gdLst/>
                <a:ahLst/>
                <a:cxnLst>
                  <a:cxn ang="0">
                    <a:pos x="0" y="0"/>
                  </a:cxn>
                  <a:cxn ang="0">
                    <a:pos x="0" y="4"/>
                  </a:cxn>
                  <a:cxn ang="0">
                    <a:pos x="3" y="7"/>
                  </a:cxn>
                  <a:cxn ang="0">
                    <a:pos x="6" y="8"/>
                  </a:cxn>
                  <a:cxn ang="0">
                    <a:pos x="11" y="11"/>
                  </a:cxn>
                  <a:cxn ang="0">
                    <a:pos x="132" y="61"/>
                  </a:cxn>
                  <a:cxn ang="0">
                    <a:pos x="137" y="64"/>
                  </a:cxn>
                  <a:cxn ang="0">
                    <a:pos x="137" y="65"/>
                  </a:cxn>
                  <a:cxn ang="0">
                    <a:pos x="140" y="68"/>
                  </a:cxn>
                  <a:cxn ang="0">
                    <a:pos x="141" y="71"/>
                  </a:cxn>
                  <a:cxn ang="0">
                    <a:pos x="139" y="74"/>
                  </a:cxn>
                  <a:cxn ang="0">
                    <a:pos x="136" y="75"/>
                  </a:cxn>
                  <a:cxn ang="0">
                    <a:pos x="11" y="62"/>
                  </a:cxn>
                  <a:cxn ang="0">
                    <a:pos x="8" y="62"/>
                  </a:cxn>
                  <a:cxn ang="0">
                    <a:pos x="6" y="62"/>
                  </a:cxn>
                  <a:cxn ang="0">
                    <a:pos x="4" y="62"/>
                  </a:cxn>
                  <a:cxn ang="0">
                    <a:pos x="2" y="63"/>
                  </a:cxn>
                  <a:cxn ang="0">
                    <a:pos x="2" y="66"/>
                  </a:cxn>
                </a:cxnLst>
                <a:rect l="0" t="0" r="r" b="b"/>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6" name="Freeform 165"/>
              <p:cNvSpPr>
                <a:spLocks noChangeAspect="1"/>
              </p:cNvSpPr>
              <p:nvPr/>
            </p:nvSpPr>
            <p:spPr bwMode="auto">
              <a:xfrm>
                <a:off x="1326" y="1328"/>
                <a:ext cx="142" cy="74"/>
              </a:xfrm>
              <a:custGeom>
                <a:avLst/>
                <a:gdLst/>
                <a:ahLst/>
                <a:cxnLst>
                  <a:cxn ang="0">
                    <a:pos x="0" y="0"/>
                  </a:cxn>
                  <a:cxn ang="0">
                    <a:pos x="2" y="2"/>
                  </a:cxn>
                  <a:cxn ang="0">
                    <a:pos x="4" y="4"/>
                  </a:cxn>
                  <a:cxn ang="0">
                    <a:pos x="4" y="5"/>
                  </a:cxn>
                  <a:cxn ang="0">
                    <a:pos x="10" y="8"/>
                  </a:cxn>
                  <a:cxn ang="0">
                    <a:pos x="129" y="57"/>
                  </a:cxn>
                  <a:cxn ang="0">
                    <a:pos x="136" y="59"/>
                  </a:cxn>
                  <a:cxn ang="0">
                    <a:pos x="138" y="62"/>
                  </a:cxn>
                  <a:cxn ang="0">
                    <a:pos x="139" y="66"/>
                  </a:cxn>
                  <a:cxn ang="0">
                    <a:pos x="141" y="68"/>
                  </a:cxn>
                  <a:cxn ang="0">
                    <a:pos x="140" y="70"/>
                  </a:cxn>
                  <a:cxn ang="0">
                    <a:pos x="136" y="73"/>
                  </a:cxn>
                  <a:cxn ang="0">
                    <a:pos x="12" y="59"/>
                  </a:cxn>
                  <a:cxn ang="0">
                    <a:pos x="8" y="59"/>
                  </a:cxn>
                  <a:cxn ang="0">
                    <a:pos x="4" y="59"/>
                  </a:cxn>
                  <a:cxn ang="0">
                    <a:pos x="3" y="59"/>
                  </a:cxn>
                  <a:cxn ang="0">
                    <a:pos x="3" y="61"/>
                  </a:cxn>
                  <a:cxn ang="0">
                    <a:pos x="2" y="64"/>
                  </a:cxn>
                </a:cxnLst>
                <a:rect l="0" t="0" r="r" b="b"/>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sp>
            <p:nvSpPr>
              <p:cNvPr id="57" name="Freeform 166"/>
              <p:cNvSpPr>
                <a:spLocks noChangeAspect="1"/>
              </p:cNvSpPr>
              <p:nvPr/>
            </p:nvSpPr>
            <p:spPr bwMode="auto">
              <a:xfrm>
                <a:off x="1326" y="1391"/>
                <a:ext cx="142" cy="73"/>
              </a:xfrm>
              <a:custGeom>
                <a:avLst/>
                <a:gdLst/>
                <a:ahLst/>
                <a:cxnLst>
                  <a:cxn ang="0">
                    <a:pos x="0" y="0"/>
                  </a:cxn>
                  <a:cxn ang="0">
                    <a:pos x="0" y="3"/>
                  </a:cxn>
                  <a:cxn ang="0">
                    <a:pos x="1" y="7"/>
                  </a:cxn>
                  <a:cxn ang="0">
                    <a:pos x="5" y="9"/>
                  </a:cxn>
                  <a:cxn ang="0">
                    <a:pos x="11" y="10"/>
                  </a:cxn>
                  <a:cxn ang="0">
                    <a:pos x="129" y="59"/>
                  </a:cxn>
                  <a:cxn ang="0">
                    <a:pos x="137" y="61"/>
                  </a:cxn>
                  <a:cxn ang="0">
                    <a:pos x="138" y="63"/>
                  </a:cxn>
                  <a:cxn ang="0">
                    <a:pos x="141" y="67"/>
                  </a:cxn>
                  <a:cxn ang="0">
                    <a:pos x="141" y="69"/>
                  </a:cxn>
                  <a:cxn ang="0">
                    <a:pos x="140" y="72"/>
                  </a:cxn>
                  <a:cxn ang="0">
                    <a:pos x="135" y="72"/>
                  </a:cxn>
                  <a:cxn ang="0">
                    <a:pos x="73" y="65"/>
                  </a:cxn>
                </a:cxnLst>
                <a:rect l="0" t="0" r="r" b="b"/>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9933"/>
                </a:solidFill>
                <a:prstDash val="solid"/>
                <a:round/>
                <a:headEnd type="none" w="sm" len="sm"/>
                <a:tailEnd type="none" w="sm" len="sm"/>
              </a:ln>
              <a:effectLst/>
            </p:spPr>
            <p:txBody>
              <a:bodyPr>
                <a:prstTxWarp prst="textNoShape">
                  <a:avLst/>
                </a:prstTxWarp>
              </a:bodyPr>
              <a:lstStyle/>
              <a:p>
                <a:endParaRPr lang="en-US"/>
              </a:p>
            </p:txBody>
          </p:sp>
        </p:grpSp>
        <p:sp>
          <p:nvSpPr>
            <p:cNvPr id="10" name="Line 168"/>
            <p:cNvSpPr>
              <a:spLocks noChangeShapeType="1"/>
            </p:cNvSpPr>
            <p:nvPr/>
          </p:nvSpPr>
          <p:spPr bwMode="auto">
            <a:xfrm flipV="1">
              <a:off x="1477963" y="1919288"/>
              <a:ext cx="3048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1" name="Line 169"/>
            <p:cNvSpPr>
              <a:spLocks noChangeShapeType="1"/>
            </p:cNvSpPr>
            <p:nvPr/>
          </p:nvSpPr>
          <p:spPr bwMode="auto">
            <a:xfrm rot="18742695" flipV="1">
              <a:off x="2767013" y="1912938"/>
              <a:ext cx="303212" cy="61436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2" name="Line 172"/>
            <p:cNvSpPr>
              <a:spLocks noChangeShapeType="1"/>
            </p:cNvSpPr>
            <p:nvPr/>
          </p:nvSpPr>
          <p:spPr bwMode="auto">
            <a:xfrm rot="12777622" flipV="1">
              <a:off x="3529013" y="2678113"/>
              <a:ext cx="685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 name="Freeform 177"/>
            <p:cNvSpPr>
              <a:spLocks/>
            </p:cNvSpPr>
            <p:nvPr/>
          </p:nvSpPr>
          <p:spPr bwMode="auto">
            <a:xfrm>
              <a:off x="415925" y="1268413"/>
              <a:ext cx="1439863" cy="441325"/>
            </a:xfrm>
            <a:custGeom>
              <a:avLst/>
              <a:gdLst/>
              <a:ahLst/>
              <a:cxnLst>
                <a:cxn ang="0">
                  <a:pos x="0" y="144"/>
                </a:cxn>
                <a:cxn ang="0">
                  <a:pos x="432" y="96"/>
                </a:cxn>
                <a:cxn ang="0">
                  <a:pos x="672" y="0"/>
                </a:cxn>
              </a:cxnLst>
              <a:rect l="0" t="0" r="r" b="b"/>
              <a:pathLst>
                <a:path w="672" h="144">
                  <a:moveTo>
                    <a:pt x="0" y="144"/>
                  </a:moveTo>
                  <a:lnTo>
                    <a:pt x="432" y="96"/>
                  </a:lnTo>
                  <a:lnTo>
                    <a:pt x="672" y="0"/>
                  </a:ln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
          <p:nvSpPr>
            <p:cNvPr id="14" name="Text Box 179"/>
            <p:cNvSpPr txBox="1">
              <a:spLocks noChangeArrowheads="1"/>
            </p:cNvSpPr>
            <p:nvPr/>
          </p:nvSpPr>
          <p:spPr bwMode="auto">
            <a:xfrm>
              <a:off x="1568450" y="908050"/>
              <a:ext cx="381000" cy="396875"/>
            </a:xfrm>
            <a:prstGeom prst="rect">
              <a:avLst/>
            </a:prstGeom>
            <a:noFill/>
            <a:ln w="9525">
              <a:noFill/>
              <a:miter lim="800000"/>
              <a:headEnd/>
              <a:tailEnd/>
            </a:ln>
            <a:effectLst/>
          </p:spPr>
          <p:txBody>
            <a:bodyPr wrap="none">
              <a:prstTxWarp prst="textNoShape">
                <a:avLst/>
              </a:prstTxWarp>
              <a:spAutoFit/>
            </a:bodyPr>
            <a:lstStyle/>
            <a:p>
              <a:r>
                <a:rPr lang="en-US" sz="2000">
                  <a:latin typeface="Times New Roman" pitchFamily="-112" charset="0"/>
                </a:rPr>
                <a:t>e’</a:t>
              </a:r>
            </a:p>
          </p:txBody>
        </p:sp>
        <p:sp>
          <p:nvSpPr>
            <p:cNvPr id="15" name="Line 203"/>
            <p:cNvSpPr>
              <a:spLocks noChangeShapeType="1"/>
            </p:cNvSpPr>
            <p:nvPr/>
          </p:nvSpPr>
          <p:spPr bwMode="auto">
            <a:xfrm flipV="1">
              <a:off x="487363" y="2794000"/>
              <a:ext cx="685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 name="Line 204"/>
            <p:cNvSpPr>
              <a:spLocks noChangeShapeType="1"/>
            </p:cNvSpPr>
            <p:nvPr/>
          </p:nvSpPr>
          <p:spPr bwMode="auto">
            <a:xfrm rot="12777622" flipV="1">
              <a:off x="3513138" y="2708275"/>
              <a:ext cx="685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grpSp>
          <p:nvGrpSpPr>
            <p:cNvPr id="17" name="Group 344"/>
            <p:cNvGrpSpPr>
              <a:grpSpLocks/>
            </p:cNvGrpSpPr>
            <p:nvPr/>
          </p:nvGrpSpPr>
          <p:grpSpPr bwMode="auto">
            <a:xfrm>
              <a:off x="385763" y="1168402"/>
              <a:ext cx="3825887" cy="2405069"/>
              <a:chOff x="243" y="736"/>
              <a:chExt cx="2410" cy="1515"/>
            </a:xfrm>
          </p:grpSpPr>
          <p:sp>
            <p:nvSpPr>
              <p:cNvPr id="20" name="Freeform 174"/>
              <p:cNvSpPr>
                <a:spLocks/>
              </p:cNvSpPr>
              <p:nvPr/>
            </p:nvSpPr>
            <p:spPr bwMode="auto">
              <a:xfrm flipV="1">
                <a:off x="427" y="1847"/>
                <a:ext cx="2033" cy="224"/>
              </a:xfrm>
              <a:custGeom>
                <a:avLst/>
                <a:gdLst/>
                <a:ahLst/>
                <a:cxnLst>
                  <a:cxn ang="0">
                    <a:pos x="0" y="48"/>
                  </a:cxn>
                  <a:cxn ang="0">
                    <a:pos x="624" y="0"/>
                  </a:cxn>
                  <a:cxn ang="0">
                    <a:pos x="1200" y="48"/>
                  </a:cxn>
                </a:cxnLst>
                <a:rect l="0" t="0" r="r" b="b"/>
                <a:pathLst>
                  <a:path w="1200" h="48">
                    <a:moveTo>
                      <a:pt x="0" y="48"/>
                    </a:moveTo>
                    <a:cubicBezTo>
                      <a:pt x="212" y="24"/>
                      <a:pt x="424" y="0"/>
                      <a:pt x="624" y="0"/>
                    </a:cubicBezTo>
                    <a:cubicBezTo>
                      <a:pt x="824" y="0"/>
                      <a:pt x="1012" y="24"/>
                      <a:pt x="1200" y="48"/>
                    </a:cubicBezTo>
                  </a:path>
                </a:pathLst>
              </a:custGeom>
              <a:noFill/>
              <a:ln w="9525" cap="flat">
                <a:solidFill>
                  <a:schemeClr val="tx1"/>
                </a:solidFill>
                <a:prstDash val="dash"/>
                <a:round/>
                <a:headEnd type="none" w="med" len="med"/>
                <a:tailEnd type="arrow" w="med" len="med"/>
              </a:ln>
              <a:effectLst/>
            </p:spPr>
            <p:txBody>
              <a:bodyPr>
                <a:prstTxWarp prst="textNoShape">
                  <a:avLst/>
                </a:prstTxWarp>
              </a:bodyPr>
              <a:lstStyle/>
              <a:p>
                <a:endParaRPr lang="en-US"/>
              </a:p>
            </p:txBody>
          </p:sp>
          <p:sp>
            <p:nvSpPr>
              <p:cNvPr id="21" name="Text Box 175"/>
              <p:cNvSpPr txBox="1">
                <a:spLocks noChangeArrowheads="1"/>
              </p:cNvSpPr>
              <p:nvPr/>
            </p:nvSpPr>
            <p:spPr bwMode="auto">
              <a:xfrm>
                <a:off x="1403" y="2039"/>
                <a:ext cx="192" cy="2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600" b="1" dirty="0" err="1">
                    <a:latin typeface="Times New Roman" pitchFamily="-112" charset="0"/>
                  </a:rPr>
                  <a:t>t</a:t>
                </a:r>
                <a:endParaRPr lang="en-US" sz="1600" b="1" dirty="0">
                  <a:latin typeface="Times New Roman" pitchFamily="-112" charset="0"/>
                </a:endParaRPr>
              </a:p>
            </p:txBody>
          </p:sp>
          <p:sp>
            <p:nvSpPr>
              <p:cNvPr id="22" name="Line 176"/>
              <p:cNvSpPr>
                <a:spLocks noChangeShapeType="1"/>
              </p:cNvSpPr>
              <p:nvPr/>
            </p:nvSpPr>
            <p:spPr bwMode="auto">
              <a:xfrm flipV="1">
                <a:off x="1123" y="1207"/>
                <a:ext cx="623" cy="2"/>
              </a:xfrm>
              <a:prstGeom prst="line">
                <a:avLst/>
              </a:prstGeom>
              <a:noFill/>
              <a:ln w="9525">
                <a:solidFill>
                  <a:schemeClr val="tx1"/>
                </a:solidFill>
                <a:round/>
                <a:headEnd/>
                <a:tailEnd/>
              </a:ln>
              <a:effectLst/>
            </p:spPr>
            <p:txBody>
              <a:bodyPr>
                <a:prstTxWarp prst="textNoShape">
                  <a:avLst/>
                </a:prstTxWarp>
              </a:bodyPr>
              <a:lstStyle/>
              <a:p>
                <a:endParaRPr lang="en-US"/>
              </a:p>
            </p:txBody>
          </p:sp>
          <p:grpSp>
            <p:nvGrpSpPr>
              <p:cNvPr id="23" name="Group 184"/>
              <p:cNvGrpSpPr>
                <a:grpSpLocks/>
              </p:cNvGrpSpPr>
              <p:nvPr/>
            </p:nvGrpSpPr>
            <p:grpSpPr bwMode="auto">
              <a:xfrm>
                <a:off x="243" y="856"/>
                <a:ext cx="2410" cy="1086"/>
                <a:chOff x="100" y="798"/>
                <a:chExt cx="2410" cy="1086"/>
              </a:xfrm>
            </p:grpSpPr>
            <p:sp>
              <p:nvSpPr>
                <p:cNvPr id="33" name="Text Box 185"/>
                <p:cNvSpPr txBox="1">
                  <a:spLocks noChangeArrowheads="1"/>
                </p:cNvSpPr>
                <p:nvPr/>
              </p:nvSpPr>
              <p:spPr bwMode="auto">
                <a:xfrm>
                  <a:off x="476" y="1026"/>
                  <a:ext cx="565" cy="234"/>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1600" b="1" dirty="0">
                      <a:latin typeface="Times New Roman" pitchFamily="-112" charset="0"/>
                    </a:rPr>
                    <a:t>(Q</a:t>
                  </a:r>
                  <a:r>
                    <a:rPr lang="en-US" sz="1600" b="1" baseline="30000" dirty="0">
                      <a:latin typeface="Times New Roman" pitchFamily="-112" charset="0"/>
                    </a:rPr>
                    <a:t>2</a:t>
                  </a:r>
                  <a:r>
                    <a:rPr lang="en-US" sz="1600" b="1" dirty="0">
                      <a:latin typeface="Times New Roman" pitchFamily="-112" charset="0"/>
                    </a:rPr>
                    <a:t>)</a:t>
                  </a:r>
                </a:p>
              </p:txBody>
            </p:sp>
            <p:sp>
              <p:nvSpPr>
                <p:cNvPr id="34" name="Text Box 186"/>
                <p:cNvSpPr txBox="1">
                  <a:spLocks noChangeArrowheads="1"/>
                </p:cNvSpPr>
                <p:nvPr/>
              </p:nvSpPr>
              <p:spPr bwMode="auto">
                <a:xfrm>
                  <a:off x="100" y="798"/>
                  <a:ext cx="187" cy="250"/>
                </a:xfrm>
                <a:prstGeom prst="rect">
                  <a:avLst/>
                </a:prstGeom>
                <a:noFill/>
                <a:ln w="9525">
                  <a:noFill/>
                  <a:miter lim="800000"/>
                  <a:headEnd/>
                  <a:tailEnd/>
                </a:ln>
                <a:effectLst/>
              </p:spPr>
              <p:txBody>
                <a:bodyPr wrap="none">
                  <a:prstTxWarp prst="textNoShape">
                    <a:avLst/>
                  </a:prstTxWarp>
                  <a:spAutoFit/>
                </a:bodyPr>
                <a:lstStyle/>
                <a:p>
                  <a:r>
                    <a:rPr lang="en-US" sz="2000">
                      <a:latin typeface="Times New Roman" pitchFamily="-112" charset="0"/>
                    </a:rPr>
                    <a:t>e</a:t>
                  </a:r>
                </a:p>
              </p:txBody>
            </p:sp>
            <p:sp>
              <p:nvSpPr>
                <p:cNvPr id="35" name="Text Box 187"/>
                <p:cNvSpPr txBox="1">
                  <a:spLocks noChangeArrowheads="1"/>
                </p:cNvSpPr>
                <p:nvPr/>
              </p:nvSpPr>
              <p:spPr bwMode="auto">
                <a:xfrm>
                  <a:off x="293" y="1006"/>
                  <a:ext cx="376" cy="255"/>
                </a:xfrm>
                <a:prstGeom prst="rect">
                  <a:avLst/>
                </a:prstGeom>
                <a:noFill/>
                <a:ln w="9525">
                  <a:noFill/>
                  <a:miter lim="800000"/>
                  <a:headEnd/>
                  <a:tailEnd/>
                </a:ln>
                <a:effectLst/>
              </p:spPr>
              <p:txBody>
                <a:bodyPr wrap="none">
                  <a:prstTxWarp prst="textNoShape">
                    <a:avLst/>
                  </a:prstTxWarp>
                  <a:spAutoFit/>
                </a:bodyPr>
                <a:lstStyle/>
                <a:p>
                  <a:r>
                    <a:rPr lang="en-US" b="1" dirty="0" err="1">
                      <a:latin typeface="Symbol" pitchFamily="-112" charset="2"/>
                    </a:rPr>
                    <a:t>g</a:t>
                  </a:r>
                  <a:r>
                    <a:rPr lang="en-US" b="1" baseline="-25000" dirty="0" err="1">
                      <a:latin typeface="Times New Roman" pitchFamily="-112" charset="0"/>
                    </a:rPr>
                    <a:t>L</a:t>
                  </a:r>
                  <a:r>
                    <a:rPr lang="en-US" b="1" dirty="0">
                      <a:latin typeface="Times New Roman" pitchFamily="-112" charset="0"/>
                    </a:rPr>
                    <a:t>*</a:t>
                  </a:r>
                </a:p>
              </p:txBody>
            </p:sp>
            <p:grpSp>
              <p:nvGrpSpPr>
                <p:cNvPr id="36" name="Group 188"/>
                <p:cNvGrpSpPr>
                  <a:grpSpLocks/>
                </p:cNvGrpSpPr>
                <p:nvPr/>
              </p:nvGrpSpPr>
              <p:grpSpPr bwMode="auto">
                <a:xfrm>
                  <a:off x="159" y="1253"/>
                  <a:ext cx="2351" cy="631"/>
                  <a:chOff x="159" y="1253"/>
                  <a:chExt cx="2351" cy="631"/>
                </a:xfrm>
              </p:grpSpPr>
              <p:sp>
                <p:nvSpPr>
                  <p:cNvPr id="37" name="Text Box 189"/>
                  <p:cNvSpPr txBox="1">
                    <a:spLocks noChangeArrowheads="1"/>
                  </p:cNvSpPr>
                  <p:nvPr/>
                </p:nvSpPr>
                <p:spPr bwMode="auto">
                  <a:xfrm>
                    <a:off x="476" y="1253"/>
                    <a:ext cx="388" cy="2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600" b="1">
                        <a:latin typeface="Times New Roman" pitchFamily="-112" charset="0"/>
                      </a:rPr>
                      <a:t>x+ξ </a:t>
                    </a:r>
                  </a:p>
                </p:txBody>
              </p:sp>
              <p:sp>
                <p:nvSpPr>
                  <p:cNvPr id="38" name="Text Box 190"/>
                  <p:cNvSpPr txBox="1">
                    <a:spLocks noChangeArrowheads="1"/>
                  </p:cNvSpPr>
                  <p:nvPr/>
                </p:nvSpPr>
                <p:spPr bwMode="auto">
                  <a:xfrm>
                    <a:off x="1598" y="1260"/>
                    <a:ext cx="476" cy="2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600" b="1">
                        <a:latin typeface="Times New Roman" pitchFamily="-112" charset="0"/>
                      </a:rPr>
                      <a:t>x-ξ </a:t>
                    </a:r>
                  </a:p>
                </p:txBody>
              </p:sp>
              <p:sp>
                <p:nvSpPr>
                  <p:cNvPr id="39" name="Line 191"/>
                  <p:cNvSpPr>
                    <a:spLocks noChangeShapeType="1"/>
                  </p:cNvSpPr>
                  <p:nvPr/>
                </p:nvSpPr>
                <p:spPr bwMode="auto">
                  <a:xfrm rot="12777622" flipV="1">
                    <a:off x="2078" y="1692"/>
                    <a:ext cx="432" cy="14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 name="Line 192"/>
                  <p:cNvSpPr>
                    <a:spLocks noChangeShapeType="1"/>
                  </p:cNvSpPr>
                  <p:nvPr/>
                </p:nvSpPr>
                <p:spPr bwMode="auto">
                  <a:xfrm>
                    <a:off x="431" y="1298"/>
                    <a:ext cx="1723"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nvGrpSpPr>
                  <p:cNvPr id="41" name="Group 193"/>
                  <p:cNvGrpSpPr>
                    <a:grpSpLocks/>
                  </p:cNvGrpSpPr>
                  <p:nvPr/>
                </p:nvGrpSpPr>
                <p:grpSpPr bwMode="auto">
                  <a:xfrm>
                    <a:off x="159" y="1379"/>
                    <a:ext cx="1967" cy="505"/>
                    <a:chOff x="159" y="1379"/>
                    <a:chExt cx="1967" cy="505"/>
                  </a:xfrm>
                </p:grpSpPr>
                <p:grpSp>
                  <p:nvGrpSpPr>
                    <p:cNvPr id="42" name="Group 194"/>
                    <p:cNvGrpSpPr>
                      <a:grpSpLocks/>
                    </p:cNvGrpSpPr>
                    <p:nvPr/>
                  </p:nvGrpSpPr>
                  <p:grpSpPr bwMode="auto">
                    <a:xfrm>
                      <a:off x="159" y="1379"/>
                      <a:ext cx="1967" cy="505"/>
                      <a:chOff x="241" y="625"/>
                      <a:chExt cx="1967" cy="505"/>
                    </a:xfrm>
                  </p:grpSpPr>
                  <p:grpSp>
                    <p:nvGrpSpPr>
                      <p:cNvPr id="44" name="Group 195"/>
                      <p:cNvGrpSpPr>
                        <a:grpSpLocks/>
                      </p:cNvGrpSpPr>
                      <p:nvPr/>
                    </p:nvGrpSpPr>
                    <p:grpSpPr bwMode="auto">
                      <a:xfrm>
                        <a:off x="241" y="625"/>
                        <a:ext cx="1967" cy="505"/>
                        <a:chOff x="241" y="625"/>
                        <a:chExt cx="1967" cy="505"/>
                      </a:xfrm>
                    </p:grpSpPr>
                    <p:grpSp>
                      <p:nvGrpSpPr>
                        <p:cNvPr id="46" name="Group 196"/>
                        <p:cNvGrpSpPr>
                          <a:grpSpLocks/>
                        </p:cNvGrpSpPr>
                        <p:nvPr/>
                      </p:nvGrpSpPr>
                      <p:grpSpPr bwMode="auto">
                        <a:xfrm>
                          <a:off x="672" y="625"/>
                          <a:ext cx="1536" cy="505"/>
                          <a:chOff x="672" y="625"/>
                          <a:chExt cx="1536" cy="505"/>
                        </a:xfrm>
                      </p:grpSpPr>
                      <p:sp>
                        <p:nvSpPr>
                          <p:cNvPr id="48" name="Oval 197"/>
                          <p:cNvSpPr>
                            <a:spLocks noChangeArrowheads="1"/>
                          </p:cNvSpPr>
                          <p:nvPr/>
                        </p:nvSpPr>
                        <p:spPr bwMode="auto">
                          <a:xfrm>
                            <a:off x="672" y="746"/>
                            <a:ext cx="1492" cy="384"/>
                          </a:xfrm>
                          <a:prstGeom prst="ellipse">
                            <a:avLst/>
                          </a:prstGeom>
                          <a:gradFill rotWithShape="0">
                            <a:gsLst>
                              <a:gs pos="0">
                                <a:srgbClr val="FF0000"/>
                              </a:gs>
                              <a:gs pos="100000">
                                <a:srgbClr val="FF0000">
                                  <a:gamma/>
                                  <a:shade val="46275"/>
                                  <a:invGamma/>
                                </a:srgbClr>
                              </a:gs>
                            </a:gsLst>
                            <a:path path="shape">
                              <a:fillToRect l="50000" t="50000" r="50000" b="50000"/>
                            </a:path>
                          </a:gradFill>
                          <a:ln w="9525">
                            <a:solidFill>
                              <a:srgbClr val="FF0000"/>
                            </a:solidFill>
                            <a:round/>
                            <a:headEnd/>
                            <a:tailEnd/>
                          </a:ln>
                          <a:effectLst/>
                        </p:spPr>
                        <p:txBody>
                          <a:bodyPr wrap="none" anchor="ctr">
                            <a:prstTxWarp prst="textNoShape">
                              <a:avLst/>
                            </a:prstTxWarp>
                          </a:bodyPr>
                          <a:lstStyle/>
                          <a:p>
                            <a:endParaRPr lang="en-US"/>
                          </a:p>
                        </p:txBody>
                      </p:sp>
                      <p:sp>
                        <p:nvSpPr>
                          <p:cNvPr id="49" name="Text Box 198"/>
                          <p:cNvSpPr txBox="1">
                            <a:spLocks noChangeArrowheads="1"/>
                          </p:cNvSpPr>
                          <p:nvPr/>
                        </p:nvSpPr>
                        <p:spPr bwMode="auto">
                          <a:xfrm>
                            <a:off x="672" y="723"/>
                            <a:ext cx="1536" cy="2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b="1" dirty="0">
                                <a:solidFill>
                                  <a:schemeClr val="bg1"/>
                                </a:solidFill>
                                <a:latin typeface="Bookman Old Style" pitchFamily="-112" charset="0"/>
                              </a:rPr>
                              <a:t>H, H, E, E (</a:t>
                            </a:r>
                            <a:r>
                              <a:rPr lang="en-US" b="1" dirty="0" err="1">
                                <a:solidFill>
                                  <a:schemeClr val="bg1"/>
                                </a:solidFill>
                                <a:latin typeface="Bookman Old Style" pitchFamily="-112" charset="0"/>
                              </a:rPr>
                              <a:t>x,ξ,t</a:t>
                            </a:r>
                            <a:r>
                              <a:rPr lang="en-US" b="1" dirty="0">
                                <a:solidFill>
                                  <a:schemeClr val="bg1"/>
                                </a:solidFill>
                                <a:latin typeface="Bookman Old Style" pitchFamily="-112" charset="0"/>
                              </a:rPr>
                              <a:t>)</a:t>
                            </a:r>
                          </a:p>
                        </p:txBody>
                      </p:sp>
                      <p:sp>
                        <p:nvSpPr>
                          <p:cNvPr id="50" name="Text Box 199"/>
                          <p:cNvSpPr txBox="1">
                            <a:spLocks noChangeArrowheads="1"/>
                          </p:cNvSpPr>
                          <p:nvPr/>
                        </p:nvSpPr>
                        <p:spPr bwMode="auto">
                          <a:xfrm>
                            <a:off x="1452" y="625"/>
                            <a:ext cx="192" cy="2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b="1" dirty="0">
                                <a:solidFill>
                                  <a:schemeClr val="bg1"/>
                                </a:solidFill>
                                <a:latin typeface="Times New Roman" pitchFamily="-112" charset="0"/>
                              </a:rPr>
                              <a:t>~</a:t>
                            </a:r>
                          </a:p>
                        </p:txBody>
                      </p:sp>
                    </p:grpSp>
                    <p:sp>
                      <p:nvSpPr>
                        <p:cNvPr id="47" name="Line 200"/>
                        <p:cNvSpPr>
                          <a:spLocks noChangeShapeType="1"/>
                        </p:cNvSpPr>
                        <p:nvPr/>
                      </p:nvSpPr>
                      <p:spPr bwMode="auto">
                        <a:xfrm flipV="1">
                          <a:off x="241" y="936"/>
                          <a:ext cx="432" cy="144"/>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45" name="Line 201"/>
                      <p:cNvSpPr>
                        <a:spLocks noChangeShapeType="1"/>
                      </p:cNvSpPr>
                      <p:nvPr/>
                    </p:nvSpPr>
                    <p:spPr bwMode="auto">
                      <a:xfrm flipV="1">
                        <a:off x="256" y="962"/>
                        <a:ext cx="432" cy="144"/>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43" name="Text Box 202"/>
                    <p:cNvSpPr txBox="1">
                      <a:spLocks noChangeArrowheads="1"/>
                    </p:cNvSpPr>
                    <p:nvPr/>
                  </p:nvSpPr>
                  <p:spPr bwMode="auto">
                    <a:xfrm>
                      <a:off x="872" y="1380"/>
                      <a:ext cx="191" cy="231"/>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bg1"/>
                          </a:solidFill>
                          <a:latin typeface="Times New Roman" pitchFamily="-112" charset="0"/>
                          <a:ea typeface="Times New Roman" pitchFamily="-112" charset="0"/>
                          <a:cs typeface="Times New Roman" pitchFamily="-112" charset="0"/>
                        </a:rPr>
                        <a:t>~</a:t>
                      </a:r>
                    </a:p>
                  </p:txBody>
                </p:sp>
              </p:grpSp>
            </p:grpSp>
          </p:grpSp>
          <p:grpSp>
            <p:nvGrpSpPr>
              <p:cNvPr id="24" name="Group 205"/>
              <p:cNvGrpSpPr>
                <a:grpSpLocks noChangeAspect="1"/>
              </p:cNvGrpSpPr>
              <p:nvPr/>
            </p:nvGrpSpPr>
            <p:grpSpPr bwMode="auto">
              <a:xfrm rot="2775006">
                <a:off x="1826" y="897"/>
                <a:ext cx="81" cy="345"/>
                <a:chOff x="1324" y="1002"/>
                <a:chExt cx="146" cy="462"/>
              </a:xfrm>
            </p:grpSpPr>
            <p:sp>
              <p:nvSpPr>
                <p:cNvPr id="26" name="Freeform 206"/>
                <p:cNvSpPr>
                  <a:spLocks noChangeAspect="1"/>
                </p:cNvSpPr>
                <p:nvPr/>
              </p:nvSpPr>
              <p:spPr bwMode="auto">
                <a:xfrm>
                  <a:off x="1326" y="1002"/>
                  <a:ext cx="143" cy="75"/>
                </a:xfrm>
                <a:custGeom>
                  <a:avLst/>
                  <a:gdLst/>
                  <a:ahLst/>
                  <a:cxnLst>
                    <a:cxn ang="0">
                      <a:pos x="0" y="0"/>
                    </a:cxn>
                    <a:cxn ang="0">
                      <a:pos x="0" y="4"/>
                    </a:cxn>
                    <a:cxn ang="0">
                      <a:pos x="4" y="7"/>
                    </a:cxn>
                    <a:cxn ang="0">
                      <a:pos x="8" y="9"/>
                    </a:cxn>
                    <a:cxn ang="0">
                      <a:pos x="12" y="11"/>
                    </a:cxn>
                    <a:cxn ang="0">
                      <a:pos x="129" y="58"/>
                    </a:cxn>
                    <a:cxn ang="0">
                      <a:pos x="135" y="60"/>
                    </a:cxn>
                    <a:cxn ang="0">
                      <a:pos x="139" y="63"/>
                    </a:cxn>
                    <a:cxn ang="0">
                      <a:pos x="142" y="65"/>
                    </a:cxn>
                    <a:cxn ang="0">
                      <a:pos x="141" y="69"/>
                    </a:cxn>
                    <a:cxn ang="0">
                      <a:pos x="141" y="71"/>
                    </a:cxn>
                    <a:cxn ang="0">
                      <a:pos x="138" y="74"/>
                    </a:cxn>
                    <a:cxn ang="0">
                      <a:pos x="11" y="60"/>
                    </a:cxn>
                    <a:cxn ang="0">
                      <a:pos x="10" y="61"/>
                    </a:cxn>
                    <a:cxn ang="0">
                      <a:pos x="4" y="59"/>
                    </a:cxn>
                    <a:cxn ang="0">
                      <a:pos x="4" y="60"/>
                    </a:cxn>
                    <a:cxn ang="0">
                      <a:pos x="2" y="62"/>
                    </a:cxn>
                    <a:cxn ang="0">
                      <a:pos x="0" y="65"/>
                    </a:cxn>
                  </a:cxnLst>
                  <a:rect l="0" t="0" r="r" b="b"/>
                  <a:pathLst>
                    <a:path w="143" h="75">
                      <a:moveTo>
                        <a:pt x="0" y="0"/>
                      </a:moveTo>
                      <a:lnTo>
                        <a:pt x="0" y="4"/>
                      </a:lnTo>
                      <a:lnTo>
                        <a:pt x="4" y="7"/>
                      </a:lnTo>
                      <a:lnTo>
                        <a:pt x="8" y="9"/>
                      </a:lnTo>
                      <a:lnTo>
                        <a:pt x="12" y="11"/>
                      </a:lnTo>
                      <a:lnTo>
                        <a:pt x="129" y="58"/>
                      </a:lnTo>
                      <a:lnTo>
                        <a:pt x="135" y="60"/>
                      </a:lnTo>
                      <a:lnTo>
                        <a:pt x="139" y="63"/>
                      </a:lnTo>
                      <a:lnTo>
                        <a:pt x="142" y="65"/>
                      </a:lnTo>
                      <a:lnTo>
                        <a:pt x="141" y="69"/>
                      </a:lnTo>
                      <a:lnTo>
                        <a:pt x="141" y="71"/>
                      </a:lnTo>
                      <a:lnTo>
                        <a:pt x="138" y="74"/>
                      </a:lnTo>
                      <a:lnTo>
                        <a:pt x="11" y="60"/>
                      </a:lnTo>
                      <a:lnTo>
                        <a:pt x="10" y="61"/>
                      </a:lnTo>
                      <a:lnTo>
                        <a:pt x="4" y="59"/>
                      </a:lnTo>
                      <a:lnTo>
                        <a:pt x="4" y="60"/>
                      </a:lnTo>
                      <a:lnTo>
                        <a:pt x="2" y="62"/>
                      </a:lnTo>
                      <a:lnTo>
                        <a:pt x="0" y="65"/>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27" name="Freeform 207"/>
                <p:cNvSpPr>
                  <a:spLocks noChangeAspect="1"/>
                </p:cNvSpPr>
                <p:nvPr/>
              </p:nvSpPr>
              <p:spPr bwMode="auto">
                <a:xfrm>
                  <a:off x="1324" y="1069"/>
                  <a:ext cx="143" cy="72"/>
                </a:xfrm>
                <a:custGeom>
                  <a:avLst/>
                  <a:gdLst/>
                  <a:ahLst/>
                  <a:cxnLst>
                    <a:cxn ang="0">
                      <a:pos x="0" y="0"/>
                    </a:cxn>
                    <a:cxn ang="0">
                      <a:pos x="1" y="2"/>
                    </a:cxn>
                    <a:cxn ang="0">
                      <a:pos x="4" y="4"/>
                    </a:cxn>
                    <a:cxn ang="0">
                      <a:pos x="6" y="6"/>
                    </a:cxn>
                    <a:cxn ang="0">
                      <a:pos x="10" y="7"/>
                    </a:cxn>
                    <a:cxn ang="0">
                      <a:pos x="133" y="57"/>
                    </a:cxn>
                    <a:cxn ang="0">
                      <a:pos x="137" y="61"/>
                    </a:cxn>
                    <a:cxn ang="0">
                      <a:pos x="140" y="61"/>
                    </a:cxn>
                    <a:cxn ang="0">
                      <a:pos x="141" y="65"/>
                    </a:cxn>
                    <a:cxn ang="0">
                      <a:pos x="141" y="66"/>
                    </a:cxn>
                    <a:cxn ang="0">
                      <a:pos x="142" y="71"/>
                    </a:cxn>
                    <a:cxn ang="0">
                      <a:pos x="137" y="71"/>
                    </a:cxn>
                    <a:cxn ang="0">
                      <a:pos x="12" y="59"/>
                    </a:cxn>
                    <a:cxn ang="0">
                      <a:pos x="7" y="59"/>
                    </a:cxn>
                    <a:cxn ang="0">
                      <a:pos x="6" y="59"/>
                    </a:cxn>
                    <a:cxn ang="0">
                      <a:pos x="4" y="59"/>
                    </a:cxn>
                    <a:cxn ang="0">
                      <a:pos x="1" y="59"/>
                    </a:cxn>
                    <a:cxn ang="0">
                      <a:pos x="0" y="61"/>
                    </a:cxn>
                  </a:cxnLst>
                  <a:rect l="0" t="0" r="r" b="b"/>
                  <a:pathLst>
                    <a:path w="143" h="72">
                      <a:moveTo>
                        <a:pt x="0" y="0"/>
                      </a:moveTo>
                      <a:lnTo>
                        <a:pt x="1" y="2"/>
                      </a:lnTo>
                      <a:lnTo>
                        <a:pt x="4" y="4"/>
                      </a:lnTo>
                      <a:lnTo>
                        <a:pt x="6" y="6"/>
                      </a:lnTo>
                      <a:lnTo>
                        <a:pt x="10" y="7"/>
                      </a:lnTo>
                      <a:lnTo>
                        <a:pt x="133" y="57"/>
                      </a:lnTo>
                      <a:lnTo>
                        <a:pt x="137" y="61"/>
                      </a:lnTo>
                      <a:lnTo>
                        <a:pt x="140" y="61"/>
                      </a:lnTo>
                      <a:lnTo>
                        <a:pt x="141" y="65"/>
                      </a:lnTo>
                      <a:lnTo>
                        <a:pt x="141" y="66"/>
                      </a:lnTo>
                      <a:lnTo>
                        <a:pt x="142" y="71"/>
                      </a:lnTo>
                      <a:lnTo>
                        <a:pt x="137" y="71"/>
                      </a:lnTo>
                      <a:lnTo>
                        <a:pt x="12" y="59"/>
                      </a:lnTo>
                      <a:lnTo>
                        <a:pt x="7" y="59"/>
                      </a:lnTo>
                      <a:lnTo>
                        <a:pt x="6" y="59"/>
                      </a:lnTo>
                      <a:lnTo>
                        <a:pt x="4" y="59"/>
                      </a:lnTo>
                      <a:lnTo>
                        <a:pt x="1" y="59"/>
                      </a:lnTo>
                      <a:lnTo>
                        <a:pt x="0" y="61"/>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28" name="Freeform 208"/>
                <p:cNvSpPr>
                  <a:spLocks noChangeAspect="1"/>
                </p:cNvSpPr>
                <p:nvPr/>
              </p:nvSpPr>
              <p:spPr bwMode="auto">
                <a:xfrm>
                  <a:off x="1326" y="1131"/>
                  <a:ext cx="144" cy="76"/>
                </a:xfrm>
                <a:custGeom>
                  <a:avLst/>
                  <a:gdLst/>
                  <a:ahLst/>
                  <a:cxnLst>
                    <a:cxn ang="0">
                      <a:pos x="0" y="0"/>
                    </a:cxn>
                    <a:cxn ang="0">
                      <a:pos x="0" y="3"/>
                    </a:cxn>
                    <a:cxn ang="0">
                      <a:pos x="2" y="7"/>
                    </a:cxn>
                    <a:cxn ang="0">
                      <a:pos x="7" y="9"/>
                    </a:cxn>
                    <a:cxn ang="0">
                      <a:pos x="10" y="11"/>
                    </a:cxn>
                    <a:cxn ang="0">
                      <a:pos x="133" y="59"/>
                    </a:cxn>
                    <a:cxn ang="0">
                      <a:pos x="136" y="63"/>
                    </a:cxn>
                    <a:cxn ang="0">
                      <a:pos x="139" y="65"/>
                    </a:cxn>
                    <a:cxn ang="0">
                      <a:pos x="143" y="67"/>
                    </a:cxn>
                    <a:cxn ang="0">
                      <a:pos x="143" y="71"/>
                    </a:cxn>
                    <a:cxn ang="0">
                      <a:pos x="141" y="74"/>
                    </a:cxn>
                    <a:cxn ang="0">
                      <a:pos x="138" y="75"/>
                    </a:cxn>
                    <a:cxn ang="0">
                      <a:pos x="9" y="63"/>
                    </a:cxn>
                    <a:cxn ang="0">
                      <a:pos x="6" y="62"/>
                    </a:cxn>
                    <a:cxn ang="0">
                      <a:pos x="6" y="63"/>
                    </a:cxn>
                    <a:cxn ang="0">
                      <a:pos x="3" y="62"/>
                    </a:cxn>
                    <a:cxn ang="0">
                      <a:pos x="0" y="64"/>
                    </a:cxn>
                    <a:cxn ang="0">
                      <a:pos x="0" y="66"/>
                    </a:cxn>
                  </a:cxnLst>
                  <a:rect l="0" t="0" r="r" b="b"/>
                  <a:pathLst>
                    <a:path w="144" h="76">
                      <a:moveTo>
                        <a:pt x="0" y="0"/>
                      </a:moveTo>
                      <a:lnTo>
                        <a:pt x="0" y="3"/>
                      </a:lnTo>
                      <a:lnTo>
                        <a:pt x="2" y="7"/>
                      </a:lnTo>
                      <a:lnTo>
                        <a:pt x="7" y="9"/>
                      </a:lnTo>
                      <a:lnTo>
                        <a:pt x="10" y="11"/>
                      </a:lnTo>
                      <a:lnTo>
                        <a:pt x="133" y="59"/>
                      </a:lnTo>
                      <a:lnTo>
                        <a:pt x="136" y="63"/>
                      </a:lnTo>
                      <a:lnTo>
                        <a:pt x="139" y="65"/>
                      </a:lnTo>
                      <a:lnTo>
                        <a:pt x="143" y="67"/>
                      </a:lnTo>
                      <a:lnTo>
                        <a:pt x="143" y="71"/>
                      </a:lnTo>
                      <a:lnTo>
                        <a:pt x="141" y="74"/>
                      </a:lnTo>
                      <a:lnTo>
                        <a:pt x="138" y="75"/>
                      </a:lnTo>
                      <a:lnTo>
                        <a:pt x="9" y="63"/>
                      </a:lnTo>
                      <a:lnTo>
                        <a:pt x="6" y="62"/>
                      </a:lnTo>
                      <a:lnTo>
                        <a:pt x="6" y="63"/>
                      </a:lnTo>
                      <a:lnTo>
                        <a:pt x="3" y="62"/>
                      </a:lnTo>
                      <a:lnTo>
                        <a:pt x="0" y="64"/>
                      </a:lnTo>
                      <a:lnTo>
                        <a:pt x="0" y="66"/>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29" name="Freeform 209"/>
                <p:cNvSpPr>
                  <a:spLocks noChangeAspect="1"/>
                </p:cNvSpPr>
                <p:nvPr/>
              </p:nvSpPr>
              <p:spPr bwMode="auto">
                <a:xfrm>
                  <a:off x="1325" y="1202"/>
                  <a:ext cx="144" cy="70"/>
                </a:xfrm>
                <a:custGeom>
                  <a:avLst/>
                  <a:gdLst/>
                  <a:ahLst/>
                  <a:cxnLst>
                    <a:cxn ang="0">
                      <a:pos x="0" y="0"/>
                    </a:cxn>
                    <a:cxn ang="0">
                      <a:pos x="0" y="0"/>
                    </a:cxn>
                    <a:cxn ang="0">
                      <a:pos x="4" y="4"/>
                    </a:cxn>
                    <a:cxn ang="0">
                      <a:pos x="6" y="6"/>
                    </a:cxn>
                    <a:cxn ang="0">
                      <a:pos x="11" y="7"/>
                    </a:cxn>
                    <a:cxn ang="0">
                      <a:pos x="131" y="54"/>
                    </a:cxn>
                    <a:cxn ang="0">
                      <a:pos x="136" y="58"/>
                    </a:cxn>
                    <a:cxn ang="0">
                      <a:pos x="139" y="59"/>
                    </a:cxn>
                    <a:cxn ang="0">
                      <a:pos x="143" y="63"/>
                    </a:cxn>
                    <a:cxn ang="0">
                      <a:pos x="143" y="66"/>
                    </a:cxn>
                    <a:cxn ang="0">
                      <a:pos x="140" y="69"/>
                    </a:cxn>
                    <a:cxn ang="0">
                      <a:pos x="138" y="69"/>
                    </a:cxn>
                    <a:cxn ang="0">
                      <a:pos x="11" y="57"/>
                    </a:cxn>
                    <a:cxn ang="0">
                      <a:pos x="7" y="58"/>
                    </a:cxn>
                    <a:cxn ang="0">
                      <a:pos x="4" y="57"/>
                    </a:cxn>
                    <a:cxn ang="0">
                      <a:pos x="1" y="57"/>
                    </a:cxn>
                    <a:cxn ang="0">
                      <a:pos x="1" y="59"/>
                    </a:cxn>
                    <a:cxn ang="0">
                      <a:pos x="0" y="62"/>
                    </a:cxn>
                  </a:cxnLst>
                  <a:rect l="0" t="0" r="r" b="b"/>
                  <a:pathLst>
                    <a:path w="144" h="70">
                      <a:moveTo>
                        <a:pt x="0" y="0"/>
                      </a:moveTo>
                      <a:lnTo>
                        <a:pt x="0" y="0"/>
                      </a:lnTo>
                      <a:lnTo>
                        <a:pt x="4" y="4"/>
                      </a:lnTo>
                      <a:lnTo>
                        <a:pt x="6" y="6"/>
                      </a:lnTo>
                      <a:lnTo>
                        <a:pt x="11" y="7"/>
                      </a:lnTo>
                      <a:lnTo>
                        <a:pt x="131" y="54"/>
                      </a:lnTo>
                      <a:lnTo>
                        <a:pt x="136" y="58"/>
                      </a:lnTo>
                      <a:lnTo>
                        <a:pt x="139" y="59"/>
                      </a:lnTo>
                      <a:lnTo>
                        <a:pt x="143" y="63"/>
                      </a:lnTo>
                      <a:lnTo>
                        <a:pt x="143" y="66"/>
                      </a:lnTo>
                      <a:lnTo>
                        <a:pt x="140" y="69"/>
                      </a:lnTo>
                      <a:lnTo>
                        <a:pt x="138" y="69"/>
                      </a:lnTo>
                      <a:lnTo>
                        <a:pt x="11" y="57"/>
                      </a:lnTo>
                      <a:lnTo>
                        <a:pt x="7" y="58"/>
                      </a:lnTo>
                      <a:lnTo>
                        <a:pt x="4" y="57"/>
                      </a:lnTo>
                      <a:lnTo>
                        <a:pt x="1" y="57"/>
                      </a:lnTo>
                      <a:lnTo>
                        <a:pt x="1" y="59"/>
                      </a:lnTo>
                      <a:lnTo>
                        <a:pt x="0" y="62"/>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0" name="Freeform 210"/>
                <p:cNvSpPr>
                  <a:spLocks noChangeAspect="1"/>
                </p:cNvSpPr>
                <p:nvPr/>
              </p:nvSpPr>
              <p:spPr bwMode="auto">
                <a:xfrm>
                  <a:off x="1327" y="1260"/>
                  <a:ext cx="142" cy="76"/>
                </a:xfrm>
                <a:custGeom>
                  <a:avLst/>
                  <a:gdLst/>
                  <a:ahLst/>
                  <a:cxnLst>
                    <a:cxn ang="0">
                      <a:pos x="0" y="0"/>
                    </a:cxn>
                    <a:cxn ang="0">
                      <a:pos x="0" y="4"/>
                    </a:cxn>
                    <a:cxn ang="0">
                      <a:pos x="3" y="7"/>
                    </a:cxn>
                    <a:cxn ang="0">
                      <a:pos x="6" y="8"/>
                    </a:cxn>
                    <a:cxn ang="0">
                      <a:pos x="11" y="11"/>
                    </a:cxn>
                    <a:cxn ang="0">
                      <a:pos x="132" y="61"/>
                    </a:cxn>
                    <a:cxn ang="0">
                      <a:pos x="137" y="64"/>
                    </a:cxn>
                    <a:cxn ang="0">
                      <a:pos x="137" y="65"/>
                    </a:cxn>
                    <a:cxn ang="0">
                      <a:pos x="140" y="68"/>
                    </a:cxn>
                    <a:cxn ang="0">
                      <a:pos x="141" y="71"/>
                    </a:cxn>
                    <a:cxn ang="0">
                      <a:pos x="139" y="74"/>
                    </a:cxn>
                    <a:cxn ang="0">
                      <a:pos x="136" y="75"/>
                    </a:cxn>
                    <a:cxn ang="0">
                      <a:pos x="11" y="62"/>
                    </a:cxn>
                    <a:cxn ang="0">
                      <a:pos x="8" y="62"/>
                    </a:cxn>
                    <a:cxn ang="0">
                      <a:pos x="6" y="62"/>
                    </a:cxn>
                    <a:cxn ang="0">
                      <a:pos x="4" y="62"/>
                    </a:cxn>
                    <a:cxn ang="0">
                      <a:pos x="2" y="63"/>
                    </a:cxn>
                    <a:cxn ang="0">
                      <a:pos x="2" y="66"/>
                    </a:cxn>
                  </a:cxnLst>
                  <a:rect l="0" t="0" r="r" b="b"/>
                  <a:pathLst>
                    <a:path w="142" h="76">
                      <a:moveTo>
                        <a:pt x="0" y="0"/>
                      </a:moveTo>
                      <a:lnTo>
                        <a:pt x="0" y="4"/>
                      </a:lnTo>
                      <a:lnTo>
                        <a:pt x="3" y="7"/>
                      </a:lnTo>
                      <a:lnTo>
                        <a:pt x="6" y="8"/>
                      </a:lnTo>
                      <a:lnTo>
                        <a:pt x="11" y="11"/>
                      </a:lnTo>
                      <a:lnTo>
                        <a:pt x="132" y="61"/>
                      </a:lnTo>
                      <a:lnTo>
                        <a:pt x="137" y="64"/>
                      </a:lnTo>
                      <a:lnTo>
                        <a:pt x="137" y="65"/>
                      </a:lnTo>
                      <a:lnTo>
                        <a:pt x="140" y="68"/>
                      </a:lnTo>
                      <a:lnTo>
                        <a:pt x="141" y="71"/>
                      </a:lnTo>
                      <a:lnTo>
                        <a:pt x="139" y="74"/>
                      </a:lnTo>
                      <a:lnTo>
                        <a:pt x="136" y="75"/>
                      </a:lnTo>
                      <a:lnTo>
                        <a:pt x="11" y="62"/>
                      </a:lnTo>
                      <a:lnTo>
                        <a:pt x="8" y="62"/>
                      </a:lnTo>
                      <a:lnTo>
                        <a:pt x="6" y="62"/>
                      </a:lnTo>
                      <a:lnTo>
                        <a:pt x="4" y="62"/>
                      </a:lnTo>
                      <a:lnTo>
                        <a:pt x="2" y="63"/>
                      </a:lnTo>
                      <a:lnTo>
                        <a:pt x="2" y="66"/>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1" name="Freeform 211"/>
                <p:cNvSpPr>
                  <a:spLocks noChangeAspect="1"/>
                </p:cNvSpPr>
                <p:nvPr/>
              </p:nvSpPr>
              <p:spPr bwMode="auto">
                <a:xfrm>
                  <a:off x="1326" y="1328"/>
                  <a:ext cx="142" cy="74"/>
                </a:xfrm>
                <a:custGeom>
                  <a:avLst/>
                  <a:gdLst/>
                  <a:ahLst/>
                  <a:cxnLst>
                    <a:cxn ang="0">
                      <a:pos x="0" y="0"/>
                    </a:cxn>
                    <a:cxn ang="0">
                      <a:pos x="2" y="2"/>
                    </a:cxn>
                    <a:cxn ang="0">
                      <a:pos x="4" y="4"/>
                    </a:cxn>
                    <a:cxn ang="0">
                      <a:pos x="4" y="5"/>
                    </a:cxn>
                    <a:cxn ang="0">
                      <a:pos x="10" y="8"/>
                    </a:cxn>
                    <a:cxn ang="0">
                      <a:pos x="129" y="57"/>
                    </a:cxn>
                    <a:cxn ang="0">
                      <a:pos x="136" y="59"/>
                    </a:cxn>
                    <a:cxn ang="0">
                      <a:pos x="138" y="62"/>
                    </a:cxn>
                    <a:cxn ang="0">
                      <a:pos x="139" y="66"/>
                    </a:cxn>
                    <a:cxn ang="0">
                      <a:pos x="141" y="68"/>
                    </a:cxn>
                    <a:cxn ang="0">
                      <a:pos x="140" y="70"/>
                    </a:cxn>
                    <a:cxn ang="0">
                      <a:pos x="136" y="73"/>
                    </a:cxn>
                    <a:cxn ang="0">
                      <a:pos x="12" y="59"/>
                    </a:cxn>
                    <a:cxn ang="0">
                      <a:pos x="8" y="59"/>
                    </a:cxn>
                    <a:cxn ang="0">
                      <a:pos x="4" y="59"/>
                    </a:cxn>
                    <a:cxn ang="0">
                      <a:pos x="3" y="59"/>
                    </a:cxn>
                    <a:cxn ang="0">
                      <a:pos x="3" y="61"/>
                    </a:cxn>
                    <a:cxn ang="0">
                      <a:pos x="2" y="64"/>
                    </a:cxn>
                  </a:cxnLst>
                  <a:rect l="0" t="0" r="r" b="b"/>
                  <a:pathLst>
                    <a:path w="142" h="74">
                      <a:moveTo>
                        <a:pt x="0" y="0"/>
                      </a:moveTo>
                      <a:lnTo>
                        <a:pt x="2" y="2"/>
                      </a:lnTo>
                      <a:lnTo>
                        <a:pt x="4" y="4"/>
                      </a:lnTo>
                      <a:lnTo>
                        <a:pt x="4" y="5"/>
                      </a:lnTo>
                      <a:lnTo>
                        <a:pt x="10" y="8"/>
                      </a:lnTo>
                      <a:lnTo>
                        <a:pt x="129" y="57"/>
                      </a:lnTo>
                      <a:lnTo>
                        <a:pt x="136" y="59"/>
                      </a:lnTo>
                      <a:lnTo>
                        <a:pt x="138" y="62"/>
                      </a:lnTo>
                      <a:lnTo>
                        <a:pt x="139" y="66"/>
                      </a:lnTo>
                      <a:lnTo>
                        <a:pt x="141" y="68"/>
                      </a:lnTo>
                      <a:lnTo>
                        <a:pt x="140" y="70"/>
                      </a:lnTo>
                      <a:lnTo>
                        <a:pt x="136" y="73"/>
                      </a:lnTo>
                      <a:lnTo>
                        <a:pt x="12" y="59"/>
                      </a:lnTo>
                      <a:lnTo>
                        <a:pt x="8" y="59"/>
                      </a:lnTo>
                      <a:lnTo>
                        <a:pt x="4" y="59"/>
                      </a:lnTo>
                      <a:lnTo>
                        <a:pt x="3" y="59"/>
                      </a:lnTo>
                      <a:lnTo>
                        <a:pt x="3" y="61"/>
                      </a:lnTo>
                      <a:lnTo>
                        <a:pt x="2" y="64"/>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sp>
              <p:nvSpPr>
                <p:cNvPr id="32" name="Freeform 212"/>
                <p:cNvSpPr>
                  <a:spLocks noChangeAspect="1"/>
                </p:cNvSpPr>
                <p:nvPr/>
              </p:nvSpPr>
              <p:spPr bwMode="auto">
                <a:xfrm>
                  <a:off x="1326" y="1391"/>
                  <a:ext cx="142" cy="73"/>
                </a:xfrm>
                <a:custGeom>
                  <a:avLst/>
                  <a:gdLst/>
                  <a:ahLst/>
                  <a:cxnLst>
                    <a:cxn ang="0">
                      <a:pos x="0" y="0"/>
                    </a:cxn>
                    <a:cxn ang="0">
                      <a:pos x="0" y="3"/>
                    </a:cxn>
                    <a:cxn ang="0">
                      <a:pos x="1" y="7"/>
                    </a:cxn>
                    <a:cxn ang="0">
                      <a:pos x="5" y="9"/>
                    </a:cxn>
                    <a:cxn ang="0">
                      <a:pos x="11" y="10"/>
                    </a:cxn>
                    <a:cxn ang="0">
                      <a:pos x="129" y="59"/>
                    </a:cxn>
                    <a:cxn ang="0">
                      <a:pos x="137" y="61"/>
                    </a:cxn>
                    <a:cxn ang="0">
                      <a:pos x="138" y="63"/>
                    </a:cxn>
                    <a:cxn ang="0">
                      <a:pos x="141" y="67"/>
                    </a:cxn>
                    <a:cxn ang="0">
                      <a:pos x="141" y="69"/>
                    </a:cxn>
                    <a:cxn ang="0">
                      <a:pos x="140" y="72"/>
                    </a:cxn>
                    <a:cxn ang="0">
                      <a:pos x="135" y="72"/>
                    </a:cxn>
                    <a:cxn ang="0">
                      <a:pos x="73" y="65"/>
                    </a:cxn>
                  </a:cxnLst>
                  <a:rect l="0" t="0" r="r" b="b"/>
                  <a:pathLst>
                    <a:path w="142" h="73">
                      <a:moveTo>
                        <a:pt x="0" y="0"/>
                      </a:moveTo>
                      <a:lnTo>
                        <a:pt x="0" y="3"/>
                      </a:lnTo>
                      <a:lnTo>
                        <a:pt x="1" y="7"/>
                      </a:lnTo>
                      <a:lnTo>
                        <a:pt x="5" y="9"/>
                      </a:lnTo>
                      <a:lnTo>
                        <a:pt x="11" y="10"/>
                      </a:lnTo>
                      <a:lnTo>
                        <a:pt x="129" y="59"/>
                      </a:lnTo>
                      <a:lnTo>
                        <a:pt x="137" y="61"/>
                      </a:lnTo>
                      <a:lnTo>
                        <a:pt x="138" y="63"/>
                      </a:lnTo>
                      <a:lnTo>
                        <a:pt x="141" y="67"/>
                      </a:lnTo>
                      <a:lnTo>
                        <a:pt x="141" y="69"/>
                      </a:lnTo>
                      <a:lnTo>
                        <a:pt x="140" y="72"/>
                      </a:lnTo>
                      <a:lnTo>
                        <a:pt x="135" y="72"/>
                      </a:lnTo>
                      <a:lnTo>
                        <a:pt x="73" y="65"/>
                      </a:lnTo>
                    </a:path>
                  </a:pathLst>
                </a:custGeom>
                <a:noFill/>
                <a:ln w="25400" cap="rnd" cmpd="sng">
                  <a:solidFill>
                    <a:srgbClr val="FF6600"/>
                  </a:solidFill>
                  <a:prstDash val="solid"/>
                  <a:round/>
                  <a:headEnd type="none" w="sm" len="sm"/>
                  <a:tailEnd type="none" w="sm" len="sm"/>
                </a:ln>
                <a:effectLst/>
              </p:spPr>
              <p:txBody>
                <a:bodyPr>
                  <a:prstTxWarp prst="textNoShape">
                    <a:avLst/>
                  </a:prstTxWarp>
                </a:bodyPr>
                <a:lstStyle/>
                <a:p>
                  <a:endParaRPr lang="en-US"/>
                </a:p>
              </p:txBody>
            </p:sp>
          </p:grpSp>
          <p:sp>
            <p:nvSpPr>
              <p:cNvPr id="25" name="Text Box 213"/>
              <p:cNvSpPr txBox="1">
                <a:spLocks noChangeArrowheads="1"/>
              </p:cNvSpPr>
              <p:nvPr/>
            </p:nvSpPr>
            <p:spPr bwMode="auto">
              <a:xfrm>
                <a:off x="1778" y="736"/>
                <a:ext cx="662" cy="234"/>
              </a:xfrm>
              <a:prstGeom prst="rect">
                <a:avLst/>
              </a:prstGeom>
              <a:noFill/>
              <a:ln w="9525">
                <a:noFill/>
                <a:miter lim="800000"/>
                <a:headEnd/>
                <a:tailEnd/>
              </a:ln>
              <a:effectLst/>
            </p:spPr>
            <p:txBody>
              <a:bodyPr wrap="none">
                <a:prstTxWarp prst="textNoShape">
                  <a:avLst/>
                </a:prstTxWarp>
                <a:spAutoFit/>
              </a:bodyPr>
              <a:lstStyle/>
              <a:p>
                <a:r>
                  <a:rPr lang="en-US" sz="1600" dirty="0">
                    <a:latin typeface="Symbol" pitchFamily="-112" charset="2"/>
                  </a:rPr>
                  <a:t>g</a:t>
                </a:r>
                <a:r>
                  <a:rPr lang="en-US" sz="1600" b="1" dirty="0" smtClean="0">
                    <a:latin typeface="Symbol" pitchFamily="-112" charset="2"/>
                  </a:rPr>
                  <a:t>, </a:t>
                </a:r>
                <a:r>
                  <a:rPr lang="en-US" sz="1600" b="1" dirty="0" err="1" smtClean="0">
                    <a:latin typeface="Symbol" pitchFamily="-112" charset="2"/>
                  </a:rPr>
                  <a:t>p,</a:t>
                </a:r>
                <a:r>
                  <a:rPr lang="en-US" sz="1600" dirty="0" err="1" smtClean="0">
                    <a:latin typeface="+mj-lt"/>
                  </a:rPr>
                  <a:t>J</a:t>
                </a:r>
                <a:r>
                  <a:rPr lang="en-US" sz="1600" dirty="0" smtClean="0">
                    <a:latin typeface="Symbol" pitchFamily="-112" charset="2"/>
                  </a:rPr>
                  <a:t>/Y</a:t>
                </a:r>
                <a:endParaRPr lang="en-US" sz="1600" b="1" dirty="0">
                  <a:latin typeface="Symbol" pitchFamily="-112" charset="2"/>
                </a:endParaRPr>
              </a:p>
            </p:txBody>
          </p:sp>
        </p:grpSp>
        <p:sp>
          <p:nvSpPr>
            <p:cNvPr id="18" name="Text Box 214"/>
            <p:cNvSpPr txBox="1">
              <a:spLocks noChangeArrowheads="1"/>
            </p:cNvSpPr>
            <p:nvPr/>
          </p:nvSpPr>
          <p:spPr bwMode="auto">
            <a:xfrm>
              <a:off x="158750" y="2874963"/>
              <a:ext cx="311150" cy="366712"/>
            </a:xfrm>
            <a:prstGeom prst="rect">
              <a:avLst/>
            </a:prstGeom>
            <a:noFill/>
            <a:ln w="9525">
              <a:noFill/>
              <a:miter lim="800000"/>
              <a:headEnd/>
              <a:tailEnd/>
            </a:ln>
            <a:effectLst/>
          </p:spPr>
          <p:txBody>
            <a:bodyPr wrap="none">
              <a:prstTxWarp prst="textNoShape">
                <a:avLst/>
              </a:prstTxWarp>
              <a:spAutoFit/>
            </a:bodyPr>
            <a:lstStyle/>
            <a:p>
              <a:r>
                <a:rPr lang="en-US" b="1">
                  <a:latin typeface="Times New Roman" pitchFamily="-112" charset="0"/>
                </a:rPr>
                <a:t>p</a:t>
              </a:r>
            </a:p>
          </p:txBody>
        </p:sp>
        <p:sp>
          <p:nvSpPr>
            <p:cNvPr id="19" name="Text Box 215"/>
            <p:cNvSpPr txBox="1">
              <a:spLocks noChangeArrowheads="1"/>
            </p:cNvSpPr>
            <p:nvPr/>
          </p:nvSpPr>
          <p:spPr bwMode="auto">
            <a:xfrm>
              <a:off x="4064000" y="2852738"/>
              <a:ext cx="387350" cy="366712"/>
            </a:xfrm>
            <a:prstGeom prst="rect">
              <a:avLst/>
            </a:prstGeom>
            <a:noFill/>
            <a:ln w="9525">
              <a:noFill/>
              <a:miter lim="800000"/>
              <a:headEnd/>
              <a:tailEnd/>
            </a:ln>
            <a:effectLst/>
          </p:spPr>
          <p:txBody>
            <a:bodyPr wrap="none">
              <a:prstTxWarp prst="textNoShape">
                <a:avLst/>
              </a:prstTxWarp>
              <a:spAutoFit/>
            </a:bodyPr>
            <a:lstStyle/>
            <a:p>
              <a:r>
                <a:rPr lang="en-US" b="1" dirty="0" err="1">
                  <a:latin typeface="Times New Roman" pitchFamily="-112" charset="0"/>
                </a:rPr>
                <a:t>p</a:t>
              </a:r>
              <a:r>
                <a:rPr lang="en-US" b="1" dirty="0">
                  <a:latin typeface="Times New Roman" pitchFamily="-112" charset="0"/>
                </a:rPr>
                <a:t>’</a:t>
              </a:r>
            </a:p>
          </p:txBody>
        </p:sp>
      </p:grpSp>
      <p:sp>
        <p:nvSpPr>
          <p:cNvPr id="58" name="TextBox 57"/>
          <p:cNvSpPr txBox="1"/>
          <p:nvPr/>
        </p:nvSpPr>
        <p:spPr>
          <a:xfrm>
            <a:off x="0" y="2667000"/>
            <a:ext cx="5852884" cy="1354217"/>
          </a:xfrm>
          <a:prstGeom prst="rect">
            <a:avLst/>
          </a:prstGeom>
          <a:noFill/>
        </p:spPr>
        <p:txBody>
          <a:bodyPr wrap="none" rtlCol="0">
            <a:spAutoFit/>
          </a:bodyPr>
          <a:lstStyle/>
          <a:p>
            <a:r>
              <a:rPr lang="en-US" u="sng" dirty="0" smtClean="0">
                <a:solidFill>
                  <a:srgbClr val="0000FF"/>
                </a:solidFill>
              </a:rPr>
              <a:t>Inclusive Reactions in </a:t>
            </a:r>
            <a:r>
              <a:rPr lang="en-US" u="sng" dirty="0" err="1" smtClean="0">
                <a:solidFill>
                  <a:srgbClr val="0000FF"/>
                </a:solidFill>
              </a:rPr>
              <a:t>ep</a:t>
            </a:r>
            <a:r>
              <a:rPr lang="en-US" u="sng" dirty="0" smtClean="0">
                <a:solidFill>
                  <a:srgbClr val="0000FF"/>
                </a:solidFill>
              </a:rPr>
              <a:t>/</a:t>
            </a:r>
            <a:r>
              <a:rPr lang="en-US" u="sng" dirty="0" err="1" smtClean="0">
                <a:solidFill>
                  <a:srgbClr val="0000FF"/>
                </a:solidFill>
              </a:rPr>
              <a:t>eA</a:t>
            </a:r>
            <a:r>
              <a:rPr lang="en-US" u="sng" dirty="0" smtClean="0">
                <a:solidFill>
                  <a:srgbClr val="0000FF"/>
                </a:solidFill>
              </a:rPr>
              <a:t>:</a:t>
            </a:r>
          </a:p>
          <a:p>
            <a:pPr marL="285750" indent="-285750">
              <a:buClr>
                <a:srgbClr val="0000FF"/>
              </a:buClr>
              <a:buFont typeface="Wingdings" charset="2"/>
              <a:buChar char="q"/>
            </a:pPr>
            <a:r>
              <a:rPr lang="en-US" sz="1600" dirty="0" smtClean="0"/>
              <a:t>Physics: Structure </a:t>
            </a:r>
            <a:r>
              <a:rPr lang="en-US" sz="1600" dirty="0" err="1" smtClean="0"/>
              <a:t>Fcts</a:t>
            </a:r>
            <a:r>
              <a:rPr lang="en-US" sz="1600" dirty="0" smtClean="0"/>
              <a:t>.: </a:t>
            </a:r>
            <a:r>
              <a:rPr lang="en-US" sz="1600" dirty="0" smtClean="0">
                <a:solidFill>
                  <a:srgbClr val="0000FF"/>
                </a:solidFill>
              </a:rPr>
              <a:t>g</a:t>
            </a:r>
            <a:r>
              <a:rPr lang="en-US" sz="1600" baseline="-25000" dirty="0" smtClean="0">
                <a:solidFill>
                  <a:srgbClr val="0000FF"/>
                </a:solidFill>
              </a:rPr>
              <a:t>1</a:t>
            </a:r>
            <a:r>
              <a:rPr lang="en-US" sz="1600" dirty="0" smtClean="0"/>
              <a:t>, F</a:t>
            </a:r>
            <a:r>
              <a:rPr lang="en-US" sz="1600" baseline="-25000" dirty="0" smtClean="0"/>
              <a:t>2</a:t>
            </a:r>
            <a:r>
              <a:rPr lang="en-US" sz="1600" dirty="0" smtClean="0"/>
              <a:t>, </a:t>
            </a:r>
            <a:r>
              <a:rPr lang="en-US" sz="1600" dirty="0" smtClean="0">
                <a:solidFill>
                  <a:srgbClr val="FF00FF"/>
                </a:solidFill>
              </a:rPr>
              <a:t>F</a:t>
            </a:r>
            <a:r>
              <a:rPr lang="en-US" sz="1600" baseline="-25000" dirty="0" smtClean="0">
                <a:solidFill>
                  <a:srgbClr val="FF00FF"/>
                </a:solidFill>
              </a:rPr>
              <a:t>L</a:t>
            </a:r>
          </a:p>
          <a:p>
            <a:pPr marL="285750" indent="-285750">
              <a:buClr>
                <a:srgbClr val="0000FF"/>
              </a:buClr>
              <a:buFont typeface="Wingdings" charset="2"/>
              <a:buChar char="q"/>
            </a:pPr>
            <a:r>
              <a:rPr lang="en-US" sz="1600" dirty="0"/>
              <a:t>Very good electron id </a:t>
            </a:r>
            <a:r>
              <a:rPr lang="en-US" sz="1600" dirty="0">
                <a:sym typeface="Wingdings"/>
              </a:rPr>
              <a:t> find scattered lepton</a:t>
            </a:r>
          </a:p>
          <a:p>
            <a:pPr marL="285750" indent="-285750">
              <a:buClr>
                <a:srgbClr val="0000FF"/>
              </a:buClr>
              <a:buFont typeface="Wingdings" charset="2"/>
              <a:buChar char="q"/>
            </a:pPr>
            <a:r>
              <a:rPr lang="en-US" sz="1600" dirty="0" smtClean="0"/>
              <a:t>Momentum/energy and angular resolution of e’ critical</a:t>
            </a:r>
          </a:p>
          <a:p>
            <a:pPr marL="285750" indent="-285750">
              <a:buClr>
                <a:srgbClr val="0000FF"/>
              </a:buClr>
              <a:buFont typeface="Wingdings" charset="2"/>
              <a:buChar char="q"/>
            </a:pPr>
            <a:r>
              <a:rPr lang="en-US" sz="1600" dirty="0" smtClean="0">
                <a:sym typeface="Wingdings"/>
              </a:rPr>
              <a:t>scattered lepton  kinematics</a:t>
            </a:r>
            <a:endParaRPr lang="en-US" sz="1600" dirty="0" smtClean="0"/>
          </a:p>
        </p:txBody>
      </p:sp>
      <p:sp>
        <p:nvSpPr>
          <p:cNvPr id="59" name="TextBox 58"/>
          <p:cNvSpPr txBox="1"/>
          <p:nvPr/>
        </p:nvSpPr>
        <p:spPr>
          <a:xfrm>
            <a:off x="622300" y="3898900"/>
            <a:ext cx="7353295" cy="1661994"/>
          </a:xfrm>
          <a:prstGeom prst="rect">
            <a:avLst/>
          </a:prstGeom>
          <a:noFill/>
        </p:spPr>
        <p:txBody>
          <a:bodyPr wrap="none" rtlCol="0">
            <a:spAutoFit/>
          </a:bodyPr>
          <a:lstStyle/>
          <a:p>
            <a:r>
              <a:rPr lang="en-US" u="sng" dirty="0" smtClean="0">
                <a:solidFill>
                  <a:srgbClr val="FF00FF"/>
                </a:solidFill>
              </a:rPr>
              <a:t>Semi-inclusive Reactions </a:t>
            </a:r>
            <a:r>
              <a:rPr lang="en-US" u="sng" dirty="0">
                <a:solidFill>
                  <a:srgbClr val="FF00FF"/>
                </a:solidFill>
              </a:rPr>
              <a:t>in </a:t>
            </a:r>
            <a:r>
              <a:rPr lang="en-US" u="sng" dirty="0" err="1">
                <a:solidFill>
                  <a:srgbClr val="FF00FF"/>
                </a:solidFill>
              </a:rPr>
              <a:t>ep</a:t>
            </a:r>
            <a:r>
              <a:rPr lang="en-US" u="sng" dirty="0">
                <a:solidFill>
                  <a:srgbClr val="FF00FF"/>
                </a:solidFill>
              </a:rPr>
              <a:t>/</a:t>
            </a:r>
            <a:r>
              <a:rPr lang="en-US" u="sng" dirty="0" err="1" smtClean="0">
                <a:solidFill>
                  <a:srgbClr val="FF00FF"/>
                </a:solidFill>
              </a:rPr>
              <a:t>eA</a:t>
            </a:r>
            <a:r>
              <a:rPr lang="en-US" u="sng" dirty="0" smtClean="0">
                <a:solidFill>
                  <a:srgbClr val="FF00FF"/>
                </a:solidFill>
              </a:rPr>
              <a:t>:</a:t>
            </a:r>
          </a:p>
          <a:p>
            <a:pPr marL="285750" indent="-285750">
              <a:buClr>
                <a:srgbClr val="FF00FF"/>
              </a:buClr>
              <a:buFont typeface="Wingdings" charset="2"/>
              <a:buChar char="q"/>
            </a:pPr>
            <a:r>
              <a:rPr lang="en-US" sz="1600" dirty="0" smtClean="0">
                <a:latin typeface="+mj-lt"/>
                <a:cs typeface="Symbol" charset="2"/>
              </a:rPr>
              <a:t>Physics: TMDs, </a:t>
            </a:r>
            <a:r>
              <a:rPr lang="en-US" sz="1600" dirty="0" err="1" smtClean="0">
                <a:latin typeface="+mj-lt"/>
                <a:cs typeface="Symbol" charset="2"/>
              </a:rPr>
              <a:t>Helicity</a:t>
            </a:r>
            <a:r>
              <a:rPr lang="en-US" sz="1600" dirty="0" smtClean="0">
                <a:latin typeface="+mj-lt"/>
                <a:cs typeface="Symbol" charset="2"/>
              </a:rPr>
              <a:t> PDFs</a:t>
            </a:r>
            <a:r>
              <a:rPr lang="en-US" sz="1600" dirty="0">
                <a:latin typeface="+mj-lt"/>
                <a:cs typeface="Symbol" charset="2"/>
              </a:rPr>
              <a:t> </a:t>
            </a:r>
            <a:r>
              <a:rPr lang="en-US" sz="1600" dirty="0" smtClean="0">
                <a:latin typeface="+mj-lt"/>
                <a:cs typeface="Symbol" charset="2"/>
                <a:sym typeface="Wingdings"/>
              </a:rPr>
              <a:t> flavor separation, </a:t>
            </a:r>
            <a:r>
              <a:rPr lang="en-US" sz="1600" dirty="0" err="1">
                <a:cs typeface="Symbol" charset="2"/>
              </a:rPr>
              <a:t>dihadron</a:t>
            </a:r>
            <a:r>
              <a:rPr lang="en-US" sz="1600" dirty="0">
                <a:cs typeface="Symbol" charset="2"/>
              </a:rPr>
              <a:t>-corr.,… </a:t>
            </a:r>
            <a:endParaRPr lang="en-US" sz="1600" dirty="0" smtClean="0">
              <a:cs typeface="Symbol" charset="2"/>
            </a:endParaRPr>
          </a:p>
          <a:p>
            <a:pPr>
              <a:buClr>
                <a:srgbClr val="FF00FF"/>
              </a:buClr>
            </a:pPr>
            <a:r>
              <a:rPr lang="en-US" sz="1600" dirty="0">
                <a:latin typeface="+mj-lt"/>
                <a:cs typeface="Symbol" charset="2"/>
              </a:rPr>
              <a:t> </a:t>
            </a:r>
            <a:r>
              <a:rPr lang="en-US" sz="1600" dirty="0" smtClean="0">
                <a:latin typeface="+mj-lt"/>
                <a:cs typeface="Symbol" charset="2"/>
              </a:rPr>
              <a:t>  </a:t>
            </a:r>
            <a:r>
              <a:rPr lang="en-US" sz="1600" dirty="0" smtClean="0">
                <a:latin typeface="+mj-lt"/>
                <a:cs typeface="Symbol" charset="2"/>
                <a:sym typeface="Wingdings"/>
              </a:rPr>
              <a:t> </a:t>
            </a:r>
            <a:r>
              <a:rPr lang="en-US" sz="1600" dirty="0" err="1" smtClean="0">
                <a:solidFill>
                  <a:srgbClr val="FF66FF"/>
                </a:solidFill>
                <a:latin typeface="+mj-lt"/>
                <a:cs typeface="Symbol" charset="2"/>
                <a:sym typeface="Wingdings"/>
              </a:rPr>
              <a:t>Kaon</a:t>
            </a:r>
            <a:r>
              <a:rPr lang="en-US" sz="1600" dirty="0" smtClean="0">
                <a:solidFill>
                  <a:srgbClr val="FF66FF"/>
                </a:solidFill>
                <a:latin typeface="+mj-lt"/>
                <a:cs typeface="Symbol" charset="2"/>
                <a:sym typeface="Wingdings"/>
              </a:rPr>
              <a:t> asymmetries, cross sections</a:t>
            </a:r>
            <a:endParaRPr lang="en-US" sz="1600" dirty="0" smtClean="0">
              <a:solidFill>
                <a:srgbClr val="FF66FF"/>
              </a:solidFill>
              <a:latin typeface="+mj-lt"/>
              <a:cs typeface="Symbol" charset="2"/>
            </a:endParaRPr>
          </a:p>
          <a:p>
            <a:pPr marL="285750" indent="-285750">
              <a:buClr>
                <a:srgbClr val="FF00FF"/>
              </a:buClr>
              <a:buFont typeface="Wingdings" charset="2"/>
              <a:buChar char="q"/>
            </a:pPr>
            <a:r>
              <a:rPr lang="en-US" sz="1600" dirty="0" smtClean="0">
                <a:latin typeface="+mj-lt"/>
                <a:cs typeface="Symbol" charset="2"/>
              </a:rPr>
              <a:t>Excellent particle ID</a:t>
            </a:r>
            <a:r>
              <a:rPr lang="en-US" sz="1600" dirty="0" smtClean="0">
                <a:latin typeface="Symbol" charset="2"/>
                <a:cs typeface="Symbol" charset="2"/>
              </a:rPr>
              <a:t>:  </a:t>
            </a:r>
            <a:r>
              <a:rPr lang="en-US" sz="1600" dirty="0" err="1" smtClean="0">
                <a:latin typeface="Symbol" charset="2"/>
                <a:cs typeface="Symbol" charset="2"/>
              </a:rPr>
              <a:t>p</a:t>
            </a:r>
            <a:r>
              <a:rPr lang="en-US" sz="1600" baseline="30000" dirty="0" err="1" smtClean="0">
                <a:latin typeface="+mn-lt"/>
                <a:cs typeface="Symbol" charset="2"/>
              </a:rPr>
              <a:t>±</a:t>
            </a:r>
            <a:r>
              <a:rPr lang="en-US" sz="1600" dirty="0" err="1" smtClean="0"/>
              <a:t>,K</a:t>
            </a:r>
            <a:r>
              <a:rPr lang="en-US" sz="1600" baseline="30000" dirty="0" err="1" smtClean="0"/>
              <a:t>±</a:t>
            </a:r>
            <a:r>
              <a:rPr lang="en-US" sz="1600" dirty="0" err="1" smtClean="0"/>
              <a:t>,p</a:t>
            </a:r>
            <a:r>
              <a:rPr lang="en-US" sz="1600" baseline="30000" dirty="0" smtClean="0"/>
              <a:t>±</a:t>
            </a:r>
            <a:r>
              <a:rPr lang="en-US" sz="1600" dirty="0" smtClean="0"/>
              <a:t> separation over a wide range in </a:t>
            </a:r>
            <a:r>
              <a:rPr lang="en-US" sz="1600" dirty="0" smtClean="0">
                <a:latin typeface="Symbol" charset="2"/>
                <a:cs typeface="Symbol" charset="2"/>
              </a:rPr>
              <a:t>h</a:t>
            </a:r>
          </a:p>
          <a:p>
            <a:pPr marL="285750" indent="-285750">
              <a:buClr>
                <a:srgbClr val="FF00FF"/>
              </a:buClr>
              <a:buFont typeface="Wingdings" charset="2"/>
              <a:buChar char="q"/>
            </a:pPr>
            <a:r>
              <a:rPr lang="en-US" sz="1600" dirty="0" smtClean="0">
                <a:sym typeface="Wingdings"/>
              </a:rPr>
              <a:t>full </a:t>
            </a:r>
            <a:r>
              <a:rPr lang="en-US" sz="1600" dirty="0">
                <a:latin typeface="Symbol" charset="2"/>
                <a:cs typeface="Symbol" charset="2"/>
                <a:sym typeface="Wingdings"/>
              </a:rPr>
              <a:t>F</a:t>
            </a:r>
            <a:r>
              <a:rPr lang="en-US" sz="1600" dirty="0">
                <a:sym typeface="Wingdings"/>
              </a:rPr>
              <a:t>-coverage around </a:t>
            </a:r>
            <a:r>
              <a:rPr lang="en-US" sz="2000" dirty="0">
                <a:latin typeface="Symbol" charset="2"/>
                <a:cs typeface="Symbol" charset="2"/>
                <a:sym typeface="Wingdings"/>
              </a:rPr>
              <a:t>g</a:t>
            </a:r>
            <a:r>
              <a:rPr lang="en-US" sz="1600" dirty="0" smtClean="0">
                <a:sym typeface="Wingdings"/>
              </a:rPr>
              <a:t>*</a:t>
            </a:r>
          </a:p>
          <a:p>
            <a:pPr marL="285750" indent="-285750">
              <a:buClr>
                <a:srgbClr val="FF00FF"/>
              </a:buClr>
              <a:buFont typeface="Wingdings" charset="2"/>
              <a:buChar char="q"/>
            </a:pPr>
            <a:r>
              <a:rPr lang="en-US" sz="1600" dirty="0" smtClean="0">
                <a:latin typeface="+mj-lt"/>
                <a:cs typeface="Symbol" charset="2"/>
                <a:sym typeface="Wingdings"/>
              </a:rPr>
              <a:t>Excellent vertex resolution  Charm, </a:t>
            </a:r>
            <a:r>
              <a:rPr lang="en-US" sz="1600" dirty="0">
                <a:latin typeface="+mj-lt"/>
                <a:cs typeface="Symbol" charset="2"/>
                <a:sym typeface="Wingdings"/>
              </a:rPr>
              <a:t>B</a:t>
            </a:r>
            <a:r>
              <a:rPr lang="en-US" sz="1600" dirty="0" smtClean="0">
                <a:latin typeface="+mj-lt"/>
                <a:cs typeface="Symbol" charset="2"/>
                <a:sym typeface="Wingdings"/>
              </a:rPr>
              <a:t>ottom identification</a:t>
            </a:r>
            <a:endParaRPr lang="en-US" sz="1600" dirty="0" smtClean="0">
              <a:latin typeface="+mj-lt"/>
              <a:cs typeface="Symbol" charset="2"/>
            </a:endParaRPr>
          </a:p>
        </p:txBody>
      </p:sp>
      <p:sp>
        <p:nvSpPr>
          <p:cNvPr id="60" name="TextBox 59"/>
          <p:cNvSpPr txBox="1"/>
          <p:nvPr/>
        </p:nvSpPr>
        <p:spPr>
          <a:xfrm>
            <a:off x="1676400" y="5483304"/>
            <a:ext cx="7007046" cy="1354217"/>
          </a:xfrm>
          <a:prstGeom prst="rect">
            <a:avLst/>
          </a:prstGeom>
          <a:solidFill>
            <a:schemeClr val="bg1"/>
          </a:solidFill>
        </p:spPr>
        <p:txBody>
          <a:bodyPr wrap="none" rtlCol="0">
            <a:spAutoFit/>
          </a:bodyPr>
          <a:lstStyle/>
          <a:p>
            <a:r>
              <a:rPr lang="en-US" u="sng" dirty="0" smtClean="0">
                <a:solidFill>
                  <a:srgbClr val="00FF00"/>
                </a:solidFill>
              </a:rPr>
              <a:t>Exclusive Reactions </a:t>
            </a:r>
            <a:r>
              <a:rPr lang="en-US" u="sng" dirty="0">
                <a:solidFill>
                  <a:srgbClr val="00FF00"/>
                </a:solidFill>
              </a:rPr>
              <a:t>in </a:t>
            </a:r>
            <a:r>
              <a:rPr lang="en-US" u="sng" dirty="0" err="1">
                <a:solidFill>
                  <a:srgbClr val="00FF00"/>
                </a:solidFill>
              </a:rPr>
              <a:t>ep</a:t>
            </a:r>
            <a:r>
              <a:rPr lang="en-US" u="sng" dirty="0">
                <a:solidFill>
                  <a:srgbClr val="00FF00"/>
                </a:solidFill>
              </a:rPr>
              <a:t>/</a:t>
            </a:r>
            <a:r>
              <a:rPr lang="en-US" u="sng" smtClean="0">
                <a:solidFill>
                  <a:srgbClr val="00FF00"/>
                </a:solidFill>
              </a:rPr>
              <a:t>eA:</a:t>
            </a:r>
            <a:endParaRPr lang="en-US" u="sng" dirty="0" smtClean="0">
              <a:solidFill>
                <a:srgbClr val="00FF00"/>
              </a:solidFill>
            </a:endParaRPr>
          </a:p>
          <a:p>
            <a:pPr marL="285750" indent="-285750">
              <a:buClr>
                <a:srgbClr val="00FF00"/>
              </a:buClr>
              <a:buFont typeface="Wingdings" charset="2"/>
              <a:buChar char="q"/>
            </a:pPr>
            <a:r>
              <a:rPr lang="en-US" sz="1600" dirty="0" smtClean="0">
                <a:solidFill>
                  <a:schemeClr val="dk1"/>
                </a:solidFill>
              </a:rPr>
              <a:t>Physics: GPDs, proton/nucleus imaging, </a:t>
            </a:r>
            <a:r>
              <a:rPr lang="en-US" sz="1600" dirty="0" smtClean="0">
                <a:solidFill>
                  <a:srgbClr val="FF66FF"/>
                </a:solidFill>
              </a:rPr>
              <a:t>DVCS</a:t>
            </a:r>
            <a:r>
              <a:rPr lang="en-US" sz="1600" dirty="0" smtClean="0">
                <a:solidFill>
                  <a:schemeClr val="dk1"/>
                </a:solidFill>
              </a:rPr>
              <a:t>, excl. VM/PS prod.</a:t>
            </a:r>
          </a:p>
          <a:p>
            <a:pPr marL="285750" indent="-285750">
              <a:buClr>
                <a:srgbClr val="00FF00"/>
              </a:buClr>
              <a:buFont typeface="Wingdings" charset="2"/>
              <a:buChar char="q"/>
            </a:pPr>
            <a:r>
              <a:rPr lang="en-US" sz="1600" dirty="0" smtClean="0">
                <a:solidFill>
                  <a:schemeClr val="dk1"/>
                </a:solidFill>
              </a:rPr>
              <a:t>Exclusivity </a:t>
            </a:r>
            <a:r>
              <a:rPr lang="en-US" sz="1600" dirty="0" smtClean="0">
                <a:solidFill>
                  <a:schemeClr val="dk1"/>
                </a:solidFill>
                <a:sym typeface="Wingdings"/>
              </a:rPr>
              <a:t> large rapidity coverage  rapidity gap events</a:t>
            </a:r>
          </a:p>
          <a:p>
            <a:pPr marL="285750" indent="-285750">
              <a:buClr>
                <a:srgbClr val="00FF00"/>
              </a:buClr>
              <a:buFont typeface="Wingdings" charset="2"/>
              <a:buChar char="q"/>
            </a:pPr>
            <a:r>
              <a:rPr lang="en-US" sz="1600" dirty="0">
                <a:solidFill>
                  <a:schemeClr val="dk1"/>
                </a:solidFill>
                <a:sym typeface="Wingdings"/>
              </a:rPr>
              <a:t> </a:t>
            </a:r>
            <a:r>
              <a:rPr lang="en-US" sz="1600" dirty="0" smtClean="0">
                <a:solidFill>
                  <a:schemeClr val="dk1"/>
                </a:solidFill>
                <a:sym typeface="Wingdings"/>
              </a:rPr>
              <a:t>            ↘</a:t>
            </a:r>
            <a:r>
              <a:rPr lang="en-US" sz="1600" dirty="0" smtClean="0">
                <a:solidFill>
                  <a:schemeClr val="dk1"/>
                </a:solidFill>
              </a:rPr>
              <a:t>  reconstruction of all particles in event</a:t>
            </a:r>
          </a:p>
          <a:p>
            <a:pPr marL="285750" indent="-285750">
              <a:buClr>
                <a:srgbClr val="00FF00"/>
              </a:buClr>
              <a:buFont typeface="Wingdings" charset="2"/>
              <a:buChar char="q"/>
            </a:pPr>
            <a:r>
              <a:rPr lang="en-US" sz="1600" dirty="0" smtClean="0">
                <a:solidFill>
                  <a:schemeClr val="dk1"/>
                </a:solidFill>
              </a:rPr>
              <a:t>high </a:t>
            </a:r>
            <a:r>
              <a:rPr lang="en-US" sz="1600" dirty="0">
                <a:solidFill>
                  <a:schemeClr val="dk1"/>
                </a:solidFill>
              </a:rPr>
              <a:t>resolution in t </a:t>
            </a:r>
            <a:r>
              <a:rPr lang="en-US" sz="1600" dirty="0">
                <a:solidFill>
                  <a:schemeClr val="dk1"/>
                </a:solidFill>
                <a:sym typeface="Wingdings"/>
              </a:rPr>
              <a:t> </a:t>
            </a:r>
            <a:r>
              <a:rPr lang="en-US" sz="1600" dirty="0">
                <a:solidFill>
                  <a:schemeClr val="dk1"/>
                </a:solidFill>
              </a:rPr>
              <a:t>Roman </a:t>
            </a:r>
            <a:r>
              <a:rPr lang="en-US" sz="1600" dirty="0" smtClean="0">
                <a:solidFill>
                  <a:schemeClr val="dk1"/>
                </a:solidFill>
              </a:rPr>
              <a:t>pots</a:t>
            </a:r>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PSTP-2013, Charlotesville, VA</a:t>
            </a:r>
            <a:endParaRPr lang="en-US" altLang="ja-JP"/>
          </a:p>
        </p:txBody>
      </p:sp>
    </p:spTree>
    <p:extLst>
      <p:ext uri="{BB962C8B-B14F-4D97-AF65-F5344CB8AC3E}">
        <p14:creationId xmlns:p14="http://schemas.microsoft.com/office/powerpoint/2010/main" val="239979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dissolv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dissolve">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eRHIC</a:t>
            </a:r>
            <a:r>
              <a:rPr lang="en-US" dirty="0" smtClean="0"/>
              <a:t>-</a:t>
            </a:r>
            <a:r>
              <a:rPr lang="en-US" dirty="0" smtClean="0"/>
              <a:t>Detector </a:t>
            </a:r>
            <a:r>
              <a:rPr lang="en-US" dirty="0" smtClean="0"/>
              <a:t>Design Concept</a:t>
            </a:r>
            <a:endParaRPr lang="en-US" dirty="0"/>
          </a:p>
        </p:txBody>
      </p:sp>
      <p:sp>
        <p:nvSpPr>
          <p:cNvPr id="6" name="Slide Number Placeholder 5"/>
          <p:cNvSpPr>
            <a:spLocks noGrp="1"/>
          </p:cNvSpPr>
          <p:nvPr>
            <p:ph type="sldNum" sz="quarter" idx="12"/>
          </p:nvPr>
        </p:nvSpPr>
        <p:spPr/>
        <p:txBody>
          <a:bodyPr/>
          <a:lstStyle/>
          <a:p>
            <a:fld id="{5C1AF64A-CB62-3D4B-9CBC-C26B9FF18E2B}" type="slidenum">
              <a:rPr lang="en-US" altLang="ja-JP" smtClean="0"/>
              <a:pPr/>
              <a:t>21</a:t>
            </a:fld>
            <a:endParaRPr lang="en-US" altLang="ja-JP" dirty="0"/>
          </a:p>
        </p:txBody>
      </p:sp>
      <p:pic>
        <p:nvPicPr>
          <p:cNvPr id="7" name="Picture 6" descr="eic-det-v8.eps"/>
          <p:cNvPicPr>
            <a:picLocks noChangeAspect="1"/>
          </p:cNvPicPr>
          <p:nvPr/>
        </p:nvPicPr>
        <p:blipFill rotWithShape="1">
          <a:blip r:embed="rId2">
            <a:extLst>
              <a:ext uri="{28A0092B-C50C-407E-A947-70E740481C1C}">
                <a14:useLocalDpi xmlns:a14="http://schemas.microsoft.com/office/drawing/2010/main" val="0"/>
              </a:ext>
            </a:extLst>
          </a:blip>
          <a:srcRect b="22079"/>
          <a:stretch/>
        </p:blipFill>
        <p:spPr>
          <a:xfrm>
            <a:off x="673101" y="876300"/>
            <a:ext cx="6829425" cy="3458633"/>
          </a:xfrm>
          <a:prstGeom prst="rect">
            <a:avLst/>
          </a:prstGeom>
        </p:spPr>
      </p:pic>
      <p:cxnSp>
        <p:nvCxnSpPr>
          <p:cNvPr id="9" name="Straight Arrow Connector 8"/>
          <p:cNvCxnSpPr/>
          <p:nvPr/>
        </p:nvCxnSpPr>
        <p:spPr bwMode="auto">
          <a:xfrm>
            <a:off x="7476067" y="2226733"/>
            <a:ext cx="524933"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7696180" y="1913467"/>
            <a:ext cx="1447820" cy="646331"/>
          </a:xfrm>
          <a:prstGeom prst="rect">
            <a:avLst/>
          </a:prstGeom>
          <a:noFill/>
        </p:spPr>
        <p:txBody>
          <a:bodyPr wrap="none" rtlCol="0">
            <a:spAutoFit/>
          </a:bodyPr>
          <a:lstStyle/>
          <a:p>
            <a:pPr algn="ctr"/>
            <a:r>
              <a:rPr lang="en-US" dirty="0" smtClean="0"/>
              <a:t>To</a:t>
            </a:r>
          </a:p>
          <a:p>
            <a:pPr algn="ctr"/>
            <a:r>
              <a:rPr lang="en-US" dirty="0" smtClean="0"/>
              <a:t>Roman Pots</a:t>
            </a:r>
            <a:endParaRPr lang="en-US" dirty="0"/>
          </a:p>
        </p:txBody>
      </p:sp>
      <p:sp>
        <p:nvSpPr>
          <p:cNvPr id="11" name="TextBox 10"/>
          <p:cNvSpPr txBox="1"/>
          <p:nvPr/>
        </p:nvSpPr>
        <p:spPr>
          <a:xfrm>
            <a:off x="388699" y="1295400"/>
            <a:ext cx="892792" cy="646331"/>
          </a:xfrm>
          <a:prstGeom prst="rect">
            <a:avLst/>
          </a:prstGeom>
          <a:noFill/>
        </p:spPr>
        <p:txBody>
          <a:bodyPr wrap="none" rtlCol="0">
            <a:spAutoFit/>
          </a:bodyPr>
          <a:lstStyle/>
          <a:p>
            <a:pPr algn="ctr"/>
            <a:r>
              <a:rPr lang="en-US" sz="1200" dirty="0" smtClean="0"/>
              <a:t>Upstream</a:t>
            </a:r>
          </a:p>
          <a:p>
            <a:pPr algn="ctr"/>
            <a:r>
              <a:rPr lang="en-US" sz="1200" dirty="0" smtClean="0"/>
              <a:t>low Q</a:t>
            </a:r>
            <a:r>
              <a:rPr lang="en-US" sz="1200" baseline="30000" dirty="0" smtClean="0"/>
              <a:t>2</a:t>
            </a:r>
          </a:p>
          <a:p>
            <a:pPr algn="ctr"/>
            <a:r>
              <a:rPr lang="en-US" sz="1200" dirty="0" smtClean="0"/>
              <a:t>tagger</a:t>
            </a:r>
            <a:endParaRPr lang="en-US" sz="1200" dirty="0"/>
          </a:p>
        </p:txBody>
      </p:sp>
      <p:sp>
        <p:nvSpPr>
          <p:cNvPr id="12" name="TextBox 11"/>
          <p:cNvSpPr txBox="1"/>
          <p:nvPr/>
        </p:nvSpPr>
        <p:spPr>
          <a:xfrm>
            <a:off x="1634066" y="2336799"/>
            <a:ext cx="461665" cy="897654"/>
          </a:xfrm>
          <a:prstGeom prst="rect">
            <a:avLst/>
          </a:prstGeom>
          <a:noFill/>
        </p:spPr>
        <p:txBody>
          <a:bodyPr vert="wordArtVert" wrap="none" rtlCol="0">
            <a:spAutoFit/>
          </a:bodyPr>
          <a:lstStyle/>
          <a:p>
            <a:r>
              <a:rPr lang="en-US" dirty="0" smtClean="0"/>
              <a:t>HCAL</a:t>
            </a:r>
            <a:endParaRPr lang="en-US" dirty="0"/>
          </a:p>
        </p:txBody>
      </p:sp>
      <p:sp>
        <p:nvSpPr>
          <p:cNvPr id="13" name="TextBox 12"/>
          <p:cNvSpPr txBox="1"/>
          <p:nvPr/>
        </p:nvSpPr>
        <p:spPr>
          <a:xfrm>
            <a:off x="6646333" y="2302932"/>
            <a:ext cx="461665" cy="897654"/>
          </a:xfrm>
          <a:prstGeom prst="rect">
            <a:avLst/>
          </a:prstGeom>
          <a:noFill/>
        </p:spPr>
        <p:txBody>
          <a:bodyPr vert="wordArtVert" wrap="none" rtlCol="0">
            <a:spAutoFit/>
          </a:bodyPr>
          <a:lstStyle/>
          <a:p>
            <a:r>
              <a:rPr lang="en-US" dirty="0" smtClean="0"/>
              <a:t>HCAL</a:t>
            </a:r>
            <a:endParaRPr lang="en-US" dirty="0"/>
          </a:p>
        </p:txBody>
      </p:sp>
      <p:sp>
        <p:nvSpPr>
          <p:cNvPr id="14" name="TextBox 13"/>
          <p:cNvSpPr txBox="1"/>
          <p:nvPr/>
        </p:nvSpPr>
        <p:spPr>
          <a:xfrm>
            <a:off x="2031999" y="1286932"/>
            <a:ext cx="461665" cy="1669688"/>
          </a:xfrm>
          <a:prstGeom prst="rect">
            <a:avLst/>
          </a:prstGeom>
          <a:noFill/>
        </p:spPr>
        <p:txBody>
          <a:bodyPr vert="wordArtVert" wrap="none" rtlCol="0">
            <a:spAutoFit/>
          </a:bodyPr>
          <a:lstStyle/>
          <a:p>
            <a:r>
              <a:rPr lang="en-US" dirty="0" smtClean="0"/>
              <a:t>ECAL PWO</a:t>
            </a:r>
          </a:p>
        </p:txBody>
      </p:sp>
      <p:sp>
        <p:nvSpPr>
          <p:cNvPr id="15" name="TextBox 14"/>
          <p:cNvSpPr txBox="1"/>
          <p:nvPr/>
        </p:nvSpPr>
        <p:spPr>
          <a:xfrm>
            <a:off x="6256865" y="1278459"/>
            <a:ext cx="461665" cy="1951391"/>
          </a:xfrm>
          <a:prstGeom prst="rect">
            <a:avLst/>
          </a:prstGeom>
          <a:noFill/>
        </p:spPr>
        <p:txBody>
          <a:bodyPr vert="wordArtVert" wrap="none" rtlCol="0">
            <a:spAutoFit/>
          </a:bodyPr>
          <a:lstStyle/>
          <a:p>
            <a:r>
              <a:rPr lang="en-US" dirty="0" smtClean="0"/>
              <a:t>ECAL </a:t>
            </a:r>
            <a:r>
              <a:rPr lang="en-US" dirty="0" err="1" smtClean="0"/>
              <a:t>WScin</a:t>
            </a:r>
            <a:endParaRPr lang="en-US" dirty="0" smtClean="0"/>
          </a:p>
        </p:txBody>
      </p:sp>
      <p:sp>
        <p:nvSpPr>
          <p:cNvPr id="16" name="TextBox 15"/>
          <p:cNvSpPr txBox="1"/>
          <p:nvPr/>
        </p:nvSpPr>
        <p:spPr>
          <a:xfrm>
            <a:off x="3124198" y="1066792"/>
            <a:ext cx="2481945" cy="369332"/>
          </a:xfrm>
          <a:prstGeom prst="rect">
            <a:avLst/>
          </a:prstGeom>
          <a:noFill/>
        </p:spPr>
        <p:txBody>
          <a:bodyPr vert="horz" wrap="none" rtlCol="0">
            <a:spAutoFit/>
          </a:bodyPr>
          <a:lstStyle/>
          <a:p>
            <a:r>
              <a:rPr lang="en-US" dirty="0" smtClean="0"/>
              <a:t>ECAL W-Scintillator</a:t>
            </a:r>
          </a:p>
        </p:txBody>
      </p:sp>
      <p:sp>
        <p:nvSpPr>
          <p:cNvPr id="17" name="TextBox 16"/>
          <p:cNvSpPr txBox="1"/>
          <p:nvPr/>
        </p:nvSpPr>
        <p:spPr>
          <a:xfrm>
            <a:off x="5833534" y="2396065"/>
            <a:ext cx="461665" cy="893484"/>
          </a:xfrm>
          <a:prstGeom prst="rect">
            <a:avLst/>
          </a:prstGeom>
          <a:noFill/>
        </p:spPr>
        <p:txBody>
          <a:bodyPr vert="wordArtVert" wrap="none" rtlCol="0">
            <a:spAutoFit/>
          </a:bodyPr>
          <a:lstStyle/>
          <a:p>
            <a:r>
              <a:rPr lang="en-US" dirty="0" smtClean="0"/>
              <a:t>RICH</a:t>
            </a:r>
            <a:endParaRPr lang="en-US" dirty="0"/>
          </a:p>
        </p:txBody>
      </p:sp>
      <p:sp>
        <p:nvSpPr>
          <p:cNvPr id="18" name="TextBox 17"/>
          <p:cNvSpPr txBox="1"/>
          <p:nvPr/>
        </p:nvSpPr>
        <p:spPr>
          <a:xfrm>
            <a:off x="2404534" y="2396065"/>
            <a:ext cx="461665" cy="893484"/>
          </a:xfrm>
          <a:prstGeom prst="rect">
            <a:avLst/>
          </a:prstGeom>
          <a:noFill/>
        </p:spPr>
        <p:txBody>
          <a:bodyPr vert="wordArtVert" wrap="none" rtlCol="0">
            <a:spAutoFit/>
          </a:bodyPr>
          <a:lstStyle/>
          <a:p>
            <a:r>
              <a:rPr lang="en-US" dirty="0" smtClean="0"/>
              <a:t>RICH</a:t>
            </a:r>
            <a:endParaRPr lang="en-US" dirty="0"/>
          </a:p>
        </p:txBody>
      </p:sp>
      <p:sp>
        <p:nvSpPr>
          <p:cNvPr id="3" name="TextBox 2"/>
          <p:cNvSpPr txBox="1"/>
          <p:nvPr/>
        </p:nvSpPr>
        <p:spPr>
          <a:xfrm>
            <a:off x="227990" y="4373299"/>
            <a:ext cx="8497226" cy="2308324"/>
          </a:xfrm>
          <a:prstGeom prst="rect">
            <a:avLst/>
          </a:prstGeom>
          <a:noFill/>
        </p:spPr>
        <p:txBody>
          <a:bodyPr wrap="none" rtlCol="0">
            <a:spAutoFit/>
          </a:bodyPr>
          <a:lstStyle/>
          <a:p>
            <a:r>
              <a:rPr lang="en-US" dirty="0" smtClean="0">
                <a:solidFill>
                  <a:srgbClr val="0000FF"/>
                </a:solidFill>
              </a:rPr>
              <a:t>PID:</a:t>
            </a:r>
          </a:p>
          <a:p>
            <a:r>
              <a:rPr lang="en-US" dirty="0"/>
              <a:t>-1&lt;</a:t>
            </a:r>
            <a:r>
              <a:rPr lang="en-US" dirty="0">
                <a:latin typeface="Symbol" charset="2"/>
                <a:cs typeface="Symbol" charset="2"/>
              </a:rPr>
              <a:t>h</a:t>
            </a:r>
            <a:r>
              <a:rPr lang="en-US" dirty="0"/>
              <a:t>&lt;</a:t>
            </a:r>
            <a:r>
              <a:rPr lang="en-US" dirty="0" smtClean="0"/>
              <a:t>1: DIRC or proximity focusing Aerogel</a:t>
            </a:r>
            <a:r>
              <a:rPr lang="en-US" dirty="0"/>
              <a:t>-</a:t>
            </a:r>
            <a:r>
              <a:rPr lang="en-US" dirty="0" smtClean="0"/>
              <a:t>RICH</a:t>
            </a:r>
          </a:p>
          <a:p>
            <a:r>
              <a:rPr lang="en-US" dirty="0"/>
              <a:t>1&lt;|</a:t>
            </a:r>
            <a:r>
              <a:rPr lang="en-US" dirty="0">
                <a:latin typeface="Symbol" charset="2"/>
                <a:cs typeface="Symbol" charset="2"/>
              </a:rPr>
              <a:t>h</a:t>
            </a:r>
            <a:r>
              <a:rPr lang="en-US" dirty="0"/>
              <a:t>|&lt;</a:t>
            </a:r>
            <a:r>
              <a:rPr lang="en-US" dirty="0" smtClean="0"/>
              <a:t>3: RICH </a:t>
            </a:r>
          </a:p>
          <a:p>
            <a:r>
              <a:rPr lang="en-US" dirty="0" smtClean="0">
                <a:solidFill>
                  <a:srgbClr val="0000FF"/>
                </a:solidFill>
              </a:rPr>
              <a:t>Lepton-ID: </a:t>
            </a:r>
          </a:p>
          <a:p>
            <a:r>
              <a:rPr lang="en-US" dirty="0"/>
              <a:t>-3 &lt;</a:t>
            </a:r>
            <a:r>
              <a:rPr lang="en-US" dirty="0">
                <a:latin typeface="Symbol" charset="2"/>
                <a:cs typeface="Symbol" charset="2"/>
              </a:rPr>
              <a:t>h</a:t>
            </a:r>
            <a:r>
              <a:rPr lang="en-US" dirty="0"/>
              <a:t>&lt; </a:t>
            </a:r>
            <a:r>
              <a:rPr lang="en-US" dirty="0" smtClean="0"/>
              <a:t>3: e/p  </a:t>
            </a:r>
          </a:p>
          <a:p>
            <a:r>
              <a:rPr lang="en-US" dirty="0"/>
              <a:t> </a:t>
            </a:r>
            <a:r>
              <a:rPr lang="en-US" dirty="0" smtClean="0"/>
              <a:t>           </a:t>
            </a:r>
            <a:r>
              <a:rPr lang="en-US" dirty="0"/>
              <a:t>1&lt;|</a:t>
            </a:r>
            <a:r>
              <a:rPr lang="en-US" dirty="0">
                <a:latin typeface="Symbol" charset="2"/>
                <a:cs typeface="Symbol" charset="2"/>
              </a:rPr>
              <a:t>h</a:t>
            </a:r>
            <a:r>
              <a:rPr lang="en-US" dirty="0"/>
              <a:t>|&lt;</a:t>
            </a:r>
            <a:r>
              <a:rPr lang="en-US" dirty="0" smtClean="0"/>
              <a:t>3: in addition </a:t>
            </a:r>
            <a:r>
              <a:rPr lang="en-US" dirty="0" err="1" smtClean="0"/>
              <a:t>Hcal</a:t>
            </a:r>
            <a:r>
              <a:rPr lang="en-US" dirty="0" smtClean="0"/>
              <a:t> response </a:t>
            </a:r>
            <a:r>
              <a:rPr lang="en-US" dirty="0"/>
              <a:t>&amp; </a:t>
            </a:r>
            <a:r>
              <a:rPr lang="en-US" dirty="0">
                <a:latin typeface="Symbol" charset="2"/>
                <a:cs typeface="Symbol" charset="2"/>
              </a:rPr>
              <a:t>g</a:t>
            </a:r>
            <a:r>
              <a:rPr lang="en-US" dirty="0"/>
              <a:t> suppression via tracking</a:t>
            </a:r>
            <a:endParaRPr lang="en-US" dirty="0" smtClean="0"/>
          </a:p>
          <a:p>
            <a:r>
              <a:rPr lang="en-US" dirty="0" smtClean="0"/>
              <a:t>|</a:t>
            </a:r>
            <a:r>
              <a:rPr lang="en-US" dirty="0" smtClean="0">
                <a:latin typeface="Symbol" charset="2"/>
                <a:cs typeface="Symbol" charset="2"/>
              </a:rPr>
              <a:t>h</a:t>
            </a:r>
            <a:r>
              <a:rPr lang="en-US" dirty="0" smtClean="0"/>
              <a:t>|&gt;3:     </a:t>
            </a:r>
            <a:r>
              <a:rPr lang="en-US" dirty="0" err="1" smtClean="0"/>
              <a:t>ECal+Hcal</a:t>
            </a:r>
            <a:r>
              <a:rPr lang="en-US" dirty="0"/>
              <a:t> </a:t>
            </a:r>
            <a:r>
              <a:rPr lang="en-US" dirty="0" smtClean="0"/>
              <a:t>response </a:t>
            </a:r>
            <a:r>
              <a:rPr lang="en-US" dirty="0"/>
              <a:t>&amp; </a:t>
            </a:r>
            <a:r>
              <a:rPr lang="en-US" dirty="0">
                <a:latin typeface="Symbol" charset="2"/>
                <a:cs typeface="Symbol" charset="2"/>
              </a:rPr>
              <a:t>g</a:t>
            </a:r>
            <a:r>
              <a:rPr lang="en-US" dirty="0"/>
              <a:t> suppression </a:t>
            </a:r>
            <a:r>
              <a:rPr lang="en-US" dirty="0" smtClean="0"/>
              <a:t>via tracking</a:t>
            </a:r>
          </a:p>
          <a:p>
            <a:r>
              <a:rPr lang="en-US" dirty="0" smtClean="0"/>
              <a:t>-5</a:t>
            </a:r>
            <a:r>
              <a:rPr lang="en-US" dirty="0"/>
              <a:t>&lt;</a:t>
            </a:r>
            <a:r>
              <a:rPr lang="en-US" dirty="0">
                <a:latin typeface="Symbol" charset="2"/>
                <a:cs typeface="Symbol" charset="2"/>
              </a:rPr>
              <a:t>h</a:t>
            </a:r>
            <a:r>
              <a:rPr lang="en-US" dirty="0" smtClean="0"/>
              <a:t>&lt;5: Tracking (TPC+GEM+MAPS) </a:t>
            </a:r>
            <a:endParaRPr lang="en-US" dirty="0"/>
          </a:p>
        </p:txBody>
      </p:sp>
      <p:sp>
        <p:nvSpPr>
          <p:cNvPr id="8" name="TextBox 7"/>
          <p:cNvSpPr txBox="1"/>
          <p:nvPr/>
        </p:nvSpPr>
        <p:spPr>
          <a:xfrm>
            <a:off x="3379483" y="2833994"/>
            <a:ext cx="2076635" cy="307777"/>
          </a:xfrm>
          <a:prstGeom prst="rect">
            <a:avLst/>
          </a:prstGeom>
          <a:noFill/>
        </p:spPr>
        <p:txBody>
          <a:bodyPr wrap="none" rtlCol="0">
            <a:spAutoFit/>
          </a:bodyPr>
          <a:lstStyle/>
          <a:p>
            <a:r>
              <a:rPr lang="en-US" sz="1400" dirty="0" smtClean="0">
                <a:solidFill>
                  <a:schemeClr val="bg1"/>
                </a:solidFill>
              </a:rPr>
              <a:t>DIRC/proximity RICH</a:t>
            </a:r>
            <a:endParaRPr lang="en-US" sz="1400" dirty="0">
              <a:solidFill>
                <a:schemeClr val="bg1"/>
              </a:solidFill>
            </a:endParaRPr>
          </a:p>
        </p:txBody>
      </p:sp>
      <p:sp>
        <p:nvSpPr>
          <p:cNvPr id="20" name="TextBox 19"/>
          <p:cNvSpPr txBox="1"/>
          <p:nvPr/>
        </p:nvSpPr>
        <p:spPr>
          <a:xfrm>
            <a:off x="7471834" y="3820583"/>
            <a:ext cx="370264" cy="461665"/>
          </a:xfrm>
          <a:prstGeom prst="rect">
            <a:avLst/>
          </a:prstGeom>
          <a:noFill/>
        </p:spPr>
        <p:txBody>
          <a:bodyPr wrap="none" rtlCol="0">
            <a:spAutoFit/>
          </a:bodyPr>
          <a:lstStyle/>
          <a:p>
            <a:r>
              <a:rPr lang="en-US" sz="2400" dirty="0">
                <a:solidFill>
                  <a:srgbClr val="0000FF"/>
                </a:solidFill>
                <a:latin typeface="Symbol" charset="2"/>
                <a:cs typeface="Symbol" charset="2"/>
              </a:rPr>
              <a:t>h</a:t>
            </a:r>
            <a:endParaRPr lang="en-US" sz="2400" dirty="0">
              <a:solidFill>
                <a:srgbClr val="0000FF"/>
              </a:solidFill>
            </a:endParaRPr>
          </a:p>
        </p:txBody>
      </p:sp>
      <p:sp>
        <p:nvSpPr>
          <p:cNvPr id="21" name="TextBox 20"/>
          <p:cNvSpPr txBox="1"/>
          <p:nvPr/>
        </p:nvSpPr>
        <p:spPr>
          <a:xfrm>
            <a:off x="1083736" y="3845983"/>
            <a:ext cx="524152" cy="461665"/>
          </a:xfrm>
          <a:prstGeom prst="rect">
            <a:avLst/>
          </a:prstGeom>
          <a:noFill/>
        </p:spPr>
        <p:txBody>
          <a:bodyPr wrap="none" rtlCol="0">
            <a:spAutoFit/>
          </a:bodyPr>
          <a:lstStyle/>
          <a:p>
            <a:r>
              <a:rPr lang="en-US" sz="2400" dirty="0" smtClean="0">
                <a:solidFill>
                  <a:srgbClr val="0000FF"/>
                </a:solidFill>
                <a:latin typeface="Symbol" charset="2"/>
                <a:cs typeface="Symbol" charset="2"/>
              </a:rPr>
              <a:t>-h</a:t>
            </a:r>
            <a:endParaRPr lang="en-US" sz="2400" dirty="0">
              <a:solidFill>
                <a:srgbClr val="0000FF"/>
              </a:solidFill>
            </a:endParaRPr>
          </a:p>
        </p:txBody>
      </p:sp>
      <p:sp>
        <p:nvSpPr>
          <p:cNvPr id="4" name="Date Placeholder 3"/>
          <p:cNvSpPr>
            <a:spLocks noGrp="1"/>
          </p:cNvSpPr>
          <p:nvPr>
            <p:ph type="dt" sz="half" idx="10"/>
          </p:nvPr>
        </p:nvSpPr>
        <p:spPr/>
        <p:txBody>
          <a:bodyPr/>
          <a:lstStyle/>
          <a:p>
            <a:r>
              <a:rPr lang="en-US" altLang="ja-JP" smtClean="0"/>
              <a:t>E.C. Aschenauer</a:t>
            </a:r>
            <a:endParaRPr lang="en-US" altLang="ja-JP"/>
          </a:p>
        </p:txBody>
      </p:sp>
      <p:sp>
        <p:nvSpPr>
          <p:cNvPr id="5" name="Footer Placeholder 4"/>
          <p:cNvSpPr>
            <a:spLocks noGrp="1"/>
          </p:cNvSpPr>
          <p:nvPr>
            <p:ph type="ftr" sz="quarter" idx="11"/>
          </p:nvPr>
        </p:nvSpPr>
        <p:spPr/>
        <p:txBody>
          <a:bodyPr/>
          <a:lstStyle/>
          <a:p>
            <a:r>
              <a:rPr lang="en-US" altLang="ja-JP" smtClean="0"/>
              <a:t>PSTP-2013, Charlotesville, VA</a:t>
            </a:r>
            <a:endParaRPr lang="en-US" altLang="ja-JP"/>
          </a:p>
        </p:txBody>
      </p:sp>
    </p:spTree>
    <p:extLst>
      <p:ext uri="{BB962C8B-B14F-4D97-AF65-F5344CB8AC3E}">
        <p14:creationId xmlns:p14="http://schemas.microsoft.com/office/powerpoint/2010/main" val="655435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bwMode="auto">
          <a:xfrm>
            <a:off x="0" y="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cap="none" dirty="0" err="1" smtClean="0">
                <a:latin typeface="Comic Sans MS" charset="0"/>
                <a:cs typeface="Comic Sans MS" charset="0"/>
              </a:rPr>
              <a:t>e</a:t>
            </a:r>
            <a:r>
              <a:rPr lang="en-US" sz="2800" dirty="0" err="1" smtClean="0">
                <a:latin typeface="Comic Sans MS" charset="0"/>
                <a:cs typeface="Comic Sans MS" charset="0"/>
              </a:rPr>
              <a:t>RHIC</a:t>
            </a:r>
            <a:r>
              <a:rPr lang="en-US" sz="2800" dirty="0" smtClean="0">
                <a:latin typeface="Comic Sans MS" charset="0"/>
                <a:cs typeface="Comic Sans MS" charset="0"/>
              </a:rPr>
              <a:t>: </a:t>
            </a:r>
            <a:r>
              <a:rPr lang="en-US" sz="2800" dirty="0">
                <a:latin typeface="Comic Sans MS" charset="0"/>
                <a:cs typeface="Comic Sans MS" charset="0"/>
              </a:rPr>
              <a:t>high-luminosity </a:t>
            </a:r>
            <a:r>
              <a:rPr lang="en-US" sz="2800" dirty="0" smtClean="0">
                <a:latin typeface="Comic Sans MS" charset="0"/>
                <a:cs typeface="Comic Sans MS" charset="0"/>
              </a:rPr>
              <a:t>IR</a:t>
            </a:r>
            <a:endParaRPr lang="en-US" sz="2800" dirty="0">
              <a:latin typeface="Comic Sans MS" charset="0"/>
              <a:cs typeface="Comic Sans MS" charset="0"/>
            </a:endParaRPr>
          </a:p>
        </p:txBody>
      </p:sp>
      <p:sp>
        <p:nvSpPr>
          <p:cNvPr id="7" name="Slide Number Placeholder 6"/>
          <p:cNvSpPr>
            <a:spLocks noGrp="1"/>
          </p:cNvSpPr>
          <p:nvPr>
            <p:ph type="sldNum" sz="quarter" idx="12"/>
          </p:nvPr>
        </p:nvSpPr>
        <p:spPr/>
        <p:txBody>
          <a:bodyPr/>
          <a:lstStyle/>
          <a:p>
            <a:fld id="{7700998A-54CD-3E4F-9E45-07D813DEB275}" type="slidenum">
              <a:rPr lang="en-US" smtClean="0"/>
              <a:pPr/>
              <a:t>22</a:t>
            </a:fld>
            <a:endParaRPr lang="en-US"/>
          </a:p>
        </p:txBody>
      </p:sp>
      <p:sp>
        <p:nvSpPr>
          <p:cNvPr id="9" name="Content Placeholder 8"/>
          <p:cNvSpPr>
            <a:spLocks noGrp="1"/>
          </p:cNvSpPr>
          <p:nvPr>
            <p:ph sz="quarter" idx="4294967295"/>
          </p:nvPr>
        </p:nvSpPr>
        <p:spPr>
          <a:xfrm>
            <a:off x="0" y="4594225"/>
            <a:ext cx="8488363" cy="1844675"/>
          </a:xfrm>
        </p:spPr>
        <p:txBody>
          <a:bodyPr>
            <a:normAutofit fontScale="77500" lnSpcReduction="20000"/>
          </a:bodyPr>
          <a:lstStyle/>
          <a:p>
            <a:pPr>
              <a:defRPr/>
            </a:pPr>
            <a:r>
              <a:rPr lang="en-US" dirty="0" smtClean="0"/>
              <a:t>10 mrad crossing angle and crab-crossing</a:t>
            </a:r>
          </a:p>
          <a:p>
            <a:pPr>
              <a:defRPr/>
            </a:pPr>
            <a:r>
              <a:rPr lang="en-US" dirty="0" smtClean="0"/>
              <a:t>High gradient (200 T/</a:t>
            </a:r>
            <a:r>
              <a:rPr lang="en-US" dirty="0" err="1" smtClean="0"/>
              <a:t>m</a:t>
            </a:r>
            <a:r>
              <a:rPr lang="en-US" dirty="0" smtClean="0"/>
              <a:t>) large aperture Nb</a:t>
            </a:r>
            <a:r>
              <a:rPr lang="en-US" baseline="-25000" dirty="0" smtClean="0"/>
              <a:t>3</a:t>
            </a:r>
            <a:r>
              <a:rPr lang="en-US" dirty="0" smtClean="0"/>
              <a:t>Sn</a:t>
            </a:r>
            <a:r>
              <a:rPr lang="en-US" i="1" dirty="0" smtClean="0"/>
              <a:t> </a:t>
            </a:r>
            <a:r>
              <a:rPr lang="en-US" dirty="0" smtClean="0"/>
              <a:t>focusing magnets</a:t>
            </a:r>
          </a:p>
          <a:p>
            <a:pPr>
              <a:defRPr/>
            </a:pPr>
            <a:r>
              <a:rPr lang="en-US" dirty="0" smtClean="0"/>
              <a:t>Arranged free-field electron pass through the hadron triplet magnets</a:t>
            </a:r>
          </a:p>
          <a:p>
            <a:pPr>
              <a:defRPr/>
            </a:pPr>
            <a:r>
              <a:rPr lang="en-US" dirty="0" smtClean="0"/>
              <a:t>Integration with the detector: efficient separation and registration of low angle collision products</a:t>
            </a:r>
          </a:p>
          <a:p>
            <a:pPr>
              <a:defRPr/>
            </a:pPr>
            <a:r>
              <a:rPr lang="en-US" dirty="0" smtClean="0"/>
              <a:t>Gentle bending of the electrons  to avoid SR impact in the detector</a:t>
            </a:r>
          </a:p>
          <a:p>
            <a:pPr>
              <a:defRPr/>
            </a:pPr>
            <a:endParaRPr lang="en-US" dirty="0"/>
          </a:p>
        </p:txBody>
      </p:sp>
      <p:pic>
        <p:nvPicPr>
          <p:cNvPr id="151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450"/>
            <a:ext cx="6397625"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6421438" y="923925"/>
            <a:ext cx="2533650" cy="2768600"/>
            <a:chOff x="6121400" y="589432"/>
            <a:chExt cx="3022600" cy="3051409"/>
          </a:xfrm>
        </p:grpSpPr>
        <p:pic>
          <p:nvPicPr>
            <p:cNvPr id="151573" name="Picture 5" descr="Screen shot 2010-07-30 at 2.32.2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1079500"/>
              <a:ext cx="3022600" cy="256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74" name="TextBox 6"/>
            <p:cNvSpPr txBox="1">
              <a:spLocks noChangeArrowheads="1"/>
            </p:cNvSpPr>
            <p:nvPr/>
          </p:nvSpPr>
          <p:spPr bwMode="auto">
            <a:xfrm>
              <a:off x="6494281" y="589432"/>
              <a:ext cx="2200277" cy="35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omic Sans MS" charset="0"/>
                  <a:cs typeface="Comic Sans MS" charset="0"/>
                </a:rPr>
                <a:t>Proton beam lattice</a:t>
              </a:r>
            </a:p>
          </p:txBody>
        </p:sp>
      </p:grpSp>
      <p:sp>
        <p:nvSpPr>
          <p:cNvPr id="151557" name="Text Box 55"/>
          <p:cNvSpPr txBox="1">
            <a:spLocks noChangeArrowheads="1"/>
          </p:cNvSpPr>
          <p:nvPr/>
        </p:nvSpPr>
        <p:spPr bwMode="auto">
          <a:xfrm>
            <a:off x="4084108" y="613198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solidFill>
                  <a:srgbClr val="3366FF"/>
                </a:solidFill>
                <a:latin typeface="Comic Sans MS" charset="0"/>
                <a:cs typeface="Comic Sans MS" charset="0"/>
              </a:rPr>
              <a:t>© D.Trbojevic, B.Parker, S. Tepikian, J. Beebe-Wang</a:t>
            </a:r>
          </a:p>
        </p:txBody>
      </p:sp>
      <p:cxnSp>
        <p:nvCxnSpPr>
          <p:cNvPr id="12" name="Straight Arrow Connector 11"/>
          <p:cNvCxnSpPr/>
          <p:nvPr/>
        </p:nvCxnSpPr>
        <p:spPr>
          <a:xfrm rot="10800000">
            <a:off x="4373563" y="2752725"/>
            <a:ext cx="457200" cy="12700"/>
          </a:xfrm>
          <a:prstGeom prst="straightConnector1">
            <a:avLst/>
          </a:prstGeom>
          <a:ln w="12700" cap="flat" cmpd="sng" algn="ctr">
            <a:solidFill>
              <a:schemeClr val="tx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017963" y="1203325"/>
            <a:ext cx="495300" cy="88900"/>
          </a:xfrm>
          <a:prstGeom prst="straightConnector1">
            <a:avLst/>
          </a:prstGeom>
          <a:ln w="1270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1560" name="TextBox 14"/>
          <p:cNvSpPr txBox="1">
            <a:spLocks noChangeArrowheads="1"/>
          </p:cNvSpPr>
          <p:nvPr/>
        </p:nvSpPr>
        <p:spPr bwMode="auto">
          <a:xfrm>
            <a:off x="4437063" y="267652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DD0000"/>
                </a:solidFill>
              </a:rPr>
              <a:t>e</a:t>
            </a:r>
          </a:p>
        </p:txBody>
      </p:sp>
      <p:sp>
        <p:nvSpPr>
          <p:cNvPr id="151561" name="TextBox 15"/>
          <p:cNvSpPr txBox="1">
            <a:spLocks noChangeArrowheads="1"/>
          </p:cNvSpPr>
          <p:nvPr/>
        </p:nvSpPr>
        <p:spPr bwMode="auto">
          <a:xfrm>
            <a:off x="4081463" y="92392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FF"/>
                </a:solidFill>
              </a:rPr>
              <a:t>p</a:t>
            </a:r>
          </a:p>
        </p:txBody>
      </p:sp>
      <p:grpSp>
        <p:nvGrpSpPr>
          <p:cNvPr id="25" name="Group 24"/>
          <p:cNvGrpSpPr>
            <a:grpSpLocks/>
          </p:cNvGrpSpPr>
          <p:nvPr/>
        </p:nvGrpSpPr>
        <p:grpSpPr bwMode="auto">
          <a:xfrm>
            <a:off x="5422900" y="2012428"/>
            <a:ext cx="3608388" cy="1887537"/>
            <a:chOff x="4518837" y="4503722"/>
            <a:chExt cx="3608282" cy="1887627"/>
          </a:xfrm>
        </p:grpSpPr>
        <p:grpSp>
          <p:nvGrpSpPr>
            <p:cNvPr id="151566" name="Group 17"/>
            <p:cNvGrpSpPr>
              <a:grpSpLocks/>
            </p:cNvGrpSpPr>
            <p:nvPr/>
          </p:nvGrpSpPr>
          <p:grpSpPr bwMode="auto">
            <a:xfrm>
              <a:off x="4518837" y="4503722"/>
              <a:ext cx="3608282" cy="1887627"/>
              <a:chOff x="5592191" y="3790272"/>
              <a:chExt cx="3857410" cy="2081531"/>
            </a:xfrm>
          </p:grpSpPr>
          <p:pic>
            <p:nvPicPr>
              <p:cNvPr id="151568" name="Picture 18" descr="LHC-LARP-Triple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2191" y="3790272"/>
                <a:ext cx="3857410" cy="208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69" name="Rectangle 21"/>
              <p:cNvSpPr>
                <a:spLocks noChangeArrowheads="1"/>
              </p:cNvSpPr>
              <p:nvPr/>
            </p:nvSpPr>
            <p:spPr bwMode="auto">
              <a:xfrm rot="-371285">
                <a:off x="7696176" y="4551307"/>
                <a:ext cx="872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Nb</a:t>
                </a:r>
                <a:r>
                  <a:rPr lang="en-US" b="1" baseline="-25000"/>
                  <a:t>3</a:t>
                </a:r>
                <a:r>
                  <a:rPr lang="en-US" b="1"/>
                  <a:t>Sn </a:t>
                </a:r>
                <a:endParaRPr lang="en-US"/>
              </a:p>
            </p:txBody>
          </p:sp>
          <p:sp>
            <p:nvSpPr>
              <p:cNvPr id="151570" name="Rectangle 22"/>
              <p:cNvSpPr>
                <a:spLocks noChangeArrowheads="1"/>
              </p:cNvSpPr>
              <p:nvPr/>
            </p:nvSpPr>
            <p:spPr bwMode="auto">
              <a:xfrm rot="-1636018">
                <a:off x="8355764" y="5275537"/>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t>200 T/m</a:t>
                </a:r>
                <a:r>
                  <a:rPr lang="en-US" b="1"/>
                  <a:t> </a:t>
                </a:r>
                <a:endParaRPr lang="en-US"/>
              </a:p>
            </p:txBody>
          </p:sp>
        </p:grpSp>
        <p:sp>
          <p:nvSpPr>
            <p:cNvPr id="151567" name="Rectangle 23"/>
            <p:cNvSpPr>
              <a:spLocks noChangeArrowheads="1"/>
            </p:cNvSpPr>
            <p:nvPr/>
          </p:nvSpPr>
          <p:spPr bwMode="auto">
            <a:xfrm>
              <a:off x="5499937" y="4526148"/>
              <a:ext cx="22717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mic Sans MS" charset="0"/>
                  <a:cs typeface="Comic Sans MS" charset="0"/>
                </a:rPr>
                <a:t>G.Ambrosio et al., IPAC’10</a:t>
              </a:r>
              <a:endParaRPr lang="en-US" sz="1200">
                <a:latin typeface="Comic Sans MS" charset="0"/>
                <a:cs typeface="Comic Sans MS" charset="0"/>
              </a:endParaRPr>
            </a:p>
          </p:txBody>
        </p:sp>
      </p:grpSp>
      <p:pic>
        <p:nvPicPr>
          <p:cNvPr id="26" name="Picture 25" descr="eRHIC IR Combined Function Magnet, 07-Mar-2011, B. Parker.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1886" y="771525"/>
            <a:ext cx="292735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5" name="Picture 26" descr="Screen shot 2011-03-09 at 4.05.42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838" y="1063625"/>
            <a:ext cx="10318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stretch>
            <a:fillRect/>
          </a:stretch>
        </p:blipFill>
        <p:spPr>
          <a:xfrm>
            <a:off x="6048128" y="2925764"/>
            <a:ext cx="2651371" cy="1590244"/>
          </a:xfrm>
          <a:prstGeom prst="rect">
            <a:avLst/>
          </a:prstGeom>
        </p:spPr>
      </p:pic>
      <p:pic>
        <p:nvPicPr>
          <p:cNvPr id="30" name="Picture 2" descr="http://www.linearcollider.org/newsline/images/2007/20070712_ftr1_2.gif"/>
          <p:cNvPicPr>
            <a:picLocks noChangeAspect="1" noChangeArrowheads="1" noCrop="1"/>
          </p:cNvPicPr>
          <p:nvPr/>
        </p:nvPicPr>
        <p:blipFill>
          <a:blip r:embed="rId8" cstate="print"/>
          <a:srcRect/>
          <a:stretch>
            <a:fillRect/>
          </a:stretch>
        </p:blipFill>
        <p:spPr bwMode="auto">
          <a:xfrm>
            <a:off x="5679479" y="1374775"/>
            <a:ext cx="3473911" cy="2317750"/>
          </a:xfrm>
          <a:prstGeom prst="rect">
            <a:avLst/>
          </a:prstGeom>
          <a:noFill/>
        </p:spPr>
      </p:pic>
      <p:sp>
        <p:nvSpPr>
          <p:cNvPr id="28" name="TextBox 27"/>
          <p:cNvSpPr txBox="1"/>
          <p:nvPr/>
        </p:nvSpPr>
        <p:spPr>
          <a:xfrm>
            <a:off x="101600" y="3873500"/>
            <a:ext cx="6716277" cy="646331"/>
          </a:xfrm>
          <a:prstGeom prst="rect">
            <a:avLst/>
          </a:prstGeom>
          <a:noFill/>
        </p:spPr>
        <p:txBody>
          <a:bodyPr wrap="none" rtlCol="0">
            <a:spAutoFit/>
          </a:bodyPr>
          <a:lstStyle/>
          <a:p>
            <a:r>
              <a:rPr lang="en-US" dirty="0" err="1" smtClean="0"/>
              <a:t>eRHIC</a:t>
            </a:r>
            <a:r>
              <a:rPr lang="en-US" dirty="0" smtClean="0"/>
              <a:t> - Geometry high-</a:t>
            </a:r>
            <a:r>
              <a:rPr lang="en-US" dirty="0" err="1" smtClean="0"/>
              <a:t>lumi</a:t>
            </a:r>
            <a:r>
              <a:rPr lang="en-US" dirty="0" smtClean="0"/>
              <a:t> IR with β*=5 cm, l*=4.5 m</a:t>
            </a:r>
            <a:br>
              <a:rPr lang="en-US" dirty="0" smtClean="0"/>
            </a:br>
            <a:r>
              <a:rPr lang="en-US" dirty="0" smtClean="0"/>
              <a:t>and 10 </a:t>
            </a:r>
            <a:r>
              <a:rPr lang="en-US" dirty="0" err="1" smtClean="0"/>
              <a:t>mrad</a:t>
            </a:r>
            <a:r>
              <a:rPr lang="en-US" dirty="0" smtClean="0"/>
              <a:t> crossing angle </a:t>
            </a:r>
            <a:r>
              <a:rPr lang="en-US" dirty="0" smtClean="0">
                <a:solidFill>
                  <a:srgbClr val="0000FF"/>
                </a:solidFill>
                <a:sym typeface="Wingdings"/>
              </a:rPr>
              <a:t></a:t>
            </a:r>
            <a:r>
              <a:rPr lang="en-US" dirty="0" smtClean="0">
                <a:sym typeface="Wingdings"/>
              </a:rPr>
              <a:t> </a:t>
            </a:r>
            <a:r>
              <a:rPr lang="en-US" dirty="0" smtClean="0">
                <a:solidFill>
                  <a:srgbClr val="FF00FF"/>
                </a:solidFill>
                <a:sym typeface="Wingdings"/>
              </a:rPr>
              <a:t>10</a:t>
            </a:r>
            <a:r>
              <a:rPr lang="en-US" baseline="30000" dirty="0" smtClean="0">
                <a:solidFill>
                  <a:srgbClr val="FF00FF"/>
                </a:solidFill>
                <a:sym typeface="Wingdings"/>
              </a:rPr>
              <a:t>34</a:t>
            </a:r>
            <a:r>
              <a:rPr lang="en-US" dirty="0" smtClean="0">
                <a:solidFill>
                  <a:srgbClr val="FF00FF"/>
                </a:solidFill>
                <a:sym typeface="Wingdings"/>
              </a:rPr>
              <a:t> cm</a:t>
            </a:r>
            <a:r>
              <a:rPr lang="en-US" baseline="30000" dirty="0" smtClean="0">
                <a:solidFill>
                  <a:srgbClr val="FF00FF"/>
                </a:solidFill>
                <a:sym typeface="Wingdings"/>
              </a:rPr>
              <a:t>-2</a:t>
            </a:r>
            <a:r>
              <a:rPr lang="en-US" dirty="0" smtClean="0">
                <a:solidFill>
                  <a:srgbClr val="FF00FF"/>
                </a:solidFill>
                <a:sym typeface="Wingdings"/>
              </a:rPr>
              <a:t> s</a:t>
            </a:r>
            <a:r>
              <a:rPr lang="en-US" baseline="30000" dirty="0" smtClean="0">
                <a:solidFill>
                  <a:srgbClr val="FF00FF"/>
                </a:solidFill>
                <a:sym typeface="Wingdings"/>
              </a:rPr>
              <a:t>-1</a:t>
            </a:r>
            <a:endParaRPr lang="en-US" baseline="30000" dirty="0" smtClean="0">
              <a:solidFill>
                <a:srgbClr val="FF00FF"/>
              </a:solidFill>
            </a:endParaRPr>
          </a:p>
        </p:txBody>
      </p:sp>
      <p:grpSp>
        <p:nvGrpSpPr>
          <p:cNvPr id="29" name="Group 28"/>
          <p:cNvGrpSpPr/>
          <p:nvPr/>
        </p:nvGrpSpPr>
        <p:grpSpPr>
          <a:xfrm>
            <a:off x="6356846" y="552148"/>
            <a:ext cx="2734232" cy="4369102"/>
            <a:chOff x="430183" y="1197732"/>
            <a:chExt cx="3767257" cy="5596768"/>
          </a:xfrm>
        </p:grpSpPr>
        <p:pic>
          <p:nvPicPr>
            <p:cNvPr id="32" name="Picture 4"/>
            <p:cNvPicPr>
              <a:picLocks noChangeAspect="1" noChangeArrowheads="1"/>
            </p:cNvPicPr>
            <p:nvPr/>
          </p:nvPicPr>
          <p:blipFill>
            <a:blip r:embed="rId9"/>
            <a:srcRect t="8798" r="7619" b="1466"/>
            <a:stretch>
              <a:fillRect/>
            </a:stretch>
          </p:blipFill>
          <p:spPr bwMode="auto">
            <a:xfrm>
              <a:off x="503400" y="1197732"/>
              <a:ext cx="3484400" cy="2930458"/>
            </a:xfrm>
            <a:prstGeom prst="rect">
              <a:avLst/>
            </a:prstGeom>
            <a:noFill/>
            <a:ln w="12700" cap="flat">
              <a:noFill/>
              <a:miter lim="800000"/>
              <a:headEnd/>
              <a:tailEnd/>
            </a:ln>
          </p:spPr>
        </p:pic>
        <p:sp>
          <p:nvSpPr>
            <p:cNvPr id="33" name="Rectangle 5"/>
            <p:cNvSpPr>
              <a:spLocks/>
            </p:cNvSpPr>
            <p:nvPr/>
          </p:nvSpPr>
          <p:spPr bwMode="auto">
            <a:xfrm>
              <a:off x="1029295" y="1378059"/>
              <a:ext cx="840712"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smtClean="0">
                  <a:solidFill>
                    <a:srgbClr val="FF00FF"/>
                  </a:solidFill>
                  <a:ea typeface="Gill Sans" charset="0"/>
                  <a:cs typeface="Gill Sans" charset="0"/>
                </a:rPr>
                <a:t>20x250</a:t>
              </a:r>
              <a:endParaRPr lang="en-US" dirty="0">
                <a:solidFill>
                  <a:srgbClr val="FF00FF"/>
                </a:solidFill>
                <a:ea typeface="Gill Sans" charset="0"/>
                <a:cs typeface="Gill Sans" charset="0"/>
              </a:endParaRPr>
            </a:p>
          </p:txBody>
        </p:sp>
        <p:pic>
          <p:nvPicPr>
            <p:cNvPr id="34" name="Picture 4"/>
            <p:cNvPicPr>
              <a:picLocks noChangeAspect="1" noChangeArrowheads="1"/>
            </p:cNvPicPr>
            <p:nvPr/>
          </p:nvPicPr>
          <p:blipFill>
            <a:blip r:embed="rId10"/>
            <a:srcRect l="5172" t="7627" r="7241"/>
            <a:stretch>
              <a:fillRect/>
            </a:stretch>
          </p:blipFill>
          <p:spPr bwMode="auto">
            <a:xfrm>
              <a:off x="430183" y="4099348"/>
              <a:ext cx="3767257" cy="2695152"/>
            </a:xfrm>
            <a:prstGeom prst="rect">
              <a:avLst/>
            </a:prstGeom>
            <a:noFill/>
            <a:ln w="12700" cap="flat">
              <a:noFill/>
              <a:miter lim="800000"/>
              <a:headEnd/>
              <a:tailEnd/>
            </a:ln>
          </p:spPr>
        </p:pic>
        <p:sp>
          <p:nvSpPr>
            <p:cNvPr id="35" name="Rectangle 5"/>
            <p:cNvSpPr>
              <a:spLocks/>
            </p:cNvSpPr>
            <p:nvPr/>
          </p:nvSpPr>
          <p:spPr bwMode="auto">
            <a:xfrm>
              <a:off x="2987675" y="4205793"/>
              <a:ext cx="840712"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smtClean="0">
                  <a:solidFill>
                    <a:srgbClr val="FF00FF"/>
                  </a:solidFill>
                  <a:ea typeface="Gill Sans" charset="0"/>
                  <a:cs typeface="Gill Sans" charset="0"/>
                </a:rPr>
                <a:t>20x250</a:t>
              </a:r>
              <a:endParaRPr lang="en-US" dirty="0">
                <a:solidFill>
                  <a:srgbClr val="FF00FF"/>
                </a:solidFill>
                <a:ea typeface="Gill Sans" charset="0"/>
                <a:cs typeface="Gill Sans" charset="0"/>
              </a:endParaRPr>
            </a:p>
          </p:txBody>
        </p:sp>
        <p:sp>
          <p:nvSpPr>
            <p:cNvPr id="36" name="Rectangle 7"/>
            <p:cNvSpPr>
              <a:spLocks/>
            </p:cNvSpPr>
            <p:nvPr/>
          </p:nvSpPr>
          <p:spPr bwMode="auto">
            <a:xfrm>
              <a:off x="1175817" y="5721568"/>
              <a:ext cx="1020812" cy="24622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600" dirty="0">
                  <a:solidFill>
                    <a:schemeClr val="tx1"/>
                  </a:solidFill>
                  <a:ea typeface="Gill Sans" charset="0"/>
                  <a:cs typeface="Gill Sans" charset="0"/>
                </a:rPr>
                <a:t>Generated</a:t>
              </a:r>
            </a:p>
          </p:txBody>
        </p:sp>
        <p:sp>
          <p:nvSpPr>
            <p:cNvPr id="37" name="Rectangle 8"/>
            <p:cNvSpPr>
              <a:spLocks/>
            </p:cNvSpPr>
            <p:nvPr/>
          </p:nvSpPr>
          <p:spPr bwMode="auto">
            <a:xfrm>
              <a:off x="1209303" y="6001960"/>
              <a:ext cx="2215250" cy="24622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600" dirty="0">
                  <a:solidFill>
                    <a:srgbClr val="0000FF"/>
                  </a:solidFill>
                  <a:ea typeface="Gill Sans" charset="0"/>
                  <a:cs typeface="Gill Sans" charset="0"/>
                </a:rPr>
                <a:t>Quad aperture limited</a:t>
              </a:r>
            </a:p>
          </p:txBody>
        </p:sp>
        <p:sp>
          <p:nvSpPr>
            <p:cNvPr id="38" name="Rectangle 9"/>
            <p:cNvSpPr>
              <a:spLocks/>
            </p:cNvSpPr>
            <p:nvPr/>
          </p:nvSpPr>
          <p:spPr bwMode="auto">
            <a:xfrm>
              <a:off x="1188518" y="6234330"/>
              <a:ext cx="2159546" cy="246221"/>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600" dirty="0">
                  <a:solidFill>
                    <a:srgbClr val="FF0000"/>
                  </a:solidFill>
                  <a:ea typeface="Gill Sans" charset="0"/>
                  <a:cs typeface="Gill Sans" charset="0"/>
                </a:rPr>
                <a:t>RP (at 20m) accepted </a:t>
              </a:r>
            </a:p>
          </p:txBody>
        </p:sp>
        <p:sp>
          <p:nvSpPr>
            <p:cNvPr id="39" name="Line 10"/>
            <p:cNvSpPr>
              <a:spLocks noChangeShapeType="1"/>
            </p:cNvSpPr>
            <p:nvPr/>
          </p:nvSpPr>
          <p:spPr bwMode="auto">
            <a:xfrm>
              <a:off x="715244" y="6364139"/>
              <a:ext cx="429741" cy="0"/>
            </a:xfrm>
            <a:prstGeom prst="line">
              <a:avLst/>
            </a:prstGeom>
            <a:noFill/>
            <a:ln w="38100" cap="flat">
              <a:solidFill>
                <a:srgbClr val="FF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40" name="Line 11"/>
            <p:cNvSpPr>
              <a:spLocks noChangeShapeType="1"/>
            </p:cNvSpPr>
            <p:nvPr/>
          </p:nvSpPr>
          <p:spPr bwMode="auto">
            <a:xfrm>
              <a:off x="703659" y="6141815"/>
              <a:ext cx="428625" cy="0"/>
            </a:xfrm>
            <a:prstGeom prst="line">
              <a:avLst/>
            </a:prstGeom>
            <a:noFill/>
            <a:ln w="38100" cap="flat">
              <a:solidFill>
                <a:srgbClr val="0000FF"/>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41" name="Line 12"/>
            <p:cNvSpPr>
              <a:spLocks noChangeShapeType="1"/>
            </p:cNvSpPr>
            <p:nvPr/>
          </p:nvSpPr>
          <p:spPr bwMode="auto">
            <a:xfrm>
              <a:off x="703659" y="5861422"/>
              <a:ext cx="428625" cy="0"/>
            </a:xfrm>
            <a:prstGeom prst="line">
              <a:avLst/>
            </a:prstGeom>
            <a:noFill/>
            <a:ln w="3810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grpSp>
      <p:pic>
        <p:nvPicPr>
          <p:cNvPr id="31" name="Picture 5" descr="VerticalMAtching2.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79479" y="857251"/>
            <a:ext cx="3464521"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E.C. Aschenauer</a:t>
            </a:r>
            <a:endParaRPr lang="en-US"/>
          </a:p>
        </p:txBody>
      </p:sp>
      <p:sp>
        <p:nvSpPr>
          <p:cNvPr id="4" name="Footer Placeholder 3"/>
          <p:cNvSpPr>
            <a:spLocks noGrp="1"/>
          </p:cNvSpPr>
          <p:nvPr>
            <p:ph type="ftr" sz="quarter" idx="11"/>
          </p:nvPr>
        </p:nvSpPr>
        <p:spPr/>
        <p:txBody>
          <a:bodyPr/>
          <a:lstStyle/>
          <a:p>
            <a:r>
              <a:rPr lang="cs-CZ" smtClean="0"/>
              <a:t>PSTP-2013, Charlotesville, VA</a:t>
            </a:r>
            <a:endParaRPr lang="en-US"/>
          </a:p>
        </p:txBody>
      </p:sp>
    </p:spTree>
    <p:extLst>
      <p:ext uri="{BB962C8B-B14F-4D97-AF65-F5344CB8AC3E}">
        <p14:creationId xmlns:p14="http://schemas.microsoft.com/office/powerpoint/2010/main" val="3917801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30"/>
                                        </p:tgtEl>
                                        <p:attrNameLst>
                                          <p:attrName>ppt_x</p:attrName>
                                        </p:attrNameLst>
                                      </p:cBhvr>
                                      <p:tavLst>
                                        <p:tav tm="0">
                                          <p:val>
                                            <p:strVal val="ppt_x"/>
                                          </p:val>
                                        </p:tav>
                                        <p:tav tm="100000">
                                          <p:val>
                                            <p:strVal val="ppt_x"/>
                                          </p:val>
                                        </p:tav>
                                      </p:tavLst>
                                    </p:anim>
                                    <p:anim calcmode="lin" valueType="num">
                                      <p:cBhvr additive="base">
                                        <p:cTn id="18" dur="500"/>
                                        <p:tgtEl>
                                          <p:spTgt spid="30"/>
                                        </p:tgtEl>
                                        <p:attrNameLst>
                                          <p:attrName>ppt_y</p:attrName>
                                        </p:attrNameLst>
                                      </p:cBhvr>
                                      <p:tavLst>
                                        <p:tav tm="0">
                                          <p:val>
                                            <p:strVal val="ppt_y"/>
                                          </p:val>
                                        </p:tav>
                                        <p:tav tm="100000">
                                          <p:val>
                                            <p:strVal val="1+ppt_h/2"/>
                                          </p:val>
                                        </p:tav>
                                      </p:tavLst>
                                    </p:anim>
                                    <p:set>
                                      <p:cBhvr>
                                        <p:cTn id="19" dur="1" fill="hold">
                                          <p:stCondLst>
                                            <p:cond delay="499"/>
                                          </p:stCondLst>
                                        </p:cTn>
                                        <p:tgtEl>
                                          <p:spTgt spid="3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childTnLst>
                                </p:cTn>
                              </p:par>
                              <p:par>
                                <p:cTn id="22" presetID="6"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6" presetClass="exit" presetSubtype="21" fill="hold" nodeType="withEffect">
                                  <p:stCondLst>
                                    <p:cond delay="0"/>
                                  </p:stCondLst>
                                  <p:childTnLst>
                                    <p:animEffect transition="out" filter="barn(inVertical)">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5"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9"/>
                                        </p:tgtEl>
                                        <p:attrNameLst>
                                          <p:attrName>style.visibility</p:attrName>
                                        </p:attrNameLst>
                                      </p:cBhvr>
                                      <p:to>
                                        <p:strVal val="hidden"/>
                                      </p:to>
                                    </p:set>
                                  </p:childTnLst>
                                </p:cTn>
                              </p:par>
                              <p:par>
                                <p:cTn id="55" presetID="15" presetClass="entr" presetSubtype="0"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1000" fill="hold"/>
                                        <p:tgtEl>
                                          <p:spTgt spid="3"/>
                                        </p:tgtEl>
                                        <p:attrNameLst>
                                          <p:attrName>ppt_w</p:attrName>
                                        </p:attrNameLst>
                                      </p:cBhvr>
                                      <p:tavLst>
                                        <p:tav tm="0">
                                          <p:val>
                                            <p:fltVal val="0"/>
                                          </p:val>
                                        </p:tav>
                                        <p:tav tm="100000">
                                          <p:val>
                                            <p:strVal val="#ppt_w"/>
                                          </p:val>
                                        </p:tav>
                                      </p:tavLst>
                                    </p:anim>
                                    <p:anim calcmode="lin" valueType="num">
                                      <p:cBhvr>
                                        <p:cTn id="58" dur="1000" fill="hold"/>
                                        <p:tgtEl>
                                          <p:spTgt spid="3"/>
                                        </p:tgtEl>
                                        <p:attrNameLst>
                                          <p:attrName>ppt_h</p:attrName>
                                        </p:attrNameLst>
                                      </p:cBhvr>
                                      <p:tavLst>
                                        <p:tav tm="0">
                                          <p:val>
                                            <p:fltVal val="0"/>
                                          </p:val>
                                        </p:tav>
                                        <p:tav tm="100000">
                                          <p:val>
                                            <p:strVal val="#ppt_h"/>
                                          </p:val>
                                        </p:tav>
                                      </p:tavLst>
                                    </p:anim>
                                    <p:anim calcmode="lin" valueType="num">
                                      <p:cBhvr>
                                        <p:cTn id="5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Integration into Machine: IR-Design</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PSTP-2013, Charlotesville, VA</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23</a:t>
            </a:fld>
            <a:endParaRPr lang="en-US" altLang="ja-JP"/>
          </a:p>
        </p:txBody>
      </p:sp>
      <p:grpSp>
        <p:nvGrpSpPr>
          <p:cNvPr id="16" name="Group 15"/>
          <p:cNvGrpSpPr>
            <a:grpSpLocks noChangeAspect="1"/>
          </p:cNvGrpSpPr>
          <p:nvPr/>
        </p:nvGrpSpPr>
        <p:grpSpPr>
          <a:xfrm>
            <a:off x="4267200" y="1798638"/>
            <a:ext cx="4572363" cy="3612163"/>
            <a:chOff x="0" y="2979738"/>
            <a:chExt cx="4572363" cy="3612163"/>
          </a:xfrm>
        </p:grpSpPr>
        <p:pic>
          <p:nvPicPr>
            <p:cNvPr id="14" name="Picture 5" descr="VerticalMAtching2.pdf"/>
            <p:cNvPicPr>
              <a:picLocks noChangeAspect="1"/>
            </p:cNvPicPr>
            <p:nvPr/>
          </p:nvPicPr>
          <p:blipFill>
            <a:blip r:embed="rId2"/>
            <a:srcRect r="9090" b="7058"/>
            <a:stretch>
              <a:fillRect/>
            </a:stretch>
          </p:blipFill>
          <p:spPr bwMode="auto">
            <a:xfrm>
              <a:off x="0" y="2979738"/>
              <a:ext cx="4572363" cy="3612163"/>
            </a:xfrm>
            <a:prstGeom prst="rect">
              <a:avLst/>
            </a:prstGeom>
            <a:noFill/>
            <a:ln w="9525">
              <a:noFill/>
              <a:miter lim="800000"/>
              <a:headEnd/>
              <a:tailEnd/>
            </a:ln>
          </p:spPr>
        </p:pic>
        <p:sp>
          <p:nvSpPr>
            <p:cNvPr id="15" name="TextBox 14"/>
            <p:cNvSpPr txBox="1"/>
            <p:nvPr/>
          </p:nvSpPr>
          <p:spPr>
            <a:xfrm>
              <a:off x="1981200" y="5397500"/>
              <a:ext cx="1931238" cy="646331"/>
            </a:xfrm>
            <a:prstGeom prst="rect">
              <a:avLst/>
            </a:prstGeom>
            <a:noFill/>
          </p:spPr>
          <p:txBody>
            <a:bodyPr wrap="none" rtlCol="0">
              <a:spAutoFit/>
            </a:bodyPr>
            <a:lstStyle/>
            <a:p>
              <a:r>
                <a:rPr lang="en-US" dirty="0" smtClean="0"/>
                <a:t>space for </a:t>
              </a:r>
            </a:p>
            <a:p>
              <a:r>
                <a:rPr lang="en-US" dirty="0" smtClean="0"/>
                <a:t>low-</a:t>
              </a:r>
              <a:r>
                <a:rPr lang="en-US" dirty="0" smtClean="0">
                  <a:latin typeface="Symbol" charset="2"/>
                  <a:cs typeface="Symbol" charset="2"/>
                </a:rPr>
                <a:t>Q</a:t>
              </a:r>
              <a:r>
                <a:rPr lang="en-US" dirty="0" smtClean="0"/>
                <a:t> </a:t>
              </a:r>
              <a:r>
                <a:rPr lang="en-US" dirty="0" err="1" smtClean="0"/>
                <a:t>e</a:t>
              </a:r>
              <a:r>
                <a:rPr lang="en-US" dirty="0" smtClean="0"/>
                <a:t>-tagger</a:t>
              </a:r>
              <a:endParaRPr lang="en-US" dirty="0"/>
            </a:p>
          </p:txBody>
        </p:sp>
      </p:grpSp>
      <p:pic>
        <p:nvPicPr>
          <p:cNvPr id="17" name="Picture 16" descr="eic-det-v7.eps"/>
          <p:cNvPicPr>
            <a:picLocks noChangeAspect="1"/>
          </p:cNvPicPr>
          <p:nvPr/>
        </p:nvPicPr>
        <p:blipFill>
          <a:blip r:embed="rId3"/>
          <a:srcRect b="9438"/>
          <a:stretch>
            <a:fillRect/>
          </a:stretch>
        </p:blipFill>
        <p:spPr>
          <a:xfrm flipH="1">
            <a:off x="584200" y="3784600"/>
            <a:ext cx="4349750" cy="3070876"/>
          </a:xfrm>
          <a:prstGeom prst="rect">
            <a:avLst/>
          </a:prstGeom>
          <a:solidFill>
            <a:schemeClr val="bg1"/>
          </a:solidFill>
        </p:spPr>
      </p:pic>
      <p:sp>
        <p:nvSpPr>
          <p:cNvPr id="10" name="TextBox 9"/>
          <p:cNvSpPr txBox="1"/>
          <p:nvPr/>
        </p:nvSpPr>
        <p:spPr>
          <a:xfrm>
            <a:off x="0" y="838200"/>
            <a:ext cx="9315371" cy="1477328"/>
          </a:xfrm>
          <a:prstGeom prst="rect">
            <a:avLst/>
          </a:prstGeom>
          <a:noFill/>
        </p:spPr>
        <p:txBody>
          <a:bodyPr wrap="none" rtlCol="0">
            <a:spAutoFit/>
          </a:bodyPr>
          <a:lstStyle/>
          <a:p>
            <a:r>
              <a:rPr lang="en-US" dirty="0" smtClean="0"/>
              <a:t>Outgoing electron direction currently under detailed design</a:t>
            </a:r>
          </a:p>
          <a:p>
            <a:pPr>
              <a:buClr>
                <a:srgbClr val="0000FF"/>
              </a:buClr>
              <a:buFont typeface="Wingdings" charset="2"/>
              <a:buChar char="à"/>
            </a:pPr>
            <a:r>
              <a:rPr lang="en-US" dirty="0" smtClean="0">
                <a:sym typeface="Wingdings"/>
              </a:rPr>
              <a:t> detect low Q</a:t>
            </a:r>
            <a:r>
              <a:rPr lang="en-US" baseline="30000" dirty="0" smtClean="0">
                <a:sym typeface="Wingdings"/>
              </a:rPr>
              <a:t>2</a:t>
            </a:r>
            <a:r>
              <a:rPr lang="en-US" dirty="0" smtClean="0">
                <a:sym typeface="Wingdings"/>
              </a:rPr>
              <a:t> scattered leptons</a:t>
            </a:r>
            <a:r>
              <a:rPr lang="en-US" dirty="0" smtClean="0"/>
              <a:t> </a:t>
            </a:r>
          </a:p>
          <a:p>
            <a:pPr>
              <a:buClr>
                <a:srgbClr val="0000FF"/>
              </a:buClr>
              <a:buFont typeface="Wingdings" charset="2"/>
              <a:buChar char="à"/>
            </a:pPr>
            <a:r>
              <a:rPr lang="en-US" dirty="0" smtClean="0"/>
              <a:t> want to use the vertical bend to separate very low-</a:t>
            </a:r>
            <a:r>
              <a:rPr lang="en-US" dirty="0" smtClean="0">
                <a:latin typeface="Symbol" charset="2"/>
                <a:cs typeface="Symbol" charset="2"/>
              </a:rPr>
              <a:t>Q</a:t>
            </a:r>
            <a:r>
              <a:rPr lang="en-US" dirty="0" smtClean="0"/>
              <a:t> </a:t>
            </a:r>
            <a:r>
              <a:rPr lang="en-US" dirty="0" err="1" smtClean="0"/>
              <a:t>e</a:t>
            </a:r>
            <a:r>
              <a:rPr lang="en-US" dirty="0" smtClean="0"/>
              <a:t>’ from beam-electrons</a:t>
            </a:r>
          </a:p>
          <a:p>
            <a:pPr>
              <a:buClr>
                <a:srgbClr val="0000FF"/>
              </a:buClr>
              <a:buFont typeface="Wingdings" charset="2"/>
              <a:buChar char="à"/>
            </a:pPr>
            <a:r>
              <a:rPr lang="en-US" dirty="0" smtClean="0"/>
              <a:t> can make bend faster for outgoing beam </a:t>
            </a:r>
            <a:r>
              <a:rPr lang="en-US" dirty="0" err="1" smtClean="0">
                <a:solidFill>
                  <a:srgbClr val="FF00FF"/>
                </a:solidFill>
                <a:sym typeface="Wingdings"/>
              </a:rPr>
              <a:t></a:t>
            </a:r>
            <a:r>
              <a:rPr lang="en-US" dirty="0" smtClean="0">
                <a:solidFill>
                  <a:srgbClr val="FF00FF"/>
                </a:solidFill>
                <a:sym typeface="Wingdings"/>
              </a:rPr>
              <a:t> </a:t>
            </a:r>
            <a:r>
              <a:rPr lang="en-US" dirty="0" smtClean="0"/>
              <a:t>faster separation</a:t>
            </a:r>
          </a:p>
          <a:p>
            <a:pPr>
              <a:buClr>
                <a:srgbClr val="0000FF"/>
              </a:buClr>
              <a:buFont typeface="Wingdings" charset="2"/>
              <a:buChar char="à"/>
            </a:pPr>
            <a:r>
              <a:rPr lang="en-US" dirty="0" smtClean="0"/>
              <a:t> for 0.1</a:t>
            </a:r>
            <a:r>
              <a:rPr lang="en-US" baseline="30000" dirty="0" smtClean="0"/>
              <a:t>o</a:t>
            </a:r>
            <a:r>
              <a:rPr lang="en-US" dirty="0" smtClean="0"/>
              <a:t>&lt;</a:t>
            </a:r>
            <a:r>
              <a:rPr lang="en-US" dirty="0" smtClean="0">
                <a:latin typeface="Symbol" charset="2"/>
                <a:cs typeface="Symbol" charset="2"/>
              </a:rPr>
              <a:t>Q</a:t>
            </a:r>
            <a:r>
              <a:rPr lang="en-US" dirty="0" smtClean="0"/>
              <a:t>&lt;1</a:t>
            </a:r>
            <a:r>
              <a:rPr lang="en-US" baseline="30000" dirty="0" smtClean="0"/>
              <a:t>o</a:t>
            </a:r>
            <a:r>
              <a:rPr lang="en-US" dirty="0" smtClean="0"/>
              <a:t> will add </a:t>
            </a:r>
            <a:r>
              <a:rPr lang="en-US" dirty="0" err="1" smtClean="0"/>
              <a:t>calorimetry</a:t>
            </a:r>
            <a:r>
              <a:rPr lang="en-US" dirty="0" smtClean="0"/>
              <a:t> after the main detector </a:t>
            </a:r>
          </a:p>
        </p:txBody>
      </p:sp>
    </p:spTree>
    <p:extLst>
      <p:ext uri="{BB962C8B-B14F-4D97-AF65-F5344CB8AC3E}">
        <p14:creationId xmlns:p14="http://schemas.microsoft.com/office/powerpoint/2010/main" val="1568557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Lepton Polarization</a:t>
            </a:r>
            <a:endParaRPr lang="en-US" dirty="0"/>
          </a:p>
        </p:txBody>
      </p:sp>
      <p:sp>
        <p:nvSpPr>
          <p:cNvPr id="6" name="Content Placeholder 5"/>
          <p:cNvSpPr>
            <a:spLocks noGrp="1"/>
          </p:cNvSpPr>
          <p:nvPr>
            <p:ph idx="1"/>
          </p:nvPr>
        </p:nvSpPr>
        <p:spPr/>
        <p:txBody>
          <a:bodyPr/>
          <a:lstStyle/>
          <a:p>
            <a:r>
              <a:rPr lang="en-US" dirty="0" smtClean="0"/>
              <a:t>Method: </a:t>
            </a:r>
            <a:r>
              <a:rPr lang="en-US" dirty="0"/>
              <a:t>C</a:t>
            </a:r>
            <a:r>
              <a:rPr lang="en-US" dirty="0" smtClean="0"/>
              <a:t>ompton backscattering </a:t>
            </a:r>
          </a:p>
          <a:p>
            <a:r>
              <a:rPr lang="en-US" dirty="0" smtClean="0"/>
              <a:t>Questions, which need still answers</a:t>
            </a:r>
          </a:p>
          <a:p>
            <a:pPr lvl="1"/>
            <a:r>
              <a:rPr lang="en-US" dirty="0" smtClean="0"/>
              <a:t>how much does the polarization vary from bunch to bunch</a:t>
            </a:r>
          </a:p>
          <a:p>
            <a:pPr lvl="2"/>
            <a:r>
              <a:rPr lang="en-US" dirty="0" smtClean="0"/>
              <a:t>yes: need a concept to measure bunch by bunch </a:t>
            </a:r>
            <a:r>
              <a:rPr lang="en-US" dirty="0" err="1" smtClean="0"/>
              <a:t>polarisation</a:t>
            </a:r>
            <a:r>
              <a:rPr lang="en-US" dirty="0" smtClean="0"/>
              <a:t> in an ERL</a:t>
            </a:r>
          </a:p>
          <a:p>
            <a:pPr lvl="2"/>
            <a:r>
              <a:rPr lang="en-US" dirty="0" smtClean="0"/>
              <a:t>no: measure the mean of all bunches </a:t>
            </a:r>
            <a:r>
              <a:rPr lang="en-US" dirty="0" smtClean="0">
                <a:sym typeface="Wingdings"/>
              </a:rPr>
              <a:t> what is done now at </a:t>
            </a:r>
            <a:r>
              <a:rPr lang="en-US" dirty="0" err="1" smtClean="0">
                <a:sym typeface="Wingdings"/>
              </a:rPr>
              <a:t>JLab</a:t>
            </a:r>
            <a:endParaRPr lang="en-US" dirty="0" smtClean="0"/>
          </a:p>
          <a:p>
            <a:pPr lvl="1"/>
            <a:r>
              <a:rPr lang="en-US" dirty="0" smtClean="0"/>
              <a:t>is there the possibility for a polarization profile </a:t>
            </a:r>
          </a:p>
          <a:p>
            <a:pPr lvl="2"/>
            <a:r>
              <a:rPr lang="en-US" dirty="0" smtClean="0"/>
              <a:t>yes: how can we measure it ?</a:t>
            </a:r>
          </a:p>
          <a:p>
            <a:pPr lvl="2"/>
            <a:r>
              <a:rPr lang="en-US" dirty="0" smtClean="0"/>
              <a:t>no: makes things much easier</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PSTP-2013, Charlotesville, VA</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24</a:t>
            </a:fld>
            <a:endParaRPr lang="en-US" altLang="ja-JP"/>
          </a:p>
        </p:txBody>
      </p:sp>
      <p:grpSp>
        <p:nvGrpSpPr>
          <p:cNvPr id="9" name="Group 8"/>
          <p:cNvGrpSpPr/>
          <p:nvPr/>
        </p:nvGrpSpPr>
        <p:grpSpPr>
          <a:xfrm>
            <a:off x="2032000" y="3739268"/>
            <a:ext cx="7112000" cy="3169532"/>
            <a:chOff x="914400" y="3739268"/>
            <a:chExt cx="7112000" cy="3169532"/>
          </a:xfrm>
        </p:grpSpPr>
        <p:pic>
          <p:nvPicPr>
            <p:cNvPr id="7" name="Picture 2" descr="lp-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39268"/>
              <a:ext cx="7112000" cy="31695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p:cNvSpPr txBox="1">
              <a:spLocks noChangeArrowheads="1"/>
            </p:cNvSpPr>
            <p:nvPr/>
          </p:nvSpPr>
          <p:spPr bwMode="auto">
            <a:xfrm>
              <a:off x="4017257" y="3877205"/>
              <a:ext cx="32111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Blip>
                  <a:blip r:embed="rId3"/>
                </a:buBlip>
              </a:pPr>
              <a:r>
                <a:rPr lang="en-US" sz="1400" dirty="0">
                  <a:effectLst>
                    <a:outerShdw blurRad="38100" dist="38100" dir="2700000" algn="tl">
                      <a:srgbClr val="DDDDDD"/>
                    </a:outerShdw>
                  </a:effectLst>
                  <a:latin typeface="+mj-lt"/>
                </a:rPr>
                <a:t> 572 nm pulsed laser</a:t>
              </a:r>
            </a:p>
            <a:p>
              <a:pPr>
                <a:buFontTx/>
                <a:buBlip>
                  <a:blip r:embed="rId3"/>
                </a:buBlip>
              </a:pPr>
              <a:r>
                <a:rPr lang="en-US" sz="1400" dirty="0">
                  <a:effectLst>
                    <a:outerShdw blurRad="38100" dist="38100" dir="2700000" algn="tl">
                      <a:srgbClr val="DDDDDD"/>
                    </a:outerShdw>
                  </a:effectLst>
                  <a:latin typeface="+mj-lt"/>
                </a:rPr>
                <a:t> laser transport system: ~80m</a:t>
              </a:r>
            </a:p>
            <a:p>
              <a:pPr>
                <a:buFontTx/>
                <a:buBlip>
                  <a:blip r:embed="rId3"/>
                </a:buBlip>
              </a:pPr>
              <a:r>
                <a:rPr lang="en-US" sz="1400" dirty="0">
                  <a:effectLst>
                    <a:outerShdw blurRad="38100" dist="38100" dir="2700000" algn="tl">
                      <a:srgbClr val="DDDDDD"/>
                    </a:outerShdw>
                  </a:effectLst>
                  <a:latin typeface="+mj-lt"/>
                </a:rPr>
                <a:t> laser light </a:t>
              </a:r>
              <a:r>
                <a:rPr lang="en-US" sz="1400" dirty="0" err="1">
                  <a:effectLst>
                    <a:outerShdw blurRad="38100" dist="38100" dir="2700000" algn="tl">
                      <a:srgbClr val="DDDDDD"/>
                    </a:outerShdw>
                  </a:effectLst>
                  <a:latin typeface="+mj-lt"/>
                </a:rPr>
                <a:t>polarisation</a:t>
              </a:r>
              <a:r>
                <a:rPr lang="en-US" sz="1400" dirty="0">
                  <a:effectLst>
                    <a:outerShdw blurRad="38100" dist="38100" dir="2700000" algn="tl">
                      <a:srgbClr val="DDDDDD"/>
                    </a:outerShdw>
                  </a:effectLst>
                  <a:latin typeface="+mj-lt"/>
                </a:rPr>
                <a:t> measured </a:t>
              </a:r>
              <a:endParaRPr lang="en-US" sz="1400" dirty="0" smtClean="0">
                <a:effectLst>
                  <a:outerShdw blurRad="38100" dist="38100" dir="2700000" algn="tl">
                    <a:srgbClr val="DDDDDD"/>
                  </a:outerShdw>
                </a:effectLst>
                <a:latin typeface="+mj-lt"/>
              </a:endParaRPr>
            </a:p>
            <a:p>
              <a:r>
                <a:rPr lang="en-US" sz="1400" dirty="0">
                  <a:effectLst>
                    <a:outerShdw blurRad="38100" dist="38100" dir="2700000" algn="tl">
                      <a:srgbClr val="DDDDDD"/>
                    </a:outerShdw>
                  </a:effectLst>
                  <a:latin typeface="+mj-lt"/>
                </a:rPr>
                <a:t> </a:t>
              </a:r>
              <a:r>
                <a:rPr lang="en-US" sz="1400" dirty="0" smtClean="0">
                  <a:effectLst>
                    <a:outerShdw blurRad="38100" dist="38100" dir="2700000" algn="tl">
                      <a:srgbClr val="DDDDDD"/>
                    </a:outerShdw>
                  </a:effectLst>
                  <a:latin typeface="+mj-lt"/>
                </a:rPr>
                <a:t>  continuously </a:t>
              </a:r>
              <a:r>
                <a:rPr lang="en-US" sz="1400" dirty="0">
                  <a:effectLst>
                    <a:outerShdw blurRad="38100" dist="38100" dir="2700000" algn="tl">
                      <a:srgbClr val="DDDDDD"/>
                    </a:outerShdw>
                  </a:effectLst>
                  <a:latin typeface="+mj-lt"/>
                </a:rPr>
                <a:t>in box #2 </a:t>
              </a:r>
              <a:endParaRPr lang="en-GB" sz="1400" dirty="0">
                <a:effectLst>
                  <a:outerShdw blurRad="38100" dist="38100" dir="2700000" algn="tl">
                    <a:srgbClr val="DDDDDD"/>
                  </a:outerShdw>
                </a:effectLst>
                <a:latin typeface="+mj-lt"/>
              </a:endParaRPr>
            </a:p>
          </p:txBody>
        </p:sp>
      </p:grpSp>
      <p:pic>
        <p:nvPicPr>
          <p:cNvPr id="11" name="Picture 10"/>
          <p:cNvPicPr>
            <a:picLocks noChangeAspect="1"/>
          </p:cNvPicPr>
          <p:nvPr/>
        </p:nvPicPr>
        <p:blipFill>
          <a:blip r:embed="rId4"/>
          <a:stretch>
            <a:fillRect/>
          </a:stretch>
        </p:blipFill>
        <p:spPr>
          <a:xfrm>
            <a:off x="0" y="4635500"/>
            <a:ext cx="3398520" cy="2265680"/>
          </a:xfrm>
          <a:prstGeom prst="rect">
            <a:avLst/>
          </a:prstGeom>
        </p:spPr>
      </p:pic>
      <p:sp>
        <p:nvSpPr>
          <p:cNvPr id="12" name="TextBox 11"/>
          <p:cNvSpPr txBox="1"/>
          <p:nvPr/>
        </p:nvSpPr>
        <p:spPr>
          <a:xfrm rot="21000000">
            <a:off x="1662410" y="2672522"/>
            <a:ext cx="5396244" cy="707886"/>
          </a:xfrm>
          <a:prstGeom prst="rect">
            <a:avLst/>
          </a:prstGeom>
          <a:solidFill>
            <a:schemeClr val="bg1">
              <a:lumMod val="85000"/>
            </a:schemeClr>
          </a:solidFill>
          <a:ln>
            <a:solidFill>
              <a:schemeClr val="bg1">
                <a:lumMod val="50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wrap="square" rtlCol="0">
            <a:spAutoFit/>
          </a:bodyPr>
          <a:lstStyle/>
          <a:p>
            <a:r>
              <a:rPr lang="en-US" sz="2000" u="sng" dirty="0" smtClean="0">
                <a:solidFill>
                  <a:srgbClr val="FF00FF"/>
                </a:solidFill>
              </a:rPr>
              <a:t>Result:</a:t>
            </a:r>
            <a:endParaRPr lang="en-US" sz="2000" u="sng" dirty="0">
              <a:solidFill>
                <a:srgbClr val="FF00FF"/>
              </a:solidFill>
            </a:endParaRPr>
          </a:p>
          <a:p>
            <a:r>
              <a:rPr lang="en-US" sz="2000" dirty="0" smtClean="0"/>
              <a:t>Have achieved 1.4% uncertainty at HERA</a:t>
            </a:r>
          </a:p>
        </p:txBody>
      </p:sp>
    </p:spTree>
    <p:extLst>
      <p:ext uri="{BB962C8B-B14F-4D97-AF65-F5344CB8AC3E}">
        <p14:creationId xmlns:p14="http://schemas.microsoft.com/office/powerpoint/2010/main" val="3974239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96240" y="0"/>
            <a:ext cx="9540240" cy="609600"/>
          </a:xfrm>
        </p:spPr>
        <p:txBody>
          <a:bodyPr/>
          <a:lstStyle/>
          <a:p>
            <a:r>
              <a:rPr lang="en-US" dirty="0" smtClean="0"/>
              <a:t>What Do we know now on </a:t>
            </a:r>
            <a:r>
              <a:rPr lang="en-US" dirty="0" smtClean="0">
                <a:latin typeface="Symbol" charset="2"/>
                <a:cs typeface="Symbol" charset="2"/>
              </a:rPr>
              <a:t>D</a:t>
            </a:r>
            <a:r>
              <a:rPr lang="en-US" cap="none" dirty="0" smtClean="0"/>
              <a:t>g(x)</a:t>
            </a:r>
            <a:endParaRPr lang="en-US" cap="none" dirty="0"/>
          </a:p>
        </p:txBody>
      </p:sp>
      <p:sp>
        <p:nvSpPr>
          <p:cNvPr id="6" name="Date Placeholder 5"/>
          <p:cNvSpPr>
            <a:spLocks noGrp="1"/>
          </p:cNvSpPr>
          <p:nvPr>
            <p:ph type="dt" sz="half" idx="10"/>
          </p:nvPr>
        </p:nvSpPr>
        <p:spPr/>
        <p:txBody>
          <a:bodyPr/>
          <a:lstStyle/>
          <a:p>
            <a:r>
              <a:rPr lang="en-US" altLang="ja-JP" smtClean="0"/>
              <a:t>E.C. Aschenauer</a:t>
            </a:r>
            <a:endParaRPr lang="en-US" altLang="ja-JP"/>
          </a:p>
        </p:txBody>
      </p:sp>
      <p:sp>
        <p:nvSpPr>
          <p:cNvPr id="7" name="Slide Number Placeholder 6"/>
          <p:cNvSpPr>
            <a:spLocks noGrp="1"/>
          </p:cNvSpPr>
          <p:nvPr>
            <p:ph type="sldNum" sz="quarter" idx="12"/>
          </p:nvPr>
        </p:nvSpPr>
        <p:spPr/>
        <p:txBody>
          <a:bodyPr/>
          <a:lstStyle/>
          <a:p>
            <a:fld id="{1EC7F85B-340E-9941-AF39-030851572DD6}" type="slidenum">
              <a:rPr lang="en-US" altLang="ja-JP" smtClean="0"/>
              <a:pPr/>
              <a:t>25</a:t>
            </a:fld>
            <a:endParaRPr lang="en-US" altLang="ja-JP"/>
          </a:p>
        </p:txBody>
      </p:sp>
      <p:sp>
        <p:nvSpPr>
          <p:cNvPr id="28674" name="Rectangle 2"/>
          <p:cNvSpPr>
            <a:spLocks noGrp="1" noChangeArrowheads="1"/>
          </p:cNvSpPr>
          <p:nvPr>
            <p:ph type="body" idx="4294967295"/>
          </p:nvPr>
        </p:nvSpPr>
        <p:spPr>
          <a:xfrm>
            <a:off x="4419600" y="2151063"/>
            <a:ext cx="4724400" cy="1290637"/>
          </a:xfrm>
          <a:prstGeom prst="rect">
            <a:avLst/>
          </a:prstGeom>
          <a:ln/>
        </p:spPr>
        <p:txBody>
          <a:bodyPr/>
          <a:lstStyle/>
          <a:p>
            <a:r>
              <a:rPr lang="en-US" sz="1800" dirty="0">
                <a:latin typeface="Comic Sans MS Bold"/>
                <a:cs typeface="Comic Sans MS Bold"/>
              </a:rPr>
              <a:t>Scaling violations</a:t>
            </a:r>
            <a:r>
              <a:rPr lang="en-US" sz="1800" dirty="0" smtClean="0">
                <a:latin typeface="Comic Sans MS Bold"/>
                <a:cs typeface="Comic Sans MS Bold"/>
              </a:rPr>
              <a:t> of g</a:t>
            </a:r>
            <a:r>
              <a:rPr lang="en-US" sz="1800" baseline="-25000" dirty="0" smtClean="0">
                <a:latin typeface="Comic Sans MS Bold"/>
                <a:cs typeface="Comic Sans MS Bold"/>
              </a:rPr>
              <a:t>1</a:t>
            </a:r>
            <a:r>
              <a:rPr lang="en-US" sz="1800" dirty="0" smtClean="0">
                <a:latin typeface="Comic Sans MS Bold"/>
                <a:cs typeface="Comic Sans MS Bold"/>
              </a:rPr>
              <a:t> </a:t>
            </a:r>
          </a:p>
          <a:p>
            <a:pPr>
              <a:buNone/>
            </a:pPr>
            <a:r>
              <a:rPr lang="en-US" sz="1800" dirty="0" smtClean="0">
                <a:latin typeface="Comic Sans MS Bold"/>
                <a:cs typeface="Comic Sans MS Bold"/>
              </a:rPr>
              <a:t>   (Q</a:t>
            </a:r>
            <a:r>
              <a:rPr lang="en-US" sz="1800" baseline="32000" dirty="0" smtClean="0">
                <a:latin typeface="Comic Sans MS Bold"/>
                <a:cs typeface="Comic Sans MS Bold"/>
              </a:rPr>
              <a:t>2</a:t>
            </a:r>
            <a:r>
              <a:rPr lang="en-US" sz="1800" dirty="0">
                <a:latin typeface="Comic Sans MS Bold"/>
                <a:cs typeface="Comic Sans MS Bold"/>
              </a:rPr>
              <a:t>-</a:t>
            </a:r>
            <a:r>
              <a:rPr lang="en-US" sz="1800" dirty="0" smtClean="0">
                <a:latin typeface="Comic Sans MS Bold"/>
                <a:cs typeface="Comic Sans MS Bold"/>
              </a:rPr>
              <a:t>dependence</a:t>
            </a:r>
            <a:r>
              <a:rPr lang="en-US" sz="1800" dirty="0">
                <a:latin typeface="Comic Sans MS Bold"/>
                <a:cs typeface="Comic Sans MS Bold"/>
              </a:rPr>
              <a:t>) give </a:t>
            </a:r>
            <a:r>
              <a:rPr lang="en-US" sz="1800" dirty="0">
                <a:solidFill>
                  <a:srgbClr val="CC66FF"/>
                </a:solidFill>
                <a:latin typeface="Comic Sans MS Bold"/>
                <a:cs typeface="Comic Sans MS Bold"/>
              </a:rPr>
              <a:t>indirect access </a:t>
            </a:r>
            <a:r>
              <a:rPr lang="en-US" sz="1800" dirty="0">
                <a:latin typeface="Comic Sans MS Bold"/>
                <a:cs typeface="Comic Sans MS Bold"/>
              </a:rPr>
              <a:t>to the gluon distribution via DGLAP evolution.</a:t>
            </a:r>
          </a:p>
        </p:txBody>
      </p:sp>
      <p:sp>
        <p:nvSpPr>
          <p:cNvPr id="12" name="TextBox 11"/>
          <p:cNvSpPr txBox="1"/>
          <p:nvPr/>
        </p:nvSpPr>
        <p:spPr>
          <a:xfrm>
            <a:off x="397895" y="3005882"/>
            <a:ext cx="8802410" cy="646331"/>
          </a:xfrm>
          <a:prstGeom prst="rect">
            <a:avLst/>
          </a:prstGeom>
          <a:noFill/>
        </p:spPr>
        <p:txBody>
          <a:bodyPr wrap="none" rtlCol="0">
            <a:spAutoFit/>
          </a:bodyPr>
          <a:lstStyle/>
          <a:p>
            <a:pPr>
              <a:buClr>
                <a:srgbClr val="CC66FF"/>
              </a:buClr>
              <a:buFont typeface="Wingdings" charset="2"/>
              <a:buChar char="q"/>
            </a:pPr>
            <a:r>
              <a:rPr lang="en-US" b="1" dirty="0" smtClean="0">
                <a:latin typeface="Comic Sans MS"/>
                <a:cs typeface="Comic Sans MS"/>
              </a:rPr>
              <a:t> RHIC polarized pp collisions at </a:t>
            </a:r>
            <a:r>
              <a:rPr lang="en-US" b="1" dirty="0" err="1" smtClean="0">
                <a:latin typeface="Comic Sans MS"/>
                <a:cs typeface="Comic Sans MS"/>
              </a:rPr>
              <a:t>midrapidity</a:t>
            </a:r>
            <a:r>
              <a:rPr lang="en-US" b="1" dirty="0" smtClean="0">
                <a:latin typeface="Comic Sans MS"/>
                <a:cs typeface="Comic Sans MS"/>
              </a:rPr>
              <a:t> direct </a:t>
            </a:r>
            <a:r>
              <a:rPr lang="en-US" dirty="0" smtClean="0">
                <a:latin typeface="Comic Sans MS"/>
                <a:cs typeface="Comic Sans MS"/>
              </a:rPr>
              <a:t>access to</a:t>
            </a:r>
            <a:r>
              <a:rPr lang="en-US" b="1" dirty="0" smtClean="0">
                <a:latin typeface="Comic Sans MS"/>
                <a:cs typeface="Comic Sans MS"/>
              </a:rPr>
              <a:t> gluons (</a:t>
            </a:r>
            <a:r>
              <a:rPr lang="en-US" b="1" dirty="0" err="1" smtClean="0">
                <a:latin typeface="Comic Sans MS"/>
                <a:cs typeface="Comic Sans MS"/>
              </a:rPr>
              <a:t>gg,qg</a:t>
            </a:r>
            <a:r>
              <a:rPr lang="en-US" b="1" dirty="0" smtClean="0">
                <a:latin typeface="Comic Sans MS"/>
                <a:cs typeface="Comic Sans MS"/>
              </a:rPr>
              <a:t>)</a:t>
            </a:r>
          </a:p>
          <a:p>
            <a:pPr>
              <a:buClr>
                <a:srgbClr val="CC66FF"/>
              </a:buClr>
              <a:buFont typeface="Wingdings" charset="2"/>
              <a:buChar char="q"/>
            </a:pPr>
            <a:r>
              <a:rPr lang="en-US" b="1" dirty="0" smtClean="0">
                <a:latin typeface="Comic Sans MS"/>
                <a:cs typeface="Comic Sans MS"/>
              </a:rPr>
              <a:t> Rules out large </a:t>
            </a:r>
            <a:r>
              <a:rPr lang="en-US" b="1" dirty="0" smtClean="0">
                <a:latin typeface="Symbol" charset="2"/>
                <a:cs typeface="Symbol" charset="2"/>
              </a:rPr>
              <a:t>D</a:t>
            </a:r>
            <a:r>
              <a:rPr lang="en-US" b="1" dirty="0" smtClean="0">
                <a:latin typeface="Comic Sans MS"/>
                <a:cs typeface="Comic Sans MS"/>
              </a:rPr>
              <a:t>G for 0.05 &lt; x &lt; 0.2</a:t>
            </a:r>
            <a:endParaRPr lang="en-US" b="1" dirty="0">
              <a:latin typeface="Comic Sans MS"/>
              <a:cs typeface="Comic Sans MS"/>
            </a:endParaRPr>
          </a:p>
        </p:txBody>
      </p:sp>
      <p:graphicFrame>
        <p:nvGraphicFramePr>
          <p:cNvPr id="843778" name="Object 2"/>
          <p:cNvGraphicFramePr>
            <a:graphicFrameLocks noChangeAspect="1"/>
          </p:cNvGraphicFramePr>
          <p:nvPr>
            <p:extLst>
              <p:ext uri="{D42A27DB-BD31-4B8C-83A1-F6EECF244321}">
                <p14:modId xmlns:p14="http://schemas.microsoft.com/office/powerpoint/2010/main" val="3421345738"/>
              </p:ext>
            </p:extLst>
          </p:nvPr>
        </p:nvGraphicFramePr>
        <p:xfrm>
          <a:off x="4584700" y="1019175"/>
          <a:ext cx="2374900" cy="609600"/>
        </p:xfrm>
        <a:graphic>
          <a:graphicData uri="http://schemas.openxmlformats.org/presentationml/2006/ole">
            <mc:AlternateContent xmlns:mc="http://schemas.openxmlformats.org/markup-compatibility/2006">
              <mc:Choice xmlns:v="urn:schemas-microsoft-com:vml" Requires="v">
                <p:oleObj spid="_x0000_s155649" name="Equation" r:id="rId3" imgW="2374900" imgH="609600" progId="Equation.DSMT4">
                  <p:embed/>
                </p:oleObj>
              </mc:Choice>
              <mc:Fallback>
                <p:oleObj name="Equation" r:id="rId3" imgW="2374900" imgH="609600" progId="Equation.DSMT4">
                  <p:embed/>
                  <p:pic>
                    <p:nvPicPr>
                      <p:cNvPr id="0" name=""/>
                      <p:cNvPicPr>
                        <a:picLocks noChangeAspect="1" noChangeArrowheads="1"/>
                      </p:cNvPicPr>
                      <p:nvPr/>
                    </p:nvPicPr>
                    <p:blipFill>
                      <a:blip r:embed="rId4"/>
                      <a:srcRect/>
                      <a:stretch>
                        <a:fillRect/>
                      </a:stretch>
                    </p:blipFill>
                    <p:spPr bwMode="auto">
                      <a:xfrm>
                        <a:off x="4584700" y="1019175"/>
                        <a:ext cx="23749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717" y="3782553"/>
            <a:ext cx="4556760" cy="3042920"/>
          </a:xfrm>
          <a:prstGeom prst="rect">
            <a:avLst/>
          </a:prstGeom>
          <a:noFill/>
          <a:ln w="12700" cap="flat">
            <a:noFill/>
            <a:miter lim="800000"/>
            <a:headEnd/>
            <a:tailEnd/>
          </a:ln>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427412" y="3234690"/>
            <a:ext cx="2926080" cy="4320540"/>
          </a:xfrm>
          <a:prstGeom prst="rect">
            <a:avLst/>
          </a:prstGeom>
        </p:spPr>
      </p:pic>
      <p:pic>
        <p:nvPicPr>
          <p:cNvPr id="28675" name="Picture 3"/>
          <p:cNvPicPr>
            <a:picLocks noChangeAspect="1" noChangeArrowheads="1"/>
          </p:cNvPicPr>
          <p:nvPr/>
        </p:nvPicPr>
        <p:blipFill>
          <a:blip r:embed="rId7"/>
          <a:stretch>
            <a:fillRect/>
          </a:stretch>
        </p:blipFill>
        <p:spPr bwMode="auto">
          <a:xfrm>
            <a:off x="0" y="1127125"/>
            <a:ext cx="4270920" cy="4467735"/>
          </a:xfrm>
          <a:prstGeom prst="rect">
            <a:avLst/>
          </a:prstGeom>
          <a:solidFill>
            <a:schemeClr val="bg1">
              <a:lumMod val="85000"/>
            </a:schemeClr>
          </a:solidFill>
          <a:ln w="9525" cap="flat">
            <a:noFill/>
            <a:miter lim="800000"/>
            <a:headEnd/>
            <a:tailEnd/>
          </a:ln>
        </p:spPr>
      </p:pic>
      <p:sp>
        <p:nvSpPr>
          <p:cNvPr id="22" name="Line 10"/>
          <p:cNvSpPr>
            <a:spLocks noChangeShapeType="1"/>
          </p:cNvSpPr>
          <p:nvPr/>
        </p:nvSpPr>
        <p:spPr bwMode="auto">
          <a:xfrm rot="10800000" flipH="1">
            <a:off x="4176747" y="2019300"/>
            <a:ext cx="2605053" cy="992328"/>
          </a:xfrm>
          <a:prstGeom prst="line">
            <a:avLst/>
          </a:prstGeom>
          <a:noFill/>
          <a:ln w="38100" cap="flat">
            <a:solidFill>
              <a:srgbClr val="FF0000"/>
            </a:solidFill>
            <a:prstDash val="solid"/>
            <a:miter lim="800000"/>
            <a:headEnd type="stealth" w="med" len="med"/>
            <a:tailEnd type="none" w="med" len="med"/>
          </a:ln>
        </p:spPr>
        <p:txBody>
          <a:bodyPr lIns="0" tIns="0" rIns="0" bIns="0">
            <a:prstTxWarp prst="textNoShape">
              <a:avLst/>
            </a:prstTxWarp>
          </a:bodyPr>
          <a:lstStyle/>
          <a:p>
            <a:endParaRPr lang="en-US"/>
          </a:p>
        </p:txBody>
      </p:sp>
      <p:pic>
        <p:nvPicPr>
          <p:cNvPr id="31" name="Picture 30"/>
          <p:cNvPicPr>
            <a:picLocks noChangeAspect="1"/>
          </p:cNvPicPr>
          <p:nvPr/>
        </p:nvPicPr>
        <p:blipFill rotWithShape="1">
          <a:blip r:embed="rId8">
            <a:extLst>
              <a:ext uri="{28A0092B-C50C-407E-A947-70E740481C1C}">
                <a14:useLocalDpi xmlns:a14="http://schemas.microsoft.com/office/drawing/2010/main" val="0"/>
              </a:ext>
            </a:extLst>
          </a:blip>
          <a:srcRect t="10134" r="10824"/>
          <a:stretch/>
        </p:blipFill>
        <p:spPr>
          <a:xfrm>
            <a:off x="285970" y="1047525"/>
            <a:ext cx="4370454" cy="4404270"/>
          </a:xfrm>
          <a:prstGeom prst="rect">
            <a:avLst/>
          </a:prstGeom>
        </p:spPr>
      </p:pic>
      <p:sp>
        <p:nvSpPr>
          <p:cNvPr id="23" name="Line 11"/>
          <p:cNvSpPr>
            <a:spLocks noChangeShapeType="1"/>
          </p:cNvSpPr>
          <p:nvPr/>
        </p:nvSpPr>
        <p:spPr bwMode="auto">
          <a:xfrm>
            <a:off x="3475881" y="3684216"/>
            <a:ext cx="3148439" cy="1446584"/>
          </a:xfrm>
          <a:prstGeom prst="line">
            <a:avLst/>
          </a:prstGeom>
          <a:noFill/>
          <a:ln w="38100" cap="flat">
            <a:solidFill>
              <a:srgbClr val="FF0000"/>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4" name="Rectangle 8"/>
          <p:cNvSpPr>
            <a:spLocks/>
          </p:cNvSpPr>
          <p:nvPr/>
        </p:nvSpPr>
        <p:spPr bwMode="auto">
          <a:xfrm>
            <a:off x="335484" y="5098431"/>
            <a:ext cx="5036616" cy="462062"/>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b="1" dirty="0" smtClean="0">
                <a:latin typeface="Comic Sans MS Bold"/>
                <a:ea typeface="Gill Sans" pitchFamily="-109" charset="0"/>
                <a:cs typeface="Comic Sans MS Bold"/>
              </a:rPr>
              <a:t>Integral in RHIC x-range:</a:t>
            </a:r>
          </a:p>
        </p:txBody>
      </p:sp>
      <p:graphicFrame>
        <p:nvGraphicFramePr>
          <p:cNvPr id="29" name="Object 28"/>
          <p:cNvGraphicFramePr>
            <a:graphicFrameLocks noChangeAspect="1"/>
          </p:cNvGraphicFramePr>
          <p:nvPr>
            <p:extLst>
              <p:ext uri="{D42A27DB-BD31-4B8C-83A1-F6EECF244321}">
                <p14:modId xmlns:p14="http://schemas.microsoft.com/office/powerpoint/2010/main" val="714398135"/>
              </p:ext>
            </p:extLst>
          </p:nvPr>
        </p:nvGraphicFramePr>
        <p:xfrm>
          <a:off x="500063" y="5468418"/>
          <a:ext cx="3495675" cy="746125"/>
        </p:xfrm>
        <a:graphic>
          <a:graphicData uri="http://schemas.openxmlformats.org/presentationml/2006/ole">
            <mc:AlternateContent xmlns:mc="http://schemas.openxmlformats.org/markup-compatibility/2006">
              <mc:Choice xmlns:v="urn:schemas-microsoft-com:vml" Requires="v">
                <p:oleObj spid="_x0000_s155650" name="Equation" r:id="rId9" imgW="2971800" imgH="635000" progId="Equation.3">
                  <p:embed/>
                </p:oleObj>
              </mc:Choice>
              <mc:Fallback>
                <p:oleObj name="Equation" r:id="rId9" imgW="2971800" imgH="635000" progId="Equation.3">
                  <p:embed/>
                  <p:pic>
                    <p:nvPicPr>
                      <p:cNvPr id="0" name=""/>
                      <p:cNvPicPr/>
                      <p:nvPr/>
                    </p:nvPicPr>
                    <p:blipFill>
                      <a:blip r:embed="rId10"/>
                      <a:stretch>
                        <a:fillRect/>
                      </a:stretch>
                    </p:blipFill>
                    <p:spPr>
                      <a:xfrm>
                        <a:off x="500063" y="5468418"/>
                        <a:ext cx="3495675" cy="746125"/>
                      </a:xfrm>
                      <a:prstGeom prst="rect">
                        <a:avLst/>
                      </a:prstGeom>
                    </p:spPr>
                  </p:pic>
                </p:oleObj>
              </mc:Fallback>
            </mc:AlternateContent>
          </a:graphicData>
        </a:graphic>
      </p:graphicFrame>
      <p:sp>
        <p:nvSpPr>
          <p:cNvPr id="2" name="TextBox 1"/>
          <p:cNvSpPr txBox="1"/>
          <p:nvPr/>
        </p:nvSpPr>
        <p:spPr>
          <a:xfrm>
            <a:off x="285746" y="6159515"/>
            <a:ext cx="4217245" cy="646331"/>
          </a:xfrm>
          <a:prstGeom prst="rect">
            <a:avLst/>
          </a:prstGeom>
          <a:noFill/>
        </p:spPr>
        <p:txBody>
          <a:bodyPr wrap="none" rtlCol="0">
            <a:spAutoFit/>
          </a:bodyPr>
          <a:lstStyle/>
          <a:p>
            <a:r>
              <a:rPr lang="en-US" dirty="0" smtClean="0">
                <a:solidFill>
                  <a:srgbClr val="0000FF"/>
                </a:solidFill>
              </a:rPr>
              <a:t>Contribution to proton spin to date:</a:t>
            </a:r>
          </a:p>
          <a:p>
            <a:r>
              <a:rPr lang="en-US" dirty="0" smtClean="0"/>
              <a:t>Gluon: 20%     Quarks: 30% </a:t>
            </a:r>
            <a:endParaRPr lang="en-US" dirty="0"/>
          </a:p>
        </p:txBody>
      </p:sp>
      <p:sp>
        <p:nvSpPr>
          <p:cNvPr id="3" name="Footer Placeholder 2"/>
          <p:cNvSpPr>
            <a:spLocks noGrp="1"/>
          </p:cNvSpPr>
          <p:nvPr>
            <p:ph type="ftr" sz="quarter" idx="11"/>
          </p:nvPr>
        </p:nvSpPr>
        <p:spPr/>
        <p:txBody>
          <a:bodyPr/>
          <a:lstStyle/>
          <a:p>
            <a:r>
              <a:rPr lang="cs-CZ" smtClean="0"/>
              <a:t>eRHIC Brainstorming Meeting, BNL, Aug. 2013</a:t>
            </a:r>
            <a:endParaRPr lang="en-US"/>
          </a:p>
        </p:txBody>
      </p:sp>
    </p:spTree>
    <p:extLst>
      <p:ext uri="{BB962C8B-B14F-4D97-AF65-F5344CB8AC3E}">
        <p14:creationId xmlns:p14="http://schemas.microsoft.com/office/powerpoint/2010/main" val="298032086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prism/>
      </p:transition>
    </mc:Choice>
    <mc:Fallback xmlns="" xmlns:mv="urn:schemas-microsoft-com:mac:vml">
      <p:transition spd="slow">
        <p:cov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4377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674">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674">
                                            <p:txEl>
                                              <p:pRg st="1" end="1"/>
                                            </p:txEl>
                                          </p:spTgt>
                                        </p:tgtEl>
                                        <p:attrNameLst>
                                          <p:attrName>style.visibility</p:attrName>
                                        </p:attrNameLst>
                                      </p:cBhvr>
                                      <p:to>
                                        <p:strVal val="hidden"/>
                                      </p:to>
                                    </p:set>
                                  </p:childTnLst>
                                </p:cTn>
                              </p:par>
                              <p:par>
                                <p:cTn id="11" presetID="6" presetClass="emph" presetSubtype="0" accel="50000" decel="50000" fill="hold" nodeType="withEffect">
                                  <p:stCondLst>
                                    <p:cond delay="0"/>
                                  </p:stCondLst>
                                  <p:childTnLst>
                                    <p:animScale>
                                      <p:cBhvr>
                                        <p:cTn id="12" dur="1000" fill="hold"/>
                                        <p:tgtEl>
                                          <p:spTgt spid="28675"/>
                                        </p:tgtEl>
                                      </p:cBhvr>
                                      <p:by x="50000" y="50000"/>
                                    </p:animScale>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1.37398E-6 4.72004E-7 L 0.61351 -0.20824 " pathEditMode="relative" rAng="0" ptsTypes="AA">
                                      <p:cBhvr>
                                        <p:cTn id="15" dur="500" fill="hold"/>
                                        <p:tgtEl>
                                          <p:spTgt spid="28675"/>
                                        </p:tgtEl>
                                        <p:attrNameLst>
                                          <p:attrName>ppt_x</p:attrName>
                                          <p:attrName>ppt_y</p:attrName>
                                        </p:attrNameLst>
                                      </p:cBhvr>
                                      <p:rCtr x="30676" y="-10412"/>
                                    </p:animMotion>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strVal val="#ppt_w*0.7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animEffect transition="in" filter="fade">
                                      <p:cBhvr>
                                        <p:cTn id="21" dur="500"/>
                                        <p:tgtEl>
                                          <p:spTgt spid="12"/>
                                        </p:tgtEl>
                                      </p:cBhvr>
                                    </p:animEffect>
                                  </p:childTnLst>
                                </p:cTn>
                              </p:par>
                              <p:par>
                                <p:cTn id="22" presetID="55"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par>
                          <p:cTn id="27" fill="hold">
                            <p:stCondLst>
                              <p:cond delay="2500"/>
                            </p:stCondLst>
                            <p:childTnLst>
                              <p:par>
                                <p:cTn id="28" presetID="55"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1000" fill="hold"/>
                                        <p:tgtEl>
                                          <p:spTgt spid="26"/>
                                        </p:tgtEl>
                                        <p:attrNameLst>
                                          <p:attrName>ppt_w</p:attrName>
                                        </p:attrNameLst>
                                      </p:cBhvr>
                                      <p:tavLst>
                                        <p:tav tm="0">
                                          <p:val>
                                            <p:strVal val="#ppt_w*0.70"/>
                                          </p:val>
                                        </p:tav>
                                        <p:tav tm="100000">
                                          <p:val>
                                            <p:strVal val="#ppt_w"/>
                                          </p:val>
                                        </p:tav>
                                      </p:tavLst>
                                    </p:anim>
                                    <p:anim calcmode="lin" valueType="num">
                                      <p:cBhvr>
                                        <p:cTn id="31" dur="1000" fill="hold"/>
                                        <p:tgtEl>
                                          <p:spTgt spid="26"/>
                                        </p:tgtEl>
                                        <p:attrNameLst>
                                          <p:attrName>ppt_h</p:attrName>
                                        </p:attrNameLst>
                                      </p:cBhvr>
                                      <p:tavLst>
                                        <p:tav tm="0">
                                          <p:val>
                                            <p:strVal val="#ppt_h"/>
                                          </p:val>
                                        </p:tav>
                                        <p:tav tm="100000">
                                          <p:val>
                                            <p:strVal val="#ppt_h"/>
                                          </p:val>
                                        </p:tav>
                                      </p:tavLst>
                                    </p:anim>
                                    <p:animEffect transition="in" filter="fade">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6" presetClass="emph" presetSubtype="0" accel="50000" decel="50000" fill="hold" nodeType="withEffect">
                                  <p:stCondLst>
                                    <p:cond delay="0"/>
                                  </p:stCondLst>
                                  <p:childTnLst>
                                    <p:animScale>
                                      <p:cBhvr>
                                        <p:cTn id="38" dur="500" fill="hold"/>
                                        <p:tgtEl>
                                          <p:spTgt spid="26"/>
                                        </p:tgtEl>
                                      </p:cBhvr>
                                      <p:by x="50000" y="50000"/>
                                    </p:animScale>
                                  </p:childTnLst>
                                </p:cTn>
                              </p:par>
                            </p:childTnLst>
                          </p:cTn>
                        </p:par>
                        <p:par>
                          <p:cTn id="39" fill="hold">
                            <p:stCondLst>
                              <p:cond delay="500"/>
                            </p:stCondLst>
                            <p:childTnLst>
                              <p:par>
                                <p:cTn id="40" presetID="0" presetClass="path" presetSubtype="0" accel="50000" decel="50000" fill="hold" nodeType="afterEffect">
                                  <p:stCondLst>
                                    <p:cond delay="0"/>
                                  </p:stCondLst>
                                  <p:childTnLst>
                                    <p:animMotion origin="layout" path="M -0.04863 0.03656 L 0.12785 -0.16751 " pathEditMode="relative" rAng="0" ptsTypes="AA">
                                      <p:cBhvr>
                                        <p:cTn id="41" dur="500" fill="hold"/>
                                        <p:tgtEl>
                                          <p:spTgt spid="26"/>
                                        </p:tgtEl>
                                        <p:attrNameLst>
                                          <p:attrName>ppt_x</p:attrName>
                                          <p:attrName>ppt_y</p:attrName>
                                        </p:attrNameLst>
                                      </p:cBhvr>
                                      <p:rCtr x="8824" y="-10204"/>
                                    </p:animMotion>
                                  </p:childTnLst>
                                </p:cTn>
                              </p:par>
                            </p:childTnLst>
                          </p:cTn>
                        </p:par>
                        <p:par>
                          <p:cTn id="42" fill="hold">
                            <p:stCondLst>
                              <p:cond delay="1000"/>
                            </p:stCondLst>
                            <p:childTnLst>
                              <p:par>
                                <p:cTn id="43" presetID="6" presetClass="emph" presetSubtype="0" accel="50000" decel="50000" fill="hold" nodeType="afterEffect">
                                  <p:stCondLst>
                                    <p:cond delay="0"/>
                                  </p:stCondLst>
                                  <p:childTnLst>
                                    <p:animScale>
                                      <p:cBhvr>
                                        <p:cTn id="44" dur="500" fill="hold"/>
                                        <p:tgtEl>
                                          <p:spTgt spid="11"/>
                                        </p:tgtEl>
                                      </p:cBhvr>
                                      <p:by x="50000" y="50000"/>
                                    </p:animScale>
                                  </p:childTnLst>
                                </p:cTn>
                              </p:par>
                            </p:childTnLst>
                          </p:cTn>
                        </p:par>
                        <p:par>
                          <p:cTn id="45" fill="hold">
                            <p:stCondLst>
                              <p:cond delay="1500"/>
                            </p:stCondLst>
                            <p:childTnLst>
                              <p:par>
                                <p:cTn id="46" presetID="0" presetClass="path" presetSubtype="0" accel="50000" decel="50000" fill="hold" nodeType="afterEffect">
                                  <p:stCondLst>
                                    <p:cond delay="0"/>
                                  </p:stCondLst>
                                  <p:childTnLst>
                                    <p:animMotion origin="layout" path="M -0.03003 0.00139 L 0.51372 0.09375 " pathEditMode="relative" rAng="0" ptsTypes="AA">
                                      <p:cBhvr>
                                        <p:cTn id="47" dur="500" fill="hold"/>
                                        <p:tgtEl>
                                          <p:spTgt spid="11"/>
                                        </p:tgtEl>
                                        <p:attrNameLst>
                                          <p:attrName>ppt_x</p:attrName>
                                          <p:attrName>ppt_y</p:attrName>
                                        </p:attrNameLst>
                                      </p:cBhvr>
                                      <p:rCtr x="27200" y="4600"/>
                                    </p:animMotion>
                                  </p:childTnLst>
                                </p:cTn>
                              </p:par>
                            </p:childTnLst>
                          </p:cTn>
                        </p:par>
                        <p:par>
                          <p:cTn id="48" fill="hold">
                            <p:stCondLst>
                              <p:cond delay="2000"/>
                            </p:stCondLst>
                            <p:childTnLst>
                              <p:par>
                                <p:cTn id="49" presetID="55"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1000" fill="hold"/>
                                        <p:tgtEl>
                                          <p:spTgt spid="23"/>
                                        </p:tgtEl>
                                        <p:attrNameLst>
                                          <p:attrName>ppt_w</p:attrName>
                                        </p:attrNameLst>
                                      </p:cBhvr>
                                      <p:tavLst>
                                        <p:tav tm="0">
                                          <p:val>
                                            <p:strVal val="#ppt_w*0.70"/>
                                          </p:val>
                                        </p:tav>
                                        <p:tav tm="100000">
                                          <p:val>
                                            <p:strVal val="#ppt_w"/>
                                          </p:val>
                                        </p:tav>
                                      </p:tavLst>
                                    </p:anim>
                                    <p:anim calcmode="lin" valueType="num">
                                      <p:cBhvr>
                                        <p:cTn id="52" dur="1000" fill="hold"/>
                                        <p:tgtEl>
                                          <p:spTgt spid="23"/>
                                        </p:tgtEl>
                                        <p:attrNameLst>
                                          <p:attrName>ppt_h</p:attrName>
                                        </p:attrNameLst>
                                      </p:cBhvr>
                                      <p:tavLst>
                                        <p:tav tm="0">
                                          <p:val>
                                            <p:strVal val="#ppt_h"/>
                                          </p:val>
                                        </p:tav>
                                        <p:tav tm="100000">
                                          <p:val>
                                            <p:strVal val="#ppt_h"/>
                                          </p:val>
                                        </p:tav>
                                      </p:tavLst>
                                    </p:anim>
                                    <p:animEffect transition="in" filter="fade">
                                      <p:cBhvr>
                                        <p:cTn id="53" dur="1000"/>
                                        <p:tgtEl>
                                          <p:spTgt spid="23"/>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1000" fill="hold"/>
                                        <p:tgtEl>
                                          <p:spTgt spid="22"/>
                                        </p:tgtEl>
                                        <p:attrNameLst>
                                          <p:attrName>ppt_w</p:attrName>
                                        </p:attrNameLst>
                                      </p:cBhvr>
                                      <p:tavLst>
                                        <p:tav tm="0">
                                          <p:val>
                                            <p:strVal val="#ppt_w*0.70"/>
                                          </p:val>
                                        </p:tav>
                                        <p:tav tm="100000">
                                          <p:val>
                                            <p:strVal val="#ppt_w"/>
                                          </p:val>
                                        </p:tav>
                                      </p:tavLst>
                                    </p:anim>
                                    <p:anim calcmode="lin" valueType="num">
                                      <p:cBhvr>
                                        <p:cTn id="57" dur="1000" fill="hold"/>
                                        <p:tgtEl>
                                          <p:spTgt spid="22"/>
                                        </p:tgtEl>
                                        <p:attrNameLst>
                                          <p:attrName>ppt_h</p:attrName>
                                        </p:attrNameLst>
                                      </p:cBhvr>
                                      <p:tavLst>
                                        <p:tav tm="0">
                                          <p:val>
                                            <p:strVal val="#ppt_h"/>
                                          </p:val>
                                        </p:tav>
                                        <p:tav tm="100000">
                                          <p:val>
                                            <p:strVal val="#ppt_h"/>
                                          </p:val>
                                        </p:tav>
                                      </p:tavLst>
                                    </p:anim>
                                    <p:animEffect transition="in" filter="fade">
                                      <p:cBhvr>
                                        <p:cTn id="58" dur="1000"/>
                                        <p:tgtEl>
                                          <p:spTgt spid="22"/>
                                        </p:tgtEl>
                                      </p:cBhvr>
                                    </p:animEffect>
                                  </p:childTnLst>
                                </p:cTn>
                              </p:par>
                              <p:par>
                                <p:cTn id="59" presetID="55"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0.70"/>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par>
                                <p:cTn id="66" presetID="16" presetClass="entr" presetSubtype="21"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inVertical)">
                                      <p:cBhvr>
                                        <p:cTn id="68" dur="500"/>
                                        <p:tgtEl>
                                          <p:spTgt spid="2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arn(inVertical)">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12" grpId="0"/>
      <p:bldP spid="12" grpId="1"/>
      <p:bldP spid="22" grpId="0" animBg="1"/>
      <p:bldP spid="23" grpId="0" animBg="1"/>
      <p:bldP spid="2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cs-CZ" altLang="ja-JP" smtClean="0"/>
              <a:t>PSTP-2013, Charlotesville, VA</a:t>
            </a:r>
            <a:endParaRPr lang="en-US" altLang="ja-JP" dirty="0"/>
          </a:p>
        </p:txBody>
      </p:sp>
      <p:sp>
        <p:nvSpPr>
          <p:cNvPr id="15" name="Title 14"/>
          <p:cNvSpPr>
            <a:spLocks noGrp="1"/>
          </p:cNvSpPr>
          <p:nvPr>
            <p:ph type="title"/>
          </p:nvPr>
        </p:nvSpPr>
        <p:spPr/>
        <p:txBody>
          <a:bodyPr/>
          <a:lstStyle/>
          <a:p>
            <a:r>
              <a:rPr lang="en-US" dirty="0" smtClean="0"/>
              <a:t>Deep Inelastic Scattering</a:t>
            </a:r>
            <a:endParaRPr lang="en-US" dirty="0"/>
          </a:p>
        </p:txBody>
      </p:sp>
      <p:sp>
        <p:nvSpPr>
          <p:cNvPr id="14" name="Slide Number Placeholder 3"/>
          <p:cNvSpPr>
            <a:spLocks noGrp="1"/>
          </p:cNvSpPr>
          <p:nvPr>
            <p:ph type="sldNum" sz="quarter" idx="12"/>
          </p:nvPr>
        </p:nvSpPr>
        <p:spPr/>
        <p:txBody>
          <a:bodyPr/>
          <a:lstStyle/>
          <a:p>
            <a:fld id="{B9C6A96A-431D-C54E-8415-31F30655DEA0}" type="slidenum">
              <a:rPr lang="en-US"/>
              <a:pPr/>
              <a:t>3</a:t>
            </a:fld>
            <a:endParaRPr lang="en-US"/>
          </a:p>
        </p:txBody>
      </p:sp>
      <p:pic>
        <p:nvPicPr>
          <p:cNvPr id="113667" name="Picture 3"/>
          <p:cNvPicPr>
            <a:picLocks noChangeAspect="1" noChangeArrowheads="1"/>
          </p:cNvPicPr>
          <p:nvPr/>
        </p:nvPicPr>
        <p:blipFill>
          <a:blip r:embed="rId4"/>
          <a:srcRect l="3337" t="5580" r="1112" b="697"/>
          <a:stretch>
            <a:fillRect/>
          </a:stretch>
        </p:blipFill>
        <p:spPr bwMode="auto">
          <a:xfrm>
            <a:off x="63501" y="999768"/>
            <a:ext cx="3401191" cy="2660519"/>
          </a:xfrm>
          <a:prstGeom prst="rect">
            <a:avLst/>
          </a:prstGeom>
          <a:noFill/>
          <a:ln w="9525">
            <a:noFill/>
            <a:miter lim="800000"/>
            <a:headEnd/>
            <a:tailEnd/>
          </a:ln>
        </p:spPr>
      </p:pic>
      <p:graphicFrame>
        <p:nvGraphicFramePr>
          <p:cNvPr id="113668" name="Object 4"/>
          <p:cNvGraphicFramePr>
            <a:graphicFrameLocks noChangeAspect="1"/>
          </p:cNvGraphicFramePr>
          <p:nvPr>
            <p:extLst>
              <p:ext uri="{D42A27DB-BD31-4B8C-83A1-F6EECF244321}">
                <p14:modId xmlns:p14="http://schemas.microsoft.com/office/powerpoint/2010/main" val="812273637"/>
              </p:ext>
            </p:extLst>
          </p:nvPr>
        </p:nvGraphicFramePr>
        <p:xfrm>
          <a:off x="4259263" y="976313"/>
          <a:ext cx="2851150" cy="2581275"/>
        </p:xfrm>
        <a:graphic>
          <a:graphicData uri="http://schemas.openxmlformats.org/presentationml/2006/ole">
            <mc:AlternateContent xmlns:mc="http://schemas.openxmlformats.org/markup-compatibility/2006">
              <mc:Choice xmlns:v="urn:schemas-microsoft-com:vml" Requires="v">
                <p:oleObj spid="_x0000_s142401" name="Equation" r:id="rId5" imgW="1625600" imgH="1473200" progId="Equation.DSMT4">
                  <p:embed/>
                </p:oleObj>
              </mc:Choice>
              <mc:Fallback>
                <p:oleObj name="Equation" r:id="rId5" imgW="1625600" imgH="1473200" progId="Equation.DSMT4">
                  <p:embed/>
                  <p:pic>
                    <p:nvPicPr>
                      <p:cNvPr id="0" name=""/>
                      <p:cNvPicPr>
                        <a:picLocks noChangeAspect="1" noChangeArrowheads="1"/>
                      </p:cNvPicPr>
                      <p:nvPr/>
                    </p:nvPicPr>
                    <p:blipFill>
                      <a:blip r:embed="rId6"/>
                      <a:srcRect/>
                      <a:stretch>
                        <a:fillRect/>
                      </a:stretch>
                    </p:blipFill>
                    <p:spPr bwMode="auto">
                      <a:xfrm>
                        <a:off x="4259263" y="976313"/>
                        <a:ext cx="2851150" cy="258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69" name="Rectangle 5"/>
          <p:cNvSpPr>
            <a:spLocks/>
          </p:cNvSpPr>
          <p:nvPr/>
        </p:nvSpPr>
        <p:spPr bwMode="auto">
          <a:xfrm>
            <a:off x="7349066" y="999070"/>
            <a:ext cx="1231900" cy="778930"/>
          </a:xfrm>
          <a:prstGeom prst="rect">
            <a:avLst/>
          </a:prstGeom>
          <a:gradFill rotWithShape="0">
            <a:gsLst>
              <a:gs pos="0">
                <a:srgbClr val="FFFFFF"/>
              </a:gs>
              <a:gs pos="100000">
                <a:srgbClr val="FBFF00"/>
              </a:gs>
            </a:gsLst>
            <a:lin ang="0" scaled="1"/>
          </a:gradFill>
          <a:ln w="9525">
            <a:noFill/>
            <a:miter lim="800000"/>
            <a:headEnd/>
            <a:tailEnd/>
          </a:ln>
        </p:spPr>
        <p:txBody>
          <a:bodyPr lIns="0" tIns="0" rIns="40639" bIns="0">
            <a:prstTxWarp prst="textNoShape">
              <a:avLst/>
            </a:prstTxWarp>
          </a:bodyPr>
          <a:lstStyle/>
          <a:p>
            <a:pPr marL="39688" eaLnBrk="1" hangingPunct="1">
              <a:spcBef>
                <a:spcPts val="1150"/>
              </a:spcBef>
            </a:pPr>
            <a:r>
              <a:rPr lang="en-US" sz="1600" dirty="0">
                <a:solidFill>
                  <a:srgbClr val="000000"/>
                </a:solidFill>
                <a:latin typeface="Comic Sans MS" charset="0"/>
                <a:sym typeface="Comic Sans MS" charset="0"/>
              </a:rPr>
              <a:t>Measure of resolution power</a:t>
            </a:r>
          </a:p>
        </p:txBody>
      </p:sp>
      <p:sp>
        <p:nvSpPr>
          <p:cNvPr id="113670" name="Rectangle 6"/>
          <p:cNvSpPr>
            <a:spLocks/>
          </p:cNvSpPr>
          <p:nvPr/>
        </p:nvSpPr>
        <p:spPr bwMode="auto">
          <a:xfrm>
            <a:off x="7344838" y="2044703"/>
            <a:ext cx="1231900" cy="546097"/>
          </a:xfrm>
          <a:prstGeom prst="rect">
            <a:avLst/>
          </a:prstGeom>
          <a:gradFill rotWithShape="0">
            <a:gsLst>
              <a:gs pos="0">
                <a:srgbClr val="FFFFFF"/>
              </a:gs>
              <a:gs pos="100000">
                <a:srgbClr val="FBFF00"/>
              </a:gs>
            </a:gsLst>
            <a:lin ang="0" scaled="1"/>
          </a:gradFill>
          <a:ln w="9525">
            <a:noFill/>
            <a:miter lim="800000"/>
            <a:headEnd/>
            <a:tailEnd/>
          </a:ln>
        </p:spPr>
        <p:txBody>
          <a:bodyPr lIns="0" tIns="0" rIns="40639" bIns="0">
            <a:prstTxWarp prst="textNoShape">
              <a:avLst/>
            </a:prstTxWarp>
          </a:bodyPr>
          <a:lstStyle/>
          <a:p>
            <a:pPr marL="39688" eaLnBrk="1" hangingPunct="1">
              <a:spcBef>
                <a:spcPts val="1150"/>
              </a:spcBef>
            </a:pPr>
            <a:r>
              <a:rPr lang="en-US" sz="1600" dirty="0">
                <a:solidFill>
                  <a:srgbClr val="000000"/>
                </a:solidFill>
                <a:latin typeface="Comic Sans MS" charset="0"/>
                <a:sym typeface="Comic Sans MS" charset="0"/>
              </a:rPr>
              <a:t>Measure of inelasticity</a:t>
            </a:r>
          </a:p>
        </p:txBody>
      </p:sp>
      <p:sp>
        <p:nvSpPr>
          <p:cNvPr id="113671" name="Rectangle 7"/>
          <p:cNvSpPr>
            <a:spLocks/>
          </p:cNvSpPr>
          <p:nvPr/>
        </p:nvSpPr>
        <p:spPr bwMode="auto">
          <a:xfrm>
            <a:off x="7192432" y="2861735"/>
            <a:ext cx="1380068" cy="1032930"/>
          </a:xfrm>
          <a:prstGeom prst="rect">
            <a:avLst/>
          </a:prstGeom>
          <a:gradFill rotWithShape="0">
            <a:gsLst>
              <a:gs pos="0">
                <a:srgbClr val="FFFFFF"/>
              </a:gs>
              <a:gs pos="100000">
                <a:srgbClr val="FBFF00"/>
              </a:gs>
            </a:gsLst>
            <a:lin ang="0" scaled="1"/>
          </a:gradFill>
          <a:ln w="9525">
            <a:noFill/>
            <a:miter lim="800000"/>
            <a:headEnd/>
            <a:tailEnd/>
          </a:ln>
        </p:spPr>
        <p:txBody>
          <a:bodyPr lIns="0" tIns="0" rIns="40639" bIns="0">
            <a:prstTxWarp prst="textNoShape">
              <a:avLst/>
            </a:prstTxWarp>
          </a:bodyPr>
          <a:lstStyle/>
          <a:p>
            <a:pPr marL="39688" eaLnBrk="1" hangingPunct="1">
              <a:spcBef>
                <a:spcPts val="1150"/>
              </a:spcBef>
            </a:pPr>
            <a:r>
              <a:rPr lang="en-US" sz="1600" dirty="0">
                <a:solidFill>
                  <a:srgbClr val="000000"/>
                </a:solidFill>
                <a:latin typeface="Comic Sans MS" charset="0"/>
                <a:sym typeface="Comic Sans MS" charset="0"/>
              </a:rPr>
              <a:t>Measure of momentum fraction of </a:t>
            </a:r>
            <a:r>
              <a:rPr lang="en-US" sz="1600" dirty="0" smtClean="0">
                <a:solidFill>
                  <a:srgbClr val="000000"/>
                </a:solidFill>
                <a:latin typeface="Comic Sans MS" charset="0"/>
                <a:sym typeface="Comic Sans MS" charset="0"/>
              </a:rPr>
              <a:t>struck quark</a:t>
            </a:r>
            <a:endParaRPr lang="en-US" sz="1600" dirty="0">
              <a:solidFill>
                <a:srgbClr val="000000"/>
              </a:solidFill>
              <a:latin typeface="Comic Sans MS" charset="0"/>
              <a:sym typeface="Comic Sans MS" charset="0"/>
            </a:endParaRPr>
          </a:p>
        </p:txBody>
      </p:sp>
      <p:sp>
        <p:nvSpPr>
          <p:cNvPr id="16" name="Date Placeholder 15"/>
          <p:cNvSpPr>
            <a:spLocks noGrp="1"/>
          </p:cNvSpPr>
          <p:nvPr>
            <p:ph type="dt" sz="half" idx="10"/>
          </p:nvPr>
        </p:nvSpPr>
        <p:spPr/>
        <p:txBody>
          <a:bodyPr/>
          <a:lstStyle/>
          <a:p>
            <a:r>
              <a:rPr lang="en-US" altLang="ja-JP" smtClean="0"/>
              <a:t>E.C. Aschenauer</a:t>
            </a:r>
            <a:endParaRPr lang="en-US" altLang="ja-JP"/>
          </a:p>
        </p:txBody>
      </p:sp>
      <p:graphicFrame>
        <p:nvGraphicFramePr>
          <p:cNvPr id="18" name="Object 17"/>
          <p:cNvGraphicFramePr>
            <a:graphicFrameLocks noChangeAspect="1"/>
          </p:cNvGraphicFramePr>
          <p:nvPr/>
        </p:nvGraphicFramePr>
        <p:xfrm>
          <a:off x="4508500" y="3327400"/>
          <a:ext cx="127000" cy="203200"/>
        </p:xfrm>
        <a:graphic>
          <a:graphicData uri="http://schemas.openxmlformats.org/presentationml/2006/ole">
            <mc:AlternateContent xmlns:mc="http://schemas.openxmlformats.org/markup-compatibility/2006">
              <mc:Choice xmlns:v="urn:schemas-microsoft-com:vml" Requires="v">
                <p:oleObj spid="_x0000_s142402" name="Equation" r:id="rId7" imgW="127000" imgH="203200" progId="Equation.3">
                  <p:embed/>
                </p:oleObj>
              </mc:Choice>
              <mc:Fallback>
                <p:oleObj name="Equation" r:id="rId7" imgW="1270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3327400"/>
                        <a:ext cx="1270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63501" y="565090"/>
            <a:ext cx="1593180" cy="400110"/>
          </a:xfrm>
          <a:prstGeom prst="rect">
            <a:avLst/>
          </a:prstGeom>
          <a:noFill/>
        </p:spPr>
        <p:txBody>
          <a:bodyPr wrap="none" rtlCol="0">
            <a:spAutoFit/>
          </a:bodyPr>
          <a:lstStyle/>
          <a:p>
            <a:r>
              <a:rPr lang="en-US" sz="2000" b="1" u="sng" dirty="0" smtClean="0">
                <a:latin typeface="Comic Sans MS"/>
                <a:cs typeface="Comic Sans MS"/>
              </a:rPr>
              <a:t>Kinematics:</a:t>
            </a:r>
            <a:endParaRPr lang="en-US" sz="2000" b="1" u="sng" dirty="0">
              <a:latin typeface="Comic Sans MS"/>
              <a:cs typeface="Comic Sans MS"/>
            </a:endParaRPr>
          </a:p>
        </p:txBody>
      </p:sp>
      <p:pic>
        <p:nvPicPr>
          <p:cNvPr id="27" name="Picture 26"/>
          <p:cNvPicPr>
            <a:picLocks noChangeAspect="1"/>
          </p:cNvPicPr>
          <p:nvPr/>
        </p:nvPicPr>
        <p:blipFill>
          <a:blip r:embed="rId9"/>
          <a:srcRect/>
          <a:stretch>
            <a:fillRect/>
          </a:stretch>
        </p:blipFill>
        <p:spPr bwMode="auto">
          <a:xfrm>
            <a:off x="4038600" y="5451475"/>
            <a:ext cx="1219200" cy="1235075"/>
          </a:xfrm>
          <a:prstGeom prst="rect">
            <a:avLst/>
          </a:prstGeom>
          <a:noFill/>
          <a:ln w="9525">
            <a:noFill/>
            <a:miter lim="800000"/>
            <a:headEnd/>
            <a:tailEnd/>
          </a:ln>
        </p:spPr>
      </p:pic>
      <p:pic>
        <p:nvPicPr>
          <p:cNvPr id="29" name="Picture 28" descr="proton_hr_ger.jpg"/>
          <p:cNvPicPr>
            <a:picLocks noChangeAspect="1"/>
          </p:cNvPicPr>
          <p:nvPr/>
        </p:nvPicPr>
        <p:blipFill>
          <a:blip r:embed="rId10"/>
          <a:srcRect/>
          <a:stretch>
            <a:fillRect/>
          </a:stretch>
        </p:blipFill>
        <p:spPr bwMode="auto">
          <a:xfrm>
            <a:off x="4838700" y="4530725"/>
            <a:ext cx="1133475" cy="1131888"/>
          </a:xfrm>
          <a:prstGeom prst="rect">
            <a:avLst/>
          </a:prstGeom>
          <a:noFill/>
          <a:ln w="9525">
            <a:noFill/>
            <a:miter lim="800000"/>
            <a:headEnd/>
            <a:tailEnd/>
          </a:ln>
        </p:spPr>
      </p:pic>
      <p:sp>
        <p:nvSpPr>
          <p:cNvPr id="32" name="TextBox 31"/>
          <p:cNvSpPr txBox="1">
            <a:spLocks noChangeArrowheads="1"/>
          </p:cNvSpPr>
          <p:nvPr/>
        </p:nvSpPr>
        <p:spPr bwMode="auto">
          <a:xfrm>
            <a:off x="5701006" y="3981450"/>
            <a:ext cx="1204326" cy="830997"/>
          </a:xfrm>
          <a:prstGeom prst="rect">
            <a:avLst/>
          </a:prstGeom>
          <a:solidFill>
            <a:srgbClr val="FFFFDD"/>
          </a:solidFill>
          <a:ln w="9525">
            <a:noFill/>
            <a:miter lim="800000"/>
            <a:headEnd/>
            <a:tailEnd/>
          </a:ln>
        </p:spPr>
        <p:txBody>
          <a:bodyPr wrap="none">
            <a:prstTxWarp prst="textNoShape">
              <a:avLst/>
            </a:prstTxWarp>
            <a:spAutoFit/>
          </a:bodyPr>
          <a:lstStyle/>
          <a:p>
            <a:pPr algn="ctr"/>
            <a:r>
              <a:rPr lang="en-US" sz="1200" b="1" dirty="0">
                <a:solidFill>
                  <a:srgbClr val="000000"/>
                </a:solidFill>
                <a:latin typeface="Comic Sans MS"/>
                <a:cs typeface="Comic Sans MS"/>
              </a:rPr>
              <a:t>Quark splits</a:t>
            </a:r>
          </a:p>
          <a:p>
            <a:pPr algn="ctr"/>
            <a:r>
              <a:rPr lang="en-US" sz="1200" b="1" dirty="0">
                <a:solidFill>
                  <a:srgbClr val="000000"/>
                </a:solidFill>
                <a:latin typeface="Comic Sans MS"/>
                <a:cs typeface="Comic Sans MS"/>
              </a:rPr>
              <a:t>into gluon</a:t>
            </a:r>
          </a:p>
          <a:p>
            <a:pPr algn="ctr"/>
            <a:r>
              <a:rPr lang="en-US" sz="1200" b="1" dirty="0">
                <a:solidFill>
                  <a:srgbClr val="000000"/>
                </a:solidFill>
                <a:latin typeface="Comic Sans MS"/>
                <a:cs typeface="Comic Sans MS"/>
              </a:rPr>
              <a:t>splits</a:t>
            </a:r>
          </a:p>
          <a:p>
            <a:pPr algn="ctr"/>
            <a:r>
              <a:rPr lang="en-US" sz="1200" b="1" dirty="0">
                <a:solidFill>
                  <a:srgbClr val="000000"/>
                </a:solidFill>
                <a:latin typeface="Comic Sans MS"/>
                <a:cs typeface="Comic Sans MS"/>
              </a:rPr>
              <a:t>into quarks </a:t>
            </a:r>
            <a:r>
              <a:rPr lang="en-US" sz="1200" dirty="0"/>
              <a:t>…</a:t>
            </a:r>
          </a:p>
        </p:txBody>
      </p:sp>
      <p:pic>
        <p:nvPicPr>
          <p:cNvPr id="33" name="Picture 32"/>
          <p:cNvPicPr>
            <a:picLocks noChangeAspect="1"/>
          </p:cNvPicPr>
          <p:nvPr/>
        </p:nvPicPr>
        <p:blipFill>
          <a:blip r:embed="rId11"/>
          <a:srcRect/>
          <a:stretch>
            <a:fillRect/>
          </a:stretch>
        </p:blipFill>
        <p:spPr bwMode="auto">
          <a:xfrm>
            <a:off x="458788" y="4533900"/>
            <a:ext cx="1169987" cy="1123950"/>
          </a:xfrm>
          <a:prstGeom prst="rect">
            <a:avLst/>
          </a:prstGeom>
          <a:noFill/>
          <a:ln w="9525">
            <a:noFill/>
            <a:miter lim="800000"/>
            <a:headEnd/>
            <a:tailEnd/>
          </a:ln>
        </p:spPr>
      </p:pic>
      <p:pic>
        <p:nvPicPr>
          <p:cNvPr id="34" name="Picture 33"/>
          <p:cNvPicPr>
            <a:picLocks noChangeAspect="1"/>
          </p:cNvPicPr>
          <p:nvPr/>
        </p:nvPicPr>
        <p:blipFill>
          <a:blip r:embed="rId12"/>
          <a:srcRect/>
          <a:stretch>
            <a:fillRect/>
          </a:stretch>
        </p:blipFill>
        <p:spPr bwMode="auto">
          <a:xfrm>
            <a:off x="2179638" y="5108575"/>
            <a:ext cx="1295400" cy="1185863"/>
          </a:xfrm>
          <a:prstGeom prst="rect">
            <a:avLst/>
          </a:prstGeom>
          <a:noFill/>
          <a:ln w="9525">
            <a:noFill/>
            <a:miter lim="800000"/>
            <a:headEnd/>
            <a:tailEnd/>
          </a:ln>
        </p:spPr>
      </p:pic>
      <p:pic>
        <p:nvPicPr>
          <p:cNvPr id="35" name="Picture 34"/>
          <p:cNvPicPr>
            <a:picLocks noChangeAspect="1"/>
          </p:cNvPicPr>
          <p:nvPr/>
        </p:nvPicPr>
        <p:blipFill>
          <a:blip r:embed="rId13"/>
          <a:srcRect/>
          <a:stretch>
            <a:fillRect/>
          </a:stretch>
        </p:blipFill>
        <p:spPr bwMode="auto">
          <a:xfrm>
            <a:off x="1065213" y="3556000"/>
            <a:ext cx="1212850" cy="1152525"/>
          </a:xfrm>
          <a:prstGeom prst="rect">
            <a:avLst/>
          </a:prstGeom>
          <a:noFill/>
          <a:ln w="9525">
            <a:noFill/>
            <a:miter lim="800000"/>
            <a:headEnd/>
            <a:tailEnd/>
          </a:ln>
        </p:spPr>
      </p:pic>
      <p:pic>
        <p:nvPicPr>
          <p:cNvPr id="36" name="Picture 35"/>
          <p:cNvPicPr>
            <a:picLocks noChangeAspect="1"/>
          </p:cNvPicPr>
          <p:nvPr/>
        </p:nvPicPr>
        <p:blipFill>
          <a:blip r:embed="rId14"/>
          <a:srcRect r="43564"/>
          <a:stretch>
            <a:fillRect/>
          </a:stretch>
        </p:blipFill>
        <p:spPr bwMode="auto">
          <a:xfrm>
            <a:off x="2741613" y="4010025"/>
            <a:ext cx="1211262" cy="1168400"/>
          </a:xfrm>
          <a:prstGeom prst="rect">
            <a:avLst/>
          </a:prstGeom>
          <a:noFill/>
          <a:ln w="9525">
            <a:noFill/>
            <a:miter lim="800000"/>
            <a:headEnd/>
            <a:tailEnd/>
          </a:ln>
        </p:spPr>
      </p:pic>
      <p:sp>
        <p:nvSpPr>
          <p:cNvPr id="37" name="TextBox 36"/>
          <p:cNvSpPr txBox="1">
            <a:spLocks noChangeArrowheads="1"/>
          </p:cNvSpPr>
          <p:nvPr/>
        </p:nvSpPr>
        <p:spPr bwMode="auto">
          <a:xfrm>
            <a:off x="3783013" y="3994150"/>
            <a:ext cx="1029549" cy="461665"/>
          </a:xfrm>
          <a:prstGeom prst="rect">
            <a:avLst/>
          </a:prstGeom>
          <a:solidFill>
            <a:srgbClr val="FFFFDD"/>
          </a:solidFill>
          <a:ln w="9525">
            <a:noFill/>
            <a:miter lim="800000"/>
            <a:headEnd/>
            <a:tailEnd/>
          </a:ln>
        </p:spPr>
        <p:txBody>
          <a:bodyPr wrap="none">
            <a:prstTxWarp prst="textNoShape">
              <a:avLst/>
            </a:prstTxWarp>
            <a:spAutoFit/>
          </a:bodyPr>
          <a:lstStyle/>
          <a:p>
            <a:r>
              <a:rPr lang="en-US" sz="1200" b="1" dirty="0">
                <a:latin typeface="Comic Sans MS"/>
                <a:cs typeface="Comic Sans MS"/>
              </a:rPr>
              <a:t>Gluon splits</a:t>
            </a:r>
          </a:p>
          <a:p>
            <a:r>
              <a:rPr lang="en-US" sz="1200" b="1" dirty="0">
                <a:latin typeface="Comic Sans MS"/>
                <a:cs typeface="Comic Sans MS"/>
              </a:rPr>
              <a:t>into quarks</a:t>
            </a:r>
          </a:p>
        </p:txBody>
      </p:sp>
      <p:cxnSp>
        <p:nvCxnSpPr>
          <p:cNvPr id="38" name="Straight Arrow Connector 37"/>
          <p:cNvCxnSpPr>
            <a:cxnSpLocks noChangeShapeType="1"/>
          </p:cNvCxnSpPr>
          <p:nvPr/>
        </p:nvCxnSpPr>
        <p:spPr bwMode="auto">
          <a:xfrm>
            <a:off x="406400" y="4365625"/>
            <a:ext cx="6197600" cy="1739900"/>
          </a:xfrm>
          <a:prstGeom prst="straightConnector1">
            <a:avLst/>
          </a:prstGeom>
          <a:noFill/>
          <a:ln w="31750">
            <a:solidFill>
              <a:schemeClr val="tx1"/>
            </a:solidFill>
            <a:round/>
            <a:headEnd/>
            <a:tailEnd type="arrow" w="med" len="med"/>
          </a:ln>
        </p:spPr>
      </p:cxnSp>
      <p:sp>
        <p:nvSpPr>
          <p:cNvPr id="39" name="TextBox 38"/>
          <p:cNvSpPr txBox="1">
            <a:spLocks noChangeArrowheads="1"/>
          </p:cNvSpPr>
          <p:nvPr/>
        </p:nvSpPr>
        <p:spPr bwMode="auto">
          <a:xfrm>
            <a:off x="6069002" y="5970588"/>
            <a:ext cx="1955821" cy="523220"/>
          </a:xfrm>
          <a:prstGeom prst="rect">
            <a:avLst/>
          </a:prstGeom>
          <a:noFill/>
          <a:ln w="9525">
            <a:noFill/>
            <a:miter lim="800000"/>
            <a:headEnd/>
            <a:tailEnd/>
          </a:ln>
        </p:spPr>
        <p:txBody>
          <a:bodyPr wrap="none">
            <a:prstTxWarp prst="textNoShape">
              <a:avLst/>
            </a:prstTxWarp>
            <a:spAutoFit/>
          </a:bodyPr>
          <a:lstStyle/>
          <a:p>
            <a:pPr algn="ctr"/>
            <a:r>
              <a:rPr lang="en-US" sz="1400" b="1" dirty="0">
                <a:latin typeface="Comic Sans MS"/>
                <a:cs typeface="Comic Sans MS"/>
              </a:rPr>
              <a:t>higher √</a:t>
            </a:r>
            <a:r>
              <a:rPr lang="en-US" sz="1400" b="1" dirty="0" err="1">
                <a:latin typeface="Comic Sans MS"/>
                <a:cs typeface="Comic Sans MS"/>
              </a:rPr>
              <a:t>s</a:t>
            </a:r>
            <a:endParaRPr lang="en-US" sz="1400" b="1" dirty="0">
              <a:latin typeface="Comic Sans MS"/>
              <a:cs typeface="Comic Sans MS"/>
            </a:endParaRPr>
          </a:p>
          <a:p>
            <a:pPr algn="ctr"/>
            <a:r>
              <a:rPr lang="en-US" sz="1400" b="1" dirty="0">
                <a:latin typeface="Comic Sans MS"/>
                <a:cs typeface="Comic Sans MS"/>
              </a:rPr>
              <a:t>increases resolution</a:t>
            </a:r>
          </a:p>
        </p:txBody>
      </p:sp>
      <p:sp>
        <p:nvSpPr>
          <p:cNvPr id="40" name="TextBox 39"/>
          <p:cNvSpPr txBox="1">
            <a:spLocks noChangeArrowheads="1"/>
          </p:cNvSpPr>
          <p:nvPr/>
        </p:nvSpPr>
        <p:spPr bwMode="auto">
          <a:xfrm>
            <a:off x="5549900" y="5940425"/>
            <a:ext cx="844550" cy="339725"/>
          </a:xfrm>
          <a:prstGeom prst="rect">
            <a:avLst/>
          </a:prstGeom>
          <a:noFill/>
          <a:ln w="9525">
            <a:noFill/>
            <a:miter lim="800000"/>
            <a:headEnd/>
            <a:tailEnd/>
          </a:ln>
        </p:spPr>
        <p:txBody>
          <a:bodyPr wrap="none">
            <a:prstTxWarp prst="textNoShape">
              <a:avLst/>
            </a:prstTxWarp>
            <a:spAutoFit/>
          </a:bodyPr>
          <a:lstStyle/>
          <a:p>
            <a:r>
              <a:rPr lang="en-US" sz="1600"/>
              <a:t>10</a:t>
            </a:r>
            <a:r>
              <a:rPr lang="en-US" sz="1600" baseline="30000"/>
              <a:t>-19</a:t>
            </a:r>
            <a:r>
              <a:rPr lang="en-US" sz="1600"/>
              <a:t>m</a:t>
            </a:r>
          </a:p>
        </p:txBody>
      </p:sp>
      <p:cxnSp>
        <p:nvCxnSpPr>
          <p:cNvPr id="41" name="Straight Connector 40"/>
          <p:cNvCxnSpPr>
            <a:cxnSpLocks noChangeShapeType="1"/>
          </p:cNvCxnSpPr>
          <p:nvPr/>
        </p:nvCxnSpPr>
        <p:spPr bwMode="auto">
          <a:xfrm rot="5400000">
            <a:off x="5619751" y="5832475"/>
            <a:ext cx="317500" cy="3175"/>
          </a:xfrm>
          <a:prstGeom prst="line">
            <a:avLst/>
          </a:prstGeom>
          <a:noFill/>
          <a:ln w="25400">
            <a:solidFill>
              <a:schemeClr val="tx1"/>
            </a:solidFill>
            <a:round/>
            <a:headEnd/>
            <a:tailEnd/>
          </a:ln>
        </p:spPr>
      </p:cxnSp>
      <p:sp>
        <p:nvSpPr>
          <p:cNvPr id="42" name="TextBox 41"/>
          <p:cNvSpPr txBox="1">
            <a:spLocks noChangeArrowheads="1"/>
          </p:cNvSpPr>
          <p:nvPr/>
        </p:nvSpPr>
        <p:spPr bwMode="auto">
          <a:xfrm>
            <a:off x="1651000" y="4886325"/>
            <a:ext cx="844550" cy="339725"/>
          </a:xfrm>
          <a:prstGeom prst="rect">
            <a:avLst/>
          </a:prstGeom>
          <a:noFill/>
          <a:ln w="9525">
            <a:noFill/>
            <a:miter lim="800000"/>
            <a:headEnd/>
            <a:tailEnd/>
          </a:ln>
        </p:spPr>
        <p:txBody>
          <a:bodyPr wrap="none">
            <a:prstTxWarp prst="textNoShape">
              <a:avLst/>
            </a:prstTxWarp>
            <a:spAutoFit/>
          </a:bodyPr>
          <a:lstStyle/>
          <a:p>
            <a:r>
              <a:rPr lang="en-US" sz="1600"/>
              <a:t>10</a:t>
            </a:r>
            <a:r>
              <a:rPr lang="en-US" sz="1600" baseline="30000"/>
              <a:t>-16</a:t>
            </a:r>
            <a:r>
              <a:rPr lang="en-US" sz="1600"/>
              <a:t>m</a:t>
            </a:r>
          </a:p>
        </p:txBody>
      </p:sp>
      <p:cxnSp>
        <p:nvCxnSpPr>
          <p:cNvPr id="43" name="Straight Connector 42"/>
          <p:cNvCxnSpPr>
            <a:cxnSpLocks noChangeShapeType="1"/>
          </p:cNvCxnSpPr>
          <p:nvPr/>
        </p:nvCxnSpPr>
        <p:spPr bwMode="auto">
          <a:xfrm rot="5400000">
            <a:off x="1720851" y="4778375"/>
            <a:ext cx="317500" cy="3175"/>
          </a:xfrm>
          <a:prstGeom prst="line">
            <a:avLst/>
          </a:prstGeom>
          <a:noFill/>
          <a:ln w="25400">
            <a:solidFill>
              <a:schemeClr val="tx1"/>
            </a:solidFill>
            <a:round/>
            <a:headEnd/>
            <a:tailEnd/>
          </a:ln>
        </p:spPr>
      </p:cxnSp>
    </p:spTree>
    <p:extLst>
      <p:ext uri="{BB962C8B-B14F-4D97-AF65-F5344CB8AC3E}">
        <p14:creationId xmlns:p14="http://schemas.microsoft.com/office/powerpoint/2010/main" val="3993843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linds(horizontal)">
                                      <p:cBhvr>
                                        <p:cTn id="38" dur="500"/>
                                        <p:tgtEl>
                                          <p:spTgt spid="33"/>
                                        </p:tgtEl>
                                      </p:cBhvr>
                                    </p:animEffect>
                                  </p:childTnLst>
                                </p:cTn>
                              </p:par>
                            </p:childTnLst>
                          </p:cTn>
                        </p:par>
                        <p:par>
                          <p:cTn id="39" fill="hold">
                            <p:stCondLst>
                              <p:cond delay="1000"/>
                            </p:stCondLst>
                            <p:childTnLst>
                              <p:par>
                                <p:cTn id="40" presetID="3" presetClass="entr" presetSubtype="1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childTnLst>
                          </p:cTn>
                        </p:par>
                        <p:par>
                          <p:cTn id="43" fill="hold">
                            <p:stCondLst>
                              <p:cond delay="1500"/>
                            </p:stCondLst>
                            <p:childTnLst>
                              <p:par>
                                <p:cTn id="44" presetID="55" presetClass="entr" presetSubtype="0"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strVal val="#ppt_w*0.70"/>
                                          </p:val>
                                        </p:tav>
                                        <p:tav tm="100000">
                                          <p:val>
                                            <p:strVal val="#ppt_w"/>
                                          </p:val>
                                        </p:tav>
                                      </p:tavLst>
                                    </p:anim>
                                    <p:anim calcmode="lin" valueType="num">
                                      <p:cBhvr>
                                        <p:cTn id="47" dur="500" fill="hold"/>
                                        <p:tgtEl>
                                          <p:spTgt spid="36"/>
                                        </p:tgtEl>
                                        <p:attrNameLst>
                                          <p:attrName>ppt_h</p:attrName>
                                        </p:attrNameLst>
                                      </p:cBhvr>
                                      <p:tavLst>
                                        <p:tav tm="0">
                                          <p:val>
                                            <p:strVal val="#ppt_h"/>
                                          </p:val>
                                        </p:tav>
                                        <p:tav tm="100000">
                                          <p:val>
                                            <p:strVal val="#ppt_h"/>
                                          </p:val>
                                        </p:tav>
                                      </p:tavLst>
                                    </p:anim>
                                    <p:animEffect transition="in" filter="fade">
                                      <p:cBhvr>
                                        <p:cTn id="48" dur="500"/>
                                        <p:tgtEl>
                                          <p:spTgt spid="36"/>
                                        </p:tgtEl>
                                      </p:cBhvr>
                                    </p:animEffect>
                                  </p:childTnLst>
                                </p:cTn>
                              </p:par>
                              <p:par>
                                <p:cTn id="49" presetID="55"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strVal val="#ppt_w*0.70"/>
                                          </p:val>
                                        </p:tav>
                                        <p:tav tm="100000">
                                          <p:val>
                                            <p:strVal val="#ppt_w"/>
                                          </p:val>
                                        </p:tav>
                                      </p:tavLst>
                                    </p:anim>
                                    <p:anim calcmode="lin" valueType="num">
                                      <p:cBhvr>
                                        <p:cTn id="52" dur="500" fill="hold"/>
                                        <p:tgtEl>
                                          <p:spTgt spid="34"/>
                                        </p:tgtEl>
                                        <p:attrNameLst>
                                          <p:attrName>ppt_h</p:attrName>
                                        </p:attrNameLst>
                                      </p:cBhvr>
                                      <p:tavLst>
                                        <p:tav tm="0">
                                          <p:val>
                                            <p:strVal val="#ppt_h"/>
                                          </p:val>
                                        </p:tav>
                                        <p:tav tm="100000">
                                          <p:val>
                                            <p:strVal val="#ppt_h"/>
                                          </p:val>
                                        </p:tav>
                                      </p:tavLst>
                                    </p:anim>
                                    <p:animEffect transition="in" filter="fade">
                                      <p:cBhvr>
                                        <p:cTn id="53" dur="500"/>
                                        <p:tgtEl>
                                          <p:spTgt spid="34"/>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strVal val="#ppt_w*0.70"/>
                                          </p:val>
                                        </p:tav>
                                        <p:tav tm="100000">
                                          <p:val>
                                            <p:strVal val="#ppt_w"/>
                                          </p:val>
                                        </p:tav>
                                      </p:tavLst>
                                    </p:anim>
                                    <p:anim calcmode="lin" valueType="num">
                                      <p:cBhvr>
                                        <p:cTn id="57" dur="500" fill="hold"/>
                                        <p:tgtEl>
                                          <p:spTgt spid="37"/>
                                        </p:tgtEl>
                                        <p:attrNameLst>
                                          <p:attrName>ppt_h</p:attrName>
                                        </p:attrNameLst>
                                      </p:cBhvr>
                                      <p:tavLst>
                                        <p:tav tm="0">
                                          <p:val>
                                            <p:strVal val="#ppt_h"/>
                                          </p:val>
                                        </p:tav>
                                        <p:tav tm="100000">
                                          <p:val>
                                            <p:strVal val="#ppt_h"/>
                                          </p:val>
                                        </p:tav>
                                      </p:tavLst>
                                    </p:anim>
                                    <p:animEffect transition="in" filter="fade">
                                      <p:cBhvr>
                                        <p:cTn id="58" dur="500"/>
                                        <p:tgtEl>
                                          <p:spTgt spid="37"/>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strVal val="#ppt_w*0.70"/>
                                          </p:val>
                                        </p:tav>
                                        <p:tav tm="100000">
                                          <p:val>
                                            <p:strVal val="#ppt_w"/>
                                          </p:val>
                                        </p:tav>
                                      </p:tavLst>
                                    </p:anim>
                                    <p:anim calcmode="lin" valueType="num">
                                      <p:cBhvr>
                                        <p:cTn id="62" dur="500" fill="hold"/>
                                        <p:tgtEl>
                                          <p:spTgt spid="32"/>
                                        </p:tgtEl>
                                        <p:attrNameLst>
                                          <p:attrName>ppt_h</p:attrName>
                                        </p:attrNameLst>
                                      </p:cBhvr>
                                      <p:tavLst>
                                        <p:tav tm="0">
                                          <p:val>
                                            <p:strVal val="#ppt_h"/>
                                          </p:val>
                                        </p:tav>
                                        <p:tav tm="100000">
                                          <p:val>
                                            <p:strVal val="#ppt_h"/>
                                          </p:val>
                                        </p:tav>
                                      </p:tavLst>
                                    </p:anim>
                                    <p:animEffect transition="in" filter="fade">
                                      <p:cBhvr>
                                        <p:cTn id="63" dur="500"/>
                                        <p:tgtEl>
                                          <p:spTgt spid="32"/>
                                        </p:tgtEl>
                                      </p:cBhvr>
                                    </p:animEffect>
                                  </p:childTnLst>
                                </p:cTn>
                              </p:par>
                              <p:par>
                                <p:cTn id="64" presetID="55"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strVal val="#ppt_w*0.70"/>
                                          </p:val>
                                        </p:tav>
                                        <p:tav tm="100000">
                                          <p:val>
                                            <p:strVal val="#ppt_w"/>
                                          </p:val>
                                        </p:tav>
                                      </p:tavLst>
                                    </p:anim>
                                    <p:anim calcmode="lin" valueType="num">
                                      <p:cBhvr>
                                        <p:cTn id="67" dur="500" fill="hold"/>
                                        <p:tgtEl>
                                          <p:spTgt spid="29"/>
                                        </p:tgtEl>
                                        <p:attrNameLst>
                                          <p:attrName>ppt_h</p:attrName>
                                        </p:attrNameLst>
                                      </p:cBhvr>
                                      <p:tavLst>
                                        <p:tav tm="0">
                                          <p:val>
                                            <p:strVal val="#ppt_h"/>
                                          </p:val>
                                        </p:tav>
                                        <p:tav tm="100000">
                                          <p:val>
                                            <p:strVal val="#ppt_h"/>
                                          </p:val>
                                        </p:tav>
                                      </p:tavLst>
                                    </p:anim>
                                    <p:animEffect transition="in" filter="fade">
                                      <p:cBhvr>
                                        <p:cTn id="68" dur="500"/>
                                        <p:tgtEl>
                                          <p:spTgt spid="29"/>
                                        </p:tgtEl>
                                      </p:cBhvr>
                                    </p:animEffect>
                                  </p:childTnLst>
                                </p:cTn>
                              </p:par>
                              <p:par>
                                <p:cTn id="69" presetID="55"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1000" fill="hold"/>
                                        <p:tgtEl>
                                          <p:spTgt spid="27"/>
                                        </p:tgtEl>
                                        <p:attrNameLst>
                                          <p:attrName>ppt_w</p:attrName>
                                        </p:attrNameLst>
                                      </p:cBhvr>
                                      <p:tavLst>
                                        <p:tav tm="0">
                                          <p:val>
                                            <p:strVal val="#ppt_w*0.70"/>
                                          </p:val>
                                        </p:tav>
                                        <p:tav tm="100000">
                                          <p:val>
                                            <p:strVal val="#ppt_w"/>
                                          </p:val>
                                        </p:tav>
                                      </p:tavLst>
                                    </p:anim>
                                    <p:anim calcmode="lin" valueType="num">
                                      <p:cBhvr>
                                        <p:cTn id="72" dur="1000" fill="hold"/>
                                        <p:tgtEl>
                                          <p:spTgt spid="27"/>
                                        </p:tgtEl>
                                        <p:attrNameLst>
                                          <p:attrName>ppt_h</p:attrName>
                                        </p:attrNameLst>
                                      </p:cBhvr>
                                      <p:tavLst>
                                        <p:tav tm="0">
                                          <p:val>
                                            <p:strVal val="#ppt_h"/>
                                          </p:val>
                                        </p:tav>
                                        <p:tav tm="100000">
                                          <p:val>
                                            <p:strVal val="#ppt_h"/>
                                          </p:val>
                                        </p:tav>
                                      </p:tavLst>
                                    </p:anim>
                                    <p:animEffect transition="in" filter="fade">
                                      <p:cBhvr>
                                        <p:cTn id="7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9" grpId="0"/>
      <p:bldP spid="40"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Longitudinal Spin Structure</a:t>
            </a:r>
            <a:endParaRPr lang="en-US" dirty="0"/>
          </a:p>
        </p:txBody>
      </p:sp>
      <p:sp>
        <p:nvSpPr>
          <p:cNvPr id="3" name="Slide Number Placeholder 2"/>
          <p:cNvSpPr>
            <a:spLocks noGrp="1"/>
          </p:cNvSpPr>
          <p:nvPr>
            <p:ph type="sldNum" sz="quarter" idx="12"/>
          </p:nvPr>
        </p:nvSpPr>
        <p:spPr/>
        <p:txBody>
          <a:bodyPr/>
          <a:lstStyle/>
          <a:p>
            <a:fld id="{E7C2DFF1-6A7E-5841-980E-96BA788216E4}" type="slidenum">
              <a:rPr lang="en-US" smtClean="0"/>
              <a:pPr/>
              <a:t>4</a:t>
            </a:fld>
            <a:endParaRPr lang="en-US"/>
          </a:p>
        </p:txBody>
      </p:sp>
      <p:pic>
        <p:nvPicPr>
          <p:cNvPr id="7" name="Bild 1"/>
          <p:cNvPicPr>
            <a:picLocks noChangeAspect="1"/>
          </p:cNvPicPr>
          <p:nvPr/>
        </p:nvPicPr>
        <p:blipFill>
          <a:blip r:embed="rId3"/>
          <a:stretch>
            <a:fillRect/>
          </a:stretch>
        </p:blipFill>
        <p:spPr>
          <a:xfrm>
            <a:off x="1598560" y="737141"/>
            <a:ext cx="6089599" cy="4607796"/>
          </a:xfrm>
          <a:prstGeom prst="rect">
            <a:avLst/>
          </a:prstGeom>
        </p:spPr>
      </p:pic>
      <p:sp>
        <p:nvSpPr>
          <p:cNvPr id="8" name="Date Placeholder 7"/>
          <p:cNvSpPr>
            <a:spLocks noGrp="1"/>
          </p:cNvSpPr>
          <p:nvPr>
            <p:ph type="dt" sz="half" idx="10"/>
          </p:nvPr>
        </p:nvSpPr>
        <p:spPr/>
        <p:txBody>
          <a:bodyPr/>
          <a:lstStyle/>
          <a:p>
            <a:r>
              <a:rPr lang="en-US" smtClean="0"/>
              <a:t>E.C. Aschenauer</a:t>
            </a:r>
            <a:endParaRPr lang="en-US"/>
          </a:p>
        </p:txBody>
      </p:sp>
      <p:sp>
        <p:nvSpPr>
          <p:cNvPr id="9" name="Footer Placeholder 8"/>
          <p:cNvSpPr>
            <a:spLocks noGrp="1"/>
          </p:cNvSpPr>
          <p:nvPr>
            <p:ph type="ftr" sz="quarter" idx="11"/>
          </p:nvPr>
        </p:nvSpPr>
        <p:spPr/>
        <p:txBody>
          <a:bodyPr/>
          <a:lstStyle/>
          <a:p>
            <a:r>
              <a:rPr lang="en-US" smtClean="0"/>
              <a:t>PSTP-2013, Charlotesville, VA</a:t>
            </a:r>
            <a:endParaRPr lang="en-US"/>
          </a:p>
        </p:txBody>
      </p:sp>
      <p:graphicFrame>
        <p:nvGraphicFramePr>
          <p:cNvPr id="10" name="Object 4"/>
          <p:cNvGraphicFramePr>
            <a:graphicFrameLocks noChangeAspect="1"/>
          </p:cNvGraphicFramePr>
          <p:nvPr>
            <p:extLst>
              <p:ext uri="{D42A27DB-BD31-4B8C-83A1-F6EECF244321}">
                <p14:modId xmlns:p14="http://schemas.microsoft.com/office/powerpoint/2010/main" val="447328781"/>
              </p:ext>
            </p:extLst>
          </p:nvPr>
        </p:nvGraphicFramePr>
        <p:xfrm>
          <a:off x="1612898" y="5394858"/>
          <a:ext cx="3708400" cy="533400"/>
        </p:xfrm>
        <a:graphic>
          <a:graphicData uri="http://schemas.openxmlformats.org/presentationml/2006/ole">
            <mc:AlternateContent xmlns:mc="http://schemas.openxmlformats.org/markup-compatibility/2006">
              <mc:Choice xmlns:v="urn:schemas-microsoft-com:vml" Requires="v">
                <p:oleObj spid="_x0000_s143396" name="Equation" r:id="rId4" imgW="3708400" imgH="533400" progId="Equation.DSMT4">
                  <p:embed/>
                </p:oleObj>
              </mc:Choice>
              <mc:Fallback>
                <p:oleObj name="Equation" r:id="rId4" imgW="3708400" imgH="533400" progId="Equation.DSMT4">
                  <p:embed/>
                  <p:pic>
                    <p:nvPicPr>
                      <p:cNvPr id="0" name=""/>
                      <p:cNvPicPr>
                        <a:picLocks noChangeAspect="1" noChangeArrowheads="1"/>
                      </p:cNvPicPr>
                      <p:nvPr/>
                    </p:nvPicPr>
                    <p:blipFill>
                      <a:blip r:embed="rId5"/>
                      <a:srcRect/>
                      <a:stretch>
                        <a:fillRect/>
                      </a:stretch>
                    </p:blipFill>
                    <p:spPr bwMode="auto">
                      <a:xfrm>
                        <a:off x="1612898" y="5394858"/>
                        <a:ext cx="3708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682749" y="5884334"/>
            <a:ext cx="3636557" cy="369332"/>
          </a:xfrm>
          <a:prstGeom prst="rect">
            <a:avLst/>
          </a:prstGeom>
          <a:noFill/>
        </p:spPr>
        <p:txBody>
          <a:bodyPr wrap="none" rtlCol="0">
            <a:spAutoFit/>
          </a:bodyPr>
          <a:lstStyle/>
          <a:p>
            <a:r>
              <a:rPr lang="en-US" dirty="0" smtClean="0">
                <a:solidFill>
                  <a:srgbClr val="FF00FF"/>
                </a:solidFill>
              </a:rPr>
              <a:t>Can </a:t>
            </a:r>
            <a:r>
              <a:rPr lang="en-US" dirty="0" smtClean="0">
                <a:solidFill>
                  <a:srgbClr val="FF00FF"/>
                </a:solidFill>
                <a:latin typeface="Symbol" charset="2"/>
                <a:cs typeface="Symbol" charset="2"/>
              </a:rPr>
              <a:t>DS</a:t>
            </a:r>
            <a:r>
              <a:rPr lang="en-US" dirty="0" smtClean="0">
                <a:solidFill>
                  <a:srgbClr val="FF00FF"/>
                </a:solidFill>
              </a:rPr>
              <a:t> and </a:t>
            </a:r>
            <a:r>
              <a:rPr lang="en-US" dirty="0" smtClean="0">
                <a:solidFill>
                  <a:srgbClr val="FF00FF"/>
                </a:solidFill>
                <a:latin typeface="Symbol" charset="2"/>
                <a:cs typeface="Symbol" charset="2"/>
              </a:rPr>
              <a:t>D</a:t>
            </a:r>
            <a:r>
              <a:rPr lang="en-US" dirty="0" smtClean="0">
                <a:solidFill>
                  <a:srgbClr val="FF00FF"/>
                </a:solidFill>
                <a:latin typeface="Comic Sans MS"/>
                <a:cs typeface="Comic Sans MS"/>
              </a:rPr>
              <a:t>G</a:t>
            </a:r>
            <a:r>
              <a:rPr lang="en-US" dirty="0" smtClean="0">
                <a:solidFill>
                  <a:srgbClr val="FF00FF"/>
                </a:solidFill>
              </a:rPr>
              <a:t> explain it all ?</a:t>
            </a:r>
            <a:endParaRPr lang="en-US" dirty="0">
              <a:solidFill>
                <a:srgbClr val="FF00FF"/>
              </a:solidFill>
            </a:endParaRPr>
          </a:p>
        </p:txBody>
      </p:sp>
      <p:sp>
        <p:nvSpPr>
          <p:cNvPr id="11" name="TextBox 10"/>
          <p:cNvSpPr txBox="1"/>
          <p:nvPr/>
        </p:nvSpPr>
        <p:spPr>
          <a:xfrm>
            <a:off x="5381824" y="5399933"/>
            <a:ext cx="3769181" cy="1077218"/>
          </a:xfrm>
          <a:prstGeom prst="rect">
            <a:avLst/>
          </a:prstGeom>
          <a:noFill/>
        </p:spPr>
        <p:txBody>
          <a:bodyPr wrap="none" rtlCol="0">
            <a:spAutoFit/>
          </a:bodyPr>
          <a:lstStyle/>
          <a:p>
            <a:r>
              <a:rPr lang="en-US" sz="1600" dirty="0" smtClean="0">
                <a:solidFill>
                  <a:srgbClr val="0000FF"/>
                </a:solidFill>
              </a:rPr>
              <a:t>Contribution to proton spin to date:</a:t>
            </a:r>
          </a:p>
          <a:p>
            <a:r>
              <a:rPr lang="en-US" sz="1600" dirty="0" smtClean="0"/>
              <a:t>Gluon: 20% (RHIC)     </a:t>
            </a:r>
          </a:p>
          <a:p>
            <a:r>
              <a:rPr lang="en-US" sz="1600" dirty="0" smtClean="0"/>
              <a:t>Quarks: 30% (DIS)</a:t>
            </a:r>
          </a:p>
          <a:p>
            <a:r>
              <a:rPr lang="en-US" sz="1600" dirty="0" smtClean="0">
                <a:solidFill>
                  <a:srgbClr val="FF00FF"/>
                </a:solidFill>
              </a:rPr>
              <a:t>MISS 50% </a:t>
            </a:r>
            <a:r>
              <a:rPr lang="en-US" sz="1600" dirty="0" smtClean="0">
                <a:solidFill>
                  <a:srgbClr val="FF00FF"/>
                </a:solidFill>
                <a:sym typeface="Wingdings"/>
              </a:rPr>
              <a:t> low x</a:t>
            </a:r>
            <a:endParaRPr lang="en-US" sz="1600" dirty="0">
              <a:solidFill>
                <a:srgbClr val="FF00FF"/>
              </a:solidFill>
            </a:endParaRPr>
          </a:p>
        </p:txBody>
      </p:sp>
    </p:spTree>
    <p:extLst>
      <p:ext uri="{BB962C8B-B14F-4D97-AF65-F5344CB8AC3E}">
        <p14:creationId xmlns:p14="http://schemas.microsoft.com/office/powerpoint/2010/main" val="2118763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E.C. Aschenauer</a:t>
            </a:r>
            <a:endParaRPr lang="en-US" dirty="0"/>
          </a:p>
        </p:txBody>
      </p:sp>
      <p:pic>
        <p:nvPicPr>
          <p:cNvPr id="3" name="Bil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35" y="1010494"/>
            <a:ext cx="7422065" cy="5265422"/>
          </a:xfrm>
          <a:prstGeom prst="rect">
            <a:avLst/>
          </a:prstGeom>
        </p:spPr>
      </p:pic>
      <p:sp>
        <p:nvSpPr>
          <p:cNvPr id="4" name="Titel 1"/>
          <p:cNvSpPr txBox="1">
            <a:spLocks/>
          </p:cNvSpPr>
          <p:nvPr/>
        </p:nvSpPr>
        <p:spPr>
          <a:xfrm>
            <a:off x="1160019" y="-116510"/>
            <a:ext cx="7313613" cy="634852"/>
          </a:xfrm>
          <a:prstGeom prst="rect">
            <a:avLst/>
          </a:prstGeo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p>
            <a:pPr marL="0" marR="0" lvl="0" indent="0" algn="ctr" defTabSz="914400" rtl="0" eaLnBrk="1" fontAlgn="auto" latinLnBrk="0" hangingPunct="1">
              <a:lnSpc>
                <a:spcPts val="5600"/>
              </a:lnSpc>
              <a:spcBef>
                <a:spcPct val="0"/>
              </a:spcBef>
              <a:spcAft>
                <a:spcPts val="0"/>
              </a:spcAft>
              <a:buClrTx/>
              <a:buSzTx/>
              <a:buFontTx/>
              <a:buNone/>
              <a:tabLst/>
              <a:defRPr/>
            </a:pPr>
            <a:endParaRPr kumimoji="0" lang="en-US" sz="2600" b="1" i="0" u="none" strike="noStrike" kern="1200" cap="none" spc="0" normalizeH="0" baseline="0" noProof="0" dirty="0">
              <a:ln>
                <a:noFill/>
              </a:ln>
              <a:gradFill>
                <a:gsLst>
                  <a:gs pos="50000">
                    <a:schemeClr val="tx1">
                      <a:lumMod val="65000"/>
                      <a:lumOff val="35000"/>
                    </a:schemeClr>
                  </a:gs>
                  <a:gs pos="100000">
                    <a:schemeClr val="tx1">
                      <a:lumMod val="85000"/>
                      <a:lumOff val="15000"/>
                    </a:schemeClr>
                  </a:gs>
                </a:gsLst>
                <a:lin ang="5400000" scaled="0"/>
              </a:gradFill>
              <a:effectLst>
                <a:outerShdw blurRad="50800" dist="38100" dir="2700000" algn="br">
                  <a:srgbClr val="000000">
                    <a:alpha val="43000"/>
                  </a:srgbClr>
                </a:outerShdw>
              </a:effectLst>
              <a:uLnTx/>
              <a:uFillTx/>
              <a:latin typeface="Comic Sans MS"/>
              <a:ea typeface="+mj-ea"/>
              <a:cs typeface="Comic Sans MS"/>
            </a:endParaRPr>
          </a:p>
        </p:txBody>
      </p:sp>
      <p:sp>
        <p:nvSpPr>
          <p:cNvPr id="7" name="Textfeld 6"/>
          <p:cNvSpPr txBox="1"/>
          <p:nvPr/>
        </p:nvSpPr>
        <p:spPr>
          <a:xfrm rot="19020000">
            <a:off x="1865517" y="4317695"/>
            <a:ext cx="2095458" cy="369332"/>
          </a:xfrm>
          <a:prstGeom prst="rect">
            <a:avLst/>
          </a:prstGeom>
          <a:noFill/>
        </p:spPr>
        <p:txBody>
          <a:bodyPr wrap="none" rtlCol="0">
            <a:spAutoFit/>
          </a:bodyPr>
          <a:lstStyle/>
          <a:p>
            <a:r>
              <a:rPr lang="en-US" b="1" dirty="0" smtClean="0"/>
              <a:t>20 </a:t>
            </a:r>
            <a:r>
              <a:rPr lang="en-US" b="1" dirty="0" err="1" smtClean="0"/>
              <a:t>x</a:t>
            </a:r>
            <a:r>
              <a:rPr lang="en-US" b="1" dirty="0" smtClean="0"/>
              <a:t> 250 </a:t>
            </a:r>
            <a:r>
              <a:rPr lang="en-US" b="1" dirty="0" err="1" smtClean="0"/>
              <a:t>GeV</a:t>
            </a:r>
            <a:r>
              <a:rPr lang="en-US" b="1" dirty="0" smtClean="0"/>
              <a:t> </a:t>
            </a:r>
            <a:r>
              <a:rPr lang="en-US" b="1" dirty="0" err="1" smtClean="0"/>
              <a:t>eRHIC</a:t>
            </a:r>
            <a:endParaRPr lang="en-US" b="1" dirty="0"/>
          </a:p>
        </p:txBody>
      </p:sp>
      <p:sp>
        <p:nvSpPr>
          <p:cNvPr id="8" name="Textfeld 7"/>
          <p:cNvSpPr txBox="1"/>
          <p:nvPr/>
        </p:nvSpPr>
        <p:spPr>
          <a:xfrm rot="19020000">
            <a:off x="3230892" y="4097568"/>
            <a:ext cx="2787943" cy="369332"/>
          </a:xfrm>
          <a:prstGeom prst="rect">
            <a:avLst/>
          </a:prstGeom>
          <a:noFill/>
        </p:spPr>
        <p:txBody>
          <a:bodyPr wrap="none" rtlCol="0">
            <a:spAutoFit/>
          </a:bodyPr>
          <a:lstStyle/>
          <a:p>
            <a:r>
              <a:rPr lang="en-US" b="1" dirty="0" smtClean="0">
                <a:solidFill>
                  <a:srgbClr val="FF0000"/>
                </a:solidFill>
              </a:rPr>
              <a:t>5 </a:t>
            </a:r>
            <a:r>
              <a:rPr lang="en-US" b="1" dirty="0" err="1" smtClean="0">
                <a:solidFill>
                  <a:srgbClr val="FF0000"/>
                </a:solidFill>
              </a:rPr>
              <a:t>x</a:t>
            </a:r>
            <a:r>
              <a:rPr lang="en-US" b="1" dirty="0" smtClean="0">
                <a:solidFill>
                  <a:srgbClr val="FF0000"/>
                </a:solidFill>
              </a:rPr>
              <a:t> 100 </a:t>
            </a:r>
            <a:r>
              <a:rPr lang="en-US" b="1" dirty="0" err="1" smtClean="0">
                <a:solidFill>
                  <a:srgbClr val="FF0000"/>
                </a:solidFill>
              </a:rPr>
              <a:t>GeV</a:t>
            </a:r>
            <a:r>
              <a:rPr lang="en-US" b="1" dirty="0" smtClean="0">
                <a:solidFill>
                  <a:srgbClr val="FF0000"/>
                </a:solidFill>
              </a:rPr>
              <a:t> </a:t>
            </a:r>
            <a:r>
              <a:rPr lang="en-US" b="1" dirty="0" err="1" smtClean="0">
                <a:solidFill>
                  <a:srgbClr val="FF0000"/>
                </a:solidFill>
              </a:rPr>
              <a:t>eRHIC</a:t>
            </a:r>
            <a:r>
              <a:rPr lang="en-US" b="1" dirty="0" smtClean="0">
                <a:solidFill>
                  <a:srgbClr val="FF0000"/>
                </a:solidFill>
              </a:rPr>
              <a:t> stage-1</a:t>
            </a:r>
            <a:endParaRPr lang="en-US" b="1" dirty="0">
              <a:solidFill>
                <a:srgbClr val="FF0000"/>
              </a:solidFill>
            </a:endParaRPr>
          </a:p>
        </p:txBody>
      </p:sp>
      <p:sp>
        <p:nvSpPr>
          <p:cNvPr id="2" name="Title 1"/>
          <p:cNvSpPr>
            <a:spLocks noGrp="1"/>
          </p:cNvSpPr>
          <p:nvPr>
            <p:ph type="title"/>
          </p:nvPr>
        </p:nvSpPr>
        <p:spPr/>
        <p:txBody>
          <a:bodyPr/>
          <a:lstStyle/>
          <a:p>
            <a:pPr lvl="0"/>
            <a:r>
              <a:rPr lang="en-US" dirty="0">
                <a:effectLst>
                  <a:outerShdw blurRad="50800" dist="38100" dir="2700000" algn="br">
                    <a:srgbClr val="000000">
                      <a:alpha val="43000"/>
                    </a:srgbClr>
                  </a:outerShdw>
                  <a:reflection stA="50000" endPos="50000" dist="12700" dir="5400000" sy="-100000" algn="bl" rotWithShape="0"/>
                </a:effectLst>
                <a:latin typeface="Comic Sans MS"/>
                <a:cs typeface="Comic Sans MS"/>
              </a:rPr>
              <a:t>present </a:t>
            </a:r>
            <a:r>
              <a:rPr lang="en-US" dirty="0" err="1">
                <a:effectLst>
                  <a:outerShdw blurRad="50800" dist="38100" dir="2700000" algn="br">
                    <a:srgbClr val="000000">
                      <a:alpha val="43000"/>
                    </a:srgbClr>
                  </a:outerShdw>
                  <a:reflection stA="50000" endPos="50000" dist="12700" dir="5400000" sy="-100000" algn="bl" rotWithShape="0"/>
                </a:effectLst>
                <a:latin typeface="Comic Sans MS"/>
                <a:cs typeface="Comic Sans MS"/>
              </a:rPr>
              <a:t>vs</a:t>
            </a:r>
            <a:r>
              <a:rPr lang="en-US" dirty="0">
                <a:effectLst>
                  <a:outerShdw blurRad="50800" dist="38100" dir="2700000" algn="br">
                    <a:srgbClr val="000000">
                      <a:alpha val="43000"/>
                    </a:srgbClr>
                  </a:outerShdw>
                  <a:reflection stA="50000" endPos="50000" dist="12700" dir="5400000" sy="-100000" algn="bl" rotWithShape="0"/>
                </a:effectLst>
                <a:latin typeface="Comic Sans MS"/>
                <a:cs typeface="Comic Sans MS"/>
              </a:rPr>
              <a:t> </a:t>
            </a:r>
            <a:r>
              <a:rPr lang="en-US" cap="none" dirty="0" err="1" smtClean="0">
                <a:effectLst>
                  <a:outerShdw blurRad="50800" dist="38100" dir="2700000" algn="br">
                    <a:srgbClr val="000000">
                      <a:alpha val="43000"/>
                    </a:srgbClr>
                  </a:outerShdw>
                  <a:reflection stA="50000" endPos="50000" dist="12700" dir="5400000" sy="-100000" algn="bl" rotWithShape="0"/>
                </a:effectLst>
                <a:latin typeface="Comic Sans MS"/>
                <a:cs typeface="Comic Sans MS"/>
              </a:rPr>
              <a:t>e</a:t>
            </a:r>
            <a:r>
              <a:rPr lang="en-US" dirty="0" err="1" smtClean="0">
                <a:effectLst>
                  <a:outerShdw blurRad="50800" dist="38100" dir="2700000" algn="br">
                    <a:srgbClr val="000000">
                      <a:alpha val="43000"/>
                    </a:srgbClr>
                  </a:outerShdw>
                  <a:reflection stA="50000" endPos="50000" dist="12700" dir="5400000" sy="-100000" algn="bl" rotWithShape="0"/>
                </a:effectLst>
                <a:latin typeface="Comic Sans MS"/>
                <a:cs typeface="Comic Sans MS"/>
              </a:rPr>
              <a:t>RHIC</a:t>
            </a:r>
            <a:r>
              <a:rPr lang="en-US" dirty="0" smtClean="0">
                <a:effectLst>
                  <a:outerShdw blurRad="50800" dist="38100" dir="2700000" algn="br">
                    <a:srgbClr val="000000">
                      <a:alpha val="43000"/>
                    </a:srgbClr>
                  </a:outerShdw>
                  <a:reflection stA="50000" endPos="50000" dist="12700" dir="5400000" sy="-100000" algn="bl" rotWithShape="0"/>
                </a:effectLst>
                <a:latin typeface="Comic Sans MS"/>
                <a:cs typeface="Comic Sans MS"/>
              </a:rPr>
              <a:t> </a:t>
            </a:r>
            <a:r>
              <a:rPr lang="en-US" dirty="0">
                <a:effectLst>
                  <a:outerShdw blurRad="50800" dist="38100" dir="2700000" algn="br">
                    <a:srgbClr val="000000">
                      <a:alpha val="43000"/>
                    </a:srgbClr>
                  </a:outerShdw>
                  <a:reflection stA="50000" endPos="50000" dist="12700" dir="5400000" sy="-100000" algn="bl" rotWithShape="0"/>
                </a:effectLst>
                <a:latin typeface="Comic Sans MS"/>
                <a:cs typeface="Comic Sans MS"/>
              </a:rPr>
              <a:t>kinematic </a:t>
            </a:r>
            <a:r>
              <a:rPr lang="en-US" dirty="0" smtClean="0">
                <a:effectLst>
                  <a:outerShdw blurRad="50800" dist="38100" dir="2700000" algn="br">
                    <a:srgbClr val="000000">
                      <a:alpha val="43000"/>
                    </a:srgbClr>
                  </a:outerShdw>
                  <a:reflection stA="50000" endPos="50000" dist="12700" dir="5400000" sy="-100000" algn="bl" rotWithShape="0"/>
                </a:effectLst>
                <a:latin typeface="Comic Sans MS"/>
                <a:cs typeface="Comic Sans MS"/>
              </a:rPr>
              <a:t>coverage</a:t>
            </a:r>
            <a:endParaRPr lang="en-US" dirty="0">
              <a:effectLst>
                <a:outerShdw blurRad="50800" dist="38100" dir="2700000" algn="br">
                  <a:srgbClr val="000000">
                    <a:alpha val="43000"/>
                  </a:srgbClr>
                </a:outerShdw>
                <a:reflection stA="50000" endPos="50000" dist="12700" dir="5400000" sy="-100000" algn="bl" rotWithShape="0"/>
              </a:effectLst>
            </a:endParaRPr>
          </a:p>
        </p:txBody>
      </p:sp>
      <p:sp>
        <p:nvSpPr>
          <p:cNvPr id="9" name="Textfeld 8"/>
          <p:cNvSpPr txBox="1"/>
          <p:nvPr/>
        </p:nvSpPr>
        <p:spPr>
          <a:xfrm>
            <a:off x="2635240" y="5821769"/>
            <a:ext cx="3587748" cy="307777"/>
          </a:xfrm>
          <a:prstGeom prst="rect">
            <a:avLst/>
          </a:prstGeom>
          <a:noFill/>
        </p:spPr>
        <p:txBody>
          <a:bodyPr wrap="square" rtlCol="0">
            <a:spAutoFit/>
          </a:bodyPr>
          <a:lstStyle/>
          <a:p>
            <a:r>
              <a:rPr lang="en-US" sz="1400" b="1" dirty="0" smtClean="0"/>
              <a:t>lowest x so far </a:t>
            </a:r>
            <a:r>
              <a:rPr lang="en-US" sz="1400" b="1" dirty="0" smtClean="0">
                <a:solidFill>
                  <a:srgbClr val="0000FF"/>
                </a:solidFill>
              </a:rPr>
              <a:t>4.6 x10</a:t>
            </a:r>
            <a:r>
              <a:rPr lang="en-US" sz="1400" b="1" baseline="30000" dirty="0" smtClean="0">
                <a:solidFill>
                  <a:srgbClr val="0000FF"/>
                </a:solidFill>
              </a:rPr>
              <a:t>-3</a:t>
            </a:r>
            <a:r>
              <a:rPr lang="en-US" sz="1400" dirty="0">
                <a:solidFill>
                  <a:srgbClr val="0000FF"/>
                </a:solidFill>
              </a:rPr>
              <a:t> </a:t>
            </a:r>
            <a:r>
              <a:rPr lang="en-US" sz="1400" dirty="0" smtClean="0">
                <a:solidFill>
                  <a:srgbClr val="0000FF"/>
                </a:solidFill>
              </a:rPr>
              <a:t>COMPASS </a:t>
            </a:r>
            <a:endParaRPr lang="en-US" sz="1400" baseline="30000" dirty="0" smtClean="0">
              <a:solidFill>
                <a:srgbClr val="0000FF"/>
              </a:solidFill>
            </a:endParaRPr>
          </a:p>
        </p:txBody>
      </p:sp>
      <p:cxnSp>
        <p:nvCxnSpPr>
          <p:cNvPr id="10" name="Gerade Verbindung mit Pfeil 10"/>
          <p:cNvCxnSpPr/>
          <p:nvPr/>
        </p:nvCxnSpPr>
        <p:spPr>
          <a:xfrm flipV="1">
            <a:off x="4143373" y="5246406"/>
            <a:ext cx="361823" cy="58594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Textfeld 11"/>
          <p:cNvSpPr txBox="1"/>
          <p:nvPr/>
        </p:nvSpPr>
        <p:spPr>
          <a:xfrm>
            <a:off x="4270163" y="1031992"/>
            <a:ext cx="2439673" cy="984885"/>
          </a:xfrm>
          <a:prstGeom prst="rect">
            <a:avLst/>
          </a:prstGeom>
          <a:solidFill>
            <a:srgbClr val="FFF7ED"/>
          </a:solidFill>
          <a:ln>
            <a:solidFill>
              <a:srgbClr val="FFFF66"/>
            </a:solidFill>
          </a:ln>
          <a:scene3d>
            <a:camera prst="orthographicFront"/>
            <a:lightRig rig="threePt" dir="t"/>
          </a:scene3d>
          <a:sp3d>
            <a:bevelT prst="angle"/>
          </a:sp3d>
        </p:spPr>
        <p:txBody>
          <a:bodyPr wrap="square" rtlCol="0">
            <a:spAutoFit/>
          </a:bodyPr>
          <a:lstStyle/>
          <a:p>
            <a:pPr algn="ctr"/>
            <a:r>
              <a:rPr lang="en-US" sz="1400" b="1" dirty="0" smtClean="0"/>
              <a:t>RHIC pp data</a:t>
            </a:r>
          </a:p>
          <a:p>
            <a:pPr algn="ctr"/>
            <a:r>
              <a:rPr lang="en-US" sz="1400" b="1" dirty="0" smtClean="0"/>
              <a:t>constraining </a:t>
            </a:r>
            <a:r>
              <a:rPr lang="en-US" sz="1400" b="1" dirty="0" err="1" smtClean="0"/>
              <a:t>Δg(x</a:t>
            </a:r>
            <a:r>
              <a:rPr lang="en-US" sz="1400" b="1" dirty="0" smtClean="0"/>
              <a:t>)</a:t>
            </a:r>
          </a:p>
          <a:p>
            <a:pPr algn="ctr">
              <a:spcAft>
                <a:spcPts val="600"/>
              </a:spcAft>
            </a:pPr>
            <a:r>
              <a:rPr lang="en-US" sz="1400" dirty="0" smtClean="0"/>
              <a:t>in approx. </a:t>
            </a:r>
            <a:r>
              <a:rPr lang="en-US" sz="1400" b="1" dirty="0" smtClean="0">
                <a:solidFill>
                  <a:srgbClr val="FF0000"/>
                </a:solidFill>
              </a:rPr>
              <a:t>0.05 &lt; </a:t>
            </a:r>
            <a:r>
              <a:rPr lang="en-US" sz="1400" b="1" dirty="0" err="1" smtClean="0">
                <a:solidFill>
                  <a:srgbClr val="FF0000"/>
                </a:solidFill>
              </a:rPr>
              <a:t>x</a:t>
            </a:r>
            <a:r>
              <a:rPr lang="en-US" sz="1400" b="1" dirty="0" smtClean="0">
                <a:solidFill>
                  <a:srgbClr val="FF0000"/>
                </a:solidFill>
              </a:rPr>
              <a:t> &lt;0.2</a:t>
            </a:r>
          </a:p>
          <a:p>
            <a:pPr algn="ctr"/>
            <a:r>
              <a:rPr lang="en-US" sz="1100" dirty="0" smtClean="0"/>
              <a:t>data plotted at </a:t>
            </a:r>
            <a:r>
              <a:rPr lang="en-US" sz="1100" dirty="0" err="1" smtClean="0"/>
              <a:t>x</a:t>
            </a:r>
            <a:r>
              <a:rPr lang="en-US" sz="1100" baseline="-25000" dirty="0" err="1" smtClean="0"/>
              <a:t>T</a:t>
            </a:r>
            <a:r>
              <a:rPr lang="en-US" sz="1100" dirty="0" smtClean="0"/>
              <a:t>=2p</a:t>
            </a:r>
            <a:r>
              <a:rPr lang="en-US" sz="1100" baseline="-25000" dirty="0" smtClean="0"/>
              <a:t>T</a:t>
            </a:r>
            <a:r>
              <a:rPr lang="en-US" sz="1100" dirty="0" smtClean="0"/>
              <a:t>/√S</a:t>
            </a:r>
            <a:endParaRPr lang="en-US" sz="1100" dirty="0"/>
          </a:p>
        </p:txBody>
      </p:sp>
      <p:sp>
        <p:nvSpPr>
          <p:cNvPr id="12" name="Parallelogramm 9"/>
          <p:cNvSpPr/>
          <p:nvPr/>
        </p:nvSpPr>
        <p:spPr>
          <a:xfrm rot="540000">
            <a:off x="5166671" y="1354555"/>
            <a:ext cx="1875992" cy="3998285"/>
          </a:xfrm>
          <a:prstGeom prst="parallelogram">
            <a:avLst>
              <a:gd name="adj" fmla="val 77174"/>
            </a:avLst>
          </a:prstGeom>
          <a:solidFill>
            <a:srgbClr val="FFF7ED">
              <a:alpha val="43000"/>
            </a:srgbClr>
          </a:solidFill>
          <a:ln>
            <a:solidFill>
              <a:srgbClr val="FFFF66"/>
            </a:solid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E7C2DFF1-6A7E-5841-980E-96BA788216E4}" type="slidenum">
              <a:rPr lang="en-US" smtClean="0"/>
              <a:pPr/>
              <a:t>5</a:t>
            </a:fld>
            <a:endParaRPr lang="en-US"/>
          </a:p>
        </p:txBody>
      </p:sp>
      <p:sp>
        <p:nvSpPr>
          <p:cNvPr id="18" name="Pfeil nach links 15"/>
          <p:cNvSpPr/>
          <p:nvPr/>
        </p:nvSpPr>
        <p:spPr>
          <a:xfrm>
            <a:off x="1494586" y="5312900"/>
            <a:ext cx="2866421" cy="151462"/>
          </a:xfrm>
          <a:prstGeom prst="leftArrow">
            <a:avLst>
              <a:gd name="adj1" fmla="val 50000"/>
              <a:gd name="adj2" fmla="val 72856"/>
            </a:avLst>
          </a:prstGeom>
          <a:gradFill flip="none" rotWithShape="1">
            <a:gsLst>
              <a:gs pos="39000">
                <a:srgbClr val="FF0000"/>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feld 16"/>
          <p:cNvSpPr txBox="1"/>
          <p:nvPr/>
        </p:nvSpPr>
        <p:spPr>
          <a:xfrm>
            <a:off x="116436" y="5724832"/>
            <a:ext cx="2499548" cy="646331"/>
          </a:xfrm>
          <a:prstGeom prst="rect">
            <a:avLst/>
          </a:prstGeom>
          <a:solidFill>
            <a:srgbClr val="FF0000">
              <a:alpha val="26000"/>
            </a:srgbClr>
          </a:solidFill>
          <a:ln w="28575">
            <a:solidFill>
              <a:srgbClr val="FF0000"/>
            </a:solidFill>
          </a:ln>
          <a:scene3d>
            <a:camera prst="orthographicFront"/>
            <a:lightRig rig="threePt" dir="t"/>
          </a:scene3d>
          <a:sp3d>
            <a:bevelT prst="angle"/>
          </a:sp3d>
        </p:spPr>
        <p:txBody>
          <a:bodyPr wrap="square" rtlCol="0">
            <a:spAutoFit/>
          </a:bodyPr>
          <a:lstStyle/>
          <a:p>
            <a:pPr algn="ctr"/>
            <a:r>
              <a:rPr lang="en-US" sz="1200" b="1" dirty="0" err="1" smtClean="0"/>
              <a:t>eRHIC</a:t>
            </a:r>
            <a:r>
              <a:rPr lang="en-US" sz="1200" b="1" dirty="0" smtClean="0"/>
              <a:t> extends x coverage</a:t>
            </a:r>
          </a:p>
          <a:p>
            <a:pPr algn="ctr"/>
            <a:r>
              <a:rPr lang="en-US" sz="1200" b="1" dirty="0" smtClean="0"/>
              <a:t>by up to 2 decades </a:t>
            </a:r>
          </a:p>
          <a:p>
            <a:pPr algn="ctr"/>
            <a:r>
              <a:rPr lang="en-US" sz="1100" dirty="0" smtClean="0"/>
              <a:t>(at Q</a:t>
            </a:r>
            <a:r>
              <a:rPr lang="en-US" sz="1100" baseline="30000" dirty="0" smtClean="0"/>
              <a:t>2</a:t>
            </a:r>
            <a:r>
              <a:rPr lang="en-US" sz="1100" dirty="0" smtClean="0"/>
              <a:t>=1 GeV</a:t>
            </a:r>
            <a:r>
              <a:rPr lang="en-US" sz="1100" baseline="30000" dirty="0" smtClean="0"/>
              <a:t>2</a:t>
            </a:r>
            <a:r>
              <a:rPr lang="en-US" sz="1100" dirty="0" smtClean="0"/>
              <a:t>) </a:t>
            </a:r>
            <a:endParaRPr lang="en-US" sz="1400" dirty="0"/>
          </a:p>
        </p:txBody>
      </p:sp>
      <p:sp>
        <p:nvSpPr>
          <p:cNvPr id="20" name="Pfeil nach links 6"/>
          <p:cNvSpPr/>
          <p:nvPr/>
        </p:nvSpPr>
        <p:spPr>
          <a:xfrm rot="5400000">
            <a:off x="3852423" y="3741128"/>
            <a:ext cx="2341147" cy="183918"/>
          </a:xfrm>
          <a:prstGeom prst="leftArrow">
            <a:avLst>
              <a:gd name="adj1" fmla="val 50000"/>
              <a:gd name="adj2" fmla="val 72856"/>
            </a:avLst>
          </a:prstGeom>
          <a:gradFill flip="none" rotWithShape="1">
            <a:gsLst>
              <a:gs pos="39000">
                <a:srgbClr val="0000FF"/>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feld 7"/>
          <p:cNvSpPr txBox="1"/>
          <p:nvPr/>
        </p:nvSpPr>
        <p:spPr>
          <a:xfrm>
            <a:off x="4339195" y="1650915"/>
            <a:ext cx="1765870" cy="338554"/>
          </a:xfrm>
          <a:prstGeom prst="rect">
            <a:avLst/>
          </a:prstGeom>
          <a:solidFill>
            <a:srgbClr val="0000FF">
              <a:alpha val="25000"/>
            </a:srgbClr>
          </a:solidFill>
          <a:ln w="28575">
            <a:solidFill>
              <a:srgbClr val="0000FF"/>
            </a:solidFill>
          </a:ln>
          <a:scene3d>
            <a:camera prst="orthographicFront"/>
            <a:lightRig rig="threePt" dir="t"/>
          </a:scene3d>
          <a:sp3d>
            <a:bevelT prst="angle"/>
          </a:sp3d>
        </p:spPr>
        <p:txBody>
          <a:bodyPr wrap="square" rtlCol="0">
            <a:spAutoFit/>
          </a:bodyPr>
          <a:lstStyle/>
          <a:p>
            <a:pPr algn="ctr"/>
            <a:r>
              <a:rPr lang="en-US" sz="1600" b="1" dirty="0" smtClean="0"/>
              <a:t>likewise for Q</a:t>
            </a:r>
            <a:r>
              <a:rPr lang="en-US" sz="1600" b="1" baseline="30000" dirty="0" smtClean="0"/>
              <a:t>2</a:t>
            </a:r>
            <a:r>
              <a:rPr lang="en-US" sz="1400" dirty="0" smtClean="0"/>
              <a:t> </a:t>
            </a:r>
            <a:endParaRPr lang="en-US" dirty="0"/>
          </a:p>
        </p:txBody>
      </p:sp>
      <p:sp>
        <p:nvSpPr>
          <p:cNvPr id="6" name="Footer Placeholder 5"/>
          <p:cNvSpPr>
            <a:spLocks noGrp="1"/>
          </p:cNvSpPr>
          <p:nvPr>
            <p:ph type="ftr" sz="quarter" idx="11"/>
          </p:nvPr>
        </p:nvSpPr>
        <p:spPr/>
        <p:txBody>
          <a:bodyPr/>
          <a:lstStyle/>
          <a:p>
            <a:r>
              <a:rPr lang="cs-CZ" smtClean="0"/>
              <a:t>PSTP-2013, Charlotesville, VA</a:t>
            </a:r>
            <a:endParaRPr lang="en-US"/>
          </a:p>
        </p:txBody>
      </p:sp>
    </p:spTree>
    <p:extLst>
      <p:ext uri="{BB962C8B-B14F-4D97-AF65-F5344CB8AC3E}">
        <p14:creationId xmlns:p14="http://schemas.microsoft.com/office/powerpoint/2010/main" val="3011899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6" presetClass="emph" presetSubtype="0" accel="50000" decel="50000" fill="hold" grpId="0" nodeType="withEffect">
                                  <p:stCondLst>
                                    <p:cond delay="0"/>
                                  </p:stCondLst>
                                  <p:childTnLst>
                                    <p:animScale>
                                      <p:cBhvr>
                                        <p:cTn id="18" dur="2000" fill="hold"/>
                                        <p:tgtEl>
                                          <p:spTgt spid="18"/>
                                        </p:tgtEl>
                                      </p:cBhvr>
                                      <p:by x="150000" y="150000"/>
                                    </p:animScale>
                                  </p:childTnLst>
                                </p:cTn>
                              </p:par>
                              <p:par>
                                <p:cTn id="19" presetID="9"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6" presetClass="emph" presetSubtype="0" accel="50000" decel="50000" fill="hold" grpId="1" nodeType="withEffect">
                                  <p:stCondLst>
                                    <p:cond delay="0"/>
                                  </p:stCondLst>
                                  <p:childTnLst>
                                    <p:animScale>
                                      <p:cBhvr>
                                        <p:cTn id="25" dur="2000" fill="hold"/>
                                        <p:tgtEl>
                                          <p:spTgt spid="20"/>
                                        </p:tgtEl>
                                      </p:cBhvr>
                                      <p:by x="150000" y="150000"/>
                                    </p:animScale>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P spid="18" grpId="0" animBg="1"/>
      <p:bldP spid="18" grpId="1" animBg="1"/>
      <p:bldP spid="19" grpId="0" animBg="1"/>
      <p:bldP spid="20" grpId="0" animBg="1"/>
      <p:bldP spid="20" grpId="1"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cap="none" dirty="0" smtClean="0">
                <a:solidFill>
                  <a:srgbClr val="FF29FE"/>
                </a:solidFill>
                <a:effectLst>
                  <a:outerShdw blurRad="50800" dist="38100" dir="2700000" algn="br">
                    <a:srgbClr val="000000">
                      <a:alpha val="43000"/>
                    </a:srgbClr>
                  </a:outerShdw>
                  <a:reflection stA="50000" endPos="50000" dist="12700" dir="5400000" sy="-100000" algn="bl" rotWithShape="0"/>
                </a:effectLst>
                <a:latin typeface="Comic Sans MS"/>
                <a:cs typeface="Comic Sans MS"/>
              </a:rPr>
              <a:t>g</a:t>
            </a:r>
            <a:r>
              <a:rPr lang="en-US" baseline="-25000" dirty="0" smtClean="0">
                <a:solidFill>
                  <a:srgbClr val="FF29FE"/>
                </a:solidFill>
                <a:effectLst>
                  <a:outerShdw blurRad="50800" dist="38100" dir="2700000" algn="br">
                    <a:srgbClr val="000000">
                      <a:alpha val="43000"/>
                    </a:srgbClr>
                  </a:outerShdw>
                  <a:reflection stA="50000" endPos="50000" dist="12700" dir="5400000" sy="-100000" algn="bl" rotWithShape="0"/>
                </a:effectLst>
                <a:latin typeface="Comic Sans MS"/>
                <a:cs typeface="Comic Sans MS"/>
              </a:rPr>
              <a:t>1</a:t>
            </a:r>
            <a:r>
              <a:rPr lang="en-US" baseline="30000" dirty="0" smtClean="0">
                <a:solidFill>
                  <a:srgbClr val="FF29FE"/>
                </a:solidFill>
                <a:effectLst>
                  <a:outerShdw blurRad="50800" dist="38100" dir="2700000" algn="br">
                    <a:srgbClr val="000000">
                      <a:alpha val="43000"/>
                    </a:srgbClr>
                  </a:outerShdw>
                  <a:reflection stA="50000" endPos="50000" dist="12700" dir="5400000" sy="-100000" algn="bl" rotWithShape="0"/>
                </a:effectLst>
                <a:latin typeface="Comic Sans MS"/>
                <a:cs typeface="Comic Sans MS"/>
              </a:rPr>
              <a:t>p </a:t>
            </a:r>
            <a:r>
              <a:rPr lang="en-US" dirty="0" smtClean="0">
                <a:effectLst>
                  <a:outerShdw blurRad="50800" dist="38100" dir="2700000" algn="br">
                    <a:srgbClr val="000000">
                      <a:alpha val="43000"/>
                    </a:srgbClr>
                  </a:outerShdw>
                  <a:reflection stA="50000" endPos="50000" dist="12700" dir="5400000" sy="-100000" algn="bl" rotWithShape="0"/>
                </a:effectLst>
                <a:latin typeface="Comic Sans MS"/>
                <a:cs typeface="Comic Sans MS"/>
              </a:rPr>
              <a:t>the way to find the Spin</a:t>
            </a:r>
            <a:r>
              <a:rPr lang="en-US" baseline="30000" dirty="0" smtClean="0">
                <a:effectLst>
                  <a:outerShdw blurRad="50800" dist="38100" dir="2700000" algn="br">
                    <a:srgbClr val="000000">
                      <a:alpha val="43000"/>
                    </a:srgbClr>
                  </a:outerShdw>
                  <a:reflection stA="50000" endPos="50000" dist="12700" dir="5400000" sy="-100000" algn="bl" rotWithShape="0"/>
                </a:effectLst>
                <a:latin typeface="Comic Sans MS"/>
                <a:cs typeface="Comic Sans MS"/>
              </a:rPr>
              <a:t> </a:t>
            </a:r>
            <a:endParaRPr lang="en-US" dirty="0">
              <a:effectLst>
                <a:outerShdw blurRad="50800" dist="38100" dir="2700000" algn="br">
                  <a:srgbClr val="000000">
                    <a:alpha val="43000"/>
                  </a:srgbClr>
                </a:outerShdw>
                <a:reflection stA="50000" endPos="50000" dist="12700" dir="5400000" sy="-100000" algn="bl" rotWithShape="0"/>
              </a:effectLst>
            </a:endParaRPr>
          </a:p>
        </p:txBody>
      </p:sp>
      <p:sp>
        <p:nvSpPr>
          <p:cNvPr id="5" name="Date Placeholder 4"/>
          <p:cNvSpPr>
            <a:spLocks noGrp="1"/>
          </p:cNvSpPr>
          <p:nvPr>
            <p:ph type="dt" sz="half" idx="10"/>
          </p:nvPr>
        </p:nvSpPr>
        <p:spPr/>
        <p:txBody>
          <a:bodyPr/>
          <a:lstStyle/>
          <a:p>
            <a:r>
              <a:rPr lang="en-US" smtClean="0"/>
              <a:t>E.C. Aschenauer</a:t>
            </a:r>
            <a:endParaRPr lang="en-US"/>
          </a:p>
        </p:txBody>
      </p:sp>
      <p:sp>
        <p:nvSpPr>
          <p:cNvPr id="8" name="Slide Number Placeholder 7"/>
          <p:cNvSpPr>
            <a:spLocks noGrp="1"/>
          </p:cNvSpPr>
          <p:nvPr>
            <p:ph type="sldNum" sz="quarter" idx="12"/>
          </p:nvPr>
        </p:nvSpPr>
        <p:spPr/>
        <p:txBody>
          <a:bodyPr/>
          <a:lstStyle/>
          <a:p>
            <a:fld id="{E7C2DFF1-6A7E-5841-980E-96BA788216E4}" type="slidenum">
              <a:rPr lang="en-US" smtClean="0"/>
              <a:pPr/>
              <a:t>6</a:t>
            </a:fld>
            <a:endParaRPr lang="en-US" dirty="0"/>
          </a:p>
        </p:txBody>
      </p:sp>
      <p:pic>
        <p:nvPicPr>
          <p:cNvPr id="3" name="Bild 2"/>
          <p:cNvPicPr>
            <a:picLocks noChangeAspect="1"/>
          </p:cNvPicPr>
          <p:nvPr/>
        </p:nvPicPr>
        <p:blipFill>
          <a:blip r:embed="rId3"/>
          <a:stretch>
            <a:fillRect/>
          </a:stretch>
        </p:blipFill>
        <p:spPr>
          <a:xfrm>
            <a:off x="1" y="902134"/>
            <a:ext cx="4909212" cy="5919870"/>
          </a:xfrm>
          <a:prstGeom prst="rect">
            <a:avLst/>
          </a:prstGeom>
        </p:spPr>
      </p:pic>
      <p:pic>
        <p:nvPicPr>
          <p:cNvPr id="11"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61839" y="1812044"/>
            <a:ext cx="996950" cy="971550"/>
          </a:xfrm>
          <a:prstGeom prst="rect">
            <a:avLst/>
          </a:prstGeom>
          <a:noFill/>
          <a:ln w="9525">
            <a:noFill/>
            <a:miter lim="800000"/>
            <a:headEnd/>
            <a:tailEnd/>
          </a:ln>
        </p:spPr>
      </p:pic>
      <p:sp>
        <p:nvSpPr>
          <p:cNvPr id="12" name="Textfeld 10"/>
          <p:cNvSpPr txBox="1"/>
          <p:nvPr/>
        </p:nvSpPr>
        <p:spPr>
          <a:xfrm>
            <a:off x="2765728" y="3016393"/>
            <a:ext cx="1569660" cy="307777"/>
          </a:xfrm>
          <a:prstGeom prst="rect">
            <a:avLst/>
          </a:prstGeom>
          <a:noFill/>
        </p:spPr>
        <p:txBody>
          <a:bodyPr wrap="none" rtlCol="0">
            <a:spAutoFit/>
          </a:bodyPr>
          <a:lstStyle/>
          <a:p>
            <a:r>
              <a:rPr lang="en-US" sz="1400" b="1" dirty="0" smtClean="0">
                <a:solidFill>
                  <a:srgbClr val="0000FF"/>
                </a:solidFill>
              </a:rPr>
              <a:t>5 </a:t>
            </a:r>
            <a:r>
              <a:rPr lang="en-US" sz="1400" b="1" dirty="0" err="1" smtClean="0">
                <a:solidFill>
                  <a:srgbClr val="0000FF"/>
                </a:solidFill>
              </a:rPr>
              <a:t>x</a:t>
            </a:r>
            <a:r>
              <a:rPr lang="en-US" sz="1400" b="1" dirty="0" smtClean="0">
                <a:solidFill>
                  <a:srgbClr val="0000FF"/>
                </a:solidFill>
              </a:rPr>
              <a:t> 250 starts here</a:t>
            </a:r>
            <a:endParaRPr lang="en-US" sz="1400" b="1" dirty="0">
              <a:solidFill>
                <a:srgbClr val="0000FF"/>
              </a:solidFill>
            </a:endParaRPr>
          </a:p>
        </p:txBody>
      </p:sp>
      <p:sp>
        <p:nvSpPr>
          <p:cNvPr id="13" name="Textfeld 11"/>
          <p:cNvSpPr txBox="1"/>
          <p:nvPr/>
        </p:nvSpPr>
        <p:spPr>
          <a:xfrm>
            <a:off x="3043220" y="3562343"/>
            <a:ext cx="1961094" cy="307777"/>
          </a:xfrm>
          <a:prstGeom prst="rect">
            <a:avLst/>
          </a:prstGeom>
          <a:noFill/>
          <a:ln>
            <a:noFill/>
          </a:ln>
        </p:spPr>
        <p:txBody>
          <a:bodyPr wrap="none" rtlCol="0">
            <a:spAutoFit/>
          </a:bodyPr>
          <a:lstStyle/>
          <a:p>
            <a:r>
              <a:rPr lang="en-US" sz="1400" b="1" dirty="0" smtClean="0">
                <a:solidFill>
                  <a:srgbClr val="00FF00"/>
                </a:solidFill>
              </a:rPr>
              <a:t>5 </a:t>
            </a:r>
            <a:r>
              <a:rPr lang="en-US" sz="1400" b="1" dirty="0" err="1" smtClean="0">
                <a:solidFill>
                  <a:srgbClr val="00FF00"/>
                </a:solidFill>
              </a:rPr>
              <a:t>x</a:t>
            </a:r>
            <a:r>
              <a:rPr lang="en-US" sz="1400" b="1" dirty="0" smtClean="0">
                <a:solidFill>
                  <a:srgbClr val="00FF00"/>
                </a:solidFill>
              </a:rPr>
              <a:t> 100 starts here</a:t>
            </a:r>
            <a:endParaRPr lang="en-US" sz="1400" b="1" dirty="0">
              <a:solidFill>
                <a:srgbClr val="00FF00"/>
              </a:solidFill>
            </a:endParaRPr>
          </a:p>
        </p:txBody>
      </p:sp>
      <p:cxnSp>
        <p:nvCxnSpPr>
          <p:cNvPr id="14" name="Gerade Verbindung mit Pfeil 15"/>
          <p:cNvCxnSpPr/>
          <p:nvPr/>
        </p:nvCxnSpPr>
        <p:spPr>
          <a:xfrm rot="10800000">
            <a:off x="2865117" y="3839765"/>
            <a:ext cx="295476" cy="1589"/>
          </a:xfrm>
          <a:prstGeom prst="straightConnector1">
            <a:avLst/>
          </a:prstGeom>
          <a:ln w="38100">
            <a:solidFill>
              <a:srgbClr val="00FF00"/>
            </a:solidFill>
            <a:tailEnd type="arrow" w="med" len="sm"/>
          </a:ln>
        </p:spPr>
        <p:style>
          <a:lnRef idx="2">
            <a:schemeClr val="accent1"/>
          </a:lnRef>
          <a:fillRef idx="0">
            <a:schemeClr val="accent1"/>
          </a:fillRef>
          <a:effectRef idx="1">
            <a:schemeClr val="accent1"/>
          </a:effectRef>
          <a:fontRef idx="minor">
            <a:schemeClr val="tx1"/>
          </a:fontRef>
        </p:style>
      </p:cxnSp>
      <p:cxnSp>
        <p:nvCxnSpPr>
          <p:cNvPr id="15" name="Gerade Verbindung mit Pfeil 17"/>
          <p:cNvCxnSpPr/>
          <p:nvPr/>
        </p:nvCxnSpPr>
        <p:spPr>
          <a:xfrm rot="10800000">
            <a:off x="2315520" y="3193586"/>
            <a:ext cx="508468" cy="1589"/>
          </a:xfrm>
          <a:prstGeom prst="straightConnector1">
            <a:avLst/>
          </a:prstGeom>
          <a:ln w="38100">
            <a:solidFill>
              <a:srgbClr val="0000FF"/>
            </a:solidFill>
            <a:tailEnd type="arrow" w="med" len="sm"/>
          </a:ln>
        </p:spPr>
        <p:style>
          <a:lnRef idx="2">
            <a:schemeClr val="accent1"/>
          </a:lnRef>
          <a:fillRef idx="0">
            <a:schemeClr val="accent1"/>
          </a:fillRef>
          <a:effectRef idx="1">
            <a:schemeClr val="accent1"/>
          </a:effectRef>
          <a:fontRef idx="minor">
            <a:schemeClr val="tx1"/>
          </a:fontRef>
        </p:style>
      </p:cxnSp>
      <p:sp>
        <p:nvSpPr>
          <p:cNvPr id="16" name="Ring 20"/>
          <p:cNvSpPr/>
          <p:nvPr/>
        </p:nvSpPr>
        <p:spPr>
          <a:xfrm>
            <a:off x="635671" y="3097605"/>
            <a:ext cx="349563" cy="372828"/>
          </a:xfrm>
          <a:prstGeom prst="donut">
            <a:avLst>
              <a:gd name="adj" fmla="val 10524"/>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ing 21"/>
          <p:cNvSpPr/>
          <p:nvPr/>
        </p:nvSpPr>
        <p:spPr>
          <a:xfrm>
            <a:off x="648245" y="3699955"/>
            <a:ext cx="349563" cy="372828"/>
          </a:xfrm>
          <a:prstGeom prst="donut">
            <a:avLst>
              <a:gd name="adj" fmla="val 10524"/>
            </a:avLst>
          </a:prstGeom>
          <a:solidFill>
            <a:srgbClr val="008000"/>
          </a:solidFill>
          <a:ln>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196385" y="784338"/>
            <a:ext cx="4693500" cy="307777"/>
          </a:xfrm>
          <a:prstGeom prst="rect">
            <a:avLst/>
          </a:prstGeom>
          <a:noFill/>
        </p:spPr>
        <p:txBody>
          <a:bodyPr wrap="none" rtlCol="0">
            <a:spAutoFit/>
          </a:bodyPr>
          <a:lstStyle/>
          <a:p>
            <a:r>
              <a:rPr lang="en-US" sz="1400" dirty="0" smtClean="0"/>
              <a:t>hep-ph:1206.6014 (</a:t>
            </a:r>
            <a:r>
              <a:rPr lang="en-US" sz="1400" dirty="0" err="1" smtClean="0"/>
              <a:t>M.Stratmann</a:t>
            </a:r>
            <a:r>
              <a:rPr lang="en-US" sz="1400" dirty="0" smtClean="0"/>
              <a:t>, R. </a:t>
            </a:r>
            <a:r>
              <a:rPr lang="en-US" sz="1400" dirty="0" err="1" smtClean="0"/>
              <a:t>Sassot</a:t>
            </a:r>
            <a:r>
              <a:rPr lang="en-US" sz="1400" dirty="0" smtClean="0"/>
              <a:t>, ECA)</a:t>
            </a:r>
            <a:endParaRPr lang="en-US" sz="1400" dirty="0"/>
          </a:p>
        </p:txBody>
      </p:sp>
      <p:sp>
        <p:nvSpPr>
          <p:cNvPr id="24" name="Text Box 13"/>
          <p:cNvSpPr txBox="1">
            <a:spLocks noChangeArrowheads="1"/>
          </p:cNvSpPr>
          <p:nvPr/>
        </p:nvSpPr>
        <p:spPr bwMode="auto">
          <a:xfrm>
            <a:off x="5085815" y="954076"/>
            <a:ext cx="1736135" cy="369332"/>
          </a:xfrm>
          <a:prstGeom prst="rect">
            <a:avLst/>
          </a:prstGeom>
          <a:noFill/>
          <a:ln w="9525">
            <a:noFill/>
            <a:miter lim="800000"/>
            <a:headEnd/>
            <a:tailEnd/>
          </a:ln>
          <a:effectLst/>
        </p:spPr>
        <p:txBody>
          <a:bodyPr wrap="none">
            <a:prstTxWarp prst="textNoShape">
              <a:avLst/>
            </a:prstTxWarp>
            <a:spAutoFit/>
          </a:bodyPr>
          <a:lstStyle/>
          <a:p>
            <a:pPr>
              <a:defRPr/>
            </a:pPr>
            <a:r>
              <a:rPr lang="en-US" b="1" u="sng" dirty="0">
                <a:effectLst>
                  <a:outerShdw blurRad="38100" dist="38100" dir="2700000" algn="tl">
                    <a:srgbClr val="DDDDDD"/>
                  </a:outerShdw>
                </a:effectLst>
                <a:latin typeface="Comic Sans MS" charset="0"/>
              </a:rPr>
              <a:t>cross section:</a:t>
            </a:r>
            <a:endParaRPr lang="en-GB" b="1" u="sng" dirty="0">
              <a:effectLst>
                <a:outerShdw blurRad="38100" dist="38100" dir="2700000" algn="tl">
                  <a:srgbClr val="DDDDDD"/>
                </a:outerShdw>
              </a:effectLst>
              <a:latin typeface="Comic Sans MS" charset="0"/>
            </a:endParaRPr>
          </a:p>
        </p:txBody>
      </p:sp>
      <p:graphicFrame>
        <p:nvGraphicFramePr>
          <p:cNvPr id="25" name="Object 4"/>
          <p:cNvGraphicFramePr>
            <a:graphicFrameLocks noChangeAspect="1"/>
          </p:cNvGraphicFramePr>
          <p:nvPr>
            <p:extLst>
              <p:ext uri="{D42A27DB-BD31-4B8C-83A1-F6EECF244321}">
                <p14:modId xmlns:p14="http://schemas.microsoft.com/office/powerpoint/2010/main" val="1250434901"/>
              </p:ext>
            </p:extLst>
          </p:nvPr>
        </p:nvGraphicFramePr>
        <p:xfrm>
          <a:off x="6844242" y="753520"/>
          <a:ext cx="1961092" cy="698780"/>
        </p:xfrm>
        <a:graphic>
          <a:graphicData uri="http://schemas.openxmlformats.org/presentationml/2006/ole">
            <mc:AlternateContent xmlns:mc="http://schemas.openxmlformats.org/markup-compatibility/2006">
              <mc:Choice xmlns:v="urn:schemas-microsoft-com:vml" Requires="v">
                <p:oleObj spid="_x0000_s144569" name="Equation" r:id="rId5" imgW="2209800" imgH="787400" progId="Equation.DSMT4">
                  <p:embed/>
                </p:oleObj>
              </mc:Choice>
              <mc:Fallback>
                <p:oleObj name="Equation" r:id="rId5" imgW="2209800" imgH="787400" progId="Equation.DSMT4">
                  <p:embed/>
                  <p:pic>
                    <p:nvPicPr>
                      <p:cNvPr id="0" name=""/>
                      <p:cNvPicPr>
                        <a:picLocks noChangeAspect="1" noChangeArrowheads="1"/>
                      </p:cNvPicPr>
                      <p:nvPr/>
                    </p:nvPicPr>
                    <p:blipFill>
                      <a:blip r:embed="rId6"/>
                      <a:srcRect/>
                      <a:stretch>
                        <a:fillRect/>
                      </a:stretch>
                    </p:blipFill>
                    <p:spPr bwMode="auto">
                      <a:xfrm>
                        <a:off x="6844242" y="753520"/>
                        <a:ext cx="1961092" cy="698780"/>
                      </a:xfrm>
                      <a:prstGeom prst="rect">
                        <a:avLst/>
                      </a:prstGeom>
                      <a:noFill/>
                    </p:spPr>
                  </p:pic>
                </p:oleObj>
              </mc:Fallback>
            </mc:AlternateContent>
          </a:graphicData>
        </a:graphic>
      </p:graphicFrame>
      <p:sp>
        <p:nvSpPr>
          <p:cNvPr id="27" name="Oval 26"/>
          <p:cNvSpPr/>
          <p:nvPr/>
        </p:nvSpPr>
        <p:spPr bwMode="auto">
          <a:xfrm>
            <a:off x="8614834" y="1725059"/>
            <a:ext cx="338666" cy="444500"/>
          </a:xfrm>
          <a:prstGeom prst="ellipse">
            <a:avLst/>
          </a:prstGeom>
          <a:noFill/>
          <a:ln w="28575" cap="flat" cmpd="sng" algn="ctr">
            <a:solidFill>
              <a:srgbClr val="FF29F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132729937"/>
              </p:ext>
            </p:extLst>
          </p:nvPr>
        </p:nvGraphicFramePr>
        <p:xfrm>
          <a:off x="4953000" y="3708400"/>
          <a:ext cx="114300" cy="165100"/>
        </p:xfrm>
        <a:graphic>
          <a:graphicData uri="http://schemas.openxmlformats.org/presentationml/2006/ole">
            <mc:AlternateContent xmlns:mc="http://schemas.openxmlformats.org/markup-compatibility/2006">
              <mc:Choice xmlns:v="urn:schemas-microsoft-com:vml" Requires="v">
                <p:oleObj spid="_x0000_s144570" name="Equation" r:id="rId7" imgW="114300" imgH="165100" progId="Equation.DSMT4">
                  <p:embed/>
                </p:oleObj>
              </mc:Choice>
              <mc:Fallback>
                <p:oleObj name="Equation" r:id="rId7" imgW="114300" imgH="165100" progId="Equation.DSMT4">
                  <p:embed/>
                  <p:pic>
                    <p:nvPicPr>
                      <p:cNvPr id="0" name=""/>
                      <p:cNvPicPr/>
                      <p:nvPr/>
                    </p:nvPicPr>
                    <p:blipFill>
                      <a:blip r:embed="rId8"/>
                      <a:stretch>
                        <a:fillRect/>
                      </a:stretch>
                    </p:blipFill>
                    <p:spPr>
                      <a:xfrm>
                        <a:off x="4953000" y="3708400"/>
                        <a:ext cx="114300" cy="16510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180007777"/>
              </p:ext>
            </p:extLst>
          </p:nvPr>
        </p:nvGraphicFramePr>
        <p:xfrm>
          <a:off x="4953000" y="3708400"/>
          <a:ext cx="114300" cy="165100"/>
        </p:xfrm>
        <a:graphic>
          <a:graphicData uri="http://schemas.openxmlformats.org/presentationml/2006/ole">
            <mc:AlternateContent xmlns:mc="http://schemas.openxmlformats.org/markup-compatibility/2006">
              <mc:Choice xmlns:v="urn:schemas-microsoft-com:vml" Requires="v">
                <p:oleObj spid="_x0000_s144571" name="Equation" r:id="rId9" imgW="114300" imgH="165100" progId="Equation.DSMT4">
                  <p:embed/>
                </p:oleObj>
              </mc:Choice>
              <mc:Fallback>
                <p:oleObj name="Equation" r:id="rId9" imgW="114300" imgH="165100" progId="Equation.DSMT4">
                  <p:embed/>
                  <p:pic>
                    <p:nvPicPr>
                      <p:cNvPr id="0" name=""/>
                      <p:cNvPicPr/>
                      <p:nvPr/>
                    </p:nvPicPr>
                    <p:blipFill>
                      <a:blip r:embed="rId8"/>
                      <a:stretch>
                        <a:fillRect/>
                      </a:stretch>
                    </p:blipFill>
                    <p:spPr>
                      <a:xfrm>
                        <a:off x="4953000" y="3708400"/>
                        <a:ext cx="114300" cy="1651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114564601"/>
              </p:ext>
            </p:extLst>
          </p:nvPr>
        </p:nvGraphicFramePr>
        <p:xfrm>
          <a:off x="4781551" y="1625601"/>
          <a:ext cx="4119032" cy="1061938"/>
        </p:xfrm>
        <a:graphic>
          <a:graphicData uri="http://schemas.openxmlformats.org/presentationml/2006/ole">
            <mc:AlternateContent xmlns:mc="http://schemas.openxmlformats.org/markup-compatibility/2006">
              <mc:Choice xmlns:v="urn:schemas-microsoft-com:vml" Requires="v">
                <p:oleObj spid="_x0000_s144572" name="Equation" r:id="rId10" imgW="3251200" imgH="838200" progId="Equation.DSMT4">
                  <p:embed/>
                </p:oleObj>
              </mc:Choice>
              <mc:Fallback>
                <p:oleObj name="Equation" r:id="rId10" imgW="3251200" imgH="838200" progId="Equation.DSMT4">
                  <p:embed/>
                  <p:pic>
                    <p:nvPicPr>
                      <p:cNvPr id="0" name=""/>
                      <p:cNvPicPr/>
                      <p:nvPr/>
                    </p:nvPicPr>
                    <p:blipFill>
                      <a:blip r:embed="rId11"/>
                      <a:stretch>
                        <a:fillRect/>
                      </a:stretch>
                    </p:blipFill>
                    <p:spPr>
                      <a:xfrm>
                        <a:off x="4781551" y="1625601"/>
                        <a:ext cx="4119032" cy="1061938"/>
                      </a:xfrm>
                      <a:prstGeom prst="rect">
                        <a:avLst/>
                      </a:prstGeom>
                    </p:spPr>
                  </p:pic>
                </p:oleObj>
              </mc:Fallback>
            </mc:AlternateContent>
          </a:graphicData>
        </a:graphic>
      </p:graphicFrame>
      <p:sp>
        <p:nvSpPr>
          <p:cNvPr id="31" name="AutoShape 49"/>
          <p:cNvSpPr>
            <a:spLocks noChangeArrowheads="1"/>
          </p:cNvSpPr>
          <p:nvPr/>
        </p:nvSpPr>
        <p:spPr bwMode="auto">
          <a:xfrm>
            <a:off x="4811376" y="2752360"/>
            <a:ext cx="850707" cy="253307"/>
          </a:xfrm>
          <a:prstGeom prst="curvedRightArrow">
            <a:avLst>
              <a:gd name="adj1" fmla="val 24848"/>
              <a:gd name="adj2" fmla="val 49697"/>
              <a:gd name="adj3" fmla="val 33333"/>
            </a:avLst>
          </a:prstGeom>
          <a:gradFill rotWithShape="1">
            <a:gsLst>
              <a:gs pos="0">
                <a:schemeClr val="bg1"/>
              </a:gs>
              <a:gs pos="50000">
                <a:srgbClr val="CC66FF"/>
              </a:gs>
              <a:gs pos="100000">
                <a:schemeClr val="bg1"/>
              </a:gs>
            </a:gsLst>
            <a:lin ang="2700000" scaled="1"/>
          </a:gradFill>
          <a:ln w="9525">
            <a:solidFill>
              <a:schemeClr val="tx1"/>
            </a:solidFill>
            <a:miter lim="800000"/>
            <a:headEnd/>
            <a:tailEnd/>
          </a:ln>
          <a:effectLst/>
        </p:spPr>
        <p:txBody>
          <a:bodyPr wrap="none" anchor="ctr">
            <a:prstTxWarp prst="textNoShape">
              <a:avLst/>
            </a:prstTxWarp>
            <a:normAutofit fontScale="70000" lnSpcReduction="20000"/>
            <a:scene3d>
              <a:camera prst="orthographicFront">
                <a:rot lat="0" lon="60000" rev="0"/>
              </a:camera>
              <a:lightRig rig="threePt" dir="t"/>
            </a:scene3d>
          </a:bodyPr>
          <a:lstStyle/>
          <a:p>
            <a:pPr>
              <a:defRPr/>
            </a:pPr>
            <a:endParaRPr lang="en-US" dirty="0">
              <a:effectLst>
                <a:outerShdw blurRad="38100" dist="38100" dir="2700000" algn="tl">
                  <a:srgbClr val="000000">
                    <a:alpha val="43137"/>
                  </a:srgbClr>
                </a:outerShdw>
              </a:effectLst>
              <a:latin typeface="Comic Sans MS" charset="0"/>
            </a:endParaRPr>
          </a:p>
        </p:txBody>
      </p:sp>
      <p:graphicFrame>
        <p:nvGraphicFramePr>
          <p:cNvPr id="32" name="Object 4"/>
          <p:cNvGraphicFramePr>
            <a:graphicFrameLocks noChangeAspect="1"/>
          </p:cNvGraphicFramePr>
          <p:nvPr>
            <p:extLst>
              <p:ext uri="{D42A27DB-BD31-4B8C-83A1-F6EECF244321}">
                <p14:modId xmlns:p14="http://schemas.microsoft.com/office/powerpoint/2010/main" val="3342492369"/>
              </p:ext>
            </p:extLst>
          </p:nvPr>
        </p:nvGraphicFramePr>
        <p:xfrm>
          <a:off x="5923493" y="2962254"/>
          <a:ext cx="2056342" cy="591431"/>
        </p:xfrm>
        <a:graphic>
          <a:graphicData uri="http://schemas.openxmlformats.org/presentationml/2006/ole">
            <mc:AlternateContent xmlns:mc="http://schemas.openxmlformats.org/markup-compatibility/2006">
              <mc:Choice xmlns:v="urn:schemas-microsoft-com:vml" Requires="v">
                <p:oleObj spid="_x0000_s144573" name="Equation" r:id="rId12" imgW="2959100" imgH="850900" progId="Equation.DSMT4">
                  <p:embed/>
                </p:oleObj>
              </mc:Choice>
              <mc:Fallback>
                <p:oleObj name="Equation" r:id="rId12" imgW="2959100" imgH="850900" progId="Equation.DSMT4">
                  <p:embed/>
                  <p:pic>
                    <p:nvPicPr>
                      <p:cNvPr id="0" name=""/>
                      <p:cNvPicPr>
                        <a:picLocks noChangeAspect="1" noChangeArrowheads="1"/>
                      </p:cNvPicPr>
                      <p:nvPr/>
                    </p:nvPicPr>
                    <p:blipFill>
                      <a:blip r:embed="rId13"/>
                      <a:srcRect/>
                      <a:stretch>
                        <a:fillRect/>
                      </a:stretch>
                    </p:blipFill>
                    <p:spPr bwMode="auto">
                      <a:xfrm>
                        <a:off x="5923493" y="2962254"/>
                        <a:ext cx="2056342" cy="591431"/>
                      </a:xfrm>
                      <a:prstGeom prst="rect">
                        <a:avLst/>
                      </a:prstGeom>
                      <a:noFill/>
                    </p:spPr>
                  </p:pic>
                </p:oleObj>
              </mc:Fallback>
            </mc:AlternateContent>
          </a:graphicData>
        </a:graphic>
      </p:graphicFrame>
      <p:sp>
        <p:nvSpPr>
          <p:cNvPr id="33" name="Textfeld 31"/>
          <p:cNvSpPr txBox="1">
            <a:spLocks noChangeArrowheads="1"/>
          </p:cNvSpPr>
          <p:nvPr/>
        </p:nvSpPr>
        <p:spPr bwMode="auto">
          <a:xfrm>
            <a:off x="5744960" y="2674240"/>
            <a:ext cx="2404639" cy="338576"/>
          </a:xfrm>
          <a:prstGeom prst="rect">
            <a:avLst/>
          </a:prstGeom>
          <a:noFill/>
          <a:ln w="9525">
            <a:noFill/>
            <a:miter lim="800000"/>
            <a:headEnd/>
            <a:tailEnd/>
          </a:ln>
        </p:spPr>
        <p:txBody>
          <a:bodyPr wrap="none">
            <a:prstTxWarp prst="textNoShape">
              <a:avLst/>
            </a:prstTxWarp>
            <a:spAutoFit/>
          </a:bodyPr>
          <a:lstStyle/>
          <a:p>
            <a:r>
              <a:rPr lang="en-US" sz="1600" dirty="0" err="1">
                <a:latin typeface="Comic Sans MS" charset="0"/>
                <a:ea typeface="Comic Sans MS" charset="0"/>
                <a:cs typeface="Comic Sans MS" charset="0"/>
              </a:rPr>
              <a:t>pQCD</a:t>
            </a:r>
            <a:r>
              <a:rPr lang="en-US" sz="1600" dirty="0">
                <a:latin typeface="Comic Sans MS" charset="0"/>
                <a:ea typeface="Comic Sans MS" charset="0"/>
                <a:cs typeface="Comic Sans MS" charset="0"/>
              </a:rPr>
              <a:t> scaling violations</a:t>
            </a:r>
          </a:p>
        </p:txBody>
      </p:sp>
      <p:graphicFrame>
        <p:nvGraphicFramePr>
          <p:cNvPr id="34" name="Object 2"/>
          <p:cNvGraphicFramePr>
            <a:graphicFrameLocks noChangeAspect="1"/>
          </p:cNvGraphicFramePr>
          <p:nvPr>
            <p:extLst>
              <p:ext uri="{D42A27DB-BD31-4B8C-83A1-F6EECF244321}">
                <p14:modId xmlns:p14="http://schemas.microsoft.com/office/powerpoint/2010/main" val="4077666419"/>
              </p:ext>
            </p:extLst>
          </p:nvPr>
        </p:nvGraphicFramePr>
        <p:xfrm>
          <a:off x="5067300" y="3570265"/>
          <a:ext cx="3928533" cy="670494"/>
        </p:xfrm>
        <a:graphic>
          <a:graphicData uri="http://schemas.openxmlformats.org/presentationml/2006/ole">
            <mc:AlternateContent xmlns:mc="http://schemas.openxmlformats.org/markup-compatibility/2006">
              <mc:Choice xmlns:v="urn:schemas-microsoft-com:vml" Requires="v">
                <p:oleObj spid="_x0000_s144574" name="Equation" r:id="rId14" imgW="5283200" imgH="901700" progId="Equation.3">
                  <p:embed/>
                </p:oleObj>
              </mc:Choice>
              <mc:Fallback>
                <p:oleObj name="Equation" r:id="rId14" imgW="5283200" imgH="901700" progId="Equation.3">
                  <p:embed/>
                  <p:pic>
                    <p:nvPicPr>
                      <p:cNvPr id="0" name=""/>
                      <p:cNvPicPr>
                        <a:picLocks noChangeAspect="1" noChangeArrowheads="1"/>
                      </p:cNvPicPr>
                      <p:nvPr/>
                    </p:nvPicPr>
                    <p:blipFill>
                      <a:blip r:embed="rId15"/>
                      <a:srcRect/>
                      <a:stretch>
                        <a:fillRect/>
                      </a:stretch>
                    </p:blipFill>
                    <p:spPr bwMode="auto">
                      <a:xfrm>
                        <a:off x="5067300" y="3570265"/>
                        <a:ext cx="3928533" cy="670494"/>
                      </a:xfrm>
                      <a:prstGeom prst="rect">
                        <a:avLst/>
                      </a:prstGeom>
                      <a:noFill/>
                    </p:spPr>
                  </p:pic>
                </p:oleObj>
              </mc:Fallback>
            </mc:AlternateContent>
          </a:graphicData>
        </a:graphic>
      </p:graphicFrame>
      <p:sp>
        <p:nvSpPr>
          <p:cNvPr id="9" name="TextBox 8"/>
          <p:cNvSpPr txBox="1"/>
          <p:nvPr/>
        </p:nvSpPr>
        <p:spPr>
          <a:xfrm rot="360000">
            <a:off x="593906" y="5843395"/>
            <a:ext cx="1374670" cy="369332"/>
          </a:xfrm>
          <a:prstGeom prst="rect">
            <a:avLst/>
          </a:prstGeom>
          <a:noFill/>
        </p:spPr>
        <p:txBody>
          <a:bodyPr wrap="none" rtlCol="0">
            <a:spAutoFit/>
          </a:bodyPr>
          <a:lstStyle/>
          <a:p>
            <a:r>
              <a:rPr lang="en-US" dirty="0" smtClean="0">
                <a:solidFill>
                  <a:srgbClr val="FF0000"/>
                </a:solidFill>
              </a:rPr>
              <a:t>world data</a:t>
            </a:r>
            <a:endParaRPr lang="en-US" dirty="0">
              <a:solidFill>
                <a:srgbClr val="FF0000"/>
              </a:solidFill>
            </a:endParaRPr>
          </a:p>
        </p:txBody>
      </p:sp>
      <p:sp>
        <p:nvSpPr>
          <p:cNvPr id="6" name="Right Triangle 5"/>
          <p:cNvSpPr/>
          <p:nvPr/>
        </p:nvSpPr>
        <p:spPr bwMode="auto">
          <a:xfrm>
            <a:off x="529150" y="4950224"/>
            <a:ext cx="2410570" cy="1352199"/>
          </a:xfrm>
          <a:prstGeom prst="rtTriangl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pSp>
        <p:nvGrpSpPr>
          <p:cNvPr id="35" name="Group 34"/>
          <p:cNvGrpSpPr/>
          <p:nvPr/>
        </p:nvGrpSpPr>
        <p:grpSpPr>
          <a:xfrm>
            <a:off x="5737994" y="4135514"/>
            <a:ext cx="2744764" cy="2734244"/>
            <a:chOff x="2833890" y="3927256"/>
            <a:chExt cx="2744764" cy="2734244"/>
          </a:xfrm>
        </p:grpSpPr>
        <p:pic>
          <p:nvPicPr>
            <p:cNvPr id="36" name="Bild 14"/>
            <p:cNvPicPr>
              <a:picLocks noChangeAspect="1"/>
            </p:cNvPicPr>
            <p:nvPr/>
          </p:nvPicPr>
          <p:blipFill rotWithShape="1">
            <a:blip r:embed="rId16"/>
            <a:srcRect l="50438" t="47307"/>
            <a:stretch/>
          </p:blipFill>
          <p:spPr>
            <a:xfrm>
              <a:off x="2833890" y="3927256"/>
              <a:ext cx="2744764" cy="2734244"/>
            </a:xfrm>
            <a:prstGeom prst="rect">
              <a:avLst/>
            </a:prstGeom>
          </p:spPr>
        </p:pic>
        <p:sp>
          <p:nvSpPr>
            <p:cNvPr id="37" name="TextBox 36"/>
            <p:cNvSpPr txBox="1"/>
            <p:nvPr/>
          </p:nvSpPr>
          <p:spPr>
            <a:xfrm>
              <a:off x="2939720" y="5702752"/>
              <a:ext cx="1934519" cy="461665"/>
            </a:xfrm>
            <a:prstGeom prst="rect">
              <a:avLst/>
            </a:prstGeom>
            <a:noFill/>
          </p:spPr>
          <p:txBody>
            <a:bodyPr wrap="none" rtlCol="0">
              <a:spAutoFit/>
            </a:bodyPr>
            <a:lstStyle/>
            <a:p>
              <a:r>
                <a:rPr lang="en-US" sz="1200" dirty="0" smtClean="0">
                  <a:solidFill>
                    <a:srgbClr val="FFCC66"/>
                  </a:solidFill>
                </a:rPr>
                <a:t>now</a:t>
              </a:r>
            </a:p>
            <a:p>
              <a:r>
                <a:rPr lang="en-US" sz="1200" dirty="0" err="1" smtClean="0">
                  <a:solidFill>
                    <a:srgbClr val="FF0000"/>
                  </a:solidFill>
                </a:rPr>
                <a:t>eRHIC</a:t>
              </a:r>
              <a:r>
                <a:rPr lang="en-US" sz="1200" dirty="0" smtClean="0">
                  <a:solidFill>
                    <a:srgbClr val="FF0000"/>
                  </a:solidFill>
                </a:rPr>
                <a:t> 5x100/250 </a:t>
              </a:r>
              <a:r>
                <a:rPr lang="en-US" sz="1200" dirty="0" err="1" smtClean="0">
                  <a:solidFill>
                    <a:srgbClr val="FF0000"/>
                  </a:solidFill>
                </a:rPr>
                <a:t>GeV</a:t>
              </a:r>
              <a:endParaRPr lang="en-US" sz="1200" dirty="0">
                <a:solidFill>
                  <a:srgbClr val="FF0000"/>
                </a:solidFill>
              </a:endParaRPr>
            </a:p>
          </p:txBody>
        </p:sp>
      </p:grpSp>
      <p:grpSp>
        <p:nvGrpSpPr>
          <p:cNvPr id="38" name="Gruppierung 20"/>
          <p:cNvGrpSpPr/>
          <p:nvPr/>
        </p:nvGrpSpPr>
        <p:grpSpPr>
          <a:xfrm>
            <a:off x="6227266" y="4401414"/>
            <a:ext cx="1834589" cy="1634311"/>
            <a:chOff x="3323162" y="4193156"/>
            <a:chExt cx="1834589" cy="1634311"/>
          </a:xfrm>
        </p:grpSpPr>
        <p:sp>
          <p:nvSpPr>
            <p:cNvPr id="39" name="Textfeld 9"/>
            <p:cNvSpPr txBox="1"/>
            <p:nvPr/>
          </p:nvSpPr>
          <p:spPr>
            <a:xfrm>
              <a:off x="3336394" y="4193156"/>
              <a:ext cx="1821357" cy="523220"/>
            </a:xfrm>
            <a:prstGeom prst="rect">
              <a:avLst/>
            </a:prstGeom>
            <a:noFill/>
          </p:spPr>
          <p:txBody>
            <a:bodyPr wrap="none" rtlCol="0">
              <a:spAutoFit/>
            </a:bodyPr>
            <a:lstStyle/>
            <a:p>
              <a:r>
                <a:rPr lang="en-US" sz="1400" b="1" dirty="0" smtClean="0">
                  <a:solidFill>
                    <a:srgbClr val="0000FF"/>
                  </a:solidFill>
                </a:rPr>
                <a:t>dramatic reduction </a:t>
              </a:r>
            </a:p>
            <a:p>
              <a:r>
                <a:rPr lang="en-US" sz="1400" b="1" dirty="0" smtClean="0">
                  <a:solidFill>
                    <a:srgbClr val="0000FF"/>
                  </a:solidFill>
                </a:rPr>
                <a:t>of uncertainties:</a:t>
              </a:r>
              <a:endParaRPr lang="en-US" sz="1400" b="1" dirty="0">
                <a:solidFill>
                  <a:srgbClr val="0000FF"/>
                </a:solidFill>
              </a:endParaRPr>
            </a:p>
          </p:txBody>
        </p:sp>
        <p:cxnSp>
          <p:nvCxnSpPr>
            <p:cNvPr id="40" name="Gerade Verbindung mit Pfeil 13"/>
            <p:cNvCxnSpPr/>
            <p:nvPr/>
          </p:nvCxnSpPr>
          <p:spPr>
            <a:xfrm>
              <a:off x="3323162" y="4413250"/>
              <a:ext cx="13228" cy="81911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1" name="Gerade Verbindung mit Pfeil 15"/>
            <p:cNvCxnSpPr/>
            <p:nvPr/>
          </p:nvCxnSpPr>
          <p:spPr>
            <a:xfrm rot="16200000" flipV="1">
              <a:off x="3091590" y="5582666"/>
              <a:ext cx="489600" cy="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sp>
        <p:nvSpPr>
          <p:cNvPr id="7" name="Footer Placeholder 6"/>
          <p:cNvSpPr>
            <a:spLocks noGrp="1"/>
          </p:cNvSpPr>
          <p:nvPr>
            <p:ph type="ftr" sz="quarter" idx="11"/>
          </p:nvPr>
        </p:nvSpPr>
        <p:spPr/>
        <p:txBody>
          <a:bodyPr/>
          <a:lstStyle/>
          <a:p>
            <a:r>
              <a:rPr lang="en-US" altLang="ja-JP" smtClean="0"/>
              <a:t>PSTP-2013, Charlotesville, VA</a:t>
            </a:r>
            <a:endParaRPr lang="en-US" altLang="ja-JP"/>
          </a:p>
        </p:txBody>
      </p:sp>
    </p:spTree>
    <p:extLst>
      <p:ext uri="{BB962C8B-B14F-4D97-AF65-F5344CB8AC3E}">
        <p14:creationId xmlns:p14="http://schemas.microsoft.com/office/powerpoint/2010/main" val="2514133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par>
                          <p:cTn id="37" fill="hold">
                            <p:stCondLst>
                              <p:cond delay="500"/>
                            </p:stCondLst>
                            <p:childTnLst>
                              <p:par>
                                <p:cTn id="38" presetID="16" presetClass="entr" presetSubtype="21"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arn(inVertical)">
                                      <p:cBhvr>
                                        <p:cTn id="40" dur="500"/>
                                        <p:tgtEl>
                                          <p:spTgt spid="35"/>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strVal val="#ppt_w+.3"/>
                                          </p:val>
                                        </p:tav>
                                        <p:tav tm="100000">
                                          <p:val>
                                            <p:strVal val="#ppt_w"/>
                                          </p:val>
                                        </p:tav>
                                      </p:tavLst>
                                    </p:anim>
                                    <p:anim calcmode="lin" valueType="num">
                                      <p:cBhvr>
                                        <p:cTn id="45" dur="1000" fill="hold"/>
                                        <p:tgtEl>
                                          <p:spTgt spid="38"/>
                                        </p:tgtEl>
                                        <p:attrNameLst>
                                          <p:attrName>ppt_h</p:attrName>
                                        </p:attrNameLst>
                                      </p:cBhvr>
                                      <p:tavLst>
                                        <p:tav tm="0">
                                          <p:val>
                                            <p:strVal val="#ppt_h"/>
                                          </p:val>
                                        </p:tav>
                                        <p:tav tm="100000">
                                          <p:val>
                                            <p:strVal val="#ppt_h"/>
                                          </p:val>
                                        </p:tav>
                                      </p:tavLst>
                                    </p:anim>
                                    <p:animEffect transition="in" filter="fade">
                                      <p:cBhvr>
                                        <p:cTn id="4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17" grpId="0" animBg="1"/>
      <p:bldP spid="23" grpId="0"/>
      <p:bldP spid="9"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Object 4"/>
          <p:cNvGraphicFramePr>
            <a:graphicFrameLocks noChangeAspect="1"/>
          </p:cNvGraphicFramePr>
          <p:nvPr>
            <p:extLst>
              <p:ext uri="{D42A27DB-BD31-4B8C-83A1-F6EECF244321}">
                <p14:modId xmlns:p14="http://schemas.microsoft.com/office/powerpoint/2010/main" val="2476900419"/>
              </p:ext>
            </p:extLst>
          </p:nvPr>
        </p:nvGraphicFramePr>
        <p:xfrm>
          <a:off x="1603455" y="771056"/>
          <a:ext cx="5988598" cy="861374"/>
        </p:xfrm>
        <a:graphic>
          <a:graphicData uri="http://schemas.openxmlformats.org/presentationml/2006/ole">
            <mc:AlternateContent xmlns:mc="http://schemas.openxmlformats.org/markup-compatibility/2006">
              <mc:Choice xmlns:v="urn:schemas-microsoft-com:vml" Requires="v">
                <p:oleObj spid="_x0000_s145444" name="Equation" r:id="rId3" imgW="3708400" imgH="533400" progId="Equation.3">
                  <p:embed/>
                </p:oleObj>
              </mc:Choice>
              <mc:Fallback>
                <p:oleObj name="Equation" r:id="rId3" imgW="3708400" imgH="533400" progId="Equation.3">
                  <p:embed/>
                  <p:pic>
                    <p:nvPicPr>
                      <p:cNvPr id="0" name=""/>
                      <p:cNvPicPr>
                        <a:picLocks noChangeAspect="1" noChangeArrowheads="1"/>
                      </p:cNvPicPr>
                      <p:nvPr/>
                    </p:nvPicPr>
                    <p:blipFill>
                      <a:blip r:embed="rId4"/>
                      <a:srcRect/>
                      <a:stretch>
                        <a:fillRect/>
                      </a:stretch>
                    </p:blipFill>
                    <p:spPr bwMode="auto">
                      <a:xfrm>
                        <a:off x="1603455" y="771056"/>
                        <a:ext cx="5988598" cy="861374"/>
                      </a:xfrm>
                      <a:prstGeom prst="rect">
                        <a:avLst/>
                      </a:prstGeom>
                      <a:noFill/>
                      <a:extLst/>
                    </p:spPr>
                  </p:pic>
                </p:oleObj>
              </mc:Fallback>
            </mc:AlternateContent>
          </a:graphicData>
        </a:graphic>
      </p:graphicFrame>
      <p:pic>
        <p:nvPicPr>
          <p:cNvPr id="3" name="Bild 2"/>
          <p:cNvPicPr>
            <a:picLocks noChangeAspect="1"/>
          </p:cNvPicPr>
          <p:nvPr/>
        </p:nvPicPr>
        <p:blipFill rotWithShape="1">
          <a:blip r:embed="rId5">
            <a:extLst>
              <a:ext uri="{28A0092B-C50C-407E-A947-70E740481C1C}">
                <a14:useLocalDpi xmlns:a14="http://schemas.microsoft.com/office/drawing/2010/main" val="0"/>
              </a:ext>
            </a:extLst>
          </a:blip>
          <a:srcRect t="11519" r="10481"/>
          <a:stretch/>
        </p:blipFill>
        <p:spPr>
          <a:xfrm>
            <a:off x="1771296" y="1743140"/>
            <a:ext cx="4998115" cy="4940136"/>
          </a:xfrm>
          <a:prstGeom prst="rect">
            <a:avLst/>
          </a:prstGeom>
        </p:spPr>
      </p:pic>
      <p:sp>
        <p:nvSpPr>
          <p:cNvPr id="4" name="Titel 1"/>
          <p:cNvSpPr txBox="1">
            <a:spLocks/>
          </p:cNvSpPr>
          <p:nvPr/>
        </p:nvSpPr>
        <p:spPr>
          <a:xfrm>
            <a:off x="810453" y="0"/>
            <a:ext cx="7313613" cy="634852"/>
          </a:xfrm>
          <a:prstGeom prst="rect">
            <a:avLst/>
          </a:prstGeom>
          <a:scene3d>
            <a:camera prst="orthographicFront"/>
            <a:lightRig rig="chilly" dir="t"/>
          </a:scene3d>
          <a:sp3d extrusionH="12700">
            <a:extrusionClr>
              <a:schemeClr val="bg1"/>
            </a:extrusionClr>
          </a:sp3d>
        </p:spPr>
        <p:txBody>
          <a:bodyPr vert="horz" lIns="91440" tIns="45720" rIns="91440" bIns="45720" rtlCol="0" anchor="b">
            <a:noAutofit/>
            <a:sp3d extrusionH="12700">
              <a:extrusionClr>
                <a:schemeClr val="bg1"/>
              </a:extrusionClr>
            </a:sp3d>
          </a:bodyPr>
          <a:lstStyle/>
          <a:p>
            <a:pPr marL="0" marR="0" lvl="0" indent="0" algn="ctr" defTabSz="914400" rtl="0" eaLnBrk="1" fontAlgn="auto" latinLnBrk="0" hangingPunct="1">
              <a:lnSpc>
                <a:spcPts val="5600"/>
              </a:lnSpc>
              <a:spcBef>
                <a:spcPct val="0"/>
              </a:spcBef>
              <a:spcAft>
                <a:spcPts val="0"/>
              </a:spcAft>
              <a:buClrTx/>
              <a:buSzTx/>
              <a:buFontTx/>
              <a:buNone/>
              <a:tabLst/>
              <a:defRPr/>
            </a:pPr>
            <a:endParaRPr kumimoji="0" lang="en-US" sz="2600" b="1" i="0" u="none" strike="noStrike" kern="1200" cap="none" spc="0" normalizeH="0" baseline="0" noProof="0" dirty="0">
              <a:ln>
                <a:noFill/>
              </a:ln>
              <a:gradFill>
                <a:gsLst>
                  <a:gs pos="50000">
                    <a:schemeClr val="tx1">
                      <a:lumMod val="65000"/>
                      <a:lumOff val="35000"/>
                    </a:schemeClr>
                  </a:gs>
                  <a:gs pos="100000">
                    <a:schemeClr val="tx1">
                      <a:lumMod val="85000"/>
                      <a:lumOff val="15000"/>
                    </a:schemeClr>
                  </a:gs>
                </a:gsLst>
                <a:lin ang="5400000" scaled="0"/>
              </a:gradFill>
              <a:effectLst>
                <a:outerShdw blurRad="50800" dist="38100" dir="2700000" algn="br">
                  <a:srgbClr val="000000">
                    <a:alpha val="43000"/>
                  </a:srgbClr>
                </a:outerShdw>
              </a:effectLst>
              <a:uLnTx/>
              <a:uFillTx/>
              <a:latin typeface="Comic Sans MS"/>
              <a:ea typeface="+mj-ea"/>
              <a:cs typeface="Comic Sans MS"/>
            </a:endParaRPr>
          </a:p>
        </p:txBody>
      </p:sp>
      <p:sp>
        <p:nvSpPr>
          <p:cNvPr id="7" name="Textfeld 6"/>
          <p:cNvSpPr txBox="1"/>
          <p:nvPr/>
        </p:nvSpPr>
        <p:spPr>
          <a:xfrm>
            <a:off x="0" y="4920498"/>
            <a:ext cx="2398688" cy="830997"/>
          </a:xfrm>
          <a:prstGeom prst="rect">
            <a:avLst/>
          </a:prstGeom>
          <a:noFill/>
        </p:spPr>
        <p:txBody>
          <a:bodyPr wrap="none" rtlCol="0">
            <a:spAutoFit/>
          </a:bodyPr>
          <a:lstStyle/>
          <a:p>
            <a:pPr>
              <a:spcAft>
                <a:spcPts val="0"/>
              </a:spcAft>
              <a:buFont typeface="Arial"/>
              <a:buChar char="•"/>
            </a:pPr>
            <a:r>
              <a:rPr lang="en-US" sz="1200" dirty="0" smtClean="0"/>
              <a:t> can expect ~5-10%</a:t>
            </a:r>
          </a:p>
          <a:p>
            <a:pPr>
              <a:spcAft>
                <a:spcPts val="0"/>
              </a:spcAft>
            </a:pPr>
            <a:r>
              <a:rPr lang="en-US" sz="1200" dirty="0" smtClean="0"/>
              <a:t>  uncertainties on ΔΣ and </a:t>
            </a:r>
            <a:r>
              <a:rPr lang="en-US" sz="1200" dirty="0" err="1" smtClean="0"/>
              <a:t>Δg</a:t>
            </a:r>
            <a:endParaRPr lang="en-US" sz="1200" dirty="0" smtClean="0"/>
          </a:p>
          <a:p>
            <a:pPr algn="ctr">
              <a:spcAft>
                <a:spcPts val="0"/>
              </a:spcAft>
            </a:pPr>
            <a:r>
              <a:rPr lang="en-US" sz="1200" dirty="0" smtClean="0"/>
              <a:t>               </a:t>
            </a:r>
            <a:r>
              <a:rPr lang="en-US" sz="1200" dirty="0" smtClean="0">
                <a:solidFill>
                  <a:srgbClr val="FF00FF"/>
                </a:solidFill>
              </a:rPr>
              <a:t>BUT</a:t>
            </a:r>
          </a:p>
          <a:p>
            <a:pPr>
              <a:spcAft>
                <a:spcPts val="0"/>
              </a:spcAft>
            </a:pPr>
            <a:r>
              <a:rPr lang="en-US" sz="1200" dirty="0" smtClean="0"/>
              <a:t>  need to control systematics</a:t>
            </a:r>
            <a:endParaRPr lang="en-US" sz="1200" dirty="0"/>
          </a:p>
        </p:txBody>
      </p:sp>
      <p:sp>
        <p:nvSpPr>
          <p:cNvPr id="8" name="Textfeld 7"/>
          <p:cNvSpPr txBox="1"/>
          <p:nvPr/>
        </p:nvSpPr>
        <p:spPr>
          <a:xfrm>
            <a:off x="4068217" y="2652769"/>
            <a:ext cx="1762497" cy="400110"/>
          </a:xfrm>
          <a:prstGeom prst="rect">
            <a:avLst/>
          </a:prstGeom>
          <a:noFill/>
        </p:spPr>
        <p:txBody>
          <a:bodyPr wrap="none" rtlCol="0">
            <a:spAutoFit/>
          </a:bodyPr>
          <a:lstStyle/>
          <a:p>
            <a:r>
              <a:rPr lang="en-US" sz="2000" b="1" dirty="0" smtClean="0"/>
              <a:t>current data</a:t>
            </a:r>
            <a:endParaRPr lang="en-US" sz="2000" b="1" dirty="0"/>
          </a:p>
        </p:txBody>
      </p:sp>
      <p:sp>
        <p:nvSpPr>
          <p:cNvPr id="9" name="Textfeld 8"/>
          <p:cNvSpPr txBox="1"/>
          <p:nvPr/>
        </p:nvSpPr>
        <p:spPr>
          <a:xfrm>
            <a:off x="5426617" y="3921892"/>
            <a:ext cx="1884801" cy="369332"/>
          </a:xfrm>
          <a:prstGeom prst="rect">
            <a:avLst/>
          </a:prstGeom>
          <a:noFill/>
        </p:spPr>
        <p:txBody>
          <a:bodyPr wrap="none" rtlCol="0">
            <a:spAutoFit/>
          </a:bodyPr>
          <a:lstStyle/>
          <a:p>
            <a:r>
              <a:rPr lang="en-US" b="1" dirty="0" smtClean="0">
                <a:solidFill>
                  <a:srgbClr val="FF0000"/>
                </a:solidFill>
              </a:rPr>
              <a:t>w/ </a:t>
            </a:r>
            <a:r>
              <a:rPr lang="en-US" dirty="0" err="1" smtClean="0">
                <a:solidFill>
                  <a:srgbClr val="FF0000"/>
                </a:solidFill>
              </a:rPr>
              <a:t>eRHIC</a:t>
            </a:r>
            <a:r>
              <a:rPr lang="en-US" b="1" dirty="0" smtClean="0">
                <a:solidFill>
                  <a:srgbClr val="FF0000"/>
                </a:solidFill>
              </a:rPr>
              <a:t> data</a:t>
            </a:r>
            <a:endParaRPr lang="en-US" b="1" dirty="0">
              <a:solidFill>
                <a:srgbClr val="FF0000"/>
              </a:solidFill>
            </a:endParaRPr>
          </a:p>
        </p:txBody>
      </p:sp>
      <p:cxnSp>
        <p:nvCxnSpPr>
          <p:cNvPr id="11" name="Gerade Verbindung 10"/>
          <p:cNvCxnSpPr>
            <a:stCxn id="9" idx="1"/>
          </p:cNvCxnSpPr>
          <p:nvPr/>
        </p:nvCxnSpPr>
        <p:spPr>
          <a:xfrm flipH="1" flipV="1">
            <a:off x="4669683" y="3921892"/>
            <a:ext cx="756934" cy="184666"/>
          </a:xfrm>
          <a:prstGeom prst="line">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lvl="0"/>
            <a:r>
              <a:rPr lang="en-US" dirty="0" smtClean="0">
                <a:effectLst>
                  <a:outerShdw blurRad="50800" dist="38100" dir="2700000" algn="br">
                    <a:srgbClr val="000000">
                      <a:alpha val="43000"/>
                    </a:srgbClr>
                  </a:outerShdw>
                  <a:reflection stA="50000" endPos="50000" dist="12700" dir="5400000" sy="-100000" algn="bl" rotWithShape="0"/>
                </a:effectLst>
                <a:latin typeface="Comic Sans MS"/>
                <a:cs typeface="Comic Sans MS"/>
              </a:rPr>
              <a:t>Can we solve the spin </a:t>
            </a:r>
            <a:r>
              <a:rPr lang="en-US" dirty="0">
                <a:effectLst>
                  <a:outerShdw blurRad="50800" dist="38100" dir="2700000" algn="br">
                    <a:srgbClr val="000000">
                      <a:alpha val="43000"/>
                    </a:srgbClr>
                  </a:outerShdw>
                  <a:reflection stA="50000" endPos="50000" dist="12700" dir="5400000" sy="-100000" algn="bl" rotWithShape="0"/>
                </a:effectLst>
                <a:latin typeface="Comic Sans MS"/>
                <a:cs typeface="Comic Sans MS"/>
              </a:rPr>
              <a:t>sum </a:t>
            </a:r>
            <a:r>
              <a:rPr lang="en-US" dirty="0" smtClean="0">
                <a:effectLst>
                  <a:outerShdw blurRad="50800" dist="38100" dir="2700000" algn="br">
                    <a:srgbClr val="000000">
                      <a:alpha val="43000"/>
                    </a:srgbClr>
                  </a:outerShdw>
                  <a:reflection stA="50000" endPos="50000" dist="12700" dir="5400000" sy="-100000" algn="bl" rotWithShape="0"/>
                </a:effectLst>
                <a:latin typeface="Comic Sans MS"/>
                <a:cs typeface="Comic Sans MS"/>
              </a:rPr>
              <a:t>rule ?</a:t>
            </a:r>
            <a:endParaRPr lang="en-US" dirty="0">
              <a:effectLst>
                <a:outerShdw blurRad="50800" dist="38100" dir="2700000" algn="br">
                  <a:srgbClr val="000000">
                    <a:alpha val="43000"/>
                  </a:srgbClr>
                </a:outerShdw>
                <a:reflection stA="50000" endPos="50000" dist="12700" dir="5400000" sy="-100000" algn="bl" rotWithShape="0"/>
              </a:effectLst>
            </a:endParaRPr>
          </a:p>
        </p:txBody>
      </p:sp>
      <p:sp>
        <p:nvSpPr>
          <p:cNvPr id="10" name="Slide Number Placeholder 9"/>
          <p:cNvSpPr>
            <a:spLocks noGrp="1"/>
          </p:cNvSpPr>
          <p:nvPr>
            <p:ph type="sldNum" sz="quarter" idx="12"/>
          </p:nvPr>
        </p:nvSpPr>
        <p:spPr/>
        <p:txBody>
          <a:bodyPr/>
          <a:lstStyle/>
          <a:p>
            <a:fld id="{E7C2DFF1-6A7E-5841-980E-96BA788216E4}" type="slidenum">
              <a:rPr lang="en-US" smtClean="0"/>
              <a:pPr/>
              <a:t>7</a:t>
            </a:fld>
            <a:endParaRPr lang="en-US"/>
          </a:p>
        </p:txBody>
      </p:sp>
      <p:sp>
        <p:nvSpPr>
          <p:cNvPr id="5" name="Date Placeholder 4"/>
          <p:cNvSpPr>
            <a:spLocks noGrp="1"/>
          </p:cNvSpPr>
          <p:nvPr>
            <p:ph type="dt" sz="half" idx="10"/>
          </p:nvPr>
        </p:nvSpPr>
        <p:spPr/>
        <p:txBody>
          <a:bodyPr/>
          <a:lstStyle/>
          <a:p>
            <a:r>
              <a:rPr lang="en-US" smtClean="0"/>
              <a:t>E.C. Aschenauer</a:t>
            </a:r>
            <a:endParaRPr lang="en-US"/>
          </a:p>
        </p:txBody>
      </p:sp>
      <p:sp>
        <p:nvSpPr>
          <p:cNvPr id="57" name="AutoShape 9"/>
          <p:cNvSpPr>
            <a:spLocks noChangeAspect="1"/>
          </p:cNvSpPr>
          <p:nvPr/>
        </p:nvSpPr>
        <p:spPr bwMode="auto">
          <a:xfrm rot="5400000">
            <a:off x="5472530" y="1097998"/>
            <a:ext cx="85617" cy="515103"/>
          </a:xfrm>
          <a:prstGeom prst="rightBrace">
            <a:avLst>
              <a:gd name="adj1" fmla="val 50137"/>
              <a:gd name="adj2" fmla="val 50000"/>
            </a:avLst>
          </a:prstGeom>
          <a:noFill/>
          <a:ln w="31750">
            <a:solidFill>
              <a:schemeClr val="tx1"/>
            </a:solidFill>
            <a:round/>
            <a:headEnd/>
            <a:tailEnd/>
          </a:ln>
          <a:effectLst/>
        </p:spPr>
        <p:txBody>
          <a:bodyPr wrap="none" anchor="ctr">
            <a:prstTxWarp prst="textNoShape">
              <a:avLst/>
            </a:prstTxWarp>
          </a:bodyPr>
          <a:lstStyle/>
          <a:p>
            <a:pPr fontAlgn="auto">
              <a:spcBef>
                <a:spcPts val="0"/>
              </a:spcBef>
              <a:spcAft>
                <a:spcPts val="0"/>
              </a:spcAft>
              <a:defRPr/>
            </a:pPr>
            <a:endParaRPr lang="en-US">
              <a:effectLst>
                <a:outerShdw blurRad="38100" dist="38100" dir="2700000" algn="tl">
                  <a:srgbClr val="000000">
                    <a:alpha val="43137"/>
                  </a:srgbClr>
                </a:outerShdw>
              </a:effectLst>
              <a:latin typeface="Comic Sans MS" charset="0"/>
              <a:ea typeface="+mn-ea"/>
              <a:cs typeface="+mn-cs"/>
            </a:endParaRPr>
          </a:p>
        </p:txBody>
      </p:sp>
      <p:sp>
        <p:nvSpPr>
          <p:cNvPr id="58" name="TextBox 57"/>
          <p:cNvSpPr txBox="1">
            <a:spLocks noChangeArrowheads="1"/>
          </p:cNvSpPr>
          <p:nvPr/>
        </p:nvSpPr>
        <p:spPr bwMode="auto">
          <a:xfrm>
            <a:off x="5033351" y="1335051"/>
            <a:ext cx="1007608" cy="461665"/>
          </a:xfrm>
          <a:prstGeom prst="rect">
            <a:avLst/>
          </a:prstGeom>
          <a:noFill/>
          <a:ln w="9525">
            <a:noFill/>
            <a:miter lim="800000"/>
            <a:headEnd/>
            <a:tailEnd/>
          </a:ln>
        </p:spPr>
        <p:txBody>
          <a:bodyPr wrap="none">
            <a:prstTxWarp prst="textNoShape">
              <a:avLst/>
            </a:prstTxWarp>
            <a:spAutoFit/>
          </a:bodyPr>
          <a:lstStyle/>
          <a:p>
            <a:pPr algn="ctr"/>
            <a:r>
              <a:rPr lang="en-US" sz="1200" b="1" dirty="0" smtClean="0">
                <a:solidFill>
                  <a:srgbClr val="FF0000"/>
                </a:solidFill>
                <a:latin typeface="Comic Sans MS" charset="0"/>
                <a:ea typeface="Comic Sans MS" charset="0"/>
                <a:cs typeface="Comic Sans MS" charset="0"/>
              </a:rPr>
              <a:t>total</a:t>
            </a:r>
            <a:r>
              <a:rPr lang="en-US" sz="1200" dirty="0">
                <a:solidFill>
                  <a:srgbClr val="FF0000"/>
                </a:solidFill>
                <a:ea typeface="Comic Sans MS" charset="0"/>
                <a:cs typeface="Comic Sans MS" charset="0"/>
              </a:rPr>
              <a:t> </a:t>
            </a:r>
            <a:r>
              <a:rPr lang="en-US" sz="1200" b="1" dirty="0" smtClean="0">
                <a:solidFill>
                  <a:srgbClr val="FF0000"/>
                </a:solidFill>
                <a:latin typeface="Comic Sans MS" charset="0"/>
                <a:ea typeface="Comic Sans MS" charset="0"/>
                <a:cs typeface="Comic Sans MS" charset="0"/>
              </a:rPr>
              <a:t>quark</a:t>
            </a:r>
          </a:p>
          <a:p>
            <a:pPr algn="ctr"/>
            <a:r>
              <a:rPr lang="en-US" sz="1200" b="1" dirty="0" smtClean="0">
                <a:solidFill>
                  <a:srgbClr val="FF0000"/>
                </a:solidFill>
                <a:latin typeface="Comic Sans MS" charset="0"/>
                <a:ea typeface="Comic Sans MS" charset="0"/>
                <a:cs typeface="Comic Sans MS" charset="0"/>
              </a:rPr>
              <a:t> spin </a:t>
            </a:r>
            <a:r>
              <a:rPr lang="en-US" sz="1200" b="1" dirty="0" smtClean="0">
                <a:solidFill>
                  <a:srgbClr val="FF0000"/>
                </a:solidFill>
                <a:latin typeface="Symbol" charset="2"/>
                <a:ea typeface="Comic Sans MS" charset="0"/>
                <a:cs typeface="Symbol" charset="2"/>
              </a:rPr>
              <a:t>DS</a:t>
            </a:r>
            <a:endParaRPr lang="en-US" sz="1200" b="1" dirty="0">
              <a:solidFill>
                <a:srgbClr val="FF0000"/>
              </a:solidFill>
              <a:latin typeface="Symbol" charset="2"/>
              <a:ea typeface="Comic Sans MS" charset="0"/>
              <a:cs typeface="Symbol" charset="2"/>
            </a:endParaRPr>
          </a:p>
        </p:txBody>
      </p:sp>
      <p:sp>
        <p:nvSpPr>
          <p:cNvPr id="59" name="AutoShape 9"/>
          <p:cNvSpPr>
            <a:spLocks noChangeAspect="1"/>
          </p:cNvSpPr>
          <p:nvPr/>
        </p:nvSpPr>
        <p:spPr bwMode="auto">
          <a:xfrm rot="5400000" flipH="1">
            <a:off x="5936559" y="799066"/>
            <a:ext cx="101600" cy="303212"/>
          </a:xfrm>
          <a:prstGeom prst="rightBrace">
            <a:avLst>
              <a:gd name="adj1" fmla="val 50137"/>
              <a:gd name="adj2" fmla="val 50000"/>
            </a:avLst>
          </a:prstGeom>
          <a:noFill/>
          <a:ln w="31750">
            <a:solidFill>
              <a:schemeClr val="tx1"/>
            </a:solidFill>
            <a:round/>
            <a:headEnd/>
            <a:tailEnd/>
          </a:ln>
          <a:effectLst/>
        </p:spPr>
        <p:txBody>
          <a:bodyPr wrap="none" anchor="ctr">
            <a:prstTxWarp prst="textNoShape">
              <a:avLst/>
            </a:prstTxWarp>
          </a:bodyPr>
          <a:lstStyle/>
          <a:p>
            <a:pPr fontAlgn="auto">
              <a:spcBef>
                <a:spcPts val="0"/>
              </a:spcBef>
              <a:spcAft>
                <a:spcPts val="0"/>
              </a:spcAft>
              <a:defRPr/>
            </a:pPr>
            <a:endParaRPr lang="en-US">
              <a:effectLst>
                <a:outerShdw blurRad="38100" dist="38100" dir="2700000" algn="tl">
                  <a:srgbClr val="000000">
                    <a:alpha val="43137"/>
                  </a:srgbClr>
                </a:outerShdw>
              </a:effectLst>
              <a:latin typeface="Comic Sans MS" charset="0"/>
              <a:ea typeface="+mn-ea"/>
              <a:cs typeface="+mn-cs"/>
            </a:endParaRPr>
          </a:p>
        </p:txBody>
      </p:sp>
      <p:sp>
        <p:nvSpPr>
          <p:cNvPr id="60" name="TextBox 59"/>
          <p:cNvSpPr txBox="1">
            <a:spLocks noChangeArrowheads="1"/>
          </p:cNvSpPr>
          <p:nvPr/>
        </p:nvSpPr>
        <p:spPr bwMode="auto">
          <a:xfrm>
            <a:off x="5632001" y="422072"/>
            <a:ext cx="725003" cy="461665"/>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29FE"/>
                </a:solidFill>
                <a:latin typeface="Comic Sans MS" charset="0"/>
                <a:ea typeface="Comic Sans MS" charset="0"/>
                <a:cs typeface="Comic Sans MS" charset="0"/>
              </a:rPr>
              <a:t>gluon</a:t>
            </a:r>
          </a:p>
          <a:p>
            <a:pPr algn="ctr"/>
            <a:r>
              <a:rPr lang="en-US" sz="1200" b="1" dirty="0" smtClean="0">
                <a:solidFill>
                  <a:srgbClr val="FF29FE"/>
                </a:solidFill>
                <a:latin typeface="Comic Sans MS" charset="0"/>
                <a:ea typeface="Comic Sans MS" charset="0"/>
                <a:cs typeface="Comic Sans MS" charset="0"/>
              </a:rPr>
              <a:t>spin </a:t>
            </a:r>
            <a:r>
              <a:rPr lang="en-US" sz="1200" b="1" dirty="0" smtClean="0">
                <a:solidFill>
                  <a:srgbClr val="FF29FE"/>
                </a:solidFill>
                <a:latin typeface="Symbol" charset="2"/>
                <a:ea typeface="Comic Sans MS" charset="0"/>
                <a:cs typeface="Symbol" charset="2"/>
              </a:rPr>
              <a:t>D</a:t>
            </a:r>
            <a:r>
              <a:rPr lang="en-US" sz="1200" b="1" dirty="0" smtClean="0">
                <a:solidFill>
                  <a:srgbClr val="FF29FE"/>
                </a:solidFill>
                <a:latin typeface="Comic Sans MS" charset="0"/>
                <a:ea typeface="Comic Sans MS" charset="0"/>
                <a:cs typeface="Comic Sans MS" charset="0"/>
              </a:rPr>
              <a:t>g</a:t>
            </a:r>
            <a:endParaRPr lang="en-US" sz="1200" b="1" dirty="0">
              <a:solidFill>
                <a:srgbClr val="FF29FE"/>
              </a:solidFill>
              <a:latin typeface="Comic Sans MS" charset="0"/>
              <a:ea typeface="Comic Sans MS" charset="0"/>
              <a:cs typeface="Comic Sans MS" charset="0"/>
            </a:endParaRPr>
          </a:p>
        </p:txBody>
      </p:sp>
      <p:sp>
        <p:nvSpPr>
          <p:cNvPr id="61" name="TextBox 60"/>
          <p:cNvSpPr txBox="1"/>
          <p:nvPr/>
        </p:nvSpPr>
        <p:spPr>
          <a:xfrm>
            <a:off x="5826654" y="1258214"/>
            <a:ext cx="543739" cy="523220"/>
          </a:xfrm>
          <a:prstGeom prst="rect">
            <a:avLst/>
          </a:prstGeom>
          <a:noFill/>
        </p:spPr>
        <p:txBody>
          <a:bodyPr wrap="none" rtlCol="0">
            <a:spAutoFit/>
          </a:bodyPr>
          <a:lstStyle/>
          <a:p>
            <a:r>
              <a:rPr lang="en-US" sz="2800" dirty="0" smtClean="0">
                <a:ln>
                  <a:solidFill>
                    <a:srgbClr val="FF3712"/>
                  </a:solidFill>
                </a:ln>
                <a:solidFill>
                  <a:srgbClr val="FF0000"/>
                </a:solidFill>
              </a:rPr>
              <a:t>✔</a:t>
            </a:r>
            <a:endParaRPr lang="en-US" sz="2800" dirty="0">
              <a:ln>
                <a:solidFill>
                  <a:srgbClr val="FF3712"/>
                </a:solidFill>
              </a:ln>
              <a:solidFill>
                <a:srgbClr val="FF0000"/>
              </a:solidFill>
            </a:endParaRPr>
          </a:p>
        </p:txBody>
      </p:sp>
      <p:sp>
        <p:nvSpPr>
          <p:cNvPr id="62" name="TextBox 61"/>
          <p:cNvSpPr txBox="1"/>
          <p:nvPr/>
        </p:nvSpPr>
        <p:spPr>
          <a:xfrm>
            <a:off x="6145797" y="434209"/>
            <a:ext cx="543739" cy="523220"/>
          </a:xfrm>
          <a:prstGeom prst="rect">
            <a:avLst/>
          </a:prstGeom>
          <a:noFill/>
        </p:spPr>
        <p:txBody>
          <a:bodyPr wrap="none" rtlCol="0">
            <a:spAutoFit/>
          </a:bodyPr>
          <a:lstStyle/>
          <a:p>
            <a:r>
              <a:rPr lang="en-US" sz="2800" dirty="0" smtClean="0">
                <a:solidFill>
                  <a:srgbClr val="FF66FF"/>
                </a:solidFill>
              </a:rPr>
              <a:t>✔</a:t>
            </a:r>
            <a:endParaRPr lang="en-US" sz="2800" dirty="0">
              <a:solidFill>
                <a:srgbClr val="FF66FF"/>
              </a:solidFill>
            </a:endParaRPr>
          </a:p>
        </p:txBody>
      </p:sp>
      <p:sp>
        <p:nvSpPr>
          <p:cNvPr id="63" name="Oval 62"/>
          <p:cNvSpPr/>
          <p:nvPr/>
        </p:nvSpPr>
        <p:spPr bwMode="auto">
          <a:xfrm>
            <a:off x="6587168" y="903009"/>
            <a:ext cx="1133322" cy="566690"/>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cxnSp>
        <p:nvCxnSpPr>
          <p:cNvPr id="64" name="Straight Arrow Connector 63"/>
          <p:cNvCxnSpPr/>
          <p:nvPr/>
        </p:nvCxnSpPr>
        <p:spPr bwMode="auto">
          <a:xfrm>
            <a:off x="7525978" y="1399798"/>
            <a:ext cx="693989" cy="797616"/>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17" name="TextBox 16"/>
          <p:cNvSpPr txBox="1"/>
          <p:nvPr/>
        </p:nvSpPr>
        <p:spPr>
          <a:xfrm>
            <a:off x="6692907" y="2097529"/>
            <a:ext cx="2518538" cy="1631216"/>
          </a:xfrm>
          <a:prstGeom prst="rect">
            <a:avLst/>
          </a:prstGeom>
          <a:noFill/>
        </p:spPr>
        <p:txBody>
          <a:bodyPr wrap="none" rtlCol="0">
            <a:spAutoFit/>
          </a:bodyPr>
          <a:lstStyle/>
          <a:p>
            <a:pPr algn="ctr"/>
            <a:r>
              <a:rPr lang="en-US" sz="2000" dirty="0" smtClean="0"/>
              <a:t>orbital angular </a:t>
            </a:r>
          </a:p>
          <a:p>
            <a:pPr algn="ctr"/>
            <a:r>
              <a:rPr lang="en-US" sz="2000" dirty="0" smtClean="0"/>
              <a:t>momentum</a:t>
            </a:r>
          </a:p>
          <a:p>
            <a:pPr algn="ctr"/>
            <a:r>
              <a:rPr lang="en-US" sz="2000" dirty="0" smtClean="0"/>
              <a:t>can be</a:t>
            </a:r>
          </a:p>
          <a:p>
            <a:pPr algn="ctr"/>
            <a:r>
              <a:rPr lang="en-US" sz="2000" dirty="0" smtClean="0"/>
              <a:t>extracted through</a:t>
            </a:r>
          </a:p>
          <a:p>
            <a:pPr algn="ctr"/>
            <a:r>
              <a:rPr lang="en-US" sz="2000" dirty="0" smtClean="0"/>
              <a:t>exclusive reactions</a:t>
            </a:r>
            <a:endParaRPr lang="en-US" sz="2000" dirty="0"/>
          </a:p>
        </p:txBody>
      </p:sp>
      <p:sp>
        <p:nvSpPr>
          <p:cNvPr id="6" name="Footer Placeholder 5"/>
          <p:cNvSpPr>
            <a:spLocks noGrp="1"/>
          </p:cNvSpPr>
          <p:nvPr>
            <p:ph type="ftr" sz="quarter" idx="11"/>
          </p:nvPr>
        </p:nvSpPr>
        <p:spPr/>
        <p:txBody>
          <a:bodyPr/>
          <a:lstStyle/>
          <a:p>
            <a:r>
              <a:rPr lang="cs-CZ" smtClean="0"/>
              <a:t>PSTP-2013, Charlotesville, VA</a:t>
            </a:r>
            <a:endParaRPr lang="en-US"/>
          </a:p>
        </p:txBody>
      </p:sp>
      <p:sp>
        <p:nvSpPr>
          <p:cNvPr id="22" name="TextBox 21"/>
          <p:cNvSpPr txBox="1"/>
          <p:nvPr/>
        </p:nvSpPr>
        <p:spPr>
          <a:xfrm>
            <a:off x="7225146" y="3657790"/>
            <a:ext cx="1729310" cy="707886"/>
          </a:xfrm>
          <a:prstGeom prst="rect">
            <a:avLst/>
          </a:prstGeom>
          <a:noFill/>
        </p:spPr>
        <p:txBody>
          <a:bodyPr wrap="none" rtlCol="0">
            <a:spAutoFit/>
          </a:bodyPr>
          <a:lstStyle/>
          <a:p>
            <a:r>
              <a:rPr lang="en-US" sz="1000" b="1" dirty="0" smtClean="0">
                <a:latin typeface="Comic Sans MS"/>
                <a:cs typeface="Comic Sans MS"/>
              </a:rPr>
              <a:t>for details see</a:t>
            </a:r>
          </a:p>
          <a:p>
            <a:r>
              <a:rPr lang="en-US" sz="1000" b="1" dirty="0" smtClean="0">
                <a:latin typeface="Comic Sans MS"/>
                <a:cs typeface="Comic Sans MS"/>
              </a:rPr>
              <a:t>D</a:t>
            </a:r>
            <a:r>
              <a:rPr lang="en-US" sz="1000" b="1" dirty="0" smtClean="0">
                <a:latin typeface="Comic Sans MS"/>
                <a:cs typeface="Comic Sans MS"/>
              </a:rPr>
              <a:t>. Mueller</a:t>
            </a:r>
            <a:r>
              <a:rPr lang="en-US" sz="1000" b="1" dirty="0">
                <a:latin typeface="Comic Sans MS"/>
                <a:cs typeface="Comic Sans MS"/>
              </a:rPr>
              <a:t>, K. </a:t>
            </a:r>
            <a:r>
              <a:rPr lang="en-US" sz="1000" b="1" dirty="0" err="1" smtClean="0">
                <a:latin typeface="Comic Sans MS"/>
                <a:cs typeface="Comic Sans MS"/>
              </a:rPr>
              <a:t>Kumericki</a:t>
            </a:r>
            <a:endParaRPr lang="en-US" sz="1000" b="1" dirty="0" smtClean="0">
              <a:latin typeface="Comic Sans MS"/>
              <a:cs typeface="Comic Sans MS"/>
            </a:endParaRPr>
          </a:p>
          <a:p>
            <a:r>
              <a:rPr lang="en-US" sz="1000" b="1" dirty="0" smtClean="0">
                <a:latin typeface="Comic Sans MS"/>
                <a:cs typeface="Comic Sans MS"/>
              </a:rPr>
              <a:t>S. Fazio, and ECA</a:t>
            </a:r>
          </a:p>
          <a:p>
            <a:r>
              <a:rPr lang="en-US" sz="1000" u="sng" dirty="0">
                <a:hlinkClick r:id="rId6"/>
              </a:rPr>
              <a:t>arXiv:1304.0077</a:t>
            </a:r>
            <a:endParaRPr lang="en-US" sz="1000" b="1" dirty="0">
              <a:latin typeface="Comic Sans MS"/>
              <a:cs typeface="Comic Sans MS"/>
            </a:endParaRPr>
          </a:p>
        </p:txBody>
      </p:sp>
    </p:spTree>
    <p:extLst>
      <p:ext uri="{BB962C8B-B14F-4D97-AF65-F5344CB8AC3E}">
        <p14:creationId xmlns:p14="http://schemas.microsoft.com/office/powerpoint/2010/main" val="1331212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arn(inVertical)">
                                      <p:cBhvr>
                                        <p:cTn id="22" dur="500"/>
                                        <p:tgtEl>
                                          <p:spTgt spid="6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arn(inVertical)">
                                      <p:cBhvr>
                                        <p:cTn id="25" dur="500"/>
                                        <p:tgtEl>
                                          <p:spTgt spid="62"/>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10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barn(inVertical)">
                                      <p:cBhvr>
                                        <p:cTn id="32" dur="500"/>
                                        <p:tgtEl>
                                          <p:spTgt spid="63"/>
                                        </p:tgtEl>
                                      </p:cBhvr>
                                    </p:animEffect>
                                  </p:childTnLst>
                                </p:cTn>
                              </p:par>
                              <p:par>
                                <p:cTn id="33" presetID="16" presetClass="entr" presetSubtype="21"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inVertical)">
                                      <p:cBhvr>
                                        <p:cTn id="35" dur="500"/>
                                        <p:tgtEl>
                                          <p:spTgt spid="6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61" grpId="0"/>
      <p:bldP spid="62" grpId="0"/>
      <p:bldP spid="63" grpId="0" animBg="1"/>
      <p:bldP spid="17"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a:t>
            </a:r>
            <a:r>
              <a:rPr lang="en-US" dirty="0" smtClean="0">
                <a:latin typeface="Symbol" charset="2"/>
                <a:cs typeface="Symbol" charset="2"/>
              </a:rPr>
              <a:t>D</a:t>
            </a:r>
            <a:r>
              <a:rPr lang="en-US" dirty="0" smtClean="0"/>
              <a:t>g from systematic uncertainties</a:t>
            </a:r>
            <a:endParaRPr lang="en-US" dirty="0"/>
          </a:p>
        </p:txBody>
      </p:sp>
      <p:sp>
        <p:nvSpPr>
          <p:cNvPr id="3" name="Date Placeholder 2"/>
          <p:cNvSpPr>
            <a:spLocks noGrp="1"/>
          </p:cNvSpPr>
          <p:nvPr>
            <p:ph type="dt" sz="half" idx="10"/>
          </p:nvPr>
        </p:nvSpPr>
        <p:spPr/>
        <p:txBody>
          <a:bodyPr/>
          <a:lstStyle/>
          <a:p>
            <a:r>
              <a:rPr lang="en-US" altLang="ja-JP" smtClean="0"/>
              <a:t>E.C. Aschenauer</a:t>
            </a:r>
            <a:endParaRPr lang="en-US" altLang="ja-JP"/>
          </a:p>
        </p:txBody>
      </p:sp>
      <p:sp>
        <p:nvSpPr>
          <p:cNvPr id="4" name="Footer Placeholder 3"/>
          <p:cNvSpPr>
            <a:spLocks noGrp="1"/>
          </p:cNvSpPr>
          <p:nvPr>
            <p:ph type="ftr" sz="quarter" idx="11"/>
          </p:nvPr>
        </p:nvSpPr>
        <p:spPr/>
        <p:txBody>
          <a:bodyPr/>
          <a:lstStyle/>
          <a:p>
            <a:r>
              <a:rPr lang="en-US" altLang="ja-JP" smtClean="0"/>
              <a:t>PSTP-2013, Charlotesville, VA</a:t>
            </a:r>
            <a:endParaRPr lang="en-US" altLang="ja-JP"/>
          </a:p>
        </p:txBody>
      </p:sp>
      <p:sp>
        <p:nvSpPr>
          <p:cNvPr id="5" name="Slide Number Placeholder 4"/>
          <p:cNvSpPr>
            <a:spLocks noGrp="1"/>
          </p:cNvSpPr>
          <p:nvPr>
            <p:ph type="sldNum" sz="quarter" idx="12"/>
          </p:nvPr>
        </p:nvSpPr>
        <p:spPr/>
        <p:txBody>
          <a:bodyPr/>
          <a:lstStyle/>
          <a:p>
            <a:fld id="{1EC7F85B-340E-9941-AF39-030851572DD6}" type="slidenum">
              <a:rPr lang="en-US" altLang="ja-JP" smtClean="0"/>
              <a:pPr/>
              <a:t>8</a:t>
            </a:fld>
            <a:endParaRPr lang="en-US" altLang="ja-JP"/>
          </a:p>
        </p:txBody>
      </p:sp>
      <p:pic>
        <p:nvPicPr>
          <p:cNvPr id="6" name="Picture 5" descr="profiles-1e3-to-1-stat-uncert.eps"/>
          <p:cNvPicPr>
            <a:picLocks noChangeAspect="1"/>
          </p:cNvPicPr>
          <p:nvPr/>
        </p:nvPicPr>
        <p:blipFill rotWithShape="1">
          <a:blip r:embed="rId3">
            <a:extLst>
              <a:ext uri="{28A0092B-C50C-407E-A947-70E740481C1C}">
                <a14:useLocalDpi xmlns:a14="http://schemas.microsoft.com/office/drawing/2010/main" val="0"/>
              </a:ext>
            </a:extLst>
          </a:blip>
          <a:srcRect t="12342" r="11964"/>
          <a:stretch/>
        </p:blipFill>
        <p:spPr>
          <a:xfrm>
            <a:off x="-85951" y="1222375"/>
            <a:ext cx="4438650" cy="4419600"/>
          </a:xfrm>
          <a:prstGeom prst="rect">
            <a:avLst/>
          </a:prstGeom>
        </p:spPr>
      </p:pic>
      <p:sp>
        <p:nvSpPr>
          <p:cNvPr id="13" name="TextBox 12"/>
          <p:cNvSpPr txBox="1"/>
          <p:nvPr/>
        </p:nvSpPr>
        <p:spPr>
          <a:xfrm>
            <a:off x="4572000" y="5491067"/>
            <a:ext cx="2890535" cy="461665"/>
          </a:xfrm>
          <a:prstGeom prst="rect">
            <a:avLst/>
          </a:prstGeom>
          <a:noFill/>
        </p:spPr>
        <p:txBody>
          <a:bodyPr wrap="none" rtlCol="0">
            <a:spAutoFit/>
          </a:bodyPr>
          <a:lstStyle/>
          <a:p>
            <a:r>
              <a:rPr lang="en-US" dirty="0" smtClean="0">
                <a:solidFill>
                  <a:srgbClr val="0000FF"/>
                </a:solidFill>
              </a:rPr>
              <a:t>Need systematics </a:t>
            </a:r>
            <a:r>
              <a:rPr lang="en-US" sz="2400" dirty="0">
                <a:solidFill>
                  <a:srgbClr val="0000FF"/>
                </a:solidFill>
              </a:rPr>
              <a:t>≤</a:t>
            </a:r>
            <a:r>
              <a:rPr lang="en-US" dirty="0" smtClean="0">
                <a:solidFill>
                  <a:srgbClr val="0000FF"/>
                </a:solidFill>
              </a:rPr>
              <a:t> 2%</a:t>
            </a:r>
            <a:endParaRPr lang="en-US" dirty="0">
              <a:solidFill>
                <a:srgbClr val="0000FF"/>
              </a:solidFill>
            </a:endParaRPr>
          </a:p>
        </p:txBody>
      </p:sp>
      <p:sp>
        <p:nvSpPr>
          <p:cNvPr id="14" name="TextBox 13"/>
          <p:cNvSpPr txBox="1"/>
          <p:nvPr/>
        </p:nvSpPr>
        <p:spPr>
          <a:xfrm>
            <a:off x="716280" y="1064925"/>
            <a:ext cx="1525027" cy="276999"/>
          </a:xfrm>
          <a:prstGeom prst="rect">
            <a:avLst/>
          </a:prstGeom>
          <a:noFill/>
        </p:spPr>
        <p:txBody>
          <a:bodyPr wrap="none" rtlCol="0">
            <a:spAutoFit/>
          </a:bodyPr>
          <a:lstStyle/>
          <a:p>
            <a:r>
              <a:rPr lang="en-US" sz="1200" dirty="0" err="1" smtClean="0"/>
              <a:t>arXiv</a:t>
            </a:r>
            <a:r>
              <a:rPr lang="en-US" sz="1200" dirty="0"/>
              <a:t>: 1206.6014</a:t>
            </a:r>
          </a:p>
        </p:txBody>
      </p:sp>
      <p:sp>
        <p:nvSpPr>
          <p:cNvPr id="15" name="AutoShape 49"/>
          <p:cNvSpPr>
            <a:spLocks noChangeArrowheads="1"/>
          </p:cNvSpPr>
          <p:nvPr/>
        </p:nvSpPr>
        <p:spPr bwMode="auto">
          <a:xfrm>
            <a:off x="3417359" y="5398596"/>
            <a:ext cx="1144058" cy="534844"/>
          </a:xfrm>
          <a:prstGeom prst="curvedRightArrow">
            <a:avLst>
              <a:gd name="adj1" fmla="val 24848"/>
              <a:gd name="adj2" fmla="val 49697"/>
              <a:gd name="adj3" fmla="val 33333"/>
            </a:avLst>
          </a:prstGeom>
          <a:gradFill flip="none" rotWithShape="1">
            <a:gsLst>
              <a:gs pos="0">
                <a:srgbClr val="0000FF"/>
              </a:gs>
              <a:gs pos="100000">
                <a:srgbClr val="FFFFFF"/>
              </a:gs>
            </a:gsLst>
            <a:lin ang="0" scaled="1"/>
            <a:tileRect/>
          </a:gradFill>
          <a:ln w="9525">
            <a:solidFill>
              <a:schemeClr val="tx1"/>
            </a:solidFill>
            <a:miter lim="800000"/>
            <a:headEnd/>
            <a:tailEnd/>
          </a:ln>
          <a:effectLst/>
        </p:spPr>
        <p:txBody>
          <a:bodyPr wrap="none" anchor="ctr"/>
          <a:lstStyle/>
          <a:p>
            <a:pPr>
              <a:defRPr/>
            </a:pPr>
            <a:endParaRPr lang="en-US" dirty="0" smtClean="0">
              <a:effectLst>
                <a:outerShdw blurRad="38100" dist="38100" dir="2700000" algn="tl">
                  <a:srgbClr val="000000">
                    <a:alpha val="43137"/>
                  </a:srgbClr>
                </a:outerShdw>
              </a:effectLst>
              <a:latin typeface="Comic Sans MS" charset="0"/>
            </a:endParaRPr>
          </a:p>
        </p:txBody>
      </p:sp>
      <p:sp>
        <p:nvSpPr>
          <p:cNvPr id="17" name="TextBox 16"/>
          <p:cNvSpPr txBox="1"/>
          <p:nvPr/>
        </p:nvSpPr>
        <p:spPr>
          <a:xfrm>
            <a:off x="4572000" y="1857712"/>
            <a:ext cx="3713927" cy="2677656"/>
          </a:xfrm>
          <a:prstGeom prst="rect">
            <a:avLst/>
          </a:prstGeom>
          <a:noFill/>
        </p:spPr>
        <p:txBody>
          <a:bodyPr wrap="none" rtlCol="0">
            <a:spAutoFit/>
          </a:bodyPr>
          <a:lstStyle/>
          <a:p>
            <a:r>
              <a:rPr lang="en-US" sz="1200" dirty="0" smtClean="0">
                <a:solidFill>
                  <a:srgbClr val="0000FF"/>
                </a:solidFill>
              </a:rPr>
              <a:t>Dominant systematics:</a:t>
            </a:r>
          </a:p>
          <a:p>
            <a:endParaRPr lang="en-US" sz="1200" dirty="0" smtClean="0"/>
          </a:p>
          <a:p>
            <a:r>
              <a:rPr lang="en-US" sz="1200" dirty="0" smtClean="0"/>
              <a:t>Luminosity Measurement </a:t>
            </a:r>
            <a:r>
              <a:rPr lang="en-US" sz="1200" dirty="0" smtClean="0">
                <a:sym typeface="Wingdings"/>
              </a:rPr>
              <a:t> Relative Luminosity</a:t>
            </a:r>
          </a:p>
          <a:p>
            <a:endParaRPr lang="en-US" sz="1200" dirty="0" smtClean="0">
              <a:sym typeface="Wingdings"/>
            </a:endParaRPr>
          </a:p>
          <a:p>
            <a:endParaRPr lang="en-US" sz="1200" dirty="0">
              <a:sym typeface="Wingdings"/>
            </a:endParaRPr>
          </a:p>
          <a:p>
            <a:endParaRPr lang="en-US" sz="1200" dirty="0" smtClean="0">
              <a:sym typeface="Wingdings"/>
            </a:endParaRPr>
          </a:p>
          <a:p>
            <a:endParaRPr lang="en-US" sz="1200" dirty="0" smtClean="0">
              <a:sym typeface="Wingdings"/>
            </a:endParaRPr>
          </a:p>
          <a:p>
            <a:endParaRPr lang="en-US" sz="1200" dirty="0">
              <a:sym typeface="Wingdings"/>
            </a:endParaRPr>
          </a:p>
          <a:p>
            <a:endParaRPr lang="en-US" sz="1200" dirty="0" smtClean="0">
              <a:sym typeface="Wingdings"/>
            </a:endParaRPr>
          </a:p>
          <a:p>
            <a:pPr marL="171450" indent="-171450">
              <a:buFont typeface="Wingdings" charset="0"/>
              <a:buChar char="à"/>
            </a:pPr>
            <a:r>
              <a:rPr lang="en-US" sz="1200" dirty="0" smtClean="0">
                <a:sym typeface="Wingdings"/>
              </a:rPr>
              <a:t>needs to be controlled better then A</a:t>
            </a:r>
            <a:r>
              <a:rPr lang="en-US" sz="1200" baseline="-25000" dirty="0" smtClean="0">
                <a:sym typeface="Wingdings"/>
              </a:rPr>
              <a:t>LL</a:t>
            </a:r>
          </a:p>
          <a:p>
            <a:pPr marL="171450" indent="-171450">
              <a:buFont typeface="Wingdings" charset="0"/>
              <a:buChar char="à"/>
            </a:pPr>
            <a:r>
              <a:rPr lang="en-US" sz="1200" dirty="0" smtClean="0">
                <a:sym typeface="Wingdings"/>
              </a:rPr>
              <a:t>~10</a:t>
            </a:r>
            <a:r>
              <a:rPr lang="en-US" sz="1200" baseline="30000" dirty="0" smtClean="0">
                <a:sym typeface="Wingdings"/>
              </a:rPr>
              <a:t>-4</a:t>
            </a:r>
            <a:r>
              <a:rPr lang="en-US" sz="1200" dirty="0" smtClean="0">
                <a:sym typeface="Wingdings"/>
              </a:rPr>
              <a:t> at low x</a:t>
            </a:r>
            <a:endParaRPr lang="en-US" sz="1200" dirty="0">
              <a:sym typeface="Wingdings"/>
            </a:endParaRPr>
          </a:p>
          <a:p>
            <a:endParaRPr lang="en-US" sz="1200" dirty="0">
              <a:sym typeface="Wingdings"/>
            </a:endParaRPr>
          </a:p>
          <a:p>
            <a:r>
              <a:rPr lang="en-US" sz="1200" dirty="0" smtClean="0">
                <a:sym typeface="Wingdings"/>
              </a:rPr>
              <a:t>Absolut polarization measurements:</a:t>
            </a:r>
          </a:p>
          <a:p>
            <a:r>
              <a:rPr lang="en-US" sz="1200" dirty="0" smtClean="0">
                <a:sym typeface="Wingdings"/>
              </a:rPr>
              <a:t>electron </a:t>
            </a:r>
            <a:r>
              <a:rPr lang="en-US" sz="1200" i="1" dirty="0" err="1" smtClean="0">
                <a:solidFill>
                  <a:srgbClr val="FF66FF"/>
                </a:solidFill>
                <a:sym typeface="Wingdings"/>
              </a:rPr>
              <a:t>P</a:t>
            </a:r>
            <a:r>
              <a:rPr lang="en-US" sz="1200" i="1" baseline="-25000" dirty="0" err="1" smtClean="0">
                <a:solidFill>
                  <a:srgbClr val="FF66FF"/>
                </a:solidFill>
                <a:sym typeface="Wingdings"/>
              </a:rPr>
              <a:t>e</a:t>
            </a:r>
            <a:r>
              <a:rPr lang="en-US" sz="1200" dirty="0" smtClean="0">
                <a:solidFill>
                  <a:srgbClr val="FF66FF"/>
                </a:solidFill>
                <a:sym typeface="Wingdings"/>
              </a:rPr>
              <a:t> </a:t>
            </a:r>
            <a:r>
              <a:rPr lang="en-US" sz="1200" dirty="0" smtClean="0">
                <a:sym typeface="Wingdings"/>
              </a:rPr>
              <a:t>and hadron </a:t>
            </a:r>
            <a:r>
              <a:rPr lang="en-US" sz="1200" i="1" dirty="0" err="1" smtClean="0">
                <a:solidFill>
                  <a:srgbClr val="FF66FF"/>
                </a:solidFill>
                <a:sym typeface="Wingdings"/>
              </a:rPr>
              <a:t>P</a:t>
            </a:r>
            <a:r>
              <a:rPr lang="en-US" sz="1200" i="1" baseline="-25000" dirty="0" err="1" smtClean="0">
                <a:solidFill>
                  <a:srgbClr val="FF66FF"/>
                </a:solidFill>
                <a:sym typeface="Wingdings"/>
              </a:rPr>
              <a:t>p</a:t>
            </a:r>
            <a:endParaRPr lang="en-US" sz="1200" i="1" baseline="-25000" dirty="0">
              <a:solidFill>
                <a:srgbClr val="FF66FF"/>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122316697"/>
              </p:ext>
            </p:extLst>
          </p:nvPr>
        </p:nvGraphicFramePr>
        <p:xfrm>
          <a:off x="4991100" y="3873500"/>
          <a:ext cx="114300" cy="165100"/>
        </p:xfrm>
        <a:graphic>
          <a:graphicData uri="http://schemas.openxmlformats.org/presentationml/2006/ole">
            <mc:AlternateContent xmlns:mc="http://schemas.openxmlformats.org/markup-compatibility/2006">
              <mc:Choice xmlns:v="urn:schemas-microsoft-com:vml" Requires="v">
                <p:oleObj spid="_x0000_s148601"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991100" y="3873500"/>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57058403"/>
              </p:ext>
            </p:extLst>
          </p:nvPr>
        </p:nvGraphicFramePr>
        <p:xfrm>
          <a:off x="4965700" y="3873500"/>
          <a:ext cx="114300" cy="165100"/>
        </p:xfrm>
        <a:graphic>
          <a:graphicData uri="http://schemas.openxmlformats.org/presentationml/2006/ole">
            <mc:AlternateContent xmlns:mc="http://schemas.openxmlformats.org/markup-compatibility/2006">
              <mc:Choice xmlns:v="urn:schemas-microsoft-com:vml" Requires="v">
                <p:oleObj spid="_x0000_s148602" name="Equation" r:id="rId6" imgW="114300" imgH="165100" progId="Equation.3">
                  <p:embed/>
                </p:oleObj>
              </mc:Choice>
              <mc:Fallback>
                <p:oleObj name="Equation" r:id="rId6" imgW="114300" imgH="165100" progId="Equation.3">
                  <p:embed/>
                  <p:pic>
                    <p:nvPicPr>
                      <p:cNvPr id="0" name=""/>
                      <p:cNvPicPr/>
                      <p:nvPr/>
                    </p:nvPicPr>
                    <p:blipFill>
                      <a:blip r:embed="rId7"/>
                      <a:stretch>
                        <a:fillRect/>
                      </a:stretch>
                    </p:blipFill>
                    <p:spPr>
                      <a:xfrm>
                        <a:off x="4965700" y="3873500"/>
                        <a:ext cx="114300" cy="165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38074307"/>
              </p:ext>
            </p:extLst>
          </p:nvPr>
        </p:nvGraphicFramePr>
        <p:xfrm>
          <a:off x="4965700" y="3873500"/>
          <a:ext cx="114300" cy="165100"/>
        </p:xfrm>
        <a:graphic>
          <a:graphicData uri="http://schemas.openxmlformats.org/presentationml/2006/ole">
            <mc:AlternateContent xmlns:mc="http://schemas.openxmlformats.org/markup-compatibility/2006">
              <mc:Choice xmlns:v="urn:schemas-microsoft-com:vml" Requires="v">
                <p:oleObj spid="_x0000_s148603" name="Equation" r:id="rId8" imgW="114300" imgH="165100" progId="Equation.3">
                  <p:embed/>
                </p:oleObj>
              </mc:Choice>
              <mc:Fallback>
                <p:oleObj name="Equation" r:id="rId8" imgW="114300" imgH="165100" progId="Equation.3">
                  <p:embed/>
                  <p:pic>
                    <p:nvPicPr>
                      <p:cNvPr id="0" name=""/>
                      <p:cNvPicPr/>
                      <p:nvPr/>
                    </p:nvPicPr>
                    <p:blipFill>
                      <a:blip r:embed="rId9"/>
                      <a:stretch>
                        <a:fillRect/>
                      </a:stretch>
                    </p:blipFill>
                    <p:spPr>
                      <a:xfrm>
                        <a:off x="4965700" y="3873500"/>
                        <a:ext cx="114300" cy="165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6952135"/>
              </p:ext>
            </p:extLst>
          </p:nvPr>
        </p:nvGraphicFramePr>
        <p:xfrm>
          <a:off x="4643120" y="2510155"/>
          <a:ext cx="4165600" cy="584200"/>
        </p:xfrm>
        <a:graphic>
          <a:graphicData uri="http://schemas.openxmlformats.org/presentationml/2006/ole">
            <mc:AlternateContent xmlns:mc="http://schemas.openxmlformats.org/markup-compatibility/2006">
              <mc:Choice xmlns:v="urn:schemas-microsoft-com:vml" Requires="v">
                <p:oleObj spid="_x0000_s148604" name="Equation" r:id="rId10" imgW="4165600" imgH="584200" progId="Equation.DSMT4">
                  <p:embed/>
                </p:oleObj>
              </mc:Choice>
              <mc:Fallback>
                <p:oleObj name="Equation" r:id="rId10" imgW="4165600" imgH="584200" progId="Equation.DSMT4">
                  <p:embed/>
                  <p:pic>
                    <p:nvPicPr>
                      <p:cNvPr id="0" name=""/>
                      <p:cNvPicPr/>
                      <p:nvPr/>
                    </p:nvPicPr>
                    <p:blipFill>
                      <a:blip r:embed="rId11"/>
                      <a:stretch>
                        <a:fillRect/>
                      </a:stretch>
                    </p:blipFill>
                    <p:spPr>
                      <a:xfrm>
                        <a:off x="4643120" y="2510155"/>
                        <a:ext cx="4165600" cy="584200"/>
                      </a:xfrm>
                      <a:prstGeom prst="rect">
                        <a:avLst/>
                      </a:prstGeom>
                    </p:spPr>
                  </p:pic>
                </p:oleObj>
              </mc:Fallback>
            </mc:AlternateContent>
          </a:graphicData>
        </a:graphic>
      </p:graphicFrame>
      <p:sp>
        <p:nvSpPr>
          <p:cNvPr id="11" name="Right Brace 10"/>
          <p:cNvSpPr/>
          <p:nvPr/>
        </p:nvSpPr>
        <p:spPr bwMode="auto">
          <a:xfrm rot="5400000">
            <a:off x="8280400" y="2590800"/>
            <a:ext cx="182880" cy="955040"/>
          </a:xfrm>
          <a:prstGeom prst="rightBrace">
            <a:avLst/>
          </a:prstGeom>
          <a:noFill/>
          <a:ln w="317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1" i="0" u="none" strike="noStrike" cap="none" normalizeH="0" baseline="0">
              <a:ln>
                <a:noFill/>
              </a:ln>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endParaRPr>
          </a:p>
        </p:txBody>
      </p:sp>
      <p:sp>
        <p:nvSpPr>
          <p:cNvPr id="16" name="TextBox 15"/>
          <p:cNvSpPr txBox="1"/>
          <p:nvPr/>
        </p:nvSpPr>
        <p:spPr>
          <a:xfrm>
            <a:off x="7922408" y="3098800"/>
            <a:ext cx="906618" cy="461665"/>
          </a:xfrm>
          <a:prstGeom prst="rect">
            <a:avLst/>
          </a:prstGeom>
          <a:noFill/>
        </p:spPr>
        <p:txBody>
          <a:bodyPr wrap="none" rtlCol="0">
            <a:spAutoFit/>
          </a:bodyPr>
          <a:lstStyle/>
          <a:p>
            <a:pPr algn="ctr"/>
            <a:r>
              <a:rPr lang="en-US" sz="1200" dirty="0" smtClean="0"/>
              <a:t>relative</a:t>
            </a:r>
          </a:p>
          <a:p>
            <a:pPr algn="ctr"/>
            <a:r>
              <a:rPr lang="en-US" sz="1200" dirty="0" smtClean="0"/>
              <a:t>luminosity</a:t>
            </a:r>
            <a:endParaRPr lang="en-US" sz="1200" dirty="0"/>
          </a:p>
        </p:txBody>
      </p:sp>
    </p:spTree>
    <p:extLst>
      <p:ext uri="{BB962C8B-B14F-4D97-AF65-F5344CB8AC3E}">
        <p14:creationId xmlns:p14="http://schemas.microsoft.com/office/powerpoint/2010/main" val="3016795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Polarization and Luminosity Coupling</a:t>
            </a:r>
            <a:endParaRPr lang="en-US" dirty="0"/>
          </a:p>
        </p:txBody>
      </p:sp>
      <p:sp>
        <p:nvSpPr>
          <p:cNvPr id="3" name="Content Placeholder 2"/>
          <p:cNvSpPr>
            <a:spLocks noGrp="1"/>
          </p:cNvSpPr>
          <p:nvPr>
            <p:ph idx="1"/>
          </p:nvPr>
        </p:nvSpPr>
        <p:spPr/>
        <p:txBody>
          <a:bodyPr/>
          <a:lstStyle/>
          <a:p>
            <a:r>
              <a:rPr lang="en-US" dirty="0" smtClean="0"/>
              <a:t>Concept: </a:t>
            </a:r>
          </a:p>
          <a:p>
            <a:pPr marL="0" indent="0">
              <a:buNone/>
            </a:pPr>
            <a:r>
              <a:rPr lang="en-US" dirty="0"/>
              <a:t> </a:t>
            </a:r>
            <a:r>
              <a:rPr lang="en-US" dirty="0" smtClean="0"/>
              <a:t>  Use Bremsstrahlung </a:t>
            </a:r>
            <a:r>
              <a:rPr lang="en-US" dirty="0" err="1" smtClean="0">
                <a:solidFill>
                  <a:srgbClr val="FF00FF"/>
                </a:solidFill>
              </a:rPr>
              <a:t>ep</a:t>
            </a:r>
            <a:r>
              <a:rPr lang="en-US" dirty="0" smtClean="0">
                <a:solidFill>
                  <a:srgbClr val="FF00FF"/>
                </a:solidFill>
              </a:rPr>
              <a:t> </a:t>
            </a:r>
            <a:r>
              <a:rPr lang="en-US" dirty="0" smtClean="0">
                <a:solidFill>
                  <a:srgbClr val="FF00FF"/>
                </a:solidFill>
                <a:sym typeface="Wingdings"/>
              </a:rPr>
              <a:t> </a:t>
            </a:r>
            <a:r>
              <a:rPr lang="en-US" dirty="0" err="1" smtClean="0">
                <a:solidFill>
                  <a:srgbClr val="FF00FF"/>
                </a:solidFill>
                <a:sym typeface="Wingdings"/>
              </a:rPr>
              <a:t>ep</a:t>
            </a:r>
            <a:r>
              <a:rPr lang="en-US" dirty="0" err="1" smtClean="0">
                <a:solidFill>
                  <a:srgbClr val="FF00FF"/>
                </a:solidFill>
                <a:latin typeface="Symbol" charset="2"/>
                <a:cs typeface="Symbol" charset="2"/>
                <a:sym typeface="Wingdings"/>
              </a:rPr>
              <a:t>g</a:t>
            </a:r>
            <a:r>
              <a:rPr lang="en-US" dirty="0" smtClean="0">
                <a:latin typeface="Symbol" charset="2"/>
                <a:cs typeface="Symbol" charset="2"/>
                <a:sym typeface="Wingdings"/>
              </a:rPr>
              <a:t>   </a:t>
            </a:r>
            <a:r>
              <a:rPr lang="en-US" dirty="0" smtClean="0">
                <a:latin typeface="+mj-lt"/>
                <a:cs typeface="Symbol" charset="2"/>
                <a:sym typeface="Wingdings"/>
              </a:rPr>
              <a:t>as reference cross section</a:t>
            </a:r>
          </a:p>
          <a:p>
            <a:pPr lvl="1"/>
            <a:r>
              <a:rPr lang="en-US" dirty="0" smtClean="0">
                <a:latin typeface="+mj-lt"/>
                <a:cs typeface="Symbol" charset="2"/>
              </a:rPr>
              <a:t>normally only </a:t>
            </a:r>
            <a:r>
              <a:rPr lang="en-US" dirty="0" smtClean="0">
                <a:latin typeface="Symbol" charset="2"/>
                <a:cs typeface="Symbol" charset="2"/>
              </a:rPr>
              <a:t>g</a:t>
            </a:r>
            <a:r>
              <a:rPr lang="en-US" dirty="0" smtClean="0">
                <a:latin typeface="+mj-lt"/>
                <a:cs typeface="Symbol" charset="2"/>
              </a:rPr>
              <a:t> is measured </a:t>
            </a:r>
          </a:p>
          <a:p>
            <a:pPr lvl="1"/>
            <a:r>
              <a:rPr lang="en-US" dirty="0" smtClean="0">
                <a:latin typeface="+mj-lt"/>
                <a:cs typeface="Symbol" charset="2"/>
              </a:rPr>
              <a:t>Hera: reached 1-2% systematic uncertainty</a:t>
            </a:r>
          </a:p>
          <a:p>
            <a:r>
              <a:rPr lang="en-US" dirty="0" smtClean="0">
                <a:solidFill>
                  <a:srgbClr val="0000FF"/>
                </a:solidFill>
                <a:latin typeface="+mj-lt"/>
                <a:cs typeface="Symbol" charset="2"/>
              </a:rPr>
              <a:t>BUT:</a:t>
            </a:r>
          </a:p>
          <a:p>
            <a:pPr marL="0" indent="0">
              <a:buNone/>
            </a:pPr>
            <a:r>
              <a:rPr lang="en-US" dirty="0">
                <a:solidFill>
                  <a:srgbClr val="0000FF"/>
                </a:solidFill>
                <a:latin typeface="+mj-lt"/>
                <a:cs typeface="Symbol" charset="2"/>
              </a:rPr>
              <a:t> </a:t>
            </a:r>
            <a:r>
              <a:rPr lang="en-US" dirty="0" smtClean="0">
                <a:solidFill>
                  <a:srgbClr val="0000FF"/>
                </a:solidFill>
                <a:latin typeface="+mj-lt"/>
                <a:cs typeface="Symbol" charset="2"/>
              </a:rPr>
              <a:t>  </a:t>
            </a:r>
          </a:p>
          <a:p>
            <a:pPr>
              <a:buFont typeface="Wingdings" charset="0"/>
              <a:buChar char="à"/>
            </a:pPr>
            <a:r>
              <a:rPr lang="en-US" dirty="0" smtClean="0">
                <a:sym typeface="Wingdings"/>
              </a:rPr>
              <a:t>coupling between polarization measurement uncertainty and uncertainty achievable for </a:t>
            </a:r>
            <a:r>
              <a:rPr lang="en-US" dirty="0" err="1" smtClean="0">
                <a:sym typeface="Wingdings"/>
              </a:rPr>
              <a:t>lumi</a:t>
            </a:r>
            <a:r>
              <a:rPr lang="en-US" dirty="0" smtClean="0">
                <a:sym typeface="Wingdings"/>
              </a:rPr>
              <a:t>-measurement</a:t>
            </a:r>
          </a:p>
          <a:p>
            <a:pPr>
              <a:buFont typeface="Wingdings" charset="0"/>
              <a:buChar char="à"/>
            </a:pPr>
            <a:endParaRPr lang="en-US" dirty="0">
              <a:sym typeface="Wingdings"/>
            </a:endParaRPr>
          </a:p>
          <a:p>
            <a:pPr>
              <a:buFont typeface="Wingdings" charset="0"/>
              <a:buChar char="à"/>
            </a:pPr>
            <a:endParaRPr lang="en-US" dirty="0" smtClean="0">
              <a:sym typeface="Wingdings"/>
            </a:endParaRPr>
          </a:p>
          <a:p>
            <a:pPr>
              <a:buFont typeface="Wingdings" charset="0"/>
              <a:buChar char="à"/>
            </a:pPr>
            <a:r>
              <a:rPr lang="en-US" dirty="0" smtClean="0">
                <a:sym typeface="Wingdings"/>
              </a:rPr>
              <a:t>no experience no polarized </a:t>
            </a:r>
            <a:r>
              <a:rPr lang="en-US" dirty="0" err="1" smtClean="0">
                <a:sym typeface="Wingdings"/>
              </a:rPr>
              <a:t>ep</a:t>
            </a:r>
            <a:r>
              <a:rPr lang="en-US" dirty="0" smtClean="0">
                <a:sym typeface="Wingdings"/>
              </a:rPr>
              <a:t> collider jet</a:t>
            </a:r>
          </a:p>
          <a:p>
            <a:pPr>
              <a:buFont typeface="Wingdings" charset="0"/>
              <a:buChar char="à"/>
            </a:pPr>
            <a:r>
              <a:rPr lang="en-US" dirty="0" smtClean="0">
                <a:sym typeface="Wingdings"/>
              </a:rPr>
              <a:t>have started to estimate </a:t>
            </a:r>
            <a:r>
              <a:rPr lang="en-US" dirty="0" smtClean="0">
                <a:solidFill>
                  <a:srgbClr val="FF00FF"/>
                </a:solidFill>
                <a:sym typeface="Wingdings"/>
              </a:rPr>
              <a:t>a</a:t>
            </a:r>
            <a:r>
              <a:rPr lang="en-US" dirty="0" smtClean="0">
                <a:sym typeface="Wingdings"/>
              </a:rPr>
              <a:t> with the help of our theory friends</a:t>
            </a:r>
            <a:r>
              <a:rPr lang="en-US" dirty="0">
                <a:sym typeface="Wingdings"/>
              </a:rPr>
              <a:t> </a:t>
            </a:r>
            <a:r>
              <a:rPr lang="en-US" dirty="0" smtClean="0">
                <a:solidFill>
                  <a:srgbClr val="0000FF"/>
                </a:solidFill>
                <a:sym typeface="Wingdings"/>
              </a:rPr>
              <a:t></a:t>
            </a:r>
            <a:r>
              <a:rPr lang="en-US" dirty="0" smtClean="0">
                <a:sym typeface="Wingdings"/>
              </a:rPr>
              <a:t> hopefully </a:t>
            </a:r>
            <a:r>
              <a:rPr lang="en-US" dirty="0" smtClean="0">
                <a:solidFill>
                  <a:srgbClr val="FF00FF"/>
                </a:solidFill>
                <a:sym typeface="Wingdings"/>
              </a:rPr>
              <a:t>a </a:t>
            </a:r>
            <a:r>
              <a:rPr lang="en-US" dirty="0" smtClean="0">
                <a:sym typeface="Wingdings"/>
              </a:rPr>
              <a:t>is small</a:t>
            </a:r>
          </a:p>
        </p:txBody>
      </p:sp>
      <p:sp>
        <p:nvSpPr>
          <p:cNvPr id="4" name="Date Placeholder 3"/>
          <p:cNvSpPr>
            <a:spLocks noGrp="1"/>
          </p:cNvSpPr>
          <p:nvPr>
            <p:ph type="dt" sz="half" idx="10"/>
          </p:nvPr>
        </p:nvSpPr>
        <p:spPr/>
        <p:txBody>
          <a:bodyPr/>
          <a:lstStyle/>
          <a:p>
            <a:r>
              <a:rPr lang="en-US" altLang="ja-JP" smtClean="0"/>
              <a:t>E.C. Aschenauer</a:t>
            </a:r>
            <a:endParaRPr lang="en-US" altLang="ja-JP" dirty="0"/>
          </a:p>
        </p:txBody>
      </p:sp>
      <p:sp>
        <p:nvSpPr>
          <p:cNvPr id="5" name="Footer Placeholder 4"/>
          <p:cNvSpPr>
            <a:spLocks noGrp="1"/>
          </p:cNvSpPr>
          <p:nvPr>
            <p:ph type="ftr" sz="quarter" idx="11"/>
          </p:nvPr>
        </p:nvSpPr>
        <p:spPr/>
        <p:txBody>
          <a:bodyPr/>
          <a:lstStyle/>
          <a:p>
            <a:r>
              <a:rPr lang="en-US" altLang="ja-JP" smtClean="0"/>
              <a:t>PSTP-2013, Charlotesville, VA</a:t>
            </a:r>
            <a:endParaRPr lang="en-US" altLang="ja-JP" dirty="0"/>
          </a:p>
        </p:txBody>
      </p:sp>
      <p:sp>
        <p:nvSpPr>
          <p:cNvPr id="6" name="Slide Number Placeholder 5"/>
          <p:cNvSpPr>
            <a:spLocks noGrp="1"/>
          </p:cNvSpPr>
          <p:nvPr>
            <p:ph type="sldNum" sz="quarter" idx="12"/>
          </p:nvPr>
        </p:nvSpPr>
        <p:spPr/>
        <p:txBody>
          <a:bodyPr/>
          <a:lstStyle/>
          <a:p>
            <a:fld id="{5C1AF64A-CB62-3D4B-9CBC-C26B9FF18E2B}" type="slidenum">
              <a:rPr lang="en-US" altLang="ja-JP" smtClean="0"/>
              <a:pPr/>
              <a:t>9</a:t>
            </a:fld>
            <a:endParaRPr lang="en-US" altLang="ja-JP" dirty="0"/>
          </a:p>
        </p:txBody>
      </p:sp>
      <p:graphicFrame>
        <p:nvGraphicFramePr>
          <p:cNvPr id="7" name="Object 6"/>
          <p:cNvGraphicFramePr>
            <a:graphicFrameLocks noChangeAspect="1"/>
          </p:cNvGraphicFramePr>
          <p:nvPr>
            <p:extLst>
              <p:ext uri="{D42A27DB-BD31-4B8C-83A1-F6EECF244321}">
                <p14:modId xmlns:p14="http://schemas.microsoft.com/office/powerpoint/2010/main" val="2342365978"/>
              </p:ext>
            </p:extLst>
          </p:nvPr>
        </p:nvGraphicFramePr>
        <p:xfrm>
          <a:off x="1720850" y="2292350"/>
          <a:ext cx="4379913" cy="765175"/>
        </p:xfrm>
        <a:graphic>
          <a:graphicData uri="http://schemas.openxmlformats.org/presentationml/2006/ole">
            <mc:AlternateContent xmlns:mc="http://schemas.openxmlformats.org/markup-compatibility/2006">
              <mc:Choice xmlns:v="urn:schemas-microsoft-com:vml" Requires="v">
                <p:oleObj spid="_x0000_s135301" name="Equation" r:id="rId3" imgW="1308100" imgH="228600" progId="Equation.DSMT4">
                  <p:embed/>
                </p:oleObj>
              </mc:Choice>
              <mc:Fallback>
                <p:oleObj name="Equation" r:id="rId3" imgW="1308100" imgH="228600" progId="Equation.DSMT4">
                  <p:embed/>
                  <p:pic>
                    <p:nvPicPr>
                      <p:cNvPr id="0" name=""/>
                      <p:cNvPicPr/>
                      <p:nvPr/>
                    </p:nvPicPr>
                    <p:blipFill>
                      <a:blip r:embed="rId4"/>
                      <a:stretch>
                        <a:fillRect/>
                      </a:stretch>
                    </p:blipFill>
                    <p:spPr>
                      <a:xfrm>
                        <a:off x="1720850" y="2292350"/>
                        <a:ext cx="4379913" cy="7651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24990840"/>
              </p:ext>
            </p:extLst>
          </p:nvPr>
        </p:nvGraphicFramePr>
        <p:xfrm>
          <a:off x="2441787" y="3801322"/>
          <a:ext cx="4165600" cy="584200"/>
        </p:xfrm>
        <a:graphic>
          <a:graphicData uri="http://schemas.openxmlformats.org/presentationml/2006/ole">
            <mc:AlternateContent xmlns:mc="http://schemas.openxmlformats.org/markup-compatibility/2006">
              <mc:Choice xmlns:v="urn:schemas-microsoft-com:vml" Requires="v">
                <p:oleObj spid="_x0000_s135302" name="Equation" r:id="rId5" imgW="4165600" imgH="584200" progId="Equation.DSMT4">
                  <p:embed/>
                </p:oleObj>
              </mc:Choice>
              <mc:Fallback>
                <p:oleObj name="Equation" r:id="rId5" imgW="4165600" imgH="584200" progId="Equation.DSMT4">
                  <p:embed/>
                  <p:pic>
                    <p:nvPicPr>
                      <p:cNvPr id="0" name=""/>
                      <p:cNvPicPr/>
                      <p:nvPr/>
                    </p:nvPicPr>
                    <p:blipFill>
                      <a:blip r:embed="rId6"/>
                      <a:stretch>
                        <a:fillRect/>
                      </a:stretch>
                    </p:blipFill>
                    <p:spPr>
                      <a:xfrm>
                        <a:off x="2441787" y="3801322"/>
                        <a:ext cx="4165600" cy="584200"/>
                      </a:xfrm>
                      <a:prstGeom prst="rect">
                        <a:avLst/>
                      </a:prstGeom>
                    </p:spPr>
                  </p:pic>
                </p:oleObj>
              </mc:Fallback>
            </mc:AlternateContent>
          </a:graphicData>
        </a:graphic>
      </p:graphicFrame>
      <p:sp>
        <p:nvSpPr>
          <p:cNvPr id="10" name="TextBox 9"/>
          <p:cNvSpPr txBox="1"/>
          <p:nvPr/>
        </p:nvSpPr>
        <p:spPr>
          <a:xfrm rot="21000000">
            <a:off x="533400" y="2769217"/>
            <a:ext cx="7734300" cy="1323439"/>
          </a:xfrm>
          <a:prstGeom prst="rect">
            <a:avLst/>
          </a:prstGeom>
          <a:solidFill>
            <a:schemeClr val="bg1">
              <a:lumMod val="85000"/>
            </a:schemeClr>
          </a:solidFill>
          <a:ln>
            <a:solidFill>
              <a:schemeClr val="bg1">
                <a:lumMod val="50000"/>
              </a:schemeClr>
            </a:solidFill>
          </a:ln>
          <a:effectLst>
            <a:glow rad="101600">
              <a:schemeClr val="bg1">
                <a:lumMod val="85000"/>
                <a:alpha val="75000"/>
              </a:schemeClr>
            </a:glow>
          </a:effectLst>
          <a:scene3d>
            <a:camera prst="orthographicFront"/>
            <a:lightRig rig="threePt" dir="t"/>
          </a:scene3d>
          <a:sp3d>
            <a:bevelT w="114300" prst="artDeco"/>
            <a:bevelB w="114300" prst="artDeco"/>
          </a:sp3d>
        </p:spPr>
        <p:txBody>
          <a:bodyPr wrap="square" rtlCol="0">
            <a:spAutoFit/>
          </a:bodyPr>
          <a:lstStyle/>
          <a:p>
            <a:pPr algn="ctr"/>
            <a:r>
              <a:rPr lang="en-US" sz="2000" u="sng" dirty="0" smtClean="0">
                <a:solidFill>
                  <a:srgbClr val="FF00FF"/>
                </a:solidFill>
              </a:rPr>
              <a:t>Important</a:t>
            </a:r>
            <a:endParaRPr lang="en-US" sz="2000" u="sng" dirty="0">
              <a:solidFill>
                <a:srgbClr val="FF00FF"/>
              </a:solidFill>
            </a:endParaRPr>
          </a:p>
          <a:p>
            <a:pPr algn="ctr"/>
            <a:r>
              <a:rPr lang="en-US" sz="2000" dirty="0" smtClean="0"/>
              <a:t>need to monitor not only </a:t>
            </a:r>
            <a:r>
              <a:rPr lang="en-US" sz="2000" dirty="0" err="1" smtClean="0"/>
              <a:t>polarisation</a:t>
            </a:r>
            <a:r>
              <a:rPr lang="en-US" sz="2000" dirty="0" smtClean="0"/>
              <a:t> level but also </a:t>
            </a:r>
            <a:r>
              <a:rPr lang="en-US" sz="2000" dirty="0" err="1" smtClean="0"/>
              <a:t>polarisation</a:t>
            </a:r>
            <a:r>
              <a:rPr lang="en-US" sz="2000" dirty="0" smtClean="0"/>
              <a:t> bunch current correlation</a:t>
            </a:r>
          </a:p>
          <a:p>
            <a:pPr algn="ctr"/>
            <a:r>
              <a:rPr lang="en-US" sz="2000" dirty="0" smtClean="0"/>
              <a:t>for both beams</a:t>
            </a:r>
            <a:endParaRPr lang="en-US" sz="2000" dirty="0" smtClean="0"/>
          </a:p>
        </p:txBody>
      </p:sp>
    </p:spTree>
    <p:extLst>
      <p:ext uri="{BB962C8B-B14F-4D97-AF65-F5344CB8AC3E}">
        <p14:creationId xmlns:p14="http://schemas.microsoft.com/office/powerpoint/2010/main" val="2221616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a:ln>
              <a:noFill/>
            </a:ln>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a:ln>
              <a:noFill/>
            </a:ln>
            <a:solidFill>
              <a:schemeClr val="tx1"/>
            </a:solidFill>
            <a:effectLst>
              <a:outerShdw blurRad="38100" dist="38100" dir="2700000" algn="tl">
                <a:srgbClr val="000000">
                  <a:alpha val="43137"/>
                </a:srgbClr>
              </a:outerShdw>
            </a:effectLst>
            <a:latin typeface="Comic Sans MS" charset="0"/>
            <a:ea typeface="ＭＳ Ｐゴシック" charset="-128"/>
            <a:cs typeface="ＭＳ Ｐゴシック" charset="-128"/>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Origin.thmx</Template>
  <TotalTime>44577</TotalTime>
  <Words>2498</Words>
  <Application>Microsoft Macintosh PowerPoint</Application>
  <PresentationFormat>On-screen Show (4:3)</PresentationFormat>
  <Paragraphs>466</Paragraphs>
  <Slides>25</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Crayons</vt:lpstr>
      <vt:lpstr>Equation</vt:lpstr>
      <vt:lpstr>MathType 6.0 Equation</vt:lpstr>
      <vt:lpstr>Microsoft Equation</vt:lpstr>
      <vt:lpstr>Polarimetry Requirements for eRHIC</vt:lpstr>
      <vt:lpstr>The Pillars of the eRHIC Physics program</vt:lpstr>
      <vt:lpstr>Deep Inelastic Scattering</vt:lpstr>
      <vt:lpstr>Example: Longitudinal Spin Structure</vt:lpstr>
      <vt:lpstr>present vs eRHIC kinematic coverage</vt:lpstr>
      <vt:lpstr>g1p the way to find the Spin </vt:lpstr>
      <vt:lpstr>Can we solve the spin sum rule ?</vt:lpstr>
      <vt:lpstr>Impact on ∫Dg from systematic uncertainties</vt:lpstr>
      <vt:lpstr>Polarization and Luminosity Coupling</vt:lpstr>
      <vt:lpstr>PowerPoint Presentation</vt:lpstr>
      <vt:lpstr>Polarisation at eRHIC </vt:lpstr>
      <vt:lpstr>RHIC Hadron Polarimetry</vt:lpstr>
      <vt:lpstr>RHIC Hadron Polarisation</vt:lpstr>
      <vt:lpstr>RHIC: Polarisation-Bunch Current Correlation</vt:lpstr>
      <vt:lpstr>eRHIC Lepton Beam</vt:lpstr>
      <vt:lpstr>Detector and IR-Design</vt:lpstr>
      <vt:lpstr>A possible layout</vt:lpstr>
      <vt:lpstr>Summary</vt:lpstr>
      <vt:lpstr>PowerPoint Presentation</vt:lpstr>
      <vt:lpstr>What needs to be covered BY THE DETECTOR</vt:lpstr>
      <vt:lpstr>eRHIC-Detector Design Concept</vt:lpstr>
      <vt:lpstr>eRHIC: high-luminosity IR</vt:lpstr>
      <vt:lpstr>Integration into Machine: IR-Design</vt:lpstr>
      <vt:lpstr>Lepton Polarization</vt:lpstr>
      <vt:lpstr>What Do we know now on Dg(x)</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Naohito Saito</dc:creator>
  <cp:lastModifiedBy>elke-caroline aschenauer</cp:lastModifiedBy>
  <cp:revision>751</cp:revision>
  <cp:lastPrinted>2010-06-10T01:25:59Z</cp:lastPrinted>
  <dcterms:created xsi:type="dcterms:W3CDTF">2011-06-20T13:18:20Z</dcterms:created>
  <dcterms:modified xsi:type="dcterms:W3CDTF">2013-09-10T19:24:18Z</dcterms:modified>
</cp:coreProperties>
</file>