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82" r:id="rId10"/>
    <p:sldId id="283" r:id="rId11"/>
    <p:sldId id="279" r:id="rId12"/>
    <p:sldId id="280" r:id="rId13"/>
    <p:sldId id="271" r:id="rId14"/>
    <p:sldId id="270" r:id="rId15"/>
    <p:sldId id="267" r:id="rId16"/>
    <p:sldId id="285" r:id="rId17"/>
    <p:sldId id="268" r:id="rId18"/>
    <p:sldId id="272" r:id="rId19"/>
    <p:sldId id="275" r:id="rId20"/>
    <p:sldId id="276" r:id="rId21"/>
    <p:sldId id="284" r:id="rId22"/>
    <p:sldId id="277" r:id="rId23"/>
    <p:sldId id="287" r:id="rId24"/>
    <p:sldId id="288" r:id="rId25"/>
    <p:sldId id="289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214D-B568-47A8-B77E-726C387EC665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E283D-5479-428A-9F71-9EEF2B39E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</a:t>
            </a:r>
            <a:r>
              <a:rPr lang="en-US" baseline="0" dirty="0" smtClean="0"/>
              <a:t> charge limit: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8mm,220V, 15A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83D-5479-428A-9F71-9EEF2B39E12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 the average current of single cathode, reduce the emission</a:t>
            </a:r>
            <a:r>
              <a:rPr lang="en-US" baseline="0" dirty="0" smtClean="0"/>
              <a:t> charge from single cathode.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83D-5479-428A-9F71-9EEF2B39E12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CDA56-2B47-4C1D-8E87-3D67B20D330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4138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Rectangle 2411"/>
          <p:cNvSpPr>
            <a:spLocks noGrp="1" noChangeArrowheads="1"/>
          </p:cNvSpPr>
          <p:nvPr>
            <p:ph idx="1"/>
          </p:nvPr>
        </p:nvSpPr>
        <p:spPr bwMode="auto">
          <a:xfrm>
            <a:off x="381000" y="1149245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450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1000C@2.5mA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Funneling multiple bunches of high-charge polarized electrons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Erdong Wang </a:t>
            </a:r>
          </a:p>
          <a:p>
            <a:r>
              <a:rPr lang="en-US" dirty="0" smtClean="0"/>
              <a:t>On behalf of the Gatling gun group</a:t>
            </a:r>
          </a:p>
          <a:p>
            <a:r>
              <a:rPr lang="en-US" dirty="0" smtClean="0"/>
              <a:t>Brookhaven National Laboratory</a:t>
            </a:r>
          </a:p>
          <a:p>
            <a:r>
              <a:rPr lang="en-US" sz="2400" dirty="0" smtClean="0"/>
              <a:t>Sept.11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2013</a:t>
            </a:r>
            <a:endParaRPr lang="en-US" sz="2400" dirty="0"/>
          </a:p>
        </p:txBody>
      </p:sp>
      <p:cxnSp>
        <p:nvCxnSpPr>
          <p:cNvPr id="10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5:13:32 PM</a:t>
            </a:fld>
            <a:endParaRPr lang="en-US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6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7F4A8-2FEF-409D-9A51-D948BEF3E72A}" type="datetime9">
              <a:rPr lang="en-US" smtClean="0"/>
              <a:pPr/>
              <a:t>9/10/2013 5:13:34 PM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Gatling Gun External Review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304800" y="381000"/>
            <a:ext cx="2909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Statics Dipole Magnet</a:t>
            </a:r>
            <a:endParaRPr lang="zh-CN" altLang="en-US" sz="2400" dirty="0"/>
          </a:p>
        </p:txBody>
      </p:sp>
      <p:pic>
        <p:nvPicPr>
          <p:cNvPr id="15" name="Picture 14" descr="TrajNominalField.tif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0" y="1219200"/>
            <a:ext cx="3124200" cy="23622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29" r="69048" b="15835"/>
          <a:stretch/>
        </p:blipFill>
        <p:spPr>
          <a:xfrm>
            <a:off x="1295400" y="990600"/>
            <a:ext cx="2971800" cy="2519570"/>
          </a:xfrm>
        </p:spPr>
      </p:pic>
      <p:sp>
        <p:nvSpPr>
          <p:cNvPr id="18" name="Rectangle 17"/>
          <p:cNvSpPr/>
          <p:nvPr/>
        </p:nvSpPr>
        <p:spPr>
          <a:xfrm>
            <a:off x="5029200" y="3962400"/>
            <a:ext cx="396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To preserve the longitudinal direction of electron spin polarization, we designed compensated dogleg trajectories in the beam’s funneling system encompassing fixed bending fields generated by 20 dipole magnets, and a rotating bending field generated by the magnetic combiner.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9906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Normalized to 110G</a:t>
            </a:r>
            <a:endParaRPr lang="en-US" sz="1000" dirty="0"/>
          </a:p>
        </p:txBody>
      </p:sp>
      <p:pic>
        <p:nvPicPr>
          <p:cNvPr id="16" name="图片 15" descr="DSCN27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810000"/>
            <a:ext cx="3340608" cy="250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2362200" cy="411163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Beam Combiner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3805238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11"/>
          <p:cNvSpPr txBox="1">
            <a:spLocks noChangeArrowheads="1"/>
          </p:cNvSpPr>
          <p:nvPr/>
        </p:nvSpPr>
        <p:spPr bwMode="auto">
          <a:xfrm>
            <a:off x="0" y="3886200"/>
            <a:ext cx="3733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Bending the beam by dipole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Equalize the focusing by quadrupole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Parameters:</a:t>
            </a:r>
          </a:p>
          <a:p>
            <a:r>
              <a:rPr lang="en-US" dirty="0">
                <a:latin typeface="Calibri" pitchFamily="34" charset="0"/>
              </a:rPr>
              <a:t>I(t)=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baseline="-25000" dirty="0" err="1">
                <a:latin typeface="Calibri" pitchFamily="34" charset="0"/>
              </a:rPr>
              <a:t>od</a:t>
            </a:r>
            <a:r>
              <a:rPr lang="en-US" dirty="0">
                <a:latin typeface="Calibri" pitchFamily="34" charset="0"/>
              </a:rPr>
              <a:t>*</a:t>
            </a:r>
            <a:r>
              <a:rPr lang="en-US" dirty="0" err="1">
                <a:latin typeface="Calibri" pitchFamily="34" charset="0"/>
              </a:rPr>
              <a:t>cos</a:t>
            </a:r>
            <a:r>
              <a:rPr lang="en-US" dirty="0">
                <a:latin typeface="Calibri" pitchFamily="34" charset="0"/>
              </a:rPr>
              <a:t>(</a:t>
            </a:r>
            <a:r>
              <a:rPr lang="el-GR" dirty="0">
                <a:latin typeface="Calibri" pitchFamily="34" charset="0"/>
              </a:rPr>
              <a:t>ω</a:t>
            </a:r>
            <a:r>
              <a:rPr lang="en-US" dirty="0">
                <a:latin typeface="Calibri" pitchFamily="34" charset="0"/>
              </a:rPr>
              <a:t>t+</a:t>
            </a:r>
            <a:r>
              <a:rPr lang="el-GR" dirty="0">
                <a:latin typeface="Calibri" pitchFamily="34" charset="0"/>
              </a:rPr>
              <a:t>φ</a:t>
            </a:r>
            <a:r>
              <a:rPr lang="en-US" dirty="0">
                <a:latin typeface="Calibri" pitchFamily="34" charset="0"/>
              </a:rPr>
              <a:t>) where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baseline="-25000" dirty="0" err="1">
                <a:latin typeface="Calibri" pitchFamily="34" charset="0"/>
              </a:rPr>
              <a:t>od</a:t>
            </a:r>
            <a:r>
              <a:rPr lang="en-US" dirty="0">
                <a:latin typeface="Calibri" pitchFamily="34" charset="0"/>
              </a:rPr>
              <a:t>=70.7A</a:t>
            </a:r>
          </a:p>
          <a:p>
            <a:r>
              <a:rPr lang="en-US" dirty="0">
                <a:latin typeface="Calibri" pitchFamily="34" charset="0"/>
              </a:rPr>
              <a:t>I(t)=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baseline="-25000" dirty="0" err="1">
                <a:latin typeface="Calibri" pitchFamily="34" charset="0"/>
              </a:rPr>
              <a:t>oq</a:t>
            </a:r>
            <a:r>
              <a:rPr lang="en-US" dirty="0">
                <a:latin typeface="Calibri" pitchFamily="34" charset="0"/>
              </a:rPr>
              <a:t>*cos2(</a:t>
            </a:r>
            <a:r>
              <a:rPr lang="el-GR" dirty="0">
                <a:latin typeface="Calibri" pitchFamily="34" charset="0"/>
              </a:rPr>
              <a:t>ω</a:t>
            </a:r>
            <a:r>
              <a:rPr lang="en-US" dirty="0">
                <a:latin typeface="Calibri" pitchFamily="34" charset="0"/>
              </a:rPr>
              <a:t>t+</a:t>
            </a:r>
            <a:r>
              <a:rPr lang="el-GR" dirty="0">
                <a:latin typeface="Calibri" pitchFamily="34" charset="0"/>
              </a:rPr>
              <a:t>φ</a:t>
            </a:r>
            <a:r>
              <a:rPr lang="en-US" dirty="0">
                <a:latin typeface="Calibri" pitchFamily="34" charset="0"/>
              </a:rPr>
              <a:t>) where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baseline="-25000" dirty="0" err="1">
                <a:latin typeface="Calibri" pitchFamily="34" charset="0"/>
              </a:rPr>
              <a:t>oq</a:t>
            </a:r>
            <a:r>
              <a:rPr lang="en-US" dirty="0">
                <a:latin typeface="Calibri" pitchFamily="34" charset="0"/>
              </a:rPr>
              <a:t>=1.54A</a:t>
            </a:r>
          </a:p>
          <a:p>
            <a:r>
              <a:rPr lang="en-US" dirty="0">
                <a:latin typeface="Calibri" pitchFamily="34" charset="0"/>
              </a:rPr>
              <a:t>B(0,0,0)=25.04G</a:t>
            </a:r>
          </a:p>
          <a:p>
            <a:r>
              <a:rPr lang="en-US" dirty="0">
                <a:latin typeface="Calibri" pitchFamily="34" charset="0"/>
              </a:rPr>
              <a:t>Freq=704kHz</a:t>
            </a:r>
          </a:p>
          <a:p>
            <a:r>
              <a:rPr lang="en-US" dirty="0">
                <a:latin typeface="Calibri" pitchFamily="34" charset="0"/>
              </a:rPr>
              <a:t>Bending angle=29 </a:t>
            </a:r>
            <a:r>
              <a:rPr lang="en-US" dirty="0" smtClean="0">
                <a:latin typeface="Calibri" pitchFamily="34" charset="0"/>
              </a:rPr>
              <a:t>degrees</a:t>
            </a:r>
          </a:p>
          <a:p>
            <a:r>
              <a:rPr lang="en-US" dirty="0" smtClean="0">
                <a:latin typeface="Calibri" pitchFamily="34" charset="0"/>
              </a:rPr>
              <a:t>Power loss=650W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7" name="直接连接符 8"/>
          <p:cNvCxnSpPr/>
          <p:nvPr/>
        </p:nvCxnSpPr>
        <p:spPr>
          <a:xfrm>
            <a:off x="381000" y="808038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9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52400"/>
            <a:ext cx="1752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ate Placeholder 2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2A19F1-9B92-441B-BE8E-D6207692CDA5}" type="datetime9">
              <a:rPr lang="en-US"/>
              <a:pPr>
                <a:defRPr/>
              </a:pPr>
              <a:t>9/10/2013 5:13:37 PM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FCAF-8AEC-421E-B05E-0E6184B1CDE0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0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066800"/>
            <a:ext cx="34290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Box 27"/>
          <p:cNvSpPr txBox="1">
            <a:spLocks noChangeArrowheads="1"/>
          </p:cNvSpPr>
          <p:nvPr/>
        </p:nvSpPr>
        <p:spPr bwMode="auto">
          <a:xfrm>
            <a:off x="7620000" y="25908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Calibri" pitchFamily="34" charset="0"/>
              </a:rPr>
              <a:t>Water manifold for coil cooling </a:t>
            </a:r>
            <a:endParaRPr lang="zh-CN" altLang="en-US" sz="1400">
              <a:latin typeface="Calibri" pitchFamily="34" charset="0"/>
            </a:endParaRPr>
          </a:p>
        </p:txBody>
      </p:sp>
      <p:sp>
        <p:nvSpPr>
          <p:cNvPr id="2064" name="TextBox 28"/>
          <p:cNvSpPr txBox="1">
            <a:spLocks noChangeArrowheads="1"/>
          </p:cNvSpPr>
          <p:nvPr/>
        </p:nvSpPr>
        <p:spPr bwMode="auto">
          <a:xfrm>
            <a:off x="5715000" y="3429000"/>
            <a:ext cx="251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dirty="0">
                <a:latin typeface="Calibri" pitchFamily="34" charset="0"/>
              </a:rPr>
              <a:t>Power </a:t>
            </a:r>
            <a:r>
              <a:rPr lang="en-US" altLang="zh-CN" sz="1400" smtClean="0">
                <a:latin typeface="Calibri" pitchFamily="34" charset="0"/>
              </a:rPr>
              <a:t>Litz</a:t>
            </a:r>
            <a:r>
              <a:rPr lang="en-US" altLang="zh-CN" sz="1400" dirty="0" smtClean="0">
                <a:latin typeface="Calibri" pitchFamily="34" charset="0"/>
              </a:rPr>
              <a:t> wire</a:t>
            </a:r>
            <a:endParaRPr lang="zh-CN" altLang="en-US" sz="1400" dirty="0">
              <a:latin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10400" y="2819400"/>
            <a:ext cx="533400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943600" y="3276600"/>
            <a:ext cx="76200" cy="2286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791200" y="3124200"/>
            <a:ext cx="228600" cy="3810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" name="Rectangle 36"/>
          <p:cNvSpPr>
            <a:spLocks noChangeArrowheads="1"/>
          </p:cNvSpPr>
          <p:nvPr/>
        </p:nvSpPr>
        <p:spPr bwMode="auto">
          <a:xfrm>
            <a:off x="2667000" y="1143000"/>
            <a:ext cx="1833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Calibri" pitchFamily="34" charset="0"/>
              </a:rPr>
              <a:t>Water manifold for ferrite yoke cooling</a:t>
            </a:r>
            <a:endParaRPr lang="zh-CN" altLang="en-US" sz="1400">
              <a:latin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191000" y="1524000"/>
            <a:ext cx="381000" cy="6096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0" name="Picture 4" descr="C:\project\gatling\simulation\cst\rotate field\combiner2_1_0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810000"/>
            <a:ext cx="25146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project\gatling\presentation\project review\combiner2_1_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10000"/>
            <a:ext cx="2738187" cy="2467615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10000"/>
            <a:ext cx="2786062" cy="250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810000"/>
            <a:ext cx="252715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4384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Beam combiner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430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4038600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particle tracking shows: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intergrated</a:t>
            </a:r>
            <a:r>
              <a:rPr lang="en-US" dirty="0" smtClean="0"/>
              <a:t> field is adjusted to bend the 220keV electrons by 29°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converging angle w/t quadrupole: X’/Y’=2.5mrad/15.7mrad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With quadrupole</a:t>
            </a:r>
          </a:p>
          <a:p>
            <a:r>
              <a:rPr lang="en-US" dirty="0" smtClean="0"/>
              <a:t>X’/Y’=8.7mrad/9.8mrad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4495800" y="4191000"/>
            <a:ext cx="4114800" cy="2133600"/>
            <a:chOff x="4724400" y="1981200"/>
            <a:chExt cx="4114800" cy="2133600"/>
          </a:xfrm>
        </p:grpSpPr>
        <p:pic>
          <p:nvPicPr>
            <p:cNvPr id="6" name="Picture 5" descr="2 dig.bmp"/>
            <p:cNvPicPr>
              <a:picLocks noChangeAspect="1"/>
            </p:cNvPicPr>
            <p:nvPr/>
          </p:nvPicPr>
          <p:blipFill>
            <a:blip r:embed="rId3" cstate="print"/>
            <a:srcRect l="13333" t="33147" r="41666" b="14421"/>
            <a:stretch>
              <a:fillRect/>
            </a:stretch>
          </p:blipFill>
          <p:spPr>
            <a:xfrm>
              <a:off x="4724400" y="1981200"/>
              <a:ext cx="4114800" cy="2133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91200" y="2743200"/>
              <a:ext cx="533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91200" y="3657600"/>
              <a:ext cx="533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5"/>
          <p:cNvCxnSpPr/>
          <p:nvPr/>
        </p:nvCxnSpPr>
        <p:spPr>
          <a:xfrm>
            <a:off x="571500" y="6629400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7" name="Date Placeholder 2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D2A19F1-9B92-441B-BE8E-D6207692CDA5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18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Gatling Gun External Review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2860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Beam diagnostic </a:t>
            </a:r>
            <a:endParaRPr lang="en-US" sz="2400" dirty="0"/>
          </a:p>
        </p:txBody>
      </p:sp>
      <p:pic>
        <p:nvPicPr>
          <p:cNvPr id="4" name="Picture 3" descr="GatlingGun_overview 6-19-12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914400"/>
            <a:ext cx="7924800" cy="21277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62400" y="3224806"/>
            <a:ext cx="3962400" cy="2794994"/>
            <a:chOff x="3962123" y="1337559"/>
            <a:chExt cx="4886764" cy="4416995"/>
          </a:xfrm>
        </p:grpSpPr>
        <p:pic>
          <p:nvPicPr>
            <p:cNvPr id="6" name="Picture 5" descr="GatlingGun_Profile Mon 6-19-12.b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34963" y="1337559"/>
              <a:ext cx="2513924" cy="4354929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101" t="16427" r="-100" b="327"/>
            <a:stretch/>
          </p:blipFill>
          <p:spPr bwMode="auto">
            <a:xfrm>
              <a:off x="4285429" y="2235304"/>
              <a:ext cx="914400" cy="905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5735671" y="1871602"/>
              <a:ext cx="914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4053392" y="1771082"/>
              <a:ext cx="1825383" cy="2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dirty="0"/>
                <a:t>Virtual </a:t>
              </a:r>
              <a:r>
                <a:rPr lang="en-US" sz="800" dirty="0" smtClean="0"/>
                <a:t> Resolution Target</a:t>
              </a:r>
              <a:endParaRPr lang="en-US" sz="800" dirty="0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6293351" y="1586832"/>
              <a:ext cx="1671237" cy="214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4924313" y="1401554"/>
              <a:ext cx="1378951" cy="2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dirty="0"/>
                <a:t>CCD Camera &amp; lens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5106851" y="2513221"/>
              <a:ext cx="1633413" cy="2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dirty="0" smtClean="0"/>
                <a:t>Semitransparent mirror</a:t>
              </a:r>
              <a:endParaRPr lang="en-US" sz="800" dirty="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110813" y="2791138"/>
              <a:ext cx="1146453" cy="228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 flipV="1">
              <a:off x="5106850" y="2883776"/>
              <a:ext cx="2150412" cy="16201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 descr="GatlingGun_CT &amp; YAG angle 6-19-12.bmp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958" t="20208" r="33953" b="30198"/>
            <a:stretch/>
          </p:blipFill>
          <p:spPr>
            <a:xfrm>
              <a:off x="3962123" y="4194260"/>
              <a:ext cx="1499616" cy="1560294"/>
            </a:xfrm>
            <a:prstGeom prst="rect">
              <a:avLst/>
            </a:prstGeom>
          </p:spPr>
        </p:pic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 flipV="1">
              <a:off x="4467966" y="2976415"/>
              <a:ext cx="38896" cy="19979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 descr="Gatling Gun FCT and ICT 6-20-12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276600"/>
            <a:ext cx="849316" cy="17990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2000" y="5410200"/>
            <a:ext cx="220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Fast Current Transformer &amp;</a:t>
            </a:r>
          </a:p>
          <a:p>
            <a:r>
              <a:rPr lang="en-US" sz="1200" dirty="0" smtClean="0">
                <a:cs typeface="Arial"/>
              </a:rPr>
              <a:t>Integrating Current Transformer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943600" y="99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Halo detector</a:t>
            </a:r>
            <a:endParaRPr lang="en-US" dirty="0"/>
          </a:p>
        </p:txBody>
      </p:sp>
      <p:cxnSp>
        <p:nvCxnSpPr>
          <p:cNvPr id="19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2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2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28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6400" y="6019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D.Gassner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32766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Depressed collector</a:t>
            </a:r>
            <a:endParaRPr lang="en-US" sz="2400" dirty="0"/>
          </a:p>
        </p:txBody>
      </p:sp>
      <p:pic>
        <p:nvPicPr>
          <p:cNvPr id="4" name="Picture 3" descr="Depressed electron collector_7_Model_Pictur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7620000" cy="294044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86200"/>
            <a:ext cx="5105399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257800" y="44958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200" dirty="0" smtClean="0"/>
              <a:t>With collector voltage higher than the primary electron energy spread the returned primary electron current  does not exceed 0.1% of the primary electron beam current</a:t>
            </a:r>
          </a:p>
          <a:p>
            <a:pPr marL="342900" indent="-342900">
              <a:buAutoNum type="arabicPeriod"/>
            </a:pPr>
            <a:endParaRPr lang="en-US" sz="1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200" dirty="0" smtClean="0"/>
              <a:t>The penetration of the secondary and backscattered electrons into the beam pipe is completely eliminated</a:t>
            </a:r>
          </a:p>
        </p:txBody>
      </p:sp>
      <p:cxnSp>
        <p:nvCxnSpPr>
          <p:cNvPr id="8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1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4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3505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A. I. Pikin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2286000" cy="3810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Beam</a:t>
            </a:r>
            <a:r>
              <a:rPr lang="en-US" sz="2400" dirty="0" smtClean="0"/>
              <a:t> dynamics</a:t>
            </a:r>
            <a:endParaRPr lang="en-US" sz="2400" dirty="0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0" y="1295400"/>
            <a:ext cx="9144000" cy="2189163"/>
            <a:chOff x="0" y="1524000"/>
            <a:chExt cx="9144000" cy="2189568"/>
          </a:xfrm>
        </p:grpSpPr>
        <p:pic>
          <p:nvPicPr>
            <p:cNvPr id="6" name="Picture 13" descr="entire.bmp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524000"/>
              <a:ext cx="9144000" cy="218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entire beam2 .bmp"/>
            <p:cNvPicPr>
              <a:picLocks noChangeAspect="1"/>
            </p:cNvPicPr>
            <p:nvPr/>
          </p:nvPicPr>
          <p:blipFill>
            <a:blip r:embed="rId3" cstate="print"/>
            <a:srcRect l="71666"/>
            <a:stretch>
              <a:fillRect/>
            </a:stretch>
          </p:blipFill>
          <p:spPr bwMode="auto">
            <a:xfrm>
              <a:off x="6553200" y="1524000"/>
              <a:ext cx="2590800" cy="218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943600" y="3733800"/>
            <a:ext cx="3200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Particles tracking with SC on diagnostic 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Divergence angle: X’/Y’=23.6mrad/25.1mrad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Beam profile: X/Y=15.0mm/15.2mm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>
                <a:latin typeface="Calibri" pitchFamily="34" charset="0"/>
              </a:rPr>
              <a:t>ε</a:t>
            </a:r>
            <a:r>
              <a:rPr lang="en-US" sz="1600" baseline="-25000" dirty="0" err="1">
                <a:latin typeface="Calibri" pitchFamily="34" charset="0"/>
              </a:rPr>
              <a:t>n,x</a:t>
            </a:r>
            <a:r>
              <a:rPr lang="en-US" sz="1600" dirty="0">
                <a:latin typeface="Calibri" pitchFamily="34" charset="0"/>
              </a:rPr>
              <a:t>/</a:t>
            </a:r>
            <a:r>
              <a:rPr lang="el-GR" sz="1600" dirty="0">
                <a:latin typeface="Calibri" pitchFamily="34" charset="0"/>
              </a:rPr>
              <a:t> ε</a:t>
            </a:r>
            <a:r>
              <a:rPr lang="en-US" sz="1600" baseline="-25000" dirty="0" err="1">
                <a:latin typeface="Calibri" pitchFamily="34" charset="0"/>
              </a:rPr>
              <a:t>n,y</a:t>
            </a:r>
            <a:r>
              <a:rPr lang="en-US" sz="1600" baseline="300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=17mm </a:t>
            </a:r>
            <a:r>
              <a:rPr lang="en-US" sz="1600" dirty="0" err="1" smtClean="0">
                <a:latin typeface="Calibri" pitchFamily="34" charset="0"/>
              </a:rPr>
              <a:t>mrad</a:t>
            </a:r>
            <a:r>
              <a:rPr lang="en-US" sz="1600" dirty="0" smtClean="0">
                <a:latin typeface="Calibri" pitchFamily="34" charset="0"/>
              </a:rPr>
              <a:t>/14.9mm-mrad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Energy spread=8keV(97% particle)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2895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Diagnostic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67200" y="2590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2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2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26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972" y="3733800"/>
            <a:ext cx="576762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58674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Beam size </a:t>
            </a:r>
            <a:r>
              <a:rPr lang="en-US" sz="1200" b="1" dirty="0" err="1" smtClean="0"/>
              <a:t>vs</a:t>
            </a:r>
            <a:r>
              <a:rPr lang="en-US" sz="1200" b="1" dirty="0" smtClean="0"/>
              <a:t> position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0" y="58674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Emittance </a:t>
            </a:r>
            <a:r>
              <a:rPr lang="en-US" sz="1200" b="1" dirty="0" err="1" smtClean="0"/>
              <a:t>vs</a:t>
            </a:r>
            <a:r>
              <a:rPr lang="en-US" sz="1200" b="1" dirty="0" smtClean="0"/>
              <a:t> position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590800" cy="38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PIC beam tracking</a:t>
            </a:r>
            <a:endParaRPr lang="en-US" sz="2400" dirty="0"/>
          </a:p>
        </p:txBody>
      </p:sp>
      <p:pic>
        <p:nvPicPr>
          <p:cNvPr id="4" name="Content Placeholder 3" descr="C:\project\gatling\presentation\project review\pic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6019800" cy="298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est particle at end2.bmp"/>
          <p:cNvPicPr>
            <a:picLocks noChangeAspect="1"/>
          </p:cNvPicPr>
          <p:nvPr/>
        </p:nvPicPr>
        <p:blipFill>
          <a:blip r:embed="rId3" cstate="print"/>
          <a:srcRect l="4918" r="32787"/>
          <a:stretch>
            <a:fillRect/>
          </a:stretch>
        </p:blipFill>
        <p:spPr>
          <a:xfrm>
            <a:off x="5410200" y="3962400"/>
            <a:ext cx="2743199" cy="1770687"/>
          </a:xfrm>
          <a:prstGeom prst="rect">
            <a:avLst/>
          </a:prstGeom>
        </p:spPr>
      </p:pic>
      <p:pic>
        <p:nvPicPr>
          <p:cNvPr id="6" name="Picture 5" descr="test particle at combiner edge.bmp"/>
          <p:cNvPicPr>
            <a:picLocks noChangeAspect="1"/>
          </p:cNvPicPr>
          <p:nvPr/>
        </p:nvPicPr>
        <p:blipFill>
          <a:blip r:embed="rId4" cstate="print"/>
          <a:srcRect l="30833" t="20468" r="31955" b="26374"/>
          <a:stretch>
            <a:fillRect/>
          </a:stretch>
        </p:blipFill>
        <p:spPr>
          <a:xfrm>
            <a:off x="1143000" y="3962400"/>
            <a:ext cx="2898529" cy="1752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5791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The beam halo cannot form at beginning and end of combiner.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There is no beam loss on the combiner tube base on Particle core model</a:t>
            </a:r>
            <a:endParaRPr lang="en-US" dirty="0"/>
          </a:p>
        </p:txBody>
      </p:sp>
      <p:cxnSp>
        <p:nvCxnSpPr>
          <p:cNvPr id="8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1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4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676400"/>
            <a:ext cx="1066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4400" y="2895600"/>
            <a:ext cx="1066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7582333">
            <a:off x="3843218" y="3419608"/>
            <a:ext cx="924163" cy="186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5803422" y="3416778"/>
            <a:ext cx="924163" cy="186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133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Vacuum design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648200"/>
            <a:ext cx="1676400" cy="13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59436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Vat Lab 3BG vacuum (</a:t>
            </a:r>
            <a:r>
              <a:rPr lang="en-US" sz="1400" b="1" dirty="0" smtClean="0"/>
              <a:t>super</a:t>
            </a:r>
            <a:r>
              <a:rPr lang="en-US" sz="1400" dirty="0" smtClean="0"/>
              <a:t>) gauge has &lt;10</a:t>
            </a:r>
            <a:r>
              <a:rPr lang="en-US" sz="1400" baseline="30000" dirty="0" smtClean="0"/>
              <a:t>-13</a:t>
            </a:r>
            <a:r>
              <a:rPr lang="en-US" sz="1400" dirty="0" smtClean="0"/>
              <a:t> </a:t>
            </a:r>
            <a:r>
              <a:rPr lang="en-US" sz="1400" dirty="0" err="1" smtClean="0"/>
              <a:t>Torr</a:t>
            </a:r>
            <a:r>
              <a:rPr lang="en-US" sz="1400" dirty="0" smtClean="0"/>
              <a:t> resolution</a:t>
            </a:r>
            <a:endParaRPr lang="en-US" sz="1400" dirty="0"/>
          </a:p>
        </p:txBody>
      </p:sp>
      <p:pic>
        <p:nvPicPr>
          <p:cNvPr id="7" name="Picture 4" descr="DSCI1462.JPG"/>
          <p:cNvPicPr>
            <a:picLocks noChangeAspect="1"/>
          </p:cNvPicPr>
          <p:nvPr/>
        </p:nvPicPr>
        <p:blipFill>
          <a:blip r:embed="rId3" cstate="print"/>
          <a:srcRect l="6250" t="13333" r="7813" b="12839"/>
          <a:stretch>
            <a:fillRect/>
          </a:stretch>
        </p:blipFill>
        <p:spPr bwMode="auto">
          <a:xfrm>
            <a:off x="457200" y="914400"/>
            <a:ext cx="2286000" cy="261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skaritka\Pictures\New folder627to 72 TESSATtiip\DSCN25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56" r="34747" b="34390"/>
          <a:stretch/>
        </p:blipFill>
        <p:spPr bwMode="auto">
          <a:xfrm>
            <a:off x="3505200" y="914400"/>
            <a:ext cx="2286000" cy="2628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35814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Transferring chamber: NEG 1500l/s</a:t>
            </a:r>
          </a:p>
          <a:p>
            <a:r>
              <a:rPr lang="en-US" sz="1400" dirty="0" smtClean="0"/>
              <a:t>Design vacuum:10</a:t>
            </a:r>
            <a:r>
              <a:rPr lang="en-US" sz="1400" baseline="30000" dirty="0" smtClean="0"/>
              <a:t>-12</a:t>
            </a:r>
            <a:r>
              <a:rPr lang="en-US" sz="1400" dirty="0" smtClean="0"/>
              <a:t> </a:t>
            </a:r>
            <a:r>
              <a:rPr lang="en-US" sz="1400" dirty="0" err="1" smtClean="0"/>
              <a:t>torr</a:t>
            </a:r>
            <a:r>
              <a:rPr lang="en-US" sz="1400" dirty="0" smtClean="0"/>
              <a:t> scale</a:t>
            </a:r>
          </a:p>
          <a:p>
            <a:r>
              <a:rPr lang="en-US" sz="1400" dirty="0" smtClean="0"/>
              <a:t>Test vacuum now:</a:t>
            </a:r>
            <a:r>
              <a:rPr lang="en-US" sz="1400" b="1" dirty="0" smtClean="0"/>
              <a:t>8*10</a:t>
            </a:r>
            <a:r>
              <a:rPr lang="en-US" sz="1400" b="1" baseline="30000" dirty="0" smtClean="0"/>
              <a:t>-12</a:t>
            </a:r>
            <a:r>
              <a:rPr lang="en-US" sz="1400" b="1" dirty="0" smtClean="0"/>
              <a:t>torr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3657600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Gun chamber: 8,000l/s</a:t>
            </a:r>
          </a:p>
          <a:p>
            <a:r>
              <a:rPr lang="en-US" sz="1400" dirty="0" smtClean="0"/>
              <a:t>Design vacuum:6*10</a:t>
            </a:r>
            <a:r>
              <a:rPr lang="en-US" sz="1400" baseline="30000" dirty="0" smtClean="0"/>
              <a:t>-13</a:t>
            </a:r>
            <a:r>
              <a:rPr lang="en-US" sz="1400" dirty="0" smtClean="0"/>
              <a:t> </a:t>
            </a:r>
            <a:r>
              <a:rPr lang="en-US" sz="1400" dirty="0" err="1" smtClean="0"/>
              <a:t>torr</a:t>
            </a:r>
            <a:endParaRPr lang="en-US" sz="1400" dirty="0" smtClean="0"/>
          </a:p>
          <a:p>
            <a:r>
              <a:rPr lang="en-US" sz="1400" dirty="0" smtClean="0"/>
              <a:t>Test vacuum now</a:t>
            </a:r>
            <a:r>
              <a:rPr lang="en-US" sz="1400" b="1" dirty="0" smtClean="0"/>
              <a:t>:&lt;5*10</a:t>
            </a:r>
            <a:r>
              <a:rPr lang="en-US" sz="1400" b="1" baseline="30000" dirty="0" smtClean="0"/>
              <a:t>-12</a:t>
            </a:r>
            <a:r>
              <a:rPr lang="en-US" sz="1400" b="1" dirty="0" smtClean="0"/>
              <a:t>torr</a:t>
            </a:r>
          </a:p>
          <a:p>
            <a:endParaRPr lang="en-US" sz="1400" dirty="0" smtClean="0"/>
          </a:p>
          <a:p>
            <a:r>
              <a:rPr lang="en-US" sz="1400" dirty="0" smtClean="0"/>
              <a:t>Combiner:6000l/s</a:t>
            </a:r>
          </a:p>
          <a:p>
            <a:r>
              <a:rPr lang="en-US" sz="1400" dirty="0" smtClean="0"/>
              <a:t>Design vacuum:1*10</a:t>
            </a:r>
            <a:r>
              <a:rPr lang="en-US" sz="1400" baseline="30000" dirty="0" smtClean="0"/>
              <a:t>-11 </a:t>
            </a:r>
            <a:r>
              <a:rPr lang="en-US" sz="1400" dirty="0" err="1" smtClean="0"/>
              <a:t>torr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Exchange chamber:4000l/s</a:t>
            </a:r>
          </a:p>
          <a:p>
            <a:r>
              <a:rPr lang="en-US" sz="1400" dirty="0" smtClean="0"/>
              <a:t>Design vacuum:1*10</a:t>
            </a:r>
            <a:r>
              <a:rPr lang="en-US" sz="1400" baseline="30000" dirty="0" smtClean="0"/>
              <a:t>-12</a:t>
            </a:r>
            <a:r>
              <a:rPr lang="en-US" sz="1400" dirty="0" smtClean="0"/>
              <a:t>torr</a:t>
            </a:r>
          </a:p>
          <a:p>
            <a:r>
              <a:rPr lang="en-US" sz="1400" dirty="0" smtClean="0"/>
              <a:t>Total:20,000L/s</a:t>
            </a:r>
            <a:endParaRPr lang="en-US" sz="1400" dirty="0"/>
          </a:p>
        </p:txBody>
      </p:sp>
      <p:cxnSp>
        <p:nvCxnSpPr>
          <p:cNvPr id="12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8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8400" y="1524000"/>
            <a:ext cx="259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Compare to other gun: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China IHIP ERL DC gun: 18000L/s NEG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Japan JAEA ERL DC gun:</a:t>
            </a:r>
          </a:p>
          <a:p>
            <a:r>
              <a:rPr lang="en-US" dirty="0" smtClean="0"/>
              <a:t>16000L/s NEG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38100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 vacuum vessel material:</a:t>
            </a:r>
          </a:p>
          <a:p>
            <a:r>
              <a:rPr lang="en-US" dirty="0" smtClean="0"/>
              <a:t>Vacuum fired SS 316L(2*10</a:t>
            </a:r>
            <a:r>
              <a:rPr lang="en-US" baseline="30000" dirty="0" smtClean="0"/>
              <a:t>-13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L/cm</a:t>
            </a:r>
            <a:r>
              <a:rPr lang="en-US" baseline="30000" dirty="0" smtClean="0"/>
              <a:t>2</a:t>
            </a:r>
            <a:r>
              <a:rPr lang="en-US" dirty="0" smtClean="0"/>
              <a:t> s)</a:t>
            </a:r>
          </a:p>
          <a:p>
            <a:r>
              <a:rPr lang="en-US" dirty="0" smtClean="0"/>
              <a:t>Anode material:</a:t>
            </a:r>
          </a:p>
          <a:p>
            <a:r>
              <a:rPr lang="en-US" dirty="0" smtClean="0"/>
              <a:t>Ti(2*10</a:t>
            </a:r>
            <a:r>
              <a:rPr lang="en-US" baseline="30000" dirty="0" smtClean="0"/>
              <a:t>-15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L/cm</a:t>
            </a:r>
            <a:r>
              <a:rPr lang="en-US" baseline="30000" dirty="0" smtClean="0"/>
              <a:t>2</a:t>
            </a:r>
            <a:r>
              <a:rPr lang="en-US" dirty="0" smtClean="0"/>
              <a:t> 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895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Proof of principle test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 voltage test in the Funneling gun chamber.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Test one polarized sample in Funneling gun chamber with DC combining field. Average current reach to 2.5mA.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Test two polarized samples in Funneling gun chamber and combine them with switched DC combining field. Average current reach to 5mA.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We will compare the lifetime of single cathode and two cathodes operation to test Gatling principle.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Additional goals: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 two beams with rotating combining field.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Current loss measurement.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Emittance measurement.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524000"/>
            <a:ext cx="81534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14300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Basic goals:</a:t>
            </a:r>
            <a:endParaRPr lang="en-US" sz="22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4419600"/>
            <a:ext cx="81534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3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2514600" cy="381000"/>
          </a:xfrm>
        </p:spPr>
        <p:txBody>
          <a:bodyPr>
            <a:noAutofit/>
          </a:bodyPr>
          <a:lstStyle/>
          <a:p>
            <a:r>
              <a:rPr lang="en-US" sz="2400" smtClean="0"/>
              <a:t>Recent </a:t>
            </a:r>
            <a:r>
              <a:rPr lang="en-US" sz="2400" dirty="0" smtClean="0"/>
              <a:t>progress</a:t>
            </a:r>
            <a:endParaRPr lang="en-US" sz="2400" dirty="0"/>
          </a:p>
        </p:txBody>
      </p:sp>
      <p:pic>
        <p:nvPicPr>
          <p:cNvPr id="9" name="Picture 2" descr="C:\Users\skaritka\AppData\Local\Microsoft\Windows\Temporary Internet Files\Content.IE5\SKW6WPV3\GatlingGun_Instrumentation_7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55" r="40000" b="4833"/>
          <a:stretch>
            <a:fillRect/>
          </a:stretch>
        </p:blipFill>
        <p:spPr bwMode="auto">
          <a:xfrm>
            <a:off x="3505200" y="1143000"/>
            <a:ext cx="5486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6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543800" y="2895600"/>
            <a:ext cx="3810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477000" y="2667000"/>
            <a:ext cx="609600" cy="1143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162800" y="2667000"/>
            <a:ext cx="1066800" cy="1143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58000" y="2819400"/>
            <a:ext cx="228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010400" y="2819400"/>
            <a:ext cx="228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2400" y="1219200"/>
            <a:ext cx="5146158" cy="4465675"/>
            <a:chOff x="1295400" y="1600200"/>
            <a:chExt cx="5146158" cy="4465675"/>
          </a:xfrm>
        </p:grpSpPr>
        <p:pic>
          <p:nvPicPr>
            <p:cNvPr id="7" name="Picture 3" descr="C:\Users\skaritka\Pictures\New folder627to 72 TESSATtiip\DSCN257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505" t="7916" r="8362" b="16709"/>
            <a:stretch/>
          </p:blipFill>
          <p:spPr bwMode="auto">
            <a:xfrm>
              <a:off x="1295400" y="1600200"/>
              <a:ext cx="5146158" cy="446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572000" y="4876800"/>
              <a:ext cx="17526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Combiner ferrite (</a:t>
              </a:r>
              <a:r>
                <a:rPr lang="en-US" dirty="0" err="1" smtClean="0"/>
                <a:t>Stangenes</a:t>
              </a:r>
              <a:r>
                <a:rPr lang="en-US" dirty="0" smtClean="0"/>
                <a:t> Industries Corp 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2400" y="1981200"/>
            <a:ext cx="5105400" cy="3829050"/>
            <a:chOff x="304800" y="1143000"/>
            <a:chExt cx="5105400" cy="3829050"/>
          </a:xfrm>
        </p:grpSpPr>
        <p:pic>
          <p:nvPicPr>
            <p:cNvPr id="4" name="Picture 2" descr="C:\Users\skaritka\Documents\CAD\GGun\reviews\doe\DSC0415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5105400" cy="382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81000" y="4191000"/>
              <a:ext cx="1524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Anode(Atlas Technology)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2000" y="1066800"/>
            <a:ext cx="4572000" cy="4829841"/>
            <a:chOff x="2209800" y="1066800"/>
            <a:chExt cx="4572000" cy="482984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801" t="116" r="8299" b="-116"/>
            <a:stretch/>
          </p:blipFill>
          <p:spPr bwMode="auto">
            <a:xfrm rot="5400000">
              <a:off x="2080879" y="1195721"/>
              <a:ext cx="4829841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648200" y="1447800"/>
              <a:ext cx="19812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Combiner vessel (Transfer Engineering Corp)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3400" y="1143000"/>
            <a:ext cx="2784551" cy="3813202"/>
            <a:chOff x="685800" y="1981200"/>
            <a:chExt cx="2784551" cy="3813202"/>
          </a:xfrm>
        </p:grpSpPr>
        <p:pic>
          <p:nvPicPr>
            <p:cNvPr id="8" name="Picture 3" descr="C:\Users\skaritka\Pictures\New folder627to 72 TESSATtiip\DSCN258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456" r="34747" b="21858"/>
            <a:stretch/>
          </p:blipFill>
          <p:spPr bwMode="auto">
            <a:xfrm>
              <a:off x="685800" y="1981200"/>
              <a:ext cx="2784551" cy="3813202"/>
            </a:xfrm>
            <a:prstGeom prst="rect">
              <a:avLst/>
            </a:prstGeom>
            <a:solidFill>
              <a:schemeClr val="bg1"/>
            </a:solidFill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133600" y="5105400"/>
              <a:ext cx="1143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DC gun vessel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95400" y="2667000"/>
            <a:ext cx="3091374" cy="2152139"/>
            <a:chOff x="1295400" y="2667000"/>
            <a:chExt cx="3091374" cy="215213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09" t="-1285" r="9262" b="1285"/>
            <a:stretch/>
          </p:blipFill>
          <p:spPr bwMode="auto">
            <a:xfrm rot="5400000">
              <a:off x="1765017" y="2197383"/>
              <a:ext cx="2152139" cy="309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600200" y="4191000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 flange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1447800" cy="4111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Outline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Funneling gun design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Beam optics design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Mechanical design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Vacuum design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beam diagnostic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Depressed collector</a:t>
            </a:r>
          </a:p>
          <a:p>
            <a:r>
              <a:rPr lang="en-US" dirty="0" smtClean="0"/>
              <a:t>Proof-of-Principle test</a:t>
            </a:r>
          </a:p>
          <a:p>
            <a:r>
              <a:rPr lang="en-US" dirty="0" smtClean="0"/>
              <a:t>Recent progress</a:t>
            </a:r>
            <a:endParaRPr lang="en-US" dirty="0"/>
          </a:p>
        </p:txBody>
      </p:sp>
      <p:cxnSp>
        <p:nvCxnSpPr>
          <p:cNvPr id="10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5:13:33 PM</a:t>
            </a:fld>
            <a:endParaRPr lang="en-US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6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33528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Future plan and schedule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990600"/>
          <a:ext cx="8458200" cy="514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286000"/>
                <a:gridCol w="1341120"/>
                <a:gridCol w="1935480"/>
                <a:gridCol w="1447800"/>
              </a:tblGrid>
              <a:tr h="72966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Cathode </a:t>
                      </a:r>
                      <a:r>
                        <a:rPr lang="en-US" sz="1400" baseline="0" dirty="0" smtClean="0"/>
                        <a:t> preparation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Laser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Gun and beam optics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Experiments</a:t>
                      </a:r>
                      <a:endParaRPr lang="en-US" sz="1400" dirty="0"/>
                    </a:p>
                  </a:txBody>
                  <a:tcPr/>
                </a:tc>
              </a:tr>
              <a:tr h="682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6/2013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Cathode prep system setup</a:t>
                      </a:r>
                    </a:p>
                    <a:p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QE cathode prepared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1560nm laser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 system</a:t>
                      </a:r>
                    </a:p>
                    <a:p>
                      <a:r>
                        <a:rPr lang="en-US" sz="1400" dirty="0" smtClean="0"/>
                        <a:t>DC system</a:t>
                      </a:r>
                    </a:p>
                    <a:p>
                      <a:r>
                        <a:rPr lang="en-US" sz="1400" dirty="0" smtClean="0"/>
                        <a:t>Part of beam optics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682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12/2013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Grand central</a:t>
                      </a:r>
                      <a:r>
                        <a:rPr lang="en-US" sz="1400" baseline="0" dirty="0" smtClean="0"/>
                        <a:t> chamber</a:t>
                      </a:r>
                    </a:p>
                    <a:p>
                      <a:r>
                        <a:rPr lang="en-US" sz="1400" baseline="0" dirty="0" smtClean="0"/>
                        <a:t>Cathode lifetime</a:t>
                      </a:r>
                    </a:p>
                    <a:p>
                      <a:r>
                        <a:rPr lang="en-US" sz="1400" baseline="0" dirty="0" smtClean="0"/>
                        <a:t>New cathode technical study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780 laser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Switch Combiner</a:t>
                      </a:r>
                    </a:p>
                    <a:p>
                      <a:r>
                        <a:rPr lang="en-US" sz="1400" dirty="0" smtClean="0"/>
                        <a:t>Beam Diagnostic</a:t>
                      </a:r>
                      <a:r>
                        <a:rPr lang="en-US" sz="1400" baseline="0" dirty="0" smtClean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 current test</a:t>
                      </a:r>
                    </a:p>
                    <a:p>
                      <a:r>
                        <a:rPr lang="en-US" sz="1400" dirty="0" smtClean="0"/>
                        <a:t>Funneling test</a:t>
                      </a:r>
                      <a:endParaRPr lang="en-US" sz="1400" dirty="0"/>
                    </a:p>
                  </a:txBody>
                  <a:tcPr/>
                </a:tc>
              </a:tr>
              <a:tr h="8088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6/2014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Gun and beam optics assemble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Achieve XHV in gun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682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12/2014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Multi-cathodes</a:t>
                      </a:r>
                      <a:r>
                        <a:rPr lang="en-US" sz="1400" baseline="0" dirty="0" smtClean="0"/>
                        <a:t> Preparation</a:t>
                      </a:r>
                    </a:p>
                    <a:p>
                      <a:r>
                        <a:rPr lang="en-US" sz="1400" baseline="0" dirty="0" smtClean="0"/>
                        <a:t>Multi-cathodes transport</a:t>
                      </a:r>
                    </a:p>
                    <a:p>
                      <a:endParaRPr lang="en-US" sz="1400" baseline="0" dirty="0" smtClean="0"/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Cathode production  parameters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Depressed collector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Pop test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682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6/2015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Full system in XHV</a:t>
                      </a:r>
                    </a:p>
                    <a:p>
                      <a:r>
                        <a:rPr lang="en-US" sz="1400" dirty="0" smtClean="0"/>
                        <a:t>Full system ready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Rotatable combiner</a:t>
                      </a:r>
                      <a:r>
                        <a:rPr lang="en-US" altLang="zh-CN" sz="1400" baseline="0" dirty="0"/>
                        <a:t> </a:t>
                      </a:r>
                      <a:endParaRPr lang="en-US" altLang="zh-CN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682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Multi-lasers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 cathodes operation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1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371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Gun design includes vacuum, mechanism, beam optics, beam dump, beam instrumentations was done.</a:t>
            </a:r>
          </a:p>
          <a:p>
            <a:r>
              <a:rPr lang="en-US" dirty="0" smtClean="0"/>
              <a:t>3D beam dynamics simulation was done.</a:t>
            </a:r>
          </a:p>
          <a:p>
            <a:r>
              <a:rPr lang="en-US" dirty="0" smtClean="0"/>
              <a:t>Most of the components are under fabrication.</a:t>
            </a:r>
          </a:p>
          <a:p>
            <a:r>
              <a:rPr lang="en-US" dirty="0" smtClean="0"/>
              <a:t>Good QE GaAs photocathode was activated. </a:t>
            </a:r>
          </a:p>
          <a:p>
            <a:r>
              <a:rPr lang="en-US" dirty="0" smtClean="0"/>
              <a:t>Laser system to be shipped to BNL.</a:t>
            </a:r>
          </a:p>
          <a:p>
            <a:r>
              <a:rPr lang="en-US" dirty="0" smtClean="0"/>
              <a:t>Two cathodes funneling and low current test is scheduled on Jan. 2014.</a:t>
            </a:r>
          </a:p>
          <a:p>
            <a:r>
              <a:rPr lang="en-US" dirty="0" smtClean="0"/>
              <a:t>Proof of principle test is scheduled in end of next year.</a:t>
            </a:r>
          </a:p>
          <a:p>
            <a:endParaRPr lang="en-US" dirty="0"/>
          </a:p>
        </p:txBody>
      </p:sp>
      <p:cxnSp>
        <p:nvCxnSpPr>
          <p:cNvPr id="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438400" cy="4873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Acknowledgements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3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Ilan Ben-Zvi(PI), David M Gassner, Robert Lambiase, Wuzheng Meng, Alexander I. Pikin, Omer </a:t>
            </a:r>
            <a:r>
              <a:rPr lang="en-US" dirty="0" err="1" smtClean="0"/>
              <a:t>Habib</a:t>
            </a:r>
            <a:r>
              <a:rPr lang="en-US" dirty="0" smtClean="0"/>
              <a:t> Rahman, Triveni Rao, Eric Riehn, John Skaritka, Brian Sheehy, Vladimir Litvinenko, Qiong Wu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ea typeface="ＭＳ Ｐゴシック" pitchFamily="1" charset="-128"/>
              </a:rPr>
              <a:t>MDC Corporation, Transfer Engineering Inc.,</a:t>
            </a:r>
          </a:p>
          <a:p>
            <a:pPr>
              <a:buNone/>
            </a:pPr>
            <a:r>
              <a:rPr lang="en-US" dirty="0" smtClean="0">
                <a:ea typeface="ＭＳ Ｐゴシック" pitchFamily="1" charset="-128"/>
              </a:rPr>
              <a:t> Atlas Technologies, SAES Getters, </a:t>
            </a:r>
            <a:r>
              <a:rPr lang="en-US" dirty="0" err="1" smtClean="0">
                <a:ea typeface="ＭＳ Ｐゴシック" pitchFamily="1" charset="-128"/>
              </a:rPr>
              <a:t>Thermionics</a:t>
            </a:r>
            <a:r>
              <a:rPr lang="en-US" dirty="0" smtClean="0">
                <a:ea typeface="ＭＳ Ｐゴシック" pitchFamily="1" charset="-128"/>
              </a:rPr>
              <a:t>,</a:t>
            </a:r>
          </a:p>
          <a:p>
            <a:pPr>
              <a:buNone/>
            </a:pPr>
            <a:r>
              <a:rPr lang="en-US" dirty="0" smtClean="0">
                <a:ea typeface="ＭＳ Ｐゴシック" pitchFamily="1" charset="-128"/>
              </a:rPr>
              <a:t> Pascal Technologies, Gamma Vacuum,  </a:t>
            </a:r>
            <a:r>
              <a:rPr lang="en-US" dirty="0" err="1" smtClean="0">
                <a:ea typeface="ＭＳ Ｐゴシック" pitchFamily="1" charset="-128"/>
              </a:rPr>
              <a:t>Stangenes</a:t>
            </a:r>
            <a:r>
              <a:rPr lang="en-US" dirty="0" smtClean="0">
                <a:ea typeface="ＭＳ Ｐゴシック" pitchFamily="1" charset="-128"/>
              </a:rPr>
              <a:t> Industries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Brookhaven Science associates, LLC under Contracts No.DE-AC02-98CH10886 with the U.S.DOE</a:t>
            </a:r>
          </a:p>
          <a:p>
            <a:r>
              <a:rPr lang="en-US" dirty="0" smtClean="0">
                <a:ea typeface="ＭＳ Ｐゴシック" pitchFamily="1" charset="-128"/>
              </a:rPr>
              <a:t>BNL, Laboratory Directed Research and Development (LDRD)</a:t>
            </a:r>
            <a:endParaRPr lang="en-US" dirty="0" smtClean="0"/>
          </a:p>
        </p:txBody>
      </p:sp>
      <p:cxnSp>
        <p:nvCxnSpPr>
          <p:cNvPr id="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5:13:37 PM</a:t>
            </a:fld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0" y="3124200"/>
            <a:ext cx="8229600" cy="685799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Thanks for your attention!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1 Beam parameters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0200" y="2667000"/>
          <a:ext cx="5935980" cy="2604583"/>
        </p:xfrm>
        <a:graphic>
          <a:graphicData uri="http://schemas.openxmlformats.org/drawingml/2006/table">
            <a:tbl>
              <a:tblPr/>
              <a:tblGrid>
                <a:gridCol w="2967990"/>
                <a:gridCol w="2967990"/>
              </a:tblGrid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Parameter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Value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charge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3.5nC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Longitudinal charge distribution at cathode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Gaussian distribution(σ=1.5ns)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Transverse charge distribution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Uniform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length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1.5ns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radius at cathode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4mm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Thermal normalized emittance, </a:t>
                      </a:r>
                      <a:r>
                        <a:rPr lang="en-US" sz="1000" b="1" dirty="0" err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ε</a:t>
                      </a:r>
                      <a:r>
                        <a:rPr lang="en-US" sz="1000" b="1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n,th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0.5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μm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/mm(rms);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Total thermal emittance=2μm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Single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cathode average current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2.5mA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6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Repetition rate for one cathode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704kHz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DC gap voltage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220kV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Combiner 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Center field=24.5G;Physical length=20cm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First solenoid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Maximum field=560G; Physical length=5.4cm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Second solenoid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Maximum field=184G; Physical length=10.5cm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1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Third solenoid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Maximum field=366G; Physical length=6.3cm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Group 107"/>
          <p:cNvGraphicFramePr>
            <a:graphicFrameLocks noGrp="1"/>
          </p:cNvGraphicFramePr>
          <p:nvPr/>
        </p:nvGraphicFramePr>
        <p:xfrm>
          <a:off x="152400" y="2667000"/>
          <a:ext cx="4592637" cy="3636402"/>
        </p:xfrm>
        <a:graphic>
          <a:graphicData uri="http://schemas.openxmlformats.org/drawingml/2006/table">
            <a:tbl>
              <a:tblPr/>
              <a:tblGrid>
                <a:gridCol w="1779606"/>
                <a:gridCol w="588924"/>
                <a:gridCol w="831232"/>
                <a:gridCol w="1392875"/>
              </a:tblGrid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parameter</a:t>
                      </a:r>
                      <a:endParaRPr kumimoji="0" lang="en-US" sz="12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unit</a:t>
                      </a:r>
                      <a:endParaRPr kumimoji="0" lang="en-US" sz="12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spec</a:t>
                      </a:r>
                      <a:endParaRPr kumimoji="0" lang="en-US" sz="12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comment</a:t>
                      </a:r>
                      <a:endParaRPr kumimoji="0" lang="en-US" sz="1200" b="1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wavelength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repetition rate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14.07 MHz / 20 cathodes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3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energy at photocathode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uJ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QE=0.2% &amp; 3.5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bunch chg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 laser power needed at cathode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assuming QE=0.2%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avg laser power output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width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nsec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Gaussian FWHM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jitter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psec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0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amplitude stability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1.00E-03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requires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noise-eater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contrast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1.00E-06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" name="Text Box 59"/>
          <p:cNvSpPr txBox="1">
            <a:spLocks noChangeArrowheads="1"/>
          </p:cNvSpPr>
          <p:nvPr/>
        </p:nvSpPr>
        <p:spPr bwMode="auto">
          <a:xfrm>
            <a:off x="304800" y="304800"/>
            <a:ext cx="535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Gatling Gun Laser System Design Concept</a:t>
            </a:r>
            <a:endParaRPr lang="en-US" sz="2400" dirty="0"/>
          </a:p>
        </p:txBody>
      </p:sp>
      <p:sp>
        <p:nvSpPr>
          <p:cNvPr id="53" name="Text Box 60"/>
          <p:cNvSpPr txBox="1">
            <a:spLocks noChangeArrowheads="1"/>
          </p:cNvSpPr>
          <p:nvPr/>
        </p:nvSpPr>
        <p:spPr bwMode="auto">
          <a:xfrm>
            <a:off x="4876800" y="2667000"/>
            <a:ext cx="412858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3333CC"/>
                </a:solidFill>
              </a:rPr>
              <a:t>10 W Erbium doped fiber amplifier </a:t>
            </a:r>
            <a:r>
              <a:rPr lang="en-US" sz="1600" dirty="0">
                <a:solidFill>
                  <a:srgbClr val="FF0000"/>
                </a:solidFill>
              </a:rPr>
              <a:t>(EDFA)</a:t>
            </a:r>
            <a:r>
              <a:rPr lang="en-US" sz="1600" dirty="0">
                <a:solidFill>
                  <a:srgbClr val="3333CC"/>
                </a:solidFill>
              </a:rPr>
              <a:t> system at 1560 nm, frequency doubled in periodically-poled LiNBO</a:t>
            </a:r>
            <a:r>
              <a:rPr lang="en-US" sz="1600" baseline="-25000" dirty="0">
                <a:solidFill>
                  <a:srgbClr val="3333CC"/>
                </a:solidFill>
              </a:rPr>
              <a:t>3</a:t>
            </a:r>
            <a:endParaRPr lang="en-US" sz="1600" dirty="0">
              <a:solidFill>
                <a:srgbClr val="3333CC"/>
              </a:solidFill>
            </a:endParaRPr>
          </a:p>
          <a:p>
            <a:pPr>
              <a:buFontTx/>
              <a:buChar char="•"/>
            </a:pPr>
            <a:endParaRPr lang="en-US" sz="1600" dirty="0" smtClean="0">
              <a:solidFill>
                <a:srgbClr val="3333CC"/>
              </a:solidFill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33CC"/>
                </a:solidFill>
              </a:rPr>
              <a:t> Continuous Wave distributed feedback laser </a:t>
            </a:r>
            <a:r>
              <a:rPr lang="en-US" sz="1600" dirty="0" smtClean="0"/>
              <a:t>(CW DFB) </a:t>
            </a:r>
            <a:r>
              <a:rPr lang="en-US" sz="1600" dirty="0">
                <a:solidFill>
                  <a:srgbClr val="3333CC"/>
                </a:solidFill>
              </a:rPr>
              <a:t>+ electro-optic modulation for pulse </a:t>
            </a:r>
            <a:r>
              <a:rPr lang="en-US" sz="1600" dirty="0" smtClean="0">
                <a:solidFill>
                  <a:srgbClr val="3333CC"/>
                </a:solidFill>
              </a:rPr>
              <a:t>source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33CC"/>
                </a:solidFill>
              </a:rPr>
              <a:t> </a:t>
            </a:r>
            <a:r>
              <a:rPr lang="en-US" sz="1600" dirty="0">
                <a:solidFill>
                  <a:srgbClr val="3333CC"/>
                </a:solidFill>
              </a:rPr>
              <a:t>control of pulse shape, low jitter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3333CC"/>
              </a:solidFill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33CC"/>
                </a:solidFill>
              </a:rPr>
              <a:t> </a:t>
            </a:r>
            <a:r>
              <a:rPr lang="en-US" sz="1600" dirty="0">
                <a:solidFill>
                  <a:srgbClr val="3333CC"/>
                </a:solidFill>
              </a:rPr>
              <a:t>Frequency double to 780 nm in periodically poled material (40% efficiency</a:t>
            </a:r>
            <a:r>
              <a:rPr lang="en-US" sz="1600" dirty="0" smtClean="0">
                <a:solidFill>
                  <a:srgbClr val="3333CC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3333CC"/>
              </a:solidFill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33CC"/>
                </a:solidFill>
              </a:rPr>
              <a:t> Design allows flexibility in pulse parameters</a:t>
            </a:r>
            <a:endParaRPr lang="en-US" sz="1600" dirty="0">
              <a:solidFill>
                <a:srgbClr val="3333CC"/>
              </a:solidFill>
            </a:endParaRP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2333366" y="1806575"/>
            <a:ext cx="1115562" cy="52322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Electro-optic</a:t>
            </a:r>
          </a:p>
          <a:p>
            <a:r>
              <a:rPr lang="en-US" sz="1400" dirty="0"/>
              <a:t>modulator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82675" y="1754188"/>
            <a:ext cx="365125" cy="846137"/>
            <a:chOff x="851" y="2268"/>
            <a:chExt cx="230" cy="533"/>
          </a:xfrm>
        </p:grpSpPr>
        <p:sp>
          <p:nvSpPr>
            <p:cNvPr id="56" name="AutoShape 63"/>
            <p:cNvSpPr>
              <a:spLocks noChangeArrowheads="1"/>
            </p:cNvSpPr>
            <p:nvPr/>
          </p:nvSpPr>
          <p:spPr bwMode="auto">
            <a:xfrm>
              <a:off x="851" y="2475"/>
              <a:ext cx="230" cy="167"/>
            </a:xfrm>
            <a:prstGeom prst="flowChartExtract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Line 64"/>
            <p:cNvSpPr>
              <a:spLocks noChangeShapeType="1"/>
            </p:cNvSpPr>
            <p:nvPr/>
          </p:nvSpPr>
          <p:spPr bwMode="auto">
            <a:xfrm>
              <a:off x="857" y="2459"/>
              <a:ext cx="218" cy="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8" name="Line 65"/>
            <p:cNvSpPr>
              <a:spLocks noChangeShapeType="1"/>
            </p:cNvSpPr>
            <p:nvPr/>
          </p:nvSpPr>
          <p:spPr bwMode="auto">
            <a:xfrm flipV="1">
              <a:off x="966" y="2268"/>
              <a:ext cx="0" cy="18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9" name="Line 66"/>
            <p:cNvSpPr>
              <a:spLocks noChangeShapeType="1"/>
            </p:cNvSpPr>
            <p:nvPr/>
          </p:nvSpPr>
          <p:spPr bwMode="auto">
            <a:xfrm flipV="1">
              <a:off x="966" y="2615"/>
              <a:ext cx="0" cy="18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1439862" y="1776413"/>
            <a:ext cx="922338" cy="288925"/>
            <a:chOff x="1609" y="1967"/>
            <a:chExt cx="581" cy="182"/>
          </a:xfrm>
        </p:grpSpPr>
        <p:grpSp>
          <p:nvGrpSpPr>
            <p:cNvPr id="4" name="Group 68"/>
            <p:cNvGrpSpPr>
              <a:grpSpLocks/>
            </p:cNvGrpSpPr>
            <p:nvPr/>
          </p:nvGrpSpPr>
          <p:grpSpPr bwMode="auto">
            <a:xfrm>
              <a:off x="1743" y="1967"/>
              <a:ext cx="313" cy="177"/>
              <a:chOff x="1655" y="1952"/>
              <a:chExt cx="313" cy="177"/>
            </a:xfrm>
          </p:grpSpPr>
          <p:sp>
            <p:nvSpPr>
              <p:cNvPr id="63" name="Oval 69"/>
              <p:cNvSpPr>
                <a:spLocks noChangeArrowheads="1"/>
              </p:cNvSpPr>
              <p:nvPr/>
            </p:nvSpPr>
            <p:spPr bwMode="auto">
              <a:xfrm>
                <a:off x="1655" y="1952"/>
                <a:ext cx="151" cy="176"/>
              </a:xfrm>
              <a:prstGeom prst="ellips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" name="Oval 70"/>
              <p:cNvSpPr>
                <a:spLocks noChangeArrowheads="1"/>
              </p:cNvSpPr>
              <p:nvPr/>
            </p:nvSpPr>
            <p:spPr bwMode="auto">
              <a:xfrm>
                <a:off x="1817" y="1953"/>
                <a:ext cx="151" cy="176"/>
              </a:xfrm>
              <a:prstGeom prst="ellips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2" name="Line 71"/>
            <p:cNvSpPr>
              <a:spLocks noChangeShapeType="1"/>
            </p:cNvSpPr>
            <p:nvPr/>
          </p:nvSpPr>
          <p:spPr bwMode="auto">
            <a:xfrm>
              <a:off x="1609" y="2149"/>
              <a:ext cx="581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66" name="Text Box 73"/>
          <p:cNvSpPr txBox="1">
            <a:spLocks noChangeArrowheads="1"/>
          </p:cNvSpPr>
          <p:nvPr/>
        </p:nvSpPr>
        <p:spPr bwMode="auto">
          <a:xfrm>
            <a:off x="3200400" y="990600"/>
            <a:ext cx="194786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Pulser</a:t>
            </a:r>
            <a:r>
              <a:rPr lang="en-US" sz="1400" dirty="0"/>
              <a:t> with Phase-locked loop</a:t>
            </a:r>
          </a:p>
        </p:txBody>
      </p:sp>
      <p:sp>
        <p:nvSpPr>
          <p:cNvPr id="67" name="Line 74"/>
          <p:cNvSpPr>
            <a:spLocks noChangeShapeType="1"/>
          </p:cNvSpPr>
          <p:nvPr/>
        </p:nvSpPr>
        <p:spPr bwMode="auto">
          <a:xfrm flipH="1">
            <a:off x="2819399" y="1600200"/>
            <a:ext cx="1" cy="22859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573463" y="1782763"/>
            <a:ext cx="922337" cy="288925"/>
            <a:chOff x="1609" y="1967"/>
            <a:chExt cx="581" cy="182"/>
          </a:xfrm>
        </p:grpSpPr>
        <p:grpSp>
          <p:nvGrpSpPr>
            <p:cNvPr id="6" name="Group 76"/>
            <p:cNvGrpSpPr>
              <a:grpSpLocks/>
            </p:cNvGrpSpPr>
            <p:nvPr/>
          </p:nvGrpSpPr>
          <p:grpSpPr bwMode="auto">
            <a:xfrm>
              <a:off x="1743" y="1967"/>
              <a:ext cx="313" cy="177"/>
              <a:chOff x="1655" y="1952"/>
              <a:chExt cx="313" cy="177"/>
            </a:xfrm>
          </p:grpSpPr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655" y="1952"/>
                <a:ext cx="151" cy="176"/>
              </a:xfrm>
              <a:prstGeom prst="ellips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1817" y="1953"/>
                <a:ext cx="151" cy="176"/>
              </a:xfrm>
              <a:prstGeom prst="ellips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0" name="Line 79"/>
            <p:cNvSpPr>
              <a:spLocks noChangeShapeType="1"/>
            </p:cNvSpPr>
            <p:nvPr/>
          </p:nvSpPr>
          <p:spPr bwMode="auto">
            <a:xfrm>
              <a:off x="1609" y="2149"/>
              <a:ext cx="581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73" name="AutoShape 80"/>
          <p:cNvSpPr>
            <a:spLocks noChangeArrowheads="1"/>
          </p:cNvSpPr>
          <p:nvPr/>
        </p:nvSpPr>
        <p:spPr bwMode="auto">
          <a:xfrm rot="-8091553">
            <a:off x="4229100" y="1755775"/>
            <a:ext cx="560387" cy="563563"/>
          </a:xfrm>
          <a:prstGeom prst="rtTriangle">
            <a:avLst/>
          </a:prstGeom>
          <a:solidFill>
            <a:srgbClr val="FF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4" name="Line 81"/>
          <p:cNvSpPr>
            <a:spLocks noChangeShapeType="1"/>
          </p:cNvSpPr>
          <p:nvPr/>
        </p:nvSpPr>
        <p:spPr bwMode="auto">
          <a:xfrm>
            <a:off x="4902200" y="2047875"/>
            <a:ext cx="2032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5" name="AutoShape 82"/>
          <p:cNvSpPr>
            <a:spLocks noChangeArrowheads="1"/>
          </p:cNvSpPr>
          <p:nvPr/>
        </p:nvSpPr>
        <p:spPr bwMode="auto">
          <a:xfrm rot="-8091553">
            <a:off x="4841585" y="1755776"/>
            <a:ext cx="560387" cy="563562"/>
          </a:xfrm>
          <a:prstGeom prst="rtTriangle">
            <a:avLst/>
          </a:prstGeom>
          <a:solidFill>
            <a:srgbClr val="FF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" name="Line 83"/>
          <p:cNvSpPr>
            <a:spLocks noChangeShapeType="1"/>
          </p:cNvSpPr>
          <p:nvPr/>
        </p:nvSpPr>
        <p:spPr bwMode="auto">
          <a:xfrm>
            <a:off x="5511800" y="2057400"/>
            <a:ext cx="2032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7" name="AutoShape 84"/>
          <p:cNvSpPr>
            <a:spLocks noChangeArrowheads="1"/>
          </p:cNvSpPr>
          <p:nvPr/>
        </p:nvSpPr>
        <p:spPr bwMode="auto">
          <a:xfrm rot="-8091553">
            <a:off x="5451184" y="1759246"/>
            <a:ext cx="560387" cy="563562"/>
          </a:xfrm>
          <a:prstGeom prst="rtTriangle">
            <a:avLst/>
          </a:prstGeom>
          <a:solidFill>
            <a:srgbClr val="FF00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8" name="Text Box 85"/>
          <p:cNvSpPr txBox="1">
            <a:spLocks noChangeArrowheads="1"/>
          </p:cNvSpPr>
          <p:nvPr/>
        </p:nvSpPr>
        <p:spPr bwMode="auto">
          <a:xfrm>
            <a:off x="4419600" y="2362200"/>
            <a:ext cx="111793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 </a:t>
            </a:r>
            <a:r>
              <a:rPr lang="en-US" sz="1400" dirty="0">
                <a:solidFill>
                  <a:srgbClr val="FF0000"/>
                </a:solidFill>
              </a:rPr>
              <a:t>stage EDFA</a:t>
            </a:r>
          </a:p>
        </p:txBody>
      </p:sp>
      <p:grpSp>
        <p:nvGrpSpPr>
          <p:cNvPr id="7" name="Group 86"/>
          <p:cNvGrpSpPr>
            <a:grpSpLocks/>
          </p:cNvGrpSpPr>
          <p:nvPr/>
        </p:nvGrpSpPr>
        <p:grpSpPr bwMode="auto">
          <a:xfrm>
            <a:off x="6781800" y="1828800"/>
            <a:ext cx="790575" cy="452438"/>
            <a:chOff x="4141" y="2000"/>
            <a:chExt cx="498" cy="285"/>
          </a:xfrm>
        </p:grpSpPr>
        <p:sp>
          <p:nvSpPr>
            <p:cNvPr id="80" name="Line 87"/>
            <p:cNvSpPr>
              <a:spLocks noChangeShapeType="1"/>
            </p:cNvSpPr>
            <p:nvPr/>
          </p:nvSpPr>
          <p:spPr bwMode="auto">
            <a:xfrm>
              <a:off x="4198" y="2000"/>
              <a:ext cx="0" cy="2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1" name="Line 88"/>
            <p:cNvSpPr>
              <a:spLocks noChangeShapeType="1"/>
            </p:cNvSpPr>
            <p:nvPr/>
          </p:nvSpPr>
          <p:spPr bwMode="auto">
            <a:xfrm>
              <a:off x="4295" y="2000"/>
              <a:ext cx="0" cy="2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2" name="Line 89"/>
            <p:cNvSpPr>
              <a:spLocks noChangeShapeType="1"/>
            </p:cNvSpPr>
            <p:nvPr/>
          </p:nvSpPr>
          <p:spPr bwMode="auto">
            <a:xfrm>
              <a:off x="4392" y="2000"/>
              <a:ext cx="0" cy="2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3" name="Line 90"/>
            <p:cNvSpPr>
              <a:spLocks noChangeShapeType="1"/>
            </p:cNvSpPr>
            <p:nvPr/>
          </p:nvSpPr>
          <p:spPr bwMode="auto">
            <a:xfrm>
              <a:off x="4489" y="2000"/>
              <a:ext cx="0" cy="2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4" name="Line 91"/>
            <p:cNvSpPr>
              <a:spLocks noChangeShapeType="1"/>
            </p:cNvSpPr>
            <p:nvPr/>
          </p:nvSpPr>
          <p:spPr bwMode="auto">
            <a:xfrm>
              <a:off x="4586" y="2000"/>
              <a:ext cx="0" cy="2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5" name="Rectangle 92"/>
            <p:cNvSpPr>
              <a:spLocks noChangeArrowheads="1"/>
            </p:cNvSpPr>
            <p:nvPr/>
          </p:nvSpPr>
          <p:spPr bwMode="auto">
            <a:xfrm>
              <a:off x="4141" y="2003"/>
              <a:ext cx="498" cy="27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6" name="AutoShape 93"/>
          <p:cNvSpPr>
            <a:spLocks noChangeArrowheads="1"/>
          </p:cNvSpPr>
          <p:nvPr/>
        </p:nvSpPr>
        <p:spPr bwMode="auto">
          <a:xfrm>
            <a:off x="6324600" y="1981200"/>
            <a:ext cx="404812" cy="88900"/>
          </a:xfrm>
          <a:prstGeom prst="rightArrow">
            <a:avLst>
              <a:gd name="adj1" fmla="val 50000"/>
              <a:gd name="adj2" fmla="val 11383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" name="Text Box 94"/>
          <p:cNvSpPr txBox="1">
            <a:spLocks noChangeArrowheads="1"/>
          </p:cNvSpPr>
          <p:nvPr/>
        </p:nvSpPr>
        <p:spPr bwMode="auto">
          <a:xfrm>
            <a:off x="6109302" y="2133600"/>
            <a:ext cx="82747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10 W</a:t>
            </a:r>
          </a:p>
          <a:p>
            <a:pPr algn="ctr"/>
            <a:r>
              <a:rPr lang="en-US" sz="1400" dirty="0"/>
              <a:t>1560 nm</a:t>
            </a:r>
          </a:p>
        </p:txBody>
      </p:sp>
      <p:sp>
        <p:nvSpPr>
          <p:cNvPr id="88" name="Text Box 95"/>
          <p:cNvSpPr txBox="1">
            <a:spLocks noChangeArrowheads="1"/>
          </p:cNvSpPr>
          <p:nvPr/>
        </p:nvSpPr>
        <p:spPr bwMode="auto">
          <a:xfrm>
            <a:off x="6657975" y="1295400"/>
            <a:ext cx="15716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Periodically – poled LiNbO</a:t>
            </a:r>
            <a:r>
              <a:rPr lang="en-US" sz="1400" baseline="-25000" dirty="0"/>
              <a:t>3</a:t>
            </a:r>
          </a:p>
        </p:txBody>
      </p:sp>
      <p:sp>
        <p:nvSpPr>
          <p:cNvPr id="89" name="AutoShape 96"/>
          <p:cNvSpPr>
            <a:spLocks noChangeArrowheads="1"/>
          </p:cNvSpPr>
          <p:nvPr/>
        </p:nvSpPr>
        <p:spPr bwMode="auto">
          <a:xfrm>
            <a:off x="7696200" y="1981200"/>
            <a:ext cx="404813" cy="88900"/>
          </a:xfrm>
          <a:prstGeom prst="rightArrow">
            <a:avLst>
              <a:gd name="adj1" fmla="val 50000"/>
              <a:gd name="adj2" fmla="val 113839"/>
            </a:avLst>
          </a:prstGeom>
          <a:noFill/>
          <a:ln w="158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0" name="Text Box 97"/>
          <p:cNvSpPr txBox="1">
            <a:spLocks noChangeArrowheads="1"/>
          </p:cNvSpPr>
          <p:nvPr/>
        </p:nvSpPr>
        <p:spPr bwMode="auto">
          <a:xfrm>
            <a:off x="8001000" y="1676400"/>
            <a:ext cx="946150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CC0000"/>
                </a:solidFill>
              </a:rPr>
              <a:t>4W</a:t>
            </a:r>
          </a:p>
          <a:p>
            <a:pPr algn="ctr"/>
            <a:r>
              <a:rPr lang="en-US" sz="1800" dirty="0">
                <a:solidFill>
                  <a:srgbClr val="CC0000"/>
                </a:solidFill>
              </a:rPr>
              <a:t>780 nm</a:t>
            </a:r>
          </a:p>
        </p:txBody>
      </p:sp>
      <p:sp>
        <p:nvSpPr>
          <p:cNvPr id="91" name="Text Box 98"/>
          <p:cNvSpPr txBox="1">
            <a:spLocks noChangeArrowheads="1"/>
          </p:cNvSpPr>
          <p:nvPr/>
        </p:nvSpPr>
        <p:spPr bwMode="auto">
          <a:xfrm>
            <a:off x="412750" y="2566988"/>
            <a:ext cx="131921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CW DFB laser</a:t>
            </a:r>
          </a:p>
        </p:txBody>
      </p:sp>
      <p:pic>
        <p:nvPicPr>
          <p:cNvPr id="92" name="Picture 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90600"/>
            <a:ext cx="990600" cy="53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914400" y="838200"/>
            <a:ext cx="762000" cy="762000"/>
            <a:chOff x="1515" y="475"/>
            <a:chExt cx="576" cy="576"/>
          </a:xfrm>
        </p:grpSpPr>
        <p:sp>
          <p:nvSpPr>
            <p:cNvPr id="94" name="Oval 101"/>
            <p:cNvSpPr>
              <a:spLocks noChangeArrowheads="1"/>
            </p:cNvSpPr>
            <p:nvPr/>
          </p:nvSpPr>
          <p:spPr bwMode="auto">
            <a:xfrm>
              <a:off x="1515" y="475"/>
              <a:ext cx="576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5" name="Picture 1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94" y="609"/>
              <a:ext cx="41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" name="Line 103"/>
          <p:cNvSpPr>
            <a:spLocks noChangeShapeType="1"/>
          </p:cNvSpPr>
          <p:nvPr/>
        </p:nvSpPr>
        <p:spPr bwMode="auto">
          <a:xfrm>
            <a:off x="1803400" y="7953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" name="Text Box 104"/>
          <p:cNvSpPr txBox="1">
            <a:spLocks noChangeArrowheads="1"/>
          </p:cNvSpPr>
          <p:nvPr/>
        </p:nvSpPr>
        <p:spPr bwMode="auto">
          <a:xfrm>
            <a:off x="421709" y="1521023"/>
            <a:ext cx="1483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Accelerator RF ref</a:t>
            </a:r>
          </a:p>
        </p:txBody>
      </p:sp>
      <p:cxnSp>
        <p:nvCxnSpPr>
          <p:cNvPr id="55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93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8" name="Date Placeholder 9"/>
          <p:cNvSpPr txBox="1">
            <a:spLocks/>
          </p:cNvSpPr>
          <p:nvPr/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8D2B7-0D3D-4395-B1E0-9D41A958C4AE}" type="datetime9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9/10/2013 5:13:37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9" name="Slide Number Placeholder 10"/>
          <p:cNvSpPr txBox="1">
            <a:spLocks/>
          </p:cNvSpPr>
          <p:nvPr/>
        </p:nvSpPr>
        <p:spPr>
          <a:xfrm>
            <a:off x="7772400" y="6400800"/>
            <a:ext cx="9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Footer Placeholder 11"/>
          <p:cNvSpPr txBox="1">
            <a:spLocks/>
          </p:cNvSpPr>
          <p:nvPr/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PSTP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438400" y="990600"/>
            <a:ext cx="990600" cy="6096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54864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B. Sheehy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2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60363" y="6376086"/>
            <a:ext cx="834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1560 nm Laser schematic.  Abbreviations:  MZI, Mach-</a:t>
            </a:r>
            <a:r>
              <a:rPr lang="en-US" dirty="0" err="1"/>
              <a:t>Zender</a:t>
            </a:r>
            <a:r>
              <a:rPr lang="en-US" dirty="0"/>
              <a:t> Interferometer, ER extinction ratio, EDFA erbium-doped fiber amplifier, ABC automatic bias control.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2248" y="185351"/>
            <a:ext cx="278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 smtClean="0"/>
              <a:t>Optilab</a:t>
            </a:r>
            <a:r>
              <a:rPr lang="en-US" sz="2400" u="sng" dirty="0" smtClean="0"/>
              <a:t> EDFA laser</a:t>
            </a:r>
            <a:endParaRPr lang="en-US" sz="2400" u="sng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"/>
            <a:ext cx="7905274" cy="53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12282" t="23740" r="14714" b="16789"/>
          <a:stretch>
            <a:fillRect/>
          </a:stretch>
        </p:blipFill>
        <p:spPr bwMode="auto">
          <a:xfrm>
            <a:off x="27123" y="3750130"/>
            <a:ext cx="2925305" cy="257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173" y="3504431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Part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23" y="46682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Part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hematic of eR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5292709" cy="3581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8288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Motivation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5410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With 50mA polarized electron gun, eRHIC luminosity could increase </a:t>
            </a:r>
            <a:r>
              <a:rPr lang="en-US" dirty="0" smtClean="0">
                <a:solidFill>
                  <a:srgbClr val="FF0000"/>
                </a:solidFill>
              </a:rPr>
              <a:t>10 times.</a:t>
            </a:r>
            <a:endParaRPr lang="en-US" dirty="0"/>
          </a:p>
        </p:txBody>
      </p:sp>
      <p:cxnSp>
        <p:nvCxnSpPr>
          <p:cNvPr id="13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5:13:33 PM</a:t>
            </a:fld>
            <a:endParaRPr lang="en-US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9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1066800"/>
            <a:ext cx="750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ERL based eRHIC: The current proposed design for an EIC integrated with RHIC 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5400000">
            <a:off x="304800" y="4343401"/>
            <a:ext cx="304799" cy="9144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257800" y="1981200"/>
          <a:ext cx="37338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762001"/>
                <a:gridCol w="5334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Energy,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 charge, </a:t>
                      </a:r>
                      <a:r>
                        <a:rPr lang="en-US" sz="1400" dirty="0" err="1" smtClean="0"/>
                        <a:t>nC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current, </a:t>
                      </a:r>
                      <a:r>
                        <a:rPr lang="en-US" sz="1400" dirty="0" err="1" smtClean="0"/>
                        <a:t>mA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Rms nor. Emittance, µm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Polarization,%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Luminosity,cm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1.5X10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400800" y="160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eRHIC parameters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8458200" y="2362200"/>
            <a:ext cx="533400" cy="182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35814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What kind of beam we want?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33400" y="137160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Polarized electron sources deliver either a high peak current, such as &gt;5A achieved by the SLAC(High peak current, low average current)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31242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we want? </a:t>
            </a:r>
          </a:p>
          <a:p>
            <a:r>
              <a:rPr lang="en-US" dirty="0" smtClean="0"/>
              <a:t>High Bunch charge:3.5nC;High average current: 50mA;Long lifetime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1371600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high average current, such as that up to 4mA reached by the Continuous Electron Beam Accelerator Facility. (Low peak current, high average current)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1295400"/>
            <a:ext cx="3657600" cy="15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953000" y="1295400"/>
            <a:ext cx="3733800" cy="15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19200" y="3124200"/>
            <a:ext cx="6781800" cy="762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19100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Avoid surface charge limit:</a:t>
            </a:r>
          </a:p>
          <a:p>
            <a:r>
              <a:rPr lang="en-US" dirty="0" smtClean="0"/>
              <a:t>Peak current 2.33A from 8mm diameter emission area</a:t>
            </a:r>
          </a:p>
          <a:p>
            <a:endParaRPr lang="en-US" dirty="0" smtClean="0"/>
          </a:p>
          <a:p>
            <a:r>
              <a:rPr lang="en-US" dirty="0" smtClean="0"/>
              <a:t>Long operation lifetime:</a:t>
            </a:r>
          </a:p>
          <a:p>
            <a:r>
              <a:rPr lang="en-US" dirty="0" smtClean="0"/>
              <a:t>Gatling concept: 20 GaAs cathodes</a:t>
            </a:r>
          </a:p>
          <a:p>
            <a:r>
              <a:rPr lang="en-US" dirty="0" smtClean="0"/>
              <a:t>Careful beam optics design: Reduce </a:t>
            </a:r>
            <a:r>
              <a:rPr lang="en-US" dirty="0" err="1" smtClean="0"/>
              <a:t>Outgassing</a:t>
            </a:r>
            <a:r>
              <a:rPr lang="en-US" dirty="0" smtClean="0"/>
              <a:t> due to beam loss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62000" y="4114800"/>
            <a:ext cx="7620000" cy="1905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2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5:13:33 PM</a:t>
            </a:fld>
            <a:endParaRPr lang="en-US"/>
          </a:p>
        </p:txBody>
      </p:sp>
      <p:sp>
        <p:nvSpPr>
          <p:cNvPr id="2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27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6670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How </a:t>
            </a:r>
            <a:r>
              <a:rPr lang="en-US" sz="2700" dirty="0" smtClean="0"/>
              <a:t>we</a:t>
            </a:r>
            <a:r>
              <a:rPr lang="en-US" sz="2400" dirty="0" smtClean="0"/>
              <a:t> figure out?</a:t>
            </a:r>
            <a:endParaRPr lang="en-US" sz="2400" dirty="0"/>
          </a:p>
        </p:txBody>
      </p:sp>
      <p:pic>
        <p:nvPicPr>
          <p:cNvPr id="4" name="Picture 2" descr="Richard Jordan Gat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600200"/>
            <a:ext cx="1600200" cy="239302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010400" y="4114800"/>
            <a:ext cx="213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Richard Jordan Gatling 1818-1903</a:t>
            </a:r>
            <a:endParaRPr lang="en-US" sz="1000" dirty="0"/>
          </a:p>
        </p:txBody>
      </p:sp>
      <p:pic>
        <p:nvPicPr>
          <p:cNvPr id="6" name="Picture 4" descr="http://t2.gstatic.com/images?q=tbn:ANd9GcQFDhJ7_3w0BOqeEs47ZOlEvB3huCXsaZjPsdD3L_DJXiun10tyZg2sSY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419600"/>
            <a:ext cx="2026275" cy="182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066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eRHIC requirement:</a:t>
            </a:r>
          </a:p>
          <a:p>
            <a:r>
              <a:rPr lang="en-US" dirty="0" smtClean="0"/>
              <a:t>Weekly cathode exchange, operation lifetime 85 hours(half week)</a:t>
            </a:r>
          </a:p>
          <a:p>
            <a:r>
              <a:rPr lang="en-US" dirty="0" smtClean="0"/>
              <a:t>Average current :50mA</a:t>
            </a:r>
          </a:p>
          <a:p>
            <a:r>
              <a:rPr lang="en-US" dirty="0" smtClean="0"/>
              <a:t>Charge lifetime: 15,300C!!!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25146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State-of-art single cathode charge lifetime: </a:t>
            </a:r>
            <a:r>
              <a:rPr lang="en-US" dirty="0" smtClean="0">
                <a:hlinkClick r:id="rId5"/>
              </a:rPr>
              <a:t>1000C @ 2.5mA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6" cstate="print"/>
          <a:srcRect l="20192" t="13077" r="27404" b="4615"/>
          <a:stretch/>
        </p:blipFill>
        <p:spPr bwMode="auto">
          <a:xfrm>
            <a:off x="457200" y="33528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84" r="44555" b="11160"/>
          <a:stretch/>
        </p:blipFill>
        <p:spPr>
          <a:xfrm>
            <a:off x="2743200" y="2971800"/>
            <a:ext cx="4038600" cy="2749282"/>
          </a:xfrm>
        </p:spPr>
      </p:pic>
      <p:sp>
        <p:nvSpPr>
          <p:cNvPr id="12" name="TextBox 11"/>
          <p:cNvSpPr txBox="1"/>
          <p:nvPr/>
        </p:nvSpPr>
        <p:spPr>
          <a:xfrm>
            <a:off x="1447800" y="594360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15300C/20=765C&lt;1000C</a:t>
            </a:r>
            <a:endParaRPr lang="en-US" dirty="0"/>
          </a:p>
        </p:txBody>
      </p:sp>
      <p:cxnSp>
        <p:nvCxnSpPr>
          <p:cNvPr id="18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21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5:13:33 PM</a:t>
            </a:fld>
            <a:endParaRPr lang="en-US" dirty="0"/>
          </a:p>
        </p:txBody>
      </p:sp>
      <p:sp>
        <p:nvSpPr>
          <p:cNvPr id="2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24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2672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we want to demonstrate?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5979981" cy="324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2672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cathode:704 KHz*3.5nC=2.5mA</a:t>
            </a:r>
          </a:p>
          <a:p>
            <a:pPr algn="ctr"/>
            <a:r>
              <a:rPr lang="en-US" dirty="0" smtClean="0"/>
              <a:t>After funneling:14 MHz*3.5nC=50mA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029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want to demonstrate: </a:t>
            </a:r>
          </a:p>
          <a:p>
            <a:r>
              <a:rPr lang="en-US" dirty="0" smtClean="0"/>
              <a:t>The performance of an individual photocathode is not affected by the presence of other cathodes.</a:t>
            </a:r>
          </a:p>
          <a:p>
            <a:r>
              <a:rPr lang="en-US" dirty="0" smtClean="0"/>
              <a:t>The charge lifetime will increase 20 times.</a:t>
            </a:r>
          </a:p>
        </p:txBody>
      </p:sp>
      <p:cxnSp>
        <p:nvCxnSpPr>
          <p:cNvPr id="13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5:14:21 PM</a:t>
            </a:fld>
            <a:endParaRPr lang="en-US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9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23622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10MeV</a:t>
            </a:r>
          </a:p>
          <a:p>
            <a:r>
              <a:rPr lang="en-US" sz="1600" smtClean="0"/>
              <a:t>1.1% </a:t>
            </a:r>
            <a:r>
              <a:rPr lang="en-US" sz="1600" dirty="0" smtClean="0"/>
              <a:t>Energy spread</a:t>
            </a:r>
          </a:p>
          <a:p>
            <a:r>
              <a:rPr lang="en-US" sz="1600" dirty="0" smtClean="0"/>
              <a:t>1.5 mm bunch length</a:t>
            </a:r>
            <a:endParaRPr lang="en-US" sz="1600" dirty="0"/>
          </a:p>
        </p:txBody>
      </p:sp>
      <p:pic>
        <p:nvPicPr>
          <p:cNvPr id="23" name="Picture 22" descr="beam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124200"/>
            <a:ext cx="3657600" cy="2159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514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Phase one layout</a:t>
            </a:r>
            <a:endParaRPr lang="en-US" sz="2400" dirty="0"/>
          </a:p>
        </p:txBody>
      </p:sp>
      <p:pic>
        <p:nvPicPr>
          <p:cNvPr id="4" name="Picture 2" descr="C:\Users\skaritka\AppData\Local\Microsoft\Windows\Temporary Internet Files\Content.IE5\SKW6WPV3\GatlingGun_Instrumentation_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3" b="4034"/>
          <a:stretch>
            <a:fillRect/>
          </a:stretch>
        </p:blipFill>
        <p:spPr bwMode="auto">
          <a:xfrm>
            <a:off x="685800" y="1371600"/>
            <a:ext cx="76810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54864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phase one: The bunching section and energy boosting section will be replaced by a simple depressed collector. The depressed collector reduces the high voltage current, radiation, out-gassing dramatically.</a:t>
            </a:r>
          </a:p>
        </p:txBody>
      </p:sp>
      <p:cxnSp>
        <p:nvCxnSpPr>
          <p:cNvPr id="6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5:14:21 PM</a:t>
            </a:fld>
            <a:endParaRPr lang="en-US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12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240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High voltage feed thru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2420779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DC gun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35814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Funneling system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21336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Beam diagnostics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934200" y="21336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Depressed collector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4384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Exchange chamber</a:t>
            </a:r>
            <a:endParaRPr lang="en-US" sz="1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43200" y="2667000"/>
            <a:ext cx="152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657600" y="2667000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038600" y="3352800"/>
            <a:ext cx="76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10200" y="23622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" idx="2"/>
          </p:cNvCxnSpPr>
          <p:nvPr/>
        </p:nvCxnSpPr>
        <p:spPr>
          <a:xfrm flipH="1">
            <a:off x="7467600" y="2379821"/>
            <a:ext cx="114300" cy="287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6670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Beam optics design</a:t>
            </a:r>
            <a:endParaRPr lang="en-US" sz="2400" dirty="0"/>
          </a:p>
        </p:txBody>
      </p:sp>
      <p:pic>
        <p:nvPicPr>
          <p:cNvPr id="4" name="Picture 3" descr="entire beam.bmp"/>
          <p:cNvPicPr>
            <a:picLocks noChangeAspect="1"/>
          </p:cNvPicPr>
          <p:nvPr/>
        </p:nvPicPr>
        <p:blipFill>
          <a:blip r:embed="rId2" cstate="print"/>
          <a:srcRect l="7962" t="15199" r="10833" b="15199"/>
          <a:stretch>
            <a:fillRect/>
          </a:stretch>
        </p:blipFill>
        <p:spPr>
          <a:xfrm>
            <a:off x="457200" y="1143000"/>
            <a:ext cx="815340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876800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CST particle studio 3D beam dynamics study.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Requirements: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Keep the beam far away from the beam pipe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Minimize the beam emittance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Focusing the beam into collection through the hole</a:t>
            </a:r>
            <a:endParaRPr lang="en-US" dirty="0"/>
          </a:p>
        </p:txBody>
      </p:sp>
      <p:cxnSp>
        <p:nvCxnSpPr>
          <p:cNvPr id="14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728D2B7-0D3D-4395-B1E0-9D41A958C4AE}" type="datetime9">
              <a:rPr lang="en-US" smtClean="0"/>
              <a:pPr/>
              <a:t>9/10/2013 5:13:34 PM</a:t>
            </a:fld>
            <a:endParaRPr lang="en-US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PSTP 2013</a:t>
            </a:r>
            <a:endParaRPr lang="en-US" dirty="0"/>
          </a:p>
        </p:txBody>
      </p:sp>
      <p:sp>
        <p:nvSpPr>
          <p:cNvPr id="20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1752600"/>
            <a:ext cx="3810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00200" y="2362200"/>
            <a:ext cx="3810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14478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DC gap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25908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Solenoids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0" y="14478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dipole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0" y="14478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Combiner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1524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Solenoid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86400" y="15240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</a:t>
            </a:r>
            <a:r>
              <a:rPr lang="en-US" sz="1000" baseline="30000" dirty="0" smtClean="0"/>
              <a:t>rd</a:t>
            </a:r>
            <a:r>
              <a:rPr lang="en-US" sz="1000" dirty="0" smtClean="0"/>
              <a:t> Solenoid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3886200" y="15240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Beam diagnostic</a:t>
            </a:r>
            <a:endParaRPr lang="en-US" sz="1000" dirty="0"/>
          </a:p>
        </p:txBody>
      </p:sp>
      <p:graphicFrame>
        <p:nvGraphicFramePr>
          <p:cNvPr id="29" name="Table 3"/>
          <p:cNvGraphicFramePr>
            <a:graphicFrameLocks noGrp="1"/>
          </p:cNvGraphicFramePr>
          <p:nvPr/>
        </p:nvGraphicFramePr>
        <p:xfrm>
          <a:off x="1676400" y="2971800"/>
          <a:ext cx="5935980" cy="1787652"/>
        </p:xfrm>
        <a:graphic>
          <a:graphicData uri="http://schemas.openxmlformats.org/drawingml/2006/table">
            <a:tbl>
              <a:tblPr/>
              <a:tblGrid>
                <a:gridCol w="2967990"/>
                <a:gridCol w="2967990"/>
              </a:tblGrid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Parameter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Value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charge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3.5nC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Longitudinal charge distribution at cathode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Gaussian distribution(σ=1.5ns)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Transverse charge distribution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Uniform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length at cathode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1.5ns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Bunch radius at cathode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4mm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Thermal normalized emittance, </a:t>
                      </a:r>
                      <a:r>
                        <a:rPr lang="en-US" sz="1000" b="1" dirty="0" err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ε</a:t>
                      </a:r>
                      <a:r>
                        <a:rPr lang="en-US" sz="1000" b="1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n,th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0.5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μm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/mm(rms);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Total thermal emittance=2μm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Single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cathode average current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2.5mA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76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Repetition rate for one cathode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704kHz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0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DC gap voltage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SimSun"/>
                          <a:cs typeface="Times New Roman"/>
                        </a:rPr>
                        <a:t>220kV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2895600" cy="33496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400" dirty="0" smtClean="0"/>
              <a:t>DC and solenoids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715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field:660G</a:t>
            </a:r>
          </a:p>
          <a:p>
            <a:r>
              <a:rPr lang="de-DE" dirty="0" smtClean="0"/>
              <a:t>Integral : 0.260 T-cm </a:t>
            </a:r>
            <a:endParaRPr lang="en-US" dirty="0"/>
          </a:p>
        </p:txBody>
      </p:sp>
      <p:pic>
        <p:nvPicPr>
          <p:cNvPr id="9" name="Picture 8" descr="solenoid.bmp"/>
          <p:cNvPicPr>
            <a:picLocks noChangeAspect="1"/>
          </p:cNvPicPr>
          <p:nvPr/>
        </p:nvPicPr>
        <p:blipFill>
          <a:blip r:embed="rId2" cstate="print"/>
          <a:srcRect l="7407" t="4291" r="9259" b="4161"/>
          <a:stretch>
            <a:fillRect/>
          </a:stretch>
        </p:blipFill>
        <p:spPr>
          <a:xfrm rot="10800000">
            <a:off x="609600" y="4038600"/>
            <a:ext cx="34290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9000" y="44196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18°</a:t>
            </a:r>
            <a:endParaRPr lang="en-US" sz="1200" dirty="0"/>
          </a:p>
        </p:txBody>
      </p:sp>
      <p:cxnSp>
        <p:nvCxnSpPr>
          <p:cNvPr id="11" name="直接连接符 8"/>
          <p:cNvCxnSpPr/>
          <p:nvPr/>
        </p:nvCxnSpPr>
        <p:spPr>
          <a:xfrm>
            <a:off x="381000" y="808017"/>
            <a:ext cx="8572500" cy="15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5"/>
          <p:cNvCxnSpPr/>
          <p:nvPr/>
        </p:nvCxnSpPr>
        <p:spPr>
          <a:xfrm>
            <a:off x="357188" y="6399213"/>
            <a:ext cx="8572500" cy="15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矩形 9"/>
          <p:cNvSpPr/>
          <p:nvPr/>
        </p:nvSpPr>
        <p:spPr>
          <a:xfrm>
            <a:off x="304800" y="762000"/>
            <a:ext cx="3286148" cy="71438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8" descr="C:\Research\Diamond\Documents\Publication\BNL_Logo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999" y="152400"/>
            <a:ext cx="1753005" cy="681522"/>
          </a:xfrm>
          <a:prstGeom prst="rect">
            <a:avLst/>
          </a:prstGeom>
          <a:noFill/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6B63-226F-4C86-A69A-D9EBD6999A8D}" type="datetime9">
              <a:rPr lang="en-US" smtClean="0"/>
              <a:pPr/>
              <a:t>9/10/2013 5:13:34 PM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Gatling Gun External Review</a:t>
            </a:r>
            <a:endParaRPr lang="en-US"/>
          </a:p>
        </p:txBody>
      </p:sp>
      <p:pic>
        <p:nvPicPr>
          <p:cNvPr id="19" name="Picture 18" descr="IMG_2610[4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5200"/>
            <a:ext cx="3759200" cy="2819400"/>
          </a:xfrm>
          <a:prstGeom prst="rect">
            <a:avLst/>
          </a:prstGeom>
        </p:spPr>
      </p:pic>
      <p:pic>
        <p:nvPicPr>
          <p:cNvPr id="21" name="Picture 4" descr="GgunassyC1_Clean_Version_NEWCHAMBERv4.jpg"/>
          <p:cNvPicPr>
            <a:picLocks noChangeAspect="1"/>
          </p:cNvPicPr>
          <p:nvPr/>
        </p:nvPicPr>
        <p:blipFill>
          <a:blip r:embed="rId5" cstate="print"/>
          <a:srcRect l="8571" r="8180"/>
          <a:stretch>
            <a:fillRect/>
          </a:stretch>
        </p:blipFill>
        <p:spPr bwMode="auto">
          <a:xfrm>
            <a:off x="457200" y="838200"/>
            <a:ext cx="351294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figure2.bmp"/>
          <p:cNvPicPr/>
          <p:nvPr/>
        </p:nvPicPr>
        <p:blipFill>
          <a:blip r:embed="rId6" cstate="print">
            <a:grayscl/>
          </a:blip>
          <a:srcRect l="28436" r="25147"/>
          <a:stretch>
            <a:fillRect/>
          </a:stretch>
        </p:blipFill>
        <p:spPr>
          <a:xfrm>
            <a:off x="4572000" y="1143000"/>
            <a:ext cx="2759434" cy="220251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638800" y="1524000"/>
            <a:ext cx="1639887" cy="1581150"/>
            <a:chOff x="3525838" y="1327150"/>
            <a:chExt cx="1639887" cy="1581150"/>
          </a:xfrm>
        </p:grpSpPr>
        <p:cxnSp>
          <p:nvCxnSpPr>
            <p:cNvPr id="2050" name="AutoShape 2"/>
            <p:cNvCxnSpPr>
              <a:cxnSpLocks noChangeShapeType="1"/>
            </p:cNvCxnSpPr>
            <p:nvPr/>
          </p:nvCxnSpPr>
          <p:spPr bwMode="auto">
            <a:xfrm>
              <a:off x="3525838" y="2130425"/>
              <a:ext cx="5095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" name="AutoShape 78"/>
            <p:cNvCxnSpPr>
              <a:cxnSpLocks noChangeShapeType="1"/>
            </p:cNvCxnSpPr>
            <p:nvPr/>
          </p:nvCxnSpPr>
          <p:spPr bwMode="auto">
            <a:xfrm flipH="1">
              <a:off x="4689475" y="1481138"/>
              <a:ext cx="146050" cy="1285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52" name="Text Box 79"/>
            <p:cNvSpPr txBox="1">
              <a:spLocks noChangeArrowheads="1"/>
            </p:cNvSpPr>
            <p:nvPr/>
          </p:nvSpPr>
          <p:spPr bwMode="auto">
            <a:xfrm>
              <a:off x="4579938" y="1327150"/>
              <a:ext cx="585787" cy="19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Solenoid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3" name="Text Box 84"/>
            <p:cNvSpPr txBox="1">
              <a:spLocks noChangeArrowheads="1"/>
            </p:cNvSpPr>
            <p:nvPr/>
          </p:nvSpPr>
          <p:spPr bwMode="auto">
            <a:xfrm>
              <a:off x="4235450" y="2654300"/>
              <a:ext cx="928688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Extra shielding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54" name="AutoShape 85"/>
            <p:cNvCxnSpPr>
              <a:cxnSpLocks noChangeShapeType="1"/>
            </p:cNvCxnSpPr>
            <p:nvPr/>
          </p:nvCxnSpPr>
          <p:spPr bwMode="auto">
            <a:xfrm flipH="1" flipV="1">
              <a:off x="4168775" y="2427288"/>
              <a:ext cx="395288" cy="2778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055" name="AutoShape 7"/>
            <p:cNvCxnSpPr>
              <a:cxnSpLocks noChangeShapeType="1"/>
            </p:cNvCxnSpPr>
            <p:nvPr/>
          </p:nvCxnSpPr>
          <p:spPr bwMode="auto">
            <a:xfrm flipH="1">
              <a:off x="3525838" y="1727200"/>
              <a:ext cx="306387" cy="3730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56" name="Text Box 70"/>
            <p:cNvSpPr txBox="1">
              <a:spLocks/>
            </p:cNvSpPr>
            <p:nvPr/>
          </p:nvSpPr>
          <p:spPr bwMode="auto">
            <a:xfrm>
              <a:off x="3576638" y="1528763"/>
              <a:ext cx="709612" cy="1968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Cathode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15200" y="12954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DC gap:2.8cm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Charge to:220kV</a:t>
            </a:r>
          </a:p>
          <a:p>
            <a:r>
              <a:rPr lang="en-US" dirty="0" smtClean="0"/>
              <a:t>SCL:7A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Maximum field:5.3MV/m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Internal tube biased</a:t>
            </a:r>
          </a:p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658060" y="2286000"/>
            <a:ext cx="4379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2.8cm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6629400" y="2209800"/>
            <a:ext cx="6858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629400" y="2438400"/>
            <a:ext cx="6858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43576</TotalTime>
  <Words>1644</Words>
  <Application>Microsoft Office PowerPoint</Application>
  <PresentationFormat>全屏显示(4:3)</PresentationFormat>
  <Paragraphs>435</Paragraphs>
  <Slides>26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Theme</vt:lpstr>
      <vt:lpstr>Funneling multiple bunches of high-charge polarized electrons </vt:lpstr>
      <vt:lpstr>Outline</vt:lpstr>
      <vt:lpstr>Motivation</vt:lpstr>
      <vt:lpstr>What kind of beam we want?</vt:lpstr>
      <vt:lpstr>How we figure out?</vt:lpstr>
      <vt:lpstr>What we want to demonstrate?</vt:lpstr>
      <vt:lpstr>Phase one layout</vt:lpstr>
      <vt:lpstr>Beam optics design</vt:lpstr>
      <vt:lpstr>DC and solenoids</vt:lpstr>
      <vt:lpstr>幻灯片 10</vt:lpstr>
      <vt:lpstr>Beam Combiner</vt:lpstr>
      <vt:lpstr>Beam combiner</vt:lpstr>
      <vt:lpstr>Beam diagnostic </vt:lpstr>
      <vt:lpstr>Depressed collector</vt:lpstr>
      <vt:lpstr>Beam dynamics</vt:lpstr>
      <vt:lpstr>PIC beam tracking</vt:lpstr>
      <vt:lpstr>Vacuum design</vt:lpstr>
      <vt:lpstr>Proof of principle test</vt:lpstr>
      <vt:lpstr>Recent progress</vt:lpstr>
      <vt:lpstr>Future plan and schedule</vt:lpstr>
      <vt:lpstr>Summary</vt:lpstr>
      <vt:lpstr>Acknowledgements</vt:lpstr>
      <vt:lpstr>幻灯片 23</vt:lpstr>
      <vt:lpstr>Back up 1 Beam parameters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Funneling multiple bunches of high-charge polarized electrons</dc:title>
  <dc:creator>Wang, Erdong</dc:creator>
  <cp:lastModifiedBy>erdong</cp:lastModifiedBy>
  <cp:revision>2071</cp:revision>
  <dcterms:created xsi:type="dcterms:W3CDTF">2006-08-16T00:00:00Z</dcterms:created>
  <dcterms:modified xsi:type="dcterms:W3CDTF">2013-09-10T21:56:52Z</dcterms:modified>
</cp:coreProperties>
</file>