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57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2420-4EEE-0745-ABF7-0068E45B8604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0804-98AD-554C-BFC5-B49927985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Exchange injection in BNL AGS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1770" y="1417638"/>
            <a:ext cx="3865838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1972: First suggested for AGS </a:t>
            </a:r>
          </a:p>
          <a:p>
            <a:r>
              <a:rPr lang="en-US" dirty="0" smtClean="0"/>
              <a:t>( </a:t>
            </a:r>
            <a:r>
              <a:rPr lang="en-US" sz="1400" i="1" dirty="0" smtClean="0"/>
              <a:t>by A. </a:t>
            </a:r>
            <a:r>
              <a:rPr lang="en-US" sz="1400" i="1" dirty="0" err="1" smtClean="0"/>
              <a:t>Maschke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1982: Brought into operation in AGS.</a:t>
            </a:r>
          </a:p>
          <a:p>
            <a:r>
              <a:rPr lang="en-US" sz="1400" i="1" dirty="0"/>
              <a:t>D.S. Barton, </a:t>
            </a:r>
            <a:r>
              <a:rPr lang="en-US" sz="1400" i="1" dirty="0" smtClean="0"/>
              <a:t>L. </a:t>
            </a:r>
            <a:r>
              <a:rPr lang="en-US" sz="1400" i="1" dirty="0" err="1" smtClean="0"/>
              <a:t>Alhrens</a:t>
            </a:r>
            <a:r>
              <a:rPr lang="en-US" sz="1400" i="1" dirty="0"/>
              <a:t>, E. Gill, J.W. Glenn, R.K. </a:t>
            </a:r>
            <a:r>
              <a:rPr lang="en-US" sz="1400" i="1" dirty="0" smtClean="0"/>
              <a:t>Reece </a:t>
            </a:r>
            <a:r>
              <a:rPr lang="en-US" sz="1400" i="1" dirty="0"/>
              <a:t>and R.L. </a:t>
            </a:r>
            <a:r>
              <a:rPr lang="en-US" sz="1400" i="1" dirty="0" err="1"/>
              <a:t>Witkover</a:t>
            </a:r>
            <a:r>
              <a:rPr lang="en-US" sz="1400" i="1" dirty="0"/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67" y="1417638"/>
            <a:ext cx="5058966" cy="902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1962-66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Budker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Dimov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Dudnikov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Novosibirsk ;</a:t>
            </a:r>
          </a:p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 first  achievements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of charge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exchan</a:t>
            </a:r>
            <a:r>
              <a:rPr lang="en-US" sz="2000" kern="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ge</a:t>
            </a:r>
            <a:r>
              <a:rPr lang="en-US" sz="2000" kern="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1770" y="5744006"/>
            <a:ext cx="407460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New intensity records in AGS were reached soon after </a:t>
            </a:r>
            <a:r>
              <a:rPr lang="en-US" dirty="0" smtClean="0"/>
              <a:t>commissioning of the </a:t>
            </a:r>
            <a:r>
              <a:rPr lang="en-US" dirty="0" err="1" smtClean="0"/>
              <a:t>ChEx</a:t>
            </a:r>
            <a:r>
              <a:rPr lang="en-US" dirty="0" smtClean="0"/>
              <a:t> system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13365"/>
              </p:ext>
            </p:extLst>
          </p:nvPr>
        </p:nvGraphicFramePr>
        <p:xfrm>
          <a:off x="5191769" y="3261375"/>
          <a:ext cx="386583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234"/>
                <a:gridCol w="1445745"/>
                <a:gridCol w="1220860"/>
              </a:tblGrid>
              <a:tr h="588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Multiturn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ChEx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-</a:t>
                      </a:r>
                    </a:p>
                    <a:p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</a:tr>
              <a:tr h="588111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5881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19346" y="5324870"/>
            <a:ext cx="316745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100 times radiation </a:t>
            </a:r>
            <a:r>
              <a:rPr lang="en-US" dirty="0" smtClean="0"/>
              <a:t>reduction !!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2544920"/>
            <a:ext cx="5191770" cy="4000874"/>
            <a:chOff x="0" y="2544920"/>
            <a:chExt cx="5191770" cy="4000874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2544920"/>
              <a:ext cx="5191770" cy="4000874"/>
              <a:chOff x="0" y="2544920"/>
              <a:chExt cx="5191770" cy="4000874"/>
            </a:xfrm>
          </p:grpSpPr>
          <p:pic>
            <p:nvPicPr>
              <p:cNvPr id="3" name="Picture 2" descr="ags_progress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44920"/>
                <a:ext cx="5191770" cy="400087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8792" y="2710300"/>
                <a:ext cx="2078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(Courtesy of </a:t>
                </a:r>
                <a:r>
                  <a:rPr lang="en-US" sz="1600" i="1" dirty="0" err="1"/>
                  <a:t>W</a:t>
                </a:r>
                <a:r>
                  <a:rPr lang="en-US" sz="1600" i="1" dirty="0" err="1" smtClean="0"/>
                  <a:t>.Wang</a:t>
                </a:r>
                <a:r>
                  <a:rPr lang="en-US" sz="1600" i="1" dirty="0" smtClean="0"/>
                  <a:t>)</a:t>
                </a:r>
                <a:endParaRPr lang="en-US" sz="1600" i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66664" y="5016927"/>
              <a:ext cx="1201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w</a:t>
              </a:r>
              <a:r>
                <a:rPr lang="en-US" sz="1200" dirty="0" smtClean="0">
                  <a:solidFill>
                    <a:srgbClr val="0000FF"/>
                  </a:solidFill>
                </a:rPr>
                <a:t>ith H</a:t>
              </a:r>
              <a:r>
                <a:rPr lang="en-US" sz="1200" baseline="30000" dirty="0" smtClean="0">
                  <a:solidFill>
                    <a:srgbClr val="0000FF"/>
                  </a:solidFill>
                </a:rPr>
                <a:t>-</a:t>
              </a:r>
              <a:r>
                <a:rPr lang="en-US" sz="1200" dirty="0" smtClean="0">
                  <a:solidFill>
                    <a:srgbClr val="0000FF"/>
                  </a:solidFill>
                </a:rPr>
                <a:t> injection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4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1800"/>
            <a:ext cx="8763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746" y="2429584"/>
            <a:ext cx="5361958" cy="3877324"/>
            <a:chOff x="104746" y="2429584"/>
            <a:chExt cx="5361958" cy="3877324"/>
          </a:xfrm>
        </p:grpSpPr>
        <p:pic>
          <p:nvPicPr>
            <p:cNvPr id="6" name="Picture 5" descr="strip_layout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64" y="2429584"/>
              <a:ext cx="2800048" cy="1576869"/>
            </a:xfrm>
            <a:prstGeom prst="rect">
              <a:avLst/>
            </a:prstGeom>
          </p:spPr>
        </p:pic>
        <p:pic>
          <p:nvPicPr>
            <p:cNvPr id="8" name="Picture 7" descr="yield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46" y="4153955"/>
              <a:ext cx="3140547" cy="21529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45293" y="3495144"/>
              <a:ext cx="2221411" cy="1754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ChEx</a:t>
              </a:r>
              <a:r>
                <a:rPr lang="en-US" dirty="0" smtClean="0"/>
                <a:t> injection:</a:t>
              </a:r>
            </a:p>
            <a:p>
              <a:r>
                <a:rPr lang="en-US" dirty="0"/>
                <a:t>-</a:t>
              </a:r>
              <a:r>
                <a:rPr lang="en-US" dirty="0" smtClean="0"/>
                <a:t>Minimized injection losses</a:t>
              </a:r>
            </a:p>
            <a:p>
              <a:r>
                <a:rPr lang="en-US" dirty="0" smtClean="0"/>
                <a:t>-Achieved highest density allowed by space charge limit</a:t>
              </a:r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746" y="207634"/>
            <a:ext cx="90392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Exchange injection in AGS Booster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387217"/>
            <a:ext cx="92088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New Booster ring (1992) :  </a:t>
            </a:r>
          </a:p>
          <a:p>
            <a:r>
              <a:rPr lang="en-US" dirty="0" smtClean="0"/>
              <a:t>overcoming the AGS space charge limit by increasing the AGS injection energy (1.9 </a:t>
            </a:r>
            <a:r>
              <a:rPr lang="en-US" dirty="0" err="1" smtClean="0"/>
              <a:t>GeV</a:t>
            </a:r>
            <a:r>
              <a:rPr lang="en-US" dirty="0" smtClean="0"/>
              <a:t>-&gt;22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66704" y="2783985"/>
            <a:ext cx="3810000" cy="3467230"/>
            <a:chOff x="5466704" y="2783985"/>
            <a:chExt cx="3810000" cy="3467230"/>
          </a:xfrm>
        </p:grpSpPr>
        <p:sp>
          <p:nvSpPr>
            <p:cNvPr id="10" name="TextBox 9"/>
            <p:cNvSpPr txBox="1"/>
            <p:nvPr/>
          </p:nvSpPr>
          <p:spPr>
            <a:xfrm>
              <a:off x="5466704" y="2783985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 MeV H- from linac ,350 </a:t>
              </a:r>
              <a:r>
                <a:rPr lang="en-US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s</a:t>
              </a:r>
              <a:r>
                <a:rPr lang="en-US" dirty="0" smtClean="0"/>
                <a:t> pulse</a:t>
              </a:r>
            </a:p>
            <a:p>
              <a:r>
                <a:rPr lang="en-US" dirty="0" smtClean="0"/>
                <a:t>(Booster </a:t>
              </a:r>
              <a:r>
                <a:rPr lang="en-US" dirty="0" err="1" smtClean="0"/>
                <a:t>T</a:t>
              </a:r>
              <a:r>
                <a:rPr lang="en-US" baseline="-25000" dirty="0" err="1" smtClean="0"/>
                <a:t>rev</a:t>
              </a:r>
              <a:r>
                <a:rPr lang="en-US" dirty="0" smtClean="0"/>
                <a:t> = 1 </a:t>
              </a:r>
              <a:r>
                <a:rPr lang="en-US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dirty="0" err="1" smtClean="0"/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pic>
          <p:nvPicPr>
            <p:cNvPr id="3" name="Picture 2" descr="h-injection_booster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271" y="3482371"/>
              <a:ext cx="3177178" cy="276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in RHIC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294" y="2224820"/>
            <a:ext cx="91406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As the beam intensity in RHIC has been increasing (in earlier 2000s) beyond the design values</a:t>
            </a:r>
          </a:p>
          <a:p>
            <a:r>
              <a:rPr lang="en-US" dirty="0" smtClean="0"/>
              <a:t>the accumulation of electron cloud and associated effects started to limit RHIC beam intensities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417638"/>
            <a:ext cx="5526710" cy="59503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1962-66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Budker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Dimov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Dudnikov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Novosibirsk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; discovery and exploration of e-p instability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8171"/>
            <a:ext cx="890341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EC showed itself when:</a:t>
            </a:r>
          </a:p>
          <a:p>
            <a:r>
              <a:rPr lang="en-US" dirty="0" smtClean="0"/>
              <a:t>-going to higher bunch repetition rate (9 MHz) </a:t>
            </a:r>
          </a:p>
          <a:p>
            <a:r>
              <a:rPr lang="en-US" dirty="0" smtClean="0"/>
              <a:t>-shortening of the bunches happens: ion transition; proton injection;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re-bucketing to higher frequency RF system at the store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70975" y="4190485"/>
            <a:ext cx="4232436" cy="2667515"/>
            <a:chOff x="4670975" y="4190485"/>
            <a:chExt cx="4232436" cy="2667515"/>
          </a:xfrm>
        </p:grpSpPr>
        <p:sp>
          <p:nvSpPr>
            <p:cNvPr id="5" name="TextBox 4"/>
            <p:cNvSpPr txBox="1"/>
            <p:nvPr/>
          </p:nvSpPr>
          <p:spPr>
            <a:xfrm>
              <a:off x="4670975" y="4190485"/>
              <a:ext cx="4232436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Proton </a:t>
              </a:r>
              <a:r>
                <a:rPr lang="en-US" sz="1600" i="1" dirty="0" err="1" smtClean="0"/>
                <a:t>emittance</a:t>
              </a:r>
              <a:r>
                <a:rPr lang="en-US" sz="1600" i="1" dirty="0" smtClean="0"/>
                <a:t> growth at the injection energy</a:t>
              </a:r>
              <a:endParaRPr lang="en-US" sz="1600" i="1" dirty="0"/>
            </a:p>
          </p:txBody>
        </p:sp>
        <p:pic>
          <p:nvPicPr>
            <p:cNvPr id="10" name="Picture 9" descr="emit_growth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556" y="4471344"/>
              <a:ext cx="3663036" cy="23866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4148372"/>
            <a:ext cx="3702188" cy="2679505"/>
            <a:chOff x="0" y="4148372"/>
            <a:chExt cx="3702188" cy="2679505"/>
          </a:xfrm>
        </p:grpSpPr>
        <p:sp>
          <p:nvSpPr>
            <p:cNvPr id="6" name="TextBox 5"/>
            <p:cNvSpPr txBox="1"/>
            <p:nvPr/>
          </p:nvSpPr>
          <p:spPr>
            <a:xfrm>
              <a:off x="154696" y="4148372"/>
              <a:ext cx="3480440" cy="5847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Dynamic pressure rise in warm sections</a:t>
              </a:r>
            </a:p>
            <a:p>
              <a:r>
                <a:rPr lang="en-US" sz="1600" i="1" dirty="0" smtClean="0"/>
                <a:t> (including interaction region sections)</a:t>
              </a:r>
              <a:endParaRPr lang="en-US" sz="1600" i="1" dirty="0"/>
            </a:p>
          </p:txBody>
        </p:sp>
        <p:pic>
          <p:nvPicPr>
            <p:cNvPr id="9" name="Picture 8" descr="rhic_vacuum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96" y="4671739"/>
              <a:ext cx="3547492" cy="21561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6520100"/>
              <a:ext cx="1914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(Courtesy of </a:t>
              </a:r>
              <a:r>
                <a:rPr lang="en-US" sz="1400" i="1" dirty="0" err="1" smtClean="0"/>
                <a:t>W.Fischer</a:t>
              </a:r>
              <a:r>
                <a:rPr lang="en-US" sz="1400" i="1" dirty="0" smtClean="0"/>
                <a:t>)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43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90"/>
            <a:ext cx="8229600" cy="1143000"/>
          </a:xfrm>
        </p:spPr>
        <p:txBody>
          <a:bodyPr/>
          <a:lstStyle/>
          <a:p>
            <a:r>
              <a:rPr lang="en-US" dirty="0" smtClean="0"/>
              <a:t>Electron cloud instability in RHIC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294" y="1429976"/>
            <a:ext cx="4572000" cy="841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1962-66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Budker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Dimov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Dudnikov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, Novosibirsk ; discovery and exploration of e-p instability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 descr="in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1" y="2361677"/>
            <a:ext cx="2447415" cy="187831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p_instability_rh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4" y="2358570"/>
            <a:ext cx="3103936" cy="2975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4144" y="1429976"/>
            <a:ext cx="43698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2005-  </a:t>
            </a:r>
          </a:p>
          <a:p>
            <a:r>
              <a:rPr lang="en-US" dirty="0" smtClean="0"/>
              <a:t>Accumulated EC causes the Au ion instability</a:t>
            </a:r>
          </a:p>
          <a:p>
            <a:r>
              <a:rPr lang="en-US" dirty="0"/>
              <a:t>n</a:t>
            </a:r>
            <a:r>
              <a:rPr lang="en-US" dirty="0" smtClean="0"/>
              <a:t>ear transition energy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8126" y="5351820"/>
            <a:ext cx="581611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As the electrons are accumulated along the ion bunch train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ater bunches in the train are affected by instability.</a:t>
            </a:r>
          </a:p>
          <a:p>
            <a:r>
              <a:rPr lang="en-US" sz="1600" dirty="0" smtClean="0"/>
              <a:t>One of the limiting factors for the heavy ion beam intensity in RHIC.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4" y="4581662"/>
            <a:ext cx="2679267" cy="227633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90294" y="4399595"/>
            <a:ext cx="3903148" cy="5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8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373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Charge Exchange injection in BNL AGS</vt:lpstr>
      <vt:lpstr>PowerPoint Presentation</vt:lpstr>
      <vt:lpstr>Charge Exchange injection in AGS Booster</vt:lpstr>
      <vt:lpstr>Electron cloud in RHIC</vt:lpstr>
      <vt:lpstr>Electron cloud instability in RHIC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Ptitsyn</dc:creator>
  <cp:lastModifiedBy>Vadim Ptitsyn</cp:lastModifiedBy>
  <cp:revision>34</cp:revision>
  <dcterms:created xsi:type="dcterms:W3CDTF">2013-09-11T01:56:56Z</dcterms:created>
  <dcterms:modified xsi:type="dcterms:W3CDTF">2013-09-12T12:10:50Z</dcterms:modified>
</cp:coreProperties>
</file>