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79" r:id="rId2"/>
    <p:sldId id="333" r:id="rId3"/>
    <p:sldId id="334" r:id="rId4"/>
    <p:sldId id="330" r:id="rId5"/>
    <p:sldId id="292" r:id="rId6"/>
    <p:sldId id="328" r:id="rId7"/>
    <p:sldId id="304" r:id="rId8"/>
    <p:sldId id="313" r:id="rId9"/>
    <p:sldId id="299" r:id="rId10"/>
    <p:sldId id="316" r:id="rId11"/>
    <p:sldId id="305" r:id="rId12"/>
    <p:sldId id="307" r:id="rId13"/>
    <p:sldId id="309" r:id="rId14"/>
    <p:sldId id="312" r:id="rId15"/>
    <p:sldId id="326" r:id="rId16"/>
    <p:sldId id="317" r:id="rId17"/>
    <p:sldId id="318" r:id="rId18"/>
    <p:sldId id="321" r:id="rId19"/>
    <p:sldId id="322" r:id="rId20"/>
    <p:sldId id="33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3" autoAdjust="0"/>
    <p:restoredTop sz="97214" autoAdjust="0"/>
  </p:normalViewPr>
  <p:slideViewPr>
    <p:cSldViewPr snapToGrid="0" snapToObjects="1">
      <p:cViewPr>
        <p:scale>
          <a:sx n="95" d="100"/>
          <a:sy n="95" d="100"/>
        </p:scale>
        <p:origin x="-1576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05615-3BEF-734C-9C37-C0B3B9E20C42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DCC7-E67D-E942-9205-622BB4B5C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B6CA9-A82A-1741-9FBD-0E775CD8350F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795B-3DCD-EF42-84CF-C01ECA8CE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7F4603-83CE-3B46-8FF6-17FA31B6B6F3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AE7A-D00F-BA43-98D1-E43B98DAA70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340A81-0423-AA43-81BB-19CBA2F86532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75AE99-3EB5-C941-8F83-932DA828A136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94" y="21104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34275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-19423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V. Ptitsyn, PSTP 2013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3D78E55-5974-8A4C-9E17-7885693FC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5194" y="2616947"/>
            <a:ext cx="7542212" cy="1013012"/>
          </a:xfrm>
        </p:spPr>
        <p:txBody>
          <a:bodyPr/>
          <a:lstStyle/>
          <a:p>
            <a:r>
              <a:rPr lang="en-US" dirty="0" smtClean="0"/>
              <a:t>Electron and Ion Spin Dynamics in eRHIC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38" y="3734310"/>
            <a:ext cx="6723062" cy="5602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V. Ptitsyn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9700"/>
            <a:ext cx="2222500" cy="1484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301" y="241300"/>
            <a:ext cx="64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Workshop on Polarized Sources, Targets and </a:t>
            </a:r>
            <a:r>
              <a:rPr lang="en-US" sz="2000" b="1" dirty="0" err="1" smtClean="0"/>
              <a:t>Polarimetry</a:t>
            </a:r>
            <a:endParaRPr lang="en-US" sz="2000" b="1" dirty="0" smtClean="0"/>
          </a:p>
          <a:p>
            <a:r>
              <a:rPr lang="en-US" sz="2000" b="1" dirty="0" smtClean="0"/>
              <a:t>Charlottesville, VA, 2013</a:t>
            </a:r>
            <a:endParaRPr lang="en-US" sz="2000" b="1" dirty="0"/>
          </a:p>
        </p:txBody>
      </p:sp>
      <p:pic>
        <p:nvPicPr>
          <p:cNvPr id="6" name="Picture 5" descr="b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8" y="4519367"/>
            <a:ext cx="2068095" cy="75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26103"/>
            <a:ext cx="8636000" cy="1653988"/>
          </a:xfrm>
        </p:spPr>
        <p:txBody>
          <a:bodyPr/>
          <a:lstStyle/>
          <a:p>
            <a:r>
              <a:rPr lang="en-US" sz="4400" dirty="0" smtClean="0"/>
              <a:t>Possible techniques to reduce the spin </a:t>
            </a:r>
            <a:r>
              <a:rPr lang="en-US" sz="4400" dirty="0" err="1" smtClean="0"/>
              <a:t>decoherence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54" y="1208302"/>
            <a:ext cx="8462878" cy="2205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Higher harmonic cavities </a:t>
            </a:r>
            <a:r>
              <a:rPr lang="en-US" sz="2400" u="sng" dirty="0" smtClean="0"/>
              <a:t>to </a:t>
            </a:r>
            <a:r>
              <a:rPr lang="en-US" sz="2400" u="sng" dirty="0" smtClean="0"/>
              <a:t>flatten the energy spread of the beam</a:t>
            </a:r>
          </a:p>
          <a:p>
            <a:r>
              <a:rPr lang="en-US" sz="2400" dirty="0" smtClean="0"/>
              <a:t>Siberian Snake(s) to change the sign of           change rate</a:t>
            </a:r>
          </a:p>
          <a:p>
            <a:r>
              <a:rPr lang="en-US" sz="2400" dirty="0" smtClean="0"/>
              <a:t>Dispersion function slope at the interaction </a:t>
            </a:r>
            <a:r>
              <a:rPr lang="en-US" sz="2400" dirty="0" smtClean="0"/>
              <a:t>point</a:t>
            </a:r>
          </a:p>
          <a:p>
            <a:r>
              <a:rPr lang="en-US" u="sng" dirty="0" smtClean="0"/>
              <a:t>Use lower frequency RF system in main </a:t>
            </a:r>
            <a:r>
              <a:rPr lang="en-US" u="sng" dirty="0" err="1" smtClean="0"/>
              <a:t>linacs</a:t>
            </a:r>
            <a:r>
              <a:rPr lang="en-US" u="sng" dirty="0" smtClean="0"/>
              <a:t> (to reduce induced energy spread)</a:t>
            </a:r>
            <a:endParaRPr lang="en-US" sz="2400" u="sng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16254"/>
              </p:ext>
            </p:extLst>
          </p:nvPr>
        </p:nvGraphicFramePr>
        <p:xfrm>
          <a:off x="4225142" y="2114205"/>
          <a:ext cx="622457" cy="43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5142" y="2114205"/>
                        <a:ext cx="622457" cy="43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66882" y="3605362"/>
            <a:ext cx="3758260" cy="2717445"/>
            <a:chOff x="466882" y="3605362"/>
            <a:chExt cx="3758260" cy="27174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264" y="3605362"/>
              <a:ext cx="3743878" cy="2105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6882" y="5738031"/>
              <a:ext cx="3758260" cy="584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Lonigtudinal</a:t>
              </a:r>
              <a:r>
                <a:rPr lang="en-US" sz="1600" dirty="0" smtClean="0"/>
                <a:t> spin profile compensated by</a:t>
              </a:r>
            </a:p>
            <a:p>
              <a:r>
                <a:rPr lang="en-US" sz="1600" dirty="0"/>
                <a:t>u</a:t>
              </a:r>
              <a:r>
                <a:rPr lang="en-US" sz="1600" dirty="0" smtClean="0"/>
                <a:t>sing 7</a:t>
              </a:r>
              <a:r>
                <a:rPr lang="en-US" sz="1600" baseline="30000" dirty="0" smtClean="0"/>
                <a:t>th</a:t>
              </a:r>
              <a:r>
                <a:rPr lang="en-US" sz="1600" dirty="0" smtClean="0"/>
                <a:t> harmonic cavities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8754" y="3570836"/>
            <a:ext cx="3651178" cy="2845979"/>
            <a:chOff x="4958754" y="3570836"/>
            <a:chExt cx="3651178" cy="28459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8754" y="3570836"/>
              <a:ext cx="3651178" cy="226120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58754" y="5832039"/>
              <a:ext cx="3651178" cy="584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Polarization improvement due to</a:t>
              </a:r>
            </a:p>
            <a:p>
              <a:r>
                <a:rPr lang="en-US" sz="1600" dirty="0"/>
                <a:t>l</a:t>
              </a:r>
              <a:r>
                <a:rPr lang="en-US" sz="1600" dirty="0" smtClean="0"/>
                <a:t>ower frequency main RF system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10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08323"/>
            <a:ext cx="7581901" cy="1653988"/>
          </a:xfrm>
        </p:spPr>
        <p:txBody>
          <a:bodyPr/>
          <a:lstStyle/>
          <a:p>
            <a:r>
              <a:rPr lang="en-US" dirty="0" smtClean="0"/>
              <a:t>Synchrotron radiation:</a:t>
            </a:r>
            <a:br>
              <a:rPr lang="en-US" dirty="0" smtClean="0"/>
            </a:br>
            <a:r>
              <a:rPr lang="en-US" dirty="0" smtClean="0"/>
              <a:t>polarization diffusion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53757"/>
            <a:ext cx="70453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Well known effect from the electron storage rings:</a:t>
            </a:r>
          </a:p>
          <a:p>
            <a:r>
              <a:rPr lang="en-US" i="1" dirty="0"/>
              <a:t>Quantum nature of the synchrotron radiation </a:t>
            </a:r>
            <a:r>
              <a:rPr lang="en-US" i="1" dirty="0" smtClean="0"/>
              <a:t>leads to </a:t>
            </a:r>
            <a:r>
              <a:rPr lang="en-US" i="1" dirty="0"/>
              <a:t>depolarization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79462" y="2200088"/>
            <a:ext cx="7581901" cy="3953436"/>
          </a:xfrm>
        </p:spPr>
        <p:txBody>
          <a:bodyPr/>
          <a:lstStyle/>
          <a:p>
            <a:r>
              <a:rPr lang="en-US" dirty="0" smtClean="0"/>
              <a:t>For eRHIC the mechanism is related with the jumps in the spin precession frequency.</a:t>
            </a:r>
          </a:p>
          <a:p>
            <a:r>
              <a:rPr lang="en-US" dirty="0" smtClean="0"/>
              <a:t>If </a:t>
            </a:r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dirty="0" smtClean="0"/>
              <a:t> </a:t>
            </a:r>
            <a:r>
              <a:rPr lang="en-US" dirty="0" smtClean="0"/>
              <a:t>is the spin rotation angle (around vertical axis), then: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099577"/>
              </p:ext>
            </p:extLst>
          </p:nvPr>
        </p:nvGraphicFramePr>
        <p:xfrm>
          <a:off x="4514850" y="36639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6639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1530" y="5479535"/>
            <a:ext cx="61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of SR quantum suddenly changes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 and thus (</a:t>
            </a:r>
            <a:r>
              <a:rPr lang="en-US" dirty="0" err="1" smtClean="0">
                <a:latin typeface="Symbol" charset="2"/>
                <a:cs typeface="Symbol" charset="2"/>
              </a:rPr>
              <a:t>Dj</a:t>
            </a:r>
            <a:r>
              <a:rPr lang="en-US" dirty="0" smtClean="0"/>
              <a:t>)</a:t>
            </a:r>
            <a:r>
              <a:rPr lang="en-US" dirty="0" smtClean="0">
                <a:latin typeface="Symbol" charset="2"/>
                <a:cs typeface="Symbol" charset="2"/>
              </a:rPr>
              <a:t>’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1242"/>
              </p:ext>
            </p:extLst>
          </p:nvPr>
        </p:nvGraphicFramePr>
        <p:xfrm>
          <a:off x="2132013" y="4060825"/>
          <a:ext cx="45466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name="Equation" r:id="rId5" imgW="2362200" imgH="660400" progId="Equation.DSMT4">
                  <p:embed/>
                </p:oleObj>
              </mc:Choice>
              <mc:Fallback>
                <p:oleObj name="Equation" r:id="rId5" imgW="2362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2013" y="4060825"/>
                        <a:ext cx="4546600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9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47" y="-19423"/>
            <a:ext cx="8231598" cy="1653988"/>
          </a:xfrm>
        </p:spPr>
        <p:txBody>
          <a:bodyPr/>
          <a:lstStyle/>
          <a:p>
            <a:r>
              <a:rPr lang="en-US" sz="3600" dirty="0" smtClean="0"/>
              <a:t>Solution of diffusion equations</a:t>
            </a:r>
            <a:endParaRPr lang="en-US" sz="36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5030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24773"/>
              </p:ext>
            </p:extLst>
          </p:nvPr>
        </p:nvGraphicFramePr>
        <p:xfrm>
          <a:off x="404813" y="4056063"/>
          <a:ext cx="50990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0" name="Equation" r:id="rId5" imgW="4025900" imgH="889000" progId="Equation.DSMT4">
                  <p:embed/>
                </p:oleObj>
              </mc:Choice>
              <mc:Fallback>
                <p:oleObj name="Equation" r:id="rId5" imgW="40259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813" y="4056063"/>
                        <a:ext cx="509905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0999" y="5540437"/>
            <a:ext cx="78539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Doing consecutive pass-by-pass propagation of second order momenta</a:t>
            </a:r>
          </a:p>
          <a:p>
            <a:r>
              <a:rPr lang="en-US" dirty="0"/>
              <a:t>o</a:t>
            </a:r>
            <a:r>
              <a:rPr lang="en-US" dirty="0" smtClean="0"/>
              <a:t>ne can find their values at the interaction </a:t>
            </a:r>
            <a:r>
              <a:rPr lang="en-US" dirty="0" smtClean="0"/>
              <a:t>point(s)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01713" y="2003425"/>
            <a:ext cx="5299075" cy="1392238"/>
            <a:chOff x="785813" y="1807441"/>
            <a:chExt cx="5299075" cy="13922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307774"/>
                </p:ext>
              </p:extLst>
            </p:nvPr>
          </p:nvGraphicFramePr>
          <p:xfrm>
            <a:off x="785813" y="1807441"/>
            <a:ext cx="1479550" cy="1392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71" name="Equation" r:id="rId7" imgW="1066800" imgH="1003300" progId="Equation.DSMT4">
                    <p:embed/>
                  </p:oleObj>
                </mc:Choice>
                <mc:Fallback>
                  <p:oleObj name="Equation" r:id="rId7" imgW="1066800" imgH="1003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5813" y="1807441"/>
                          <a:ext cx="1479550" cy="1392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150270"/>
                </p:ext>
              </p:extLst>
            </p:nvPr>
          </p:nvGraphicFramePr>
          <p:xfrm>
            <a:off x="3484563" y="1839191"/>
            <a:ext cx="260032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72" name="Equation" r:id="rId9" imgW="2044700" imgH="901700" progId="Equation.DSMT4">
                    <p:embed/>
                  </p:oleObj>
                </mc:Choice>
                <mc:Fallback>
                  <p:oleObj name="Equation" r:id="rId9" imgW="2044700" imgH="901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84563" y="1839191"/>
                          <a:ext cx="2600325" cy="1147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59958" y="3686731"/>
            <a:ext cx="637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of above equations for one pass propagation is: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59" y="1405830"/>
            <a:ext cx="846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Diffusion equations for </a:t>
            </a:r>
            <a:r>
              <a:rPr lang="en-US" dirty="0"/>
              <a:t>second </a:t>
            </a:r>
            <a:r>
              <a:rPr lang="en-US" dirty="0" smtClean="0"/>
              <a:t>moments of  the energy deviation-</a:t>
            </a:r>
            <a:r>
              <a:rPr lang="en-US" dirty="0"/>
              <a:t>spin angle distribution: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</a:t>
            </a:r>
            <a:r>
              <a:rPr lang="en-US" dirty="0" smtClean="0"/>
              <a:t>depolarization in eRHIC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258421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78" y="2209800"/>
            <a:ext cx="4258421" cy="2552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3131" y="1830717"/>
            <a:ext cx="29291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Averaged </a:t>
            </a:r>
            <a:r>
              <a:rPr lang="en-US" dirty="0" smtClean="0"/>
              <a:t>beam polarization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830717"/>
            <a:ext cx="26324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ms</a:t>
            </a:r>
            <a:r>
              <a:rPr lang="en-US" dirty="0" smtClean="0"/>
              <a:t> spin angle spread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612" y="4782130"/>
            <a:ext cx="793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the quantities is shown on 6 turns of accelerating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612" y="5495364"/>
            <a:ext cx="765553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Depolarization becomes noticeable only when accelerating to 30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4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" y="-19423"/>
            <a:ext cx="8689474" cy="1653988"/>
          </a:xfrm>
        </p:spPr>
        <p:txBody>
          <a:bodyPr/>
          <a:lstStyle/>
          <a:p>
            <a:r>
              <a:rPr lang="en-US" dirty="0" smtClean="0"/>
              <a:t>Spin transparency of </a:t>
            </a:r>
            <a:br>
              <a:rPr lang="en-US" dirty="0" smtClean="0"/>
            </a:br>
            <a:r>
              <a:rPr lang="en-US" dirty="0" smtClean="0"/>
              <a:t>eRHIC</a:t>
            </a:r>
            <a:r>
              <a:rPr lang="en-US" dirty="0" smtClean="0"/>
              <a:t> </a:t>
            </a:r>
            <a:r>
              <a:rPr lang="en-US" dirty="0" smtClean="0"/>
              <a:t>arc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61" y="2616394"/>
            <a:ext cx="6108700" cy="294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2214" y="1986331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is the spin deviation from the design spin direction at </a:t>
            </a:r>
            <a:r>
              <a:rPr lang="en-US" dirty="0"/>
              <a:t>the end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the arc </a:t>
            </a:r>
            <a:r>
              <a:rPr lang="en-US" dirty="0"/>
              <a:t>produced </a:t>
            </a:r>
            <a:r>
              <a:rPr lang="en-US" dirty="0" smtClean="0"/>
              <a:t>by the vertical </a:t>
            </a:r>
            <a:r>
              <a:rPr lang="en-US" dirty="0"/>
              <a:t>b</a:t>
            </a:r>
            <a:r>
              <a:rPr lang="en-US" dirty="0" smtClean="0"/>
              <a:t>etatron </a:t>
            </a:r>
            <a:r>
              <a:rPr lang="en-US" dirty="0" smtClean="0"/>
              <a:t>motion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254" y="3159780"/>
            <a:ext cx="1963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A</a:t>
            </a:r>
            <a:r>
              <a:rPr lang="en-US" sz="1400" baseline="-25000" dirty="0" err="1" smtClean="0"/>
              <a:t>_n</a:t>
            </a:r>
            <a:r>
              <a:rPr lang="en-US" sz="1400" dirty="0" smtClean="0"/>
              <a:t> = </a:t>
            </a:r>
            <a:r>
              <a:rPr lang="en-US" sz="1400" dirty="0"/>
              <a:t>100 </a:t>
            </a:r>
            <a:r>
              <a:rPr lang="en-US" sz="1400" dirty="0" err="1"/>
              <a:t>mm</a:t>
            </a:r>
            <a:r>
              <a:rPr lang="en-US" sz="1400" dirty="0" err="1" smtClean="0"/>
              <a:t>⋅mrad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8784" y="5895473"/>
            <a:ext cx="378152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Depolarization effect is negligible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90448"/>
            <a:ext cx="195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=100 </a:t>
            </a:r>
            <a:r>
              <a:rPr lang="en-US" dirty="0" err="1" smtClean="0"/>
              <a:t>mm.mrad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3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2" y="-326887"/>
            <a:ext cx="7581901" cy="16539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eRHIC: </a:t>
            </a:r>
            <a:r>
              <a:rPr lang="en-US" dirty="0">
                <a:latin typeface="Arial" charset="0"/>
              </a:rPr>
              <a:t>polarized protons 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V. Ptitsyn, PSTP 2013 Workshop</a:t>
            </a:r>
            <a:endParaRPr lang="en-US" sz="140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8023" y="996955"/>
            <a:ext cx="8534400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RHIC :</a:t>
            </a:r>
            <a:b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</a:b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- only polarized proton collider in the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world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-very successful Run-13:  fully completed physics program at 255 </a:t>
            </a:r>
            <a:r>
              <a:rPr lang="en-US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GeV</a:t>
            </a:r>
            <a:endParaRPr lang="en-US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-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achieved beam polarization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at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255 </a:t>
            </a:r>
            <a:r>
              <a:rPr lang="en-US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GeV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 57-58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%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(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charset="0"/>
              </a:rPr>
              <a:t>H-jet  polarimeter) </a:t>
            </a:r>
            <a:endParaRPr lang="en-US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ahoma" charset="0"/>
            </a:endParaRP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0" y="2580096"/>
            <a:ext cx="7108825" cy="3870325"/>
            <a:chOff x="528" y="922"/>
            <a:chExt cx="4478" cy="2438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7"/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Freeform 8"/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9"/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Rectangle 10"/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9" name="Group 11"/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29845" name="Rectangle 12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6" name="Freeform 13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74 h 74"/>
                  <a:gd name="T2" fmla="*/ 73 w 73"/>
                  <a:gd name="T3" fmla="*/ 36 h 74"/>
                  <a:gd name="T4" fmla="*/ 0 w 73"/>
                  <a:gd name="T5" fmla="*/ 0 h 74"/>
                  <a:gd name="T6" fmla="*/ 0 w 73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1448" y="1572"/>
              <a:ext cx="5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 u="sng">
                  <a:latin typeface="Times New Roman" charset="0"/>
                </a:rPr>
                <a:t>PHENIX (p)</a:t>
              </a:r>
              <a:endParaRPr lang="en-US" sz="2400">
                <a:latin typeface="Times New Roman" charset="0"/>
              </a:endParaRPr>
            </a:p>
          </p:txBody>
        </p:sp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29843" name="Rectangle 16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4" name="Freeform 17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73 h 73"/>
                  <a:gd name="T2" fmla="*/ 73 w 73"/>
                  <a:gd name="T3" fmla="*/ 36 h 73"/>
                  <a:gd name="T4" fmla="*/ 0 w 73"/>
                  <a:gd name="T5" fmla="*/ 0 h 73"/>
                  <a:gd name="T6" fmla="*/ 0 w 73"/>
                  <a:gd name="T7" fmla="*/ 73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2" name="Rectangle 18"/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Rectangle 19"/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Rectangle 20"/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9715" name="Rectangle 21"/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Rectangle 22"/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9717" name="Rectangle 23"/>
            <p:cNvSpPr>
              <a:spLocks noChangeArrowheads="1"/>
            </p:cNvSpPr>
            <p:nvPr/>
          </p:nvSpPr>
          <p:spPr bwMode="auto">
            <a:xfrm>
              <a:off x="1996" y="2504"/>
              <a:ext cx="3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 b="1" dirty="0">
                  <a:solidFill>
                    <a:srgbClr val="CCFFCC"/>
                  </a:solidFill>
                  <a:latin typeface="Times New Roman" charset="0"/>
                </a:rPr>
                <a:t>BOOSTER</a:t>
              </a:r>
              <a:endParaRPr lang="en-US" sz="800" dirty="0">
                <a:solidFill>
                  <a:srgbClr val="CCFFCC"/>
                </a:solidFill>
                <a:latin typeface="Times New Roman" charset="0"/>
              </a:endParaRPr>
            </a:p>
          </p:txBody>
        </p:sp>
        <p:sp>
          <p:nvSpPr>
            <p:cNvPr id="29718" name="Rectangle 24"/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Oval 25"/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Arc 26"/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349 w 15493"/>
                <a:gd name="T1" fmla="*/ 0 h 21120"/>
                <a:gd name="T2" fmla="*/ 1195 w 15493"/>
                <a:gd name="T3" fmla="*/ 129 h 21120"/>
                <a:gd name="T4" fmla="*/ 0 w 15493"/>
                <a:gd name="T5" fmla="*/ 448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Arc 27"/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1532 w 21600"/>
                <a:gd name="T1" fmla="*/ 0 h 16156"/>
                <a:gd name="T2" fmla="*/ 1559 w 21600"/>
                <a:gd name="T3" fmla="*/ 343 h 16156"/>
                <a:gd name="T4" fmla="*/ 0 w 21600"/>
                <a:gd name="T5" fmla="*/ 181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Arc 28"/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101 w 21600"/>
                <a:gd name="T1" fmla="*/ 339 h 15969"/>
                <a:gd name="T2" fmla="*/ 137 w 21600"/>
                <a:gd name="T3" fmla="*/ 0 h 15969"/>
                <a:gd name="T4" fmla="*/ 1667 w 21600"/>
                <a:gd name="T5" fmla="*/ 182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Arc 29"/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893 w 14614"/>
                <a:gd name="T1" fmla="*/ 522 h 21395"/>
                <a:gd name="T2" fmla="*/ 0 w 14614"/>
                <a:gd name="T3" fmla="*/ 388 h 21395"/>
                <a:gd name="T4" fmla="*/ 1121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Arc 30"/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1241 w 16143"/>
                <a:gd name="T1" fmla="*/ 272 h 21035"/>
                <a:gd name="T2" fmla="*/ 377 w 16143"/>
                <a:gd name="T3" fmla="*/ 398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Arc 31"/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120 h 21197"/>
                <a:gd name="T2" fmla="*/ 846 w 15115"/>
                <a:gd name="T3" fmla="*/ 0 h 21197"/>
                <a:gd name="T4" fmla="*/ 1167 w 15115"/>
                <a:gd name="T5" fmla="*/ 441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Arc 32"/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1272 w 15361"/>
                <a:gd name="T1" fmla="*/ 382 h 21244"/>
                <a:gd name="T2" fmla="*/ 324 w 15361"/>
                <a:gd name="T3" fmla="*/ 534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Arc 33"/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921 w 15013"/>
                <a:gd name="T1" fmla="*/ 534 h 21246"/>
                <a:gd name="T2" fmla="*/ 0 w 15013"/>
                <a:gd name="T3" fmla="*/ 390 h 21246"/>
                <a:gd name="T4" fmla="*/ 1243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Arc 34"/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140 w 21600"/>
                <a:gd name="T1" fmla="*/ 444 h 17626"/>
                <a:gd name="T2" fmla="*/ 172 w 21600"/>
                <a:gd name="T3" fmla="*/ 0 h 17626"/>
                <a:gd name="T4" fmla="*/ 1788 w 21600"/>
                <a:gd name="T5" fmla="*/ 233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Arc 35"/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140 h 21256"/>
                <a:gd name="T2" fmla="*/ 904 w 14768"/>
                <a:gd name="T3" fmla="*/ 0 h 21256"/>
                <a:gd name="T4" fmla="*/ 1222 w 14768"/>
                <a:gd name="T5" fmla="*/ 542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Arc 36"/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315 w 14647"/>
                <a:gd name="T1" fmla="*/ 0 h 21263"/>
                <a:gd name="T2" fmla="*/ 1212 w 14647"/>
                <a:gd name="T3" fmla="*/ 136 h 21263"/>
                <a:gd name="T4" fmla="*/ 0 w 14647"/>
                <a:gd name="T5" fmla="*/ 538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Arc 37"/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1603 w 21600"/>
                <a:gd name="T1" fmla="*/ 0 h 17979"/>
                <a:gd name="T2" fmla="*/ 1647 w 21600"/>
                <a:gd name="T3" fmla="*/ 451 h 17979"/>
                <a:gd name="T4" fmla="*/ 0 w 21600"/>
                <a:gd name="T5" fmla="*/ 24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Freeform 38"/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39"/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40"/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Arc 41"/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Arc 42"/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43"/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44"/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Freeform 45"/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Freeform 46"/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Rectangle 47"/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48"/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Freeform 49"/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Rectangle 50"/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51"/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Freeform 52"/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91 h 99"/>
                <a:gd name="T2" fmla="*/ 93 w 448"/>
                <a:gd name="T3" fmla="*/ 72 h 99"/>
                <a:gd name="T4" fmla="*/ 141 w 448"/>
                <a:gd name="T5" fmla="*/ 99 h 99"/>
                <a:gd name="T6" fmla="*/ 304 w 448"/>
                <a:gd name="T7" fmla="*/ 33 h 99"/>
                <a:gd name="T8" fmla="*/ 354 w 448"/>
                <a:gd name="T9" fmla="*/ 51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Freeform 53"/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19 h 96"/>
                <a:gd name="T4" fmla="*/ 147 w 450"/>
                <a:gd name="T5" fmla="*/ 0 h 96"/>
                <a:gd name="T6" fmla="*/ 319 w 450"/>
                <a:gd name="T7" fmla="*/ 66 h 96"/>
                <a:gd name="T8" fmla="*/ 379 w 450"/>
                <a:gd name="T9" fmla="*/ 57 h 96"/>
                <a:gd name="T10" fmla="*/ 450 w 45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Rectangle 54"/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Oval 55"/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AutoShape 56"/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57"/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AutoShape 58"/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59"/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AutoShape 60"/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Oval 61"/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AutoShape 62"/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Oval 63"/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AutoShape 64"/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Oval 65"/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AutoShape 66"/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Oval 67"/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AutoShape 68"/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Oval 69"/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AutoShape 70"/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Oval 71"/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AutoShape 72"/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Oval 73"/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AutoShape 74"/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Oval 75"/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AutoShape 76"/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Freeform 77"/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Line 78"/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Freeform 79"/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Freeform 80"/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54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Oval 81"/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82"/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7" name="Rectangle 83"/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Rectangle 84"/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9" name="Rectangle 85"/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Rectangle 86"/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29781" name="Oval 87"/>
            <p:cNvSpPr>
              <a:spLocks noChangeArrowheads="1"/>
            </p:cNvSpPr>
            <p:nvPr/>
          </p:nvSpPr>
          <p:spPr bwMode="auto">
            <a:xfrm rot="275636">
              <a:off x="2718" y="253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AutoShape 88"/>
            <p:cNvSpPr>
              <a:spLocks noChangeArrowheads="1"/>
            </p:cNvSpPr>
            <p:nvPr/>
          </p:nvSpPr>
          <p:spPr bwMode="auto">
            <a:xfrm rot="427649">
              <a:off x="2754" y="254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Text Box 89"/>
            <p:cNvSpPr txBox="1">
              <a:spLocks noChangeArrowheads="1"/>
            </p:cNvSpPr>
            <p:nvPr/>
          </p:nvSpPr>
          <p:spPr bwMode="auto">
            <a:xfrm>
              <a:off x="1426" y="2238"/>
              <a:ext cx="15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Times New Roman" charset="0"/>
                </a:rPr>
                <a:t>Solenoid Partial Siberian Snake</a:t>
              </a:r>
            </a:p>
          </p:txBody>
        </p:sp>
        <p:sp>
          <p:nvSpPr>
            <p:cNvPr id="29784" name="Line 90"/>
            <p:cNvSpPr>
              <a:spLocks noChangeShapeType="1"/>
            </p:cNvSpPr>
            <p:nvPr/>
          </p:nvSpPr>
          <p:spPr bwMode="auto">
            <a:xfrm>
              <a:off x="2772" y="2388"/>
              <a:ext cx="22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91"/>
            <p:cNvSpPr>
              <a:spLocks noChangeArrowheads="1"/>
            </p:cNvSpPr>
            <p:nvPr/>
          </p:nvSpPr>
          <p:spPr bwMode="auto">
            <a:xfrm rot="2676702">
              <a:off x="3109" y="291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Line 92"/>
            <p:cNvSpPr>
              <a:spLocks noChangeAspect="1" noChangeShapeType="1"/>
            </p:cNvSpPr>
            <p:nvPr/>
          </p:nvSpPr>
          <p:spPr bwMode="auto">
            <a:xfrm rot="2676702">
              <a:off x="3170" y="2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Line 93"/>
            <p:cNvSpPr>
              <a:spLocks noChangeAspect="1" noChangeShapeType="1"/>
            </p:cNvSpPr>
            <p:nvPr/>
          </p:nvSpPr>
          <p:spPr bwMode="auto">
            <a:xfrm rot="2676702">
              <a:off x="3195" y="292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Line 94"/>
            <p:cNvSpPr>
              <a:spLocks noChangeAspect="1" noChangeShapeType="1"/>
            </p:cNvSpPr>
            <p:nvPr/>
          </p:nvSpPr>
          <p:spPr bwMode="auto">
            <a:xfrm rot="-2723298">
              <a:off x="3129" y="28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Line 95"/>
            <p:cNvSpPr>
              <a:spLocks noChangeAspect="1" noChangeShapeType="1"/>
            </p:cNvSpPr>
            <p:nvPr/>
          </p:nvSpPr>
          <p:spPr bwMode="auto">
            <a:xfrm rot="-2723298">
              <a:off x="3129" y="28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Oval 96"/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1" name="Line 97"/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Line 98"/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3" name="Line 99"/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4" name="Line 100"/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5" name="Oval 101"/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6" name="Line 102"/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7" name="Line 103"/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8" name="Line 104"/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" name="Line 105"/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0" name="Oval 106"/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1" name="Line 107"/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Line 108"/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" name="Line 109"/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110"/>
            <p:cNvSpPr>
              <a:spLocks noChangeArrowheads="1"/>
            </p:cNvSpPr>
            <p:nvPr/>
          </p:nvSpPr>
          <p:spPr bwMode="auto">
            <a:xfrm>
              <a:off x="868" y="2784"/>
              <a:ext cx="9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29805" name="Rectangle 111"/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112"/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" name="Oval 113"/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08" name="Group 114"/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29841" name="Line 115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Line 116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09" name="Group 117"/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29839" name="Line 118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0" name="Line 119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10" name="Oval 120"/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" name="Line 121"/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Line 122"/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" name="Line 123"/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" name="Line 124"/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" name="Oval 125"/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" name="AutoShape 126"/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" name="Oval 127"/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" name="AutoShape 128"/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Text Box 129"/>
            <p:cNvSpPr txBox="1">
              <a:spLocks noChangeArrowheads="1"/>
            </p:cNvSpPr>
            <p:nvPr/>
          </p:nvSpPr>
          <p:spPr bwMode="auto">
            <a:xfrm>
              <a:off x="3360" y="2562"/>
              <a:ext cx="84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29820" name="Line 130"/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" name="Text Box 131"/>
            <p:cNvSpPr txBox="1">
              <a:spLocks noChangeArrowheads="1"/>
            </p:cNvSpPr>
            <p:nvPr/>
          </p:nvSpPr>
          <p:spPr bwMode="auto">
            <a:xfrm>
              <a:off x="2973" y="2157"/>
              <a:ext cx="129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29822" name="Rectangle 132"/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Text Box 133"/>
            <p:cNvSpPr txBox="1">
              <a:spLocks noChangeArrowheads="1"/>
            </p:cNvSpPr>
            <p:nvPr/>
          </p:nvSpPr>
          <p:spPr bwMode="auto">
            <a:xfrm>
              <a:off x="1680" y="1260"/>
              <a:ext cx="8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Times New Roman" charset="0"/>
                </a:rPr>
                <a:t>Siberian Snakes</a:t>
              </a:r>
            </a:p>
          </p:txBody>
        </p:sp>
        <p:sp>
          <p:nvSpPr>
            <p:cNvPr id="29824" name="Line 134"/>
            <p:cNvSpPr>
              <a:spLocks noChangeShapeType="1"/>
            </p:cNvSpPr>
            <p:nvPr/>
          </p:nvSpPr>
          <p:spPr bwMode="auto">
            <a:xfrm flipH="1">
              <a:off x="1432" y="136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" name="AutoShape 135"/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Line 136"/>
            <p:cNvSpPr>
              <a:spLocks noChangeShapeType="1"/>
            </p:cNvSpPr>
            <p:nvPr/>
          </p:nvSpPr>
          <p:spPr bwMode="auto">
            <a:xfrm flipH="1" flipV="1">
              <a:off x="2400" y="302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Text Box 137"/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29828" name="Line 138"/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" name="Line 139"/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Text Box 140"/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29831" name="Rectangle 141"/>
            <p:cNvSpPr>
              <a:spLocks noChangeArrowheads="1"/>
            </p:cNvSpPr>
            <p:nvPr/>
          </p:nvSpPr>
          <p:spPr bwMode="auto">
            <a:xfrm>
              <a:off x="3216" y="1200"/>
              <a:ext cx="10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Times New Roman" charset="0"/>
                </a:rPr>
                <a:t>RHIC pC Polarimeters</a:t>
              </a:r>
            </a:p>
          </p:txBody>
        </p:sp>
        <p:sp>
          <p:nvSpPr>
            <p:cNvPr id="29832" name="Rectangle 142"/>
            <p:cNvSpPr>
              <a:spLocks noChangeArrowheads="1"/>
            </p:cNvSpPr>
            <p:nvPr/>
          </p:nvSpPr>
          <p:spPr bwMode="auto">
            <a:xfrm>
              <a:off x="1824" y="1152"/>
              <a:ext cx="136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Absolute Polarimeter (H jet)</a:t>
              </a:r>
            </a:p>
          </p:txBody>
        </p:sp>
        <p:sp>
          <p:nvSpPr>
            <p:cNvPr id="29833" name="Line 143"/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Line 144"/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5" name="Rectangle 145"/>
            <p:cNvSpPr>
              <a:spLocks noChangeArrowheads="1"/>
            </p:cNvSpPr>
            <p:nvPr/>
          </p:nvSpPr>
          <p:spPr bwMode="auto">
            <a:xfrm>
              <a:off x="2676" y="1747"/>
              <a:ext cx="4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 u="sng">
                  <a:latin typeface="Times New Roman" charset="0"/>
                </a:rPr>
                <a:t>STAR (p)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9836" name="Rectangle 146"/>
            <p:cNvSpPr>
              <a:spLocks noChangeArrowheads="1"/>
            </p:cNvSpPr>
            <p:nvPr/>
          </p:nvSpPr>
          <p:spPr bwMode="auto">
            <a:xfrm>
              <a:off x="3072" y="2976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Times New Roman" charset="0"/>
                </a:rPr>
                <a:t>AGS Polarimeters</a:t>
              </a:r>
            </a:p>
          </p:txBody>
        </p:sp>
        <p:sp>
          <p:nvSpPr>
            <p:cNvPr id="29837" name="Text Box 147"/>
            <p:cNvSpPr txBox="1">
              <a:spLocks noChangeArrowheads="1"/>
            </p:cNvSpPr>
            <p:nvPr/>
          </p:nvSpPr>
          <p:spPr bwMode="auto">
            <a:xfrm>
              <a:off x="3552" y="1536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rgbClr val="CCFFCC"/>
                  </a:solidFill>
                  <a:latin typeface="Times New Roman" charset="0"/>
                </a:rPr>
                <a:t>Spin flipper</a:t>
              </a:r>
            </a:p>
          </p:txBody>
        </p:sp>
        <p:sp>
          <p:nvSpPr>
            <p:cNvPr id="29838" name="Line 148"/>
            <p:cNvSpPr>
              <a:spLocks noChangeShapeType="1"/>
            </p:cNvSpPr>
            <p:nvPr/>
          </p:nvSpPr>
          <p:spPr bwMode="auto">
            <a:xfrm>
              <a:off x="4176" y="16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Text Box 150"/>
          <p:cNvSpPr txBox="1">
            <a:spLocks noChangeArrowheads="1"/>
          </p:cNvSpPr>
          <p:nvPr/>
        </p:nvSpPr>
        <p:spPr bwMode="auto">
          <a:xfrm>
            <a:off x="6102185" y="4001160"/>
            <a:ext cx="3004473" cy="1754327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ahoma" charset="0"/>
              </a:rPr>
              <a:t>eRHIC will take favor of  </a:t>
            </a:r>
          </a:p>
          <a:p>
            <a:r>
              <a:rPr lang="en-US" sz="1800" dirty="0">
                <a:latin typeface="Tahoma" charset="0"/>
              </a:rPr>
              <a:t>existing hardware in RHIC</a:t>
            </a:r>
          </a:p>
          <a:p>
            <a:r>
              <a:rPr lang="en-US" sz="1800" dirty="0">
                <a:latin typeface="Tahoma" charset="0"/>
              </a:rPr>
              <a:t> and in the injector chain to</a:t>
            </a:r>
          </a:p>
          <a:p>
            <a:r>
              <a:rPr lang="en-US" sz="1800" dirty="0">
                <a:latin typeface="Tahoma" charset="0"/>
              </a:rPr>
              <a:t> accelerate polarized</a:t>
            </a:r>
          </a:p>
          <a:p>
            <a:r>
              <a:rPr lang="en-US" sz="1800" dirty="0">
                <a:latin typeface="Tahoma" charset="0"/>
              </a:rPr>
              <a:t> protons up to </a:t>
            </a:r>
            <a:r>
              <a:rPr lang="en-US" sz="1800" dirty="0" smtClean="0">
                <a:latin typeface="Tahoma" charset="0"/>
              </a:rPr>
              <a:t>255 </a:t>
            </a:r>
            <a:r>
              <a:rPr lang="en-US" sz="1800" dirty="0" err="1">
                <a:latin typeface="Tahoma" charset="0"/>
              </a:rPr>
              <a:t>GeV</a:t>
            </a:r>
            <a:r>
              <a:rPr lang="en-US" sz="1800" dirty="0">
                <a:latin typeface="Tahoma" charset="0"/>
              </a:rPr>
              <a:t>. 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79839"/>
            <a:ext cx="8005950" cy="1653988"/>
          </a:xfrm>
        </p:spPr>
        <p:txBody>
          <a:bodyPr/>
          <a:lstStyle/>
          <a:p>
            <a:r>
              <a:rPr lang="en-US" dirty="0" smtClean="0"/>
              <a:t>Towards higher proton polarization for eRHIC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47" y="1498525"/>
            <a:ext cx="8634265" cy="239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pathway to 70% proton polarization :</a:t>
            </a:r>
          </a:p>
          <a:p>
            <a:pPr lvl="1"/>
            <a:r>
              <a:rPr lang="en-US" sz="1930" dirty="0" smtClean="0"/>
              <a:t>Using smaller beam transverse  </a:t>
            </a:r>
            <a:r>
              <a:rPr lang="en-US" sz="1930" dirty="0" err="1"/>
              <a:t>emittances</a:t>
            </a:r>
            <a:r>
              <a:rPr lang="en-US" sz="1930" dirty="0"/>
              <a:t>. </a:t>
            </a:r>
            <a:endParaRPr lang="en-US" sz="1930" dirty="0" smtClean="0"/>
          </a:p>
          <a:p>
            <a:pPr marL="403225" lvl="1" indent="0">
              <a:buNone/>
            </a:pPr>
            <a:r>
              <a:rPr lang="en-US" sz="1930" dirty="0"/>
              <a:t> </a:t>
            </a:r>
            <a:r>
              <a:rPr lang="en-US" sz="1930" dirty="0" smtClean="0"/>
              <a:t>      </a:t>
            </a:r>
            <a:r>
              <a:rPr lang="en-US" sz="1600" i="1" dirty="0" smtClean="0"/>
              <a:t>Beam scraping in Booster taking advantage of upgraded  intensity of the polarized source.</a:t>
            </a:r>
          </a:p>
          <a:p>
            <a:pPr lvl="1"/>
            <a:r>
              <a:rPr lang="en-US" sz="1930" dirty="0" smtClean="0"/>
              <a:t>Higher </a:t>
            </a:r>
            <a:r>
              <a:rPr lang="en-US" sz="1930" dirty="0" smtClean="0"/>
              <a:t>polarization from the source </a:t>
            </a:r>
            <a:r>
              <a:rPr lang="en-US" sz="1930" dirty="0" smtClean="0"/>
              <a:t>( </a:t>
            </a:r>
            <a:r>
              <a:rPr lang="en-US" sz="1930" dirty="0" smtClean="0"/>
              <a:t>85% or more</a:t>
            </a:r>
            <a:r>
              <a:rPr lang="en-US" sz="1930" dirty="0" smtClean="0"/>
              <a:t>)</a:t>
            </a:r>
            <a:endParaRPr lang="en-US" sz="1930" dirty="0" smtClean="0"/>
          </a:p>
          <a:p>
            <a:pPr lvl="1"/>
            <a:r>
              <a:rPr lang="en-US" sz="1930" dirty="0" smtClean="0"/>
              <a:t>Increased number of Siberian Snakes (to 6 per </a:t>
            </a:r>
            <a:r>
              <a:rPr lang="en-US" sz="1930" dirty="0" smtClean="0"/>
              <a:t>ring</a:t>
            </a:r>
            <a:r>
              <a:rPr lang="en-US" sz="1930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14600" y="3542631"/>
            <a:ext cx="3952993" cy="2514600"/>
            <a:chOff x="228600" y="3810000"/>
            <a:chExt cx="3952993" cy="2514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810000"/>
              <a:ext cx="3952993" cy="25146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 flipH="1" flipV="1">
              <a:off x="990600" y="5029200"/>
              <a:ext cx="1371600" cy="1588"/>
            </a:xfrm>
            <a:prstGeom prst="line">
              <a:avLst/>
            </a:prstGeom>
            <a:noFill/>
            <a:ln w="25400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1219200" y="4114800"/>
              <a:ext cx="937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resent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4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Spin rotators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 dirty="0"/>
          </a:p>
        </p:txBody>
      </p:sp>
      <p:pic>
        <p:nvPicPr>
          <p:cNvPr id="5" name="Picture 4" descr="IR_rotator_spin_evol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600842"/>
            <a:ext cx="3835400" cy="25879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90900" y="2415637"/>
            <a:ext cx="5753100" cy="1447080"/>
            <a:chOff x="3390900" y="2017806"/>
            <a:chExt cx="5753100" cy="1447080"/>
          </a:xfrm>
        </p:grpSpPr>
        <p:pic>
          <p:nvPicPr>
            <p:cNvPr id="4" name="Picture 3" descr="IR_rotator_general_schem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3112" y="2502639"/>
              <a:ext cx="4597400" cy="9622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90900" y="2017806"/>
              <a:ext cx="57531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The spin rotator scheme, consisting of four helical magnet. The sign demonstrates the magnet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helicity</a:t>
              </a:r>
              <a:r>
                <a:rPr lang="en-US" sz="1400" dirty="0" smtClean="0">
                  <a:solidFill>
                    <a:srgbClr val="000000"/>
                  </a:solidFill>
                </a:rPr>
                <a:t> ("+" is right-handed, "-" is left-handed)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1600" y="3139177"/>
            <a:ext cx="36322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example of the spin component evolution through the rotator. (Courtesy of W. MacKay)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458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To create longitudinal polarization at </a:t>
            </a:r>
            <a:r>
              <a:rPr lang="en-US" b="1" dirty="0" smtClean="0"/>
              <a:t>experiments eRHIC </a:t>
            </a:r>
            <a:r>
              <a:rPr lang="en-US" b="1" dirty="0"/>
              <a:t>will utilize the present spin rotators in RHIC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7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Field of helical magnets required for longitudinal polarization in eRHIC</a:t>
            </a:r>
            <a:endParaRPr lang="en-US" sz="3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 dirty="0"/>
          </a:p>
        </p:txBody>
      </p:sp>
      <p:pic>
        <p:nvPicPr>
          <p:cNvPr id="4" name="Picture 3" descr="783px-IR_proton_spinrotator_B1v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114800" cy="3153103"/>
          </a:xfrm>
          <a:prstGeom prst="rect">
            <a:avLst/>
          </a:prstGeom>
        </p:spPr>
      </p:pic>
      <p:pic>
        <p:nvPicPr>
          <p:cNvPr id="5" name="Picture 4" descr="740px-IR_proton_spinrotator_B2v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946859" cy="3200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303" y="4647956"/>
            <a:ext cx="4275497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The magnet field of outer magnets, required for the longitudinal polarization in the IP, versus the beam energy].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4648200"/>
            <a:ext cx="3984812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The magnet field of inner magnets, required for the longitudinal polarization in the IP, versus the beam energy.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75606" y="5404566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The maximum required field ~3.6 T. In order to operate with the longitudinal polarization below 100 GeV proton energy the sign of the magnet field in all rotator magnets has to be switched.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889310"/>
            <a:ext cx="154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Red squares – eRHIC</a:t>
            </a:r>
          </a:p>
          <a:p>
            <a:r>
              <a:rPr lang="en-US" sz="1000" dirty="0" smtClean="0"/>
              <a:t>Blue diamonds - RHIC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7210986" y="2927410"/>
            <a:ext cx="154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Red squares – eRHIC</a:t>
            </a:r>
          </a:p>
          <a:p>
            <a:r>
              <a:rPr lang="en-US" sz="1000" dirty="0" smtClean="0"/>
              <a:t>Blue diamonds - RHIC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270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4" y="73496"/>
            <a:ext cx="8042276" cy="771432"/>
          </a:xfrm>
        </p:spPr>
        <p:txBody>
          <a:bodyPr/>
          <a:lstStyle/>
          <a:p>
            <a:pPr eaLnBrk="1" hangingPunct="1"/>
            <a:r>
              <a:rPr lang="en-US" sz="3600" dirty="0"/>
              <a:t>Polarized</a:t>
            </a:r>
            <a:r>
              <a:rPr lang="en-US" sz="3600" baseline="30000" dirty="0"/>
              <a:t> 3</a:t>
            </a:r>
            <a:r>
              <a:rPr lang="en-US" sz="3600" dirty="0"/>
              <a:t>He</a:t>
            </a:r>
            <a:r>
              <a:rPr lang="en-US" sz="3600" baseline="30000" dirty="0"/>
              <a:t>+2</a:t>
            </a:r>
            <a:r>
              <a:rPr lang="en-US" sz="3600" dirty="0"/>
              <a:t> for eRHIC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18680"/>
            <a:ext cx="8229600" cy="19624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03225" lvl="1">
              <a:lnSpc>
                <a:spcPct val="80000"/>
              </a:lnSpc>
              <a:spcBef>
                <a:spcPts val="2000"/>
              </a:spcBef>
            </a:pPr>
            <a:r>
              <a:rPr lang="en-US" sz="1930" dirty="0"/>
              <a:t>Polarized </a:t>
            </a:r>
            <a:r>
              <a:rPr lang="en-US" sz="1930" baseline="30000" dirty="0"/>
              <a:t>3</a:t>
            </a:r>
            <a:r>
              <a:rPr lang="en-US" sz="1930" dirty="0"/>
              <a:t>He Source development (</a:t>
            </a:r>
            <a:r>
              <a:rPr lang="en-US" sz="1930" dirty="0" err="1"/>
              <a:t>J.Maxwell’s</a:t>
            </a:r>
            <a:r>
              <a:rPr lang="en-US" sz="1930" dirty="0"/>
              <a:t> talk on Thursday</a:t>
            </a:r>
            <a:r>
              <a:rPr lang="en-US" sz="1930" dirty="0" smtClean="0"/>
              <a:t>).</a:t>
            </a:r>
            <a:endParaRPr lang="en-US" sz="193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RHIC </a:t>
            </a:r>
            <a:r>
              <a:rPr lang="en-US" sz="1800" dirty="0"/>
              <a:t>Siberian snakes and spin rotators can be used for the spin control, with less orbit excursions than with protons.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More spin resonances. Larger resonance strength.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/>
              <a:t>Polarimetry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V. Ptitsyn, PSTP 2013 Workshop</a:t>
            </a:r>
          </a:p>
        </p:txBody>
      </p:sp>
      <p:graphicFrame>
        <p:nvGraphicFramePr>
          <p:cNvPr id="113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88719"/>
              </p:ext>
            </p:extLst>
          </p:nvPr>
        </p:nvGraphicFramePr>
        <p:xfrm>
          <a:off x="4480112" y="3276601"/>
          <a:ext cx="4343400" cy="28956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</a:t>
                      </a:r>
                      <a:r>
                        <a:rPr kumimoji="0" lang="en-US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E/n,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16.2-166.7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24.3-250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2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17.3-177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25.9-266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|G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2"/>
                        </a:rPr>
                        <a:t>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2"/>
                        </a:rPr>
                        <a:t>|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72.5-744.9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46.5-477.7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17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81338"/>
            <a:ext cx="4114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2" name="Line 40"/>
          <p:cNvSpPr>
            <a:spLocks noChangeShapeType="1"/>
          </p:cNvSpPr>
          <p:nvPr/>
        </p:nvSpPr>
        <p:spPr bwMode="auto">
          <a:xfrm>
            <a:off x="762000" y="4876801"/>
            <a:ext cx="32766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1066800" y="4495801"/>
            <a:ext cx="762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Text Box 42"/>
          <p:cNvSpPr txBox="1">
            <a:spLocks noChangeArrowheads="1"/>
          </p:cNvSpPr>
          <p:nvPr/>
        </p:nvSpPr>
        <p:spPr bwMode="auto">
          <a:xfrm>
            <a:off x="838200" y="4114801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>
                <a:ln>
                  <a:solidFill>
                    <a:srgbClr val="008000"/>
                  </a:solidFill>
                </a:ln>
                <a:solidFill>
                  <a:srgbClr val="0000FF"/>
                </a:solidFill>
                <a:latin typeface="Tahoma" charset="0"/>
              </a:rPr>
              <a:t>Max strength</a:t>
            </a:r>
          </a:p>
          <a:p>
            <a:pPr eaLnBrk="0" hangingPunct="0"/>
            <a:r>
              <a:rPr lang="en-US" sz="1000" dirty="0">
                <a:ln>
                  <a:solidFill>
                    <a:srgbClr val="008000"/>
                  </a:solidFill>
                </a:ln>
                <a:solidFill>
                  <a:srgbClr val="0000FF"/>
                </a:solidFill>
                <a:latin typeface="Tahoma" charset="0"/>
              </a:rPr>
              <a:t> for protons</a:t>
            </a:r>
          </a:p>
        </p:txBody>
      </p:sp>
    </p:spTree>
    <p:extLst>
      <p:ext uri="{BB962C8B-B14F-4D97-AF65-F5344CB8AC3E}">
        <p14:creationId xmlns:p14="http://schemas.microsoft.com/office/powerpoint/2010/main" val="918384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882588"/>
            <a:ext cx="8177380" cy="2600512"/>
          </a:xfrm>
        </p:spPr>
        <p:txBody>
          <a:bodyPr/>
          <a:lstStyle/>
          <a:p>
            <a:r>
              <a:rPr lang="en-US" sz="2800" dirty="0" smtClean="0"/>
              <a:t>eRHIC – proposed electron-ion collider at BNL</a:t>
            </a:r>
          </a:p>
          <a:p>
            <a:r>
              <a:rPr lang="en-US" sz="2800" dirty="0" smtClean="0"/>
              <a:t>Electron beam polarization preservation in eRHIC</a:t>
            </a:r>
          </a:p>
          <a:p>
            <a:r>
              <a:rPr lang="en-US" sz="2800" dirty="0" smtClean="0"/>
              <a:t>Polarized proton and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 beams for eRHIC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9423"/>
            <a:ext cx="8005950" cy="1653988"/>
          </a:xfrm>
        </p:spPr>
        <p:txBody>
          <a:bodyPr/>
          <a:lstStyle/>
          <a:p>
            <a:r>
              <a:rPr lang="en-US" dirty="0" smtClean="0"/>
              <a:t>Summary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22" y="1634566"/>
            <a:ext cx="8789894" cy="4448066"/>
          </a:xfrm>
        </p:spPr>
        <p:txBody>
          <a:bodyPr>
            <a:normAutofit/>
          </a:bodyPr>
          <a:lstStyle/>
          <a:p>
            <a:r>
              <a:rPr lang="en-US" dirty="0" smtClean="0"/>
              <a:t>Polarized beams of electrons, protons and light ions are essential for the physics program of future collider eRHIC</a:t>
            </a:r>
          </a:p>
          <a:p>
            <a:r>
              <a:rPr lang="en-US" dirty="0" smtClean="0"/>
              <a:t>Important R&amp;D for high current polarized electron gun</a:t>
            </a:r>
          </a:p>
          <a:p>
            <a:r>
              <a:rPr lang="en-US" dirty="0" smtClean="0"/>
              <a:t>Electron polarization: methods to reduce spin </a:t>
            </a:r>
            <a:r>
              <a:rPr lang="en-US" dirty="0" err="1" smtClean="0"/>
              <a:t>decoherence</a:t>
            </a:r>
            <a:r>
              <a:rPr lang="en-US" dirty="0" smtClean="0"/>
              <a:t> (caused by the beam energy spread)  have to be accommodated </a:t>
            </a:r>
            <a:r>
              <a:rPr lang="en-US" dirty="0" smtClean="0"/>
              <a:t>by </a:t>
            </a:r>
            <a:r>
              <a:rPr lang="en-US" dirty="0" smtClean="0"/>
              <a:t>the accelerator design</a:t>
            </a:r>
          </a:p>
          <a:p>
            <a:r>
              <a:rPr lang="en-US" dirty="0" smtClean="0"/>
              <a:t>For polarized protons: the pathway to 70% polarization is based on higher number of Snakes and smaller beam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1" name="Oval 29"/>
          <p:cNvSpPr>
            <a:spLocks/>
          </p:cNvSpPr>
          <p:nvPr/>
        </p:nvSpPr>
        <p:spPr bwMode="auto">
          <a:xfrm>
            <a:off x="3697288" y="2795588"/>
            <a:ext cx="106362" cy="106362"/>
          </a:xfrm>
          <a:prstGeom prst="ellipse">
            <a:avLst/>
          </a:prstGeom>
          <a:solidFill>
            <a:srgbClr val="FFFF3D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8257" name="Line 12"/>
          <p:cNvSpPr>
            <a:spLocks noChangeShapeType="1"/>
          </p:cNvSpPr>
          <p:nvPr/>
        </p:nvSpPr>
        <p:spPr bwMode="auto">
          <a:xfrm>
            <a:off x="1066800" y="3773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77950"/>
            <a:ext cx="826135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u="sng" dirty="0">
                <a:cs typeface="Comic Sans MS" charset="0"/>
              </a:rPr>
              <a:t>eRHIC: QCD Facility at BNL</a:t>
            </a:r>
            <a:endParaRPr lang="en-US" sz="3600" dirty="0">
              <a:cs typeface="Comic Sans MS" charset="0"/>
            </a:endParaRPr>
          </a:p>
        </p:txBody>
      </p: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107321" y="1416532"/>
            <a:ext cx="9004929" cy="4494115"/>
            <a:chOff x="-165101" y="1612900"/>
            <a:chExt cx="9629825" cy="4494110"/>
          </a:xfrm>
        </p:grpSpPr>
        <p:sp>
          <p:nvSpPr>
            <p:cNvPr id="138322" name="Oval 4"/>
            <p:cNvSpPr>
              <a:spLocks noChangeAspect="1" noChangeArrowheads="1"/>
            </p:cNvSpPr>
            <p:nvPr/>
          </p:nvSpPr>
          <p:spPr bwMode="auto">
            <a:xfrm>
              <a:off x="2400300" y="3467751"/>
              <a:ext cx="304800" cy="304800"/>
            </a:xfrm>
            <a:prstGeom prst="ellipse">
              <a:avLst/>
            </a:prstGeom>
            <a:solidFill>
              <a:srgbClr val="84AC8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mic Sans MS" charset="0"/>
                  <a:cs typeface="Comic Sans MS" charset="0"/>
                </a:rPr>
                <a:t>e</a:t>
              </a:r>
              <a:r>
                <a:rPr lang="en-US" baseline="30000" dirty="0">
                  <a:latin typeface="Comic Sans MS" charset="0"/>
                  <a:cs typeface="Comic Sans MS" charset="0"/>
                </a:rPr>
                <a:t>-</a:t>
              </a:r>
            </a:p>
          </p:txBody>
        </p:sp>
        <p:grpSp>
          <p:nvGrpSpPr>
            <p:cNvPr id="10" name="Group 169"/>
            <p:cNvGrpSpPr>
              <a:grpSpLocks/>
            </p:cNvGrpSpPr>
            <p:nvPr/>
          </p:nvGrpSpPr>
          <p:grpSpPr bwMode="auto">
            <a:xfrm>
              <a:off x="5562600" y="1841500"/>
              <a:ext cx="990600" cy="2819400"/>
              <a:chOff x="3264" y="1536"/>
              <a:chExt cx="624" cy="1776"/>
            </a:xfrm>
          </p:grpSpPr>
          <p:sp>
            <p:nvSpPr>
              <p:cNvPr id="138342" name="Oval 7"/>
              <p:cNvSpPr>
                <a:spLocks noChangeAspect="1" noChangeArrowheads="1"/>
              </p:cNvSpPr>
              <p:nvPr/>
            </p:nvSpPr>
            <p:spPr bwMode="auto">
              <a:xfrm>
                <a:off x="3456" y="1536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mic Sans MS" charset="0"/>
                    <a:cs typeface="Comic Sans MS" charset="0"/>
                  </a:rPr>
                  <a:t>p</a:t>
                </a:r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3264" y="2064"/>
                <a:ext cx="624" cy="576"/>
                <a:chOff x="3264" y="2064"/>
                <a:chExt cx="624" cy="576"/>
              </a:xfrm>
            </p:grpSpPr>
            <p:sp>
              <p:nvSpPr>
                <p:cNvPr id="13834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2064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40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12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504" y="2400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240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304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16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2" y="2064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256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57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2208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</p:grpSp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>
                <a:off x="3360" y="2880"/>
                <a:ext cx="384" cy="432"/>
                <a:chOff x="3504" y="2784"/>
                <a:chExt cx="384" cy="432"/>
              </a:xfrm>
            </p:grpSpPr>
            <p:sp>
              <p:nvSpPr>
                <p:cNvPr id="138345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4" y="2928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46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976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38347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600" y="2784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mic Sans MS" charset="0"/>
                    <a:cs typeface="Comic Sans MS" charset="0"/>
                  </a:endParaRPr>
                </a:p>
              </p:txBody>
            </p:sp>
          </p:grpSp>
        </p:grpSp>
        <p:sp>
          <p:nvSpPr>
            <p:cNvPr id="138325" name="Text Box 23"/>
            <p:cNvSpPr txBox="1">
              <a:spLocks noChangeArrowheads="1"/>
            </p:cNvSpPr>
            <p:nvPr/>
          </p:nvSpPr>
          <p:spPr bwMode="auto">
            <a:xfrm>
              <a:off x="-165101" y="2619911"/>
              <a:ext cx="2687271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omic Sans MS" charset="0"/>
                  <a:cs typeface="Comic Sans MS" charset="0"/>
                </a:rPr>
                <a:t>Unpolarized and</a:t>
              </a:r>
            </a:p>
            <a:p>
              <a:r>
                <a:rPr lang="en-US" sz="1800" dirty="0">
                  <a:latin typeface="Comic Sans MS" charset="0"/>
                  <a:cs typeface="Comic Sans MS" charset="0"/>
                </a:rPr>
                <a:t>7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0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% polarized 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electron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s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, 5-30 GeV</a:t>
              </a:r>
            </a:p>
          </p:txBody>
        </p:sp>
        <p:sp>
          <p:nvSpPr>
            <p:cNvPr id="138326" name="Text Box 24"/>
            <p:cNvSpPr txBox="1">
              <a:spLocks noChangeArrowheads="1"/>
            </p:cNvSpPr>
            <p:nvPr/>
          </p:nvSpPr>
          <p:spPr bwMode="auto">
            <a:xfrm>
              <a:off x="6490416" y="3943350"/>
              <a:ext cx="297430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omic Sans MS" charset="0"/>
                  <a:cs typeface="Comic Sans MS" charset="0"/>
                </a:rPr>
                <a:t>Polarized light ions (He</a:t>
              </a:r>
              <a:r>
                <a:rPr lang="en-US" sz="1800" baseline="30000" dirty="0">
                  <a:latin typeface="Comic Sans MS" charset="0"/>
                  <a:cs typeface="Comic Sans MS" charset="0"/>
                </a:rPr>
                <a:t>3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) 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167 (</a:t>
              </a:r>
              <a:r>
                <a:rPr lang="en-US" sz="1200" dirty="0" smtClean="0">
                  <a:latin typeface="Comic Sans MS" charset="0"/>
                  <a:cs typeface="Comic Sans MS" charset="0"/>
                </a:rPr>
                <a:t>215*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)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GeV/u</a:t>
              </a:r>
            </a:p>
          </p:txBody>
        </p:sp>
        <p:sp>
          <p:nvSpPr>
            <p:cNvPr id="138327" name="Text Box 25"/>
            <p:cNvSpPr txBox="1">
              <a:spLocks noChangeArrowheads="1"/>
            </p:cNvSpPr>
            <p:nvPr/>
          </p:nvSpPr>
          <p:spPr bwMode="auto">
            <a:xfrm>
              <a:off x="6721474" y="2832100"/>
              <a:ext cx="25681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omic Sans MS" charset="0"/>
                  <a:cs typeface="Comic Sans MS" charset="0"/>
                </a:rPr>
                <a:t>Light ions (</a:t>
              </a:r>
              <a:r>
                <a:rPr lang="en-US" sz="1800" dirty="0" err="1">
                  <a:latin typeface="Comic Sans MS" charset="0"/>
                  <a:cs typeface="Comic Sans MS" charset="0"/>
                </a:rPr>
                <a:t>d,Si,Cu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)</a:t>
              </a:r>
            </a:p>
            <a:p>
              <a:r>
                <a:rPr lang="en-US" sz="1800" dirty="0">
                  <a:latin typeface="Comic Sans MS" charset="0"/>
                  <a:cs typeface="Comic Sans MS" charset="0"/>
                </a:rPr>
                <a:t>Heavy ions (</a:t>
              </a:r>
              <a:r>
                <a:rPr lang="en-US" sz="1800" dirty="0" err="1">
                  <a:latin typeface="Comic Sans MS" charset="0"/>
                  <a:cs typeface="Comic Sans MS" charset="0"/>
                </a:rPr>
                <a:t>Au,U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)</a:t>
              </a:r>
            </a:p>
            <a:p>
              <a:r>
                <a:rPr lang="en-US" sz="1800" dirty="0">
                  <a:latin typeface="Comic Sans MS" charset="0"/>
                  <a:cs typeface="Comic Sans MS" charset="0"/>
                </a:rPr>
                <a:t>50-100 (</a:t>
              </a:r>
              <a:r>
                <a:rPr lang="en-US" sz="1200" dirty="0" smtClean="0">
                  <a:latin typeface="Comic Sans MS" charset="0"/>
                  <a:cs typeface="Comic Sans MS" charset="0"/>
                </a:rPr>
                <a:t>130*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)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GeV/u</a:t>
              </a:r>
            </a:p>
          </p:txBody>
        </p:sp>
        <p:sp>
          <p:nvSpPr>
            <p:cNvPr id="138328" name="Text Box 26"/>
            <p:cNvSpPr txBox="1">
              <a:spLocks noChangeArrowheads="1"/>
            </p:cNvSpPr>
            <p:nvPr/>
          </p:nvSpPr>
          <p:spPr bwMode="auto">
            <a:xfrm>
              <a:off x="6462901" y="1762125"/>
              <a:ext cx="28267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omic Sans MS" charset="0"/>
                  <a:cs typeface="Comic Sans MS" charset="0"/>
                </a:rPr>
                <a:t>70% polarized protons </a:t>
              </a:r>
              <a:endParaRPr lang="en-US" sz="1800" dirty="0">
                <a:solidFill>
                  <a:srgbClr val="FF0000"/>
                </a:solidFill>
                <a:latin typeface="Comic Sans MS" charset="0"/>
                <a:cs typeface="Comic Sans MS" charset="0"/>
              </a:endParaRPr>
            </a:p>
            <a:p>
              <a:r>
                <a:rPr lang="en-US" sz="1800" dirty="0" smtClean="0">
                  <a:latin typeface="Comic Sans MS" charset="0"/>
                  <a:cs typeface="Comic Sans MS" charset="0"/>
                </a:rPr>
                <a:t>100-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250 (</a:t>
              </a:r>
              <a:r>
                <a:rPr lang="en-US" sz="1200" dirty="0" smtClean="0">
                  <a:latin typeface="Comic Sans MS" charset="0"/>
                  <a:cs typeface="Comic Sans MS" charset="0"/>
                </a:rPr>
                <a:t>325*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)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GeV</a:t>
              </a:r>
            </a:p>
          </p:txBody>
        </p:sp>
        <p:sp>
          <p:nvSpPr>
            <p:cNvPr id="138329" name="AutoShape 27"/>
            <p:cNvSpPr>
              <a:spLocks/>
            </p:cNvSpPr>
            <p:nvPr/>
          </p:nvSpPr>
          <p:spPr bwMode="auto">
            <a:xfrm>
              <a:off x="2895600" y="2374900"/>
              <a:ext cx="76200" cy="1447800"/>
            </a:xfrm>
            <a:prstGeom prst="rightBrace">
              <a:avLst>
                <a:gd name="adj1" fmla="val 158333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charset="0"/>
                <a:cs typeface="Comic Sans MS" charset="0"/>
              </a:endParaRPr>
            </a:p>
          </p:txBody>
        </p:sp>
        <p:sp>
          <p:nvSpPr>
            <p:cNvPr id="138330" name="AutoShape 28"/>
            <p:cNvSpPr>
              <a:spLocks/>
            </p:cNvSpPr>
            <p:nvPr/>
          </p:nvSpPr>
          <p:spPr bwMode="auto">
            <a:xfrm>
              <a:off x="5410200" y="1612900"/>
              <a:ext cx="76200" cy="2971800"/>
            </a:xfrm>
            <a:prstGeom prst="leftBrace">
              <a:avLst>
                <a:gd name="adj1" fmla="val 325000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charset="0"/>
                <a:cs typeface="Comic Sans MS" charset="0"/>
              </a:endParaRPr>
            </a:p>
          </p:txBody>
        </p:sp>
        <p:sp>
          <p:nvSpPr>
            <p:cNvPr id="138331" name="Line 29"/>
            <p:cNvSpPr>
              <a:spLocks noChangeShapeType="1"/>
            </p:cNvSpPr>
            <p:nvPr/>
          </p:nvSpPr>
          <p:spPr bwMode="auto">
            <a:xfrm>
              <a:off x="3048000" y="3136900"/>
              <a:ext cx="838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332" name="Line 30"/>
            <p:cNvSpPr>
              <a:spLocks noChangeShapeType="1"/>
            </p:cNvSpPr>
            <p:nvPr/>
          </p:nvSpPr>
          <p:spPr bwMode="auto">
            <a:xfrm flipH="1">
              <a:off x="4419600" y="3136900"/>
              <a:ext cx="838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333" name="Line 31"/>
            <p:cNvSpPr>
              <a:spLocks noChangeShapeType="1"/>
            </p:cNvSpPr>
            <p:nvPr/>
          </p:nvSpPr>
          <p:spPr bwMode="auto">
            <a:xfrm flipV="1">
              <a:off x="2197100" y="3505852"/>
              <a:ext cx="0" cy="304800"/>
            </a:xfrm>
            <a:prstGeom prst="line">
              <a:avLst/>
            </a:prstGeom>
            <a:noFill/>
            <a:ln w="28575">
              <a:solidFill>
                <a:srgbClr val="F736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335" name="Line 33"/>
            <p:cNvSpPr>
              <a:spLocks noChangeShapeType="1"/>
            </p:cNvSpPr>
            <p:nvPr/>
          </p:nvSpPr>
          <p:spPr bwMode="auto">
            <a:xfrm flipV="1">
              <a:off x="6324600" y="1841500"/>
              <a:ext cx="0" cy="304800"/>
            </a:xfrm>
            <a:prstGeom prst="line">
              <a:avLst/>
            </a:prstGeom>
            <a:noFill/>
            <a:ln w="28575">
              <a:solidFill>
                <a:srgbClr val="F736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336" name="Line 34"/>
            <p:cNvSpPr>
              <a:spLocks noChangeShapeType="1"/>
            </p:cNvSpPr>
            <p:nvPr/>
          </p:nvSpPr>
          <p:spPr bwMode="auto">
            <a:xfrm flipV="1">
              <a:off x="6400800" y="4127500"/>
              <a:ext cx="0" cy="304800"/>
            </a:xfrm>
            <a:prstGeom prst="line">
              <a:avLst/>
            </a:prstGeom>
            <a:noFill/>
            <a:ln w="28575">
              <a:solidFill>
                <a:srgbClr val="F736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338" name="AutoShape 37"/>
            <p:cNvSpPr>
              <a:spLocks noChangeArrowheads="1"/>
            </p:cNvSpPr>
            <p:nvPr/>
          </p:nvSpPr>
          <p:spPr bwMode="auto">
            <a:xfrm>
              <a:off x="3886200" y="2832100"/>
              <a:ext cx="533400" cy="60960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charset="0"/>
                <a:cs typeface="Comic Sans MS" charset="0"/>
              </a:endParaRPr>
            </a:p>
          </p:txBody>
        </p:sp>
        <p:sp>
          <p:nvSpPr>
            <p:cNvPr id="138339" name="Text Box 39"/>
            <p:cNvSpPr txBox="1">
              <a:spLocks noChangeArrowheads="1"/>
            </p:cNvSpPr>
            <p:nvPr/>
          </p:nvSpPr>
          <p:spPr bwMode="auto">
            <a:xfrm>
              <a:off x="384457" y="5276013"/>
              <a:ext cx="85560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Comic Sans MS" charset="0"/>
                  <a:cs typeface="Comic Sans MS" charset="0"/>
                </a:rPr>
                <a:t>Center of mass energy range: 30</a:t>
              </a:r>
              <a:r>
                <a:rPr lang="en-US" dirty="0" smtClean="0">
                  <a:solidFill>
                    <a:srgbClr val="FFFFFF"/>
                  </a:solidFill>
                  <a:latin typeface="Comic Sans MS" charset="0"/>
                  <a:cs typeface="Comic Sans MS" charset="0"/>
                </a:rPr>
                <a:t>-175 GeV</a:t>
              </a:r>
              <a:endParaRPr lang="en-US" dirty="0">
                <a:solidFill>
                  <a:srgbClr val="FFFFFF"/>
                </a:solidFill>
                <a:latin typeface="Comic Sans MS" charset="0"/>
                <a:cs typeface="Comic Sans MS" charset="0"/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Comic Sans MS" charset="0"/>
                  <a:cs typeface="Comic Sans MS" charset="0"/>
                </a:rPr>
                <a:t>Any polarization direction in lepton-hadrons collisions</a:t>
              </a:r>
              <a:endParaRPr lang="en-US" sz="1800" dirty="0">
                <a:solidFill>
                  <a:srgbClr val="FFFFFF"/>
                </a:solidFill>
                <a:latin typeface="Comic Sans MS" charset="0"/>
                <a:cs typeface="Comic Sans MS" charset="0"/>
              </a:endParaRPr>
            </a:p>
          </p:txBody>
        </p:sp>
        <p:sp>
          <p:nvSpPr>
            <p:cNvPr id="138340" name="Oval 40"/>
            <p:cNvSpPr>
              <a:spLocks noChangeAspect="1" noChangeArrowheads="1"/>
            </p:cNvSpPr>
            <p:nvPr/>
          </p:nvSpPr>
          <p:spPr bwMode="auto">
            <a:xfrm>
              <a:off x="2362200" y="2438400"/>
              <a:ext cx="304800" cy="304800"/>
            </a:xfrm>
            <a:prstGeom prst="ellipse">
              <a:avLst/>
            </a:prstGeom>
            <a:solidFill>
              <a:srgbClr val="84AC8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mic Sans MS" charset="0"/>
                  <a:cs typeface="Comic Sans MS" charset="0"/>
                </a:rPr>
                <a:t>e</a:t>
              </a:r>
              <a:r>
                <a:rPr lang="en-US" baseline="30000">
                  <a:latin typeface="Comic Sans MS" charset="0"/>
                  <a:cs typeface="Comic Sans MS" charset="0"/>
                </a:rPr>
                <a:t>-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8304553"/>
      </p:ext>
    </p:extLst>
  </p:cSld>
  <p:clrMapOvr>
    <a:masterClrMapping/>
  </p:clrMapOvr>
  <p:transition xmlns:p14="http://schemas.microsoft.com/office/powerpoint/2010/main" advTm="548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Box 316"/>
          <p:cNvSpPr txBox="1"/>
          <p:nvPr/>
        </p:nvSpPr>
        <p:spPr>
          <a:xfrm>
            <a:off x="5055616" y="1251228"/>
            <a:ext cx="3935984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/>
              <a:t>eRHIC - electron-ion collider on the basis of existing RHIC </a:t>
            </a:r>
            <a:r>
              <a:rPr lang="en-US" sz="1600" dirty="0" smtClean="0"/>
              <a:t>accelerator: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Luminosity ~</a:t>
            </a:r>
            <a:r>
              <a:rPr lang="en-US" sz="1600" dirty="0">
                <a:solidFill>
                  <a:srgbClr val="0000FF"/>
                </a:solidFill>
              </a:rPr>
              <a:t>10</a:t>
            </a:r>
            <a:r>
              <a:rPr lang="en-US" sz="1600" baseline="30000" dirty="0">
                <a:solidFill>
                  <a:srgbClr val="0000FF"/>
                </a:solidFill>
              </a:rPr>
              <a:t>34</a:t>
            </a:r>
            <a:r>
              <a:rPr lang="en-US" sz="1600" dirty="0">
                <a:solidFill>
                  <a:srgbClr val="0000FF"/>
                </a:solidFill>
              </a:rPr>
              <a:t>cm</a:t>
            </a:r>
            <a:r>
              <a:rPr lang="en-US" sz="1600" baseline="30000" dirty="0">
                <a:solidFill>
                  <a:srgbClr val="0000FF"/>
                </a:solidFill>
              </a:rPr>
              <a:t>-2</a:t>
            </a: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30000" dirty="0">
                <a:solidFill>
                  <a:srgbClr val="0000FF"/>
                </a:solidFill>
              </a:rPr>
              <a:t>-</a:t>
            </a:r>
            <a:r>
              <a:rPr lang="en-US" sz="1600" baseline="30000" dirty="0" smtClean="0">
                <a:solidFill>
                  <a:srgbClr val="0000FF"/>
                </a:solidFill>
              </a:rPr>
              <a:t>1</a:t>
            </a:r>
          </a:p>
          <a:p>
            <a:pPr lvl="1"/>
            <a:endParaRPr lang="en-US" sz="1600" dirty="0"/>
          </a:p>
          <a:p>
            <a:pPr>
              <a:buFont typeface="Wingdings" charset="2"/>
              <a:buChar char="ü"/>
            </a:pPr>
            <a:r>
              <a:rPr lang="en-US" sz="1600" dirty="0" smtClean="0"/>
              <a:t>All-in tunnel staging approach uses energy recovery linacs and 6 recirculation passes to accelerate the electron beam.</a:t>
            </a:r>
          </a:p>
          <a:p>
            <a:r>
              <a:rPr lang="en-US" sz="1400" dirty="0" smtClean="0"/>
              <a:t>(recirculation passes on the basis of FFAG lattice are also under consideration)</a:t>
            </a:r>
          </a:p>
          <a:p>
            <a:endParaRPr lang="en-US" sz="1400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/>
              <a:t>The electron energy can be gradually increased </a:t>
            </a:r>
            <a:r>
              <a:rPr lang="en-US" sz="1600" dirty="0"/>
              <a:t>(</a:t>
            </a:r>
            <a:r>
              <a:rPr lang="en-US" sz="1600" dirty="0" smtClean="0"/>
              <a:t>stages), from 10 to 30 </a:t>
            </a:r>
            <a:r>
              <a:rPr lang="en-US" sz="1600" dirty="0" err="1" smtClean="0"/>
              <a:t>GeV</a:t>
            </a:r>
            <a:r>
              <a:rPr lang="en-US" sz="1600" dirty="0" smtClean="0"/>
              <a:t>.</a:t>
            </a:r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32" name="Picture 431" descr="lrhic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4686485"/>
            <a:ext cx="3073400" cy="1988671"/>
          </a:xfrm>
          <a:prstGeom prst="rect">
            <a:avLst/>
          </a:prstGeom>
        </p:spPr>
      </p:pic>
      <p:sp>
        <p:nvSpPr>
          <p:cNvPr id="331" name="Date Placeholder 3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30" name="Footer Placeholder 3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977" name="Title 9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ERL-based eRHIC Design</a:t>
            </a:r>
            <a:endParaRPr lang="en-US" dirty="0"/>
          </a:p>
        </p:txBody>
      </p:sp>
      <p:pic>
        <p:nvPicPr>
          <p:cNvPr id="978" name="Picture 977" descr="er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" y="1377792"/>
            <a:ext cx="5016674" cy="44619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85" name="Bent Arrow 484"/>
          <p:cNvSpPr/>
          <p:nvPr/>
        </p:nvSpPr>
        <p:spPr>
          <a:xfrm flipV="1">
            <a:off x="4152900" y="3048000"/>
            <a:ext cx="1055116" cy="2844800"/>
          </a:xfrm>
          <a:prstGeom prst="bentArrow">
            <a:avLst>
              <a:gd name="adj1" fmla="val 5742"/>
              <a:gd name="adj2" fmla="val 25000"/>
              <a:gd name="adj3" fmla="val 11759"/>
              <a:gd name="adj4" fmla="val 43750"/>
            </a:avLst>
          </a:prstGeom>
          <a:solidFill>
            <a:schemeClr val="accent4">
              <a:lumMod val="75000"/>
              <a:alpha val="29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320239"/>
      </p:ext>
    </p:extLst>
  </p:cSld>
  <p:clrMapOvr>
    <a:masterClrMapping/>
  </p:clrMapOvr>
  <p:transition xmlns:p14="http://schemas.microsoft.com/office/powerpoint/2010/main" advTm="813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ar_patter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41" y="5198187"/>
            <a:ext cx="6558859" cy="11581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857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cs typeface="Comic Sans MS" charset="0"/>
              </a:rPr>
              <a:t>Polarized electrons in </a:t>
            </a:r>
            <a:r>
              <a:rPr lang="en-US" sz="4000" dirty="0">
                <a:cs typeface="Comic Sans MS" charset="0"/>
              </a:rPr>
              <a:t>eRHIC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112057" y="1124364"/>
            <a:ext cx="4739641" cy="4267200"/>
          </a:xfr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High polarized beam current from the electron gun : 50 mA </a:t>
            </a:r>
          </a:p>
          <a:p>
            <a:pPr>
              <a:lnSpc>
                <a:spcPct val="12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Direction </a:t>
            </a:r>
            <a:r>
              <a:rPr lang="en-US" b="0" dirty="0">
                <a:solidFill>
                  <a:schemeClr val="tx1"/>
                </a:solidFill>
              </a:rPr>
              <a:t>of polarization can be switched by changing </a:t>
            </a:r>
            <a:r>
              <a:rPr lang="en-US" b="0" dirty="0" err="1">
                <a:solidFill>
                  <a:schemeClr val="tx1"/>
                </a:solidFill>
              </a:rPr>
              <a:t>helicity</a:t>
            </a:r>
            <a:r>
              <a:rPr lang="en-US" b="0" dirty="0">
                <a:solidFill>
                  <a:schemeClr val="tx1"/>
                </a:solidFill>
              </a:rPr>
              <a:t> of laser photons </a:t>
            </a:r>
            <a:r>
              <a:rPr lang="en-US" b="0" dirty="0" smtClean="0">
                <a:solidFill>
                  <a:schemeClr val="tx1"/>
                </a:solidFill>
              </a:rPr>
              <a:t>making appropriate bunch</a:t>
            </a:r>
            <a:r>
              <a:rPr lang="en-US" b="0" dirty="0">
                <a:solidFill>
                  <a:schemeClr val="tx1"/>
                </a:solidFill>
              </a:rPr>
              <a:t>-by-bunch pattern</a:t>
            </a:r>
          </a:p>
          <a:p>
            <a:pPr>
              <a:lnSpc>
                <a:spcPct val="120000"/>
              </a:lnSpc>
              <a:defRPr/>
            </a:pPr>
            <a:r>
              <a:rPr lang="en-US" b="0" dirty="0">
                <a:solidFill>
                  <a:schemeClr val="tx1"/>
                </a:solidFill>
              </a:rPr>
              <a:t>Linac accelerator -&gt; No depolarizing resonances!</a:t>
            </a:r>
          </a:p>
          <a:p>
            <a:pPr>
              <a:lnSpc>
                <a:spcPct val="120000"/>
              </a:lnSpc>
              <a:defRPr/>
            </a:pPr>
            <a:r>
              <a:rPr lang="en-US" b="0" dirty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he </a:t>
            </a:r>
            <a:r>
              <a:rPr lang="en-US" b="0" dirty="0">
                <a:solidFill>
                  <a:schemeClr val="tx1"/>
                </a:solidFill>
              </a:rPr>
              <a:t>experiments are </a:t>
            </a:r>
            <a:r>
              <a:rPr lang="en-US" b="0" dirty="0" smtClean="0">
                <a:solidFill>
                  <a:schemeClr val="tx1"/>
                </a:solidFill>
              </a:rPr>
              <a:t>interested only </a:t>
            </a:r>
            <a:r>
              <a:rPr lang="en-US" b="0" dirty="0">
                <a:solidFill>
                  <a:schemeClr val="tx1"/>
                </a:solidFill>
              </a:rPr>
              <a:t>in </a:t>
            </a:r>
            <a:r>
              <a:rPr lang="en-US" b="0" dirty="0" smtClean="0">
                <a:solidFill>
                  <a:schemeClr val="tx1"/>
                </a:solidFill>
              </a:rPr>
              <a:t>longitudinal </a:t>
            </a:r>
            <a:r>
              <a:rPr lang="en-US" b="0" dirty="0">
                <a:solidFill>
                  <a:schemeClr val="tx1"/>
                </a:solidFill>
              </a:rPr>
              <a:t>polarization </a:t>
            </a:r>
            <a:r>
              <a:rPr lang="en-US" b="0" dirty="0" smtClean="0">
                <a:solidFill>
                  <a:schemeClr val="tx1"/>
                </a:solidFill>
              </a:rPr>
              <a:t>at </a:t>
            </a:r>
            <a:r>
              <a:rPr lang="en-US" b="0" dirty="0">
                <a:solidFill>
                  <a:schemeClr val="tx1"/>
                </a:solidFill>
              </a:rPr>
              <a:t>the collision point(s)</a:t>
            </a: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pic>
        <p:nvPicPr>
          <p:cNvPr id="3" name="Picture 2" descr="erhic_pol_lay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55" y="1328738"/>
            <a:ext cx="4124245" cy="344646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9330" y="319804"/>
            <a:ext cx="8272463" cy="131006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50 mA polarized electron</a:t>
            </a:r>
            <a:br>
              <a:rPr lang="en-US" b="1" dirty="0" smtClean="0"/>
            </a:br>
            <a:r>
              <a:rPr lang="en-US" b="1" dirty="0" smtClean="0"/>
              <a:t> source R&amp;D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1209" y="4027489"/>
            <a:ext cx="4241391" cy="963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8000" dirty="0" smtClean="0">
                <a:solidFill>
                  <a:srgbClr val="000090"/>
                </a:solidFill>
              </a:rPr>
              <a:t>GG prototype is under construction</a:t>
            </a:r>
          </a:p>
          <a:p>
            <a:pPr>
              <a:buFont typeface="Wingdings" charset="2"/>
              <a:buChar char="§"/>
            </a:pPr>
            <a:r>
              <a:rPr lang="en-US" sz="8000" dirty="0" smtClean="0">
                <a:solidFill>
                  <a:srgbClr val="000090"/>
                </a:solidFill>
              </a:rPr>
              <a:t>First gun testing: end of 2014</a:t>
            </a:r>
          </a:p>
          <a:p>
            <a:pPr>
              <a:buFont typeface="Wingdings" charset="2"/>
              <a:buChar char="§"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E.Wang’s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talk on Wednesday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32"/>
          <p:cNvGrpSpPr>
            <a:grpSpLocks noChangeAspect="1"/>
          </p:cNvGrpSpPr>
          <p:nvPr/>
        </p:nvGrpSpPr>
        <p:grpSpPr bwMode="auto">
          <a:xfrm>
            <a:off x="245048" y="1802597"/>
            <a:ext cx="4200678" cy="1766194"/>
            <a:chOff x="640" y="1392"/>
            <a:chExt cx="5123" cy="2255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" y="1392"/>
              <a:ext cx="3460" cy="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61" y="1830"/>
              <a:ext cx="2025" cy="514"/>
            </a:xfrm>
            <a:custGeom>
              <a:avLst/>
              <a:gdLst>
                <a:gd name="T0" fmla="*/ 0 w 3336343"/>
                <a:gd name="T1" fmla="*/ 0 h 1000854"/>
                <a:gd name="T2" fmla="*/ 2438668 w 3336343"/>
                <a:gd name="T3" fmla="*/ 807174 h 1000854"/>
                <a:gd name="T4" fmla="*/ 3216966 w 3336343"/>
                <a:gd name="T5" fmla="*/ 815948 h 1000854"/>
                <a:gd name="T6" fmla="*/ 3216966 w 3336343"/>
                <a:gd name="T7" fmla="*/ 815948 h 10008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36343" h="1000854">
                  <a:moveTo>
                    <a:pt x="0" y="0"/>
                  </a:moveTo>
                  <a:lnTo>
                    <a:pt x="2529163" y="990092"/>
                  </a:lnTo>
                  <a:lnTo>
                    <a:pt x="3336343" y="1000854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3485" y="2346"/>
              <a:ext cx="2278" cy="485"/>
            </a:xfrm>
            <a:custGeom>
              <a:avLst/>
              <a:gdLst>
                <a:gd name="T0" fmla="*/ 0 w 3336343"/>
                <a:gd name="T1" fmla="*/ 0 h 1000854"/>
                <a:gd name="T2" fmla="*/ 2740595 w 3336343"/>
                <a:gd name="T3" fmla="*/ 762235 h 1000854"/>
                <a:gd name="T4" fmla="*/ 3615253 w 3336343"/>
                <a:gd name="T5" fmla="*/ 770520 h 1000854"/>
                <a:gd name="T6" fmla="*/ 3615253 w 3336343"/>
                <a:gd name="T7" fmla="*/ 770520 h 10008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36343" h="1000854">
                  <a:moveTo>
                    <a:pt x="0" y="0"/>
                  </a:moveTo>
                  <a:lnTo>
                    <a:pt x="2529163" y="990092"/>
                  </a:lnTo>
                  <a:lnTo>
                    <a:pt x="3336343" y="1000854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/>
                <a:ea typeface="+mn-ea"/>
                <a:cs typeface="Comic Sans MS"/>
              </a:endParaRPr>
            </a:p>
          </p:txBody>
        </p: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1193" y="2344"/>
              <a:ext cx="449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3169" y="2838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8" y="2059"/>
              <a:ext cx="334" cy="606"/>
            </a:xfrm>
            <a:prstGeom prst="rect">
              <a:avLst/>
            </a:prstGeom>
            <a:solidFill>
              <a:srgbClr val="0000FF">
                <a:alpha val="36862"/>
              </a:srgbClr>
            </a:solidFill>
            <a:ln w="9525">
              <a:solidFill>
                <a:srgbClr val="4A7EBB">
                  <a:alpha val="38039"/>
                </a:srgb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lt1"/>
                </a:solidFill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494" y="1737"/>
              <a:ext cx="335" cy="187"/>
            </a:xfrm>
            <a:prstGeom prst="rect">
              <a:avLst/>
            </a:prstGeom>
            <a:solidFill>
              <a:srgbClr val="0000FF">
                <a:alpha val="36862"/>
              </a:srgbClr>
            </a:solidFill>
            <a:ln w="9525">
              <a:solidFill>
                <a:srgbClr val="4A7EBB">
                  <a:alpha val="38039"/>
                </a:srgb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lt1"/>
                </a:solidFill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26" y="2738"/>
              <a:ext cx="335" cy="187"/>
            </a:xfrm>
            <a:prstGeom prst="rect">
              <a:avLst/>
            </a:prstGeom>
            <a:solidFill>
              <a:srgbClr val="0000FF">
                <a:alpha val="36862"/>
              </a:srgbClr>
            </a:solidFill>
            <a:ln w="9525">
              <a:solidFill>
                <a:srgbClr val="4A7EBB">
                  <a:alpha val="38039"/>
                </a:srgb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lt1"/>
                </a:solidFill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20244" y="1350306"/>
            <a:ext cx="364242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BNL Gatling Gun:</a:t>
            </a:r>
          </a:p>
          <a:p>
            <a:r>
              <a:rPr lang="en-US" sz="2400" dirty="0" smtClean="0">
                <a:latin typeface="+mn-lt"/>
              </a:rPr>
              <a:t>the current from multiple cathodes is merged:</a:t>
            </a:r>
          </a:p>
          <a:p>
            <a:r>
              <a:rPr lang="en-US" sz="2400" dirty="0" smtClean="0"/>
              <a:t>20 cathodes, 2.5 mA each</a:t>
            </a:r>
            <a:endParaRPr lang="en-US" sz="2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09" y="5743139"/>
            <a:ext cx="9092791" cy="984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FFFF"/>
                </a:solidFill>
              </a:rPr>
              <a:t>Alternative development of high intensity PES by MIT:  </a:t>
            </a:r>
          </a:p>
          <a:p>
            <a:pPr lvl="0"/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  											(E. </a:t>
            </a:r>
            <a:r>
              <a:rPr lang="en-US" sz="2000" b="1" dirty="0" err="1" smtClean="0">
                <a:solidFill>
                  <a:srgbClr val="FFFFFF"/>
                </a:solidFill>
              </a:rPr>
              <a:t>Tsentalovich’s</a:t>
            </a:r>
            <a:r>
              <a:rPr lang="en-US" sz="2000" b="1" dirty="0" smtClean="0">
                <a:solidFill>
                  <a:srgbClr val="FFFFFF"/>
                </a:solidFill>
              </a:rPr>
              <a:t> talk, Wednesday)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7" name="Object 1"/>
          <p:cNvPicPr/>
          <p:nvPr/>
        </p:nvPicPr>
        <p:blipFill>
          <a:blip r:embed="rId3" cstate="print"/>
          <a:srcRect l="-2814" t="-3255" b="-272"/>
          <a:stretch>
            <a:fillRect/>
          </a:stretch>
        </p:blipFill>
        <p:spPr bwMode="auto">
          <a:xfrm>
            <a:off x="3925026" y="294528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skaritka\Documents\LDRD\ilansdoereview\DSCN19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t="8984" r="11877" b="14796"/>
          <a:stretch/>
        </p:blipFill>
        <p:spPr bwMode="auto">
          <a:xfrm>
            <a:off x="51209" y="109050"/>
            <a:ext cx="1902625" cy="1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38339" r="65748" b="12152"/>
          <a:stretch/>
        </p:blipFill>
        <p:spPr>
          <a:xfrm>
            <a:off x="6495026" y="2843472"/>
            <a:ext cx="2507226" cy="236803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81802" y="5422900"/>
            <a:ext cx="8962198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3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8319048" cy="1327523"/>
          </a:xfrm>
        </p:spPr>
        <p:txBody>
          <a:bodyPr/>
          <a:lstStyle/>
          <a:p>
            <a:r>
              <a:rPr lang="en-US" dirty="0" smtClean="0"/>
              <a:t>Longitudinal Polarization at 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458" y="1408891"/>
            <a:ext cx="4572000" cy="2743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eRHIC avoids  lengthy spin rotator insertions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 Beam polarization vector rotates in the horizontal plane during the acceleration.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The conditions for the longitudinal polarization orientation in possible experimental points: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IP8:   </a:t>
            </a:r>
            <a:r>
              <a:rPr lang="en-US" sz="16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 =N*0.0757 GeV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IP6:  </a:t>
            </a:r>
            <a:r>
              <a:rPr lang="en-US" sz="16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 = N*0.0716 GeV 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Both IP6 and IP8: </a:t>
            </a:r>
            <a:r>
              <a:rPr lang="en-US" sz="16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 = N*1.321 GeV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53844" y="5310429"/>
            <a:ext cx="4849104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Plot shows the values of the longitudinal polarization</a:t>
            </a:r>
          </a:p>
          <a:p>
            <a:r>
              <a:rPr lang="en-US" sz="1600" dirty="0" smtClean="0"/>
              <a:t>at IP6 at the energies (green points) corresponding to </a:t>
            </a:r>
          </a:p>
          <a:p>
            <a:r>
              <a:rPr lang="en-US" sz="1600" dirty="0" smtClean="0"/>
              <a:t>the perfect longitudinal polarization at IP8.</a:t>
            </a:r>
          </a:p>
          <a:p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4106" y="3883833"/>
            <a:ext cx="3999738" cy="2408682"/>
            <a:chOff x="956008" y="4142629"/>
            <a:chExt cx="3999738" cy="240868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008" y="4142629"/>
              <a:ext cx="3999738" cy="2408682"/>
            </a:xfrm>
            <a:prstGeom prst="rect">
              <a:avLst/>
            </a:prstGeom>
          </p:spPr>
        </p:pic>
        <p:cxnSp>
          <p:nvCxnSpPr>
            <p:cNvPr id="73" name="Straight Connector 72"/>
            <p:cNvCxnSpPr/>
            <p:nvPr/>
          </p:nvCxnSpPr>
          <p:spPr>
            <a:xfrm rot="5400000">
              <a:off x="1500211" y="4864918"/>
              <a:ext cx="1114380" cy="1589"/>
            </a:xfrm>
            <a:prstGeom prst="line">
              <a:avLst/>
            </a:prstGeom>
            <a:ln w="25400" cap="flat" cmpd="dbl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541611" y="5614218"/>
              <a:ext cx="1114380" cy="1589"/>
            </a:xfrm>
            <a:prstGeom prst="line">
              <a:avLst/>
            </a:prstGeom>
            <a:ln w="25400" cap="flat" cmpd="dbl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056606" y="5106117"/>
              <a:ext cx="1041400" cy="1588"/>
            </a:xfrm>
            <a:prstGeom prst="straightConnector1">
              <a:avLst/>
            </a:prstGeom>
            <a:ln w="12700" cap="flat" cmpd="dbl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235200" y="4928773"/>
              <a:ext cx="6723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1.321 GeV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pic>
        <p:nvPicPr>
          <p:cNvPr id="13" name="Picture 12" descr="erhic_pol_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55" y="1328738"/>
            <a:ext cx="4124245" cy="344646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decoherence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26326"/>
              </p:ext>
            </p:extLst>
          </p:nvPr>
        </p:nvGraphicFramePr>
        <p:xfrm>
          <a:off x="354106" y="2553319"/>
          <a:ext cx="454501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6" name="Equation" r:id="rId3" imgW="2362200" imgH="660400" progId="Equation.DSMT4">
                  <p:embed/>
                </p:oleObj>
              </mc:Choice>
              <mc:Fallback>
                <p:oleObj name="Equation" r:id="rId3" imgW="2362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106" y="2553319"/>
                        <a:ext cx="4545012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873650"/>
            <a:ext cx="884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spin rotation angle depends on the particle energy. </a:t>
            </a:r>
          </a:p>
          <a:p>
            <a:r>
              <a:rPr lang="en-US" dirty="0" smtClean="0"/>
              <a:t>The energy spread in the beam causes the </a:t>
            </a:r>
            <a:r>
              <a:rPr lang="en-US" dirty="0" err="1" smtClean="0"/>
              <a:t>decoherence</a:t>
            </a:r>
            <a:r>
              <a:rPr lang="en-US" dirty="0" smtClean="0"/>
              <a:t> and the loss of beam polarization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80934"/>
              </p:ext>
            </p:extLst>
          </p:nvPr>
        </p:nvGraphicFramePr>
        <p:xfrm>
          <a:off x="4675278" y="4966801"/>
          <a:ext cx="2187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5" imgW="1435100" imgH="419100" progId="Equation.DSMT4">
                  <p:embed/>
                </p:oleObj>
              </mc:Choice>
              <mc:Fallback>
                <p:oleObj name="Equation" r:id="rId5" imgW="1435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278" y="4966801"/>
                        <a:ext cx="21875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75521"/>
              </p:ext>
            </p:extLst>
          </p:nvPr>
        </p:nvGraphicFramePr>
        <p:xfrm>
          <a:off x="5043816" y="5569733"/>
          <a:ext cx="3642984" cy="82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7" imgW="2527300" imgH="571500" progId="Equation.DSMT4">
                  <p:embed/>
                </p:oleObj>
              </mc:Choice>
              <mc:Fallback>
                <p:oleObj name="Equation" r:id="rId7" imgW="2527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3816" y="5569733"/>
                        <a:ext cx="3642984" cy="823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439" y="5734636"/>
            <a:ext cx="4888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polarization for longitudinal Gaussian distribution: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26887"/>
            <a:ext cx="476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Longitudinal polarization profile  as seen at </a:t>
            </a:r>
            <a:r>
              <a:rPr lang="en-US" sz="1600" dirty="0" err="1" smtClean="0"/>
              <a:t>ePHENIX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02062" y="5077290"/>
            <a:ext cx="1848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E</a:t>
            </a:r>
            <a:r>
              <a:rPr lang="en-US" sz="1400" i="1" baseline="-25000" dirty="0" err="1" smtClean="0"/>
              <a:t>g</a:t>
            </a:r>
            <a:r>
              <a:rPr lang="en-US" sz="1400" i="1" baseline="-25000" dirty="0" smtClean="0"/>
              <a:t> </a:t>
            </a:r>
            <a:r>
              <a:rPr lang="en-US" sz="1400" dirty="0" smtClean="0"/>
              <a:t>- the main linac gain</a:t>
            </a:r>
          </a:p>
          <a:p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019950"/>
            <a:ext cx="92827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beam energy spread is dominated by the effect of the linac accelerator voltage waveform</a:t>
            </a:r>
          </a:p>
          <a:p>
            <a:r>
              <a:rPr lang="en-US" dirty="0"/>
              <a:t>w</a:t>
            </a:r>
            <a:r>
              <a:rPr lang="en-US" dirty="0" smtClean="0"/>
              <a:t>hich introduces the quadratic  dependence of the spin angle on the longitudinal coordinate</a:t>
            </a:r>
          </a:p>
          <a:p>
            <a:r>
              <a:rPr lang="en-US" dirty="0"/>
              <a:t>o</a:t>
            </a:r>
            <a:r>
              <a:rPr lang="en-US" dirty="0" smtClean="0"/>
              <a:t>f a particle</a:t>
            </a:r>
          </a:p>
        </p:txBody>
      </p:sp>
    </p:spTree>
    <p:extLst>
      <p:ext uri="{BB962C8B-B14F-4D97-AF65-F5344CB8AC3E}">
        <p14:creationId xmlns:p14="http://schemas.microsoft.com/office/powerpoint/2010/main" val="320671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"/>
            <a:ext cx="9135096" cy="873054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Polarization loss due to the spin </a:t>
            </a:r>
            <a:r>
              <a:rPr lang="en-US" sz="3600" dirty="0" err="1" smtClean="0"/>
              <a:t>decoherence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458" y="1139754"/>
            <a:ext cx="854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After polarized source: coherently oriented electron spins.</a:t>
            </a:r>
          </a:p>
          <a:p>
            <a:pPr>
              <a:buFont typeface="Arial"/>
              <a:buChar char="•"/>
            </a:pPr>
            <a:r>
              <a:rPr lang="en-US" dirty="0" smtClean="0"/>
              <a:t>During the acceleration: the </a:t>
            </a:r>
            <a:r>
              <a:rPr lang="en-US" dirty="0" err="1" smtClean="0"/>
              <a:t>decoherence</a:t>
            </a:r>
            <a:r>
              <a:rPr lang="en-US" dirty="0" smtClean="0"/>
              <a:t> due to energy dependent spin rotation rate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beam energy spread has to be acceptable.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8258" y="2774959"/>
            <a:ext cx="8669413" cy="3216007"/>
            <a:chOff x="188258" y="2381259"/>
            <a:chExt cx="8669413" cy="3216007"/>
          </a:xfrm>
        </p:grpSpPr>
        <p:sp>
          <p:nvSpPr>
            <p:cNvPr id="8" name="Rectangle 7"/>
            <p:cNvSpPr/>
            <p:nvPr/>
          </p:nvSpPr>
          <p:spPr>
            <a:xfrm>
              <a:off x="188258" y="4858602"/>
              <a:ext cx="408940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Longitudinal spin component of electron at the IP8 versus electron position along the bunch for different top energies</a:t>
              </a:r>
              <a:endParaRPr lang="en-US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58" y="2476500"/>
              <a:ext cx="4089400" cy="23002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7796" y="2381259"/>
              <a:ext cx="4259875" cy="239552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97796" y="4858602"/>
              <a:ext cx="408940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Average polarization at IP8 versus the top beam energy, assuming Gaussian longitudinal distribution with </a:t>
              </a:r>
              <a:r>
                <a:rPr lang="en-US" sz="1400" dirty="0" err="1" smtClean="0"/>
                <a:t>rms</a:t>
              </a:r>
              <a:r>
                <a:rPr lang="en-US" sz="1400" dirty="0" smtClean="0"/>
                <a:t> bunch length 2 and 4 mm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8163" y="2404938"/>
            <a:ext cx="889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plots </a:t>
            </a:r>
            <a:r>
              <a:rPr lang="en-US" dirty="0" smtClean="0"/>
              <a:t>show </a:t>
            </a:r>
            <a:r>
              <a:rPr lang="en-US" dirty="0" smtClean="0"/>
              <a:t>the </a:t>
            </a:r>
            <a:r>
              <a:rPr lang="en-US" dirty="0" err="1" smtClean="0"/>
              <a:t>decoherence</a:t>
            </a:r>
            <a:r>
              <a:rPr lang="en-US" dirty="0" smtClean="0"/>
              <a:t> due to the energy spread created by </a:t>
            </a:r>
            <a:r>
              <a:rPr lang="en-US" dirty="0" smtClean="0"/>
              <a:t>704 MHz RF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Ptitsyn, PSTP 2013 Workshop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4756</TotalTime>
  <Words>1559</Words>
  <Application>Microsoft Macintosh PowerPoint</Application>
  <PresentationFormat>On-screen Show (4:3)</PresentationFormat>
  <Paragraphs>228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Orbit</vt:lpstr>
      <vt:lpstr>Equation</vt:lpstr>
      <vt:lpstr>Electron and Ion Spin Dynamics in eRHIC</vt:lpstr>
      <vt:lpstr>Talk Outline</vt:lpstr>
      <vt:lpstr>eRHIC: QCD Facility at BNL</vt:lpstr>
      <vt:lpstr>ERL-based eRHIC Design</vt:lpstr>
      <vt:lpstr>Polarized electrons in eRHIC</vt:lpstr>
      <vt:lpstr>50 mA polarized electron  source R&amp;D </vt:lpstr>
      <vt:lpstr>Longitudinal Polarization at IPs</vt:lpstr>
      <vt:lpstr>Spin decoherence</vt:lpstr>
      <vt:lpstr>Polarization loss due to the spin decoherence</vt:lpstr>
      <vt:lpstr>Possible techniques to reduce the spin decoherence</vt:lpstr>
      <vt:lpstr>Synchrotron radiation: polarization diffusion</vt:lpstr>
      <vt:lpstr>Solution of diffusion equations</vt:lpstr>
      <vt:lpstr>Synchrotron radiation depolarization in eRHIC</vt:lpstr>
      <vt:lpstr>Spin transparency of  eRHIC arc </vt:lpstr>
      <vt:lpstr>eRHIC: polarized protons </vt:lpstr>
      <vt:lpstr>Towards higher proton polarization for eRHIC</vt:lpstr>
      <vt:lpstr>Spin rotators</vt:lpstr>
      <vt:lpstr>Field of helical magnets required for longitudinal polarization in eRHIC</vt:lpstr>
      <vt:lpstr>Polarized 3He+2 for eRHIC</vt:lpstr>
      <vt:lpstr>Summary points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vadimw</dc:creator>
  <cp:lastModifiedBy>Vadim Ptitsyn</cp:lastModifiedBy>
  <cp:revision>219</cp:revision>
  <cp:lastPrinted>2013-03-27T18:52:22Z</cp:lastPrinted>
  <dcterms:created xsi:type="dcterms:W3CDTF">2011-08-01T16:11:59Z</dcterms:created>
  <dcterms:modified xsi:type="dcterms:W3CDTF">2013-09-10T15:04:39Z</dcterms:modified>
</cp:coreProperties>
</file>