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35"/>
  </p:notesMasterIdLst>
  <p:sldIdLst>
    <p:sldId id="261" r:id="rId4"/>
    <p:sldId id="270" r:id="rId5"/>
    <p:sldId id="272" r:id="rId6"/>
    <p:sldId id="263" r:id="rId7"/>
    <p:sldId id="264" r:id="rId8"/>
    <p:sldId id="271" r:id="rId9"/>
    <p:sldId id="301" r:id="rId10"/>
    <p:sldId id="273" r:id="rId11"/>
    <p:sldId id="276" r:id="rId12"/>
    <p:sldId id="275" r:id="rId13"/>
    <p:sldId id="295" r:id="rId14"/>
    <p:sldId id="294" r:id="rId15"/>
    <p:sldId id="300" r:id="rId16"/>
    <p:sldId id="280" r:id="rId17"/>
    <p:sldId id="296" r:id="rId18"/>
    <p:sldId id="297" r:id="rId19"/>
    <p:sldId id="298" r:id="rId20"/>
    <p:sldId id="281" r:id="rId21"/>
    <p:sldId id="282" r:id="rId22"/>
    <p:sldId id="284" r:id="rId23"/>
    <p:sldId id="285" r:id="rId24"/>
    <p:sldId id="286" r:id="rId25"/>
    <p:sldId id="287" r:id="rId26"/>
    <p:sldId id="289" r:id="rId27"/>
    <p:sldId id="304" r:id="rId28"/>
    <p:sldId id="290" r:id="rId29"/>
    <p:sldId id="302" r:id="rId30"/>
    <p:sldId id="303" r:id="rId31"/>
    <p:sldId id="293" r:id="rId32"/>
    <p:sldId id="305" r:id="rId33"/>
    <p:sldId id="266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5B8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04628-6050-4E91-96C5-54AAF439BCBC}" type="datetimeFigureOut">
              <a:rPr lang="de-DE" smtClean="0"/>
              <a:t>09.09.2013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C074-EEFF-4341-A404-BBC40C00ED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06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AA8E02-0CD8-48ED-A3FF-A26437CF12FB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943567" y="685728"/>
            <a:ext cx="4970867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637" y="4342450"/>
            <a:ext cx="5475299" cy="4114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  <p:sp>
        <p:nvSpPr>
          <p:cNvPr id="70661" name="Fußzeilenplatzhalter 5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000000"/>
                </a:solidFill>
                <a:latin typeface="Times New Roman" pitchFamily="16" charset="0"/>
              </a:rPr>
              <a:t>Dr. Ralf Engels                                    25.06.2009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107211-6993-422A-B3AD-C85FB328FCB7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23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943567" y="685728"/>
            <a:ext cx="4970867" cy="342863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637" y="4342450"/>
            <a:ext cx="5475299" cy="41143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  <p:sp>
        <p:nvSpPr>
          <p:cNvPr id="72709" name="Fußzeilenplatzhalter 5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  <a:latin typeface="Times New Roman" pitchFamily="16" charset="0"/>
              </a:rPr>
              <a:t>Dr. Ralf Engels                                    25.06.2009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93188" name="Fußzeilenplatzhalt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  <a:latin typeface="Times New Roman" pitchFamily="16" charset="0"/>
              </a:rPr>
              <a:t>Dr. Ralf Engels                                    25.06.2009</a:t>
            </a:r>
          </a:p>
        </p:txBody>
      </p:sp>
      <p:sp>
        <p:nvSpPr>
          <p:cNvPr id="93189" name="Foliennummernplatzhalt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98AAB6-ADED-4F01-9FC1-4E013D5A0D9B}" type="slidenum">
              <a:rPr lang="en-GB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27</a:t>
            </a:fld>
            <a:endParaRPr lang="en-GB" smtClean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2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56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604963"/>
            <a:ext cx="2054225" cy="4524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0275" cy="4524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22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3033713"/>
            <a:ext cx="7759700" cy="7889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54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03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09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831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03650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188" y="1905000"/>
            <a:ext cx="3803650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65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13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559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68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13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6390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921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598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8913" y="609600"/>
            <a:ext cx="1939925" cy="5397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67375" cy="53975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698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-519113"/>
            <a:ext cx="7991475" cy="10683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728663"/>
            <a:ext cx="3919537" cy="55086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38675" y="728663"/>
            <a:ext cx="3919538" cy="2678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38675" y="3559175"/>
            <a:ext cx="3919538" cy="2678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>
          <a:xfrm>
            <a:off x="609600" y="6453188"/>
            <a:ext cx="1971675" cy="277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idx="11"/>
          </p:nvPr>
        </p:nvSpPr>
        <p:spPr>
          <a:xfrm>
            <a:off x="3124200" y="6453188"/>
            <a:ext cx="2886075" cy="277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>
          <a:xfrm>
            <a:off x="6553200" y="6453188"/>
            <a:ext cx="1971675" cy="277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fld id="{99CD80F2-B80D-4B6A-B2B9-E3BFF6AA5899}" type="slidenum">
              <a:rPr lang="en-GB">
                <a:solidFill>
                  <a:srgbClr val="FFFFFF"/>
                </a:solidFill>
              </a:rPr>
              <a: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1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37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07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5619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905000"/>
            <a:ext cx="3803650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188" y="1905000"/>
            <a:ext cx="3803650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713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55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58183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066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45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4048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6300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248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8913" y="609600"/>
            <a:ext cx="1939925" cy="5397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609600"/>
            <a:ext cx="5667375" cy="53975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215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-519113"/>
            <a:ext cx="7991475" cy="10683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728663"/>
            <a:ext cx="3919537" cy="55086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38675" y="728663"/>
            <a:ext cx="3919538" cy="2678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38675" y="3559175"/>
            <a:ext cx="3919538" cy="2678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>
          <a:xfrm>
            <a:off x="609600" y="6453188"/>
            <a:ext cx="1971675" cy="27781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  <a:cs typeface="Arial" charset="0"/>
              </a:defRPr>
            </a:lvl1pPr>
          </a:lstStyle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idx="11"/>
          </p:nvPr>
        </p:nvSpPr>
        <p:spPr>
          <a:xfrm>
            <a:off x="3124200" y="6453188"/>
            <a:ext cx="2886075" cy="27781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  <a:cs typeface="Arial" charset="0"/>
              </a:defRPr>
            </a:lvl1pPr>
          </a:lstStyle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2"/>
          </p:nvPr>
        </p:nvSpPr>
        <p:spPr>
          <a:xfrm>
            <a:off x="6553200" y="6453188"/>
            <a:ext cx="1971675" cy="277812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  <a:cs typeface="Arial" charset="0"/>
              </a:defRPr>
            </a:lvl1pPr>
          </a:lstStyle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5A141BCC-5FB5-4DD4-BA79-57B8A0E94B68}" type="slidenum">
              <a:rPr lang="en-GB">
                <a:solidFill>
                  <a:srgbClr val="FFFFFF"/>
                </a:solidFill>
              </a:rPr>
              <a: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9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02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61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52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32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27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1891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-1588" y="2286000"/>
            <a:ext cx="9144001" cy="4572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2286000"/>
            <a:ext cx="125413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000"/>
            <a:ext cx="2514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7" name="Text Box 8"/>
          <p:cNvSpPr txBox="1">
            <a:spLocks noChangeArrowheads="1"/>
          </p:cNvSpPr>
          <p:nvPr/>
        </p:nvSpPr>
        <p:spPr bwMode="auto">
          <a:xfrm rot="-5400000">
            <a:off x="-1077912" y="931862"/>
            <a:ext cx="2476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ts val="563"/>
              </a:spcBef>
              <a:spcAft>
                <a:spcPct val="0"/>
              </a:spcAft>
              <a:buClr>
                <a:srgbClr val="005B82"/>
              </a:buClr>
              <a:buSzPct val="100000"/>
              <a:buFont typeface="Arial MT Bd" charset="0"/>
              <a:buNone/>
            </a:pPr>
            <a:r>
              <a:rPr lang="en-GB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sp>
        <p:nvSpPr>
          <p:cNvPr id="205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033713"/>
            <a:ext cx="77597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05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85800" y="5029200"/>
            <a:ext cx="3276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30200" indent="-3302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9EE0"/>
        </a:buClr>
        <a:buSzPct val="100000"/>
        <a:buFont typeface="Arial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charset="2"/>
        <a:buChar char="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charset="2"/>
        <a:buChar char=""/>
        <a:defRPr sz="2200" i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09600"/>
            <a:ext cx="77597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77597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304800" y="6477000"/>
            <a:ext cx="2133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3124200" y="6477000"/>
            <a:ext cx="2895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6858000" y="6400800"/>
            <a:ext cx="2133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62F1AA-F8C8-4228-B755-00835B67E9DD}" type="slidenum">
              <a:rPr lang="en-GB" sz="1400">
                <a:solidFill>
                  <a:srgbClr val="000000"/>
                </a:solidFill>
              </a:rPr>
              <a:pPr algn="r"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‹Nr.›</a:t>
            </a:fld>
            <a:endParaRPr lang="en-GB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7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30200" indent="-3302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9EE0"/>
        </a:buClr>
        <a:buSzPct val="100000"/>
        <a:buFont typeface="Arial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charset="2"/>
        <a:buChar char="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charset="2"/>
        <a:buChar char=""/>
        <a:defRPr sz="2200" i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09600"/>
            <a:ext cx="77597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77597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88" y="0"/>
            <a:ext cx="125412" cy="2286000"/>
          </a:xfrm>
          <a:prstGeom prst="rect">
            <a:avLst/>
          </a:prstGeom>
          <a:solidFill>
            <a:srgbClr val="B9BB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572000"/>
            <a:ext cx="125413" cy="2286000"/>
          </a:xfrm>
          <a:prstGeom prst="rect">
            <a:avLst/>
          </a:prstGeom>
          <a:solidFill>
            <a:srgbClr val="51535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5888" y="0"/>
            <a:ext cx="125412" cy="2286000"/>
          </a:xfrm>
          <a:prstGeom prst="rect">
            <a:avLst/>
          </a:prstGeom>
          <a:solidFill>
            <a:srgbClr val="005B8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4300" y="2286000"/>
            <a:ext cx="125413" cy="2286000"/>
          </a:xfrm>
          <a:prstGeom prst="rect">
            <a:avLst/>
          </a:prstGeom>
          <a:solidFill>
            <a:srgbClr val="B9BB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4300" y="4572000"/>
            <a:ext cx="125413" cy="2286000"/>
          </a:xfrm>
          <a:prstGeom prst="rect">
            <a:avLst/>
          </a:prstGeom>
          <a:solidFill>
            <a:srgbClr val="DCDCD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7000"/>
            <a:ext cx="144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6477000"/>
            <a:ext cx="213360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24200" y="6477000"/>
            <a:ext cx="289560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858000" y="6400800"/>
            <a:ext cx="213360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defTabSz="449263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22BF032-2680-47E8-9DE9-9B6415F95F09}" type="slidenum">
              <a:rPr lang="en-GB" sz="1400">
                <a:solidFill>
                  <a:srgbClr val="000000"/>
                </a:solidFill>
              </a:rPr>
              <a:pPr algn="r" defTabSz="449263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‹Nr.›</a:t>
            </a:fld>
            <a:endParaRPr lang="en-GB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itchFamily="34" charset="0"/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30200" indent="-3302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9EE0"/>
        </a:buClr>
        <a:buSzPct val="100000"/>
        <a:buFont typeface="Arial" pitchFamily="34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pitchFamily="2" charset="2"/>
        <a:buChar char="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pitchFamily="2" charset="2"/>
        <a:buChar char=""/>
        <a:defRPr sz="2200" i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pitchFamily="34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pitchFamily="34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on the LEAP conference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100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dirty="0" smtClean="0">
                <a:solidFill>
                  <a:srgbClr val="FFFFFF"/>
                </a:solidFill>
              </a:rPr>
              <a:t>Polarized Fusion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759075" y="4984750"/>
            <a:ext cx="3346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spcBef>
                <a:spcPts val="875"/>
              </a:spcBef>
              <a:spcAft>
                <a:spcPct val="0"/>
              </a:spcAft>
              <a:buClr>
                <a:srgbClr val="F4F4F4"/>
              </a:buClr>
              <a:buSzPct val="100000"/>
              <a:buFont typeface="Arial" charset="0"/>
              <a:buNone/>
            </a:pPr>
            <a:r>
              <a:rPr lang="en-GB" sz="1400" dirty="0">
                <a:solidFill>
                  <a:srgbClr val="F4F4F4"/>
                </a:solidFill>
              </a:rPr>
              <a:t>by Ralf Engels </a:t>
            </a:r>
          </a:p>
          <a:p>
            <a:pPr defTabSz="449263" eaLnBrk="1" fontAlgn="base" hangingPunct="1">
              <a:spcBef>
                <a:spcPts val="875"/>
              </a:spcBef>
              <a:spcAft>
                <a:spcPct val="0"/>
              </a:spcAft>
              <a:buClr>
                <a:srgbClr val="F4F4F4"/>
              </a:buClr>
              <a:buSzPct val="100000"/>
              <a:buFont typeface="Arial" charset="0"/>
              <a:buNone/>
            </a:pPr>
            <a:r>
              <a:rPr lang="en-GB" sz="1400" dirty="0">
                <a:solidFill>
                  <a:srgbClr val="F4F4F4"/>
                </a:solidFill>
              </a:rPr>
              <a:t>JCHP / </a:t>
            </a:r>
            <a:r>
              <a:rPr lang="en-GB" sz="1400" dirty="0" err="1">
                <a:solidFill>
                  <a:srgbClr val="F4F4F4"/>
                </a:solidFill>
              </a:rPr>
              <a:t>Institut</a:t>
            </a:r>
            <a:r>
              <a:rPr lang="en-GB" sz="1400">
                <a:solidFill>
                  <a:srgbClr val="F4F4F4"/>
                </a:solidFill>
              </a:rPr>
              <a:t> für Kernphysik, FZ Jülich</a:t>
            </a:r>
          </a:p>
        </p:txBody>
      </p:sp>
      <p:sp>
        <p:nvSpPr>
          <p:cNvPr id="4101" name="Textfeld 4"/>
          <p:cNvSpPr txBox="1">
            <a:spLocks noChangeArrowheads="1"/>
          </p:cNvSpPr>
          <p:nvPr/>
        </p:nvSpPr>
        <p:spPr bwMode="auto">
          <a:xfrm>
            <a:off x="642938" y="5062538"/>
            <a:ext cx="20716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dirty="0" smtClean="0">
                <a:solidFill>
                  <a:srgbClr val="FFFFFF"/>
                </a:solidFill>
              </a:rPr>
              <a:t>09.09.2013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089619" y="3962400"/>
            <a:ext cx="7292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bg1"/>
                </a:solidFill>
              </a:rPr>
              <a:t>Nuclear</a:t>
            </a:r>
            <a:r>
              <a:rPr lang="de-DE" sz="3200" dirty="0" smtClean="0">
                <a:solidFill>
                  <a:schemeClr val="bg1"/>
                </a:solidFill>
              </a:rPr>
              <a:t> Fusion </a:t>
            </a:r>
            <a:r>
              <a:rPr lang="de-DE" sz="3200" dirty="0" err="1" smtClean="0">
                <a:solidFill>
                  <a:schemeClr val="bg1"/>
                </a:solidFill>
              </a:rPr>
              <a:t>with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P</a:t>
            </a:r>
            <a:r>
              <a:rPr lang="de-DE" sz="3200" dirty="0" err="1" smtClean="0">
                <a:solidFill>
                  <a:schemeClr val="bg1"/>
                </a:solidFill>
              </a:rPr>
              <a:t>olarized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  <a:r>
              <a:rPr lang="de-DE" sz="3200" dirty="0" err="1" smtClean="0">
                <a:solidFill>
                  <a:schemeClr val="bg1"/>
                </a:solidFill>
              </a:rPr>
              <a:t>Particles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25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503090" y="762000"/>
            <a:ext cx="7079182" cy="31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 smtClean="0">
                <a:solidFill>
                  <a:srgbClr val="C00000"/>
                </a:solidFill>
              </a:rPr>
              <a:t>Which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questions</a:t>
            </a:r>
            <a:r>
              <a:rPr lang="de-DE" sz="2800" dirty="0" smtClean="0">
                <a:solidFill>
                  <a:srgbClr val="C00000"/>
                </a:solidFill>
              </a:rPr>
              <a:t> must </a:t>
            </a:r>
            <a:r>
              <a:rPr lang="de-DE" sz="2800" dirty="0" err="1" smtClean="0">
                <a:solidFill>
                  <a:srgbClr val="C00000"/>
                </a:solidFill>
              </a:rPr>
              <a:t>be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solved</a:t>
            </a:r>
            <a:r>
              <a:rPr lang="de-DE" sz="2800" dirty="0" smtClean="0">
                <a:solidFill>
                  <a:srgbClr val="C00000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1.) </a:t>
            </a:r>
            <a:r>
              <a:rPr lang="de-DE" sz="2400" dirty="0" err="1" smtClean="0">
                <a:solidFill>
                  <a:schemeClr val="tx1"/>
                </a:solidFill>
              </a:rPr>
              <a:t>Dependence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total </a:t>
            </a:r>
            <a:r>
              <a:rPr lang="de-DE" sz="2400" dirty="0" err="1" smtClean="0">
                <a:solidFill>
                  <a:schemeClr val="tx1"/>
                </a:solidFill>
              </a:rPr>
              <a:t>cross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section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from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</a:t>
            </a:r>
            <a:r>
              <a:rPr 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for</a:t>
            </a:r>
            <a:r>
              <a:rPr lang="de-DE" sz="2400" dirty="0" smtClean="0">
                <a:solidFill>
                  <a:schemeClr val="tx1"/>
                </a:solidFill>
              </a:rPr>
              <a:t> all </a:t>
            </a:r>
            <a:r>
              <a:rPr lang="de-DE" sz="2400" dirty="0" err="1" smtClean="0">
                <a:solidFill>
                  <a:schemeClr val="tx1"/>
                </a:solidFill>
              </a:rPr>
              <a:t>fusion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reactions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8882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sp>
        <p:nvSpPr>
          <p:cNvPr id="4" name="Textfeld 17"/>
          <p:cNvSpPr txBox="1">
            <a:spLocks noChangeArrowheads="1"/>
          </p:cNvSpPr>
          <p:nvPr/>
        </p:nvSpPr>
        <p:spPr bwMode="auto">
          <a:xfrm>
            <a:off x="642938" y="3565525"/>
            <a:ext cx="11922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</a:rPr>
              <a:t>d  +  d</a:t>
            </a:r>
          </a:p>
        </p:txBody>
      </p:sp>
      <p:cxnSp>
        <p:nvCxnSpPr>
          <p:cNvPr id="5" name="Gerade Verbindung mit Pfeil 18"/>
          <p:cNvCxnSpPr>
            <a:cxnSpLocks noChangeShapeType="1"/>
          </p:cNvCxnSpPr>
          <p:nvPr/>
        </p:nvCxnSpPr>
        <p:spPr bwMode="auto">
          <a:xfrm>
            <a:off x="1533525" y="3421063"/>
            <a:ext cx="2143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erade Verbindung mit Pfeil 20"/>
          <p:cNvCxnSpPr>
            <a:cxnSpLocks noChangeShapeType="1"/>
          </p:cNvCxnSpPr>
          <p:nvPr/>
        </p:nvCxnSpPr>
        <p:spPr bwMode="auto">
          <a:xfrm>
            <a:off x="768350" y="3422650"/>
            <a:ext cx="2143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erade Verbindung mit Pfeil 21"/>
          <p:cNvCxnSpPr>
            <a:cxnSpLocks noChangeShapeType="1"/>
          </p:cNvCxnSpPr>
          <p:nvPr/>
        </p:nvCxnSpPr>
        <p:spPr bwMode="auto">
          <a:xfrm flipV="1">
            <a:off x="2071688" y="3349625"/>
            <a:ext cx="642937" cy="355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mit Pfeil 23"/>
          <p:cNvCxnSpPr>
            <a:cxnSpLocks noChangeShapeType="1"/>
          </p:cNvCxnSpPr>
          <p:nvPr/>
        </p:nvCxnSpPr>
        <p:spPr bwMode="auto">
          <a:xfrm>
            <a:off x="2071688" y="3697288"/>
            <a:ext cx="642937" cy="3667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feld 26"/>
          <p:cNvSpPr txBox="1">
            <a:spLocks noChangeArrowheads="1"/>
          </p:cNvSpPr>
          <p:nvPr/>
        </p:nvSpPr>
        <p:spPr bwMode="auto">
          <a:xfrm>
            <a:off x="3357563" y="3221038"/>
            <a:ext cx="8937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>
                <a:solidFill>
                  <a:srgbClr val="000000"/>
                </a:solidFill>
              </a:rPr>
              <a:t>t + p</a:t>
            </a:r>
          </a:p>
        </p:txBody>
      </p:sp>
      <p:sp>
        <p:nvSpPr>
          <p:cNvPr id="10" name="Textfeld 27"/>
          <p:cNvSpPr txBox="1">
            <a:spLocks noChangeArrowheads="1"/>
          </p:cNvSpPr>
          <p:nvPr/>
        </p:nvSpPr>
        <p:spPr bwMode="auto">
          <a:xfrm>
            <a:off x="2857500" y="3987800"/>
            <a:ext cx="13874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baseline="30000">
                <a:solidFill>
                  <a:srgbClr val="000000"/>
                </a:solidFill>
              </a:rPr>
              <a:t>3</a:t>
            </a:r>
            <a:r>
              <a:rPr lang="de-DE" sz="2800">
                <a:solidFill>
                  <a:srgbClr val="000000"/>
                </a:solidFill>
              </a:rPr>
              <a:t>He + n</a:t>
            </a:r>
          </a:p>
        </p:txBody>
      </p:sp>
      <p:sp>
        <p:nvSpPr>
          <p:cNvPr id="11" name="Textfeld 18"/>
          <p:cNvSpPr txBox="1">
            <a:spLocks noChangeArrowheads="1"/>
          </p:cNvSpPr>
          <p:nvPr/>
        </p:nvSpPr>
        <p:spPr bwMode="auto">
          <a:xfrm>
            <a:off x="4673600" y="3063875"/>
            <a:ext cx="410368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>
                <a:solidFill>
                  <a:srgbClr val="3333CC"/>
                </a:solidFill>
              </a:rPr>
              <a:t>Can cross sections be increased ?</a:t>
            </a:r>
          </a:p>
        </p:txBody>
      </p:sp>
      <p:sp>
        <p:nvSpPr>
          <p:cNvPr id="12" name="Textfeld 19"/>
          <p:cNvSpPr txBox="1">
            <a:spLocks noChangeArrowheads="1"/>
          </p:cNvSpPr>
          <p:nvPr/>
        </p:nvSpPr>
        <p:spPr bwMode="auto">
          <a:xfrm>
            <a:off x="4673600" y="3421063"/>
            <a:ext cx="41846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>
                <a:solidFill>
                  <a:srgbClr val="3333CC"/>
                </a:solidFill>
              </a:rPr>
              <a:t>Can neutrons be suppressed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000">
              <a:solidFill>
                <a:srgbClr val="3333CC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>
                <a:solidFill>
                  <a:srgbClr val="3333CC"/>
                </a:solidFill>
              </a:rPr>
              <a:t>Can the trajectories of the neutrons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000">
              <a:solidFill>
                <a:srgbClr val="3333CC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>
                <a:solidFill>
                  <a:srgbClr val="3333CC"/>
                </a:solidFill>
              </a:rPr>
              <a:t>be controlled?</a:t>
            </a:r>
          </a:p>
        </p:txBody>
      </p:sp>
    </p:spTree>
    <p:extLst>
      <p:ext uri="{BB962C8B-B14F-4D97-AF65-F5344CB8AC3E}">
        <p14:creationId xmlns:p14="http://schemas.microsoft.com/office/powerpoint/2010/main" val="420462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Grafik 3" descr="Formel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00063"/>
            <a:ext cx="50815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Grafik 4" descr="Formel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14563"/>
            <a:ext cx="392906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feld 4"/>
          <p:cNvSpPr txBox="1">
            <a:spLocks noChangeArrowheads="1"/>
          </p:cNvSpPr>
          <p:nvPr/>
        </p:nvSpPr>
        <p:spPr bwMode="auto">
          <a:xfrm>
            <a:off x="5214938" y="1008063"/>
            <a:ext cx="382746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>
                <a:solidFill>
                  <a:srgbClr val="000000"/>
                </a:solidFill>
              </a:rPr>
              <a:t>Spins of both deuterons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>
                <a:solidFill>
                  <a:srgbClr val="000000"/>
                </a:solidFill>
              </a:rPr>
              <a:t>are aligned: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>
                <a:solidFill>
                  <a:srgbClr val="000000"/>
                </a:solidFill>
              </a:rPr>
              <a:t>Only p</a:t>
            </a:r>
            <a:r>
              <a:rPr lang="de-DE" sz="2400" baseline="-25000">
                <a:solidFill>
                  <a:srgbClr val="000000"/>
                </a:solidFill>
              </a:rPr>
              <a:t>z</a:t>
            </a:r>
            <a:r>
              <a:rPr lang="de-DE" sz="2400">
                <a:solidFill>
                  <a:srgbClr val="000000"/>
                </a:solidFill>
              </a:rPr>
              <a:t>(q</a:t>
            </a:r>
            <a:r>
              <a:rPr lang="de-DE" sz="2400" baseline="-25000">
                <a:solidFill>
                  <a:srgbClr val="000000"/>
                </a:solidFill>
              </a:rPr>
              <a:t>z</a:t>
            </a:r>
            <a:r>
              <a:rPr lang="de-DE" sz="2400">
                <a:solidFill>
                  <a:srgbClr val="000000"/>
                </a:solidFill>
              </a:rPr>
              <a:t>) and p</a:t>
            </a:r>
            <a:r>
              <a:rPr lang="de-DE" sz="2400" baseline="-25000">
                <a:solidFill>
                  <a:srgbClr val="000000"/>
                </a:solidFill>
              </a:rPr>
              <a:t>zz</a:t>
            </a:r>
            <a:r>
              <a:rPr lang="de-DE" sz="2400">
                <a:solidFill>
                  <a:srgbClr val="000000"/>
                </a:solidFill>
              </a:rPr>
              <a:t>(q</a:t>
            </a:r>
            <a:r>
              <a:rPr lang="de-DE" sz="2400" baseline="-25000">
                <a:solidFill>
                  <a:srgbClr val="000000"/>
                </a:solidFill>
              </a:rPr>
              <a:t>zz</a:t>
            </a:r>
            <a:r>
              <a:rPr lang="de-DE" sz="2400">
                <a:solidFill>
                  <a:srgbClr val="000000"/>
                </a:solidFill>
              </a:rPr>
              <a:t>) ≠ 0</a:t>
            </a:r>
          </a:p>
        </p:txBody>
      </p:sp>
      <p:sp>
        <p:nvSpPr>
          <p:cNvPr id="10246" name="Textfeld 4"/>
          <p:cNvSpPr txBox="1">
            <a:spLocks noChangeArrowheads="1"/>
          </p:cNvSpPr>
          <p:nvPr/>
        </p:nvSpPr>
        <p:spPr bwMode="auto">
          <a:xfrm>
            <a:off x="5357813" y="4067175"/>
            <a:ext cx="34877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>
                <a:solidFill>
                  <a:srgbClr val="000000"/>
                </a:solidFill>
              </a:rPr>
              <a:t>Only beam is polarized: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>
                <a:solidFill>
                  <a:srgbClr val="000000"/>
                </a:solidFill>
              </a:rPr>
              <a:t>(p</a:t>
            </a:r>
            <a:r>
              <a:rPr lang="de-DE" sz="2400" baseline="-25000">
                <a:solidFill>
                  <a:srgbClr val="000000"/>
                </a:solidFill>
              </a:rPr>
              <a:t>i,j</a:t>
            </a:r>
            <a:r>
              <a:rPr lang="de-DE" sz="2400">
                <a:solidFill>
                  <a:srgbClr val="000000"/>
                </a:solidFill>
              </a:rPr>
              <a:t> ≠ 0, q</a:t>
            </a:r>
            <a:r>
              <a:rPr lang="de-DE" sz="2400" baseline="-25000">
                <a:solidFill>
                  <a:srgbClr val="000000"/>
                </a:solidFill>
              </a:rPr>
              <a:t>i,j</a:t>
            </a:r>
            <a:r>
              <a:rPr lang="de-DE" sz="2400">
                <a:solidFill>
                  <a:srgbClr val="000000"/>
                </a:solidFill>
              </a:rPr>
              <a:t> = 0)</a:t>
            </a:r>
          </a:p>
        </p:txBody>
      </p:sp>
      <p:sp>
        <p:nvSpPr>
          <p:cNvPr id="10247" name="Textfeld 5"/>
          <p:cNvSpPr txBox="1">
            <a:spLocks noChangeArrowheads="1"/>
          </p:cNvSpPr>
          <p:nvPr/>
        </p:nvSpPr>
        <p:spPr bwMode="auto">
          <a:xfrm>
            <a:off x="5405438" y="5000625"/>
            <a:ext cx="34528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sz="1400">
                <a:solidFill>
                  <a:srgbClr val="FF0000"/>
                </a:solidFill>
              </a:rPr>
              <a:t>σ</a:t>
            </a:r>
            <a:r>
              <a:rPr lang="de-DE" sz="1400">
                <a:solidFill>
                  <a:srgbClr val="FF0000"/>
                </a:solidFill>
              </a:rPr>
              <a:t>(</a:t>
            </a:r>
            <a:r>
              <a:rPr lang="el-GR" sz="1400">
                <a:solidFill>
                  <a:srgbClr val="FF0000"/>
                </a:solidFill>
              </a:rPr>
              <a:t>ϴ</a:t>
            </a:r>
            <a:r>
              <a:rPr lang="de-DE" sz="1400">
                <a:solidFill>
                  <a:srgbClr val="FF0000"/>
                </a:solidFill>
              </a:rPr>
              <a:t>,</a:t>
            </a:r>
            <a:r>
              <a:rPr lang="el-GR" sz="1400">
                <a:solidFill>
                  <a:srgbClr val="FF0000"/>
                </a:solidFill>
              </a:rPr>
              <a:t>Φ</a:t>
            </a:r>
            <a:r>
              <a:rPr lang="de-DE" sz="1400">
                <a:solidFill>
                  <a:srgbClr val="FF0000"/>
                </a:solidFill>
              </a:rPr>
              <a:t>) = </a:t>
            </a:r>
            <a:r>
              <a:rPr lang="el-GR" sz="1400">
                <a:solidFill>
                  <a:srgbClr val="FF0000"/>
                </a:solidFill>
              </a:rPr>
              <a:t>σ</a:t>
            </a:r>
            <a:r>
              <a:rPr lang="de-DE" sz="1400" baseline="-25000">
                <a:solidFill>
                  <a:srgbClr val="FF0000"/>
                </a:solidFill>
              </a:rPr>
              <a:t>0</a:t>
            </a:r>
            <a:r>
              <a:rPr lang="de-DE" sz="1400">
                <a:solidFill>
                  <a:srgbClr val="FF0000"/>
                </a:solidFill>
              </a:rPr>
              <a:t>(</a:t>
            </a:r>
            <a:r>
              <a:rPr lang="el-GR" sz="1400">
                <a:solidFill>
                  <a:srgbClr val="FF0000"/>
                </a:solidFill>
              </a:rPr>
              <a:t>ϴ</a:t>
            </a:r>
            <a:r>
              <a:rPr lang="de-DE" sz="1400">
                <a:solidFill>
                  <a:srgbClr val="FF0000"/>
                </a:solidFill>
              </a:rPr>
              <a:t>)  ·  {1 + 3/2 A</a:t>
            </a:r>
            <a:r>
              <a:rPr lang="de-DE" sz="1400" baseline="-25000">
                <a:solidFill>
                  <a:srgbClr val="FF0000"/>
                </a:solidFill>
              </a:rPr>
              <a:t>y</a:t>
            </a:r>
            <a:r>
              <a:rPr lang="de-DE" sz="1400">
                <a:solidFill>
                  <a:srgbClr val="FF0000"/>
                </a:solidFill>
              </a:rPr>
              <a:t>(</a:t>
            </a:r>
            <a:r>
              <a:rPr lang="el-GR" sz="1400">
                <a:solidFill>
                  <a:srgbClr val="FF0000"/>
                </a:solidFill>
              </a:rPr>
              <a:t>ϴ</a:t>
            </a:r>
            <a:r>
              <a:rPr lang="de-DE" sz="1400">
                <a:solidFill>
                  <a:srgbClr val="FF0000"/>
                </a:solidFill>
              </a:rPr>
              <a:t>) p</a:t>
            </a:r>
            <a:r>
              <a:rPr lang="de-DE" sz="1400" baseline="-25000">
                <a:solidFill>
                  <a:srgbClr val="FF0000"/>
                </a:solidFill>
              </a:rPr>
              <a:t>y</a:t>
            </a:r>
            <a:r>
              <a:rPr lang="de-DE" sz="1400">
                <a:solidFill>
                  <a:srgbClr val="FF0000"/>
                </a:solidFill>
              </a:rPr>
              <a:t> </a:t>
            </a:r>
          </a:p>
          <a:p>
            <a:pPr defTabSz="449263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400">
              <a:solidFill>
                <a:srgbClr val="FF0000"/>
              </a:solidFill>
            </a:endParaRPr>
          </a:p>
          <a:p>
            <a:pPr defTabSz="449263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400">
              <a:solidFill>
                <a:srgbClr val="FF0000"/>
              </a:solidFill>
            </a:endParaRPr>
          </a:p>
          <a:p>
            <a:pPr defTabSz="449263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1400">
                <a:solidFill>
                  <a:srgbClr val="FF0000"/>
                </a:solidFill>
              </a:rPr>
              <a:t>		               + 1/2 A</a:t>
            </a:r>
            <a:r>
              <a:rPr lang="de-DE" sz="1400" baseline="-25000">
                <a:solidFill>
                  <a:srgbClr val="FF0000"/>
                </a:solidFill>
              </a:rPr>
              <a:t>xz</a:t>
            </a:r>
            <a:r>
              <a:rPr lang="de-DE" sz="1400">
                <a:solidFill>
                  <a:srgbClr val="FF0000"/>
                </a:solidFill>
              </a:rPr>
              <a:t>(</a:t>
            </a:r>
            <a:r>
              <a:rPr lang="el-GR" sz="1400">
                <a:solidFill>
                  <a:srgbClr val="FF0000"/>
                </a:solidFill>
              </a:rPr>
              <a:t>ϴ</a:t>
            </a:r>
            <a:r>
              <a:rPr lang="de-DE" sz="1400">
                <a:solidFill>
                  <a:srgbClr val="FF0000"/>
                </a:solidFill>
              </a:rPr>
              <a:t>) p</a:t>
            </a:r>
            <a:r>
              <a:rPr lang="de-DE" sz="1400" baseline="-25000">
                <a:solidFill>
                  <a:srgbClr val="FF0000"/>
                </a:solidFill>
              </a:rPr>
              <a:t>xz</a:t>
            </a:r>
            <a:r>
              <a:rPr lang="de-DE" sz="1400">
                <a:solidFill>
                  <a:srgbClr val="FF0000"/>
                </a:solidFill>
              </a:rPr>
              <a:t> </a:t>
            </a:r>
          </a:p>
          <a:p>
            <a:pPr defTabSz="449263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400">
              <a:solidFill>
                <a:srgbClr val="FF0000"/>
              </a:solidFill>
            </a:endParaRPr>
          </a:p>
          <a:p>
            <a:pPr defTabSz="449263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400">
              <a:solidFill>
                <a:srgbClr val="FF0000"/>
              </a:solidFill>
            </a:endParaRPr>
          </a:p>
          <a:p>
            <a:pPr defTabSz="449263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1400">
                <a:solidFill>
                  <a:srgbClr val="FF0000"/>
                </a:solidFill>
              </a:rPr>
              <a:t>			      + 1/6 A</a:t>
            </a:r>
            <a:r>
              <a:rPr lang="de-DE" sz="1400" baseline="-25000">
                <a:solidFill>
                  <a:srgbClr val="FF0000"/>
                </a:solidFill>
              </a:rPr>
              <a:t>xx-yy</a:t>
            </a:r>
            <a:r>
              <a:rPr lang="de-DE" sz="1400">
                <a:solidFill>
                  <a:srgbClr val="FF0000"/>
                </a:solidFill>
              </a:rPr>
              <a:t>(</a:t>
            </a:r>
            <a:r>
              <a:rPr lang="el-GR" sz="1400">
                <a:solidFill>
                  <a:srgbClr val="FF0000"/>
                </a:solidFill>
              </a:rPr>
              <a:t>ϴ</a:t>
            </a:r>
            <a:r>
              <a:rPr lang="de-DE" sz="1400">
                <a:solidFill>
                  <a:srgbClr val="FF0000"/>
                </a:solidFill>
              </a:rPr>
              <a:t>) p</a:t>
            </a:r>
            <a:r>
              <a:rPr lang="de-DE" sz="1400" baseline="-25000">
                <a:solidFill>
                  <a:srgbClr val="FF0000"/>
                </a:solidFill>
              </a:rPr>
              <a:t>xx-zz </a:t>
            </a:r>
            <a:r>
              <a:rPr lang="de-DE" sz="1400">
                <a:solidFill>
                  <a:srgbClr val="FF0000"/>
                </a:solidFill>
              </a:rPr>
              <a:t> </a:t>
            </a:r>
          </a:p>
          <a:p>
            <a:pPr defTabSz="449263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400">
              <a:solidFill>
                <a:srgbClr val="FF0000"/>
              </a:solidFill>
            </a:endParaRPr>
          </a:p>
          <a:p>
            <a:pPr defTabSz="449263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400">
              <a:solidFill>
                <a:srgbClr val="FF0000"/>
              </a:solidFill>
            </a:endParaRPr>
          </a:p>
          <a:p>
            <a:pPr defTabSz="449263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1400">
                <a:solidFill>
                  <a:srgbClr val="FF0000"/>
                </a:solidFill>
              </a:rPr>
              <a:t>			      + 2/3 A</a:t>
            </a:r>
            <a:r>
              <a:rPr lang="de-DE" sz="1400" baseline="-25000">
                <a:solidFill>
                  <a:srgbClr val="FF0000"/>
                </a:solidFill>
              </a:rPr>
              <a:t>zz</a:t>
            </a:r>
            <a:r>
              <a:rPr lang="de-DE" sz="1400">
                <a:solidFill>
                  <a:srgbClr val="FF0000"/>
                </a:solidFill>
              </a:rPr>
              <a:t>(</a:t>
            </a:r>
            <a:r>
              <a:rPr lang="el-GR" sz="1400">
                <a:solidFill>
                  <a:srgbClr val="FF0000"/>
                </a:solidFill>
              </a:rPr>
              <a:t>ϴ</a:t>
            </a:r>
            <a:r>
              <a:rPr lang="de-DE" sz="1400">
                <a:solidFill>
                  <a:srgbClr val="FF0000"/>
                </a:solidFill>
              </a:rPr>
              <a:t>) p</a:t>
            </a:r>
            <a:r>
              <a:rPr lang="de-DE" sz="1400" baseline="-25000">
                <a:solidFill>
                  <a:srgbClr val="FF0000"/>
                </a:solidFill>
              </a:rPr>
              <a:t>zz </a:t>
            </a:r>
            <a:r>
              <a:rPr lang="de-DE" sz="1400">
                <a:solidFill>
                  <a:srgbClr val="FF0000"/>
                </a:solidFill>
              </a:rPr>
              <a:t>}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40420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Grafik 7" descr="suppfaccorr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3994" y="-311943"/>
            <a:ext cx="5810250" cy="781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hteck 3"/>
          <p:cNvSpPr>
            <a:spLocks noChangeArrowheads="1"/>
          </p:cNvSpPr>
          <p:nvPr/>
        </p:nvSpPr>
        <p:spPr bwMode="auto">
          <a:xfrm>
            <a:off x="1643063" y="1357313"/>
            <a:ext cx="263525" cy="4429125"/>
          </a:xfrm>
          <a:prstGeom prst="rect">
            <a:avLst/>
          </a:prstGeom>
          <a:solidFill>
            <a:srgbClr val="00B05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Stern mit 4 Zacken 7"/>
          <p:cNvSpPr/>
          <p:nvPr/>
        </p:nvSpPr>
        <p:spPr bwMode="auto">
          <a:xfrm>
            <a:off x="1857375" y="4429125"/>
            <a:ext cx="142875" cy="142875"/>
          </a:xfrm>
          <a:prstGeom prst="star4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9" name="Stern mit 4 Zacken 8"/>
          <p:cNvSpPr/>
          <p:nvPr/>
        </p:nvSpPr>
        <p:spPr bwMode="auto">
          <a:xfrm>
            <a:off x="2047875" y="4581525"/>
            <a:ext cx="142875" cy="142875"/>
          </a:xfrm>
          <a:prstGeom prst="star4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0" name="Stern mit 4 Zacken 9"/>
          <p:cNvSpPr/>
          <p:nvPr/>
        </p:nvSpPr>
        <p:spPr bwMode="auto">
          <a:xfrm>
            <a:off x="2471738" y="4735513"/>
            <a:ext cx="142875" cy="142875"/>
          </a:xfrm>
          <a:prstGeom prst="star4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1" name="Stern mit 4 Zacken 10"/>
          <p:cNvSpPr/>
          <p:nvPr/>
        </p:nvSpPr>
        <p:spPr bwMode="auto">
          <a:xfrm>
            <a:off x="3357563" y="3000375"/>
            <a:ext cx="142875" cy="142875"/>
          </a:xfrm>
          <a:prstGeom prst="star4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2" name="Stern mit 4 Zacken 11"/>
          <p:cNvSpPr/>
          <p:nvPr/>
        </p:nvSpPr>
        <p:spPr bwMode="auto">
          <a:xfrm>
            <a:off x="4929188" y="5072063"/>
            <a:ext cx="142875" cy="142875"/>
          </a:xfrm>
          <a:prstGeom prst="star4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3" name="Stern mit 4 Zacken 12"/>
          <p:cNvSpPr/>
          <p:nvPr/>
        </p:nvSpPr>
        <p:spPr bwMode="auto">
          <a:xfrm>
            <a:off x="7429500" y="5246688"/>
            <a:ext cx="142875" cy="142875"/>
          </a:xfrm>
          <a:prstGeom prst="star4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7419" name="Stern mit 4 Zacken 14"/>
          <p:cNvSpPr>
            <a:spLocks noChangeArrowheads="1"/>
          </p:cNvSpPr>
          <p:nvPr/>
        </p:nvSpPr>
        <p:spPr bwMode="auto">
          <a:xfrm>
            <a:off x="1857375" y="4714875"/>
            <a:ext cx="142875" cy="14287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17420" name="Stern mit 4 Zacken 15"/>
          <p:cNvSpPr>
            <a:spLocks noChangeArrowheads="1"/>
          </p:cNvSpPr>
          <p:nvPr/>
        </p:nvSpPr>
        <p:spPr bwMode="auto">
          <a:xfrm>
            <a:off x="2203450" y="4857750"/>
            <a:ext cx="142875" cy="14287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17421" name="Stern mit 4 Zacken 16"/>
          <p:cNvSpPr>
            <a:spLocks noChangeArrowheads="1"/>
          </p:cNvSpPr>
          <p:nvPr/>
        </p:nvSpPr>
        <p:spPr bwMode="auto">
          <a:xfrm>
            <a:off x="2714625" y="5000625"/>
            <a:ext cx="142875" cy="14287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17422" name="Stern mit 4 Zacken 18"/>
          <p:cNvSpPr>
            <a:spLocks noChangeArrowheads="1"/>
          </p:cNvSpPr>
          <p:nvPr/>
        </p:nvSpPr>
        <p:spPr bwMode="auto">
          <a:xfrm>
            <a:off x="4329113" y="5143500"/>
            <a:ext cx="142875" cy="14287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17423" name="Stern mit 4 Zacken 19"/>
          <p:cNvSpPr>
            <a:spLocks noChangeArrowheads="1"/>
          </p:cNvSpPr>
          <p:nvPr/>
        </p:nvSpPr>
        <p:spPr bwMode="auto">
          <a:xfrm>
            <a:off x="8040688" y="5286375"/>
            <a:ext cx="142875" cy="14287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17424" name="Stern mit 4 Zacken 20"/>
          <p:cNvSpPr>
            <a:spLocks noChangeArrowheads="1"/>
          </p:cNvSpPr>
          <p:nvPr/>
        </p:nvSpPr>
        <p:spPr bwMode="auto">
          <a:xfrm>
            <a:off x="3143250" y="3000375"/>
            <a:ext cx="142875" cy="14287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17425" name="Textfeld 21"/>
          <p:cNvSpPr txBox="1">
            <a:spLocks noChangeArrowheads="1"/>
          </p:cNvSpPr>
          <p:nvPr/>
        </p:nvSpPr>
        <p:spPr bwMode="auto">
          <a:xfrm>
            <a:off x="3454400" y="3000375"/>
            <a:ext cx="3957638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 b="1">
                <a:solidFill>
                  <a:schemeClr val="tx1"/>
                </a:solidFill>
              </a:rPr>
              <a:t>Deltuva and Fonseca, Phys. Rev. C 81 (2010)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68882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22688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59700" cy="319088"/>
          </a:xfrm>
        </p:spPr>
        <p:txBody>
          <a:bodyPr/>
          <a:lstStyle/>
          <a:p>
            <a:r>
              <a:rPr lang="de-DE" u="sng" dirty="0" smtClean="0"/>
              <a:t>The Experimental Setup in St. Petersburg</a:t>
            </a:r>
          </a:p>
        </p:txBody>
      </p:sp>
      <p:pic>
        <p:nvPicPr>
          <p:cNvPr id="30723" name="Grafik 3" descr="Design.Ske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647700"/>
            <a:ext cx="4322763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feld 5"/>
          <p:cNvSpPr txBox="1">
            <a:spLocks noChangeArrowheads="1"/>
          </p:cNvSpPr>
          <p:nvPr/>
        </p:nvSpPr>
        <p:spPr bwMode="auto">
          <a:xfrm>
            <a:off x="349250" y="1357313"/>
            <a:ext cx="33655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mtClean="0">
                <a:solidFill>
                  <a:srgbClr val="000000"/>
                </a:solidFill>
              </a:rPr>
              <a:t>ABS and LSP from the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mtClean="0">
                <a:solidFill>
                  <a:srgbClr val="000000"/>
                </a:solidFill>
              </a:rPr>
              <a:t>SAPIS Project, Uni. of Cologne</a:t>
            </a:r>
          </a:p>
        </p:txBody>
      </p:sp>
      <p:sp>
        <p:nvSpPr>
          <p:cNvPr id="30726" name="Textfeld 6"/>
          <p:cNvSpPr txBox="1">
            <a:spLocks noChangeArrowheads="1"/>
          </p:cNvSpPr>
          <p:nvPr/>
        </p:nvSpPr>
        <p:spPr bwMode="auto">
          <a:xfrm>
            <a:off x="571500" y="857250"/>
            <a:ext cx="17033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2800" b="1" u="sng" smtClean="0">
                <a:solidFill>
                  <a:srgbClr val="C00000"/>
                </a:solidFill>
              </a:rPr>
              <a:t>1. Setup:</a:t>
            </a:r>
          </a:p>
        </p:txBody>
      </p:sp>
      <p:sp>
        <p:nvSpPr>
          <p:cNvPr id="30727" name="Textfeld 6"/>
          <p:cNvSpPr txBox="1">
            <a:spLocks noChangeArrowheads="1"/>
          </p:cNvSpPr>
          <p:nvPr/>
        </p:nvSpPr>
        <p:spPr bwMode="auto">
          <a:xfrm>
            <a:off x="357188" y="4143375"/>
            <a:ext cx="337026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dirty="0" smtClean="0">
                <a:solidFill>
                  <a:srgbClr val="000000"/>
                </a:solidFill>
              </a:rPr>
              <a:t>Target </a:t>
            </a:r>
            <a:r>
              <a:rPr lang="de-DE" sz="1600" dirty="0" err="1" smtClean="0">
                <a:solidFill>
                  <a:srgbClr val="000000"/>
                </a:solidFill>
              </a:rPr>
              <a:t>Density</a:t>
            </a:r>
            <a:r>
              <a:rPr lang="de-DE" sz="1600" dirty="0" smtClean="0">
                <a:solidFill>
                  <a:srgbClr val="000000"/>
                </a:solidFill>
              </a:rPr>
              <a:t>:  </a:t>
            </a:r>
            <a:r>
              <a:rPr lang="de-DE" sz="1600" dirty="0">
                <a:solidFill>
                  <a:srgbClr val="000000"/>
                </a:solidFill>
              </a:rPr>
              <a:t>~</a:t>
            </a:r>
            <a:r>
              <a:rPr lang="de-DE" sz="1600" dirty="0" smtClean="0">
                <a:solidFill>
                  <a:srgbClr val="000000"/>
                </a:solidFill>
              </a:rPr>
              <a:t> 10</a:t>
            </a:r>
            <a:r>
              <a:rPr lang="de-DE" sz="1600" baseline="30000" dirty="0" smtClean="0">
                <a:solidFill>
                  <a:srgbClr val="000000"/>
                </a:solidFill>
              </a:rPr>
              <a:t>11</a:t>
            </a:r>
            <a:r>
              <a:rPr lang="de-DE" sz="1600" dirty="0" smtClean="0">
                <a:solidFill>
                  <a:srgbClr val="000000"/>
                </a:solidFill>
              </a:rPr>
              <a:t> a/cm</a:t>
            </a:r>
            <a:r>
              <a:rPr lang="de-DE" sz="1600" baseline="30000" dirty="0" smtClean="0">
                <a:solidFill>
                  <a:srgbClr val="000000"/>
                </a:solidFill>
              </a:rPr>
              <a:t>2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baseline="300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dirty="0" smtClean="0">
                <a:solidFill>
                  <a:srgbClr val="000000"/>
                </a:solidFill>
              </a:rPr>
              <a:t>Beam </a:t>
            </a:r>
            <a:r>
              <a:rPr lang="de-DE" sz="1600" dirty="0" err="1" smtClean="0">
                <a:solidFill>
                  <a:srgbClr val="000000"/>
                </a:solidFill>
              </a:rPr>
              <a:t>Intensity</a:t>
            </a:r>
            <a:r>
              <a:rPr lang="de-DE" sz="1600" dirty="0" smtClean="0">
                <a:solidFill>
                  <a:srgbClr val="000000"/>
                </a:solidFill>
              </a:rPr>
              <a:t>:  &gt; 1.5 </a:t>
            </a:r>
            <a:r>
              <a:rPr lang="el-GR" sz="1600" dirty="0" smtClean="0">
                <a:solidFill>
                  <a:srgbClr val="000000"/>
                </a:solidFill>
              </a:rPr>
              <a:t>μ</a:t>
            </a:r>
            <a:r>
              <a:rPr lang="de-DE" sz="1600" dirty="0" smtClean="0">
                <a:solidFill>
                  <a:srgbClr val="000000"/>
                </a:solidFill>
              </a:rPr>
              <a:t>A ~ 10</a:t>
            </a:r>
            <a:r>
              <a:rPr lang="de-DE" sz="1600" baseline="30000" dirty="0" smtClean="0">
                <a:solidFill>
                  <a:srgbClr val="000000"/>
                </a:solidFill>
              </a:rPr>
              <a:t>13</a:t>
            </a:r>
            <a:r>
              <a:rPr lang="de-DE" sz="1600" dirty="0" smtClean="0">
                <a:solidFill>
                  <a:srgbClr val="000000"/>
                </a:solidFill>
              </a:rPr>
              <a:t> /s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dirty="0" smtClean="0">
                <a:solidFill>
                  <a:srgbClr val="000000"/>
                </a:solidFill>
              </a:rPr>
              <a:t>→ </a:t>
            </a:r>
            <a:r>
              <a:rPr lang="de-DE" sz="1600" dirty="0" err="1" smtClean="0">
                <a:solidFill>
                  <a:srgbClr val="000000"/>
                </a:solidFill>
              </a:rPr>
              <a:t>Luminosity</a:t>
            </a:r>
            <a:r>
              <a:rPr lang="de-DE" sz="1600" dirty="0" smtClean="0">
                <a:solidFill>
                  <a:srgbClr val="000000"/>
                </a:solidFill>
              </a:rPr>
              <a:t>:  ≤ 10</a:t>
            </a:r>
            <a:r>
              <a:rPr lang="de-DE" sz="1600" baseline="30000" dirty="0" smtClean="0">
                <a:solidFill>
                  <a:srgbClr val="000000"/>
                </a:solidFill>
              </a:rPr>
              <a:t>25</a:t>
            </a:r>
            <a:r>
              <a:rPr lang="de-DE" sz="1600" dirty="0" smtClean="0">
                <a:solidFill>
                  <a:srgbClr val="000000"/>
                </a:solidFill>
              </a:rPr>
              <a:t> /cm</a:t>
            </a:r>
            <a:r>
              <a:rPr lang="de-DE" sz="1600" baseline="30000" dirty="0" smtClean="0">
                <a:solidFill>
                  <a:srgbClr val="000000"/>
                </a:solidFill>
              </a:rPr>
              <a:t>2</a:t>
            </a:r>
            <a:r>
              <a:rPr lang="de-DE" sz="1600" dirty="0" smtClean="0">
                <a:solidFill>
                  <a:srgbClr val="000000"/>
                </a:solidFill>
              </a:rPr>
              <a:t> s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dirty="0" smtClean="0">
                <a:solidFill>
                  <a:srgbClr val="000000"/>
                </a:solidFill>
              </a:rPr>
              <a:t>E</a:t>
            </a:r>
            <a:r>
              <a:rPr lang="de-DE" sz="1600" baseline="-25000" dirty="0" smtClean="0">
                <a:solidFill>
                  <a:srgbClr val="000000"/>
                </a:solidFill>
              </a:rPr>
              <a:t>d </a:t>
            </a:r>
            <a:r>
              <a:rPr lang="de-DE" sz="1600" dirty="0" smtClean="0">
                <a:solidFill>
                  <a:srgbClr val="000000"/>
                </a:solidFill>
              </a:rPr>
              <a:t>= 100 keV → </a:t>
            </a:r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de-DE" sz="1600" dirty="0" smtClean="0">
                <a:solidFill>
                  <a:srgbClr val="000000"/>
                </a:solidFill>
              </a:rPr>
              <a:t> = 15.5 </a:t>
            </a:r>
            <a:r>
              <a:rPr lang="de-DE" sz="1600" dirty="0" err="1" smtClean="0">
                <a:solidFill>
                  <a:srgbClr val="000000"/>
                </a:solidFill>
              </a:rPr>
              <a:t>mbarn</a:t>
            </a:r>
            <a:endParaRPr lang="de-DE" sz="16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dirty="0" smtClean="0">
                <a:solidFill>
                  <a:srgbClr val="000000"/>
                </a:solidFill>
              </a:rPr>
              <a:t>→ </a:t>
            </a:r>
            <a:r>
              <a:rPr lang="de-DE" sz="1600" dirty="0" err="1" smtClean="0">
                <a:solidFill>
                  <a:srgbClr val="000000"/>
                </a:solidFill>
              </a:rPr>
              <a:t>count</a:t>
            </a:r>
            <a:r>
              <a:rPr lang="de-DE" sz="1600" dirty="0" smtClean="0">
                <a:solidFill>
                  <a:srgbClr val="000000"/>
                </a:solidFill>
              </a:rPr>
              <a:t> rate: ~ 155 / h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dirty="0" smtClean="0">
                <a:solidFill>
                  <a:srgbClr val="000000"/>
                </a:solidFill>
              </a:rPr>
              <a:t>→ 1 </a:t>
            </a:r>
            <a:r>
              <a:rPr lang="de-DE" sz="1600" dirty="0" err="1" smtClean="0">
                <a:solidFill>
                  <a:srgbClr val="000000"/>
                </a:solidFill>
              </a:rPr>
              <a:t>month</a:t>
            </a:r>
            <a:r>
              <a:rPr lang="de-DE" sz="1600" dirty="0" smtClean="0">
                <a:solidFill>
                  <a:srgbClr val="000000"/>
                </a:solidFill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</a:rPr>
              <a:t>of</a:t>
            </a:r>
            <a:r>
              <a:rPr lang="de-DE" sz="1600" dirty="0" smtClean="0">
                <a:solidFill>
                  <a:srgbClr val="000000"/>
                </a:solidFill>
              </a:rPr>
              <a:t> beam time</a:t>
            </a:r>
          </a:p>
        </p:txBody>
      </p:sp>
      <p:sp>
        <p:nvSpPr>
          <p:cNvPr id="30728" name="Rechteck 7"/>
          <p:cNvSpPr>
            <a:spLocks noChangeArrowheads="1"/>
          </p:cNvSpPr>
          <p:nvPr/>
        </p:nvSpPr>
        <p:spPr bwMode="auto">
          <a:xfrm>
            <a:off x="5214938" y="5357813"/>
            <a:ext cx="3357562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smtClean="0">
                <a:solidFill>
                  <a:srgbClr val="000000"/>
                </a:solidFill>
              </a:rPr>
              <a:t>E</a:t>
            </a:r>
            <a:r>
              <a:rPr lang="de-DE" sz="1600" baseline="-25000" smtClean="0">
                <a:solidFill>
                  <a:srgbClr val="000000"/>
                </a:solidFill>
              </a:rPr>
              <a:t>d </a:t>
            </a:r>
            <a:r>
              <a:rPr lang="de-DE" sz="1600" smtClean="0">
                <a:solidFill>
                  <a:srgbClr val="000000"/>
                </a:solidFill>
              </a:rPr>
              <a:t>= 30 keV → </a:t>
            </a:r>
            <a:r>
              <a:rPr lang="el-GR" sz="1600" smtClean="0">
                <a:solidFill>
                  <a:srgbClr val="000000"/>
                </a:solidFill>
              </a:rPr>
              <a:t>σ</a:t>
            </a:r>
            <a:r>
              <a:rPr lang="de-DE" sz="1600" smtClean="0">
                <a:solidFill>
                  <a:srgbClr val="000000"/>
                </a:solidFill>
              </a:rPr>
              <a:t> = 1.2 mbarn</a:t>
            </a:r>
          </a:p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smtClean="0">
              <a:solidFill>
                <a:srgbClr val="000000"/>
              </a:solidFill>
            </a:endParaRPr>
          </a:p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smtClean="0">
              <a:solidFill>
                <a:srgbClr val="000000"/>
              </a:solidFill>
            </a:endParaRPr>
          </a:p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smtClean="0">
                <a:solidFill>
                  <a:srgbClr val="000000"/>
                </a:solidFill>
              </a:rPr>
              <a:t>→ count rate: ~ 12 / h</a:t>
            </a:r>
          </a:p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smtClean="0">
              <a:solidFill>
                <a:srgbClr val="000000"/>
              </a:solidFill>
            </a:endParaRPr>
          </a:p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sz="1600" smtClean="0">
              <a:solidFill>
                <a:srgbClr val="000000"/>
              </a:solidFill>
            </a:endParaRPr>
          </a:p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smtClean="0">
                <a:solidFill>
                  <a:srgbClr val="000000"/>
                </a:solidFill>
              </a:rPr>
              <a:t>→ 10 month of beam time</a:t>
            </a:r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5748337" y="1017588"/>
            <a:ext cx="278606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dirty="0" smtClean="0">
                <a:solidFill>
                  <a:srgbClr val="7030A0"/>
                </a:solidFill>
              </a:rPr>
              <a:t>ISTC Project # 3881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dirty="0" smtClean="0">
              <a:solidFill>
                <a:srgbClr val="7030A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de-DE" dirty="0" smtClean="0">
              <a:solidFill>
                <a:srgbClr val="7030A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dirty="0" smtClean="0">
                <a:solidFill>
                  <a:srgbClr val="7030A0"/>
                </a:solidFill>
              </a:rPr>
              <a:t>DFG Project: EN 902/1-1</a:t>
            </a:r>
          </a:p>
        </p:txBody>
      </p:sp>
    </p:spTree>
    <p:extLst>
      <p:ext uri="{BB962C8B-B14F-4D97-AF65-F5344CB8AC3E}">
        <p14:creationId xmlns:p14="http://schemas.microsoft.com/office/powerpoint/2010/main" val="392448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2" descr="NewDesign.Ra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38200"/>
            <a:ext cx="7572375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457200" y="320675"/>
            <a:ext cx="77597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buFont typeface="Arial" charset="0"/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buFont typeface="Arial" charset="0"/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defTabSz="449263" rtl="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buFont typeface="Arial" charset="0"/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defTabSz="449263" rtl="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buFont typeface="Arial" charset="0"/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defTabSz="449263" rtl="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buFont typeface="Arial" charset="0"/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defTabSz="449263" rtl="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buFont typeface="Arial" charset="0"/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defTabSz="449263" rtl="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buFont typeface="Arial" charset="0"/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defTabSz="449263" rtl="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buFont typeface="Arial" charset="0"/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defTabSz="449263" rtl="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buFont typeface="Arial" charset="0"/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u="sng" dirty="0" smtClean="0"/>
              <a:t>The Experimental Setup in St. Petersburg</a:t>
            </a:r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3749675" y="892175"/>
            <a:ext cx="23510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ABS </a:t>
            </a:r>
            <a:r>
              <a:rPr lang="de-DE" sz="1600" dirty="0" err="1">
                <a:solidFill>
                  <a:schemeClr val="tx1"/>
                </a:solidFill>
              </a:rPr>
              <a:t>from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SAPIS </a:t>
            </a:r>
            <a:r>
              <a:rPr lang="de-DE" sz="1600" dirty="0" err="1">
                <a:solidFill>
                  <a:schemeClr val="tx1"/>
                </a:solidFill>
              </a:rPr>
              <a:t>project</a:t>
            </a:r>
            <a:r>
              <a:rPr lang="de-DE" sz="1600" dirty="0" smtClean="0">
                <a:solidFill>
                  <a:schemeClr val="tx1"/>
                </a:solidFill>
              </a:rPr>
              <a:t>:</a:t>
            </a:r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(after upgrade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~  4 ∙ 10</a:t>
            </a:r>
            <a:r>
              <a:rPr lang="de-DE" sz="1600" baseline="30000" dirty="0">
                <a:solidFill>
                  <a:schemeClr val="tx1"/>
                </a:solidFill>
              </a:rPr>
              <a:t>16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a/s</a:t>
            </a:r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→ ~ 2 ∙ 10</a:t>
            </a:r>
            <a:r>
              <a:rPr lang="de-DE" sz="1600" baseline="30000" dirty="0">
                <a:solidFill>
                  <a:schemeClr val="tx1"/>
                </a:solidFill>
              </a:rPr>
              <a:t>11 </a:t>
            </a:r>
            <a:r>
              <a:rPr lang="de-DE" sz="1600" dirty="0">
                <a:solidFill>
                  <a:schemeClr val="tx1"/>
                </a:solidFill>
              </a:rPr>
              <a:t>a/cm</a:t>
            </a:r>
            <a:r>
              <a:rPr lang="de-DE" sz="16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Textfeld 14"/>
          <p:cNvSpPr txBox="1">
            <a:spLocks noChangeArrowheads="1"/>
          </p:cNvSpPr>
          <p:nvPr/>
        </p:nvSpPr>
        <p:spPr bwMode="auto">
          <a:xfrm>
            <a:off x="528638" y="2667000"/>
            <a:ext cx="2500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POLIS (KVI, Groningen)</a:t>
            </a:r>
          </a:p>
        </p:txBody>
      </p:sp>
      <p:sp>
        <p:nvSpPr>
          <p:cNvPr id="9" name="Textfeld 15"/>
          <p:cNvSpPr txBox="1">
            <a:spLocks noChangeArrowheads="1"/>
          </p:cNvSpPr>
          <p:nvPr/>
        </p:nvSpPr>
        <p:spPr bwMode="auto">
          <a:xfrm>
            <a:off x="600075" y="2971800"/>
            <a:ext cx="19816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Ion beam: I ≤ 20 </a:t>
            </a:r>
            <a:r>
              <a:rPr lang="el-GR" sz="1600" dirty="0">
                <a:solidFill>
                  <a:schemeClr val="tx1"/>
                </a:solidFill>
              </a:rPr>
              <a:t>μ</a:t>
            </a:r>
            <a:r>
              <a:rPr lang="de-DE" sz="1600" dirty="0" smtClean="0">
                <a:solidFill>
                  <a:schemeClr val="tx1"/>
                </a:solidFill>
              </a:rPr>
              <a:t>A</a:t>
            </a:r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endParaRPr lang="de-DE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chemeClr val="tx1"/>
                </a:solidFill>
              </a:rPr>
              <a:t>→ </a:t>
            </a:r>
            <a:r>
              <a:rPr lang="de-DE" sz="1600" dirty="0">
                <a:solidFill>
                  <a:schemeClr val="tx1"/>
                </a:solidFill>
              </a:rPr>
              <a:t>1.5 ∙ 10</a:t>
            </a:r>
            <a:r>
              <a:rPr lang="de-DE" sz="1600" baseline="30000" dirty="0">
                <a:solidFill>
                  <a:schemeClr val="tx1"/>
                </a:solidFill>
              </a:rPr>
              <a:t>14</a:t>
            </a:r>
            <a:r>
              <a:rPr lang="de-DE" sz="1600" dirty="0">
                <a:solidFill>
                  <a:schemeClr val="tx1"/>
                </a:solidFill>
              </a:rPr>
              <a:t>  </a:t>
            </a:r>
            <a:r>
              <a:rPr lang="de-DE" sz="1600" dirty="0" smtClean="0">
                <a:solidFill>
                  <a:schemeClr val="tx1"/>
                </a:solidFill>
              </a:rPr>
              <a:t>d/s</a:t>
            </a:r>
          </a:p>
          <a:p>
            <a:pPr eaLnBrk="1" hangingPunct="1"/>
            <a:r>
              <a:rPr lang="de-DE" sz="1600" dirty="0" smtClean="0">
                <a:solidFill>
                  <a:schemeClr val="tx1"/>
                </a:solidFill>
              </a:rPr>
              <a:t>( </a:t>
            </a:r>
            <a:r>
              <a:rPr lang="de-DE" sz="1600" dirty="0" err="1">
                <a:solidFill>
                  <a:schemeClr val="tx1"/>
                </a:solidFill>
              </a:rPr>
              <a:t>E</a:t>
            </a:r>
            <a:r>
              <a:rPr lang="de-DE" sz="1600" baseline="-25000" dirty="0" err="1">
                <a:solidFill>
                  <a:schemeClr val="tx1"/>
                </a:solidFill>
              </a:rPr>
              <a:t>beam</a:t>
            </a:r>
            <a:r>
              <a:rPr lang="de-DE" sz="1600" baseline="-250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chemeClr val="tx1"/>
                </a:solidFill>
              </a:rPr>
              <a:t>≤ 32 keV )</a:t>
            </a:r>
          </a:p>
        </p:txBody>
      </p:sp>
      <p:sp>
        <p:nvSpPr>
          <p:cNvPr id="10" name="Textfeld 16"/>
          <p:cNvSpPr txBox="1">
            <a:spLocks noChangeArrowheads="1"/>
          </p:cNvSpPr>
          <p:nvPr/>
        </p:nvSpPr>
        <p:spPr bwMode="auto">
          <a:xfrm>
            <a:off x="6386513" y="2555875"/>
            <a:ext cx="2111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</a:rPr>
              <a:t>dd-fusion polarimeter</a:t>
            </a:r>
          </a:p>
        </p:txBody>
      </p:sp>
      <p:sp>
        <p:nvSpPr>
          <p:cNvPr id="11" name="Textfeld 17"/>
          <p:cNvSpPr txBox="1">
            <a:spLocks noChangeArrowheads="1"/>
          </p:cNvSpPr>
          <p:nvPr/>
        </p:nvSpPr>
        <p:spPr bwMode="auto">
          <a:xfrm>
            <a:off x="6457950" y="4035425"/>
            <a:ext cx="1698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</a:rPr>
              <a:t>LSP from POLIS</a:t>
            </a:r>
          </a:p>
        </p:txBody>
      </p:sp>
      <p:sp>
        <p:nvSpPr>
          <p:cNvPr id="12" name="Textfeld 18"/>
          <p:cNvSpPr txBox="1">
            <a:spLocks noChangeArrowheads="1"/>
          </p:cNvSpPr>
          <p:nvPr/>
        </p:nvSpPr>
        <p:spPr bwMode="auto">
          <a:xfrm>
            <a:off x="5216525" y="5178425"/>
            <a:ext cx="2713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LSP </a:t>
            </a:r>
            <a:r>
              <a:rPr lang="de-DE" sz="1600" dirty="0" err="1">
                <a:solidFill>
                  <a:schemeClr val="tx1"/>
                </a:solidFill>
              </a:rPr>
              <a:t>from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SAPIS </a:t>
            </a:r>
            <a:r>
              <a:rPr lang="de-DE" sz="1600" dirty="0" err="1">
                <a:solidFill>
                  <a:schemeClr val="tx1"/>
                </a:solidFill>
              </a:rPr>
              <a:t>project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Textfeld 20"/>
          <p:cNvSpPr txBox="1">
            <a:spLocks noChangeArrowheads="1"/>
          </p:cNvSpPr>
          <p:nvPr/>
        </p:nvSpPr>
        <p:spPr bwMode="auto">
          <a:xfrm>
            <a:off x="528638" y="4892675"/>
            <a:ext cx="26468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 err="1">
                <a:solidFill>
                  <a:schemeClr val="tx1"/>
                </a:solidFill>
              </a:rPr>
              <a:t>Luminosity</a:t>
            </a:r>
            <a:r>
              <a:rPr lang="de-DE" sz="1600" dirty="0">
                <a:solidFill>
                  <a:schemeClr val="tx1"/>
                </a:solidFill>
              </a:rPr>
              <a:t>:  3 ∙ 10</a:t>
            </a:r>
            <a:r>
              <a:rPr lang="de-DE" sz="1600" baseline="30000" dirty="0">
                <a:solidFill>
                  <a:schemeClr val="tx1"/>
                </a:solidFill>
              </a:rPr>
              <a:t>25  </a:t>
            </a:r>
            <a:r>
              <a:rPr lang="de-DE" sz="1600" dirty="0">
                <a:solidFill>
                  <a:schemeClr val="tx1"/>
                </a:solidFill>
              </a:rPr>
              <a:t>/cm</a:t>
            </a:r>
            <a:r>
              <a:rPr lang="de-DE" sz="1600" baseline="30000" dirty="0">
                <a:solidFill>
                  <a:schemeClr val="tx1"/>
                </a:solidFill>
              </a:rPr>
              <a:t>2</a:t>
            </a:r>
            <a:r>
              <a:rPr lang="de-DE" sz="1600" dirty="0">
                <a:solidFill>
                  <a:schemeClr val="tx1"/>
                </a:solidFill>
              </a:rPr>
              <a:t> s</a:t>
            </a:r>
          </a:p>
          <a:p>
            <a:pPr eaLnBrk="1" hangingPunct="1"/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chemeClr val="tx1"/>
                </a:solidFill>
              </a:rPr>
              <a:t>→ </a:t>
            </a:r>
            <a:r>
              <a:rPr lang="de-DE" sz="1600" dirty="0" err="1">
                <a:solidFill>
                  <a:schemeClr val="tx1"/>
                </a:solidFill>
              </a:rPr>
              <a:t>count</a:t>
            </a:r>
            <a:r>
              <a:rPr lang="de-DE" sz="1600" dirty="0">
                <a:solidFill>
                  <a:schemeClr val="tx1"/>
                </a:solidFill>
              </a:rPr>
              <a:t> rate:  ~ 40 /h </a:t>
            </a:r>
          </a:p>
          <a:p>
            <a:pPr eaLnBrk="1" hangingPunct="1"/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chemeClr val="tx1"/>
                </a:solidFill>
              </a:rPr>
              <a:t>→ </a:t>
            </a:r>
            <a:r>
              <a:rPr lang="de-DE" sz="1600" dirty="0">
                <a:solidFill>
                  <a:schemeClr val="tx1"/>
                </a:solidFill>
              </a:rPr>
              <a:t>2 </a:t>
            </a:r>
            <a:r>
              <a:rPr lang="de-DE" sz="1600" dirty="0" err="1">
                <a:solidFill>
                  <a:schemeClr val="tx1"/>
                </a:solidFill>
              </a:rPr>
              <a:t>month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of</a:t>
            </a:r>
            <a:r>
              <a:rPr lang="de-DE" sz="1600" dirty="0">
                <a:solidFill>
                  <a:schemeClr val="tx1"/>
                </a:solidFill>
              </a:rPr>
              <a:t> beam time</a:t>
            </a:r>
          </a:p>
        </p:txBody>
      </p:sp>
      <p:sp>
        <p:nvSpPr>
          <p:cNvPr id="14" name="Textfeld 21"/>
          <p:cNvSpPr txBox="1">
            <a:spLocks noChangeArrowheads="1"/>
          </p:cNvSpPr>
          <p:nvPr/>
        </p:nvSpPr>
        <p:spPr bwMode="auto">
          <a:xfrm>
            <a:off x="6100763" y="820737"/>
            <a:ext cx="27334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b="1" u="sng" dirty="0" err="1">
                <a:solidFill>
                  <a:srgbClr val="FFC000"/>
                </a:solidFill>
              </a:rPr>
              <a:t>Detector</a:t>
            </a:r>
            <a:r>
              <a:rPr lang="de-DE" sz="1600" b="1" u="sng" dirty="0">
                <a:solidFill>
                  <a:srgbClr val="FFC000"/>
                </a:solidFill>
              </a:rPr>
              <a:t> Setup</a:t>
            </a:r>
            <a:r>
              <a:rPr lang="de-DE" sz="1600" b="1" u="sng" dirty="0" smtClean="0">
                <a:solidFill>
                  <a:srgbClr val="FFC000"/>
                </a:solidFill>
              </a:rPr>
              <a:t>:</a:t>
            </a:r>
            <a:endParaRPr lang="de-DE" sz="16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600" dirty="0">
                <a:solidFill>
                  <a:schemeClr val="tx1"/>
                </a:solidFill>
              </a:rPr>
              <a:t>4</a:t>
            </a:r>
            <a:r>
              <a:rPr lang="el-GR" sz="1600" dirty="0">
                <a:solidFill>
                  <a:schemeClr val="tx1"/>
                </a:solidFill>
              </a:rPr>
              <a:t>π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covered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by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de-DE" sz="1600" dirty="0">
                <a:solidFill>
                  <a:schemeClr val="tx1"/>
                </a:solidFill>
              </a:rPr>
              <a:t> large pos. sens. </a:t>
            </a:r>
            <a:r>
              <a:rPr lang="de-DE" sz="1600" dirty="0" err="1" smtClean="0">
                <a:solidFill>
                  <a:schemeClr val="tx1"/>
                </a:solidFill>
              </a:rPr>
              <a:t>Detectors</a:t>
            </a:r>
            <a:endParaRPr lang="de-DE" sz="16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-"/>
            </a:pPr>
            <a:r>
              <a:rPr lang="de-DE" sz="1600" dirty="0">
                <a:solidFill>
                  <a:schemeClr val="tx1"/>
                </a:solidFill>
              </a:rPr>
              <a:t> (~300 </a:t>
            </a:r>
            <a:r>
              <a:rPr lang="de-DE" sz="1600" dirty="0" err="1">
                <a:solidFill>
                  <a:schemeClr val="tx1"/>
                </a:solidFill>
              </a:rPr>
              <a:t>single</a:t>
            </a:r>
            <a:r>
              <a:rPr lang="de-DE" sz="1600" dirty="0">
                <a:solidFill>
                  <a:schemeClr val="tx1"/>
                </a:solidFill>
              </a:rPr>
              <a:t> PIN </a:t>
            </a:r>
            <a:r>
              <a:rPr lang="de-DE" sz="1600" dirty="0" err="1">
                <a:solidFill>
                  <a:schemeClr val="tx1"/>
                </a:solidFill>
              </a:rPr>
              <a:t>diodes</a:t>
            </a:r>
            <a:r>
              <a:rPr lang="de-DE" sz="1600" dirty="0">
                <a:solidFill>
                  <a:schemeClr val="tx1"/>
                </a:solidFill>
              </a:rPr>
              <a:t> ?)</a:t>
            </a:r>
          </a:p>
        </p:txBody>
      </p:sp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3744912" y="914400"/>
            <a:ext cx="18938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solidFill>
                  <a:srgbClr val="C00000"/>
                </a:solidFill>
              </a:rPr>
              <a:t>ABS </a:t>
            </a:r>
            <a:r>
              <a:rPr lang="de-DE" sz="1600" dirty="0" err="1">
                <a:solidFill>
                  <a:srgbClr val="C00000"/>
                </a:solidFill>
              </a:rPr>
              <a:t>from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smtClean="0">
                <a:solidFill>
                  <a:srgbClr val="C00000"/>
                </a:solidFill>
              </a:rPr>
              <a:t>Ferrara</a:t>
            </a:r>
            <a:r>
              <a:rPr lang="de-DE" sz="1600" dirty="0">
                <a:solidFill>
                  <a:srgbClr val="C00000"/>
                </a:solidFill>
              </a:rPr>
              <a:t>:</a:t>
            </a:r>
          </a:p>
          <a:p>
            <a:pPr eaLnBrk="1" hangingPunct="1"/>
            <a:endParaRPr lang="de-DE" sz="16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rgbClr val="C00000"/>
                </a:solidFill>
              </a:rPr>
              <a:t>~  6 </a:t>
            </a:r>
            <a:r>
              <a:rPr lang="de-DE" sz="1600" dirty="0">
                <a:solidFill>
                  <a:srgbClr val="C00000"/>
                </a:solidFill>
              </a:rPr>
              <a:t>∙ 10</a:t>
            </a:r>
            <a:r>
              <a:rPr lang="de-DE" sz="1600" baseline="30000" dirty="0">
                <a:solidFill>
                  <a:srgbClr val="C00000"/>
                </a:solidFill>
              </a:rPr>
              <a:t>16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smtClean="0">
                <a:solidFill>
                  <a:srgbClr val="C00000"/>
                </a:solidFill>
              </a:rPr>
              <a:t>a/s</a:t>
            </a:r>
            <a:endParaRPr lang="de-DE" sz="1600" dirty="0">
              <a:solidFill>
                <a:srgbClr val="C00000"/>
              </a:solidFill>
            </a:endParaRPr>
          </a:p>
          <a:p>
            <a:pPr eaLnBrk="1" hangingPunct="1"/>
            <a:endParaRPr lang="de-DE" sz="16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rgbClr val="C00000"/>
                </a:solidFill>
              </a:rPr>
              <a:t>→ </a:t>
            </a:r>
            <a:r>
              <a:rPr lang="de-DE" sz="1600" dirty="0">
                <a:solidFill>
                  <a:srgbClr val="C00000"/>
                </a:solidFill>
              </a:rPr>
              <a:t>~ </a:t>
            </a:r>
            <a:r>
              <a:rPr lang="de-DE" sz="1600" dirty="0" smtClean="0">
                <a:solidFill>
                  <a:srgbClr val="C00000"/>
                </a:solidFill>
              </a:rPr>
              <a:t>3 </a:t>
            </a:r>
            <a:r>
              <a:rPr lang="de-DE" sz="1600" dirty="0">
                <a:solidFill>
                  <a:srgbClr val="C00000"/>
                </a:solidFill>
              </a:rPr>
              <a:t>∙ 10</a:t>
            </a:r>
            <a:r>
              <a:rPr lang="de-DE" sz="1600" baseline="30000" dirty="0">
                <a:solidFill>
                  <a:srgbClr val="C00000"/>
                </a:solidFill>
              </a:rPr>
              <a:t>11 </a:t>
            </a:r>
            <a:r>
              <a:rPr lang="de-DE" sz="1600" dirty="0" smtClean="0">
                <a:solidFill>
                  <a:srgbClr val="C00000"/>
                </a:solidFill>
              </a:rPr>
              <a:t>a/cm</a:t>
            </a:r>
            <a:r>
              <a:rPr lang="de-DE" sz="1600" baseline="30000" dirty="0" smtClean="0">
                <a:solidFill>
                  <a:srgbClr val="C00000"/>
                </a:solidFill>
              </a:rPr>
              <a:t>2</a:t>
            </a:r>
          </a:p>
          <a:p>
            <a:pPr eaLnBrk="1" hangingPunct="1"/>
            <a:endParaRPr lang="de-DE" sz="1600" baseline="30000" dirty="0">
              <a:solidFill>
                <a:srgbClr val="C00000"/>
              </a:solidFill>
            </a:endParaRPr>
          </a:p>
          <a:p>
            <a:pPr eaLnBrk="1" hangingPunct="1"/>
            <a:endParaRPr lang="de-DE" sz="1600" baseline="30000" dirty="0" smtClean="0">
              <a:solidFill>
                <a:srgbClr val="C00000"/>
              </a:solidFill>
            </a:endParaRPr>
          </a:p>
          <a:p>
            <a:pPr eaLnBrk="1" hangingPunct="1"/>
            <a:endParaRPr lang="de-DE" sz="1600" baseline="30000" dirty="0">
              <a:solidFill>
                <a:srgbClr val="C00000"/>
              </a:solidFill>
            </a:endParaRPr>
          </a:p>
        </p:txBody>
      </p:sp>
      <p:sp>
        <p:nvSpPr>
          <p:cNvPr id="16" name="Textfeld 20"/>
          <p:cNvSpPr txBox="1">
            <a:spLocks noChangeArrowheads="1"/>
          </p:cNvSpPr>
          <p:nvPr/>
        </p:nvSpPr>
        <p:spPr bwMode="auto">
          <a:xfrm>
            <a:off x="533384" y="4892303"/>
            <a:ext cx="281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 err="1">
                <a:solidFill>
                  <a:srgbClr val="C00000"/>
                </a:solidFill>
              </a:rPr>
              <a:t>Luminosity</a:t>
            </a:r>
            <a:r>
              <a:rPr lang="de-DE" sz="1600" dirty="0">
                <a:solidFill>
                  <a:srgbClr val="C00000"/>
                </a:solidFill>
              </a:rPr>
              <a:t>:  </a:t>
            </a:r>
            <a:r>
              <a:rPr lang="de-DE" sz="1600" dirty="0" smtClean="0">
                <a:solidFill>
                  <a:srgbClr val="C00000"/>
                </a:solidFill>
              </a:rPr>
              <a:t>4.5 </a:t>
            </a:r>
            <a:r>
              <a:rPr lang="de-DE" sz="1600" dirty="0">
                <a:solidFill>
                  <a:srgbClr val="C00000"/>
                </a:solidFill>
              </a:rPr>
              <a:t>∙ 10</a:t>
            </a:r>
            <a:r>
              <a:rPr lang="de-DE" sz="1600" baseline="30000" dirty="0">
                <a:solidFill>
                  <a:srgbClr val="C00000"/>
                </a:solidFill>
              </a:rPr>
              <a:t>25  </a:t>
            </a:r>
            <a:r>
              <a:rPr lang="de-DE" sz="1600" dirty="0">
                <a:solidFill>
                  <a:srgbClr val="C00000"/>
                </a:solidFill>
              </a:rPr>
              <a:t>/cm</a:t>
            </a:r>
            <a:r>
              <a:rPr lang="de-DE" sz="1600" baseline="30000" dirty="0">
                <a:solidFill>
                  <a:srgbClr val="C00000"/>
                </a:solidFill>
              </a:rPr>
              <a:t>2</a:t>
            </a:r>
            <a:r>
              <a:rPr lang="de-DE" sz="1600" dirty="0">
                <a:solidFill>
                  <a:srgbClr val="C00000"/>
                </a:solidFill>
              </a:rPr>
              <a:t> s</a:t>
            </a:r>
          </a:p>
          <a:p>
            <a:pPr eaLnBrk="1" hangingPunct="1"/>
            <a:endParaRPr lang="de-DE" sz="1600" dirty="0">
              <a:solidFill>
                <a:srgbClr val="C00000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rgbClr val="C00000"/>
                </a:solidFill>
              </a:rPr>
              <a:t>→ </a:t>
            </a:r>
            <a:r>
              <a:rPr lang="de-DE" sz="1600" dirty="0" err="1">
                <a:solidFill>
                  <a:srgbClr val="C00000"/>
                </a:solidFill>
              </a:rPr>
              <a:t>count</a:t>
            </a:r>
            <a:r>
              <a:rPr lang="de-DE" sz="1600" dirty="0">
                <a:solidFill>
                  <a:srgbClr val="C00000"/>
                </a:solidFill>
              </a:rPr>
              <a:t> rate:  ~ </a:t>
            </a:r>
            <a:r>
              <a:rPr lang="de-DE" sz="1600" dirty="0" smtClean="0">
                <a:solidFill>
                  <a:srgbClr val="C00000"/>
                </a:solidFill>
              </a:rPr>
              <a:t>60 </a:t>
            </a:r>
            <a:r>
              <a:rPr lang="de-DE" sz="1600" dirty="0">
                <a:solidFill>
                  <a:srgbClr val="C00000"/>
                </a:solidFill>
              </a:rPr>
              <a:t>/h </a:t>
            </a:r>
          </a:p>
          <a:p>
            <a:pPr eaLnBrk="1" hangingPunct="1"/>
            <a:endParaRPr lang="de-DE" sz="1600" dirty="0">
              <a:solidFill>
                <a:srgbClr val="C00000"/>
              </a:solidFill>
            </a:endParaRPr>
          </a:p>
          <a:p>
            <a:pPr eaLnBrk="1" hangingPunct="1"/>
            <a:r>
              <a:rPr lang="de-DE" sz="1600" dirty="0" smtClean="0">
                <a:solidFill>
                  <a:srgbClr val="C00000"/>
                </a:solidFill>
              </a:rPr>
              <a:t>→ </a:t>
            </a:r>
            <a:r>
              <a:rPr lang="de-DE" sz="1600" dirty="0">
                <a:solidFill>
                  <a:srgbClr val="C00000"/>
                </a:solidFill>
              </a:rPr>
              <a:t>1</a:t>
            </a:r>
            <a:r>
              <a:rPr lang="de-DE" sz="1600" dirty="0" smtClean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month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of</a:t>
            </a:r>
            <a:r>
              <a:rPr lang="de-DE" sz="1600" dirty="0">
                <a:solidFill>
                  <a:srgbClr val="C00000"/>
                </a:solidFill>
              </a:rPr>
              <a:t> beam time</a:t>
            </a:r>
          </a:p>
        </p:txBody>
      </p:sp>
    </p:spTree>
    <p:extLst>
      <p:ext uri="{BB962C8B-B14F-4D97-AF65-F5344CB8AC3E}">
        <p14:creationId xmlns:p14="http://schemas.microsoft.com/office/powerpoint/2010/main" val="16407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7759700" cy="1141413"/>
          </a:xfrm>
        </p:spPr>
        <p:txBody>
          <a:bodyPr/>
          <a:lstStyle/>
          <a:p>
            <a:r>
              <a:rPr lang="de-DE" u="sng" dirty="0" smtClean="0"/>
              <a:t>Polis @ PNPI</a:t>
            </a:r>
            <a:endParaRPr lang="de-DE" u="sng" dirty="0"/>
          </a:p>
        </p:txBody>
      </p:sp>
      <p:pic>
        <p:nvPicPr>
          <p:cNvPr id="4" name="Picture 32" descr="2010-07-02_514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9137"/>
            <a:ext cx="6732588" cy="4487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933450"/>
            <a:ext cx="2078037" cy="287655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8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59700" cy="762000"/>
          </a:xfrm>
        </p:spPr>
        <p:txBody>
          <a:bodyPr/>
          <a:lstStyle/>
          <a:p>
            <a:r>
              <a:rPr lang="de-DE" u="sng" dirty="0" smtClean="0"/>
              <a:t>Status in spring 2012</a:t>
            </a:r>
            <a:endParaRPr lang="de-DE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2157"/>
            <a:ext cx="7467600" cy="560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4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59700" cy="685800"/>
          </a:xfrm>
        </p:spPr>
        <p:txBody>
          <a:bodyPr/>
          <a:lstStyle/>
          <a:p>
            <a:r>
              <a:rPr lang="de-DE" u="sng" dirty="0" smtClean="0"/>
              <a:t>The </a:t>
            </a:r>
            <a:r>
              <a:rPr lang="de-DE" u="sng" dirty="0" err="1" smtClean="0"/>
              <a:t>Detector</a:t>
            </a:r>
            <a:r>
              <a:rPr lang="de-DE" u="sng" dirty="0" smtClean="0"/>
              <a:t> Setup</a:t>
            </a:r>
            <a:endParaRPr lang="de-DE" u="sng" dirty="0"/>
          </a:p>
        </p:txBody>
      </p:sp>
      <p:pic>
        <p:nvPicPr>
          <p:cNvPr id="7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8" y="1952625"/>
            <a:ext cx="3281362" cy="287496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726065"/>
            <a:ext cx="1111250" cy="11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09550" y="4905375"/>
            <a:ext cx="6877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Readout electronics requirements: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320 PIN diodes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≤ 1kHz total count rate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Amplitude analyzer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Common clock for off-line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coincidence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analysis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Custom CSP (Charge Sensitive Preamplifiers)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737350" y="3249613"/>
            <a:ext cx="2711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Proof of principle: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L.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Kroell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Diploma thesis, 2010.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</a:rPr>
              <a:t>FZJ – RWTH.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76800"/>
            <a:ext cx="32766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1952625"/>
            <a:ext cx="2935287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81213" y="657225"/>
            <a:ext cx="6757987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4-</a:t>
            </a:r>
            <a:r>
              <a:rPr lang="en-US" sz="1600" dirty="0">
                <a:sym typeface="Symbol" pitchFamily="18" charset="2"/>
              </a:rPr>
              <a:t> detector setup with 60% filling</a:t>
            </a:r>
          </a:p>
          <a:p>
            <a:r>
              <a:rPr lang="en-US" sz="1600" dirty="0"/>
              <a:t>~300 Hamamatsu Si PIN photodiodes (S3590)</a:t>
            </a:r>
          </a:p>
          <a:p>
            <a:pPr>
              <a:buFontTx/>
              <a:buChar char="•"/>
            </a:pPr>
            <a:r>
              <a:rPr lang="en-US" sz="1600" dirty="0"/>
              <a:t> 1cm</a:t>
            </a:r>
            <a:r>
              <a:rPr lang="en-US" sz="1600" baseline="30000" dirty="0"/>
              <a:t>2</a:t>
            </a:r>
            <a:r>
              <a:rPr lang="en-US" sz="1600" dirty="0"/>
              <a:t> active area</a:t>
            </a:r>
          </a:p>
          <a:p>
            <a:pPr>
              <a:buFontTx/>
              <a:buChar char="•"/>
            </a:pPr>
            <a:r>
              <a:rPr lang="en-US" sz="1600" dirty="0"/>
              <a:t> 300um depletion layer</a:t>
            </a:r>
          </a:p>
          <a:p>
            <a:pPr>
              <a:buFontTx/>
              <a:buChar char="•"/>
            </a:pPr>
            <a:r>
              <a:rPr lang="en-US" sz="1600" dirty="0"/>
              <a:t> good energy resolution (17keV for 1MeV Carbon ions at RHIC)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51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759700" cy="247650"/>
          </a:xfrm>
        </p:spPr>
        <p:txBody>
          <a:bodyPr/>
          <a:lstStyle/>
          <a:p>
            <a:r>
              <a:rPr lang="de-DE" u="sng" dirty="0" smtClean="0"/>
              <a:t>The </a:t>
            </a:r>
            <a:r>
              <a:rPr lang="de-DE" u="sng" dirty="0" err="1" smtClean="0"/>
              <a:t>Electron</a:t>
            </a:r>
            <a:r>
              <a:rPr lang="de-DE" u="sng" dirty="0" smtClean="0"/>
              <a:t> Screening </a:t>
            </a:r>
            <a:r>
              <a:rPr lang="de-DE" u="sng" dirty="0" err="1" smtClean="0"/>
              <a:t>Effect</a:t>
            </a:r>
            <a:endParaRPr lang="de-DE" u="sng" dirty="0" smtClean="0"/>
          </a:p>
        </p:txBody>
      </p:sp>
      <p:sp>
        <p:nvSpPr>
          <p:cNvPr id="24579" name="Ellipse 5"/>
          <p:cNvSpPr>
            <a:spLocks noChangeArrowheads="1"/>
          </p:cNvSpPr>
          <p:nvPr/>
        </p:nvSpPr>
        <p:spPr bwMode="auto">
          <a:xfrm>
            <a:off x="1374775" y="1390650"/>
            <a:ext cx="500063" cy="511175"/>
          </a:xfrm>
          <a:prstGeom prst="ellipse">
            <a:avLst/>
          </a:prstGeom>
          <a:solidFill>
            <a:srgbClr val="00B8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0" name="Ellipse 6"/>
          <p:cNvSpPr>
            <a:spLocks noChangeArrowheads="1"/>
          </p:cNvSpPr>
          <p:nvPr/>
        </p:nvSpPr>
        <p:spPr bwMode="auto">
          <a:xfrm>
            <a:off x="1243013" y="1298575"/>
            <a:ext cx="785812" cy="714375"/>
          </a:xfrm>
          <a:prstGeom prst="ellipse">
            <a:avLst/>
          </a:prstGeom>
          <a:solidFill>
            <a:srgbClr val="00B8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1" name="Ellipse 7"/>
          <p:cNvSpPr>
            <a:spLocks noChangeArrowheads="1"/>
          </p:cNvSpPr>
          <p:nvPr/>
        </p:nvSpPr>
        <p:spPr bwMode="auto">
          <a:xfrm>
            <a:off x="1071563" y="1143000"/>
            <a:ext cx="1155700" cy="1033463"/>
          </a:xfrm>
          <a:prstGeom prst="ellipse">
            <a:avLst/>
          </a:prstGeom>
          <a:solidFill>
            <a:srgbClr val="00B8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2" name="Ellipse 4"/>
          <p:cNvSpPr>
            <a:spLocks noChangeArrowheads="1"/>
          </p:cNvSpPr>
          <p:nvPr/>
        </p:nvSpPr>
        <p:spPr bwMode="auto">
          <a:xfrm>
            <a:off x="1549400" y="1555750"/>
            <a:ext cx="142875" cy="14287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583" name="Ellipse 8"/>
          <p:cNvSpPr>
            <a:spLocks noChangeArrowheads="1"/>
          </p:cNvSpPr>
          <p:nvPr/>
        </p:nvSpPr>
        <p:spPr bwMode="auto">
          <a:xfrm>
            <a:off x="2000250" y="1545772"/>
            <a:ext cx="142875" cy="14287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24584" name="Gerade Verbindung mit Pfeil 12"/>
          <p:cNvCxnSpPr>
            <a:cxnSpLocks noChangeShapeType="1"/>
          </p:cNvCxnSpPr>
          <p:nvPr/>
        </p:nvCxnSpPr>
        <p:spPr bwMode="auto">
          <a:xfrm rot="5400000" flipH="1" flipV="1">
            <a:off x="-37306" y="4321969"/>
            <a:ext cx="307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Gerade Verbindung mit Pfeil 15"/>
          <p:cNvCxnSpPr>
            <a:cxnSpLocks noChangeShapeType="1"/>
          </p:cNvCxnSpPr>
          <p:nvPr/>
        </p:nvCxnSpPr>
        <p:spPr bwMode="auto">
          <a:xfrm>
            <a:off x="1500188" y="5000625"/>
            <a:ext cx="53578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Textfeld 16"/>
          <p:cNvSpPr txBox="1">
            <a:spLocks noChangeArrowheads="1"/>
          </p:cNvSpPr>
          <p:nvPr/>
        </p:nvSpPr>
        <p:spPr bwMode="auto">
          <a:xfrm>
            <a:off x="3857625" y="5214938"/>
            <a:ext cx="10826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chemeClr val="tx1"/>
                </a:solidFill>
              </a:rPr>
              <a:t>Distance</a:t>
            </a:r>
          </a:p>
        </p:txBody>
      </p:sp>
      <p:sp>
        <p:nvSpPr>
          <p:cNvPr id="24587" name="Textfeld 17"/>
          <p:cNvSpPr txBox="1">
            <a:spLocks noChangeArrowheads="1"/>
          </p:cNvSpPr>
          <p:nvPr/>
        </p:nvSpPr>
        <p:spPr bwMode="auto">
          <a:xfrm rot="-5400000">
            <a:off x="295276" y="3662362"/>
            <a:ext cx="1858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</a:rPr>
              <a:t>Coulomb Potential</a:t>
            </a:r>
          </a:p>
        </p:txBody>
      </p:sp>
      <p:sp>
        <p:nvSpPr>
          <p:cNvPr id="23" name="Freihandform 22"/>
          <p:cNvSpPr/>
          <p:nvPr/>
        </p:nvSpPr>
        <p:spPr bwMode="auto">
          <a:xfrm>
            <a:off x="2095500" y="3511550"/>
            <a:ext cx="3773488" cy="2443163"/>
          </a:xfrm>
          <a:custGeom>
            <a:avLst/>
            <a:gdLst>
              <a:gd name="connsiteX0" fmla="*/ 166576 w 4175050"/>
              <a:gd name="connsiteY0" fmla="*/ 2441944 h 2441944"/>
              <a:gd name="connsiteX1" fmla="*/ 177209 w 4175050"/>
              <a:gd name="connsiteY1" fmla="*/ 272902 h 2441944"/>
              <a:gd name="connsiteX2" fmla="*/ 1229832 w 4175050"/>
              <a:gd name="connsiteY2" fmla="*/ 804530 h 2441944"/>
              <a:gd name="connsiteX3" fmla="*/ 2197395 w 4175050"/>
              <a:gd name="connsiteY3" fmla="*/ 1282995 h 2441944"/>
              <a:gd name="connsiteX4" fmla="*/ 3749748 w 4175050"/>
              <a:gd name="connsiteY4" fmla="*/ 1495646 h 2441944"/>
              <a:gd name="connsiteX5" fmla="*/ 3749748 w 4175050"/>
              <a:gd name="connsiteY5" fmla="*/ 1495646 h 2441944"/>
              <a:gd name="connsiteX6" fmla="*/ 3281916 w 4175050"/>
              <a:gd name="connsiteY6" fmla="*/ 942753 h 2441944"/>
              <a:gd name="connsiteX7" fmla="*/ 3281916 w 4175050"/>
              <a:gd name="connsiteY7" fmla="*/ 942753 h 2441944"/>
              <a:gd name="connsiteX8" fmla="*/ 4175050 w 4175050"/>
              <a:gd name="connsiteY8" fmla="*/ 1399953 h 2441944"/>
              <a:gd name="connsiteX9" fmla="*/ 4175050 w 4175050"/>
              <a:gd name="connsiteY9" fmla="*/ 1399953 h 2441944"/>
              <a:gd name="connsiteX0" fmla="*/ 166576 w 4175050"/>
              <a:gd name="connsiteY0" fmla="*/ 2441944 h 2441944"/>
              <a:gd name="connsiteX1" fmla="*/ 177209 w 4175050"/>
              <a:gd name="connsiteY1" fmla="*/ 272902 h 2441944"/>
              <a:gd name="connsiteX2" fmla="*/ 1229832 w 4175050"/>
              <a:gd name="connsiteY2" fmla="*/ 804530 h 2441944"/>
              <a:gd name="connsiteX3" fmla="*/ 2197395 w 4175050"/>
              <a:gd name="connsiteY3" fmla="*/ 1282995 h 2441944"/>
              <a:gd name="connsiteX4" fmla="*/ 3749748 w 4175050"/>
              <a:gd name="connsiteY4" fmla="*/ 1495646 h 2441944"/>
              <a:gd name="connsiteX5" fmla="*/ 3749748 w 4175050"/>
              <a:gd name="connsiteY5" fmla="*/ 1495646 h 2441944"/>
              <a:gd name="connsiteX6" fmla="*/ 3281916 w 4175050"/>
              <a:gd name="connsiteY6" fmla="*/ 942753 h 2441944"/>
              <a:gd name="connsiteX7" fmla="*/ 3281916 w 4175050"/>
              <a:gd name="connsiteY7" fmla="*/ 942753 h 2441944"/>
              <a:gd name="connsiteX8" fmla="*/ 4175050 w 4175050"/>
              <a:gd name="connsiteY8" fmla="*/ 1399953 h 2441944"/>
              <a:gd name="connsiteX9" fmla="*/ 4175050 w 4175050"/>
              <a:gd name="connsiteY9" fmla="*/ 1399953 h 2441944"/>
              <a:gd name="connsiteX0" fmla="*/ 83288 w 4234670"/>
              <a:gd name="connsiteY0" fmla="*/ 2441944 h 2441944"/>
              <a:gd name="connsiteX1" fmla="*/ 236829 w 4234670"/>
              <a:gd name="connsiteY1" fmla="*/ 272902 h 2441944"/>
              <a:gd name="connsiteX2" fmla="*/ 1289452 w 4234670"/>
              <a:gd name="connsiteY2" fmla="*/ 804530 h 2441944"/>
              <a:gd name="connsiteX3" fmla="*/ 2257015 w 4234670"/>
              <a:gd name="connsiteY3" fmla="*/ 1282995 h 2441944"/>
              <a:gd name="connsiteX4" fmla="*/ 3809368 w 4234670"/>
              <a:gd name="connsiteY4" fmla="*/ 1495646 h 2441944"/>
              <a:gd name="connsiteX5" fmla="*/ 3809368 w 4234670"/>
              <a:gd name="connsiteY5" fmla="*/ 1495646 h 2441944"/>
              <a:gd name="connsiteX6" fmla="*/ 3341536 w 4234670"/>
              <a:gd name="connsiteY6" fmla="*/ 942753 h 2441944"/>
              <a:gd name="connsiteX7" fmla="*/ 3341536 w 4234670"/>
              <a:gd name="connsiteY7" fmla="*/ 942753 h 2441944"/>
              <a:gd name="connsiteX8" fmla="*/ 4234670 w 4234670"/>
              <a:gd name="connsiteY8" fmla="*/ 1399953 h 2441944"/>
              <a:gd name="connsiteX9" fmla="*/ 4234670 w 4234670"/>
              <a:gd name="connsiteY9" fmla="*/ 1399953 h 2441944"/>
              <a:gd name="connsiteX0" fmla="*/ 47486 w 4198868"/>
              <a:gd name="connsiteY0" fmla="*/ 2441944 h 2441944"/>
              <a:gd name="connsiteX1" fmla="*/ 201027 w 4198868"/>
              <a:gd name="connsiteY1" fmla="*/ 272902 h 2441944"/>
              <a:gd name="connsiteX2" fmla="*/ 1253650 w 4198868"/>
              <a:gd name="connsiteY2" fmla="*/ 804530 h 2441944"/>
              <a:gd name="connsiteX3" fmla="*/ 2221213 w 4198868"/>
              <a:gd name="connsiteY3" fmla="*/ 1282995 h 2441944"/>
              <a:gd name="connsiteX4" fmla="*/ 3773566 w 4198868"/>
              <a:gd name="connsiteY4" fmla="*/ 1495646 h 2441944"/>
              <a:gd name="connsiteX5" fmla="*/ 3773566 w 4198868"/>
              <a:gd name="connsiteY5" fmla="*/ 1495646 h 2441944"/>
              <a:gd name="connsiteX6" fmla="*/ 3305734 w 4198868"/>
              <a:gd name="connsiteY6" fmla="*/ 942753 h 2441944"/>
              <a:gd name="connsiteX7" fmla="*/ 3305734 w 4198868"/>
              <a:gd name="connsiteY7" fmla="*/ 942753 h 2441944"/>
              <a:gd name="connsiteX8" fmla="*/ 4198868 w 4198868"/>
              <a:gd name="connsiteY8" fmla="*/ 1399953 h 2441944"/>
              <a:gd name="connsiteX9" fmla="*/ 4198868 w 4198868"/>
              <a:gd name="connsiteY9" fmla="*/ 1399953 h 2441944"/>
              <a:gd name="connsiteX0" fmla="*/ 47486 w 4198868"/>
              <a:gd name="connsiteY0" fmla="*/ 2441944 h 2441944"/>
              <a:gd name="connsiteX1" fmla="*/ 201027 w 4198868"/>
              <a:gd name="connsiteY1" fmla="*/ 272902 h 2441944"/>
              <a:gd name="connsiteX2" fmla="*/ 1253650 w 4198868"/>
              <a:gd name="connsiteY2" fmla="*/ 804530 h 2441944"/>
              <a:gd name="connsiteX3" fmla="*/ 2221213 w 4198868"/>
              <a:gd name="connsiteY3" fmla="*/ 1282995 h 2441944"/>
              <a:gd name="connsiteX4" fmla="*/ 3773566 w 4198868"/>
              <a:gd name="connsiteY4" fmla="*/ 1495646 h 2441944"/>
              <a:gd name="connsiteX5" fmla="*/ 3773566 w 4198868"/>
              <a:gd name="connsiteY5" fmla="*/ 1495646 h 2441944"/>
              <a:gd name="connsiteX6" fmla="*/ 3305734 w 4198868"/>
              <a:gd name="connsiteY6" fmla="*/ 942753 h 2441944"/>
              <a:gd name="connsiteX7" fmla="*/ 3305734 w 4198868"/>
              <a:gd name="connsiteY7" fmla="*/ 942753 h 2441944"/>
              <a:gd name="connsiteX8" fmla="*/ 4198868 w 4198868"/>
              <a:gd name="connsiteY8" fmla="*/ 1399953 h 2441944"/>
              <a:gd name="connsiteX9" fmla="*/ 4198868 w 4198868"/>
              <a:gd name="connsiteY9" fmla="*/ 1399953 h 2441944"/>
              <a:gd name="connsiteX0" fmla="*/ 47486 w 4198868"/>
              <a:gd name="connsiteY0" fmla="*/ 2441944 h 2441944"/>
              <a:gd name="connsiteX1" fmla="*/ 201027 w 4198868"/>
              <a:gd name="connsiteY1" fmla="*/ 272902 h 2441944"/>
              <a:gd name="connsiteX2" fmla="*/ 1253650 w 4198868"/>
              <a:gd name="connsiteY2" fmla="*/ 804530 h 2441944"/>
              <a:gd name="connsiteX3" fmla="*/ 2221213 w 4198868"/>
              <a:gd name="connsiteY3" fmla="*/ 1282995 h 2441944"/>
              <a:gd name="connsiteX4" fmla="*/ 3773566 w 4198868"/>
              <a:gd name="connsiteY4" fmla="*/ 1495646 h 2441944"/>
              <a:gd name="connsiteX5" fmla="*/ 3773566 w 4198868"/>
              <a:gd name="connsiteY5" fmla="*/ 1495646 h 2441944"/>
              <a:gd name="connsiteX6" fmla="*/ 3305734 w 4198868"/>
              <a:gd name="connsiteY6" fmla="*/ 942753 h 2441944"/>
              <a:gd name="connsiteX7" fmla="*/ 3305734 w 4198868"/>
              <a:gd name="connsiteY7" fmla="*/ 942753 h 2441944"/>
              <a:gd name="connsiteX8" fmla="*/ 4198868 w 4198868"/>
              <a:gd name="connsiteY8" fmla="*/ 1399953 h 2441944"/>
              <a:gd name="connsiteX9" fmla="*/ 4198868 w 4198868"/>
              <a:gd name="connsiteY9" fmla="*/ 1399953 h 2441944"/>
              <a:gd name="connsiteX0" fmla="*/ 47486 w 4198868"/>
              <a:gd name="connsiteY0" fmla="*/ 2441944 h 2441944"/>
              <a:gd name="connsiteX1" fmla="*/ 201027 w 4198868"/>
              <a:gd name="connsiteY1" fmla="*/ 272902 h 2441944"/>
              <a:gd name="connsiteX2" fmla="*/ 1253650 w 4198868"/>
              <a:gd name="connsiteY2" fmla="*/ 804530 h 2441944"/>
              <a:gd name="connsiteX3" fmla="*/ 2221213 w 4198868"/>
              <a:gd name="connsiteY3" fmla="*/ 1282995 h 2441944"/>
              <a:gd name="connsiteX4" fmla="*/ 3773566 w 4198868"/>
              <a:gd name="connsiteY4" fmla="*/ 1495646 h 2441944"/>
              <a:gd name="connsiteX5" fmla="*/ 3773566 w 4198868"/>
              <a:gd name="connsiteY5" fmla="*/ 1495646 h 2441944"/>
              <a:gd name="connsiteX6" fmla="*/ 3305734 w 4198868"/>
              <a:gd name="connsiteY6" fmla="*/ 942753 h 2441944"/>
              <a:gd name="connsiteX7" fmla="*/ 3305734 w 4198868"/>
              <a:gd name="connsiteY7" fmla="*/ 942753 h 2441944"/>
              <a:gd name="connsiteX8" fmla="*/ 4198868 w 4198868"/>
              <a:gd name="connsiteY8" fmla="*/ 1399953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6" fmla="*/ 3305734 w 3773566"/>
              <a:gd name="connsiteY6" fmla="*/ 942753 h 2441944"/>
              <a:gd name="connsiteX7" fmla="*/ 3305734 w 3773566"/>
              <a:gd name="connsiteY7" fmla="*/ 942753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6" fmla="*/ 3305734 w 3773566"/>
              <a:gd name="connsiteY6" fmla="*/ 942753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2231845 w 3773566"/>
              <a:gd name="connsiteY4" fmla="*/ 1272362 h 2441944"/>
              <a:gd name="connsiteX5" fmla="*/ 3773566 w 3773566"/>
              <a:gd name="connsiteY5" fmla="*/ 1495646 h 2441944"/>
              <a:gd name="connsiteX6" fmla="*/ 3773566 w 3773566"/>
              <a:gd name="connsiteY6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2231845 w 3773566"/>
              <a:gd name="connsiteY4" fmla="*/ 1272362 h 2441944"/>
              <a:gd name="connsiteX5" fmla="*/ 3773566 w 3773566"/>
              <a:gd name="connsiteY5" fmla="*/ 1495646 h 2441944"/>
              <a:gd name="connsiteX6" fmla="*/ 3773566 w 3773566"/>
              <a:gd name="connsiteY6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638498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566" h="2441944">
                <a:moveTo>
                  <a:pt x="47486" y="2441944"/>
                </a:moveTo>
                <a:cubicBezTo>
                  <a:pt x="67918" y="1483873"/>
                  <a:pt x="0" y="545804"/>
                  <a:pt x="201027" y="272902"/>
                </a:cubicBezTo>
                <a:cubicBezTo>
                  <a:pt x="402054" y="0"/>
                  <a:pt x="907327" y="618234"/>
                  <a:pt x="1253650" y="804530"/>
                </a:cubicBezTo>
                <a:cubicBezTo>
                  <a:pt x="1554469" y="991146"/>
                  <a:pt x="1801227" y="1167809"/>
                  <a:pt x="2221213" y="1282995"/>
                </a:cubicBezTo>
                <a:cubicBezTo>
                  <a:pt x="2641199" y="1398181"/>
                  <a:pt x="3514841" y="1460204"/>
                  <a:pt x="3773566" y="1495646"/>
                </a:cubicBezTo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373" name="Freihandform 23"/>
          <p:cNvSpPr>
            <a:spLocks noChangeArrowheads="1"/>
          </p:cNvSpPr>
          <p:nvPr/>
        </p:nvSpPr>
        <p:spPr bwMode="auto">
          <a:xfrm>
            <a:off x="3562350" y="4454525"/>
            <a:ext cx="1668463" cy="547688"/>
          </a:xfrm>
          <a:custGeom>
            <a:avLst/>
            <a:gdLst>
              <a:gd name="T0" fmla="*/ 0 w 1669312"/>
              <a:gd name="T1" fmla="*/ 0 h 547577"/>
              <a:gd name="T2" fmla="*/ 832315 w 1669312"/>
              <a:gd name="T3" fmla="*/ 458874 h 547577"/>
              <a:gd name="T4" fmla="*/ 1654095 w 1669312"/>
              <a:gd name="T5" fmla="*/ 544240 h 547577"/>
              <a:gd name="T6" fmla="*/ 0 60000 65536"/>
              <a:gd name="T7" fmla="*/ 0 60000 65536"/>
              <a:gd name="T8" fmla="*/ 0 60000 65536"/>
              <a:gd name="T9" fmla="*/ 0 w 1669312"/>
              <a:gd name="T10" fmla="*/ 0 h 547577"/>
              <a:gd name="T11" fmla="*/ 1669312 w 1669312"/>
              <a:gd name="T12" fmla="*/ 547577 h 547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9312" h="547577">
                <a:moveTo>
                  <a:pt x="0" y="0"/>
                </a:moveTo>
                <a:cubicBezTo>
                  <a:pt x="280876" y="183411"/>
                  <a:pt x="547139" y="352849"/>
                  <a:pt x="839972" y="457200"/>
                </a:cubicBezTo>
                <a:cubicBezTo>
                  <a:pt x="1118191" y="547577"/>
                  <a:pt x="1531089" y="529855"/>
                  <a:pt x="1669312" y="542260"/>
                </a:cubicBezTo>
              </a:path>
            </a:pathLst>
          </a:cu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24590" name="Gerade Verbindung mit Pfeil 29"/>
          <p:cNvCxnSpPr>
            <a:cxnSpLocks noChangeShapeType="1"/>
          </p:cNvCxnSpPr>
          <p:nvPr/>
        </p:nvCxnSpPr>
        <p:spPr bwMode="auto">
          <a:xfrm>
            <a:off x="4714875" y="4857750"/>
            <a:ext cx="3286125" cy="15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5" name="Freihandform 41"/>
          <p:cNvSpPr>
            <a:spLocks noChangeArrowheads="1"/>
          </p:cNvSpPr>
          <p:nvPr/>
        </p:nvSpPr>
        <p:spPr bwMode="auto">
          <a:xfrm>
            <a:off x="2143125" y="4627563"/>
            <a:ext cx="2613025" cy="303212"/>
          </a:xfrm>
          <a:custGeom>
            <a:avLst/>
            <a:gdLst>
              <a:gd name="T0" fmla="*/ 2618849 w 2612683"/>
              <a:gd name="T1" fmla="*/ 225219 h 303777"/>
              <a:gd name="T2" fmla="*/ 1959718 w 2612683"/>
              <a:gd name="T3" fmla="*/ 266348 h 303777"/>
              <a:gd name="T4" fmla="*/ 1556362 w 2612683"/>
              <a:gd name="T5" fmla="*/ 60704 h 303777"/>
              <a:gd name="T6" fmla="*/ 1169686 w 2612683"/>
              <a:gd name="T7" fmla="*/ 242799 h 303777"/>
              <a:gd name="T8" fmla="*/ 809982 w 2612683"/>
              <a:gd name="T9" fmla="*/ 104006 h 303777"/>
              <a:gd name="T10" fmla="*/ 584546 w 2612683"/>
              <a:gd name="T11" fmla="*/ 25336 h 303777"/>
              <a:gd name="T12" fmla="*/ 237496 w 2612683"/>
              <a:gd name="T13" fmla="*/ 256019 h 303777"/>
              <a:gd name="T14" fmla="*/ 0 w 2612683"/>
              <a:gd name="T15" fmla="*/ 70985 h 303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12683"/>
              <a:gd name="T25" fmla="*/ 0 h 303777"/>
              <a:gd name="T26" fmla="*/ 2612683 w 2612683"/>
              <a:gd name="T27" fmla="*/ 303777 h 30377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12683" h="303777">
                <a:moveTo>
                  <a:pt x="2612683" y="232894"/>
                </a:moveTo>
                <a:cubicBezTo>
                  <a:pt x="2300794" y="268335"/>
                  <a:pt x="2131761" y="303777"/>
                  <a:pt x="1955095" y="275424"/>
                </a:cubicBezTo>
                <a:cubicBezTo>
                  <a:pt x="1778429" y="247071"/>
                  <a:pt x="1684050" y="66832"/>
                  <a:pt x="1552689" y="62773"/>
                </a:cubicBezTo>
                <a:cubicBezTo>
                  <a:pt x="1421328" y="58715"/>
                  <a:pt x="1291030" y="243610"/>
                  <a:pt x="1166927" y="251073"/>
                </a:cubicBezTo>
                <a:cubicBezTo>
                  <a:pt x="1042825" y="258536"/>
                  <a:pt x="905368" y="145030"/>
                  <a:pt x="808074" y="107551"/>
                </a:cubicBezTo>
                <a:cubicBezTo>
                  <a:pt x="710780" y="70072"/>
                  <a:pt x="678349" y="0"/>
                  <a:pt x="583160" y="26199"/>
                </a:cubicBezTo>
                <a:cubicBezTo>
                  <a:pt x="487971" y="52398"/>
                  <a:pt x="334131" y="256876"/>
                  <a:pt x="236938" y="264744"/>
                </a:cubicBezTo>
                <a:cubicBezTo>
                  <a:pt x="139745" y="272612"/>
                  <a:pt x="104553" y="160238"/>
                  <a:pt x="0" y="73406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6" name="Textfeld 42"/>
          <p:cNvSpPr txBox="1">
            <a:spLocks noChangeArrowheads="1"/>
          </p:cNvSpPr>
          <p:nvPr/>
        </p:nvSpPr>
        <p:spPr bwMode="auto">
          <a:xfrm>
            <a:off x="3714750" y="785813"/>
            <a:ext cx="4856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b="1" u="sng" dirty="0" err="1">
                <a:solidFill>
                  <a:srgbClr val="7030A0"/>
                </a:solidFill>
              </a:rPr>
              <a:t>Astrophysical</a:t>
            </a:r>
            <a:r>
              <a:rPr lang="de-DE" b="1" u="sng" dirty="0">
                <a:solidFill>
                  <a:srgbClr val="7030A0"/>
                </a:solidFill>
              </a:rPr>
              <a:t> S-</a:t>
            </a:r>
            <a:r>
              <a:rPr lang="de-DE" b="1" u="sng" dirty="0" err="1">
                <a:solidFill>
                  <a:srgbClr val="7030A0"/>
                </a:solidFill>
              </a:rPr>
              <a:t>Factor</a:t>
            </a:r>
            <a:r>
              <a:rPr lang="de-DE" b="1" u="sng" dirty="0">
                <a:solidFill>
                  <a:srgbClr val="7030A0"/>
                </a:solidFill>
              </a:rPr>
              <a:t>:</a:t>
            </a:r>
          </a:p>
          <a:p>
            <a:pPr eaLnBrk="1" hangingPunct="1"/>
            <a:r>
              <a:rPr lang="de-DE" dirty="0" smtClean="0">
                <a:solidFill>
                  <a:schemeClr val="tx1"/>
                </a:solidFill>
              </a:rPr>
              <a:t>F</a:t>
            </a:r>
            <a:r>
              <a:rPr lang="de-DE" dirty="0">
                <a:solidFill>
                  <a:schemeClr val="tx1"/>
                </a:solidFill>
              </a:rPr>
              <a:t>. </a:t>
            </a:r>
            <a:r>
              <a:rPr lang="de-DE" dirty="0" err="1">
                <a:solidFill>
                  <a:schemeClr val="tx1"/>
                </a:solidFill>
              </a:rPr>
              <a:t>Raiola</a:t>
            </a:r>
            <a:r>
              <a:rPr lang="de-DE" dirty="0">
                <a:solidFill>
                  <a:schemeClr val="tx1"/>
                </a:solidFill>
              </a:rPr>
              <a:t> et al.; Eur. Phys. J. </a:t>
            </a:r>
            <a:r>
              <a:rPr lang="de-DE" b="1" dirty="0">
                <a:solidFill>
                  <a:schemeClr val="tx1"/>
                </a:solidFill>
              </a:rPr>
              <a:t>A 13</a:t>
            </a:r>
            <a:r>
              <a:rPr lang="de-DE" dirty="0">
                <a:solidFill>
                  <a:schemeClr val="tx1"/>
                </a:solidFill>
              </a:rPr>
              <a:t>, 377 (2002)</a:t>
            </a:r>
          </a:p>
        </p:txBody>
      </p:sp>
      <p:sp>
        <p:nvSpPr>
          <p:cNvPr id="24593" name="Textfeld 17"/>
          <p:cNvSpPr txBox="1">
            <a:spLocks noChangeArrowheads="1"/>
          </p:cNvSpPr>
          <p:nvPr/>
        </p:nvSpPr>
        <p:spPr bwMode="auto">
          <a:xfrm rot="-5400000">
            <a:off x="330201" y="5700712"/>
            <a:ext cx="17891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chemeClr val="tx1"/>
                </a:solidFill>
              </a:rPr>
              <a:t>Nuclear Potential</a:t>
            </a:r>
          </a:p>
        </p:txBody>
      </p:sp>
      <p:pic>
        <p:nvPicPr>
          <p:cNvPr id="33810" name="Grafik 17" descr="SFa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8750"/>
            <a:ext cx="40005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5423580"/>
            <a:ext cx="3178175" cy="403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20" name="Picture 4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8725" y="5859463"/>
            <a:ext cx="1692275" cy="23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15373" grpId="0" animBg="1"/>
      <p:bldP spid="15375" grpId="0" animBg="1"/>
      <p:bldP spid="153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759700" cy="247650"/>
          </a:xfrm>
        </p:spPr>
        <p:txBody>
          <a:bodyPr/>
          <a:lstStyle/>
          <a:p>
            <a:r>
              <a:rPr lang="de-DE" u="sng" dirty="0" smtClean="0"/>
              <a:t>The </a:t>
            </a:r>
            <a:r>
              <a:rPr lang="de-DE" u="sng" dirty="0" err="1" smtClean="0"/>
              <a:t>Electron</a:t>
            </a:r>
            <a:r>
              <a:rPr lang="de-DE" u="sng" dirty="0" smtClean="0"/>
              <a:t> Screening </a:t>
            </a:r>
            <a:r>
              <a:rPr lang="de-DE" u="sng" dirty="0" err="1" smtClean="0"/>
              <a:t>Effect</a:t>
            </a:r>
            <a:endParaRPr lang="de-DE" u="sng" dirty="0" smtClean="0"/>
          </a:p>
        </p:txBody>
      </p:sp>
      <p:sp>
        <p:nvSpPr>
          <p:cNvPr id="26627" name="Ellipse 5"/>
          <p:cNvSpPr>
            <a:spLocks noChangeArrowheads="1"/>
          </p:cNvSpPr>
          <p:nvPr/>
        </p:nvSpPr>
        <p:spPr bwMode="auto">
          <a:xfrm>
            <a:off x="1374775" y="1390650"/>
            <a:ext cx="500063" cy="511175"/>
          </a:xfrm>
          <a:prstGeom prst="ellipse">
            <a:avLst/>
          </a:prstGeom>
          <a:solidFill>
            <a:srgbClr val="00B8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Ellipse 6"/>
          <p:cNvSpPr>
            <a:spLocks noChangeArrowheads="1"/>
          </p:cNvSpPr>
          <p:nvPr/>
        </p:nvSpPr>
        <p:spPr bwMode="auto">
          <a:xfrm>
            <a:off x="1243013" y="1298575"/>
            <a:ext cx="785812" cy="714375"/>
          </a:xfrm>
          <a:prstGeom prst="ellipse">
            <a:avLst/>
          </a:prstGeom>
          <a:solidFill>
            <a:srgbClr val="00B8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9" name="Ellipse 7"/>
          <p:cNvSpPr>
            <a:spLocks noChangeArrowheads="1"/>
          </p:cNvSpPr>
          <p:nvPr/>
        </p:nvSpPr>
        <p:spPr bwMode="auto">
          <a:xfrm>
            <a:off x="1071563" y="1143000"/>
            <a:ext cx="1155700" cy="1033463"/>
          </a:xfrm>
          <a:prstGeom prst="ellipse">
            <a:avLst/>
          </a:prstGeom>
          <a:solidFill>
            <a:srgbClr val="00B8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0" name="Ellipse 4"/>
          <p:cNvSpPr>
            <a:spLocks noChangeArrowheads="1"/>
          </p:cNvSpPr>
          <p:nvPr/>
        </p:nvSpPr>
        <p:spPr bwMode="auto">
          <a:xfrm>
            <a:off x="1549400" y="1555750"/>
            <a:ext cx="142875" cy="14287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631" name="Ellipse 8"/>
          <p:cNvSpPr>
            <a:spLocks noChangeArrowheads="1"/>
          </p:cNvSpPr>
          <p:nvPr/>
        </p:nvSpPr>
        <p:spPr bwMode="auto">
          <a:xfrm>
            <a:off x="2000250" y="1549400"/>
            <a:ext cx="142875" cy="14287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cxnSp>
        <p:nvCxnSpPr>
          <p:cNvPr id="26632" name="Gerade Verbindung mit Pfeil 12"/>
          <p:cNvCxnSpPr>
            <a:cxnSpLocks noChangeShapeType="1"/>
          </p:cNvCxnSpPr>
          <p:nvPr/>
        </p:nvCxnSpPr>
        <p:spPr bwMode="auto">
          <a:xfrm rot="5400000" flipH="1" flipV="1">
            <a:off x="-37306" y="4321969"/>
            <a:ext cx="3073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Gerade Verbindung mit Pfeil 15"/>
          <p:cNvCxnSpPr>
            <a:cxnSpLocks noChangeShapeType="1"/>
          </p:cNvCxnSpPr>
          <p:nvPr/>
        </p:nvCxnSpPr>
        <p:spPr bwMode="auto">
          <a:xfrm>
            <a:off x="1500188" y="5000625"/>
            <a:ext cx="53578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Textfeld 16"/>
          <p:cNvSpPr txBox="1">
            <a:spLocks noChangeArrowheads="1"/>
          </p:cNvSpPr>
          <p:nvPr/>
        </p:nvSpPr>
        <p:spPr bwMode="auto">
          <a:xfrm>
            <a:off x="3857625" y="5214938"/>
            <a:ext cx="10826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chemeClr val="tx1"/>
                </a:solidFill>
              </a:rPr>
              <a:t>Distance</a:t>
            </a:r>
          </a:p>
        </p:txBody>
      </p:sp>
      <p:sp>
        <p:nvSpPr>
          <p:cNvPr id="26635" name="Textfeld 17"/>
          <p:cNvSpPr txBox="1">
            <a:spLocks noChangeArrowheads="1"/>
          </p:cNvSpPr>
          <p:nvPr/>
        </p:nvSpPr>
        <p:spPr bwMode="auto">
          <a:xfrm rot="-5400000">
            <a:off x="189707" y="3831431"/>
            <a:ext cx="20701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chemeClr val="tx1"/>
                </a:solidFill>
              </a:rPr>
              <a:t>Coulomb Potential</a:t>
            </a:r>
          </a:p>
        </p:txBody>
      </p:sp>
      <p:sp>
        <p:nvSpPr>
          <p:cNvPr id="23" name="Freihandform 22"/>
          <p:cNvSpPr/>
          <p:nvPr/>
        </p:nvSpPr>
        <p:spPr bwMode="auto">
          <a:xfrm>
            <a:off x="2095500" y="3511550"/>
            <a:ext cx="3773488" cy="2443163"/>
          </a:xfrm>
          <a:custGeom>
            <a:avLst/>
            <a:gdLst>
              <a:gd name="connsiteX0" fmla="*/ 166576 w 4175050"/>
              <a:gd name="connsiteY0" fmla="*/ 2441944 h 2441944"/>
              <a:gd name="connsiteX1" fmla="*/ 177209 w 4175050"/>
              <a:gd name="connsiteY1" fmla="*/ 272902 h 2441944"/>
              <a:gd name="connsiteX2" fmla="*/ 1229832 w 4175050"/>
              <a:gd name="connsiteY2" fmla="*/ 804530 h 2441944"/>
              <a:gd name="connsiteX3" fmla="*/ 2197395 w 4175050"/>
              <a:gd name="connsiteY3" fmla="*/ 1282995 h 2441944"/>
              <a:gd name="connsiteX4" fmla="*/ 3749748 w 4175050"/>
              <a:gd name="connsiteY4" fmla="*/ 1495646 h 2441944"/>
              <a:gd name="connsiteX5" fmla="*/ 3749748 w 4175050"/>
              <a:gd name="connsiteY5" fmla="*/ 1495646 h 2441944"/>
              <a:gd name="connsiteX6" fmla="*/ 3281916 w 4175050"/>
              <a:gd name="connsiteY6" fmla="*/ 942753 h 2441944"/>
              <a:gd name="connsiteX7" fmla="*/ 3281916 w 4175050"/>
              <a:gd name="connsiteY7" fmla="*/ 942753 h 2441944"/>
              <a:gd name="connsiteX8" fmla="*/ 4175050 w 4175050"/>
              <a:gd name="connsiteY8" fmla="*/ 1399953 h 2441944"/>
              <a:gd name="connsiteX9" fmla="*/ 4175050 w 4175050"/>
              <a:gd name="connsiteY9" fmla="*/ 1399953 h 2441944"/>
              <a:gd name="connsiteX0" fmla="*/ 166576 w 4175050"/>
              <a:gd name="connsiteY0" fmla="*/ 2441944 h 2441944"/>
              <a:gd name="connsiteX1" fmla="*/ 177209 w 4175050"/>
              <a:gd name="connsiteY1" fmla="*/ 272902 h 2441944"/>
              <a:gd name="connsiteX2" fmla="*/ 1229832 w 4175050"/>
              <a:gd name="connsiteY2" fmla="*/ 804530 h 2441944"/>
              <a:gd name="connsiteX3" fmla="*/ 2197395 w 4175050"/>
              <a:gd name="connsiteY3" fmla="*/ 1282995 h 2441944"/>
              <a:gd name="connsiteX4" fmla="*/ 3749748 w 4175050"/>
              <a:gd name="connsiteY4" fmla="*/ 1495646 h 2441944"/>
              <a:gd name="connsiteX5" fmla="*/ 3749748 w 4175050"/>
              <a:gd name="connsiteY5" fmla="*/ 1495646 h 2441944"/>
              <a:gd name="connsiteX6" fmla="*/ 3281916 w 4175050"/>
              <a:gd name="connsiteY6" fmla="*/ 942753 h 2441944"/>
              <a:gd name="connsiteX7" fmla="*/ 3281916 w 4175050"/>
              <a:gd name="connsiteY7" fmla="*/ 942753 h 2441944"/>
              <a:gd name="connsiteX8" fmla="*/ 4175050 w 4175050"/>
              <a:gd name="connsiteY8" fmla="*/ 1399953 h 2441944"/>
              <a:gd name="connsiteX9" fmla="*/ 4175050 w 4175050"/>
              <a:gd name="connsiteY9" fmla="*/ 1399953 h 2441944"/>
              <a:gd name="connsiteX0" fmla="*/ 83288 w 4234670"/>
              <a:gd name="connsiteY0" fmla="*/ 2441944 h 2441944"/>
              <a:gd name="connsiteX1" fmla="*/ 236829 w 4234670"/>
              <a:gd name="connsiteY1" fmla="*/ 272902 h 2441944"/>
              <a:gd name="connsiteX2" fmla="*/ 1289452 w 4234670"/>
              <a:gd name="connsiteY2" fmla="*/ 804530 h 2441944"/>
              <a:gd name="connsiteX3" fmla="*/ 2257015 w 4234670"/>
              <a:gd name="connsiteY3" fmla="*/ 1282995 h 2441944"/>
              <a:gd name="connsiteX4" fmla="*/ 3809368 w 4234670"/>
              <a:gd name="connsiteY4" fmla="*/ 1495646 h 2441944"/>
              <a:gd name="connsiteX5" fmla="*/ 3809368 w 4234670"/>
              <a:gd name="connsiteY5" fmla="*/ 1495646 h 2441944"/>
              <a:gd name="connsiteX6" fmla="*/ 3341536 w 4234670"/>
              <a:gd name="connsiteY6" fmla="*/ 942753 h 2441944"/>
              <a:gd name="connsiteX7" fmla="*/ 3341536 w 4234670"/>
              <a:gd name="connsiteY7" fmla="*/ 942753 h 2441944"/>
              <a:gd name="connsiteX8" fmla="*/ 4234670 w 4234670"/>
              <a:gd name="connsiteY8" fmla="*/ 1399953 h 2441944"/>
              <a:gd name="connsiteX9" fmla="*/ 4234670 w 4234670"/>
              <a:gd name="connsiteY9" fmla="*/ 1399953 h 2441944"/>
              <a:gd name="connsiteX0" fmla="*/ 47486 w 4198868"/>
              <a:gd name="connsiteY0" fmla="*/ 2441944 h 2441944"/>
              <a:gd name="connsiteX1" fmla="*/ 201027 w 4198868"/>
              <a:gd name="connsiteY1" fmla="*/ 272902 h 2441944"/>
              <a:gd name="connsiteX2" fmla="*/ 1253650 w 4198868"/>
              <a:gd name="connsiteY2" fmla="*/ 804530 h 2441944"/>
              <a:gd name="connsiteX3" fmla="*/ 2221213 w 4198868"/>
              <a:gd name="connsiteY3" fmla="*/ 1282995 h 2441944"/>
              <a:gd name="connsiteX4" fmla="*/ 3773566 w 4198868"/>
              <a:gd name="connsiteY4" fmla="*/ 1495646 h 2441944"/>
              <a:gd name="connsiteX5" fmla="*/ 3773566 w 4198868"/>
              <a:gd name="connsiteY5" fmla="*/ 1495646 h 2441944"/>
              <a:gd name="connsiteX6" fmla="*/ 3305734 w 4198868"/>
              <a:gd name="connsiteY6" fmla="*/ 942753 h 2441944"/>
              <a:gd name="connsiteX7" fmla="*/ 3305734 w 4198868"/>
              <a:gd name="connsiteY7" fmla="*/ 942753 h 2441944"/>
              <a:gd name="connsiteX8" fmla="*/ 4198868 w 4198868"/>
              <a:gd name="connsiteY8" fmla="*/ 1399953 h 2441944"/>
              <a:gd name="connsiteX9" fmla="*/ 4198868 w 4198868"/>
              <a:gd name="connsiteY9" fmla="*/ 1399953 h 2441944"/>
              <a:gd name="connsiteX0" fmla="*/ 47486 w 4198868"/>
              <a:gd name="connsiteY0" fmla="*/ 2441944 h 2441944"/>
              <a:gd name="connsiteX1" fmla="*/ 201027 w 4198868"/>
              <a:gd name="connsiteY1" fmla="*/ 272902 h 2441944"/>
              <a:gd name="connsiteX2" fmla="*/ 1253650 w 4198868"/>
              <a:gd name="connsiteY2" fmla="*/ 804530 h 2441944"/>
              <a:gd name="connsiteX3" fmla="*/ 2221213 w 4198868"/>
              <a:gd name="connsiteY3" fmla="*/ 1282995 h 2441944"/>
              <a:gd name="connsiteX4" fmla="*/ 3773566 w 4198868"/>
              <a:gd name="connsiteY4" fmla="*/ 1495646 h 2441944"/>
              <a:gd name="connsiteX5" fmla="*/ 3773566 w 4198868"/>
              <a:gd name="connsiteY5" fmla="*/ 1495646 h 2441944"/>
              <a:gd name="connsiteX6" fmla="*/ 3305734 w 4198868"/>
              <a:gd name="connsiteY6" fmla="*/ 942753 h 2441944"/>
              <a:gd name="connsiteX7" fmla="*/ 3305734 w 4198868"/>
              <a:gd name="connsiteY7" fmla="*/ 942753 h 2441944"/>
              <a:gd name="connsiteX8" fmla="*/ 4198868 w 4198868"/>
              <a:gd name="connsiteY8" fmla="*/ 1399953 h 2441944"/>
              <a:gd name="connsiteX9" fmla="*/ 4198868 w 4198868"/>
              <a:gd name="connsiteY9" fmla="*/ 1399953 h 2441944"/>
              <a:gd name="connsiteX0" fmla="*/ 47486 w 4198868"/>
              <a:gd name="connsiteY0" fmla="*/ 2441944 h 2441944"/>
              <a:gd name="connsiteX1" fmla="*/ 201027 w 4198868"/>
              <a:gd name="connsiteY1" fmla="*/ 272902 h 2441944"/>
              <a:gd name="connsiteX2" fmla="*/ 1253650 w 4198868"/>
              <a:gd name="connsiteY2" fmla="*/ 804530 h 2441944"/>
              <a:gd name="connsiteX3" fmla="*/ 2221213 w 4198868"/>
              <a:gd name="connsiteY3" fmla="*/ 1282995 h 2441944"/>
              <a:gd name="connsiteX4" fmla="*/ 3773566 w 4198868"/>
              <a:gd name="connsiteY4" fmla="*/ 1495646 h 2441944"/>
              <a:gd name="connsiteX5" fmla="*/ 3773566 w 4198868"/>
              <a:gd name="connsiteY5" fmla="*/ 1495646 h 2441944"/>
              <a:gd name="connsiteX6" fmla="*/ 3305734 w 4198868"/>
              <a:gd name="connsiteY6" fmla="*/ 942753 h 2441944"/>
              <a:gd name="connsiteX7" fmla="*/ 3305734 w 4198868"/>
              <a:gd name="connsiteY7" fmla="*/ 942753 h 2441944"/>
              <a:gd name="connsiteX8" fmla="*/ 4198868 w 4198868"/>
              <a:gd name="connsiteY8" fmla="*/ 1399953 h 2441944"/>
              <a:gd name="connsiteX9" fmla="*/ 4198868 w 4198868"/>
              <a:gd name="connsiteY9" fmla="*/ 1399953 h 2441944"/>
              <a:gd name="connsiteX0" fmla="*/ 47486 w 4198868"/>
              <a:gd name="connsiteY0" fmla="*/ 2441944 h 2441944"/>
              <a:gd name="connsiteX1" fmla="*/ 201027 w 4198868"/>
              <a:gd name="connsiteY1" fmla="*/ 272902 h 2441944"/>
              <a:gd name="connsiteX2" fmla="*/ 1253650 w 4198868"/>
              <a:gd name="connsiteY2" fmla="*/ 804530 h 2441944"/>
              <a:gd name="connsiteX3" fmla="*/ 2221213 w 4198868"/>
              <a:gd name="connsiteY3" fmla="*/ 1282995 h 2441944"/>
              <a:gd name="connsiteX4" fmla="*/ 3773566 w 4198868"/>
              <a:gd name="connsiteY4" fmla="*/ 1495646 h 2441944"/>
              <a:gd name="connsiteX5" fmla="*/ 3773566 w 4198868"/>
              <a:gd name="connsiteY5" fmla="*/ 1495646 h 2441944"/>
              <a:gd name="connsiteX6" fmla="*/ 3305734 w 4198868"/>
              <a:gd name="connsiteY6" fmla="*/ 942753 h 2441944"/>
              <a:gd name="connsiteX7" fmla="*/ 3305734 w 4198868"/>
              <a:gd name="connsiteY7" fmla="*/ 942753 h 2441944"/>
              <a:gd name="connsiteX8" fmla="*/ 4198868 w 4198868"/>
              <a:gd name="connsiteY8" fmla="*/ 1399953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6" fmla="*/ 3305734 w 3773566"/>
              <a:gd name="connsiteY6" fmla="*/ 942753 h 2441944"/>
              <a:gd name="connsiteX7" fmla="*/ 3305734 w 3773566"/>
              <a:gd name="connsiteY7" fmla="*/ 942753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6" fmla="*/ 3305734 w 3773566"/>
              <a:gd name="connsiteY6" fmla="*/ 942753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2231845 w 3773566"/>
              <a:gd name="connsiteY4" fmla="*/ 1272362 h 2441944"/>
              <a:gd name="connsiteX5" fmla="*/ 3773566 w 3773566"/>
              <a:gd name="connsiteY5" fmla="*/ 1495646 h 2441944"/>
              <a:gd name="connsiteX6" fmla="*/ 3773566 w 3773566"/>
              <a:gd name="connsiteY6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2231845 w 3773566"/>
              <a:gd name="connsiteY4" fmla="*/ 1272362 h 2441944"/>
              <a:gd name="connsiteX5" fmla="*/ 3773566 w 3773566"/>
              <a:gd name="connsiteY5" fmla="*/ 1495646 h 2441944"/>
              <a:gd name="connsiteX6" fmla="*/ 3773566 w 3773566"/>
              <a:gd name="connsiteY6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495646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  <a:gd name="connsiteX5" fmla="*/ 3773566 w 3773566"/>
              <a:gd name="connsiteY5" fmla="*/ 1638498 h 2441944"/>
              <a:gd name="connsiteX0" fmla="*/ 47486 w 3773566"/>
              <a:gd name="connsiteY0" fmla="*/ 2441944 h 2441944"/>
              <a:gd name="connsiteX1" fmla="*/ 201027 w 3773566"/>
              <a:gd name="connsiteY1" fmla="*/ 272902 h 2441944"/>
              <a:gd name="connsiteX2" fmla="*/ 1253650 w 3773566"/>
              <a:gd name="connsiteY2" fmla="*/ 804530 h 2441944"/>
              <a:gd name="connsiteX3" fmla="*/ 2221213 w 3773566"/>
              <a:gd name="connsiteY3" fmla="*/ 1282995 h 2441944"/>
              <a:gd name="connsiteX4" fmla="*/ 3773566 w 3773566"/>
              <a:gd name="connsiteY4" fmla="*/ 1495646 h 244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566" h="2441944">
                <a:moveTo>
                  <a:pt x="47486" y="2441944"/>
                </a:moveTo>
                <a:cubicBezTo>
                  <a:pt x="67918" y="1483873"/>
                  <a:pt x="0" y="545804"/>
                  <a:pt x="201027" y="272902"/>
                </a:cubicBezTo>
                <a:cubicBezTo>
                  <a:pt x="402054" y="0"/>
                  <a:pt x="907327" y="618234"/>
                  <a:pt x="1253650" y="804530"/>
                </a:cubicBezTo>
                <a:cubicBezTo>
                  <a:pt x="1554469" y="991146"/>
                  <a:pt x="1801227" y="1167809"/>
                  <a:pt x="2221213" y="1282995"/>
                </a:cubicBezTo>
                <a:cubicBezTo>
                  <a:pt x="2641199" y="1398181"/>
                  <a:pt x="3514841" y="1460204"/>
                  <a:pt x="3773566" y="1495646"/>
                </a:cubicBezTo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637" name="Freihandform 23"/>
          <p:cNvSpPr>
            <a:spLocks noChangeArrowheads="1"/>
          </p:cNvSpPr>
          <p:nvPr/>
        </p:nvSpPr>
        <p:spPr bwMode="auto">
          <a:xfrm>
            <a:off x="3562350" y="4454525"/>
            <a:ext cx="1668463" cy="547688"/>
          </a:xfrm>
          <a:custGeom>
            <a:avLst/>
            <a:gdLst>
              <a:gd name="T0" fmla="*/ 0 w 1669312"/>
              <a:gd name="T1" fmla="*/ 0 h 547577"/>
              <a:gd name="T2" fmla="*/ 834435 w 1669312"/>
              <a:gd name="T3" fmla="*/ 458409 h 547577"/>
              <a:gd name="T4" fmla="*/ 1658308 w 1669312"/>
              <a:gd name="T5" fmla="*/ 543690 h 547577"/>
              <a:gd name="T6" fmla="*/ 0 60000 65536"/>
              <a:gd name="T7" fmla="*/ 0 60000 65536"/>
              <a:gd name="T8" fmla="*/ 0 60000 65536"/>
              <a:gd name="T9" fmla="*/ 0 w 1669312"/>
              <a:gd name="T10" fmla="*/ 0 h 547577"/>
              <a:gd name="T11" fmla="*/ 1669312 w 1669312"/>
              <a:gd name="T12" fmla="*/ 547577 h 547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9312" h="547577">
                <a:moveTo>
                  <a:pt x="0" y="0"/>
                </a:moveTo>
                <a:cubicBezTo>
                  <a:pt x="280876" y="183411"/>
                  <a:pt x="547139" y="352849"/>
                  <a:pt x="839972" y="457200"/>
                </a:cubicBezTo>
                <a:cubicBezTo>
                  <a:pt x="1118191" y="547577"/>
                  <a:pt x="1531089" y="529855"/>
                  <a:pt x="1669312" y="542260"/>
                </a:cubicBezTo>
              </a:path>
            </a:pathLst>
          </a:cu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26638" name="Gerade Verbindung mit Pfeil 24"/>
          <p:cNvCxnSpPr>
            <a:cxnSpLocks noChangeShapeType="1"/>
          </p:cNvCxnSpPr>
          <p:nvPr/>
        </p:nvCxnSpPr>
        <p:spPr bwMode="auto">
          <a:xfrm rot="5400000" flipH="1" flipV="1">
            <a:off x="1975643" y="1453357"/>
            <a:ext cx="214313" cy="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 rot="5400000" flipH="1" flipV="1">
            <a:off x="1350169" y="1099344"/>
            <a:ext cx="1000125" cy="1587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640" name="Gerade Verbindung mit Pfeil 18"/>
          <p:cNvCxnSpPr>
            <a:cxnSpLocks noChangeShapeType="1"/>
          </p:cNvCxnSpPr>
          <p:nvPr/>
        </p:nvCxnSpPr>
        <p:spPr bwMode="auto">
          <a:xfrm rot="5400000" flipH="1" flipV="1">
            <a:off x="1525587" y="1463676"/>
            <a:ext cx="212725" cy="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1" name="Textfeld 19"/>
          <p:cNvSpPr txBox="1">
            <a:spLocks noChangeArrowheads="1"/>
          </p:cNvSpPr>
          <p:nvPr/>
        </p:nvSpPr>
        <p:spPr bwMode="auto">
          <a:xfrm>
            <a:off x="4286250" y="3581400"/>
            <a:ext cx="6969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7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91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571500" y="5538787"/>
            <a:ext cx="80391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C00000"/>
                </a:solidFill>
              </a:rPr>
              <a:t>Can </a:t>
            </a:r>
            <a:r>
              <a:rPr lang="de-DE" sz="2800" dirty="0" err="1">
                <a:solidFill>
                  <a:srgbClr val="C00000"/>
                </a:solidFill>
              </a:rPr>
              <a:t>the</a:t>
            </a:r>
            <a:r>
              <a:rPr lang="de-DE" sz="2800" dirty="0">
                <a:solidFill>
                  <a:srgbClr val="C00000"/>
                </a:solidFill>
              </a:rPr>
              <a:t> total </a:t>
            </a:r>
            <a:r>
              <a:rPr lang="de-DE" sz="2800" dirty="0" err="1">
                <a:solidFill>
                  <a:srgbClr val="C00000"/>
                </a:solidFill>
              </a:rPr>
              <a:t>cross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section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of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the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fusion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reactions</a:t>
            </a: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>
                <a:solidFill>
                  <a:srgbClr val="C00000"/>
                </a:solidFill>
              </a:rPr>
              <a:t>be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increased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by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using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polarized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particles</a:t>
            </a:r>
            <a:r>
              <a:rPr lang="de-DE" sz="2800" dirty="0">
                <a:solidFill>
                  <a:srgbClr val="C00000"/>
                </a:solidFill>
              </a:rPr>
              <a:t> ?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1913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07106"/>
            <a:ext cx="3962400" cy="458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89808" y="489858"/>
            <a:ext cx="358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Total </a:t>
            </a:r>
            <a:r>
              <a:rPr lang="de-DE" sz="2400" dirty="0" err="1" smtClean="0"/>
              <a:t>cross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</a:t>
            </a:r>
            <a:r>
              <a:rPr lang="de-DE" sz="2400" dirty="0" smtClean="0"/>
              <a:t> (</a:t>
            </a:r>
            <a:r>
              <a:rPr lang="de-DE" sz="2400" dirty="0" err="1" smtClean="0"/>
              <a:t>c.m</a:t>
            </a:r>
            <a:r>
              <a:rPr lang="de-DE" sz="2400" dirty="0" smtClean="0"/>
              <a:t>.)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533400" y="1447800"/>
            <a:ext cx="338746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     t + d       </a:t>
            </a:r>
            <a:r>
              <a:rPr lang="de-DE" sz="2800" baseline="30000" dirty="0" smtClean="0"/>
              <a:t>4</a:t>
            </a:r>
            <a:r>
              <a:rPr lang="de-DE" sz="2800" dirty="0" smtClean="0"/>
              <a:t>He + n</a:t>
            </a:r>
          </a:p>
          <a:p>
            <a:endParaRPr lang="de-DE" sz="2800" dirty="0"/>
          </a:p>
          <a:p>
            <a:r>
              <a:rPr lang="de-DE" sz="2800" baseline="30000" dirty="0" smtClean="0"/>
              <a:t>3</a:t>
            </a:r>
            <a:r>
              <a:rPr lang="de-DE" sz="2800" dirty="0" smtClean="0"/>
              <a:t>He + d       </a:t>
            </a:r>
            <a:r>
              <a:rPr lang="de-DE" sz="2800" baseline="30000" dirty="0" smtClean="0"/>
              <a:t>4</a:t>
            </a:r>
            <a:r>
              <a:rPr lang="de-DE" sz="2800" dirty="0" smtClean="0"/>
              <a:t>He + p</a:t>
            </a:r>
          </a:p>
          <a:p>
            <a:endParaRPr lang="de-DE" sz="2800" dirty="0"/>
          </a:p>
          <a:p>
            <a:r>
              <a:rPr lang="de-DE" sz="2800" dirty="0" smtClean="0"/>
              <a:t>    d + d       </a:t>
            </a:r>
            <a:r>
              <a:rPr lang="de-DE" sz="2800" baseline="30000" dirty="0" smtClean="0"/>
              <a:t>3</a:t>
            </a:r>
            <a:r>
              <a:rPr lang="de-DE" sz="2800" dirty="0" smtClean="0"/>
              <a:t>He + n</a:t>
            </a:r>
          </a:p>
          <a:p>
            <a:endParaRPr lang="de-DE" sz="2800" dirty="0"/>
          </a:p>
          <a:p>
            <a:r>
              <a:rPr lang="de-DE" sz="2800" dirty="0" smtClean="0"/>
              <a:t>    d + d         t + p </a:t>
            </a:r>
            <a:endParaRPr lang="de-DE" sz="2800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1981200" y="1752600"/>
            <a:ext cx="3810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1981200" y="2590800"/>
            <a:ext cx="3810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1981200" y="3429000"/>
            <a:ext cx="3810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1981200" y="4267200"/>
            <a:ext cx="3810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218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381000" y="762000"/>
            <a:ext cx="8547853" cy="634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 smtClean="0">
                <a:solidFill>
                  <a:srgbClr val="C00000"/>
                </a:solidFill>
              </a:rPr>
              <a:t>Which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questions</a:t>
            </a:r>
            <a:r>
              <a:rPr lang="de-DE" sz="2800" dirty="0" smtClean="0">
                <a:solidFill>
                  <a:srgbClr val="C00000"/>
                </a:solidFill>
              </a:rPr>
              <a:t> must </a:t>
            </a:r>
            <a:r>
              <a:rPr lang="de-DE" sz="2800" dirty="0" err="1" smtClean="0">
                <a:solidFill>
                  <a:srgbClr val="C00000"/>
                </a:solidFill>
              </a:rPr>
              <a:t>be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solved</a:t>
            </a:r>
            <a:r>
              <a:rPr lang="de-DE" sz="2800" dirty="0" smtClean="0">
                <a:solidFill>
                  <a:srgbClr val="C00000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1.) </a:t>
            </a:r>
            <a:r>
              <a:rPr lang="de-DE" sz="2400" dirty="0" err="1" smtClean="0">
                <a:solidFill>
                  <a:schemeClr val="tx1"/>
                </a:solidFill>
              </a:rPr>
              <a:t>Dependence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total </a:t>
            </a:r>
            <a:r>
              <a:rPr lang="de-DE" sz="2400" dirty="0" err="1" smtClean="0">
                <a:solidFill>
                  <a:schemeClr val="tx1"/>
                </a:solidFill>
              </a:rPr>
              <a:t>cross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section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from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</a:t>
            </a:r>
            <a:r>
              <a:rPr 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for</a:t>
            </a:r>
            <a:r>
              <a:rPr lang="de-DE" sz="2400" dirty="0" smtClean="0">
                <a:solidFill>
                  <a:schemeClr val="tx1"/>
                </a:solidFill>
              </a:rPr>
              <a:t> all </a:t>
            </a:r>
            <a:r>
              <a:rPr lang="de-DE" sz="2400" dirty="0" err="1" smtClean="0">
                <a:solidFill>
                  <a:schemeClr val="tx1"/>
                </a:solidFill>
              </a:rPr>
              <a:t>fusion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reactions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2.) </a:t>
            </a:r>
            <a:r>
              <a:rPr 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conservation</a:t>
            </a:r>
            <a:r>
              <a:rPr lang="de-DE" sz="2400" dirty="0" smtClean="0">
                <a:solidFill>
                  <a:schemeClr val="tx1"/>
                </a:solidFill>
              </a:rPr>
              <a:t> in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different </a:t>
            </a:r>
            <a:r>
              <a:rPr lang="de-DE" sz="2400" dirty="0" err="1" smtClean="0">
                <a:solidFill>
                  <a:schemeClr val="tx1"/>
                </a:solidFill>
              </a:rPr>
              <a:t>plasmas</a:t>
            </a:r>
            <a:r>
              <a:rPr lang="de-DE" sz="2400" dirty="0" smtClean="0">
                <a:solidFill>
                  <a:schemeClr val="tx1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0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0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a.) </a:t>
            </a:r>
            <a:r>
              <a:rPr lang="de-DE" sz="2400" dirty="0" err="1">
                <a:solidFill>
                  <a:schemeClr val="tx1"/>
                </a:solidFill>
              </a:rPr>
              <a:t>Magnetic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confinement</a:t>
            </a:r>
            <a:r>
              <a:rPr lang="de-DE" sz="2400" dirty="0">
                <a:solidFill>
                  <a:schemeClr val="tx1"/>
                </a:solidFill>
              </a:rPr>
              <a:t>: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	- R.M. </a:t>
            </a:r>
            <a:r>
              <a:rPr lang="de-DE" sz="2400" dirty="0" err="1">
                <a:solidFill>
                  <a:schemeClr val="tx1"/>
                </a:solidFill>
              </a:rPr>
              <a:t>Kulsrud</a:t>
            </a:r>
            <a:r>
              <a:rPr lang="de-DE" sz="2400" dirty="0">
                <a:solidFill>
                  <a:schemeClr val="tx1"/>
                </a:solidFill>
              </a:rPr>
              <a:t> et al.; Phys. </a:t>
            </a:r>
            <a:r>
              <a:rPr lang="de-DE" sz="2400" dirty="0" err="1">
                <a:solidFill>
                  <a:schemeClr val="tx1"/>
                </a:solidFill>
              </a:rPr>
              <a:t>Rev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dirty="0" err="1">
                <a:solidFill>
                  <a:schemeClr val="tx1"/>
                </a:solidFill>
              </a:rPr>
              <a:t>Lett</a:t>
            </a:r>
            <a:r>
              <a:rPr lang="de-DE" sz="2400" dirty="0">
                <a:solidFill>
                  <a:schemeClr val="tx1"/>
                </a:solidFill>
              </a:rPr>
              <a:t>. </a:t>
            </a:r>
            <a:r>
              <a:rPr lang="de-DE" sz="2400" b="1" dirty="0">
                <a:solidFill>
                  <a:schemeClr val="tx1"/>
                </a:solidFill>
              </a:rPr>
              <a:t>49</a:t>
            </a:r>
            <a:r>
              <a:rPr lang="de-DE" sz="2400" dirty="0">
                <a:solidFill>
                  <a:schemeClr val="tx1"/>
                </a:solidFill>
              </a:rPr>
              <a:t>, 1248 (1982)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b.) </a:t>
            </a:r>
            <a:r>
              <a:rPr lang="de-DE" sz="2400" dirty="0" err="1" smtClean="0">
                <a:solidFill>
                  <a:schemeClr val="tx1"/>
                </a:solidFill>
              </a:rPr>
              <a:t>Inertial</a:t>
            </a:r>
            <a:r>
              <a:rPr lang="de-DE" sz="2400" dirty="0" smtClean="0">
                <a:solidFill>
                  <a:schemeClr val="tx1"/>
                </a:solidFill>
              </a:rPr>
              <a:t> Fusion: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</a:t>
            </a:r>
            <a:r>
              <a:rPr lang="de-DE" sz="2400" dirty="0" smtClean="0">
                <a:solidFill>
                  <a:schemeClr val="tx1"/>
                </a:solidFill>
              </a:rPr>
              <a:t>	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 </a:t>
            </a:r>
            <a:r>
              <a:rPr lang="de-DE" sz="2400" dirty="0" smtClean="0">
                <a:solidFill>
                  <a:schemeClr val="tx1"/>
                </a:solidFill>
              </a:rPr>
              <a:t>    -  J.P. </a:t>
            </a:r>
            <a:r>
              <a:rPr lang="de-DE" sz="2400" dirty="0" err="1" smtClean="0">
                <a:solidFill>
                  <a:schemeClr val="tx1"/>
                </a:solidFill>
              </a:rPr>
              <a:t>Didelez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and</a:t>
            </a:r>
            <a:r>
              <a:rPr lang="de-DE" sz="2400" dirty="0" smtClean="0">
                <a:solidFill>
                  <a:schemeClr val="tx1"/>
                </a:solidFill>
              </a:rPr>
              <a:t> C. Deutsch; 2011 </a:t>
            </a:r>
            <a:r>
              <a:rPr lang="de-DE" sz="2400" i="1" dirty="0" smtClean="0">
                <a:solidFill>
                  <a:schemeClr val="tx1"/>
                </a:solidFill>
              </a:rPr>
              <a:t>Laser </a:t>
            </a:r>
            <a:r>
              <a:rPr lang="de-DE" sz="2400" i="1" dirty="0" err="1" smtClean="0">
                <a:solidFill>
                  <a:schemeClr val="tx1"/>
                </a:solidFill>
              </a:rPr>
              <a:t>and</a:t>
            </a:r>
            <a:r>
              <a:rPr lang="de-DE" sz="2400" i="1" dirty="0" smtClean="0">
                <a:solidFill>
                  <a:schemeClr val="tx1"/>
                </a:solidFill>
              </a:rPr>
              <a:t> </a:t>
            </a:r>
            <a:r>
              <a:rPr lang="de-DE" sz="2400" i="1" dirty="0" err="1" smtClean="0">
                <a:solidFill>
                  <a:schemeClr val="tx1"/>
                </a:solidFill>
              </a:rPr>
              <a:t>Particle</a:t>
            </a:r>
            <a:endParaRPr lang="de-DE" sz="2400" i="1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i="1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i="1" dirty="0">
                <a:solidFill>
                  <a:schemeClr val="tx1"/>
                </a:solidFill>
              </a:rPr>
              <a:t>	</a:t>
            </a:r>
            <a:r>
              <a:rPr lang="de-DE" sz="2400" i="1" dirty="0" smtClean="0">
                <a:solidFill>
                  <a:schemeClr val="tx1"/>
                </a:solidFill>
              </a:rPr>
              <a:t>	   </a:t>
            </a:r>
            <a:r>
              <a:rPr lang="de-DE" sz="2400" i="1" dirty="0" err="1" smtClean="0">
                <a:solidFill>
                  <a:schemeClr val="tx1"/>
                </a:solidFill>
              </a:rPr>
              <a:t>Beams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b="1" dirty="0" smtClean="0">
                <a:solidFill>
                  <a:schemeClr val="tx1"/>
                </a:solidFill>
              </a:rPr>
              <a:t>29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169.</a:t>
            </a: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</a:t>
            </a:r>
            <a:r>
              <a:rPr lang="de-DE" sz="2400" dirty="0" smtClean="0">
                <a:solidFill>
                  <a:schemeClr val="tx1"/>
                </a:solidFill>
              </a:rPr>
              <a:t>	- M. Büscher (IKP) / Prof. O. Willi (Uni. Düsseldorf)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</a:t>
            </a:r>
            <a:r>
              <a:rPr lang="de-DE" sz="2400" dirty="0" smtClean="0">
                <a:solidFill>
                  <a:schemeClr val="tx1"/>
                </a:solidFill>
              </a:rPr>
              <a:t>					„</a:t>
            </a:r>
            <a:r>
              <a:rPr lang="de-DE" sz="2400" dirty="0" smtClean="0">
                <a:solidFill>
                  <a:srgbClr val="002060"/>
                </a:solidFill>
              </a:rPr>
              <a:t>Laser </a:t>
            </a:r>
            <a:r>
              <a:rPr lang="de-DE" sz="2400" dirty="0" err="1" smtClean="0">
                <a:solidFill>
                  <a:srgbClr val="002060"/>
                </a:solidFill>
              </a:rPr>
              <a:t>Acceleration</a:t>
            </a:r>
            <a:r>
              <a:rPr lang="de-DE" sz="2400" dirty="0" smtClean="0">
                <a:solidFill>
                  <a:schemeClr val="tx1"/>
                </a:solidFill>
              </a:rPr>
              <a:t>“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8882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6600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59700" cy="762000"/>
          </a:xfrm>
        </p:spPr>
        <p:txBody>
          <a:bodyPr/>
          <a:lstStyle/>
          <a:p>
            <a:r>
              <a:rPr lang="de-DE" u="sng" smtClean="0"/>
              <a:t>Laser Acceleration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2" t="7314" b="3467"/>
          <a:stretch>
            <a:fillRect/>
          </a:stretch>
        </p:blipFill>
        <p:spPr bwMode="auto">
          <a:xfrm>
            <a:off x="533400" y="1203325"/>
            <a:ext cx="35814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828800" y="4251325"/>
            <a:ext cx="154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~ 100 GV/m</a:t>
            </a:r>
            <a:endParaRPr lang="de-DE" sz="2000">
              <a:solidFill>
                <a:srgbClr val="006600"/>
              </a:solidFill>
            </a:endParaRPr>
          </a:p>
        </p:txBody>
      </p: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4337050" y="1203325"/>
            <a:ext cx="4044950" cy="3444875"/>
            <a:chOff x="3489325" y="914400"/>
            <a:chExt cx="5419723" cy="4059238"/>
          </a:xfrm>
        </p:grpSpPr>
        <p:pic>
          <p:nvPicPr>
            <p:cNvPr id="28680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82" t="7314" b="3467"/>
            <a:stretch>
              <a:fillRect/>
            </a:stretch>
          </p:blipFill>
          <p:spPr bwMode="auto">
            <a:xfrm>
              <a:off x="3868738" y="949325"/>
              <a:ext cx="4892675" cy="385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489325" y="3327495"/>
              <a:ext cx="863582" cy="7070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6038764" y="4576763"/>
              <a:ext cx="1543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~ 100 GV/m</a:t>
              </a:r>
              <a:endParaRPr lang="de-DE" sz="2000">
                <a:solidFill>
                  <a:srgbClr val="006600"/>
                </a:solidFill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597805" y="914400"/>
              <a:ext cx="769992" cy="456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>
                  <a:solidFill>
                    <a:srgbClr val="000000"/>
                  </a:solidFill>
                </a:rPr>
                <a:t>       </a:t>
              </a:r>
            </a:p>
          </p:txBody>
        </p:sp>
        <p:pic>
          <p:nvPicPr>
            <p:cNvPr id="2868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800" y="3128963"/>
              <a:ext cx="94297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uppieren 24"/>
            <p:cNvGrpSpPr>
              <a:grpSpLocks/>
            </p:cNvGrpSpPr>
            <p:nvPr/>
          </p:nvGrpSpPr>
          <p:grpSpPr bwMode="auto">
            <a:xfrm>
              <a:off x="5852721" y="914401"/>
              <a:ext cx="3056327" cy="2417766"/>
              <a:chOff x="3688947" y="785274"/>
              <a:chExt cx="3056782" cy="2418726"/>
            </a:xfrm>
          </p:grpSpPr>
          <p:pic>
            <p:nvPicPr>
              <p:cNvPr id="28686" name="Picture 21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8947" y="2386800"/>
                <a:ext cx="1620000" cy="81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4501358" y="1546917"/>
                <a:ext cx="1357260" cy="881410"/>
              </a:xfrm>
              <a:prstGeom prst="line">
                <a:avLst/>
              </a:prstGeom>
              <a:noFill/>
              <a:ln w="19050">
                <a:solidFill>
                  <a:srgbClr val="0066CC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" name="Rechteck 23"/>
              <p:cNvSpPr>
                <a:spLocks noChangeArrowheads="1"/>
              </p:cNvSpPr>
              <p:nvPr/>
            </p:nvSpPr>
            <p:spPr bwMode="auto">
              <a:xfrm>
                <a:off x="5075747" y="785273"/>
                <a:ext cx="1669982" cy="641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srgbClr val="0066CC"/>
                    </a:solidFill>
                    <a:latin typeface="+mn-lt"/>
                  </a:rPr>
                  <a:t>Proton rich dot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srgbClr val="0066CC"/>
                    </a:solidFill>
                    <a:latin typeface="+mn-lt"/>
                  </a:rPr>
                  <a:t>20x20x0.5 </a:t>
                </a:r>
                <a:r>
                  <a:rPr lang="el-GR" kern="0" dirty="0">
                    <a:solidFill>
                      <a:srgbClr val="0066CC"/>
                    </a:solidFill>
                    <a:latin typeface="+mn-lt"/>
                  </a:rPr>
                  <a:t>μ</a:t>
                </a:r>
                <a:r>
                  <a:rPr lang="de-DE" kern="0" dirty="0">
                    <a:solidFill>
                      <a:srgbClr val="0066CC"/>
                    </a:solidFill>
                    <a:latin typeface="+mn-lt"/>
                  </a:rPr>
                  <a:t>m</a:t>
                </a:r>
                <a:endParaRPr lang="en-US" kern="0" dirty="0">
                  <a:solidFill>
                    <a:srgbClr val="0066CC"/>
                  </a:solidFill>
                  <a:latin typeface="+mn-lt"/>
                </a:endParaRPr>
              </a:p>
            </p:txBody>
          </p:sp>
        </p:grpSp>
      </p:grp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927100" y="4737100"/>
            <a:ext cx="253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10</a:t>
            </a:r>
            <a:r>
              <a:rPr lang="de-DE" baseline="30000" dirty="0"/>
              <a:t>8</a:t>
            </a:r>
            <a:r>
              <a:rPr lang="de-DE" dirty="0"/>
              <a:t> </a:t>
            </a:r>
            <a:r>
              <a:rPr lang="de-DE" dirty="0" err="1"/>
              <a:t>protons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1.5 </a:t>
            </a:r>
            <a:r>
              <a:rPr lang="de-DE" dirty="0" err="1"/>
              <a:t>MeV</a:t>
            </a:r>
            <a:endParaRPr lang="de-DE" dirty="0"/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029200" y="4735513"/>
            <a:ext cx="287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10</a:t>
            </a:r>
            <a:r>
              <a:rPr lang="de-DE" baseline="30000" dirty="0"/>
              <a:t>11</a:t>
            </a:r>
            <a:r>
              <a:rPr lang="de-DE" dirty="0"/>
              <a:t> </a:t>
            </a:r>
            <a:r>
              <a:rPr lang="de-DE" dirty="0" err="1"/>
              <a:t>protons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10 </a:t>
            </a:r>
            <a:r>
              <a:rPr lang="de-DE" dirty="0" err="1"/>
              <a:t>MeV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537494" y="5486400"/>
            <a:ext cx="6615906" cy="73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2400" dirty="0">
                <a:solidFill>
                  <a:srgbClr val="C00000"/>
                </a:solidFill>
              </a:rPr>
              <a:t>Laser </a:t>
            </a:r>
            <a:r>
              <a:rPr lang="de-DE" sz="2400" dirty="0" err="1">
                <a:solidFill>
                  <a:srgbClr val="C00000"/>
                </a:solidFill>
              </a:rPr>
              <a:t>Acceleration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of</a:t>
            </a:r>
            <a:r>
              <a:rPr lang="de-DE" sz="2400" dirty="0">
                <a:solidFill>
                  <a:srgbClr val="C00000"/>
                </a:solidFill>
              </a:rPr>
              <a:t> pol. </a:t>
            </a:r>
            <a:r>
              <a:rPr lang="de-DE" sz="2400" baseline="30000" dirty="0">
                <a:solidFill>
                  <a:srgbClr val="C00000"/>
                </a:solidFill>
              </a:rPr>
              <a:t>3</a:t>
            </a:r>
            <a:r>
              <a:rPr lang="de-DE" sz="2400" dirty="0">
                <a:solidFill>
                  <a:srgbClr val="C00000"/>
                </a:solidFill>
              </a:rPr>
              <a:t>He</a:t>
            </a:r>
            <a:r>
              <a:rPr lang="de-DE" sz="2400" baseline="30000" dirty="0">
                <a:solidFill>
                  <a:srgbClr val="C00000"/>
                </a:solidFill>
              </a:rPr>
              <a:t>2+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ions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from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</a:p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de-DE" sz="2400" dirty="0">
              <a:solidFill>
                <a:srgbClr val="C00000"/>
              </a:solidFill>
            </a:endParaRPr>
          </a:p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2400" dirty="0">
                <a:solidFill>
                  <a:srgbClr val="C00000"/>
                </a:solidFill>
              </a:rPr>
              <a:t>		 </a:t>
            </a:r>
            <a:r>
              <a:rPr lang="de-DE" sz="2400" dirty="0" smtClean="0">
                <a:solidFill>
                  <a:srgbClr val="C00000"/>
                </a:solidFill>
              </a:rPr>
              <a:t>       </a:t>
            </a:r>
            <a:r>
              <a:rPr lang="de-DE" sz="2400" dirty="0">
                <a:solidFill>
                  <a:srgbClr val="C00000"/>
                </a:solidFill>
              </a:rPr>
              <a:t>pol. </a:t>
            </a:r>
            <a:r>
              <a:rPr lang="de-DE" sz="2400" baseline="30000" dirty="0">
                <a:solidFill>
                  <a:srgbClr val="C00000"/>
                </a:solidFill>
              </a:rPr>
              <a:t>3</a:t>
            </a:r>
            <a:r>
              <a:rPr lang="de-DE" sz="2400" dirty="0">
                <a:solidFill>
                  <a:srgbClr val="C00000"/>
                </a:solidFill>
              </a:rPr>
              <a:t>He gas </a:t>
            </a:r>
            <a:r>
              <a:rPr lang="de-DE" sz="2400" dirty="0" err="1">
                <a:solidFill>
                  <a:srgbClr val="C00000"/>
                </a:solidFill>
              </a:rPr>
              <a:t>targets</a:t>
            </a:r>
            <a:endParaRPr lang="de-DE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503091" y="762000"/>
            <a:ext cx="8640910" cy="612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 smtClean="0">
                <a:solidFill>
                  <a:srgbClr val="C00000"/>
                </a:solidFill>
              </a:rPr>
              <a:t>Which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questions</a:t>
            </a:r>
            <a:r>
              <a:rPr lang="de-DE" sz="2800" dirty="0" smtClean="0">
                <a:solidFill>
                  <a:srgbClr val="C00000"/>
                </a:solidFill>
              </a:rPr>
              <a:t> must </a:t>
            </a:r>
            <a:r>
              <a:rPr lang="de-DE" sz="2800" dirty="0" err="1" smtClean="0">
                <a:solidFill>
                  <a:srgbClr val="C00000"/>
                </a:solidFill>
              </a:rPr>
              <a:t>be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solved</a:t>
            </a:r>
            <a:r>
              <a:rPr lang="de-DE" sz="2800" dirty="0" smtClean="0">
                <a:solidFill>
                  <a:srgbClr val="C00000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1.) </a:t>
            </a:r>
            <a:r>
              <a:rPr lang="de-DE" sz="2400" dirty="0" err="1" smtClean="0">
                <a:solidFill>
                  <a:schemeClr val="tx1"/>
                </a:solidFill>
              </a:rPr>
              <a:t>Dependence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total </a:t>
            </a:r>
            <a:r>
              <a:rPr lang="de-DE" sz="2400" dirty="0" err="1" smtClean="0">
                <a:solidFill>
                  <a:schemeClr val="tx1"/>
                </a:solidFill>
              </a:rPr>
              <a:t>cross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section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from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</a:t>
            </a:r>
            <a:r>
              <a:rPr 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for</a:t>
            </a:r>
            <a:r>
              <a:rPr lang="de-DE" sz="2400" dirty="0" smtClean="0">
                <a:solidFill>
                  <a:schemeClr val="tx1"/>
                </a:solidFill>
              </a:rPr>
              <a:t> all </a:t>
            </a:r>
            <a:r>
              <a:rPr lang="de-DE" sz="2400" dirty="0" err="1" smtClean="0">
                <a:solidFill>
                  <a:schemeClr val="tx1"/>
                </a:solidFill>
              </a:rPr>
              <a:t>fusion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reactions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</a:t>
            </a: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2.) </a:t>
            </a:r>
            <a:r>
              <a:rPr 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conservation</a:t>
            </a:r>
            <a:r>
              <a:rPr lang="de-DE" sz="2400" dirty="0" smtClean="0">
                <a:solidFill>
                  <a:schemeClr val="tx1"/>
                </a:solidFill>
              </a:rPr>
              <a:t> in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different </a:t>
            </a:r>
            <a:r>
              <a:rPr lang="de-DE" sz="2400" dirty="0" err="1" smtClean="0">
                <a:solidFill>
                  <a:schemeClr val="tx1"/>
                </a:solidFill>
              </a:rPr>
              <a:t>plasmas</a:t>
            </a:r>
            <a:r>
              <a:rPr lang="de-DE" sz="2400" dirty="0" smtClean="0">
                <a:solidFill>
                  <a:schemeClr val="tx1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3.) </a:t>
            </a: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to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produce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polarized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fuel</a:t>
            </a:r>
            <a:r>
              <a:rPr lang="de-DE" sz="2400" dirty="0" smtClean="0">
                <a:solidFill>
                  <a:schemeClr val="tx1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0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0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- </a:t>
            </a:r>
            <a:r>
              <a:rPr lang="de-DE" sz="2400" dirty="0" err="1" smtClean="0">
                <a:solidFill>
                  <a:schemeClr val="tx1"/>
                </a:solidFill>
              </a:rPr>
              <a:t>inertial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fusion</a:t>
            </a:r>
            <a:r>
              <a:rPr lang="de-DE" sz="2400" dirty="0" smtClean="0">
                <a:solidFill>
                  <a:schemeClr val="tx1"/>
                </a:solidFill>
              </a:rPr>
              <a:t>:  - HD </a:t>
            </a:r>
            <a:r>
              <a:rPr lang="de-DE" sz="2400" dirty="0" err="1" smtClean="0">
                <a:solidFill>
                  <a:schemeClr val="tx1"/>
                </a:solidFill>
              </a:rPr>
              <a:t>targets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are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available</a:t>
            </a:r>
            <a:r>
              <a:rPr lang="de-DE" sz="2400" dirty="0" smtClean="0">
                <a:solidFill>
                  <a:schemeClr val="tx1"/>
                </a:solidFill>
              </a:rPr>
              <a:t> (10 </a:t>
            </a:r>
            <a:r>
              <a:rPr lang="de-DE" sz="2400" dirty="0" err="1" smtClean="0">
                <a:solidFill>
                  <a:schemeClr val="tx1"/>
                </a:solidFill>
              </a:rPr>
              <a:t>mK</a:t>
            </a:r>
            <a:r>
              <a:rPr lang="de-DE" sz="2400" dirty="0" smtClean="0">
                <a:solidFill>
                  <a:schemeClr val="tx1"/>
                </a:solidFill>
              </a:rPr>
              <a:t>, ~1 T)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de-DE" sz="2400" dirty="0" smtClean="0">
                <a:solidFill>
                  <a:schemeClr val="tx1"/>
                </a:solidFill>
              </a:rPr>
              <a:t>				            (</a:t>
            </a:r>
            <a:r>
              <a:rPr lang="de-DE" sz="2400" dirty="0" err="1" smtClean="0">
                <a:solidFill>
                  <a:schemeClr val="tx1"/>
                </a:solidFill>
              </a:rPr>
              <a:t>relatively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small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sz="2400" dirty="0" smtClean="0">
                <a:solidFill>
                  <a:schemeClr val="tx1"/>
                </a:solidFill>
              </a:rPr>
              <a:t> ~ 40%)						</a:t>
            </a: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				- </a:t>
            </a:r>
            <a:r>
              <a:rPr lang="de-DE" sz="2400" dirty="0" err="1" smtClean="0">
                <a:solidFill>
                  <a:schemeClr val="tx1"/>
                </a:solidFill>
              </a:rPr>
              <a:t>frozen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spin</a:t>
            </a:r>
            <a:r>
              <a:rPr lang="de-DE" sz="2400" dirty="0" smtClean="0">
                <a:solidFill>
                  <a:schemeClr val="tx1"/>
                </a:solidFill>
              </a:rPr>
              <a:t> DT </a:t>
            </a:r>
            <a:r>
              <a:rPr lang="de-DE" sz="2400" dirty="0" err="1" smtClean="0">
                <a:solidFill>
                  <a:schemeClr val="tx1"/>
                </a:solidFill>
              </a:rPr>
              <a:t>targets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possible</a:t>
            </a: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			  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- </a:t>
            </a:r>
            <a:r>
              <a:rPr lang="de-DE" sz="2400" dirty="0" err="1" smtClean="0">
                <a:solidFill>
                  <a:schemeClr val="tx1"/>
                </a:solidFill>
              </a:rPr>
              <a:t>magnetic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confinement</a:t>
            </a:r>
            <a:r>
              <a:rPr lang="de-DE" sz="2400" dirty="0" smtClean="0">
                <a:solidFill>
                  <a:schemeClr val="tx1"/>
                </a:solidFill>
              </a:rPr>
              <a:t>: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  a.)  pol. </a:t>
            </a:r>
            <a:r>
              <a:rPr lang="de-DE" sz="2400" baseline="30000" dirty="0" smtClean="0">
                <a:solidFill>
                  <a:schemeClr val="tx1"/>
                </a:solidFill>
              </a:rPr>
              <a:t>3</a:t>
            </a:r>
            <a:r>
              <a:rPr lang="de-DE" sz="2400" dirty="0" smtClean="0">
                <a:solidFill>
                  <a:schemeClr val="tx1"/>
                </a:solidFill>
              </a:rPr>
              <a:t>He </a:t>
            </a:r>
            <a:r>
              <a:rPr lang="de-DE" sz="2400" dirty="0" err="1" smtClean="0">
                <a:solidFill>
                  <a:schemeClr val="tx1"/>
                </a:solidFill>
              </a:rPr>
              <a:t>is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available</a:t>
            </a:r>
            <a:r>
              <a:rPr lang="de-DE" sz="2400" dirty="0" smtClean="0">
                <a:solidFill>
                  <a:schemeClr val="tx1"/>
                </a:solidFill>
              </a:rPr>
              <a:t> („Laser-</a:t>
            </a:r>
            <a:r>
              <a:rPr lang="de-DE" sz="2400" dirty="0" err="1" smtClean="0">
                <a:solidFill>
                  <a:schemeClr val="tx1"/>
                </a:solidFill>
              </a:rPr>
              <a:t>pumping</a:t>
            </a:r>
            <a:r>
              <a:rPr lang="de-DE" sz="2400" dirty="0" smtClean="0">
                <a:solidFill>
                  <a:schemeClr val="tx1"/>
                </a:solidFill>
              </a:rPr>
              <a:t>“)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  </a:t>
            </a:r>
            <a:r>
              <a:rPr lang="de-DE" sz="2400" dirty="0" smtClean="0">
                <a:solidFill>
                  <a:schemeClr val="tx1"/>
                </a:solidFill>
              </a:rPr>
              <a:t>b.)  pol. T will </a:t>
            </a:r>
            <a:r>
              <a:rPr lang="de-DE" sz="2400" dirty="0" err="1" smtClean="0">
                <a:solidFill>
                  <a:schemeClr val="tx1"/>
                </a:solidFill>
              </a:rPr>
              <a:t>be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possible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with</a:t>
            </a:r>
            <a:r>
              <a:rPr lang="de-DE" sz="2400" dirty="0" smtClean="0">
                <a:solidFill>
                  <a:schemeClr val="tx1"/>
                </a:solidFill>
              </a:rPr>
              <a:t> a </a:t>
            </a:r>
            <a:r>
              <a:rPr lang="de-DE" sz="2400" dirty="0" err="1" smtClean="0">
                <a:solidFill>
                  <a:schemeClr val="tx1"/>
                </a:solidFill>
              </a:rPr>
              <a:t>similar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method</a:t>
            </a: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</a:t>
            </a:r>
            <a:r>
              <a:rPr lang="de-DE" sz="2400" dirty="0" smtClean="0">
                <a:solidFill>
                  <a:schemeClr val="tx1"/>
                </a:solidFill>
              </a:rPr>
              <a:t>  c.)  pol. D ???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8882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416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7388" y="265113"/>
            <a:ext cx="3092450" cy="371475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u="sng" smtClean="0"/>
              <a:t>PIT @ ANKE/COSY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17716" y="728732"/>
            <a:ext cx="4860925" cy="574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Times New Roman" pitchFamily="16" charset="0"/>
              <a:buNone/>
            </a:pPr>
            <a:r>
              <a:rPr lang="en-GB" sz="2200" dirty="0">
                <a:solidFill>
                  <a:srgbClr val="000000"/>
                </a:solidFill>
                <a:latin typeface="Times New Roman" pitchFamily="16" charset="0"/>
              </a:rPr>
              <a:t>Main parts of a PIT:</a:t>
            </a:r>
          </a:p>
          <a:p>
            <a:pPr lvl="1" eaLnBrk="1" hangingPunct="1">
              <a:lnSpc>
                <a:spcPct val="110000"/>
              </a:lnSpc>
              <a:buFont typeface="Times New Roman" pitchFamily="16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2200" dirty="0">
                <a:solidFill>
                  <a:srgbClr val="FF0000"/>
                </a:solidFill>
                <a:latin typeface="Times New Roman" pitchFamily="16" charset="0"/>
              </a:rPr>
              <a:t>Atomic Beam Source</a:t>
            </a:r>
          </a:p>
          <a:p>
            <a:pPr lvl="2" eaLnBrk="1" hangingPunct="1">
              <a:lnSpc>
                <a:spcPct val="110000"/>
              </a:lnSpc>
              <a:buFont typeface="Times New Roman" pitchFamily="16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Target gas</a:t>
            </a:r>
          </a:p>
          <a:p>
            <a:pPr lvl="1" eaLnBrk="1" hangingPunct="1">
              <a:lnSpc>
                <a:spcPct val="110000"/>
              </a:lnSpc>
              <a:buFont typeface="Times New Roman" pitchFamily="16" charset="0"/>
              <a:buNone/>
            </a:pP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	       </a:t>
            </a: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</a:rPr>
              <a:t>hydrogen</a:t>
            </a:r>
            <a:r>
              <a:rPr lang="en-GB" sz="20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itchFamily="16" charset="0"/>
              </a:rPr>
              <a:t>or</a:t>
            </a:r>
            <a:r>
              <a:rPr lang="en-GB" sz="20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Times New Roman" pitchFamily="16" charset="0"/>
              </a:rPr>
              <a:t>deuterium</a:t>
            </a:r>
          </a:p>
          <a:p>
            <a:pPr lvl="2" eaLnBrk="1" hangingPunct="1">
              <a:lnSpc>
                <a:spcPct val="110000"/>
              </a:lnSpc>
              <a:buFont typeface="Times New Roman" pitchFamily="16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dirty="0" smtClean="0">
                <a:solidFill>
                  <a:srgbClr val="009900"/>
                </a:solidFill>
                <a:latin typeface="Times New Roman" pitchFamily="16" charset="0"/>
              </a:rPr>
              <a:t>H</a:t>
            </a:r>
            <a:r>
              <a:rPr lang="en-GB" dirty="0" smtClean="0">
                <a:solidFill>
                  <a:srgbClr val="000000"/>
                </a:solidFill>
                <a:latin typeface="Times New Roman" pitchFamily="16" charset="0"/>
              </a:rPr>
              <a:t>/</a:t>
            </a:r>
            <a:r>
              <a:rPr lang="en-GB" dirty="0" smtClean="0">
                <a:solidFill>
                  <a:srgbClr val="0070C0"/>
                </a:solidFill>
                <a:latin typeface="Times New Roman" pitchFamily="16" charset="0"/>
              </a:rPr>
              <a:t>D</a:t>
            </a:r>
            <a:r>
              <a:rPr lang="en-GB" dirty="0" smtClean="0">
                <a:solidFill>
                  <a:srgbClr val="000000"/>
                </a:solidFill>
                <a:latin typeface="Times New Roman" pitchFamily="16" charset="0"/>
              </a:rPr>
              <a:t> beam </a:t>
            </a: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intensity (2 hyperfine states)</a:t>
            </a:r>
          </a:p>
          <a:p>
            <a:pPr lvl="2" eaLnBrk="1" hangingPunct="1">
              <a:lnSpc>
                <a:spcPct val="110000"/>
              </a:lnSpc>
              <a:buClr>
                <a:srgbClr val="009900"/>
              </a:buClr>
              <a:buFont typeface="Times New Roman" pitchFamily="16" charset="0"/>
              <a:buNone/>
            </a:pPr>
            <a:r>
              <a:rPr lang="en-GB" b="1" dirty="0">
                <a:solidFill>
                  <a:srgbClr val="009900"/>
                </a:solidFill>
                <a:latin typeface="Times New Roman" pitchFamily="16" charset="0"/>
              </a:rPr>
              <a:t>       </a:t>
            </a: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</a:rPr>
              <a:t>8.2 </a:t>
            </a:r>
            <a:r>
              <a:rPr lang="en-GB" sz="2000" b="1" baseline="30000" dirty="0">
                <a:solidFill>
                  <a:srgbClr val="009900"/>
                </a:solidFill>
                <a:latin typeface="Times New Roman" pitchFamily="16" charset="0"/>
              </a:rPr>
              <a:t>. </a:t>
            </a: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</a:rPr>
              <a:t>10</a:t>
            </a:r>
            <a:r>
              <a:rPr lang="en-GB" sz="2000" b="1" baseline="30000" dirty="0">
                <a:solidFill>
                  <a:srgbClr val="009900"/>
                </a:solidFill>
                <a:latin typeface="Times New Roman" pitchFamily="16" charset="0"/>
              </a:rPr>
              <a:t>16</a:t>
            </a: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Times New Roman" pitchFamily="16" charset="0"/>
              </a:rPr>
              <a:t>/</a:t>
            </a:r>
            <a:r>
              <a:rPr lang="en-GB" sz="2000" b="1" dirty="0" smtClean="0">
                <a:solidFill>
                  <a:srgbClr val="009900"/>
                </a:solidFill>
                <a:latin typeface="Times New Roman" pitchFamily="16" charset="0"/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  <a:latin typeface="Times New Roman" pitchFamily="16" charset="0"/>
              </a:rPr>
              <a:t>6</a:t>
            </a:r>
            <a:r>
              <a:rPr lang="en-GB" sz="2000" b="1" baseline="30000" dirty="0" smtClean="0">
                <a:solidFill>
                  <a:srgbClr val="0070C0"/>
                </a:solidFill>
                <a:latin typeface="Times New Roman" pitchFamily="16" charset="0"/>
              </a:rPr>
              <a:t> </a:t>
            </a:r>
            <a:r>
              <a:rPr lang="en-GB" sz="2000" b="1" baseline="30000" dirty="0">
                <a:solidFill>
                  <a:srgbClr val="0070C0"/>
                </a:solidFill>
                <a:latin typeface="Times New Roman" pitchFamily="16" charset="0"/>
              </a:rPr>
              <a:t>. </a:t>
            </a:r>
            <a:r>
              <a:rPr lang="en-GB" sz="2000" b="1" dirty="0">
                <a:solidFill>
                  <a:srgbClr val="0070C0"/>
                </a:solidFill>
                <a:latin typeface="Times New Roman" pitchFamily="16" charset="0"/>
              </a:rPr>
              <a:t>10</a:t>
            </a:r>
            <a:r>
              <a:rPr lang="en-GB" sz="2000" b="1" baseline="30000" dirty="0">
                <a:solidFill>
                  <a:srgbClr val="0070C0"/>
                </a:solidFill>
                <a:latin typeface="Times New Roman" pitchFamily="16" charset="0"/>
              </a:rPr>
              <a:t>16</a:t>
            </a:r>
            <a:r>
              <a:rPr lang="en-GB" sz="2000" b="1" dirty="0" smtClean="0">
                <a:solidFill>
                  <a:srgbClr val="0070C0"/>
                </a:solidFill>
                <a:latin typeface="Times New Roman" pitchFamily="16" charset="0"/>
              </a:rPr>
              <a:t> 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6" charset="0"/>
              </a:rPr>
              <a:t>atoms/s</a:t>
            </a:r>
            <a:endParaRPr lang="en-GB" sz="2000" dirty="0">
              <a:solidFill>
                <a:schemeClr val="tx1"/>
              </a:solidFill>
              <a:latin typeface="Times New Roman" pitchFamily="16" charset="0"/>
            </a:endParaRPr>
          </a:p>
          <a:p>
            <a:pPr lvl="2" eaLnBrk="1" hangingPunct="1">
              <a:lnSpc>
                <a:spcPct val="110000"/>
              </a:lnSpc>
              <a:buFont typeface="Times New Roman" pitchFamily="16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Beam size at the interaction point</a:t>
            </a:r>
          </a:p>
          <a:p>
            <a:pPr lvl="2" eaLnBrk="1" hangingPunct="1">
              <a:lnSpc>
                <a:spcPct val="110000"/>
              </a:lnSpc>
              <a:buFont typeface="Times New Roman" pitchFamily="16" charset="0"/>
              <a:buNone/>
            </a:pP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      </a:t>
            </a: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</a:rPr>
              <a:t>σ = 2.85 ± 0.42 mm</a:t>
            </a:r>
          </a:p>
          <a:p>
            <a:pPr lvl="2" eaLnBrk="1" hangingPunct="1">
              <a:lnSpc>
                <a:spcPct val="110000"/>
              </a:lnSpc>
              <a:buFont typeface="Times New Roman" pitchFamily="16" charset="0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 pitchFamily="16" charset="0"/>
              </a:rPr>
              <a:t> Polarization for</a:t>
            </a:r>
            <a:r>
              <a:rPr lang="en-GB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b="1" dirty="0" smtClean="0">
                <a:solidFill>
                  <a:srgbClr val="009900"/>
                </a:solidFill>
                <a:latin typeface="Times New Roman" pitchFamily="16" charset="0"/>
              </a:rPr>
              <a:t>hydrogen</a:t>
            </a:r>
            <a:r>
              <a:rPr lang="en-GB" b="1" dirty="0" smtClean="0">
                <a:solidFill>
                  <a:srgbClr val="000000"/>
                </a:solidFill>
                <a:latin typeface="Times New Roman" pitchFamily="16" charset="0"/>
              </a:rPr>
              <a:t>/</a:t>
            </a:r>
            <a:r>
              <a:rPr lang="en-GB" b="1" dirty="0" smtClean="0">
                <a:solidFill>
                  <a:srgbClr val="0070C0"/>
                </a:solidFill>
                <a:latin typeface="Times New Roman" pitchFamily="16" charset="0"/>
              </a:rPr>
              <a:t>deuterium</a:t>
            </a:r>
            <a:endParaRPr lang="en-GB" dirty="0">
              <a:solidFill>
                <a:srgbClr val="000000"/>
              </a:solidFill>
              <a:latin typeface="Times New Roman" pitchFamily="16" charset="0"/>
            </a:endParaRPr>
          </a:p>
          <a:p>
            <a:pPr lvl="2" eaLnBrk="1" hangingPunct="1">
              <a:lnSpc>
                <a:spcPct val="110000"/>
              </a:lnSpc>
              <a:buFont typeface="Times New Roman" pitchFamily="16" charset="0"/>
              <a:buNone/>
            </a:pPr>
            <a:r>
              <a:rPr lang="en-GB" b="1" dirty="0">
                <a:solidFill>
                  <a:srgbClr val="000000"/>
                </a:solidFill>
                <a:latin typeface="Times New Roman" pitchFamily="16" charset="0"/>
              </a:rPr>
              <a:t>        </a:t>
            </a: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</a:rPr>
              <a:t>P</a:t>
            </a:r>
            <a:r>
              <a:rPr lang="en-GB" sz="2000" b="1" baseline="-25000" dirty="0">
                <a:solidFill>
                  <a:srgbClr val="009900"/>
                </a:solidFill>
                <a:latin typeface="Times New Roman" pitchFamily="16" charset="0"/>
              </a:rPr>
              <a:t>Z</a:t>
            </a: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</a:rPr>
              <a:t> =   0.89 </a:t>
            </a: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  <a:cs typeface="Times New Roman" pitchFamily="16" charset="0"/>
              </a:rPr>
              <a:t>± 0.01</a:t>
            </a:r>
          </a:p>
          <a:p>
            <a:pPr lvl="2" eaLnBrk="1" hangingPunct="1">
              <a:lnSpc>
                <a:spcPct val="110000"/>
              </a:lnSpc>
              <a:buClr>
                <a:srgbClr val="009900"/>
              </a:buClr>
              <a:buFont typeface="Times New Roman" pitchFamily="16" charset="0"/>
              <a:buNone/>
            </a:pP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</a:rPr>
              <a:t>       P</a:t>
            </a:r>
            <a:r>
              <a:rPr lang="en-GB" sz="2000" b="1" baseline="-25000" dirty="0">
                <a:solidFill>
                  <a:srgbClr val="009900"/>
                </a:solidFill>
                <a:latin typeface="Times New Roman" pitchFamily="16" charset="0"/>
              </a:rPr>
              <a:t>Z</a:t>
            </a: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</a:rPr>
              <a:t> =  -0.96 </a:t>
            </a:r>
            <a:r>
              <a:rPr lang="en-GB" sz="2000" b="1" dirty="0">
                <a:solidFill>
                  <a:srgbClr val="009900"/>
                </a:solidFill>
                <a:latin typeface="Times New Roman" pitchFamily="16" charset="0"/>
                <a:cs typeface="Times New Roman" pitchFamily="16" charset="0"/>
              </a:rPr>
              <a:t>± </a:t>
            </a:r>
            <a:r>
              <a:rPr lang="en-GB" sz="2000" b="1" dirty="0" smtClean="0">
                <a:solidFill>
                  <a:srgbClr val="009900"/>
                </a:solidFill>
                <a:latin typeface="Times New Roman" pitchFamily="16" charset="0"/>
              </a:rPr>
              <a:t>0.01</a:t>
            </a:r>
          </a:p>
          <a:p>
            <a:pPr lvl="2" eaLnBrk="1" hangingPunct="1">
              <a:lnSpc>
                <a:spcPct val="110000"/>
              </a:lnSpc>
              <a:buClr>
                <a:srgbClr val="009900"/>
              </a:buClr>
              <a:buFont typeface="Times New Roman" pitchFamily="16" charset="0"/>
              <a:buNone/>
            </a:pPr>
            <a:endParaRPr lang="en-GB" sz="2000" b="1" dirty="0">
              <a:solidFill>
                <a:srgbClr val="009900"/>
              </a:solidFill>
              <a:latin typeface="Times New Roman" pitchFamily="16" charset="0"/>
            </a:endParaRPr>
          </a:p>
          <a:p>
            <a:pPr lvl="2" eaLnBrk="1" hangingPunct="1">
              <a:lnSpc>
                <a:spcPct val="110000"/>
              </a:lnSpc>
              <a:buClr>
                <a:srgbClr val="009900"/>
              </a:buClr>
              <a:buFont typeface="Times New Roman" pitchFamily="16" charset="0"/>
              <a:buNone/>
            </a:pPr>
            <a:r>
              <a:rPr lang="en-GB" b="1" dirty="0" smtClean="0">
                <a:solidFill>
                  <a:srgbClr val="0070C0"/>
                </a:solidFill>
                <a:latin typeface="Times New Roman" pitchFamily="16" charset="0"/>
              </a:rPr>
              <a:t> P</a:t>
            </a:r>
            <a:r>
              <a:rPr lang="en-GB" b="1" baseline="-25000" dirty="0" smtClean="0">
                <a:solidFill>
                  <a:srgbClr val="0070C0"/>
                </a:solidFill>
                <a:latin typeface="Times New Roman" pitchFamily="16" charset="0"/>
              </a:rPr>
              <a:t>Z</a:t>
            </a:r>
            <a:r>
              <a:rPr lang="en-GB" b="1" dirty="0" smtClean="0">
                <a:solidFill>
                  <a:srgbClr val="0070C0"/>
                </a:solidFill>
                <a:latin typeface="Times New Roman" pitchFamily="16" charset="0"/>
              </a:rPr>
              <a:t> = + 0.88</a:t>
            </a:r>
            <a:r>
              <a:rPr lang="en-GB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 ± 0.01 / - 0.91 ± 0.01</a:t>
            </a:r>
            <a:r>
              <a:rPr lang="en-GB" b="1" dirty="0" smtClean="0">
                <a:solidFill>
                  <a:srgbClr val="0070C0"/>
                </a:solidFill>
                <a:latin typeface="Times New Roman" pitchFamily="16" charset="0"/>
              </a:rPr>
              <a:t>         </a:t>
            </a:r>
          </a:p>
          <a:p>
            <a:pPr lvl="2" eaLnBrk="1" hangingPunct="1">
              <a:lnSpc>
                <a:spcPct val="110000"/>
              </a:lnSpc>
              <a:buClr>
                <a:srgbClr val="009900"/>
              </a:buClr>
              <a:buFont typeface="Times New Roman" pitchFamily="16" charset="0"/>
              <a:buNone/>
            </a:pPr>
            <a:r>
              <a:rPr lang="en-GB" b="1" dirty="0" err="1" smtClean="0">
                <a:solidFill>
                  <a:srgbClr val="0070C0"/>
                </a:solidFill>
                <a:latin typeface="Times New Roman" pitchFamily="16" charset="0"/>
              </a:rPr>
              <a:t>Pzz</a:t>
            </a:r>
            <a:r>
              <a:rPr lang="en-GB" b="1" dirty="0" smtClean="0">
                <a:solidFill>
                  <a:srgbClr val="0070C0"/>
                </a:solidFill>
                <a:latin typeface="Times New Roman" pitchFamily="16" charset="0"/>
              </a:rPr>
              <a:t> = - 1.71 </a:t>
            </a:r>
            <a:r>
              <a:rPr lang="en-GB" b="1" dirty="0" smtClean="0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± 0.03 / + 0.90 ± 0.01</a:t>
            </a:r>
            <a:endParaRPr lang="en-GB" b="1" dirty="0">
              <a:solidFill>
                <a:srgbClr val="0070C0"/>
              </a:solidFill>
              <a:latin typeface="Times New Roman" pitchFamily="16" charset="0"/>
            </a:endParaRPr>
          </a:p>
          <a:p>
            <a:pPr lvl="2" eaLnBrk="1" hangingPunct="1">
              <a:lnSpc>
                <a:spcPct val="110000"/>
              </a:lnSpc>
              <a:buClr>
                <a:srgbClr val="009900"/>
              </a:buClr>
              <a:buFont typeface="Times New Roman" pitchFamily="16" charset="0"/>
              <a:buNone/>
            </a:pPr>
            <a:endParaRPr lang="en-GB" b="1" dirty="0">
              <a:solidFill>
                <a:srgbClr val="009900"/>
              </a:solidFill>
              <a:latin typeface="Times New Roman" pitchFamily="16" charset="0"/>
            </a:endParaRPr>
          </a:p>
          <a:p>
            <a:pPr lvl="1" eaLnBrk="1" hangingPunct="1">
              <a:lnSpc>
                <a:spcPct val="110000"/>
              </a:lnSpc>
              <a:buFont typeface="Times New Roman" pitchFamily="16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2200" dirty="0">
                <a:solidFill>
                  <a:srgbClr val="FF0000"/>
                </a:solidFill>
                <a:latin typeface="Times New Roman" pitchFamily="16" charset="0"/>
              </a:rPr>
              <a:t>Lamb-Shift Polarimeter</a:t>
            </a:r>
          </a:p>
          <a:p>
            <a:pPr lvl="1" eaLnBrk="1" hangingPunct="1">
              <a:lnSpc>
                <a:spcPct val="110000"/>
              </a:lnSpc>
              <a:buFont typeface="Times New Roman" pitchFamily="16" charset="0"/>
              <a:buChar char="•"/>
            </a:pPr>
            <a:r>
              <a:rPr lang="en-GB" sz="2200" dirty="0">
                <a:solidFill>
                  <a:srgbClr val="FF0000"/>
                </a:solidFill>
                <a:latin typeface="Times New Roman" pitchFamily="16" charset="0"/>
              </a:rPr>
              <a:t> Storage Cell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09612"/>
            <a:ext cx="39624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17792" r="8832"/>
          <a:stretch>
            <a:fillRect/>
          </a:stretch>
        </p:blipFill>
        <p:spPr bwMode="auto">
          <a:xfrm>
            <a:off x="4972050" y="3643313"/>
            <a:ext cx="360045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15436" y="52578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See </a:t>
            </a:r>
            <a:r>
              <a:rPr lang="de-DE" dirty="0" err="1" smtClean="0">
                <a:solidFill>
                  <a:srgbClr val="7030A0"/>
                </a:solidFill>
              </a:rPr>
              <a:t>next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err="1" smtClean="0">
                <a:solidFill>
                  <a:srgbClr val="7030A0"/>
                </a:solidFill>
              </a:rPr>
              <a:t>talk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80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571500" y="214313"/>
            <a:ext cx="77597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5B82"/>
              </a:buClr>
              <a:defRPr/>
            </a:pPr>
            <a:r>
              <a:rPr lang="de-DE" sz="2600" b="1" u="sng" kern="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Polarized</a:t>
            </a:r>
            <a:r>
              <a:rPr lang="de-DE" sz="2600" b="1" u="sng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600" b="1" u="sng" kern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</a:t>
            </a:r>
            <a:r>
              <a:rPr lang="de-DE" sz="2600" b="1" u="sng" kern="0" baseline="-25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</a:t>
            </a:r>
            <a:r>
              <a:rPr lang="de-DE" sz="2600" b="1" u="sng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600" b="1" u="sng" kern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(D</a:t>
            </a:r>
            <a:r>
              <a:rPr lang="de-DE" sz="2600" b="1" u="sng" kern="0" baseline="-25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</a:t>
            </a:r>
            <a:r>
              <a:rPr lang="de-DE" sz="2600" b="1" u="sng" kern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de-DE" sz="2600" b="1" u="sng" kern="0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Molecules</a:t>
            </a:r>
            <a:endParaRPr lang="de-DE" sz="2600" b="1" u="sng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5299" name="Picture 36" descr="iuc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19263"/>
            <a:ext cx="4244975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781175" y="5589588"/>
          <a:ext cx="17192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4" imgW="723586" imgH="279279" progId="Equation.DSMT4">
                  <p:embed/>
                </p:oleObj>
              </mc:Choice>
              <mc:Fallback>
                <p:oleObj name="Equation" r:id="rId4" imgW="723586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589588"/>
                        <a:ext cx="171926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41"/>
          <p:cNvSpPr txBox="1">
            <a:spLocks noChangeArrowheads="1"/>
          </p:cNvSpPr>
          <p:nvPr/>
        </p:nvSpPr>
        <p:spPr bwMode="auto">
          <a:xfrm>
            <a:off x="881063" y="4689475"/>
            <a:ext cx="35560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</a:rPr>
              <a:t>Nuclear Polarization of Hydrogen Molecules from </a:t>
            </a:r>
          </a:p>
          <a:p>
            <a:pPr eaLnBrk="1" hangingPunct="1"/>
            <a:endParaRPr lang="en-US" sz="1200">
              <a:solidFill>
                <a:schemeClr val="tx1"/>
              </a:solidFill>
            </a:endParaRPr>
          </a:p>
          <a:p>
            <a:pPr eaLnBrk="1" hangingPunct="1"/>
            <a:r>
              <a:rPr lang="en-US" sz="1200">
                <a:solidFill>
                  <a:schemeClr val="tx1"/>
                </a:solidFill>
              </a:rPr>
              <a:t>Recombination of Polarized Atoms</a:t>
            </a:r>
          </a:p>
          <a:p>
            <a:pPr eaLnBrk="1" hangingPunct="1"/>
            <a:endParaRPr lang="en-US" sz="1200">
              <a:solidFill>
                <a:schemeClr val="tx1"/>
              </a:solidFill>
            </a:endParaRPr>
          </a:p>
          <a:p>
            <a:pPr eaLnBrk="1" hangingPunct="1"/>
            <a:r>
              <a:rPr lang="en-US" sz="1200">
                <a:solidFill>
                  <a:schemeClr val="tx1"/>
                </a:solidFill>
              </a:rPr>
              <a:t>T.Wise et al., Phys. Rev. Lett. 87, 042701 (2001).</a:t>
            </a:r>
            <a:endParaRPr lang="ru-RU" sz="1200">
              <a:solidFill>
                <a:schemeClr val="tx1"/>
              </a:solidFill>
            </a:endParaRPr>
          </a:p>
        </p:txBody>
      </p:sp>
      <p:graphicFrame>
        <p:nvGraphicFramePr>
          <p:cNvPr id="55302" name="Object 5"/>
          <p:cNvGraphicFramePr>
            <a:graphicFrameLocks noChangeAspect="1"/>
          </p:cNvGraphicFramePr>
          <p:nvPr/>
        </p:nvGraphicFramePr>
        <p:xfrm>
          <a:off x="1106488" y="1854200"/>
          <a:ext cx="14859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6" imgW="1422400" imgH="533400" progId="Equation.DSMT4">
                  <p:embed/>
                </p:oleObj>
              </mc:Choice>
              <mc:Fallback>
                <p:oleObj name="Equation" r:id="rId6" imgW="14224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854200"/>
                        <a:ext cx="14859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112"/>
          <p:cNvSpPr txBox="1">
            <a:spLocks noChangeArrowheads="1"/>
          </p:cNvSpPr>
          <p:nvPr/>
        </p:nvSpPr>
        <p:spPr bwMode="auto">
          <a:xfrm>
            <a:off x="746125" y="863600"/>
            <a:ext cx="760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CC00"/>
                </a:solidFill>
                <a:latin typeface="Comic Sans MS" pitchFamily="64" charset="0"/>
              </a:rPr>
              <a:t>Measurements from NIKHEF, IUCF, HERMES show that recombined molecules retain fraction of initial nuclear polarization of atoms!</a:t>
            </a:r>
            <a:endParaRPr lang="ru-RU">
              <a:solidFill>
                <a:srgbClr val="00CC00"/>
              </a:solidFill>
              <a:latin typeface="Comic Sans MS" pitchFamily="64" charset="0"/>
            </a:endParaRP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4929188" y="2362200"/>
            <a:ext cx="4022725" cy="1533525"/>
            <a:chOff x="3106" y="1535"/>
            <a:chExt cx="2534" cy="941"/>
          </a:xfrm>
        </p:grpSpPr>
        <p:sp>
          <p:nvSpPr>
            <p:cNvPr id="55308" name="Line 96"/>
            <p:cNvSpPr>
              <a:spLocks noChangeShapeType="1"/>
            </p:cNvSpPr>
            <p:nvPr/>
          </p:nvSpPr>
          <p:spPr bwMode="auto">
            <a:xfrm>
              <a:off x="3730" y="1990"/>
              <a:ext cx="114" cy="1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09" name="Line 67"/>
            <p:cNvSpPr>
              <a:spLocks noChangeShapeType="1"/>
            </p:cNvSpPr>
            <p:nvPr/>
          </p:nvSpPr>
          <p:spPr bwMode="auto">
            <a:xfrm>
              <a:off x="3475" y="2476"/>
              <a:ext cx="19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0" name="Oval 94"/>
            <p:cNvSpPr>
              <a:spLocks noChangeArrowheads="1"/>
            </p:cNvSpPr>
            <p:nvPr/>
          </p:nvSpPr>
          <p:spPr bwMode="auto">
            <a:xfrm>
              <a:off x="3532" y="1792"/>
              <a:ext cx="255" cy="25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11" name="Oval 95"/>
            <p:cNvSpPr>
              <a:spLocks noChangeArrowheads="1"/>
            </p:cNvSpPr>
            <p:nvPr/>
          </p:nvSpPr>
          <p:spPr bwMode="auto">
            <a:xfrm>
              <a:off x="3844" y="2217"/>
              <a:ext cx="255" cy="25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12" name="Text Box 97"/>
            <p:cNvSpPr txBox="1">
              <a:spLocks noChangeArrowheads="1"/>
            </p:cNvSpPr>
            <p:nvPr/>
          </p:nvSpPr>
          <p:spPr bwMode="auto">
            <a:xfrm>
              <a:off x="3163" y="1593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CC66FF"/>
                  </a:solidFill>
                  <a:latin typeface="Comic Sans MS" pitchFamily="64" charset="0"/>
                </a:rPr>
                <a:t>polarized</a:t>
              </a:r>
              <a:endParaRPr lang="ru-RU" sz="1400">
                <a:solidFill>
                  <a:srgbClr val="CC66FF"/>
                </a:solidFill>
                <a:latin typeface="Comic Sans MS" pitchFamily="64" charset="0"/>
              </a:endParaRPr>
            </a:p>
          </p:txBody>
        </p:sp>
        <p:sp>
          <p:nvSpPr>
            <p:cNvPr id="55313" name="Text Box 99"/>
            <p:cNvSpPr txBox="1">
              <a:spLocks noChangeArrowheads="1"/>
            </p:cNvSpPr>
            <p:nvPr/>
          </p:nvSpPr>
          <p:spPr bwMode="auto">
            <a:xfrm>
              <a:off x="3106" y="2245"/>
              <a:ext cx="7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9999"/>
                  </a:solidFill>
                  <a:latin typeface="Comic Sans MS" pitchFamily="64" charset="0"/>
                </a:rPr>
                <a:t>unpolarized</a:t>
              </a:r>
              <a:endParaRPr lang="ru-RU" sz="1400">
                <a:solidFill>
                  <a:srgbClr val="009999"/>
                </a:solidFill>
                <a:latin typeface="Comic Sans MS" pitchFamily="64" charset="0"/>
              </a:endParaRPr>
            </a:p>
          </p:txBody>
        </p:sp>
        <p:sp>
          <p:nvSpPr>
            <p:cNvPr id="55314" name="Oval 106"/>
            <p:cNvSpPr>
              <a:spLocks noChangeArrowheads="1"/>
            </p:cNvSpPr>
            <p:nvPr/>
          </p:nvSpPr>
          <p:spPr bwMode="auto">
            <a:xfrm>
              <a:off x="4496" y="1735"/>
              <a:ext cx="255" cy="25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15" name="Oval 107"/>
            <p:cNvSpPr>
              <a:spLocks noChangeArrowheads="1"/>
            </p:cNvSpPr>
            <p:nvPr/>
          </p:nvSpPr>
          <p:spPr bwMode="auto">
            <a:xfrm>
              <a:off x="4609" y="1877"/>
              <a:ext cx="255" cy="255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16" name="Oval 108"/>
            <p:cNvSpPr>
              <a:spLocks noChangeArrowheads="1"/>
            </p:cNvSpPr>
            <p:nvPr/>
          </p:nvSpPr>
          <p:spPr bwMode="auto">
            <a:xfrm rot="3101136">
              <a:off x="4299" y="1691"/>
              <a:ext cx="766" cy="453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317" name="Line 109"/>
            <p:cNvSpPr>
              <a:spLocks noChangeShapeType="1"/>
            </p:cNvSpPr>
            <p:nvPr/>
          </p:nvSpPr>
          <p:spPr bwMode="auto">
            <a:xfrm flipV="1">
              <a:off x="4864" y="1622"/>
              <a:ext cx="255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8" name="Text Box 111"/>
            <p:cNvSpPr txBox="1">
              <a:spLocks noChangeArrowheads="1"/>
            </p:cNvSpPr>
            <p:nvPr/>
          </p:nvSpPr>
          <p:spPr bwMode="auto">
            <a:xfrm>
              <a:off x="4978" y="1962"/>
              <a:ext cx="66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solidFill>
                    <a:schemeClr val="tx1"/>
                  </a:solidFill>
                </a:rPr>
                <a:t>P</a:t>
              </a:r>
              <a:r>
                <a:rPr lang="en-US" baseline="-25000">
                  <a:solidFill>
                    <a:schemeClr val="tx1"/>
                  </a:solidFill>
                </a:rPr>
                <a:t>m</a:t>
              </a:r>
              <a:r>
                <a:rPr lang="en-US" i="1">
                  <a:solidFill>
                    <a:schemeClr val="tx1"/>
                  </a:solidFill>
                </a:rPr>
                <a:t> </a:t>
              </a:r>
              <a:r>
                <a:rPr lang="en-US">
                  <a:solidFill>
                    <a:schemeClr val="tx1"/>
                  </a:solidFill>
                </a:rPr>
                <a:t>= 0.5</a:t>
              </a: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4751388" y="3406775"/>
            <a:ext cx="4210050" cy="1657350"/>
            <a:chOff x="2993" y="2160"/>
            <a:chExt cx="2652" cy="1044"/>
          </a:xfrm>
        </p:grpSpPr>
        <p:sp>
          <p:nvSpPr>
            <p:cNvPr id="55306" name="Text Box 56"/>
            <p:cNvSpPr txBox="1">
              <a:spLocks noChangeArrowheads="1"/>
            </p:cNvSpPr>
            <p:nvPr/>
          </p:nvSpPr>
          <p:spPr bwMode="auto">
            <a:xfrm>
              <a:off x="2993" y="2812"/>
              <a:ext cx="265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99FF"/>
                  </a:solidFill>
                  <a:latin typeface="Comic Sans MS" pitchFamily="64" charset="0"/>
                </a:rPr>
                <a:t>Is there a way to </a:t>
              </a:r>
              <a:r>
                <a:rPr lang="en-US" sz="2000">
                  <a:solidFill>
                    <a:schemeClr val="accent2"/>
                  </a:solidFill>
                  <a:latin typeface="Comic Sans MS" pitchFamily="64" charset="0"/>
                </a:rPr>
                <a:t>increase</a:t>
              </a:r>
              <a:r>
                <a:rPr lang="en-US" sz="2000"/>
                <a:t>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000" i="1"/>
                <a:t>P</a:t>
              </a:r>
              <a:r>
                <a:rPr lang="en-US" sz="2000" baseline="-25000"/>
                <a:t>m </a:t>
              </a:r>
              <a:r>
                <a:rPr lang="en-US" sz="2000">
                  <a:solidFill>
                    <a:srgbClr val="0099FF"/>
                  </a:solidFill>
                  <a:latin typeface="Comic Sans MS" pitchFamily="64" charset="0"/>
                </a:rPr>
                <a:t>(surface material, T, B etc)?</a:t>
              </a:r>
              <a:endParaRPr lang="ru-RU" sz="2000"/>
            </a:p>
          </p:txBody>
        </p:sp>
        <p:sp>
          <p:nvSpPr>
            <p:cNvPr id="55307" name="AutoShape 115"/>
            <p:cNvSpPr>
              <a:spLocks noChangeAspect="1" noChangeArrowheads="1"/>
            </p:cNvSpPr>
            <p:nvPr/>
          </p:nvSpPr>
          <p:spPr bwMode="auto">
            <a:xfrm rot="5400000">
              <a:off x="4091" y="2168"/>
              <a:ext cx="482" cy="4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1 w 21600"/>
                <a:gd name="T13" fmla="*/ 3902 h 21600"/>
                <a:gd name="T14" fmla="*/ 13310 w 21600"/>
                <a:gd name="T15" fmla="*/ 176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584" y="0"/>
                  </a:moveTo>
                  <a:lnTo>
                    <a:pt x="8584" y="3909"/>
                  </a:lnTo>
                  <a:lnTo>
                    <a:pt x="3375" y="3909"/>
                  </a:lnTo>
                  <a:lnTo>
                    <a:pt x="3375" y="17691"/>
                  </a:lnTo>
                  <a:lnTo>
                    <a:pt x="8584" y="17691"/>
                  </a:lnTo>
                  <a:lnTo>
                    <a:pt x="8584" y="21600"/>
                  </a:lnTo>
                  <a:lnTo>
                    <a:pt x="21600" y="10800"/>
                  </a:lnTo>
                  <a:lnTo>
                    <a:pt x="8584" y="0"/>
                  </a:lnTo>
                  <a:close/>
                </a:path>
                <a:path w="21600" h="21600">
                  <a:moveTo>
                    <a:pt x="1350" y="3909"/>
                  </a:moveTo>
                  <a:lnTo>
                    <a:pt x="1350" y="17691"/>
                  </a:lnTo>
                  <a:lnTo>
                    <a:pt x="2700" y="17691"/>
                  </a:lnTo>
                  <a:lnTo>
                    <a:pt x="2700" y="3909"/>
                  </a:lnTo>
                  <a:lnTo>
                    <a:pt x="1350" y="3909"/>
                  </a:lnTo>
                  <a:close/>
                </a:path>
                <a:path w="21600" h="21600">
                  <a:moveTo>
                    <a:pt x="0" y="3909"/>
                  </a:moveTo>
                  <a:lnTo>
                    <a:pt x="0" y="17691"/>
                  </a:lnTo>
                  <a:lnTo>
                    <a:pt x="675" y="17691"/>
                  </a:lnTo>
                  <a:lnTo>
                    <a:pt x="675" y="3909"/>
                  </a:lnTo>
                  <a:lnTo>
                    <a:pt x="0" y="39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Textfeld 60"/>
          <p:cNvSpPr txBox="1">
            <a:spLocks noChangeArrowheads="1"/>
          </p:cNvSpPr>
          <p:nvPr/>
        </p:nvSpPr>
        <p:spPr bwMode="auto">
          <a:xfrm>
            <a:off x="5035550" y="1676400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 dirty="0" err="1">
                <a:solidFill>
                  <a:schemeClr val="tx1"/>
                </a:solidFill>
              </a:rPr>
              <a:t>Eley-Rideal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Mechanism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89556" y="556260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See </a:t>
            </a:r>
            <a:r>
              <a:rPr lang="de-DE" dirty="0" err="1" smtClean="0">
                <a:solidFill>
                  <a:srgbClr val="FF0000"/>
                </a:solidFill>
              </a:rPr>
              <a:t>talk</a:t>
            </a:r>
            <a:r>
              <a:rPr lang="de-DE" dirty="0" smtClean="0">
                <a:solidFill>
                  <a:srgbClr val="FF0000"/>
                </a:solidFill>
              </a:rPr>
              <a:t> on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Thuesday</a:t>
            </a:r>
            <a:r>
              <a:rPr lang="de-DE" dirty="0" smtClean="0">
                <a:solidFill>
                  <a:srgbClr val="FF0000"/>
                </a:solidFill>
              </a:rPr>
              <a:t> 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578 L 0.00052 -0.075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571500" y="44450"/>
            <a:ext cx="77597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5B82"/>
              </a:buClr>
              <a:defRPr/>
            </a:pPr>
            <a:r>
              <a:rPr lang="de-DE" sz="2600" b="1" u="sng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Setup</a:t>
            </a:r>
          </a:p>
        </p:txBody>
      </p:sp>
      <p:pic>
        <p:nvPicPr>
          <p:cNvPr id="14339" name="Picture 9" descr="ISTC-over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60450"/>
            <a:ext cx="7561262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feld 5"/>
          <p:cNvSpPr txBox="1">
            <a:spLocks noChangeArrowheads="1"/>
          </p:cNvSpPr>
          <p:nvPr/>
        </p:nvSpPr>
        <p:spPr bwMode="auto">
          <a:xfrm>
            <a:off x="4786313" y="714375"/>
            <a:ext cx="43338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9623DD"/>
                </a:solidFill>
              </a:rPr>
              <a:t>ISTC Project # 1861 PNPI, FZJ, Uni. Cologne</a:t>
            </a:r>
          </a:p>
          <a:p>
            <a:pPr eaLnBrk="1" hangingPunct="1"/>
            <a:endParaRPr lang="de-DE" sz="1600">
              <a:solidFill>
                <a:srgbClr val="9623DD"/>
              </a:solidFill>
            </a:endParaRPr>
          </a:p>
          <a:p>
            <a:pPr eaLnBrk="1" hangingPunct="1"/>
            <a:r>
              <a:rPr lang="de-DE" sz="1600">
                <a:solidFill>
                  <a:srgbClr val="9623DD"/>
                </a:solidFill>
              </a:rPr>
              <a:t>DFG Project:  436 RUS 113/977/0-1</a:t>
            </a:r>
          </a:p>
        </p:txBody>
      </p:sp>
    </p:spTree>
    <p:extLst>
      <p:ext uri="{BB962C8B-B14F-4D97-AF65-F5344CB8AC3E}">
        <p14:creationId xmlns:p14="http://schemas.microsoft.com/office/powerpoint/2010/main" val="22656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571500" y="214313"/>
            <a:ext cx="77597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5B82"/>
              </a:buClr>
              <a:defRPr/>
            </a:pPr>
            <a:r>
              <a:rPr lang="de-DE" sz="2600" b="1" u="sng" kern="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Polarized</a:t>
            </a:r>
            <a:r>
              <a:rPr lang="de-DE" sz="2600" b="1" u="sng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600" b="1" u="sng" kern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</a:t>
            </a:r>
            <a:r>
              <a:rPr lang="de-DE" sz="2600" b="1" u="sng" kern="0" baseline="-25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</a:t>
            </a:r>
            <a:r>
              <a:rPr lang="de-DE" sz="2600" b="1" u="sng" kern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/D</a:t>
            </a:r>
            <a:r>
              <a:rPr lang="de-DE" sz="2600" b="1" u="sng" kern="0" baseline="-250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</a:t>
            </a:r>
            <a:r>
              <a:rPr lang="de-DE" sz="2600" b="1" u="sng" kern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600" b="1" u="sng" kern="0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Molecules</a:t>
            </a:r>
            <a:endParaRPr lang="de-DE" sz="2600" b="1" u="sng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18" descr="ioniz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416176"/>
            <a:ext cx="424497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1312" y="998577"/>
            <a:ext cx="506888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2"/>
              <a:buChar char="m"/>
            </a:pP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Recombination of polarized atoms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   into </a:t>
            </a:r>
            <a:r>
              <a:rPr lang="en-US" sz="2000" dirty="0" smtClean="0">
                <a:solidFill>
                  <a:srgbClr val="336699"/>
                </a:solidFill>
                <a:latin typeface="Comic Sans MS" pitchFamily="64" charset="0"/>
              </a:rPr>
              <a:t>molecules</a:t>
            </a:r>
          </a:p>
          <a:p>
            <a:pPr eaLnBrk="1" hangingPunct="1">
              <a:spcBef>
                <a:spcPct val="50000"/>
              </a:spcBef>
            </a:pPr>
            <a:endParaRPr lang="en-US" sz="1000" dirty="0">
              <a:solidFill>
                <a:srgbClr val="336699"/>
              </a:solidFill>
              <a:latin typeface="Comic Sans MS" pitchFamily="64" charset="0"/>
            </a:endParaRPr>
          </a:p>
          <a:p>
            <a:pPr eaLnBrk="1" hangingPunct="1">
              <a:spcBef>
                <a:spcPct val="50000"/>
              </a:spcBef>
              <a:buFont typeface="Wingdings" charset="2"/>
              <a:buChar char="m"/>
            </a:pP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Conversion of polarized atoms and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   molecules into </a:t>
            </a:r>
            <a:r>
              <a:rPr lang="en-US" sz="2000" dirty="0" smtClean="0">
                <a:solidFill>
                  <a:srgbClr val="336699"/>
                </a:solidFill>
                <a:latin typeface="Comic Sans MS" pitchFamily="64" charset="0"/>
              </a:rPr>
              <a:t>ions</a:t>
            </a:r>
          </a:p>
          <a:p>
            <a:pPr eaLnBrk="1" hangingPunct="1">
              <a:spcBef>
                <a:spcPct val="50000"/>
              </a:spcBef>
            </a:pPr>
            <a:endParaRPr lang="en-US" sz="1000" dirty="0">
              <a:solidFill>
                <a:srgbClr val="336699"/>
              </a:solidFill>
              <a:latin typeface="Comic Sans MS" pitchFamily="64" charset="0"/>
            </a:endParaRPr>
          </a:p>
          <a:p>
            <a:pPr eaLnBrk="1" hangingPunct="1">
              <a:spcBef>
                <a:spcPct val="50000"/>
              </a:spcBef>
              <a:buFont typeface="Wingdings" charset="2"/>
              <a:buChar char="m"/>
            </a:pP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Conversion of H</a:t>
            </a:r>
            <a:r>
              <a:rPr lang="en-US" sz="2000" baseline="-25000" dirty="0">
                <a:solidFill>
                  <a:srgbClr val="336699"/>
                </a:solidFill>
                <a:latin typeface="Comic Sans MS" pitchFamily="64" charset="0"/>
              </a:rPr>
              <a:t>2</a:t>
            </a:r>
            <a:r>
              <a:rPr lang="en-US" sz="2000" baseline="30000" dirty="0">
                <a:solidFill>
                  <a:srgbClr val="336699"/>
                </a:solidFill>
                <a:latin typeface="Comic Sans MS" pitchFamily="64" charset="0"/>
              </a:rPr>
              <a:t>+</a:t>
            </a: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and H</a:t>
            </a:r>
            <a:r>
              <a:rPr lang="en-US" sz="2000" baseline="30000" dirty="0">
                <a:solidFill>
                  <a:srgbClr val="336699"/>
                </a:solidFill>
                <a:latin typeface="Comic Sans MS" pitchFamily="64" charset="0"/>
              </a:rPr>
              <a:t>+</a:t>
            </a: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ions into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   protons with different energy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   (suggested by </a:t>
            </a:r>
            <a:r>
              <a:rPr lang="en-US" sz="2000" dirty="0" err="1">
                <a:solidFill>
                  <a:srgbClr val="336699"/>
                </a:solidFill>
                <a:latin typeface="Comic Sans MS" pitchFamily="64" charset="0"/>
              </a:rPr>
              <a:t>W.Haeberli</a:t>
            </a:r>
            <a:r>
              <a:rPr lang="en-US" sz="2000" dirty="0" smtClean="0">
                <a:solidFill>
                  <a:srgbClr val="336699"/>
                </a:solidFill>
                <a:latin typeface="Comic Sans MS" pitchFamily="6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sz="1000" dirty="0">
              <a:solidFill>
                <a:srgbClr val="336699"/>
              </a:solidFill>
              <a:latin typeface="Comic Sans MS" pitchFamily="64" charset="0"/>
            </a:endParaRPr>
          </a:p>
          <a:p>
            <a:pPr eaLnBrk="1" hangingPunct="1">
              <a:spcBef>
                <a:spcPct val="50000"/>
              </a:spcBef>
              <a:buFont typeface="Wingdings" charset="2"/>
              <a:buChar char="m"/>
            </a:pP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Separation of protons by </a:t>
            </a:r>
            <a:r>
              <a:rPr lang="en-US" sz="2000" dirty="0" smtClean="0">
                <a:solidFill>
                  <a:srgbClr val="336699"/>
                </a:solidFill>
                <a:latin typeface="Comic Sans MS" pitchFamily="64" charset="0"/>
              </a:rPr>
              <a:t>energy </a:t>
            </a:r>
            <a:endParaRPr lang="en-US" sz="2000" dirty="0">
              <a:solidFill>
                <a:srgbClr val="336699"/>
              </a:solidFill>
              <a:latin typeface="Comic Sans MS" pitchFamily="6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 dirty="0">
              <a:solidFill>
                <a:srgbClr val="336699"/>
              </a:solidFill>
              <a:latin typeface="Comic Sans MS" pitchFamily="64" charset="0"/>
            </a:endParaRPr>
          </a:p>
          <a:p>
            <a:pPr eaLnBrk="1" hangingPunct="1">
              <a:spcBef>
                <a:spcPct val="50000"/>
              </a:spcBef>
              <a:buFont typeface="Wingdings" charset="2"/>
              <a:buChar char="m"/>
            </a:pP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Measurement of </a:t>
            </a:r>
            <a:r>
              <a:rPr lang="en-US" sz="2000" dirty="0" smtClean="0">
                <a:solidFill>
                  <a:srgbClr val="336699"/>
                </a:solidFill>
                <a:latin typeface="Comic Sans MS" pitchFamily="64" charset="0"/>
              </a:rPr>
              <a:t>proton and H</a:t>
            </a:r>
            <a:r>
              <a:rPr lang="en-US" sz="2000" baseline="-25000" dirty="0" smtClean="0">
                <a:solidFill>
                  <a:srgbClr val="336699"/>
                </a:solidFill>
                <a:latin typeface="Comic Sans MS" pitchFamily="64" charset="0"/>
              </a:rPr>
              <a:t>2 </a:t>
            </a: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-</a:t>
            </a:r>
            <a:r>
              <a:rPr lang="en-US" sz="2000" dirty="0" smtClean="0">
                <a:solidFill>
                  <a:srgbClr val="336699"/>
                </a:solidFill>
                <a:latin typeface="Comic Sans MS" pitchFamily="64" charset="0"/>
              </a:rPr>
              <a:t>ions</a:t>
            </a:r>
            <a:endParaRPr lang="en-US" sz="2000" dirty="0">
              <a:solidFill>
                <a:srgbClr val="336699"/>
              </a:solidFill>
              <a:latin typeface="Comic Sans MS" pitchFamily="6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6699"/>
                </a:solidFill>
                <a:latin typeface="Comic Sans MS" pitchFamily="64" charset="0"/>
              </a:rPr>
              <a:t>    polarization in LSP </a:t>
            </a: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6192838" y="1223963"/>
            <a:ext cx="2446337" cy="5073650"/>
            <a:chOff x="3901" y="771"/>
            <a:chExt cx="1541" cy="3196"/>
          </a:xfrm>
        </p:grpSpPr>
        <p:grpSp>
          <p:nvGrpSpPr>
            <p:cNvPr id="56327" name="Group 106"/>
            <p:cNvGrpSpPr>
              <a:grpSpLocks noChangeAspect="1"/>
            </p:cNvGrpSpPr>
            <p:nvPr/>
          </p:nvGrpSpPr>
          <p:grpSpPr bwMode="auto">
            <a:xfrm>
              <a:off x="3901" y="3294"/>
              <a:ext cx="1541" cy="673"/>
              <a:chOff x="3816" y="3209"/>
              <a:chExt cx="1541" cy="673"/>
            </a:xfrm>
          </p:grpSpPr>
          <p:sp>
            <p:nvSpPr>
              <p:cNvPr id="56390" name="Line 58"/>
              <p:cNvSpPr>
                <a:spLocks noChangeAspect="1" noChangeShapeType="1"/>
              </p:cNvSpPr>
              <p:nvPr/>
            </p:nvSpPr>
            <p:spPr bwMode="auto">
              <a:xfrm>
                <a:off x="4383" y="3407"/>
                <a:ext cx="7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391" name="Line 60"/>
              <p:cNvSpPr>
                <a:spLocks noChangeAspect="1" noChangeShapeType="1"/>
              </p:cNvSpPr>
              <p:nvPr/>
            </p:nvSpPr>
            <p:spPr bwMode="auto">
              <a:xfrm>
                <a:off x="4311" y="3636"/>
                <a:ext cx="104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392" name="Oval 85"/>
              <p:cNvSpPr>
                <a:spLocks noChangeAspect="1" noChangeArrowheads="1"/>
              </p:cNvSpPr>
              <p:nvPr/>
            </p:nvSpPr>
            <p:spPr bwMode="auto">
              <a:xfrm>
                <a:off x="4326" y="3351"/>
                <a:ext cx="97" cy="9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393" name="Oval 86"/>
              <p:cNvSpPr>
                <a:spLocks noChangeAspect="1" noChangeArrowheads="1"/>
              </p:cNvSpPr>
              <p:nvPr/>
            </p:nvSpPr>
            <p:spPr bwMode="auto">
              <a:xfrm>
                <a:off x="4481" y="3535"/>
                <a:ext cx="98" cy="97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394" name="Text Box 87"/>
              <p:cNvSpPr txBox="1">
                <a:spLocks noChangeAspect="1" noChangeArrowheads="1"/>
              </p:cNvSpPr>
              <p:nvPr/>
            </p:nvSpPr>
            <p:spPr bwMode="auto">
              <a:xfrm>
                <a:off x="3816" y="3209"/>
                <a:ext cx="5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CC66FF"/>
                    </a:solidFill>
                    <a:latin typeface="Comic Sans MS" pitchFamily="64" charset="0"/>
                  </a:rPr>
                  <a:t>polarized</a:t>
                </a:r>
                <a:endParaRPr lang="ru-RU" sz="1400">
                  <a:solidFill>
                    <a:srgbClr val="CC66FF"/>
                  </a:solidFill>
                  <a:latin typeface="Comic Sans MS" pitchFamily="64" charset="0"/>
                </a:endParaRPr>
              </a:p>
            </p:txBody>
          </p:sp>
          <p:sp>
            <p:nvSpPr>
              <p:cNvPr id="56395" name="Oval 88"/>
              <p:cNvSpPr>
                <a:spLocks noChangeAspect="1" noChangeArrowheads="1"/>
              </p:cNvSpPr>
              <p:nvPr/>
            </p:nvSpPr>
            <p:spPr bwMode="auto">
              <a:xfrm>
                <a:off x="4730" y="3352"/>
                <a:ext cx="97" cy="9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396" name="Oval 89"/>
              <p:cNvSpPr>
                <a:spLocks noChangeAspect="1" noChangeArrowheads="1"/>
              </p:cNvSpPr>
              <p:nvPr/>
            </p:nvSpPr>
            <p:spPr bwMode="auto">
              <a:xfrm>
                <a:off x="4773" y="3405"/>
                <a:ext cx="97" cy="98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397" name="Oval 90"/>
              <p:cNvSpPr>
                <a:spLocks noChangeAspect="1" noChangeArrowheads="1"/>
              </p:cNvSpPr>
              <p:nvPr/>
            </p:nvSpPr>
            <p:spPr bwMode="auto">
              <a:xfrm rot="3101136">
                <a:off x="4655" y="3334"/>
                <a:ext cx="292" cy="173"/>
              </a:xfrm>
              <a:prstGeom prst="ellips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398" name="Line 91"/>
              <p:cNvSpPr>
                <a:spLocks noChangeAspect="1" noChangeShapeType="1"/>
              </p:cNvSpPr>
              <p:nvPr/>
            </p:nvSpPr>
            <p:spPr bwMode="auto">
              <a:xfrm flipV="1">
                <a:off x="4870" y="3308"/>
                <a:ext cx="97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399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4581" y="3690"/>
                <a:ext cx="52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Comic Sans MS" pitchFamily="64" charset="0"/>
                  </a:rPr>
                  <a:t>cell wall</a:t>
                </a:r>
                <a:endParaRPr lang="ru-RU" sz="1400">
                  <a:latin typeface="Comic Sans MS" pitchFamily="64" charset="0"/>
                </a:endParaRPr>
              </a:p>
            </p:txBody>
          </p:sp>
        </p:grpSp>
        <p:grpSp>
          <p:nvGrpSpPr>
            <p:cNvPr id="56328" name="Group 104"/>
            <p:cNvGrpSpPr>
              <a:grpSpLocks noChangeAspect="1"/>
            </p:cNvGrpSpPr>
            <p:nvPr/>
          </p:nvGrpSpPr>
          <p:grpSpPr bwMode="auto">
            <a:xfrm>
              <a:off x="4383" y="771"/>
              <a:ext cx="699" cy="2514"/>
              <a:chOff x="4326" y="913"/>
              <a:chExt cx="699" cy="2514"/>
            </a:xfrm>
          </p:grpSpPr>
          <p:grpSp>
            <p:nvGrpSpPr>
              <p:cNvPr id="56329" name="Group 93"/>
              <p:cNvGrpSpPr>
                <a:grpSpLocks noChangeAspect="1"/>
              </p:cNvGrpSpPr>
              <p:nvPr/>
            </p:nvGrpSpPr>
            <p:grpSpPr bwMode="auto">
              <a:xfrm>
                <a:off x="4326" y="913"/>
                <a:ext cx="699" cy="1814"/>
                <a:chOff x="4042" y="970"/>
                <a:chExt cx="907" cy="2353"/>
              </a:xfrm>
            </p:grpSpPr>
            <p:sp>
              <p:nvSpPr>
                <p:cNvPr id="56338" name="Rectangle 6"/>
                <p:cNvSpPr>
                  <a:spLocks noChangeAspect="1" noChangeArrowheads="1"/>
                </p:cNvSpPr>
                <p:nvPr/>
              </p:nvSpPr>
              <p:spPr bwMode="auto">
                <a:xfrm>
                  <a:off x="4042" y="1253"/>
                  <a:ext cx="907" cy="1815"/>
                </a:xfrm>
                <a:prstGeom prst="rect">
                  <a:avLst/>
                </a:prstGeom>
                <a:solidFill>
                  <a:srgbClr val="D8DEE4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5633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4293" y="1395"/>
                  <a:ext cx="396" cy="226"/>
                  <a:chOff x="1973" y="1253"/>
                  <a:chExt cx="454" cy="453"/>
                </a:xfrm>
              </p:grpSpPr>
              <p:sp>
                <p:nvSpPr>
                  <p:cNvPr id="56386" name="Rectangl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3" y="1253"/>
                    <a:ext cx="142" cy="453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387" name="Rectangl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1253"/>
                    <a:ext cx="142" cy="453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388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5" y="1253"/>
                    <a:ext cx="1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89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5" y="1706"/>
                    <a:ext cx="1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6340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4293" y="2671"/>
                  <a:ext cx="396" cy="226"/>
                  <a:chOff x="1973" y="1253"/>
                  <a:chExt cx="454" cy="453"/>
                </a:xfrm>
              </p:grpSpPr>
              <p:sp>
                <p:nvSpPr>
                  <p:cNvPr id="56382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3" y="1253"/>
                    <a:ext cx="142" cy="453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383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1253"/>
                    <a:ext cx="142" cy="453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384" name="Line 1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5" y="1253"/>
                    <a:ext cx="1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85" name="Line 1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5" y="1706"/>
                    <a:ext cx="1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6341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4293" y="1934"/>
                  <a:ext cx="396" cy="425"/>
                  <a:chOff x="1973" y="1253"/>
                  <a:chExt cx="454" cy="453"/>
                </a:xfrm>
              </p:grpSpPr>
              <p:sp>
                <p:nvSpPr>
                  <p:cNvPr id="56378" name="Rectangl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3" y="1253"/>
                    <a:ext cx="142" cy="45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379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85" y="1253"/>
                    <a:ext cx="142" cy="45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56380" name="Line 2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5" y="1253"/>
                    <a:ext cx="17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81" name="Line 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5" y="1706"/>
                    <a:ext cx="17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342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241" y="970"/>
                  <a:ext cx="1" cy="22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343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4269" y="1026"/>
                  <a:ext cx="57" cy="113"/>
                  <a:chOff x="2001" y="1111"/>
                  <a:chExt cx="57" cy="113"/>
                </a:xfrm>
              </p:grpSpPr>
              <p:sp>
                <p:nvSpPr>
                  <p:cNvPr id="56376" name="Line 2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0" y="111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77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1" y="1224"/>
                    <a:ext cx="5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344" name="Line 2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382" y="970"/>
                  <a:ext cx="1" cy="22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345" name="Group 2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410" y="1026"/>
                  <a:ext cx="57" cy="113"/>
                  <a:chOff x="2001" y="1111"/>
                  <a:chExt cx="57" cy="113"/>
                </a:xfrm>
              </p:grpSpPr>
              <p:sp>
                <p:nvSpPr>
                  <p:cNvPr id="56374" name="Line 2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0" y="111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75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1" y="1224"/>
                    <a:ext cx="5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346" name="Line 30"/>
                <p:cNvSpPr>
                  <a:spLocks noChangeAspect="1" noChangeShapeType="1"/>
                </p:cNvSpPr>
                <p:nvPr/>
              </p:nvSpPr>
              <p:spPr bwMode="auto">
                <a:xfrm rot="10800000" flipV="1">
                  <a:off x="4524" y="970"/>
                  <a:ext cx="1" cy="22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347" name="Group 3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552" y="1026"/>
                  <a:ext cx="57" cy="113"/>
                  <a:chOff x="2001" y="1111"/>
                  <a:chExt cx="57" cy="113"/>
                </a:xfrm>
              </p:grpSpPr>
              <p:sp>
                <p:nvSpPr>
                  <p:cNvPr id="56372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0" y="111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73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1" y="1224"/>
                    <a:ext cx="5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348" name="Line 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665" y="970"/>
                  <a:ext cx="1" cy="226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349" name="Group 35"/>
                <p:cNvGrpSpPr>
                  <a:grpSpLocks noChangeAspect="1"/>
                </p:cNvGrpSpPr>
                <p:nvPr/>
              </p:nvGrpSpPr>
              <p:grpSpPr bwMode="auto">
                <a:xfrm>
                  <a:off x="4694" y="1026"/>
                  <a:ext cx="57" cy="113"/>
                  <a:chOff x="2001" y="1111"/>
                  <a:chExt cx="57" cy="113"/>
                </a:xfrm>
              </p:grpSpPr>
              <p:sp>
                <p:nvSpPr>
                  <p:cNvPr id="56370" name="Line 3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0" y="111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71" name="Line 3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1" y="1224"/>
                    <a:ext cx="5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350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11" y="1650"/>
                  <a:ext cx="1" cy="22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351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4439" y="1706"/>
                  <a:ext cx="57" cy="113"/>
                  <a:chOff x="2001" y="1111"/>
                  <a:chExt cx="57" cy="113"/>
                </a:xfrm>
              </p:grpSpPr>
              <p:sp>
                <p:nvSpPr>
                  <p:cNvPr id="56368" name="Line 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0" y="111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69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1" y="1224"/>
                    <a:ext cx="5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352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52" y="1650"/>
                  <a:ext cx="1" cy="22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353" name="Group 43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580" y="1706"/>
                  <a:ext cx="57" cy="113"/>
                  <a:chOff x="2001" y="1111"/>
                  <a:chExt cx="57" cy="113"/>
                </a:xfrm>
              </p:grpSpPr>
              <p:sp>
                <p:nvSpPr>
                  <p:cNvPr id="56366" name="Line 4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0" y="111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67" name="Line 4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1" y="1224"/>
                    <a:ext cx="5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354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11" y="2387"/>
                  <a:ext cx="1" cy="22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355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4439" y="2443"/>
                  <a:ext cx="57" cy="113"/>
                  <a:chOff x="2001" y="1111"/>
                  <a:chExt cx="57" cy="113"/>
                </a:xfrm>
              </p:grpSpPr>
              <p:sp>
                <p:nvSpPr>
                  <p:cNvPr id="56364" name="Line 4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0" y="111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65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1" y="1224"/>
                    <a:ext cx="5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356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4552" y="2387"/>
                  <a:ext cx="1" cy="22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357" name="Group 51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4580" y="2443"/>
                  <a:ext cx="57" cy="113"/>
                  <a:chOff x="2001" y="1111"/>
                  <a:chExt cx="57" cy="113"/>
                </a:xfrm>
              </p:grpSpPr>
              <p:sp>
                <p:nvSpPr>
                  <p:cNvPr id="56362" name="Line 5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0" y="111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63" name="Line 5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1" y="1224"/>
                    <a:ext cx="5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6358" name="Line 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96" y="3096"/>
                  <a:ext cx="1" cy="22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56359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4524" y="3152"/>
                  <a:ext cx="57" cy="113"/>
                  <a:chOff x="2001" y="1111"/>
                  <a:chExt cx="57" cy="113"/>
                </a:xfrm>
              </p:grpSpPr>
              <p:sp>
                <p:nvSpPr>
                  <p:cNvPr id="56360" name="Line 5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030" y="1111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361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1" y="1224"/>
                    <a:ext cx="5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56330" name="Group 100"/>
              <p:cNvGrpSpPr>
                <a:grpSpLocks noChangeAspect="1"/>
              </p:cNvGrpSpPr>
              <p:nvPr/>
            </p:nvGrpSpPr>
            <p:grpSpPr bwMode="auto">
              <a:xfrm>
                <a:off x="4354" y="2707"/>
                <a:ext cx="652" cy="360"/>
                <a:chOff x="4071" y="2048"/>
                <a:chExt cx="822" cy="360"/>
              </a:xfrm>
            </p:grpSpPr>
            <p:sp>
              <p:nvSpPr>
                <p:cNvPr id="56333" name="Line 95"/>
                <p:cNvSpPr>
                  <a:spLocks noChangeAspect="1" noChangeShapeType="1"/>
                </p:cNvSpPr>
                <p:nvPr/>
              </p:nvSpPr>
              <p:spPr bwMode="auto">
                <a:xfrm>
                  <a:off x="4071" y="2408"/>
                  <a:ext cx="8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34" name="Line 96"/>
                <p:cNvSpPr>
                  <a:spLocks noChangeAspect="1" noChangeShapeType="1"/>
                </p:cNvSpPr>
                <p:nvPr/>
              </p:nvSpPr>
              <p:spPr bwMode="auto">
                <a:xfrm>
                  <a:off x="4071" y="2304"/>
                  <a:ext cx="3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35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4553" y="2304"/>
                  <a:ext cx="3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36" name="Line 9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11" y="2048"/>
                  <a:ext cx="0" cy="2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337" name="Line 9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53" y="2048"/>
                  <a:ext cx="0" cy="2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6331" name="Line 101"/>
              <p:cNvSpPr>
                <a:spLocks noChangeAspect="1" noChangeShapeType="1"/>
              </p:cNvSpPr>
              <p:nvPr/>
            </p:nvSpPr>
            <p:spPr bwMode="auto">
              <a:xfrm>
                <a:off x="4354" y="3152"/>
                <a:ext cx="652" cy="1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332" name="Text Box 102"/>
              <p:cNvSpPr txBox="1">
                <a:spLocks noChangeAspect="1" noChangeArrowheads="1"/>
              </p:cNvSpPr>
              <p:nvPr/>
            </p:nvSpPr>
            <p:spPr bwMode="auto">
              <a:xfrm>
                <a:off x="4383" y="3196"/>
                <a:ext cx="6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defRPr>
                    <a:solidFill>
                      <a:schemeClr val="bg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0099FF"/>
                    </a:solidFill>
                    <a:latin typeface="Comic Sans MS" pitchFamily="64" charset="0"/>
                  </a:rPr>
                  <a:t>B ~ 1T</a:t>
                </a:r>
                <a:endParaRPr lang="ru-RU">
                  <a:solidFill>
                    <a:srgbClr val="0099FF"/>
                  </a:solidFill>
                  <a:latin typeface="Comic Sans MS" pitchFamily="64" charset="0"/>
                </a:endParaRPr>
              </a:p>
            </p:txBody>
          </p:sp>
        </p:grpSp>
      </p:grpSp>
      <p:pic>
        <p:nvPicPr>
          <p:cNvPr id="106" name="Picture 120" descr="sepa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00250"/>
            <a:ext cx="36004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4234544" y="543275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36699"/>
                </a:solidFill>
                <a:latin typeface="Comic Sans MS" pitchFamily="64" charset="0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571500" y="214313"/>
            <a:ext cx="77597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5B82"/>
              </a:buClr>
              <a:defRPr/>
            </a:pPr>
            <a:r>
              <a:rPr lang="de-DE" sz="2600" b="1" u="sng" kern="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Polarized</a:t>
            </a:r>
            <a:r>
              <a:rPr lang="de-DE" sz="2600" b="1" u="sng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H</a:t>
            </a:r>
            <a:r>
              <a:rPr lang="de-DE" sz="2600" b="1" u="sng" kern="0" baseline="-25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</a:t>
            </a:r>
            <a:r>
              <a:rPr lang="de-DE" sz="2600" b="1" u="sng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600" b="1" u="sng" kern="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Molecules</a:t>
            </a:r>
            <a:endParaRPr lang="de-DE" sz="2600" b="1" u="sng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757106" cy="4758138"/>
          </a:xfrm>
          <a:prstGeom prst="rect">
            <a:avLst/>
          </a:prstGeom>
        </p:spPr>
      </p:pic>
      <p:sp>
        <p:nvSpPr>
          <p:cNvPr id="198" name="Textfeld 16"/>
          <p:cNvSpPr txBox="1">
            <a:spLocks noChangeArrowheads="1"/>
          </p:cNvSpPr>
          <p:nvPr/>
        </p:nvSpPr>
        <p:spPr bwMode="auto">
          <a:xfrm>
            <a:off x="5486400" y="4960203"/>
            <a:ext cx="26356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 dirty="0" err="1">
                <a:solidFill>
                  <a:srgbClr val="0070C0"/>
                </a:solidFill>
              </a:rPr>
              <a:t>P</a:t>
            </a:r>
            <a:r>
              <a:rPr lang="de-DE" sz="2400" baseline="-25000" dirty="0" err="1">
                <a:solidFill>
                  <a:srgbClr val="0070C0"/>
                </a:solidFill>
              </a:rPr>
              <a:t>m</a:t>
            </a:r>
            <a:r>
              <a:rPr lang="de-DE" sz="2400" dirty="0">
                <a:solidFill>
                  <a:srgbClr val="0070C0"/>
                </a:solidFill>
              </a:rPr>
              <a:t> = - 0.84 ± </a:t>
            </a:r>
            <a:r>
              <a:rPr lang="de-DE" sz="2400" dirty="0" smtClean="0">
                <a:solidFill>
                  <a:srgbClr val="0070C0"/>
                </a:solidFill>
              </a:rPr>
              <a:t>0.02</a:t>
            </a:r>
          </a:p>
          <a:p>
            <a:pPr eaLnBrk="1" hangingPunct="1"/>
            <a:r>
              <a:rPr lang="de-DE" sz="2400" dirty="0" smtClean="0">
                <a:solidFill>
                  <a:srgbClr val="0070C0"/>
                </a:solidFill>
              </a:rPr>
              <a:t>   n = 277 ± 31 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99" name="Textfeld 17"/>
          <p:cNvSpPr txBox="1">
            <a:spLocks noChangeArrowheads="1"/>
          </p:cNvSpPr>
          <p:nvPr/>
        </p:nvSpPr>
        <p:spPr bwMode="auto">
          <a:xfrm>
            <a:off x="2971800" y="3371671"/>
            <a:ext cx="2738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 dirty="0" smtClean="0">
                <a:solidFill>
                  <a:srgbClr val="FF00FF"/>
                </a:solidFill>
              </a:rPr>
              <a:t>        Protons: </a:t>
            </a:r>
          </a:p>
          <a:p>
            <a:pPr eaLnBrk="1" hangingPunct="1"/>
            <a:r>
              <a:rPr lang="de-DE" sz="2400" dirty="0" err="1" smtClean="0">
                <a:solidFill>
                  <a:srgbClr val="FF00FF"/>
                </a:solidFill>
              </a:rPr>
              <a:t>P</a:t>
            </a:r>
            <a:r>
              <a:rPr lang="de-DE" sz="2400" baseline="-25000" dirty="0" err="1" smtClean="0">
                <a:solidFill>
                  <a:srgbClr val="FF00FF"/>
                </a:solidFill>
              </a:rPr>
              <a:t>m</a:t>
            </a:r>
            <a:r>
              <a:rPr lang="de-DE" sz="2400" dirty="0" smtClean="0">
                <a:solidFill>
                  <a:srgbClr val="FF00FF"/>
                </a:solidFill>
              </a:rPr>
              <a:t> </a:t>
            </a:r>
            <a:r>
              <a:rPr lang="de-DE" sz="2400" dirty="0">
                <a:solidFill>
                  <a:srgbClr val="FF00FF"/>
                </a:solidFill>
              </a:rPr>
              <a:t>= - 0.81 ± </a:t>
            </a:r>
            <a:r>
              <a:rPr lang="de-DE" sz="2400" dirty="0" smtClean="0">
                <a:solidFill>
                  <a:srgbClr val="FF00FF"/>
                </a:solidFill>
              </a:rPr>
              <a:t>0.02</a:t>
            </a:r>
          </a:p>
          <a:p>
            <a:pPr eaLnBrk="1" hangingPunct="1"/>
            <a:r>
              <a:rPr lang="de-DE" sz="2400" dirty="0" smtClean="0">
                <a:solidFill>
                  <a:srgbClr val="FF00FF"/>
                </a:solidFill>
              </a:rPr>
              <a:t>  n = 174 ± 19</a:t>
            </a:r>
          </a:p>
          <a:p>
            <a:pPr eaLnBrk="1" hangingPunct="1"/>
            <a:r>
              <a:rPr lang="de-DE" sz="2400" dirty="0" smtClean="0">
                <a:solidFill>
                  <a:srgbClr val="FF00FF"/>
                </a:solidFill>
              </a:rPr>
              <a:t>  </a:t>
            </a:r>
            <a:r>
              <a:rPr lang="de-DE" sz="2400" dirty="0">
                <a:solidFill>
                  <a:srgbClr val="FF00FF"/>
                </a:solidFill>
              </a:rPr>
              <a:t>c = 0.993 ± 0.005</a:t>
            </a:r>
          </a:p>
        </p:txBody>
      </p:sp>
      <p:sp>
        <p:nvSpPr>
          <p:cNvPr id="200" name="Textfeld 10"/>
          <p:cNvSpPr txBox="1">
            <a:spLocks noChangeArrowheads="1"/>
          </p:cNvSpPr>
          <p:nvPr/>
        </p:nvSpPr>
        <p:spPr bwMode="auto">
          <a:xfrm>
            <a:off x="569913" y="836613"/>
            <a:ext cx="78184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>
                <a:solidFill>
                  <a:srgbClr val="C00000"/>
                </a:solidFill>
              </a:rPr>
              <a:t>Measurements on Fomblin Oil (Perfluorpolyether PFPE)</a:t>
            </a:r>
          </a:p>
        </p:txBody>
      </p:sp>
      <p:sp>
        <p:nvSpPr>
          <p:cNvPr id="201" name="Textfeld 3"/>
          <p:cNvSpPr txBox="1">
            <a:spLocks noChangeArrowheads="1"/>
          </p:cNvSpPr>
          <p:nvPr/>
        </p:nvSpPr>
        <p:spPr bwMode="auto">
          <a:xfrm>
            <a:off x="4657725" y="1268413"/>
            <a:ext cx="1057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 dirty="0">
                <a:solidFill>
                  <a:srgbClr val="008000"/>
                </a:solidFill>
              </a:rPr>
              <a:t>HFS 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72200" y="449580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H</a:t>
            </a:r>
            <a:r>
              <a:rPr lang="de-DE" sz="2400" baseline="-25000" dirty="0" smtClean="0">
                <a:solidFill>
                  <a:srgbClr val="0070C0"/>
                </a:solidFill>
              </a:rPr>
              <a:t>2 </a:t>
            </a:r>
            <a:r>
              <a:rPr lang="de-DE" sz="2400" dirty="0" smtClean="0">
                <a:solidFill>
                  <a:srgbClr val="0070C0"/>
                </a:solidFill>
              </a:rPr>
              <a:t>- Ions: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97168" y="439861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+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6" name="Textfeld 4"/>
          <p:cNvSpPr txBox="1">
            <a:spLocks noChangeArrowheads="1"/>
          </p:cNvSpPr>
          <p:nvPr/>
        </p:nvSpPr>
        <p:spPr bwMode="auto">
          <a:xfrm>
            <a:off x="1295400" y="1284514"/>
            <a:ext cx="1878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 dirty="0" err="1">
                <a:solidFill>
                  <a:schemeClr val="tx1"/>
                </a:solidFill>
              </a:rPr>
              <a:t>T</a:t>
            </a:r>
            <a:r>
              <a:rPr lang="de-DE" sz="2400" baseline="-25000" dirty="0" err="1">
                <a:solidFill>
                  <a:schemeClr val="tx1"/>
                </a:solidFill>
              </a:rPr>
              <a:t>Cell</a:t>
            </a:r>
            <a:r>
              <a:rPr lang="de-DE" sz="2400" dirty="0">
                <a:solidFill>
                  <a:schemeClr val="tx1"/>
                </a:solidFill>
              </a:rPr>
              <a:t> = 100 K</a:t>
            </a:r>
          </a:p>
        </p:txBody>
      </p:sp>
    </p:spTree>
    <p:extLst>
      <p:ext uri="{BB962C8B-B14F-4D97-AF65-F5344CB8AC3E}">
        <p14:creationId xmlns:p14="http://schemas.microsoft.com/office/powerpoint/2010/main" val="25754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feld 10"/>
          <p:cNvSpPr txBox="1">
            <a:spLocks noChangeArrowheads="1"/>
          </p:cNvSpPr>
          <p:nvPr/>
        </p:nvSpPr>
        <p:spPr bwMode="auto">
          <a:xfrm>
            <a:off x="569913" y="836613"/>
            <a:ext cx="78184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>
                <a:solidFill>
                  <a:srgbClr val="C00000"/>
                </a:solidFill>
              </a:rPr>
              <a:t>Measurements on Fomblin Oil (Perfluorpolyether PFPE)</a:t>
            </a:r>
          </a:p>
        </p:txBody>
      </p:sp>
      <p:pic>
        <p:nvPicPr>
          <p:cNvPr id="44036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804987"/>
            <a:ext cx="80867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feld 6"/>
          <p:cNvSpPr txBox="1">
            <a:spLocks noChangeArrowheads="1"/>
          </p:cNvSpPr>
          <p:nvPr/>
        </p:nvSpPr>
        <p:spPr bwMode="auto">
          <a:xfrm>
            <a:off x="5027613" y="2154238"/>
            <a:ext cx="9128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>
                <a:solidFill>
                  <a:srgbClr val="33CC33"/>
                </a:solidFill>
              </a:rPr>
              <a:t>HFS 3</a:t>
            </a:r>
          </a:p>
        </p:txBody>
      </p:sp>
      <p:sp>
        <p:nvSpPr>
          <p:cNvPr id="44038" name="Textfeld 8"/>
          <p:cNvSpPr txBox="1">
            <a:spLocks noChangeArrowheads="1"/>
          </p:cNvSpPr>
          <p:nvPr/>
        </p:nvSpPr>
        <p:spPr bwMode="auto">
          <a:xfrm>
            <a:off x="5027613" y="3576638"/>
            <a:ext cx="120491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>
                <a:solidFill>
                  <a:srgbClr val="FF0000"/>
                </a:solidFill>
              </a:rPr>
              <a:t>HFS 2+3</a:t>
            </a:r>
          </a:p>
        </p:txBody>
      </p:sp>
      <p:sp>
        <p:nvSpPr>
          <p:cNvPr id="44039" name="Textfeld 7"/>
          <p:cNvSpPr txBox="1">
            <a:spLocks noChangeArrowheads="1"/>
          </p:cNvSpPr>
          <p:nvPr/>
        </p:nvSpPr>
        <p:spPr bwMode="auto">
          <a:xfrm>
            <a:off x="1116013" y="1268413"/>
            <a:ext cx="3042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400" dirty="0" err="1">
                <a:solidFill>
                  <a:schemeClr val="tx1"/>
                </a:solidFill>
              </a:rPr>
              <a:t>B</a:t>
            </a:r>
            <a:r>
              <a:rPr lang="de-DE" sz="2400" baseline="-25000" dirty="0" err="1">
                <a:solidFill>
                  <a:schemeClr val="tx1"/>
                </a:solidFill>
              </a:rPr>
              <a:t>cell</a:t>
            </a:r>
            <a:r>
              <a:rPr lang="de-DE" sz="2400" dirty="0">
                <a:solidFill>
                  <a:schemeClr val="tx1"/>
                </a:solidFill>
              </a:rPr>
              <a:t> = 0.4 T </a:t>
            </a:r>
            <a:r>
              <a:rPr lang="de-DE" sz="2400" dirty="0" smtClean="0">
                <a:solidFill>
                  <a:schemeClr val="tx1"/>
                </a:solidFill>
              </a:rPr>
              <a:t>; </a:t>
            </a:r>
            <a:r>
              <a:rPr lang="de-DE" sz="2400" dirty="0">
                <a:solidFill>
                  <a:schemeClr val="tx1"/>
                </a:solidFill>
              </a:rPr>
              <a:t>H</a:t>
            </a:r>
            <a:r>
              <a:rPr lang="de-DE" sz="2000" baseline="-25000" dirty="0">
                <a:solidFill>
                  <a:schemeClr val="tx1"/>
                </a:solidFill>
              </a:rPr>
              <a:t>2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only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040" name="Textfeld 9"/>
          <p:cNvSpPr txBox="1">
            <a:spLocks noChangeArrowheads="1"/>
          </p:cNvSpPr>
          <p:nvPr/>
        </p:nvSpPr>
        <p:spPr bwMode="auto">
          <a:xfrm>
            <a:off x="3132138" y="1125538"/>
            <a:ext cx="3333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0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571500" y="214313"/>
            <a:ext cx="77597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5B82"/>
              </a:buClr>
              <a:defRPr/>
            </a:pPr>
            <a:r>
              <a:rPr lang="de-DE" sz="2600" b="1" u="sng" kern="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Polarized</a:t>
            </a:r>
            <a:r>
              <a:rPr lang="de-DE" sz="2600" b="1" u="sng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H</a:t>
            </a:r>
            <a:r>
              <a:rPr lang="de-DE" sz="2600" b="1" u="sng" kern="0" baseline="-25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2</a:t>
            </a:r>
            <a:r>
              <a:rPr lang="de-DE" sz="2600" b="1" u="sng" kern="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600" b="1" u="sng" kern="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Molecules</a:t>
            </a:r>
            <a:endParaRPr lang="de-DE" sz="2600" b="1" u="sng" kern="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05000" y="5181600"/>
            <a:ext cx="361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More Details: Talk on …..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7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503090" y="762000"/>
            <a:ext cx="7875554" cy="56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 smtClean="0">
                <a:solidFill>
                  <a:srgbClr val="C00000"/>
                </a:solidFill>
              </a:rPr>
              <a:t>Which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questions</a:t>
            </a:r>
            <a:r>
              <a:rPr lang="de-DE" sz="2800" dirty="0" smtClean="0">
                <a:solidFill>
                  <a:srgbClr val="C00000"/>
                </a:solidFill>
              </a:rPr>
              <a:t> must </a:t>
            </a:r>
            <a:r>
              <a:rPr lang="de-DE" sz="2800" dirty="0" err="1" smtClean="0">
                <a:solidFill>
                  <a:srgbClr val="C00000"/>
                </a:solidFill>
              </a:rPr>
              <a:t>be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solved</a:t>
            </a:r>
            <a:r>
              <a:rPr lang="de-DE" sz="2800" dirty="0" smtClean="0">
                <a:solidFill>
                  <a:srgbClr val="C00000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1.) </a:t>
            </a:r>
            <a:r>
              <a:rPr lang="de-DE" sz="2400" dirty="0" err="1" smtClean="0">
                <a:solidFill>
                  <a:schemeClr val="tx1"/>
                </a:solidFill>
              </a:rPr>
              <a:t>Dependence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of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total </a:t>
            </a:r>
            <a:r>
              <a:rPr lang="de-DE" sz="2400" dirty="0" err="1" smtClean="0">
                <a:solidFill>
                  <a:schemeClr val="tx1"/>
                </a:solidFill>
              </a:rPr>
              <a:t>cross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section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from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</a:t>
            </a:r>
            <a:r>
              <a:rPr 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for</a:t>
            </a:r>
            <a:r>
              <a:rPr lang="de-DE" sz="2400" dirty="0" smtClean="0">
                <a:solidFill>
                  <a:schemeClr val="tx1"/>
                </a:solidFill>
              </a:rPr>
              <a:t> all </a:t>
            </a:r>
            <a:r>
              <a:rPr lang="de-DE" sz="2400" dirty="0" err="1" smtClean="0">
                <a:solidFill>
                  <a:schemeClr val="tx1"/>
                </a:solidFill>
              </a:rPr>
              <a:t>fusion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reactions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</a:t>
            </a: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2.) </a:t>
            </a:r>
            <a:r>
              <a:rPr 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conservation</a:t>
            </a:r>
            <a:r>
              <a:rPr lang="de-DE" sz="2400" dirty="0" smtClean="0">
                <a:solidFill>
                  <a:schemeClr val="tx1"/>
                </a:solidFill>
              </a:rPr>
              <a:t> in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different </a:t>
            </a:r>
            <a:r>
              <a:rPr lang="de-DE" sz="2400" dirty="0" err="1" smtClean="0">
                <a:solidFill>
                  <a:schemeClr val="tx1"/>
                </a:solidFill>
              </a:rPr>
              <a:t>plasmas</a:t>
            </a:r>
            <a:r>
              <a:rPr lang="de-DE" sz="2400" dirty="0" smtClean="0">
                <a:solidFill>
                  <a:schemeClr val="tx1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3.) </a:t>
            </a:r>
            <a:r>
              <a:rPr lang="de-DE" sz="2400" dirty="0" err="1" smtClean="0">
                <a:solidFill>
                  <a:schemeClr val="tx1"/>
                </a:solidFill>
              </a:rPr>
              <a:t>How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to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produce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polarized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fuel</a:t>
            </a:r>
            <a:r>
              <a:rPr lang="de-DE" sz="2400" dirty="0" smtClean="0">
                <a:solidFill>
                  <a:schemeClr val="tx1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0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10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- </a:t>
            </a:r>
            <a:r>
              <a:rPr lang="de-DE" sz="2400" dirty="0" err="1" smtClean="0">
                <a:solidFill>
                  <a:schemeClr val="tx1"/>
                </a:solidFill>
              </a:rPr>
              <a:t>inertial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fusion</a:t>
            </a:r>
            <a:r>
              <a:rPr lang="de-DE" sz="2400" dirty="0" smtClean="0">
                <a:solidFill>
                  <a:schemeClr val="tx1"/>
                </a:solidFill>
              </a:rPr>
              <a:t>: - </a:t>
            </a:r>
            <a:r>
              <a:rPr lang="de-DE" sz="2400" dirty="0" err="1" smtClean="0">
                <a:solidFill>
                  <a:schemeClr val="tx1"/>
                </a:solidFill>
              </a:rPr>
              <a:t>frozen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spin</a:t>
            </a:r>
            <a:r>
              <a:rPr lang="de-DE" sz="2400" dirty="0" smtClean="0">
                <a:solidFill>
                  <a:schemeClr val="tx1"/>
                </a:solidFill>
              </a:rPr>
              <a:t> DT </a:t>
            </a:r>
            <a:r>
              <a:rPr lang="de-DE" sz="2400" dirty="0" err="1" smtClean="0">
                <a:solidFill>
                  <a:schemeClr val="tx1"/>
                </a:solidFill>
              </a:rPr>
              <a:t>targets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possible</a:t>
            </a: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</a:t>
            </a:r>
            <a:r>
              <a:rPr lang="de-DE" sz="2400" dirty="0" smtClean="0">
                <a:solidFill>
                  <a:schemeClr val="tx1"/>
                </a:solidFill>
              </a:rPr>
              <a:t>			            (</a:t>
            </a:r>
            <a:r>
              <a:rPr lang="de-DE" sz="2400" dirty="0" err="1" smtClean="0">
                <a:solidFill>
                  <a:schemeClr val="tx1"/>
                </a:solidFill>
              </a:rPr>
              <a:t>relatively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small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polarization</a:t>
            </a:r>
            <a:r>
              <a:rPr lang="de-DE" sz="2400" dirty="0" smtClean="0">
                <a:solidFill>
                  <a:schemeClr val="tx1"/>
                </a:solidFill>
              </a:rPr>
              <a:t> ~ 40%)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			    - HD </a:t>
            </a:r>
            <a:r>
              <a:rPr lang="de-DE" sz="2400" dirty="0" err="1" smtClean="0">
                <a:solidFill>
                  <a:schemeClr val="tx1"/>
                </a:solidFill>
              </a:rPr>
              <a:t>targets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are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available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				  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     - </a:t>
            </a:r>
            <a:r>
              <a:rPr lang="de-DE" sz="2400" dirty="0" err="1" smtClean="0">
                <a:solidFill>
                  <a:schemeClr val="tx1"/>
                </a:solidFill>
              </a:rPr>
              <a:t>magnetic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confinement</a:t>
            </a:r>
            <a:r>
              <a:rPr lang="de-DE" sz="2400" dirty="0" smtClean="0">
                <a:solidFill>
                  <a:schemeClr val="tx1"/>
                </a:solidFill>
              </a:rPr>
              <a:t>: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  a.)  pol. </a:t>
            </a:r>
            <a:r>
              <a:rPr lang="de-DE" sz="2400" baseline="30000" dirty="0" smtClean="0">
                <a:solidFill>
                  <a:schemeClr val="tx1"/>
                </a:solidFill>
              </a:rPr>
              <a:t>3</a:t>
            </a:r>
            <a:r>
              <a:rPr lang="de-DE" sz="2400" dirty="0" smtClean="0">
                <a:solidFill>
                  <a:schemeClr val="tx1"/>
                </a:solidFill>
              </a:rPr>
              <a:t>He </a:t>
            </a:r>
            <a:r>
              <a:rPr lang="de-DE" sz="2400" dirty="0" err="1" smtClean="0">
                <a:solidFill>
                  <a:schemeClr val="tx1"/>
                </a:solidFill>
              </a:rPr>
              <a:t>is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available</a:t>
            </a:r>
            <a:r>
              <a:rPr lang="de-DE" sz="2400" dirty="0" smtClean="0">
                <a:solidFill>
                  <a:schemeClr val="tx1"/>
                </a:solidFill>
              </a:rPr>
              <a:t> („Laser-</a:t>
            </a:r>
            <a:r>
              <a:rPr lang="de-DE" sz="2400" dirty="0" err="1" smtClean="0">
                <a:solidFill>
                  <a:schemeClr val="tx1"/>
                </a:solidFill>
              </a:rPr>
              <a:t>pumping</a:t>
            </a:r>
            <a:r>
              <a:rPr lang="de-DE" sz="2400" dirty="0" smtClean="0">
                <a:solidFill>
                  <a:schemeClr val="tx1"/>
                </a:solidFill>
              </a:rPr>
              <a:t>“)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  </a:t>
            </a:r>
            <a:r>
              <a:rPr lang="de-DE" sz="2400" dirty="0" smtClean="0">
                <a:solidFill>
                  <a:schemeClr val="tx1"/>
                </a:solidFill>
              </a:rPr>
              <a:t>b.)  pol. T will </a:t>
            </a:r>
            <a:r>
              <a:rPr lang="de-DE" sz="2400" dirty="0" err="1" smtClean="0">
                <a:solidFill>
                  <a:schemeClr val="tx1"/>
                </a:solidFill>
              </a:rPr>
              <a:t>be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possible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with</a:t>
            </a:r>
            <a:r>
              <a:rPr lang="de-DE" sz="2400" dirty="0" smtClean="0">
                <a:solidFill>
                  <a:schemeClr val="tx1"/>
                </a:solidFill>
              </a:rPr>
              <a:t> a </a:t>
            </a:r>
            <a:r>
              <a:rPr lang="de-DE" sz="2400" dirty="0" err="1" smtClean="0">
                <a:solidFill>
                  <a:schemeClr val="tx1"/>
                </a:solidFill>
              </a:rPr>
              <a:t>similar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method</a:t>
            </a: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	</a:t>
            </a:r>
            <a:r>
              <a:rPr lang="de-DE" sz="2400" dirty="0" smtClean="0">
                <a:solidFill>
                  <a:schemeClr val="tx1"/>
                </a:solidFill>
              </a:rPr>
              <a:t>  c.)  pol. D ???   (</a:t>
            </a:r>
            <a:r>
              <a:rPr lang="de-DE" sz="2400" dirty="0" err="1" smtClean="0">
                <a:solidFill>
                  <a:schemeClr val="tx1"/>
                </a:solidFill>
              </a:rPr>
              <a:t>or</a:t>
            </a:r>
            <a:r>
              <a:rPr lang="de-DE" sz="2400" dirty="0" smtClean="0">
                <a:solidFill>
                  <a:schemeClr val="tx1"/>
                </a:solidFill>
              </a:rPr>
              <a:t> pol. D</a:t>
            </a:r>
            <a:r>
              <a:rPr lang="de-DE" sz="2400" baseline="-25000" dirty="0" smtClean="0">
                <a:solidFill>
                  <a:schemeClr val="tx1"/>
                </a:solidFill>
              </a:rPr>
              <a:t>2</a:t>
            </a:r>
            <a:r>
              <a:rPr lang="de-DE" sz="2400" dirty="0" smtClean="0">
                <a:solidFill>
                  <a:schemeClr val="tx1"/>
                </a:solidFill>
              </a:rPr>
              <a:t> ??)</a:t>
            </a:r>
            <a:endParaRPr lang="de-DE" sz="2400" dirty="0" smtClean="0">
              <a:solidFill>
                <a:srgbClr val="C00000"/>
              </a:solidFill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8882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33790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571500" y="5310746"/>
            <a:ext cx="7962436" cy="8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C00000"/>
                </a:solidFill>
              </a:rPr>
              <a:t>Can </a:t>
            </a:r>
            <a:r>
              <a:rPr lang="de-DE" sz="2800" dirty="0" err="1">
                <a:solidFill>
                  <a:srgbClr val="C00000"/>
                </a:solidFill>
              </a:rPr>
              <a:t>the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trajectories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of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the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ejectiles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be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controlled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>
                <a:solidFill>
                  <a:srgbClr val="C00000"/>
                </a:solidFill>
              </a:rPr>
              <a:t>b</a:t>
            </a:r>
            <a:r>
              <a:rPr lang="de-DE" sz="2800" dirty="0" err="1" smtClean="0">
                <a:solidFill>
                  <a:srgbClr val="C00000"/>
                </a:solidFill>
              </a:rPr>
              <a:t>y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use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of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polarized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particles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1913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6787"/>
            <a:ext cx="3377636" cy="39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36" y="1409700"/>
            <a:ext cx="5257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15436" y="609600"/>
            <a:ext cx="2293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Total </a:t>
            </a:r>
            <a:r>
              <a:rPr lang="de-DE" sz="2000" dirty="0" err="1" smtClean="0"/>
              <a:t>cross</a:t>
            </a:r>
            <a:r>
              <a:rPr lang="de-DE" sz="2000" dirty="0" smtClean="0"/>
              <a:t> </a:t>
            </a:r>
            <a:r>
              <a:rPr lang="de-DE" sz="2000" dirty="0" err="1" smtClean="0"/>
              <a:t>section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257800" y="914400"/>
            <a:ext cx="2972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Differential </a:t>
            </a:r>
            <a:r>
              <a:rPr lang="de-DE" sz="2000" dirty="0" err="1" smtClean="0"/>
              <a:t>cross</a:t>
            </a:r>
            <a:r>
              <a:rPr lang="de-DE" sz="2000" dirty="0" smtClean="0"/>
              <a:t> </a:t>
            </a:r>
            <a:r>
              <a:rPr lang="de-DE" sz="2000" dirty="0" err="1" smtClean="0"/>
              <a:t>section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896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88828" y="-76199"/>
            <a:ext cx="3395662" cy="990600"/>
          </a:xfrm>
        </p:spPr>
        <p:txBody>
          <a:bodyPr/>
          <a:lstStyle/>
          <a:p>
            <a:r>
              <a:rPr lang="de-DE" u="sng" dirty="0" smtClean="0"/>
              <a:t>Outlook</a:t>
            </a:r>
            <a:endParaRPr lang="de-DE" u="sng" dirty="0"/>
          </a:p>
        </p:txBody>
      </p:sp>
      <p:sp>
        <p:nvSpPr>
          <p:cNvPr id="4" name="Textfeld 3"/>
          <p:cNvSpPr txBox="1"/>
          <p:nvPr/>
        </p:nvSpPr>
        <p:spPr>
          <a:xfrm>
            <a:off x="838200" y="902494"/>
            <a:ext cx="7696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 smtClean="0">
                <a:solidFill>
                  <a:srgbClr val="C00000"/>
                </a:solidFill>
              </a:rPr>
              <a:t>Workshop on </a:t>
            </a:r>
          </a:p>
          <a:p>
            <a:endParaRPr lang="de-DE" sz="2800" dirty="0" smtClean="0">
              <a:solidFill>
                <a:srgbClr val="C00000"/>
              </a:solidFill>
            </a:endParaRPr>
          </a:p>
          <a:p>
            <a:r>
              <a:rPr lang="en-US" sz="2800" b="1" dirty="0" smtClean="0"/>
              <a:t>Nuclear </a:t>
            </a:r>
            <a:r>
              <a:rPr lang="en-US" sz="2800" b="1" dirty="0"/>
              <a:t>fusion with polarized nucleons</a:t>
            </a:r>
          </a:p>
          <a:p>
            <a:endParaRPr lang="de-DE" dirty="0" smtClean="0">
              <a:solidFill>
                <a:srgbClr val="C00000"/>
              </a:solidFill>
            </a:endParaRPr>
          </a:p>
          <a:p>
            <a:endParaRPr lang="de-DE" dirty="0">
              <a:solidFill>
                <a:srgbClr val="C00000"/>
              </a:solidFill>
            </a:endParaRPr>
          </a:p>
          <a:p>
            <a:r>
              <a:rPr lang="de-DE" sz="2800" dirty="0" err="1">
                <a:solidFill>
                  <a:srgbClr val="C00000"/>
                </a:solidFill>
              </a:rPr>
              <a:t>a</a:t>
            </a:r>
            <a:r>
              <a:rPr lang="de-DE" sz="2800" dirty="0" err="1" smtClean="0">
                <a:solidFill>
                  <a:srgbClr val="C00000"/>
                </a:solidFill>
              </a:rPr>
              <a:t>t</a:t>
            </a:r>
            <a:r>
              <a:rPr lang="de-DE" sz="2800" dirty="0" smtClean="0">
                <a:solidFill>
                  <a:srgbClr val="C00000"/>
                </a:solidFill>
              </a:rPr>
              <a:t> ECT* in </a:t>
            </a:r>
            <a:r>
              <a:rPr lang="de-DE" sz="2800" dirty="0" err="1" smtClean="0">
                <a:solidFill>
                  <a:srgbClr val="C00000"/>
                </a:solidFill>
              </a:rPr>
              <a:t>Trento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at</a:t>
            </a:r>
            <a:r>
              <a:rPr lang="de-DE" sz="2800" dirty="0" smtClean="0">
                <a:solidFill>
                  <a:srgbClr val="C00000"/>
                </a:solidFill>
              </a:rPr>
              <a:t> 14./15. </a:t>
            </a:r>
            <a:r>
              <a:rPr lang="de-DE" sz="2800" dirty="0" err="1" smtClean="0">
                <a:solidFill>
                  <a:srgbClr val="C00000"/>
                </a:solidFill>
              </a:rPr>
              <a:t>of</a:t>
            </a:r>
            <a:r>
              <a:rPr lang="de-DE" sz="2800" dirty="0" smtClean="0">
                <a:solidFill>
                  <a:srgbClr val="C00000"/>
                </a:solidFill>
              </a:rPr>
              <a:t> November 2013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61275" y="4124980"/>
            <a:ext cx="510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http://www.ectstar.eu/node/379</a:t>
            </a:r>
          </a:p>
        </p:txBody>
      </p:sp>
    </p:spTree>
    <p:extLst>
      <p:ext uri="{BB962C8B-B14F-4D97-AF65-F5344CB8AC3E}">
        <p14:creationId xmlns:p14="http://schemas.microsoft.com/office/powerpoint/2010/main" val="3589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0424"/>
            <a:ext cx="7620000" cy="594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88828" y="-76199"/>
            <a:ext cx="6550172" cy="990600"/>
          </a:xfrm>
        </p:spPr>
        <p:txBody>
          <a:bodyPr/>
          <a:lstStyle/>
          <a:p>
            <a:r>
              <a:rPr lang="de-DE" u="sng" dirty="0" err="1" smtClean="0"/>
              <a:t>Possible</a:t>
            </a:r>
            <a:r>
              <a:rPr lang="de-DE" u="sng" dirty="0" smtClean="0"/>
              <a:t> </a:t>
            </a:r>
            <a:r>
              <a:rPr lang="de-DE" u="sng" dirty="0" err="1" smtClean="0"/>
              <a:t>Polarized</a:t>
            </a:r>
            <a:r>
              <a:rPr lang="de-DE" u="sng" dirty="0" smtClean="0"/>
              <a:t> H</a:t>
            </a:r>
            <a:r>
              <a:rPr lang="de-DE" u="sng" baseline="-25000" dirty="0" smtClean="0"/>
              <a:t>2</a:t>
            </a:r>
            <a:r>
              <a:rPr lang="de-DE" u="sng" dirty="0" smtClean="0"/>
              <a:t>/D</a:t>
            </a:r>
            <a:r>
              <a:rPr lang="de-DE" u="sng" baseline="-25000" dirty="0" smtClean="0"/>
              <a:t>2</a:t>
            </a:r>
            <a:r>
              <a:rPr lang="de-DE" u="sng" dirty="0" smtClean="0"/>
              <a:t> </a:t>
            </a:r>
            <a:r>
              <a:rPr lang="de-DE" u="sng" dirty="0" err="1" smtClean="0"/>
              <a:t>source</a:t>
            </a:r>
            <a:endParaRPr lang="de-DE" u="sng" dirty="0"/>
          </a:p>
        </p:txBody>
      </p:sp>
      <p:sp>
        <p:nvSpPr>
          <p:cNvPr id="2" name="Textfeld 1"/>
          <p:cNvSpPr txBox="1"/>
          <p:nvPr/>
        </p:nvSpPr>
        <p:spPr>
          <a:xfrm>
            <a:off x="609600" y="762000"/>
            <a:ext cx="5976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C00000"/>
                </a:solidFill>
              </a:rPr>
              <a:t>Idea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of</a:t>
            </a:r>
            <a:r>
              <a:rPr lang="de-DE" sz="2400" dirty="0" smtClean="0">
                <a:solidFill>
                  <a:srgbClr val="C00000"/>
                </a:solidFill>
              </a:rPr>
              <a:t> D. </a:t>
            </a:r>
            <a:r>
              <a:rPr lang="de-DE" sz="2400" dirty="0" err="1" smtClean="0">
                <a:solidFill>
                  <a:srgbClr val="C00000"/>
                </a:solidFill>
              </a:rPr>
              <a:t>Toporkov</a:t>
            </a:r>
            <a:r>
              <a:rPr lang="de-DE" dirty="0" smtClean="0">
                <a:solidFill>
                  <a:srgbClr val="C00000"/>
                </a:solidFill>
              </a:rPr>
              <a:t>, </a:t>
            </a:r>
            <a:r>
              <a:rPr lang="de-DE" dirty="0" err="1" smtClean="0">
                <a:solidFill>
                  <a:srgbClr val="C00000"/>
                </a:solidFill>
              </a:rPr>
              <a:t>Budger</a:t>
            </a:r>
            <a:r>
              <a:rPr lang="de-DE" dirty="0" smtClean="0">
                <a:solidFill>
                  <a:srgbClr val="C00000"/>
                </a:solidFill>
              </a:rPr>
              <a:t> Institute, Novosibirsk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8001000" y="6553200"/>
            <a:ext cx="228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3"/>
          <p:cNvSpPr txBox="1">
            <a:spLocks noChangeArrowheads="1"/>
          </p:cNvSpPr>
          <p:nvPr/>
        </p:nvSpPr>
        <p:spPr bwMode="auto">
          <a:xfrm>
            <a:off x="571500" y="1000125"/>
            <a:ext cx="80391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C00000"/>
                </a:solidFill>
              </a:rPr>
              <a:t>Can </a:t>
            </a:r>
            <a:r>
              <a:rPr lang="de-DE" sz="2800" dirty="0" err="1">
                <a:solidFill>
                  <a:srgbClr val="C00000"/>
                </a:solidFill>
              </a:rPr>
              <a:t>the</a:t>
            </a:r>
            <a:r>
              <a:rPr lang="de-DE" sz="2800" dirty="0">
                <a:solidFill>
                  <a:srgbClr val="C00000"/>
                </a:solidFill>
              </a:rPr>
              <a:t> total </a:t>
            </a:r>
            <a:r>
              <a:rPr lang="de-DE" sz="2800" dirty="0" err="1">
                <a:solidFill>
                  <a:srgbClr val="C00000"/>
                </a:solidFill>
              </a:rPr>
              <a:t>cross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section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of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the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fusion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reactions</a:t>
            </a: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>
                <a:solidFill>
                  <a:srgbClr val="C00000"/>
                </a:solidFill>
              </a:rPr>
              <a:t>be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increased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by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using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polarized</a:t>
            </a:r>
            <a:r>
              <a:rPr lang="de-DE" sz="2800" dirty="0">
                <a:solidFill>
                  <a:srgbClr val="C00000"/>
                </a:solidFill>
              </a:rPr>
              <a:t> </a:t>
            </a:r>
            <a:r>
              <a:rPr lang="de-DE" sz="2800" dirty="0" err="1">
                <a:solidFill>
                  <a:srgbClr val="C00000"/>
                </a:solidFill>
              </a:rPr>
              <a:t>particles</a:t>
            </a:r>
            <a:r>
              <a:rPr lang="de-DE" sz="2800" dirty="0">
                <a:solidFill>
                  <a:srgbClr val="C00000"/>
                </a:solidFill>
              </a:rPr>
              <a:t> ?</a:t>
            </a:r>
          </a:p>
        </p:txBody>
      </p:sp>
      <p:sp>
        <p:nvSpPr>
          <p:cNvPr id="8196" name="Textfeld 5"/>
          <p:cNvSpPr txBox="1">
            <a:spLocks noChangeArrowheads="1"/>
          </p:cNvSpPr>
          <p:nvPr/>
        </p:nvSpPr>
        <p:spPr bwMode="auto">
          <a:xfrm>
            <a:off x="428625" y="4035425"/>
            <a:ext cx="8639175" cy="36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baseline="30000" dirty="0">
                <a:solidFill>
                  <a:srgbClr val="000000"/>
                </a:solidFill>
              </a:rPr>
              <a:t>3</a:t>
            </a:r>
            <a:r>
              <a:rPr lang="de-DE" sz="2800" dirty="0">
                <a:solidFill>
                  <a:srgbClr val="000000"/>
                </a:solidFill>
              </a:rPr>
              <a:t>He + d             </a:t>
            </a:r>
            <a:r>
              <a:rPr lang="de-DE" sz="2800" baseline="30000" dirty="0">
                <a:solidFill>
                  <a:srgbClr val="000000"/>
                </a:solidFill>
              </a:rPr>
              <a:t>4</a:t>
            </a:r>
            <a:r>
              <a:rPr lang="de-DE" sz="2800" dirty="0">
                <a:solidFill>
                  <a:srgbClr val="000000"/>
                </a:solidFill>
              </a:rPr>
              <a:t>He + p       </a:t>
            </a:r>
            <a:r>
              <a:rPr lang="de-DE" sz="2800" dirty="0" err="1">
                <a:solidFill>
                  <a:srgbClr val="000000"/>
                </a:solidFill>
              </a:rPr>
              <a:t>Factor</a:t>
            </a:r>
            <a:r>
              <a:rPr lang="de-DE" sz="2800" dirty="0">
                <a:solidFill>
                  <a:srgbClr val="000000"/>
                </a:solidFill>
              </a:rPr>
              <a:t>: ~1.5  </a:t>
            </a:r>
            <a:r>
              <a:rPr lang="de-DE" sz="2800" dirty="0" err="1">
                <a:solidFill>
                  <a:srgbClr val="000000"/>
                </a:solidFill>
              </a:rPr>
              <a:t>at</a:t>
            </a:r>
            <a:r>
              <a:rPr lang="de-DE" sz="2800" dirty="0">
                <a:solidFill>
                  <a:srgbClr val="000000"/>
                </a:solidFill>
              </a:rPr>
              <a:t> 430 </a:t>
            </a:r>
            <a:r>
              <a:rPr lang="de-DE" sz="2800" dirty="0" smtClean="0">
                <a:solidFill>
                  <a:srgbClr val="000000"/>
                </a:solidFill>
              </a:rPr>
              <a:t>keV</a:t>
            </a:r>
            <a:endParaRPr lang="de-DE" sz="2800" dirty="0">
              <a:solidFill>
                <a:srgbClr val="000000"/>
              </a:solidFill>
            </a:endParaRPr>
          </a:p>
        </p:txBody>
      </p:sp>
      <p:cxnSp>
        <p:nvCxnSpPr>
          <p:cNvPr id="8197" name="Gerade Verbindung mit Pfeil 7"/>
          <p:cNvCxnSpPr>
            <a:cxnSpLocks noChangeShapeType="1"/>
          </p:cNvCxnSpPr>
          <p:nvPr/>
        </p:nvCxnSpPr>
        <p:spPr bwMode="auto">
          <a:xfrm>
            <a:off x="2030413" y="2489200"/>
            <a:ext cx="642937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Gerade Verbindung mit Pfeil 10"/>
          <p:cNvCxnSpPr>
            <a:cxnSpLocks noChangeShapeType="1"/>
          </p:cNvCxnSpPr>
          <p:nvPr/>
        </p:nvCxnSpPr>
        <p:spPr bwMode="auto">
          <a:xfrm>
            <a:off x="687841" y="3878262"/>
            <a:ext cx="35718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Gerade Verbindung mit Pfeil 12"/>
          <p:cNvCxnSpPr>
            <a:cxnSpLocks noChangeShapeType="1"/>
          </p:cNvCxnSpPr>
          <p:nvPr/>
        </p:nvCxnSpPr>
        <p:spPr bwMode="auto">
          <a:xfrm>
            <a:off x="1477963" y="3878262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0" name="Textfeld 13"/>
          <p:cNvSpPr txBox="1">
            <a:spLocks noChangeArrowheads="1"/>
          </p:cNvSpPr>
          <p:nvPr/>
        </p:nvSpPr>
        <p:spPr bwMode="auto">
          <a:xfrm>
            <a:off x="658813" y="2381250"/>
            <a:ext cx="80279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000000"/>
                </a:solidFill>
              </a:rPr>
              <a:t>  t + d             </a:t>
            </a:r>
            <a:r>
              <a:rPr lang="de-DE" sz="2800" baseline="30000" dirty="0">
                <a:solidFill>
                  <a:srgbClr val="000000"/>
                </a:solidFill>
              </a:rPr>
              <a:t>4</a:t>
            </a:r>
            <a:r>
              <a:rPr lang="de-DE" sz="2800" dirty="0">
                <a:solidFill>
                  <a:srgbClr val="000000"/>
                </a:solidFill>
              </a:rPr>
              <a:t>He + n       </a:t>
            </a:r>
            <a:r>
              <a:rPr lang="de-DE" sz="2800" dirty="0" err="1">
                <a:solidFill>
                  <a:srgbClr val="000000"/>
                </a:solidFill>
              </a:rPr>
              <a:t>Factor</a:t>
            </a:r>
            <a:r>
              <a:rPr lang="de-DE" sz="2800" dirty="0">
                <a:solidFill>
                  <a:srgbClr val="000000"/>
                </a:solidFill>
              </a:rPr>
              <a:t>: ~1.5 </a:t>
            </a:r>
            <a:r>
              <a:rPr lang="de-DE" sz="2800" dirty="0" err="1">
                <a:solidFill>
                  <a:srgbClr val="000000"/>
                </a:solidFill>
              </a:rPr>
              <a:t>at</a:t>
            </a:r>
            <a:r>
              <a:rPr lang="de-DE" sz="2800" dirty="0">
                <a:solidFill>
                  <a:srgbClr val="000000"/>
                </a:solidFill>
              </a:rPr>
              <a:t> 107 keV</a:t>
            </a:r>
          </a:p>
        </p:txBody>
      </p:sp>
      <p:cxnSp>
        <p:nvCxnSpPr>
          <p:cNvPr id="8201" name="Gerade Verbindung mit Pfeil 14"/>
          <p:cNvCxnSpPr>
            <a:cxnSpLocks noChangeShapeType="1"/>
          </p:cNvCxnSpPr>
          <p:nvPr/>
        </p:nvCxnSpPr>
        <p:spPr bwMode="auto">
          <a:xfrm>
            <a:off x="2071688" y="4152900"/>
            <a:ext cx="64293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lg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Gerade Verbindung mit Pfeil 15"/>
          <p:cNvCxnSpPr>
            <a:cxnSpLocks noChangeShapeType="1"/>
          </p:cNvCxnSpPr>
          <p:nvPr/>
        </p:nvCxnSpPr>
        <p:spPr bwMode="auto">
          <a:xfrm>
            <a:off x="1416050" y="2246313"/>
            <a:ext cx="2857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Gerade Verbindung mit Pfeil 16"/>
          <p:cNvCxnSpPr>
            <a:cxnSpLocks noChangeShapeType="1"/>
          </p:cNvCxnSpPr>
          <p:nvPr/>
        </p:nvCxnSpPr>
        <p:spPr bwMode="auto">
          <a:xfrm>
            <a:off x="848631" y="2247900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3" name="Textfeld 20"/>
          <p:cNvSpPr txBox="1">
            <a:spLocks noChangeArrowheads="1"/>
          </p:cNvSpPr>
          <p:nvPr/>
        </p:nvSpPr>
        <p:spPr bwMode="auto">
          <a:xfrm>
            <a:off x="1993900" y="3086727"/>
            <a:ext cx="5168900" cy="34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>
                <a:solidFill>
                  <a:srgbClr val="FF0000"/>
                </a:solidFill>
              </a:rPr>
              <a:t>J = 3/2 </a:t>
            </a:r>
            <a:r>
              <a:rPr lang="de-DE" sz="2800" baseline="30000" dirty="0" smtClean="0">
                <a:solidFill>
                  <a:srgbClr val="FF0000"/>
                </a:solidFill>
              </a:rPr>
              <a:t>+</a:t>
            </a:r>
            <a:r>
              <a:rPr lang="de-DE" sz="2800" dirty="0" smtClean="0">
                <a:solidFill>
                  <a:srgbClr val="FF0000"/>
                </a:solidFill>
              </a:rPr>
              <a:t>  /  s-</a:t>
            </a:r>
            <a:r>
              <a:rPr lang="de-DE" sz="2800" dirty="0" err="1" smtClean="0">
                <a:solidFill>
                  <a:srgbClr val="FF0000"/>
                </a:solidFill>
              </a:rPr>
              <a:t>wave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dominated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sp>
        <p:nvSpPr>
          <p:cNvPr id="3" name="Rechteck 2"/>
          <p:cNvSpPr/>
          <p:nvPr/>
        </p:nvSpPr>
        <p:spPr>
          <a:xfrm>
            <a:off x="4800600" y="44196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[</a:t>
            </a:r>
            <a:r>
              <a:rPr lang="de-DE" dirty="0" err="1">
                <a:solidFill>
                  <a:srgbClr val="000000"/>
                </a:solidFill>
              </a:rPr>
              <a:t>Ch</a:t>
            </a:r>
            <a:r>
              <a:rPr lang="de-DE" dirty="0">
                <a:solidFill>
                  <a:srgbClr val="000000"/>
                </a:solidFill>
              </a:rPr>
              <a:t>. </a:t>
            </a:r>
            <a:r>
              <a:rPr lang="de-DE" dirty="0" err="1">
                <a:solidFill>
                  <a:srgbClr val="000000"/>
                </a:solidFill>
              </a:rPr>
              <a:t>Leemann</a:t>
            </a:r>
            <a:r>
              <a:rPr lang="de-DE" dirty="0">
                <a:solidFill>
                  <a:srgbClr val="000000"/>
                </a:solidFill>
              </a:rPr>
              <a:t> et al., 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Helv</a:t>
            </a:r>
            <a:r>
              <a:rPr lang="de-DE" dirty="0">
                <a:solidFill>
                  <a:srgbClr val="000000"/>
                </a:solidFill>
              </a:rPr>
              <a:t>. Phys. </a:t>
            </a:r>
            <a:r>
              <a:rPr lang="de-DE" dirty="0" smtClean="0">
                <a:solidFill>
                  <a:srgbClr val="000000"/>
                </a:solidFill>
              </a:rPr>
              <a:t>Acta.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b="1" dirty="0" smtClean="0">
                <a:solidFill>
                  <a:srgbClr val="000000"/>
                </a:solidFill>
              </a:rPr>
              <a:t>141</a:t>
            </a:r>
            <a:r>
              <a:rPr lang="de-DE" dirty="0" smtClean="0">
                <a:solidFill>
                  <a:srgbClr val="000000"/>
                </a:solidFill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1971)]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8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0" grpId="0"/>
      <p:bldP spid="82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55530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719138" y="-76199"/>
            <a:ext cx="6443662" cy="990600"/>
          </a:xfrm>
        </p:spPr>
        <p:txBody>
          <a:bodyPr/>
          <a:lstStyle/>
          <a:p>
            <a:r>
              <a:rPr lang="de-DE" u="sng" dirty="0" err="1" smtClean="0"/>
              <a:t>Measurements</a:t>
            </a:r>
            <a:r>
              <a:rPr lang="de-DE" u="sng" dirty="0" smtClean="0"/>
              <a:t> in Basel 1971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172200" y="1654314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C00000"/>
                </a:solidFill>
              </a:rPr>
              <a:t>An </a:t>
            </a:r>
            <a:r>
              <a:rPr lang="de-DE" sz="2000" dirty="0" err="1" smtClean="0">
                <a:solidFill>
                  <a:srgbClr val="C00000"/>
                </a:solidFill>
              </a:rPr>
              <a:t>increased</a:t>
            </a:r>
            <a:r>
              <a:rPr lang="de-DE" sz="2000" dirty="0" smtClean="0">
                <a:solidFill>
                  <a:srgbClr val="C00000"/>
                </a:solidFill>
              </a:rPr>
              <a:t> total </a:t>
            </a:r>
            <a:r>
              <a:rPr lang="de-DE" sz="2000" dirty="0" err="1" smtClean="0">
                <a:solidFill>
                  <a:srgbClr val="C00000"/>
                </a:solidFill>
              </a:rPr>
              <a:t>cross</a:t>
            </a:r>
            <a:r>
              <a:rPr lang="de-DE" sz="2000" dirty="0" smtClean="0">
                <a:solidFill>
                  <a:srgbClr val="C00000"/>
                </a:solidFill>
              </a:rPr>
              <a:t>     </a:t>
            </a:r>
          </a:p>
          <a:p>
            <a:r>
              <a:rPr lang="de-DE" sz="2000" dirty="0" err="1" smtClean="0">
                <a:solidFill>
                  <a:srgbClr val="C00000"/>
                </a:solidFill>
              </a:rPr>
              <a:t>section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is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possible</a:t>
            </a:r>
            <a:r>
              <a:rPr lang="de-DE" sz="2000" dirty="0" smtClean="0">
                <a:solidFill>
                  <a:srgbClr val="C00000"/>
                </a:solidFill>
              </a:rPr>
              <a:t> !!!</a:t>
            </a:r>
          </a:p>
          <a:p>
            <a:endParaRPr lang="de-DE" sz="2000" dirty="0">
              <a:solidFill>
                <a:srgbClr val="C00000"/>
              </a:solidFill>
            </a:endParaRPr>
          </a:p>
          <a:p>
            <a:r>
              <a:rPr lang="de-DE" sz="2000" dirty="0" err="1" smtClean="0">
                <a:solidFill>
                  <a:srgbClr val="C00000"/>
                </a:solidFill>
              </a:rPr>
              <a:t>Polarized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fuel</a:t>
            </a:r>
            <a:r>
              <a:rPr lang="de-DE" sz="2000" dirty="0" smtClean="0">
                <a:solidFill>
                  <a:srgbClr val="C00000"/>
                </a:solidFill>
              </a:rPr>
              <a:t> will </a:t>
            </a:r>
            <a:r>
              <a:rPr lang="de-DE" sz="2000" dirty="0" err="1" smtClean="0">
                <a:solidFill>
                  <a:srgbClr val="C00000"/>
                </a:solidFill>
              </a:rPr>
              <a:t>increase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the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diff.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cross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section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for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ϑ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= 0°/180° </a:t>
            </a:r>
            <a:r>
              <a:rPr lang="de-DE" sz="2000" dirty="0" err="1" smtClean="0">
                <a:solidFill>
                  <a:srgbClr val="C00000"/>
                </a:solidFill>
              </a:rPr>
              <a:t>and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decrease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for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l-GR" sz="2000" dirty="0" smtClean="0">
                <a:solidFill>
                  <a:srgbClr val="C00000"/>
                </a:solidFill>
              </a:rPr>
              <a:t>ϑ</a:t>
            </a:r>
            <a:r>
              <a:rPr lang="de-DE" sz="2000" dirty="0" smtClean="0">
                <a:solidFill>
                  <a:srgbClr val="C00000"/>
                </a:solidFill>
              </a:rPr>
              <a:t> = 90° !!!</a:t>
            </a:r>
          </a:p>
          <a:p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4" name="Pfeil nach rechts 3"/>
          <p:cNvSpPr/>
          <p:nvPr/>
        </p:nvSpPr>
        <p:spPr bwMode="auto">
          <a:xfrm rot="16200000">
            <a:off x="7162800" y="5091113"/>
            <a:ext cx="685800" cy="257175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066800" y="6172200"/>
            <a:ext cx="67468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000" dirty="0">
                <a:solidFill>
                  <a:srgbClr val="008000"/>
                </a:solidFill>
              </a:rPr>
              <a:t>H. </a:t>
            </a:r>
            <a:r>
              <a:rPr lang="de-DE" sz="2000" dirty="0" err="1">
                <a:solidFill>
                  <a:srgbClr val="008000"/>
                </a:solidFill>
              </a:rPr>
              <a:t>Paetz</a:t>
            </a:r>
            <a:r>
              <a:rPr lang="de-DE" sz="2000" dirty="0">
                <a:solidFill>
                  <a:srgbClr val="008000"/>
                </a:solidFill>
              </a:rPr>
              <a:t> gen. </a:t>
            </a:r>
            <a:r>
              <a:rPr lang="de-DE" sz="2000" dirty="0" err="1">
                <a:solidFill>
                  <a:srgbClr val="008000"/>
                </a:solidFill>
              </a:rPr>
              <a:t>Schieck</a:t>
            </a:r>
            <a:r>
              <a:rPr lang="de-DE" sz="2000" dirty="0">
                <a:solidFill>
                  <a:srgbClr val="008000"/>
                </a:solidFill>
              </a:rPr>
              <a:t>, Eur. Phys. J. A </a:t>
            </a:r>
            <a:r>
              <a:rPr lang="de-DE" sz="2000" b="1" dirty="0">
                <a:solidFill>
                  <a:srgbClr val="008000"/>
                </a:solidFill>
              </a:rPr>
              <a:t>44</a:t>
            </a:r>
            <a:r>
              <a:rPr lang="de-DE" sz="2000" dirty="0">
                <a:solidFill>
                  <a:srgbClr val="008000"/>
                </a:solidFill>
              </a:rPr>
              <a:t>, 321-354 (2010)</a:t>
            </a:r>
          </a:p>
        </p:txBody>
      </p:sp>
    </p:spTree>
    <p:extLst>
      <p:ext uri="{BB962C8B-B14F-4D97-AF65-F5344CB8AC3E}">
        <p14:creationId xmlns:p14="http://schemas.microsoft.com/office/powerpoint/2010/main" val="27777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571500" y="876927"/>
            <a:ext cx="7040710" cy="36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 smtClean="0">
                <a:solidFill>
                  <a:srgbClr val="C00000"/>
                </a:solidFill>
              </a:rPr>
              <a:t>What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is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the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advantage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for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fusion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reactors</a:t>
            </a:r>
            <a:r>
              <a:rPr lang="de-DE" sz="2800" dirty="0" smtClean="0">
                <a:solidFill>
                  <a:srgbClr val="C00000"/>
                </a:solidFill>
              </a:rPr>
              <a:t> ?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1913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sp>
        <p:nvSpPr>
          <p:cNvPr id="4" name="Gleichschenkliges Dreieck 3"/>
          <p:cNvSpPr/>
          <p:nvPr/>
        </p:nvSpPr>
        <p:spPr bwMode="auto">
          <a:xfrm rot="5400000">
            <a:off x="2924620" y="2993977"/>
            <a:ext cx="1625203" cy="4731243"/>
          </a:xfrm>
          <a:prstGeom prst="triangle">
            <a:avLst>
              <a:gd name="adj" fmla="val 51026"/>
            </a:avLst>
          </a:pr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6024096" y="5312228"/>
            <a:ext cx="178531" cy="13112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37773" y="3949073"/>
            <a:ext cx="115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Laser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950676" y="3974068"/>
            <a:ext cx="404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Pellet </a:t>
            </a:r>
            <a:r>
              <a:rPr lang="de-DE" dirty="0" err="1" smtClean="0"/>
              <a:t>target</a:t>
            </a:r>
            <a:r>
              <a:rPr lang="de-DE" dirty="0" smtClean="0"/>
              <a:t> (DT </a:t>
            </a:r>
            <a:r>
              <a:rPr lang="de-DE" dirty="0" err="1" smtClean="0"/>
              <a:t>or</a:t>
            </a:r>
            <a:r>
              <a:rPr lang="de-DE" dirty="0" smtClean="0"/>
              <a:t> DD </a:t>
            </a:r>
            <a:r>
              <a:rPr lang="de-DE" dirty="0" err="1" smtClean="0"/>
              <a:t>pellets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>
            <a:off x="5362196" y="4614760"/>
            <a:ext cx="1615546" cy="1535668"/>
          </a:xfrm>
          <a:prstGeom prst="ellipse">
            <a:avLst/>
          </a:prstGeom>
          <a:solidFill>
            <a:srgbClr val="FF0000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98304" y="2983468"/>
            <a:ext cx="349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(Berkeley, </a:t>
            </a:r>
            <a:r>
              <a:rPr lang="de-DE" dirty="0" err="1" smtClean="0"/>
              <a:t>Orsay</a:t>
            </a:r>
            <a:r>
              <a:rPr lang="de-DE" dirty="0" smtClean="0"/>
              <a:t>, Darmstadt, …)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09600" y="2286000"/>
            <a:ext cx="6625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2.) </a:t>
            </a:r>
            <a:r>
              <a:rPr lang="de-DE" sz="2800" dirty="0" err="1" smtClean="0">
                <a:solidFill>
                  <a:srgbClr val="C00000"/>
                </a:solidFill>
              </a:rPr>
              <a:t>Inertial</a:t>
            </a:r>
            <a:r>
              <a:rPr lang="de-DE" sz="2800" dirty="0" smtClean="0">
                <a:solidFill>
                  <a:srgbClr val="C00000"/>
                </a:solidFill>
              </a:rPr>
              <a:t> Fusion (Laser </a:t>
            </a:r>
            <a:r>
              <a:rPr lang="de-DE" sz="2800" dirty="0" err="1" smtClean="0">
                <a:solidFill>
                  <a:srgbClr val="C00000"/>
                </a:solidFill>
              </a:rPr>
              <a:t>induced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fusion</a:t>
            </a:r>
            <a:r>
              <a:rPr lang="de-DE" sz="2800" dirty="0" smtClean="0">
                <a:solidFill>
                  <a:srgbClr val="C00000"/>
                </a:solidFill>
              </a:rPr>
              <a:t>)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9600" y="1534180"/>
            <a:ext cx="6301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1.) </a:t>
            </a:r>
            <a:r>
              <a:rPr lang="de-DE" sz="2800" dirty="0" err="1" smtClean="0">
                <a:solidFill>
                  <a:srgbClr val="C00000"/>
                </a:solidFill>
              </a:rPr>
              <a:t>Magnetic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confinement</a:t>
            </a:r>
            <a:r>
              <a:rPr lang="de-DE" sz="2800" dirty="0" smtClean="0">
                <a:solidFill>
                  <a:srgbClr val="C00000"/>
                </a:solidFill>
              </a:rPr>
              <a:t>: not linear !!!</a:t>
            </a:r>
            <a:endParaRPr lang="de-DE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7" grpId="0"/>
      <p:bldP spid="8" grpId="0" animBg="1"/>
      <p:bldP spid="10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503090" y="762000"/>
            <a:ext cx="7040710" cy="14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 smtClean="0">
                <a:solidFill>
                  <a:srgbClr val="C00000"/>
                </a:solidFill>
              </a:rPr>
              <a:t>What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is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the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advantage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for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fusion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reactors</a:t>
            </a:r>
            <a:r>
              <a:rPr lang="de-DE" sz="2800" dirty="0" smtClean="0">
                <a:solidFill>
                  <a:srgbClr val="C00000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1.) </a:t>
            </a:r>
            <a:r>
              <a:rPr lang="de-DE" sz="2400" dirty="0" err="1" smtClean="0">
                <a:solidFill>
                  <a:schemeClr val="tx1"/>
                </a:solidFill>
              </a:rPr>
              <a:t>Calculation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by</a:t>
            </a:r>
            <a:r>
              <a:rPr lang="de-DE" sz="2400" dirty="0" smtClean="0">
                <a:solidFill>
                  <a:schemeClr val="tx1"/>
                </a:solidFill>
              </a:rPr>
              <a:t> M. Temporal et al.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</a:t>
            </a:r>
            <a:r>
              <a:rPr lang="de-DE" sz="2400" dirty="0" err="1" smtClean="0">
                <a:solidFill>
                  <a:schemeClr val="tx1"/>
                </a:solidFill>
              </a:rPr>
              <a:t>for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„Megajoule“ Project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8882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9" t="19946" r="29362" b="22515"/>
          <a:stretch/>
        </p:blipFill>
        <p:spPr bwMode="auto">
          <a:xfrm>
            <a:off x="533400" y="2285824"/>
            <a:ext cx="4191000" cy="426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724400" y="2438400"/>
            <a:ext cx="4439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 err="1" smtClean="0"/>
              <a:t>No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optimization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of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the</a:t>
            </a:r>
            <a:r>
              <a:rPr lang="de-DE" sz="2000" b="1" u="sng" dirty="0" smtClean="0"/>
              <a:t> </a:t>
            </a:r>
            <a:r>
              <a:rPr lang="de-DE" sz="2000" b="1" u="sng" dirty="0" err="1" smtClean="0"/>
              <a:t>laser</a:t>
            </a:r>
            <a:r>
              <a:rPr lang="de-DE" sz="2000" b="1" u="sng" dirty="0" smtClean="0"/>
              <a:t> power</a:t>
            </a:r>
            <a:r>
              <a:rPr lang="de-DE" sz="2000" dirty="0" smtClean="0"/>
              <a:t>:</a:t>
            </a:r>
          </a:p>
          <a:p>
            <a:endParaRPr lang="de-DE" sz="2000" dirty="0"/>
          </a:p>
          <a:p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2000" b="1" dirty="0" smtClean="0">
                <a:solidFill>
                  <a:srgbClr val="FF0000"/>
                </a:solidFill>
              </a:rPr>
              <a:t>	    </a:t>
            </a:r>
            <a:r>
              <a:rPr lang="de-DE" sz="2000" b="1" dirty="0" err="1" smtClean="0">
                <a:solidFill>
                  <a:srgbClr val="FF0000"/>
                </a:solidFill>
              </a:rPr>
              <a:t>E</a:t>
            </a:r>
            <a:r>
              <a:rPr lang="de-DE" sz="2000" b="1" baseline="-25000" dirty="0" err="1" smtClean="0">
                <a:solidFill>
                  <a:srgbClr val="FF0000"/>
                </a:solidFill>
              </a:rPr>
              <a:t>abs</a:t>
            </a:r>
            <a:r>
              <a:rPr lang="de-DE" sz="2000" b="1" baseline="30000" dirty="0" smtClean="0">
                <a:solidFill>
                  <a:srgbClr val="FF0000"/>
                </a:solidFill>
              </a:rPr>
              <a:t>*  </a:t>
            </a:r>
            <a:r>
              <a:rPr lang="de-DE" sz="2000" b="1" dirty="0" smtClean="0">
                <a:solidFill>
                  <a:srgbClr val="FF0000"/>
                </a:solidFill>
              </a:rPr>
              <a:t>=185 kJ</a:t>
            </a:r>
          </a:p>
        </p:txBody>
      </p:sp>
    </p:spTree>
    <p:extLst>
      <p:ext uri="{BB962C8B-B14F-4D97-AF65-F5344CB8AC3E}">
        <p14:creationId xmlns:p14="http://schemas.microsoft.com/office/powerpoint/2010/main" val="13594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533400" y="762000"/>
            <a:ext cx="7040710" cy="14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 smtClean="0">
                <a:solidFill>
                  <a:srgbClr val="C00000"/>
                </a:solidFill>
              </a:rPr>
              <a:t>What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is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the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advantage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for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fusion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reactors</a:t>
            </a:r>
            <a:r>
              <a:rPr lang="de-DE" sz="2800" dirty="0" smtClean="0">
                <a:solidFill>
                  <a:srgbClr val="C00000"/>
                </a:solidFill>
              </a:rPr>
              <a:t> ?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800" dirty="0">
              <a:solidFill>
                <a:srgbClr val="C00000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 smtClean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1.) </a:t>
            </a:r>
            <a:r>
              <a:rPr lang="de-DE" sz="2400" dirty="0" err="1" smtClean="0">
                <a:solidFill>
                  <a:schemeClr val="tx1"/>
                </a:solidFill>
              </a:rPr>
              <a:t>Calculation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by</a:t>
            </a:r>
            <a:r>
              <a:rPr lang="de-DE" sz="2400" dirty="0" smtClean="0">
                <a:solidFill>
                  <a:schemeClr val="tx1"/>
                </a:solidFill>
              </a:rPr>
              <a:t> M. Temporal et al. </a:t>
            </a: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	</a:t>
            </a:r>
            <a:r>
              <a:rPr lang="de-DE" sz="2400" dirty="0" err="1" smtClean="0">
                <a:solidFill>
                  <a:schemeClr val="tx1"/>
                </a:solidFill>
              </a:rPr>
              <a:t>for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the</a:t>
            </a:r>
            <a:r>
              <a:rPr lang="de-DE" sz="2400" dirty="0" smtClean="0">
                <a:solidFill>
                  <a:schemeClr val="tx1"/>
                </a:solidFill>
              </a:rPr>
              <a:t> „Megajoule“ Project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1913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4933950" cy="428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87472" y="4800600"/>
            <a:ext cx="3580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M. </a:t>
            </a:r>
            <a:r>
              <a:rPr lang="it-IT" dirty="0" err="1" smtClean="0"/>
              <a:t>Temporal</a:t>
            </a:r>
            <a:r>
              <a:rPr lang="it-IT" dirty="0" smtClean="0"/>
              <a:t> et al.; </a:t>
            </a:r>
          </a:p>
          <a:p>
            <a:r>
              <a:rPr lang="en-US" dirty="0" smtClean="0"/>
              <a:t>Ignition </a:t>
            </a:r>
            <a:r>
              <a:rPr lang="en-US" dirty="0"/>
              <a:t>conditions for inertial</a:t>
            </a:r>
          </a:p>
          <a:p>
            <a:r>
              <a:rPr lang="en-US" dirty="0"/>
              <a:t>confinement fusion targets </a:t>
            </a:r>
            <a:r>
              <a:rPr lang="en-US" dirty="0" smtClean="0"/>
              <a:t>with a </a:t>
            </a:r>
            <a:r>
              <a:rPr lang="en-US" dirty="0"/>
              <a:t>nuclear </a:t>
            </a:r>
            <a:r>
              <a:rPr lang="en-US" dirty="0" smtClean="0"/>
              <a:t>spin-polarized,  </a:t>
            </a:r>
            <a:endParaRPr lang="it-IT" dirty="0" smtClean="0"/>
          </a:p>
          <a:p>
            <a:r>
              <a:rPr lang="it-IT" dirty="0" err="1" smtClean="0"/>
              <a:t>Nucl</a:t>
            </a:r>
            <a:r>
              <a:rPr lang="it-IT" dirty="0"/>
              <a:t>. Fusion </a:t>
            </a:r>
            <a:r>
              <a:rPr lang="it-IT" b="1" dirty="0"/>
              <a:t>52 </a:t>
            </a:r>
            <a:r>
              <a:rPr lang="it-IT" dirty="0"/>
              <a:t>(2012) 103011</a:t>
            </a: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6484124" y="16002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dt</a:t>
            </a:r>
            <a:r>
              <a:rPr lang="de-DE" b="1" dirty="0" smtClean="0">
                <a:solidFill>
                  <a:srgbClr val="FF0000"/>
                </a:solidFill>
              </a:rPr>
              <a:t>-Fusion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/>
        </p:nvSpPr>
        <p:spPr bwMode="auto">
          <a:xfrm>
            <a:off x="533400" y="914400"/>
            <a:ext cx="7040710" cy="36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de-DE" sz="2800" dirty="0" err="1" smtClean="0">
                <a:solidFill>
                  <a:srgbClr val="C00000"/>
                </a:solidFill>
              </a:rPr>
              <a:t>What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is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the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advantage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for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fusion</a:t>
            </a:r>
            <a:r>
              <a:rPr lang="de-DE" sz="2800" dirty="0" smtClean="0">
                <a:solidFill>
                  <a:srgbClr val="C00000"/>
                </a:solidFill>
              </a:rPr>
              <a:t> </a:t>
            </a:r>
            <a:r>
              <a:rPr lang="de-DE" sz="2800" dirty="0" err="1" smtClean="0">
                <a:solidFill>
                  <a:srgbClr val="C00000"/>
                </a:solidFill>
              </a:rPr>
              <a:t>reactors</a:t>
            </a:r>
            <a:r>
              <a:rPr lang="de-DE" sz="2800" dirty="0" smtClean="0">
                <a:solidFill>
                  <a:srgbClr val="C00000"/>
                </a:solidFill>
              </a:rPr>
              <a:t> ?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19138" y="-76199"/>
            <a:ext cx="3395662" cy="990600"/>
          </a:xfrm>
        </p:spPr>
        <p:txBody>
          <a:bodyPr/>
          <a:lstStyle/>
          <a:p>
            <a:r>
              <a:rPr lang="de-DE" u="sng" dirty="0" err="1" smtClean="0"/>
              <a:t>Polarized</a:t>
            </a:r>
            <a:r>
              <a:rPr lang="de-DE" u="sng" dirty="0" smtClean="0"/>
              <a:t> Fusion</a:t>
            </a:r>
            <a:endParaRPr lang="de-DE" u="sng" dirty="0"/>
          </a:p>
        </p:txBody>
      </p:sp>
      <p:sp>
        <p:nvSpPr>
          <p:cNvPr id="4" name="Gleichschenkliges Dreieck 3"/>
          <p:cNvSpPr/>
          <p:nvPr/>
        </p:nvSpPr>
        <p:spPr bwMode="auto">
          <a:xfrm rot="5400000">
            <a:off x="2162620" y="515267"/>
            <a:ext cx="1625204" cy="4731243"/>
          </a:xfrm>
          <a:prstGeom prst="triangle">
            <a:avLst>
              <a:gd name="adj" fmla="val 51026"/>
            </a:avLst>
          </a:prstGeom>
          <a:solidFill>
            <a:srgbClr val="FFC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 rot="10800000">
            <a:off x="5210590" y="2837212"/>
            <a:ext cx="353172" cy="10978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09800" y="1447800"/>
            <a:ext cx="115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Laser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038600" y="1459468"/>
            <a:ext cx="305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Pellet </a:t>
            </a:r>
            <a:r>
              <a:rPr lang="de-DE" dirty="0" err="1" smtClean="0"/>
              <a:t>target</a:t>
            </a:r>
            <a:r>
              <a:rPr lang="de-DE" dirty="0" smtClean="0"/>
              <a:t> (DT </a:t>
            </a:r>
            <a:r>
              <a:rPr lang="de-DE" dirty="0" err="1" smtClean="0"/>
              <a:t>pellets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 bwMode="auto">
          <a:xfrm rot="10800000">
            <a:off x="4602427" y="2514600"/>
            <a:ext cx="1615546" cy="762000"/>
          </a:xfrm>
          <a:prstGeom prst="ellipse">
            <a:avLst/>
          </a:prstGeom>
          <a:solidFill>
            <a:srgbClr val="FF0000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4611081" y="3581398"/>
            <a:ext cx="1637319" cy="304802"/>
          </a:xfrm>
          <a:prstGeom prst="rightArrow">
            <a:avLst>
              <a:gd name="adj1" fmla="val 21428"/>
              <a:gd name="adj2" fmla="val 14285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785947" y="35814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Magnetic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29842" y="4923472"/>
            <a:ext cx="8285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 smtClean="0"/>
              <a:t>More </a:t>
            </a:r>
            <a:r>
              <a:rPr lang="de-DE" sz="2400" dirty="0" err="1" smtClean="0"/>
              <a:t>gain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use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(</a:t>
            </a:r>
            <a:r>
              <a:rPr lang="de-DE" sz="2400" dirty="0" err="1" smtClean="0"/>
              <a:t>more</a:t>
            </a:r>
            <a:r>
              <a:rPr lang="de-DE" sz="2400" dirty="0" smtClean="0"/>
              <a:t>) </a:t>
            </a:r>
            <a:r>
              <a:rPr lang="de-DE" sz="2400" dirty="0" err="1" smtClean="0"/>
              <a:t>elliptic</a:t>
            </a:r>
            <a:r>
              <a:rPr lang="de-DE" sz="2400" dirty="0" smtClean="0"/>
              <a:t> </a:t>
            </a:r>
            <a:r>
              <a:rPr lang="de-DE" sz="2400" dirty="0" err="1" smtClean="0"/>
              <a:t>targets</a:t>
            </a:r>
            <a:r>
              <a:rPr lang="de-DE" sz="2400" dirty="0" smtClean="0"/>
              <a:t> ?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sz="2400" dirty="0" err="1" smtClean="0"/>
              <a:t>Trajectories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ejectiles</a:t>
            </a:r>
            <a:r>
              <a:rPr lang="de-DE" sz="2400" dirty="0" smtClean="0"/>
              <a:t> </a:t>
            </a:r>
            <a:r>
              <a:rPr lang="de-DE" sz="2400" dirty="0" err="1" smtClean="0"/>
              <a:t>aligned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magnetic</a:t>
            </a:r>
            <a:r>
              <a:rPr lang="de-DE" sz="2400" dirty="0" smtClean="0"/>
              <a:t> </a:t>
            </a:r>
            <a:r>
              <a:rPr lang="de-DE" sz="2400" dirty="0" err="1" smtClean="0"/>
              <a:t>holding</a:t>
            </a:r>
            <a:r>
              <a:rPr lang="de-DE" sz="2400" dirty="0" smtClean="0"/>
              <a:t> </a:t>
            </a:r>
            <a:r>
              <a:rPr lang="de-DE" sz="2400" dirty="0" err="1" smtClean="0"/>
              <a:t>field</a:t>
            </a:r>
            <a:r>
              <a:rPr lang="de-DE" sz="2400" dirty="0" smtClean="0"/>
              <a:t> =&gt; </a:t>
            </a:r>
            <a:r>
              <a:rPr lang="de-DE" sz="2400" dirty="0" err="1" smtClean="0"/>
              <a:t>simplified</a:t>
            </a:r>
            <a:r>
              <a:rPr lang="de-DE" sz="2400" dirty="0" smtClean="0"/>
              <a:t> </a:t>
            </a:r>
            <a:r>
              <a:rPr lang="de-DE" sz="2400" dirty="0" err="1" smtClean="0"/>
              <a:t>cooling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reactor</a:t>
            </a:r>
            <a:endParaRPr lang="de-DE" sz="2400" dirty="0"/>
          </a:p>
        </p:txBody>
      </p:sp>
      <p:cxnSp>
        <p:nvCxnSpPr>
          <p:cNvPr id="15" name="Gerade Verbindung mit Pfeil 14"/>
          <p:cNvCxnSpPr/>
          <p:nvPr/>
        </p:nvCxnSpPr>
        <p:spPr bwMode="auto">
          <a:xfrm>
            <a:off x="5486400" y="1480456"/>
            <a:ext cx="152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5638800" y="1480458"/>
            <a:ext cx="152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8670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1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Microsoft Office PowerPoint</Application>
  <PresentationFormat>Bildschirmpräsentation (4:3)</PresentationFormat>
  <Paragraphs>405</Paragraphs>
  <Slides>31</Slides>
  <Notes>3</Notes>
  <HiddenSlides>3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1_Larissa-Design</vt:lpstr>
      <vt:lpstr>Larissa-Design</vt:lpstr>
      <vt:lpstr>2_Larissa-Design</vt:lpstr>
      <vt:lpstr>Equation</vt:lpstr>
      <vt:lpstr>on the LEAP conference</vt:lpstr>
      <vt:lpstr>Polarized Fusion</vt:lpstr>
      <vt:lpstr>Polarized Fusion</vt:lpstr>
      <vt:lpstr>Polarized Fusion</vt:lpstr>
      <vt:lpstr>Measurements in Basel 1971</vt:lpstr>
      <vt:lpstr>Polarized Fusion</vt:lpstr>
      <vt:lpstr>Polarized Fusion</vt:lpstr>
      <vt:lpstr>Polarized Fusion</vt:lpstr>
      <vt:lpstr>Polarized Fusion</vt:lpstr>
      <vt:lpstr>Polarized Fusion</vt:lpstr>
      <vt:lpstr>Polarized Fusion</vt:lpstr>
      <vt:lpstr>Polarized Fusion</vt:lpstr>
      <vt:lpstr>The Experimental Setup in St. Petersburg</vt:lpstr>
      <vt:lpstr>PowerPoint-Präsentation</vt:lpstr>
      <vt:lpstr>Polis @ PNPI</vt:lpstr>
      <vt:lpstr>Status in spring 2012</vt:lpstr>
      <vt:lpstr>The Detector Setup</vt:lpstr>
      <vt:lpstr>The Electron Screening Effect</vt:lpstr>
      <vt:lpstr>The Electron Screening Effect</vt:lpstr>
      <vt:lpstr>Polarized Fusion</vt:lpstr>
      <vt:lpstr>Laser Acceleration</vt:lpstr>
      <vt:lpstr>Polarized Fusion</vt:lpstr>
      <vt:lpstr>PIT @ ANKE/COSY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Polarized Fusion</vt:lpstr>
      <vt:lpstr>Outlook</vt:lpstr>
      <vt:lpstr>Possible Polarized H2/D2 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r.w.engels</dc:creator>
  <cp:lastModifiedBy>r.w.engels</cp:lastModifiedBy>
  <cp:revision>93</cp:revision>
  <dcterms:created xsi:type="dcterms:W3CDTF">2012-06-18T11:34:42Z</dcterms:created>
  <dcterms:modified xsi:type="dcterms:W3CDTF">2013-09-09T19:39:10Z</dcterms:modified>
</cp:coreProperties>
</file>