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5" r:id="rId4"/>
    <p:sldId id="323" r:id="rId5"/>
    <p:sldId id="337" r:id="rId6"/>
    <p:sldId id="324" r:id="rId7"/>
    <p:sldId id="358" r:id="rId8"/>
    <p:sldId id="339" r:id="rId9"/>
    <p:sldId id="359" r:id="rId10"/>
    <p:sldId id="343" r:id="rId11"/>
    <p:sldId id="346" r:id="rId12"/>
    <p:sldId id="360" r:id="rId13"/>
    <p:sldId id="353" r:id="rId14"/>
    <p:sldId id="340" r:id="rId15"/>
    <p:sldId id="352" r:id="rId16"/>
    <p:sldId id="356" r:id="rId17"/>
    <p:sldId id="348" r:id="rId18"/>
    <p:sldId id="361" r:id="rId19"/>
    <p:sldId id="303" r:id="rId20"/>
    <p:sldId id="362" r:id="rId21"/>
    <p:sldId id="357" r:id="rId22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C0CCE"/>
    <a:srgbClr val="2C70AE"/>
    <a:srgbClr val="B5DAF1"/>
    <a:srgbClr val="3366FF"/>
    <a:srgbClr val="4D4DF5"/>
    <a:srgbClr val="2B6367"/>
    <a:srgbClr val="20494C"/>
    <a:srgbClr val="63939D"/>
    <a:srgbClr val="517981"/>
    <a:srgbClr val="BEDFE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524" autoAdjust="0"/>
    <p:restoredTop sz="96500" autoAdjust="0"/>
  </p:normalViewPr>
  <p:slideViewPr>
    <p:cSldViewPr>
      <p:cViewPr varScale="1">
        <p:scale>
          <a:sx n="105" d="100"/>
          <a:sy n="105" d="100"/>
        </p:scale>
        <p:origin x="-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84" cy="464814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668" y="0"/>
            <a:ext cx="3055984" cy="464814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BCDDC794-0A15-4BFE-AFC6-821723420CF9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55984" cy="464814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668" y="8842684"/>
            <a:ext cx="3055984" cy="464814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BDB9B486-26C3-4388-9539-3043B2444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5713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1" tIns="46745" rIns="93491" bIns="467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1" tIns="46745" rIns="93491" bIns="46745" rtlCol="0"/>
          <a:lstStyle>
            <a:lvl1pPr algn="r">
              <a:defRPr sz="1200"/>
            </a:lvl1pPr>
          </a:lstStyle>
          <a:p>
            <a:fld id="{F85EBDD3-C8F7-4BCD-B6AF-5019922EEAB3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1" tIns="46745" rIns="93491" bIns="467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1" tIns="46745" rIns="93491" bIns="467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1" tIns="46745" rIns="93491" bIns="467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1" tIns="46745" rIns="93491" bIns="46745" rtlCol="0" anchor="b"/>
          <a:lstStyle>
            <a:lvl1pPr algn="r">
              <a:defRPr sz="1200"/>
            </a:lvl1pPr>
          </a:lstStyle>
          <a:p>
            <a:fld id="{032F2CD7-9CC8-4250-B05B-616023030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501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9779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896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0202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4378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4288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4819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1730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8146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733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63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6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6143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463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546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0580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202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292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375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3754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2CD7-9CC8-4250-B05B-616023030A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896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jpe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C70AE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2133600"/>
          </a:xfrm>
        </p:spPr>
        <p:txBody>
          <a:bodyPr/>
          <a:lstStyle/>
          <a:p>
            <a:r>
              <a:rPr lang="en-US" sz="3200" dirty="0"/>
              <a:t>Boosting Deuteron Polarization in HD Targets: </a:t>
            </a:r>
            <a:br>
              <a:rPr lang="en-US" sz="3200" dirty="0"/>
            </a:br>
            <a:r>
              <a:rPr lang="en-US" sz="18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Experience </a:t>
            </a:r>
            <a:r>
              <a:rPr lang="en-US" sz="2400" dirty="0"/>
              <a:t>of moving </a:t>
            </a:r>
            <a:r>
              <a:rPr lang="en-US" sz="2400" dirty="0" smtClean="0"/>
              <a:t>spins between </a:t>
            </a:r>
            <a:r>
              <a:rPr lang="en-US" sz="2400" dirty="0"/>
              <a:t>H and D with </a:t>
            </a:r>
            <a:r>
              <a:rPr lang="en-US" sz="2400" dirty="0" smtClean="0"/>
              <a:t>RF methods </a:t>
            </a:r>
            <a:r>
              <a:rPr lang="en-US" sz="2400" dirty="0"/>
              <a:t>during the E06-101 experiment at </a:t>
            </a:r>
            <a:r>
              <a:rPr lang="en-US" sz="2400" dirty="0" smtClean="0"/>
              <a:t>Jefferson </a:t>
            </a:r>
            <a:r>
              <a:rPr lang="en-US" sz="2400" dirty="0"/>
              <a:t>Lab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914400"/>
          </a:xfrm>
        </p:spPr>
        <p:txBody>
          <a:bodyPr/>
          <a:lstStyle/>
          <a:p>
            <a:r>
              <a:rPr lang="en-US" i="1" dirty="0" smtClean="0"/>
              <a:t>Xiangdong Wei</a:t>
            </a:r>
          </a:p>
          <a:p>
            <a:r>
              <a:rPr lang="en-US" sz="2000" i="1" dirty="0" smtClean="0"/>
              <a:t>Thomas Jefferson National Accelerator Facility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971800" y="4642991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The </a:t>
            </a:r>
            <a:r>
              <a:rPr lang="en-US" sz="1600" dirty="0" err="1"/>
              <a:t>XVth</a:t>
            </a:r>
            <a:r>
              <a:rPr lang="en-US" sz="1600" dirty="0"/>
              <a:t> International Workshop on Polarized Sources, Targets and </a:t>
            </a:r>
            <a:r>
              <a:rPr lang="en-US" sz="1600" dirty="0" err="1"/>
              <a:t>Polarimetry</a:t>
            </a:r>
            <a:r>
              <a:rPr lang="en-US" sz="1600" dirty="0"/>
              <a:t> (PTSP 2013) </a:t>
            </a:r>
            <a:endParaRPr lang="en-US" sz="1600" dirty="0" smtClean="0"/>
          </a:p>
          <a:p>
            <a:pPr algn="ctr"/>
            <a:r>
              <a:rPr lang="en-US" sz="1600" dirty="0" smtClean="0"/>
              <a:t>University </a:t>
            </a:r>
            <a:r>
              <a:rPr lang="en-US" sz="1600" dirty="0"/>
              <a:t>of Virginia, Charlottesville, </a:t>
            </a:r>
            <a:r>
              <a:rPr lang="en-US" sz="1600" dirty="0" smtClean="0"/>
              <a:t>Virginia, USA</a:t>
            </a:r>
          </a:p>
          <a:p>
            <a:pPr algn="ctr"/>
            <a:r>
              <a:rPr lang="en-US" sz="1600" i="1" dirty="0" smtClean="0"/>
              <a:t>September 9-13, 2013</a:t>
            </a:r>
            <a:endParaRPr lang="en-US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4433" y="4191000"/>
            <a:ext cx="2114334" cy="1981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153400" y="5638800"/>
            <a:ext cx="685800" cy="457200"/>
            <a:chOff x="8229600" y="304800"/>
            <a:chExt cx="480696" cy="305304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/>
              <a:t>Spin Manipulation Methods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823208" y="762000"/>
                <a:ext cx="7772400" cy="5658599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2000" i="1" dirty="0"/>
                  <a:t>3.    Transferring polarizations between H and </a:t>
                </a:r>
                <a:r>
                  <a:rPr lang="en-US" sz="2000" i="1" dirty="0" smtClean="0"/>
                  <a:t>D in different molecules</a:t>
                </a:r>
                <a:endParaRPr lang="en-US" sz="2000" i="1" dirty="0"/>
              </a:p>
              <a:p>
                <a:pPr>
                  <a:buNone/>
                </a:pPr>
                <a:r>
                  <a:rPr lang="en-US" sz="2000" dirty="0" smtClean="0"/>
                  <a:t>		</a:t>
                </a:r>
              </a:p>
              <a:p>
                <a:pPr>
                  <a:buNone/>
                </a:pPr>
                <a:endParaRPr lang="en-US" sz="2000" dirty="0"/>
              </a:p>
              <a:p>
                <a:pPr>
                  <a:buNone/>
                </a:pPr>
                <a:endParaRPr lang="en-US" sz="2000" dirty="0" smtClean="0"/>
              </a:p>
              <a:p>
                <a:pPr>
                  <a:buNone/>
                </a:pPr>
                <a:endParaRPr lang="en-US" sz="2000" dirty="0"/>
              </a:p>
              <a:p>
                <a:pPr>
                  <a:buNone/>
                </a:pPr>
                <a:endParaRPr lang="en-US" sz="2000" dirty="0" smtClean="0"/>
              </a:p>
              <a:p>
                <a:pPr>
                  <a:buNone/>
                </a:pPr>
                <a:endParaRPr lang="en-US" sz="2000" dirty="0"/>
              </a:p>
              <a:p>
                <a:pPr>
                  <a:buNone/>
                </a:pPr>
                <a:endParaRPr lang="en-US" sz="2000" dirty="0" smtClean="0"/>
              </a:p>
              <a:p>
                <a:pPr>
                  <a:buNone/>
                </a:pPr>
                <a:endParaRPr lang="en-US" sz="2000" dirty="0"/>
              </a:p>
              <a:p>
                <a:pPr>
                  <a:buNone/>
                </a:pPr>
                <a:endParaRPr lang="en-US" sz="2000" dirty="0" smtClean="0"/>
              </a:p>
              <a:p>
                <a:pPr>
                  <a:buNone/>
                </a:pPr>
                <a:endParaRPr lang="en-US" sz="2000" dirty="0"/>
              </a:p>
              <a:p>
                <a:pPr>
                  <a:buNone/>
                </a:pPr>
                <a:endParaRPr lang="en-US" sz="2000" dirty="0"/>
              </a:p>
              <a:p>
                <a:pPr>
                  <a:buNone/>
                </a:pPr>
                <a:r>
                  <a:rPr lang="en-US" sz="2000" dirty="0" smtClean="0"/>
                  <a:t>Radiated with RF:		P</a:t>
                </a:r>
                <a:r>
                  <a:rPr lang="en-US" sz="2000" baseline="-25000" dirty="0" smtClean="0"/>
                  <a:t>H</a:t>
                </a:r>
                <a:r>
                  <a:rPr lang="en-US" sz="2000" dirty="0" smtClean="0"/>
                  <a:t>         P</a:t>
                </a:r>
                <a:r>
                  <a:rPr lang="en-US" sz="2000" baseline="-25000" dirty="0" smtClean="0"/>
                  <a:t>D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𝑆𝑝𝑖𝑛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=−2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𝑆𝑝𝑖𝑛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208" y="762000"/>
                <a:ext cx="7772400" cy="5658599"/>
              </a:xfrm>
              <a:blipFill rotWithShape="0">
                <a:blip r:embed="rId3"/>
                <a:stretch>
                  <a:fillRect l="-784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2887454" y="2414479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2887454" y="2414479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4528929" y="2162067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6170404" y="1911242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2920639" y="3437090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2880487" y="3437090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4511148" y="3186265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6144851" y="2932205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2887454" y="1911242"/>
            <a:ext cx="950913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m</a:t>
            </a:r>
            <a:r>
              <a:rPr lang="en-US" sz="1600" b="1" baseline="-25000"/>
              <a:t>D</a:t>
            </a:r>
            <a:r>
              <a:rPr lang="en-US" sz="1600" b="1"/>
              <a:t>=+1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528929" y="1658829"/>
            <a:ext cx="949325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m</a:t>
            </a:r>
            <a:r>
              <a:rPr lang="en-US" sz="1600" b="1" baseline="-25000"/>
              <a:t>D</a:t>
            </a:r>
            <a:r>
              <a:rPr lang="en-US" sz="1600" b="1"/>
              <a:t>=0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170404" y="1408004"/>
            <a:ext cx="949325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err="1"/>
              <a:t>m</a:t>
            </a:r>
            <a:r>
              <a:rPr lang="en-US" sz="1600" b="1" baseline="-25000" dirty="0" err="1"/>
              <a:t>D</a:t>
            </a:r>
            <a:r>
              <a:rPr lang="en-US" sz="1600" b="1" dirty="0"/>
              <a:t>=-1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7292767" y="1658829"/>
            <a:ext cx="1122362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m</a:t>
            </a:r>
            <a:r>
              <a:rPr lang="en-US" sz="1600" b="1" baseline="-25000"/>
              <a:t>H</a:t>
            </a:r>
            <a:r>
              <a:rPr lang="en-US" sz="1600" b="1"/>
              <a:t>=-1/2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7325952" y="2767165"/>
            <a:ext cx="1122362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m</a:t>
            </a:r>
            <a:r>
              <a:rPr lang="en-US" sz="1600" b="1" baseline="-25000"/>
              <a:t>H</a:t>
            </a:r>
            <a:r>
              <a:rPr lang="en-US" sz="1600" b="1"/>
              <a:t>=+1/2</a:t>
            </a:r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>
            <a:off x="3319254" y="2414479"/>
            <a:ext cx="1641475" cy="771786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>
            <a:off x="4960729" y="2162067"/>
            <a:ext cx="1684337" cy="771786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623929" y="2414479"/>
            <a:ext cx="0" cy="10226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flipH="1">
            <a:off x="2979376" y="3583270"/>
            <a:ext cx="402907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37613" y="2637437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H</a:t>
            </a:r>
            <a:endParaRPr lang="en-US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4848382" y="360778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46" name="Right Arrow 45"/>
          <p:cNvSpPr/>
          <p:nvPr/>
        </p:nvSpPr>
        <p:spPr bwMode="auto">
          <a:xfrm>
            <a:off x="3403100" y="5259675"/>
            <a:ext cx="473075" cy="2015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" name="Left-Right Arrow 47"/>
          <p:cNvSpPr/>
          <p:nvPr/>
        </p:nvSpPr>
        <p:spPr bwMode="auto">
          <a:xfrm>
            <a:off x="4874751" y="5275708"/>
            <a:ext cx="508000" cy="171644"/>
          </a:xfrm>
          <a:prstGeom prst="left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702" y="1541910"/>
            <a:ext cx="242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Arial" pitchFamily="34" charset="0"/>
                <a:cs typeface="Arial" pitchFamily="34" charset="0"/>
              </a:rPr>
              <a:t>Zeeman Levels of HD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581" y="193717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Induce “forbidden” transitions with </a:t>
            </a:r>
            <a:r>
              <a:rPr lang="en-US" sz="1800" i="1" dirty="0">
                <a:solidFill>
                  <a:srgbClr val="0070C0"/>
                </a:solidFill>
              </a:rPr>
              <a:t>RF </a:t>
            </a:r>
          </a:p>
        </p:txBody>
      </p: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5" name="TextBox 14"/>
              <p:cNvSpPr txBox="1"/>
              <p:nvPr/>
            </p:nvSpPr>
            <p:spPr>
              <a:xfrm>
                <a:off x="2385356" y="4071072"/>
                <a:ext cx="4697183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=(1−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800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1800" b="0" i="1" dirty="0" smtClean="0">
                        <a:latin typeface="Cambria Math"/>
                      </a:rPr>
                      <m:t>+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𝜀</m:t>
                    </m:r>
                    <m:sSubSup>
                      <m:sSub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+ …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56" y="4071072"/>
                <a:ext cx="4697183" cy="484043"/>
              </a:xfrm>
              <a:prstGeom prst="rect">
                <a:avLst/>
              </a:prstGeom>
              <a:blipFill rotWithShape="1">
                <a:blip r:embed="rId4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2" name="TextBox 41"/>
              <p:cNvSpPr txBox="1"/>
              <p:nvPr/>
            </p:nvSpPr>
            <p:spPr>
              <a:xfrm>
                <a:off x="2385356" y="4555115"/>
                <a:ext cx="4870244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𝑓</m:t>
                        </m:r>
                      </m:sup>
                    </m:sSub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=(1−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800" dirty="0" smtClean="0"/>
                  <a:t>)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800" i="1">
                        <a:latin typeface="Cambria Math"/>
                        <a:ea typeface="Cambria Math"/>
                      </a:rPr>
                      <m:t>𝜀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+ …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18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56" y="4555115"/>
                <a:ext cx="4870244" cy="484043"/>
              </a:xfrm>
              <a:prstGeom prst="rect">
                <a:avLst/>
              </a:prstGeom>
              <a:blipFill rotWithShape="1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84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/>
              <a:t>Transferring </a:t>
            </a:r>
            <a:r>
              <a:rPr lang="en-US" sz="2400" i="1" dirty="0" smtClean="0"/>
              <a:t>polarizations</a:t>
            </a:r>
            <a:endParaRPr lang="en-US" sz="2400" i="1" dirty="0"/>
          </a:p>
        </p:txBody>
      </p:sp>
      <p:grpSp>
        <p:nvGrpSpPr>
          <p:cNvPr id="3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876800"/>
              </a:xfrm>
            </p:spPr>
            <p:txBody>
              <a:bodyPr/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±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>
                  <a:buNone/>
                </a:pPr>
                <a:r>
                  <a:rPr lang="en-US" sz="2000" b="1" i="1" dirty="0" smtClean="0"/>
                  <a:t>H</a:t>
                </a:r>
                <a:r>
                  <a:rPr lang="en-US" sz="2000" i="1" baseline="-25000" dirty="0" smtClean="0"/>
                  <a:t>0</a:t>
                </a:r>
                <a:r>
                  <a:rPr lang="en-US" sz="2000" i="1" dirty="0" smtClean="0"/>
                  <a:t>:	external </a:t>
                </a:r>
                <a:r>
                  <a:rPr lang="en-US" sz="2000" i="1" dirty="0"/>
                  <a:t>magnetic </a:t>
                </a:r>
                <a:r>
                  <a:rPr lang="en-US" sz="2000" i="1" dirty="0" smtClean="0"/>
                  <a:t>field</a:t>
                </a:r>
              </a:p>
              <a:p>
                <a:pPr>
                  <a:buNone/>
                </a:pPr>
                <a:r>
                  <a:rPr lang="en-US" sz="2000" i="1" dirty="0" smtClean="0"/>
                  <a:t>r:		the distance between H and D in different molecules</a:t>
                </a:r>
              </a:p>
              <a:p>
                <a:pPr>
                  <a:buNone/>
                </a:pPr>
                <a:r>
                  <a:rPr lang="el-GR" sz="2000" i="1" dirty="0" smtClean="0"/>
                  <a:t>θ</a:t>
                </a:r>
                <a:r>
                  <a:rPr lang="en-US" sz="2000" i="1" dirty="0" smtClean="0"/>
                  <a:t> and </a:t>
                </a:r>
                <a:r>
                  <a:rPr lang="el-GR" sz="2000" i="1" dirty="0" smtClean="0"/>
                  <a:t>φ</a:t>
                </a:r>
                <a:r>
                  <a:rPr lang="en-US" sz="2000" i="1" dirty="0" smtClean="0"/>
                  <a:t>: polar angles defined by </a:t>
                </a:r>
                <a:r>
                  <a:rPr lang="en-US" sz="2000" b="1" i="1" dirty="0" smtClean="0"/>
                  <a:t>H</a:t>
                </a:r>
                <a:r>
                  <a:rPr lang="en-US" sz="2000" i="1" baseline="-25000" dirty="0" smtClean="0"/>
                  <a:t>0</a:t>
                </a:r>
                <a:r>
                  <a:rPr lang="en-US" sz="2000" i="1" dirty="0" smtClean="0"/>
                  <a:t>. </a:t>
                </a:r>
              </a:p>
              <a:p>
                <a:pPr>
                  <a:buNone/>
                </a:pPr>
                <a:endParaRPr lang="en-US" sz="1000" i="1" dirty="0"/>
              </a:p>
              <a:p>
                <a:pPr>
                  <a:buNone/>
                </a:pPr>
                <a:r>
                  <a:rPr lang="en-US" sz="2000" i="1" dirty="0" smtClean="0"/>
                  <a:t>The RF induced polarization transfer efficiency</a:t>
                </a:r>
              </a:p>
              <a:p>
                <a:pPr>
                  <a:buNone/>
                </a:pPr>
                <a:endParaRPr lang="en-US" sz="1000" i="1" dirty="0" smtClean="0"/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 smtClean="0"/>
              </a:p>
              <a:p>
                <a:pPr>
                  <a:buNone/>
                </a:pPr>
                <a:r>
                  <a:rPr lang="en-US" sz="2000" b="1" i="1" dirty="0" smtClean="0"/>
                  <a:t>H</a:t>
                </a:r>
                <a:r>
                  <a:rPr lang="en-US" sz="2000" i="1" baseline="-25000" dirty="0" smtClean="0"/>
                  <a:t>1 </a:t>
                </a:r>
                <a:r>
                  <a:rPr lang="en-US" sz="2000" dirty="0" smtClean="0"/>
                  <a:t>:	</a:t>
                </a:r>
                <a:r>
                  <a:rPr lang="en-US" sz="2000" i="1" dirty="0" smtClean="0"/>
                  <a:t>coil generated RF field</a:t>
                </a:r>
              </a:p>
              <a:p>
                <a:pPr>
                  <a:buNone/>
                </a:pPr>
                <a:endParaRPr lang="en-US" sz="1000" dirty="0" smtClean="0"/>
              </a:p>
              <a:p>
                <a:pPr>
                  <a:buNone/>
                </a:pPr>
                <a:r>
                  <a:rPr lang="en-US" sz="2000" dirty="0" smtClean="0"/>
                  <a:t>			Running at low DC field (</a:t>
                </a:r>
                <a:r>
                  <a:rPr lang="en-US" sz="2000" b="1" i="1" dirty="0" smtClean="0"/>
                  <a:t>H</a:t>
                </a:r>
                <a:r>
                  <a:rPr lang="en-US" sz="2000" i="1" baseline="-25000" dirty="0" smtClean="0"/>
                  <a:t>0</a:t>
                </a:r>
                <a:r>
                  <a:rPr lang="en-US" sz="2000" dirty="0" smtClean="0"/>
                  <a:t>) with high power RF (</a:t>
                </a:r>
                <a:r>
                  <a:rPr lang="en-US" sz="2000" b="1" i="1" dirty="0" smtClean="0"/>
                  <a:t>H</a:t>
                </a:r>
                <a:r>
                  <a:rPr lang="en-US" sz="2000" i="1" baseline="-25000" dirty="0" smtClean="0"/>
                  <a:t>1</a:t>
                </a:r>
                <a:r>
                  <a:rPr lang="en-US" sz="2000" dirty="0" smtClean="0"/>
                  <a:t>)</a:t>
                </a:r>
              </a:p>
              <a:p>
                <a:pPr>
                  <a:buNone/>
                </a:pPr>
                <a:r>
                  <a:rPr lang="en-US" sz="2000" dirty="0" smtClean="0"/>
                  <a:t>			Circuit tuning needed to reduce heat load to fridge</a:t>
                </a:r>
                <a:endParaRPr lang="en-US" sz="2000" dirty="0"/>
              </a:p>
              <a:p>
                <a:pPr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876800"/>
              </a:xfrm>
              <a:blipFill rotWithShape="0">
                <a:blip r:embed="rId3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Arrow 45"/>
          <p:cNvSpPr/>
          <p:nvPr/>
        </p:nvSpPr>
        <p:spPr bwMode="auto">
          <a:xfrm>
            <a:off x="1752600" y="5621906"/>
            <a:ext cx="473075" cy="2015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1752600" y="5257800"/>
            <a:ext cx="473075" cy="2015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838200"/>
            <a:ext cx="670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Spin Dipole coupling between H and D in adjacent molecules</a:t>
            </a:r>
          </a:p>
          <a:p>
            <a:r>
              <a:rPr lang="en-US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4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Abragam</a:t>
            </a:r>
            <a:r>
              <a:rPr lang="en-US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Principles of Nuclear Magnetism, p395, (1983)</a:t>
            </a:r>
          </a:p>
          <a:p>
            <a:r>
              <a:rPr lang="en-US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4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Honig</a:t>
            </a:r>
            <a:r>
              <a:rPr lang="en-US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H. Mano, Phys. Rev. B </a:t>
            </a:r>
            <a:r>
              <a:rPr lang="en-US" sz="1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V14, vol. 5, 1858 (1976)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11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/>
              <a:t>FAFP vs. SFP</a:t>
            </a:r>
            <a:endParaRPr lang="en-US" sz="2400" i="1" dirty="0"/>
          </a:p>
        </p:txBody>
      </p:sp>
      <p:grpSp>
        <p:nvGrpSpPr>
          <p:cNvPr id="3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78388" y="721941"/>
            <a:ext cx="8392419" cy="5257800"/>
          </a:xfrm>
        </p:spPr>
        <p:txBody>
          <a:bodyPr/>
          <a:lstStyle/>
          <a:p>
            <a:r>
              <a:rPr lang="en-US" sz="2000" i="1" dirty="0" smtClean="0"/>
              <a:t>FAFP-Flip entire population between levels</a:t>
            </a:r>
          </a:p>
          <a:p>
            <a:pPr lvl="1"/>
            <a:r>
              <a:rPr lang="el-GR" sz="1800" i="1" dirty="0">
                <a:solidFill>
                  <a:srgbClr val="0C0CCE"/>
                </a:solidFill>
              </a:rPr>
              <a:t>ε</a:t>
            </a:r>
            <a:r>
              <a:rPr lang="en-US" sz="1800" i="1" baseline="-25000" dirty="0">
                <a:solidFill>
                  <a:srgbClr val="0C0CCE"/>
                </a:solidFill>
              </a:rPr>
              <a:t>max</a:t>
            </a:r>
            <a:r>
              <a:rPr lang="en-US" sz="1800" i="1" dirty="0">
                <a:solidFill>
                  <a:srgbClr val="0C0CCE"/>
                </a:solidFill>
              </a:rPr>
              <a:t>=100% </a:t>
            </a:r>
            <a:r>
              <a:rPr lang="en-US" sz="1800" i="1" dirty="0" smtClean="0">
                <a:solidFill>
                  <a:srgbClr val="002060"/>
                </a:solidFill>
              </a:rPr>
              <a:t>	</a:t>
            </a:r>
            <a:r>
              <a:rPr lang="en-US" sz="1800" i="1" dirty="0">
                <a:solidFill>
                  <a:srgbClr val="FF0000"/>
                </a:solidFill>
              </a:rPr>
              <a:t>(only if everything listed below works)</a:t>
            </a:r>
          </a:p>
          <a:p>
            <a:pPr lvl="1"/>
            <a:r>
              <a:rPr lang="en-US" sz="1800" i="1" dirty="0"/>
              <a:t>High power </a:t>
            </a:r>
            <a:r>
              <a:rPr lang="en-US" sz="1800" i="1" dirty="0" smtClean="0"/>
              <a:t>RF	(</a:t>
            </a:r>
            <a:r>
              <a:rPr lang="en-US" sz="1800" b="1" i="1" dirty="0" smtClean="0"/>
              <a:t>H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 </a:t>
            </a:r>
            <a:r>
              <a:rPr lang="en-US" sz="1800" i="1" dirty="0"/>
              <a:t>~ </a:t>
            </a:r>
            <a:r>
              <a:rPr lang="en-US" sz="1800" i="1" dirty="0" smtClean="0"/>
              <a:t>gauss)</a:t>
            </a:r>
            <a:endParaRPr lang="en-US" sz="1800" i="1" dirty="0"/>
          </a:p>
          <a:p>
            <a:pPr marL="914400" lvl="2" indent="0">
              <a:buNone/>
            </a:pPr>
            <a:r>
              <a:rPr lang="en-US" sz="1800" i="1" dirty="0" smtClean="0"/>
              <a:t>partial </a:t>
            </a:r>
            <a:r>
              <a:rPr lang="en-US" sz="1800" i="1" dirty="0"/>
              <a:t>flip =&gt; </a:t>
            </a:r>
            <a:r>
              <a:rPr lang="en-US" sz="1800" i="1" dirty="0" smtClean="0"/>
              <a:t>low net polarization </a:t>
            </a:r>
          </a:p>
          <a:p>
            <a:pPr marL="914400" lvl="2" indent="0">
              <a:buNone/>
            </a:pPr>
            <a:r>
              <a:rPr lang="en-US" sz="1800" i="1" dirty="0" smtClean="0"/>
              <a:t>Watts of RF heats up fridge.	</a:t>
            </a:r>
            <a:r>
              <a:rPr lang="en-US" sz="1800" i="1" dirty="0"/>
              <a:t>	</a:t>
            </a:r>
            <a:r>
              <a:rPr lang="en-US" sz="1800" i="1" dirty="0" smtClean="0"/>
              <a:t>	Needs </a:t>
            </a:r>
            <a:r>
              <a:rPr lang="en-US" sz="1800" i="1" dirty="0"/>
              <a:t>uniform RF </a:t>
            </a:r>
            <a:r>
              <a:rPr lang="en-US" sz="1800" i="1" dirty="0" smtClean="0"/>
              <a:t>field.</a:t>
            </a:r>
          </a:p>
          <a:p>
            <a:pPr lvl="1"/>
            <a:r>
              <a:rPr lang="en-US" sz="1800" i="1" dirty="0" smtClean="0"/>
              <a:t>Monotonic </a:t>
            </a:r>
            <a:r>
              <a:rPr lang="en-US" sz="1800" i="1" dirty="0"/>
              <a:t>field </a:t>
            </a:r>
            <a:r>
              <a:rPr lang="en-US" sz="1800" i="1" dirty="0" smtClean="0"/>
              <a:t>sweep (field </a:t>
            </a:r>
            <a:r>
              <a:rPr lang="en-US" sz="1800" i="1" dirty="0"/>
              <a:t>jitter</a:t>
            </a:r>
            <a:r>
              <a:rPr lang="en-US" sz="1800" i="1" dirty="0" smtClean="0"/>
              <a:t> </a:t>
            </a:r>
            <a:r>
              <a:rPr lang="en-US" sz="1800" i="1" u="sng" dirty="0" smtClean="0"/>
              <a:t>hurts</a:t>
            </a:r>
            <a:r>
              <a:rPr lang="en-US" sz="1800" i="1" dirty="0" smtClean="0"/>
              <a:t>, reduces </a:t>
            </a:r>
            <a:r>
              <a:rPr lang="el-GR" sz="1800" i="1" dirty="0" smtClean="0"/>
              <a:t>ε</a:t>
            </a:r>
            <a:r>
              <a:rPr lang="en-US" sz="1800" i="1" dirty="0" smtClean="0"/>
              <a:t>)..</a:t>
            </a:r>
            <a:endParaRPr lang="en-US" sz="1800" i="1" dirty="0"/>
          </a:p>
          <a:p>
            <a:pPr lvl="1"/>
            <a:r>
              <a:rPr lang="en-US" sz="1800" i="1" dirty="0"/>
              <a:t>One chance </a:t>
            </a:r>
            <a:r>
              <a:rPr lang="en-US" sz="1800" i="1" dirty="0" smtClean="0"/>
              <a:t>only (available spins reduced after each operation).</a:t>
            </a:r>
          </a:p>
          <a:p>
            <a:pPr marL="457200" lvl="1" indent="0">
              <a:buNone/>
            </a:pPr>
            <a:r>
              <a:rPr lang="en-US" sz="2000" i="1" dirty="0" smtClean="0">
                <a:solidFill>
                  <a:srgbClr val="0C0CCE"/>
                </a:solidFill>
              </a:rPr>
              <a:t>Achieved </a:t>
            </a:r>
            <a:r>
              <a:rPr lang="en-US" sz="2000" i="1" dirty="0">
                <a:solidFill>
                  <a:srgbClr val="0C0CCE"/>
                </a:solidFill>
              </a:rPr>
              <a:t>with 1 cc </a:t>
            </a:r>
            <a:r>
              <a:rPr lang="en-US" sz="2000" i="1" dirty="0" smtClean="0">
                <a:solidFill>
                  <a:srgbClr val="0C0CCE"/>
                </a:solidFill>
              </a:rPr>
              <a:t>test target</a:t>
            </a:r>
            <a:r>
              <a:rPr lang="en-US" sz="1800" i="1" dirty="0" smtClean="0"/>
              <a:t>.</a:t>
            </a:r>
          </a:p>
          <a:p>
            <a:pPr marL="457200" lvl="1" indent="0">
              <a:buNone/>
            </a:pPr>
            <a:r>
              <a:rPr lang="en-US" sz="1800" i="1" dirty="0">
                <a:solidFill>
                  <a:srgbClr val="0070C0"/>
                </a:solidFill>
              </a:rPr>
              <a:t>NOT EASY for large target </a:t>
            </a:r>
            <a:r>
              <a:rPr lang="en-US" sz="1800" i="1" dirty="0" smtClean="0">
                <a:solidFill>
                  <a:srgbClr val="0070C0"/>
                </a:solidFill>
              </a:rPr>
              <a:t>with limited </a:t>
            </a:r>
            <a:r>
              <a:rPr lang="en-US" sz="1800" i="1" dirty="0">
                <a:solidFill>
                  <a:srgbClr val="0070C0"/>
                </a:solidFill>
              </a:rPr>
              <a:t>cooling power and space</a:t>
            </a:r>
            <a:r>
              <a:rPr lang="en-US" sz="1800" i="1" dirty="0" smtClean="0">
                <a:solidFill>
                  <a:srgbClr val="0070C0"/>
                </a:solidFill>
              </a:rPr>
              <a:t>.</a:t>
            </a:r>
            <a:endParaRPr lang="en-US" sz="2000" i="1" dirty="0" smtClean="0"/>
          </a:p>
          <a:p>
            <a:r>
              <a:rPr lang="en-US" sz="2000" i="1" dirty="0" smtClean="0"/>
              <a:t>SFP-Multi FAFP until population on connected levels are equalized</a:t>
            </a:r>
          </a:p>
          <a:p>
            <a:pPr lvl="1"/>
            <a:r>
              <a:rPr lang="el-GR" sz="1800" i="1" dirty="0" smtClean="0">
                <a:solidFill>
                  <a:srgbClr val="0C0CCE"/>
                </a:solidFill>
              </a:rPr>
              <a:t>ε</a:t>
            </a:r>
            <a:r>
              <a:rPr lang="en-US" sz="1800" i="1" dirty="0">
                <a:solidFill>
                  <a:srgbClr val="0C0CCE"/>
                </a:solidFill>
              </a:rPr>
              <a:t>=50% is guaranteed </a:t>
            </a:r>
            <a:r>
              <a:rPr lang="en-US" sz="1800" i="1" dirty="0" smtClean="0">
                <a:solidFill>
                  <a:srgbClr val="0C0CCE"/>
                </a:solidFill>
              </a:rPr>
              <a:t>		</a:t>
            </a:r>
            <a:r>
              <a:rPr lang="en-US" sz="1800" i="1" dirty="0" smtClean="0">
                <a:solidFill>
                  <a:srgbClr val="FF0000"/>
                </a:solidFill>
              </a:rPr>
              <a:t>(</a:t>
            </a:r>
            <a:r>
              <a:rPr lang="en-US" sz="1800" i="1" dirty="0">
                <a:solidFill>
                  <a:srgbClr val="FF0000"/>
                </a:solidFill>
              </a:rPr>
              <a:t>it’s also the maximum)</a:t>
            </a:r>
          </a:p>
          <a:p>
            <a:pPr lvl="1" eaLnBrk="1" hangingPunct="1"/>
            <a:r>
              <a:rPr lang="en-US" sz="1800" i="1" dirty="0"/>
              <a:t>F</a:t>
            </a:r>
            <a:r>
              <a:rPr lang="en-US" sz="1800" i="1" dirty="0" smtClean="0"/>
              <a:t>ridge cold can handle the “low” RF power.</a:t>
            </a:r>
            <a:endParaRPr lang="en-US" sz="1800" i="1" dirty="0"/>
          </a:p>
          <a:p>
            <a:pPr lvl="1" eaLnBrk="1" hangingPunct="1"/>
            <a:r>
              <a:rPr lang="en-US" sz="1800" i="1" dirty="0"/>
              <a:t>Field and frequency </a:t>
            </a:r>
            <a:r>
              <a:rPr lang="en-US" sz="1800" i="1" dirty="0" smtClean="0"/>
              <a:t>jitter </a:t>
            </a:r>
            <a:r>
              <a:rPr lang="en-US" sz="1800" i="1" u="sng" dirty="0" smtClean="0"/>
              <a:t>helps</a:t>
            </a:r>
            <a:r>
              <a:rPr lang="en-US" sz="1800" i="1" dirty="0" smtClean="0"/>
              <a:t>; Jittered </a:t>
            </a:r>
            <a:r>
              <a:rPr lang="en-US" sz="1800" i="1" dirty="0"/>
              <a:t>field and modulated RF </a:t>
            </a:r>
            <a:r>
              <a:rPr lang="en-US" sz="1800" i="1" dirty="0" smtClean="0"/>
              <a:t>results in </a:t>
            </a:r>
            <a:r>
              <a:rPr lang="en-US" sz="1800" i="1" dirty="0"/>
              <a:t>multiple transfers per </a:t>
            </a:r>
            <a:r>
              <a:rPr lang="en-US" sz="1800" i="1" dirty="0" smtClean="0"/>
              <a:t>sweep 		                 </a:t>
            </a:r>
            <a:r>
              <a:rPr lang="en-US" sz="1800" i="1" dirty="0" smtClean="0">
                <a:solidFill>
                  <a:srgbClr val="0C0CCE"/>
                </a:solidFill>
              </a:rPr>
              <a:t>higher </a:t>
            </a:r>
            <a:r>
              <a:rPr lang="el-GR" sz="1800" i="1" dirty="0" smtClean="0">
                <a:solidFill>
                  <a:srgbClr val="0C0CCE"/>
                </a:solidFill>
              </a:rPr>
              <a:t>ε</a:t>
            </a:r>
            <a:endParaRPr lang="en-US" sz="1800" i="1" dirty="0">
              <a:solidFill>
                <a:srgbClr val="0C0CCE"/>
              </a:solidFill>
            </a:endParaRPr>
          </a:p>
          <a:p>
            <a:pPr lvl="1" eaLnBrk="1" hangingPunct="1"/>
            <a:r>
              <a:rPr lang="en-US" sz="1800" i="1" dirty="0"/>
              <a:t>keep sweepings until </a:t>
            </a:r>
            <a:r>
              <a:rPr lang="en-US" sz="1800" i="1" dirty="0" smtClean="0">
                <a:solidFill>
                  <a:srgbClr val="002060"/>
                </a:solidFill>
              </a:rPr>
              <a:t>no net spin transfer.</a:t>
            </a:r>
          </a:p>
          <a:p>
            <a:pPr marL="457200" lvl="1" indent="0" eaLnBrk="1" hangingPunct="1">
              <a:buNone/>
            </a:pPr>
            <a:r>
              <a:rPr lang="en-US" sz="2000" i="1" dirty="0" smtClean="0">
                <a:solidFill>
                  <a:srgbClr val="0C0CCE"/>
                </a:solidFill>
              </a:rPr>
              <a:t>Easy to achieve		Used </a:t>
            </a:r>
            <a:r>
              <a:rPr lang="en-US" sz="2000" i="1" dirty="0">
                <a:solidFill>
                  <a:srgbClr val="0C0CCE"/>
                </a:solidFill>
              </a:rPr>
              <a:t>During E06-101 Experiment</a:t>
            </a:r>
          </a:p>
          <a:p>
            <a:pPr marL="457200" lvl="1" indent="0"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but </a:t>
            </a:r>
            <a:r>
              <a:rPr lang="el-GR" sz="1800" i="1" dirty="0">
                <a:solidFill>
                  <a:srgbClr val="FF0000"/>
                </a:solidFill>
              </a:rPr>
              <a:t>ε</a:t>
            </a:r>
            <a:r>
              <a:rPr lang="en-US" sz="1800" i="1" baseline="-25000" dirty="0">
                <a:solidFill>
                  <a:srgbClr val="FF0000"/>
                </a:solidFill>
              </a:rPr>
              <a:t>max</a:t>
            </a:r>
            <a:r>
              <a:rPr lang="en-US" sz="1800" i="1" dirty="0">
                <a:solidFill>
                  <a:srgbClr val="FF0000"/>
                </a:solidFill>
              </a:rPr>
              <a:t>=50% </a:t>
            </a:r>
            <a:endParaRPr lang="en-US" sz="1800" i="1" dirty="0"/>
          </a:p>
        </p:txBody>
      </p:sp>
      <p:sp>
        <p:nvSpPr>
          <p:cNvPr id="22" name="Smiley Face 21"/>
          <p:cNvSpPr/>
          <p:nvPr/>
        </p:nvSpPr>
        <p:spPr bwMode="auto">
          <a:xfrm>
            <a:off x="2667000" y="1102941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" name="Smiley Face 22"/>
          <p:cNvSpPr/>
          <p:nvPr/>
        </p:nvSpPr>
        <p:spPr bwMode="auto">
          <a:xfrm>
            <a:off x="7543800" y="1102941"/>
            <a:ext cx="304800" cy="3048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4996225" y="2199230"/>
            <a:ext cx="891779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51555">
            <a:off x="4984511" y="1942317"/>
            <a:ext cx="875895" cy="16997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6" name="Smiley Face 25"/>
          <p:cNvSpPr/>
          <p:nvPr/>
        </p:nvSpPr>
        <p:spPr bwMode="auto">
          <a:xfrm>
            <a:off x="3429000" y="4114800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7" name="Smiley Face 26"/>
          <p:cNvSpPr/>
          <p:nvPr/>
        </p:nvSpPr>
        <p:spPr bwMode="auto">
          <a:xfrm>
            <a:off x="7543800" y="4114800"/>
            <a:ext cx="304800" cy="3048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5016441" y="5181600"/>
            <a:ext cx="891779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9" name="Smiley Face 28"/>
          <p:cNvSpPr/>
          <p:nvPr/>
        </p:nvSpPr>
        <p:spPr bwMode="auto">
          <a:xfrm>
            <a:off x="2670110" y="5751141"/>
            <a:ext cx="37789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0" name="Smiley Face 29"/>
          <p:cNvSpPr/>
          <p:nvPr/>
        </p:nvSpPr>
        <p:spPr bwMode="auto">
          <a:xfrm>
            <a:off x="7772400" y="5751141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" name="Smiley Face 30"/>
          <p:cNvSpPr/>
          <p:nvPr/>
        </p:nvSpPr>
        <p:spPr bwMode="auto">
          <a:xfrm>
            <a:off x="2362200" y="6168444"/>
            <a:ext cx="304800" cy="3048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25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>
                <a:latin typeface="+mn-lt"/>
              </a:rPr>
              <a:t>Topics</a:t>
            </a:r>
            <a:endParaRPr lang="en-US" sz="24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6629400" cy="2895600"/>
          </a:xfrm>
        </p:spPr>
        <p:txBody>
          <a:bodyPr/>
          <a:lstStyle/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Target Life-Cycle</a:t>
            </a:r>
          </a:p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Spin Manipulation Methods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Experimental Setup</a:t>
            </a:r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Target </a:t>
            </a:r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Performance During E06-101 Experiment</a:t>
            </a:r>
          </a:p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Summary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09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97755" y="5029198"/>
            <a:ext cx="4354711" cy="1348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89287" y="3624454"/>
            <a:ext cx="4354711" cy="1404745"/>
          </a:xfrm>
          <a:prstGeom prst="rect">
            <a:avLst/>
          </a:prstGeom>
        </p:spPr>
      </p:pic>
      <p:pic>
        <p:nvPicPr>
          <p:cNvPr id="12" name="Picture 2" descr="C:\Users\xwei\JLAB\Talks\Spin2012\HDice_TN22_IBC_dEd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76308"/>
            <a:ext cx="2879033" cy="104814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>
                <a:latin typeface="+mn-lt"/>
              </a:rPr>
              <a:t>Experimental Setup</a:t>
            </a:r>
            <a:endParaRPr lang="en-US" sz="24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4572000" cy="5334000"/>
          </a:xfrm>
        </p:spPr>
        <p:txBody>
          <a:bodyPr/>
          <a:lstStyle/>
          <a:p>
            <a:r>
              <a:rPr lang="da-DK" sz="2000" i="1" dirty="0" smtClean="0"/>
              <a:t>NMR Coils</a:t>
            </a:r>
            <a:r>
              <a:rPr lang="da-DK" sz="2000" dirty="0" smtClean="0"/>
              <a:t>:</a:t>
            </a:r>
          </a:p>
          <a:p>
            <a:pPr lvl="1"/>
            <a:r>
              <a:rPr lang="da-DK" sz="1800" dirty="0" smtClean="0"/>
              <a:t>A pair of 8-post ”Birdcage” coils was utilized in </a:t>
            </a:r>
            <a:r>
              <a:rPr lang="da-DK" sz="1800" dirty="0" err="1" smtClean="0"/>
              <a:t>HDice</a:t>
            </a:r>
            <a:r>
              <a:rPr lang="da-DK" sz="1800" dirty="0" smtClean="0"/>
              <a:t> to </a:t>
            </a:r>
            <a:r>
              <a:rPr lang="da-DK" sz="1800" dirty="0" err="1" smtClean="0"/>
              <a:t>improve</a:t>
            </a:r>
            <a:r>
              <a:rPr lang="da-DK" sz="1800" dirty="0" smtClean="0"/>
              <a:t> H1 homogenty to ~10%.</a:t>
            </a:r>
            <a:endParaRPr lang="da-DK" sz="1800" dirty="0"/>
          </a:p>
          <a:p>
            <a:r>
              <a:rPr lang="da-DK" sz="2000" i="1" dirty="0" smtClean="0"/>
              <a:t>Circuit Tuning</a:t>
            </a:r>
            <a:r>
              <a:rPr lang="da-DK" sz="2000" dirty="0" smtClean="0"/>
              <a:t>:</a:t>
            </a:r>
          </a:p>
          <a:p>
            <a:pPr lvl="1"/>
            <a:r>
              <a:rPr lang="da-DK" sz="1800" dirty="0" smtClean="0"/>
              <a:t>C</a:t>
            </a:r>
            <a:r>
              <a:rPr lang="da-DK" sz="1800" baseline="-25000" dirty="0" smtClean="0"/>
              <a:t>parallel</a:t>
            </a:r>
            <a:r>
              <a:rPr lang="da-DK" sz="1800" dirty="0" smtClean="0"/>
              <a:t> was connected to the transmitter outside IBC, and C</a:t>
            </a:r>
            <a:r>
              <a:rPr lang="da-DK" sz="1800" baseline="-25000" dirty="0" smtClean="0"/>
              <a:t>series</a:t>
            </a:r>
            <a:r>
              <a:rPr lang="da-DK" sz="1800" dirty="0" smtClean="0"/>
              <a:t> was used to isolate the output impedence of RF amplifier.</a:t>
            </a:r>
          </a:p>
          <a:p>
            <a:pPr lvl="1"/>
            <a:r>
              <a:rPr lang="da-DK" sz="1800" dirty="0" err="1" smtClean="0"/>
              <a:t>target</a:t>
            </a:r>
            <a:r>
              <a:rPr lang="da-DK" sz="1800" dirty="0" smtClean="0"/>
              <a:t> </a:t>
            </a:r>
            <a:r>
              <a:rPr lang="da-DK" sz="1800" dirty="0" err="1" smtClean="0"/>
              <a:t>heating</a:t>
            </a:r>
            <a:r>
              <a:rPr lang="da-DK" sz="1800" dirty="0" smtClean="0"/>
              <a:t> under </a:t>
            </a:r>
            <a:r>
              <a:rPr lang="da-DK" sz="1800" dirty="0" err="1" smtClean="0"/>
              <a:t>control</a:t>
            </a:r>
            <a:r>
              <a:rPr lang="da-DK" sz="1800" dirty="0" smtClean="0"/>
              <a:t>;</a:t>
            </a:r>
          </a:p>
          <a:p>
            <a:pPr lvl="1">
              <a:buNone/>
            </a:pPr>
            <a:r>
              <a:rPr lang="da-DK" sz="1800" dirty="0" smtClean="0"/>
              <a:t>	system </a:t>
            </a:r>
            <a:r>
              <a:rPr lang="da-DK" sz="1800" dirty="0" err="1" smtClean="0"/>
              <a:t>tunned</a:t>
            </a:r>
            <a:r>
              <a:rPr lang="da-DK" sz="1800" dirty="0" smtClean="0"/>
              <a:t> at </a:t>
            </a:r>
            <a:r>
              <a:rPr lang="da-DK" sz="1800" dirty="0" err="1" smtClean="0"/>
              <a:t>off-resonance</a:t>
            </a:r>
            <a:r>
              <a:rPr lang="da-DK" sz="1800" dirty="0" smtClean="0"/>
              <a:t> field.</a:t>
            </a:r>
          </a:p>
          <a:p>
            <a:pPr lvl="1"/>
            <a:r>
              <a:rPr lang="da-DK" sz="1800" dirty="0" smtClean="0"/>
              <a:t>Circuit simulation </a:t>
            </a:r>
            <a:r>
              <a:rPr lang="da-DK" sz="1800" dirty="0" err="1" smtClean="0"/>
              <a:t>used</a:t>
            </a:r>
            <a:r>
              <a:rPr lang="da-DK" sz="1800" dirty="0" smtClean="0"/>
              <a:t> as the guide </a:t>
            </a:r>
          </a:p>
          <a:p>
            <a:pPr lvl="1">
              <a:buNone/>
            </a:pPr>
            <a:r>
              <a:rPr lang="da-DK" sz="1800" dirty="0" smtClean="0"/>
              <a:t> 	for fine tuning.</a:t>
            </a:r>
          </a:p>
          <a:p>
            <a:r>
              <a:rPr lang="da-DK" sz="2000" i="1" dirty="0" smtClean="0"/>
              <a:t>RF Power</a:t>
            </a:r>
            <a:r>
              <a:rPr lang="da-DK" sz="2000" dirty="0" smtClean="0"/>
              <a:t>:</a:t>
            </a:r>
          </a:p>
          <a:p>
            <a:pPr lvl="1"/>
            <a:r>
              <a:rPr lang="da-DK" sz="1800" dirty="0" smtClean="0"/>
              <a:t>A computer controlled RF </a:t>
            </a:r>
            <a:r>
              <a:rPr lang="da-DK" sz="1800" dirty="0" err="1" smtClean="0"/>
              <a:t>switch/attenuation</a:t>
            </a:r>
            <a:r>
              <a:rPr lang="da-DK" sz="1800" dirty="0" smtClean="0"/>
              <a:t> box was built.</a:t>
            </a:r>
          </a:p>
          <a:p>
            <a:pPr lvl="1"/>
            <a:r>
              <a:rPr lang="da-DK" sz="1800" dirty="0" smtClean="0"/>
              <a:t>An 110W RF amplfier was added</a:t>
            </a:r>
          </a:p>
          <a:p>
            <a:pPr marL="457200" lvl="1" indent="0">
              <a:buNone/>
            </a:pPr>
            <a:r>
              <a:rPr lang="da-DK" sz="1800" dirty="0" smtClean="0"/>
              <a:t>     into the NMR spectrometer.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11" name="Picture 2" descr="C:\Users\xwei\JLAB\Talks\PSTP2013\Vivien HDice_BirdCage_8poles_dec08-2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1" y="772380"/>
            <a:ext cx="2879032" cy="180392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 bwMode="auto">
          <a:xfrm>
            <a:off x="6172200" y="3054350"/>
            <a:ext cx="410633" cy="105833"/>
          </a:xfrm>
          <a:custGeom>
            <a:avLst/>
            <a:gdLst>
              <a:gd name="connsiteX0" fmla="*/ 0 w 410633"/>
              <a:gd name="connsiteY0" fmla="*/ 0 h 105833"/>
              <a:gd name="connsiteX1" fmla="*/ 410633 w 410633"/>
              <a:gd name="connsiteY1" fmla="*/ 0 h 105833"/>
              <a:gd name="connsiteX2" fmla="*/ 406400 w 410633"/>
              <a:gd name="connsiteY2" fmla="*/ 101600 h 105833"/>
              <a:gd name="connsiteX3" fmla="*/ 0 w 410633"/>
              <a:gd name="connsiteY3" fmla="*/ 105833 h 105833"/>
              <a:gd name="connsiteX4" fmla="*/ 0 w 410633"/>
              <a:gd name="connsiteY4" fmla="*/ 0 h 10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33" h="105833">
                <a:moveTo>
                  <a:pt x="0" y="0"/>
                </a:moveTo>
                <a:lnTo>
                  <a:pt x="410633" y="0"/>
                </a:lnTo>
                <a:lnTo>
                  <a:pt x="406400" y="101600"/>
                </a:lnTo>
                <a:lnTo>
                  <a:pt x="0" y="10583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147435" y="2945130"/>
            <a:ext cx="529590" cy="3810"/>
          </a:xfrm>
          <a:custGeom>
            <a:avLst/>
            <a:gdLst>
              <a:gd name="connsiteX0" fmla="*/ 0 w 529590"/>
              <a:gd name="connsiteY0" fmla="*/ 0 h 3810"/>
              <a:gd name="connsiteX1" fmla="*/ 529590 w 529590"/>
              <a:gd name="connsiteY1" fmla="*/ 3810 h 3810"/>
              <a:gd name="connsiteX2" fmla="*/ 0 w 529590"/>
              <a:gd name="connsiteY2" fmla="*/ 0 h 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590" h="3810">
                <a:moveTo>
                  <a:pt x="0" y="0"/>
                </a:moveTo>
                <a:lnTo>
                  <a:pt x="5295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149340" y="3265170"/>
            <a:ext cx="516255" cy="0"/>
          </a:xfrm>
          <a:custGeom>
            <a:avLst/>
            <a:gdLst>
              <a:gd name="connsiteX0" fmla="*/ 0 w 516255"/>
              <a:gd name="connsiteY0" fmla="*/ 0 h 0"/>
              <a:gd name="connsiteX1" fmla="*/ 516255 w 516255"/>
              <a:gd name="connsiteY1" fmla="*/ 0 h 0"/>
              <a:gd name="connsiteX2" fmla="*/ 0 w 51625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255">
                <a:moveTo>
                  <a:pt x="0" y="0"/>
                </a:moveTo>
                <a:lnTo>
                  <a:pt x="5162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2286000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HD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 bwMode="auto">
          <a:xfrm>
            <a:off x="6107209" y="2624554"/>
            <a:ext cx="270307" cy="423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391400" y="2133600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coils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>
            <a:stCxn id="31" idx="2"/>
          </p:cNvCxnSpPr>
          <p:nvPr/>
        </p:nvCxnSpPr>
        <p:spPr bwMode="auto">
          <a:xfrm flipH="1">
            <a:off x="6477000" y="2472154"/>
            <a:ext cx="1201498" cy="4767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0"/>
          </p:cNvCxnSpPr>
          <p:nvPr/>
        </p:nvCxnSpPr>
        <p:spPr bwMode="auto">
          <a:xfrm flipH="1" flipV="1">
            <a:off x="7467600" y="1828800"/>
            <a:ext cx="2108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181600" y="5257800"/>
            <a:ext cx="178504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C0CCE"/>
                </a:solidFill>
              </a:rPr>
              <a:t>I</a:t>
            </a:r>
            <a:r>
              <a:rPr lang="en-US" sz="1400" baseline="-25000" dirty="0" smtClean="0">
                <a:solidFill>
                  <a:srgbClr val="0C0CCE"/>
                </a:solidFill>
              </a:rPr>
              <a:t>Cs</a:t>
            </a:r>
            <a:r>
              <a:rPr lang="en-US" sz="1400" dirty="0" smtClean="0"/>
              <a:t>           </a:t>
            </a:r>
            <a:r>
              <a:rPr lang="en-US" sz="1400" dirty="0" err="1" smtClean="0">
                <a:solidFill>
                  <a:srgbClr val="297C87"/>
                </a:solidFill>
              </a:rPr>
              <a:t>I</a:t>
            </a:r>
            <a:r>
              <a:rPr lang="en-US" sz="1400" baseline="-25000" dirty="0" err="1" smtClean="0">
                <a:solidFill>
                  <a:srgbClr val="297C87"/>
                </a:solidFill>
              </a:rPr>
              <a:t>Cp</a:t>
            </a:r>
            <a:r>
              <a:rPr lang="en-US" sz="1400" baseline="-25000" dirty="0" smtClean="0"/>
              <a:t>              </a:t>
            </a:r>
            <a:r>
              <a:rPr lang="en-US" sz="1400" dirty="0" err="1" smtClean="0">
                <a:solidFill>
                  <a:srgbClr val="CC00CC"/>
                </a:solidFill>
              </a:rPr>
              <a:t>I</a:t>
            </a:r>
            <a:r>
              <a:rPr lang="en-US" sz="1400" baseline="-25000" dirty="0" err="1" smtClean="0">
                <a:solidFill>
                  <a:srgbClr val="CC00CC"/>
                </a:solidFill>
              </a:rPr>
              <a:t>Coil</a:t>
            </a:r>
            <a:endParaRPr lang="en-US" sz="1400" baseline="-25000" dirty="0">
              <a:solidFill>
                <a:srgbClr val="CC00CC"/>
              </a:solidFill>
            </a:endParaRPr>
          </a:p>
          <a:p>
            <a:endParaRPr lang="en-US" sz="1400" baseline="-25000" dirty="0" smtClean="0"/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6858000" y="5334001"/>
            <a:ext cx="533400" cy="74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6858000" y="4114800"/>
            <a:ext cx="762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6107209" y="5408751"/>
            <a:ext cx="1284191" cy="3824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97C8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5867400" y="4267200"/>
            <a:ext cx="239809" cy="11415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97C8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5442642" y="5396632"/>
            <a:ext cx="2101158" cy="699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C0CC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5442642" y="4114801"/>
            <a:ext cx="196158" cy="1281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C0CC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305800" y="374548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circuit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78499" y="5184476"/>
            <a:ext cx="146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(A) vs. </a:t>
            </a:r>
            <a:r>
              <a:rPr lang="en-US" sz="1600" i="1" dirty="0" smtClean="0">
                <a:solidFill>
                  <a:srgbClr val="FF0000"/>
                </a:solidFill>
              </a:rPr>
              <a:t>f(MHz)</a:t>
            </a:r>
            <a:r>
              <a:rPr lang="en-US" sz="1600" dirty="0" smtClean="0">
                <a:solidFill>
                  <a:srgbClr val="FF0000"/>
                </a:solidFill>
              </a:rPr>
              <a:t> in various components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20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5000"/>
          </a:blip>
          <a:srcRect/>
          <a:stretch>
            <a:fillRect/>
          </a:stretch>
        </p:blipFill>
        <p:spPr bwMode="auto">
          <a:xfrm>
            <a:off x="228600" y="643984"/>
            <a:ext cx="8610600" cy="472526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>
                <a:latin typeface="+mn-lt"/>
              </a:rPr>
              <a:t>Operation: G-14 Run at Hall-B</a:t>
            </a:r>
            <a:endParaRPr lang="en-US" sz="2400" i="1" dirty="0">
              <a:latin typeface="+mn-lt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00200" y="58674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HDIBC in Hall B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3276600"/>
            <a:ext cx="53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ym typeface="Webdings"/>
              </a:rPr>
              <a:t></a:t>
            </a:r>
            <a:endParaRPr lang="en-US" sz="8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49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Topics</a:t>
            </a:r>
            <a:endParaRPr lang="en-US" sz="2400" i="1" dirty="0">
              <a:solidFill>
                <a:schemeClr val="accent3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6629400" cy="2895600"/>
          </a:xfrm>
        </p:spPr>
        <p:txBody>
          <a:bodyPr/>
          <a:lstStyle/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Target Life-Cycle</a:t>
            </a:r>
          </a:p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Spin Manipulation Methods</a:t>
            </a:r>
          </a:p>
          <a:p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Experimental Setup</a:t>
            </a:r>
            <a:endParaRPr lang="en-US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i="1" dirty="0" smtClean="0">
                <a:solidFill>
                  <a:schemeClr val="tx2"/>
                </a:solidFill>
              </a:rPr>
              <a:t>Target </a:t>
            </a:r>
            <a:r>
              <a:rPr lang="en-US" i="1" dirty="0">
                <a:solidFill>
                  <a:schemeClr val="tx2"/>
                </a:solidFill>
              </a:rPr>
              <a:t>Performance During E06-101 Experiment</a:t>
            </a:r>
          </a:p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Summary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2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196" y="685800"/>
            <a:ext cx="8302310" cy="52762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/>
              <a:t>SFP Results during G-14 Run</a:t>
            </a:r>
            <a:endParaRPr lang="en-US" sz="2400" i="1" dirty="0"/>
          </a:p>
        </p:txBody>
      </p:sp>
      <p:grpSp>
        <p:nvGrpSpPr>
          <p:cNvPr id="3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16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4401" y="785464"/>
            <a:ext cx="7543800" cy="51315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/>
              <a:t>Target Performance during G-14 Run</a:t>
            </a:r>
            <a:endParaRPr lang="en-US" sz="2400" i="1" dirty="0"/>
          </a:p>
        </p:txBody>
      </p:sp>
      <p:grpSp>
        <p:nvGrpSpPr>
          <p:cNvPr id="3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60485" y="5964465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HDice</a:t>
            </a:r>
            <a:r>
              <a:rPr lang="en-US" sz="1800" dirty="0" smtClean="0"/>
              <a:t> targets used in frozen spin mode during E06-101/g14 run. Relaxation times were longer than a year at B=0.9T and T&lt;100mK .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4648200"/>
            <a:ext cx="82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H flip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905000" y="4410075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514600" y="3366060"/>
            <a:ext cx="731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Erase H</a:t>
            </a:r>
            <a:endParaRPr lang="en-US" sz="1200" dirty="0"/>
          </a:p>
        </p:txBody>
      </p:sp>
      <p:cxnSp>
        <p:nvCxnSpPr>
          <p:cNvPr id="24" name="Straight Arrow Connector 23"/>
          <p:cNvCxnSpPr>
            <a:stCxn id="25" idx="1"/>
          </p:cNvCxnSpPr>
          <p:nvPr/>
        </p:nvCxnSpPr>
        <p:spPr bwMode="auto">
          <a:xfrm flipH="1">
            <a:off x="2286000" y="3504560"/>
            <a:ext cx="228600" cy="2491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968806" y="4648200"/>
            <a:ext cx="73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 rotation</a:t>
            </a:r>
            <a:endParaRPr lang="en-US" sz="1200" dirty="0"/>
          </a:p>
        </p:txBody>
      </p:sp>
      <p:cxnSp>
        <p:nvCxnSpPr>
          <p:cNvPr id="34" name="Straight Arrow Connector 33"/>
          <p:cNvCxnSpPr>
            <a:stCxn id="36" idx="1"/>
          </p:cNvCxnSpPr>
          <p:nvPr/>
        </p:nvCxnSpPr>
        <p:spPr bwMode="auto">
          <a:xfrm flipH="1" flipV="1">
            <a:off x="2500312" y="4484149"/>
            <a:ext cx="468494" cy="394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672423" y="289924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Pseudo</a:t>
            </a:r>
          </a:p>
          <a:p>
            <a:r>
              <a:rPr lang="en-US" sz="1200" dirty="0" smtClean="0"/>
              <a:t>quench</a:t>
            </a:r>
            <a:endParaRPr lang="en-US" sz="1200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5015323" y="3332336"/>
            <a:ext cx="90077" cy="4776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936243" y="4631206"/>
            <a:ext cx="68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 rotation</a:t>
            </a:r>
            <a:endParaRPr lang="en-US" sz="1200" dirty="0"/>
          </a:p>
        </p:txBody>
      </p:sp>
      <p:cxnSp>
        <p:nvCxnSpPr>
          <p:cNvPr id="49" name="Straight Arrow Connector 48"/>
          <p:cNvCxnSpPr>
            <a:stCxn id="50" idx="0"/>
          </p:cNvCxnSpPr>
          <p:nvPr/>
        </p:nvCxnSpPr>
        <p:spPr bwMode="auto">
          <a:xfrm flipV="1">
            <a:off x="7279144" y="4410075"/>
            <a:ext cx="463321" cy="2211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4358098" y="471487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Beam steering</a:t>
            </a:r>
            <a:endParaRPr lang="en-US" sz="1200" dirty="0"/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 flipV="1">
            <a:off x="4348572" y="4452163"/>
            <a:ext cx="152400" cy="306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048000" y="204939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 flip caused partial FAFP</a:t>
            </a:r>
            <a:endParaRPr lang="en-US" sz="1200" dirty="0"/>
          </a:p>
        </p:txBody>
      </p:sp>
      <p:cxnSp>
        <p:nvCxnSpPr>
          <p:cNvPr id="61" name="Straight Arrow Connector 60"/>
          <p:cNvCxnSpPr>
            <a:stCxn id="62" idx="1"/>
          </p:cNvCxnSpPr>
          <p:nvPr/>
        </p:nvCxnSpPr>
        <p:spPr bwMode="auto">
          <a:xfrm flipH="1">
            <a:off x="2009777" y="2280226"/>
            <a:ext cx="1038223" cy="619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210300" y="1818560"/>
            <a:ext cx="59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FAFP  H=&gt;D</a:t>
            </a:r>
            <a:endParaRPr lang="en-US" sz="1200" dirty="0"/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486400" y="1371600"/>
            <a:ext cx="0" cy="403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5943600" y="1371600"/>
            <a:ext cx="0" cy="396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6843712" y="1371600"/>
            <a:ext cx="0" cy="396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6981824" y="1371600"/>
            <a:ext cx="0" cy="396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8229600" y="1371600"/>
            <a:ext cx="29394" cy="403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1676400" y="1371600"/>
            <a:ext cx="0" cy="403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928903" y="357693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Quench</a:t>
            </a:r>
            <a:endParaRPr lang="en-US" sz="1200" dirty="0"/>
          </a:p>
        </p:txBody>
      </p:sp>
      <p:cxnSp>
        <p:nvCxnSpPr>
          <p:cNvPr id="88" name="Straight Arrow Connector 87"/>
          <p:cNvCxnSpPr>
            <a:stCxn id="89" idx="0"/>
          </p:cNvCxnSpPr>
          <p:nvPr/>
        </p:nvCxnSpPr>
        <p:spPr bwMode="auto">
          <a:xfrm flipV="1">
            <a:off x="6271803" y="3276600"/>
            <a:ext cx="226014" cy="3003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>
            <a:off x="6031911" y="1933769"/>
            <a:ext cx="239893" cy="2439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7419976" y="1824916"/>
            <a:ext cx="59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FAFP  H=&gt;D</a:t>
            </a:r>
            <a:endParaRPr lang="en-US" sz="1200" dirty="0"/>
          </a:p>
        </p:txBody>
      </p:sp>
      <p:cxnSp>
        <p:nvCxnSpPr>
          <p:cNvPr id="123" name="Straight Arrow Connector 122"/>
          <p:cNvCxnSpPr/>
          <p:nvPr/>
        </p:nvCxnSpPr>
        <p:spPr bwMode="auto">
          <a:xfrm flipH="1">
            <a:off x="7086600" y="1933769"/>
            <a:ext cx="364669" cy="1219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5808889" y="4631206"/>
            <a:ext cx="68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Field rotation</a:t>
            </a:r>
            <a:endParaRPr lang="en-US" sz="1200" dirty="0"/>
          </a:p>
        </p:txBody>
      </p:sp>
      <p:cxnSp>
        <p:nvCxnSpPr>
          <p:cNvPr id="129" name="Straight Arrow Connector 128"/>
          <p:cNvCxnSpPr>
            <a:stCxn id="128" idx="0"/>
          </p:cNvCxnSpPr>
          <p:nvPr/>
        </p:nvCxnSpPr>
        <p:spPr bwMode="auto">
          <a:xfrm flipV="1">
            <a:off x="6151790" y="4410075"/>
            <a:ext cx="493256" cy="2211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6960598" y="3581375"/>
            <a:ext cx="79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H flip</a:t>
            </a:r>
            <a:endParaRPr lang="en-US" sz="1200" dirty="0"/>
          </a:p>
        </p:txBody>
      </p:sp>
      <p:cxnSp>
        <p:nvCxnSpPr>
          <p:cNvPr id="132" name="Straight Arrow Connector 131"/>
          <p:cNvCxnSpPr/>
          <p:nvPr/>
        </p:nvCxnSpPr>
        <p:spPr bwMode="auto">
          <a:xfrm flipV="1">
            <a:off x="7633882" y="3276600"/>
            <a:ext cx="214717" cy="316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99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762000"/>
            <a:ext cx="5334000" cy="249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0455" y="3276600"/>
            <a:ext cx="4259287" cy="3057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430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“Empty” </a:t>
            </a:r>
            <a:r>
              <a:rPr lang="en-US" sz="1800" i="1" dirty="0">
                <a:solidFill>
                  <a:srgbClr val="FF0000"/>
                </a:solidFill>
              </a:rPr>
              <a:t>(red)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/>
              <a:t>On-going Analysis for G-14 Run</a:t>
            </a:r>
            <a:endParaRPr lang="en-US" sz="2400" i="1" dirty="0"/>
          </a:p>
        </p:txBody>
      </p:sp>
      <p:grpSp>
        <p:nvGrpSpPr>
          <p:cNvPr id="3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95400" y="4572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1</a:t>
            </a:r>
            <a:r>
              <a:rPr lang="en-US" sz="2000" i="1" baseline="30000" dirty="0" smtClean="0"/>
              <a:t>st</a:t>
            </a:r>
            <a:r>
              <a:rPr lang="en-US" sz="2000" i="1" dirty="0" smtClean="0"/>
              <a:t> look at data </a:t>
            </a:r>
            <a:r>
              <a:rPr lang="en-US" sz="2000" i="1" dirty="0">
                <a:solidFill>
                  <a:srgbClr val="FF0000"/>
                </a:solidFill>
              </a:rPr>
              <a:t>vertex projection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3200400" y="4724400"/>
            <a:ext cx="990600" cy="152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045" y="509522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“Full” </a:t>
            </a:r>
            <a:r>
              <a:rPr lang="en-US" sz="1800" i="1" dirty="0">
                <a:solidFill>
                  <a:srgbClr val="0C0CCE"/>
                </a:solidFill>
              </a:rPr>
              <a:t>(blue)</a:t>
            </a:r>
            <a:endParaRPr lang="en-US" sz="1800" b="1" i="1" dirty="0">
              <a:solidFill>
                <a:srgbClr val="0C0CC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572000" y="5279886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C0CCE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410201" y="5246132"/>
            <a:ext cx="474254" cy="621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400" i="1" dirty="0" smtClean="0">
                <a:latin typeface="+mn-lt"/>
              </a:rPr>
              <a:t>Collaborators</a:t>
            </a:r>
            <a:endParaRPr lang="en-US" sz="24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295400"/>
            <a:ext cx="6324600" cy="3886200"/>
          </a:xfrm>
        </p:spPr>
        <p:txBody>
          <a:bodyPr/>
          <a:lstStyle/>
          <a:p>
            <a:pPr algn="ctr"/>
            <a:r>
              <a:rPr lang="en-US" sz="1800" i="1" dirty="0" smtClean="0">
                <a:solidFill>
                  <a:srgbClr val="0070C0"/>
                </a:solidFill>
              </a:rPr>
              <a:t>Jefferson Lab</a:t>
            </a:r>
          </a:p>
          <a:p>
            <a:pPr algn="ctr">
              <a:buNone/>
            </a:pPr>
            <a:r>
              <a:rPr lang="en-US" sz="1800" b="1" dirty="0" smtClean="0"/>
              <a:t>	X. Wei</a:t>
            </a:r>
            <a:r>
              <a:rPr lang="en-US" sz="1800" dirty="0" smtClean="0"/>
              <a:t>, C. Bass, A. </a:t>
            </a:r>
            <a:r>
              <a:rPr lang="en-US" sz="1800" dirty="0" err="1" smtClean="0"/>
              <a:t>Deur</a:t>
            </a:r>
            <a:r>
              <a:rPr lang="en-US" sz="1800" dirty="0" smtClean="0"/>
              <a:t>, G. </a:t>
            </a:r>
            <a:r>
              <a:rPr lang="en-US" sz="1800" dirty="0" err="1" smtClean="0"/>
              <a:t>Dezern</a:t>
            </a:r>
            <a:r>
              <a:rPr lang="en-US" sz="1800" dirty="0" smtClean="0"/>
              <a:t>, T. </a:t>
            </a:r>
            <a:r>
              <a:rPr lang="en-US" sz="1800" dirty="0" err="1" smtClean="0"/>
              <a:t>Kageya</a:t>
            </a:r>
            <a:r>
              <a:rPr lang="en-US" sz="1800" dirty="0" smtClean="0"/>
              <a:t>, M.M. Lowry,</a:t>
            </a:r>
          </a:p>
          <a:p>
            <a:pPr algn="ctr">
              <a:buNone/>
            </a:pPr>
            <a:r>
              <a:rPr lang="en-US" sz="1800" dirty="0" smtClean="0"/>
              <a:t>A. M. </a:t>
            </a:r>
            <a:r>
              <a:rPr lang="en-US" sz="1800" dirty="0" err="1" smtClean="0"/>
              <a:t>Sandorfi</a:t>
            </a:r>
            <a:r>
              <a:rPr lang="en-US" sz="1800" dirty="0"/>
              <a:t> </a:t>
            </a:r>
            <a:r>
              <a:rPr lang="en-US" sz="1800" dirty="0" smtClean="0"/>
              <a:t>and R. </a:t>
            </a:r>
            <a:r>
              <a:rPr lang="en-US" sz="1800" dirty="0" err="1" smtClean="0"/>
              <a:t>Teachey</a:t>
            </a:r>
            <a:endParaRPr lang="en-US" sz="1800" dirty="0" smtClean="0"/>
          </a:p>
          <a:p>
            <a:pPr algn="ctr">
              <a:buNone/>
            </a:pPr>
            <a:endParaRPr lang="en-US" sz="1800" dirty="0"/>
          </a:p>
          <a:p>
            <a:pPr algn="ctr"/>
            <a:r>
              <a:rPr lang="it-IT" sz="1800" i="1" dirty="0" smtClean="0">
                <a:solidFill>
                  <a:srgbClr val="0070C0"/>
                </a:solidFill>
              </a:rPr>
              <a:t>Universita di Roma “Tor Vergata” and INFN-Sezione di Roma2</a:t>
            </a:r>
          </a:p>
          <a:p>
            <a:pPr algn="ctr">
              <a:buNone/>
            </a:pPr>
            <a:r>
              <a:rPr lang="en-US" sz="1800" dirty="0" smtClean="0"/>
              <a:t>	A. </a:t>
            </a:r>
            <a:r>
              <a:rPr lang="en-US" sz="1800" dirty="0" err="1" smtClean="0"/>
              <a:t>D'Angelo</a:t>
            </a:r>
            <a:endParaRPr lang="en-US" sz="1800" dirty="0" smtClean="0"/>
          </a:p>
          <a:p>
            <a:pPr marL="0" indent="0" algn="ctr">
              <a:buNone/>
            </a:pPr>
            <a:endParaRPr lang="it-IT" sz="1800" dirty="0" smtClean="0"/>
          </a:p>
          <a:p>
            <a:pPr algn="ctr"/>
            <a:r>
              <a:rPr lang="en-US" sz="1800" i="1" dirty="0" err="1" smtClean="0">
                <a:solidFill>
                  <a:srgbClr val="0070C0"/>
                </a:solidFill>
              </a:rPr>
              <a:t>Blaise</a:t>
            </a:r>
            <a:r>
              <a:rPr lang="en-US" sz="1800" i="1" dirty="0" smtClean="0">
                <a:solidFill>
                  <a:srgbClr val="0070C0"/>
                </a:solidFill>
              </a:rPr>
              <a:t> Pascal University</a:t>
            </a:r>
          </a:p>
          <a:p>
            <a:pPr algn="ctr">
              <a:buNone/>
            </a:pPr>
            <a:r>
              <a:rPr lang="en-US" sz="1800" dirty="0" smtClean="0"/>
              <a:t>	V. </a:t>
            </a:r>
            <a:r>
              <a:rPr lang="en-US" sz="1800" dirty="0" err="1" smtClean="0"/>
              <a:t>Laine</a:t>
            </a: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 algn="ctr"/>
            <a:r>
              <a:rPr lang="en-US" sz="1800" i="1" dirty="0" smtClean="0">
                <a:solidFill>
                  <a:srgbClr val="0070C0"/>
                </a:solidFill>
              </a:rPr>
              <a:t>James </a:t>
            </a:r>
            <a:r>
              <a:rPr lang="en-US" sz="1800" i="1" dirty="0">
                <a:solidFill>
                  <a:srgbClr val="0070C0"/>
                </a:solidFill>
              </a:rPr>
              <a:t>Madison </a:t>
            </a:r>
            <a:r>
              <a:rPr lang="en-US" sz="1800" i="1" dirty="0" smtClean="0">
                <a:solidFill>
                  <a:srgbClr val="0070C0"/>
                </a:solidFill>
              </a:rPr>
              <a:t>University</a:t>
            </a:r>
          </a:p>
          <a:p>
            <a:pPr marL="0" indent="0" algn="ctr">
              <a:buNone/>
            </a:pPr>
            <a:r>
              <a:rPr lang="en-US" sz="1800" dirty="0" smtClean="0"/>
              <a:t>        C.S</a:t>
            </a:r>
            <a:r>
              <a:rPr lang="en-US" sz="1800" dirty="0"/>
              <a:t>. </a:t>
            </a:r>
            <a:r>
              <a:rPr lang="en-US" sz="1800" dirty="0" err="1" smtClean="0"/>
              <a:t>Whisnant</a:t>
            </a:r>
            <a:endParaRPr lang="en-US" sz="1800" dirty="0" smtClean="0"/>
          </a:p>
          <a:p>
            <a:pPr algn="ctr">
              <a:buNone/>
            </a:pPr>
            <a:endParaRPr lang="en-US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762000"/>
            <a:ext cx="5334000" cy="249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0455" y="3276600"/>
            <a:ext cx="4259287" cy="3057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430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“Empty” </a:t>
            </a:r>
            <a:r>
              <a:rPr lang="en-US" sz="1800" i="1" dirty="0">
                <a:solidFill>
                  <a:srgbClr val="FF0000"/>
                </a:solidFill>
              </a:rPr>
              <a:t>(red)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/>
              <a:t>On-going Analysis for G-14 Run</a:t>
            </a:r>
            <a:endParaRPr lang="en-US" sz="2400" i="1" dirty="0"/>
          </a:p>
        </p:txBody>
      </p:sp>
      <p:grpSp>
        <p:nvGrpSpPr>
          <p:cNvPr id="3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95400" y="4572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1</a:t>
            </a:r>
            <a:r>
              <a:rPr lang="en-US" sz="2000" i="1" baseline="30000" dirty="0" smtClean="0"/>
              <a:t>st</a:t>
            </a:r>
            <a:r>
              <a:rPr lang="en-US" sz="2000" i="1" dirty="0" smtClean="0"/>
              <a:t> look at data </a:t>
            </a:r>
            <a:r>
              <a:rPr lang="en-US" sz="2000" i="1" dirty="0">
                <a:solidFill>
                  <a:srgbClr val="FF0000"/>
                </a:solidFill>
              </a:rPr>
              <a:t>vertex projection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3200400" y="4724400"/>
            <a:ext cx="990600" cy="152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045" y="509522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“Full” </a:t>
            </a:r>
            <a:r>
              <a:rPr lang="en-US" sz="1800" i="1" dirty="0">
                <a:solidFill>
                  <a:srgbClr val="0C0CCE"/>
                </a:solidFill>
              </a:rPr>
              <a:t>(blue)</a:t>
            </a:r>
            <a:endParaRPr lang="en-US" sz="1800" b="1" i="1" dirty="0">
              <a:solidFill>
                <a:srgbClr val="0C0CC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572000" y="5279886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C0CCE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410201" y="5246132"/>
            <a:ext cx="474254" cy="621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 descr="Tsuneo_pi-p(W154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653" y="2981694"/>
            <a:ext cx="4708318" cy="33429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5554" y="3708499"/>
            <a:ext cx="3432632" cy="2616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eg</a:t>
            </a:r>
            <a:r>
              <a:rPr lang="en-US" i="1" dirty="0" smtClean="0"/>
              <a:t>:  </a:t>
            </a:r>
            <a:r>
              <a:rPr lang="en-US" dirty="0" err="1" smtClean="0">
                <a:solidFill>
                  <a:srgbClr val="FF0000"/>
                </a:solidFill>
              </a:rPr>
              <a:t>γn</a:t>
            </a:r>
            <a:r>
              <a:rPr lang="en-US" dirty="0" smtClean="0">
                <a:solidFill>
                  <a:srgbClr val="FF0000"/>
                </a:solidFill>
              </a:rPr>
              <a:t> =&gt; </a:t>
            </a:r>
            <a:r>
              <a:rPr lang="en-US" dirty="0" err="1" smtClean="0">
                <a:solidFill>
                  <a:srgbClr val="FF0000"/>
                </a:solidFill>
              </a:rPr>
              <a:t>π</a:t>
            </a:r>
            <a:r>
              <a:rPr lang="en-US" baseline="30000" dirty="0" smtClean="0">
                <a:solidFill>
                  <a:srgbClr val="FF0000"/>
                </a:solidFill>
              </a:rPr>
              <a:t>–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                                      </a:t>
            </a:r>
            <a:r>
              <a:rPr lang="en-US" sz="2800" dirty="0" smtClean="0">
                <a:solidFill>
                  <a:srgbClr val="0C0CCE"/>
                </a:solidFill>
              </a:rPr>
              <a:t>E</a:t>
            </a:r>
          </a:p>
          <a:p>
            <a:r>
              <a:rPr lang="en-US" dirty="0" smtClean="0"/>
              <a:t>       P(D) = 27%</a:t>
            </a:r>
          </a:p>
          <a:p>
            <a:endParaRPr lang="en-US" dirty="0" smtClean="0"/>
          </a:p>
          <a:p>
            <a:r>
              <a:rPr lang="en-US" dirty="0" smtClean="0"/>
              <a:t>       ~ 10% of g14 data set</a:t>
            </a:r>
          </a:p>
          <a:p>
            <a:r>
              <a:rPr lang="en-US" dirty="0" smtClean="0"/>
              <a:t>          </a:t>
            </a:r>
            <a:r>
              <a:rPr lang="en-US" sz="1600" dirty="0" smtClean="0"/>
              <a:t>(</a:t>
            </a:r>
            <a:r>
              <a:rPr lang="en-US" sz="1600" dirty="0" err="1" smtClean="0"/>
              <a:t>T.Kageya</a:t>
            </a:r>
            <a:r>
              <a:rPr lang="en-US" sz="1600" dirty="0" smtClean="0"/>
              <a:t>, NSTAR’13)</a:t>
            </a:r>
          </a:p>
          <a:p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65565" y="181932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>
                <a:latin typeface="+mn-lt"/>
              </a:rPr>
              <a:t>Summary</a:t>
            </a:r>
            <a:endParaRPr lang="en-US" sz="24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162800" cy="4495800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</a:rPr>
              <a:t>Methods of manipulating spins in </a:t>
            </a:r>
            <a:r>
              <a:rPr lang="en-US" sz="2000" b="1" i="1" dirty="0" err="1" smtClean="0">
                <a:solidFill>
                  <a:schemeClr val="tx2"/>
                </a:solidFill>
              </a:rPr>
              <a:t>HDice</a:t>
            </a:r>
            <a:r>
              <a:rPr lang="en-US" sz="2000" b="1" i="1" dirty="0" smtClean="0">
                <a:solidFill>
                  <a:schemeClr val="tx2"/>
                </a:solidFill>
              </a:rPr>
              <a:t> targets have been successfully implemented during the E06-101 run in CLAS. </a:t>
            </a:r>
          </a:p>
          <a:p>
            <a:endParaRPr lang="en-US" sz="2000" b="1" i="1" dirty="0" smtClean="0">
              <a:solidFill>
                <a:schemeClr val="tx2"/>
              </a:solidFill>
            </a:endParaRPr>
          </a:p>
          <a:p>
            <a:r>
              <a:rPr lang="en-US" sz="2000" b="1" i="1" dirty="0" smtClean="0">
                <a:solidFill>
                  <a:schemeClr val="tx2"/>
                </a:solidFill>
              </a:rPr>
              <a:t>Polarizations of H and D can be transferred back and forth.</a:t>
            </a:r>
          </a:p>
          <a:p>
            <a:pPr>
              <a:buNone/>
            </a:pPr>
            <a:endParaRPr lang="en-US" sz="2000" b="1" i="1" dirty="0" smtClean="0">
              <a:solidFill>
                <a:schemeClr val="tx2"/>
              </a:solidFill>
            </a:endParaRPr>
          </a:p>
          <a:p>
            <a:r>
              <a:rPr lang="en-US" sz="2000" b="1" i="1" dirty="0" smtClean="0">
                <a:solidFill>
                  <a:schemeClr val="tx2"/>
                </a:solidFill>
                <a:latin typeface="+mj-lt"/>
              </a:rPr>
              <a:t>More improvements can be done in the future to increase the spin transfer efficiency.</a:t>
            </a:r>
          </a:p>
          <a:p>
            <a:endParaRPr lang="en-US" sz="2000" b="1" i="1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000" b="1" i="1" dirty="0" smtClean="0">
                <a:solidFill>
                  <a:schemeClr val="tx2"/>
                </a:solidFill>
                <a:latin typeface="+mj-lt"/>
              </a:rPr>
              <a:t>E06-101/g14 data from polarized D, following SFP, now under analysis. 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2"/>
                </a:solidFill>
                <a:latin typeface="+mj-lt"/>
              </a:rPr>
              <a:t>	These demonstrate a large potential for solid HD for photon experiments.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2"/>
                </a:solidFill>
                <a:latin typeface="+mj-lt"/>
              </a:rPr>
              <a:t>	</a:t>
            </a:r>
            <a:endParaRPr lang="en-US" sz="2000" b="1" i="1" dirty="0" smtClean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05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>
                <a:latin typeface="+mn-lt"/>
              </a:rPr>
              <a:t>Topics</a:t>
            </a:r>
            <a:endParaRPr lang="en-US" sz="24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6629400" cy="2895600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Target Life-Cycle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Spin Manipulation Methods</a:t>
            </a:r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 smtClean="0">
                <a:solidFill>
                  <a:schemeClr val="tx2"/>
                </a:solidFill>
              </a:rPr>
              <a:t>Experimental Setup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Target </a:t>
            </a:r>
            <a:r>
              <a:rPr lang="en-US" i="1" dirty="0">
                <a:solidFill>
                  <a:schemeClr val="tx2"/>
                </a:solidFill>
              </a:rPr>
              <a:t>Performance </a:t>
            </a:r>
            <a:r>
              <a:rPr lang="en-US" i="1" dirty="0" smtClean="0">
                <a:solidFill>
                  <a:schemeClr val="tx2"/>
                </a:solidFill>
              </a:rPr>
              <a:t>During E06-101 Experiment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Summary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Topics</a:t>
            </a:r>
            <a:endParaRPr lang="en-US" sz="2400" i="1" dirty="0">
              <a:solidFill>
                <a:schemeClr val="accent3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6629400" cy="2895600"/>
          </a:xfrm>
        </p:spPr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Target Life-Cycle</a:t>
            </a:r>
          </a:p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Spin Manipulation Methods</a:t>
            </a:r>
          </a:p>
          <a:p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Experimental Setup</a:t>
            </a:r>
            <a:endParaRPr lang="en-US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Target </a:t>
            </a:r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Performance During E06-101 Experiment</a:t>
            </a:r>
          </a:p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Summary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69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6117"/>
          </a:xfrm>
        </p:spPr>
        <p:txBody>
          <a:bodyPr/>
          <a:lstStyle/>
          <a:p>
            <a:r>
              <a:rPr lang="en-US" sz="2400" i="1" dirty="0" smtClean="0">
                <a:latin typeface="+mn-lt"/>
              </a:rPr>
              <a:t>HD Target Life Cycle</a:t>
            </a:r>
            <a:endParaRPr lang="en-US" sz="2400" i="1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953000" y="3238500"/>
            <a:ext cx="1006151" cy="163829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H="1">
            <a:off x="3754016" y="5028421"/>
            <a:ext cx="2113384" cy="77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V="1">
            <a:off x="3693367" y="3200399"/>
            <a:ext cx="1046584" cy="1676401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 bwMode="auto">
          <a:xfrm>
            <a:off x="4694076" y="2889376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388567" y="4876799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898502" y="4878355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37" name="Straight Arrow Connector 36"/>
          <p:cNvCxnSpPr>
            <a:endCxn id="18" idx="1"/>
          </p:cNvCxnSpPr>
          <p:nvPr/>
        </p:nvCxnSpPr>
        <p:spPr bwMode="auto">
          <a:xfrm>
            <a:off x="4419600" y="2743200"/>
            <a:ext cx="319113" cy="1908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endCxn id="18" idx="0"/>
          </p:cNvCxnSpPr>
          <p:nvPr/>
        </p:nvCxnSpPr>
        <p:spPr bwMode="auto">
          <a:xfrm>
            <a:off x="4846476" y="2467334"/>
            <a:ext cx="0" cy="422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endCxn id="18" idx="7"/>
          </p:cNvCxnSpPr>
          <p:nvPr/>
        </p:nvCxnSpPr>
        <p:spPr bwMode="auto">
          <a:xfrm flipH="1">
            <a:off x="4954239" y="2743200"/>
            <a:ext cx="303561" cy="1908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876103" y="129404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Gas Handling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04877" y="2457729"/>
            <a:ext cx="154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Gas recovery</a:t>
            </a:r>
            <a:endParaRPr lang="en-US" sz="20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5232529" y="2477105"/>
            <a:ext cx="145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Gas Storage</a:t>
            </a:r>
            <a:endParaRPr lang="en-US" sz="20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743201" y="1753830"/>
            <a:ext cx="394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HD purification </a:t>
            </a:r>
            <a:r>
              <a:rPr lang="en-US" sz="1800" dirty="0" smtClean="0"/>
              <a:t>(JMU)</a:t>
            </a:r>
            <a:endParaRPr lang="en-US" sz="1800" i="1" dirty="0" smtClean="0"/>
          </a:p>
          <a:p>
            <a:pPr algn="ctr"/>
            <a:r>
              <a:rPr lang="en-US" sz="1800" i="1" dirty="0" smtClean="0"/>
              <a:t>Gas analysis </a:t>
            </a:r>
            <a:r>
              <a:rPr lang="en-US" sz="1800" dirty="0" smtClean="0"/>
              <a:t>(JMU, Rome2)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6172200" y="3773972"/>
            <a:ext cx="241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Target Production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63175" y="4343400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Condensing</a:t>
            </a:r>
            <a:endParaRPr lang="en-US" sz="20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6663175" y="4676744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Calibrating</a:t>
            </a:r>
            <a:endParaRPr lang="en-US" sz="200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6663175" y="5010088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Polarizing</a:t>
            </a:r>
            <a:endParaRPr lang="en-US" sz="20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6655160" y="5343432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Aging</a:t>
            </a:r>
            <a:endParaRPr lang="en-US" sz="2000" i="1" dirty="0"/>
          </a:p>
        </p:txBody>
      </p:sp>
      <p:cxnSp>
        <p:nvCxnSpPr>
          <p:cNvPr id="57" name="Straight Arrow Connector 56"/>
          <p:cNvCxnSpPr>
            <a:stCxn id="52" idx="1"/>
            <a:endCxn id="21" idx="7"/>
          </p:cNvCxnSpPr>
          <p:nvPr/>
        </p:nvCxnSpPr>
        <p:spPr bwMode="auto">
          <a:xfrm flipH="1">
            <a:off x="6158665" y="4543455"/>
            <a:ext cx="504510" cy="3795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53" idx="1"/>
            <a:endCxn id="21" idx="6"/>
          </p:cNvCxnSpPr>
          <p:nvPr/>
        </p:nvCxnSpPr>
        <p:spPr bwMode="auto">
          <a:xfrm flipH="1">
            <a:off x="6203302" y="4876799"/>
            <a:ext cx="459873" cy="1539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>
            <a:stCxn id="54" idx="1"/>
            <a:endCxn id="21" idx="5"/>
          </p:cNvCxnSpPr>
          <p:nvPr/>
        </p:nvCxnSpPr>
        <p:spPr bwMode="auto">
          <a:xfrm flipH="1" flipV="1">
            <a:off x="6158665" y="5138518"/>
            <a:ext cx="504510" cy="71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stCxn id="55" idx="1"/>
            <a:endCxn id="21" idx="4"/>
          </p:cNvCxnSpPr>
          <p:nvPr/>
        </p:nvCxnSpPr>
        <p:spPr bwMode="auto">
          <a:xfrm flipH="1" flipV="1">
            <a:off x="6050902" y="5183155"/>
            <a:ext cx="604258" cy="360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1143000" y="377397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Experiment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50258" y="4676744"/>
            <a:ext cx="2167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(Spin Transferring)</a:t>
            </a:r>
            <a:endParaRPr lang="en-US" sz="2000" i="1" dirty="0"/>
          </a:p>
        </p:txBody>
      </p:sp>
      <p:sp>
        <p:nvSpPr>
          <p:cNvPr id="73" name="Rectangle 72"/>
          <p:cNvSpPr/>
          <p:nvPr/>
        </p:nvSpPr>
        <p:spPr>
          <a:xfrm>
            <a:off x="1330220" y="4369593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/>
              <a:t>eHD</a:t>
            </a:r>
            <a:r>
              <a:rPr lang="en-US" sz="2000" b="1" i="1" dirty="0" smtClean="0"/>
              <a:t>, </a:t>
            </a:r>
            <a:r>
              <a:rPr lang="en-US" sz="2000" b="1" i="1" dirty="0" err="1">
                <a:latin typeface="Symbol" panose="05050102010706020507" pitchFamily="18" charset="2"/>
              </a:rPr>
              <a:t>g</a:t>
            </a:r>
            <a:r>
              <a:rPr lang="en-US" sz="2000" b="1" i="1" dirty="0" err="1" smtClean="0"/>
              <a:t>HD</a:t>
            </a:r>
            <a:endParaRPr lang="en-US" sz="2000" b="1" i="1" dirty="0"/>
          </a:p>
        </p:txBody>
      </p:sp>
      <p:sp>
        <p:nvSpPr>
          <p:cNvPr id="74" name="Rectangle 73"/>
          <p:cNvSpPr/>
          <p:nvPr/>
        </p:nvSpPr>
        <p:spPr>
          <a:xfrm>
            <a:off x="1262487" y="4995446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(Spin Flipping)</a:t>
            </a:r>
            <a:endParaRPr lang="en-US" sz="2000" i="1" dirty="0"/>
          </a:p>
        </p:txBody>
      </p:sp>
      <p:sp>
        <p:nvSpPr>
          <p:cNvPr id="75" name="Rectangle 74"/>
          <p:cNvSpPr/>
          <p:nvPr/>
        </p:nvSpPr>
        <p:spPr>
          <a:xfrm>
            <a:off x="1177528" y="5314148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(Field Rotating)</a:t>
            </a:r>
            <a:endParaRPr lang="en-US" sz="2000" i="1" dirty="0"/>
          </a:p>
        </p:txBody>
      </p:sp>
      <p:cxnSp>
        <p:nvCxnSpPr>
          <p:cNvPr id="77" name="Straight Arrow Connector 76"/>
          <p:cNvCxnSpPr>
            <a:stCxn id="73" idx="3"/>
            <a:endCxn id="20" idx="1"/>
          </p:cNvCxnSpPr>
          <p:nvPr/>
        </p:nvCxnSpPr>
        <p:spPr bwMode="auto">
          <a:xfrm>
            <a:off x="2632179" y="4569648"/>
            <a:ext cx="801025" cy="3517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Straight Arrow Connector 78"/>
          <p:cNvCxnSpPr>
            <a:stCxn id="72" idx="3"/>
            <a:endCxn id="20" idx="2"/>
          </p:cNvCxnSpPr>
          <p:nvPr/>
        </p:nvCxnSpPr>
        <p:spPr bwMode="auto">
          <a:xfrm>
            <a:off x="3018096" y="4876799"/>
            <a:ext cx="370471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/>
          <p:cNvCxnSpPr>
            <a:stCxn id="74" idx="3"/>
            <a:endCxn id="20" idx="3"/>
          </p:cNvCxnSpPr>
          <p:nvPr/>
        </p:nvCxnSpPr>
        <p:spPr bwMode="auto">
          <a:xfrm flipV="1">
            <a:off x="3018096" y="5136962"/>
            <a:ext cx="415108" cy="585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/>
          <p:cNvCxnSpPr>
            <a:stCxn id="75" idx="3"/>
            <a:endCxn id="20" idx="4"/>
          </p:cNvCxnSpPr>
          <p:nvPr/>
        </p:nvCxnSpPr>
        <p:spPr bwMode="auto">
          <a:xfrm flipV="1">
            <a:off x="3018096" y="5181599"/>
            <a:ext cx="522871" cy="3326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0" name="Circular Arrow 89"/>
          <p:cNvSpPr/>
          <p:nvPr/>
        </p:nvSpPr>
        <p:spPr bwMode="auto">
          <a:xfrm>
            <a:off x="4176647" y="3734707"/>
            <a:ext cx="1303912" cy="1260739"/>
          </a:xfrm>
          <a:prstGeom prst="circularArrow">
            <a:avLst>
              <a:gd name="adj1" fmla="val 9161"/>
              <a:gd name="adj2" fmla="val 1110471"/>
              <a:gd name="adj3" fmla="val 15088802"/>
              <a:gd name="adj4" fmla="val 17253474"/>
              <a:gd name="adj5" fmla="val 13731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36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45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 rot="3892865">
            <a:off x="-362503" y="3288488"/>
            <a:ext cx="174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See Lowry’s Talk</a:t>
            </a:r>
            <a:endParaRPr lang="en-US" sz="1800" i="1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 bwMode="auto">
          <a:xfrm>
            <a:off x="883313" y="4265010"/>
            <a:ext cx="640687" cy="21930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558239">
            <a:off x="7108616" y="2144168"/>
            <a:ext cx="163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See</a:t>
            </a:r>
            <a:r>
              <a:rPr lang="en-US" sz="1800" i="1" dirty="0" smtClean="0"/>
              <a:t> Steve </a:t>
            </a:r>
            <a:r>
              <a:rPr lang="en-US" sz="1800" i="1" dirty="0" err="1" smtClean="0"/>
              <a:t>Whisnant’s</a:t>
            </a:r>
            <a:r>
              <a:rPr lang="en-US" sz="1800" i="1" dirty="0" smtClean="0"/>
              <a:t> </a:t>
            </a:r>
            <a:r>
              <a:rPr lang="en-US" sz="1800" i="1" dirty="0"/>
              <a:t>Talk</a:t>
            </a:r>
            <a:endParaRPr lang="en-US" sz="1800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 bwMode="auto">
          <a:xfrm rot="10800000">
            <a:off x="5959151" y="1942389"/>
            <a:ext cx="1232234" cy="1660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</p:cNvCxnSpPr>
          <p:nvPr/>
        </p:nvCxnSpPr>
        <p:spPr bwMode="auto">
          <a:xfrm rot="10800000" flipV="1">
            <a:off x="6203303" y="2108401"/>
            <a:ext cx="988082" cy="1013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22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Topics</a:t>
            </a:r>
            <a:endParaRPr lang="en-US" sz="2400" i="1" dirty="0">
              <a:solidFill>
                <a:schemeClr val="accent3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6629400" cy="2895600"/>
          </a:xfrm>
        </p:spPr>
        <p:txBody>
          <a:bodyPr/>
          <a:lstStyle/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Target Life-Cycle</a:t>
            </a:r>
          </a:p>
          <a:p>
            <a:r>
              <a:rPr lang="en-US" i="1" dirty="0">
                <a:solidFill>
                  <a:schemeClr val="tx2"/>
                </a:solidFill>
              </a:rPr>
              <a:t>Spin Manipulation Methods</a:t>
            </a:r>
          </a:p>
          <a:p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Experimental Setup</a:t>
            </a:r>
            <a:endParaRPr lang="en-US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Target </a:t>
            </a:r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Performance During E06-101 Experiment</a:t>
            </a:r>
          </a:p>
          <a:p>
            <a:r>
              <a:rPr lang="en-US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Summary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69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4955" y="1083895"/>
            <a:ext cx="5046863" cy="47073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2400"/>
            <a:ext cx="7897091" cy="5334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Polarize HD </a:t>
            </a:r>
            <a:r>
              <a:rPr lang="en-US" sz="2400" i="1" dirty="0">
                <a:solidFill>
                  <a:schemeClr val="tx1"/>
                </a:solidFill>
              </a:rPr>
              <a:t>with </a:t>
            </a:r>
            <a:r>
              <a:rPr lang="en-US" sz="2400" i="1" dirty="0" smtClean="0">
                <a:solidFill>
                  <a:schemeClr val="tx1"/>
                </a:solidFill>
              </a:rPr>
              <a:t>High Field and Low Temp. (Brute Force)</a:t>
            </a:r>
            <a:endParaRPr lang="en-US" sz="2400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172200" y="1976675"/>
            <a:ext cx="2743200" cy="7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dirty="0" smtClean="0"/>
              <a:t>Maximum for current setup</a:t>
            </a:r>
          </a:p>
          <a:p>
            <a:pPr>
              <a:spcBef>
                <a:spcPct val="50000"/>
              </a:spcBef>
            </a:pPr>
            <a:r>
              <a:rPr lang="en-US" sz="1800" i="1" dirty="0" smtClean="0"/>
              <a:t>(15T and </a:t>
            </a:r>
            <a:r>
              <a:rPr lang="en-US" sz="1800" i="1" dirty="0" smtClean="0"/>
              <a:t>10 </a:t>
            </a:r>
            <a:r>
              <a:rPr lang="en-US" sz="1800" i="1" dirty="0" err="1" smtClean="0"/>
              <a:t>mK</a:t>
            </a:r>
            <a:r>
              <a:rPr lang="en-US" sz="1800" i="1" dirty="0" smtClean="0"/>
              <a:t>)</a:t>
            </a:r>
            <a:endParaRPr lang="en-US" sz="1800" dirty="0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5913629" y="2084294"/>
            <a:ext cx="163080" cy="154081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graphicFrame>
        <p:nvGraphicFramePr>
          <p:cNvPr id="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0379030"/>
              </p:ext>
            </p:extLst>
          </p:nvPr>
        </p:nvGraphicFramePr>
        <p:xfrm>
          <a:off x="5667098" y="2835089"/>
          <a:ext cx="3117273" cy="930088"/>
        </p:xfrm>
        <a:graphic>
          <a:graphicData uri="http://schemas.openxmlformats.org/presentationml/2006/ole">
            <p:oleObj spid="_x0000_s54376" name="Equation" r:id="rId5" imgW="4012920" imgH="1206360" progId="Equation.3">
              <p:embed/>
            </p:oleObj>
          </a:graphicData>
        </a:graphic>
      </p:graphicFrame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719455" y="3765177"/>
            <a:ext cx="1939636" cy="3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/>
              <a:t>I</a:t>
            </a:r>
            <a:r>
              <a:rPr lang="en-US" sz="1400"/>
              <a:t>=</a:t>
            </a:r>
            <a:r>
              <a:rPr lang="en-US" sz="1400">
                <a:solidFill>
                  <a:schemeClr val="accent2"/>
                </a:solidFill>
              </a:rPr>
              <a:t>1/2</a:t>
            </a:r>
            <a:r>
              <a:rPr lang="en-US" sz="1400"/>
              <a:t> for H and </a:t>
            </a:r>
            <a:r>
              <a:rPr lang="en-US" sz="1400">
                <a:solidFill>
                  <a:schemeClr val="accent2"/>
                </a:solidFill>
              </a:rPr>
              <a:t>1</a:t>
            </a:r>
            <a:r>
              <a:rPr lang="en-US" sz="1400"/>
              <a:t> for D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175672" y="4065605"/>
            <a:ext cx="163080" cy="154081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3175672" y="1930213"/>
            <a:ext cx="152400" cy="154081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38801" y="5388113"/>
            <a:ext cx="300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Can P</a:t>
            </a:r>
            <a:r>
              <a:rPr lang="en-US" sz="2000" i="1" baseline="-25000" dirty="0" smtClean="0"/>
              <a:t>D</a:t>
            </a:r>
            <a:r>
              <a:rPr lang="en-US" sz="2000" i="1" dirty="0" smtClean="0"/>
              <a:t> be improved? </a:t>
            </a:r>
          </a:p>
          <a:p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Yes.</a:t>
            </a: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172200" y="4181272"/>
            <a:ext cx="2667001" cy="7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I</a:t>
            </a:r>
            <a:r>
              <a:rPr lang="en-US" sz="1800" i="1" dirty="0" smtClean="0">
                <a:solidFill>
                  <a:srgbClr val="FF0000"/>
                </a:solidFill>
              </a:rPr>
              <a:t>n reality, typically </a:t>
            </a:r>
          </a:p>
          <a:p>
            <a:pPr>
              <a:spcBef>
                <a:spcPct val="50000"/>
              </a:spcBef>
            </a:pPr>
            <a:r>
              <a:rPr lang="en-US" sz="1800" i="1" dirty="0" smtClean="0">
                <a:solidFill>
                  <a:srgbClr val="FF0000"/>
                </a:solidFill>
              </a:rPr>
              <a:t>60% for H and 15% for D </a:t>
            </a:r>
          </a:p>
        </p:txBody>
      </p:sp>
      <p:sp>
        <p:nvSpPr>
          <p:cNvPr id="14" name="Isosceles Triangle 13"/>
          <p:cNvSpPr/>
          <p:nvPr/>
        </p:nvSpPr>
        <p:spPr bwMode="auto">
          <a:xfrm>
            <a:off x="3168935" y="2997767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5" name="Isosceles Triangle 24"/>
          <p:cNvSpPr/>
          <p:nvPr/>
        </p:nvSpPr>
        <p:spPr bwMode="auto">
          <a:xfrm>
            <a:off x="3175672" y="4541581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6" name="Isosceles Triangle 25"/>
          <p:cNvSpPr/>
          <p:nvPr/>
        </p:nvSpPr>
        <p:spPr bwMode="auto">
          <a:xfrm>
            <a:off x="5918969" y="4285691"/>
            <a:ext cx="152400" cy="15240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0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i="1" dirty="0" smtClean="0"/>
              <a:t>Adiabatically rotating </a:t>
            </a:r>
            <a:r>
              <a:rPr lang="en-US" sz="2000" i="1" dirty="0"/>
              <a:t>m</a:t>
            </a:r>
            <a:r>
              <a:rPr lang="en-US" sz="2000" i="1" dirty="0" smtClean="0"/>
              <a:t>agnetic field direction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Using both transverse and axial magnets, this operation is straight forward and quick, as long as the field rotation rate is much slower than the Lamar Frequencies of H and D at the lowest field, and the T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s are much longer than the rotation time.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	</a:t>
            </a:r>
            <a:r>
              <a:rPr lang="en-US" sz="1800" i="1" dirty="0" smtClean="0">
                <a:solidFill>
                  <a:srgbClr val="0070C0"/>
                </a:solidFill>
              </a:rPr>
              <a:t>Typical scales: 	T</a:t>
            </a:r>
            <a:r>
              <a:rPr lang="en-US" sz="1800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1800" i="1" dirty="0" smtClean="0">
                <a:solidFill>
                  <a:srgbClr val="0070C0"/>
                </a:solidFill>
              </a:rPr>
              <a:t> ~months; </a:t>
            </a:r>
          </a:p>
          <a:p>
            <a:pPr marL="457200" lvl="1" indent="0">
              <a:buNone/>
            </a:pPr>
            <a:r>
              <a:rPr lang="en-US" sz="1800" i="1" dirty="0">
                <a:solidFill>
                  <a:srgbClr val="0070C0"/>
                </a:solidFill>
              </a:rPr>
              <a:t>	</a:t>
            </a:r>
            <a:r>
              <a:rPr lang="en-US" sz="1800" i="1" dirty="0" smtClean="0">
                <a:solidFill>
                  <a:srgbClr val="0070C0"/>
                </a:solidFill>
              </a:rPr>
              <a:t>		rotation time </a:t>
            </a:r>
            <a:r>
              <a:rPr lang="en-US" sz="1800" i="1" dirty="0">
                <a:solidFill>
                  <a:srgbClr val="0070C0"/>
                </a:solidFill>
              </a:rPr>
              <a:t>~</a:t>
            </a:r>
            <a:r>
              <a:rPr lang="en-US" sz="1800" i="1" dirty="0" smtClean="0">
                <a:solidFill>
                  <a:srgbClr val="0070C0"/>
                </a:solidFill>
              </a:rPr>
              <a:t>minutes;</a:t>
            </a:r>
          </a:p>
          <a:p>
            <a:pPr marL="457200" lvl="1" indent="0">
              <a:buNone/>
            </a:pPr>
            <a:r>
              <a:rPr lang="en-US" sz="1800" i="1" dirty="0">
                <a:solidFill>
                  <a:srgbClr val="0070C0"/>
                </a:solidFill>
              </a:rPr>
              <a:t>	</a:t>
            </a:r>
            <a:r>
              <a:rPr lang="en-US" sz="1800" i="1" dirty="0" smtClean="0">
                <a:solidFill>
                  <a:srgbClr val="0070C0"/>
                </a:solidFill>
              </a:rPr>
              <a:t>		NMR frequency ~300kHz for D and ~2MHz for H</a:t>
            </a:r>
            <a:endParaRPr lang="en-US" sz="18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			</a:t>
            </a:r>
            <a:r>
              <a:rPr lang="en-US" sz="1800" i="1" dirty="0" smtClean="0">
                <a:solidFill>
                  <a:srgbClr val="0070C0"/>
                </a:solidFill>
              </a:rPr>
              <a:t>@0.0600T</a:t>
            </a:r>
          </a:p>
          <a:p>
            <a:pPr lvl="1"/>
            <a:endParaRPr lang="en-US" sz="18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lvl="1"/>
            <a:endParaRPr lang="en-US" sz="1800" dirty="0" smtClean="0">
              <a:solidFill>
                <a:srgbClr val="0070C0"/>
              </a:solidFill>
            </a:endParaRPr>
          </a:p>
          <a:p>
            <a:pPr lvl="1"/>
            <a:endParaRPr lang="en-US" sz="1800" dirty="0">
              <a:solidFill>
                <a:srgbClr val="0070C0"/>
              </a:solidFill>
            </a:endParaRPr>
          </a:p>
          <a:p>
            <a:pPr lvl="1"/>
            <a:endParaRPr lang="en-US" sz="1800" dirty="0" smtClean="0">
              <a:solidFill>
                <a:srgbClr val="0070C0"/>
              </a:solidFill>
            </a:endParaRP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Polarization amplitudes stay the same &lt;=&gt; H &amp;D rotate together.</a:t>
            </a:r>
          </a:p>
          <a:p>
            <a:pPr lvl="1"/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3619500" y="5348212"/>
            <a:ext cx="1181100" cy="228600"/>
          </a:xfrm>
          <a:prstGeom prst="leftArrow">
            <a:avLst>
              <a:gd name="adj1" fmla="val 56780"/>
              <a:gd name="adj2" fmla="val 50000"/>
            </a:avLst>
          </a:prstGeom>
          <a:solidFill>
            <a:srgbClr val="2B636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Circular Arrow 11"/>
          <p:cNvSpPr/>
          <p:nvPr/>
        </p:nvSpPr>
        <p:spPr bwMode="auto">
          <a:xfrm flipH="1">
            <a:off x="3309881" y="3967571"/>
            <a:ext cx="2971800" cy="2989881"/>
          </a:xfrm>
          <a:prstGeom prst="circularArrow">
            <a:avLst>
              <a:gd name="adj1" fmla="val 2349"/>
              <a:gd name="adj2" fmla="val 751108"/>
              <a:gd name="adj3" fmla="val 20746120"/>
              <a:gd name="adj4" fmla="val 10800000"/>
              <a:gd name="adj5" fmla="val 3674"/>
            </a:avLst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33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gradFill>
                <a:gsLst>
                  <a:gs pos="0">
                    <a:schemeClr val="accent1">
                      <a:shade val="30000"/>
                      <a:satMod val="115000"/>
                      <a:alpha val="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effectLst/>
              <a:latin typeface="Times"/>
            </a:endParaRPr>
          </a:p>
        </p:txBody>
      </p:sp>
      <p:sp>
        <p:nvSpPr>
          <p:cNvPr id="17" name="Left Arrow 16"/>
          <p:cNvSpPr/>
          <p:nvPr/>
        </p:nvSpPr>
        <p:spPr bwMode="auto">
          <a:xfrm rot="2779529">
            <a:off x="3833869" y="4915121"/>
            <a:ext cx="1181100" cy="228600"/>
          </a:xfrm>
          <a:prstGeom prst="leftArrow">
            <a:avLst>
              <a:gd name="adj1" fmla="val 56780"/>
              <a:gd name="adj2" fmla="val 50000"/>
            </a:avLst>
          </a:prstGeom>
          <a:solidFill>
            <a:srgbClr val="6393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Left Arrow 13"/>
          <p:cNvSpPr/>
          <p:nvPr/>
        </p:nvSpPr>
        <p:spPr bwMode="auto">
          <a:xfrm rot="16200000" flipH="1">
            <a:off x="4210050" y="4757662"/>
            <a:ext cx="1181100" cy="228600"/>
          </a:xfrm>
          <a:prstGeom prst="leftArrow">
            <a:avLst>
              <a:gd name="adj1" fmla="val 56780"/>
              <a:gd name="adj2" fmla="val 50000"/>
            </a:avLst>
          </a:prstGeom>
          <a:solidFill>
            <a:srgbClr val="BEDFE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Left Arrow 15"/>
          <p:cNvSpPr/>
          <p:nvPr/>
        </p:nvSpPr>
        <p:spPr bwMode="auto">
          <a:xfrm rot="18820471" flipH="1">
            <a:off x="4586231" y="4915122"/>
            <a:ext cx="1181100" cy="228600"/>
          </a:xfrm>
          <a:prstGeom prst="leftArrow">
            <a:avLst>
              <a:gd name="adj1" fmla="val 56780"/>
              <a:gd name="adj2" fmla="val 50000"/>
            </a:avLst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Left Arrow 10"/>
          <p:cNvSpPr/>
          <p:nvPr/>
        </p:nvSpPr>
        <p:spPr bwMode="auto">
          <a:xfrm flipH="1">
            <a:off x="4800600" y="5348212"/>
            <a:ext cx="1181100" cy="228600"/>
          </a:xfrm>
          <a:prstGeom prst="leftArrow">
            <a:avLst>
              <a:gd name="adj1" fmla="val 56780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/>
              <a:t>Spin Manipulation Methods</a:t>
            </a:r>
            <a:endParaRPr lang="en-US" sz="2400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>
            <a:off x="3010497" y="5713068"/>
            <a:ext cx="380940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800600" y="3912976"/>
            <a:ext cx="0" cy="17706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2" name="TextBox 21"/>
              <p:cNvSpPr txBox="1"/>
              <p:nvPr/>
            </p:nvSpPr>
            <p:spPr>
              <a:xfrm>
                <a:off x="6879459" y="5498991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+</a:t>
                </a:r>
                <a:r>
                  <a:rPr lang="en-US" sz="1800" dirty="0" smtClean="0"/>
                  <a:t>B</a:t>
                </a:r>
                <a14:m>
                  <m:oMath xmlns:m="http://schemas.openxmlformats.org/officeDocument/2006/math">
                    <m:r>
                      <a:rPr lang="en-US" sz="1800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3"/>
                      </a:rPr>
                      <m:t>∥</m:t>
                    </m:r>
                  </m:oMath>
                </a14:m>
                <a:endParaRPr lang="en-US" sz="1800" baseline="-250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459" y="5498991"/>
                <a:ext cx="68580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0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4" name="TextBox 23"/>
              <p:cNvSpPr txBox="1"/>
              <p:nvPr/>
            </p:nvSpPr>
            <p:spPr>
              <a:xfrm>
                <a:off x="4795814" y="363418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+</a:t>
                </a:r>
                <a:r>
                  <a:rPr lang="en-US" sz="1800" i="1" dirty="0" smtClean="0"/>
                  <a:t>B</a:t>
                </a:r>
                <a14:m>
                  <m:oMath xmlns:m="http://schemas.openxmlformats.org/officeDocument/2006/math">
                    <m:r>
                      <a:rPr lang="en-US" sz="18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Mathematica1"/>
                      </a:rPr>
                      <m:t>⊥</m:t>
                    </m:r>
                  </m:oMath>
                </a14:m>
                <a:endParaRPr lang="en-US" sz="1800" i="1" baseline="-25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814" y="3634184"/>
                <a:ext cx="60960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0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5" name="TextBox 24"/>
              <p:cNvSpPr txBox="1"/>
              <p:nvPr/>
            </p:nvSpPr>
            <p:spPr>
              <a:xfrm>
                <a:off x="2247900" y="5535483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-B</a:t>
                </a:r>
                <a14:m>
                  <m:oMath xmlns:m="http://schemas.openxmlformats.org/officeDocument/2006/math">
                    <m:r>
                      <a:rPr lang="en-US" sz="18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3"/>
                      </a:rPr>
                      <m:t>∥</m:t>
                    </m:r>
                  </m:oMath>
                </a14:m>
                <a:endParaRPr lang="en-US" sz="1800" baseline="-25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5535483"/>
                <a:ext cx="68580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0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1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solidFill>
            <a:srgbClr val="2C70AE">
              <a:alpha val="25000"/>
            </a:srgbClr>
          </a:solidFill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 smtClean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  <a:p>
            <a:endParaRPr lang="en-US" dirty="0">
              <a:gradFill flip="none" rotWithShape="1">
                <a:gsLst>
                  <a:gs pos="0">
                    <a:srgbClr val="4185E9">
                      <a:tint val="66000"/>
                      <a:satMod val="160000"/>
                    </a:srgbClr>
                  </a:gs>
                  <a:gs pos="50000">
                    <a:srgbClr val="4185E9">
                      <a:tint val="44500"/>
                      <a:satMod val="160000"/>
                    </a:srgbClr>
                  </a:gs>
                  <a:gs pos="100000">
                    <a:srgbClr val="4185E9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i="1" dirty="0" smtClean="0"/>
              <a:t>Spin Manipulation Methods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2.    Adiabatically flipping spins of H or D with RF </a:t>
            </a:r>
          </a:p>
          <a:p>
            <a:pPr lvl="1"/>
            <a:r>
              <a:rPr lang="en-US" sz="2000" dirty="0" smtClean="0"/>
              <a:t>Nearly 100% efficiency for H and 70% for D so far.</a:t>
            </a:r>
          </a:p>
          <a:p>
            <a:pPr lvl="2"/>
            <a:r>
              <a:rPr lang="en-US" sz="2000" dirty="0" smtClean="0"/>
              <a:t>Could be improved: uniformed RF field, stable power supply...</a:t>
            </a:r>
          </a:p>
          <a:p>
            <a:pPr lvl="1"/>
            <a:r>
              <a:rPr lang="en-US" sz="2000" dirty="0" smtClean="0"/>
              <a:t>Moderate RF power required (~10mW with non-tuned coils).</a:t>
            </a:r>
          </a:p>
          <a:p>
            <a:pPr lvl="1"/>
            <a:r>
              <a:rPr lang="en-US" sz="2000" dirty="0" smtClean="0"/>
              <a:t>Can be used with higher holding field.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685800" cy="457200"/>
            <a:chOff x="8229600" y="304800"/>
            <a:chExt cx="480696" cy="3053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8458094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305165" y="304800"/>
              <a:ext cx="0" cy="305304"/>
            </a:xfrm>
            <a:prstGeom prst="line">
              <a:avLst/>
            </a:prstGeom>
            <a:ln>
              <a:headEnd/>
              <a:tailEnd type="triangl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lIns="113517" tIns="56758" rIns="113517" bIns="56758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229600" y="379818"/>
              <a:ext cx="152929" cy="1517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harsh" dir="t"/>
            </a:scene3d>
            <a:sp3d prstMaterial="dkEdge">
              <a:bevelT/>
              <a:bevelB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/>
                <a:t>H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8382529" y="379818"/>
              <a:ext cx="152929" cy="1517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none" lIns="113517" tIns="56758" rIns="113517" bIns="56758" anchor="ctr"/>
            <a:lstStyle/>
            <a:p>
              <a:pPr algn="ctr" defTabSz="1019175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481696" y="381000"/>
              <a:ext cx="228600" cy="152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113517" tIns="56758" rIns="113517" bIns="56758" anchor="ctr">
              <a:scene3d>
                <a:camera prst="orthographicFront"/>
                <a:lightRig rig="sunset" dir="t"/>
              </a:scene3d>
            </a:bodyPr>
            <a:lstStyle/>
            <a:p>
              <a:pPr algn="ctr" defTabSz="1019175"/>
              <a:r>
                <a:rPr lang="en-US" sz="1600" i="1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ice</a:t>
              </a:r>
              <a:endParaRPr lang="en-US" sz="1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946073" y="3921533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946073" y="3921533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587548" y="3669121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229023" y="3418296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2979258" y="4944144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939106" y="4944144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4569767" y="4693319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6203470" y="4439259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946073" y="3418296"/>
            <a:ext cx="950913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m</a:t>
            </a:r>
            <a:r>
              <a:rPr lang="en-US" sz="1600" b="1" baseline="-25000"/>
              <a:t>D</a:t>
            </a:r>
            <a:r>
              <a:rPr lang="en-US" sz="1600" b="1"/>
              <a:t>=+1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4587548" y="3165883"/>
            <a:ext cx="949325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m</a:t>
            </a:r>
            <a:r>
              <a:rPr lang="en-US" sz="1600" b="1" baseline="-25000"/>
              <a:t>D</a:t>
            </a:r>
            <a:r>
              <a:rPr lang="en-US" sz="1600" b="1"/>
              <a:t>=0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229023" y="2915058"/>
            <a:ext cx="949325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err="1"/>
              <a:t>m</a:t>
            </a:r>
            <a:r>
              <a:rPr lang="en-US" sz="1600" b="1" baseline="-25000" dirty="0" err="1"/>
              <a:t>D</a:t>
            </a:r>
            <a:r>
              <a:rPr lang="en-US" sz="1600" b="1" dirty="0"/>
              <a:t>=-1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7351386" y="3165883"/>
            <a:ext cx="1122362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m</a:t>
            </a:r>
            <a:r>
              <a:rPr lang="en-US" sz="1600" b="1" baseline="-25000"/>
              <a:t>H</a:t>
            </a:r>
            <a:r>
              <a:rPr lang="en-US" sz="1600" b="1"/>
              <a:t>=-1/2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384571" y="4274219"/>
            <a:ext cx="1122362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err="1"/>
              <a:t>m</a:t>
            </a:r>
            <a:r>
              <a:rPr lang="en-US" sz="1600" b="1" baseline="-25000" dirty="0" err="1"/>
              <a:t>H</a:t>
            </a:r>
            <a:r>
              <a:rPr lang="en-US" sz="1600" b="1" dirty="0"/>
              <a:t>=+1/2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3377872" y="4011304"/>
            <a:ext cx="1" cy="8382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2682548" y="3921533"/>
            <a:ext cx="0" cy="10226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H="1">
            <a:off x="3037995" y="5090324"/>
            <a:ext cx="402907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96232" y="4144491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H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4907001" y="5114834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375421" y="2801622"/>
            <a:ext cx="242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Arial" pitchFamily="34" charset="0"/>
                <a:cs typeface="Arial" pitchFamily="34" charset="0"/>
              </a:rPr>
              <a:t>Zeeman Levels of HD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4147" y="3418296"/>
            <a:ext cx="194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70C0"/>
                </a:solidFill>
              </a:rPr>
              <a:t>Induce “allowed” transitions with RF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 flipH="1">
            <a:off x="3862179" y="3752692"/>
            <a:ext cx="691620" cy="156863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 flipH="1">
            <a:off x="2682548" y="5608877"/>
            <a:ext cx="1" cy="4191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 flipH="1">
            <a:off x="5618163" y="5891051"/>
            <a:ext cx="477835" cy="78432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2" name="TextBox 41"/>
              <p:cNvSpPr txBox="1"/>
              <p:nvPr/>
            </p:nvSpPr>
            <p:spPr>
              <a:xfrm>
                <a:off x="2775785" y="5576499"/>
                <a:ext cx="20008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>
                    <a:solidFill>
                      <a:srgbClr val="4D4DF5"/>
                    </a:solidFill>
                  </a:rPr>
                  <a:t>---flipping 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3366FF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1800" i="1">
                            <a:solidFill>
                              <a:srgbClr val="3366FF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1800" b="1" i="1" dirty="0" smtClean="0">
                    <a:solidFill>
                      <a:srgbClr val="4D4DF5"/>
                    </a:solidFill>
                  </a:rPr>
                  <a:t>=42.5776MHz/T</a:t>
                </a:r>
                <a:endParaRPr lang="en-US" sz="1800" b="1" i="1" dirty="0">
                  <a:solidFill>
                    <a:srgbClr val="4D4DF5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785" y="5576499"/>
                <a:ext cx="200080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32" t="-4717" r="-243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3" name="TextBox 42"/>
              <p:cNvSpPr txBox="1"/>
              <p:nvPr/>
            </p:nvSpPr>
            <p:spPr>
              <a:xfrm>
                <a:off x="6070066" y="5607101"/>
                <a:ext cx="19940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>
                    <a:solidFill>
                      <a:srgbClr val="FF0000"/>
                    </a:solidFill>
                  </a:rPr>
                  <a:t>---flipping 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1800" b="1" i="1" dirty="0" smtClean="0">
                    <a:solidFill>
                      <a:srgbClr val="FF0000"/>
                    </a:solidFill>
                  </a:rPr>
                  <a:t>=6.53359MHz/T</a:t>
                </a:r>
                <a:endParaRPr lang="en-US" sz="18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066" y="5607101"/>
                <a:ext cx="199400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752" t="-5660" r="-244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4" name="TextBox 43"/>
              <p:cNvSpPr txBox="1"/>
              <p:nvPr/>
            </p:nvSpPr>
            <p:spPr>
              <a:xfrm>
                <a:off x="3975362" y="3418296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362" y="3418296"/>
                <a:ext cx="49718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5" name="TextBox 44"/>
              <p:cNvSpPr txBox="1"/>
              <p:nvPr/>
            </p:nvSpPr>
            <p:spPr>
              <a:xfrm>
                <a:off x="3362319" y="4245738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3366FF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319" y="4245738"/>
                <a:ext cx="49718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6" name="TextBox 45"/>
              <p:cNvSpPr txBox="1"/>
              <p:nvPr/>
            </p:nvSpPr>
            <p:spPr>
              <a:xfrm>
                <a:off x="5536873" y="3130513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873" y="3130513"/>
                <a:ext cx="49718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7" name="TextBox 46"/>
              <p:cNvSpPr txBox="1"/>
              <p:nvPr/>
            </p:nvSpPr>
            <p:spPr>
              <a:xfrm>
                <a:off x="5609194" y="4547322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194" y="4547322"/>
                <a:ext cx="49718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9" name="TextBox 48"/>
              <p:cNvSpPr txBox="1"/>
              <p:nvPr/>
            </p:nvSpPr>
            <p:spPr>
              <a:xfrm>
                <a:off x="3981833" y="4756003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833" y="4756003"/>
                <a:ext cx="49718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ine 27"/>
          <p:cNvSpPr>
            <a:spLocks noChangeShapeType="1"/>
          </p:cNvSpPr>
          <p:nvPr/>
        </p:nvSpPr>
        <p:spPr bwMode="auto">
          <a:xfrm flipH="1">
            <a:off x="5451148" y="3446353"/>
            <a:ext cx="691620" cy="156863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>
            <a:off x="5459451" y="4527724"/>
            <a:ext cx="691620" cy="156863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3878145" y="4744742"/>
            <a:ext cx="691620" cy="156863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27"/>
          <p:cNvSpPr>
            <a:spLocks noChangeShapeType="1"/>
          </p:cNvSpPr>
          <p:nvPr/>
        </p:nvSpPr>
        <p:spPr bwMode="auto">
          <a:xfrm flipH="1">
            <a:off x="5008533" y="3776870"/>
            <a:ext cx="1" cy="8382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5" name="TextBox 54"/>
              <p:cNvSpPr txBox="1"/>
              <p:nvPr/>
            </p:nvSpPr>
            <p:spPr>
              <a:xfrm>
                <a:off x="4992980" y="4011304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3366FF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980" y="4011304"/>
                <a:ext cx="49718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27"/>
          <p:cNvSpPr>
            <a:spLocks noChangeShapeType="1"/>
          </p:cNvSpPr>
          <p:nvPr/>
        </p:nvSpPr>
        <p:spPr bwMode="auto">
          <a:xfrm flipH="1">
            <a:off x="6639194" y="3542436"/>
            <a:ext cx="1" cy="8382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mc:AlternateContent>
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7" name="TextBox 56"/>
              <p:cNvSpPr txBox="1"/>
              <p:nvPr/>
            </p:nvSpPr>
            <p:spPr>
              <a:xfrm>
                <a:off x="6623641" y="3776870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3366FF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641" y="3776870"/>
                <a:ext cx="49718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2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11223</TotalTime>
  <Words>1317</Words>
  <Application>Microsoft Macintosh PowerPoint</Application>
  <PresentationFormat>On-screen Show (4:3)</PresentationFormat>
  <Paragraphs>739</Paragraphs>
  <Slides>21</Slides>
  <Notes>20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Boosting Deuteron Polarization in HD Targets:    Experience of moving spins between H and D with RF methods during the E06-101 experiment at Jefferson Lab</vt:lpstr>
      <vt:lpstr>Collaborators</vt:lpstr>
      <vt:lpstr>Topics</vt:lpstr>
      <vt:lpstr>Topics</vt:lpstr>
      <vt:lpstr>HD Target Life Cycle</vt:lpstr>
      <vt:lpstr>Topics</vt:lpstr>
      <vt:lpstr>Polarize HD with High Field and Low Temp. (Brute Force)</vt:lpstr>
      <vt:lpstr>Spin Manipulation Methods</vt:lpstr>
      <vt:lpstr>Spin Manipulation Methods</vt:lpstr>
      <vt:lpstr>Spin Manipulation Methods</vt:lpstr>
      <vt:lpstr>Transferring polarizations</vt:lpstr>
      <vt:lpstr>FAFP vs. SFP</vt:lpstr>
      <vt:lpstr>Topics</vt:lpstr>
      <vt:lpstr>Experimental Setup</vt:lpstr>
      <vt:lpstr>Operation: G-14 Run at Hall-B</vt:lpstr>
      <vt:lpstr>Topics</vt:lpstr>
      <vt:lpstr>SFP Results during G-14 Run</vt:lpstr>
      <vt:lpstr>Target Performance during G-14 Run</vt:lpstr>
      <vt:lpstr>On-going Analysis for G-14 Run</vt:lpstr>
      <vt:lpstr>On-going Analysis for G-14 Run</vt:lpstr>
      <vt:lpstr>Summary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Dr. A.M. Sandorfi</cp:lastModifiedBy>
  <cp:revision>462</cp:revision>
  <cp:lastPrinted>2013-09-07T19:53:03Z</cp:lastPrinted>
  <dcterms:created xsi:type="dcterms:W3CDTF">2013-09-09T21:20:22Z</dcterms:created>
  <dcterms:modified xsi:type="dcterms:W3CDTF">2013-09-09T21:21:33Z</dcterms:modified>
</cp:coreProperties>
</file>