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sldIdLst>
    <p:sldId id="256" r:id="rId2"/>
    <p:sldId id="257" r:id="rId3"/>
    <p:sldId id="258" r:id="rId4"/>
    <p:sldId id="259" r:id="rId5"/>
    <p:sldId id="274" r:id="rId6"/>
    <p:sldId id="260" r:id="rId7"/>
    <p:sldId id="275" r:id="rId8"/>
    <p:sldId id="261" r:id="rId9"/>
    <p:sldId id="262" r:id="rId10"/>
    <p:sldId id="263" r:id="rId11"/>
    <p:sldId id="264" r:id="rId12"/>
    <p:sldId id="265" r:id="rId13"/>
    <p:sldId id="267" r:id="rId14"/>
    <p:sldId id="278" r:id="rId15"/>
    <p:sldId id="279" r:id="rId16"/>
    <p:sldId id="280" r:id="rId17"/>
    <p:sldId id="283" r:id="rId18"/>
    <p:sldId id="284" r:id="rId19"/>
    <p:sldId id="285" r:id="rId20"/>
    <p:sldId id="268" r:id="rId21"/>
    <p:sldId id="286" r:id="rId22"/>
    <p:sldId id="287" r:id="rId23"/>
    <p:sldId id="288" r:id="rId24"/>
    <p:sldId id="289" r:id="rId25"/>
    <p:sldId id="281" r:id="rId26"/>
    <p:sldId id="290" r:id="rId27"/>
    <p:sldId id="291" r:id="rId28"/>
    <p:sldId id="292" r:id="rId29"/>
    <p:sldId id="282" r:id="rId30"/>
    <p:sldId id="318" r:id="rId31"/>
    <p:sldId id="319" r:id="rId32"/>
    <p:sldId id="320" r:id="rId33"/>
    <p:sldId id="321" r:id="rId34"/>
    <p:sldId id="269" r:id="rId35"/>
    <p:sldId id="296" r:id="rId36"/>
    <p:sldId id="295" r:id="rId37"/>
    <p:sldId id="298" r:id="rId38"/>
    <p:sldId id="297" r:id="rId39"/>
    <p:sldId id="300" r:id="rId40"/>
    <p:sldId id="301" r:id="rId41"/>
    <p:sldId id="306" r:id="rId42"/>
    <p:sldId id="302" r:id="rId43"/>
    <p:sldId id="303" r:id="rId44"/>
    <p:sldId id="304" r:id="rId45"/>
    <p:sldId id="305" r:id="rId46"/>
    <p:sldId id="327" r:id="rId47"/>
    <p:sldId id="328" r:id="rId48"/>
    <p:sldId id="329" r:id="rId49"/>
    <p:sldId id="330" r:id="rId50"/>
    <p:sldId id="331" r:id="rId51"/>
    <p:sldId id="332" r:id="rId52"/>
    <p:sldId id="308" r:id="rId53"/>
    <p:sldId id="322" r:id="rId54"/>
    <p:sldId id="323" r:id="rId55"/>
    <p:sldId id="326" r:id="rId56"/>
    <p:sldId id="324" r:id="rId57"/>
    <p:sldId id="325" r:id="rId58"/>
    <p:sldId id="309" r:id="rId59"/>
    <p:sldId id="310" r:id="rId60"/>
    <p:sldId id="311" r:id="rId61"/>
    <p:sldId id="312" r:id="rId62"/>
    <p:sldId id="313" r:id="rId63"/>
    <p:sldId id="314" r:id="rId64"/>
    <p:sldId id="315" r:id="rId65"/>
    <p:sldId id="316" r:id="rId66"/>
    <p:sldId id="317" r:id="rId67"/>
    <p:sldId id="294" r:id="rId68"/>
    <p:sldId id="333" r:id="rId69"/>
    <p:sldId id="334" r:id="rId70"/>
    <p:sldId id="335" r:id="rId71"/>
    <p:sldId id="336" r:id="rId72"/>
    <p:sldId id="337" r:id="rId73"/>
    <p:sldId id="338" r:id="rId74"/>
    <p:sldId id="339" r:id="rId75"/>
    <p:sldId id="340" r:id="rId76"/>
    <p:sldId id="341" r:id="rId77"/>
    <p:sldId id="342" r:id="rId78"/>
    <p:sldId id="346" r:id="rId79"/>
    <p:sldId id="347" r:id="rId80"/>
    <p:sldId id="348" r:id="rId81"/>
    <p:sldId id="349" r:id="rId82"/>
    <p:sldId id="307" r:id="rId83"/>
    <p:sldId id="343" r:id="rId84"/>
    <p:sldId id="344" r:id="rId85"/>
    <p:sldId id="345" r:id="rId86"/>
    <p:sldId id="270" r:id="rId87"/>
    <p:sldId id="271" r:id="rId88"/>
    <p:sldId id="272" r:id="rId89"/>
    <p:sldId id="35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90" y="-6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misure%20spessore%20cell\2013_03_07_sinthesis_on_H2_eng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837270341207338"/>
          <c:y val="5.0925925925925986E-2"/>
          <c:w val="0.83196062992125841"/>
          <c:h val="0.74445246427529888"/>
        </c:manualLayout>
      </c:layout>
      <c:scatterChart>
        <c:scatterStyle val="lineMarker"/>
        <c:ser>
          <c:idx val="0"/>
          <c:order val="0"/>
          <c:spPr>
            <a:ln w="28575" cap="rnd">
              <a:noFill/>
              <a:round/>
            </a:ln>
            <a:effectLst/>
          </c:spPr>
          <c:marker>
            <c:symbol val="circle"/>
            <c:size val="5"/>
            <c:spPr>
              <a:solidFill>
                <a:schemeClr val="accent1"/>
              </a:solidFill>
              <a:ln w="9525">
                <a:solidFill>
                  <a:schemeClr val="accent1"/>
                </a:solidFill>
              </a:ln>
              <a:effectLst/>
            </c:spPr>
          </c:marker>
          <c:errBars>
            <c:errDir val="y"/>
            <c:errBarType val="both"/>
            <c:errValType val="cust"/>
            <c:plus>
              <c:numRef>
                <c:f>'confronto su H2'!$L$27:$L$30</c:f>
                <c:numCache>
                  <c:formatCode>General</c:formatCode>
                  <c:ptCount val="4"/>
                  <c:pt idx="0">
                    <c:v>0.22627416997969521</c:v>
                  </c:pt>
                  <c:pt idx="1">
                    <c:v>0.24000000000000021</c:v>
                  </c:pt>
                  <c:pt idx="3">
                    <c:v>0.30000000000000032</c:v>
                  </c:pt>
                </c:numCache>
              </c:numRef>
            </c:plus>
            <c:minus>
              <c:numRef>
                <c:f>'confronto su H2'!$L$27:$L$30</c:f>
                <c:numCache>
                  <c:formatCode>General</c:formatCode>
                  <c:ptCount val="4"/>
                  <c:pt idx="0">
                    <c:v>0.22627416997969521</c:v>
                  </c:pt>
                  <c:pt idx="1">
                    <c:v>0.24000000000000021</c:v>
                  </c:pt>
                  <c:pt idx="3">
                    <c:v>0.30000000000000032</c:v>
                  </c:pt>
                </c:numCache>
              </c:numRef>
            </c:minus>
            <c:spPr>
              <a:noFill/>
              <a:ln w="9525" cap="flat" cmpd="sng" algn="ctr">
                <a:solidFill>
                  <a:schemeClr val="tx1">
                    <a:lumMod val="65000"/>
                    <a:lumOff val="35000"/>
                  </a:schemeClr>
                </a:solidFill>
                <a:round/>
              </a:ln>
              <a:effectLst/>
            </c:spPr>
          </c:errBars>
          <c:xVal>
            <c:numRef>
              <c:f>'confronto su H2'!$D$27:$D$30</c:f>
              <c:numCache>
                <c:formatCode>General</c:formatCode>
                <c:ptCount val="4"/>
                <c:pt idx="0">
                  <c:v>2</c:v>
                </c:pt>
                <c:pt idx="1">
                  <c:v>3</c:v>
                </c:pt>
                <c:pt idx="2">
                  <c:v>4</c:v>
                </c:pt>
                <c:pt idx="3">
                  <c:v>5</c:v>
                </c:pt>
              </c:numCache>
            </c:numRef>
          </c:xVal>
          <c:yVal>
            <c:numRef>
              <c:f>'confronto su H2'!$K$27:$K$30</c:f>
              <c:numCache>
                <c:formatCode>General</c:formatCode>
                <c:ptCount val="4"/>
                <c:pt idx="0">
                  <c:v>4</c:v>
                </c:pt>
                <c:pt idx="1">
                  <c:v>2.620000000000001</c:v>
                </c:pt>
                <c:pt idx="3">
                  <c:v>2.4200000000000017</c:v>
                </c:pt>
              </c:numCache>
            </c:numRef>
          </c:yVal>
        </c:ser>
        <c:ser>
          <c:idx val="1"/>
          <c:order val="1"/>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cust"/>
            <c:plus>
              <c:numRef>
                <c:f>'confronto su H2'!$L$26</c:f>
                <c:numCache>
                  <c:formatCode>General</c:formatCode>
                  <c:ptCount val="1"/>
                  <c:pt idx="0">
                    <c:v>0.44797451356076146</c:v>
                  </c:pt>
                </c:numCache>
              </c:numRef>
            </c:plus>
            <c:minus>
              <c:numRef>
                <c:f>'confronto su H2'!$L$26</c:f>
                <c:numCache>
                  <c:formatCode>General</c:formatCode>
                  <c:ptCount val="1"/>
                  <c:pt idx="0">
                    <c:v>0.44797451356076146</c:v>
                  </c:pt>
                </c:numCache>
              </c:numRef>
            </c:minus>
            <c:spPr>
              <a:noFill/>
              <a:ln w="9525" cap="flat" cmpd="sng" algn="ctr">
                <a:solidFill>
                  <a:schemeClr val="tx1">
                    <a:lumMod val="65000"/>
                    <a:lumOff val="35000"/>
                  </a:schemeClr>
                </a:solidFill>
                <a:round/>
              </a:ln>
              <a:effectLst/>
            </c:spPr>
          </c:errBars>
          <c:xVal>
            <c:numRef>
              <c:f>'confronto su H2'!$J$26</c:f>
              <c:numCache>
                <c:formatCode>General</c:formatCode>
                <c:ptCount val="1"/>
                <c:pt idx="0">
                  <c:v>1</c:v>
                </c:pt>
              </c:numCache>
            </c:numRef>
          </c:xVal>
          <c:yVal>
            <c:numRef>
              <c:f>'confronto su H2'!$K$26</c:f>
              <c:numCache>
                <c:formatCode>General</c:formatCode>
                <c:ptCount val="1"/>
                <c:pt idx="0">
                  <c:v>3.3599999999999977</c:v>
                </c:pt>
              </c:numCache>
            </c:numRef>
          </c:yVal>
        </c:ser>
        <c:ser>
          <c:idx val="2"/>
          <c:order val="2"/>
          <c:tx>
            <c:v>5 pc</c:v>
          </c:tx>
          <c:spPr>
            <a:ln w="25400" cap="rnd">
              <a:solidFill>
                <a:schemeClr val="accent1"/>
              </a:solidFill>
              <a:round/>
            </a:ln>
            <a:effectLst/>
          </c:spPr>
          <c:marker>
            <c:symbol val="none"/>
          </c:marker>
          <c:xVal>
            <c:numRef>
              <c:f>'confronto su H2'!$J$26:$J$30</c:f>
              <c:numCache>
                <c:formatCode>General</c:formatCode>
                <c:ptCount val="5"/>
                <c:pt idx="0">
                  <c:v>1</c:v>
                </c:pt>
                <c:pt idx="1">
                  <c:v>2</c:v>
                </c:pt>
                <c:pt idx="2">
                  <c:v>3</c:v>
                </c:pt>
                <c:pt idx="3">
                  <c:v>4</c:v>
                </c:pt>
                <c:pt idx="4">
                  <c:v>5</c:v>
                </c:pt>
              </c:numCache>
            </c:numRef>
          </c:xVal>
          <c:yVal>
            <c:numRef>
              <c:f>'confronto su H2'!$M$26:$M$30</c:f>
              <c:numCache>
                <c:formatCode>General</c:formatCode>
                <c:ptCount val="5"/>
                <c:pt idx="0">
                  <c:v>4.2380300465790866</c:v>
                </c:pt>
                <c:pt idx="1">
                  <c:v>4.2380300465790866</c:v>
                </c:pt>
                <c:pt idx="2">
                  <c:v>4.2380300465790866</c:v>
                </c:pt>
                <c:pt idx="3">
                  <c:v>4.2380300465790866</c:v>
                </c:pt>
                <c:pt idx="4">
                  <c:v>4.2380300465790866</c:v>
                </c:pt>
              </c:numCache>
            </c:numRef>
          </c:yVal>
        </c:ser>
        <c:ser>
          <c:idx val="3"/>
          <c:order val="3"/>
          <c:tx>
            <c:v>-5pc</c:v>
          </c:tx>
          <c:spPr>
            <a:ln w="25400" cap="rnd">
              <a:solidFill>
                <a:schemeClr val="accent1"/>
              </a:solidFill>
              <a:round/>
            </a:ln>
            <a:effectLst/>
          </c:spPr>
          <c:marker>
            <c:symbol val="none"/>
          </c:marker>
          <c:xVal>
            <c:numRef>
              <c:f>'confronto su H2'!$J$26:$J$30</c:f>
              <c:numCache>
                <c:formatCode>General</c:formatCode>
                <c:ptCount val="5"/>
                <c:pt idx="0">
                  <c:v>1</c:v>
                </c:pt>
                <c:pt idx="1">
                  <c:v>2</c:v>
                </c:pt>
                <c:pt idx="2">
                  <c:v>3</c:v>
                </c:pt>
                <c:pt idx="3">
                  <c:v>4</c:v>
                </c:pt>
                <c:pt idx="4">
                  <c:v>5</c:v>
                </c:pt>
              </c:numCache>
            </c:numRef>
          </c:xVal>
          <c:yVal>
            <c:numRef>
              <c:f>'confronto su H2'!$N$26:$N$30</c:f>
              <c:numCache>
                <c:formatCode>General</c:formatCode>
                <c:ptCount val="5"/>
                <c:pt idx="0">
                  <c:v>2.4819699534209088</c:v>
                </c:pt>
                <c:pt idx="1">
                  <c:v>2.4819699534209088</c:v>
                </c:pt>
                <c:pt idx="2">
                  <c:v>2.4819699534209088</c:v>
                </c:pt>
                <c:pt idx="3">
                  <c:v>2.4819699534209088</c:v>
                </c:pt>
                <c:pt idx="4">
                  <c:v>2.4819699534209088</c:v>
                </c:pt>
              </c:numCache>
            </c:numRef>
          </c:yVal>
        </c:ser>
        <c:axId val="60126720"/>
        <c:axId val="60128256"/>
      </c:scatterChart>
      <c:valAx>
        <c:axId val="60126720"/>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128256"/>
        <c:crosses val="autoZero"/>
        <c:crossBetween val="midCat"/>
      </c:valAx>
      <c:valAx>
        <c:axId val="601282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126720"/>
        <c:crosses val="autoZero"/>
        <c:crossBetween val="midCat"/>
      </c:valAx>
      <c:spPr>
        <a:noFill/>
        <a:ln>
          <a:noFill/>
        </a:ln>
        <a:effectLst/>
      </c:spPr>
    </c:plotArea>
    <c:plotVisOnly val="1"/>
    <c:dispBlanksAs val="gap"/>
  </c:chart>
  <c:spPr>
    <a:solidFill>
      <a:srgbClr val="FFFF00">
        <a:alpha val="50000"/>
      </a:srgbClr>
    </a:solidFill>
    <a:ln>
      <a:noFill/>
    </a:ln>
    <a:effectLst/>
  </c:spPr>
  <c:txPr>
    <a:bodyPr/>
    <a:lstStyle/>
    <a:p>
      <a:pPr>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4"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drawing1.xml><?xml version="1.0" encoding="utf-8"?>
<c:userShapes xmlns:c="http://schemas.openxmlformats.org/drawingml/2006/chart">
  <cdr:relSizeAnchor xmlns:cdr="http://schemas.openxmlformats.org/drawingml/2006/chartDrawing">
    <cdr:from>
      <cdr:x>0.00317</cdr:x>
      <cdr:y>0.25</cdr:y>
    </cdr:from>
    <cdr:to>
      <cdr:x>0.05278</cdr:x>
      <cdr:y>0.58333</cdr:y>
    </cdr:to>
    <cdr:sp macro="" textlink="">
      <cdr:nvSpPr>
        <cdr:cNvPr id="2" name="CasellaDiTesto 1"/>
        <cdr:cNvSpPr txBox="1"/>
      </cdr:nvSpPr>
      <cdr:spPr>
        <a:xfrm xmlns:a="http://schemas.openxmlformats.org/drawingml/2006/main" rot="16200000">
          <a:off x="-329291" y="1029606"/>
          <a:ext cx="914400" cy="2267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i="1">
              <a:latin typeface="Symbol" panose="05050102010706020507" pitchFamily="18" charset="2"/>
            </a:rPr>
            <a:t>D</a:t>
          </a:r>
          <a:r>
            <a:rPr lang="it-IT" sz="1400" i="1"/>
            <a:t>C</a:t>
          </a:r>
          <a:r>
            <a:rPr lang="it-IT" sz="1400"/>
            <a:t> [ l/s]</a:t>
          </a:r>
        </a:p>
      </cdr:txBody>
    </cdr:sp>
  </cdr:relSizeAnchor>
  <cdr:relSizeAnchor xmlns:cdr="http://schemas.openxmlformats.org/drawingml/2006/chartDrawing">
    <cdr:from>
      <cdr:x>0</cdr:x>
      <cdr:y>0.87731</cdr:y>
    </cdr:from>
    <cdr:to>
      <cdr:x>0.97817</cdr:x>
      <cdr:y>1</cdr:y>
    </cdr:to>
    <cdr:sp macro="" textlink="">
      <cdr:nvSpPr>
        <cdr:cNvPr id="3" name="CasellaDiTesto 1"/>
        <cdr:cNvSpPr txBox="1"/>
      </cdr:nvSpPr>
      <cdr:spPr>
        <a:xfrm xmlns:a="http://schemas.openxmlformats.org/drawingml/2006/main">
          <a:off x="0" y="2406649"/>
          <a:ext cx="4472214" cy="33655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a:t>1 calc,</a:t>
          </a:r>
          <a:r>
            <a:rPr lang="it-IT" sz="1400" baseline="0"/>
            <a:t> not well </a:t>
          </a:r>
          <a:r>
            <a:rPr lang="it-IT" sz="1600" baseline="0"/>
            <a:t>cond</a:t>
          </a:r>
          <a:r>
            <a:rPr lang="it-IT" sz="1400" baseline="0"/>
            <a:t>, 2 conditioned, 3 IMR OFF, 4 IMR Re-oN</a:t>
          </a:r>
          <a:endParaRPr lang="it-IT" sz="14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7A92A0-82C1-4CED-9443-6D8DE4B1CB6C}" type="datetimeFigureOut">
              <a:rPr lang="en-US" smtClean="0"/>
              <a:pPr/>
              <a:t>9/13/2013</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B8BF5-6C80-4F71-A578-B6A26D397CEA}"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6A7B8BF5-6C80-4F71-A578-B6A26D397CE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ＭＳ Ｐ明朝" charset="-128"/>
                <a:cs typeface="ＭＳ Ｐ明朝" charset="-128"/>
              </a:rPr>
              <a:t>The entire idea of the Gatling gun approach assumes that capabilities of individual cathodes are not affected by the physical presence of other cathodes. This assumption has to be proven experimentally. </a:t>
            </a:r>
          </a:p>
          <a:p>
            <a:endParaRPr lang="en-US" dirty="0"/>
          </a:p>
        </p:txBody>
      </p:sp>
      <p:sp>
        <p:nvSpPr>
          <p:cNvPr id="4" name="Slide Number Placeholder 3"/>
          <p:cNvSpPr>
            <a:spLocks noGrp="1"/>
          </p:cNvSpPr>
          <p:nvPr>
            <p:ph type="sldNum" sz="quarter" idx="10"/>
          </p:nvPr>
        </p:nvSpPr>
        <p:spPr/>
        <p:txBody>
          <a:bodyPr/>
          <a:lstStyle/>
          <a:p>
            <a:fld id="{1BA35DD8-EC9B-BA4D-8381-9F34597E6638}" type="slidenum">
              <a:rPr lang="en-GB" smtClean="0"/>
              <a:pPr/>
              <a:t>65</a:t>
            </a:fld>
            <a:endParaRPr lang="en-GB"/>
          </a:p>
        </p:txBody>
      </p:sp>
    </p:spTree>
    <p:extLst>
      <p:ext uri="{BB962C8B-B14F-4D97-AF65-F5344CB8AC3E}">
        <p14:creationId xmlns="" xmlns:p14="http://schemas.microsoft.com/office/powerpoint/2010/main" val="3494826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4CF154-6C52-4FB6-9C16-246F477173A9}" type="slidenum">
              <a:rPr lang="en-US">
                <a:solidFill>
                  <a:prstClr val="black"/>
                </a:solidFill>
              </a:rPr>
              <a:pPr>
                <a:defRPr/>
              </a:pPr>
              <a:t>68</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7" name="Rectangle 7"/>
          <p:cNvSpPr>
            <a:spLocks noGrp="1" noChangeArrowheads="1"/>
          </p:cNvSpPr>
          <p:nvPr>
            <p:ph type="sldNum" sz="quarter" idx="5"/>
          </p:nvPr>
        </p:nvSpPr>
        <p:spPr>
          <a:xfrm>
            <a:off x="3883411" y="8685398"/>
            <a:ext cx="2973041" cy="457044"/>
          </a:xfrm>
          <a:noFill/>
        </p:spPr>
        <p:txBody>
          <a:bodyPr lIns="88842" tIns="44423" rIns="88842" bIns="44423"/>
          <a:lstStyle/>
          <a:p>
            <a:pPr algn="ctr" defTabSz="911587" eaLnBrk="0" hangingPunct="0"/>
            <a:fld id="{0CC94999-4282-4461-AA4F-245A3DF72D44}" type="slidenum">
              <a:rPr lang="en-US" smtClean="0">
                <a:solidFill>
                  <a:srgbClr val="000000"/>
                </a:solidFill>
                <a:cs typeface="Arial" pitchFamily="34" charset="0"/>
              </a:rPr>
              <a:pPr algn="ctr" defTabSz="911587" eaLnBrk="0" hangingPunct="0"/>
              <a:t>69</a:t>
            </a:fld>
            <a:endParaRPr lang="en-US" dirty="0" smtClean="0">
              <a:solidFill>
                <a:srgbClr val="000000"/>
              </a:solidFill>
              <a:cs typeface="Arial" pitchFamily="34" charset="0"/>
            </a:endParaRPr>
          </a:p>
        </p:txBody>
      </p:sp>
      <p:sp>
        <p:nvSpPr>
          <p:cNvPr id="1591298" name="Rectangle 7"/>
          <p:cNvSpPr txBox="1">
            <a:spLocks noGrp="1" noChangeArrowheads="1"/>
          </p:cNvSpPr>
          <p:nvPr/>
        </p:nvSpPr>
        <p:spPr bwMode="auto">
          <a:xfrm>
            <a:off x="3883411" y="8685398"/>
            <a:ext cx="2973041" cy="457044"/>
          </a:xfrm>
          <a:prstGeom prst="rect">
            <a:avLst/>
          </a:prstGeom>
          <a:noFill/>
          <a:ln w="9525">
            <a:noFill/>
            <a:miter lim="800000"/>
            <a:headEnd/>
            <a:tailEnd/>
          </a:ln>
        </p:spPr>
        <p:txBody>
          <a:bodyPr lIns="92888" tIns="46446" rIns="92888" bIns="46446" anchor="b"/>
          <a:lstStyle/>
          <a:p>
            <a:pPr algn="r" defTabSz="925588" eaLnBrk="0" hangingPunct="0"/>
            <a:fld id="{C93DE99C-546B-49BA-8005-88C3B4655004}" type="slidenum">
              <a:rPr lang="en-US" sz="1200">
                <a:solidFill>
                  <a:srgbClr val="000000"/>
                </a:solidFill>
              </a:rPr>
              <a:pPr algn="r" defTabSz="925588" eaLnBrk="0" hangingPunct="0"/>
              <a:t>69</a:t>
            </a:fld>
            <a:endParaRPr lang="en-US" sz="1200" dirty="0">
              <a:solidFill>
                <a:srgbClr val="000000"/>
              </a:solidFill>
            </a:endParaRPr>
          </a:p>
        </p:txBody>
      </p:sp>
      <p:sp>
        <p:nvSpPr>
          <p:cNvPr id="1591299" name="Rectangle 2"/>
          <p:cNvSpPr>
            <a:spLocks noGrp="1" noRot="1" noChangeAspect="1" noChangeArrowheads="1" noTextEdit="1"/>
          </p:cNvSpPr>
          <p:nvPr>
            <p:ph type="sldImg"/>
          </p:nvPr>
        </p:nvSpPr>
        <p:spPr>
          <a:xfrm>
            <a:off x="1154113" y="690563"/>
            <a:ext cx="4559300" cy="3419475"/>
          </a:xfrm>
          <a:ln/>
        </p:spPr>
      </p:sp>
      <p:sp>
        <p:nvSpPr>
          <p:cNvPr id="1591300" name="Rectangle 3"/>
          <p:cNvSpPr>
            <a:spLocks noGrp="1" noChangeArrowheads="1"/>
          </p:cNvSpPr>
          <p:nvPr>
            <p:ph type="body" idx="1"/>
          </p:nvPr>
        </p:nvSpPr>
        <p:spPr>
          <a:xfrm>
            <a:off x="915023" y="4344260"/>
            <a:ext cx="5027960" cy="4113396"/>
          </a:xfrm>
          <a:noFill/>
          <a:ln/>
        </p:spPr>
        <p:txBody>
          <a:bodyPr lIns="92888" tIns="46446" rIns="92888" bIns="46446"/>
          <a:lstStyle/>
          <a:p>
            <a:pPr defTabSz="1188485">
              <a:spcBef>
                <a:spcPct val="0"/>
              </a:spcBef>
            </a:pPr>
            <a:r>
              <a:rPr lang="en-US" dirty="0" smtClean="0">
                <a:latin typeface="Arial" pitchFamily="34" charset="0"/>
              </a:rPr>
              <a:t>Note BSM not included in project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76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3"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686360" y="4342535"/>
            <a:ext cx="5486681" cy="4114511"/>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25022F2-55AE-4BD0-872A-1F8F39038780}" type="slidenum">
              <a:rPr lang="en-US">
                <a:latin typeface="Arial" charset="0"/>
              </a:rPr>
              <a:pPr/>
              <a:t>83</a:t>
            </a:fld>
            <a:endParaRPr lang="en-US">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FD97BF7-9B15-4103-BCC1-9A3B0A0478EB}" type="slidenum">
              <a:rPr lang="en-US">
                <a:latin typeface="Arial" charset="0"/>
              </a:rPr>
              <a:pPr/>
              <a:t>84</a:t>
            </a:fld>
            <a:endParaRPr lang="en-US">
              <a:latin typeface="Arial" charset="0"/>
            </a:endParaRPr>
          </a:p>
        </p:txBody>
      </p:sp>
      <p:sp>
        <p:nvSpPr>
          <p:cNvPr id="37891" name="Rectangle 2"/>
          <p:cNvSpPr>
            <a:spLocks noGrp="1" noRot="1" noChangeAspect="1" noChangeArrowheads="1" noTextEdit="1"/>
          </p:cNvSpPr>
          <p:nvPr>
            <p:ph type="sldImg"/>
          </p:nvPr>
        </p:nvSpPr>
        <p:spPr>
          <a:xfrm>
            <a:off x="1143000" y="687388"/>
            <a:ext cx="4572000" cy="3429000"/>
          </a:xfrm>
          <a:ln/>
        </p:spPr>
      </p:sp>
      <p:sp>
        <p:nvSpPr>
          <p:cNvPr id="37892" name="Rectangle 3"/>
          <p:cNvSpPr>
            <a:spLocks noGrp="1" noChangeArrowheads="1"/>
          </p:cNvSpPr>
          <p:nvPr>
            <p:ph type="body" idx="1"/>
          </p:nvPr>
        </p:nvSpPr>
        <p:spPr>
          <a:xfrm>
            <a:off x="685800" y="4343400"/>
            <a:ext cx="5486400" cy="4113213"/>
          </a:xfrm>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F2CD7-9CC8-4250-B05B-616023030AD4}" type="slidenum">
              <a:rPr lang="en-US" smtClean="0"/>
              <a:pPr/>
              <a:t>18</a:t>
            </a:fld>
            <a:endParaRPr lang="en-US"/>
          </a:p>
        </p:txBody>
      </p:sp>
    </p:spTree>
    <p:extLst>
      <p:ext uri="{BB962C8B-B14F-4D97-AF65-F5344CB8AC3E}">
        <p14:creationId xmlns="" xmlns:p14="http://schemas.microsoft.com/office/powerpoint/2010/main" xmlns:mv="urn:schemas-microsoft-com:mac:vml" xmlns:mc="http://schemas.openxmlformats.org/markup-compatibility/2006" val="314375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2F2CD7-9CC8-4250-B05B-616023030AD4}" type="slidenum">
              <a:rPr lang="en-US" smtClean="0"/>
              <a:pPr/>
              <a:t>19</a:t>
            </a:fld>
            <a:endParaRPr lang="en-US"/>
          </a:p>
        </p:txBody>
      </p:sp>
    </p:spTree>
    <p:extLst>
      <p:ext uri="{BB962C8B-B14F-4D97-AF65-F5344CB8AC3E}">
        <p14:creationId xmlns="" xmlns:p14="http://schemas.microsoft.com/office/powerpoint/2010/main" xmlns:mv="urn:schemas-microsoft-com:mac:vml" xmlns:mc="http://schemas.openxmlformats.org/markup-compatibility/2006" val="39806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defTabSz="914485" eaLnBrk="0" hangingPunct="0">
              <a:defRPr sz="2300" b="1">
                <a:solidFill>
                  <a:schemeClr val="tx1"/>
                </a:solidFill>
                <a:latin typeface="Times" charset="0"/>
                <a:ea typeface="MS PGothic" charset="0"/>
                <a:cs typeface="MS PGothic" charset="0"/>
              </a:defRPr>
            </a:lvl1pPr>
            <a:lvl2pPr marL="743301" indent="-286809" defTabSz="914485" eaLnBrk="0" hangingPunct="0">
              <a:defRPr sz="2300" b="1">
                <a:solidFill>
                  <a:schemeClr val="tx1"/>
                </a:solidFill>
                <a:latin typeface="Times" charset="0"/>
                <a:ea typeface="MS PGothic" charset="0"/>
                <a:cs typeface="MS PGothic" charset="0"/>
              </a:defRPr>
            </a:lvl2pPr>
            <a:lvl3pPr marL="1142730" indent="-228246" defTabSz="914485" eaLnBrk="0" hangingPunct="0">
              <a:defRPr sz="2300" b="1">
                <a:solidFill>
                  <a:schemeClr val="tx1"/>
                </a:solidFill>
                <a:latin typeface="Times" charset="0"/>
                <a:ea typeface="MS PGothic" charset="0"/>
                <a:cs typeface="MS PGothic" charset="0"/>
              </a:defRPr>
            </a:lvl3pPr>
            <a:lvl4pPr marL="1600723" indent="-229748" defTabSz="914485" eaLnBrk="0" hangingPunct="0">
              <a:defRPr sz="2300" b="1">
                <a:solidFill>
                  <a:schemeClr val="tx1"/>
                </a:solidFill>
                <a:latin typeface="Times" charset="0"/>
                <a:ea typeface="MS PGothic" charset="0"/>
                <a:cs typeface="MS PGothic" charset="0"/>
              </a:defRPr>
            </a:lvl4pPr>
            <a:lvl5pPr marL="2057214" indent="-228246" defTabSz="914485" eaLnBrk="0" hangingPunct="0">
              <a:defRPr sz="2300" b="1">
                <a:solidFill>
                  <a:schemeClr val="tx1"/>
                </a:solidFill>
                <a:latin typeface="Times" charset="0"/>
                <a:ea typeface="MS PGothic" charset="0"/>
                <a:cs typeface="MS PGothic" charset="0"/>
              </a:defRPr>
            </a:lvl5pPr>
            <a:lvl6pPr marL="2489680"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6pPr>
            <a:lvl7pPr marL="2922145"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7pPr>
            <a:lvl8pPr marL="3354611"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8pPr>
            <a:lvl9pPr marL="3787076" indent="-228246" defTabSz="914485" eaLnBrk="0" fontAlgn="base" hangingPunct="0">
              <a:spcBef>
                <a:spcPct val="0"/>
              </a:spcBef>
              <a:spcAft>
                <a:spcPct val="0"/>
              </a:spcAft>
              <a:defRPr sz="2300" b="1">
                <a:solidFill>
                  <a:schemeClr val="tx1"/>
                </a:solidFill>
                <a:latin typeface="Times" charset="0"/>
                <a:ea typeface="MS PGothic" charset="0"/>
                <a:cs typeface="MS PGothic" charset="0"/>
              </a:defRPr>
            </a:lvl9pPr>
          </a:lstStyle>
          <a:p>
            <a:fld id="{A45B8EEA-7E86-4E4E-9C7F-D3425204CFA3}" type="slidenum">
              <a:rPr lang="zh-CN" altLang="en-US" sz="1200" b="0"/>
              <a:pPr/>
              <a:t>27</a:t>
            </a:fld>
            <a:endParaRPr lang="en-US" altLang="zh-CN" sz="1200" b="0"/>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a:xfrm>
            <a:off x="928687" y="4354286"/>
            <a:ext cx="5030391" cy="4113893"/>
          </a:xfrm>
        </p:spPr>
        <p:txBody>
          <a:bodyPr/>
          <a:lstStyle/>
          <a:p>
            <a:r>
              <a:rPr lang="en-US" altLang="zh-CN"/>
              <a:t>The first one is thermal triple axis spectrometry. Here we use a 3He NSF to polarize a doubly focusing 10 cm by 5 cm beam, and another 3He NSF to analyze the scattered beam. Of course, neutron spin flipping is done by NMR. With 3He NSFs, you can have improved polarized neutronic performance, install one more focusing monochromators than regular TAS, optimize the instrument in both unpolarized and polarized mode simultaneously. Polarized neutron flux is 1.1 x 10^7  n/cm^2/s at 14.7 meV. The typical initial flipping ratio is 50 above for a full open double focusing beam configuration with  intensity reduction factor of 10 (measured in the detector). For polarized inelastic scattering, the energy transfer is up to 35 meV. No polarized neutron optics alignment, no tuning is required for polarized experiments. One of the most challenging tasks to implement 3He NSFs is the space constraints and stray fields from the instrument since we have retrofitted 3He NSFs to the instrument. This has made  the design of 3He NSF device and spin transport much more difficult. But those issues are gone now.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3B200-0404-9742-B317-7986C676A754}" type="slidenum">
              <a:rPr lang="en-US"/>
              <a:pPr/>
              <a:t>28</a:t>
            </a:fld>
            <a:endParaRPr lang="en-US"/>
          </a:p>
        </p:txBody>
      </p:sp>
      <p:sp>
        <p:nvSpPr>
          <p:cNvPr id="6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Now I will briefly talk about application of 3he polarizer and analyzer to the thermal triple axis spectrometry. The triple axis spectrometer is very powerful for fundamental studies in high temperature superconductors, colossal magnetoresistive oxides, multiferroics, frustrated magnets, thermoelectrics, ferromagnetic metals. The NIST BT-7 triple axis spectrometer is a new instrument which equips with a double focusing pyrolytic graphite monochromator and provides an intensity an order of magnitude higher than the previously existed BT-2 instrument. However BT-7 does not have a capability of polarizing neutrons efficiently. We have used 3He Spin filters to polarize and analyze neutrons. The preliminary test results showed both 3He polarizer and analyzer worked efficiently. Intensity gained by a factor of 20 in the polarized mode. We also had some spin transport issues which I will not get into.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5E98B4-C4DC-477F-B9DA-5D621B4F51DC}" type="slidenum">
              <a:rPr lang="en-US"/>
              <a:pPr/>
              <a:t>45</a:t>
            </a:fld>
            <a:endParaRPr lang="en-US"/>
          </a:p>
        </p:txBody>
      </p:sp>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p:txBody>
          <a:bodyPr lIns="91431" tIns="45716" rIns="91431" bIns="45716"/>
          <a:lstStyle/>
          <a:p>
            <a:endParaRPr lang="en-US"/>
          </a:p>
        </p:txBody>
      </p:sp>
      <p:sp>
        <p:nvSpPr>
          <p:cNvPr id="297988" name="Slide Number Placeholder 3"/>
          <p:cNvSpPr txBox="1">
            <a:spLocks noGrp="1"/>
          </p:cNvSpPr>
          <p:nvPr/>
        </p:nvSpPr>
        <p:spPr bwMode="auto">
          <a:xfrm>
            <a:off x="3885313" y="8685308"/>
            <a:ext cx="2971121" cy="457121"/>
          </a:xfrm>
          <a:prstGeom prst="rect">
            <a:avLst/>
          </a:prstGeom>
          <a:noFill/>
          <a:ln w="9525">
            <a:noFill/>
            <a:miter lim="800000"/>
            <a:headEnd/>
            <a:tailEnd/>
          </a:ln>
        </p:spPr>
        <p:txBody>
          <a:bodyPr lIns="91431" tIns="45716" rIns="91431" bIns="45716" anchor="b"/>
          <a:lstStyle/>
          <a:p>
            <a:pPr algn="r" defTabSz="914407"/>
            <a:fld id="{437977F7-CA70-434B-A5CD-2B8EE8A5A20A}" type="slidenum">
              <a:rPr lang="en-US" sz="1200">
                <a:latin typeface="Times New Roman" pitchFamily="18" charset="0"/>
              </a:rPr>
              <a:pPr algn="r" defTabSz="914407"/>
              <a:t>45</a:t>
            </a:fld>
            <a:endParaRPr lang="en-US" sz="120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3000" y="685800"/>
            <a:ext cx="4573588" cy="3429000"/>
          </a:xfrm>
          <a:ln/>
        </p:spPr>
      </p:sp>
      <p:sp>
        <p:nvSpPr>
          <p:cNvPr id="38915"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43000" y="685800"/>
            <a:ext cx="4573588" cy="3429000"/>
          </a:xfrm>
          <a:ln/>
        </p:spPr>
      </p:sp>
      <p:sp>
        <p:nvSpPr>
          <p:cNvPr id="47107"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en-US"/>
          </a:p>
        </p:txBody>
      </p:sp>
      <p:sp>
        <p:nvSpPr>
          <p:cNvPr id="3" name="Tabellenplatzhalter 2"/>
          <p:cNvSpPr>
            <a:spLocks noGrp="1"/>
          </p:cNvSpPr>
          <p:nvPr>
            <p:ph type="tbl" idx="1"/>
          </p:nvPr>
        </p:nvSpPr>
        <p:spPr>
          <a:xfrm>
            <a:off x="457200" y="1600200"/>
            <a:ext cx="8229600" cy="4525963"/>
          </a:xfrm>
        </p:spPr>
        <p:txBody>
          <a:bodyPr/>
          <a:lstStyle/>
          <a:p>
            <a:endParaRPr lang="en-US"/>
          </a:p>
        </p:txBody>
      </p:sp>
      <p:sp>
        <p:nvSpPr>
          <p:cNvPr id="4" name="Datumsplatzhalt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ußzeilenplatzhalt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Foliennummernplatzhalter 5"/>
          <p:cNvSpPr>
            <a:spLocks noGrp="1"/>
          </p:cNvSpPr>
          <p:nvPr>
            <p:ph type="sldNum" sz="quarter" idx="12"/>
          </p:nvPr>
        </p:nvSpPr>
        <p:spPr>
          <a:xfrm>
            <a:off x="6553200" y="6245225"/>
            <a:ext cx="2133600" cy="476250"/>
          </a:xfrm>
        </p:spPr>
        <p:txBody>
          <a:bodyPr/>
          <a:lstStyle>
            <a:lvl1pPr>
              <a:defRPr/>
            </a:lvl1pPr>
          </a:lstStyle>
          <a:p>
            <a:fld id="{1B0784A2-77F9-4A88-A694-1498630F8D2D}" type="slidenum">
              <a:rPr lang="en-US"/>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de-DE"/>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de-DE"/>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7E65948-E19B-4C94-8DC5-B4F1F7F5DC04}"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r>
              <a:rPr lang="en-US" smtClean="0"/>
              <a:t>13/09/2013</a:t>
            </a:r>
            <a:endParaRPr lang="en-US"/>
          </a:p>
        </p:txBody>
      </p:sp>
      <p:sp>
        <p:nvSpPr>
          <p:cNvPr id="6" name="Fußzeilenplatzhalter 5"/>
          <p:cNvSpPr>
            <a:spLocks noGrp="1"/>
          </p:cNvSpPr>
          <p:nvPr>
            <p:ph type="ftr" sz="quarter" idx="11"/>
          </p:nvPr>
        </p:nvSpPr>
        <p:spPr/>
        <p:txBody>
          <a:bodyPr/>
          <a:lstStyle/>
          <a:p>
            <a:r>
              <a:rPr lang="en-US" smtClean="0"/>
              <a:t>E. Steffens Erlangen - PSTP 2013 Conclusions</a:t>
            </a:r>
            <a:endParaRPr lang="en-US"/>
          </a:p>
        </p:txBody>
      </p:sp>
      <p:sp>
        <p:nvSpPr>
          <p:cNvPr id="7" name="Foliennummernplatzhalter 6"/>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r>
              <a:rPr lang="en-US" smtClean="0"/>
              <a:t>13/09/2013</a:t>
            </a:r>
            <a:endParaRPr lang="en-US"/>
          </a:p>
        </p:txBody>
      </p:sp>
      <p:sp>
        <p:nvSpPr>
          <p:cNvPr id="8" name="Fußzeilenplatzhalter 7"/>
          <p:cNvSpPr>
            <a:spLocks noGrp="1"/>
          </p:cNvSpPr>
          <p:nvPr>
            <p:ph type="ftr" sz="quarter" idx="11"/>
          </p:nvPr>
        </p:nvSpPr>
        <p:spPr/>
        <p:txBody>
          <a:bodyPr/>
          <a:lstStyle/>
          <a:p>
            <a:r>
              <a:rPr lang="en-US" smtClean="0"/>
              <a:t>E. Steffens Erlangen - PSTP 2013 Conclusions</a:t>
            </a:r>
            <a:endParaRPr lang="en-US"/>
          </a:p>
        </p:txBody>
      </p:sp>
      <p:sp>
        <p:nvSpPr>
          <p:cNvPr id="9" name="Foliennummernplatzhalter 8"/>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t>13/09/2013</a:t>
            </a:r>
            <a:endParaRPr lang="en-US"/>
          </a:p>
        </p:txBody>
      </p:sp>
      <p:sp>
        <p:nvSpPr>
          <p:cNvPr id="3" name="Fußzeilenplatzhalter 2"/>
          <p:cNvSpPr>
            <a:spLocks noGrp="1"/>
          </p:cNvSpPr>
          <p:nvPr>
            <p:ph type="ftr" sz="quarter" idx="11"/>
          </p:nvPr>
        </p:nvSpPr>
        <p:spPr/>
        <p:txBody>
          <a:bodyPr/>
          <a:lstStyle/>
          <a:p>
            <a:r>
              <a:rPr lang="en-US" smtClean="0"/>
              <a:t>E. Steffens Erlangen - PSTP 2013 Conclusions</a:t>
            </a:r>
            <a:endParaRPr lang="en-US"/>
          </a:p>
        </p:txBody>
      </p:sp>
      <p:sp>
        <p:nvSpPr>
          <p:cNvPr id="4" name="Foliennummernplatzhalter 3"/>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13/09/2013</a:t>
            </a:r>
            <a:endParaRPr lang="en-US"/>
          </a:p>
        </p:txBody>
      </p:sp>
      <p:sp>
        <p:nvSpPr>
          <p:cNvPr id="6" name="Fußzeilenplatzhalter 5"/>
          <p:cNvSpPr>
            <a:spLocks noGrp="1"/>
          </p:cNvSpPr>
          <p:nvPr>
            <p:ph type="ftr" sz="quarter" idx="11"/>
          </p:nvPr>
        </p:nvSpPr>
        <p:spPr/>
        <p:txBody>
          <a:bodyPr/>
          <a:lstStyle/>
          <a:p>
            <a:r>
              <a:rPr lang="en-US" smtClean="0"/>
              <a:t>E. Steffens Erlangen - PSTP 2013 Conclusions</a:t>
            </a:r>
            <a:endParaRPr lang="en-US"/>
          </a:p>
        </p:txBody>
      </p:sp>
      <p:sp>
        <p:nvSpPr>
          <p:cNvPr id="7" name="Foliennummernplatzhalter 6"/>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13/09/2013</a:t>
            </a:r>
            <a:endParaRPr lang="en-US"/>
          </a:p>
        </p:txBody>
      </p:sp>
      <p:sp>
        <p:nvSpPr>
          <p:cNvPr id="6" name="Fußzeilenplatzhalter 5"/>
          <p:cNvSpPr>
            <a:spLocks noGrp="1"/>
          </p:cNvSpPr>
          <p:nvPr>
            <p:ph type="ftr" sz="quarter" idx="11"/>
          </p:nvPr>
        </p:nvSpPr>
        <p:spPr/>
        <p:txBody>
          <a:bodyPr/>
          <a:lstStyle/>
          <a:p>
            <a:r>
              <a:rPr lang="en-US" smtClean="0"/>
              <a:t>E. Steffens Erlangen - PSTP 2013 Conclusions</a:t>
            </a:r>
            <a:endParaRPr lang="en-US"/>
          </a:p>
        </p:txBody>
      </p:sp>
      <p:sp>
        <p:nvSpPr>
          <p:cNvPr id="7" name="Foliennummernplatzhalter 6"/>
          <p:cNvSpPr>
            <a:spLocks noGrp="1"/>
          </p:cNvSpPr>
          <p:nvPr>
            <p:ph type="sldNum" sz="quarter" idx="12"/>
          </p:nvPr>
        </p:nvSpPr>
        <p:spPr/>
        <p:txBody>
          <a:bodyPr/>
          <a:lstStyle/>
          <a:p>
            <a:fld id="{0541E1A5-E2F7-4F69-8FE8-89EB551545E8}"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13/09/2013</a:t>
            </a:r>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 Steffens Erlangen - PSTP 2013 Conclusions</a:t>
            </a:r>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1E1A5-E2F7-4F69-8FE8-89EB551545E8}"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5.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9.wmf"/><Relationship Id="rId5" Type="http://schemas.openxmlformats.org/officeDocument/2006/relationships/image" Target="../media/image70.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Word_97_-_2003-Dokument1.doc"/><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12.png"/><Relationship Id="rId4" Type="http://schemas.openxmlformats.org/officeDocument/2006/relationships/image" Target="../media/image111.jpeg"/></Relationships>
</file>

<file path=ppt/slides/_rels/slide7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128.gif"/><Relationship Id="rId4" Type="http://schemas.openxmlformats.org/officeDocument/2006/relationships/image" Target="../media/image127.gif"/></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2-09-Dateien\2-Grafiken\fau\Logo-FAU.png"/>
          <p:cNvPicPr>
            <a:picLocks noChangeAspect="1" noChangeArrowheads="1"/>
          </p:cNvPicPr>
          <p:nvPr/>
        </p:nvPicPr>
        <p:blipFill>
          <a:blip r:embed="rId2" cstate="print"/>
          <a:srcRect/>
          <a:stretch>
            <a:fillRect/>
          </a:stretch>
        </p:blipFill>
        <p:spPr bwMode="auto">
          <a:xfrm>
            <a:off x="251520" y="260648"/>
            <a:ext cx="1240532" cy="1240532"/>
          </a:xfrm>
          <a:prstGeom prst="rect">
            <a:avLst/>
          </a:prstGeom>
          <a:noFill/>
        </p:spPr>
      </p:pic>
      <p:pic>
        <p:nvPicPr>
          <p:cNvPr id="5" name="Picture 2" descr="D:\12-09-Dateien\3-SPIN\Workshops\PSTs\2013-09-PSTP Virginia\Conclusions\Logothumb.jpg"/>
          <p:cNvPicPr>
            <a:picLocks noChangeAspect="1" noChangeArrowheads="1"/>
          </p:cNvPicPr>
          <p:nvPr/>
        </p:nvPicPr>
        <p:blipFill>
          <a:blip r:embed="rId3" cstate="print"/>
          <a:srcRect/>
          <a:stretch>
            <a:fillRect/>
          </a:stretch>
        </p:blipFill>
        <p:spPr bwMode="auto">
          <a:xfrm>
            <a:off x="7596336" y="188640"/>
            <a:ext cx="1403766" cy="1275347"/>
          </a:xfrm>
          <a:prstGeom prst="rect">
            <a:avLst/>
          </a:prstGeom>
          <a:noFill/>
        </p:spPr>
      </p:pic>
      <p:sp>
        <p:nvSpPr>
          <p:cNvPr id="6" name="Textfeld 5"/>
          <p:cNvSpPr txBox="1"/>
          <p:nvPr/>
        </p:nvSpPr>
        <p:spPr>
          <a:xfrm>
            <a:off x="1763688" y="404664"/>
            <a:ext cx="5472608" cy="1200329"/>
          </a:xfrm>
          <a:prstGeom prst="rect">
            <a:avLst/>
          </a:prstGeom>
          <a:noFill/>
        </p:spPr>
        <p:txBody>
          <a:bodyPr wrap="square" rtlCol="0">
            <a:spAutoFit/>
          </a:bodyPr>
          <a:lstStyle/>
          <a:p>
            <a:pPr algn="ctr"/>
            <a:r>
              <a:rPr lang="en-US" sz="3600" smtClean="0">
                <a:latin typeface="Times New Roman" pitchFamily="18" charset="0"/>
                <a:cs typeface="Times New Roman" pitchFamily="18" charset="0"/>
              </a:rPr>
              <a:t>PSTP 2013 </a:t>
            </a:r>
          </a:p>
          <a:p>
            <a:pPr algn="ctr"/>
            <a:r>
              <a:rPr lang="en-US" sz="3600" smtClean="0">
                <a:latin typeface="Times New Roman" pitchFamily="18" charset="0"/>
                <a:cs typeface="Times New Roman" pitchFamily="18" charset="0"/>
              </a:rPr>
              <a:t>Conclusive Remarks</a:t>
            </a:r>
            <a:endParaRPr lang="en-US" sz="3600">
              <a:latin typeface="Times New Roman" pitchFamily="18" charset="0"/>
              <a:cs typeface="Times New Roman" pitchFamily="18" charset="0"/>
            </a:endParaRPr>
          </a:p>
        </p:txBody>
      </p:sp>
      <p:sp>
        <p:nvSpPr>
          <p:cNvPr id="7" name="Textfeld 6"/>
          <p:cNvSpPr txBox="1"/>
          <p:nvPr/>
        </p:nvSpPr>
        <p:spPr>
          <a:xfrm>
            <a:off x="1403648" y="1916832"/>
            <a:ext cx="5760640" cy="1015663"/>
          </a:xfrm>
          <a:prstGeom prst="rect">
            <a:avLst/>
          </a:prstGeom>
          <a:noFill/>
        </p:spPr>
        <p:txBody>
          <a:bodyPr wrap="square" rtlCol="0">
            <a:spAutoFit/>
          </a:bodyPr>
          <a:lstStyle/>
          <a:p>
            <a:pPr algn="ctr"/>
            <a:r>
              <a:rPr lang="en-US" sz="2000" smtClean="0">
                <a:solidFill>
                  <a:schemeClr val="bg2">
                    <a:lumMod val="50000"/>
                  </a:schemeClr>
                </a:solidFill>
              </a:rPr>
              <a:t>Erhard Steffens</a:t>
            </a:r>
          </a:p>
          <a:p>
            <a:pPr algn="ctr"/>
            <a:r>
              <a:rPr lang="en-US" sz="2000" smtClean="0">
                <a:solidFill>
                  <a:schemeClr val="bg2">
                    <a:lumMod val="50000"/>
                  </a:schemeClr>
                </a:solidFill>
              </a:rPr>
              <a:t>University of Erlangen-Nürnberg</a:t>
            </a:r>
          </a:p>
          <a:p>
            <a:pPr algn="ctr"/>
            <a:r>
              <a:rPr lang="en-US" sz="2000" smtClean="0">
                <a:solidFill>
                  <a:schemeClr val="bg2">
                    <a:lumMod val="50000"/>
                  </a:schemeClr>
                </a:solidFill>
              </a:rPr>
              <a:t>steffens@physik.uni-erlangen.de</a:t>
            </a:r>
            <a:endParaRPr lang="en-US" sz="2000">
              <a:solidFill>
                <a:schemeClr val="bg2">
                  <a:lumMod val="50000"/>
                </a:schemeClr>
              </a:solidFill>
            </a:endParaRPr>
          </a:p>
        </p:txBody>
      </p:sp>
      <p:sp>
        <p:nvSpPr>
          <p:cNvPr id="8" name="Textfeld 7"/>
          <p:cNvSpPr txBox="1"/>
          <p:nvPr/>
        </p:nvSpPr>
        <p:spPr>
          <a:xfrm>
            <a:off x="539552" y="3501008"/>
            <a:ext cx="7704856" cy="2523768"/>
          </a:xfrm>
          <a:prstGeom prst="rect">
            <a:avLst/>
          </a:prstGeom>
          <a:noFill/>
        </p:spPr>
        <p:txBody>
          <a:bodyPr wrap="square" rtlCol="0">
            <a:spAutoFit/>
          </a:bodyPr>
          <a:lstStyle/>
          <a:p>
            <a:pPr algn="ctr"/>
            <a:r>
              <a:rPr lang="en-US" sz="2000" b="1" smtClean="0">
                <a:solidFill>
                  <a:schemeClr val="bg2">
                    <a:lumMod val="50000"/>
                  </a:schemeClr>
                </a:solidFill>
              </a:rPr>
              <a:t>Outline</a:t>
            </a:r>
          </a:p>
          <a:p>
            <a:pPr algn="ctr"/>
            <a:endParaRPr lang="en-US" sz="2000" b="1" smtClean="0">
              <a:solidFill>
                <a:schemeClr val="bg2">
                  <a:lumMod val="50000"/>
                </a:schemeClr>
              </a:solidFill>
            </a:endParaRPr>
          </a:p>
          <a:p>
            <a:pPr algn="ctr"/>
            <a:r>
              <a:rPr lang="en-US" sz="2000" smtClean="0">
                <a:solidFill>
                  <a:schemeClr val="bg2">
                    <a:lumMod val="50000"/>
                  </a:schemeClr>
                </a:solidFill>
              </a:rPr>
              <a:t>Series of PST(P) Workshops</a:t>
            </a:r>
          </a:p>
          <a:p>
            <a:pPr algn="ctr"/>
            <a:r>
              <a:rPr lang="en-US" sz="2000" smtClean="0">
                <a:solidFill>
                  <a:schemeClr val="bg2">
                    <a:lumMod val="50000"/>
                  </a:schemeClr>
                </a:solidFill>
              </a:rPr>
              <a:t>Tasks of Spin Workshops</a:t>
            </a:r>
          </a:p>
          <a:p>
            <a:pPr algn="ctr"/>
            <a:r>
              <a:rPr lang="en-US" sz="2000" smtClean="0">
                <a:solidFill>
                  <a:schemeClr val="bg2">
                    <a:lumMod val="50000"/>
                  </a:schemeClr>
                </a:solidFill>
              </a:rPr>
              <a:t>Main Topics</a:t>
            </a:r>
          </a:p>
          <a:p>
            <a:pPr algn="ctr"/>
            <a:r>
              <a:rPr lang="en-US" sz="2000" smtClean="0">
                <a:solidFill>
                  <a:schemeClr val="bg2">
                    <a:lumMod val="50000"/>
                  </a:schemeClr>
                </a:solidFill>
              </a:rPr>
              <a:t>Some (of the many) Highlights</a:t>
            </a:r>
          </a:p>
          <a:p>
            <a:pPr algn="ctr"/>
            <a:r>
              <a:rPr lang="en-US" sz="2000" smtClean="0">
                <a:solidFill>
                  <a:schemeClr val="bg2">
                    <a:lumMod val="50000"/>
                  </a:schemeClr>
                </a:solidFill>
              </a:rPr>
              <a:t>Future Trends</a:t>
            </a:r>
          </a:p>
          <a:p>
            <a:pPr algn="ctr"/>
            <a:endParaRPr lang="en-US">
              <a:solidFill>
                <a:schemeClr val="bg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600" b="1" smtClean="0">
                <a:solidFill>
                  <a:schemeClr val="accent6">
                    <a:lumMod val="75000"/>
                  </a:schemeClr>
                </a:solidFill>
              </a:rPr>
              <a:t>Main Topics of PSTP 2013</a:t>
            </a:r>
            <a:endParaRPr lang="en-US" sz="3600" b="1">
              <a:solidFill>
                <a:schemeClr val="accent6">
                  <a:lumMod val="75000"/>
                </a:schemeClr>
              </a:solidFill>
            </a:endParaRPr>
          </a:p>
        </p:txBody>
      </p:sp>
      <p:sp>
        <p:nvSpPr>
          <p:cNvPr id="3" name="Inhaltsplatzhalter 2"/>
          <p:cNvSpPr>
            <a:spLocks noGrp="1"/>
          </p:cNvSpPr>
          <p:nvPr>
            <p:ph idx="1"/>
          </p:nvPr>
        </p:nvSpPr>
        <p:spPr>
          <a:xfrm>
            <a:off x="251520" y="1600200"/>
            <a:ext cx="8640960" cy="4853136"/>
          </a:xfrm>
        </p:spPr>
        <p:txBody>
          <a:bodyPr>
            <a:normAutofit lnSpcReduction="10000"/>
          </a:bodyPr>
          <a:lstStyle/>
          <a:p>
            <a:pPr marL="0">
              <a:spcBef>
                <a:spcPts val="300"/>
              </a:spcBef>
              <a:buNone/>
            </a:pPr>
            <a:r>
              <a:rPr lang="en-US" sz="2400" smtClean="0">
                <a:solidFill>
                  <a:schemeClr val="bg2">
                    <a:lumMod val="50000"/>
                  </a:schemeClr>
                </a:solidFill>
              </a:rPr>
              <a:t>Polarized Targets		about 	17 presentations</a:t>
            </a:r>
          </a:p>
          <a:p>
            <a:pPr marL="0">
              <a:spcBef>
                <a:spcPts val="300"/>
              </a:spcBef>
              <a:buNone/>
            </a:pPr>
            <a:r>
              <a:rPr lang="en-US" sz="2400" smtClean="0">
                <a:solidFill>
                  <a:schemeClr val="bg2">
                    <a:lumMod val="50000"/>
                  </a:schemeClr>
                </a:solidFill>
              </a:rPr>
              <a:t>Polarized Sources		      “	24 	“</a:t>
            </a:r>
          </a:p>
          <a:p>
            <a:pPr marL="0">
              <a:spcBef>
                <a:spcPts val="300"/>
              </a:spcBef>
              <a:buNone/>
            </a:pPr>
            <a:r>
              <a:rPr lang="en-US" sz="2400" smtClean="0">
                <a:solidFill>
                  <a:schemeClr val="bg2">
                    <a:lumMod val="50000"/>
                  </a:schemeClr>
                </a:solidFill>
              </a:rPr>
              <a:t>Polarimetry			       “  	</a:t>
            </a:r>
            <a:r>
              <a:rPr lang="en-US" sz="2400" smtClean="0">
                <a:solidFill>
                  <a:srgbClr val="FF0000"/>
                </a:solidFill>
              </a:rPr>
              <a:t>15</a:t>
            </a:r>
            <a:r>
              <a:rPr lang="en-US" sz="2400" smtClean="0">
                <a:solidFill>
                  <a:schemeClr val="bg2">
                    <a:lumMod val="50000"/>
                  </a:schemeClr>
                </a:solidFill>
              </a:rPr>
              <a:t>	“</a:t>
            </a:r>
          </a:p>
          <a:p>
            <a:pPr marL="0">
              <a:spcBef>
                <a:spcPts val="300"/>
              </a:spcBef>
              <a:buNone/>
            </a:pPr>
            <a:r>
              <a:rPr lang="en-US" sz="2400" smtClean="0">
                <a:solidFill>
                  <a:schemeClr val="bg2">
                    <a:lumMod val="50000"/>
                  </a:schemeClr>
                </a:solidFill>
              </a:rPr>
              <a:t>Facilities			       “ 	7	“</a:t>
            </a:r>
          </a:p>
          <a:p>
            <a:pPr marL="0">
              <a:spcBef>
                <a:spcPts val="300"/>
              </a:spcBef>
              <a:buNone/>
            </a:pPr>
            <a:r>
              <a:rPr lang="en-US" sz="2400" smtClean="0">
                <a:solidFill>
                  <a:schemeClr val="bg2">
                    <a:lumMod val="50000"/>
                  </a:schemeClr>
                </a:solidFill>
              </a:rPr>
              <a:t>General &amp; New Methods	       “	8		</a:t>
            </a:r>
            <a:r>
              <a:rPr lang="en-US" sz="2400" b="1" smtClean="0">
                <a:solidFill>
                  <a:schemeClr val="bg2">
                    <a:lumMod val="50000"/>
                  </a:schemeClr>
                </a:solidFill>
              </a:rPr>
              <a:t>-&gt; 72 in total</a:t>
            </a:r>
          </a:p>
          <a:p>
            <a:pPr marL="400050" lvl="1">
              <a:spcBef>
                <a:spcPts val="300"/>
              </a:spcBef>
              <a:buNone/>
            </a:pPr>
            <a:endParaRPr lang="en-US" sz="2400" b="1" smtClean="0">
              <a:solidFill>
                <a:schemeClr val="bg2">
                  <a:lumMod val="50000"/>
                </a:schemeClr>
              </a:solidFill>
            </a:endParaRPr>
          </a:p>
          <a:p>
            <a:pPr marL="400050" lvl="1">
              <a:spcBef>
                <a:spcPts val="300"/>
              </a:spcBef>
              <a:buNone/>
            </a:pPr>
            <a:r>
              <a:rPr lang="en-US" sz="2400" smtClean="0">
                <a:solidFill>
                  <a:schemeClr val="bg2">
                    <a:lumMod val="50000"/>
                  </a:schemeClr>
                </a:solidFill>
              </a:rPr>
              <a:t>JLab and Collaborators	       “	</a:t>
            </a:r>
            <a:r>
              <a:rPr lang="en-US" sz="2400" b="1" smtClean="0">
                <a:solidFill>
                  <a:schemeClr val="bg2">
                    <a:lumMod val="50000"/>
                  </a:schemeClr>
                </a:solidFill>
              </a:rPr>
              <a:t>36</a:t>
            </a:r>
            <a:r>
              <a:rPr lang="en-US" sz="2400" smtClean="0">
                <a:solidFill>
                  <a:schemeClr val="bg2">
                    <a:lumMod val="50000"/>
                  </a:schemeClr>
                </a:solidFill>
              </a:rPr>
              <a:t>	“</a:t>
            </a:r>
          </a:p>
          <a:p>
            <a:pPr marL="400050" lvl="1">
              <a:spcBef>
                <a:spcPts val="300"/>
              </a:spcBef>
              <a:buNone/>
            </a:pPr>
            <a:r>
              <a:rPr lang="en-US" sz="2400" smtClean="0">
                <a:solidFill>
                  <a:schemeClr val="bg2">
                    <a:lumMod val="50000"/>
                  </a:schemeClr>
                </a:solidFill>
              </a:rPr>
              <a:t>BNL 				       “	</a:t>
            </a:r>
            <a:r>
              <a:rPr lang="en-US" sz="2400" b="1" smtClean="0">
                <a:solidFill>
                  <a:schemeClr val="bg2">
                    <a:lumMod val="50000"/>
                  </a:schemeClr>
                </a:solidFill>
              </a:rPr>
              <a:t>12</a:t>
            </a:r>
            <a:r>
              <a:rPr lang="en-US" sz="2400" smtClean="0">
                <a:solidFill>
                  <a:schemeClr val="bg2">
                    <a:lumMod val="50000"/>
                  </a:schemeClr>
                </a:solidFill>
              </a:rPr>
              <a:t>	“</a:t>
            </a:r>
          </a:p>
          <a:p>
            <a:pPr marL="400050" lvl="1">
              <a:spcBef>
                <a:spcPts val="300"/>
              </a:spcBef>
              <a:buNone/>
            </a:pPr>
            <a:r>
              <a:rPr lang="en-US" sz="2400" smtClean="0">
                <a:solidFill>
                  <a:schemeClr val="bg2">
                    <a:lumMod val="50000"/>
                  </a:schemeClr>
                </a:solidFill>
              </a:rPr>
              <a:t>Other US Labs		       “	5	“</a:t>
            </a:r>
          </a:p>
          <a:p>
            <a:pPr marL="400050" lvl="1">
              <a:spcBef>
                <a:spcPts val="300"/>
              </a:spcBef>
              <a:buNone/>
            </a:pPr>
            <a:r>
              <a:rPr lang="en-US" sz="2400" smtClean="0">
                <a:solidFill>
                  <a:schemeClr val="bg2">
                    <a:lumMod val="50000"/>
                  </a:schemeClr>
                </a:solidFill>
              </a:rPr>
              <a:t>Europe			       “	8	“</a:t>
            </a:r>
          </a:p>
          <a:p>
            <a:pPr marL="400050" lvl="1">
              <a:spcBef>
                <a:spcPts val="300"/>
              </a:spcBef>
              <a:buNone/>
            </a:pPr>
            <a:r>
              <a:rPr lang="en-US" sz="2400" smtClean="0">
                <a:solidFill>
                  <a:schemeClr val="bg2">
                    <a:lumMod val="50000"/>
                  </a:schemeClr>
                </a:solidFill>
              </a:rPr>
              <a:t>Russia				       “	5	“</a:t>
            </a:r>
          </a:p>
          <a:p>
            <a:pPr marL="400050" lvl="1">
              <a:spcBef>
                <a:spcPts val="300"/>
              </a:spcBef>
              <a:buNone/>
            </a:pPr>
            <a:r>
              <a:rPr lang="en-US" sz="2400" smtClean="0">
                <a:solidFill>
                  <a:schemeClr val="bg2">
                    <a:lumMod val="50000"/>
                  </a:schemeClr>
                </a:solidFill>
              </a:rPr>
              <a:t>Japan				       “	1	“</a:t>
            </a: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10</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bg1">
                    <a:lumMod val="50000"/>
                  </a:schemeClr>
                </a:solidFill>
              </a:rPr>
              <a:t>Main Topics of PSTP 2013</a:t>
            </a:r>
            <a:endParaRPr lang="en-US" sz="3200" b="1">
              <a:solidFill>
                <a:schemeClr val="bg1">
                  <a:lumMod val="50000"/>
                </a:schemeClr>
              </a:solidFill>
            </a:endParaRPr>
          </a:p>
        </p:txBody>
      </p:sp>
      <p:sp>
        <p:nvSpPr>
          <p:cNvPr id="3" name="Inhaltsplatzhalter 2"/>
          <p:cNvSpPr>
            <a:spLocks noGrp="1"/>
          </p:cNvSpPr>
          <p:nvPr>
            <p:ph idx="1"/>
          </p:nvPr>
        </p:nvSpPr>
        <p:spPr>
          <a:xfrm>
            <a:off x="251520" y="1556792"/>
            <a:ext cx="8640960" cy="4536504"/>
          </a:xfrm>
        </p:spPr>
        <p:txBody>
          <a:bodyPr>
            <a:normAutofit lnSpcReduction="10000"/>
          </a:bodyPr>
          <a:lstStyle/>
          <a:p>
            <a:r>
              <a:rPr lang="en-US" sz="2400" smtClean="0">
                <a:solidFill>
                  <a:schemeClr val="bg2">
                    <a:lumMod val="50000"/>
                  </a:schemeClr>
                </a:solidFill>
              </a:rPr>
              <a:t>The three main subjects </a:t>
            </a:r>
            <a:r>
              <a:rPr lang="en-US" sz="2400" b="1" smtClean="0">
                <a:solidFill>
                  <a:schemeClr val="bg2">
                    <a:lumMod val="50000"/>
                  </a:schemeClr>
                </a:solidFill>
              </a:rPr>
              <a:t>Sources</a:t>
            </a:r>
            <a:r>
              <a:rPr lang="en-US" sz="2400" smtClean="0">
                <a:solidFill>
                  <a:schemeClr val="bg2">
                    <a:lumMod val="50000"/>
                  </a:schemeClr>
                </a:solidFill>
              </a:rPr>
              <a:t>, </a:t>
            </a:r>
            <a:r>
              <a:rPr lang="en-US" sz="2400" b="1" smtClean="0">
                <a:solidFill>
                  <a:schemeClr val="bg2">
                    <a:lumMod val="50000"/>
                  </a:schemeClr>
                </a:solidFill>
              </a:rPr>
              <a:t>Targets</a:t>
            </a:r>
            <a:r>
              <a:rPr lang="en-US" sz="2400" smtClean="0">
                <a:solidFill>
                  <a:schemeClr val="bg2">
                    <a:lumMod val="50000"/>
                  </a:schemeClr>
                </a:solidFill>
              </a:rPr>
              <a:t> and </a:t>
            </a:r>
            <a:r>
              <a:rPr lang="en-US" sz="2400" b="1" smtClean="0">
                <a:solidFill>
                  <a:schemeClr val="bg2">
                    <a:lumMod val="50000"/>
                  </a:schemeClr>
                </a:solidFill>
              </a:rPr>
              <a:t>Polarimetry</a:t>
            </a:r>
            <a:r>
              <a:rPr lang="en-US" sz="2400" smtClean="0">
                <a:solidFill>
                  <a:schemeClr val="bg2">
                    <a:lumMod val="50000"/>
                  </a:schemeClr>
                </a:solidFill>
              </a:rPr>
              <a:t>  are covered nearly equally. Polarimetry has gained in importance because of the need for precision.</a:t>
            </a:r>
          </a:p>
          <a:p>
            <a:r>
              <a:rPr lang="en-US" sz="2400" smtClean="0">
                <a:solidFill>
                  <a:schemeClr val="bg2">
                    <a:lumMod val="50000"/>
                  </a:schemeClr>
                </a:solidFill>
              </a:rPr>
              <a:t>New projects or upgrades tend to initiate new developments, in some sense they are driving the progress in our field. This is strongly reflected in the number of talks from the different labs, dominated by JLab and BNL/RHIC. In general in the last decades experimental work on Spin Physics is dominated by US groups, of course with large international contribution. </a:t>
            </a:r>
          </a:p>
          <a:p>
            <a:r>
              <a:rPr lang="en-US" sz="2400" smtClean="0">
                <a:solidFill>
                  <a:schemeClr val="bg2">
                    <a:lumMod val="50000"/>
                  </a:schemeClr>
                </a:solidFill>
              </a:rPr>
              <a:t>For a stable future of our field it is important that polarization is implemented at other existing or future projects, like EIC (secured) or FAIR (uncertain). New ideas would help! Are our meetings sufficiently inovative? Or what needs to be done?</a:t>
            </a:r>
            <a:endParaRPr lang="en-US" sz="2400">
              <a:solidFill>
                <a:schemeClr val="bg2">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11</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600" b="1" smtClean="0">
                <a:solidFill>
                  <a:schemeClr val="accent6">
                    <a:lumMod val="75000"/>
                  </a:schemeClr>
                </a:solidFill>
              </a:rPr>
              <a:t>Some (of the many) Highlights</a:t>
            </a:r>
            <a:endParaRPr lang="en-US" sz="3600" b="1">
              <a:solidFill>
                <a:schemeClr val="accent6">
                  <a:lumMod val="75000"/>
                </a:schemeClr>
              </a:solidFill>
            </a:endParaRPr>
          </a:p>
        </p:txBody>
      </p:sp>
      <p:sp>
        <p:nvSpPr>
          <p:cNvPr id="3" name="Inhaltsplatzhalter 2"/>
          <p:cNvSpPr>
            <a:spLocks noGrp="1"/>
          </p:cNvSpPr>
          <p:nvPr>
            <p:ph idx="1"/>
          </p:nvPr>
        </p:nvSpPr>
        <p:spPr>
          <a:xfrm>
            <a:off x="1619672" y="1484784"/>
            <a:ext cx="6768752" cy="4392488"/>
          </a:xfrm>
        </p:spPr>
        <p:txBody>
          <a:bodyPr>
            <a:normAutofit/>
          </a:bodyPr>
          <a:lstStyle/>
          <a:p>
            <a:r>
              <a:rPr lang="en-US" sz="2400" smtClean="0">
                <a:solidFill>
                  <a:schemeClr val="bg2">
                    <a:lumMod val="50000"/>
                  </a:schemeClr>
                </a:solidFill>
              </a:rPr>
              <a:t>Polarized Solid Targets</a:t>
            </a:r>
          </a:p>
          <a:p>
            <a:r>
              <a:rPr lang="en-US" sz="2400" smtClean="0">
                <a:solidFill>
                  <a:schemeClr val="bg2">
                    <a:lumMod val="50000"/>
                  </a:schemeClr>
                </a:solidFill>
              </a:rPr>
              <a:t>Polarized Internal Targets</a:t>
            </a:r>
          </a:p>
          <a:p>
            <a:r>
              <a:rPr lang="en-US" sz="2400" smtClean="0">
                <a:solidFill>
                  <a:schemeClr val="bg2">
                    <a:lumMod val="50000"/>
                  </a:schemeClr>
                </a:solidFill>
              </a:rPr>
              <a:t>High Pressure Gas Targets (3He)</a:t>
            </a:r>
          </a:p>
          <a:p>
            <a:r>
              <a:rPr lang="en-US" sz="2400" smtClean="0">
                <a:solidFill>
                  <a:schemeClr val="bg2">
                    <a:lumMod val="50000"/>
                  </a:schemeClr>
                </a:solidFill>
              </a:rPr>
              <a:t>Polarized Electron Sources</a:t>
            </a:r>
          </a:p>
          <a:p>
            <a:r>
              <a:rPr lang="en-US" sz="2400" smtClean="0">
                <a:solidFill>
                  <a:schemeClr val="bg2">
                    <a:lumMod val="50000"/>
                  </a:schemeClr>
                </a:solidFill>
              </a:rPr>
              <a:t>Polarized Ion Sources (H, D, </a:t>
            </a:r>
            <a:r>
              <a:rPr lang="en-US" sz="2400" baseline="30000" smtClean="0">
                <a:solidFill>
                  <a:schemeClr val="bg2">
                    <a:lumMod val="50000"/>
                  </a:schemeClr>
                </a:solidFill>
              </a:rPr>
              <a:t>3</a:t>
            </a:r>
            <a:r>
              <a:rPr lang="en-US" sz="2400" smtClean="0">
                <a:solidFill>
                  <a:schemeClr val="bg2">
                    <a:lumMod val="50000"/>
                  </a:schemeClr>
                </a:solidFill>
              </a:rPr>
              <a:t>He, ..)</a:t>
            </a:r>
          </a:p>
          <a:p>
            <a:r>
              <a:rPr lang="en-US" sz="2400" smtClean="0">
                <a:solidFill>
                  <a:schemeClr val="bg2">
                    <a:lumMod val="50000"/>
                  </a:schemeClr>
                </a:solidFill>
              </a:rPr>
              <a:t>Electron and Ion Polarimetry</a:t>
            </a:r>
          </a:p>
          <a:p>
            <a:r>
              <a:rPr lang="en-US" sz="2400" smtClean="0">
                <a:solidFill>
                  <a:schemeClr val="bg2">
                    <a:lumMod val="50000"/>
                  </a:schemeClr>
                </a:solidFill>
              </a:rPr>
              <a:t>New Facilities and Methods</a:t>
            </a:r>
          </a:p>
          <a:p>
            <a:r>
              <a:rPr lang="en-US" sz="2400" smtClean="0">
                <a:solidFill>
                  <a:schemeClr val="bg2">
                    <a:lumMod val="50000"/>
                  </a:schemeClr>
                </a:solidFill>
              </a:rPr>
              <a:t>Application of Spin</a:t>
            </a:r>
          </a:p>
          <a:p>
            <a:pPr>
              <a:buNone/>
            </a:pPr>
            <a:r>
              <a:rPr lang="en-US" sz="2400" smtClean="0">
                <a:solidFill>
                  <a:schemeClr val="bg2">
                    <a:lumMod val="50000"/>
                  </a:schemeClr>
                </a:solidFill>
              </a:rPr>
              <a:t>		and some special topics </a:t>
            </a:r>
          </a:p>
          <a:p>
            <a:pPr>
              <a:buNone/>
            </a:pPr>
            <a:endParaRPr lang="en-US" sz="2400">
              <a:solidFill>
                <a:schemeClr val="bg2">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12</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47664" y="2348880"/>
            <a:ext cx="6120680" cy="1143000"/>
          </a:xfrm>
        </p:spPr>
        <p:txBody>
          <a:bodyPr>
            <a:normAutofit/>
          </a:bodyPr>
          <a:lstStyle/>
          <a:p>
            <a:r>
              <a:rPr lang="en-US" sz="3200" b="1" smtClean="0">
                <a:solidFill>
                  <a:schemeClr val="tx1">
                    <a:lumMod val="85000"/>
                    <a:lumOff val="15000"/>
                  </a:schemeClr>
                </a:solidFill>
              </a:rPr>
              <a:t>Polarized Solid Targets</a:t>
            </a:r>
            <a:endParaRPr lang="en-US" sz="3200" b="1">
              <a:solidFill>
                <a:schemeClr val="tx1">
                  <a:lumMod val="85000"/>
                  <a:lumOff val="15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13</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2643189"/>
            <a:ext cx="9144000" cy="2923877"/>
          </a:xfrm>
          <a:prstGeom prst="rect">
            <a:avLst/>
          </a:prstGeom>
          <a:noFill/>
          <a:ln w="9525">
            <a:noFill/>
            <a:miter lim="800000"/>
            <a:headEnd/>
            <a:tailEnd/>
          </a:ln>
        </p:spPr>
        <p:txBody>
          <a:bodyPr>
            <a:spAutoFit/>
          </a:bodyPr>
          <a:lstStyle/>
          <a:p>
            <a:pPr eaLnBrk="0" hangingPunct="0">
              <a:spcBef>
                <a:spcPct val="30000"/>
              </a:spcBef>
            </a:pPr>
            <a:r>
              <a:rPr lang="en-US" sz="2000" dirty="0">
                <a:solidFill>
                  <a:srgbClr val="3333FF"/>
                </a:solidFill>
              </a:rPr>
              <a:t>1.-Introduction: 			</a:t>
            </a:r>
            <a:r>
              <a:rPr lang="en-US" sz="2000" dirty="0" smtClean="0">
                <a:solidFill>
                  <a:srgbClr val="3333FF"/>
                </a:solidFill>
              </a:rPr>
              <a:t>	The  </a:t>
            </a:r>
            <a:r>
              <a:rPr lang="en-US" sz="2000" b="1" dirty="0" smtClean="0">
                <a:solidFill>
                  <a:srgbClr val="3333FF"/>
                </a:solidFill>
              </a:rPr>
              <a:t>Ma</a:t>
            </a:r>
            <a:r>
              <a:rPr lang="en-US" sz="2000" dirty="0" smtClean="0">
                <a:solidFill>
                  <a:srgbClr val="3333FF"/>
                </a:solidFill>
              </a:rPr>
              <a:t>inz </a:t>
            </a:r>
            <a:r>
              <a:rPr lang="en-US" sz="2000" b="1" dirty="0" err="1" smtClean="0">
                <a:solidFill>
                  <a:srgbClr val="3333FF"/>
                </a:solidFill>
              </a:rPr>
              <a:t>Mi</a:t>
            </a:r>
            <a:r>
              <a:rPr lang="en-US" sz="2000" dirty="0" err="1" smtClean="0">
                <a:solidFill>
                  <a:srgbClr val="3333FF"/>
                </a:solidFill>
              </a:rPr>
              <a:t>crotron</a:t>
            </a:r>
            <a:r>
              <a:rPr lang="en-US" sz="2000" dirty="0" smtClean="0">
                <a:solidFill>
                  <a:srgbClr val="3333FF"/>
                </a:solidFill>
              </a:rPr>
              <a:t> MAMI </a:t>
            </a:r>
            <a:endParaRPr lang="en-US" sz="2000" dirty="0">
              <a:solidFill>
                <a:srgbClr val="3333FF"/>
              </a:solidFill>
            </a:endParaRPr>
          </a:p>
          <a:p>
            <a:pPr eaLnBrk="0" hangingPunct="0">
              <a:spcBef>
                <a:spcPct val="30000"/>
              </a:spcBef>
            </a:pPr>
            <a:r>
              <a:rPr lang="en-US" sz="2000" dirty="0">
                <a:solidFill>
                  <a:srgbClr val="3333FF"/>
                </a:solidFill>
              </a:rPr>
              <a:t>2.-Experimental setup </a:t>
            </a:r>
            <a:r>
              <a:rPr lang="en-US" sz="2000" dirty="0" smtClean="0">
                <a:solidFill>
                  <a:srgbClr val="3333FF"/>
                </a:solidFill>
              </a:rPr>
              <a:t>beam +detector:      </a:t>
            </a:r>
            <a:r>
              <a:rPr lang="en-US" sz="2000" dirty="0">
                <a:solidFill>
                  <a:srgbClr val="3333FF"/>
                </a:solidFill>
              </a:rPr>
              <a:t>	</a:t>
            </a:r>
            <a:r>
              <a:rPr lang="en-US" sz="2000" dirty="0" smtClean="0">
                <a:solidFill>
                  <a:srgbClr val="3333FF"/>
                </a:solidFill>
              </a:rPr>
              <a:t>Tagger </a:t>
            </a:r>
            <a:r>
              <a:rPr lang="en-US" sz="2000" dirty="0">
                <a:solidFill>
                  <a:srgbClr val="3333FF"/>
                </a:solidFill>
              </a:rPr>
              <a:t>+ </a:t>
            </a:r>
            <a:r>
              <a:rPr lang="en-US" sz="2000" dirty="0" smtClean="0">
                <a:solidFill>
                  <a:srgbClr val="3333FF"/>
                </a:solidFill>
              </a:rPr>
              <a:t>Crystal </a:t>
            </a:r>
            <a:r>
              <a:rPr lang="en-US" sz="2000" dirty="0" err="1" smtClean="0">
                <a:solidFill>
                  <a:srgbClr val="3333FF"/>
                </a:solidFill>
              </a:rPr>
              <a:t>Ball@MAMI</a:t>
            </a:r>
            <a:endParaRPr lang="en-US" sz="2000" dirty="0" smtClean="0">
              <a:solidFill>
                <a:srgbClr val="3333FF"/>
              </a:solidFill>
            </a:endParaRPr>
          </a:p>
          <a:p>
            <a:pPr eaLnBrk="0" hangingPunct="0">
              <a:spcBef>
                <a:spcPct val="30000"/>
              </a:spcBef>
            </a:pPr>
            <a:r>
              <a:rPr lang="en-US" sz="2000" dirty="0" smtClean="0">
                <a:solidFill>
                  <a:srgbClr val="3333FF"/>
                </a:solidFill>
              </a:rPr>
              <a:t>3.- Experimental setup target: 		The Frozen Spin Target</a:t>
            </a:r>
            <a:endParaRPr lang="en-US" sz="2000" dirty="0">
              <a:solidFill>
                <a:srgbClr val="3333FF"/>
              </a:solidFill>
            </a:endParaRPr>
          </a:p>
          <a:p>
            <a:pPr eaLnBrk="0" hangingPunct="0">
              <a:spcBef>
                <a:spcPct val="30000"/>
              </a:spcBef>
            </a:pPr>
            <a:r>
              <a:rPr lang="en-US" sz="2000" dirty="0" smtClean="0">
                <a:solidFill>
                  <a:srgbClr val="3333FF"/>
                </a:solidFill>
              </a:rPr>
              <a:t>3.-</a:t>
            </a:r>
            <a:r>
              <a:rPr lang="en-US" sz="2000" dirty="0">
                <a:solidFill>
                  <a:srgbClr val="3333FF"/>
                </a:solidFill>
              </a:rPr>
              <a:t>Double </a:t>
            </a:r>
            <a:r>
              <a:rPr lang="en-US" sz="2000" dirty="0" smtClean="0">
                <a:solidFill>
                  <a:srgbClr val="3333FF"/>
                </a:solidFill>
              </a:rPr>
              <a:t>Polarized </a:t>
            </a:r>
            <a:r>
              <a:rPr lang="en-US" sz="2000" dirty="0">
                <a:solidFill>
                  <a:srgbClr val="3333FF"/>
                </a:solidFill>
              </a:rPr>
              <a:t>Experiments :	</a:t>
            </a:r>
            <a:r>
              <a:rPr lang="en-US" sz="2000" dirty="0" smtClean="0">
                <a:solidFill>
                  <a:srgbClr val="3333FF"/>
                </a:solidFill>
              </a:rPr>
              <a:t>	Precision </a:t>
            </a:r>
            <a:r>
              <a:rPr lang="en-US" sz="2000" dirty="0">
                <a:solidFill>
                  <a:srgbClr val="3333FF"/>
                </a:solidFill>
              </a:rPr>
              <a:t>measurements of the Nucleons </a:t>
            </a:r>
            <a:r>
              <a:rPr lang="en-US" sz="2000" dirty="0" smtClean="0">
                <a:solidFill>
                  <a:srgbClr val="3333FF"/>
                </a:solidFill>
              </a:rPr>
              <a:t>						Excitations, GDH </a:t>
            </a:r>
            <a:r>
              <a:rPr lang="en-US" sz="2000" dirty="0" err="1" smtClean="0">
                <a:solidFill>
                  <a:srgbClr val="3333FF"/>
                </a:solidFill>
              </a:rPr>
              <a:t>sumrule</a:t>
            </a:r>
            <a:r>
              <a:rPr lang="en-US" sz="2000" dirty="0" smtClean="0">
                <a:solidFill>
                  <a:srgbClr val="3333FF"/>
                </a:solidFill>
              </a:rPr>
              <a:t> </a:t>
            </a:r>
            <a:r>
              <a:rPr lang="en-US" sz="2000" dirty="0">
                <a:solidFill>
                  <a:srgbClr val="3333FF"/>
                </a:solidFill>
              </a:rPr>
              <a:t>			</a:t>
            </a:r>
            <a:r>
              <a:rPr lang="en-US" sz="2000" dirty="0" smtClean="0">
                <a:solidFill>
                  <a:srgbClr val="3333FF"/>
                </a:solidFill>
              </a:rPr>
              <a:t>				Determination </a:t>
            </a:r>
            <a:r>
              <a:rPr lang="en-US" sz="2000" dirty="0">
                <a:solidFill>
                  <a:srgbClr val="3333FF"/>
                </a:solidFill>
              </a:rPr>
              <a:t>of Fundamental  Properties</a:t>
            </a:r>
          </a:p>
          <a:p>
            <a:pPr eaLnBrk="0" hangingPunct="0">
              <a:spcBef>
                <a:spcPct val="30000"/>
              </a:spcBef>
            </a:pPr>
            <a:r>
              <a:rPr lang="en-US" sz="2000" dirty="0">
                <a:solidFill>
                  <a:srgbClr val="3333FF"/>
                </a:solidFill>
              </a:rPr>
              <a:t>				</a:t>
            </a:r>
          </a:p>
        </p:txBody>
      </p:sp>
      <p:pic>
        <p:nvPicPr>
          <p:cNvPr id="22531" name="Picture 3" descr="unikopf2"/>
          <p:cNvPicPr>
            <a:picLocks noChangeAspect="1" noChangeArrowheads="1"/>
          </p:cNvPicPr>
          <p:nvPr/>
        </p:nvPicPr>
        <p:blipFill>
          <a:blip r:embed="rId2" cstate="print"/>
          <a:srcRect/>
          <a:stretch>
            <a:fillRect/>
          </a:stretch>
        </p:blipFill>
        <p:spPr bwMode="auto">
          <a:xfrm>
            <a:off x="4698024" y="0"/>
            <a:ext cx="4445977" cy="1028700"/>
          </a:xfrm>
          <a:prstGeom prst="rect">
            <a:avLst/>
          </a:prstGeom>
          <a:noFill/>
          <a:ln w="9525">
            <a:noFill/>
            <a:miter lim="800000"/>
            <a:headEnd/>
            <a:tailEnd/>
          </a:ln>
        </p:spPr>
      </p:pic>
      <p:sp>
        <p:nvSpPr>
          <p:cNvPr id="22532" name="Line 6"/>
          <p:cNvSpPr>
            <a:spLocks noChangeShapeType="1"/>
          </p:cNvSpPr>
          <p:nvPr/>
        </p:nvSpPr>
        <p:spPr bwMode="auto">
          <a:xfrm>
            <a:off x="0" y="4941168"/>
            <a:ext cx="9144000" cy="0"/>
          </a:xfrm>
          <a:prstGeom prst="line">
            <a:avLst/>
          </a:prstGeom>
          <a:noFill/>
          <a:ln w="25400">
            <a:solidFill>
              <a:srgbClr val="FF0000"/>
            </a:solidFill>
            <a:round/>
            <a:headEnd/>
            <a:tailEnd/>
          </a:ln>
        </p:spPr>
        <p:txBody>
          <a:bodyPr wrap="none" anchor="ctr"/>
          <a:lstStyle/>
          <a:p>
            <a:endParaRPr lang="de-DE"/>
          </a:p>
        </p:txBody>
      </p:sp>
      <p:pic>
        <p:nvPicPr>
          <p:cNvPr id="22533" name="Picture 7" descr="kopf"/>
          <p:cNvPicPr>
            <a:picLocks noChangeAspect="1" noChangeArrowheads="1"/>
          </p:cNvPicPr>
          <p:nvPr/>
        </p:nvPicPr>
        <p:blipFill>
          <a:blip r:embed="rId3" cstate="print"/>
          <a:srcRect/>
          <a:stretch>
            <a:fillRect/>
          </a:stretch>
        </p:blipFill>
        <p:spPr bwMode="auto">
          <a:xfrm>
            <a:off x="914400" y="0"/>
            <a:ext cx="3864220" cy="1011238"/>
          </a:xfrm>
          <a:prstGeom prst="rect">
            <a:avLst/>
          </a:prstGeom>
          <a:noFill/>
          <a:ln w="9525">
            <a:noFill/>
            <a:miter lim="800000"/>
            <a:headEnd/>
            <a:tailEnd/>
          </a:ln>
        </p:spPr>
      </p:pic>
      <p:sp>
        <p:nvSpPr>
          <p:cNvPr id="22535" name="Text Box 9"/>
          <p:cNvSpPr txBox="1">
            <a:spLocks noChangeArrowheads="1"/>
          </p:cNvSpPr>
          <p:nvPr/>
        </p:nvSpPr>
        <p:spPr bwMode="auto">
          <a:xfrm>
            <a:off x="4953001" y="223838"/>
            <a:ext cx="1581150" cy="646112"/>
          </a:xfrm>
          <a:prstGeom prst="rect">
            <a:avLst/>
          </a:prstGeom>
          <a:noFill/>
          <a:ln w="9525">
            <a:noFill/>
            <a:miter lim="800000"/>
            <a:headEnd/>
            <a:tailEnd/>
          </a:ln>
        </p:spPr>
        <p:txBody>
          <a:bodyPr wrap="none">
            <a:spAutoFit/>
          </a:bodyPr>
          <a:lstStyle/>
          <a:p>
            <a:pPr eaLnBrk="0" hangingPunct="0"/>
            <a:r>
              <a:rPr lang="de-DE" sz="1800" b="1">
                <a:solidFill>
                  <a:srgbClr val="CCECFF"/>
                </a:solidFill>
              </a:rPr>
              <a:t>      </a:t>
            </a:r>
            <a:r>
              <a:rPr lang="en-GB" sz="1800" b="1">
                <a:solidFill>
                  <a:srgbClr val="CCECFF"/>
                </a:solidFill>
              </a:rPr>
              <a:t>Institut </a:t>
            </a:r>
            <a:endParaRPr lang="de-DE" sz="1800" b="1">
              <a:solidFill>
                <a:srgbClr val="CCECFF"/>
              </a:solidFill>
            </a:endParaRPr>
          </a:p>
          <a:p>
            <a:pPr eaLnBrk="0" hangingPunct="0"/>
            <a:r>
              <a:rPr lang="en-GB" sz="1800" b="1">
                <a:solidFill>
                  <a:srgbClr val="CCECFF"/>
                </a:solidFill>
              </a:rPr>
              <a:t>für Kernphysik</a:t>
            </a:r>
          </a:p>
        </p:txBody>
      </p:sp>
      <p:pic>
        <p:nvPicPr>
          <p:cNvPr id="22536" name="Picture 10" descr="mamilogo-transp2"/>
          <p:cNvPicPr>
            <a:picLocks noChangeAspect="1" noChangeArrowheads="1"/>
          </p:cNvPicPr>
          <p:nvPr/>
        </p:nvPicPr>
        <p:blipFill>
          <a:blip r:embed="rId4" cstate="print"/>
          <a:srcRect/>
          <a:stretch>
            <a:fillRect/>
          </a:stretch>
        </p:blipFill>
        <p:spPr bwMode="auto">
          <a:xfrm>
            <a:off x="7924800" y="0"/>
            <a:ext cx="1219200" cy="966788"/>
          </a:xfrm>
          <a:prstGeom prst="rect">
            <a:avLst/>
          </a:prstGeom>
          <a:noFill/>
          <a:ln w="9525">
            <a:noFill/>
            <a:miter lim="800000"/>
            <a:headEnd/>
            <a:tailEnd/>
          </a:ln>
        </p:spPr>
      </p:pic>
      <p:grpSp>
        <p:nvGrpSpPr>
          <p:cNvPr id="2" name="Group 22"/>
          <p:cNvGrpSpPr>
            <a:grpSpLocks/>
          </p:cNvGrpSpPr>
          <p:nvPr/>
        </p:nvGrpSpPr>
        <p:grpSpPr bwMode="auto">
          <a:xfrm>
            <a:off x="0" y="0"/>
            <a:ext cx="1466" cy="369332"/>
            <a:chOff x="0" y="0"/>
            <a:chExt cx="810" cy="369094"/>
          </a:xfrm>
        </p:grpSpPr>
        <p:sp>
          <p:nvSpPr>
            <p:cNvPr id="22540" name="Rectangle 17"/>
            <p:cNvSpPr>
              <a:spLocks noChangeArrowheads="1"/>
            </p:cNvSpPr>
            <p:nvPr/>
          </p:nvSpPr>
          <p:spPr bwMode="auto">
            <a:xfrm>
              <a:off x="0" y="0"/>
              <a:ext cx="810" cy="369094"/>
            </a:xfrm>
            <a:prstGeom prst="rect">
              <a:avLst/>
            </a:prstGeom>
            <a:noFill/>
            <a:ln w="9525">
              <a:noFill/>
              <a:miter lim="800000"/>
              <a:headEnd/>
              <a:tailEnd/>
            </a:ln>
          </p:spPr>
          <p:txBody>
            <a:bodyPr>
              <a:spAutoFit/>
            </a:bodyPr>
            <a:lstStyle/>
            <a:p>
              <a:endParaRPr lang="en-US"/>
            </a:p>
          </p:txBody>
        </p:sp>
        <p:grpSp>
          <p:nvGrpSpPr>
            <p:cNvPr id="3" name="Group 21"/>
            <p:cNvGrpSpPr>
              <a:grpSpLocks/>
            </p:cNvGrpSpPr>
            <p:nvPr/>
          </p:nvGrpSpPr>
          <p:grpSpPr bwMode="auto">
            <a:xfrm>
              <a:off x="0" y="0"/>
              <a:ext cx="810" cy="369094"/>
              <a:chOff x="0" y="0"/>
              <a:chExt cx="810" cy="369094"/>
            </a:xfrm>
          </p:grpSpPr>
          <p:sp>
            <p:nvSpPr>
              <p:cNvPr id="22542" name="Rectangle 20"/>
              <p:cNvSpPr>
                <a:spLocks noChangeArrowheads="1"/>
              </p:cNvSpPr>
              <p:nvPr/>
            </p:nvSpPr>
            <p:spPr bwMode="auto">
              <a:xfrm>
                <a:off x="0" y="0"/>
                <a:ext cx="810" cy="0"/>
              </a:xfrm>
              <a:prstGeom prst="rect">
                <a:avLst/>
              </a:prstGeom>
              <a:solidFill>
                <a:srgbClr val="99CCFF"/>
              </a:solidFill>
              <a:ln w="9525">
                <a:noFill/>
                <a:miter lim="800000"/>
                <a:headEnd/>
                <a:tailEnd/>
              </a:ln>
            </p:spPr>
            <p:txBody>
              <a:bodyPr/>
              <a:lstStyle/>
              <a:p>
                <a:endParaRPr lang="en-US"/>
              </a:p>
            </p:txBody>
          </p:sp>
          <p:sp>
            <p:nvSpPr>
              <p:cNvPr id="22543" name="Rectangle 19"/>
              <p:cNvSpPr>
                <a:spLocks noChangeArrowheads="1"/>
              </p:cNvSpPr>
              <p:nvPr/>
            </p:nvSpPr>
            <p:spPr bwMode="auto">
              <a:xfrm>
                <a:off x="0" y="0"/>
                <a:ext cx="810" cy="369094"/>
              </a:xfrm>
              <a:prstGeom prst="rect">
                <a:avLst/>
              </a:prstGeom>
              <a:solidFill>
                <a:srgbClr val="99CCFF"/>
              </a:solidFill>
              <a:ln w="9525">
                <a:noFill/>
                <a:miter lim="800000"/>
                <a:headEnd/>
                <a:tailEnd/>
              </a:ln>
            </p:spPr>
            <p:txBody>
              <a:bodyPr>
                <a:spAutoFit/>
              </a:bodyPr>
              <a:lstStyle/>
              <a:p>
                <a:endParaRPr lang="en-US"/>
              </a:p>
            </p:txBody>
          </p:sp>
        </p:grpSp>
      </p:grpSp>
      <p:sp>
        <p:nvSpPr>
          <p:cNvPr id="22538" name="Text Box 2"/>
          <p:cNvSpPr txBox="1">
            <a:spLocks noChangeArrowheads="1"/>
          </p:cNvSpPr>
          <p:nvPr/>
        </p:nvSpPr>
        <p:spPr bwMode="auto">
          <a:xfrm>
            <a:off x="0" y="5013177"/>
            <a:ext cx="9144000" cy="1261884"/>
          </a:xfrm>
          <a:prstGeom prst="rect">
            <a:avLst/>
          </a:prstGeom>
          <a:noFill/>
          <a:ln w="9525">
            <a:noFill/>
            <a:miter lim="800000"/>
            <a:headEnd/>
            <a:tailEnd/>
          </a:ln>
        </p:spPr>
        <p:txBody>
          <a:bodyPr wrap="square">
            <a:spAutoFit/>
          </a:bodyPr>
          <a:lstStyle/>
          <a:p>
            <a:pPr algn="ctr"/>
            <a:r>
              <a:rPr lang="de-DE" sz="2800" b="1" dirty="0" smtClean="0"/>
              <a:t>PSTP 2013</a:t>
            </a:r>
          </a:p>
          <a:p>
            <a:pPr algn="ctr"/>
            <a:r>
              <a:rPr lang="de-DE" sz="2000" dirty="0" err="1" smtClean="0">
                <a:latin typeface="CMBX12"/>
              </a:rPr>
              <a:t>Charlottesville</a:t>
            </a:r>
            <a:r>
              <a:rPr lang="de-DE" sz="2000" dirty="0" smtClean="0">
                <a:latin typeface="CMBX12"/>
              </a:rPr>
              <a:t>, September 9</a:t>
            </a:r>
            <a:r>
              <a:rPr lang="de-DE" sz="2000" baseline="30000" dirty="0" smtClean="0">
                <a:latin typeface="CMBX12"/>
              </a:rPr>
              <a:t>th</a:t>
            </a:r>
            <a:r>
              <a:rPr lang="de-DE" sz="2000" dirty="0" smtClean="0">
                <a:latin typeface="CMBX12"/>
              </a:rPr>
              <a:t> 2013</a:t>
            </a:r>
            <a:endParaRPr lang="de-DE" sz="2000" dirty="0"/>
          </a:p>
          <a:p>
            <a:pPr algn="ctr"/>
            <a:r>
              <a:rPr lang="de-DE" sz="2800" b="1" dirty="0">
                <a:solidFill>
                  <a:srgbClr val="FF0000"/>
                </a:solidFill>
              </a:rPr>
              <a:t>Andreas Thomas</a:t>
            </a:r>
          </a:p>
        </p:txBody>
      </p:sp>
      <p:sp>
        <p:nvSpPr>
          <p:cNvPr id="22539" name="Rectangle 3"/>
          <p:cNvSpPr>
            <a:spLocks noChangeArrowheads="1"/>
          </p:cNvSpPr>
          <p:nvPr/>
        </p:nvSpPr>
        <p:spPr bwMode="auto">
          <a:xfrm>
            <a:off x="43962" y="1214438"/>
            <a:ext cx="9100038" cy="366767"/>
          </a:xfrm>
          <a:prstGeom prst="rect">
            <a:avLst/>
          </a:prstGeom>
          <a:noFill/>
          <a:ln w="57150" cmpd="thickThin">
            <a:solidFill>
              <a:srgbClr val="00279F"/>
            </a:solidFill>
            <a:miter lim="800000"/>
            <a:headEnd/>
            <a:tailEnd/>
          </a:ln>
        </p:spPr>
        <p:txBody>
          <a:bodyPr lIns="90488" tIns="44450" rIns="90488" bIns="44450">
            <a:spAutoFit/>
          </a:bodyPr>
          <a:lstStyle/>
          <a:p>
            <a:pPr algn="ctr" eaLnBrk="0" hangingPunct="0"/>
            <a:r>
              <a:rPr lang="de-DE" b="1" dirty="0" smtClean="0">
                <a:solidFill>
                  <a:srgbClr val="0000FF"/>
                </a:solidFill>
              </a:rPr>
              <a:t>Double </a:t>
            </a:r>
            <a:r>
              <a:rPr lang="de-DE" b="1" dirty="0" err="1" smtClean="0">
                <a:solidFill>
                  <a:srgbClr val="0000FF"/>
                </a:solidFill>
              </a:rPr>
              <a:t>Polarized</a:t>
            </a:r>
            <a:r>
              <a:rPr lang="de-DE" b="1" dirty="0" smtClean="0">
                <a:solidFill>
                  <a:srgbClr val="0000FF"/>
                </a:solidFill>
              </a:rPr>
              <a:t> </a:t>
            </a:r>
            <a:r>
              <a:rPr lang="de-DE" b="1" dirty="0" err="1" smtClean="0">
                <a:solidFill>
                  <a:srgbClr val="0000FF"/>
                </a:solidFill>
              </a:rPr>
              <a:t>Measurements</a:t>
            </a:r>
            <a:r>
              <a:rPr lang="de-DE" b="1" dirty="0" smtClean="0">
                <a:solidFill>
                  <a:srgbClr val="0000FF"/>
                </a:solidFill>
              </a:rPr>
              <a:t> </a:t>
            </a:r>
            <a:r>
              <a:rPr lang="de-DE" b="1" dirty="0" err="1" smtClean="0">
                <a:solidFill>
                  <a:srgbClr val="0000FF"/>
                </a:solidFill>
              </a:rPr>
              <a:t>with</a:t>
            </a:r>
            <a:r>
              <a:rPr lang="de-DE" b="1" dirty="0" smtClean="0">
                <a:solidFill>
                  <a:srgbClr val="0000FF"/>
                </a:solidFill>
              </a:rPr>
              <a:t> </a:t>
            </a:r>
            <a:r>
              <a:rPr lang="de-DE" b="1" dirty="0" err="1" smtClean="0">
                <a:solidFill>
                  <a:srgbClr val="0000FF"/>
                </a:solidFill>
              </a:rPr>
              <a:t>Frozen</a:t>
            </a:r>
            <a:r>
              <a:rPr lang="de-DE" b="1" dirty="0" smtClean="0">
                <a:solidFill>
                  <a:srgbClr val="0000FF"/>
                </a:solidFill>
              </a:rPr>
              <a:t> Spin</a:t>
            </a:r>
            <a:r>
              <a:rPr lang="en-US" b="1" dirty="0" smtClean="0">
                <a:solidFill>
                  <a:srgbClr val="0000FF"/>
                </a:solidFill>
              </a:rPr>
              <a:t> Target at MAMI</a:t>
            </a:r>
          </a:p>
        </p:txBody>
      </p:sp>
      <p:pic>
        <p:nvPicPr>
          <p:cNvPr id="18" name="Picture 2" descr="Cryostat_mainz 001"/>
          <p:cNvPicPr>
            <a:picLocks noChangeAspect="1" noChangeArrowheads="1"/>
          </p:cNvPicPr>
          <p:nvPr/>
        </p:nvPicPr>
        <p:blipFill>
          <a:blip r:embed="rId5" cstate="print"/>
          <a:srcRect/>
          <a:stretch>
            <a:fillRect/>
          </a:stretch>
        </p:blipFill>
        <p:spPr bwMode="auto">
          <a:xfrm>
            <a:off x="6456670" y="5066524"/>
            <a:ext cx="2687330" cy="1791477"/>
          </a:xfrm>
          <a:prstGeom prst="rect">
            <a:avLst/>
          </a:prstGeom>
          <a:noFill/>
          <a:ln w="9525">
            <a:noFill/>
            <a:miter lim="800000"/>
            <a:headEnd/>
            <a:tailEnd/>
          </a:ln>
        </p:spPr>
      </p:pic>
      <p:pic>
        <p:nvPicPr>
          <p:cNvPr id="19" name="Picture 2" descr="a2logo"/>
          <p:cNvPicPr>
            <a:picLocks noChangeAspect="1" noChangeArrowheads="1"/>
          </p:cNvPicPr>
          <p:nvPr/>
        </p:nvPicPr>
        <p:blipFill>
          <a:blip r:embed="rId6" cstate="print"/>
          <a:srcRect/>
          <a:stretch>
            <a:fillRect/>
          </a:stretch>
        </p:blipFill>
        <p:spPr bwMode="auto">
          <a:xfrm>
            <a:off x="0" y="0"/>
            <a:ext cx="1418653" cy="1009214"/>
          </a:xfrm>
          <a:prstGeom prst="rect">
            <a:avLst/>
          </a:prstGeom>
          <a:noFill/>
        </p:spPr>
      </p:pic>
      <p:pic>
        <p:nvPicPr>
          <p:cNvPr id="20" name="Picture 5" descr="coils"/>
          <p:cNvPicPr>
            <a:picLocks noChangeAspect="1" noChangeArrowheads="1"/>
          </p:cNvPicPr>
          <p:nvPr/>
        </p:nvPicPr>
        <p:blipFill>
          <a:blip r:embed="rId7" cstate="print"/>
          <a:srcRect/>
          <a:stretch>
            <a:fillRect/>
          </a:stretch>
        </p:blipFill>
        <p:spPr>
          <a:xfrm>
            <a:off x="0" y="5805265"/>
            <a:ext cx="3079208" cy="1052736"/>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050" descr="cryostat_Plot3d"/>
          <p:cNvPicPr>
            <a:picLocks noChangeAspect="1" noChangeArrowheads="1"/>
          </p:cNvPicPr>
          <p:nvPr/>
        </p:nvPicPr>
        <p:blipFill>
          <a:blip r:embed="rId3" cstate="print"/>
          <a:srcRect/>
          <a:stretch>
            <a:fillRect/>
          </a:stretch>
        </p:blipFill>
        <p:spPr bwMode="auto">
          <a:xfrm>
            <a:off x="304800" y="666750"/>
            <a:ext cx="7924800" cy="6191250"/>
          </a:xfrm>
          <a:prstGeom prst="rect">
            <a:avLst/>
          </a:prstGeom>
          <a:noFill/>
          <a:ln w="9525">
            <a:noFill/>
            <a:miter lim="800000"/>
            <a:headEnd/>
            <a:tailEnd/>
          </a:ln>
        </p:spPr>
      </p:pic>
      <p:sp>
        <p:nvSpPr>
          <p:cNvPr id="4102" name="Rectangle 2053"/>
          <p:cNvSpPr>
            <a:spLocks noChangeArrowheads="1"/>
          </p:cNvSpPr>
          <p:nvPr/>
        </p:nvSpPr>
        <p:spPr bwMode="auto">
          <a:xfrm>
            <a:off x="1447601" y="9"/>
            <a:ext cx="5466290"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eaLnBrk="0" hangingPunct="0"/>
            <a:r>
              <a:rPr lang="de-DE" sz="3200" b="1" dirty="0" err="1">
                <a:solidFill>
                  <a:srgbClr val="00279F"/>
                </a:solidFill>
              </a:rPr>
              <a:t>Polarized</a:t>
            </a:r>
            <a:r>
              <a:rPr lang="de-DE" sz="3200" b="1" dirty="0">
                <a:solidFill>
                  <a:srgbClr val="00279F"/>
                </a:solidFill>
              </a:rPr>
              <a:t> Target </a:t>
            </a:r>
            <a:r>
              <a:rPr lang="de-DE" sz="3200" b="1" dirty="0" err="1">
                <a:solidFill>
                  <a:srgbClr val="00279F"/>
                </a:solidFill>
              </a:rPr>
              <a:t>for</a:t>
            </a:r>
            <a:r>
              <a:rPr lang="de-DE" sz="3200" b="1" dirty="0">
                <a:solidFill>
                  <a:srgbClr val="00279F"/>
                </a:solidFill>
              </a:rPr>
              <a:t> Crystal Ball</a:t>
            </a:r>
          </a:p>
        </p:txBody>
      </p:sp>
      <p:sp>
        <p:nvSpPr>
          <p:cNvPr id="4103" name="Text Box 2054"/>
          <p:cNvSpPr txBox="1">
            <a:spLocks noChangeArrowheads="1"/>
          </p:cNvSpPr>
          <p:nvPr/>
        </p:nvSpPr>
        <p:spPr bwMode="auto">
          <a:xfrm>
            <a:off x="487587" y="1067078"/>
            <a:ext cx="2576924" cy="369332"/>
          </a:xfrm>
          <a:prstGeom prst="rect">
            <a:avLst/>
          </a:prstGeom>
          <a:noFill/>
          <a:ln w="12700">
            <a:noFill/>
            <a:miter lim="800000"/>
            <a:headEnd/>
            <a:tailEnd/>
          </a:ln>
        </p:spPr>
        <p:txBody>
          <a:bodyPr wrap="none" anchor="ctr">
            <a:spAutoFit/>
          </a:bodyPr>
          <a:lstStyle/>
          <a:p>
            <a:pPr algn="ctr" eaLnBrk="0" hangingPunct="0"/>
            <a:r>
              <a:rPr lang="de-DE" sz="1800" b="1" dirty="0" err="1"/>
              <a:t>Tagged</a:t>
            </a:r>
            <a:r>
              <a:rPr lang="de-DE" sz="1800" b="1" dirty="0"/>
              <a:t> CW </a:t>
            </a:r>
            <a:r>
              <a:rPr lang="de-DE" sz="1800" b="1" dirty="0" err="1"/>
              <a:t>photon</a:t>
            </a:r>
            <a:r>
              <a:rPr lang="de-DE" sz="1800" b="1" dirty="0"/>
              <a:t> beam</a:t>
            </a:r>
          </a:p>
        </p:txBody>
      </p:sp>
      <p:sp>
        <p:nvSpPr>
          <p:cNvPr id="4104" name="Text Box 2055"/>
          <p:cNvSpPr txBox="1">
            <a:spLocks noChangeArrowheads="1"/>
          </p:cNvSpPr>
          <p:nvPr/>
        </p:nvSpPr>
        <p:spPr bwMode="auto">
          <a:xfrm>
            <a:off x="4797834" y="1081366"/>
            <a:ext cx="1361015" cy="369332"/>
          </a:xfrm>
          <a:prstGeom prst="rect">
            <a:avLst/>
          </a:prstGeom>
          <a:noFill/>
          <a:ln w="12700">
            <a:noFill/>
            <a:miter lim="800000"/>
            <a:headEnd/>
            <a:tailEnd/>
          </a:ln>
        </p:spPr>
        <p:txBody>
          <a:bodyPr wrap="none" anchor="ctr">
            <a:spAutoFit/>
          </a:bodyPr>
          <a:lstStyle/>
          <a:p>
            <a:pPr algn="ctr" eaLnBrk="0" hangingPunct="0"/>
            <a:r>
              <a:rPr lang="de-DE" sz="1800" b="1"/>
              <a:t>4</a:t>
            </a:r>
            <a:r>
              <a:rPr lang="de-DE" sz="1800" b="1">
                <a:latin typeface="Symbol" pitchFamily="18" charset="2"/>
              </a:rPr>
              <a:t>p</a:t>
            </a:r>
            <a:r>
              <a:rPr lang="de-DE" sz="1800" b="1"/>
              <a:t>- detector</a:t>
            </a:r>
          </a:p>
        </p:txBody>
      </p:sp>
      <p:sp>
        <p:nvSpPr>
          <p:cNvPr id="4105" name="AutoShape 2056"/>
          <p:cNvSpPr>
            <a:spLocks noChangeArrowheads="1"/>
          </p:cNvSpPr>
          <p:nvPr/>
        </p:nvSpPr>
        <p:spPr bwMode="auto">
          <a:xfrm>
            <a:off x="381000" y="1600200"/>
            <a:ext cx="281354"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endParaRPr lang="en-US"/>
          </a:p>
        </p:txBody>
      </p:sp>
      <p:sp>
        <p:nvSpPr>
          <p:cNvPr id="4106" name="Text Box 2057"/>
          <p:cNvSpPr txBox="1">
            <a:spLocks noChangeArrowheads="1"/>
          </p:cNvSpPr>
          <p:nvPr/>
        </p:nvSpPr>
        <p:spPr bwMode="auto">
          <a:xfrm>
            <a:off x="650334" y="1556792"/>
            <a:ext cx="4158190" cy="1477328"/>
          </a:xfrm>
          <a:prstGeom prst="rect">
            <a:avLst/>
          </a:prstGeom>
          <a:noFill/>
          <a:ln w="12700">
            <a:noFill/>
            <a:miter lim="800000"/>
            <a:headEnd/>
            <a:tailEnd/>
          </a:ln>
        </p:spPr>
        <p:txBody>
          <a:bodyPr wrap="none" anchor="ctr">
            <a:spAutoFit/>
          </a:bodyPr>
          <a:lstStyle/>
          <a:p>
            <a:pPr eaLnBrk="0" hangingPunct="0"/>
            <a:r>
              <a:rPr lang="de-DE" sz="1800" b="1" dirty="0" err="1"/>
              <a:t>Frozen</a:t>
            </a:r>
            <a:r>
              <a:rPr lang="de-DE" sz="1800" b="1" dirty="0"/>
              <a:t> </a:t>
            </a:r>
            <a:r>
              <a:rPr lang="de-DE" sz="1800" b="1" dirty="0" err="1"/>
              <a:t>spin</a:t>
            </a:r>
            <a:r>
              <a:rPr lang="de-DE" sz="1800" b="1" dirty="0"/>
              <a:t> </a:t>
            </a:r>
            <a:r>
              <a:rPr lang="de-DE" sz="1800" b="1" dirty="0" err="1"/>
              <a:t>target</a:t>
            </a:r>
            <a:r>
              <a:rPr lang="de-DE" sz="1800" b="1" dirty="0"/>
              <a:t>  </a:t>
            </a:r>
            <a:r>
              <a:rPr lang="de-DE" sz="1800" b="1" dirty="0" smtClean="0"/>
              <a:t>(</a:t>
            </a:r>
            <a:r>
              <a:rPr lang="de-DE" sz="1800" b="1" dirty="0" smtClean="0">
                <a:solidFill>
                  <a:srgbClr val="FF0000"/>
                </a:solidFill>
              </a:rPr>
              <a:t>25 </a:t>
            </a:r>
            <a:r>
              <a:rPr lang="de-DE" sz="1800" b="1" dirty="0" err="1">
                <a:solidFill>
                  <a:srgbClr val="FF0000"/>
                </a:solidFill>
              </a:rPr>
              <a:t>mKelvin</a:t>
            </a:r>
            <a:r>
              <a:rPr lang="de-DE" sz="1800" b="1" dirty="0">
                <a:solidFill>
                  <a:srgbClr val="FF0000"/>
                </a:solidFill>
              </a:rPr>
              <a:t> </a:t>
            </a:r>
            <a:r>
              <a:rPr lang="de-DE" sz="1800" b="1" dirty="0" err="1">
                <a:solidFill>
                  <a:srgbClr val="FF0000"/>
                </a:solidFill>
              </a:rPr>
              <a:t>achieved</a:t>
            </a:r>
            <a:r>
              <a:rPr lang="de-DE" sz="1800" b="1" dirty="0" smtClean="0"/>
              <a:t>).</a:t>
            </a:r>
            <a:endParaRPr lang="de-DE" sz="1800" b="1" dirty="0"/>
          </a:p>
          <a:p>
            <a:pPr eaLnBrk="0" hangingPunct="0"/>
            <a:r>
              <a:rPr lang="de-DE" sz="1800" b="1" dirty="0" err="1"/>
              <a:t>P</a:t>
            </a:r>
            <a:r>
              <a:rPr lang="de-DE" sz="1800" b="1" baseline="-25000" dirty="0" err="1"/>
              <a:t>proton</a:t>
            </a:r>
            <a:r>
              <a:rPr lang="de-DE" sz="1800" b="1" baseline="-25000" dirty="0"/>
              <a:t>   </a:t>
            </a:r>
            <a:r>
              <a:rPr lang="de-DE" sz="1800" b="1" dirty="0"/>
              <a:t>~ </a:t>
            </a:r>
            <a:r>
              <a:rPr lang="de-DE" sz="1800" b="1" dirty="0" smtClean="0"/>
              <a:t>85%</a:t>
            </a:r>
            <a:endParaRPr lang="de-DE" sz="1800" b="1" dirty="0"/>
          </a:p>
          <a:p>
            <a:pPr eaLnBrk="0" hangingPunct="0"/>
            <a:r>
              <a:rPr lang="de-DE" sz="1800" b="1" dirty="0" smtClean="0"/>
              <a:t>P</a:t>
            </a:r>
            <a:r>
              <a:rPr lang="de-DE" sz="1800" b="1" baseline="-25000" dirty="0" smtClean="0"/>
              <a:t>deuteron</a:t>
            </a:r>
            <a:r>
              <a:rPr lang="de-DE" sz="1800" b="1" dirty="0" smtClean="0"/>
              <a:t>~75%</a:t>
            </a:r>
            <a:endParaRPr lang="de-DE" sz="1800" b="1" dirty="0"/>
          </a:p>
          <a:p>
            <a:pPr eaLnBrk="0" hangingPunct="0"/>
            <a:r>
              <a:rPr lang="de-DE" sz="1800" b="1" dirty="0"/>
              <a:t>All </a:t>
            </a:r>
            <a:r>
              <a:rPr lang="de-DE" sz="1800" b="1" dirty="0" err="1"/>
              <a:t>directions</a:t>
            </a:r>
            <a:r>
              <a:rPr lang="de-DE" sz="1800" b="1" dirty="0"/>
              <a:t> </a:t>
            </a:r>
            <a:r>
              <a:rPr lang="de-DE" sz="1800" b="1" dirty="0" err="1"/>
              <a:t>of</a:t>
            </a:r>
            <a:r>
              <a:rPr lang="de-DE" sz="1800" b="1" dirty="0"/>
              <a:t> </a:t>
            </a:r>
            <a:r>
              <a:rPr lang="de-DE" sz="1800" b="1" dirty="0" err="1" smtClean="0"/>
              <a:t>polarization</a:t>
            </a:r>
            <a:r>
              <a:rPr lang="de-DE" sz="1800" b="1" dirty="0" smtClean="0"/>
              <a:t>.</a:t>
            </a:r>
          </a:p>
          <a:p>
            <a:pPr eaLnBrk="0" hangingPunct="0"/>
            <a:r>
              <a:rPr lang="de-DE" sz="1800" b="1" dirty="0" smtClean="0">
                <a:latin typeface="Symbol" pitchFamily="18" charset="2"/>
              </a:rPr>
              <a:t>t</a:t>
            </a:r>
            <a:r>
              <a:rPr lang="de-DE" sz="1800" b="1" dirty="0" smtClean="0"/>
              <a:t>~1000 ….2000 </a:t>
            </a:r>
            <a:r>
              <a:rPr lang="de-DE" sz="1800" b="1" dirty="0" err="1" smtClean="0"/>
              <a:t>hours</a:t>
            </a:r>
            <a:endParaRPr lang="de-DE" sz="1800" b="1" dirty="0"/>
          </a:p>
        </p:txBody>
      </p:sp>
      <p:graphicFrame>
        <p:nvGraphicFramePr>
          <p:cNvPr id="4098" name="Object 2"/>
          <p:cNvGraphicFramePr>
            <a:graphicFrameLocks noChangeAspect="1"/>
          </p:cNvGraphicFramePr>
          <p:nvPr/>
        </p:nvGraphicFramePr>
        <p:xfrm>
          <a:off x="2989384" y="928697"/>
          <a:ext cx="1044820" cy="655637"/>
        </p:xfrm>
        <a:graphic>
          <a:graphicData uri="http://schemas.openxmlformats.org/presentationml/2006/ole">
            <p:oleObj spid="_x0000_s1026" name="Formel" r:id="rId4" imgW="622030" imgH="393529" progId="Equation.3">
              <p:embed/>
            </p:oleObj>
          </a:graphicData>
        </a:graphic>
      </p:graphicFrame>
      <p:sp>
        <p:nvSpPr>
          <p:cNvPr id="4107" name="AutoShape 2059"/>
          <p:cNvSpPr>
            <a:spLocks noChangeArrowheads="1"/>
          </p:cNvSpPr>
          <p:nvPr/>
        </p:nvSpPr>
        <p:spPr bwMode="auto">
          <a:xfrm>
            <a:off x="4523643" y="1173163"/>
            <a:ext cx="281354"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endParaRPr lang="en-US"/>
          </a:p>
        </p:txBody>
      </p:sp>
      <p:sp>
        <p:nvSpPr>
          <p:cNvPr id="4108" name="Text Box 2060"/>
          <p:cNvSpPr txBox="1">
            <a:spLocks noChangeArrowheads="1"/>
          </p:cNvSpPr>
          <p:nvPr/>
        </p:nvSpPr>
        <p:spPr bwMode="auto">
          <a:xfrm>
            <a:off x="4522977" y="4362075"/>
            <a:ext cx="3391955" cy="923330"/>
          </a:xfrm>
          <a:prstGeom prst="rect">
            <a:avLst/>
          </a:prstGeom>
          <a:noFill/>
          <a:ln w="12700">
            <a:noFill/>
            <a:miter lim="800000"/>
            <a:headEnd/>
            <a:tailEnd/>
          </a:ln>
        </p:spPr>
        <p:txBody>
          <a:bodyPr wrap="none" anchor="ctr">
            <a:spAutoFit/>
          </a:bodyPr>
          <a:lstStyle/>
          <a:p>
            <a:pPr algn="ctr" eaLnBrk="0" hangingPunct="0"/>
            <a:r>
              <a:rPr lang="de-DE" sz="1800" b="1" dirty="0"/>
              <a:t>New </a:t>
            </a:r>
            <a:r>
              <a:rPr lang="de-DE" sz="1800" b="1" baseline="30000" dirty="0"/>
              <a:t>3</a:t>
            </a:r>
            <a:r>
              <a:rPr lang="de-DE" sz="1800" b="1" dirty="0"/>
              <a:t>He</a:t>
            </a:r>
            <a:r>
              <a:rPr lang="de-DE" sz="1800" b="1" baseline="30000" dirty="0"/>
              <a:t>4</a:t>
            </a:r>
            <a:r>
              <a:rPr lang="de-DE" sz="1800" b="1" dirty="0"/>
              <a:t>He-Dilution </a:t>
            </a:r>
            <a:r>
              <a:rPr lang="de-DE" sz="1800" b="1" dirty="0" err="1"/>
              <a:t>refrigerator</a:t>
            </a:r>
            <a:endParaRPr lang="de-DE" sz="1800" b="1" dirty="0"/>
          </a:p>
          <a:p>
            <a:pPr algn="ctr" eaLnBrk="0" hangingPunct="0"/>
            <a:r>
              <a:rPr lang="de-DE" sz="1800" b="1" dirty="0"/>
              <a:t>(in </a:t>
            </a:r>
            <a:r>
              <a:rPr lang="de-DE" sz="1800" b="1" dirty="0" err="1"/>
              <a:t>collaboration</a:t>
            </a:r>
            <a:r>
              <a:rPr lang="de-DE" sz="1800" b="1" dirty="0"/>
              <a:t> </a:t>
            </a:r>
            <a:r>
              <a:rPr lang="de-DE" sz="1800" b="1" dirty="0" err="1"/>
              <a:t>with</a:t>
            </a:r>
            <a:r>
              <a:rPr lang="de-DE" sz="1800" b="1" dirty="0"/>
              <a:t> JINR </a:t>
            </a:r>
            <a:r>
              <a:rPr lang="de-DE" sz="1800" b="1" dirty="0" err="1" smtClean="0"/>
              <a:t>Dubna</a:t>
            </a:r>
            <a:endParaRPr lang="de-DE" sz="1800" b="1" dirty="0" smtClean="0"/>
          </a:p>
          <a:p>
            <a:pPr algn="ctr" eaLnBrk="0" hangingPunct="0"/>
            <a:r>
              <a:rPr lang="de-DE" sz="1800" b="1" dirty="0" err="1" smtClean="0"/>
              <a:t>started</a:t>
            </a:r>
            <a:r>
              <a:rPr lang="de-DE" sz="1800" b="1" dirty="0" smtClean="0"/>
              <a:t> 2003)</a:t>
            </a:r>
            <a:endParaRPr lang="de-DE" sz="1800" b="1" dirty="0"/>
          </a:p>
        </p:txBody>
      </p:sp>
      <p:grpSp>
        <p:nvGrpSpPr>
          <p:cNvPr id="2" name="Group 8"/>
          <p:cNvGrpSpPr>
            <a:grpSpLocks/>
          </p:cNvGrpSpPr>
          <p:nvPr/>
        </p:nvGrpSpPr>
        <p:grpSpPr bwMode="auto">
          <a:xfrm rot="19900991">
            <a:off x="-39480" y="5538370"/>
            <a:ext cx="1439862" cy="144462"/>
            <a:chOff x="4315" y="3696"/>
            <a:chExt cx="885" cy="144"/>
          </a:xfrm>
        </p:grpSpPr>
        <p:sp>
          <p:nvSpPr>
            <p:cNvPr id="12" name="Freeform 9"/>
            <p:cNvSpPr>
              <a:spLocks/>
            </p:cNvSpPr>
            <p:nvPr/>
          </p:nvSpPr>
          <p:spPr bwMode="auto">
            <a:xfrm>
              <a:off x="4315" y="3696"/>
              <a:ext cx="752" cy="144"/>
            </a:xfrm>
            <a:custGeom>
              <a:avLst/>
              <a:gdLst/>
              <a:ahLst/>
              <a:cxnLst>
                <a:cxn ang="0">
                  <a:pos x="0" y="105"/>
                </a:cxn>
                <a:cxn ang="0">
                  <a:pos x="72" y="1"/>
                </a:cxn>
                <a:cxn ang="0">
                  <a:pos x="144" y="113"/>
                </a:cxn>
                <a:cxn ang="0">
                  <a:pos x="204" y="5"/>
                </a:cxn>
                <a:cxn ang="0">
                  <a:pos x="284" y="105"/>
                </a:cxn>
                <a:cxn ang="0">
                  <a:pos x="344" y="9"/>
                </a:cxn>
                <a:cxn ang="0">
                  <a:pos x="408" y="105"/>
                </a:cxn>
                <a:cxn ang="0">
                  <a:pos x="468" y="9"/>
                </a:cxn>
                <a:cxn ang="0">
                  <a:pos x="544" y="53"/>
                </a:cxn>
              </a:cxnLst>
              <a:rect l="0" t="0" r="r" b="b"/>
              <a:pathLst>
                <a:path w="544" h="114">
                  <a:moveTo>
                    <a:pt x="0" y="105"/>
                  </a:moveTo>
                  <a:cubicBezTo>
                    <a:pt x="24" y="52"/>
                    <a:pt x="48" y="0"/>
                    <a:pt x="72" y="1"/>
                  </a:cubicBezTo>
                  <a:cubicBezTo>
                    <a:pt x="96" y="2"/>
                    <a:pt x="122" y="112"/>
                    <a:pt x="144" y="113"/>
                  </a:cubicBezTo>
                  <a:cubicBezTo>
                    <a:pt x="166" y="114"/>
                    <a:pt x="181" y="6"/>
                    <a:pt x="204" y="5"/>
                  </a:cubicBezTo>
                  <a:cubicBezTo>
                    <a:pt x="227" y="4"/>
                    <a:pt x="261" y="104"/>
                    <a:pt x="284" y="105"/>
                  </a:cubicBezTo>
                  <a:cubicBezTo>
                    <a:pt x="307" y="106"/>
                    <a:pt x="323" y="9"/>
                    <a:pt x="344" y="9"/>
                  </a:cubicBezTo>
                  <a:cubicBezTo>
                    <a:pt x="365" y="9"/>
                    <a:pt x="387" y="105"/>
                    <a:pt x="408" y="105"/>
                  </a:cubicBezTo>
                  <a:cubicBezTo>
                    <a:pt x="429" y="105"/>
                    <a:pt x="445" y="18"/>
                    <a:pt x="468" y="9"/>
                  </a:cubicBezTo>
                  <a:cubicBezTo>
                    <a:pt x="491" y="0"/>
                    <a:pt x="531" y="48"/>
                    <a:pt x="544" y="53"/>
                  </a:cubicBezTo>
                </a:path>
              </a:pathLst>
            </a:custGeom>
            <a:noFill/>
            <a:ln w="12700" cap="flat" cmpd="sng">
              <a:solidFill>
                <a:schemeClr val="tx1"/>
              </a:solidFill>
              <a:prstDash val="solid"/>
              <a:round/>
              <a:headEnd/>
              <a:tailEnd/>
            </a:ln>
            <a:effectLst/>
          </p:spPr>
          <p:txBody>
            <a:bodyPr wrap="none" anchor="ctr"/>
            <a:lstStyle/>
            <a:p>
              <a:endParaRPr lang="en-US"/>
            </a:p>
          </p:txBody>
        </p:sp>
        <p:sp>
          <p:nvSpPr>
            <p:cNvPr id="13" name="Line 10"/>
            <p:cNvSpPr>
              <a:spLocks noChangeShapeType="1"/>
            </p:cNvSpPr>
            <p:nvPr/>
          </p:nvSpPr>
          <p:spPr bwMode="auto">
            <a:xfrm>
              <a:off x="5062" y="3773"/>
              <a:ext cx="138" cy="5"/>
            </a:xfrm>
            <a:prstGeom prst="line">
              <a:avLst/>
            </a:prstGeom>
            <a:noFill/>
            <a:ln w="12700">
              <a:solidFill>
                <a:schemeClr val="tx1"/>
              </a:solidFill>
              <a:round/>
              <a:headEnd/>
              <a:tailEnd type="triangle" w="med" len="med"/>
            </a:ln>
            <a:effectLst/>
          </p:spPr>
          <p:txBody>
            <a:bodyPr wrap="none" anchor="ctr"/>
            <a:lstStyle/>
            <a:p>
              <a:endParaRPr lang="en-US"/>
            </a:p>
          </p:txBody>
        </p:sp>
      </p:grpSp>
      <p:sp>
        <p:nvSpPr>
          <p:cNvPr id="14" name="AutoShape 20"/>
          <p:cNvSpPr>
            <a:spLocks noChangeArrowheads="1"/>
          </p:cNvSpPr>
          <p:nvPr/>
        </p:nvSpPr>
        <p:spPr bwMode="auto">
          <a:xfrm>
            <a:off x="7671310" y="928670"/>
            <a:ext cx="329714" cy="357190"/>
          </a:xfrm>
          <a:prstGeom prst="irregularSeal1">
            <a:avLst/>
          </a:prstGeom>
          <a:solidFill>
            <a:srgbClr val="FFFF00"/>
          </a:solidFill>
          <a:ln w="9525">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793 -0.01179 C 0.01793 -0.01179 0.40368 -0.33526 0.78943 -0.6585 " pathEditMode="relative" ptsTypes="aA">
                                      <p:cBhvr>
                                        <p:cTn id="6" dur="2000" fill="hold"/>
                                        <p:tgtEl>
                                          <p:spTgt spid="2"/>
                                        </p:tgtEl>
                                        <p:attrNameLst>
                                          <p:attrName>ppt_x</p:attrName>
                                          <p:attrName>ppt_y</p:attrName>
                                        </p:attrNameLst>
                                      </p:cBhvr>
                                    </p:animMotion>
                                  </p:childTnLst>
                                </p:cTn>
                              </p:par>
                              <p:par>
                                <p:cTn id="7" presetID="3" presetClass="entr" presetSubtype="10" fill="hold" grpId="0" nodeType="withEffect">
                                  <p:stCondLst>
                                    <p:cond delay="100"/>
                                  </p:stCondLst>
                                  <p:childTnLst>
                                    <p:set>
                                      <p:cBhvr>
                                        <p:cTn id="8" dur="1" fill="hold">
                                          <p:stCondLst>
                                            <p:cond delay="0"/>
                                          </p:stCondLst>
                                        </p:cTn>
                                        <p:tgtEl>
                                          <p:spTgt spid="14"/>
                                        </p:tgtEl>
                                        <p:attrNameLst>
                                          <p:attrName>style.visibility</p:attrName>
                                        </p:attrNameLst>
                                      </p:cBhvr>
                                      <p:to>
                                        <p:strVal val="visible"/>
                                      </p:to>
                                    </p:set>
                                    <p:animEffect transition="in" filter="blinds(horizontal)">
                                      <p:cBhvr>
                                        <p:cTn id="9" dur="1600"/>
                                        <p:tgtEl>
                                          <p:spTgt spid="14"/>
                                        </p:tgtEl>
                                      </p:cBhvr>
                                    </p:animEffect>
                                  </p:childTnLst>
                                </p:cTn>
                              </p:par>
                              <p:par>
                                <p:cTn id="10" presetID="3" presetClass="exit" presetSubtype="10" fill="hold" grpId="1" nodeType="withEffect">
                                  <p:stCondLst>
                                    <p:cond delay="10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2000"/>
                            </p:stCondLst>
                            <p:childTnLst>
                              <p:par>
                                <p:cTn id="14" presetID="3" presetClass="entr" presetSubtype="10" fill="hold" grpId="2"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Drell-Yan at COMPASS</a:t>
            </a:r>
            <a:endParaRPr lang="en-US" dirty="0"/>
          </a:p>
        </p:txBody>
      </p:sp>
      <p:sp>
        <p:nvSpPr>
          <p:cNvPr id="3" name="TextovéPole 2"/>
          <p:cNvSpPr txBox="1"/>
          <p:nvPr/>
        </p:nvSpPr>
        <p:spPr>
          <a:xfrm>
            <a:off x="1403648" y="5085184"/>
            <a:ext cx="5715000" cy="1477328"/>
          </a:xfrm>
          <a:prstGeom prst="rect">
            <a:avLst/>
          </a:prstGeom>
          <a:noFill/>
        </p:spPr>
        <p:txBody>
          <a:bodyPr wrap="square" rtlCol="0">
            <a:spAutoFit/>
          </a:bodyPr>
          <a:lstStyle/>
          <a:p>
            <a:r>
              <a:rPr lang="en-US" dirty="0" smtClean="0"/>
              <a:t>Demands on setup:	High intensity </a:t>
            </a:r>
            <a:r>
              <a:rPr lang="el-GR" dirty="0" smtClean="0"/>
              <a:t>π</a:t>
            </a:r>
            <a:r>
              <a:rPr lang="en-US" baseline="30000" dirty="0" smtClean="0"/>
              <a:t>-</a:t>
            </a:r>
            <a:r>
              <a:rPr lang="en-US" dirty="0" smtClean="0"/>
              <a:t> beam </a:t>
            </a:r>
          </a:p>
          <a:p>
            <a:r>
              <a:rPr lang="en-US" dirty="0"/>
              <a:t>	</a:t>
            </a:r>
            <a:r>
              <a:rPr lang="en-US" dirty="0" smtClean="0"/>
              <a:t>	Transversely polarized proton target</a:t>
            </a:r>
          </a:p>
          <a:p>
            <a:r>
              <a:rPr lang="en-US" dirty="0" smtClean="0"/>
              <a:t>		Hadron Absorber</a:t>
            </a:r>
          </a:p>
          <a:p>
            <a:r>
              <a:rPr lang="en-US" dirty="0"/>
              <a:t>	</a:t>
            </a:r>
            <a:r>
              <a:rPr lang="en-US" dirty="0" smtClean="0"/>
              <a:t>	Dedicated muon trigger</a:t>
            </a:r>
          </a:p>
          <a:p>
            <a:endParaRPr lang="en-US" dirty="0"/>
          </a:p>
        </p:txBody>
      </p:sp>
      <p:pic>
        <p:nvPicPr>
          <p:cNvPr id="14" name="Immagine 1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2348880"/>
            <a:ext cx="8562109"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Freccia destra 22"/>
          <p:cNvSpPr>
            <a:spLocks noChangeArrowheads="1"/>
          </p:cNvSpPr>
          <p:nvPr/>
        </p:nvSpPr>
        <p:spPr bwMode="auto">
          <a:xfrm>
            <a:off x="990600" y="2922814"/>
            <a:ext cx="914400" cy="304800"/>
          </a:xfrm>
          <a:prstGeom prst="rightArrow">
            <a:avLst>
              <a:gd name="adj1" fmla="val 50000"/>
              <a:gd name="adj2" fmla="val 50000"/>
            </a:avLst>
          </a:prstGeom>
          <a:noFill/>
          <a:ln w="9525">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a:p>
        </p:txBody>
      </p:sp>
      <p:cxnSp>
        <p:nvCxnSpPr>
          <p:cNvPr id="22" name="Connettore 2 15"/>
          <p:cNvCxnSpPr>
            <a:cxnSpLocks noChangeShapeType="1"/>
          </p:cNvCxnSpPr>
          <p:nvPr/>
        </p:nvCxnSpPr>
        <p:spPr bwMode="auto">
          <a:xfrm>
            <a:off x="990600" y="3075214"/>
            <a:ext cx="5638800" cy="533400"/>
          </a:xfrm>
          <a:prstGeom prst="straightConnector1">
            <a:avLst/>
          </a:prstGeom>
          <a:noFill/>
          <a:ln w="9525">
            <a:solidFill>
              <a:srgbClr val="000090"/>
            </a:solidFill>
            <a:round/>
            <a:headEnd/>
            <a:tailEnd type="arrow" w="med" len="med"/>
          </a:ln>
          <a:extLst>
            <a:ext uri="{909E8E84-426E-40DD-AFC4-6F175D3DCCD1}">
              <a14:hiddenFill xmlns:a14="http://schemas.microsoft.com/office/drawing/2010/main" xmlns="">
                <a:noFill/>
              </a14:hiddenFill>
            </a:ext>
          </a:extLst>
        </p:spPr>
      </p:cxnSp>
      <p:cxnSp>
        <p:nvCxnSpPr>
          <p:cNvPr id="23" name="Connettore 2 18"/>
          <p:cNvCxnSpPr>
            <a:cxnSpLocks noChangeShapeType="1"/>
          </p:cNvCxnSpPr>
          <p:nvPr/>
        </p:nvCxnSpPr>
        <p:spPr bwMode="auto">
          <a:xfrm flipV="1">
            <a:off x="990600" y="2541814"/>
            <a:ext cx="5638800" cy="533400"/>
          </a:xfrm>
          <a:prstGeom prst="straightConnector1">
            <a:avLst/>
          </a:prstGeom>
          <a:noFill/>
          <a:ln w="9525">
            <a:solidFill>
              <a:srgbClr val="000090"/>
            </a:solidFill>
            <a:round/>
            <a:headEnd/>
            <a:tailEnd type="arrow" w="med" len="med"/>
          </a:ln>
          <a:extLst>
            <a:ext uri="{909E8E84-426E-40DD-AFC4-6F175D3DCCD1}">
              <a14:hiddenFill xmlns:a14="http://schemas.microsoft.com/office/drawing/2010/main" xmlns="">
                <a:noFill/>
              </a14:hiddenFill>
            </a:ext>
          </a:extLst>
        </p:spPr>
      </p:cxnSp>
      <p:sp>
        <p:nvSpPr>
          <p:cNvPr id="24" name="Freccia destra 23"/>
          <p:cNvSpPr>
            <a:spLocks noChangeArrowheads="1"/>
          </p:cNvSpPr>
          <p:nvPr/>
        </p:nvSpPr>
        <p:spPr bwMode="auto">
          <a:xfrm>
            <a:off x="2209800" y="2999014"/>
            <a:ext cx="914400" cy="152400"/>
          </a:xfrm>
          <a:prstGeom prst="rightArrow">
            <a:avLst>
              <a:gd name="adj1" fmla="val 50000"/>
              <a:gd name="adj2" fmla="val 50000"/>
            </a:avLst>
          </a:prstGeom>
          <a:noFill/>
          <a:ln w="9525">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a:p>
        </p:txBody>
      </p:sp>
      <p:cxnSp>
        <p:nvCxnSpPr>
          <p:cNvPr id="25" name="Connettore 2 11"/>
          <p:cNvCxnSpPr>
            <a:cxnSpLocks noChangeShapeType="1"/>
          </p:cNvCxnSpPr>
          <p:nvPr/>
        </p:nvCxnSpPr>
        <p:spPr bwMode="auto">
          <a:xfrm>
            <a:off x="0" y="3075214"/>
            <a:ext cx="963386" cy="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4" name="Zástupný symbol pro číslo snímku 3"/>
          <p:cNvSpPr>
            <a:spLocks noGrp="1"/>
          </p:cNvSpPr>
          <p:nvPr>
            <p:ph type="sldNum" sz="quarter" idx="12"/>
          </p:nvPr>
        </p:nvSpPr>
        <p:spPr/>
        <p:txBody>
          <a:bodyPr/>
          <a:lstStyle/>
          <a:p>
            <a:fld id="{81EF1A39-F1B4-48AA-9DE7-C47AA9D8B6E7}" type="slidenum">
              <a:rPr lang="en-US" smtClean="0"/>
              <a:pPr/>
              <a:t>16</a:t>
            </a:fld>
            <a:endParaRPr lang="en-US" dirty="0"/>
          </a:p>
        </p:txBody>
      </p:sp>
      <p:sp>
        <p:nvSpPr>
          <p:cNvPr id="11" name="Textfeld 10"/>
          <p:cNvSpPr txBox="1"/>
          <p:nvPr/>
        </p:nvSpPr>
        <p:spPr>
          <a:xfrm>
            <a:off x="2411760" y="1556792"/>
            <a:ext cx="3528392" cy="523220"/>
          </a:xfrm>
          <a:prstGeom prst="rect">
            <a:avLst/>
          </a:prstGeom>
          <a:noFill/>
        </p:spPr>
        <p:txBody>
          <a:bodyPr wrap="square" rtlCol="0">
            <a:spAutoFit/>
          </a:bodyPr>
          <a:lstStyle/>
          <a:p>
            <a:pPr algn="ctr"/>
            <a:r>
              <a:rPr lang="en-US" sz="2800" smtClean="0"/>
              <a:t>Michael Pesek - Prague</a:t>
            </a:r>
            <a:endParaRPr lang="en-US" sz="2800"/>
          </a:p>
        </p:txBody>
      </p:sp>
    </p:spTree>
    <p:extLst>
      <p:ext uri="{BB962C8B-B14F-4D97-AF65-F5344CB8AC3E}">
        <p14:creationId xmlns:p14="http://schemas.microsoft.com/office/powerpoint/2010/main" xmlns="" val="3134629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0" y="0"/>
            <a:ext cx="9144000" cy="6892707"/>
          </a:xfrm>
          <a:prstGeom prst="rect">
            <a:avLst/>
          </a:prstGeom>
          <a:solidFill>
            <a:srgbClr val="2C70AE">
              <a:alpha val="25000"/>
            </a:srgbClr>
          </a:solidFill>
        </p:spPr>
        <p:txBody>
          <a:bodyPr wrap="square" rtlCol="0">
            <a:spAutoFit/>
            <a:scene3d>
              <a:camera prst="isometricLeftDown"/>
              <a:lightRig rig="threePt" dir="t"/>
            </a:scene3d>
          </a:bodyPr>
          <a:lstStyle/>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p:txBody>
      </p:sp>
      <p:sp>
        <p:nvSpPr>
          <p:cNvPr id="2" name="Title 1"/>
          <p:cNvSpPr>
            <a:spLocks noGrp="1"/>
          </p:cNvSpPr>
          <p:nvPr>
            <p:ph type="title"/>
          </p:nvPr>
        </p:nvSpPr>
        <p:spPr>
          <a:xfrm>
            <a:off x="685800" y="609600"/>
            <a:ext cx="7772400" cy="606117"/>
          </a:xfrm>
        </p:spPr>
        <p:txBody>
          <a:bodyPr/>
          <a:lstStyle/>
          <a:p>
            <a:r>
              <a:rPr lang="en-US" sz="2400" i="1" dirty="0" smtClean="0">
                <a:latin typeface="+mn-lt"/>
              </a:rPr>
              <a:t>HD Target Life Cycle</a:t>
            </a:r>
            <a:endParaRPr lang="en-US" sz="2400" i="1" dirty="0">
              <a:latin typeface="+mn-lt"/>
            </a:endParaRPr>
          </a:p>
        </p:txBody>
      </p:sp>
      <p:cxnSp>
        <p:nvCxnSpPr>
          <p:cNvPr id="6" name="Straight Arrow Connector 5"/>
          <p:cNvCxnSpPr/>
          <p:nvPr/>
        </p:nvCxnSpPr>
        <p:spPr bwMode="auto">
          <a:xfrm>
            <a:off x="4953000" y="3238500"/>
            <a:ext cx="1006151" cy="1638298"/>
          </a:xfrm>
          <a:prstGeom prst="straightConnector1">
            <a:avLst/>
          </a:prstGeom>
          <a:ln>
            <a:solidFill>
              <a:srgbClr val="00B050"/>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bwMode="auto">
          <a:xfrm flipH="1">
            <a:off x="3754016" y="5028421"/>
            <a:ext cx="2113384" cy="778"/>
          </a:xfrm>
          <a:prstGeom prst="straightConnector1">
            <a:avLst/>
          </a:prstGeom>
          <a:ln>
            <a:solidFill>
              <a:srgbClr val="00B050"/>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bwMode="auto">
          <a:xfrm flipV="1">
            <a:off x="3693367" y="3200399"/>
            <a:ext cx="1046584" cy="1676401"/>
          </a:xfrm>
          <a:prstGeom prst="straightConnector1">
            <a:avLst/>
          </a:prstGeom>
          <a:ln>
            <a:solidFill>
              <a:srgbClr val="00B05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4694076" y="2889376"/>
            <a:ext cx="304800" cy="304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0" name="Oval 19"/>
          <p:cNvSpPr/>
          <p:nvPr/>
        </p:nvSpPr>
        <p:spPr bwMode="auto">
          <a:xfrm>
            <a:off x="3388567" y="4876799"/>
            <a:ext cx="304800" cy="304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1" name="Oval 20"/>
          <p:cNvSpPr/>
          <p:nvPr/>
        </p:nvSpPr>
        <p:spPr bwMode="auto">
          <a:xfrm>
            <a:off x="5898502" y="4878355"/>
            <a:ext cx="304800" cy="304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37" name="Straight Arrow Connector 36"/>
          <p:cNvCxnSpPr>
            <a:endCxn id="18" idx="1"/>
          </p:cNvCxnSpPr>
          <p:nvPr/>
        </p:nvCxnSpPr>
        <p:spPr bwMode="auto">
          <a:xfrm>
            <a:off x="4419600" y="2743200"/>
            <a:ext cx="319113" cy="1908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Straight Arrow Connector 38"/>
          <p:cNvCxnSpPr>
            <a:endCxn id="18" idx="0"/>
          </p:cNvCxnSpPr>
          <p:nvPr/>
        </p:nvCxnSpPr>
        <p:spPr bwMode="auto">
          <a:xfrm>
            <a:off x="4846476" y="2467334"/>
            <a:ext cx="0" cy="4220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1" name="Straight Arrow Connector 40"/>
          <p:cNvCxnSpPr>
            <a:endCxn id="18" idx="7"/>
          </p:cNvCxnSpPr>
          <p:nvPr/>
        </p:nvCxnSpPr>
        <p:spPr bwMode="auto">
          <a:xfrm flipH="1">
            <a:off x="4954239" y="2743200"/>
            <a:ext cx="303561" cy="1908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2" name="TextBox 41"/>
          <p:cNvSpPr txBox="1"/>
          <p:nvPr/>
        </p:nvSpPr>
        <p:spPr>
          <a:xfrm>
            <a:off x="3876103" y="1294042"/>
            <a:ext cx="1905000" cy="461665"/>
          </a:xfrm>
          <a:prstGeom prst="rect">
            <a:avLst/>
          </a:prstGeom>
          <a:noFill/>
        </p:spPr>
        <p:txBody>
          <a:bodyPr wrap="square" rtlCol="0">
            <a:spAutoFit/>
          </a:bodyPr>
          <a:lstStyle/>
          <a:p>
            <a:r>
              <a:rPr lang="en-US" dirty="0" smtClean="0">
                <a:solidFill>
                  <a:srgbClr val="0070C0"/>
                </a:solidFill>
              </a:rPr>
              <a:t>Gas Handling</a:t>
            </a:r>
            <a:endParaRPr lang="en-US" dirty="0">
              <a:solidFill>
                <a:srgbClr val="0070C0"/>
              </a:solidFill>
            </a:endParaRPr>
          </a:p>
        </p:txBody>
      </p:sp>
      <p:sp>
        <p:nvSpPr>
          <p:cNvPr id="43" name="TextBox 42"/>
          <p:cNvSpPr txBox="1"/>
          <p:nvPr/>
        </p:nvSpPr>
        <p:spPr>
          <a:xfrm>
            <a:off x="3004877" y="2457729"/>
            <a:ext cx="1541162" cy="400110"/>
          </a:xfrm>
          <a:prstGeom prst="rect">
            <a:avLst/>
          </a:prstGeom>
          <a:noFill/>
        </p:spPr>
        <p:txBody>
          <a:bodyPr wrap="square" rtlCol="0">
            <a:spAutoFit/>
          </a:bodyPr>
          <a:lstStyle/>
          <a:p>
            <a:r>
              <a:rPr lang="en-US" sz="2000" i="1" dirty="0" smtClean="0"/>
              <a:t>Gas recovery</a:t>
            </a:r>
            <a:endParaRPr lang="en-US" sz="2000" i="1" dirty="0"/>
          </a:p>
        </p:txBody>
      </p:sp>
      <p:sp>
        <p:nvSpPr>
          <p:cNvPr id="44" name="TextBox 43"/>
          <p:cNvSpPr txBox="1"/>
          <p:nvPr/>
        </p:nvSpPr>
        <p:spPr>
          <a:xfrm>
            <a:off x="5232529" y="2477105"/>
            <a:ext cx="1453243" cy="400110"/>
          </a:xfrm>
          <a:prstGeom prst="rect">
            <a:avLst/>
          </a:prstGeom>
          <a:noFill/>
        </p:spPr>
        <p:txBody>
          <a:bodyPr wrap="square" rtlCol="0">
            <a:spAutoFit/>
          </a:bodyPr>
          <a:lstStyle/>
          <a:p>
            <a:r>
              <a:rPr lang="en-US" sz="2000" i="1" dirty="0" smtClean="0"/>
              <a:t>Gas Storage</a:t>
            </a:r>
            <a:endParaRPr lang="en-US" sz="2000" i="1" dirty="0"/>
          </a:p>
        </p:txBody>
      </p:sp>
      <p:sp>
        <p:nvSpPr>
          <p:cNvPr id="48" name="TextBox 47"/>
          <p:cNvSpPr txBox="1"/>
          <p:nvPr/>
        </p:nvSpPr>
        <p:spPr>
          <a:xfrm>
            <a:off x="2743201" y="1753830"/>
            <a:ext cx="3942572" cy="646331"/>
          </a:xfrm>
          <a:prstGeom prst="rect">
            <a:avLst/>
          </a:prstGeom>
          <a:noFill/>
        </p:spPr>
        <p:txBody>
          <a:bodyPr wrap="square" rtlCol="0">
            <a:spAutoFit/>
          </a:bodyPr>
          <a:lstStyle/>
          <a:p>
            <a:pPr algn="ctr"/>
            <a:r>
              <a:rPr lang="en-US" sz="1800" i="1" dirty="0" smtClean="0"/>
              <a:t>HD purification </a:t>
            </a:r>
            <a:r>
              <a:rPr lang="en-US" sz="1800" dirty="0" smtClean="0"/>
              <a:t>(JMU)</a:t>
            </a:r>
            <a:endParaRPr lang="en-US" sz="1800" i="1" dirty="0" smtClean="0"/>
          </a:p>
          <a:p>
            <a:pPr algn="ctr"/>
            <a:r>
              <a:rPr lang="en-US" sz="1800" i="1" dirty="0" smtClean="0"/>
              <a:t>Gas analysis </a:t>
            </a:r>
            <a:r>
              <a:rPr lang="en-US" sz="1800" dirty="0" smtClean="0"/>
              <a:t>(JMU, Rome2)</a:t>
            </a:r>
            <a:endParaRPr lang="en-US" sz="1800" dirty="0"/>
          </a:p>
        </p:txBody>
      </p:sp>
      <p:sp>
        <p:nvSpPr>
          <p:cNvPr id="50" name="TextBox 49"/>
          <p:cNvSpPr txBox="1"/>
          <p:nvPr/>
        </p:nvSpPr>
        <p:spPr>
          <a:xfrm>
            <a:off x="6172200" y="3773972"/>
            <a:ext cx="2418802" cy="461665"/>
          </a:xfrm>
          <a:prstGeom prst="rect">
            <a:avLst/>
          </a:prstGeom>
          <a:noFill/>
        </p:spPr>
        <p:txBody>
          <a:bodyPr wrap="square" rtlCol="0">
            <a:spAutoFit/>
          </a:bodyPr>
          <a:lstStyle/>
          <a:p>
            <a:r>
              <a:rPr lang="en-US" dirty="0" smtClean="0">
                <a:solidFill>
                  <a:srgbClr val="0070C0"/>
                </a:solidFill>
              </a:rPr>
              <a:t>Target Production</a:t>
            </a:r>
            <a:endParaRPr lang="en-US" dirty="0">
              <a:solidFill>
                <a:srgbClr val="0070C0"/>
              </a:solidFill>
            </a:endParaRPr>
          </a:p>
        </p:txBody>
      </p:sp>
      <p:sp>
        <p:nvSpPr>
          <p:cNvPr id="52" name="TextBox 51"/>
          <p:cNvSpPr txBox="1"/>
          <p:nvPr/>
        </p:nvSpPr>
        <p:spPr>
          <a:xfrm>
            <a:off x="6663175" y="4343400"/>
            <a:ext cx="1409360" cy="400110"/>
          </a:xfrm>
          <a:prstGeom prst="rect">
            <a:avLst/>
          </a:prstGeom>
          <a:noFill/>
        </p:spPr>
        <p:txBody>
          <a:bodyPr wrap="none" rtlCol="0">
            <a:spAutoFit/>
          </a:bodyPr>
          <a:lstStyle/>
          <a:p>
            <a:r>
              <a:rPr lang="en-US" sz="2000" i="1" dirty="0" smtClean="0"/>
              <a:t>Condensing</a:t>
            </a:r>
            <a:endParaRPr lang="en-US" sz="2000" i="1" dirty="0"/>
          </a:p>
        </p:txBody>
      </p:sp>
      <p:sp>
        <p:nvSpPr>
          <p:cNvPr id="53" name="TextBox 52"/>
          <p:cNvSpPr txBox="1"/>
          <p:nvPr/>
        </p:nvSpPr>
        <p:spPr>
          <a:xfrm>
            <a:off x="6663175" y="4676744"/>
            <a:ext cx="1378904" cy="400110"/>
          </a:xfrm>
          <a:prstGeom prst="rect">
            <a:avLst/>
          </a:prstGeom>
          <a:noFill/>
        </p:spPr>
        <p:txBody>
          <a:bodyPr wrap="none" rtlCol="0">
            <a:spAutoFit/>
          </a:bodyPr>
          <a:lstStyle/>
          <a:p>
            <a:r>
              <a:rPr lang="en-US" sz="2000" i="1" dirty="0" smtClean="0"/>
              <a:t>Calibrating</a:t>
            </a:r>
            <a:endParaRPr lang="en-US" sz="2000" i="1" dirty="0"/>
          </a:p>
        </p:txBody>
      </p:sp>
      <p:sp>
        <p:nvSpPr>
          <p:cNvPr id="54" name="TextBox 53"/>
          <p:cNvSpPr txBox="1"/>
          <p:nvPr/>
        </p:nvSpPr>
        <p:spPr>
          <a:xfrm>
            <a:off x="6663175" y="5010088"/>
            <a:ext cx="1265090" cy="400110"/>
          </a:xfrm>
          <a:prstGeom prst="rect">
            <a:avLst/>
          </a:prstGeom>
          <a:noFill/>
        </p:spPr>
        <p:txBody>
          <a:bodyPr wrap="none" rtlCol="0">
            <a:spAutoFit/>
          </a:bodyPr>
          <a:lstStyle/>
          <a:p>
            <a:r>
              <a:rPr lang="en-US" sz="2000" i="1" dirty="0" smtClean="0"/>
              <a:t>Polarizing</a:t>
            </a:r>
            <a:endParaRPr lang="en-US" sz="2000" i="1" dirty="0"/>
          </a:p>
        </p:txBody>
      </p:sp>
      <p:sp>
        <p:nvSpPr>
          <p:cNvPr id="55" name="TextBox 54"/>
          <p:cNvSpPr txBox="1"/>
          <p:nvPr/>
        </p:nvSpPr>
        <p:spPr>
          <a:xfrm>
            <a:off x="6655160" y="5343432"/>
            <a:ext cx="797013" cy="400110"/>
          </a:xfrm>
          <a:prstGeom prst="rect">
            <a:avLst/>
          </a:prstGeom>
          <a:noFill/>
        </p:spPr>
        <p:txBody>
          <a:bodyPr wrap="none" rtlCol="0">
            <a:spAutoFit/>
          </a:bodyPr>
          <a:lstStyle/>
          <a:p>
            <a:r>
              <a:rPr lang="en-US" sz="2000" i="1" dirty="0" smtClean="0"/>
              <a:t>Aging</a:t>
            </a:r>
            <a:endParaRPr lang="en-US" sz="2000" i="1" dirty="0"/>
          </a:p>
        </p:txBody>
      </p:sp>
      <p:cxnSp>
        <p:nvCxnSpPr>
          <p:cNvPr id="57" name="Straight Arrow Connector 56"/>
          <p:cNvCxnSpPr>
            <a:stCxn id="52" idx="1"/>
            <a:endCxn id="21" idx="7"/>
          </p:cNvCxnSpPr>
          <p:nvPr/>
        </p:nvCxnSpPr>
        <p:spPr bwMode="auto">
          <a:xfrm flipH="1">
            <a:off x="6158665" y="4543455"/>
            <a:ext cx="504510" cy="3795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1" name="Straight Arrow Connector 60"/>
          <p:cNvCxnSpPr>
            <a:stCxn id="53" idx="1"/>
            <a:endCxn id="21" idx="6"/>
          </p:cNvCxnSpPr>
          <p:nvPr/>
        </p:nvCxnSpPr>
        <p:spPr bwMode="auto">
          <a:xfrm flipH="1">
            <a:off x="6203302" y="4876799"/>
            <a:ext cx="459873" cy="1539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4" name="Straight Arrow Connector 63"/>
          <p:cNvCxnSpPr>
            <a:stCxn id="54" idx="1"/>
            <a:endCxn id="21" idx="5"/>
          </p:cNvCxnSpPr>
          <p:nvPr/>
        </p:nvCxnSpPr>
        <p:spPr bwMode="auto">
          <a:xfrm flipH="1" flipV="1">
            <a:off x="6158665" y="5138518"/>
            <a:ext cx="504510" cy="716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7" name="Straight Arrow Connector 66"/>
          <p:cNvCxnSpPr>
            <a:stCxn id="55" idx="1"/>
            <a:endCxn id="21" idx="4"/>
          </p:cNvCxnSpPr>
          <p:nvPr/>
        </p:nvCxnSpPr>
        <p:spPr bwMode="auto">
          <a:xfrm flipH="1" flipV="1">
            <a:off x="6050902" y="5183155"/>
            <a:ext cx="604258" cy="3603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1" name="TextBox 70"/>
          <p:cNvSpPr txBox="1"/>
          <p:nvPr/>
        </p:nvSpPr>
        <p:spPr>
          <a:xfrm>
            <a:off x="1143000" y="3773971"/>
            <a:ext cx="1676400" cy="461665"/>
          </a:xfrm>
          <a:prstGeom prst="rect">
            <a:avLst/>
          </a:prstGeom>
          <a:noFill/>
        </p:spPr>
        <p:txBody>
          <a:bodyPr wrap="square" rtlCol="0">
            <a:spAutoFit/>
          </a:bodyPr>
          <a:lstStyle/>
          <a:p>
            <a:r>
              <a:rPr lang="en-US" dirty="0" smtClean="0">
                <a:solidFill>
                  <a:srgbClr val="0070C0"/>
                </a:solidFill>
              </a:rPr>
              <a:t>Experiment</a:t>
            </a:r>
            <a:endParaRPr lang="en-US" dirty="0">
              <a:solidFill>
                <a:srgbClr val="0070C0"/>
              </a:solidFill>
            </a:endParaRPr>
          </a:p>
        </p:txBody>
      </p:sp>
      <p:sp>
        <p:nvSpPr>
          <p:cNvPr id="72" name="Rectangle 71"/>
          <p:cNvSpPr/>
          <p:nvPr/>
        </p:nvSpPr>
        <p:spPr>
          <a:xfrm>
            <a:off x="850258" y="4676744"/>
            <a:ext cx="2167838" cy="400110"/>
          </a:xfrm>
          <a:prstGeom prst="rect">
            <a:avLst/>
          </a:prstGeom>
        </p:spPr>
        <p:txBody>
          <a:bodyPr wrap="none">
            <a:spAutoFit/>
          </a:bodyPr>
          <a:lstStyle/>
          <a:p>
            <a:r>
              <a:rPr lang="en-US" sz="2000" i="1" dirty="0" smtClean="0"/>
              <a:t>(Spin Transferring)</a:t>
            </a:r>
            <a:endParaRPr lang="en-US" sz="2000" i="1" dirty="0"/>
          </a:p>
        </p:txBody>
      </p:sp>
      <p:sp>
        <p:nvSpPr>
          <p:cNvPr id="73" name="Rectangle 72"/>
          <p:cNvSpPr/>
          <p:nvPr/>
        </p:nvSpPr>
        <p:spPr>
          <a:xfrm>
            <a:off x="1330220" y="4369593"/>
            <a:ext cx="1301959" cy="400110"/>
          </a:xfrm>
          <a:prstGeom prst="rect">
            <a:avLst/>
          </a:prstGeom>
        </p:spPr>
        <p:txBody>
          <a:bodyPr wrap="none">
            <a:spAutoFit/>
          </a:bodyPr>
          <a:lstStyle/>
          <a:p>
            <a:r>
              <a:rPr lang="en-US" sz="2000" b="1" i="1" dirty="0" err="1" smtClean="0"/>
              <a:t>eHD</a:t>
            </a:r>
            <a:r>
              <a:rPr lang="en-US" sz="2000" b="1" i="1" dirty="0" smtClean="0"/>
              <a:t>, </a:t>
            </a:r>
            <a:r>
              <a:rPr lang="en-US" sz="2000" b="1" i="1" dirty="0" err="1">
                <a:latin typeface="Symbol" panose="05050102010706020507" pitchFamily="18" charset="2"/>
              </a:rPr>
              <a:t>g</a:t>
            </a:r>
            <a:r>
              <a:rPr lang="en-US" sz="2000" b="1" i="1" dirty="0" err="1" smtClean="0"/>
              <a:t>HD</a:t>
            </a:r>
            <a:endParaRPr lang="en-US" sz="2000" b="1" i="1" dirty="0"/>
          </a:p>
        </p:txBody>
      </p:sp>
      <p:sp>
        <p:nvSpPr>
          <p:cNvPr id="74" name="Rectangle 73"/>
          <p:cNvSpPr/>
          <p:nvPr/>
        </p:nvSpPr>
        <p:spPr>
          <a:xfrm>
            <a:off x="1262487" y="4995446"/>
            <a:ext cx="1755609" cy="400110"/>
          </a:xfrm>
          <a:prstGeom prst="rect">
            <a:avLst/>
          </a:prstGeom>
        </p:spPr>
        <p:txBody>
          <a:bodyPr wrap="none">
            <a:spAutoFit/>
          </a:bodyPr>
          <a:lstStyle/>
          <a:p>
            <a:r>
              <a:rPr lang="en-US" sz="2000" i="1" dirty="0" smtClean="0"/>
              <a:t>(Spin Flipping)</a:t>
            </a:r>
            <a:endParaRPr lang="en-US" sz="2000" i="1" dirty="0"/>
          </a:p>
        </p:txBody>
      </p:sp>
      <p:sp>
        <p:nvSpPr>
          <p:cNvPr id="75" name="Rectangle 74"/>
          <p:cNvSpPr/>
          <p:nvPr/>
        </p:nvSpPr>
        <p:spPr>
          <a:xfrm>
            <a:off x="1177528" y="5314148"/>
            <a:ext cx="1840568" cy="400110"/>
          </a:xfrm>
          <a:prstGeom prst="rect">
            <a:avLst/>
          </a:prstGeom>
        </p:spPr>
        <p:txBody>
          <a:bodyPr wrap="none">
            <a:spAutoFit/>
          </a:bodyPr>
          <a:lstStyle/>
          <a:p>
            <a:r>
              <a:rPr lang="en-US" sz="2000" i="1" dirty="0" smtClean="0"/>
              <a:t>(Field Rotating)</a:t>
            </a:r>
            <a:endParaRPr lang="en-US" sz="2000" i="1" dirty="0"/>
          </a:p>
        </p:txBody>
      </p:sp>
      <p:cxnSp>
        <p:nvCxnSpPr>
          <p:cNvPr id="77" name="Straight Arrow Connector 76"/>
          <p:cNvCxnSpPr>
            <a:stCxn id="73" idx="3"/>
            <a:endCxn id="20" idx="1"/>
          </p:cNvCxnSpPr>
          <p:nvPr/>
        </p:nvCxnSpPr>
        <p:spPr bwMode="auto">
          <a:xfrm>
            <a:off x="2632179" y="4569648"/>
            <a:ext cx="801025" cy="3517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9" name="Straight Arrow Connector 78"/>
          <p:cNvCxnSpPr>
            <a:stCxn id="72" idx="3"/>
            <a:endCxn id="20" idx="2"/>
          </p:cNvCxnSpPr>
          <p:nvPr/>
        </p:nvCxnSpPr>
        <p:spPr bwMode="auto">
          <a:xfrm>
            <a:off x="3018096" y="4876799"/>
            <a:ext cx="370471"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1" name="Straight Arrow Connector 80"/>
          <p:cNvCxnSpPr>
            <a:stCxn id="74" idx="3"/>
            <a:endCxn id="20" idx="3"/>
          </p:cNvCxnSpPr>
          <p:nvPr/>
        </p:nvCxnSpPr>
        <p:spPr bwMode="auto">
          <a:xfrm flipV="1">
            <a:off x="3018096" y="5136962"/>
            <a:ext cx="415108" cy="5853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3" name="Straight Arrow Connector 82"/>
          <p:cNvCxnSpPr>
            <a:stCxn id="75" idx="3"/>
            <a:endCxn id="20" idx="4"/>
          </p:cNvCxnSpPr>
          <p:nvPr/>
        </p:nvCxnSpPr>
        <p:spPr bwMode="auto">
          <a:xfrm flipV="1">
            <a:off x="3018096" y="5181599"/>
            <a:ext cx="522871" cy="3326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0" name="Circular Arrow 89"/>
          <p:cNvSpPr/>
          <p:nvPr/>
        </p:nvSpPr>
        <p:spPr bwMode="auto">
          <a:xfrm>
            <a:off x="4176647" y="3734707"/>
            <a:ext cx="1303912" cy="1260739"/>
          </a:xfrm>
          <a:prstGeom prst="circularArrow">
            <a:avLst>
              <a:gd name="adj1" fmla="val 9161"/>
              <a:gd name="adj2" fmla="val 1110471"/>
              <a:gd name="adj3" fmla="val 15088802"/>
              <a:gd name="adj4" fmla="val 17253474"/>
              <a:gd name="adj5" fmla="val 13731"/>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nvGrpSpPr>
          <p:cNvPr id="4" name="Group 34"/>
          <p:cNvGrpSpPr/>
          <p:nvPr/>
        </p:nvGrpSpPr>
        <p:grpSpPr>
          <a:xfrm>
            <a:off x="152400" y="152400"/>
            <a:ext cx="685800" cy="457200"/>
            <a:chOff x="8229600" y="304800"/>
            <a:chExt cx="480696" cy="305304"/>
          </a:xfrm>
        </p:grpSpPr>
        <p:sp>
          <p:nvSpPr>
            <p:cNvPr id="36" name="Line 4"/>
            <p:cNvSpPr>
              <a:spLocks noChangeShapeType="1"/>
            </p:cNvSpPr>
            <p:nvPr/>
          </p:nvSpPr>
          <p:spPr bwMode="auto">
            <a:xfrm flipH="1" flipV="1">
              <a:off x="8458094"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38" name="Line 5"/>
            <p:cNvSpPr>
              <a:spLocks noChangeShapeType="1"/>
            </p:cNvSpPr>
            <p:nvPr/>
          </p:nvSpPr>
          <p:spPr bwMode="auto">
            <a:xfrm flipH="1" flipV="1">
              <a:off x="8305165"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40" name="Oval 7"/>
            <p:cNvSpPr>
              <a:spLocks noChangeArrowheads="1"/>
            </p:cNvSpPr>
            <p:nvPr/>
          </p:nvSpPr>
          <p:spPr bwMode="auto">
            <a:xfrm>
              <a:off x="8229600" y="379818"/>
              <a:ext cx="152929" cy="151780"/>
            </a:xfrm>
            <a:prstGeom prst="ellipse">
              <a:avLst/>
            </a:prstGeom>
            <a:solidFill>
              <a:srgbClr val="FF6600"/>
            </a:solidFill>
            <a:ln w="9525">
              <a:solidFill>
                <a:schemeClr val="tx1"/>
              </a:solidFill>
              <a:round/>
              <a:headEnd/>
              <a:tailEnd/>
            </a:ln>
            <a:effectLst/>
            <a:scene3d>
              <a:camera prst="orthographicFront"/>
              <a:lightRig rig="harsh" dir="t"/>
            </a:scene3d>
            <a:sp3d prstMaterial="dkEdge">
              <a:bevelT/>
              <a:bevelB/>
            </a:sp3d>
          </p:spPr>
          <p:txBody>
            <a:bodyPr wrap="none" lIns="113517" tIns="56758" rIns="113517" bIns="56758" anchor="ctr"/>
            <a:lstStyle/>
            <a:p>
              <a:pPr algn="ctr" defTabSz="1019175"/>
              <a:r>
                <a:rPr lang="en-US" sz="1600" dirty="0"/>
                <a:t>H</a:t>
              </a:r>
            </a:p>
          </p:txBody>
        </p:sp>
        <p:sp>
          <p:nvSpPr>
            <p:cNvPr id="45" name="Oval 8"/>
            <p:cNvSpPr>
              <a:spLocks noChangeArrowheads="1"/>
            </p:cNvSpPr>
            <p:nvPr/>
          </p:nvSpPr>
          <p:spPr bwMode="auto">
            <a:xfrm>
              <a:off x="8382529" y="379818"/>
              <a:ext cx="152929" cy="151780"/>
            </a:xfrm>
            <a:prstGeom prst="ellipse">
              <a:avLst/>
            </a:prstGeom>
            <a:solidFill>
              <a:srgbClr val="00CCFF"/>
            </a:solidFill>
            <a:ln w="9525">
              <a:solidFill>
                <a:schemeClr val="tx1"/>
              </a:solidFill>
              <a:round/>
              <a:headEnd/>
              <a:tailEnd/>
            </a:ln>
            <a:effectLst/>
            <a:scene3d>
              <a:camera prst="orthographicFront"/>
              <a:lightRig rig="threePt" dir="t"/>
            </a:scene3d>
            <a:sp3d prstMaterial="metal">
              <a:bevelT/>
            </a:sp3d>
          </p:spPr>
          <p:txBody>
            <a:bodyPr wrap="none" lIns="113517" tIns="56758" rIns="113517" bIns="56758" anchor="ctr"/>
            <a:lstStyle/>
            <a:p>
              <a:pPr algn="ctr" defTabSz="1019175"/>
              <a:r>
                <a:rPr lang="en-US" sz="1600" dirty="0" smtClean="0"/>
                <a:t>D</a:t>
              </a:r>
              <a:endParaRPr lang="en-US" sz="1600" dirty="0"/>
            </a:p>
          </p:txBody>
        </p:sp>
        <p:sp>
          <p:nvSpPr>
            <p:cNvPr id="46" name="Oval 45"/>
            <p:cNvSpPr>
              <a:spLocks noChangeArrowheads="1"/>
            </p:cNvSpPr>
            <p:nvPr/>
          </p:nvSpPr>
          <p:spPr bwMode="auto">
            <a:xfrm>
              <a:off x="8481696" y="381000"/>
              <a:ext cx="228600" cy="152400"/>
            </a:xfrm>
            <a:prstGeom prst="ellipse">
              <a:avLst/>
            </a:prstGeom>
            <a:noFill/>
            <a:ln w="9525">
              <a:noFill/>
              <a:round/>
              <a:headEnd/>
              <a:tailEnd/>
            </a:ln>
            <a:effectLst/>
          </p:spPr>
          <p:txBody>
            <a:bodyPr wrap="none" lIns="113517" tIns="56758" rIns="113517" bIns="56758" anchor="ctr">
              <a:scene3d>
                <a:camera prst="orthographicFront"/>
                <a:lightRig rig="sunset" dir="t"/>
              </a:scene3d>
            </a:bodyPr>
            <a:lstStyle/>
            <a:p>
              <a:pPr algn="ctr" defTabSz="1019175"/>
              <a:r>
                <a:rPr lang="en-US" sz="1600" i="1" dirty="0" smtClean="0">
                  <a:effectLst>
                    <a:glow rad="63500">
                      <a:schemeClr val="accent1">
                        <a:satMod val="175000"/>
                        <a:alpha val="40000"/>
                      </a:schemeClr>
                    </a:glow>
                  </a:effectLst>
                </a:rPr>
                <a:t> ice</a:t>
              </a:r>
              <a:endParaRPr lang="en-US" sz="1600" i="1" dirty="0">
                <a:effectLst>
                  <a:glow rad="63500">
                    <a:schemeClr val="accent1">
                      <a:satMod val="175000"/>
                      <a:alpha val="40000"/>
                    </a:schemeClr>
                  </a:glow>
                </a:effectLst>
              </a:endParaRPr>
            </a:p>
          </p:txBody>
        </p:sp>
      </p:grpSp>
      <p:sp>
        <p:nvSpPr>
          <p:cNvPr id="3" name="TextBox 2"/>
          <p:cNvSpPr txBox="1"/>
          <p:nvPr/>
        </p:nvSpPr>
        <p:spPr>
          <a:xfrm rot="3892865">
            <a:off x="-362503" y="3288488"/>
            <a:ext cx="1749129" cy="369332"/>
          </a:xfrm>
          <a:prstGeom prst="rect">
            <a:avLst/>
          </a:prstGeom>
          <a:noFill/>
        </p:spPr>
        <p:txBody>
          <a:bodyPr wrap="square" rtlCol="0">
            <a:spAutoFit/>
          </a:bodyPr>
          <a:lstStyle/>
          <a:p>
            <a:r>
              <a:rPr lang="en-US" sz="1800" i="1" dirty="0" smtClean="0"/>
              <a:t>See Lowry’s Talk</a:t>
            </a:r>
            <a:endParaRPr lang="en-US" sz="1800" i="1" dirty="0"/>
          </a:p>
        </p:txBody>
      </p:sp>
      <p:cxnSp>
        <p:nvCxnSpPr>
          <p:cNvPr id="5" name="Straight Arrow Connector 4"/>
          <p:cNvCxnSpPr>
            <a:stCxn id="3" idx="3"/>
          </p:cNvCxnSpPr>
          <p:nvPr/>
        </p:nvCxnSpPr>
        <p:spPr bwMode="auto">
          <a:xfrm>
            <a:off x="883313" y="4265010"/>
            <a:ext cx="640687" cy="21930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rot="1558239">
            <a:off x="7108616" y="2144168"/>
            <a:ext cx="1639297" cy="646331"/>
          </a:xfrm>
          <a:prstGeom prst="rect">
            <a:avLst/>
          </a:prstGeom>
          <a:noFill/>
        </p:spPr>
        <p:txBody>
          <a:bodyPr wrap="square" rtlCol="0">
            <a:spAutoFit/>
          </a:bodyPr>
          <a:lstStyle/>
          <a:p>
            <a:r>
              <a:rPr lang="en-US" sz="1800" i="1" dirty="0"/>
              <a:t>See</a:t>
            </a:r>
            <a:r>
              <a:rPr lang="en-US" sz="1800" i="1" dirty="0" smtClean="0"/>
              <a:t> Steve </a:t>
            </a:r>
            <a:r>
              <a:rPr lang="en-US" sz="1800" i="1" dirty="0" err="1" smtClean="0"/>
              <a:t>Whisnant’s</a:t>
            </a:r>
            <a:r>
              <a:rPr lang="en-US" sz="1800" i="1" dirty="0" smtClean="0"/>
              <a:t> </a:t>
            </a:r>
            <a:r>
              <a:rPr lang="en-US" sz="1800" i="1" dirty="0"/>
              <a:t>Talk</a:t>
            </a:r>
            <a:endParaRPr lang="en-US" sz="1800" dirty="0"/>
          </a:p>
        </p:txBody>
      </p:sp>
      <p:cxnSp>
        <p:nvCxnSpPr>
          <p:cNvPr id="16" name="Straight Arrow Connector 15"/>
          <p:cNvCxnSpPr>
            <a:stCxn id="14" idx="1"/>
          </p:cNvCxnSpPr>
          <p:nvPr/>
        </p:nvCxnSpPr>
        <p:spPr bwMode="auto">
          <a:xfrm rot="10800000">
            <a:off x="5959151" y="1942389"/>
            <a:ext cx="1232234" cy="16601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14" idx="1"/>
          </p:cNvCxnSpPr>
          <p:nvPr/>
        </p:nvCxnSpPr>
        <p:spPr bwMode="auto">
          <a:xfrm rot="10800000" flipV="1">
            <a:off x="6203303" y="2108401"/>
            <a:ext cx="988082" cy="101398"/>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51" name="Rechteck 50"/>
          <p:cNvSpPr/>
          <p:nvPr/>
        </p:nvSpPr>
        <p:spPr>
          <a:xfrm>
            <a:off x="2411760" y="0"/>
            <a:ext cx="5040560" cy="646331"/>
          </a:xfrm>
          <a:prstGeom prst="rect">
            <a:avLst/>
          </a:prstGeom>
        </p:spPr>
        <p:txBody>
          <a:bodyPr wrap="square">
            <a:spAutoFit/>
          </a:bodyPr>
          <a:lstStyle/>
          <a:p>
            <a:r>
              <a:rPr lang="en-US" b="1" i="1" smtClean="0">
                <a:solidFill>
                  <a:srgbClr val="FF0000"/>
                </a:solidFill>
              </a:rPr>
              <a:t>Xiangdong Wei</a:t>
            </a:r>
          </a:p>
          <a:p>
            <a:r>
              <a:rPr lang="en-US" b="1" i="1" smtClean="0">
                <a:solidFill>
                  <a:srgbClr val="FF0000"/>
                </a:solidFill>
              </a:rPr>
              <a:t>Thomas Jefferson National Accelerator Facility</a:t>
            </a:r>
            <a:endParaRPr lang="en-US" b="1" dirty="0">
              <a:solidFill>
                <a:srgbClr val="FF0000"/>
              </a:solidFill>
            </a:endParaRPr>
          </a:p>
        </p:txBody>
      </p:sp>
    </p:spTree>
    <p:extLst>
      <p:ext uri="{BB962C8B-B14F-4D97-AF65-F5344CB8AC3E}">
        <p14:creationId xmlns="" xmlns:p14="http://schemas.microsoft.com/office/powerpoint/2010/main" xmlns:mv="urn:schemas-microsoft-com:mac:vml" xmlns:mc="http://schemas.openxmlformats.org/markup-compatibility/2006" val="2594226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0" y="0"/>
            <a:ext cx="9144000" cy="6892707"/>
          </a:xfrm>
          <a:prstGeom prst="rect">
            <a:avLst/>
          </a:prstGeom>
          <a:solidFill>
            <a:srgbClr val="2C70AE">
              <a:alpha val="25000"/>
            </a:srgbClr>
          </a:solidFill>
        </p:spPr>
        <p:txBody>
          <a:bodyPr wrap="square" rtlCol="0">
            <a:spAutoFit/>
            <a:scene3d>
              <a:camera prst="isometricLeftDown"/>
              <a:lightRig rig="threePt" dir="t"/>
            </a:scene3d>
          </a:bodyPr>
          <a:lstStyle/>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p:txBody>
      </p:sp>
      <p:sp>
        <p:nvSpPr>
          <p:cNvPr id="3" name="Content Placeholder 2"/>
          <p:cNvSpPr>
            <a:spLocks noGrp="1"/>
          </p:cNvSpPr>
          <p:nvPr>
            <p:ph idx="1"/>
          </p:nvPr>
        </p:nvSpPr>
        <p:spPr>
          <a:xfrm>
            <a:off x="685800" y="762000"/>
            <a:ext cx="7772400" cy="5334000"/>
          </a:xfrm>
        </p:spPr>
        <p:txBody>
          <a:bodyPr>
            <a:normAutofit lnSpcReduction="10000"/>
          </a:bodyPr>
          <a:lstStyle/>
          <a:p>
            <a:pPr marL="457200" indent="-457200">
              <a:buFont typeface="+mj-lt"/>
              <a:buAutoNum type="arabicPeriod"/>
            </a:pPr>
            <a:r>
              <a:rPr lang="en-US" sz="2000" i="1" dirty="0" smtClean="0"/>
              <a:t>Adiabatically rotating </a:t>
            </a:r>
            <a:r>
              <a:rPr lang="en-US" sz="2000" i="1" dirty="0"/>
              <a:t>m</a:t>
            </a:r>
            <a:r>
              <a:rPr lang="en-US" sz="2000" i="1" dirty="0" smtClean="0"/>
              <a:t>agnetic field direction</a:t>
            </a:r>
          </a:p>
          <a:p>
            <a:pPr lvl="1"/>
            <a:endParaRPr lang="en-US" sz="1800" dirty="0" smtClean="0"/>
          </a:p>
          <a:p>
            <a:pPr lvl="1"/>
            <a:r>
              <a:rPr lang="en-US" sz="1800" dirty="0" smtClean="0"/>
              <a:t>Using both transverse and axial magnets, this operation is straight forward and quick, as long as the field rotation rate is much slower than the Lamar Frequencies of H and D at the lowest field, and the T</a:t>
            </a:r>
            <a:r>
              <a:rPr lang="en-US" sz="1800" baseline="-25000" dirty="0" smtClean="0"/>
              <a:t>1</a:t>
            </a:r>
            <a:r>
              <a:rPr lang="en-US" sz="1800" dirty="0" smtClean="0"/>
              <a:t>s are much longer than the rotation time. </a:t>
            </a:r>
          </a:p>
          <a:p>
            <a:pPr marL="457200" lvl="1" indent="0">
              <a:buNone/>
            </a:pPr>
            <a:r>
              <a:rPr lang="en-US" sz="1800" dirty="0">
                <a:solidFill>
                  <a:srgbClr val="0070C0"/>
                </a:solidFill>
              </a:rPr>
              <a:t>	</a:t>
            </a:r>
            <a:r>
              <a:rPr lang="en-US" sz="1800" i="1" dirty="0" smtClean="0">
                <a:solidFill>
                  <a:srgbClr val="0070C0"/>
                </a:solidFill>
              </a:rPr>
              <a:t>Typical scales: 	T</a:t>
            </a:r>
            <a:r>
              <a:rPr lang="en-US" sz="1800" i="1" baseline="-25000" dirty="0" smtClean="0">
                <a:solidFill>
                  <a:srgbClr val="0070C0"/>
                </a:solidFill>
              </a:rPr>
              <a:t>1</a:t>
            </a:r>
            <a:r>
              <a:rPr lang="en-US" sz="1800" i="1" dirty="0" smtClean="0">
                <a:solidFill>
                  <a:srgbClr val="0070C0"/>
                </a:solidFill>
              </a:rPr>
              <a:t> ~months; </a:t>
            </a:r>
          </a:p>
          <a:p>
            <a:pPr marL="457200" lvl="1" indent="0">
              <a:buNone/>
            </a:pPr>
            <a:r>
              <a:rPr lang="en-US" sz="1800" i="1" dirty="0">
                <a:solidFill>
                  <a:srgbClr val="0070C0"/>
                </a:solidFill>
              </a:rPr>
              <a:t>	</a:t>
            </a:r>
            <a:r>
              <a:rPr lang="en-US" sz="1800" i="1" dirty="0" smtClean="0">
                <a:solidFill>
                  <a:srgbClr val="0070C0"/>
                </a:solidFill>
              </a:rPr>
              <a:t>		rotation time </a:t>
            </a:r>
            <a:r>
              <a:rPr lang="en-US" sz="1800" i="1" dirty="0">
                <a:solidFill>
                  <a:srgbClr val="0070C0"/>
                </a:solidFill>
              </a:rPr>
              <a:t>~</a:t>
            </a:r>
            <a:r>
              <a:rPr lang="en-US" sz="1800" i="1" dirty="0" smtClean="0">
                <a:solidFill>
                  <a:srgbClr val="0070C0"/>
                </a:solidFill>
              </a:rPr>
              <a:t>minutes;</a:t>
            </a:r>
          </a:p>
          <a:p>
            <a:pPr marL="457200" lvl="1" indent="0">
              <a:buNone/>
            </a:pPr>
            <a:r>
              <a:rPr lang="en-US" sz="1800" i="1" dirty="0">
                <a:solidFill>
                  <a:srgbClr val="0070C0"/>
                </a:solidFill>
              </a:rPr>
              <a:t>	</a:t>
            </a:r>
            <a:r>
              <a:rPr lang="en-US" sz="1800" i="1" dirty="0" smtClean="0">
                <a:solidFill>
                  <a:srgbClr val="0070C0"/>
                </a:solidFill>
              </a:rPr>
              <a:t>		NMR frequency ~300kHz for D and ~2MHz for H</a:t>
            </a:r>
            <a:endParaRPr lang="en-US" sz="1800" dirty="0">
              <a:solidFill>
                <a:srgbClr val="0070C0"/>
              </a:solidFill>
            </a:endParaRPr>
          </a:p>
          <a:p>
            <a:pPr marL="457200" lvl="1" indent="0">
              <a:buNone/>
            </a:pPr>
            <a:r>
              <a:rPr lang="en-US" sz="1800" dirty="0" smtClean="0">
                <a:solidFill>
                  <a:srgbClr val="0070C0"/>
                </a:solidFill>
              </a:rPr>
              <a:t>			</a:t>
            </a:r>
            <a:r>
              <a:rPr lang="en-US" sz="1800" i="1" dirty="0" smtClean="0">
                <a:solidFill>
                  <a:srgbClr val="0070C0"/>
                </a:solidFill>
              </a:rPr>
              <a:t>@0.0600T</a:t>
            </a:r>
          </a:p>
          <a:p>
            <a:pPr lvl="1"/>
            <a:endParaRPr lang="en-US" sz="1800" dirty="0">
              <a:solidFill>
                <a:srgbClr val="0070C0"/>
              </a:solidFill>
            </a:endParaRPr>
          </a:p>
          <a:p>
            <a:pPr marL="457200" lvl="1" indent="0">
              <a:buNone/>
            </a:pPr>
            <a:endParaRPr lang="en-US" sz="1800" dirty="0">
              <a:solidFill>
                <a:srgbClr val="0070C0"/>
              </a:solidFill>
            </a:endParaRPr>
          </a:p>
          <a:p>
            <a:pPr lvl="1"/>
            <a:endParaRPr lang="en-US" sz="1800" dirty="0" smtClean="0">
              <a:solidFill>
                <a:srgbClr val="0070C0"/>
              </a:solidFill>
            </a:endParaRPr>
          </a:p>
          <a:p>
            <a:pPr lvl="1"/>
            <a:endParaRPr lang="en-US" sz="1800" dirty="0">
              <a:solidFill>
                <a:srgbClr val="0070C0"/>
              </a:solidFill>
            </a:endParaRPr>
          </a:p>
          <a:p>
            <a:pPr lvl="1"/>
            <a:endParaRPr lang="en-US" sz="1800" dirty="0" smtClean="0">
              <a:solidFill>
                <a:srgbClr val="0070C0"/>
              </a:solidFill>
            </a:endParaRPr>
          </a:p>
          <a:p>
            <a:pPr lvl="1"/>
            <a:endParaRPr lang="en-US" sz="1800" dirty="0"/>
          </a:p>
          <a:p>
            <a:pPr lvl="1"/>
            <a:r>
              <a:rPr lang="en-US" sz="1800" dirty="0"/>
              <a:t>Polarization amplitudes stay the same &lt;=&gt; H &amp;D rotate together.</a:t>
            </a:r>
          </a:p>
          <a:p>
            <a:pPr lvl="1"/>
            <a:endParaRPr lang="en-US" sz="1800" dirty="0">
              <a:solidFill>
                <a:srgbClr val="0070C0"/>
              </a:solidFill>
            </a:endParaRPr>
          </a:p>
        </p:txBody>
      </p:sp>
      <p:sp>
        <p:nvSpPr>
          <p:cNvPr id="15" name="Left Arrow 14"/>
          <p:cNvSpPr/>
          <p:nvPr/>
        </p:nvSpPr>
        <p:spPr bwMode="auto">
          <a:xfrm>
            <a:off x="3619500" y="5348212"/>
            <a:ext cx="1181100" cy="228600"/>
          </a:xfrm>
          <a:prstGeom prst="leftArrow">
            <a:avLst>
              <a:gd name="adj1" fmla="val 56780"/>
              <a:gd name="adj2" fmla="val 50000"/>
            </a:avLst>
          </a:prstGeom>
          <a:solidFill>
            <a:srgbClr val="2B636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 name="Circular Arrow 11"/>
          <p:cNvSpPr/>
          <p:nvPr/>
        </p:nvSpPr>
        <p:spPr bwMode="auto">
          <a:xfrm flipH="1">
            <a:off x="3309881" y="3967571"/>
            <a:ext cx="2971800" cy="2989881"/>
          </a:xfrm>
          <a:prstGeom prst="circularArrow">
            <a:avLst>
              <a:gd name="adj1" fmla="val 2349"/>
              <a:gd name="adj2" fmla="val 751108"/>
              <a:gd name="adj3" fmla="val 20746120"/>
              <a:gd name="adj4" fmla="val 10800000"/>
              <a:gd name="adj5" fmla="val 3674"/>
            </a:avLst>
          </a:prstGeom>
          <a:gradFill flip="none" rotWithShape="1">
            <a:gsLst>
              <a:gs pos="0">
                <a:srgbClr val="FF0000"/>
              </a:gs>
              <a:gs pos="50000">
                <a:schemeClr val="accent1">
                  <a:shade val="67500"/>
                  <a:satMod val="115000"/>
                </a:schemeClr>
              </a:gs>
              <a:gs pos="100000">
                <a:schemeClr val="accent1">
                  <a:shade val="100000"/>
                  <a:satMod val="115000"/>
                  <a:lumMod val="33000"/>
                </a:schemeClr>
              </a:gs>
            </a:gsLst>
            <a:lin ang="0" scaled="1"/>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gradFill>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5400000" scaled="0"/>
              </a:gradFill>
              <a:effectLst/>
              <a:latin typeface="Times"/>
            </a:endParaRPr>
          </a:p>
        </p:txBody>
      </p:sp>
      <p:sp>
        <p:nvSpPr>
          <p:cNvPr id="17" name="Left Arrow 16"/>
          <p:cNvSpPr/>
          <p:nvPr/>
        </p:nvSpPr>
        <p:spPr bwMode="auto">
          <a:xfrm rot="2779529">
            <a:off x="3833869" y="4915121"/>
            <a:ext cx="1181100" cy="228600"/>
          </a:xfrm>
          <a:prstGeom prst="leftArrow">
            <a:avLst>
              <a:gd name="adj1" fmla="val 56780"/>
              <a:gd name="adj2" fmla="val 50000"/>
            </a:avLst>
          </a:prstGeom>
          <a:solidFill>
            <a:srgbClr val="63939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4" name="Left Arrow 13"/>
          <p:cNvSpPr/>
          <p:nvPr/>
        </p:nvSpPr>
        <p:spPr bwMode="auto">
          <a:xfrm rot="16200000" flipH="1">
            <a:off x="4210050" y="4757662"/>
            <a:ext cx="1181100" cy="228600"/>
          </a:xfrm>
          <a:prstGeom prst="leftArrow">
            <a:avLst>
              <a:gd name="adj1" fmla="val 56780"/>
              <a:gd name="adj2" fmla="val 50000"/>
            </a:avLst>
          </a:prstGeom>
          <a:solidFill>
            <a:srgbClr val="BEDFE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6" name="Left Arrow 15"/>
          <p:cNvSpPr/>
          <p:nvPr/>
        </p:nvSpPr>
        <p:spPr bwMode="auto">
          <a:xfrm rot="18820471" flipH="1">
            <a:off x="4586231" y="4915122"/>
            <a:ext cx="1181100" cy="228600"/>
          </a:xfrm>
          <a:prstGeom prst="leftArrow">
            <a:avLst>
              <a:gd name="adj1" fmla="val 56780"/>
              <a:gd name="adj2" fmla="val 50000"/>
            </a:avLst>
          </a:prstGeom>
          <a:solidFill>
            <a:srgbClr val="FF5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Left Arrow 10"/>
          <p:cNvSpPr/>
          <p:nvPr/>
        </p:nvSpPr>
        <p:spPr bwMode="auto">
          <a:xfrm flipH="1">
            <a:off x="4800600" y="5348212"/>
            <a:ext cx="1181100" cy="228600"/>
          </a:xfrm>
          <a:prstGeom prst="leftArrow">
            <a:avLst>
              <a:gd name="adj1" fmla="val 56780"/>
              <a:gd name="adj2" fmla="val 5000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a:xfrm>
            <a:off x="685800" y="152400"/>
            <a:ext cx="7772400" cy="533400"/>
          </a:xfrm>
        </p:spPr>
        <p:txBody>
          <a:bodyPr/>
          <a:lstStyle/>
          <a:p>
            <a:r>
              <a:rPr lang="en-US" sz="2400" i="1" dirty="0" smtClean="0"/>
              <a:t>Spin Manipulation Methods</a:t>
            </a:r>
            <a:endParaRPr lang="en-US" sz="2400" i="1" dirty="0"/>
          </a:p>
        </p:txBody>
      </p:sp>
      <p:grpSp>
        <p:nvGrpSpPr>
          <p:cNvPr id="4" name="Group 3"/>
          <p:cNvGrpSpPr/>
          <p:nvPr/>
        </p:nvGrpSpPr>
        <p:grpSpPr>
          <a:xfrm>
            <a:off x="152400" y="152400"/>
            <a:ext cx="685800" cy="457200"/>
            <a:chOff x="8229600" y="304800"/>
            <a:chExt cx="480696" cy="305304"/>
          </a:xfrm>
        </p:grpSpPr>
        <p:sp>
          <p:nvSpPr>
            <p:cNvPr id="5" name="Line 4"/>
            <p:cNvSpPr>
              <a:spLocks noChangeShapeType="1"/>
            </p:cNvSpPr>
            <p:nvPr/>
          </p:nvSpPr>
          <p:spPr bwMode="auto">
            <a:xfrm flipH="1" flipV="1">
              <a:off x="8458094"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6" name="Line 5"/>
            <p:cNvSpPr>
              <a:spLocks noChangeShapeType="1"/>
            </p:cNvSpPr>
            <p:nvPr/>
          </p:nvSpPr>
          <p:spPr bwMode="auto">
            <a:xfrm flipH="1" flipV="1">
              <a:off x="8305165"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7" name="Oval 7"/>
            <p:cNvSpPr>
              <a:spLocks noChangeArrowheads="1"/>
            </p:cNvSpPr>
            <p:nvPr/>
          </p:nvSpPr>
          <p:spPr bwMode="auto">
            <a:xfrm>
              <a:off x="8229600" y="379818"/>
              <a:ext cx="152929" cy="151780"/>
            </a:xfrm>
            <a:prstGeom prst="ellipse">
              <a:avLst/>
            </a:prstGeom>
            <a:solidFill>
              <a:srgbClr val="FF6600"/>
            </a:solidFill>
            <a:ln w="9525">
              <a:solidFill>
                <a:schemeClr val="tx1"/>
              </a:solidFill>
              <a:round/>
              <a:headEnd/>
              <a:tailEnd/>
            </a:ln>
            <a:effectLst/>
            <a:scene3d>
              <a:camera prst="orthographicFront"/>
              <a:lightRig rig="harsh" dir="t"/>
            </a:scene3d>
            <a:sp3d prstMaterial="dkEdge">
              <a:bevelT/>
              <a:bevelB/>
            </a:sp3d>
          </p:spPr>
          <p:txBody>
            <a:bodyPr wrap="none" lIns="113517" tIns="56758" rIns="113517" bIns="56758" anchor="ctr"/>
            <a:lstStyle/>
            <a:p>
              <a:pPr algn="ctr" defTabSz="1019175"/>
              <a:r>
                <a:rPr lang="en-US" sz="1600" dirty="0"/>
                <a:t>H</a:t>
              </a:r>
            </a:p>
          </p:txBody>
        </p:sp>
        <p:sp>
          <p:nvSpPr>
            <p:cNvPr id="8" name="Oval 8"/>
            <p:cNvSpPr>
              <a:spLocks noChangeArrowheads="1"/>
            </p:cNvSpPr>
            <p:nvPr/>
          </p:nvSpPr>
          <p:spPr bwMode="auto">
            <a:xfrm>
              <a:off x="8382529" y="379818"/>
              <a:ext cx="152929" cy="151780"/>
            </a:xfrm>
            <a:prstGeom prst="ellipse">
              <a:avLst/>
            </a:prstGeom>
            <a:solidFill>
              <a:srgbClr val="00CCFF"/>
            </a:solidFill>
            <a:ln w="9525">
              <a:solidFill>
                <a:schemeClr val="tx1"/>
              </a:solidFill>
              <a:round/>
              <a:headEnd/>
              <a:tailEnd/>
            </a:ln>
            <a:effectLst/>
            <a:scene3d>
              <a:camera prst="orthographicFront"/>
              <a:lightRig rig="threePt" dir="t"/>
            </a:scene3d>
            <a:sp3d prstMaterial="metal">
              <a:bevelT/>
            </a:sp3d>
          </p:spPr>
          <p:txBody>
            <a:bodyPr wrap="none" lIns="113517" tIns="56758" rIns="113517" bIns="56758" anchor="ctr"/>
            <a:lstStyle/>
            <a:p>
              <a:pPr algn="ctr" defTabSz="1019175"/>
              <a:r>
                <a:rPr lang="en-US" sz="1600" dirty="0" smtClean="0"/>
                <a:t>D</a:t>
              </a:r>
              <a:endParaRPr lang="en-US" sz="1600" dirty="0"/>
            </a:p>
          </p:txBody>
        </p:sp>
        <p:sp>
          <p:nvSpPr>
            <p:cNvPr id="9" name="Oval 8"/>
            <p:cNvSpPr>
              <a:spLocks noChangeArrowheads="1"/>
            </p:cNvSpPr>
            <p:nvPr/>
          </p:nvSpPr>
          <p:spPr bwMode="auto">
            <a:xfrm>
              <a:off x="8481696" y="381000"/>
              <a:ext cx="228600" cy="152400"/>
            </a:xfrm>
            <a:prstGeom prst="ellipse">
              <a:avLst/>
            </a:prstGeom>
            <a:noFill/>
            <a:ln w="9525">
              <a:noFill/>
              <a:round/>
              <a:headEnd/>
              <a:tailEnd/>
            </a:ln>
            <a:effectLst/>
          </p:spPr>
          <p:txBody>
            <a:bodyPr wrap="none" lIns="113517" tIns="56758" rIns="113517" bIns="56758" anchor="ctr">
              <a:scene3d>
                <a:camera prst="orthographicFront"/>
                <a:lightRig rig="sunset" dir="t"/>
              </a:scene3d>
            </a:bodyPr>
            <a:lstStyle/>
            <a:p>
              <a:pPr algn="ctr" defTabSz="1019175"/>
              <a:r>
                <a:rPr lang="en-US" sz="1600" i="1" dirty="0" smtClean="0">
                  <a:effectLst>
                    <a:glow rad="63500">
                      <a:schemeClr val="accent1">
                        <a:satMod val="175000"/>
                        <a:alpha val="40000"/>
                      </a:schemeClr>
                    </a:glow>
                  </a:effectLst>
                </a:rPr>
                <a:t> ice</a:t>
              </a:r>
              <a:endParaRPr lang="en-US" sz="1600" i="1" dirty="0">
                <a:effectLst>
                  <a:glow rad="63500">
                    <a:schemeClr val="accent1">
                      <a:satMod val="175000"/>
                      <a:alpha val="40000"/>
                    </a:schemeClr>
                  </a:glow>
                </a:effectLst>
              </a:endParaRPr>
            </a:p>
          </p:txBody>
        </p:sp>
      </p:grpSp>
      <p:cxnSp>
        <p:nvCxnSpPr>
          <p:cNvPr id="18" name="Straight Arrow Connector 17"/>
          <p:cNvCxnSpPr/>
          <p:nvPr/>
        </p:nvCxnSpPr>
        <p:spPr bwMode="auto">
          <a:xfrm>
            <a:off x="3010497" y="5713068"/>
            <a:ext cx="380940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4800600" y="3912976"/>
            <a:ext cx="0" cy="1770681"/>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mc:Choice xmlns="" xmlns:a14="http://schemas.microsoft.com/office/drawing/2010/main" xmlns:mv="urn:schemas-microsoft-com:mac:vml" Requires="a14">
          <p:sp>
            <p:nvSpPr>
              <p:cNvPr id="22" name="TextBox 21"/>
              <p:cNvSpPr txBox="1"/>
              <p:nvPr/>
            </p:nvSpPr>
            <p:spPr>
              <a:xfrm>
                <a:off x="6879459" y="5498991"/>
                <a:ext cx="685800" cy="369332"/>
              </a:xfrm>
              <a:prstGeom prst="rect">
                <a:avLst/>
              </a:prstGeom>
              <a:noFill/>
            </p:spPr>
            <p:txBody>
              <a:bodyPr wrap="square" rtlCol="0">
                <a:spAutoFit/>
              </a:bodyPr>
              <a:lstStyle/>
              <a:p>
                <a:r>
                  <a:rPr lang="en-US" sz="1800" dirty="0"/>
                  <a:t>+</a:t>
                </a:r>
                <a:r>
                  <a:rPr lang="en-US" sz="1800" dirty="0" smtClean="0"/>
                  <a:t>B</a:t>
                </a:r>
                <a14:m>
                  <m:oMath xmlns:m="http://schemas.openxmlformats.org/officeDocument/2006/math">
                    <m:r>
                      <a:rPr lang="en-US" sz="1800" b="0" i="0" baseline="-25000" dirty="0" smtClean="0">
                        <a:latin typeface="Cambria Math" panose="02040503050406030204" pitchFamily="18" charset="0"/>
                        <a:ea typeface="Cambria Math" panose="02040503050406030204" pitchFamily="18" charset="0"/>
                        <a:sym typeface="Mathematica3"/>
                      </a:rPr>
                      <m:t>∥</m:t>
                    </m:r>
                  </m:oMath>
                </a14:m>
                <a:endParaRPr lang="en-US" sz="1800" baseline="-25000" dirty="0"/>
              </a:p>
            </p:txBody>
          </p:sp>
        </mc:Choice>
        <mc:Fallback>
          <p:sp>
            <p:nvSpPr>
              <p:cNvPr id="22" name="TextBox 21"/>
              <p:cNvSpPr txBox="1">
                <a:spLocks noRot="1" noChangeAspect="1" noMove="1" noResize="1" noEditPoints="1" noAdjustHandles="1" noChangeArrowheads="1" noChangeShapeType="1" noTextEdit="1"/>
              </p:cNvSpPr>
              <p:nvPr/>
            </p:nvSpPr>
            <p:spPr>
              <a:xfrm>
                <a:off x="6879459" y="5498991"/>
                <a:ext cx="685800" cy="369332"/>
              </a:xfrm>
              <a:prstGeom prst="rect">
                <a:avLst/>
              </a:prstGeom>
              <a:blipFill rotWithShape="0">
                <a:blip r:embed="rId3" cstate="print"/>
                <a:stretch>
                  <a:fillRect l="-8036" t="-8197" b="-24590"/>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xmlns:mv="urn:schemas-microsoft-com:mac:vml" Requires="a14">
          <p:sp>
            <p:nvSpPr>
              <p:cNvPr id="24" name="TextBox 23"/>
              <p:cNvSpPr txBox="1"/>
              <p:nvPr/>
            </p:nvSpPr>
            <p:spPr>
              <a:xfrm>
                <a:off x="4795814" y="3634184"/>
                <a:ext cx="609600" cy="369332"/>
              </a:xfrm>
              <a:prstGeom prst="rect">
                <a:avLst/>
              </a:prstGeom>
              <a:noFill/>
            </p:spPr>
            <p:txBody>
              <a:bodyPr wrap="square" rtlCol="0">
                <a:spAutoFit/>
              </a:bodyPr>
              <a:lstStyle/>
              <a:p>
                <a:r>
                  <a:rPr lang="en-US" sz="1800" dirty="0"/>
                  <a:t>+</a:t>
                </a:r>
                <a:r>
                  <a:rPr lang="en-US" sz="1800" i="1" dirty="0" smtClean="0"/>
                  <a:t>B</a:t>
                </a:r>
                <a14:m>
                  <m:oMath xmlns:m="http://schemas.openxmlformats.org/officeDocument/2006/math">
                    <m:r>
                      <a:rPr lang="en-US" sz="1800" i="1" baseline="-25000" dirty="0" smtClean="0">
                        <a:latin typeface="Cambria Math" panose="02040503050406030204" pitchFamily="18" charset="0"/>
                        <a:ea typeface="Cambria Math" panose="02040503050406030204" pitchFamily="18" charset="0"/>
                        <a:cs typeface="Times New Roman" panose="02020603050405020304" pitchFamily="18" charset="0"/>
                        <a:sym typeface="Mathematica1"/>
                      </a:rPr>
                      <m:t>⊥</m:t>
                    </m:r>
                  </m:oMath>
                </a14:m>
                <a:endParaRPr lang="en-US" sz="1800" i="1" baseline="-25000" dirty="0"/>
              </a:p>
            </p:txBody>
          </p:sp>
        </mc:Choice>
        <mc:Fallback>
          <p:sp>
            <p:nvSpPr>
              <p:cNvPr id="24" name="TextBox 23"/>
              <p:cNvSpPr txBox="1">
                <a:spLocks noRot="1" noChangeAspect="1" noMove="1" noResize="1" noEditPoints="1" noAdjustHandles="1" noChangeArrowheads="1" noChangeShapeType="1" noTextEdit="1"/>
              </p:cNvSpPr>
              <p:nvPr/>
            </p:nvSpPr>
            <p:spPr>
              <a:xfrm>
                <a:off x="4795814" y="3634184"/>
                <a:ext cx="609600" cy="369332"/>
              </a:xfrm>
              <a:prstGeom prst="rect">
                <a:avLst/>
              </a:prstGeom>
              <a:blipFill rotWithShape="0">
                <a:blip r:embed="rId4" cstate="print"/>
                <a:stretch>
                  <a:fillRect l="-9000" t="-8197" b="-24590"/>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xmlns:mv="urn:schemas-microsoft-com:mac:vml" Requires="a14">
          <p:sp>
            <p:nvSpPr>
              <p:cNvPr id="25" name="TextBox 24"/>
              <p:cNvSpPr txBox="1"/>
              <p:nvPr/>
            </p:nvSpPr>
            <p:spPr>
              <a:xfrm>
                <a:off x="2247900" y="5535483"/>
                <a:ext cx="685800" cy="369332"/>
              </a:xfrm>
              <a:prstGeom prst="rect">
                <a:avLst/>
              </a:prstGeom>
              <a:noFill/>
            </p:spPr>
            <p:txBody>
              <a:bodyPr wrap="square" rtlCol="0">
                <a:spAutoFit/>
              </a:bodyPr>
              <a:lstStyle/>
              <a:p>
                <a:r>
                  <a:rPr lang="en-US" sz="1800" dirty="0" smtClean="0"/>
                  <a:t>-B</a:t>
                </a:r>
                <a14:m>
                  <m:oMath xmlns:m="http://schemas.openxmlformats.org/officeDocument/2006/math">
                    <m:r>
                      <a:rPr lang="en-US" sz="1800" i="1" baseline="-25000" dirty="0" smtClean="0">
                        <a:latin typeface="Cambria Math" panose="02040503050406030204" pitchFamily="18" charset="0"/>
                        <a:ea typeface="Cambria Math" panose="02040503050406030204" pitchFamily="18" charset="0"/>
                        <a:sym typeface="Mathematica3"/>
                      </a:rPr>
                      <m:t>∥</m:t>
                    </m:r>
                  </m:oMath>
                </a14:m>
                <a:endParaRPr lang="en-US" sz="1800" baseline="-25000" dirty="0"/>
              </a:p>
            </p:txBody>
          </p:sp>
        </mc:Choice>
        <mc:Fallback>
          <p:sp>
            <p:nvSpPr>
              <p:cNvPr id="25" name="TextBox 24"/>
              <p:cNvSpPr txBox="1">
                <a:spLocks noRot="1" noChangeAspect="1" noMove="1" noResize="1" noEditPoints="1" noAdjustHandles="1" noChangeArrowheads="1" noChangeShapeType="1" noTextEdit="1"/>
              </p:cNvSpPr>
              <p:nvPr/>
            </p:nvSpPr>
            <p:spPr>
              <a:xfrm>
                <a:off x="2247900" y="5535483"/>
                <a:ext cx="685800" cy="369332"/>
              </a:xfrm>
              <a:prstGeom prst="rect">
                <a:avLst/>
              </a:prstGeom>
              <a:blipFill rotWithShape="0">
                <a:blip r:embed="rId5" cstate="print"/>
                <a:stretch>
                  <a:fillRect l="-8036" t="-8197" b="-24590"/>
                </a:stretch>
              </a:blipFill>
            </p:spPr>
            <p:txBody>
              <a:bodyPr/>
              <a:lstStyle/>
              <a:p>
                <a:r>
                  <a:rPr lang="en-US">
                    <a:noFill/>
                  </a:rPr>
                  <a:t> </a:t>
                </a:r>
              </a:p>
            </p:txBody>
          </p:sp>
        </mc:Fallback>
      </mc:AlternateContent>
    </p:spTree>
    <p:extLst>
      <p:ext uri="{BB962C8B-B14F-4D97-AF65-F5344CB8AC3E}">
        <p14:creationId xmlns="" xmlns:p14="http://schemas.microsoft.com/office/powerpoint/2010/main" xmlns:mv="urn:schemas-microsoft-com:mac:vml" xmlns:mc="http://schemas.openxmlformats.org/markup-compatibility/2006" val="325145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cstate="print"/>
          <a:srcRect/>
          <a:stretch>
            <a:fillRect/>
          </a:stretch>
        </p:blipFill>
        <p:spPr bwMode="auto">
          <a:xfrm>
            <a:off x="762001" y="762000"/>
            <a:ext cx="5334000" cy="2494935"/>
          </a:xfrm>
          <a:prstGeom prst="rect">
            <a:avLst/>
          </a:prstGeom>
          <a:noFill/>
          <a:ln w="9525">
            <a:noFill/>
            <a:miter lim="800000"/>
            <a:headEnd/>
            <a:tailEnd/>
          </a:ln>
        </p:spPr>
      </p:pic>
      <p:pic>
        <p:nvPicPr>
          <p:cNvPr id="4" name="Picture 3"/>
          <p:cNvPicPr>
            <a:picLocks noChangeAspect="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4360455" y="3276600"/>
            <a:ext cx="4259287" cy="3057144"/>
          </a:xfrm>
          <a:prstGeom prst="rect">
            <a:avLst/>
          </a:prstGeom>
        </p:spPr>
      </p:pic>
      <p:sp>
        <p:nvSpPr>
          <p:cNvPr id="13" name="TextBox 12"/>
          <p:cNvSpPr txBox="1"/>
          <p:nvPr/>
        </p:nvSpPr>
        <p:spPr>
          <a:xfrm>
            <a:off x="0" y="0"/>
            <a:ext cx="9144000" cy="6892707"/>
          </a:xfrm>
          <a:prstGeom prst="rect">
            <a:avLst/>
          </a:prstGeom>
          <a:solidFill>
            <a:srgbClr val="2C70AE">
              <a:alpha val="25000"/>
            </a:srgbClr>
          </a:solidFill>
        </p:spPr>
        <p:txBody>
          <a:bodyPr wrap="square" rtlCol="0">
            <a:spAutoFit/>
            <a:scene3d>
              <a:camera prst="isometricLeftDown"/>
              <a:lightRig rig="threePt" dir="t"/>
            </a:scene3d>
          </a:bodyPr>
          <a:lstStyle/>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smtClean="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a:p>
            <a:endParaRPr lang="en-US" dirty="0">
              <a:gradFill flip="none" rotWithShape="1">
                <a:gsLst>
                  <a:gs pos="0">
                    <a:srgbClr val="4185E9">
                      <a:tint val="66000"/>
                      <a:satMod val="160000"/>
                    </a:srgbClr>
                  </a:gs>
                  <a:gs pos="50000">
                    <a:srgbClr val="4185E9">
                      <a:tint val="44500"/>
                      <a:satMod val="160000"/>
                    </a:srgbClr>
                  </a:gs>
                  <a:gs pos="100000">
                    <a:srgbClr val="4185E9">
                      <a:tint val="23500"/>
                      <a:satMod val="160000"/>
                    </a:srgbClr>
                  </a:gs>
                </a:gsLst>
                <a:lin ang="13500000" scaled="1"/>
                <a:tileRect/>
              </a:gradFill>
            </a:endParaRPr>
          </a:p>
        </p:txBody>
      </p:sp>
      <p:sp>
        <p:nvSpPr>
          <p:cNvPr id="17" name="TextBox 16"/>
          <p:cNvSpPr txBox="1"/>
          <p:nvPr/>
        </p:nvSpPr>
        <p:spPr>
          <a:xfrm>
            <a:off x="5654300" y="4876800"/>
            <a:ext cx="1676400" cy="369332"/>
          </a:xfrm>
          <a:prstGeom prst="rect">
            <a:avLst/>
          </a:prstGeom>
          <a:noFill/>
        </p:spPr>
        <p:txBody>
          <a:bodyPr wrap="square" rtlCol="0">
            <a:spAutoFit/>
          </a:bodyPr>
          <a:lstStyle/>
          <a:p>
            <a:r>
              <a:rPr lang="en-US" sz="1800" i="1" dirty="0"/>
              <a:t>“Empty” </a:t>
            </a:r>
            <a:r>
              <a:rPr lang="en-US" sz="1800" i="1" dirty="0">
                <a:solidFill>
                  <a:srgbClr val="FF0000"/>
                </a:solidFill>
              </a:rPr>
              <a:t>(red)</a:t>
            </a:r>
          </a:p>
        </p:txBody>
      </p:sp>
      <p:sp>
        <p:nvSpPr>
          <p:cNvPr id="2" name="Title 1"/>
          <p:cNvSpPr>
            <a:spLocks noGrp="1"/>
          </p:cNvSpPr>
          <p:nvPr>
            <p:ph type="title"/>
          </p:nvPr>
        </p:nvSpPr>
        <p:spPr>
          <a:xfrm>
            <a:off x="685800" y="152400"/>
            <a:ext cx="7772400" cy="533400"/>
          </a:xfrm>
        </p:spPr>
        <p:txBody>
          <a:bodyPr/>
          <a:lstStyle/>
          <a:p>
            <a:r>
              <a:rPr lang="en-US" sz="2400" i="1" dirty="0" smtClean="0"/>
              <a:t>On-going Analysis for G-14 Run</a:t>
            </a:r>
            <a:endParaRPr lang="en-US" sz="2400" i="1" dirty="0"/>
          </a:p>
        </p:txBody>
      </p:sp>
      <p:grpSp>
        <p:nvGrpSpPr>
          <p:cNvPr id="3" name="Group 3"/>
          <p:cNvGrpSpPr/>
          <p:nvPr/>
        </p:nvGrpSpPr>
        <p:grpSpPr>
          <a:xfrm>
            <a:off x="152400" y="152400"/>
            <a:ext cx="685800" cy="457200"/>
            <a:chOff x="8229600" y="304800"/>
            <a:chExt cx="480696" cy="305304"/>
          </a:xfrm>
        </p:grpSpPr>
        <p:sp>
          <p:nvSpPr>
            <p:cNvPr id="5" name="Line 4"/>
            <p:cNvSpPr>
              <a:spLocks noChangeShapeType="1"/>
            </p:cNvSpPr>
            <p:nvPr/>
          </p:nvSpPr>
          <p:spPr bwMode="auto">
            <a:xfrm flipH="1" flipV="1">
              <a:off x="8458094"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6" name="Line 5"/>
            <p:cNvSpPr>
              <a:spLocks noChangeShapeType="1"/>
            </p:cNvSpPr>
            <p:nvPr/>
          </p:nvSpPr>
          <p:spPr bwMode="auto">
            <a:xfrm flipH="1" flipV="1">
              <a:off x="8305165" y="304800"/>
              <a:ext cx="0" cy="305304"/>
            </a:xfrm>
            <a:prstGeom prst="line">
              <a:avLst/>
            </a:prstGeom>
            <a:ln>
              <a:headEnd/>
              <a:tailEnd type="triangle" w="sm" len="sm"/>
            </a:ln>
          </p:spPr>
          <p:style>
            <a:lnRef idx="3">
              <a:schemeClr val="dk1"/>
            </a:lnRef>
            <a:fillRef idx="0">
              <a:schemeClr val="dk1"/>
            </a:fillRef>
            <a:effectRef idx="2">
              <a:schemeClr val="dk1"/>
            </a:effectRef>
            <a:fontRef idx="minor">
              <a:schemeClr val="tx1"/>
            </a:fontRef>
          </p:style>
          <p:txBody>
            <a:bodyPr wrap="none" lIns="113517" tIns="56758" rIns="113517" bIns="56758" anchor="ctr"/>
            <a:lstStyle/>
            <a:p>
              <a:endParaRPr lang="en-US"/>
            </a:p>
          </p:txBody>
        </p:sp>
        <p:sp>
          <p:nvSpPr>
            <p:cNvPr id="7" name="Oval 7"/>
            <p:cNvSpPr>
              <a:spLocks noChangeArrowheads="1"/>
            </p:cNvSpPr>
            <p:nvPr/>
          </p:nvSpPr>
          <p:spPr bwMode="auto">
            <a:xfrm>
              <a:off x="8229600" y="379818"/>
              <a:ext cx="152929" cy="151780"/>
            </a:xfrm>
            <a:prstGeom prst="ellipse">
              <a:avLst/>
            </a:prstGeom>
            <a:solidFill>
              <a:srgbClr val="FF6600"/>
            </a:solidFill>
            <a:ln w="9525">
              <a:solidFill>
                <a:schemeClr val="tx1"/>
              </a:solidFill>
              <a:round/>
              <a:headEnd/>
              <a:tailEnd/>
            </a:ln>
            <a:effectLst/>
            <a:scene3d>
              <a:camera prst="orthographicFront"/>
              <a:lightRig rig="harsh" dir="t"/>
            </a:scene3d>
            <a:sp3d prstMaterial="dkEdge">
              <a:bevelT/>
              <a:bevelB/>
            </a:sp3d>
          </p:spPr>
          <p:txBody>
            <a:bodyPr wrap="none" lIns="113517" tIns="56758" rIns="113517" bIns="56758" anchor="ctr"/>
            <a:lstStyle/>
            <a:p>
              <a:pPr algn="ctr" defTabSz="1019175"/>
              <a:r>
                <a:rPr lang="en-US" sz="1600" dirty="0"/>
                <a:t>H</a:t>
              </a:r>
            </a:p>
          </p:txBody>
        </p:sp>
        <p:sp>
          <p:nvSpPr>
            <p:cNvPr id="8" name="Oval 8"/>
            <p:cNvSpPr>
              <a:spLocks noChangeArrowheads="1"/>
            </p:cNvSpPr>
            <p:nvPr/>
          </p:nvSpPr>
          <p:spPr bwMode="auto">
            <a:xfrm>
              <a:off x="8382529" y="379818"/>
              <a:ext cx="152929" cy="151780"/>
            </a:xfrm>
            <a:prstGeom prst="ellipse">
              <a:avLst/>
            </a:prstGeom>
            <a:solidFill>
              <a:srgbClr val="00CCFF"/>
            </a:solidFill>
            <a:ln w="9525">
              <a:solidFill>
                <a:schemeClr val="tx1"/>
              </a:solidFill>
              <a:round/>
              <a:headEnd/>
              <a:tailEnd/>
            </a:ln>
            <a:effectLst/>
            <a:scene3d>
              <a:camera prst="orthographicFront"/>
              <a:lightRig rig="threePt" dir="t"/>
            </a:scene3d>
            <a:sp3d prstMaterial="metal">
              <a:bevelT/>
            </a:sp3d>
          </p:spPr>
          <p:txBody>
            <a:bodyPr wrap="none" lIns="113517" tIns="56758" rIns="113517" bIns="56758" anchor="ctr"/>
            <a:lstStyle/>
            <a:p>
              <a:pPr algn="ctr" defTabSz="1019175"/>
              <a:r>
                <a:rPr lang="en-US" sz="1600" dirty="0" smtClean="0"/>
                <a:t>D</a:t>
              </a:r>
              <a:endParaRPr lang="en-US" sz="1600" dirty="0"/>
            </a:p>
          </p:txBody>
        </p:sp>
        <p:sp>
          <p:nvSpPr>
            <p:cNvPr id="9" name="Oval 8"/>
            <p:cNvSpPr>
              <a:spLocks noChangeArrowheads="1"/>
            </p:cNvSpPr>
            <p:nvPr/>
          </p:nvSpPr>
          <p:spPr bwMode="auto">
            <a:xfrm>
              <a:off x="8481696" y="381000"/>
              <a:ext cx="228600" cy="152400"/>
            </a:xfrm>
            <a:prstGeom prst="ellipse">
              <a:avLst/>
            </a:prstGeom>
            <a:noFill/>
            <a:ln w="9525">
              <a:noFill/>
              <a:round/>
              <a:headEnd/>
              <a:tailEnd/>
            </a:ln>
            <a:effectLst/>
          </p:spPr>
          <p:txBody>
            <a:bodyPr wrap="none" lIns="113517" tIns="56758" rIns="113517" bIns="56758" anchor="ctr">
              <a:scene3d>
                <a:camera prst="orthographicFront"/>
                <a:lightRig rig="sunset" dir="t"/>
              </a:scene3d>
            </a:bodyPr>
            <a:lstStyle/>
            <a:p>
              <a:pPr algn="ctr" defTabSz="1019175"/>
              <a:r>
                <a:rPr lang="en-US" sz="1600" i="1" dirty="0" smtClean="0">
                  <a:effectLst>
                    <a:glow rad="63500">
                      <a:schemeClr val="accent1">
                        <a:satMod val="175000"/>
                        <a:alpha val="40000"/>
                      </a:schemeClr>
                    </a:glow>
                  </a:effectLst>
                </a:rPr>
                <a:t> ice</a:t>
              </a:r>
              <a:endParaRPr lang="en-US" sz="1600" i="1" dirty="0">
                <a:effectLst>
                  <a:glow rad="63500">
                    <a:schemeClr val="accent1">
                      <a:satMod val="175000"/>
                      <a:alpha val="40000"/>
                    </a:schemeClr>
                  </a:glow>
                </a:effectLst>
              </a:endParaRPr>
            </a:p>
          </p:txBody>
        </p:sp>
      </p:grpSp>
      <p:sp>
        <p:nvSpPr>
          <p:cNvPr id="14" name="TextBox 13"/>
          <p:cNvSpPr txBox="1"/>
          <p:nvPr/>
        </p:nvSpPr>
        <p:spPr>
          <a:xfrm>
            <a:off x="1295400" y="4572000"/>
            <a:ext cx="2209800" cy="707886"/>
          </a:xfrm>
          <a:prstGeom prst="rect">
            <a:avLst/>
          </a:prstGeom>
          <a:noFill/>
        </p:spPr>
        <p:txBody>
          <a:bodyPr wrap="square" rtlCol="0">
            <a:spAutoFit/>
          </a:bodyPr>
          <a:lstStyle/>
          <a:p>
            <a:r>
              <a:rPr lang="en-US" sz="2000" i="1" dirty="0" smtClean="0"/>
              <a:t>1</a:t>
            </a:r>
            <a:r>
              <a:rPr lang="en-US" sz="2000" i="1" baseline="30000" dirty="0" smtClean="0"/>
              <a:t>st</a:t>
            </a:r>
            <a:r>
              <a:rPr lang="en-US" sz="2000" i="1" dirty="0" smtClean="0"/>
              <a:t> look at data </a:t>
            </a:r>
            <a:r>
              <a:rPr lang="en-US" sz="2000" i="1" dirty="0">
                <a:solidFill>
                  <a:srgbClr val="FF0000"/>
                </a:solidFill>
              </a:rPr>
              <a:t>vertex projection</a:t>
            </a:r>
          </a:p>
        </p:txBody>
      </p:sp>
      <p:sp>
        <p:nvSpPr>
          <p:cNvPr id="15" name="Right Arrow 14"/>
          <p:cNvSpPr/>
          <p:nvPr/>
        </p:nvSpPr>
        <p:spPr bwMode="auto">
          <a:xfrm>
            <a:off x="3200400" y="4724400"/>
            <a:ext cx="990600" cy="1524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0" name="TextBox 9"/>
          <p:cNvSpPr txBox="1"/>
          <p:nvPr/>
        </p:nvSpPr>
        <p:spPr>
          <a:xfrm>
            <a:off x="3275045" y="5095220"/>
            <a:ext cx="1524000" cy="369332"/>
          </a:xfrm>
          <a:prstGeom prst="rect">
            <a:avLst/>
          </a:prstGeom>
          <a:noFill/>
        </p:spPr>
        <p:txBody>
          <a:bodyPr wrap="square" rtlCol="0">
            <a:spAutoFit/>
          </a:bodyPr>
          <a:lstStyle/>
          <a:p>
            <a:r>
              <a:rPr lang="en-US" sz="1800" i="1" dirty="0"/>
              <a:t>“Full” </a:t>
            </a:r>
            <a:r>
              <a:rPr lang="en-US" sz="1800" i="1" dirty="0">
                <a:solidFill>
                  <a:srgbClr val="0C0CCE"/>
                </a:solidFill>
              </a:rPr>
              <a:t>(blue)</a:t>
            </a:r>
            <a:endParaRPr lang="en-US" sz="1800" b="1" i="1" dirty="0">
              <a:solidFill>
                <a:srgbClr val="0C0CCE"/>
              </a:solidFill>
            </a:endParaRPr>
          </a:p>
        </p:txBody>
      </p:sp>
      <p:cxnSp>
        <p:nvCxnSpPr>
          <p:cNvPr id="12" name="Straight Arrow Connector 11"/>
          <p:cNvCxnSpPr/>
          <p:nvPr/>
        </p:nvCxnSpPr>
        <p:spPr bwMode="auto">
          <a:xfrm>
            <a:off x="4572000" y="5279886"/>
            <a:ext cx="457200" cy="0"/>
          </a:xfrm>
          <a:prstGeom prst="straightConnector1">
            <a:avLst/>
          </a:prstGeom>
          <a:solidFill>
            <a:schemeClr val="accent1"/>
          </a:solidFill>
          <a:ln w="9525" cap="flat" cmpd="sng" algn="ctr">
            <a:solidFill>
              <a:srgbClr val="0C0CCE"/>
            </a:solidFill>
            <a:prstDash val="solid"/>
            <a:round/>
            <a:headEnd type="none" w="med" len="med"/>
            <a:tailEnd type="triangle"/>
          </a:ln>
          <a:effectLst/>
        </p:spPr>
      </p:cxnSp>
      <p:cxnSp>
        <p:nvCxnSpPr>
          <p:cNvPr id="19" name="Straight Arrow Connector 18"/>
          <p:cNvCxnSpPr/>
          <p:nvPr/>
        </p:nvCxnSpPr>
        <p:spPr bwMode="auto">
          <a:xfrm flipH="1">
            <a:off x="5410201" y="5246132"/>
            <a:ext cx="474254" cy="62126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20" name="Picture 19" descr="Tsuneo_pi-p(W1540).jpg"/>
          <p:cNvPicPr>
            <a:picLocks noChangeAspect="1"/>
          </p:cNvPicPr>
          <p:nvPr/>
        </p:nvPicPr>
        <p:blipFill>
          <a:blip r:embed="rId5" cstate="print"/>
          <a:stretch>
            <a:fillRect/>
          </a:stretch>
        </p:blipFill>
        <p:spPr>
          <a:xfrm>
            <a:off x="4279653" y="2981694"/>
            <a:ext cx="4708318" cy="3342906"/>
          </a:xfrm>
          <a:prstGeom prst="rect">
            <a:avLst/>
          </a:prstGeom>
        </p:spPr>
      </p:pic>
      <p:sp>
        <p:nvSpPr>
          <p:cNvPr id="21" name="TextBox 20"/>
          <p:cNvSpPr txBox="1"/>
          <p:nvPr/>
        </p:nvSpPr>
        <p:spPr>
          <a:xfrm>
            <a:off x="875554" y="3708499"/>
            <a:ext cx="3432632" cy="2154436"/>
          </a:xfrm>
          <a:prstGeom prst="rect">
            <a:avLst/>
          </a:prstGeom>
          <a:solidFill>
            <a:schemeClr val="bg1"/>
          </a:solidFill>
          <a:ln>
            <a:solidFill>
              <a:schemeClr val="bg1"/>
            </a:solidFill>
          </a:ln>
        </p:spPr>
        <p:txBody>
          <a:bodyPr wrap="square" rtlCol="0">
            <a:spAutoFit/>
          </a:bodyPr>
          <a:lstStyle/>
          <a:p>
            <a:r>
              <a:rPr lang="en-US" i="1" dirty="0" err="1" smtClean="0"/>
              <a:t>eg</a:t>
            </a:r>
            <a:r>
              <a:rPr lang="en-US" i="1" dirty="0" smtClean="0"/>
              <a:t>:  </a:t>
            </a:r>
            <a:r>
              <a:rPr lang="en-US" dirty="0" err="1" smtClean="0">
                <a:solidFill>
                  <a:srgbClr val="FF0000"/>
                </a:solidFill>
              </a:rPr>
              <a:t>γn</a:t>
            </a:r>
            <a:r>
              <a:rPr lang="en-US" dirty="0" smtClean="0">
                <a:solidFill>
                  <a:srgbClr val="FF0000"/>
                </a:solidFill>
              </a:rPr>
              <a:t> =&gt; </a:t>
            </a:r>
            <a:r>
              <a:rPr lang="en-US" dirty="0" err="1" smtClean="0">
                <a:solidFill>
                  <a:srgbClr val="FF0000"/>
                </a:solidFill>
              </a:rPr>
              <a:t>π</a:t>
            </a:r>
            <a:r>
              <a:rPr lang="en-US" baseline="30000" dirty="0" smtClean="0">
                <a:solidFill>
                  <a:srgbClr val="FF0000"/>
                </a:solidFill>
              </a:rPr>
              <a:t>–</a:t>
            </a:r>
            <a:r>
              <a:rPr lang="en-US" dirty="0" err="1" smtClean="0">
                <a:solidFill>
                  <a:srgbClr val="FF0000"/>
                </a:solidFill>
              </a:rPr>
              <a:t>p</a:t>
            </a:r>
            <a:endParaRPr lang="en-US" dirty="0" smtClean="0">
              <a:solidFill>
                <a:srgbClr val="FF0000"/>
              </a:solidFill>
            </a:endParaRPr>
          </a:p>
          <a:p>
            <a:r>
              <a:rPr lang="en-US" smtClean="0"/>
              <a:t>                                                          </a:t>
            </a:r>
            <a:r>
              <a:rPr lang="en-US" sz="2800" dirty="0" smtClean="0">
                <a:solidFill>
                  <a:srgbClr val="0C0CCE"/>
                </a:solidFill>
              </a:rPr>
              <a:t>E</a:t>
            </a:r>
          </a:p>
          <a:p>
            <a:r>
              <a:rPr lang="en-US" dirty="0" smtClean="0"/>
              <a:t>       P(D) = 27%</a:t>
            </a:r>
          </a:p>
          <a:p>
            <a:endParaRPr lang="en-US" dirty="0" smtClean="0"/>
          </a:p>
          <a:p>
            <a:r>
              <a:rPr lang="en-US" dirty="0" smtClean="0"/>
              <a:t>       ~ 10% of g14 data set</a:t>
            </a:r>
          </a:p>
          <a:p>
            <a:r>
              <a:rPr lang="en-US" dirty="0" smtClean="0"/>
              <a:t>          </a:t>
            </a:r>
            <a:r>
              <a:rPr lang="en-US" sz="1600" dirty="0" smtClean="0"/>
              <a:t>(</a:t>
            </a:r>
            <a:r>
              <a:rPr lang="en-US" sz="1600" dirty="0" err="1" smtClean="0"/>
              <a:t>T.Kageya</a:t>
            </a:r>
            <a:r>
              <a:rPr lang="en-US" sz="1600" dirty="0" smtClean="0"/>
              <a:t>, NSTAR’13)</a:t>
            </a:r>
          </a:p>
          <a:p>
            <a:endParaRPr lang="en-US" sz="1600" dirty="0"/>
          </a:p>
        </p:txBody>
      </p:sp>
      <p:sp>
        <p:nvSpPr>
          <p:cNvPr id="22" name="TextBox 21"/>
          <p:cNvSpPr txBox="1"/>
          <p:nvPr/>
        </p:nvSpPr>
        <p:spPr>
          <a:xfrm>
            <a:off x="365565" y="1819323"/>
            <a:ext cx="457200" cy="461665"/>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600" b="1" smtClean="0">
                <a:solidFill>
                  <a:schemeClr val="accent6">
                    <a:lumMod val="75000"/>
                  </a:schemeClr>
                </a:solidFill>
              </a:rPr>
              <a:t>Series of PST(P) Workshops</a:t>
            </a:r>
            <a:endParaRPr lang="en-US" sz="3600" b="1">
              <a:solidFill>
                <a:schemeClr val="accent6">
                  <a:lumMod val="75000"/>
                </a:schemeClr>
              </a:solidFill>
            </a:endParaRPr>
          </a:p>
        </p:txBody>
      </p:sp>
      <p:sp>
        <p:nvSpPr>
          <p:cNvPr id="3" name="Inhaltsplatzhalter 2"/>
          <p:cNvSpPr>
            <a:spLocks noGrp="1"/>
          </p:cNvSpPr>
          <p:nvPr>
            <p:ph idx="1"/>
          </p:nvPr>
        </p:nvSpPr>
        <p:spPr>
          <a:xfrm>
            <a:off x="251520" y="1412776"/>
            <a:ext cx="8640960" cy="4853136"/>
          </a:xfrm>
        </p:spPr>
        <p:txBody>
          <a:bodyPr>
            <a:noAutofit/>
          </a:bodyPr>
          <a:lstStyle/>
          <a:p>
            <a:pPr algn="ctr">
              <a:buNone/>
            </a:pPr>
            <a:r>
              <a:rPr lang="en-US" sz="2400" b="1" smtClean="0">
                <a:solidFill>
                  <a:schemeClr val="bg2">
                    <a:lumMod val="50000"/>
                  </a:schemeClr>
                </a:solidFill>
              </a:rPr>
              <a:t>The present workshop is called the 15</a:t>
            </a:r>
            <a:r>
              <a:rPr lang="en-US" sz="2400" b="1" baseline="30000" smtClean="0">
                <a:solidFill>
                  <a:schemeClr val="bg2">
                    <a:lumMod val="50000"/>
                  </a:schemeClr>
                </a:solidFill>
              </a:rPr>
              <a:t>th</a:t>
            </a:r>
            <a:r>
              <a:rPr lang="en-US" sz="2400" b="1" smtClean="0">
                <a:solidFill>
                  <a:schemeClr val="bg2">
                    <a:lumMod val="50000"/>
                  </a:schemeClr>
                </a:solidFill>
              </a:rPr>
              <a:t> of this series.</a:t>
            </a:r>
          </a:p>
          <a:p>
            <a:pPr lvl="0" fontAlgn="base">
              <a:lnSpc>
                <a:spcPts val="3100"/>
              </a:lnSpc>
              <a:spcBef>
                <a:spcPts val="300"/>
              </a:spcBef>
              <a:spcAft>
                <a:spcPts val="300"/>
              </a:spcAft>
              <a:buNone/>
              <a:defRPr/>
            </a:pPr>
            <a:endParaRPr lang="en-US" sz="2400" b="1" smtClean="0">
              <a:solidFill>
                <a:srgbClr val="0070C0"/>
              </a:solidFill>
            </a:endParaRPr>
          </a:p>
          <a:p>
            <a:pPr lvl="0" fontAlgn="base">
              <a:lnSpc>
                <a:spcPts val="3100"/>
              </a:lnSpc>
              <a:spcBef>
                <a:spcPts val="300"/>
              </a:spcBef>
              <a:spcAft>
                <a:spcPts val="300"/>
              </a:spcAft>
              <a:buNone/>
              <a:defRPr/>
            </a:pPr>
            <a:r>
              <a:rPr lang="en-US" sz="2800" smtClean="0">
                <a:solidFill>
                  <a:srgbClr val="0070C0"/>
                </a:solidFill>
              </a:rPr>
              <a:t>The first meeting known to me:</a:t>
            </a:r>
          </a:p>
          <a:p>
            <a:pPr lvl="0" fontAlgn="base">
              <a:lnSpc>
                <a:spcPts val="3100"/>
              </a:lnSpc>
              <a:spcBef>
                <a:spcPts val="300"/>
              </a:spcBef>
              <a:spcAft>
                <a:spcPts val="300"/>
              </a:spcAft>
              <a:buNone/>
              <a:defRPr/>
            </a:pPr>
            <a:r>
              <a:rPr lang="en-US" sz="2400" b="1" smtClean="0"/>
              <a:t>Int. Conference on Polarized Targets and Ion Sources</a:t>
            </a:r>
          </a:p>
          <a:p>
            <a:pPr lvl="0" fontAlgn="base">
              <a:lnSpc>
                <a:spcPts val="3100"/>
              </a:lnSpc>
              <a:spcBef>
                <a:spcPts val="300"/>
              </a:spcBef>
              <a:spcAft>
                <a:spcPts val="300"/>
              </a:spcAft>
              <a:buNone/>
              <a:defRPr/>
            </a:pPr>
            <a:r>
              <a:rPr lang="en-US" sz="2400" smtClean="0"/>
              <a:t>Saclay 1966 – Chairman A. Abragam</a:t>
            </a:r>
          </a:p>
          <a:p>
            <a:pPr lvl="0" fontAlgn="base">
              <a:lnSpc>
                <a:spcPts val="3100"/>
              </a:lnSpc>
              <a:spcBef>
                <a:spcPts val="300"/>
              </a:spcBef>
              <a:spcAft>
                <a:spcPts val="300"/>
              </a:spcAft>
              <a:buFont typeface="Arial" charset="0"/>
              <a:buChar char="•"/>
              <a:defRPr/>
            </a:pPr>
            <a:r>
              <a:rPr lang="en-US" sz="2400" smtClean="0"/>
              <a:t>Solid proton targets polarized by DNP (Jeffries, Borghini, Saclay group, ...) </a:t>
            </a:r>
          </a:p>
          <a:p>
            <a:pPr lvl="0" fontAlgn="base">
              <a:lnSpc>
                <a:spcPts val="3100"/>
              </a:lnSpc>
              <a:spcBef>
                <a:spcPts val="300"/>
              </a:spcBef>
              <a:spcAft>
                <a:spcPts val="300"/>
              </a:spcAft>
              <a:buFont typeface="Arial" charset="0"/>
              <a:buChar char="•"/>
              <a:defRPr/>
            </a:pPr>
            <a:r>
              <a:rPr lang="en-US" sz="2400" smtClean="0"/>
              <a:t>Application of solid polarized targets for neutron physics: Spectroscopy, Spin Filtering of neutrons (F.L. Shapiro – Dubna),...</a:t>
            </a:r>
          </a:p>
          <a:p>
            <a:pPr lvl="0" fontAlgn="base">
              <a:lnSpc>
                <a:spcPts val="3100"/>
              </a:lnSpc>
              <a:spcBef>
                <a:spcPts val="300"/>
              </a:spcBef>
              <a:spcAft>
                <a:spcPts val="300"/>
              </a:spcAft>
              <a:buFont typeface="Arial" charset="0"/>
              <a:buChar char="•"/>
              <a:defRPr/>
            </a:pPr>
            <a:r>
              <a:rPr lang="en-US" sz="2400" smtClean="0"/>
              <a:t> Nice overview ‘Polarized Ion Sources’ by R. Beurty (Saclay): Lamb Shift sources and Classical Sources (ABS) – still worth reading!</a:t>
            </a:r>
          </a:p>
          <a:p>
            <a:pPr>
              <a:buNone/>
            </a:pPr>
            <a:r>
              <a:rPr lang="en-US" sz="2400" smtClean="0">
                <a:solidFill>
                  <a:schemeClr val="bg2">
                    <a:lumMod val="50000"/>
                  </a:schemeClr>
                </a:solidFill>
              </a:rPr>
              <a:t> </a:t>
            </a:r>
            <a:endParaRPr lang="en-US" sz="2400">
              <a:solidFill>
                <a:schemeClr val="bg2">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2</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800200"/>
          </a:xfrm>
        </p:spPr>
        <p:txBody>
          <a:bodyPr>
            <a:normAutofit fontScale="90000"/>
          </a:bodyPr>
          <a:lstStyle/>
          <a:p>
            <a:r>
              <a:rPr lang="en-US" sz="3200" b="1" smtClean="0">
                <a:solidFill>
                  <a:schemeClr val="tx1">
                    <a:lumMod val="85000"/>
                    <a:lumOff val="15000"/>
                  </a:schemeClr>
                </a:solidFill>
              </a:rPr>
              <a:t>Internal Target </a:t>
            </a:r>
            <a:br>
              <a:rPr lang="en-US" sz="3200" b="1" smtClean="0">
                <a:solidFill>
                  <a:schemeClr val="tx1">
                    <a:lumMod val="85000"/>
                    <a:lumOff val="15000"/>
                  </a:schemeClr>
                </a:solidFill>
              </a:rPr>
            </a:br>
            <a:r>
              <a:rPr lang="en-US" sz="3200" b="1" smtClean="0">
                <a:solidFill>
                  <a:schemeClr val="tx1">
                    <a:lumMod val="85000"/>
                    <a:lumOff val="15000"/>
                  </a:schemeClr>
                </a:solidFill>
              </a:rPr>
              <a:t>for Spin Filtering Studies at COSY</a:t>
            </a:r>
            <a:br>
              <a:rPr lang="en-US" sz="3200" b="1" smtClean="0">
                <a:solidFill>
                  <a:schemeClr val="tx1">
                    <a:lumMod val="85000"/>
                    <a:lumOff val="15000"/>
                  </a:schemeClr>
                </a:solidFill>
              </a:rPr>
            </a:br>
            <a:r>
              <a:rPr lang="en-US" sz="3200" b="1" smtClean="0">
                <a:solidFill>
                  <a:schemeClr val="bg1">
                    <a:lumMod val="50000"/>
                  </a:schemeClr>
                </a:solidFill>
              </a:rPr>
              <a:t/>
            </a:r>
            <a:br>
              <a:rPr lang="en-US" sz="3200" b="1" smtClean="0">
                <a:solidFill>
                  <a:schemeClr val="bg1">
                    <a:lumMod val="50000"/>
                  </a:schemeClr>
                </a:solidFill>
              </a:rPr>
            </a:br>
            <a:r>
              <a:rPr lang="en-US" sz="2400" b="1" smtClean="0">
                <a:solidFill>
                  <a:srgbClr val="002060"/>
                </a:solidFill>
              </a:rPr>
              <a:t>G. Ciullo – INFN &amp; Univ. Ferrara</a:t>
            </a:r>
            <a:endParaRPr lang="en-US" sz="3200" b="1">
              <a:solidFill>
                <a:schemeClr val="bg1">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4624"/>
            <a:ext cx="8064896" cy="720080"/>
          </a:xfr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r>
              <a:rPr lang="en-US" dirty="0" smtClean="0"/>
              <a:t>Spin filtering on p well understood</a:t>
            </a:r>
            <a:endParaRPr lang="it-IT" dirty="0"/>
          </a:p>
        </p:txBody>
      </p:sp>
      <p:sp>
        <p:nvSpPr>
          <p:cNvPr id="4" name="Segnaposto data 3"/>
          <p:cNvSpPr>
            <a:spLocks noGrp="1"/>
          </p:cNvSpPr>
          <p:nvPr>
            <p:ph type="dt" sz="quarter" idx="10"/>
          </p:nvPr>
        </p:nvSpPr>
        <p:spPr>
          <a:xfrm>
            <a:off x="0" y="6565900"/>
            <a:ext cx="971600" cy="2921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r>
              <a:rPr lang="it-IT" sz="1200" dirty="0" smtClean="0">
                <a:solidFill>
                  <a:schemeClr val="tx1"/>
                </a:solidFill>
              </a:rPr>
              <a:t>G. Ciullo</a:t>
            </a:r>
          </a:p>
        </p:txBody>
      </p:sp>
      <p:sp>
        <p:nvSpPr>
          <p:cNvPr id="5" name="Segnaposto piè di pagina 4"/>
          <p:cNvSpPr>
            <a:spLocks noGrp="1"/>
          </p:cNvSpPr>
          <p:nvPr>
            <p:ph type="ftr" sz="quarter" idx="11"/>
          </p:nvPr>
        </p:nvSpPr>
        <p:spPr>
          <a:xfrm>
            <a:off x="3635896" y="6525344"/>
            <a:ext cx="1794892" cy="3048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algn="ctr"/>
            <a:r>
              <a:rPr lang="en-US" sz="1200" dirty="0" smtClean="0">
                <a:solidFill>
                  <a:schemeClr val="tx1"/>
                </a:solidFill>
              </a:rPr>
              <a:t>Polarization at COSY</a:t>
            </a:r>
            <a:endParaRPr lang="it-IT" sz="1200" dirty="0" smtClean="0">
              <a:solidFill>
                <a:schemeClr val="tx1"/>
              </a:solidFill>
            </a:endParaRPr>
          </a:p>
        </p:txBody>
      </p:sp>
      <p:sp>
        <p:nvSpPr>
          <p:cNvPr id="6" name="Segnaposto numero diapositiva 5"/>
          <p:cNvSpPr txBox="1">
            <a:spLocks/>
          </p:cNvSpPr>
          <p:nvPr/>
        </p:nvSpPr>
        <p:spPr>
          <a:xfrm>
            <a:off x="8691388" y="6605984"/>
            <a:ext cx="417116" cy="279400"/>
          </a:xfrm>
          <a:prstGeom prst="rect">
            <a:avLst/>
          </a:prstGeom>
          <a:noFill/>
        </p:spPr>
        <p:txBody>
          <a:bodyPr vert="horz" lIns="91440" tIns="45720" rIns="91440" bIns="45720" rtlCol="0" anchor="ct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25AC1B16-62ED-4021-A923-C2DB90FC7470}" type="slidenum">
              <a:rPr kumimoji="0" lang="it-IT" sz="1200" b="0" i="0" u="none" strike="noStrike" kern="1200" cap="none" spc="0" normalizeH="0" baseline="0" noProof="0" smtClean="0">
                <a:ln>
                  <a:noFill/>
                </a:ln>
                <a:solidFill>
                  <a:schemeClr val="tx1"/>
                </a:solidFill>
                <a:effectLst/>
                <a:uLnTx/>
                <a:uFillTx/>
                <a:latin typeface="Comic Sans MS" pitchFamily="66"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21</a:t>
            </a:fld>
            <a:endParaRPr kumimoji="0" lang="it-IT" sz="1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16" name="Grafik 2"/>
          <p:cNvPicPr>
            <a:picLocks noChangeAspect="1"/>
          </p:cNvPicPr>
          <p:nvPr/>
        </p:nvPicPr>
        <p:blipFill>
          <a:blip r:embed="rId3" cstate="print"/>
          <a:srcRect/>
          <a:stretch>
            <a:fillRect/>
          </a:stretch>
        </p:blipFill>
        <p:spPr bwMode="auto">
          <a:xfrm>
            <a:off x="37258" y="908720"/>
            <a:ext cx="6406950" cy="4536504"/>
          </a:xfrm>
          <a:prstGeom prst="rect">
            <a:avLst/>
          </a:prstGeom>
          <a:noFill/>
          <a:ln w="9525">
            <a:noFill/>
            <a:miter lim="800000"/>
            <a:headEnd/>
            <a:tailEnd/>
          </a:ln>
        </p:spPr>
      </p:pic>
      <p:graphicFrame>
        <p:nvGraphicFramePr>
          <p:cNvPr id="3" name="Oggetto 2"/>
          <p:cNvGraphicFramePr>
            <a:graphicFrameLocks noChangeAspect="1"/>
          </p:cNvGraphicFramePr>
          <p:nvPr>
            <p:extLst>
              <p:ext uri="{D42A27DB-BD31-4B8C-83A1-F6EECF244321}">
                <p14:modId xmlns:p14="http://schemas.microsoft.com/office/powerpoint/2010/main" xmlns="" val="728917941"/>
              </p:ext>
            </p:extLst>
          </p:nvPr>
        </p:nvGraphicFramePr>
        <p:xfrm>
          <a:off x="6483350" y="1528763"/>
          <a:ext cx="2263775" cy="722312"/>
        </p:xfrm>
        <a:graphic>
          <a:graphicData uri="http://schemas.openxmlformats.org/presentationml/2006/ole">
            <p:oleObj spid="_x0000_s30722" name="Equazione" r:id="rId4" imgW="609480" imgH="215640" progId="Equation.3">
              <p:embed/>
            </p:oleObj>
          </a:graphicData>
        </a:graphic>
      </p:graphicFrame>
      <p:graphicFrame>
        <p:nvGraphicFramePr>
          <p:cNvPr id="10" name="Oggetto 9"/>
          <p:cNvGraphicFramePr>
            <a:graphicFrameLocks noChangeAspect="1"/>
          </p:cNvGraphicFramePr>
          <p:nvPr>
            <p:extLst>
              <p:ext uri="{D42A27DB-BD31-4B8C-83A1-F6EECF244321}">
                <p14:modId xmlns:p14="http://schemas.microsoft.com/office/powerpoint/2010/main" xmlns="" val="3773655461"/>
              </p:ext>
            </p:extLst>
          </p:nvPr>
        </p:nvGraphicFramePr>
        <p:xfrm>
          <a:off x="6644325" y="4242968"/>
          <a:ext cx="2071688" cy="762000"/>
        </p:xfrm>
        <a:graphic>
          <a:graphicData uri="http://schemas.openxmlformats.org/presentationml/2006/ole">
            <p:oleObj spid="_x0000_s30723" name="Equazione" r:id="rId5" imgW="622080" imgH="228600" progId="Equation.3">
              <p:embed/>
            </p:oleObj>
          </a:graphicData>
        </a:graphic>
      </p:graphicFrame>
      <p:sp>
        <p:nvSpPr>
          <p:cNvPr id="9" name="Rettangolo 8"/>
          <p:cNvSpPr/>
          <p:nvPr/>
        </p:nvSpPr>
        <p:spPr>
          <a:xfrm>
            <a:off x="8185063" y="1316026"/>
            <a:ext cx="717277" cy="846386"/>
          </a:xfrm>
          <a:prstGeom prst="rect">
            <a:avLst/>
          </a:prstGeom>
          <a:noFill/>
        </p:spPr>
        <p:txBody>
          <a:bodyPr wrap="square">
            <a:spAutoFit/>
          </a:bodyPr>
          <a:lstStyle/>
          <a:p>
            <a:pPr>
              <a:spcBef>
                <a:spcPts val="2400"/>
              </a:spcBef>
              <a:spcAft>
                <a:spcPts val="2400"/>
              </a:spcAft>
            </a:pPr>
            <a:endParaRPr lang="it-IT" sz="100" b="1" dirty="0" smtClean="0">
              <a:latin typeface="Times New Roman" panose="02020603050405020304" pitchFamily="18" charset="0"/>
              <a:ea typeface="Times New Roman" panose="02020603050405020304" pitchFamily="18" charset="0"/>
            </a:endParaRPr>
          </a:p>
          <a:p>
            <a:r>
              <a:rPr lang="it-IT" sz="2800" b="1" dirty="0" smtClean="0">
                <a:solidFill>
                  <a:srgbClr val="C00000"/>
                </a:solidFill>
                <a:latin typeface="Times New Roman" panose="02020603050405020304" pitchFamily="18" charset="0"/>
                <a:ea typeface="Times New Roman" panose="02020603050405020304" pitchFamily="18" charset="0"/>
              </a:rPr>
              <a:t>▲ </a:t>
            </a:r>
            <a:endParaRPr lang="it-IT" sz="2800" dirty="0">
              <a:solidFill>
                <a:srgbClr val="C00000"/>
              </a:solidFill>
            </a:endParaRPr>
          </a:p>
        </p:txBody>
      </p:sp>
      <p:sp>
        <p:nvSpPr>
          <p:cNvPr id="13" name="TextBox 21"/>
          <p:cNvSpPr txBox="1"/>
          <p:nvPr/>
        </p:nvSpPr>
        <p:spPr>
          <a:xfrm>
            <a:off x="0" y="5515641"/>
            <a:ext cx="9101647" cy="830997"/>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400" dirty="0" smtClean="0">
                <a:latin typeface="Times New Roman" pitchFamily="18" charset="0"/>
                <a:cs typeface="Times New Roman" pitchFamily="18" charset="0"/>
              </a:rPr>
              <a:t> Good agreement confirms that spin-filtering is well described, </a:t>
            </a:r>
          </a:p>
          <a:p>
            <a:pPr algn="ctr"/>
            <a:r>
              <a:rPr lang="en-US" sz="2400" dirty="0" smtClean="0">
                <a:latin typeface="Times New Roman" pitchFamily="18" charset="0"/>
                <a:cs typeface="Times New Roman" pitchFamily="18" charset="0"/>
              </a:rPr>
              <a:t>contribution from p-p scattering (SAID and Nijmegen  databases). </a:t>
            </a:r>
            <a:endParaRPr lang="it-IT" sz="2400" dirty="0">
              <a:latin typeface="Times New Roman" pitchFamily="18" charset="0"/>
              <a:cs typeface="Times New Roman" pitchFamily="18" charset="0"/>
            </a:endParaRPr>
          </a:p>
        </p:txBody>
      </p:sp>
      <p:sp>
        <p:nvSpPr>
          <p:cNvPr id="11" name="Textfeld 10"/>
          <p:cNvSpPr txBox="1"/>
          <p:nvPr/>
        </p:nvSpPr>
        <p:spPr>
          <a:xfrm>
            <a:off x="2699792" y="2204864"/>
            <a:ext cx="1944216" cy="369332"/>
          </a:xfrm>
          <a:prstGeom prst="rect">
            <a:avLst/>
          </a:prstGeom>
          <a:noFill/>
        </p:spPr>
        <p:txBody>
          <a:bodyPr wrap="square" rtlCol="0">
            <a:spAutoFit/>
          </a:bodyPr>
          <a:lstStyle/>
          <a:p>
            <a:r>
              <a:rPr lang="en-US" smtClean="0"/>
              <a:t>Data 2011</a:t>
            </a:r>
            <a:endParaRPr lang="en-US"/>
          </a:p>
        </p:txBody>
      </p:sp>
      <p:sp>
        <p:nvSpPr>
          <p:cNvPr id="12" name="Textfeld 11"/>
          <p:cNvSpPr txBox="1"/>
          <p:nvPr/>
        </p:nvSpPr>
        <p:spPr>
          <a:xfrm>
            <a:off x="2483768" y="3861048"/>
            <a:ext cx="1296144" cy="369332"/>
          </a:xfrm>
          <a:prstGeom prst="rect">
            <a:avLst/>
          </a:prstGeom>
          <a:noFill/>
        </p:spPr>
        <p:txBody>
          <a:bodyPr wrap="square" rtlCol="0">
            <a:spAutoFit/>
          </a:bodyPr>
          <a:lstStyle/>
          <a:p>
            <a:r>
              <a:rPr lang="en-US" smtClean="0"/>
              <a:t>Data 1993</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stretch>
            <a:fillRect/>
          </a:stretch>
        </p:blipFill>
        <p:spPr>
          <a:xfrm>
            <a:off x="-118974" y="1439519"/>
            <a:ext cx="9165924" cy="5059921"/>
          </a:xfrm>
          <a:prstGeom prst="rect">
            <a:avLst/>
          </a:prstGeom>
        </p:spPr>
      </p:pic>
      <p:sp>
        <p:nvSpPr>
          <p:cNvPr id="2" name="Title 1"/>
          <p:cNvSpPr>
            <a:spLocks noGrp="1"/>
          </p:cNvSpPr>
          <p:nvPr>
            <p:ph type="ctrTitle"/>
          </p:nvPr>
        </p:nvSpPr>
        <p:spPr>
          <a:xfrm>
            <a:off x="0" y="116632"/>
            <a:ext cx="8691388" cy="1034855"/>
          </a:xfr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US" i="0" dirty="0" smtClean="0"/>
              <a:t>COSY</a:t>
            </a:r>
            <a:r>
              <a:rPr lang="en-US" dirty="0"/>
              <a:t> </a:t>
            </a:r>
            <a:r>
              <a:rPr lang="en-US" dirty="0" smtClean="0"/>
              <a:t>for longitudinal spin filtering</a:t>
            </a:r>
            <a:endParaRPr lang="it-IT" dirty="0"/>
          </a:p>
        </p:txBody>
      </p:sp>
      <p:sp>
        <p:nvSpPr>
          <p:cNvPr id="4" name="Segnaposto data 3"/>
          <p:cNvSpPr>
            <a:spLocks noGrp="1"/>
          </p:cNvSpPr>
          <p:nvPr>
            <p:ph type="dt" sz="quarter" idx="10"/>
          </p:nvPr>
        </p:nvSpPr>
        <p:spPr>
          <a:xfrm>
            <a:off x="0" y="6565900"/>
            <a:ext cx="971600" cy="2921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r>
              <a:rPr lang="it-IT" sz="1200" dirty="0" smtClean="0">
                <a:solidFill>
                  <a:schemeClr val="tx1"/>
                </a:solidFill>
              </a:rPr>
              <a:t>G. Ciullo</a:t>
            </a:r>
          </a:p>
        </p:txBody>
      </p:sp>
      <p:sp>
        <p:nvSpPr>
          <p:cNvPr id="5" name="Segnaposto piè di pagina 4"/>
          <p:cNvSpPr>
            <a:spLocks noGrp="1"/>
          </p:cNvSpPr>
          <p:nvPr>
            <p:ph type="ftr" sz="quarter" idx="11"/>
          </p:nvPr>
        </p:nvSpPr>
        <p:spPr>
          <a:xfrm>
            <a:off x="3635896" y="6525344"/>
            <a:ext cx="1794892" cy="3048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algn="ctr"/>
            <a:r>
              <a:rPr lang="en-US" sz="1200" dirty="0" smtClean="0">
                <a:solidFill>
                  <a:schemeClr val="tx1"/>
                </a:solidFill>
              </a:rPr>
              <a:t>Polarization at COSY</a:t>
            </a:r>
            <a:endParaRPr lang="it-IT" sz="1200" dirty="0" smtClean="0">
              <a:solidFill>
                <a:schemeClr val="tx1"/>
              </a:solidFill>
            </a:endParaRPr>
          </a:p>
        </p:txBody>
      </p:sp>
      <p:sp>
        <p:nvSpPr>
          <p:cNvPr id="6" name="Segnaposto numero diapositiva 5"/>
          <p:cNvSpPr txBox="1">
            <a:spLocks/>
          </p:cNvSpPr>
          <p:nvPr/>
        </p:nvSpPr>
        <p:spPr>
          <a:xfrm>
            <a:off x="8691388" y="6605984"/>
            <a:ext cx="417116" cy="279400"/>
          </a:xfrm>
          <a:prstGeom prst="rect">
            <a:avLst/>
          </a:prstGeom>
          <a:noFill/>
        </p:spPr>
        <p:txBody>
          <a:bodyPr vert="horz" lIns="91440" tIns="45720" rIns="91440" bIns="45720" rtlCol="0" anchor="ct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25AC1B16-62ED-4021-A923-C2DB90FC7470}" type="slidenum">
              <a:rPr kumimoji="0" lang="it-IT" sz="1200" b="0" i="0" u="none" strike="noStrike" kern="1200" cap="none" spc="0" normalizeH="0" baseline="0" noProof="0" smtClean="0">
                <a:ln>
                  <a:noFill/>
                </a:ln>
                <a:solidFill>
                  <a:schemeClr val="tx1"/>
                </a:solidFill>
                <a:effectLst/>
                <a:uLnTx/>
                <a:uFillTx/>
                <a:latin typeface="Comic Sans MS" pitchFamily="66"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22</a:t>
            </a:fld>
            <a:endParaRPr kumimoji="0" lang="it-IT" sz="1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sp>
        <p:nvSpPr>
          <p:cNvPr id="8" name="TextBox 7"/>
          <p:cNvSpPr txBox="1"/>
          <p:nvPr/>
        </p:nvSpPr>
        <p:spPr>
          <a:xfrm>
            <a:off x="2483768" y="4715852"/>
            <a:ext cx="891591" cy="369332"/>
          </a:xfrm>
          <a:prstGeom prst="rect">
            <a:avLst/>
          </a:prstGeom>
          <a:solidFill>
            <a:schemeClr val="accent1"/>
          </a:solidFill>
        </p:spPr>
        <p:txBody>
          <a:bodyPr wrap="none" rtlCol="0">
            <a:spAutoFit/>
          </a:bodyPr>
          <a:lstStyle/>
          <a:p>
            <a:r>
              <a:rPr lang="en-US" dirty="0" smtClean="0"/>
              <a:t>p beam</a:t>
            </a:r>
            <a:endParaRPr lang="it-IT" dirty="0"/>
          </a:p>
        </p:txBody>
      </p:sp>
      <p:cxnSp>
        <p:nvCxnSpPr>
          <p:cNvPr id="10" name="Straight Arrow Connector 9"/>
          <p:cNvCxnSpPr/>
          <p:nvPr/>
        </p:nvCxnSpPr>
        <p:spPr>
          <a:xfrm flipH="1">
            <a:off x="2627784" y="5373216"/>
            <a:ext cx="86409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Bevel 10"/>
          <p:cNvSpPr/>
          <p:nvPr/>
        </p:nvSpPr>
        <p:spPr>
          <a:xfrm>
            <a:off x="4427984" y="5085184"/>
            <a:ext cx="72008" cy="432048"/>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p:cNvSpPr txBox="1"/>
          <p:nvPr/>
        </p:nvSpPr>
        <p:spPr>
          <a:xfrm>
            <a:off x="4245018" y="4609308"/>
            <a:ext cx="405880" cy="369332"/>
          </a:xfrm>
          <a:prstGeom prst="rect">
            <a:avLst/>
          </a:prstGeom>
          <a:solidFill>
            <a:srgbClr val="FF0000"/>
          </a:solidFill>
          <a:ln w="25400">
            <a:solidFill>
              <a:schemeClr val="accent1">
                <a:shade val="50000"/>
              </a:schemeClr>
            </a:solidFill>
          </a:ln>
        </p:spPr>
        <p:txBody>
          <a:bodyPr wrap="none" rtlCol="0">
            <a:spAutoFit/>
          </a:bodyPr>
          <a:lstStyle/>
          <a:p>
            <a:r>
              <a:rPr lang="en-US" dirty="0" smtClean="0"/>
              <a:t>H</a:t>
            </a:r>
            <a:r>
              <a:rPr lang="en-US" baseline="-25000" dirty="0" smtClean="0"/>
              <a:t>II</a:t>
            </a:r>
            <a:endParaRPr lang="it-IT" dirty="0"/>
          </a:p>
        </p:txBody>
      </p:sp>
      <p:pic>
        <p:nvPicPr>
          <p:cNvPr id="9" name="Immagine 8"/>
          <p:cNvPicPr>
            <a:picLocks noChangeAspect="1"/>
          </p:cNvPicPr>
          <p:nvPr/>
        </p:nvPicPr>
        <p:blipFill>
          <a:blip r:embed="rId3" cstate="print"/>
          <a:stretch>
            <a:fillRect/>
          </a:stretch>
        </p:blipFill>
        <p:spPr>
          <a:xfrm>
            <a:off x="4463988" y="1519870"/>
            <a:ext cx="1266087" cy="1572471"/>
          </a:xfrm>
          <a:prstGeom prst="rect">
            <a:avLst/>
          </a:prstGeom>
        </p:spPr>
      </p:pic>
      <p:sp>
        <p:nvSpPr>
          <p:cNvPr id="7" name="CasellaDiTesto 6"/>
          <p:cNvSpPr txBox="1"/>
          <p:nvPr/>
        </p:nvSpPr>
        <p:spPr>
          <a:xfrm>
            <a:off x="4221409" y="4202026"/>
            <a:ext cx="2235099" cy="369332"/>
          </a:xfrm>
          <a:prstGeom prst="rect">
            <a:avLst/>
          </a:prstGeom>
          <a:solidFill>
            <a:srgbClr val="FF0000"/>
          </a:solidFill>
        </p:spPr>
        <p:txBody>
          <a:bodyPr wrap="none" rtlCol="0">
            <a:spAutoFit/>
          </a:bodyPr>
          <a:lstStyle/>
          <a:p>
            <a:r>
              <a:rPr lang="it-IT" dirty="0" err="1" smtClean="0"/>
              <a:t>Filter</a:t>
            </a:r>
            <a:r>
              <a:rPr lang="it-IT" dirty="0" smtClean="0"/>
              <a:t> and </a:t>
            </a:r>
            <a:r>
              <a:rPr lang="it-IT" dirty="0" err="1" smtClean="0"/>
              <a:t>polarimeter</a:t>
            </a:r>
            <a:endParaRPr lang="it-IT" dirty="0"/>
          </a:p>
        </p:txBody>
      </p:sp>
    </p:spTree>
    <p:extLst>
      <p:ext uri="{BB962C8B-B14F-4D97-AF65-F5344CB8AC3E}">
        <p14:creationId xmlns:p14="http://schemas.microsoft.com/office/powerpoint/2010/main" xmlns="" val="21368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quarter" idx="10"/>
          </p:nvPr>
        </p:nvSpPr>
        <p:spPr>
          <a:xfrm>
            <a:off x="0" y="6565900"/>
            <a:ext cx="971600" cy="2921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r>
              <a:rPr lang="it-IT" sz="1200" dirty="0" smtClean="0">
                <a:solidFill>
                  <a:schemeClr val="tx1"/>
                </a:solidFill>
              </a:rPr>
              <a:t>G. Ciullo</a:t>
            </a:r>
          </a:p>
        </p:txBody>
      </p:sp>
      <p:sp>
        <p:nvSpPr>
          <p:cNvPr id="5" name="Segnaposto piè di pagina 4"/>
          <p:cNvSpPr>
            <a:spLocks noGrp="1"/>
          </p:cNvSpPr>
          <p:nvPr>
            <p:ph type="ftr" sz="quarter" idx="11"/>
          </p:nvPr>
        </p:nvSpPr>
        <p:spPr>
          <a:xfrm>
            <a:off x="3635896" y="6525344"/>
            <a:ext cx="1794892" cy="3048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algn="ctr"/>
            <a:r>
              <a:rPr lang="en-US" sz="1200" dirty="0" smtClean="0">
                <a:solidFill>
                  <a:schemeClr val="tx1"/>
                </a:solidFill>
              </a:rPr>
              <a:t>Polarization at COSY</a:t>
            </a:r>
            <a:endParaRPr lang="it-IT" sz="1200" dirty="0" smtClean="0">
              <a:solidFill>
                <a:schemeClr val="tx1"/>
              </a:solidFill>
            </a:endParaRPr>
          </a:p>
        </p:txBody>
      </p:sp>
      <p:sp>
        <p:nvSpPr>
          <p:cNvPr id="6" name="Segnaposto numero diapositiva 5"/>
          <p:cNvSpPr txBox="1">
            <a:spLocks/>
          </p:cNvSpPr>
          <p:nvPr/>
        </p:nvSpPr>
        <p:spPr>
          <a:xfrm>
            <a:off x="8691388" y="6605984"/>
            <a:ext cx="417116" cy="279400"/>
          </a:xfrm>
          <a:prstGeom prst="rect">
            <a:avLst/>
          </a:prstGeom>
          <a:noFill/>
        </p:spPr>
        <p:txBody>
          <a:bodyPr vert="horz" lIns="91440" tIns="45720" rIns="91440" bIns="45720" rtlCol="0" anchor="ct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25AC1B16-62ED-4021-A923-C2DB90FC7470}" type="slidenum">
              <a:rPr kumimoji="0" lang="it-IT" sz="1200" b="0" i="0" u="none" strike="noStrike" kern="1200" cap="none" spc="0" normalizeH="0" baseline="0" noProof="0" smtClean="0">
                <a:ln>
                  <a:noFill/>
                </a:ln>
                <a:solidFill>
                  <a:schemeClr val="tx1"/>
                </a:solidFill>
                <a:effectLst/>
                <a:uLnTx/>
                <a:uFillTx/>
                <a:latin typeface="Comic Sans MS" pitchFamily="66"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23</a:t>
            </a:fld>
            <a:endParaRPr kumimoji="0" lang="it-IT" sz="1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9" name="Immagine 8"/>
          <p:cNvPicPr>
            <a:picLocks noChangeAspect="1"/>
          </p:cNvPicPr>
          <p:nvPr/>
        </p:nvPicPr>
        <p:blipFill>
          <a:blip r:embed="rId2" cstate="print"/>
          <a:stretch>
            <a:fillRect/>
          </a:stretch>
        </p:blipFill>
        <p:spPr>
          <a:xfrm>
            <a:off x="60747" y="1124744"/>
            <a:ext cx="3590925" cy="2447925"/>
          </a:xfrm>
          <a:prstGeom prst="rect">
            <a:avLst/>
          </a:prstGeom>
        </p:spPr>
      </p:pic>
      <p:pic>
        <p:nvPicPr>
          <p:cNvPr id="3" name="Immagine 2"/>
          <p:cNvPicPr>
            <a:picLocks noChangeAspect="1"/>
          </p:cNvPicPr>
          <p:nvPr/>
        </p:nvPicPr>
        <p:blipFill>
          <a:blip r:embed="rId3" cstate="print"/>
          <a:stretch>
            <a:fillRect/>
          </a:stretch>
        </p:blipFill>
        <p:spPr>
          <a:xfrm>
            <a:off x="3221384" y="1472009"/>
            <a:ext cx="5905500" cy="5133975"/>
          </a:xfrm>
          <a:prstGeom prst="rect">
            <a:avLst/>
          </a:prstGeom>
        </p:spPr>
      </p:pic>
      <p:pic>
        <p:nvPicPr>
          <p:cNvPr id="8" name="Picture 14" descr="fig1.bmp"/>
          <p:cNvPicPr>
            <a:picLocks noChangeAspect="1"/>
          </p:cNvPicPr>
          <p:nvPr/>
        </p:nvPicPr>
        <p:blipFill>
          <a:blip r:embed="rId4" cstate="print"/>
          <a:stretch>
            <a:fillRect/>
          </a:stretch>
        </p:blipFill>
        <p:spPr>
          <a:xfrm>
            <a:off x="68139" y="3768253"/>
            <a:ext cx="3423741" cy="2325043"/>
          </a:xfrm>
          <a:prstGeom prst="rect">
            <a:avLst/>
          </a:prstGeom>
        </p:spPr>
      </p:pic>
      <p:sp>
        <p:nvSpPr>
          <p:cNvPr id="10" name="Title 1"/>
          <p:cNvSpPr>
            <a:spLocks noGrp="1"/>
          </p:cNvSpPr>
          <p:nvPr>
            <p:ph type="ctrTitle"/>
          </p:nvPr>
        </p:nvSpPr>
        <p:spPr>
          <a:xfrm>
            <a:off x="68139" y="147020"/>
            <a:ext cx="9058745" cy="761700"/>
          </a:xfr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en-US" sz="4000" dirty="0" smtClean="0"/>
              <a:t>PAX detector designed: in development</a:t>
            </a:r>
            <a:endParaRPr lang="it-IT" sz="4000" dirty="0"/>
          </a:p>
        </p:txBody>
      </p:sp>
    </p:spTree>
    <p:extLst>
      <p:ext uri="{BB962C8B-B14F-4D97-AF65-F5344CB8AC3E}">
        <p14:creationId xmlns:p14="http://schemas.microsoft.com/office/powerpoint/2010/main" xmlns="" val="3864893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08" y="52251"/>
            <a:ext cx="4644008" cy="939841"/>
          </a:xfr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l"/>
            <a:r>
              <a:rPr lang="en-US" dirty="0" smtClean="0"/>
              <a:t>The </a:t>
            </a:r>
            <a:r>
              <a:rPr lang="en-US" dirty="0" err="1" smtClean="0"/>
              <a:t>openable</a:t>
            </a:r>
            <a:r>
              <a:rPr lang="en-US" dirty="0" smtClean="0"/>
              <a:t> Cell? </a:t>
            </a:r>
            <a:endParaRPr lang="it-IT" sz="3200" dirty="0"/>
          </a:p>
        </p:txBody>
      </p:sp>
      <p:sp>
        <p:nvSpPr>
          <p:cNvPr id="4" name="Segnaposto data 3"/>
          <p:cNvSpPr>
            <a:spLocks noGrp="1"/>
          </p:cNvSpPr>
          <p:nvPr>
            <p:ph type="dt" sz="quarter" idx="10"/>
          </p:nvPr>
        </p:nvSpPr>
        <p:spPr>
          <a:xfrm>
            <a:off x="0" y="6565900"/>
            <a:ext cx="971600" cy="2921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r>
              <a:rPr lang="it-IT" sz="1200" dirty="0" smtClean="0">
                <a:solidFill>
                  <a:schemeClr val="tx1"/>
                </a:solidFill>
              </a:rPr>
              <a:t>G. Ciullo</a:t>
            </a:r>
          </a:p>
        </p:txBody>
      </p:sp>
      <p:sp>
        <p:nvSpPr>
          <p:cNvPr id="5" name="Segnaposto piè di pagina 4"/>
          <p:cNvSpPr>
            <a:spLocks noGrp="1"/>
          </p:cNvSpPr>
          <p:nvPr>
            <p:ph type="ftr" sz="quarter" idx="11"/>
          </p:nvPr>
        </p:nvSpPr>
        <p:spPr>
          <a:xfrm>
            <a:off x="3635896" y="6525344"/>
            <a:ext cx="1794892" cy="304800"/>
          </a:xfrm>
          <a:noFill/>
        </p:spPr>
        <p:txBody>
          <a:bodyP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algn="ctr"/>
            <a:r>
              <a:rPr lang="en-US" sz="1200" dirty="0" smtClean="0">
                <a:solidFill>
                  <a:schemeClr val="tx1"/>
                </a:solidFill>
              </a:rPr>
              <a:t>Polarization at COSY</a:t>
            </a:r>
            <a:endParaRPr lang="it-IT" sz="1200" dirty="0" smtClean="0">
              <a:solidFill>
                <a:schemeClr val="tx1"/>
              </a:solidFill>
            </a:endParaRPr>
          </a:p>
        </p:txBody>
      </p:sp>
      <p:sp>
        <p:nvSpPr>
          <p:cNvPr id="6" name="Segnaposto numero diapositiva 5"/>
          <p:cNvSpPr txBox="1">
            <a:spLocks/>
          </p:cNvSpPr>
          <p:nvPr/>
        </p:nvSpPr>
        <p:spPr>
          <a:xfrm>
            <a:off x="8691388" y="6605984"/>
            <a:ext cx="417116" cy="279400"/>
          </a:xfrm>
          <a:prstGeom prst="rect">
            <a:avLst/>
          </a:prstGeom>
          <a:noFill/>
        </p:spPr>
        <p:txBody>
          <a:bodyPr vert="horz" lIns="91440" tIns="45720" rIns="91440" bIns="45720" rtlCol="0" anchor="ctr"/>
          <a:lstStyle>
            <a:lvl1pPr eaLnBrk="0" hangingPunct="0">
              <a:defRPr sz="3200">
                <a:solidFill>
                  <a:srgbClr val="009900"/>
                </a:solidFill>
                <a:latin typeface="Comic Sans MS" pitchFamily="66" charset="0"/>
              </a:defRPr>
            </a:lvl1pPr>
            <a:lvl2pPr marL="742950" indent="-285750" eaLnBrk="0" hangingPunct="0">
              <a:defRPr sz="3200">
                <a:solidFill>
                  <a:srgbClr val="009900"/>
                </a:solidFill>
                <a:latin typeface="Comic Sans MS" pitchFamily="66" charset="0"/>
              </a:defRPr>
            </a:lvl2pPr>
            <a:lvl3pPr marL="1143000" indent="-228600" eaLnBrk="0" hangingPunct="0">
              <a:defRPr sz="3200">
                <a:solidFill>
                  <a:srgbClr val="009900"/>
                </a:solidFill>
                <a:latin typeface="Comic Sans MS" pitchFamily="66" charset="0"/>
              </a:defRPr>
            </a:lvl3pPr>
            <a:lvl4pPr marL="1600200" indent="-228600" eaLnBrk="0" hangingPunct="0">
              <a:defRPr sz="3200">
                <a:solidFill>
                  <a:srgbClr val="009900"/>
                </a:solidFill>
                <a:latin typeface="Comic Sans MS" pitchFamily="66" charset="0"/>
              </a:defRPr>
            </a:lvl4pPr>
            <a:lvl5pPr marL="2057400" indent="-228600" eaLnBrk="0" hangingPunct="0">
              <a:defRPr sz="3200">
                <a:solidFill>
                  <a:srgbClr val="009900"/>
                </a:solidFill>
                <a:latin typeface="Comic Sans MS" pitchFamily="66" charset="0"/>
              </a:defRPr>
            </a:lvl5pPr>
            <a:lvl6pPr marL="2514600" indent="-228600" eaLnBrk="0" fontAlgn="base" hangingPunct="0">
              <a:lnSpc>
                <a:spcPct val="90000"/>
              </a:lnSpc>
              <a:spcBef>
                <a:spcPct val="20000"/>
              </a:spcBef>
              <a:spcAft>
                <a:spcPct val="0"/>
              </a:spcAft>
              <a:defRPr sz="3200">
                <a:solidFill>
                  <a:srgbClr val="009900"/>
                </a:solidFill>
                <a:latin typeface="Comic Sans MS" pitchFamily="66" charset="0"/>
              </a:defRPr>
            </a:lvl6pPr>
            <a:lvl7pPr marL="2971800" indent="-228600" eaLnBrk="0" fontAlgn="base" hangingPunct="0">
              <a:lnSpc>
                <a:spcPct val="90000"/>
              </a:lnSpc>
              <a:spcBef>
                <a:spcPct val="20000"/>
              </a:spcBef>
              <a:spcAft>
                <a:spcPct val="0"/>
              </a:spcAft>
              <a:defRPr sz="3200">
                <a:solidFill>
                  <a:srgbClr val="009900"/>
                </a:solidFill>
                <a:latin typeface="Comic Sans MS" pitchFamily="66" charset="0"/>
              </a:defRPr>
            </a:lvl7pPr>
            <a:lvl8pPr marL="3429000" indent="-228600" eaLnBrk="0" fontAlgn="base" hangingPunct="0">
              <a:lnSpc>
                <a:spcPct val="90000"/>
              </a:lnSpc>
              <a:spcBef>
                <a:spcPct val="20000"/>
              </a:spcBef>
              <a:spcAft>
                <a:spcPct val="0"/>
              </a:spcAft>
              <a:defRPr sz="3200">
                <a:solidFill>
                  <a:srgbClr val="009900"/>
                </a:solidFill>
                <a:latin typeface="Comic Sans MS" pitchFamily="66" charset="0"/>
              </a:defRPr>
            </a:lvl8pPr>
            <a:lvl9pPr marL="3886200" indent="-228600" eaLnBrk="0" fontAlgn="base" hangingPunct="0">
              <a:lnSpc>
                <a:spcPct val="90000"/>
              </a:lnSpc>
              <a:spcBef>
                <a:spcPct val="20000"/>
              </a:spcBef>
              <a:spcAft>
                <a:spcPct val="0"/>
              </a:spcAft>
              <a:defRPr sz="3200">
                <a:solidFill>
                  <a:srgbClr val="009900"/>
                </a:solidFill>
                <a:latin typeface="Comic Sans MS" pitchFamily="66"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25AC1B16-62ED-4021-A923-C2DB90FC7470}" type="slidenum">
              <a:rPr kumimoji="0" lang="it-IT" sz="1200" b="0" i="0" u="none" strike="noStrike" kern="1200" cap="none" spc="0" normalizeH="0" baseline="0" noProof="0" smtClean="0">
                <a:ln>
                  <a:noFill/>
                </a:ln>
                <a:solidFill>
                  <a:schemeClr val="tx1"/>
                </a:solidFill>
                <a:effectLst/>
                <a:uLnTx/>
                <a:uFillTx/>
                <a:latin typeface="Comic Sans MS" pitchFamily="66"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24</a:t>
            </a:fld>
            <a:endParaRPr kumimoji="0" lang="it-IT" sz="1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10" name="Grafik 6"/>
          <p:cNvPicPr>
            <a:picLocks noChangeAspect="1"/>
          </p:cNvPicPr>
          <p:nvPr/>
        </p:nvPicPr>
        <p:blipFill>
          <a:blip r:embed="rId2" cstate="print"/>
          <a:srcRect/>
          <a:stretch>
            <a:fillRect/>
          </a:stretch>
        </p:blipFill>
        <p:spPr bwMode="auto">
          <a:xfrm>
            <a:off x="107504" y="1214016"/>
            <a:ext cx="5250950" cy="2503016"/>
          </a:xfrm>
          <a:prstGeom prst="rect">
            <a:avLst/>
          </a:prstGeom>
          <a:noFill/>
          <a:ln w="9525">
            <a:noFill/>
            <a:miter lim="800000"/>
            <a:headEnd/>
            <a:tailEnd/>
          </a:ln>
        </p:spPr>
      </p:pic>
      <p:sp>
        <p:nvSpPr>
          <p:cNvPr id="12" name="Titel 1"/>
          <p:cNvSpPr txBox="1">
            <a:spLocks/>
          </p:cNvSpPr>
          <p:nvPr/>
        </p:nvSpPr>
        <p:spPr bwMode="auto">
          <a:xfrm>
            <a:off x="5580112" y="2439504"/>
            <a:ext cx="3111276" cy="1421544"/>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a:lstStyle>
          <a:p>
            <a:r>
              <a:rPr lang="de-DE" sz="2400" u="sng" dirty="0" err="1" smtClean="0">
                <a:solidFill>
                  <a:srgbClr val="005B82"/>
                </a:solidFill>
              </a:rPr>
              <a:t>Construction</a:t>
            </a:r>
            <a:r>
              <a:rPr lang="de-DE" sz="2400" u="sng" dirty="0" smtClean="0">
                <a:solidFill>
                  <a:srgbClr val="005B82"/>
                </a:solidFill>
              </a:rPr>
              <a:t> </a:t>
            </a:r>
            <a:r>
              <a:rPr lang="de-DE" sz="2400" u="sng" dirty="0" err="1" smtClean="0">
                <a:solidFill>
                  <a:srgbClr val="005B82"/>
                </a:solidFill>
              </a:rPr>
              <a:t>and</a:t>
            </a:r>
            <a:r>
              <a:rPr lang="de-DE" sz="2400" u="sng" dirty="0" smtClean="0">
                <a:solidFill>
                  <a:srgbClr val="005B82"/>
                </a:solidFill>
              </a:rPr>
              <a:t> </a:t>
            </a:r>
            <a:r>
              <a:rPr lang="de-DE" sz="2400" u="sng" dirty="0" err="1" smtClean="0">
                <a:solidFill>
                  <a:srgbClr val="005B82"/>
                </a:solidFill>
              </a:rPr>
              <a:t>test</a:t>
            </a:r>
            <a:r>
              <a:rPr lang="de-DE" sz="2400" u="sng" dirty="0" smtClean="0">
                <a:solidFill>
                  <a:srgbClr val="005B82"/>
                </a:solidFill>
              </a:rPr>
              <a:t> </a:t>
            </a:r>
            <a:r>
              <a:rPr lang="de-DE" sz="2400" i="1" u="sng" dirty="0" smtClean="0">
                <a:solidFill>
                  <a:srgbClr val="005B82"/>
                </a:solidFill>
              </a:rPr>
              <a:t>ex situ</a:t>
            </a:r>
            <a:r>
              <a:rPr lang="de-DE" sz="2400" u="sng" dirty="0" smtClean="0">
                <a:solidFill>
                  <a:srgbClr val="005B82"/>
                </a:solidFill>
              </a:rPr>
              <a:t> </a:t>
            </a:r>
            <a:r>
              <a:rPr lang="de-DE" sz="2400" u="sng" dirty="0" err="1" smtClean="0">
                <a:solidFill>
                  <a:srgbClr val="005B82"/>
                </a:solidFill>
              </a:rPr>
              <a:t>by</a:t>
            </a:r>
            <a:r>
              <a:rPr lang="de-DE" sz="2400" u="sng" dirty="0" smtClean="0">
                <a:solidFill>
                  <a:srgbClr val="005B82"/>
                </a:solidFill>
              </a:rPr>
              <a:t> He </a:t>
            </a:r>
            <a:r>
              <a:rPr lang="de-DE" sz="2400" u="sng" dirty="0" err="1" smtClean="0">
                <a:solidFill>
                  <a:srgbClr val="005B82"/>
                </a:solidFill>
              </a:rPr>
              <a:t>sniffer</a:t>
            </a:r>
            <a:r>
              <a:rPr lang="de-DE" sz="2400" u="sng" dirty="0">
                <a:solidFill>
                  <a:srgbClr val="005B82"/>
                </a:solidFill>
              </a:rPr>
              <a:t> </a:t>
            </a:r>
            <a:r>
              <a:rPr lang="de-DE" sz="2400" u="sng" dirty="0" smtClean="0">
                <a:solidFill>
                  <a:srgbClr val="005B82"/>
                </a:solidFill>
              </a:rPr>
              <a:t>: </a:t>
            </a:r>
          </a:p>
          <a:p>
            <a:r>
              <a:rPr lang="de-DE" sz="2400" u="sng" dirty="0" err="1" smtClean="0">
                <a:solidFill>
                  <a:srgbClr val="005B82"/>
                </a:solidFill>
              </a:rPr>
              <a:t>Leaks</a:t>
            </a:r>
            <a:r>
              <a:rPr lang="de-DE" sz="2400" u="sng" dirty="0" smtClean="0">
                <a:solidFill>
                  <a:srgbClr val="005B82"/>
                </a:solidFill>
              </a:rPr>
              <a:t>  &lt; 1%.</a:t>
            </a:r>
            <a:endParaRPr lang="de-DE" sz="2400" u="sng" dirty="0">
              <a:solidFill>
                <a:srgbClr val="005B82"/>
              </a:solidFill>
            </a:endParaRPr>
          </a:p>
        </p:txBody>
      </p:sp>
      <p:pic>
        <p:nvPicPr>
          <p:cNvPr id="3" name="Immagine 2"/>
          <p:cNvPicPr>
            <a:picLocks noChangeAspect="1"/>
          </p:cNvPicPr>
          <p:nvPr/>
        </p:nvPicPr>
        <p:blipFill>
          <a:blip r:embed="rId3" cstate="print"/>
          <a:stretch>
            <a:fillRect/>
          </a:stretch>
        </p:blipFill>
        <p:spPr>
          <a:xfrm>
            <a:off x="230151" y="3738406"/>
            <a:ext cx="4147194" cy="2897670"/>
          </a:xfrm>
          <a:prstGeom prst="rect">
            <a:avLst/>
          </a:prstGeom>
        </p:spPr>
      </p:pic>
      <p:graphicFrame>
        <p:nvGraphicFramePr>
          <p:cNvPr id="13" name="Grafico 12"/>
          <p:cNvGraphicFramePr>
            <a:graphicFrameLocks/>
          </p:cNvGraphicFramePr>
          <p:nvPr>
            <p:extLst>
              <p:ext uri="{D42A27DB-BD31-4B8C-83A1-F6EECF244321}">
                <p14:modId xmlns:p14="http://schemas.microsoft.com/office/powerpoint/2010/main" xmlns="" val="3327230244"/>
              </p:ext>
            </p:extLst>
          </p:nvPr>
        </p:nvGraphicFramePr>
        <p:xfrm>
          <a:off x="4464496" y="3672336"/>
          <a:ext cx="4644008" cy="3020020"/>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p:cNvSpPr txBox="1">
            <a:spLocks/>
          </p:cNvSpPr>
          <p:nvPr/>
        </p:nvSpPr>
        <p:spPr>
          <a:xfrm>
            <a:off x="4716016" y="44624"/>
            <a:ext cx="4104456" cy="939841"/>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Autofit/>
          </a:bodyPr>
          <a:lstStyle>
            <a:lvl1pPr algn="ctr" defTabSz="914400" rtl="0" eaLnBrk="1" latinLnBrk="0" hangingPunct="1">
              <a:spcBef>
                <a:spcPct val="0"/>
              </a:spcBef>
              <a:buNone/>
              <a:defRPr sz="4400" i="1" kern="1200">
                <a:solidFill>
                  <a:srgbClr val="000099"/>
                </a:solidFill>
                <a:latin typeface="Times New Roman" pitchFamily="18" charset="0"/>
                <a:ea typeface="+mj-ea"/>
                <a:cs typeface="Times New Roman" pitchFamily="18" charset="0"/>
              </a:defRPr>
            </a:lvl1pPr>
          </a:lstStyle>
          <a:p>
            <a:pPr algn="l"/>
            <a:r>
              <a:rPr lang="en-US" sz="3200" dirty="0" smtClean="0"/>
              <a:t>High injection at COSY</a:t>
            </a:r>
            <a:br>
              <a:rPr lang="en-US" sz="3200" dirty="0" smtClean="0"/>
            </a:br>
            <a:r>
              <a:rPr lang="en-US" sz="3200" dirty="0" smtClean="0"/>
              <a:t>Constrain for AD</a:t>
            </a:r>
            <a:endParaRPr lang="it-IT" sz="3200" dirty="0"/>
          </a:p>
        </p:txBody>
      </p:sp>
      <p:sp>
        <p:nvSpPr>
          <p:cNvPr id="14" name="Titel 1"/>
          <p:cNvSpPr txBox="1">
            <a:spLocks/>
          </p:cNvSpPr>
          <p:nvPr/>
        </p:nvSpPr>
        <p:spPr bwMode="auto">
          <a:xfrm>
            <a:off x="5430788" y="1052735"/>
            <a:ext cx="3677716" cy="1224137"/>
          </a:xfrm>
          <a:prstGeom prst="rect">
            <a:avLst/>
          </a:prstGeom>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a:lstStyle>
          <a:p>
            <a:r>
              <a:rPr lang="de-DE" sz="2400" u="sng" dirty="0" smtClean="0">
                <a:solidFill>
                  <a:srgbClr val="005B82"/>
                </a:solidFill>
              </a:rPr>
              <a:t>First prototype </a:t>
            </a:r>
            <a:r>
              <a:rPr lang="de-DE" sz="2400" u="sng" dirty="0" err="1" smtClean="0">
                <a:solidFill>
                  <a:srgbClr val="005B82"/>
                </a:solidFill>
              </a:rPr>
              <a:t>worked</a:t>
            </a:r>
            <a:r>
              <a:rPr lang="de-DE" sz="2400" u="sng" dirty="0" smtClean="0">
                <a:solidFill>
                  <a:srgbClr val="005B82"/>
                </a:solidFill>
              </a:rPr>
              <a:t> </a:t>
            </a:r>
            <a:r>
              <a:rPr lang="de-DE" sz="2400" u="sng" dirty="0" err="1" smtClean="0">
                <a:solidFill>
                  <a:srgbClr val="005B82"/>
                </a:solidFill>
              </a:rPr>
              <a:t>nicely</a:t>
            </a:r>
            <a:r>
              <a:rPr lang="de-DE" sz="2400" u="sng" dirty="0" smtClean="0">
                <a:solidFill>
                  <a:srgbClr val="005B82"/>
                </a:solidFill>
              </a:rPr>
              <a:t> in </a:t>
            </a:r>
            <a:r>
              <a:rPr lang="de-DE" sz="2400" u="sng" dirty="0" err="1" smtClean="0">
                <a:solidFill>
                  <a:srgbClr val="005B82"/>
                </a:solidFill>
              </a:rPr>
              <a:t>in</a:t>
            </a:r>
            <a:r>
              <a:rPr lang="de-DE" sz="2400" u="sng" dirty="0" smtClean="0">
                <a:solidFill>
                  <a:srgbClr val="005B82"/>
                </a:solidFill>
              </a:rPr>
              <a:t> </a:t>
            </a:r>
            <a:r>
              <a:rPr lang="de-DE" sz="2400" u="sng" dirty="0" err="1" smtClean="0">
                <a:solidFill>
                  <a:srgbClr val="005B82"/>
                </a:solidFill>
              </a:rPr>
              <a:t>the</a:t>
            </a:r>
            <a:r>
              <a:rPr lang="de-DE" sz="2400" u="sng" dirty="0" smtClean="0">
                <a:solidFill>
                  <a:srgbClr val="005B82"/>
                </a:solidFill>
              </a:rPr>
              <a:t> Target </a:t>
            </a:r>
            <a:r>
              <a:rPr lang="de-DE" sz="2400" u="sng" dirty="0" err="1" smtClean="0">
                <a:solidFill>
                  <a:srgbClr val="005B82"/>
                </a:solidFill>
              </a:rPr>
              <a:t>commissioning</a:t>
            </a:r>
            <a:r>
              <a:rPr lang="de-DE" sz="2400" u="sng" dirty="0" smtClean="0">
                <a:solidFill>
                  <a:srgbClr val="005B82"/>
                </a:solidFill>
              </a:rPr>
              <a:t>, on COSY </a:t>
            </a:r>
          </a:p>
          <a:p>
            <a:r>
              <a:rPr lang="de-DE" sz="2400" u="sng" dirty="0" err="1" smtClean="0">
                <a:solidFill>
                  <a:srgbClr val="005B82"/>
                </a:solidFill>
              </a:rPr>
              <a:t>target</a:t>
            </a:r>
            <a:r>
              <a:rPr lang="de-DE" sz="2400" u="sng" dirty="0" smtClean="0">
                <a:solidFill>
                  <a:srgbClr val="005B82"/>
                </a:solidFill>
              </a:rPr>
              <a:t>  </a:t>
            </a:r>
            <a:r>
              <a:rPr lang="de-DE" sz="2400" u="sng" dirty="0" err="1" smtClean="0">
                <a:solidFill>
                  <a:srgbClr val="005B82"/>
                </a:solidFill>
              </a:rPr>
              <a:t>suffers</a:t>
            </a:r>
            <a:r>
              <a:rPr lang="de-DE" sz="2400" u="sng" dirty="0" smtClean="0">
                <a:solidFill>
                  <a:srgbClr val="005B82"/>
                </a:solidFill>
              </a:rPr>
              <a:t> </a:t>
            </a:r>
            <a:r>
              <a:rPr lang="de-DE" sz="2400" u="sng" dirty="0" err="1" smtClean="0">
                <a:solidFill>
                  <a:srgbClr val="005B82"/>
                </a:solidFill>
              </a:rPr>
              <a:t>much</a:t>
            </a:r>
            <a:r>
              <a:rPr lang="de-DE" sz="2400" u="sng" dirty="0" smtClean="0">
                <a:solidFill>
                  <a:srgbClr val="005B82"/>
                </a:solidFill>
              </a:rPr>
              <a:t> </a:t>
            </a:r>
            <a:r>
              <a:rPr lang="de-DE" sz="2400" u="sng" dirty="0" err="1" smtClean="0">
                <a:solidFill>
                  <a:srgbClr val="005B82"/>
                </a:solidFill>
              </a:rPr>
              <a:t>stresses</a:t>
            </a:r>
            <a:r>
              <a:rPr lang="de-DE" sz="2400" u="sng" dirty="0" smtClean="0">
                <a:solidFill>
                  <a:srgbClr val="005B82"/>
                </a:solidFill>
              </a:rPr>
              <a:t>.</a:t>
            </a:r>
            <a:endParaRPr lang="de-DE" sz="2400" u="sng" dirty="0">
              <a:solidFill>
                <a:srgbClr val="005B82"/>
              </a:solidFill>
            </a:endParaRPr>
          </a:p>
        </p:txBody>
      </p:sp>
      <p:sp>
        <p:nvSpPr>
          <p:cNvPr id="7" name="Rettangolo 6"/>
          <p:cNvSpPr/>
          <p:nvPr/>
        </p:nvSpPr>
        <p:spPr>
          <a:xfrm>
            <a:off x="5002022" y="5388551"/>
            <a:ext cx="4077014" cy="646331"/>
          </a:xfrm>
          <a:prstGeom prst="rect">
            <a:avLst/>
          </a:prstGeom>
          <a:solidFill>
            <a:srgbClr val="66FF66"/>
          </a:solidFill>
        </p:spPr>
        <p:txBody>
          <a:bodyPr wrap="none">
            <a:spAutoFit/>
          </a:bodyPr>
          <a:lstStyle/>
          <a:p>
            <a:r>
              <a:rPr lang="de-DE" u="sng" dirty="0" smtClean="0">
                <a:solidFill>
                  <a:srgbClr val="005B82"/>
                </a:solidFill>
              </a:rPr>
              <a:t>Absolute </a:t>
            </a:r>
            <a:r>
              <a:rPr lang="de-DE" u="sng" dirty="0" err="1" smtClean="0">
                <a:solidFill>
                  <a:srgbClr val="005B82"/>
                </a:solidFill>
              </a:rPr>
              <a:t>monitoring</a:t>
            </a:r>
            <a:r>
              <a:rPr lang="de-DE" u="sng" dirty="0" smtClean="0">
                <a:solidFill>
                  <a:srgbClr val="005B82"/>
                </a:solidFill>
              </a:rPr>
              <a:t> still </a:t>
            </a:r>
            <a:r>
              <a:rPr lang="de-DE" u="sng" dirty="0" err="1" smtClean="0">
                <a:solidFill>
                  <a:srgbClr val="005B82"/>
                </a:solidFill>
              </a:rPr>
              <a:t>under</a:t>
            </a:r>
            <a:r>
              <a:rPr lang="de-DE" u="sng" dirty="0" smtClean="0">
                <a:solidFill>
                  <a:srgbClr val="005B82"/>
                </a:solidFill>
              </a:rPr>
              <a:t> </a:t>
            </a:r>
            <a:r>
              <a:rPr lang="de-DE" u="sng" dirty="0" err="1" smtClean="0">
                <a:solidFill>
                  <a:srgbClr val="005B82"/>
                </a:solidFill>
              </a:rPr>
              <a:t>study</a:t>
            </a:r>
            <a:r>
              <a:rPr lang="de-DE" u="sng" dirty="0" smtClean="0">
                <a:solidFill>
                  <a:srgbClr val="005B82"/>
                </a:solidFill>
              </a:rPr>
              <a:t>, </a:t>
            </a:r>
          </a:p>
          <a:p>
            <a:r>
              <a:rPr lang="de-DE" u="sng" dirty="0" smtClean="0">
                <a:solidFill>
                  <a:srgbClr val="005B82"/>
                </a:solidFill>
              </a:rPr>
              <a:t>BRP </a:t>
            </a:r>
            <a:r>
              <a:rPr lang="de-DE" u="sng" dirty="0" err="1" smtClean="0">
                <a:solidFill>
                  <a:srgbClr val="005B82"/>
                </a:solidFill>
              </a:rPr>
              <a:t>already</a:t>
            </a:r>
            <a:r>
              <a:rPr lang="de-DE" u="sng" dirty="0" smtClean="0">
                <a:solidFill>
                  <a:srgbClr val="005B82"/>
                </a:solidFill>
              </a:rPr>
              <a:t> </a:t>
            </a:r>
            <a:r>
              <a:rPr lang="de-DE" u="sng" dirty="0" err="1" smtClean="0">
                <a:solidFill>
                  <a:srgbClr val="005B82"/>
                </a:solidFill>
              </a:rPr>
              <a:t>provide</a:t>
            </a:r>
            <a:r>
              <a:rPr lang="de-DE" u="sng" dirty="0" smtClean="0">
                <a:solidFill>
                  <a:srgbClr val="005B82"/>
                </a:solidFill>
              </a:rPr>
              <a:t> a relative </a:t>
            </a:r>
            <a:r>
              <a:rPr lang="de-DE" u="sng" dirty="0" err="1" smtClean="0">
                <a:solidFill>
                  <a:srgbClr val="005B82"/>
                </a:solidFill>
              </a:rPr>
              <a:t>monitoring</a:t>
            </a:r>
            <a:endParaRPr lang="it-IT" dirty="0"/>
          </a:p>
        </p:txBody>
      </p:sp>
    </p:spTree>
    <p:extLst>
      <p:ext uri="{BB962C8B-B14F-4D97-AF65-F5344CB8AC3E}">
        <p14:creationId xmlns:p14="http://schemas.microsoft.com/office/powerpoint/2010/main" xmlns="" val="316547479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512168"/>
          </a:xfrm>
        </p:spPr>
        <p:txBody>
          <a:bodyPr>
            <a:normAutofit/>
          </a:bodyPr>
          <a:lstStyle/>
          <a:p>
            <a:r>
              <a:rPr lang="en-US" sz="3200" b="1" baseline="30000" smtClean="0">
                <a:solidFill>
                  <a:srgbClr val="002060"/>
                </a:solidFill>
              </a:rPr>
              <a:t>3</a:t>
            </a:r>
            <a:r>
              <a:rPr lang="en-US" sz="3200" b="1" smtClean="0">
                <a:solidFill>
                  <a:srgbClr val="002060"/>
                </a:solidFill>
              </a:rPr>
              <a:t>He Targets as Neutron Spinfilter</a:t>
            </a:r>
            <a:br>
              <a:rPr lang="en-US" sz="3200" b="1" smtClean="0">
                <a:solidFill>
                  <a:srgbClr val="002060"/>
                </a:solidFill>
              </a:rPr>
            </a:br>
            <a:r>
              <a:rPr lang="en-US" sz="3200" b="1" smtClean="0">
                <a:solidFill>
                  <a:srgbClr val="002060"/>
                </a:solidFill>
              </a:rPr>
              <a:t/>
            </a:r>
            <a:br>
              <a:rPr lang="en-US" sz="3200" b="1" smtClean="0">
                <a:solidFill>
                  <a:srgbClr val="002060"/>
                </a:solidFill>
              </a:rPr>
            </a:br>
            <a:r>
              <a:rPr lang="en-US" sz="2400" b="1" smtClean="0">
                <a:solidFill>
                  <a:srgbClr val="002060"/>
                </a:solidFill>
              </a:rPr>
              <a:t>T. Gentile  -  NIST</a:t>
            </a:r>
            <a:endParaRPr lang="en-US" sz="3200" b="1">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1371600"/>
            <a:ext cx="8458200" cy="457200"/>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marL="177800" indent="-177800" algn="l">
              <a:defRPr sz="2400">
                <a:solidFill>
                  <a:schemeClr val="tx1"/>
                </a:solidFill>
                <a:latin typeface="Times" charset="0"/>
                <a:ea typeface="ＭＳ Ｐゴシック" charset="0"/>
              </a:defRPr>
            </a:lvl1pPr>
            <a:lvl2pPr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buClr>
                <a:srgbClr val="FF0000"/>
              </a:buClr>
              <a:buFont typeface="Symbol" charset="0"/>
              <a:buNone/>
            </a:pPr>
            <a:r>
              <a:rPr lang="en-US" b="1"/>
              <a:t>strong spin-dependence of  the neutron absorption cross section</a:t>
            </a:r>
            <a:endParaRPr lang="en-US"/>
          </a:p>
        </p:txBody>
      </p:sp>
      <p:grpSp>
        <p:nvGrpSpPr>
          <p:cNvPr id="2" name="Group 3"/>
          <p:cNvGrpSpPr>
            <a:grpSpLocks/>
          </p:cNvGrpSpPr>
          <p:nvPr/>
        </p:nvGrpSpPr>
        <p:grpSpPr bwMode="auto">
          <a:xfrm>
            <a:off x="1981200" y="2667000"/>
            <a:ext cx="5216525" cy="2759075"/>
            <a:chOff x="2389" y="1680"/>
            <a:chExt cx="3286" cy="1738"/>
          </a:xfrm>
        </p:grpSpPr>
        <p:sp>
          <p:nvSpPr>
            <p:cNvPr id="24580" name="Text Box 4"/>
            <p:cNvSpPr txBox="1">
              <a:spLocks noChangeArrowheads="1"/>
            </p:cNvSpPr>
            <p:nvPr/>
          </p:nvSpPr>
          <p:spPr bwMode="auto">
            <a:xfrm>
              <a:off x="4464" y="2784"/>
              <a:ext cx="1211" cy="634"/>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000">
                  <a:solidFill>
                    <a:srgbClr val="FF00FF"/>
                  </a:solidFill>
                </a:rPr>
                <a:t>polarized outgoing neutrons</a:t>
              </a:r>
              <a:endParaRPr lang="en-US" sz="2000"/>
            </a:p>
          </p:txBody>
        </p:sp>
        <p:grpSp>
          <p:nvGrpSpPr>
            <p:cNvPr id="3" name="Group 5"/>
            <p:cNvGrpSpPr>
              <a:grpSpLocks/>
            </p:cNvGrpSpPr>
            <p:nvPr/>
          </p:nvGrpSpPr>
          <p:grpSpPr bwMode="auto">
            <a:xfrm>
              <a:off x="2389" y="1680"/>
              <a:ext cx="3064" cy="1690"/>
              <a:chOff x="2389" y="1680"/>
              <a:chExt cx="3064" cy="1690"/>
            </a:xfrm>
          </p:grpSpPr>
          <p:sp>
            <p:nvSpPr>
              <p:cNvPr id="24582" name="Text Box 6"/>
              <p:cNvSpPr txBox="1">
                <a:spLocks noChangeArrowheads="1"/>
              </p:cNvSpPr>
              <p:nvPr/>
            </p:nvSpPr>
            <p:spPr bwMode="auto">
              <a:xfrm>
                <a:off x="2389" y="2736"/>
                <a:ext cx="1296" cy="634"/>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000">
                    <a:solidFill>
                      <a:srgbClr val="FF00FF"/>
                    </a:solidFill>
                  </a:rPr>
                  <a:t>unpolarized incoming neutrons</a:t>
                </a:r>
                <a:endParaRPr lang="en-US"/>
              </a:p>
            </p:txBody>
          </p:sp>
          <p:sp>
            <p:nvSpPr>
              <p:cNvPr id="24583" name="AutoShape 7"/>
              <p:cNvSpPr>
                <a:spLocks noChangeArrowheads="1"/>
              </p:cNvSpPr>
              <p:nvPr/>
            </p:nvSpPr>
            <p:spPr bwMode="auto">
              <a:xfrm rot="-5383318">
                <a:off x="3530" y="1678"/>
                <a:ext cx="995" cy="999"/>
              </a:xfrm>
              <a:prstGeom prst="can">
                <a:avLst>
                  <a:gd name="adj" fmla="val 24915"/>
                </a:avLst>
              </a:prstGeom>
              <a:solidFill>
                <a:srgbClr val="CC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endParaRPr lang="en-US"/>
              </a:p>
            </p:txBody>
          </p:sp>
          <p:grpSp>
            <p:nvGrpSpPr>
              <p:cNvPr id="4" name="Group 8"/>
              <p:cNvGrpSpPr>
                <a:grpSpLocks/>
              </p:cNvGrpSpPr>
              <p:nvPr/>
            </p:nvGrpSpPr>
            <p:grpSpPr bwMode="auto">
              <a:xfrm>
                <a:off x="5061" y="1720"/>
                <a:ext cx="213" cy="79"/>
                <a:chOff x="1296" y="2544"/>
                <a:chExt cx="288" cy="96"/>
              </a:xfrm>
            </p:grpSpPr>
            <p:sp>
              <p:nvSpPr>
                <p:cNvPr id="24585" name="Line 9"/>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6" name="Oval 1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 name="Group 11"/>
              <p:cNvGrpSpPr>
                <a:grpSpLocks/>
              </p:cNvGrpSpPr>
              <p:nvPr/>
            </p:nvGrpSpPr>
            <p:grpSpPr bwMode="auto">
              <a:xfrm>
                <a:off x="4953" y="1879"/>
                <a:ext cx="214" cy="80"/>
                <a:chOff x="1296" y="2544"/>
                <a:chExt cx="288" cy="96"/>
              </a:xfrm>
            </p:grpSpPr>
            <p:sp>
              <p:nvSpPr>
                <p:cNvPr id="24588" name="Line 12"/>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9" name="Oval 1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6" name="Group 14"/>
              <p:cNvGrpSpPr>
                <a:grpSpLocks/>
              </p:cNvGrpSpPr>
              <p:nvPr/>
            </p:nvGrpSpPr>
            <p:grpSpPr bwMode="auto">
              <a:xfrm>
                <a:off x="4633" y="1799"/>
                <a:ext cx="214" cy="80"/>
                <a:chOff x="1296" y="2544"/>
                <a:chExt cx="288" cy="96"/>
              </a:xfrm>
            </p:grpSpPr>
            <p:sp>
              <p:nvSpPr>
                <p:cNvPr id="24591" name="Line 15"/>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2" name="Oval 1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 name="Group 17"/>
              <p:cNvGrpSpPr>
                <a:grpSpLocks/>
              </p:cNvGrpSpPr>
              <p:nvPr/>
            </p:nvGrpSpPr>
            <p:grpSpPr bwMode="auto">
              <a:xfrm>
                <a:off x="5167" y="1998"/>
                <a:ext cx="214" cy="80"/>
                <a:chOff x="1296" y="2544"/>
                <a:chExt cx="288" cy="96"/>
              </a:xfrm>
            </p:grpSpPr>
            <p:sp>
              <p:nvSpPr>
                <p:cNvPr id="24594" name="Line 18"/>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5" name="Oval 19"/>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 name="Group 20"/>
              <p:cNvGrpSpPr>
                <a:grpSpLocks/>
              </p:cNvGrpSpPr>
              <p:nvPr/>
            </p:nvGrpSpPr>
            <p:grpSpPr bwMode="auto">
              <a:xfrm>
                <a:off x="4669" y="2037"/>
                <a:ext cx="213" cy="80"/>
                <a:chOff x="1296" y="2544"/>
                <a:chExt cx="288" cy="96"/>
              </a:xfrm>
            </p:grpSpPr>
            <p:sp>
              <p:nvSpPr>
                <p:cNvPr id="24597" name="Line 21"/>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98" name="Oval 2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9" name="Group 23"/>
              <p:cNvGrpSpPr>
                <a:grpSpLocks/>
              </p:cNvGrpSpPr>
              <p:nvPr/>
            </p:nvGrpSpPr>
            <p:grpSpPr bwMode="auto">
              <a:xfrm>
                <a:off x="5167" y="2276"/>
                <a:ext cx="214" cy="79"/>
                <a:chOff x="1296" y="2544"/>
                <a:chExt cx="288" cy="96"/>
              </a:xfrm>
            </p:grpSpPr>
            <p:sp>
              <p:nvSpPr>
                <p:cNvPr id="24600" name="Line 24"/>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1" name="Oval 2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 name="Group 26"/>
              <p:cNvGrpSpPr>
                <a:grpSpLocks/>
              </p:cNvGrpSpPr>
              <p:nvPr/>
            </p:nvGrpSpPr>
            <p:grpSpPr bwMode="auto">
              <a:xfrm>
                <a:off x="4775" y="2236"/>
                <a:ext cx="214" cy="80"/>
                <a:chOff x="1296" y="2544"/>
                <a:chExt cx="288" cy="96"/>
              </a:xfrm>
            </p:grpSpPr>
            <p:sp>
              <p:nvSpPr>
                <p:cNvPr id="24603" name="Line 27"/>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4" name="Oval 2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 name="Group 29"/>
              <p:cNvGrpSpPr>
                <a:grpSpLocks/>
              </p:cNvGrpSpPr>
              <p:nvPr/>
            </p:nvGrpSpPr>
            <p:grpSpPr bwMode="auto">
              <a:xfrm>
                <a:off x="4741" y="2396"/>
                <a:ext cx="212" cy="79"/>
                <a:chOff x="1296" y="2544"/>
                <a:chExt cx="288" cy="96"/>
              </a:xfrm>
            </p:grpSpPr>
            <p:sp>
              <p:nvSpPr>
                <p:cNvPr id="24606" name="Line 30"/>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07" name="Oval 3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 name="Group 32"/>
              <p:cNvGrpSpPr>
                <a:grpSpLocks/>
              </p:cNvGrpSpPr>
              <p:nvPr/>
            </p:nvGrpSpPr>
            <p:grpSpPr bwMode="auto">
              <a:xfrm>
                <a:off x="5096" y="2435"/>
                <a:ext cx="215" cy="80"/>
                <a:chOff x="1296" y="2544"/>
                <a:chExt cx="288" cy="96"/>
              </a:xfrm>
            </p:grpSpPr>
            <p:sp>
              <p:nvSpPr>
                <p:cNvPr id="24609" name="Line 33"/>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0" name="Oval 3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 name="Group 35"/>
              <p:cNvGrpSpPr>
                <a:grpSpLocks/>
              </p:cNvGrpSpPr>
              <p:nvPr/>
            </p:nvGrpSpPr>
            <p:grpSpPr bwMode="auto">
              <a:xfrm>
                <a:off x="4919" y="2117"/>
                <a:ext cx="214" cy="80"/>
                <a:chOff x="1440" y="2208"/>
                <a:chExt cx="288" cy="96"/>
              </a:xfrm>
            </p:grpSpPr>
            <p:sp>
              <p:nvSpPr>
                <p:cNvPr id="24612" name="Line 36"/>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3" name="Oval 37"/>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 name="Group 38"/>
              <p:cNvGrpSpPr>
                <a:grpSpLocks/>
              </p:cNvGrpSpPr>
              <p:nvPr/>
            </p:nvGrpSpPr>
            <p:grpSpPr bwMode="auto">
              <a:xfrm>
                <a:off x="2709" y="1760"/>
                <a:ext cx="785" cy="794"/>
                <a:chOff x="1104" y="1872"/>
                <a:chExt cx="1056" cy="960"/>
              </a:xfrm>
            </p:grpSpPr>
            <p:grpSp>
              <p:nvGrpSpPr>
                <p:cNvPr id="15" name="Group 39"/>
                <p:cNvGrpSpPr>
                  <a:grpSpLocks/>
                </p:cNvGrpSpPr>
                <p:nvPr/>
              </p:nvGrpSpPr>
              <p:grpSpPr bwMode="auto">
                <a:xfrm>
                  <a:off x="1104" y="1872"/>
                  <a:ext cx="1008" cy="960"/>
                  <a:chOff x="1056" y="2256"/>
                  <a:chExt cx="1008" cy="960"/>
                </a:xfrm>
              </p:grpSpPr>
              <p:grpSp>
                <p:nvGrpSpPr>
                  <p:cNvPr id="16" name="Group 40"/>
                  <p:cNvGrpSpPr>
                    <a:grpSpLocks/>
                  </p:cNvGrpSpPr>
                  <p:nvPr/>
                </p:nvGrpSpPr>
                <p:grpSpPr bwMode="auto">
                  <a:xfrm>
                    <a:off x="1632" y="2256"/>
                    <a:ext cx="288" cy="96"/>
                    <a:chOff x="1296" y="2544"/>
                    <a:chExt cx="288" cy="96"/>
                  </a:xfrm>
                </p:grpSpPr>
                <p:sp>
                  <p:nvSpPr>
                    <p:cNvPr id="24617" name="Line 41"/>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18" name="Oval 42"/>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7" name="Group 43"/>
                  <p:cNvGrpSpPr>
                    <a:grpSpLocks/>
                  </p:cNvGrpSpPr>
                  <p:nvPr/>
                </p:nvGrpSpPr>
                <p:grpSpPr bwMode="auto">
                  <a:xfrm>
                    <a:off x="1488" y="2448"/>
                    <a:ext cx="288" cy="96"/>
                    <a:chOff x="1296" y="2544"/>
                    <a:chExt cx="288" cy="96"/>
                  </a:xfrm>
                </p:grpSpPr>
                <p:sp>
                  <p:nvSpPr>
                    <p:cNvPr id="24620" name="Line 44"/>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1" name="Oval 45"/>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 name="Group 46"/>
                  <p:cNvGrpSpPr>
                    <a:grpSpLocks/>
                  </p:cNvGrpSpPr>
                  <p:nvPr/>
                </p:nvGrpSpPr>
                <p:grpSpPr bwMode="auto">
                  <a:xfrm>
                    <a:off x="1056" y="2352"/>
                    <a:ext cx="288" cy="96"/>
                    <a:chOff x="1296" y="2544"/>
                    <a:chExt cx="288" cy="96"/>
                  </a:xfrm>
                </p:grpSpPr>
                <p:sp>
                  <p:nvSpPr>
                    <p:cNvPr id="24623" name="Line 47"/>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4" name="Oval 48"/>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 name="Group 49"/>
                  <p:cNvGrpSpPr>
                    <a:grpSpLocks/>
                  </p:cNvGrpSpPr>
                  <p:nvPr/>
                </p:nvGrpSpPr>
                <p:grpSpPr bwMode="auto">
                  <a:xfrm>
                    <a:off x="1776" y="2592"/>
                    <a:ext cx="288" cy="96"/>
                    <a:chOff x="1296" y="2544"/>
                    <a:chExt cx="288" cy="96"/>
                  </a:xfrm>
                </p:grpSpPr>
                <p:sp>
                  <p:nvSpPr>
                    <p:cNvPr id="24626" name="Line 50"/>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27" name="Oval 51"/>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 name="Group 52"/>
                  <p:cNvGrpSpPr>
                    <a:grpSpLocks/>
                  </p:cNvGrpSpPr>
                  <p:nvPr/>
                </p:nvGrpSpPr>
                <p:grpSpPr bwMode="auto">
                  <a:xfrm>
                    <a:off x="1104" y="2640"/>
                    <a:ext cx="288" cy="96"/>
                    <a:chOff x="1296" y="2544"/>
                    <a:chExt cx="288" cy="96"/>
                  </a:xfrm>
                </p:grpSpPr>
                <p:sp>
                  <p:nvSpPr>
                    <p:cNvPr id="24629" name="Line 53"/>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0" name="Oval 54"/>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1" name="Group 55"/>
                  <p:cNvGrpSpPr>
                    <a:grpSpLocks/>
                  </p:cNvGrpSpPr>
                  <p:nvPr/>
                </p:nvGrpSpPr>
                <p:grpSpPr bwMode="auto">
                  <a:xfrm>
                    <a:off x="1776" y="2928"/>
                    <a:ext cx="288" cy="96"/>
                    <a:chOff x="1296" y="2544"/>
                    <a:chExt cx="288" cy="96"/>
                  </a:xfrm>
                </p:grpSpPr>
                <p:sp>
                  <p:nvSpPr>
                    <p:cNvPr id="24632" name="Line 56"/>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3" name="Oval 57"/>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2" name="Group 58"/>
                  <p:cNvGrpSpPr>
                    <a:grpSpLocks/>
                  </p:cNvGrpSpPr>
                  <p:nvPr/>
                </p:nvGrpSpPr>
                <p:grpSpPr bwMode="auto">
                  <a:xfrm>
                    <a:off x="1248" y="2880"/>
                    <a:ext cx="288" cy="96"/>
                    <a:chOff x="1296" y="2544"/>
                    <a:chExt cx="288" cy="96"/>
                  </a:xfrm>
                </p:grpSpPr>
                <p:sp>
                  <p:nvSpPr>
                    <p:cNvPr id="24635" name="Line 59"/>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6" name="Oval 60"/>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3" name="Group 61"/>
                  <p:cNvGrpSpPr>
                    <a:grpSpLocks/>
                  </p:cNvGrpSpPr>
                  <p:nvPr/>
                </p:nvGrpSpPr>
                <p:grpSpPr bwMode="auto">
                  <a:xfrm>
                    <a:off x="1200" y="3072"/>
                    <a:ext cx="288" cy="96"/>
                    <a:chOff x="1296" y="2544"/>
                    <a:chExt cx="288" cy="96"/>
                  </a:xfrm>
                </p:grpSpPr>
                <p:sp>
                  <p:nvSpPr>
                    <p:cNvPr id="24638" name="Line 62"/>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39" name="Oval 63"/>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 name="Group 64"/>
                  <p:cNvGrpSpPr>
                    <a:grpSpLocks/>
                  </p:cNvGrpSpPr>
                  <p:nvPr/>
                </p:nvGrpSpPr>
                <p:grpSpPr bwMode="auto">
                  <a:xfrm>
                    <a:off x="1680" y="3120"/>
                    <a:ext cx="288" cy="96"/>
                    <a:chOff x="1296" y="2544"/>
                    <a:chExt cx="288" cy="96"/>
                  </a:xfrm>
                </p:grpSpPr>
                <p:sp>
                  <p:nvSpPr>
                    <p:cNvPr id="24641" name="Line 65"/>
                    <p:cNvSpPr>
                      <a:spLocks noChangeShapeType="1"/>
                    </p:cNvSpPr>
                    <p:nvPr/>
                  </p:nvSpPr>
                  <p:spPr bwMode="auto">
                    <a:xfrm>
                      <a:off x="1296" y="2592"/>
                      <a:ext cx="28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2" name="Oval 66"/>
                    <p:cNvSpPr>
                      <a:spLocks noChangeArrowheads="1"/>
                    </p:cNvSpPr>
                    <p:nvPr/>
                  </p:nvSpPr>
                  <p:spPr bwMode="auto">
                    <a:xfrm>
                      <a:off x="1344" y="254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25" name="Group 67"/>
                <p:cNvGrpSpPr>
                  <a:grpSpLocks/>
                </p:cNvGrpSpPr>
                <p:nvPr/>
              </p:nvGrpSpPr>
              <p:grpSpPr bwMode="auto">
                <a:xfrm>
                  <a:off x="1104" y="1920"/>
                  <a:ext cx="1056" cy="816"/>
                  <a:chOff x="960" y="2256"/>
                  <a:chExt cx="1056" cy="816"/>
                </a:xfrm>
              </p:grpSpPr>
              <p:grpSp>
                <p:nvGrpSpPr>
                  <p:cNvPr id="26" name="Group 68"/>
                  <p:cNvGrpSpPr>
                    <a:grpSpLocks/>
                  </p:cNvGrpSpPr>
                  <p:nvPr/>
                </p:nvGrpSpPr>
                <p:grpSpPr bwMode="auto">
                  <a:xfrm>
                    <a:off x="1344" y="2544"/>
                    <a:ext cx="288" cy="96"/>
                    <a:chOff x="1440" y="2208"/>
                    <a:chExt cx="288" cy="96"/>
                  </a:xfrm>
                </p:grpSpPr>
                <p:sp>
                  <p:nvSpPr>
                    <p:cNvPr id="24645" name="Line 69"/>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6" name="Oval 7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7" name="Group 71"/>
                  <p:cNvGrpSpPr>
                    <a:grpSpLocks/>
                  </p:cNvGrpSpPr>
                  <p:nvPr/>
                </p:nvGrpSpPr>
                <p:grpSpPr bwMode="auto">
                  <a:xfrm>
                    <a:off x="960" y="2448"/>
                    <a:ext cx="288" cy="96"/>
                    <a:chOff x="1440" y="2208"/>
                    <a:chExt cx="288" cy="96"/>
                  </a:xfrm>
                </p:grpSpPr>
                <p:sp>
                  <p:nvSpPr>
                    <p:cNvPr id="24648" name="Line 72"/>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49" name="Oval 73"/>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8" name="Group 74"/>
                  <p:cNvGrpSpPr>
                    <a:grpSpLocks/>
                  </p:cNvGrpSpPr>
                  <p:nvPr/>
                </p:nvGrpSpPr>
                <p:grpSpPr bwMode="auto">
                  <a:xfrm>
                    <a:off x="1680" y="2352"/>
                    <a:ext cx="288" cy="96"/>
                    <a:chOff x="1440" y="2208"/>
                    <a:chExt cx="288" cy="96"/>
                  </a:xfrm>
                </p:grpSpPr>
                <p:sp>
                  <p:nvSpPr>
                    <p:cNvPr id="24651" name="Line 75"/>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2" name="Oval 76"/>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9" name="Group 77"/>
                  <p:cNvGrpSpPr>
                    <a:grpSpLocks/>
                  </p:cNvGrpSpPr>
                  <p:nvPr/>
                </p:nvGrpSpPr>
                <p:grpSpPr bwMode="auto">
                  <a:xfrm>
                    <a:off x="960" y="2736"/>
                    <a:ext cx="288" cy="96"/>
                    <a:chOff x="1440" y="2208"/>
                    <a:chExt cx="288" cy="96"/>
                  </a:xfrm>
                </p:grpSpPr>
                <p:sp>
                  <p:nvSpPr>
                    <p:cNvPr id="24654" name="Line 78"/>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5" name="Oval 79"/>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0" name="Group 80"/>
                  <p:cNvGrpSpPr>
                    <a:grpSpLocks/>
                  </p:cNvGrpSpPr>
                  <p:nvPr/>
                </p:nvGrpSpPr>
                <p:grpSpPr bwMode="auto">
                  <a:xfrm>
                    <a:off x="1344" y="2976"/>
                    <a:ext cx="288" cy="96"/>
                    <a:chOff x="1440" y="2208"/>
                    <a:chExt cx="288" cy="96"/>
                  </a:xfrm>
                </p:grpSpPr>
                <p:sp>
                  <p:nvSpPr>
                    <p:cNvPr id="24657" name="Line 81"/>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58" name="Oval 82"/>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1" name="Group 83"/>
                  <p:cNvGrpSpPr>
                    <a:grpSpLocks/>
                  </p:cNvGrpSpPr>
                  <p:nvPr/>
                </p:nvGrpSpPr>
                <p:grpSpPr bwMode="auto">
                  <a:xfrm>
                    <a:off x="1392" y="2688"/>
                    <a:ext cx="288" cy="96"/>
                    <a:chOff x="1440" y="2208"/>
                    <a:chExt cx="288" cy="96"/>
                  </a:xfrm>
                </p:grpSpPr>
                <p:sp>
                  <p:nvSpPr>
                    <p:cNvPr id="24660" name="Line 84"/>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1" name="Oval 85"/>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40" name="Group 86"/>
                  <p:cNvGrpSpPr>
                    <a:grpSpLocks/>
                  </p:cNvGrpSpPr>
                  <p:nvPr/>
                </p:nvGrpSpPr>
                <p:grpSpPr bwMode="auto">
                  <a:xfrm>
                    <a:off x="1248" y="2256"/>
                    <a:ext cx="288" cy="96"/>
                    <a:chOff x="1440" y="2208"/>
                    <a:chExt cx="288" cy="96"/>
                  </a:xfrm>
                </p:grpSpPr>
                <p:sp>
                  <p:nvSpPr>
                    <p:cNvPr id="24663" name="Line 87"/>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4" name="Oval 88"/>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43" name="Group 89"/>
                  <p:cNvGrpSpPr>
                    <a:grpSpLocks/>
                  </p:cNvGrpSpPr>
                  <p:nvPr/>
                </p:nvGrpSpPr>
                <p:grpSpPr bwMode="auto">
                  <a:xfrm>
                    <a:off x="1728" y="2736"/>
                    <a:ext cx="288" cy="96"/>
                    <a:chOff x="1440" y="2208"/>
                    <a:chExt cx="288" cy="96"/>
                  </a:xfrm>
                </p:grpSpPr>
                <p:sp>
                  <p:nvSpPr>
                    <p:cNvPr id="24666" name="Line 90"/>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67" name="Oval 91"/>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44" name="Group 92"/>
                  <p:cNvGrpSpPr>
                    <a:grpSpLocks/>
                  </p:cNvGrpSpPr>
                  <p:nvPr/>
                </p:nvGrpSpPr>
                <p:grpSpPr bwMode="auto">
                  <a:xfrm>
                    <a:off x="1008" y="2928"/>
                    <a:ext cx="288" cy="96"/>
                    <a:chOff x="1440" y="2208"/>
                    <a:chExt cx="288" cy="96"/>
                  </a:xfrm>
                </p:grpSpPr>
                <p:sp>
                  <p:nvSpPr>
                    <p:cNvPr id="24669" name="Line 93"/>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0" name="Oval 94"/>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4671" name="Line 95"/>
              <p:cNvSpPr>
                <a:spLocks noChangeShapeType="1"/>
              </p:cNvSpPr>
              <p:nvPr/>
            </p:nvSpPr>
            <p:spPr bwMode="auto">
              <a:xfrm>
                <a:off x="2772" y="2692"/>
                <a:ext cx="641"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2" name="Line 96"/>
              <p:cNvSpPr>
                <a:spLocks noChangeShapeType="1"/>
              </p:cNvSpPr>
              <p:nvPr/>
            </p:nvSpPr>
            <p:spPr bwMode="auto">
              <a:xfrm>
                <a:off x="4812" y="2674"/>
                <a:ext cx="641"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3" name="Text Box 97"/>
              <p:cNvSpPr txBox="1">
                <a:spLocks noChangeArrowheads="1"/>
              </p:cNvSpPr>
              <p:nvPr/>
            </p:nvSpPr>
            <p:spPr bwMode="auto">
              <a:xfrm>
                <a:off x="3581" y="2758"/>
                <a:ext cx="931" cy="518"/>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a:solidFill>
                      <a:srgbClr val="FF00FF"/>
                    </a:solidFill>
                  </a:rPr>
                  <a:t>polarized </a:t>
                </a:r>
                <a:r>
                  <a:rPr lang="en-US" baseline="30000">
                    <a:solidFill>
                      <a:srgbClr val="FF00FF"/>
                    </a:solidFill>
                  </a:rPr>
                  <a:t>3</a:t>
                </a:r>
                <a:r>
                  <a:rPr lang="en-US">
                    <a:solidFill>
                      <a:srgbClr val="FF00FF"/>
                    </a:solidFill>
                  </a:rPr>
                  <a:t>He</a:t>
                </a:r>
              </a:p>
            </p:txBody>
          </p:sp>
          <p:grpSp>
            <p:nvGrpSpPr>
              <p:cNvPr id="24647" name="Group 98"/>
              <p:cNvGrpSpPr>
                <a:grpSpLocks/>
              </p:cNvGrpSpPr>
              <p:nvPr/>
            </p:nvGrpSpPr>
            <p:grpSpPr bwMode="auto">
              <a:xfrm>
                <a:off x="3990" y="2031"/>
                <a:ext cx="351" cy="126"/>
                <a:chOff x="1440" y="2208"/>
                <a:chExt cx="288" cy="96"/>
              </a:xfrm>
            </p:grpSpPr>
            <p:sp>
              <p:nvSpPr>
                <p:cNvPr id="24675" name="Line 99"/>
                <p:cNvSpPr>
                  <a:spLocks noChangeShapeType="1"/>
                </p:cNvSpPr>
                <p:nvPr/>
              </p:nvSpPr>
              <p:spPr bwMode="auto">
                <a:xfrm>
                  <a:off x="1440" y="2256"/>
                  <a:ext cx="288"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6" name="Oval 100"/>
                <p:cNvSpPr>
                  <a:spLocks noChangeArrowheads="1"/>
                </p:cNvSpPr>
                <p:nvPr/>
              </p:nvSpPr>
              <p:spPr bwMode="auto">
                <a:xfrm>
                  <a:off x="1584" y="22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0" name="Group 101"/>
              <p:cNvGrpSpPr>
                <a:grpSpLocks/>
              </p:cNvGrpSpPr>
              <p:nvPr/>
            </p:nvGrpSpPr>
            <p:grpSpPr bwMode="auto">
              <a:xfrm>
                <a:off x="3765" y="1896"/>
                <a:ext cx="333" cy="129"/>
                <a:chOff x="1296" y="2544"/>
                <a:chExt cx="288" cy="96"/>
              </a:xfrm>
            </p:grpSpPr>
            <p:sp>
              <p:nvSpPr>
                <p:cNvPr id="24678" name="Line 102"/>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79" name="Oval 103"/>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3" name="Group 104"/>
              <p:cNvGrpSpPr>
                <a:grpSpLocks/>
              </p:cNvGrpSpPr>
              <p:nvPr/>
            </p:nvGrpSpPr>
            <p:grpSpPr bwMode="auto">
              <a:xfrm>
                <a:off x="4115" y="1815"/>
                <a:ext cx="333" cy="129"/>
                <a:chOff x="1296" y="2544"/>
                <a:chExt cx="288" cy="96"/>
              </a:xfrm>
            </p:grpSpPr>
            <p:sp>
              <p:nvSpPr>
                <p:cNvPr id="24681" name="Line 105"/>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2" name="Oval 106"/>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6" name="Group 107"/>
              <p:cNvGrpSpPr>
                <a:grpSpLocks/>
              </p:cNvGrpSpPr>
              <p:nvPr/>
            </p:nvGrpSpPr>
            <p:grpSpPr bwMode="auto">
              <a:xfrm>
                <a:off x="3790" y="2193"/>
                <a:ext cx="333" cy="129"/>
                <a:chOff x="1296" y="2544"/>
                <a:chExt cx="288" cy="96"/>
              </a:xfrm>
            </p:grpSpPr>
            <p:sp>
              <p:nvSpPr>
                <p:cNvPr id="24684" name="Line 108"/>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5" name="Oval 109"/>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59" name="Group 110"/>
              <p:cNvGrpSpPr>
                <a:grpSpLocks/>
              </p:cNvGrpSpPr>
              <p:nvPr/>
            </p:nvGrpSpPr>
            <p:grpSpPr bwMode="auto">
              <a:xfrm>
                <a:off x="4140" y="2274"/>
                <a:ext cx="334" cy="129"/>
                <a:chOff x="1296" y="2544"/>
                <a:chExt cx="288" cy="96"/>
              </a:xfrm>
            </p:grpSpPr>
            <p:sp>
              <p:nvSpPr>
                <p:cNvPr id="24687" name="Line 111"/>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88" name="Oval 112"/>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2" name="Group 113"/>
              <p:cNvGrpSpPr>
                <a:grpSpLocks/>
              </p:cNvGrpSpPr>
              <p:nvPr/>
            </p:nvGrpSpPr>
            <p:grpSpPr bwMode="auto">
              <a:xfrm>
                <a:off x="4115" y="2463"/>
                <a:ext cx="333" cy="129"/>
                <a:chOff x="1296" y="2544"/>
                <a:chExt cx="288" cy="96"/>
              </a:xfrm>
            </p:grpSpPr>
            <p:sp>
              <p:nvSpPr>
                <p:cNvPr id="24690" name="Line 114"/>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1" name="Oval 115"/>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5" name="Group 116"/>
              <p:cNvGrpSpPr>
                <a:grpSpLocks/>
              </p:cNvGrpSpPr>
              <p:nvPr/>
            </p:nvGrpSpPr>
            <p:grpSpPr bwMode="auto">
              <a:xfrm>
                <a:off x="3740" y="1707"/>
                <a:ext cx="333" cy="129"/>
                <a:chOff x="1296" y="2544"/>
                <a:chExt cx="288" cy="96"/>
              </a:xfrm>
            </p:grpSpPr>
            <p:sp>
              <p:nvSpPr>
                <p:cNvPr id="24693" name="Line 117"/>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4" name="Oval 118"/>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668" name="Group 119"/>
              <p:cNvGrpSpPr>
                <a:grpSpLocks/>
              </p:cNvGrpSpPr>
              <p:nvPr/>
            </p:nvGrpSpPr>
            <p:grpSpPr bwMode="auto">
              <a:xfrm>
                <a:off x="3740" y="2490"/>
                <a:ext cx="333" cy="129"/>
                <a:chOff x="1296" y="2544"/>
                <a:chExt cx="288" cy="96"/>
              </a:xfrm>
            </p:grpSpPr>
            <p:sp>
              <p:nvSpPr>
                <p:cNvPr id="24696" name="Line 120"/>
                <p:cNvSpPr>
                  <a:spLocks noChangeShapeType="1"/>
                </p:cNvSpPr>
                <p:nvPr/>
              </p:nvSpPr>
              <p:spPr bwMode="auto">
                <a:xfrm>
                  <a:off x="1296" y="2592"/>
                  <a:ext cx="288" cy="0"/>
                </a:xfrm>
                <a:prstGeom prst="line">
                  <a:avLst/>
                </a:prstGeom>
                <a:noFill/>
                <a:ln w="38100">
                  <a:solidFill>
                    <a:srgbClr val="CC66FF"/>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697" name="Oval 121"/>
                <p:cNvSpPr>
                  <a:spLocks noChangeArrowheads="1"/>
                </p:cNvSpPr>
                <p:nvPr/>
              </p:nvSpPr>
              <p:spPr bwMode="auto">
                <a:xfrm>
                  <a:off x="1344" y="2544"/>
                  <a:ext cx="96" cy="96"/>
                </a:xfrm>
                <a:prstGeom prst="ellipse">
                  <a:avLst/>
                </a:prstGeom>
                <a:solidFill>
                  <a:srgbClr val="CC66FF"/>
                </a:solidFill>
                <a:ln w="9525">
                  <a:solidFill>
                    <a:srgbClr val="CC66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24698" name="Rectangle 122"/>
          <p:cNvSpPr>
            <a:spLocks noGrp="1" noChangeArrowheads="1"/>
          </p:cNvSpPr>
          <p:nvPr>
            <p:ph type="title" idx="4294967295"/>
          </p:nvPr>
        </p:nvSpPr>
        <p:spPr>
          <a:xfrm>
            <a:off x="0" y="304800"/>
            <a:ext cx="9144000" cy="609600"/>
          </a:xfrm>
        </p:spPr>
        <p:txBody>
          <a:bodyPr/>
          <a:lstStyle/>
          <a:p>
            <a:r>
              <a:rPr lang="en-US" sz="3200" b="1">
                <a:solidFill>
                  <a:srgbClr val="0000FF"/>
                </a:solidFill>
                <a:effectLst>
                  <a:outerShdw blurRad="38100" dist="38100" dir="2700000" algn="tl">
                    <a:srgbClr val="DDDDDD"/>
                  </a:outerShdw>
                </a:effectLst>
              </a:rPr>
              <a:t>POLARIZED </a:t>
            </a:r>
            <a:r>
              <a:rPr lang="en-US" sz="3200" b="1" baseline="30000">
                <a:solidFill>
                  <a:srgbClr val="0000FF"/>
                </a:solidFill>
                <a:effectLst>
                  <a:outerShdw blurRad="38100" dist="38100" dir="2700000" algn="tl">
                    <a:srgbClr val="DDDDDD"/>
                  </a:outerShdw>
                </a:effectLst>
              </a:rPr>
              <a:t>3</a:t>
            </a:r>
            <a:r>
              <a:rPr lang="en-US" sz="3200" b="1">
                <a:solidFill>
                  <a:srgbClr val="0000FF"/>
                </a:solidFill>
                <a:effectLst>
                  <a:outerShdw blurRad="38100" dist="38100" dir="2700000" algn="tl">
                    <a:srgbClr val="DDDDDD"/>
                  </a:outerShdw>
                </a:effectLst>
              </a:rPr>
              <a:t>He NEUTRON SPIN FILTERS</a:t>
            </a:r>
            <a:endParaRPr lang="en-US" sz="3200" i="1">
              <a:solidFill>
                <a:schemeClr val="accent2"/>
              </a:solidFill>
              <a:effectLst>
                <a:outerShdw blurRad="38100" dist="38100" dir="2700000" algn="tl">
                  <a:srgbClr val="DDDDDD"/>
                </a:outerShdw>
              </a:effectLst>
            </a:endParaRPr>
          </a:p>
        </p:txBody>
      </p:sp>
      <p:sp>
        <p:nvSpPr>
          <p:cNvPr id="24699" name="Text Box 123"/>
          <p:cNvSpPr txBox="1">
            <a:spLocks noChangeArrowheads="1"/>
          </p:cNvSpPr>
          <p:nvPr/>
        </p:nvSpPr>
        <p:spPr bwMode="auto">
          <a:xfrm>
            <a:off x="457200" y="6118225"/>
            <a:ext cx="5816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US" sz="1800" b="1">
                <a:solidFill>
                  <a:srgbClr val="800040"/>
                </a:solidFill>
              </a:rPr>
              <a:t>K.P. Coulter et al, Nucl. Instrum. Meth. A 288, 463 (1990)</a:t>
            </a:r>
          </a:p>
        </p:txBody>
      </p:sp>
    </p:spTree>
    <p:extLst>
      <p:ext uri="{BB962C8B-B14F-4D97-AF65-F5344CB8AC3E}">
        <p14:creationId xmlns:p14="http://schemas.microsoft.com/office/powerpoint/2010/main" xmlns="" val="4291793838"/>
      </p:ext>
    </p:extLst>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20121015_00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037" y="509333"/>
            <a:ext cx="7131220" cy="4527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53"/>
          <p:cNvGrpSpPr>
            <a:grpSpLocks/>
          </p:cNvGrpSpPr>
          <p:nvPr/>
        </p:nvGrpSpPr>
        <p:grpSpPr bwMode="auto">
          <a:xfrm>
            <a:off x="2212121" y="5411151"/>
            <a:ext cx="4982282" cy="1150902"/>
            <a:chOff x="1706563" y="4283885"/>
            <a:chExt cx="6534933" cy="2072466"/>
          </a:xfrm>
        </p:grpSpPr>
        <p:sp>
          <p:nvSpPr>
            <p:cNvPr id="49" name="Text Box 6"/>
            <p:cNvSpPr txBox="1">
              <a:spLocks noChangeArrowheads="1"/>
            </p:cNvSpPr>
            <p:nvPr/>
          </p:nvSpPr>
          <p:spPr bwMode="auto">
            <a:xfrm>
              <a:off x="3413126" y="5865813"/>
              <a:ext cx="184150" cy="457200"/>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endParaRPr lang="en-US" b="0">
                <a:ea typeface="ＭＳ Ｐゴシック" charset="0"/>
                <a:cs typeface="+mn-cs"/>
              </a:endParaRPr>
            </a:p>
          </p:txBody>
        </p:sp>
        <p:sp>
          <p:nvSpPr>
            <p:cNvPr id="51" name="AutoShape 20"/>
            <p:cNvSpPr>
              <a:spLocks/>
            </p:cNvSpPr>
            <p:nvPr/>
          </p:nvSpPr>
          <p:spPr bwMode="auto">
            <a:xfrm>
              <a:off x="4352926" y="4711700"/>
              <a:ext cx="762000" cy="1316038"/>
            </a:xfrm>
            <a:custGeom>
              <a:avLst/>
              <a:gdLst/>
              <a:ahLst/>
              <a:cxnLst/>
              <a:rect l="0" t="0" r="r" b="b"/>
              <a:pathLst>
                <a:path w="21600" h="21600">
                  <a:moveTo>
                    <a:pt x="10800" y="0"/>
                  </a:moveTo>
                  <a:cubicBezTo>
                    <a:pt x="4835" y="0"/>
                    <a:pt x="0" y="1209"/>
                    <a:pt x="0" y="2700"/>
                  </a:cubicBezTo>
                  <a:lnTo>
                    <a:pt x="0" y="18900"/>
                  </a:lnTo>
                  <a:cubicBezTo>
                    <a:pt x="0" y="20391"/>
                    <a:pt x="4835" y="21600"/>
                    <a:pt x="10800" y="21600"/>
                  </a:cubicBezTo>
                  <a:cubicBezTo>
                    <a:pt x="16765" y="21600"/>
                    <a:pt x="21600" y="20391"/>
                    <a:pt x="21600" y="18900"/>
                  </a:cubicBezTo>
                  <a:lnTo>
                    <a:pt x="21600" y="2700"/>
                  </a:lnTo>
                  <a:cubicBezTo>
                    <a:pt x="21600" y="1209"/>
                    <a:pt x="16765" y="0"/>
                    <a:pt x="10800" y="0"/>
                  </a:cubicBezTo>
                  <a:close/>
                  <a:moveTo>
                    <a:pt x="10800" y="0"/>
                  </a:moveTo>
                </a:path>
              </a:pathLst>
            </a:custGeom>
            <a:solidFill>
              <a:srgbClr val="FF6600"/>
            </a:solidFill>
            <a:ln w="9525">
              <a:solidFill>
                <a:srgbClr val="000000"/>
              </a:solidFill>
              <a:round/>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14" name="AutoShape 21"/>
            <p:cNvSpPr>
              <a:spLocks/>
            </p:cNvSpPr>
            <p:nvPr/>
          </p:nvSpPr>
          <p:spPr bwMode="auto">
            <a:xfrm>
              <a:off x="4352925" y="4711700"/>
              <a:ext cx="762000" cy="3286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8433"/>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29715" name="AutoShape 22"/>
            <p:cNvSpPr>
              <a:spLocks/>
            </p:cNvSpPr>
            <p:nvPr/>
          </p:nvSpPr>
          <p:spPr bwMode="auto">
            <a:xfrm>
              <a:off x="4352925" y="4875213"/>
              <a:ext cx="762000" cy="1651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0" y="11929"/>
                    <a:pt x="4835" y="21600"/>
                    <a:pt x="10800" y="21600"/>
                  </a:cubicBezTo>
                  <a:cubicBezTo>
                    <a:pt x="16765" y="21600"/>
                    <a:pt x="21600" y="11929"/>
                    <a:pt x="21600" y="0"/>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16" name="Rectangle 23"/>
            <p:cNvSpPr>
              <a:spLocks/>
            </p:cNvSpPr>
            <p:nvPr/>
          </p:nvSpPr>
          <p:spPr bwMode="auto">
            <a:xfrm>
              <a:off x="4292600" y="5099050"/>
              <a:ext cx="9144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sample</a:t>
              </a:r>
              <a:endParaRPr lang="en-US" altLang="zh-CN" sz="1400" baseline="-25000">
                <a:latin typeface="Arial" charset="0"/>
                <a:cs typeface="Arial" charset="0"/>
                <a:sym typeface="Arial" charset="0"/>
              </a:endParaRPr>
            </a:p>
          </p:txBody>
        </p:sp>
        <p:sp>
          <p:nvSpPr>
            <p:cNvPr id="29717" name="Rectangle 24"/>
            <p:cNvSpPr>
              <a:spLocks/>
            </p:cNvSpPr>
            <p:nvPr/>
          </p:nvSpPr>
          <p:spPr bwMode="auto">
            <a:xfrm>
              <a:off x="2532063" y="5011738"/>
              <a:ext cx="4064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P</a:t>
              </a:r>
              <a:r>
                <a:rPr lang="en-US" altLang="zh-CN" sz="1400" baseline="-25000">
                  <a:latin typeface="Arial" charset="0"/>
                  <a:cs typeface="Arial" charset="0"/>
                  <a:sym typeface="Arial" charset="0"/>
                </a:rPr>
                <a:t>n</a:t>
              </a:r>
            </a:p>
          </p:txBody>
        </p:sp>
        <p:sp>
          <p:nvSpPr>
            <p:cNvPr id="29718" name="Rectangle 25"/>
            <p:cNvSpPr>
              <a:spLocks/>
            </p:cNvSpPr>
            <p:nvPr/>
          </p:nvSpPr>
          <p:spPr bwMode="auto">
            <a:xfrm>
              <a:off x="6662738" y="5011738"/>
              <a:ext cx="3810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400">
                  <a:latin typeface="Arial" charset="0"/>
                  <a:cs typeface="Arial" charset="0"/>
                  <a:sym typeface="Arial" charset="0"/>
                </a:rPr>
                <a:t>P</a:t>
              </a:r>
              <a:r>
                <a:rPr lang="en-US" altLang="zh-CN" sz="1400" baseline="-25000">
                  <a:latin typeface="Arial" charset="0"/>
                  <a:cs typeface="Arial" charset="0"/>
                  <a:sym typeface="Arial" charset="0"/>
                </a:rPr>
                <a:t>n</a:t>
              </a:r>
            </a:p>
          </p:txBody>
        </p:sp>
        <p:sp>
          <p:nvSpPr>
            <p:cNvPr id="29719" name="Rectangle 28"/>
            <p:cNvSpPr>
              <a:spLocks/>
            </p:cNvSpPr>
            <p:nvPr/>
          </p:nvSpPr>
          <p:spPr bwMode="auto">
            <a:xfrm>
              <a:off x="1706563" y="4429351"/>
              <a:ext cx="1003299"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400" baseline="30000" dirty="0">
                  <a:latin typeface="Arial" charset="0"/>
                  <a:cs typeface="Arial" charset="0"/>
                  <a:sym typeface="Arial" charset="0"/>
                </a:rPr>
                <a:t>3</a:t>
              </a:r>
              <a:r>
                <a:rPr lang="en-US" altLang="zh-CN" sz="1400" dirty="0">
                  <a:latin typeface="Arial" charset="0"/>
                  <a:cs typeface="Arial" charset="0"/>
                  <a:sym typeface="Arial" charset="0"/>
                </a:rPr>
                <a:t>He Polarizer</a:t>
              </a:r>
            </a:p>
          </p:txBody>
        </p:sp>
        <p:sp>
          <p:nvSpPr>
            <p:cNvPr id="58" name="AutoShape 29"/>
            <p:cNvSpPr>
              <a:spLocks/>
            </p:cNvSpPr>
            <p:nvPr/>
          </p:nvSpPr>
          <p:spPr bwMode="auto">
            <a:xfrm rot="5459999">
              <a:off x="6901656" y="5201444"/>
              <a:ext cx="911225" cy="693737"/>
            </a:xfrm>
            <a:custGeom>
              <a:avLst/>
              <a:gdLst/>
              <a:ahLst/>
              <a:cxnLst/>
              <a:rect l="0" t="0" r="r" b="b"/>
              <a:pathLst>
                <a:path w="21600" h="21600">
                  <a:moveTo>
                    <a:pt x="10800" y="0"/>
                  </a:moveTo>
                  <a:cubicBezTo>
                    <a:pt x="4835" y="0"/>
                    <a:pt x="0" y="1369"/>
                    <a:pt x="0" y="3057"/>
                  </a:cubicBezTo>
                  <a:lnTo>
                    <a:pt x="0" y="18543"/>
                  </a:lnTo>
                  <a:cubicBezTo>
                    <a:pt x="0" y="20231"/>
                    <a:pt x="4835" y="21600"/>
                    <a:pt x="10800" y="21600"/>
                  </a:cubicBezTo>
                  <a:cubicBezTo>
                    <a:pt x="16765" y="21600"/>
                    <a:pt x="21600" y="20231"/>
                    <a:pt x="21600" y="18543"/>
                  </a:cubicBezTo>
                  <a:lnTo>
                    <a:pt x="21600" y="3057"/>
                  </a:lnTo>
                  <a:cubicBezTo>
                    <a:pt x="21600" y="1369"/>
                    <a:pt x="16765" y="0"/>
                    <a:pt x="10800" y="0"/>
                  </a:cubicBezTo>
                  <a:close/>
                  <a:moveTo>
                    <a:pt x="10800" y="0"/>
                  </a:moveTo>
                </a:path>
              </a:pathLst>
            </a:custGeom>
            <a:gradFill rotWithShape="0">
              <a:gsLst>
                <a:gs pos="0">
                  <a:srgbClr val="000000"/>
                </a:gs>
                <a:gs pos="50000">
                  <a:srgbClr val="FFFFFF"/>
                </a:gs>
                <a:gs pos="100000">
                  <a:srgbClr val="000000"/>
                </a:gs>
              </a:gsLst>
              <a:lin ang="60000" scaled="1"/>
            </a:gradFill>
            <a:ln w="9525">
              <a:solidFill>
                <a:srgbClr val="000000"/>
              </a:solidFill>
              <a:round/>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21" name="AutoShape 30"/>
            <p:cNvSpPr>
              <a:spLocks/>
            </p:cNvSpPr>
            <p:nvPr/>
          </p:nvSpPr>
          <p:spPr bwMode="auto">
            <a:xfrm rot="5459999">
              <a:off x="7193756" y="5485607"/>
              <a:ext cx="911225" cy="1127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0800" y="0"/>
                  </a:moveTo>
                  <a:cubicBezTo>
                    <a:pt x="4835" y="0"/>
                    <a:pt x="0" y="4835"/>
                    <a:pt x="0" y="10798"/>
                  </a:cubicBezTo>
                  <a:cubicBezTo>
                    <a:pt x="0" y="16764"/>
                    <a:pt x="4835" y="21600"/>
                    <a:pt x="10800" y="21600"/>
                  </a:cubicBezTo>
                  <a:cubicBezTo>
                    <a:pt x="16765" y="21600"/>
                    <a:pt x="21600" y="16764"/>
                    <a:pt x="21600" y="10798"/>
                  </a:cubicBezTo>
                  <a:cubicBezTo>
                    <a:pt x="21600" y="4835"/>
                    <a:pt x="16765" y="0"/>
                    <a:pt x="10800" y="0"/>
                  </a:cubicBezTo>
                  <a:close/>
                  <a:moveTo>
                    <a:pt x="10800" y="0"/>
                  </a:move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29722" name="AutoShape 31"/>
            <p:cNvSpPr>
              <a:spLocks/>
            </p:cNvSpPr>
            <p:nvPr/>
          </p:nvSpPr>
          <p:spPr bwMode="auto">
            <a:xfrm rot="5459999">
              <a:off x="7166769" y="5514181"/>
              <a:ext cx="911225" cy="555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0" y="11929"/>
                    <a:pt x="4835" y="21600"/>
                    <a:pt x="10800" y="21600"/>
                  </a:cubicBezTo>
                  <a:cubicBezTo>
                    <a:pt x="16765" y="21600"/>
                    <a:pt x="21600" y="11929"/>
                    <a:pt x="21600" y="0"/>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23" name="Rectangle 32"/>
            <p:cNvSpPr>
              <a:spLocks/>
            </p:cNvSpPr>
            <p:nvPr/>
          </p:nvSpPr>
          <p:spPr bwMode="auto">
            <a:xfrm>
              <a:off x="6937384" y="4392613"/>
              <a:ext cx="10414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400" baseline="30000" dirty="0">
                  <a:latin typeface="Arial" charset="0"/>
                  <a:cs typeface="Arial" charset="0"/>
                  <a:sym typeface="Arial" charset="0"/>
                </a:rPr>
                <a:t>3</a:t>
              </a:r>
              <a:r>
                <a:rPr lang="en-US" altLang="zh-CN" sz="1400" dirty="0">
                  <a:latin typeface="Arial" charset="0"/>
                  <a:cs typeface="Arial" charset="0"/>
                  <a:sym typeface="Arial" charset="0"/>
                </a:rPr>
                <a:t>He Analyzer</a:t>
              </a:r>
            </a:p>
          </p:txBody>
        </p:sp>
        <p:sp>
          <p:nvSpPr>
            <p:cNvPr id="29724" name="Rectangle 35"/>
            <p:cNvSpPr>
              <a:spLocks/>
            </p:cNvSpPr>
            <p:nvPr/>
          </p:nvSpPr>
          <p:spPr bwMode="auto">
            <a:xfrm>
              <a:off x="2722563" y="6016625"/>
              <a:ext cx="1693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en-US" altLang="zh-CN" sz="2000" b="0">
                  <a:sym typeface="Symbol" charset="0"/>
                </a:rPr>
                <a:t>/2 spin rotation</a:t>
              </a:r>
              <a:endParaRPr lang="en-US" altLang="zh-CN" sz="2800" b="0">
                <a:sym typeface="Times" charset="0"/>
              </a:endParaRPr>
            </a:p>
          </p:txBody>
        </p:sp>
        <p:sp>
          <p:nvSpPr>
            <p:cNvPr id="63" name="AutoShape 50"/>
            <p:cNvSpPr>
              <a:spLocks/>
            </p:cNvSpPr>
            <p:nvPr/>
          </p:nvSpPr>
          <p:spPr bwMode="auto">
            <a:xfrm>
              <a:off x="3124201" y="5373688"/>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64" name="AutoShape 51"/>
            <p:cNvSpPr>
              <a:spLocks/>
            </p:cNvSpPr>
            <p:nvPr/>
          </p:nvSpPr>
          <p:spPr bwMode="auto">
            <a:xfrm>
              <a:off x="2730501" y="53324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65" name="Rectangle 52"/>
            <p:cNvSpPr>
              <a:spLocks noChangeArrowheads="1"/>
            </p:cNvSpPr>
            <p:nvPr/>
          </p:nvSpPr>
          <p:spPr bwMode="auto">
            <a:xfrm rot="96858">
              <a:off x="1751013" y="5408613"/>
              <a:ext cx="839788" cy="381000"/>
            </a:xfrm>
            <a:prstGeom prst="rect">
              <a:avLst/>
            </a:prstGeom>
            <a:solidFill>
              <a:srgbClr val="F6F6F6"/>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6F6F6"/>
              </a:extrusionClr>
            </a:sp3d>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flatTx/>
            </a:bodyPr>
            <a:lstStyle/>
            <a:p>
              <a:pPr eaLnBrk="0" hangingPunct="0">
                <a:defRPr/>
              </a:pPr>
              <a:endParaRPr lang="en-US">
                <a:ea typeface="ＭＳ Ｐゴシック" charset="0"/>
                <a:cs typeface="+mn-cs"/>
              </a:endParaRPr>
            </a:p>
          </p:txBody>
        </p:sp>
        <p:sp>
          <p:nvSpPr>
            <p:cNvPr id="66" name="AutoShape 53"/>
            <p:cNvSpPr>
              <a:spLocks/>
            </p:cNvSpPr>
            <p:nvPr/>
          </p:nvSpPr>
          <p:spPr bwMode="auto">
            <a:xfrm>
              <a:off x="2286001" y="53324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29" name="Freeform 40"/>
            <p:cNvSpPr>
              <a:spLocks/>
            </p:cNvSpPr>
            <p:nvPr/>
          </p:nvSpPr>
          <p:spPr bwMode="auto">
            <a:xfrm flipH="1">
              <a:off x="4648200" y="5943600"/>
              <a:ext cx="427038" cy="3810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7950" y="0"/>
                  </a:lnTo>
                  <a:lnTo>
                    <a:pt x="21600" y="133"/>
                  </a:lnTo>
                  <a:lnTo>
                    <a:pt x="13997" y="20411"/>
                  </a:lnTo>
                  <a:lnTo>
                    <a:pt x="0" y="21600"/>
                  </a:lnTo>
                  <a:close/>
                  <a:moveTo>
                    <a:pt x="0" y="21600"/>
                  </a:moveTo>
                </a:path>
              </a:pathLst>
            </a:custGeom>
            <a:solidFill>
              <a:srgbClr val="FFF959"/>
            </a:solidFill>
            <a:ln w="25400" cap="flat">
              <a:solidFill>
                <a:srgbClr val="4D4D4D"/>
              </a:solidFill>
              <a:prstDash val="solid"/>
              <a:miter lim="800000"/>
              <a:headEnd type="none" w="med" len="med"/>
              <a:tailEnd type="none" w="med" len="med"/>
            </a:ln>
          </p:spPr>
          <p:txBody>
            <a:bodyPr lIns="0" tIns="0" rIns="0" bIns="0"/>
            <a:lstStyle/>
            <a:p>
              <a:endParaRPr lang="en-US"/>
            </a:p>
          </p:txBody>
        </p:sp>
        <p:sp>
          <p:nvSpPr>
            <p:cNvPr id="29730" name="Freeform 41"/>
            <p:cNvSpPr>
              <a:spLocks/>
            </p:cNvSpPr>
            <p:nvPr/>
          </p:nvSpPr>
          <p:spPr bwMode="auto">
            <a:xfrm flipV="1">
              <a:off x="4343400" y="5715000"/>
              <a:ext cx="990600" cy="219075"/>
            </a:xfrm>
            <a:custGeom>
              <a:avLst/>
              <a:gdLst>
                <a:gd name="T0" fmla="*/ 0 w 21600"/>
                <a:gd name="T1" fmla="*/ 0 h 20906"/>
                <a:gd name="T2" fmla="*/ 0 w 21600"/>
                <a:gd name="T3" fmla="*/ 0 h 20906"/>
                <a:gd name="T4" fmla="*/ 0 w 21600"/>
                <a:gd name="T5" fmla="*/ 0 h 20906"/>
                <a:gd name="T6" fmla="*/ 0 w 21600"/>
                <a:gd name="T7" fmla="*/ 0 h 20906"/>
                <a:gd name="T8" fmla="*/ 0 w 21600"/>
                <a:gd name="T9" fmla="*/ 0 h 209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0906">
                  <a:moveTo>
                    <a:pt x="0" y="418"/>
                  </a:moveTo>
                  <a:cubicBezTo>
                    <a:pt x="0" y="-694"/>
                    <a:pt x="6708" y="20906"/>
                    <a:pt x="6708" y="20906"/>
                  </a:cubicBezTo>
                  <a:lnTo>
                    <a:pt x="21600" y="0"/>
                  </a:lnTo>
                  <a:lnTo>
                    <a:pt x="0" y="418"/>
                  </a:lnTo>
                  <a:close/>
                  <a:moveTo>
                    <a:pt x="0" y="418"/>
                  </a:moveTo>
                </a:path>
              </a:pathLst>
            </a:custGeom>
            <a:solidFill>
              <a:srgbClr val="FFF959"/>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29731" name="Rectangle 42"/>
            <p:cNvSpPr>
              <a:spLocks/>
            </p:cNvSpPr>
            <p:nvPr/>
          </p:nvSpPr>
          <p:spPr bwMode="auto">
            <a:xfrm>
              <a:off x="4724400" y="6019800"/>
              <a:ext cx="230188"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en-US" altLang="zh-CN" sz="1200">
                  <a:latin typeface="Gill Sans" charset="0"/>
                  <a:sym typeface="Gill Sans" charset="0"/>
                </a:rPr>
                <a:t>HF</a:t>
              </a:r>
            </a:p>
          </p:txBody>
        </p:sp>
        <p:sp>
          <p:nvSpPr>
            <p:cNvPr id="70" name="AutoShape 45"/>
            <p:cNvSpPr>
              <a:spLocks/>
            </p:cNvSpPr>
            <p:nvPr/>
          </p:nvSpPr>
          <p:spPr bwMode="auto">
            <a:xfrm rot="9182206" flipH="1" flipV="1">
              <a:off x="3884613" y="5424488"/>
              <a:ext cx="152400" cy="368300"/>
            </a:xfrm>
            <a:custGeom>
              <a:avLst/>
              <a:gdLst>
                <a:gd name="T0" fmla="*/ 0 w 21600"/>
                <a:gd name="T1" fmla="*/ 5400 h 21600"/>
                <a:gd name="T2" fmla="*/ 5400 w 21600"/>
                <a:gd name="T3" fmla="*/ 5400 h 21600"/>
                <a:gd name="T4" fmla="*/ 5400 w 21600"/>
                <a:gd name="T5" fmla="*/ 21600 h 21600"/>
                <a:gd name="T6" fmla="*/ 16200 w 21600"/>
                <a:gd name="T7" fmla="*/ 21600 h 21600"/>
                <a:gd name="T8" fmla="*/ 16200 w 21600"/>
                <a:gd name="T9" fmla="*/ 5400 h 21600"/>
                <a:gd name="T10" fmla="*/ 21600 w 21600"/>
                <a:gd name="T11" fmla="*/ 5400 h 21600"/>
                <a:gd name="T12" fmla="*/ 10800 w 21600"/>
                <a:gd name="T13" fmla="*/ 0 h 21600"/>
                <a:gd name="T14" fmla="*/ 0 w 21600"/>
                <a:gd name="T15" fmla="*/ 5400 h 21600"/>
                <a:gd name="T16" fmla="*/ 0 w 21600"/>
                <a:gd name="T17" fmla="*/ 54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5400"/>
                  </a:moveTo>
                  <a:lnTo>
                    <a:pt x="5400" y="5400"/>
                  </a:lnTo>
                  <a:lnTo>
                    <a:pt x="5400" y="21600"/>
                  </a:lnTo>
                  <a:lnTo>
                    <a:pt x="16200" y="21600"/>
                  </a:lnTo>
                  <a:lnTo>
                    <a:pt x="16200" y="5400"/>
                  </a:lnTo>
                  <a:lnTo>
                    <a:pt x="21600" y="5400"/>
                  </a:lnTo>
                  <a:lnTo>
                    <a:pt x="10800" y="0"/>
                  </a:lnTo>
                  <a:lnTo>
                    <a:pt x="0" y="540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a:defRPr/>
              </a:pPr>
              <a:endParaRPr lang="en-US"/>
            </a:p>
          </p:txBody>
        </p:sp>
        <p:sp>
          <p:nvSpPr>
            <p:cNvPr id="71" name="AutoShape 49"/>
            <p:cNvSpPr>
              <a:spLocks/>
            </p:cNvSpPr>
            <p:nvPr/>
          </p:nvSpPr>
          <p:spPr bwMode="auto">
            <a:xfrm>
              <a:off x="5715000" y="52562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2" name="AutoShape 34"/>
            <p:cNvSpPr>
              <a:spLocks/>
            </p:cNvSpPr>
            <p:nvPr/>
          </p:nvSpPr>
          <p:spPr bwMode="auto">
            <a:xfrm>
              <a:off x="6353175" y="5256213"/>
              <a:ext cx="165100" cy="4699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67"/>
            </a:solidFill>
            <a:ln w="12700">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3" name="AutoShape 45"/>
            <p:cNvSpPr>
              <a:spLocks/>
            </p:cNvSpPr>
            <p:nvPr/>
          </p:nvSpPr>
          <p:spPr bwMode="auto">
            <a:xfrm rot="16095857">
              <a:off x="7196137" y="5307013"/>
              <a:ext cx="152400" cy="368300"/>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4" name="AutoShape 44"/>
            <p:cNvSpPr>
              <a:spLocks/>
            </p:cNvSpPr>
            <p:nvPr/>
          </p:nvSpPr>
          <p:spPr bwMode="auto">
            <a:xfrm rot="20160000">
              <a:off x="3505201" y="5424488"/>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5" name="AutoShape 44"/>
            <p:cNvSpPr>
              <a:spLocks/>
            </p:cNvSpPr>
            <p:nvPr/>
          </p:nvSpPr>
          <p:spPr bwMode="auto">
            <a:xfrm rot="19046198" flipH="1">
              <a:off x="5373687" y="5408613"/>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6" name="AutoShape 44"/>
            <p:cNvSpPr>
              <a:spLocks/>
            </p:cNvSpPr>
            <p:nvPr/>
          </p:nvSpPr>
          <p:spPr bwMode="auto">
            <a:xfrm rot="17640000" flipH="1">
              <a:off x="6845300" y="5284787"/>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77" name="AutoShape 44"/>
            <p:cNvSpPr>
              <a:spLocks/>
            </p:cNvSpPr>
            <p:nvPr/>
          </p:nvSpPr>
          <p:spPr bwMode="auto">
            <a:xfrm rot="19046198" flipH="1">
              <a:off x="6592887" y="5256213"/>
              <a:ext cx="152400" cy="403225"/>
            </a:xfrm>
            <a:custGeom>
              <a:avLst/>
              <a:gdLst/>
              <a:ahLst/>
              <a:cxnLst/>
              <a:rect l="0" t="0" r="r" b="b"/>
              <a:pathLst>
                <a:path w="21600" h="21600">
                  <a:moveTo>
                    <a:pt x="0" y="5400"/>
                  </a:moveTo>
                  <a:lnTo>
                    <a:pt x="5400" y="5400"/>
                  </a:lnTo>
                  <a:lnTo>
                    <a:pt x="5400" y="21600"/>
                  </a:lnTo>
                  <a:lnTo>
                    <a:pt x="16200" y="21600"/>
                  </a:lnTo>
                  <a:lnTo>
                    <a:pt x="16200" y="5400"/>
                  </a:lnTo>
                  <a:lnTo>
                    <a:pt x="21600" y="5400"/>
                  </a:lnTo>
                  <a:lnTo>
                    <a:pt x="10800" y="0"/>
                  </a:lnTo>
                  <a:close/>
                  <a:moveTo>
                    <a:pt x="0" y="5400"/>
                  </a:moveTo>
                </a:path>
              </a:pathLst>
            </a:custGeom>
            <a:solidFill>
              <a:srgbClr val="FFFF00"/>
            </a:solidFill>
            <a:ln w="9525">
              <a:solidFill>
                <a:srgbClr val="000000"/>
              </a:solidFill>
              <a:miter lim="800000"/>
              <a:headEnd/>
              <a:tailEnd/>
            </a:ln>
            <a:effectLst>
              <a:outerShdw blurRad="63500" dist="38099" dir="2700000" algn="ctr" rotWithShape="0">
                <a:schemeClr val="bg2">
                  <a:alpha val="75000"/>
                </a:schemeClr>
              </a:outerShdw>
            </a:effectLst>
          </p:spPr>
          <p:txBody>
            <a:bodyPr lIns="0" tIns="0" rIns="0" bIns="0"/>
            <a:lstStyle/>
            <a:p>
              <a:pPr eaLnBrk="0" hangingPunct="0">
                <a:defRPr/>
              </a:pPr>
              <a:endParaRPr lang="en-US">
                <a:ea typeface="ＭＳ Ｐゴシック" charset="0"/>
                <a:cs typeface="+mn-cs"/>
              </a:endParaRPr>
            </a:p>
          </p:txBody>
        </p:sp>
        <p:sp>
          <p:nvSpPr>
            <p:cNvPr id="29740" name="Rectangle 35"/>
            <p:cNvSpPr>
              <a:spLocks/>
            </p:cNvSpPr>
            <p:nvPr/>
          </p:nvSpPr>
          <p:spPr bwMode="auto">
            <a:xfrm>
              <a:off x="5931683" y="6048375"/>
              <a:ext cx="2309813" cy="30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en-US" altLang="zh-CN" sz="2000" b="0" dirty="0">
                  <a:sym typeface="Symbol" charset="0"/>
                </a:rPr>
                <a:t>Two /2 spin rotations</a:t>
              </a:r>
              <a:endParaRPr lang="en-US" altLang="zh-CN" sz="2800" b="0" dirty="0">
                <a:sym typeface="Times" charset="0"/>
              </a:endParaRPr>
            </a:p>
          </p:txBody>
        </p:sp>
        <p:sp>
          <p:nvSpPr>
            <p:cNvPr id="29741" name="Rectangle 35"/>
            <p:cNvSpPr>
              <a:spLocks/>
            </p:cNvSpPr>
            <p:nvPr/>
          </p:nvSpPr>
          <p:spPr bwMode="auto">
            <a:xfrm>
              <a:off x="3694906" y="4283885"/>
              <a:ext cx="2519363" cy="30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en-US" altLang="zh-CN" sz="2000" b="0" dirty="0">
                  <a:sym typeface="Symbol" charset="0"/>
                </a:rPr>
                <a:t>Two &lt; /2 spin rotations</a:t>
              </a:r>
              <a:endParaRPr lang="en-US" altLang="zh-CN" sz="2800" b="0" dirty="0">
                <a:sym typeface="Times" charset="0"/>
              </a:endParaRPr>
            </a:p>
          </p:txBody>
        </p:sp>
        <p:cxnSp>
          <p:nvCxnSpPr>
            <p:cNvPr id="80" name="Straight Arrow Connector 79"/>
            <p:cNvCxnSpPr/>
            <p:nvPr/>
          </p:nvCxnSpPr>
          <p:spPr bwMode="auto">
            <a:xfrm flipH="1">
              <a:off x="5334000" y="4724400"/>
              <a:ext cx="228600" cy="3810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a:off x="3886201" y="4724400"/>
              <a:ext cx="228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 name="TextBox 1"/>
          <p:cNvSpPr txBox="1"/>
          <p:nvPr/>
        </p:nvSpPr>
        <p:spPr>
          <a:xfrm>
            <a:off x="2092575" y="47668"/>
            <a:ext cx="5266135" cy="461665"/>
          </a:xfrm>
          <a:prstGeom prst="rect">
            <a:avLst/>
          </a:prstGeom>
          <a:noFill/>
        </p:spPr>
        <p:txBody>
          <a:bodyPr wrap="none" rtlCol="0">
            <a:spAutoFit/>
          </a:bodyPr>
          <a:lstStyle/>
          <a:p>
            <a:r>
              <a:rPr lang="en-US" sz="2400" b="1" dirty="0" smtClean="0"/>
              <a:t>NCNR BT-7 TRIPLE AXIS SPECTROMETER</a:t>
            </a:r>
            <a:endParaRPr lang="en-US" sz="2400" b="1" dirty="0"/>
          </a:p>
        </p:txBody>
      </p:sp>
      <p:pic>
        <p:nvPicPr>
          <p:cNvPr id="39" name="Picture 1039" descr="Solenoidpic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96938" y="4459161"/>
            <a:ext cx="1747062" cy="2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9" descr="Boxpic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5115932"/>
            <a:ext cx="2092575" cy="173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06310826"/>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152400"/>
            <a:ext cx="8458200" cy="457200"/>
          </a:xfrm>
          <a:ln/>
        </p:spPr>
        <p:txBody>
          <a:bodyPr>
            <a:normAutofit fontScale="90000"/>
          </a:bodyPr>
          <a:lstStyle/>
          <a:p>
            <a:r>
              <a:rPr lang="en-US" sz="3200" i="1">
                <a:solidFill>
                  <a:srgbClr val="0000FF"/>
                </a:solidFill>
                <a:effectLst>
                  <a:outerShdw blurRad="38100" dist="38100" dir="2700000" algn="tl">
                    <a:srgbClr val="DDDDDD"/>
                  </a:outerShdw>
                </a:effectLst>
              </a:rPr>
              <a:t>3D magnetism in nanoparticles </a:t>
            </a:r>
            <a:r>
              <a:rPr lang="en-US" sz="1600">
                <a:solidFill>
                  <a:schemeClr val="tx1"/>
                </a:solidFill>
              </a:rPr>
              <a:t/>
            </a:r>
            <a:br>
              <a:rPr lang="en-US" sz="1600">
                <a:solidFill>
                  <a:schemeClr val="tx1"/>
                </a:solidFill>
              </a:rPr>
            </a:br>
            <a:endParaRPr lang="en-US" sz="1600">
              <a:solidFill>
                <a:schemeClr val="tx1"/>
              </a:solidFill>
            </a:endParaRPr>
          </a:p>
        </p:txBody>
      </p:sp>
      <p:graphicFrame>
        <p:nvGraphicFramePr>
          <p:cNvPr id="61443" name="Object 3"/>
          <p:cNvGraphicFramePr>
            <a:graphicFrameLocks noChangeAspect="1"/>
          </p:cNvGraphicFramePr>
          <p:nvPr/>
        </p:nvGraphicFramePr>
        <p:xfrm>
          <a:off x="0" y="3824288"/>
          <a:ext cx="3962400" cy="3033712"/>
        </p:xfrm>
        <a:graphic>
          <a:graphicData uri="http://schemas.openxmlformats.org/presentationml/2006/ole">
            <p:oleObj spid="_x0000_s31746" name="Graph" r:id="rId4" imgW="3885480" imgH="2971080" progId="">
              <p:embed/>
            </p:oleObj>
          </a:graphicData>
        </a:graphic>
      </p:graphicFrame>
      <p:sp>
        <p:nvSpPr>
          <p:cNvPr id="61444" name="Text Box 4"/>
          <p:cNvSpPr txBox="1">
            <a:spLocks noChangeArrowheads="1"/>
          </p:cNvSpPr>
          <p:nvPr/>
        </p:nvSpPr>
        <p:spPr bwMode="auto">
          <a:xfrm>
            <a:off x="3144838" y="1233488"/>
            <a:ext cx="3429000" cy="1344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b="1">
                <a:latin typeface="Arial" charset="0"/>
                <a:cs typeface="Arial" charset="0"/>
              </a:rPr>
              <a:t>Fe</a:t>
            </a:r>
            <a:r>
              <a:rPr lang="en-US" sz="1600" b="1" baseline="-25000">
                <a:latin typeface="Arial" charset="0"/>
                <a:cs typeface="Arial" charset="0"/>
              </a:rPr>
              <a:t>3</a:t>
            </a:r>
            <a:r>
              <a:rPr lang="en-US" sz="1600" b="1">
                <a:latin typeface="Arial" charset="0"/>
                <a:cs typeface="Arial" charset="0"/>
              </a:rPr>
              <a:t>O</a:t>
            </a:r>
            <a:r>
              <a:rPr lang="en-US" sz="1600" b="1" baseline="-25000">
                <a:latin typeface="Arial" charset="0"/>
                <a:cs typeface="Arial" charset="0"/>
              </a:rPr>
              <a:t>4</a:t>
            </a:r>
            <a:r>
              <a:rPr lang="en-US" sz="1600" b="1">
                <a:latin typeface="Arial" charset="0"/>
                <a:cs typeface="Arial" charset="0"/>
              </a:rPr>
              <a:t> </a:t>
            </a:r>
            <a:r>
              <a:rPr lang="el-GR" sz="1600" b="1">
                <a:latin typeface="Arial" charset="0"/>
                <a:cs typeface="Arial" charset="0"/>
              </a:rPr>
              <a:t>ρ</a:t>
            </a:r>
            <a:r>
              <a:rPr lang="ja-JP" altLang="en-US" sz="1600" b="1">
                <a:latin typeface="Arial"/>
                <a:cs typeface="Arial" charset="0"/>
              </a:rPr>
              <a:t>’</a:t>
            </a:r>
            <a:r>
              <a:rPr lang="en-US" sz="1600" b="1">
                <a:latin typeface="Arial" charset="0"/>
                <a:cs typeface="Arial" charset="0"/>
              </a:rPr>
              <a:t>s</a:t>
            </a:r>
          </a:p>
          <a:p>
            <a:pPr algn="ctr" eaLnBrk="1" hangingPunct="1">
              <a:spcBef>
                <a:spcPct val="50000"/>
              </a:spcBef>
            </a:pPr>
            <a:r>
              <a:rPr lang="en-US" sz="1600" b="1">
                <a:latin typeface="Arial" charset="0"/>
                <a:cs typeface="Arial" charset="0"/>
              </a:rPr>
              <a:t>Structural 6.97E-6 Å</a:t>
            </a:r>
            <a:r>
              <a:rPr lang="en-US" sz="1600" b="1" baseline="30000">
                <a:latin typeface="Arial" charset="0"/>
                <a:cs typeface="Arial" charset="0"/>
              </a:rPr>
              <a:t>-2</a:t>
            </a:r>
          </a:p>
          <a:p>
            <a:pPr algn="ctr" eaLnBrk="1" hangingPunct="1">
              <a:spcBef>
                <a:spcPct val="50000"/>
              </a:spcBef>
            </a:pPr>
            <a:r>
              <a:rPr lang="en-US" sz="1600" b="1">
                <a:latin typeface="Arial" charset="0"/>
                <a:cs typeface="Arial" charset="0"/>
              </a:rPr>
              <a:t>Magnetic 1.46E-6 Å</a:t>
            </a:r>
            <a:r>
              <a:rPr lang="en-US" sz="1600" b="1" baseline="30000">
                <a:latin typeface="Arial" charset="0"/>
                <a:cs typeface="Arial" charset="0"/>
              </a:rPr>
              <a:t>-2</a:t>
            </a:r>
          </a:p>
          <a:p>
            <a:pPr algn="ctr" eaLnBrk="1" hangingPunct="1">
              <a:spcBef>
                <a:spcPct val="50000"/>
              </a:spcBef>
            </a:pPr>
            <a:r>
              <a:rPr lang="en-US" sz="1800" b="1" baseline="30000">
                <a:latin typeface="Arial" charset="0"/>
                <a:cs typeface="Arial" charset="0"/>
              </a:rPr>
              <a:t>(513 emu / cc)</a:t>
            </a:r>
          </a:p>
        </p:txBody>
      </p:sp>
      <p:sp>
        <p:nvSpPr>
          <p:cNvPr id="61445" name="Text Box 5"/>
          <p:cNvSpPr txBox="1">
            <a:spLocks noChangeArrowheads="1"/>
          </p:cNvSpPr>
          <p:nvPr/>
        </p:nvSpPr>
        <p:spPr bwMode="auto">
          <a:xfrm>
            <a:off x="3830638" y="4662488"/>
            <a:ext cx="2133600" cy="1925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b="1">
                <a:latin typeface="Arial" charset="0"/>
                <a:cs typeface="Arial" charset="0"/>
              </a:rPr>
              <a:t>Modeled Diameters:</a:t>
            </a:r>
          </a:p>
          <a:p>
            <a:pPr algn="ctr" eaLnBrk="1" hangingPunct="1">
              <a:spcBef>
                <a:spcPct val="50000"/>
              </a:spcBef>
            </a:pPr>
            <a:r>
              <a:rPr lang="en-US" sz="1600" b="1">
                <a:latin typeface="Arial" charset="0"/>
                <a:cs typeface="Arial" charset="0"/>
              </a:rPr>
              <a:t>Sphere 9.0 nm</a:t>
            </a:r>
            <a:endParaRPr lang="en-US" sz="1600" b="1" baseline="30000">
              <a:latin typeface="Arial" charset="0"/>
              <a:cs typeface="Arial" charset="0"/>
            </a:endParaRPr>
          </a:p>
          <a:p>
            <a:pPr algn="ctr" eaLnBrk="1" hangingPunct="1">
              <a:spcBef>
                <a:spcPct val="50000"/>
              </a:spcBef>
            </a:pPr>
            <a:r>
              <a:rPr lang="en-US" sz="1600" b="1">
                <a:latin typeface="Arial" charset="0"/>
                <a:cs typeface="Arial" charset="0"/>
              </a:rPr>
              <a:t>Ferrimagnetic core 7 nm</a:t>
            </a:r>
          </a:p>
          <a:p>
            <a:pPr algn="ctr" eaLnBrk="1" hangingPunct="1">
              <a:spcBef>
                <a:spcPct val="50000"/>
              </a:spcBef>
            </a:pPr>
            <a:r>
              <a:rPr lang="en-US" sz="1600" b="1">
                <a:latin typeface="Arial" charset="0"/>
                <a:cs typeface="Arial" charset="0"/>
              </a:rPr>
              <a:t>Canted shell 7 to 9 nm (</a:t>
            </a:r>
            <a:r>
              <a:rPr lang="en-US" sz="1600" b="1" u="sng">
                <a:latin typeface="Arial" charset="0"/>
                <a:cs typeface="Arial" charset="0"/>
              </a:rPr>
              <a:t>+</a:t>
            </a:r>
            <a:r>
              <a:rPr lang="en-US" sz="1600" b="1">
                <a:latin typeface="Arial" charset="0"/>
                <a:cs typeface="Arial" charset="0"/>
              </a:rPr>
              <a:t>0.2 nm)</a:t>
            </a:r>
          </a:p>
        </p:txBody>
      </p:sp>
      <p:graphicFrame>
        <p:nvGraphicFramePr>
          <p:cNvPr id="61446" name="Object 6"/>
          <p:cNvGraphicFramePr>
            <a:graphicFrameLocks noChangeAspect="1"/>
          </p:cNvGraphicFramePr>
          <p:nvPr/>
        </p:nvGraphicFramePr>
        <p:xfrm>
          <a:off x="76200" y="700088"/>
          <a:ext cx="3830638" cy="3095625"/>
        </p:xfrm>
        <a:graphic>
          <a:graphicData uri="http://schemas.openxmlformats.org/presentationml/2006/ole">
            <p:oleObj spid="_x0000_s31747" name="Graph" r:id="rId5" imgW="3894840" imgH="3144960" progId="">
              <p:embed/>
            </p:oleObj>
          </a:graphicData>
        </a:graphic>
      </p:graphicFrame>
      <p:graphicFrame>
        <p:nvGraphicFramePr>
          <p:cNvPr id="61447" name="Object 7"/>
          <p:cNvGraphicFramePr>
            <a:graphicFrameLocks noChangeAspect="1"/>
          </p:cNvGraphicFramePr>
          <p:nvPr/>
        </p:nvGraphicFramePr>
        <p:xfrm>
          <a:off x="5859463" y="1306513"/>
          <a:ext cx="3533775" cy="2746375"/>
        </p:xfrm>
        <a:graphic>
          <a:graphicData uri="http://schemas.openxmlformats.org/presentationml/2006/ole">
            <p:oleObj spid="_x0000_s31748" name="Graph" r:id="rId6" imgW="3976920" imgH="3090240" progId="">
              <p:embed/>
            </p:oleObj>
          </a:graphicData>
        </a:graphic>
      </p:graphicFrame>
      <p:graphicFrame>
        <p:nvGraphicFramePr>
          <p:cNvPr id="61448" name="Object 8"/>
          <p:cNvGraphicFramePr>
            <a:graphicFrameLocks noChangeAspect="1"/>
          </p:cNvGraphicFramePr>
          <p:nvPr/>
        </p:nvGraphicFramePr>
        <p:xfrm>
          <a:off x="5888038" y="3671888"/>
          <a:ext cx="3124200" cy="2659062"/>
        </p:xfrm>
        <a:graphic>
          <a:graphicData uri="http://schemas.openxmlformats.org/presentationml/2006/ole">
            <p:oleObj spid="_x0000_s31749" name="Graph" r:id="rId7" imgW="3474000" imgH="2962080" progId="">
              <p:embed/>
            </p:oleObj>
          </a:graphicData>
        </a:graphic>
      </p:graphicFrame>
      <p:pic>
        <p:nvPicPr>
          <p:cNvPr id="61449"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58838" y="1538288"/>
            <a:ext cx="654050" cy="685800"/>
          </a:xfrm>
          <a:prstGeom prst="rect">
            <a:avLst/>
          </a:prstGeom>
          <a:noFill/>
          <a:ln w="28575">
            <a:solidFill>
              <a:srgbClr val="0033CC"/>
            </a:solidFill>
            <a:miter lim="800000"/>
            <a:headEnd/>
            <a:tailEnd/>
          </a:ln>
          <a:extLst>
            <a:ext uri="{909E8E84-426E-40dd-AFC4-6F175D3DCCD1}">
              <a14:hiddenFill xmlns:a14="http://schemas.microsoft.com/office/drawing/2010/main" xmlns="">
                <a:solidFill>
                  <a:srgbClr val="FFFFFF"/>
                </a:solidFill>
              </a14:hiddenFill>
            </a:ext>
          </a:extLst>
        </p:spPr>
      </p:pic>
      <p:sp>
        <p:nvSpPr>
          <p:cNvPr id="61450" name="Oval 10"/>
          <p:cNvSpPr>
            <a:spLocks noChangeArrowheads="1"/>
          </p:cNvSpPr>
          <p:nvPr/>
        </p:nvSpPr>
        <p:spPr bwMode="auto">
          <a:xfrm>
            <a:off x="935038" y="4814888"/>
            <a:ext cx="762000" cy="762000"/>
          </a:xfrm>
          <a:prstGeom prst="ellipse">
            <a:avLst/>
          </a:prstGeom>
          <a:solidFill>
            <a:schemeClr val="accent1"/>
          </a:solidFill>
          <a:ln w="2857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51" name="Oval 11"/>
          <p:cNvSpPr>
            <a:spLocks noChangeArrowheads="1"/>
          </p:cNvSpPr>
          <p:nvPr/>
        </p:nvSpPr>
        <p:spPr bwMode="auto">
          <a:xfrm>
            <a:off x="1087438" y="4967288"/>
            <a:ext cx="457200" cy="457200"/>
          </a:xfrm>
          <a:prstGeom prst="ellipse">
            <a:avLst/>
          </a:prstGeom>
          <a:solidFill>
            <a:schemeClr val="bg2"/>
          </a:solidFill>
          <a:ln w="9525">
            <a:solidFill>
              <a:srgbClr val="0000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52" name="Text Box 12"/>
          <p:cNvSpPr txBox="1">
            <a:spLocks noChangeArrowheads="1"/>
          </p:cNvSpPr>
          <p:nvPr/>
        </p:nvSpPr>
        <p:spPr bwMode="auto">
          <a:xfrm>
            <a:off x="1773238" y="3595688"/>
            <a:ext cx="609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3600">
                <a:latin typeface="Arial" charset="0"/>
                <a:cs typeface="Arial" charset="0"/>
              </a:rPr>
              <a:t>+</a:t>
            </a:r>
          </a:p>
        </p:txBody>
      </p:sp>
      <p:sp>
        <p:nvSpPr>
          <p:cNvPr id="61453" name="Text Box 13"/>
          <p:cNvSpPr txBox="1">
            <a:spLocks noChangeArrowheads="1"/>
          </p:cNvSpPr>
          <p:nvPr/>
        </p:nvSpPr>
        <p:spPr bwMode="auto">
          <a:xfrm>
            <a:off x="6650038" y="6262688"/>
            <a:ext cx="2362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1600">
                <a:latin typeface="Arial" charset="0"/>
                <a:cs typeface="Arial" charset="0"/>
              </a:rPr>
              <a:t>(Q ~ 2</a:t>
            </a:r>
            <a:r>
              <a:rPr lang="el-GR" sz="1600">
                <a:latin typeface="Arial" charset="0"/>
                <a:cs typeface="Arial" charset="0"/>
              </a:rPr>
              <a:t>π</a:t>
            </a:r>
            <a:r>
              <a:rPr lang="en-US" sz="1600">
                <a:latin typeface="Arial" charset="0"/>
                <a:cs typeface="Arial" charset="0"/>
              </a:rPr>
              <a:t> / distance)</a:t>
            </a:r>
          </a:p>
        </p:txBody>
      </p:sp>
      <p:grpSp>
        <p:nvGrpSpPr>
          <p:cNvPr id="2" name="Group 14"/>
          <p:cNvGrpSpPr>
            <a:grpSpLocks/>
          </p:cNvGrpSpPr>
          <p:nvPr/>
        </p:nvGrpSpPr>
        <p:grpSpPr bwMode="auto">
          <a:xfrm>
            <a:off x="3449638" y="2757488"/>
            <a:ext cx="2667000" cy="1804987"/>
            <a:chOff x="2125" y="1737"/>
            <a:chExt cx="1680" cy="1137"/>
          </a:xfrm>
        </p:grpSpPr>
        <p:pic>
          <p:nvPicPr>
            <p:cNvPr id="61455" name="Picture 1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125" y="1737"/>
              <a:ext cx="1680" cy="1137"/>
            </a:xfrm>
            <a:prstGeom prst="rect">
              <a:avLst/>
            </a:prstGeom>
            <a:noFill/>
            <a:extLst>
              <a:ext uri="{909E8E84-426E-40dd-AFC4-6F175D3DCCD1}">
                <a14:hiddenFill xmlns:a14="http://schemas.microsoft.com/office/drawing/2010/main" xmlns="">
                  <a:solidFill>
                    <a:srgbClr val="FFFFFF"/>
                  </a:solidFill>
                </a14:hiddenFill>
              </a:ext>
            </a:extLst>
          </p:spPr>
        </p:pic>
        <p:sp>
          <p:nvSpPr>
            <p:cNvPr id="61456" name="Text Box 16"/>
            <p:cNvSpPr txBox="1">
              <a:spLocks noChangeArrowheads="1"/>
            </p:cNvSpPr>
            <p:nvPr/>
          </p:nvSpPr>
          <p:spPr bwMode="auto">
            <a:xfrm>
              <a:off x="3420" y="1901"/>
              <a:ext cx="265" cy="327"/>
            </a:xfrm>
            <a:prstGeom prst="rect">
              <a:avLst/>
            </a:prstGeom>
            <a:noFill/>
            <a:ln>
              <a:noFill/>
            </a:ln>
            <a:effectLst/>
            <a:extLst>
              <a:ext uri="{909E8E84-426E-40dd-AFC4-6F175D3DCCD1}">
                <a14:hiddenFill xmlns:a14="http://schemas.microsoft.com/office/drawing/2010/main" xmlns="">
                  <a:solidFill>
                    <a:srgbClr val="FF33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2800" b="1"/>
                <a:t>B</a:t>
              </a:r>
              <a:endParaRPr lang="en-US"/>
            </a:p>
          </p:txBody>
        </p:sp>
      </p:grpSp>
      <p:sp>
        <p:nvSpPr>
          <p:cNvPr id="61457" name="Text Box 22"/>
          <p:cNvSpPr txBox="1">
            <a:spLocks noChangeArrowheads="1"/>
          </p:cNvSpPr>
          <p:nvPr/>
        </p:nvSpPr>
        <p:spPr bwMode="auto">
          <a:xfrm>
            <a:off x="5334000" y="838200"/>
            <a:ext cx="3810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cs typeface="ＭＳ Ｐゴシック" charset="0"/>
              </a:rPr>
              <a:t>K.L. Krycka </a:t>
            </a:r>
            <a:r>
              <a:rPr lang="en-US" sz="1600" i="1">
                <a:cs typeface="ＭＳ Ｐゴシック" charset="0"/>
              </a:rPr>
              <a:t>et al</a:t>
            </a:r>
            <a:r>
              <a:rPr lang="en-US" sz="1600">
                <a:cs typeface="ＭＳ Ｐゴシック" charset="0"/>
              </a:rPr>
              <a:t>,  PRL 104 207203 (2010)</a:t>
            </a:r>
          </a:p>
        </p:txBody>
      </p:sp>
    </p:spTree>
    <p:extLst>
      <p:ext uri="{BB962C8B-B14F-4D97-AF65-F5344CB8AC3E}">
        <p14:creationId xmlns:p14="http://schemas.microsoft.com/office/powerpoint/2010/main" xmlns="" val="438630862"/>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143000"/>
          </a:xfrm>
        </p:spPr>
        <p:txBody>
          <a:bodyPr>
            <a:normAutofit/>
          </a:bodyPr>
          <a:lstStyle/>
          <a:p>
            <a:r>
              <a:rPr lang="en-US" sz="3600" b="1" smtClean="0">
                <a:solidFill>
                  <a:srgbClr val="002060"/>
                </a:solidFill>
              </a:rPr>
              <a:t>Polarized Electron Sources</a:t>
            </a:r>
            <a:endParaRPr lang="en-US" sz="3600" b="1">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bg1">
                    <a:lumMod val="50000"/>
                  </a:schemeClr>
                </a:solidFill>
              </a:rPr>
              <a:t>Series of PST(P) Workshops</a:t>
            </a:r>
            <a:endParaRPr lang="en-US" sz="3200" b="1">
              <a:solidFill>
                <a:schemeClr val="bg1">
                  <a:lumMod val="50000"/>
                </a:schemeClr>
              </a:solidFill>
            </a:endParaRPr>
          </a:p>
        </p:txBody>
      </p:sp>
      <p:sp>
        <p:nvSpPr>
          <p:cNvPr id="3" name="Inhaltsplatzhalter 2"/>
          <p:cNvSpPr>
            <a:spLocks noGrp="1"/>
          </p:cNvSpPr>
          <p:nvPr>
            <p:ph idx="1"/>
          </p:nvPr>
        </p:nvSpPr>
        <p:spPr>
          <a:xfrm>
            <a:off x="251520" y="1600200"/>
            <a:ext cx="8640960" cy="4061048"/>
          </a:xfrm>
        </p:spPr>
        <p:txBody>
          <a:bodyPr>
            <a:normAutofit/>
          </a:bodyPr>
          <a:lstStyle/>
          <a:p>
            <a:pPr fontAlgn="base">
              <a:spcAft>
                <a:spcPct val="0"/>
              </a:spcAft>
              <a:defRPr/>
            </a:pPr>
            <a:r>
              <a:rPr lang="en-US" sz="2400" smtClean="0"/>
              <a:t>The 2</a:t>
            </a:r>
            <a:r>
              <a:rPr lang="en-US" sz="2400" baseline="30000" smtClean="0"/>
              <a:t>nd</a:t>
            </a:r>
            <a:r>
              <a:rPr lang="en-US" sz="2400" smtClean="0"/>
              <a:t> conference on (solid) pol. targets took place at Berkeley 1971 (chair: O. Chamberlain)</a:t>
            </a:r>
          </a:p>
          <a:p>
            <a:pPr lvl="0" fontAlgn="base">
              <a:spcAft>
                <a:spcPct val="0"/>
              </a:spcAft>
              <a:buFont typeface="Arial" charset="0"/>
              <a:buChar char="•"/>
              <a:defRPr/>
            </a:pPr>
            <a:r>
              <a:rPr lang="en-US" sz="2400" smtClean="0"/>
              <a:t>Work on Spin Tools was discussed at the Polarization Symposia: Karlsruhe 1965 (e.g. 1</a:t>
            </a:r>
            <a:r>
              <a:rPr lang="en-US" sz="2400" baseline="30000" smtClean="0"/>
              <a:t>st</a:t>
            </a:r>
            <a:r>
              <a:rPr lang="en-US" sz="2400" smtClean="0"/>
              <a:t> ideas on a Colliding Beam Source by W. Haeberli), Madison 1970 (e.g. achromatic focusing by means of a compressor sextupole – H.F. Glavish), Zürich 1975 (e.g. pol. electrons from a GaAs cathode by Müller/IBM) and Santa Fe (e.g. 1</a:t>
            </a:r>
            <a:r>
              <a:rPr lang="en-US" sz="2400" baseline="30000" smtClean="0"/>
              <a:t>st</a:t>
            </a:r>
            <a:r>
              <a:rPr lang="en-US" sz="2400" smtClean="0"/>
              <a:t> exp. demonstration of the CBS by the Madison group)</a:t>
            </a:r>
          </a:p>
          <a:p>
            <a:pPr lvl="0" fontAlgn="base">
              <a:spcAft>
                <a:spcPct val="0"/>
              </a:spcAft>
              <a:buFont typeface="Arial" charset="0"/>
              <a:buChar char="•"/>
              <a:defRPr/>
            </a:pPr>
            <a:r>
              <a:rPr lang="en-US" sz="2400" smtClean="0"/>
              <a:t>Similar work has been presented at the HE Spin Symposia</a:t>
            </a: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3</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382027" y="0"/>
            <a:ext cx="5624187" cy="764088"/>
          </a:xfrm>
        </p:spPr>
        <p:txBody>
          <a:bodyPr/>
          <a:lstStyle/>
          <a:p>
            <a:r>
              <a:rPr lang="en-US" smtClean="0">
                <a:solidFill>
                  <a:schemeClr val="bg1"/>
                </a:solidFill>
              </a:rPr>
              <a:t>What </a:t>
            </a:r>
            <a:r>
              <a:rPr lang="en-US" dirty="0" smtClean="0">
                <a:solidFill>
                  <a:schemeClr val="bg1"/>
                </a:solidFill>
              </a:rPr>
              <a:t>we want:</a:t>
            </a:r>
            <a:endParaRPr lang="en-US" dirty="0">
              <a:solidFill>
                <a:schemeClr val="bg1"/>
              </a:solidFill>
            </a:endParaRPr>
          </a:p>
        </p:txBody>
      </p:sp>
      <p:pic>
        <p:nvPicPr>
          <p:cNvPr id="1026" name="Picture 2" descr="erl_dogbone_we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2066" y="914076"/>
            <a:ext cx="7642794" cy="378318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14607" y="4872625"/>
            <a:ext cx="6851737" cy="1323439"/>
          </a:xfrm>
          <a:prstGeom prst="rect">
            <a:avLst/>
          </a:prstGeom>
          <a:noFill/>
        </p:spPr>
        <p:txBody>
          <a:bodyPr wrap="square" rtlCol="0">
            <a:spAutoFit/>
          </a:bodyPr>
          <a:lstStyle/>
          <a:p>
            <a:pPr marL="285750" indent="-285750">
              <a:buFont typeface="Arial" pitchFamily="34" charset="0"/>
              <a:buChar char="•"/>
            </a:pPr>
            <a:r>
              <a:rPr lang="en-US" sz="2000" dirty="0" smtClean="0"/>
              <a:t>Beam parameters: 5GeV, 100mA CW current with </a:t>
            </a:r>
            <a:r>
              <a:rPr lang="en-US" sz="2000" b="1" dirty="0" smtClean="0"/>
              <a:t>energy recovery</a:t>
            </a:r>
            <a:r>
              <a:rPr lang="en-US" sz="2000" dirty="0" smtClean="0"/>
              <a:t>:</a:t>
            </a:r>
            <a:endParaRPr lang="en-US" sz="2000" dirty="0"/>
          </a:p>
          <a:p>
            <a:pPr marL="742950" lvl="1" indent="-285750">
              <a:buFont typeface="Arial" pitchFamily="34" charset="0"/>
              <a:buChar char="•"/>
            </a:pPr>
            <a:r>
              <a:rPr lang="en-US" sz="2000" dirty="0" smtClean="0"/>
              <a:t>Energy of spent bunch captured entering </a:t>
            </a:r>
            <a:r>
              <a:rPr lang="en-US" sz="2000" dirty="0" err="1" smtClean="0"/>
              <a:t>linac</a:t>
            </a:r>
            <a:r>
              <a:rPr lang="en-US" sz="2000" dirty="0" smtClean="0"/>
              <a:t> again 180 degrees out of phase.</a:t>
            </a:r>
          </a:p>
        </p:txBody>
      </p:sp>
      <p:sp>
        <p:nvSpPr>
          <p:cNvPr id="6" name="TextBox 5"/>
          <p:cNvSpPr txBox="1"/>
          <p:nvPr/>
        </p:nvSpPr>
        <p:spPr>
          <a:xfrm>
            <a:off x="3958224" y="2573958"/>
            <a:ext cx="964504" cy="369332"/>
          </a:xfrm>
          <a:prstGeom prst="rect">
            <a:avLst/>
          </a:prstGeom>
          <a:solidFill>
            <a:schemeClr val="bg1"/>
          </a:solidFill>
        </p:spPr>
        <p:txBody>
          <a:bodyPr wrap="square" rtlCol="0">
            <a:spAutoFit/>
          </a:bodyPr>
          <a:lstStyle/>
          <a:p>
            <a:r>
              <a:rPr lang="en-US" b="1" dirty="0" smtClean="0"/>
              <a:t>Injector</a:t>
            </a:r>
            <a:endParaRPr lang="en-US" b="1" dirty="0"/>
          </a:p>
        </p:txBody>
      </p:sp>
      <p:sp>
        <p:nvSpPr>
          <p:cNvPr id="9" name="TextBox 8"/>
          <p:cNvSpPr txBox="1"/>
          <p:nvPr/>
        </p:nvSpPr>
        <p:spPr>
          <a:xfrm rot="20158852">
            <a:off x="5450906" y="2162688"/>
            <a:ext cx="964504" cy="369332"/>
          </a:xfrm>
          <a:prstGeom prst="rect">
            <a:avLst/>
          </a:prstGeom>
          <a:solidFill>
            <a:schemeClr val="bg1"/>
          </a:solidFill>
        </p:spPr>
        <p:txBody>
          <a:bodyPr wrap="square" rtlCol="0">
            <a:spAutoFit/>
          </a:bodyPr>
          <a:lstStyle/>
          <a:p>
            <a:r>
              <a:rPr lang="en-US" b="1" dirty="0" err="1" smtClean="0"/>
              <a:t>Linac</a:t>
            </a:r>
            <a:r>
              <a:rPr lang="en-US" b="1" dirty="0" smtClean="0"/>
              <a:t> 1</a:t>
            </a:r>
            <a:endParaRPr lang="en-US" b="1" dirty="0"/>
          </a:p>
        </p:txBody>
      </p:sp>
      <p:sp>
        <p:nvSpPr>
          <p:cNvPr id="10" name="TextBox 9"/>
          <p:cNvSpPr txBox="1"/>
          <p:nvPr/>
        </p:nvSpPr>
        <p:spPr>
          <a:xfrm rot="20470856">
            <a:off x="6229606" y="2624653"/>
            <a:ext cx="964504" cy="369332"/>
          </a:xfrm>
          <a:prstGeom prst="rect">
            <a:avLst/>
          </a:prstGeom>
          <a:solidFill>
            <a:schemeClr val="bg1"/>
          </a:solidFill>
        </p:spPr>
        <p:txBody>
          <a:bodyPr wrap="square" rtlCol="0">
            <a:spAutoFit/>
          </a:bodyPr>
          <a:lstStyle/>
          <a:p>
            <a:r>
              <a:rPr lang="en-US" b="1" dirty="0" err="1" smtClean="0"/>
              <a:t>Linac</a:t>
            </a:r>
            <a:r>
              <a:rPr lang="en-US" b="1" dirty="0" smtClean="0"/>
              <a:t> 2</a:t>
            </a:r>
            <a:endParaRPr lang="en-US" b="1" dirty="0"/>
          </a:p>
        </p:txBody>
      </p:sp>
      <p:sp>
        <p:nvSpPr>
          <p:cNvPr id="11" name="TextBox 10"/>
          <p:cNvSpPr txBox="1"/>
          <p:nvPr/>
        </p:nvSpPr>
        <p:spPr>
          <a:xfrm rot="582608">
            <a:off x="3003858" y="3526445"/>
            <a:ext cx="1880572" cy="369332"/>
          </a:xfrm>
          <a:prstGeom prst="rect">
            <a:avLst/>
          </a:prstGeom>
          <a:solidFill>
            <a:schemeClr val="bg1"/>
          </a:solidFill>
        </p:spPr>
        <p:txBody>
          <a:bodyPr wrap="square" rtlCol="0">
            <a:spAutoFit/>
          </a:bodyPr>
          <a:lstStyle/>
          <a:p>
            <a:r>
              <a:rPr lang="en-US" b="1" dirty="0" smtClean="0"/>
              <a:t>Sync. </a:t>
            </a:r>
            <a:r>
              <a:rPr lang="en-US" b="1" dirty="0" err="1" smtClean="0"/>
              <a:t>Beamlines</a:t>
            </a:r>
            <a:endParaRPr lang="en-US" b="1" dirty="0"/>
          </a:p>
        </p:txBody>
      </p:sp>
      <p:sp>
        <p:nvSpPr>
          <p:cNvPr id="12" name="TextBox 11"/>
          <p:cNvSpPr txBox="1"/>
          <p:nvPr/>
        </p:nvSpPr>
        <p:spPr>
          <a:xfrm>
            <a:off x="1567838" y="1975212"/>
            <a:ext cx="656573" cy="369332"/>
          </a:xfrm>
          <a:prstGeom prst="rect">
            <a:avLst/>
          </a:prstGeom>
          <a:solidFill>
            <a:schemeClr val="bg1"/>
          </a:solidFill>
        </p:spPr>
        <p:txBody>
          <a:bodyPr wrap="square" rtlCol="0">
            <a:spAutoFit/>
          </a:bodyPr>
          <a:lstStyle/>
          <a:p>
            <a:r>
              <a:rPr lang="en-US" b="1" dirty="0" smtClean="0"/>
              <a:t>CESR</a:t>
            </a:r>
            <a:endParaRPr lang="en-US" b="1" dirty="0"/>
          </a:p>
        </p:txBody>
      </p:sp>
      <p:sp>
        <p:nvSpPr>
          <p:cNvPr id="13" name="Textfeld 12"/>
          <p:cNvSpPr txBox="1"/>
          <p:nvPr/>
        </p:nvSpPr>
        <p:spPr>
          <a:xfrm>
            <a:off x="0" y="0"/>
            <a:ext cx="9144000" cy="461665"/>
          </a:xfrm>
          <a:prstGeom prst="rect">
            <a:avLst/>
          </a:prstGeom>
          <a:noFill/>
        </p:spPr>
        <p:txBody>
          <a:bodyPr wrap="square" rtlCol="0">
            <a:spAutoFit/>
          </a:bodyPr>
          <a:lstStyle/>
          <a:p>
            <a:pPr algn="ctr"/>
            <a:r>
              <a:rPr lang="en-US" sz="2400" smtClean="0"/>
              <a:t>J. Maxson – High brightness CW electron beam for ERL /Cornell </a:t>
            </a:r>
            <a:endParaRPr lang="en-US" sz="2400"/>
          </a:p>
        </p:txBody>
      </p:sp>
    </p:spTree>
    <p:extLst>
      <p:ext uri="{BB962C8B-B14F-4D97-AF65-F5344CB8AC3E}">
        <p14:creationId xmlns:p14="http://schemas.microsoft.com/office/powerpoint/2010/main" xmlns="" val="151457816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382027" y="0"/>
            <a:ext cx="5624187" cy="764088"/>
          </a:xfrm>
        </p:spPr>
        <p:txBody>
          <a:bodyPr/>
          <a:lstStyle/>
          <a:p>
            <a:r>
              <a:rPr lang="en-US" dirty="0" smtClean="0">
                <a:solidFill>
                  <a:schemeClr val="bg1"/>
                </a:solidFill>
              </a:rPr>
              <a:t>What we’ve got so far:</a:t>
            </a:r>
            <a:endParaRPr lang="en-US" dirty="0">
              <a:solidFill>
                <a:schemeClr val="bg1"/>
              </a:solidFill>
            </a:endParaRPr>
          </a:p>
        </p:txBody>
      </p:sp>
      <p:pic>
        <p:nvPicPr>
          <p:cNvPr id="1026" name="Picture 2" descr="erl_dogbone_web.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0245" b="32116"/>
          <a:stretch/>
        </p:blipFill>
        <p:spPr bwMode="auto">
          <a:xfrm>
            <a:off x="712067" y="914077"/>
            <a:ext cx="2274116" cy="25681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189038" y="2389292"/>
            <a:ext cx="964504" cy="369332"/>
          </a:xfrm>
          <a:prstGeom prst="rect">
            <a:avLst/>
          </a:prstGeom>
          <a:solidFill>
            <a:schemeClr val="bg1"/>
          </a:solidFill>
        </p:spPr>
        <p:txBody>
          <a:bodyPr wrap="square" rtlCol="0">
            <a:spAutoFit/>
          </a:bodyPr>
          <a:lstStyle/>
          <a:p>
            <a:r>
              <a:rPr lang="en-US" b="1" dirty="0" smtClean="0"/>
              <a:t>Injector</a:t>
            </a:r>
            <a:endParaRPr lang="en-US" b="1" dirty="0"/>
          </a:p>
        </p:txBody>
      </p:sp>
      <p:sp>
        <p:nvSpPr>
          <p:cNvPr id="12" name="TextBox 11"/>
          <p:cNvSpPr txBox="1"/>
          <p:nvPr/>
        </p:nvSpPr>
        <p:spPr>
          <a:xfrm>
            <a:off x="1567838" y="1975212"/>
            <a:ext cx="656573" cy="369332"/>
          </a:xfrm>
          <a:prstGeom prst="rect">
            <a:avLst/>
          </a:prstGeom>
          <a:solidFill>
            <a:schemeClr val="bg1"/>
          </a:solidFill>
        </p:spPr>
        <p:txBody>
          <a:bodyPr wrap="square" rtlCol="0">
            <a:spAutoFit/>
          </a:bodyPr>
          <a:lstStyle/>
          <a:p>
            <a:r>
              <a:rPr lang="en-US" b="1" dirty="0" smtClean="0"/>
              <a:t>CESR</a:t>
            </a:r>
            <a:endParaRPr lang="en-US" b="1" dirty="0"/>
          </a:p>
        </p:txBody>
      </p:sp>
      <p:pic>
        <p:nvPicPr>
          <p:cNvPr id="13" name="Picture 2" descr="erl_dogbone_web.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8783" t="48756" r="45177" b="37745"/>
          <a:stretch/>
        </p:blipFill>
        <p:spPr bwMode="auto">
          <a:xfrm>
            <a:off x="4440475" y="2758624"/>
            <a:ext cx="461631" cy="51067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 name="Straight Arrow Connector 13"/>
          <p:cNvCxnSpPr>
            <a:stCxn id="13" idx="1"/>
          </p:cNvCxnSpPr>
          <p:nvPr/>
        </p:nvCxnSpPr>
        <p:spPr>
          <a:xfrm flipH="1">
            <a:off x="2730674" y="3013959"/>
            <a:ext cx="1709801" cy="1551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786" y="3756774"/>
            <a:ext cx="9006214" cy="24620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mc:AlternateContent xmlns:mc="http://schemas.openxmlformats.org/markup-compatibility/2006">
        <mc:Choice xmlns:a14="http://schemas.microsoft.com/office/drawing/2010/main" xmlns="" Requires="a14">
          <p:graphicFrame>
            <p:nvGraphicFramePr>
              <p:cNvPr id="2" name="Table 1"/>
              <p:cNvGraphicFramePr>
                <a:graphicFrameLocks noGrp="1"/>
              </p:cNvGraphicFramePr>
              <p:nvPr>
                <p:extLst>
                  <p:ext uri="{D42A27DB-BD31-4B8C-83A1-F6EECF244321}">
                    <p14:modId xmlns:p14="http://schemas.microsoft.com/office/powerpoint/2010/main" val="3623305709"/>
                  </p:ext>
                </p:extLst>
              </p:nvPr>
            </p:nvGraphicFramePr>
            <p:xfrm>
              <a:off x="5411244" y="1053185"/>
              <a:ext cx="3145902" cy="2582717"/>
            </p:xfrm>
            <a:graphic>
              <a:graphicData uri="http://schemas.openxmlformats.org/drawingml/2006/table">
                <a:tbl>
                  <a:tblPr firstRow="1" bandRow="1">
                    <a:tableStyleId>{3C2FFA5D-87B4-456A-9821-1D502468CF0F}</a:tableStyleId>
                  </a:tblPr>
                  <a:tblGrid>
                    <a:gridCol w="1685592"/>
                    <a:gridCol w="1460310"/>
                  </a:tblGrid>
                  <a:tr h="367482">
                    <a:tc>
                      <a:txBody>
                        <a:bodyPr/>
                        <a:lstStyle/>
                        <a:p>
                          <a:r>
                            <a:rPr lang="en-US" dirty="0" smtClean="0"/>
                            <a:t>Parameter</a:t>
                          </a:r>
                          <a:endParaRPr lang="en-US" dirty="0"/>
                        </a:p>
                      </a:txBody>
                      <a:tcPr/>
                    </a:tc>
                    <a:tc>
                      <a:txBody>
                        <a:bodyPr/>
                        <a:lstStyle/>
                        <a:p>
                          <a:r>
                            <a:rPr lang="en-US" dirty="0" smtClean="0"/>
                            <a:t>Value</a:t>
                          </a:r>
                          <a:endParaRPr lang="en-US" dirty="0"/>
                        </a:p>
                      </a:txBody>
                      <a:tcPr/>
                    </a:tc>
                  </a:tr>
                  <a:tr h="367482">
                    <a:tc>
                      <a:txBody>
                        <a:bodyPr/>
                        <a:lstStyle/>
                        <a:p>
                          <a:r>
                            <a:rPr lang="en-US" dirty="0" smtClean="0"/>
                            <a:t>Frequency</a:t>
                          </a:r>
                          <a:endParaRPr lang="en-US" dirty="0"/>
                        </a:p>
                      </a:txBody>
                      <a:tcPr/>
                    </a:tc>
                    <a:tc>
                      <a:txBody>
                        <a:bodyPr/>
                        <a:lstStyle/>
                        <a:p>
                          <a:r>
                            <a:rPr lang="en-US" dirty="0" smtClean="0"/>
                            <a:t>1.3 GHz</a:t>
                          </a:r>
                          <a:endParaRPr lang="en-US" dirty="0"/>
                        </a:p>
                      </a:txBody>
                      <a:tcPr/>
                    </a:tc>
                  </a:tr>
                  <a:tr h="367482">
                    <a:tc>
                      <a:txBody>
                        <a:bodyPr/>
                        <a:lstStyle/>
                        <a:p>
                          <a:r>
                            <a:rPr lang="en-US" dirty="0" smtClean="0"/>
                            <a:t>Bunch</a:t>
                          </a:r>
                          <a:r>
                            <a:rPr lang="en-US" baseline="0" dirty="0" smtClean="0"/>
                            <a:t> charge</a:t>
                          </a:r>
                          <a:endParaRPr lang="en-US" dirty="0"/>
                        </a:p>
                      </a:txBody>
                      <a:tcPr/>
                    </a:tc>
                    <a:tc>
                      <a:txBody>
                        <a:bodyPr/>
                        <a:lstStyle/>
                        <a:p>
                          <a:r>
                            <a:rPr lang="en-US" dirty="0" smtClean="0"/>
                            <a:t>77 </a:t>
                          </a:r>
                          <a:r>
                            <a:rPr lang="en-US" dirty="0" err="1" smtClean="0"/>
                            <a:t>pC</a:t>
                          </a:r>
                          <a:endParaRPr lang="en-US" dirty="0"/>
                        </a:p>
                      </a:txBody>
                      <a:tcPr/>
                    </a:tc>
                  </a:tr>
                  <a:tr h="367482">
                    <a:tc>
                      <a:txBody>
                        <a:bodyPr/>
                        <a:lstStyle/>
                        <a:p>
                          <a:r>
                            <a:rPr lang="en-US" dirty="0" smtClean="0"/>
                            <a:t>Average current</a:t>
                          </a:r>
                          <a:endParaRPr lang="en-US" dirty="0"/>
                        </a:p>
                      </a:txBody>
                      <a:tcPr/>
                    </a:tc>
                    <a:tc>
                      <a:txBody>
                        <a:bodyPr/>
                        <a:lstStyle/>
                        <a:p>
                          <a:r>
                            <a:rPr lang="en-US" dirty="0" smtClean="0"/>
                            <a:t>100mA</a:t>
                          </a:r>
                          <a:endParaRPr lang="en-US" dirty="0"/>
                        </a:p>
                      </a:txBody>
                      <a:tcPr/>
                    </a:tc>
                  </a:tr>
                  <a:tr h="374404">
                    <a:tc>
                      <a:txBody>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𝜖</m:t>
                                    </m:r>
                                  </m:e>
                                  <m:sub>
                                    <m:r>
                                      <a:rPr lang="en-US" b="0" i="1" smtClean="0">
                                        <a:latin typeface="Cambria Math"/>
                                      </a:rPr>
                                      <m:t>𝑛</m:t>
                                    </m:r>
                                    <m:r>
                                      <a:rPr lang="en-US" b="0" i="1" smtClean="0">
                                        <a:latin typeface="Cambria Math"/>
                                      </a:rPr>
                                      <m:t>,</m:t>
                                    </m:r>
                                    <m:r>
                                      <a:rPr lang="en-US" b="0" i="1" smtClean="0">
                                        <a:latin typeface="Cambria Math"/>
                                      </a:rPr>
                                      <m:t>𝑟𝑚𝑠</m:t>
                                    </m:r>
                                  </m:sub>
                                </m:sSub>
                              </m:oMath>
                            </m:oMathPara>
                          </a14:m>
                          <a:endParaRPr lang="en-US" dirty="0"/>
                        </a:p>
                      </a:txBody>
                      <a:tcPr/>
                    </a:tc>
                    <a:tc>
                      <a:txBody>
                        <a:bodyPr/>
                        <a:lstStyle/>
                        <a:p>
                          <a:r>
                            <a:rPr lang="en-US" dirty="0" smtClean="0"/>
                            <a:t>&lt; 0.5 um</a:t>
                          </a:r>
                          <a:endParaRPr lang="en-US" dirty="0"/>
                        </a:p>
                      </a:txBody>
                      <a:tcPr/>
                    </a:tc>
                  </a:tr>
                  <a:tr h="367482">
                    <a:tc>
                      <a:txBody>
                        <a:bodyPr/>
                        <a:lstStyle/>
                        <a:p>
                          <a:r>
                            <a:rPr lang="en-US" dirty="0" smtClean="0"/>
                            <a:t>Bunch</a:t>
                          </a:r>
                          <a:r>
                            <a:rPr lang="en-US" baseline="0" dirty="0" smtClean="0"/>
                            <a:t> duration</a:t>
                          </a:r>
                          <a:endParaRPr lang="en-US" dirty="0"/>
                        </a:p>
                      </a:txBody>
                      <a:tcPr/>
                    </a:tc>
                    <a:tc>
                      <a:txBody>
                        <a:bodyPr/>
                        <a:lstStyle/>
                        <a:p>
                          <a:r>
                            <a:rPr lang="en-US" dirty="0" smtClean="0"/>
                            <a:t>2-3 </a:t>
                          </a:r>
                          <a:r>
                            <a:rPr lang="en-US" dirty="0" err="1" smtClean="0"/>
                            <a:t>ps</a:t>
                          </a:r>
                          <a:r>
                            <a:rPr lang="en-US" dirty="0" smtClean="0"/>
                            <a:t> RMS</a:t>
                          </a:r>
                          <a:endParaRPr lang="en-US" dirty="0"/>
                        </a:p>
                      </a:txBody>
                      <a:tcPr/>
                    </a:tc>
                  </a:tr>
                  <a:tr h="367482">
                    <a:tc>
                      <a:txBody>
                        <a:bodyPr/>
                        <a:lstStyle/>
                        <a:p>
                          <a:r>
                            <a:rPr lang="en-US" dirty="0" smtClean="0"/>
                            <a:t>Beam</a:t>
                          </a:r>
                          <a:r>
                            <a:rPr lang="en-US" baseline="0" dirty="0" smtClean="0"/>
                            <a:t> Energy</a:t>
                          </a:r>
                          <a:endParaRPr lang="en-US" dirty="0"/>
                        </a:p>
                      </a:txBody>
                      <a:tcPr/>
                    </a:tc>
                    <a:tc>
                      <a:txBody>
                        <a:bodyPr/>
                        <a:lstStyle/>
                        <a:p>
                          <a:r>
                            <a:rPr lang="en-US" dirty="0" smtClean="0"/>
                            <a:t>4-15 MeV</a:t>
                          </a:r>
                          <a:endParaRPr lang="en-US" dirty="0"/>
                        </a:p>
                      </a:txBody>
                      <a:tcPr/>
                    </a:tc>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xmlns="" val="3623305709"/>
                  </p:ext>
                </p:extLst>
              </p:nvPr>
            </p:nvGraphicFramePr>
            <p:xfrm>
              <a:off x="5411244" y="1053185"/>
              <a:ext cx="3145902" cy="2582717"/>
            </p:xfrm>
            <a:graphic>
              <a:graphicData uri="http://schemas.openxmlformats.org/drawingml/2006/table">
                <a:tbl>
                  <a:tblPr firstRow="1" bandRow="1">
                    <a:tableStyleId>{3C2FFA5D-87B4-456A-9821-1D502468CF0F}</a:tableStyleId>
                  </a:tblPr>
                  <a:tblGrid>
                    <a:gridCol w="1685592"/>
                    <a:gridCol w="1460310"/>
                  </a:tblGrid>
                  <a:tr h="367482">
                    <a:tc>
                      <a:txBody>
                        <a:bodyPr/>
                        <a:lstStyle/>
                        <a:p>
                          <a:r>
                            <a:rPr lang="en-US" dirty="0" smtClean="0"/>
                            <a:t>Parameter</a:t>
                          </a:r>
                          <a:endParaRPr lang="en-US" dirty="0"/>
                        </a:p>
                      </a:txBody>
                      <a:tcPr/>
                    </a:tc>
                    <a:tc>
                      <a:txBody>
                        <a:bodyPr/>
                        <a:lstStyle/>
                        <a:p>
                          <a:r>
                            <a:rPr lang="en-US" dirty="0" smtClean="0"/>
                            <a:t>Value</a:t>
                          </a:r>
                          <a:endParaRPr lang="en-US" dirty="0"/>
                        </a:p>
                      </a:txBody>
                      <a:tcPr/>
                    </a:tc>
                  </a:tr>
                  <a:tr h="367482">
                    <a:tc>
                      <a:txBody>
                        <a:bodyPr/>
                        <a:lstStyle/>
                        <a:p>
                          <a:r>
                            <a:rPr lang="en-US" dirty="0" smtClean="0"/>
                            <a:t>Frequency</a:t>
                          </a:r>
                          <a:endParaRPr lang="en-US" dirty="0"/>
                        </a:p>
                      </a:txBody>
                      <a:tcPr/>
                    </a:tc>
                    <a:tc>
                      <a:txBody>
                        <a:bodyPr/>
                        <a:lstStyle/>
                        <a:p>
                          <a:r>
                            <a:rPr lang="en-US" dirty="0" smtClean="0"/>
                            <a:t>1.3 GHz</a:t>
                          </a:r>
                          <a:endParaRPr lang="en-US" dirty="0"/>
                        </a:p>
                      </a:txBody>
                      <a:tcPr/>
                    </a:tc>
                  </a:tr>
                  <a:tr h="367482">
                    <a:tc>
                      <a:txBody>
                        <a:bodyPr/>
                        <a:lstStyle/>
                        <a:p>
                          <a:r>
                            <a:rPr lang="en-US" dirty="0" smtClean="0"/>
                            <a:t>Bunch</a:t>
                          </a:r>
                          <a:r>
                            <a:rPr lang="en-US" baseline="0" dirty="0" smtClean="0"/>
                            <a:t> charge</a:t>
                          </a:r>
                          <a:endParaRPr lang="en-US" dirty="0"/>
                        </a:p>
                      </a:txBody>
                      <a:tcPr/>
                    </a:tc>
                    <a:tc>
                      <a:txBody>
                        <a:bodyPr/>
                        <a:lstStyle/>
                        <a:p>
                          <a:r>
                            <a:rPr lang="en-US" dirty="0" smtClean="0"/>
                            <a:t>77 </a:t>
                          </a:r>
                          <a:r>
                            <a:rPr lang="en-US" dirty="0" err="1" smtClean="0"/>
                            <a:t>pC</a:t>
                          </a:r>
                          <a:endParaRPr lang="en-US" dirty="0"/>
                        </a:p>
                      </a:txBody>
                      <a:tcPr/>
                    </a:tc>
                  </a:tr>
                  <a:tr h="367482">
                    <a:tc>
                      <a:txBody>
                        <a:bodyPr/>
                        <a:lstStyle/>
                        <a:p>
                          <a:r>
                            <a:rPr lang="en-US" dirty="0" smtClean="0"/>
                            <a:t>Average current</a:t>
                          </a:r>
                          <a:endParaRPr lang="en-US" dirty="0"/>
                        </a:p>
                      </a:txBody>
                      <a:tcPr/>
                    </a:tc>
                    <a:tc>
                      <a:txBody>
                        <a:bodyPr/>
                        <a:lstStyle/>
                        <a:p>
                          <a:r>
                            <a:rPr lang="en-US" dirty="0" smtClean="0"/>
                            <a:t>100mA</a:t>
                          </a:r>
                          <a:endParaRPr lang="en-US" dirty="0"/>
                        </a:p>
                      </a:txBody>
                      <a:tcPr/>
                    </a:tc>
                  </a:tr>
                  <a:tr h="377825">
                    <a:tc>
                      <a:txBody>
                        <a:bodyPr/>
                        <a:lstStyle/>
                        <a:p>
                          <a:endParaRPr lang="en-US"/>
                        </a:p>
                      </a:txBody>
                      <a:tcPr>
                        <a:blipFill rotWithShape="1">
                          <a:blip r:embed="rId4"/>
                          <a:stretch>
                            <a:fillRect l="-2536" t="-396774" r="-89493" b="-219355"/>
                          </a:stretch>
                        </a:blipFill>
                      </a:tcPr>
                    </a:tc>
                    <a:tc>
                      <a:txBody>
                        <a:bodyPr/>
                        <a:lstStyle/>
                        <a:p>
                          <a:r>
                            <a:rPr lang="en-US" dirty="0" smtClean="0"/>
                            <a:t>&lt; 0.5 um</a:t>
                          </a:r>
                          <a:endParaRPr lang="en-US" dirty="0"/>
                        </a:p>
                      </a:txBody>
                      <a:tcPr/>
                    </a:tc>
                  </a:tr>
                  <a:tr h="367482">
                    <a:tc>
                      <a:txBody>
                        <a:bodyPr/>
                        <a:lstStyle/>
                        <a:p>
                          <a:r>
                            <a:rPr lang="en-US" dirty="0" smtClean="0"/>
                            <a:t>Bunch</a:t>
                          </a:r>
                          <a:r>
                            <a:rPr lang="en-US" baseline="0" dirty="0" smtClean="0"/>
                            <a:t> duration</a:t>
                          </a:r>
                          <a:endParaRPr lang="en-US" dirty="0"/>
                        </a:p>
                      </a:txBody>
                      <a:tcPr/>
                    </a:tc>
                    <a:tc>
                      <a:txBody>
                        <a:bodyPr/>
                        <a:lstStyle/>
                        <a:p>
                          <a:r>
                            <a:rPr lang="en-US" dirty="0" smtClean="0"/>
                            <a:t>2-3 </a:t>
                          </a:r>
                          <a:r>
                            <a:rPr lang="en-US" dirty="0" err="1" smtClean="0"/>
                            <a:t>ps</a:t>
                          </a:r>
                          <a:r>
                            <a:rPr lang="en-US" dirty="0" smtClean="0"/>
                            <a:t> RMS</a:t>
                          </a:r>
                          <a:endParaRPr lang="en-US" dirty="0"/>
                        </a:p>
                      </a:txBody>
                      <a:tcPr/>
                    </a:tc>
                  </a:tr>
                  <a:tr h="367482">
                    <a:tc>
                      <a:txBody>
                        <a:bodyPr/>
                        <a:lstStyle/>
                        <a:p>
                          <a:r>
                            <a:rPr lang="en-US" dirty="0" smtClean="0"/>
                            <a:t>Beam</a:t>
                          </a:r>
                          <a:r>
                            <a:rPr lang="en-US" baseline="0" dirty="0" smtClean="0"/>
                            <a:t> Energy</a:t>
                          </a:r>
                          <a:endParaRPr lang="en-US" dirty="0"/>
                        </a:p>
                      </a:txBody>
                      <a:tcPr/>
                    </a:tc>
                    <a:tc>
                      <a:txBody>
                        <a:bodyPr/>
                        <a:lstStyle/>
                        <a:p>
                          <a:r>
                            <a:rPr lang="en-US" dirty="0" smtClean="0"/>
                            <a:t>4-15 MeV</a:t>
                          </a:r>
                          <a:endParaRPr lang="en-US" dirty="0"/>
                        </a:p>
                      </a:txBody>
                      <a:tcPr/>
                    </a:tc>
                  </a:tr>
                </a:tbl>
              </a:graphicData>
            </a:graphic>
          </p:graphicFrame>
        </mc:Fallback>
      </mc:AlternateContent>
    </p:spTree>
    <p:extLst>
      <p:ext uri="{BB962C8B-B14F-4D97-AF65-F5344CB8AC3E}">
        <p14:creationId xmlns:p14="http://schemas.microsoft.com/office/powerpoint/2010/main" xmlns="" val="163659769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420" y="1814738"/>
            <a:ext cx="5095875" cy="2400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8161" y="4420617"/>
            <a:ext cx="3452883" cy="24422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1521" y="1715107"/>
            <a:ext cx="3623887" cy="2790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a:spLocks noGrp="1"/>
          </p:cNvSpPr>
          <p:nvPr>
            <p:ph type="title"/>
          </p:nvPr>
        </p:nvSpPr>
        <p:spPr>
          <a:xfrm>
            <a:off x="688930" y="628730"/>
            <a:ext cx="7966554" cy="764088"/>
          </a:xfrm>
        </p:spPr>
        <p:txBody>
          <a:bodyPr/>
          <a:lstStyle/>
          <a:p>
            <a:r>
              <a:rPr lang="en-US" sz="3600" b="1" dirty="0" smtClean="0"/>
              <a:t>World record </a:t>
            </a:r>
            <a:r>
              <a:rPr lang="en-US" sz="3600" dirty="0" err="1" smtClean="0"/>
              <a:t>photoinjector</a:t>
            </a:r>
            <a:r>
              <a:rPr lang="en-US" sz="3600" dirty="0" smtClean="0"/>
              <a:t> current!</a:t>
            </a:r>
            <a:endParaRPr lang="en-US" sz="3600" dirty="0"/>
          </a:p>
        </p:txBody>
      </p:sp>
      <p:sp>
        <p:nvSpPr>
          <p:cNvPr id="6" name="Rectangle 5"/>
          <p:cNvSpPr/>
          <p:nvPr/>
        </p:nvSpPr>
        <p:spPr>
          <a:xfrm>
            <a:off x="367822" y="1211379"/>
            <a:ext cx="8519346" cy="738664"/>
          </a:xfrm>
          <a:prstGeom prst="rect">
            <a:avLst/>
          </a:prstGeom>
        </p:spPr>
        <p:txBody>
          <a:bodyPr wrap="square">
            <a:spAutoFit/>
          </a:bodyPr>
          <a:lstStyle/>
          <a:p>
            <a:pPr algn="ctr"/>
            <a:r>
              <a:rPr lang="en-US" dirty="0" smtClean="0"/>
              <a:t>Dunham et. al. APL 102</a:t>
            </a:r>
            <a:r>
              <a:rPr lang="en-US" dirty="0"/>
              <a:t>, 034105 (2013</a:t>
            </a:r>
            <a:r>
              <a:rPr lang="en-US" dirty="0" smtClean="0"/>
              <a:t>)</a:t>
            </a:r>
          </a:p>
          <a:p>
            <a:pPr marL="285750" indent="-285750">
              <a:buFont typeface="Arial" pitchFamily="34" charset="0"/>
              <a:buChar char="•"/>
            </a:pPr>
            <a:r>
              <a:rPr lang="en-US" sz="2400" dirty="0" smtClean="0"/>
              <a:t>Using </a:t>
            </a:r>
            <a:r>
              <a:rPr lang="en-US" sz="2400" dirty="0" err="1" smtClean="0"/>
              <a:t>multialkali</a:t>
            </a:r>
            <a:r>
              <a:rPr lang="en-US" sz="2400" dirty="0" smtClean="0"/>
              <a:t> off center, a robust bulk emitter:</a:t>
            </a:r>
            <a:endParaRPr lang="en-US" sz="2400" dirty="0"/>
          </a:p>
        </p:txBody>
      </p:sp>
      <p:sp>
        <p:nvSpPr>
          <p:cNvPr id="9" name="TextBox 8"/>
          <p:cNvSpPr txBox="1"/>
          <p:nvPr/>
        </p:nvSpPr>
        <p:spPr>
          <a:xfrm>
            <a:off x="713981" y="4134009"/>
            <a:ext cx="1427969" cy="400110"/>
          </a:xfrm>
          <a:prstGeom prst="rect">
            <a:avLst/>
          </a:prstGeom>
          <a:noFill/>
        </p:spPr>
        <p:txBody>
          <a:bodyPr wrap="square" rtlCol="0">
            <a:spAutoFit/>
          </a:bodyPr>
          <a:lstStyle/>
          <a:p>
            <a:r>
              <a:rPr lang="en-US" sz="2000" b="1" dirty="0" smtClean="0"/>
              <a:t>Before</a:t>
            </a:r>
            <a:r>
              <a:rPr lang="en-US" sz="2000" dirty="0" smtClean="0"/>
              <a:t> use</a:t>
            </a:r>
            <a:endParaRPr lang="en-US" sz="2000" dirty="0"/>
          </a:p>
        </p:txBody>
      </p:sp>
      <p:sp>
        <p:nvSpPr>
          <p:cNvPr id="10" name="TextBox 9"/>
          <p:cNvSpPr txBox="1"/>
          <p:nvPr/>
        </p:nvSpPr>
        <p:spPr>
          <a:xfrm>
            <a:off x="3108540" y="4148623"/>
            <a:ext cx="1450933" cy="400110"/>
          </a:xfrm>
          <a:prstGeom prst="rect">
            <a:avLst/>
          </a:prstGeom>
          <a:noFill/>
        </p:spPr>
        <p:txBody>
          <a:bodyPr wrap="square" rtlCol="0">
            <a:spAutoFit/>
          </a:bodyPr>
          <a:lstStyle/>
          <a:p>
            <a:r>
              <a:rPr lang="en-US" sz="2000" b="1" dirty="0" smtClean="0"/>
              <a:t>After</a:t>
            </a:r>
            <a:r>
              <a:rPr lang="en-US" sz="1600" dirty="0" smtClean="0"/>
              <a:t> use</a:t>
            </a:r>
            <a:endParaRPr lang="en-US" sz="1600" dirty="0"/>
          </a:p>
        </p:txBody>
      </p:sp>
      <p:sp>
        <p:nvSpPr>
          <p:cNvPr id="8" name="TextBox 7"/>
          <p:cNvSpPr txBox="1"/>
          <p:nvPr/>
        </p:nvSpPr>
        <p:spPr>
          <a:xfrm>
            <a:off x="473640" y="4735773"/>
            <a:ext cx="4857881" cy="1754326"/>
          </a:xfrm>
          <a:prstGeom prst="rect">
            <a:avLst/>
          </a:prstGeom>
          <a:noFill/>
        </p:spPr>
        <p:txBody>
          <a:bodyPr wrap="square" rtlCol="0">
            <a:spAutoFit/>
          </a:bodyPr>
          <a:lstStyle/>
          <a:p>
            <a:pPr marL="285750" indent="-285750">
              <a:buFont typeface="Arial" pitchFamily="34" charset="0"/>
              <a:buChar char="•"/>
            </a:pPr>
            <a:r>
              <a:rPr lang="en-US" b="1" dirty="0" smtClean="0"/>
              <a:t>60mA run with CsK</a:t>
            </a:r>
            <a:r>
              <a:rPr lang="en-US" b="1" baseline="-25000" dirty="0" smtClean="0"/>
              <a:t>2</a:t>
            </a:r>
            <a:r>
              <a:rPr lang="en-US" b="1" dirty="0" smtClean="0"/>
              <a:t>Sb  </a:t>
            </a:r>
            <a:r>
              <a:rPr lang="en-US" dirty="0" smtClean="0"/>
              <a:t>had ~30 h 1/e lifetime</a:t>
            </a:r>
          </a:p>
          <a:p>
            <a:pPr marL="742950" lvl="1" indent="-285750">
              <a:buFont typeface="Arial" pitchFamily="34" charset="0"/>
              <a:buChar char="•"/>
            </a:pPr>
            <a:r>
              <a:rPr lang="en-US" dirty="0" err="1" smtClean="0"/>
              <a:t>P</a:t>
            </a:r>
            <a:r>
              <a:rPr lang="en-US" baseline="-25000" dirty="0" err="1" smtClean="0"/>
              <a:t>gun</a:t>
            </a:r>
            <a:r>
              <a:rPr lang="en-US" dirty="0" smtClean="0"/>
              <a:t>=1.13x10</a:t>
            </a:r>
            <a:r>
              <a:rPr lang="en-US" baseline="30000" dirty="0" smtClean="0"/>
              <a:t>-11 </a:t>
            </a:r>
            <a:r>
              <a:rPr lang="en-US" dirty="0" err="1" smtClean="0"/>
              <a:t>torr</a:t>
            </a:r>
            <a:r>
              <a:rPr lang="en-US" dirty="0" smtClean="0"/>
              <a:t> </a:t>
            </a:r>
            <a:r>
              <a:rPr lang="en-US" dirty="0" smtClean="0">
                <a:sym typeface="Wingdings" pitchFamily="2" charset="2"/>
              </a:rPr>
              <a:t> </a:t>
            </a:r>
            <a:r>
              <a:rPr lang="en-US" dirty="0" smtClean="0"/>
              <a:t>3.0x10</a:t>
            </a:r>
            <a:r>
              <a:rPr lang="en-US" baseline="30000" dirty="0" smtClean="0"/>
              <a:t>-11 </a:t>
            </a:r>
            <a:r>
              <a:rPr lang="en-US" dirty="0" err="1" smtClean="0"/>
              <a:t>torr</a:t>
            </a:r>
            <a:endParaRPr lang="en-US" dirty="0" smtClean="0"/>
          </a:p>
          <a:p>
            <a:pPr marL="742950" lvl="1" indent="-285750">
              <a:buFont typeface="Arial" pitchFamily="34" charset="0"/>
              <a:buChar char="•"/>
            </a:pPr>
            <a:r>
              <a:rPr lang="en-US" dirty="0" smtClean="0"/>
              <a:t>Likely due to beam scraping</a:t>
            </a:r>
          </a:p>
          <a:p>
            <a:pPr lvl="1"/>
            <a:endParaRPr lang="en-US" dirty="0" smtClean="0"/>
          </a:p>
          <a:p>
            <a:pPr marL="285750" indent="-285750">
              <a:buFont typeface="Arial" pitchFamily="34" charset="0"/>
              <a:buChar char="•"/>
            </a:pPr>
            <a:r>
              <a:rPr lang="en-US" b="1" dirty="0" smtClean="0"/>
              <a:t>65mA </a:t>
            </a:r>
            <a:r>
              <a:rPr lang="en-US" b="1" dirty="0"/>
              <a:t>run with </a:t>
            </a:r>
            <a:r>
              <a:rPr lang="en-US" b="1" dirty="0" err="1" smtClean="0"/>
              <a:t>NaKSb</a:t>
            </a:r>
            <a:r>
              <a:rPr lang="en-US" b="1" dirty="0" smtClean="0"/>
              <a:t> </a:t>
            </a:r>
            <a:r>
              <a:rPr lang="en-US" dirty="0" smtClean="0"/>
              <a:t>had ~66 h </a:t>
            </a:r>
            <a:r>
              <a:rPr lang="en-US" dirty="0"/>
              <a:t>1/e lifetime</a:t>
            </a:r>
          </a:p>
          <a:p>
            <a:endParaRPr lang="en-US" dirty="0" smtClean="0"/>
          </a:p>
        </p:txBody>
      </p:sp>
      <p:sp>
        <p:nvSpPr>
          <p:cNvPr id="2" name="Rectangle 1"/>
          <p:cNvSpPr/>
          <p:nvPr/>
        </p:nvSpPr>
        <p:spPr>
          <a:xfrm>
            <a:off x="1427965" y="2110683"/>
            <a:ext cx="824265" cy="369332"/>
          </a:xfrm>
          <a:prstGeom prst="rect">
            <a:avLst/>
          </a:prstGeom>
        </p:spPr>
        <p:txBody>
          <a:bodyPr wrap="none">
            <a:spAutoFit/>
          </a:bodyPr>
          <a:lstStyle/>
          <a:p>
            <a:r>
              <a:rPr lang="en-US" dirty="0"/>
              <a:t>CsK</a:t>
            </a:r>
            <a:r>
              <a:rPr lang="en-US" baseline="-25000" dirty="0"/>
              <a:t>2</a:t>
            </a:r>
            <a:r>
              <a:rPr lang="en-US" dirty="0"/>
              <a:t>Sb</a:t>
            </a:r>
          </a:p>
        </p:txBody>
      </p:sp>
      <p:sp>
        <p:nvSpPr>
          <p:cNvPr id="13" name="Rectangle 12"/>
          <p:cNvSpPr/>
          <p:nvPr/>
        </p:nvSpPr>
        <p:spPr>
          <a:xfrm>
            <a:off x="7171109" y="2491217"/>
            <a:ext cx="824265" cy="369332"/>
          </a:xfrm>
          <a:prstGeom prst="rect">
            <a:avLst/>
          </a:prstGeom>
        </p:spPr>
        <p:txBody>
          <a:bodyPr wrap="none">
            <a:spAutoFit/>
          </a:bodyPr>
          <a:lstStyle/>
          <a:p>
            <a:r>
              <a:rPr lang="en-US" dirty="0"/>
              <a:t>CsK</a:t>
            </a:r>
            <a:r>
              <a:rPr lang="en-US" baseline="-25000" dirty="0"/>
              <a:t>2</a:t>
            </a:r>
            <a:r>
              <a:rPr lang="en-US" dirty="0"/>
              <a:t>Sb</a:t>
            </a:r>
          </a:p>
        </p:txBody>
      </p:sp>
      <p:sp>
        <p:nvSpPr>
          <p:cNvPr id="15" name="Rectangle 14"/>
          <p:cNvSpPr/>
          <p:nvPr/>
        </p:nvSpPr>
        <p:spPr>
          <a:xfrm>
            <a:off x="6346844" y="4889933"/>
            <a:ext cx="790153" cy="369332"/>
          </a:xfrm>
          <a:prstGeom prst="rect">
            <a:avLst/>
          </a:prstGeom>
        </p:spPr>
        <p:txBody>
          <a:bodyPr wrap="none">
            <a:spAutoFit/>
          </a:bodyPr>
          <a:lstStyle/>
          <a:p>
            <a:r>
              <a:rPr lang="en-US" dirty="0" err="1" smtClean="0"/>
              <a:t>NaKSb</a:t>
            </a:r>
            <a:endParaRPr lang="en-US"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40154" y="4030152"/>
            <a:ext cx="3230890" cy="28457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38175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3495"/>
            <a:ext cx="8229600" cy="5376236"/>
          </a:xfrm>
        </p:spPr>
        <p:txBody>
          <a:bodyPr>
            <a:normAutofit fontScale="92500" lnSpcReduction="20000"/>
          </a:bodyPr>
          <a:lstStyle/>
          <a:p>
            <a:r>
              <a:rPr lang="en-US" dirty="0" smtClean="0"/>
              <a:t>Cornell </a:t>
            </a:r>
            <a:r>
              <a:rPr lang="en-US" dirty="0" err="1" smtClean="0"/>
              <a:t>photoinjector</a:t>
            </a:r>
            <a:r>
              <a:rPr lang="en-US" dirty="0" smtClean="0"/>
              <a:t> has nearly demonstrated </a:t>
            </a:r>
            <a:r>
              <a:rPr lang="en-US" b="1" dirty="0" smtClean="0"/>
              <a:t>full feasibility </a:t>
            </a:r>
            <a:r>
              <a:rPr lang="en-US" dirty="0" smtClean="0"/>
              <a:t>of injecting low </a:t>
            </a:r>
            <a:r>
              <a:rPr lang="en-US" dirty="0" err="1" smtClean="0"/>
              <a:t>emittance</a:t>
            </a:r>
            <a:r>
              <a:rPr lang="en-US" dirty="0" smtClean="0"/>
              <a:t>, high average current electrons for an ERL light source</a:t>
            </a:r>
          </a:p>
          <a:p>
            <a:pPr lvl="1"/>
            <a:r>
              <a:rPr lang="en-US" dirty="0" smtClean="0"/>
              <a:t>High current record: 75 mA using </a:t>
            </a:r>
            <a:r>
              <a:rPr lang="en-US" dirty="0" err="1" smtClean="0"/>
              <a:t>multialkali</a:t>
            </a:r>
            <a:endParaRPr lang="en-US" dirty="0"/>
          </a:p>
          <a:p>
            <a:pPr lvl="1"/>
            <a:r>
              <a:rPr lang="en-US" dirty="0" err="1" smtClean="0"/>
              <a:t>Emittances</a:t>
            </a:r>
            <a:r>
              <a:rPr lang="en-US" dirty="0" smtClean="0"/>
              <a:t> &lt; 0.4 um normalized in merger</a:t>
            </a:r>
          </a:p>
          <a:p>
            <a:pPr marL="457200" lvl="1" indent="0">
              <a:buNone/>
            </a:pPr>
            <a:endParaRPr lang="en-US" dirty="0" smtClean="0"/>
          </a:p>
          <a:p>
            <a:r>
              <a:rPr lang="en-US" dirty="0" smtClean="0"/>
              <a:t>Constructing new </a:t>
            </a:r>
            <a:r>
              <a:rPr lang="en-US" dirty="0" err="1" smtClean="0"/>
              <a:t>photogun</a:t>
            </a:r>
            <a:r>
              <a:rPr lang="en-US" dirty="0" smtClean="0"/>
              <a:t> using input from optimization</a:t>
            </a:r>
          </a:p>
          <a:p>
            <a:pPr lvl="1"/>
            <a:r>
              <a:rPr lang="en-US" dirty="0" smtClean="0"/>
              <a:t>Push for both photocathode field +voltage, rather than simply voltage.</a:t>
            </a:r>
          </a:p>
          <a:p>
            <a:pPr marL="457200" lvl="1" indent="0">
              <a:buNone/>
            </a:pPr>
            <a:endParaRPr lang="en-US" dirty="0" smtClean="0"/>
          </a:p>
          <a:p>
            <a:r>
              <a:rPr lang="en-US" dirty="0" smtClean="0"/>
              <a:t>New gun currently in rebuilding phase, should be back on in a few months!</a:t>
            </a:r>
          </a:p>
        </p:txBody>
      </p:sp>
      <p:sp>
        <p:nvSpPr>
          <p:cNvPr id="4" name="Title 1"/>
          <p:cNvSpPr>
            <a:spLocks noGrp="1"/>
          </p:cNvSpPr>
          <p:nvPr>
            <p:ph type="title"/>
          </p:nvPr>
        </p:nvSpPr>
        <p:spPr>
          <a:xfrm>
            <a:off x="3519813" y="25052"/>
            <a:ext cx="5624187" cy="764088"/>
          </a:xfrm>
        </p:spPr>
        <p:txBody>
          <a:bodyPr/>
          <a:lstStyle/>
          <a:p>
            <a:r>
              <a:rPr lang="en-US" dirty="0" smtClean="0">
                <a:solidFill>
                  <a:schemeClr val="bg1"/>
                </a:solidFill>
              </a:rPr>
              <a:t>Summary</a:t>
            </a:r>
            <a:endParaRPr lang="en-US" dirty="0">
              <a:solidFill>
                <a:schemeClr val="bg1"/>
              </a:solidFill>
            </a:endParaRPr>
          </a:p>
        </p:txBody>
      </p:sp>
    </p:spTree>
    <p:extLst>
      <p:ext uri="{BB962C8B-B14F-4D97-AF65-F5344CB8AC3E}">
        <p14:creationId xmlns:p14="http://schemas.microsoft.com/office/powerpoint/2010/main" xmlns="" val="367856678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accent6">
                    <a:lumMod val="75000"/>
                  </a:schemeClr>
                </a:solidFill>
              </a:rPr>
              <a:t>nn</a:t>
            </a:r>
            <a:endParaRPr lang="en-US" sz="3200" b="1">
              <a:solidFill>
                <a:schemeClr val="accent6">
                  <a:lumMod val="75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34</a:t>
            </a:fld>
            <a:endParaRPr lang="en-US"/>
          </a:p>
        </p:txBody>
      </p:sp>
      <p:pic>
        <p:nvPicPr>
          <p:cNvPr id="32770" name="Picture 2"/>
          <p:cNvPicPr>
            <a:picLocks noChangeAspect="1" noChangeArrowheads="1"/>
          </p:cNvPicPr>
          <p:nvPr/>
        </p:nvPicPr>
        <p:blipFill>
          <a:blip r:embed="rId2" cstate="print"/>
          <a:srcRect/>
          <a:stretch>
            <a:fillRect/>
          </a:stretch>
        </p:blipFill>
        <p:spPr bwMode="auto">
          <a:xfrm>
            <a:off x="179512" y="0"/>
            <a:ext cx="8791745" cy="6531974"/>
          </a:xfrm>
          <a:prstGeom prst="rect">
            <a:avLst/>
          </a:prstGeom>
          <a:noFill/>
          <a:ln w="9525">
            <a:noFill/>
            <a:miter lim="800000"/>
            <a:headEnd/>
            <a:tailEnd/>
          </a:ln>
        </p:spPr>
      </p:pic>
      <p:sp>
        <p:nvSpPr>
          <p:cNvPr id="11" name="Textfeld 10"/>
          <p:cNvSpPr txBox="1"/>
          <p:nvPr/>
        </p:nvSpPr>
        <p:spPr>
          <a:xfrm>
            <a:off x="2987824" y="764704"/>
            <a:ext cx="3456384" cy="461665"/>
          </a:xfrm>
          <a:prstGeom prst="rect">
            <a:avLst/>
          </a:prstGeom>
          <a:noFill/>
        </p:spPr>
        <p:txBody>
          <a:bodyPr wrap="square" rtlCol="0">
            <a:spAutoFit/>
          </a:bodyPr>
          <a:lstStyle/>
          <a:p>
            <a:r>
              <a:rPr lang="en-US" sz="2400" b="1" smtClean="0">
                <a:solidFill>
                  <a:srgbClr val="FF0000"/>
                </a:solidFill>
              </a:rPr>
              <a:t>Mark Dalton  -  JLab</a:t>
            </a:r>
            <a:endParaRPr lang="en-US" sz="2400" b="1">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35</a:t>
            </a:fld>
            <a:endParaRPr lang="en-US"/>
          </a:p>
        </p:txBody>
      </p:sp>
      <p:pic>
        <p:nvPicPr>
          <p:cNvPr id="34818" name="Picture 2"/>
          <p:cNvPicPr>
            <a:picLocks noChangeAspect="1" noChangeArrowheads="1"/>
          </p:cNvPicPr>
          <p:nvPr/>
        </p:nvPicPr>
        <p:blipFill>
          <a:blip r:embed="rId2" cstate="print"/>
          <a:srcRect/>
          <a:stretch>
            <a:fillRect/>
          </a:stretch>
        </p:blipFill>
        <p:spPr bwMode="auto">
          <a:xfrm>
            <a:off x="218113" y="0"/>
            <a:ext cx="8495783" cy="63229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36</a:t>
            </a:fld>
            <a:endParaRPr lang="en-US"/>
          </a:p>
        </p:txBody>
      </p:sp>
      <p:pic>
        <p:nvPicPr>
          <p:cNvPr id="33794" name="Picture 2"/>
          <p:cNvPicPr>
            <a:picLocks noChangeAspect="1" noChangeArrowheads="1"/>
          </p:cNvPicPr>
          <p:nvPr/>
        </p:nvPicPr>
        <p:blipFill>
          <a:blip r:embed="rId2" cstate="print"/>
          <a:srcRect/>
          <a:stretch>
            <a:fillRect/>
          </a:stretch>
        </p:blipFill>
        <p:spPr bwMode="auto">
          <a:xfrm>
            <a:off x="323528" y="0"/>
            <a:ext cx="8570409" cy="63948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37</a:t>
            </a:fld>
            <a:endParaRPr lang="en-US"/>
          </a:p>
        </p:txBody>
      </p:sp>
      <p:pic>
        <p:nvPicPr>
          <p:cNvPr id="48130" name="Picture 2"/>
          <p:cNvPicPr>
            <a:picLocks noChangeAspect="1" noChangeArrowheads="1"/>
          </p:cNvPicPr>
          <p:nvPr/>
        </p:nvPicPr>
        <p:blipFill>
          <a:blip r:embed="rId2" cstate="print"/>
          <a:srcRect/>
          <a:stretch>
            <a:fillRect/>
          </a:stretch>
        </p:blipFill>
        <p:spPr bwMode="auto">
          <a:xfrm>
            <a:off x="179512" y="260648"/>
            <a:ext cx="8728857" cy="6597351"/>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1475656" y="404664"/>
            <a:ext cx="6336704" cy="1084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sp>
        <p:nvSpPr>
          <p:cNvPr id="4" name="Datumsplatzhalter 3"/>
          <p:cNvSpPr>
            <a:spLocks noGrp="1"/>
          </p:cNvSpPr>
          <p:nvPr>
            <p:ph type="dt" sz="half" idx="10"/>
          </p:nvPr>
        </p:nvSpPr>
        <p:spPr>
          <a:xfrm>
            <a:off x="467544"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3059832" y="6492875"/>
            <a:ext cx="2895600"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38</a:t>
            </a:fld>
            <a:endParaRPr lang="en-US"/>
          </a:p>
        </p:txBody>
      </p:sp>
      <p:pic>
        <p:nvPicPr>
          <p:cNvPr id="47106" name="Picture 2"/>
          <p:cNvPicPr>
            <a:picLocks noChangeAspect="1" noChangeArrowheads="1"/>
          </p:cNvPicPr>
          <p:nvPr/>
        </p:nvPicPr>
        <p:blipFill>
          <a:blip r:embed="rId2" cstate="print"/>
          <a:srcRect/>
          <a:stretch>
            <a:fillRect/>
          </a:stretch>
        </p:blipFill>
        <p:spPr bwMode="auto">
          <a:xfrm>
            <a:off x="0" y="-1"/>
            <a:ext cx="9144000" cy="64319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39</a:t>
            </a:fld>
            <a:endParaRPr lang="en-US"/>
          </a:p>
        </p:txBody>
      </p:sp>
      <p:pic>
        <p:nvPicPr>
          <p:cNvPr id="50178" name="Picture 2"/>
          <p:cNvPicPr>
            <a:picLocks noChangeAspect="1" noChangeArrowheads="1"/>
          </p:cNvPicPr>
          <p:nvPr/>
        </p:nvPicPr>
        <p:blipFill>
          <a:blip r:embed="rId2" cstate="print"/>
          <a:srcRect/>
          <a:stretch>
            <a:fillRect/>
          </a:stretch>
        </p:blipFill>
        <p:spPr bwMode="auto">
          <a:xfrm>
            <a:off x="0" y="0"/>
            <a:ext cx="9010146" cy="6381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bg1">
                    <a:lumMod val="50000"/>
                  </a:schemeClr>
                </a:solidFill>
              </a:rPr>
              <a:t>Series of PST(P) Workshops</a:t>
            </a:r>
            <a:endParaRPr lang="en-US" sz="3200" b="1">
              <a:solidFill>
                <a:schemeClr val="bg1">
                  <a:lumMod val="50000"/>
                </a:schemeClr>
              </a:solidFill>
            </a:endParaRPr>
          </a:p>
        </p:txBody>
      </p:sp>
      <p:sp>
        <p:nvSpPr>
          <p:cNvPr id="3" name="Inhaltsplatzhalter 2"/>
          <p:cNvSpPr>
            <a:spLocks noGrp="1"/>
          </p:cNvSpPr>
          <p:nvPr>
            <p:ph idx="1"/>
          </p:nvPr>
        </p:nvSpPr>
        <p:spPr>
          <a:xfrm>
            <a:off x="251520" y="1600200"/>
            <a:ext cx="8640960" cy="4853136"/>
          </a:xfrm>
        </p:spPr>
        <p:txBody>
          <a:bodyPr>
            <a:normAutofit/>
          </a:bodyPr>
          <a:lstStyle/>
          <a:p>
            <a:pPr lvl="0" fontAlgn="base">
              <a:spcAft>
                <a:spcPct val="0"/>
              </a:spcAft>
              <a:buNone/>
              <a:defRPr/>
            </a:pPr>
            <a:r>
              <a:rPr lang="en-US" sz="3000" smtClean="0">
                <a:solidFill>
                  <a:srgbClr val="0070C0"/>
                </a:solidFill>
              </a:rPr>
              <a:t>Topical workshops – initiated mostly by the HE Spin community:</a:t>
            </a:r>
          </a:p>
          <a:p>
            <a:pPr lvl="0" fontAlgn="base">
              <a:spcAft>
                <a:spcPct val="0"/>
              </a:spcAft>
              <a:buFont typeface="Arial" charset="0"/>
              <a:buChar char="•"/>
              <a:defRPr/>
            </a:pPr>
            <a:r>
              <a:rPr lang="en-US" sz="2400" smtClean="0"/>
              <a:t>Ann Arbor 1981 &amp; Vancouver 1883 ‘High intensity pol. proton sources’ </a:t>
            </a:r>
          </a:p>
          <a:p>
            <a:pPr lvl="0" fontAlgn="base">
              <a:spcAft>
                <a:spcPct val="0"/>
              </a:spcAft>
              <a:buFont typeface="Arial" charset="0"/>
              <a:buChar char="•"/>
              <a:defRPr/>
            </a:pPr>
            <a:r>
              <a:rPr lang="en-US" sz="2400" smtClean="0"/>
              <a:t>Abingdon 1981, BNL 1982, Bad Honnef 1984 ‘Pol. Target Materials and Techniques’ </a:t>
            </a:r>
          </a:p>
          <a:p>
            <a:pPr lvl="0" fontAlgn="base">
              <a:spcAft>
                <a:spcPct val="0"/>
              </a:spcAft>
              <a:buFont typeface="Arial" charset="0"/>
              <a:buChar char="•"/>
              <a:defRPr/>
            </a:pPr>
            <a:r>
              <a:rPr lang="en-US" sz="2400" smtClean="0"/>
              <a:t>Bodega Bay 1985 ‘Polarized antiprotons’ </a:t>
            </a:r>
          </a:p>
          <a:p>
            <a:pPr>
              <a:buNone/>
            </a:pPr>
            <a:endParaRPr lang="en-US" sz="2400">
              <a:solidFill>
                <a:schemeClr val="bg2">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4</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40</a:t>
            </a:fld>
            <a:endParaRPr lang="en-US"/>
          </a:p>
        </p:txBody>
      </p:sp>
      <p:pic>
        <p:nvPicPr>
          <p:cNvPr id="51202" name="Picture 2"/>
          <p:cNvPicPr>
            <a:picLocks noChangeAspect="1" noChangeArrowheads="1"/>
          </p:cNvPicPr>
          <p:nvPr/>
        </p:nvPicPr>
        <p:blipFill>
          <a:blip r:embed="rId2" cstate="print"/>
          <a:srcRect/>
          <a:stretch>
            <a:fillRect/>
          </a:stretch>
        </p:blipFill>
        <p:spPr bwMode="auto">
          <a:xfrm>
            <a:off x="0" y="0"/>
            <a:ext cx="8973112" cy="6376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143000"/>
          </a:xfrm>
        </p:spPr>
        <p:txBody>
          <a:bodyPr>
            <a:normAutofit/>
          </a:bodyPr>
          <a:lstStyle/>
          <a:p>
            <a:r>
              <a:rPr lang="en-US" sz="3600" b="1" smtClean="0">
                <a:solidFill>
                  <a:schemeClr val="tx1">
                    <a:lumMod val="85000"/>
                    <a:lumOff val="15000"/>
                  </a:schemeClr>
                </a:solidFill>
              </a:rPr>
              <a:t>Polarized Ion Sources</a:t>
            </a:r>
            <a:endParaRPr lang="en-US" sz="3600" b="1">
              <a:solidFill>
                <a:schemeClr val="tx1">
                  <a:lumMod val="85000"/>
                  <a:lumOff val="15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7" name="Picture 3"/>
          <p:cNvPicPr>
            <a:picLocks noGrp="1" noChangeAspect="1" noChangeArrowheads="1"/>
          </p:cNvPicPr>
          <p:nvPr>
            <p:ph type="body" idx="1"/>
          </p:nvPr>
        </p:nvPicPr>
        <p:blipFill>
          <a:blip r:embed="rId2" cstate="print">
            <a:lum bright="12000" contrast="-32000"/>
          </a:blip>
          <a:srcRect/>
          <a:stretch>
            <a:fillRect/>
          </a:stretch>
        </p:blipFill>
        <p:spPr>
          <a:xfrm>
            <a:off x="0" y="152400"/>
            <a:ext cx="9144000" cy="6858000"/>
          </a:xfrm>
          <a:noFill/>
        </p:spPr>
      </p:pic>
      <p:sp>
        <p:nvSpPr>
          <p:cNvPr id="287750" name="Text Box 6"/>
          <p:cNvSpPr txBox="1">
            <a:spLocks noChangeArrowheads="1"/>
          </p:cNvSpPr>
          <p:nvPr/>
        </p:nvSpPr>
        <p:spPr bwMode="auto">
          <a:xfrm>
            <a:off x="1447800" y="4343400"/>
            <a:ext cx="7696200" cy="609600"/>
          </a:xfrm>
          <a:prstGeom prst="rect">
            <a:avLst/>
          </a:prstGeom>
          <a:solidFill>
            <a:schemeClr val="bg1"/>
          </a:solidFill>
          <a:ln w="3175">
            <a:solidFill>
              <a:schemeClr val="tx1"/>
            </a:solidFill>
            <a:miter lim="800000"/>
            <a:headEnd/>
            <a:tailEnd/>
          </a:ln>
          <a:effectLst/>
        </p:spPr>
        <p:txBody>
          <a:bodyPr anchor="ctr"/>
          <a:lstStyle/>
          <a:p>
            <a:r>
              <a:rPr lang="en-US" sz="3200">
                <a:solidFill>
                  <a:srgbClr val="990000"/>
                </a:solidFill>
                <a:latin typeface="Comic Sans MS" pitchFamily="66" charset="0"/>
              </a:rPr>
              <a:t>  </a:t>
            </a:r>
            <a:r>
              <a:rPr lang="en-US" sz="3600">
                <a:solidFill>
                  <a:srgbClr val="990000"/>
                </a:solidFill>
                <a:latin typeface="Comic Sans MS" pitchFamily="66" charset="0"/>
              </a:rPr>
              <a:t>RHIC polarized source upgrade.</a:t>
            </a:r>
          </a:p>
        </p:txBody>
      </p:sp>
      <p:sp>
        <p:nvSpPr>
          <p:cNvPr id="287751" name="Text Box 7"/>
          <p:cNvSpPr txBox="1">
            <a:spLocks noChangeArrowheads="1"/>
          </p:cNvSpPr>
          <p:nvPr/>
        </p:nvSpPr>
        <p:spPr bwMode="auto">
          <a:xfrm>
            <a:off x="3200400" y="5105400"/>
            <a:ext cx="3048000" cy="522288"/>
          </a:xfrm>
          <a:prstGeom prst="rect">
            <a:avLst/>
          </a:prstGeom>
          <a:solidFill>
            <a:schemeClr val="bg1"/>
          </a:solidFill>
          <a:ln w="3175">
            <a:solidFill>
              <a:schemeClr val="tx1"/>
            </a:solidFill>
            <a:miter lim="800000"/>
            <a:headEnd/>
            <a:tailEnd/>
          </a:ln>
          <a:effectLst/>
        </p:spPr>
        <p:txBody>
          <a:bodyPr>
            <a:spAutoFit/>
          </a:bodyPr>
          <a:lstStyle/>
          <a:p>
            <a:pPr>
              <a:spcBef>
                <a:spcPct val="50000"/>
              </a:spcBef>
            </a:pPr>
            <a:r>
              <a:rPr lang="en-US" sz="2800">
                <a:solidFill>
                  <a:srgbClr val="000066"/>
                </a:solidFill>
                <a:latin typeface="Comic Sans MS" pitchFamily="66" charset="0"/>
              </a:rPr>
              <a:t>A.Zelenski, BNL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228600"/>
            <a:ext cx="8229600" cy="533400"/>
          </a:xfrm>
          <a:solidFill>
            <a:schemeClr val="bg1"/>
          </a:solidFill>
          <a:ln w="3175">
            <a:solidFill>
              <a:schemeClr val="tx1"/>
            </a:solidFill>
          </a:ln>
        </p:spPr>
        <p:txBody>
          <a:bodyPr/>
          <a:lstStyle/>
          <a:p>
            <a:r>
              <a:rPr lang="en-US" sz="2800">
                <a:solidFill>
                  <a:srgbClr val="990000"/>
                </a:solidFill>
                <a:latin typeface="Comic Sans MS" pitchFamily="66" charset="0"/>
              </a:rPr>
              <a:t>OPPIS with atomic H injector layout.</a:t>
            </a:r>
          </a:p>
        </p:txBody>
      </p:sp>
      <p:pic>
        <p:nvPicPr>
          <p:cNvPr id="55299" name="Picture 3"/>
          <p:cNvPicPr>
            <a:picLocks noGrp="1" noChangeAspect="1" noChangeArrowheads="1"/>
          </p:cNvPicPr>
          <p:nvPr>
            <p:ph type="body" idx="1"/>
          </p:nvPr>
        </p:nvPicPr>
        <p:blipFill>
          <a:blip r:embed="rId2" cstate="print"/>
          <a:srcRect/>
          <a:stretch>
            <a:fillRect/>
          </a:stretch>
        </p:blipFill>
        <p:spPr>
          <a:xfrm>
            <a:off x="228600" y="1219200"/>
            <a:ext cx="8686800" cy="4776788"/>
          </a:xfrm>
        </p:spPr>
      </p:pic>
      <p:sp>
        <p:nvSpPr>
          <p:cNvPr id="55300" name="Text Box 4"/>
          <p:cNvSpPr txBox="1">
            <a:spLocks noChangeArrowheads="1"/>
          </p:cNvSpPr>
          <p:nvPr/>
        </p:nvSpPr>
        <p:spPr bwMode="auto">
          <a:xfrm>
            <a:off x="609600" y="5181600"/>
            <a:ext cx="1216025" cy="644525"/>
          </a:xfrm>
          <a:prstGeom prst="rect">
            <a:avLst/>
          </a:prstGeom>
          <a:noFill/>
          <a:ln w="3175">
            <a:solidFill>
              <a:schemeClr val="tx1"/>
            </a:solidFill>
            <a:miter lim="800000"/>
            <a:headEnd/>
            <a:tailEnd/>
          </a:ln>
          <a:effectLst/>
        </p:spPr>
        <p:txBody>
          <a:bodyPr wrap="none">
            <a:spAutoFit/>
          </a:bodyPr>
          <a:lstStyle/>
          <a:p>
            <a:r>
              <a:rPr lang="en-US">
                <a:solidFill>
                  <a:srgbClr val="990000"/>
                </a:solidFill>
              </a:rPr>
              <a:t>Atomic</a:t>
            </a:r>
          </a:p>
          <a:p>
            <a:r>
              <a:rPr lang="en-US">
                <a:solidFill>
                  <a:srgbClr val="990000"/>
                </a:solidFill>
              </a:rPr>
              <a:t> H injector</a:t>
            </a:r>
          </a:p>
        </p:txBody>
      </p:sp>
      <p:sp>
        <p:nvSpPr>
          <p:cNvPr id="55301" name="Text Box 5"/>
          <p:cNvSpPr txBox="1">
            <a:spLocks noChangeArrowheads="1"/>
          </p:cNvSpPr>
          <p:nvPr/>
        </p:nvSpPr>
        <p:spPr bwMode="auto">
          <a:xfrm>
            <a:off x="228600" y="1905000"/>
            <a:ext cx="1355725" cy="644525"/>
          </a:xfrm>
          <a:prstGeom prst="rect">
            <a:avLst/>
          </a:prstGeom>
          <a:noFill/>
          <a:ln w="3175">
            <a:solidFill>
              <a:schemeClr val="tx1"/>
            </a:solidFill>
            <a:miter lim="800000"/>
            <a:headEnd/>
            <a:tailEnd/>
          </a:ln>
          <a:effectLst/>
        </p:spPr>
        <p:txBody>
          <a:bodyPr wrap="none">
            <a:spAutoFit/>
          </a:bodyPr>
          <a:lstStyle/>
          <a:p>
            <a:r>
              <a:rPr lang="en-US">
                <a:solidFill>
                  <a:srgbClr val="000066"/>
                </a:solidFill>
              </a:rPr>
              <a:t>Neutralizer </a:t>
            </a:r>
          </a:p>
          <a:p>
            <a:r>
              <a:rPr lang="en-US">
                <a:solidFill>
                  <a:srgbClr val="000066"/>
                </a:solidFill>
              </a:rPr>
              <a:t>cell</a:t>
            </a:r>
          </a:p>
        </p:txBody>
      </p:sp>
      <p:sp>
        <p:nvSpPr>
          <p:cNvPr id="55302" name="Text Box 6"/>
          <p:cNvSpPr txBox="1">
            <a:spLocks noChangeArrowheads="1"/>
          </p:cNvSpPr>
          <p:nvPr/>
        </p:nvSpPr>
        <p:spPr bwMode="auto">
          <a:xfrm>
            <a:off x="2438400" y="5181600"/>
            <a:ext cx="1228725" cy="644525"/>
          </a:xfrm>
          <a:prstGeom prst="rect">
            <a:avLst/>
          </a:prstGeom>
          <a:noFill/>
          <a:ln w="3175">
            <a:solidFill>
              <a:schemeClr val="tx1"/>
            </a:solidFill>
            <a:miter lim="800000"/>
            <a:headEnd/>
            <a:tailEnd/>
          </a:ln>
          <a:effectLst/>
        </p:spPr>
        <p:txBody>
          <a:bodyPr wrap="none">
            <a:spAutoFit/>
          </a:bodyPr>
          <a:lstStyle/>
          <a:p>
            <a:r>
              <a:rPr lang="en-US">
                <a:solidFill>
                  <a:srgbClr val="990000"/>
                </a:solidFill>
              </a:rPr>
              <a:t>He-ionizer</a:t>
            </a:r>
          </a:p>
          <a:p>
            <a:r>
              <a:rPr lang="en-US">
                <a:solidFill>
                  <a:srgbClr val="990000"/>
                </a:solidFill>
              </a:rPr>
              <a:t>cell</a:t>
            </a:r>
          </a:p>
        </p:txBody>
      </p:sp>
      <p:sp>
        <p:nvSpPr>
          <p:cNvPr id="55303" name="Text Box 7"/>
          <p:cNvSpPr txBox="1">
            <a:spLocks noChangeArrowheads="1"/>
          </p:cNvSpPr>
          <p:nvPr/>
        </p:nvSpPr>
        <p:spPr bwMode="auto">
          <a:xfrm>
            <a:off x="4191000" y="5334000"/>
            <a:ext cx="898525" cy="369888"/>
          </a:xfrm>
          <a:prstGeom prst="rect">
            <a:avLst/>
          </a:prstGeom>
          <a:noFill/>
          <a:ln w="3175">
            <a:solidFill>
              <a:schemeClr val="tx1"/>
            </a:solidFill>
            <a:miter lim="800000"/>
            <a:headEnd/>
            <a:tailEnd/>
          </a:ln>
          <a:effectLst/>
        </p:spPr>
        <p:txBody>
          <a:bodyPr wrap="none">
            <a:spAutoFit/>
          </a:bodyPr>
          <a:lstStyle/>
          <a:p>
            <a:r>
              <a:rPr lang="en-US">
                <a:solidFill>
                  <a:srgbClr val="990000"/>
                </a:solidFill>
              </a:rPr>
              <a:t>Rb-cell</a:t>
            </a:r>
          </a:p>
        </p:txBody>
      </p:sp>
      <p:sp>
        <p:nvSpPr>
          <p:cNvPr id="55304" name="Text Box 8"/>
          <p:cNvSpPr txBox="1">
            <a:spLocks noChangeArrowheads="1"/>
          </p:cNvSpPr>
          <p:nvPr/>
        </p:nvSpPr>
        <p:spPr bwMode="auto">
          <a:xfrm>
            <a:off x="7848600" y="5105400"/>
            <a:ext cx="796925" cy="644525"/>
          </a:xfrm>
          <a:prstGeom prst="rect">
            <a:avLst/>
          </a:prstGeom>
          <a:noFill/>
          <a:ln w="3175">
            <a:solidFill>
              <a:schemeClr val="tx1"/>
            </a:solidFill>
            <a:miter lim="800000"/>
            <a:headEnd/>
            <a:tailEnd/>
          </a:ln>
          <a:effectLst/>
        </p:spPr>
        <p:txBody>
          <a:bodyPr wrap="none">
            <a:spAutoFit/>
          </a:bodyPr>
          <a:lstStyle/>
          <a:p>
            <a:r>
              <a:rPr lang="en-US">
                <a:solidFill>
                  <a:srgbClr val="990000"/>
                </a:solidFill>
              </a:rPr>
              <a:t>Na-jet</a:t>
            </a:r>
          </a:p>
          <a:p>
            <a:r>
              <a:rPr lang="en-US">
                <a:solidFill>
                  <a:srgbClr val="990000"/>
                </a:solidFill>
              </a:rPr>
              <a:t>cell</a:t>
            </a:r>
          </a:p>
        </p:txBody>
      </p:sp>
      <p:sp>
        <p:nvSpPr>
          <p:cNvPr id="55305" name="Line 9"/>
          <p:cNvSpPr>
            <a:spLocks noChangeShapeType="1"/>
          </p:cNvSpPr>
          <p:nvPr/>
        </p:nvSpPr>
        <p:spPr bwMode="auto">
          <a:xfrm>
            <a:off x="914400" y="2590800"/>
            <a:ext cx="762000" cy="914400"/>
          </a:xfrm>
          <a:prstGeom prst="line">
            <a:avLst/>
          </a:prstGeom>
          <a:noFill/>
          <a:ln w="9525">
            <a:solidFill>
              <a:schemeClr val="tx1"/>
            </a:solidFill>
            <a:round/>
            <a:headEnd/>
            <a:tailEnd type="triangle" w="med" len="med"/>
          </a:ln>
          <a:effectLst/>
        </p:spPr>
        <p:txBody>
          <a:bodyPr/>
          <a:lstStyle/>
          <a:p>
            <a:endParaRPr lang="en-US"/>
          </a:p>
        </p:txBody>
      </p:sp>
      <p:sp>
        <p:nvSpPr>
          <p:cNvPr id="55306" name="Line 10"/>
          <p:cNvSpPr>
            <a:spLocks noChangeShapeType="1"/>
          </p:cNvSpPr>
          <p:nvPr/>
        </p:nvSpPr>
        <p:spPr bwMode="auto">
          <a:xfrm flipH="1" flipV="1">
            <a:off x="914400" y="3962400"/>
            <a:ext cx="304800" cy="1219200"/>
          </a:xfrm>
          <a:prstGeom prst="line">
            <a:avLst/>
          </a:prstGeom>
          <a:noFill/>
          <a:ln w="9525">
            <a:solidFill>
              <a:schemeClr val="tx1"/>
            </a:solidFill>
            <a:round/>
            <a:headEnd/>
            <a:tailEnd type="triangle" w="med" len="med"/>
          </a:ln>
          <a:effectLst/>
        </p:spPr>
        <p:txBody>
          <a:bodyPr/>
          <a:lstStyle/>
          <a:p>
            <a:endParaRPr lang="en-US"/>
          </a:p>
        </p:txBody>
      </p:sp>
      <p:sp>
        <p:nvSpPr>
          <p:cNvPr id="55307" name="Line 11"/>
          <p:cNvSpPr>
            <a:spLocks noChangeShapeType="1"/>
          </p:cNvSpPr>
          <p:nvPr/>
        </p:nvSpPr>
        <p:spPr bwMode="auto">
          <a:xfrm flipV="1">
            <a:off x="3352800" y="3886200"/>
            <a:ext cx="990600" cy="1219200"/>
          </a:xfrm>
          <a:prstGeom prst="line">
            <a:avLst/>
          </a:prstGeom>
          <a:noFill/>
          <a:ln w="9525">
            <a:solidFill>
              <a:schemeClr val="tx1"/>
            </a:solidFill>
            <a:round/>
            <a:headEnd/>
            <a:tailEnd type="triangle" w="med" len="med"/>
          </a:ln>
          <a:effectLst/>
        </p:spPr>
        <p:txBody>
          <a:bodyPr/>
          <a:lstStyle/>
          <a:p>
            <a:endParaRPr lang="en-US"/>
          </a:p>
        </p:txBody>
      </p:sp>
      <p:sp>
        <p:nvSpPr>
          <p:cNvPr id="55308" name="Line 12"/>
          <p:cNvSpPr>
            <a:spLocks noChangeShapeType="1"/>
          </p:cNvSpPr>
          <p:nvPr/>
        </p:nvSpPr>
        <p:spPr bwMode="auto">
          <a:xfrm flipV="1">
            <a:off x="4572000" y="3810000"/>
            <a:ext cx="685800" cy="1524000"/>
          </a:xfrm>
          <a:prstGeom prst="line">
            <a:avLst/>
          </a:prstGeom>
          <a:noFill/>
          <a:ln w="9525">
            <a:solidFill>
              <a:schemeClr val="tx1"/>
            </a:solidFill>
            <a:round/>
            <a:headEnd/>
            <a:tailEnd type="triangle" w="med" len="med"/>
          </a:ln>
          <a:effectLst/>
        </p:spPr>
        <p:txBody>
          <a:bodyPr/>
          <a:lstStyle/>
          <a:p>
            <a:endParaRPr lang="en-US"/>
          </a:p>
        </p:txBody>
      </p:sp>
      <p:sp>
        <p:nvSpPr>
          <p:cNvPr id="55309" name="Line 13"/>
          <p:cNvSpPr>
            <a:spLocks noChangeShapeType="1"/>
          </p:cNvSpPr>
          <p:nvPr/>
        </p:nvSpPr>
        <p:spPr bwMode="auto">
          <a:xfrm flipH="1" flipV="1">
            <a:off x="7696200" y="4038600"/>
            <a:ext cx="609600" cy="1143000"/>
          </a:xfrm>
          <a:prstGeom prst="line">
            <a:avLst/>
          </a:prstGeom>
          <a:noFill/>
          <a:ln w="9525">
            <a:solidFill>
              <a:schemeClr val="tx1"/>
            </a:solidFill>
            <a:round/>
            <a:headEnd/>
            <a:tailEnd type="triangle" w="med" len="med"/>
          </a:ln>
          <a:effectLst/>
        </p:spPr>
        <p:txBody>
          <a:bodyPr/>
          <a:lstStyle/>
          <a:p>
            <a:endParaRPr lang="en-US"/>
          </a:p>
        </p:txBody>
      </p:sp>
      <p:sp>
        <p:nvSpPr>
          <p:cNvPr id="55310" name="Text Box 14"/>
          <p:cNvSpPr txBox="1">
            <a:spLocks noChangeArrowheads="1"/>
          </p:cNvSpPr>
          <p:nvPr/>
        </p:nvSpPr>
        <p:spPr bwMode="auto">
          <a:xfrm>
            <a:off x="685800" y="6172200"/>
            <a:ext cx="523875" cy="457200"/>
          </a:xfrm>
          <a:prstGeom prst="rect">
            <a:avLst/>
          </a:prstGeom>
          <a:noFill/>
          <a:ln w="9525">
            <a:noFill/>
            <a:miter lim="800000"/>
            <a:headEnd/>
            <a:tailEnd/>
          </a:ln>
          <a:effectLst/>
        </p:spPr>
        <p:txBody>
          <a:bodyPr wrap="none">
            <a:spAutoFit/>
          </a:bodyPr>
          <a:lstStyle/>
          <a:p>
            <a:r>
              <a:rPr lang="en-US" sz="2400"/>
              <a:t>H</a:t>
            </a:r>
            <a:r>
              <a:rPr lang="en-US" sz="2400" baseline="30000"/>
              <a:t>+</a:t>
            </a:r>
          </a:p>
        </p:txBody>
      </p:sp>
      <p:sp>
        <p:nvSpPr>
          <p:cNvPr id="55311" name="Text Box 15"/>
          <p:cNvSpPr txBox="1">
            <a:spLocks noChangeArrowheads="1"/>
          </p:cNvSpPr>
          <p:nvPr/>
        </p:nvSpPr>
        <p:spPr bwMode="auto">
          <a:xfrm>
            <a:off x="1752600" y="6172200"/>
            <a:ext cx="517525" cy="457200"/>
          </a:xfrm>
          <a:prstGeom prst="rect">
            <a:avLst/>
          </a:prstGeom>
          <a:noFill/>
          <a:ln w="9525">
            <a:noFill/>
            <a:miter lim="800000"/>
            <a:headEnd/>
            <a:tailEnd/>
          </a:ln>
          <a:effectLst/>
        </p:spPr>
        <p:txBody>
          <a:bodyPr wrap="none">
            <a:spAutoFit/>
          </a:bodyPr>
          <a:lstStyle/>
          <a:p>
            <a:r>
              <a:rPr lang="en-US" sz="2400"/>
              <a:t>H</a:t>
            </a:r>
            <a:r>
              <a:rPr lang="en-US" sz="2400" baseline="30000"/>
              <a:t>0</a:t>
            </a:r>
          </a:p>
        </p:txBody>
      </p:sp>
      <p:sp>
        <p:nvSpPr>
          <p:cNvPr id="55312" name="Text Box 16"/>
          <p:cNvSpPr txBox="1">
            <a:spLocks noChangeArrowheads="1"/>
          </p:cNvSpPr>
          <p:nvPr/>
        </p:nvSpPr>
        <p:spPr bwMode="auto">
          <a:xfrm>
            <a:off x="4648200" y="6096000"/>
            <a:ext cx="523875" cy="457200"/>
          </a:xfrm>
          <a:prstGeom prst="rect">
            <a:avLst/>
          </a:prstGeom>
          <a:noFill/>
          <a:ln w="9525">
            <a:noFill/>
            <a:miter lim="800000"/>
            <a:headEnd/>
            <a:tailEnd/>
          </a:ln>
          <a:effectLst/>
        </p:spPr>
        <p:txBody>
          <a:bodyPr wrap="none">
            <a:spAutoFit/>
          </a:bodyPr>
          <a:lstStyle/>
          <a:p>
            <a:r>
              <a:rPr lang="en-US" sz="2400"/>
              <a:t>H</a:t>
            </a:r>
            <a:r>
              <a:rPr lang="en-US" sz="2400" baseline="30000"/>
              <a:t>+</a:t>
            </a:r>
          </a:p>
        </p:txBody>
      </p:sp>
      <p:sp>
        <p:nvSpPr>
          <p:cNvPr id="55313" name="Text Box 17"/>
          <p:cNvSpPr txBox="1">
            <a:spLocks noChangeArrowheads="1"/>
          </p:cNvSpPr>
          <p:nvPr/>
        </p:nvSpPr>
        <p:spPr bwMode="auto">
          <a:xfrm>
            <a:off x="6248400" y="6096000"/>
            <a:ext cx="517525" cy="457200"/>
          </a:xfrm>
          <a:prstGeom prst="rect">
            <a:avLst/>
          </a:prstGeom>
          <a:noFill/>
          <a:ln w="9525">
            <a:noFill/>
            <a:miter lim="800000"/>
            <a:headEnd/>
            <a:tailEnd/>
          </a:ln>
          <a:effectLst/>
        </p:spPr>
        <p:txBody>
          <a:bodyPr>
            <a:spAutoFit/>
          </a:bodyPr>
          <a:lstStyle/>
          <a:p>
            <a:r>
              <a:rPr lang="en-US" sz="2400"/>
              <a:t>H</a:t>
            </a:r>
            <a:r>
              <a:rPr lang="en-US" sz="2400" baseline="30000"/>
              <a:t>0</a:t>
            </a:r>
          </a:p>
        </p:txBody>
      </p:sp>
      <p:sp>
        <p:nvSpPr>
          <p:cNvPr id="55314" name="Text Box 18"/>
          <p:cNvSpPr txBox="1">
            <a:spLocks noChangeArrowheads="1"/>
          </p:cNvSpPr>
          <p:nvPr/>
        </p:nvSpPr>
        <p:spPr bwMode="auto">
          <a:xfrm>
            <a:off x="8305800" y="6096000"/>
            <a:ext cx="473075" cy="457200"/>
          </a:xfrm>
          <a:prstGeom prst="rect">
            <a:avLst/>
          </a:prstGeom>
          <a:noFill/>
          <a:ln w="9525">
            <a:noFill/>
            <a:miter lim="800000"/>
            <a:headEnd/>
            <a:tailEnd/>
          </a:ln>
          <a:effectLst/>
        </p:spPr>
        <p:txBody>
          <a:bodyPr wrap="none">
            <a:spAutoFit/>
          </a:bodyPr>
          <a:lstStyle/>
          <a:p>
            <a:r>
              <a:rPr lang="en-US" sz="2400"/>
              <a:t>H</a:t>
            </a:r>
            <a:r>
              <a:rPr lang="en-US" sz="2400" baseline="30000"/>
              <a:t>-</a:t>
            </a:r>
          </a:p>
        </p:txBody>
      </p:sp>
      <p:sp>
        <p:nvSpPr>
          <p:cNvPr id="55317" name="Line 21"/>
          <p:cNvSpPr>
            <a:spLocks noChangeShapeType="1"/>
          </p:cNvSpPr>
          <p:nvPr/>
        </p:nvSpPr>
        <p:spPr bwMode="auto">
          <a:xfrm>
            <a:off x="1143000" y="6400800"/>
            <a:ext cx="609600" cy="0"/>
          </a:xfrm>
          <a:prstGeom prst="line">
            <a:avLst/>
          </a:prstGeom>
          <a:noFill/>
          <a:ln w="28575">
            <a:solidFill>
              <a:schemeClr val="tx1"/>
            </a:solidFill>
            <a:round/>
            <a:headEnd/>
            <a:tailEnd type="triangle" w="med" len="med"/>
          </a:ln>
          <a:effectLst/>
        </p:spPr>
        <p:txBody>
          <a:bodyPr/>
          <a:lstStyle/>
          <a:p>
            <a:endParaRPr lang="en-US"/>
          </a:p>
        </p:txBody>
      </p:sp>
      <p:sp>
        <p:nvSpPr>
          <p:cNvPr id="55318" name="Line 22"/>
          <p:cNvSpPr>
            <a:spLocks noChangeShapeType="1"/>
          </p:cNvSpPr>
          <p:nvPr/>
        </p:nvSpPr>
        <p:spPr bwMode="auto">
          <a:xfrm>
            <a:off x="2362200" y="6400800"/>
            <a:ext cx="2209800" cy="0"/>
          </a:xfrm>
          <a:prstGeom prst="line">
            <a:avLst/>
          </a:prstGeom>
          <a:noFill/>
          <a:ln w="28575">
            <a:solidFill>
              <a:schemeClr val="tx1"/>
            </a:solidFill>
            <a:round/>
            <a:headEnd/>
            <a:tailEnd type="triangle" w="med" len="med"/>
          </a:ln>
          <a:effectLst/>
        </p:spPr>
        <p:txBody>
          <a:bodyPr/>
          <a:lstStyle/>
          <a:p>
            <a:endParaRPr lang="en-US"/>
          </a:p>
        </p:txBody>
      </p:sp>
      <p:sp>
        <p:nvSpPr>
          <p:cNvPr id="55319" name="Line 23"/>
          <p:cNvSpPr>
            <a:spLocks noChangeShapeType="1"/>
          </p:cNvSpPr>
          <p:nvPr/>
        </p:nvSpPr>
        <p:spPr bwMode="auto">
          <a:xfrm>
            <a:off x="5181600" y="6400800"/>
            <a:ext cx="990600" cy="0"/>
          </a:xfrm>
          <a:prstGeom prst="line">
            <a:avLst/>
          </a:prstGeom>
          <a:noFill/>
          <a:ln w="28575">
            <a:solidFill>
              <a:schemeClr val="tx1"/>
            </a:solidFill>
            <a:round/>
            <a:headEnd/>
            <a:tailEnd type="triangle" w="med" len="med"/>
          </a:ln>
          <a:effectLst/>
        </p:spPr>
        <p:txBody>
          <a:bodyPr/>
          <a:lstStyle/>
          <a:p>
            <a:endParaRPr lang="en-US"/>
          </a:p>
        </p:txBody>
      </p:sp>
      <p:sp>
        <p:nvSpPr>
          <p:cNvPr id="55320" name="Line 24"/>
          <p:cNvSpPr>
            <a:spLocks noChangeShapeType="1"/>
          </p:cNvSpPr>
          <p:nvPr/>
        </p:nvSpPr>
        <p:spPr bwMode="auto">
          <a:xfrm>
            <a:off x="6858000" y="6400800"/>
            <a:ext cx="1371600" cy="0"/>
          </a:xfrm>
          <a:prstGeom prst="line">
            <a:avLst/>
          </a:prstGeom>
          <a:noFill/>
          <a:ln w="28575">
            <a:solidFill>
              <a:schemeClr val="tx1"/>
            </a:solidFill>
            <a:round/>
            <a:headEnd/>
            <a:tailEnd type="triangle" w="med" len="med"/>
          </a:ln>
          <a:effectLst/>
        </p:spPr>
        <p:txBody>
          <a:bodyPr/>
          <a:lstStyle/>
          <a:p>
            <a:endParaRPr lang="en-US"/>
          </a:p>
        </p:txBody>
      </p:sp>
      <p:sp>
        <p:nvSpPr>
          <p:cNvPr id="55321" name="Text Box 25"/>
          <p:cNvSpPr txBox="1">
            <a:spLocks noChangeArrowheads="1"/>
          </p:cNvSpPr>
          <p:nvPr/>
        </p:nvSpPr>
        <p:spPr bwMode="auto">
          <a:xfrm>
            <a:off x="1203325" y="5907088"/>
            <a:ext cx="574675" cy="457200"/>
          </a:xfrm>
          <a:prstGeom prst="rect">
            <a:avLst/>
          </a:prstGeom>
          <a:solidFill>
            <a:schemeClr val="bg1"/>
          </a:solidFill>
          <a:ln w="9525">
            <a:noFill/>
            <a:miter lim="800000"/>
            <a:headEnd/>
            <a:tailEnd/>
          </a:ln>
          <a:effectLst/>
        </p:spPr>
        <p:txBody>
          <a:bodyPr wrap="none">
            <a:spAutoFit/>
          </a:bodyPr>
          <a:lstStyle/>
          <a:p>
            <a:r>
              <a:rPr lang="en-US" sz="2400">
                <a:solidFill>
                  <a:srgbClr val="000066"/>
                </a:solidFill>
              </a:rPr>
              <a:t>H2</a:t>
            </a:r>
          </a:p>
        </p:txBody>
      </p:sp>
      <p:sp>
        <p:nvSpPr>
          <p:cNvPr id="55322" name="Text Box 26"/>
          <p:cNvSpPr txBox="1">
            <a:spLocks noChangeArrowheads="1"/>
          </p:cNvSpPr>
          <p:nvPr/>
        </p:nvSpPr>
        <p:spPr bwMode="auto">
          <a:xfrm>
            <a:off x="3276600" y="5867400"/>
            <a:ext cx="574675" cy="457200"/>
          </a:xfrm>
          <a:prstGeom prst="rect">
            <a:avLst/>
          </a:prstGeom>
          <a:solidFill>
            <a:schemeClr val="bg1"/>
          </a:solidFill>
          <a:ln w="9525">
            <a:noFill/>
            <a:miter lim="800000"/>
            <a:headEnd/>
            <a:tailEnd/>
          </a:ln>
          <a:effectLst/>
        </p:spPr>
        <p:txBody>
          <a:bodyPr wrap="none">
            <a:spAutoFit/>
          </a:bodyPr>
          <a:lstStyle/>
          <a:p>
            <a:r>
              <a:rPr lang="en-US" sz="2400">
                <a:solidFill>
                  <a:srgbClr val="000066"/>
                </a:solidFill>
              </a:rPr>
              <a:t>He</a:t>
            </a:r>
          </a:p>
        </p:txBody>
      </p:sp>
      <p:sp>
        <p:nvSpPr>
          <p:cNvPr id="55323" name="Text Box 27"/>
          <p:cNvSpPr txBox="1">
            <a:spLocks noChangeArrowheads="1"/>
          </p:cNvSpPr>
          <p:nvPr/>
        </p:nvSpPr>
        <p:spPr bwMode="auto">
          <a:xfrm>
            <a:off x="5486400" y="5867400"/>
            <a:ext cx="574675" cy="457200"/>
          </a:xfrm>
          <a:prstGeom prst="rect">
            <a:avLst/>
          </a:prstGeom>
          <a:solidFill>
            <a:schemeClr val="bg1"/>
          </a:solidFill>
          <a:ln w="9525">
            <a:noFill/>
            <a:miter lim="800000"/>
            <a:headEnd/>
            <a:tailEnd/>
          </a:ln>
          <a:effectLst/>
        </p:spPr>
        <p:txBody>
          <a:bodyPr wrap="none">
            <a:spAutoFit/>
          </a:bodyPr>
          <a:lstStyle/>
          <a:p>
            <a:r>
              <a:rPr lang="en-US" sz="2400">
                <a:solidFill>
                  <a:srgbClr val="FF3300"/>
                </a:solidFill>
              </a:rPr>
              <a:t>Rb</a:t>
            </a:r>
          </a:p>
        </p:txBody>
      </p:sp>
      <p:sp>
        <p:nvSpPr>
          <p:cNvPr id="55324" name="Text Box 28"/>
          <p:cNvSpPr txBox="1">
            <a:spLocks noChangeArrowheads="1"/>
          </p:cNvSpPr>
          <p:nvPr/>
        </p:nvSpPr>
        <p:spPr bwMode="auto">
          <a:xfrm>
            <a:off x="7467600" y="5867400"/>
            <a:ext cx="574675" cy="457200"/>
          </a:xfrm>
          <a:prstGeom prst="rect">
            <a:avLst/>
          </a:prstGeom>
          <a:solidFill>
            <a:schemeClr val="bg1"/>
          </a:solidFill>
          <a:ln w="9525">
            <a:noFill/>
            <a:miter lim="800000"/>
            <a:headEnd/>
            <a:tailEnd/>
          </a:ln>
          <a:effectLst/>
        </p:spPr>
        <p:txBody>
          <a:bodyPr wrap="none">
            <a:spAutoFit/>
          </a:bodyPr>
          <a:lstStyle/>
          <a:p>
            <a:r>
              <a:rPr lang="en-US" sz="2400">
                <a:solidFill>
                  <a:srgbClr val="FF3300"/>
                </a:solidFill>
              </a:rPr>
              <a:t>Na</a:t>
            </a:r>
          </a:p>
        </p:txBody>
      </p:sp>
      <p:sp>
        <p:nvSpPr>
          <p:cNvPr id="55326" name="Text Box 30"/>
          <p:cNvSpPr txBox="1">
            <a:spLocks noChangeArrowheads="1"/>
          </p:cNvSpPr>
          <p:nvPr/>
        </p:nvSpPr>
        <p:spPr bwMode="auto">
          <a:xfrm>
            <a:off x="2971800" y="914400"/>
            <a:ext cx="796925" cy="369888"/>
          </a:xfrm>
          <a:prstGeom prst="rect">
            <a:avLst/>
          </a:prstGeom>
          <a:solidFill>
            <a:schemeClr val="bg1"/>
          </a:solidFill>
          <a:ln w="3175">
            <a:solidFill>
              <a:schemeClr val="tx1"/>
            </a:solidFill>
            <a:miter lim="800000"/>
            <a:headEnd/>
            <a:tailEnd/>
          </a:ln>
          <a:effectLst/>
        </p:spPr>
        <p:txBody>
          <a:bodyPr wrap="none">
            <a:spAutoFit/>
          </a:bodyPr>
          <a:lstStyle/>
          <a:p>
            <a:r>
              <a:rPr lang="en-US"/>
              <a:t>TMP1</a:t>
            </a:r>
          </a:p>
        </p:txBody>
      </p:sp>
      <p:sp>
        <p:nvSpPr>
          <p:cNvPr id="55327" name="Text Box 31"/>
          <p:cNvSpPr txBox="1">
            <a:spLocks noChangeArrowheads="1"/>
          </p:cNvSpPr>
          <p:nvPr/>
        </p:nvSpPr>
        <p:spPr bwMode="auto">
          <a:xfrm>
            <a:off x="1965325" y="950913"/>
            <a:ext cx="631825" cy="369887"/>
          </a:xfrm>
          <a:prstGeom prst="rect">
            <a:avLst/>
          </a:prstGeom>
          <a:solidFill>
            <a:schemeClr val="bg1"/>
          </a:solidFill>
          <a:ln w="3175">
            <a:solidFill>
              <a:schemeClr val="tx1"/>
            </a:solidFill>
            <a:miter lim="800000"/>
            <a:headEnd/>
            <a:tailEnd/>
          </a:ln>
          <a:effectLst/>
        </p:spPr>
        <p:txBody>
          <a:bodyPr wrap="none">
            <a:spAutoFit/>
          </a:bodyPr>
          <a:lstStyle/>
          <a:p>
            <a:r>
              <a:rPr lang="en-US"/>
              <a:t>CP1</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73" name="Rectangle 37"/>
          <p:cNvSpPr>
            <a:spLocks noGrp="1" noChangeArrowheads="1"/>
          </p:cNvSpPr>
          <p:nvPr>
            <p:ph type="title"/>
          </p:nvPr>
        </p:nvSpPr>
        <p:spPr>
          <a:xfrm>
            <a:off x="457200" y="274638"/>
            <a:ext cx="8229600" cy="487362"/>
          </a:xfrm>
        </p:spPr>
        <p:txBody>
          <a:bodyPr>
            <a:normAutofit fontScale="90000"/>
          </a:bodyPr>
          <a:lstStyle/>
          <a:p>
            <a:r>
              <a:rPr lang="en-US" sz="2800">
                <a:solidFill>
                  <a:srgbClr val="990000"/>
                </a:solidFill>
                <a:latin typeface="Comic Sans MS" pitchFamily="66" charset="0"/>
              </a:rPr>
              <a:t>Source intensity and polarization.</a:t>
            </a:r>
          </a:p>
        </p:txBody>
      </p:sp>
      <p:graphicFrame>
        <p:nvGraphicFramePr>
          <p:cNvPr id="219242" name="Group 106"/>
          <p:cNvGraphicFramePr>
            <a:graphicFrameLocks noGrp="1"/>
          </p:cNvGraphicFramePr>
          <p:nvPr>
            <p:ph idx="1"/>
          </p:nvPr>
        </p:nvGraphicFramePr>
        <p:xfrm>
          <a:off x="533400" y="3124200"/>
          <a:ext cx="8458200" cy="2820035"/>
        </p:xfrm>
        <a:graphic>
          <a:graphicData uri="http://schemas.openxmlformats.org/drawingml/2006/table">
            <a:tbl>
              <a:tblPr/>
              <a:tblGrid>
                <a:gridCol w="3886200"/>
                <a:gridCol w="1295400"/>
                <a:gridCol w="1066800"/>
                <a:gridCol w="1143000"/>
                <a:gridCol w="1066800"/>
              </a:tblGrid>
              <a:tr h="152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Rb-cell, Temp., deg.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Linac Current, </a:t>
                      </a:r>
                      <a:r>
                        <a:rPr kumimoji="0" lang="el-GR" sz="2800" b="0" i="0" u="none" strike="noStrike" cap="none" normalizeH="0" baseline="0" smtClean="0">
                          <a:ln>
                            <a:noFill/>
                          </a:ln>
                          <a:solidFill>
                            <a:schemeClr val="tx1"/>
                          </a:solidFill>
                          <a:effectLst/>
                          <a:latin typeface="Arial" charset="0"/>
                          <a:cs typeface="Arial" charset="0"/>
                        </a:rPr>
                        <a:t>μ</a:t>
                      </a:r>
                      <a:r>
                        <a:rPr kumimoji="0" lang="en-US" sz="2800" b="0" i="0" u="none" strike="noStrike" cap="none" normalizeH="0" baseline="0" smtClean="0">
                          <a:ln>
                            <a:noFill/>
                          </a:ln>
                          <a:solidFill>
                            <a:schemeClr val="tx1"/>
                          </a:solidFill>
                          <a:effectLst/>
                          <a:latin typeface="Arial" charset="0"/>
                          <a:cs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295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370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430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570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Booster Input ×10</a:t>
                      </a:r>
                      <a:r>
                        <a:rPr kumimoji="0" lang="en-US" sz="2800" b="0" i="0" u="none" strike="noStrike" cap="none" normalizeH="0" baseline="30000" smtClean="0">
                          <a:ln>
                            <a:noFill/>
                          </a:ln>
                          <a:solidFill>
                            <a:schemeClr val="tx1"/>
                          </a:solidFill>
                          <a:effectLst/>
                          <a:latin typeface="Arial" charset="0"/>
                          <a:cs typeface="Arial" charset="0"/>
                        </a:rPr>
                        <a:t>11</a:t>
                      </a: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Pol. %, at 200 MeV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  84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 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 80.5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 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9208" name="Rectangle 72"/>
          <p:cNvSpPr>
            <a:spLocks noChangeArrowheads="1"/>
          </p:cNvSpPr>
          <p:nvPr/>
        </p:nvSpPr>
        <p:spPr bwMode="auto">
          <a:xfrm>
            <a:off x="457200" y="838200"/>
            <a:ext cx="8534400" cy="2133600"/>
          </a:xfrm>
          <a:prstGeom prst="rect">
            <a:avLst/>
          </a:prstGeom>
          <a:solidFill>
            <a:srgbClr val="CCFFFF"/>
          </a:solidFill>
          <a:ln w="3175">
            <a:solidFill>
              <a:schemeClr val="tx1"/>
            </a:solidFill>
            <a:miter lim="800000"/>
            <a:headEnd/>
            <a:tailEnd/>
          </a:ln>
          <a:effectLst/>
        </p:spPr>
        <p:txBody>
          <a:bodyPr/>
          <a:lstStyle/>
          <a:p>
            <a:pPr marL="342900" indent="-342900">
              <a:spcBef>
                <a:spcPct val="20000"/>
              </a:spcBef>
              <a:buFontTx/>
              <a:buChar char="•"/>
            </a:pPr>
            <a:r>
              <a:rPr lang="en-US" sz="2400">
                <a:solidFill>
                  <a:srgbClr val="000066"/>
                </a:solidFill>
                <a:latin typeface="Calibri" pitchFamily="34" charset="0"/>
              </a:rPr>
              <a:t>Reliable long-term ∙operation of the source  was demonstrated. </a:t>
            </a:r>
          </a:p>
          <a:p>
            <a:pPr marL="342900" indent="-342900">
              <a:spcBef>
                <a:spcPct val="20000"/>
              </a:spcBef>
              <a:buFontTx/>
              <a:buChar char="•"/>
            </a:pPr>
            <a:r>
              <a:rPr lang="en-US" sz="2400">
                <a:solidFill>
                  <a:srgbClr val="000066"/>
                </a:solidFill>
                <a:latin typeface="Calibri" pitchFamily="34" charset="0"/>
              </a:rPr>
              <a:t>Very high suppression of un-polarized beam component was demonstrated.</a:t>
            </a:r>
          </a:p>
          <a:p>
            <a:pPr marL="342900" indent="-342900">
              <a:spcBef>
                <a:spcPct val="20000"/>
              </a:spcBef>
              <a:buFontTx/>
              <a:buChar char="•"/>
            </a:pPr>
            <a:r>
              <a:rPr lang="en-US" sz="2400">
                <a:solidFill>
                  <a:srgbClr val="000066"/>
                </a:solidFill>
                <a:latin typeface="Calibri" pitchFamily="34" charset="0"/>
              </a:rPr>
              <a:t>Small beam emittance (after  collimation for energy separation) and high transmission to 200 MeV.</a:t>
            </a:r>
            <a:endParaRPr lang="en-US" sz="2400">
              <a:solidFill>
                <a:srgbClr val="990000"/>
              </a:solidFill>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1032"/>
          <p:cNvSpPr txBox="1">
            <a:spLocks noChangeArrowheads="1"/>
          </p:cNvSpPr>
          <p:nvPr/>
        </p:nvSpPr>
        <p:spPr bwMode="auto">
          <a:xfrm>
            <a:off x="228600" y="1295400"/>
            <a:ext cx="1160463" cy="522288"/>
          </a:xfrm>
          <a:prstGeom prst="rect">
            <a:avLst/>
          </a:prstGeom>
          <a:solidFill>
            <a:schemeClr val="bg1"/>
          </a:solidFill>
          <a:ln w="3175">
            <a:solidFill>
              <a:schemeClr val="tx1"/>
            </a:solidFill>
            <a:miter lim="800000"/>
            <a:headEnd/>
            <a:tailEnd/>
          </a:ln>
        </p:spPr>
        <p:txBody>
          <a:bodyPr wrap="none">
            <a:spAutoFit/>
          </a:bodyPr>
          <a:lstStyle/>
          <a:p>
            <a:r>
              <a:rPr lang="en-US" sz="2800">
                <a:solidFill>
                  <a:srgbClr val="990000"/>
                </a:solidFill>
                <a:latin typeface="Tahoma" pitchFamily="34" charset="0"/>
                <a:cs typeface="Tahoma" pitchFamily="34" charset="0"/>
              </a:rPr>
              <a:t>OPPIS</a:t>
            </a:r>
          </a:p>
        </p:txBody>
      </p:sp>
      <p:sp>
        <p:nvSpPr>
          <p:cNvPr id="296963" name="Text Box 1033"/>
          <p:cNvSpPr txBox="1">
            <a:spLocks noChangeArrowheads="1"/>
          </p:cNvSpPr>
          <p:nvPr/>
        </p:nvSpPr>
        <p:spPr bwMode="auto">
          <a:xfrm>
            <a:off x="1219200" y="2209800"/>
            <a:ext cx="1168400" cy="528638"/>
          </a:xfrm>
          <a:prstGeom prst="rect">
            <a:avLst/>
          </a:prstGeom>
          <a:solidFill>
            <a:schemeClr val="bg1"/>
          </a:solidFill>
          <a:ln w="9525">
            <a:solidFill>
              <a:schemeClr val="tx1"/>
            </a:solidFill>
            <a:miter lim="800000"/>
            <a:headEnd/>
            <a:tailEnd/>
          </a:ln>
        </p:spPr>
        <p:txBody>
          <a:bodyPr wrap="none">
            <a:spAutoFit/>
          </a:bodyPr>
          <a:lstStyle/>
          <a:p>
            <a:r>
              <a:rPr lang="en-US" sz="2800">
                <a:solidFill>
                  <a:srgbClr val="990000"/>
                </a:solidFill>
                <a:latin typeface="Tahoma" pitchFamily="34" charset="0"/>
                <a:cs typeface="Tahoma" pitchFamily="34" charset="0"/>
              </a:rPr>
              <a:t>LINAC</a:t>
            </a:r>
          </a:p>
        </p:txBody>
      </p:sp>
      <p:sp>
        <p:nvSpPr>
          <p:cNvPr id="296964" name="Text Box 1034"/>
          <p:cNvSpPr txBox="1">
            <a:spLocks noChangeArrowheads="1"/>
          </p:cNvSpPr>
          <p:nvPr/>
        </p:nvSpPr>
        <p:spPr bwMode="auto">
          <a:xfrm>
            <a:off x="2514600" y="3124200"/>
            <a:ext cx="1384300" cy="528638"/>
          </a:xfrm>
          <a:prstGeom prst="rect">
            <a:avLst/>
          </a:prstGeom>
          <a:solidFill>
            <a:schemeClr val="bg1"/>
          </a:solidFill>
          <a:ln w="9525">
            <a:solidFill>
              <a:schemeClr val="tx1"/>
            </a:solidFill>
            <a:miter lim="800000"/>
            <a:headEnd/>
            <a:tailEnd/>
          </a:ln>
        </p:spPr>
        <p:txBody>
          <a:bodyPr wrap="none">
            <a:spAutoFit/>
          </a:bodyPr>
          <a:lstStyle/>
          <a:p>
            <a:r>
              <a:rPr lang="en-US" sz="2800">
                <a:solidFill>
                  <a:srgbClr val="990000"/>
                </a:solidFill>
                <a:latin typeface="Tahoma" pitchFamily="34" charset="0"/>
                <a:cs typeface="Tahoma" pitchFamily="34" charset="0"/>
              </a:rPr>
              <a:t>Booster</a:t>
            </a:r>
          </a:p>
        </p:txBody>
      </p:sp>
      <p:sp>
        <p:nvSpPr>
          <p:cNvPr id="296965" name="Text Box 1035"/>
          <p:cNvSpPr txBox="1">
            <a:spLocks noChangeArrowheads="1"/>
          </p:cNvSpPr>
          <p:nvPr/>
        </p:nvSpPr>
        <p:spPr bwMode="auto">
          <a:xfrm>
            <a:off x="4267200" y="4114800"/>
            <a:ext cx="842963" cy="528638"/>
          </a:xfrm>
          <a:prstGeom prst="rect">
            <a:avLst/>
          </a:prstGeom>
          <a:solidFill>
            <a:schemeClr val="bg1"/>
          </a:solidFill>
          <a:ln w="9525">
            <a:solidFill>
              <a:schemeClr val="tx1"/>
            </a:solidFill>
            <a:miter lim="800000"/>
            <a:headEnd/>
            <a:tailEnd/>
          </a:ln>
        </p:spPr>
        <p:txBody>
          <a:bodyPr wrap="none">
            <a:spAutoFit/>
          </a:bodyPr>
          <a:lstStyle/>
          <a:p>
            <a:r>
              <a:rPr lang="en-US" sz="2800">
                <a:solidFill>
                  <a:srgbClr val="990000"/>
                </a:solidFill>
                <a:latin typeface="Tahoma" pitchFamily="34" charset="0"/>
                <a:cs typeface="Tahoma" pitchFamily="34" charset="0"/>
              </a:rPr>
              <a:t>AGS</a:t>
            </a:r>
          </a:p>
        </p:txBody>
      </p:sp>
      <p:pic>
        <p:nvPicPr>
          <p:cNvPr id="296966" name="Picture 1037"/>
          <p:cNvPicPr>
            <a:picLocks noChangeAspect="1" noChangeArrowheads="1"/>
          </p:cNvPicPr>
          <p:nvPr/>
        </p:nvPicPr>
        <p:blipFill>
          <a:blip r:embed="rId3" cstate="print"/>
          <a:srcRect/>
          <a:stretch>
            <a:fillRect/>
          </a:stretch>
        </p:blipFill>
        <p:spPr bwMode="auto">
          <a:xfrm>
            <a:off x="5867400" y="4425950"/>
            <a:ext cx="3276600" cy="2432050"/>
          </a:xfrm>
          <a:prstGeom prst="rect">
            <a:avLst/>
          </a:prstGeom>
          <a:noFill/>
          <a:ln w="9525">
            <a:noFill/>
            <a:miter lim="800000"/>
            <a:headEnd/>
            <a:tailEnd/>
          </a:ln>
        </p:spPr>
      </p:pic>
      <p:sp>
        <p:nvSpPr>
          <p:cNvPr id="296967" name="Text Box 1038"/>
          <p:cNvSpPr txBox="1">
            <a:spLocks noChangeArrowheads="1"/>
          </p:cNvSpPr>
          <p:nvPr/>
        </p:nvSpPr>
        <p:spPr bwMode="auto">
          <a:xfrm>
            <a:off x="7010400" y="5029200"/>
            <a:ext cx="876300" cy="457200"/>
          </a:xfrm>
          <a:prstGeom prst="rect">
            <a:avLst/>
          </a:prstGeom>
          <a:noFill/>
          <a:ln w="9525">
            <a:noFill/>
            <a:miter lim="800000"/>
            <a:headEnd/>
            <a:tailEnd/>
          </a:ln>
        </p:spPr>
        <p:txBody>
          <a:bodyPr wrap="none">
            <a:spAutoFit/>
          </a:bodyPr>
          <a:lstStyle/>
          <a:p>
            <a:r>
              <a:rPr lang="en-US" sz="2400">
                <a:solidFill>
                  <a:srgbClr val="990000"/>
                </a:solidFill>
                <a:latin typeface="Times New Roman" pitchFamily="18" charset="0"/>
                <a:cs typeface="Tahoma" pitchFamily="34" charset="0"/>
              </a:rPr>
              <a:t>RHIC</a:t>
            </a:r>
          </a:p>
        </p:txBody>
      </p:sp>
      <p:sp>
        <p:nvSpPr>
          <p:cNvPr id="296968" name="Text Box 1039"/>
          <p:cNvSpPr txBox="1">
            <a:spLocks noChangeArrowheads="1"/>
          </p:cNvSpPr>
          <p:nvPr/>
        </p:nvSpPr>
        <p:spPr bwMode="auto">
          <a:xfrm>
            <a:off x="5638800" y="3962400"/>
            <a:ext cx="2895600" cy="396875"/>
          </a:xfrm>
          <a:prstGeom prst="rect">
            <a:avLst/>
          </a:prstGeom>
          <a:solidFill>
            <a:schemeClr val="bg1"/>
          </a:solidFill>
          <a:ln w="9525">
            <a:noFill/>
            <a:miter lim="800000"/>
            <a:headEnd/>
            <a:tailEnd/>
          </a:ln>
        </p:spPr>
        <p:txBody>
          <a:bodyPr>
            <a:spAutoFit/>
          </a:bodyPr>
          <a:lstStyle/>
          <a:p>
            <a:r>
              <a:rPr lang="en-US" sz="2000">
                <a:solidFill>
                  <a:srgbClr val="000066"/>
                </a:solidFill>
                <a:latin typeface="Calibri" pitchFamily="34" charset="0"/>
                <a:cs typeface="Tahoma" pitchFamily="34" charset="0"/>
              </a:rPr>
              <a:t>(2.0-2.2) ∙10</a:t>
            </a:r>
            <a:r>
              <a:rPr lang="en-US" sz="2000" baseline="30000">
                <a:solidFill>
                  <a:srgbClr val="000066"/>
                </a:solidFill>
                <a:latin typeface="Calibri" pitchFamily="34" charset="0"/>
                <a:cs typeface="Tahoma" pitchFamily="34" charset="0"/>
              </a:rPr>
              <a:t>11</a:t>
            </a:r>
            <a:r>
              <a:rPr lang="en-US" sz="2000">
                <a:solidFill>
                  <a:srgbClr val="000066"/>
                </a:solidFill>
                <a:latin typeface="Calibri" pitchFamily="34" charset="0"/>
                <a:cs typeface="Tahoma" pitchFamily="34" charset="0"/>
              </a:rPr>
              <a:t> p/bunch</a:t>
            </a:r>
          </a:p>
        </p:txBody>
      </p:sp>
      <p:sp>
        <p:nvSpPr>
          <p:cNvPr id="296969" name="Text Box 1040"/>
          <p:cNvSpPr txBox="1">
            <a:spLocks noChangeArrowheads="1"/>
          </p:cNvSpPr>
          <p:nvPr/>
        </p:nvSpPr>
        <p:spPr bwMode="auto">
          <a:xfrm>
            <a:off x="3429000" y="1371600"/>
            <a:ext cx="4857750" cy="396875"/>
          </a:xfrm>
          <a:prstGeom prst="rect">
            <a:avLst/>
          </a:prstGeom>
          <a:solidFill>
            <a:schemeClr val="bg1"/>
          </a:solidFill>
          <a:ln w="9525">
            <a:noFill/>
            <a:miter lim="800000"/>
            <a:headEnd/>
            <a:tailEnd/>
          </a:ln>
        </p:spPr>
        <p:txBody>
          <a:bodyPr wrap="none">
            <a:spAutoFit/>
          </a:bodyPr>
          <a:lstStyle/>
          <a:p>
            <a:r>
              <a:rPr lang="en-US" sz="2000">
                <a:solidFill>
                  <a:srgbClr val="000066"/>
                </a:solidFill>
                <a:latin typeface="Calibri" pitchFamily="34" charset="0"/>
                <a:cs typeface="Tahoma" pitchFamily="34" charset="0"/>
              </a:rPr>
              <a:t>0.6mA x 300us→11∙10</a:t>
            </a:r>
            <a:r>
              <a:rPr lang="en-US" sz="2000" baseline="30000">
                <a:solidFill>
                  <a:srgbClr val="000066"/>
                </a:solidFill>
                <a:latin typeface="Calibri" pitchFamily="34" charset="0"/>
                <a:cs typeface="Tahoma" pitchFamily="34" charset="0"/>
              </a:rPr>
              <a:t>11 </a:t>
            </a:r>
            <a:r>
              <a:rPr lang="en-US" sz="2000">
                <a:solidFill>
                  <a:srgbClr val="000066"/>
                </a:solidFill>
                <a:latin typeface="Calibri" pitchFamily="34" charset="0"/>
                <a:cs typeface="Tahoma" pitchFamily="34" charset="0"/>
              </a:rPr>
              <a:t>  polarized H</a:t>
            </a:r>
            <a:r>
              <a:rPr lang="en-US" sz="2000" baseline="30000">
                <a:solidFill>
                  <a:srgbClr val="000066"/>
                </a:solidFill>
                <a:latin typeface="Calibri" pitchFamily="34" charset="0"/>
                <a:cs typeface="Tahoma" pitchFamily="34" charset="0"/>
              </a:rPr>
              <a:t>-</a:t>
            </a:r>
            <a:r>
              <a:rPr lang="en-US" sz="2000">
                <a:solidFill>
                  <a:srgbClr val="000066"/>
                </a:solidFill>
                <a:latin typeface="Calibri" pitchFamily="34" charset="0"/>
                <a:cs typeface="Tahoma" pitchFamily="34" charset="0"/>
              </a:rPr>
              <a:t> /pulse.</a:t>
            </a:r>
          </a:p>
        </p:txBody>
      </p:sp>
      <p:sp>
        <p:nvSpPr>
          <p:cNvPr id="296970" name="Text Box 1043"/>
          <p:cNvSpPr txBox="1">
            <a:spLocks noChangeArrowheads="1"/>
          </p:cNvSpPr>
          <p:nvPr/>
        </p:nvSpPr>
        <p:spPr bwMode="auto">
          <a:xfrm>
            <a:off x="4191000" y="2362200"/>
            <a:ext cx="4906963" cy="406400"/>
          </a:xfrm>
          <a:prstGeom prst="rect">
            <a:avLst/>
          </a:prstGeom>
          <a:solidFill>
            <a:schemeClr val="bg1"/>
          </a:solidFill>
          <a:ln w="9525">
            <a:solidFill>
              <a:schemeClr val="bg1"/>
            </a:solidFill>
            <a:miter lim="800000"/>
            <a:headEnd/>
            <a:tailEnd/>
          </a:ln>
        </p:spPr>
        <p:txBody>
          <a:bodyPr wrap="none">
            <a:spAutoFit/>
          </a:bodyPr>
          <a:lstStyle/>
          <a:p>
            <a:r>
              <a:rPr lang="en-US" sz="2000">
                <a:solidFill>
                  <a:srgbClr val="000066"/>
                </a:solidFill>
                <a:latin typeface="Calibri" pitchFamily="34" charset="0"/>
                <a:cs typeface="Tahoma" pitchFamily="34" charset="0"/>
              </a:rPr>
              <a:t>(6.0-6.5) ∙10</a:t>
            </a:r>
            <a:r>
              <a:rPr lang="en-US" sz="2000" baseline="30000">
                <a:solidFill>
                  <a:srgbClr val="000066"/>
                </a:solidFill>
                <a:latin typeface="Calibri" pitchFamily="34" charset="0"/>
                <a:cs typeface="Tahoma" pitchFamily="34" charset="0"/>
              </a:rPr>
              <a:t>11 </a:t>
            </a:r>
            <a:r>
              <a:rPr lang="en-US" sz="2000">
                <a:solidFill>
                  <a:srgbClr val="000066"/>
                </a:solidFill>
                <a:latin typeface="Calibri" pitchFamily="34" charset="0"/>
                <a:cs typeface="Tahoma" pitchFamily="34" charset="0"/>
              </a:rPr>
              <a:t> polarized H</a:t>
            </a:r>
            <a:r>
              <a:rPr lang="en-US" sz="2000" baseline="30000">
                <a:solidFill>
                  <a:srgbClr val="000066"/>
                </a:solidFill>
                <a:latin typeface="Calibri" pitchFamily="34" charset="0"/>
                <a:cs typeface="Tahoma" pitchFamily="34" charset="0"/>
              </a:rPr>
              <a:t>-</a:t>
            </a:r>
            <a:r>
              <a:rPr lang="en-US" sz="2000">
                <a:solidFill>
                  <a:srgbClr val="000066"/>
                </a:solidFill>
                <a:latin typeface="Calibri" pitchFamily="34" charset="0"/>
                <a:cs typeface="Tahoma" pitchFamily="34" charset="0"/>
              </a:rPr>
              <a:t> /pulse at 200 MeV</a:t>
            </a:r>
          </a:p>
        </p:txBody>
      </p:sp>
      <p:sp>
        <p:nvSpPr>
          <p:cNvPr id="296971" name="Text Box 1044"/>
          <p:cNvSpPr txBox="1">
            <a:spLocks noChangeArrowheads="1"/>
          </p:cNvSpPr>
          <p:nvPr/>
        </p:nvSpPr>
        <p:spPr bwMode="auto">
          <a:xfrm>
            <a:off x="4860925" y="3465513"/>
            <a:ext cx="184150" cy="366712"/>
          </a:xfrm>
          <a:prstGeom prst="rect">
            <a:avLst/>
          </a:prstGeom>
          <a:noFill/>
          <a:ln w="9525">
            <a:noFill/>
            <a:miter lim="800000"/>
            <a:headEnd/>
            <a:tailEnd/>
          </a:ln>
        </p:spPr>
        <p:txBody>
          <a:bodyPr wrap="none">
            <a:spAutoFit/>
          </a:bodyPr>
          <a:lstStyle/>
          <a:p>
            <a:endParaRPr lang="en-US" sz="2400">
              <a:solidFill>
                <a:srgbClr val="A50021"/>
              </a:solidFill>
              <a:latin typeface="Times New Roman" pitchFamily="18" charset="0"/>
              <a:cs typeface="Tahoma" pitchFamily="34" charset="0"/>
            </a:endParaRPr>
          </a:p>
        </p:txBody>
      </p:sp>
      <p:sp>
        <p:nvSpPr>
          <p:cNvPr id="296972" name="Text Box 1045"/>
          <p:cNvSpPr txBox="1">
            <a:spLocks noChangeArrowheads="1"/>
          </p:cNvSpPr>
          <p:nvPr/>
        </p:nvSpPr>
        <p:spPr bwMode="auto">
          <a:xfrm>
            <a:off x="4419600" y="3200400"/>
            <a:ext cx="4495800" cy="396875"/>
          </a:xfrm>
          <a:prstGeom prst="rect">
            <a:avLst/>
          </a:prstGeom>
          <a:solidFill>
            <a:schemeClr val="bg1"/>
          </a:solidFill>
          <a:ln w="9525">
            <a:noFill/>
            <a:miter lim="800000"/>
            <a:headEnd/>
            <a:tailEnd/>
          </a:ln>
        </p:spPr>
        <p:txBody>
          <a:bodyPr>
            <a:spAutoFit/>
          </a:bodyPr>
          <a:lstStyle/>
          <a:p>
            <a:r>
              <a:rPr lang="en-US" sz="2000">
                <a:solidFill>
                  <a:srgbClr val="000066"/>
                </a:solidFill>
                <a:latin typeface="Calibri" pitchFamily="34" charset="0"/>
                <a:cs typeface="Tahoma" pitchFamily="34" charset="0"/>
              </a:rPr>
              <a:t>(2.2-2.4) ∙10</a:t>
            </a:r>
            <a:r>
              <a:rPr lang="en-US" sz="2000" baseline="30000">
                <a:solidFill>
                  <a:srgbClr val="000066"/>
                </a:solidFill>
                <a:latin typeface="Calibri" pitchFamily="34" charset="0"/>
                <a:cs typeface="Tahoma" pitchFamily="34" charset="0"/>
              </a:rPr>
              <a:t>11 </a:t>
            </a:r>
            <a:r>
              <a:rPr lang="en-US" sz="2000">
                <a:solidFill>
                  <a:srgbClr val="000066"/>
                </a:solidFill>
                <a:latin typeface="Calibri" pitchFamily="34" charset="0"/>
                <a:cs typeface="Tahoma" pitchFamily="34" charset="0"/>
              </a:rPr>
              <a:t>  protons /pulse at 2.3 GeV</a:t>
            </a:r>
          </a:p>
        </p:txBody>
      </p:sp>
      <p:cxnSp>
        <p:nvCxnSpPr>
          <p:cNvPr id="296973" name="AutoShape 1047"/>
          <p:cNvCxnSpPr>
            <a:cxnSpLocks noChangeShapeType="1"/>
          </p:cNvCxnSpPr>
          <p:nvPr/>
        </p:nvCxnSpPr>
        <p:spPr bwMode="auto">
          <a:xfrm>
            <a:off x="2057400" y="2819400"/>
            <a:ext cx="993775" cy="331788"/>
          </a:xfrm>
          <a:prstGeom prst="straightConnector1">
            <a:avLst/>
          </a:prstGeom>
          <a:noFill/>
          <a:ln w="76200">
            <a:solidFill>
              <a:srgbClr val="6600CC"/>
            </a:solidFill>
            <a:round/>
            <a:headEnd/>
            <a:tailEnd type="triangle" w="med" len="med"/>
          </a:ln>
        </p:spPr>
      </p:cxnSp>
      <p:cxnSp>
        <p:nvCxnSpPr>
          <p:cNvPr id="296974" name="AutoShape 1051"/>
          <p:cNvCxnSpPr>
            <a:cxnSpLocks noChangeShapeType="1"/>
            <a:stCxn id="296962" idx="2"/>
          </p:cNvCxnSpPr>
          <p:nvPr/>
        </p:nvCxnSpPr>
        <p:spPr bwMode="auto">
          <a:xfrm>
            <a:off x="809625" y="1817688"/>
            <a:ext cx="952500" cy="358775"/>
          </a:xfrm>
          <a:prstGeom prst="straightConnector1">
            <a:avLst/>
          </a:prstGeom>
          <a:noFill/>
          <a:ln w="76200">
            <a:solidFill>
              <a:srgbClr val="6600CC"/>
            </a:solidFill>
            <a:round/>
            <a:headEnd/>
            <a:tailEnd type="triangle" w="med" len="med"/>
          </a:ln>
        </p:spPr>
      </p:cxnSp>
      <p:cxnSp>
        <p:nvCxnSpPr>
          <p:cNvPr id="296975" name="AutoShape 1052"/>
          <p:cNvCxnSpPr>
            <a:cxnSpLocks noChangeShapeType="1"/>
          </p:cNvCxnSpPr>
          <p:nvPr/>
        </p:nvCxnSpPr>
        <p:spPr bwMode="auto">
          <a:xfrm>
            <a:off x="3352800" y="3733800"/>
            <a:ext cx="993775" cy="331788"/>
          </a:xfrm>
          <a:prstGeom prst="straightConnector1">
            <a:avLst/>
          </a:prstGeom>
          <a:noFill/>
          <a:ln w="76200">
            <a:solidFill>
              <a:srgbClr val="6600CC"/>
            </a:solidFill>
            <a:round/>
            <a:headEnd/>
            <a:tailEnd type="triangle" w="med" len="med"/>
          </a:ln>
        </p:spPr>
      </p:cxnSp>
      <p:cxnSp>
        <p:nvCxnSpPr>
          <p:cNvPr id="296976" name="AutoShape 1053"/>
          <p:cNvCxnSpPr>
            <a:cxnSpLocks noChangeShapeType="1"/>
          </p:cNvCxnSpPr>
          <p:nvPr/>
        </p:nvCxnSpPr>
        <p:spPr bwMode="auto">
          <a:xfrm>
            <a:off x="5029200" y="4724400"/>
            <a:ext cx="990600" cy="381000"/>
          </a:xfrm>
          <a:prstGeom prst="straightConnector1">
            <a:avLst/>
          </a:prstGeom>
          <a:noFill/>
          <a:ln w="76200">
            <a:solidFill>
              <a:srgbClr val="6600CC"/>
            </a:solidFill>
            <a:round/>
            <a:headEnd/>
            <a:tailEnd type="triangle" w="med" len="med"/>
          </a:ln>
        </p:spPr>
      </p:cxnSp>
      <p:sp>
        <p:nvSpPr>
          <p:cNvPr id="296977" name="Text Box 1054"/>
          <p:cNvSpPr txBox="1">
            <a:spLocks noChangeArrowheads="1"/>
          </p:cNvSpPr>
          <p:nvPr/>
        </p:nvSpPr>
        <p:spPr bwMode="auto">
          <a:xfrm>
            <a:off x="517525" y="5599113"/>
            <a:ext cx="184150" cy="366712"/>
          </a:xfrm>
          <a:prstGeom prst="rect">
            <a:avLst/>
          </a:prstGeom>
          <a:noFill/>
          <a:ln w="9525">
            <a:noFill/>
            <a:miter lim="800000"/>
            <a:headEnd/>
            <a:tailEnd/>
          </a:ln>
        </p:spPr>
        <p:txBody>
          <a:bodyPr wrap="none">
            <a:spAutoFit/>
          </a:bodyPr>
          <a:lstStyle/>
          <a:p>
            <a:endParaRPr lang="en-US" sz="2400">
              <a:solidFill>
                <a:srgbClr val="A50021"/>
              </a:solidFill>
              <a:latin typeface="Times New Roman" pitchFamily="18" charset="0"/>
              <a:cs typeface="Tahoma" pitchFamily="34" charset="0"/>
            </a:endParaRPr>
          </a:p>
        </p:txBody>
      </p:sp>
      <p:sp>
        <p:nvSpPr>
          <p:cNvPr id="296978" name="Text Box 18"/>
          <p:cNvSpPr txBox="1">
            <a:spLocks noChangeArrowheads="1"/>
          </p:cNvSpPr>
          <p:nvPr/>
        </p:nvSpPr>
        <p:spPr bwMode="auto">
          <a:xfrm>
            <a:off x="533400" y="5410200"/>
            <a:ext cx="4945063" cy="704850"/>
          </a:xfrm>
          <a:prstGeom prst="rect">
            <a:avLst/>
          </a:prstGeom>
          <a:solidFill>
            <a:schemeClr val="bg1"/>
          </a:solidFill>
          <a:ln w="3175">
            <a:solidFill>
              <a:schemeClr val="tx1"/>
            </a:solidFill>
            <a:miter lim="800000"/>
            <a:headEnd/>
            <a:tailEnd/>
          </a:ln>
          <a:effectLst/>
        </p:spPr>
        <p:txBody>
          <a:bodyPr wrap="none">
            <a:spAutoFit/>
          </a:bodyPr>
          <a:lstStyle/>
          <a:p>
            <a:r>
              <a:rPr lang="en-US" sz="2000">
                <a:solidFill>
                  <a:srgbClr val="000066"/>
                </a:solidFill>
                <a:latin typeface="Comic Sans MS" pitchFamily="66" charset="0"/>
              </a:rPr>
              <a:t>~1.8∙10</a:t>
            </a:r>
            <a:r>
              <a:rPr lang="en-US" sz="2000" baseline="30000">
                <a:solidFill>
                  <a:srgbClr val="000066"/>
                </a:solidFill>
                <a:latin typeface="Comic Sans MS" pitchFamily="66" charset="0"/>
              </a:rPr>
              <a:t>11</a:t>
            </a:r>
            <a:r>
              <a:rPr lang="en-US" sz="2000">
                <a:solidFill>
                  <a:srgbClr val="000066"/>
                </a:solidFill>
                <a:latin typeface="Comic Sans MS" pitchFamily="66" charset="0"/>
              </a:rPr>
              <a:t> p/bunch, P~60-65% at 100 GeV</a:t>
            </a:r>
          </a:p>
          <a:p>
            <a:r>
              <a:rPr lang="en-US" sz="2000">
                <a:solidFill>
                  <a:srgbClr val="000066"/>
                </a:solidFill>
                <a:latin typeface="Comic Sans MS" pitchFamily="66" charset="0"/>
              </a:rPr>
              <a:t>                       P ~ 56% at 250 GeV</a:t>
            </a:r>
          </a:p>
        </p:txBody>
      </p:sp>
      <p:sp>
        <p:nvSpPr>
          <p:cNvPr id="296979" name="Text Box 19"/>
          <p:cNvSpPr txBox="1">
            <a:spLocks noChangeArrowheads="1"/>
          </p:cNvSpPr>
          <p:nvPr/>
        </p:nvSpPr>
        <p:spPr bwMode="auto">
          <a:xfrm>
            <a:off x="593725" y="265113"/>
            <a:ext cx="7864475" cy="522287"/>
          </a:xfrm>
          <a:prstGeom prst="rect">
            <a:avLst/>
          </a:prstGeom>
          <a:solidFill>
            <a:schemeClr val="bg1"/>
          </a:solidFill>
          <a:ln w="3175">
            <a:solidFill>
              <a:schemeClr val="tx1"/>
            </a:solidFill>
            <a:miter lim="800000"/>
            <a:headEnd/>
            <a:tailEnd/>
          </a:ln>
          <a:effectLst/>
        </p:spPr>
        <p:txBody>
          <a:bodyPr>
            <a:spAutoFit/>
          </a:bodyPr>
          <a:lstStyle/>
          <a:p>
            <a:r>
              <a:rPr lang="en-US" sz="2800">
                <a:solidFill>
                  <a:srgbClr val="990000"/>
                </a:solidFill>
                <a:latin typeface="Comic Sans MS" pitchFamily="66" charset="0"/>
              </a:rPr>
              <a:t>             RHIC Polarized beam in Run 2012</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46</a:t>
            </a:fld>
            <a:endParaRPr lang="en-US"/>
          </a:p>
        </p:txBody>
      </p:sp>
      <p:pic>
        <p:nvPicPr>
          <p:cNvPr id="65538" name="Picture 2"/>
          <p:cNvPicPr>
            <a:picLocks noChangeAspect="1" noChangeArrowheads="1"/>
          </p:cNvPicPr>
          <p:nvPr/>
        </p:nvPicPr>
        <p:blipFill>
          <a:blip r:embed="rId2" cstate="print"/>
          <a:srcRect/>
          <a:stretch>
            <a:fillRect/>
          </a:stretch>
        </p:blipFill>
        <p:spPr bwMode="auto">
          <a:xfrm>
            <a:off x="-22860" y="0"/>
            <a:ext cx="9166859" cy="68409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47</a:t>
            </a:fld>
            <a:endParaRPr lang="en-US"/>
          </a:p>
        </p:txBody>
      </p:sp>
      <p:pic>
        <p:nvPicPr>
          <p:cNvPr id="66563" name="Picture 3"/>
          <p:cNvPicPr>
            <a:picLocks noChangeAspect="1" noChangeArrowheads="1"/>
          </p:cNvPicPr>
          <p:nvPr/>
        </p:nvPicPr>
        <p:blipFill>
          <a:blip r:embed="rId2" cstate="print"/>
          <a:srcRect/>
          <a:stretch>
            <a:fillRect/>
          </a:stretch>
        </p:blipFill>
        <p:spPr bwMode="auto">
          <a:xfrm>
            <a:off x="159274" y="188640"/>
            <a:ext cx="8825453"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48</a:t>
            </a:fld>
            <a:endParaRPr lang="en-US"/>
          </a:p>
        </p:txBody>
      </p:sp>
      <p:pic>
        <p:nvPicPr>
          <p:cNvPr id="67586" name="Picture 2"/>
          <p:cNvPicPr>
            <a:picLocks noChangeAspect="1" noChangeArrowheads="1"/>
          </p:cNvPicPr>
          <p:nvPr/>
        </p:nvPicPr>
        <p:blipFill>
          <a:blip r:embed="rId2" cstate="print"/>
          <a:srcRect/>
          <a:stretch>
            <a:fillRect/>
          </a:stretch>
        </p:blipFill>
        <p:spPr bwMode="auto">
          <a:xfrm>
            <a:off x="-2194" y="0"/>
            <a:ext cx="9146193" cy="68563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49</a:t>
            </a:fld>
            <a:endParaRPr lang="en-US"/>
          </a:p>
        </p:txBody>
      </p:sp>
      <p:pic>
        <p:nvPicPr>
          <p:cNvPr id="68610" name="Picture 2"/>
          <p:cNvPicPr>
            <a:picLocks noChangeAspect="1" noChangeArrowheads="1"/>
          </p:cNvPicPr>
          <p:nvPr/>
        </p:nvPicPr>
        <p:blipFill>
          <a:blip r:embed="rId2" cstate="print"/>
          <a:srcRect/>
          <a:stretch>
            <a:fillRect/>
          </a:stretch>
        </p:blipFill>
        <p:spPr bwMode="auto">
          <a:xfrm>
            <a:off x="-2194" y="0"/>
            <a:ext cx="9146193" cy="68563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p:cNvSpPr txBox="1"/>
          <p:nvPr/>
        </p:nvSpPr>
        <p:spPr>
          <a:xfrm>
            <a:off x="467544" y="6093296"/>
            <a:ext cx="8358188" cy="523875"/>
          </a:xfrm>
          <a:prstGeom prst="rect">
            <a:avLst/>
          </a:prstGeom>
          <a:noFill/>
        </p:spPr>
        <p:txBody>
          <a:bodyPr>
            <a:spAutoFit/>
          </a:bodyPr>
          <a:lstStyle/>
          <a:p>
            <a:pPr>
              <a:defRPr/>
            </a:pPr>
            <a:r>
              <a:rPr lang="de-DE" sz="1400" dirty="0">
                <a:latin typeface="+mn-lt"/>
              </a:rPr>
              <a:t>*) </a:t>
            </a:r>
            <a:r>
              <a:rPr lang="de-DE" sz="1400" dirty="0" err="1">
                <a:latin typeface="+mn-lt"/>
              </a:rPr>
              <a:t>Proc</a:t>
            </a:r>
            <a:r>
              <a:rPr lang="de-DE" sz="1400" dirty="0">
                <a:latin typeface="+mn-lt"/>
              </a:rPr>
              <a:t>. Workshop on </a:t>
            </a:r>
            <a:r>
              <a:rPr lang="de-DE" sz="1400" dirty="0" err="1">
                <a:latin typeface="+mn-lt"/>
              </a:rPr>
              <a:t>Polarized</a:t>
            </a:r>
            <a:r>
              <a:rPr lang="de-DE" sz="1400" dirty="0">
                <a:latin typeface="+mn-lt"/>
              </a:rPr>
              <a:t> Antiprotons, Bodega Bay, CA, 1985. A.D. </a:t>
            </a:r>
            <a:r>
              <a:rPr lang="de-DE" sz="1400" dirty="0" err="1">
                <a:latin typeface="+mn-lt"/>
              </a:rPr>
              <a:t>Krisch</a:t>
            </a:r>
            <a:r>
              <a:rPr lang="de-DE" sz="1400" dirty="0">
                <a:latin typeface="+mn-lt"/>
              </a:rPr>
              <a:t>, A.M.T. </a:t>
            </a:r>
            <a:r>
              <a:rPr lang="de-DE" sz="1400" dirty="0" err="1">
                <a:latin typeface="+mn-lt"/>
              </a:rPr>
              <a:t>Lin</a:t>
            </a:r>
            <a:r>
              <a:rPr lang="de-DE" sz="1400" dirty="0">
                <a:latin typeface="+mn-lt"/>
              </a:rPr>
              <a:t>, O. Chamberlain (</a:t>
            </a:r>
            <a:r>
              <a:rPr lang="de-DE" sz="1400" dirty="0" err="1">
                <a:latin typeface="+mn-lt"/>
              </a:rPr>
              <a:t>Edts</a:t>
            </a:r>
            <a:r>
              <a:rPr lang="de-DE" sz="1400" dirty="0">
                <a:latin typeface="+mn-lt"/>
              </a:rPr>
              <a:t>.), AIP </a:t>
            </a:r>
            <a:r>
              <a:rPr lang="de-DE" sz="1400" dirty="0" err="1">
                <a:latin typeface="+mn-lt"/>
              </a:rPr>
              <a:t>Conf</a:t>
            </a:r>
            <a:r>
              <a:rPr lang="de-DE" sz="1400" dirty="0">
                <a:latin typeface="+mn-lt"/>
              </a:rPr>
              <a:t>. </a:t>
            </a:r>
            <a:r>
              <a:rPr lang="de-DE" sz="1400" dirty="0" err="1">
                <a:latin typeface="+mn-lt"/>
              </a:rPr>
              <a:t>Proc</a:t>
            </a:r>
            <a:r>
              <a:rPr lang="de-DE" sz="1400" dirty="0">
                <a:latin typeface="+mn-lt"/>
              </a:rPr>
              <a:t>. </a:t>
            </a:r>
            <a:r>
              <a:rPr lang="de-DE" sz="1400" b="1" dirty="0">
                <a:latin typeface="+mn-lt"/>
              </a:rPr>
              <a:t>145 </a:t>
            </a:r>
            <a:r>
              <a:rPr lang="de-DE" sz="1400" dirty="0">
                <a:latin typeface="+mn-lt"/>
              </a:rPr>
              <a:t>(1986) 207 </a:t>
            </a:r>
            <a:endParaRPr lang="en-US" sz="1400" dirty="0">
              <a:latin typeface="+mn-lt"/>
            </a:endParaRPr>
          </a:p>
        </p:txBody>
      </p:sp>
      <p:pic>
        <p:nvPicPr>
          <p:cNvPr id="6154" name="Picture 10"/>
          <p:cNvPicPr>
            <a:picLocks noChangeAspect="1" noChangeArrowheads="1"/>
          </p:cNvPicPr>
          <p:nvPr/>
        </p:nvPicPr>
        <p:blipFill>
          <a:blip r:embed="rId3" cstate="print"/>
          <a:srcRect/>
          <a:stretch>
            <a:fillRect/>
          </a:stretch>
        </p:blipFill>
        <p:spPr bwMode="auto">
          <a:xfrm>
            <a:off x="1714500" y="1714500"/>
            <a:ext cx="5572125" cy="3371850"/>
          </a:xfrm>
          <a:prstGeom prst="rect">
            <a:avLst/>
          </a:prstGeom>
          <a:noFill/>
          <a:ln w="9525">
            <a:noFill/>
            <a:miter lim="800000"/>
            <a:headEnd/>
            <a:tailEnd/>
          </a:ln>
        </p:spPr>
      </p:pic>
      <p:pic>
        <p:nvPicPr>
          <p:cNvPr id="6155" name="Picture 11"/>
          <p:cNvPicPr>
            <a:picLocks noChangeAspect="1" noChangeArrowheads="1"/>
          </p:cNvPicPr>
          <p:nvPr/>
        </p:nvPicPr>
        <p:blipFill>
          <a:blip r:embed="rId4" cstate="print"/>
          <a:srcRect/>
          <a:stretch>
            <a:fillRect/>
          </a:stretch>
        </p:blipFill>
        <p:spPr bwMode="auto">
          <a:xfrm>
            <a:off x="827584" y="1124744"/>
            <a:ext cx="5214937" cy="3700463"/>
          </a:xfrm>
          <a:prstGeom prst="rect">
            <a:avLst/>
          </a:prstGeom>
          <a:noFill/>
          <a:ln w="9525">
            <a:noFill/>
            <a:miter lim="800000"/>
            <a:headEnd/>
            <a:tailEnd/>
          </a:ln>
        </p:spPr>
      </p:pic>
      <p:pic>
        <p:nvPicPr>
          <p:cNvPr id="6156" name="Picture 12"/>
          <p:cNvPicPr>
            <a:picLocks noChangeAspect="1" noChangeArrowheads="1"/>
          </p:cNvPicPr>
          <p:nvPr/>
        </p:nvPicPr>
        <p:blipFill>
          <a:blip r:embed="rId5" cstate="print"/>
          <a:srcRect/>
          <a:stretch>
            <a:fillRect/>
          </a:stretch>
        </p:blipFill>
        <p:spPr bwMode="auto">
          <a:xfrm>
            <a:off x="2571750" y="2428875"/>
            <a:ext cx="5588000" cy="3148013"/>
          </a:xfrm>
          <a:prstGeom prst="rect">
            <a:avLst/>
          </a:prstGeom>
          <a:noFill/>
          <a:ln w="9525">
            <a:noFill/>
            <a:miter lim="800000"/>
            <a:headEnd/>
            <a:tailEnd/>
          </a:ln>
        </p:spPr>
      </p:pic>
      <p:sp>
        <p:nvSpPr>
          <p:cNvPr id="16" name="Textfeld 15"/>
          <p:cNvSpPr txBox="1"/>
          <p:nvPr/>
        </p:nvSpPr>
        <p:spPr>
          <a:xfrm>
            <a:off x="2051720" y="404664"/>
            <a:ext cx="5112568" cy="584775"/>
          </a:xfrm>
          <a:prstGeom prst="rect">
            <a:avLst/>
          </a:prstGeom>
          <a:noFill/>
        </p:spPr>
        <p:txBody>
          <a:bodyPr wrap="square" rtlCol="0">
            <a:spAutoFit/>
          </a:bodyPr>
          <a:lstStyle/>
          <a:p>
            <a:r>
              <a:rPr lang="en-US" sz="3200" b="1" dirty="0" smtClean="0">
                <a:solidFill>
                  <a:schemeClr val="accent2"/>
                </a:solidFill>
              </a:rPr>
              <a:t>Workshop </a:t>
            </a:r>
            <a:r>
              <a:rPr lang="en-US" sz="3200" b="1" smtClean="0">
                <a:solidFill>
                  <a:schemeClr val="accent2"/>
                </a:solidFill>
              </a:rPr>
              <a:t>Bodega Bay 1985</a:t>
            </a:r>
            <a:endParaRPr lang="en-US" sz="3200" b="1" dirty="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5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50</a:t>
            </a:fld>
            <a:endParaRPr lang="en-US"/>
          </a:p>
        </p:txBody>
      </p:sp>
      <p:pic>
        <p:nvPicPr>
          <p:cNvPr id="70658" name="Picture 2"/>
          <p:cNvPicPr>
            <a:picLocks noChangeAspect="1" noChangeArrowheads="1"/>
          </p:cNvPicPr>
          <p:nvPr/>
        </p:nvPicPr>
        <p:blipFill>
          <a:blip r:embed="rId2" cstate="print"/>
          <a:srcRect/>
          <a:stretch>
            <a:fillRect/>
          </a:stretch>
        </p:blipFill>
        <p:spPr bwMode="auto">
          <a:xfrm>
            <a:off x="-2193" y="0"/>
            <a:ext cx="91483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51</a:t>
            </a:fld>
            <a:endParaRPr lang="en-US"/>
          </a:p>
        </p:txBody>
      </p:sp>
      <p:pic>
        <p:nvPicPr>
          <p:cNvPr id="71682" name="Picture 2"/>
          <p:cNvPicPr>
            <a:picLocks noChangeAspect="1" noChangeArrowheads="1"/>
          </p:cNvPicPr>
          <p:nvPr/>
        </p:nvPicPr>
        <p:blipFill>
          <a:blip r:embed="rId2" cstate="print"/>
          <a:srcRect/>
          <a:stretch>
            <a:fillRect/>
          </a:stretch>
        </p:blipFill>
        <p:spPr bwMode="auto">
          <a:xfrm>
            <a:off x="-2193" y="0"/>
            <a:ext cx="91483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143000"/>
          </a:xfrm>
        </p:spPr>
        <p:txBody>
          <a:bodyPr>
            <a:normAutofit/>
          </a:bodyPr>
          <a:lstStyle/>
          <a:p>
            <a:r>
              <a:rPr lang="en-US" sz="3600" b="1" smtClean="0">
                <a:solidFill>
                  <a:srgbClr val="002060"/>
                </a:solidFill>
              </a:rPr>
              <a:t>Electron- and Ion Polarimetry</a:t>
            </a:r>
            <a:endParaRPr lang="en-US" sz="3600" b="1">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lstStyle/>
          <a:p>
            <a:r>
              <a:rPr lang="en-US" dirty="0" smtClean="0">
                <a:latin typeface="Arial" pitchFamily="34" charset="0"/>
                <a:cs typeface="Arial" pitchFamily="34" charset="0"/>
              </a:rPr>
              <a:t>Overview of Electron </a:t>
            </a:r>
            <a:r>
              <a:rPr lang="en-US" dirty="0" err="1" smtClean="0">
                <a:latin typeface="Arial" pitchFamily="34" charset="0"/>
                <a:cs typeface="Arial" pitchFamily="34" charset="0"/>
              </a:rPr>
              <a:t>Polarimetry</a:t>
            </a:r>
            <a:endParaRPr lang="en-US" dirty="0">
              <a:latin typeface="Arial" pitchFamily="34" charset="0"/>
              <a:cs typeface="Arial" pitchFamily="34" charset="0"/>
            </a:endParaRPr>
          </a:p>
        </p:txBody>
      </p:sp>
      <p:sp>
        <p:nvSpPr>
          <p:cNvPr id="3" name="Subtitle 2"/>
          <p:cNvSpPr>
            <a:spLocks noGrp="1"/>
          </p:cNvSpPr>
          <p:nvPr>
            <p:ph type="subTitle" idx="1"/>
          </p:nvPr>
        </p:nvSpPr>
        <p:spPr>
          <a:xfrm>
            <a:off x="1371600" y="3505200"/>
            <a:ext cx="6400800" cy="1752600"/>
          </a:xfrm>
        </p:spPr>
        <p:txBody>
          <a:bodyPr/>
          <a:lstStyle/>
          <a:p>
            <a:r>
              <a:rPr lang="en-US" dirty="0" smtClean="0">
                <a:solidFill>
                  <a:schemeClr val="tx1"/>
                </a:solidFill>
                <a:latin typeface="Arial" pitchFamily="34" charset="0"/>
                <a:cs typeface="Arial" pitchFamily="34" charset="0"/>
              </a:rPr>
              <a:t>Charles Sinclair</a:t>
            </a:r>
          </a:p>
          <a:p>
            <a:r>
              <a:rPr lang="en-US" dirty="0" smtClean="0">
                <a:solidFill>
                  <a:schemeClr val="tx1"/>
                </a:solidFill>
                <a:latin typeface="Arial" pitchFamily="34" charset="0"/>
                <a:cs typeface="Arial" pitchFamily="34" charset="0"/>
              </a:rPr>
              <a:t>Cornell University</a:t>
            </a:r>
            <a:endParaRPr lang="en-US" dirty="0">
              <a:solidFill>
                <a:schemeClr val="tx1"/>
              </a:solidFill>
              <a:latin typeface="Arial" pitchFamily="34" charset="0"/>
              <a:cs typeface="Arial" pitchFamily="34" charset="0"/>
            </a:endParaRPr>
          </a:p>
        </p:txBody>
      </p:sp>
      <p:sp>
        <p:nvSpPr>
          <p:cNvPr id="4" name="Date Placeholder 3"/>
          <p:cNvSpPr>
            <a:spLocks noGrp="1"/>
          </p:cNvSpPr>
          <p:nvPr>
            <p:ph type="dt" sz="half" idx="10"/>
          </p:nvPr>
        </p:nvSpPr>
        <p:spPr/>
        <p:txBody>
          <a:bodyPr/>
          <a:lstStyle/>
          <a:p>
            <a:fld id="{FD0359C2-E4BE-4AC7-BD60-D9FD44EE9377}" type="datetime1">
              <a:rPr lang="en-US" smtClean="0"/>
              <a:pPr/>
              <a:t>9/13/2013</a:t>
            </a:fld>
            <a:endParaRPr lang="en-US"/>
          </a:p>
        </p:txBody>
      </p:sp>
      <p:sp>
        <p:nvSpPr>
          <p:cNvPr id="5" name="Footer Placeholder 4"/>
          <p:cNvSpPr>
            <a:spLocks noGrp="1"/>
          </p:cNvSpPr>
          <p:nvPr>
            <p:ph type="ftr" sz="quarter" idx="11"/>
          </p:nvPr>
        </p:nvSpPr>
        <p:spPr/>
        <p:txBody>
          <a:bodyPr/>
          <a:lstStyle/>
          <a:p>
            <a:r>
              <a:rPr lang="en-US" smtClean="0"/>
              <a:t>PSTP 2013</a:t>
            </a:r>
            <a:endParaRPr lang="en-US"/>
          </a:p>
        </p:txBody>
      </p:sp>
      <p:sp>
        <p:nvSpPr>
          <p:cNvPr id="6" name="Slide Number Placeholder 5"/>
          <p:cNvSpPr>
            <a:spLocks noGrp="1"/>
          </p:cNvSpPr>
          <p:nvPr>
            <p:ph type="sldNum" sz="quarter" idx="12"/>
          </p:nvPr>
        </p:nvSpPr>
        <p:spPr/>
        <p:txBody>
          <a:bodyPr/>
          <a:lstStyle/>
          <a:p>
            <a:fld id="{6D8A0167-4140-4E42-B123-A5D4E68DBEEE}" type="slidenum">
              <a:rPr lang="en-US" smtClean="0"/>
              <a:pPr/>
              <a:t>53</a:t>
            </a:fld>
            <a:endParaRPr lang="en-US"/>
          </a:p>
        </p:txBody>
      </p:sp>
      <p:sp>
        <p:nvSpPr>
          <p:cNvPr id="7" name="Textfeld 6"/>
          <p:cNvSpPr txBox="1"/>
          <p:nvPr/>
        </p:nvSpPr>
        <p:spPr>
          <a:xfrm>
            <a:off x="755576" y="4941168"/>
            <a:ext cx="7632848" cy="707886"/>
          </a:xfrm>
          <a:prstGeom prst="rect">
            <a:avLst/>
          </a:prstGeom>
          <a:noFill/>
        </p:spPr>
        <p:txBody>
          <a:bodyPr wrap="square" rtlCol="0">
            <a:spAutoFit/>
          </a:bodyPr>
          <a:lstStyle/>
          <a:p>
            <a:r>
              <a:rPr lang="en-US" sz="4000" b="1" smtClean="0">
                <a:solidFill>
                  <a:srgbClr val="C00000"/>
                </a:solidFill>
                <a:latin typeface="Comic Sans MS" pitchFamily="66" charset="0"/>
              </a:rPr>
              <a:t>Beautiful historical overview !</a:t>
            </a:r>
            <a:endParaRPr lang="en-US" sz="4000" b="1">
              <a:solidFill>
                <a:srgbClr val="C00000"/>
              </a:solidFill>
              <a:latin typeface="Comic Sans MS" pitchFamily="66" charset="0"/>
            </a:endParaRPr>
          </a:p>
        </p:txBody>
      </p:sp>
    </p:spTree>
    <p:extLst>
      <p:ext uri="{BB962C8B-B14F-4D97-AF65-F5344CB8AC3E}">
        <p14:creationId xmlns:p14="http://schemas.microsoft.com/office/powerpoint/2010/main" xmlns="" val="3923506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5"/>
          <p:cNvSpPr>
            <a:spLocks noChangeArrowheads="1"/>
          </p:cNvSpPr>
          <p:nvPr/>
        </p:nvSpPr>
        <p:spPr bwMode="auto">
          <a:xfrm>
            <a:off x="711200" y="2362200"/>
            <a:ext cx="31750" cy="1052513"/>
          </a:xfrm>
          <a:prstGeom prst="rect">
            <a:avLst/>
          </a:prstGeom>
          <a:solidFill>
            <a:schemeClr val="bg2"/>
          </a:solidFill>
          <a:ln w="9525">
            <a:noFill/>
            <a:miter lim="800000"/>
            <a:headEnd/>
            <a:tailEnd/>
          </a:ln>
        </p:spPr>
        <p:txBody>
          <a:bodyPr wrap="none" anchor="ctr"/>
          <a:lstStyle/>
          <a:p>
            <a:endParaRPr lang="it-IT"/>
          </a:p>
        </p:txBody>
      </p:sp>
      <p:sp>
        <p:nvSpPr>
          <p:cNvPr id="12291" name="Rectangle 16"/>
          <p:cNvSpPr>
            <a:spLocks noChangeArrowheads="1"/>
          </p:cNvSpPr>
          <p:nvPr/>
        </p:nvSpPr>
        <p:spPr bwMode="auto">
          <a:xfrm flipV="1">
            <a:off x="392113" y="3184525"/>
            <a:ext cx="8693150" cy="55563"/>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it-IT"/>
          </a:p>
        </p:txBody>
      </p:sp>
      <p:sp>
        <p:nvSpPr>
          <p:cNvPr id="12292" name="Rectangle 32"/>
          <p:cNvSpPr>
            <a:spLocks noChangeArrowheads="1"/>
          </p:cNvSpPr>
          <p:nvPr/>
        </p:nvSpPr>
        <p:spPr bwMode="auto">
          <a:xfrm>
            <a:off x="2873375" y="3733800"/>
            <a:ext cx="3913188" cy="1354138"/>
          </a:xfrm>
          <a:prstGeom prst="rect">
            <a:avLst/>
          </a:prstGeom>
          <a:noFill/>
          <a:ln w="9525">
            <a:noFill/>
            <a:miter lim="800000"/>
            <a:headEnd/>
            <a:tailEnd/>
          </a:ln>
        </p:spPr>
        <p:txBody>
          <a:bodyPr wrap="none">
            <a:spAutoFit/>
          </a:bodyPr>
          <a:lstStyle/>
          <a:p>
            <a:pPr algn="ctr"/>
            <a:r>
              <a:rPr lang="en-US" b="1"/>
              <a:t>Patricia Aguar Bartolomé</a:t>
            </a:r>
          </a:p>
          <a:p>
            <a:pPr algn="ctr"/>
            <a:r>
              <a:rPr lang="es-ES_tradnl" sz="1600"/>
              <a:t>Institut für Kernphysik, Universität Mainz</a:t>
            </a:r>
            <a:endParaRPr lang="en-US" sz="1600"/>
          </a:p>
          <a:p>
            <a:pPr algn="ctr"/>
            <a:r>
              <a:rPr lang="en-US" sz="1600"/>
              <a:t>PSTP 2013 Workshop, Charlottesville</a:t>
            </a:r>
          </a:p>
          <a:p>
            <a:pPr algn="ctr"/>
            <a:r>
              <a:rPr lang="es-ES_tradnl" sz="1600"/>
              <a:t>11th September 2013</a:t>
            </a:r>
            <a:endParaRPr lang="en-US" sz="1600"/>
          </a:p>
          <a:p>
            <a:pPr algn="ctr"/>
            <a:endParaRPr lang="en-US" sz="1600" b="1"/>
          </a:p>
        </p:txBody>
      </p:sp>
      <p:sp>
        <p:nvSpPr>
          <p:cNvPr id="14" name="Rectangle 13"/>
          <p:cNvSpPr/>
          <p:nvPr/>
        </p:nvSpPr>
        <p:spPr>
          <a:xfrm>
            <a:off x="1855797" y="2209800"/>
            <a:ext cx="5383205" cy="954107"/>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800" b="1" dirty="0" err="1">
                <a:ln w="50800"/>
                <a:solidFill>
                  <a:schemeClr val="tx2">
                    <a:lumMod val="75000"/>
                  </a:schemeClr>
                </a:solidFill>
                <a:latin typeface="Sylfaen" pitchFamily="18" charset="0"/>
              </a:rPr>
              <a:t>Møller</a:t>
            </a:r>
            <a:r>
              <a:rPr lang="en-US" sz="2800" b="1" dirty="0">
                <a:ln w="50800"/>
                <a:solidFill>
                  <a:schemeClr val="tx2">
                    <a:lumMod val="75000"/>
                  </a:schemeClr>
                </a:solidFill>
                <a:latin typeface="Sylfaen" pitchFamily="18" charset="0"/>
              </a:rPr>
              <a:t> </a:t>
            </a:r>
            <a:r>
              <a:rPr lang="en-US" sz="2800" b="1" dirty="0" err="1">
                <a:ln w="50800"/>
                <a:solidFill>
                  <a:schemeClr val="tx2">
                    <a:lumMod val="75000"/>
                  </a:schemeClr>
                </a:solidFill>
                <a:latin typeface="Sylfaen" pitchFamily="18" charset="0"/>
              </a:rPr>
              <a:t>Polarimetry</a:t>
            </a:r>
            <a:r>
              <a:rPr lang="en-US" sz="2800" b="1" dirty="0">
                <a:ln w="50800"/>
                <a:solidFill>
                  <a:schemeClr val="tx2">
                    <a:lumMod val="75000"/>
                  </a:schemeClr>
                </a:solidFill>
                <a:latin typeface="Sylfaen" pitchFamily="18" charset="0"/>
              </a:rPr>
              <a:t> with Polarized</a:t>
            </a:r>
          </a:p>
          <a:p>
            <a:pPr algn="ctr">
              <a:defRPr/>
            </a:pPr>
            <a:r>
              <a:rPr lang="en-US" sz="2800" b="1" dirty="0">
                <a:ln w="50800"/>
                <a:solidFill>
                  <a:schemeClr val="tx2">
                    <a:lumMod val="75000"/>
                  </a:schemeClr>
                </a:solidFill>
                <a:latin typeface="Sylfaen" pitchFamily="18" charset="0"/>
              </a:rPr>
              <a:t> Atomic Hydrogen at MESA</a:t>
            </a:r>
            <a:endParaRPr lang="en-US" sz="2800" b="1" dirty="0">
              <a:ln w="50800"/>
              <a:solidFill>
                <a:schemeClr val="tx2">
                  <a:lumMod val="75000"/>
                </a:schemeClr>
              </a:solidFill>
            </a:endParaRPr>
          </a:p>
        </p:txBody>
      </p:sp>
      <p:pic>
        <p:nvPicPr>
          <p:cNvPr id="12294" name="Picture 23" descr="mamilogo"/>
          <p:cNvPicPr>
            <a:picLocks noGrp="1" noChangeAspect="1" noChangeArrowheads="1"/>
          </p:cNvPicPr>
          <p:nvPr>
            <p:ph sz="half" idx="1"/>
          </p:nvPr>
        </p:nvPicPr>
        <p:blipFill>
          <a:blip r:embed="rId3" cstate="print"/>
          <a:srcRect/>
          <a:stretch>
            <a:fillRect/>
          </a:stretch>
        </p:blipFill>
        <p:spPr>
          <a:xfrm>
            <a:off x="8001000" y="28575"/>
            <a:ext cx="990600" cy="981075"/>
          </a:xfrm>
          <a:ln>
            <a:solidFill>
              <a:srgbClr val="000000"/>
            </a:solidFill>
          </a:ln>
        </p:spPr>
      </p:pic>
      <p:pic>
        <p:nvPicPr>
          <p:cNvPr id="12295" name="Picture 15"/>
          <p:cNvPicPr>
            <a:picLocks noChangeAspect="1" noChangeArrowheads="1"/>
          </p:cNvPicPr>
          <p:nvPr/>
        </p:nvPicPr>
        <p:blipFill>
          <a:blip r:embed="rId4" cstate="print"/>
          <a:srcRect/>
          <a:stretch>
            <a:fillRect/>
          </a:stretch>
        </p:blipFill>
        <p:spPr bwMode="auto">
          <a:xfrm>
            <a:off x="76200" y="85725"/>
            <a:ext cx="2209800" cy="904875"/>
          </a:xfrm>
          <a:prstGeom prst="rect">
            <a:avLst/>
          </a:prstGeom>
          <a:noFill/>
          <a:ln w="9525">
            <a:noFill/>
            <a:miter lim="800000"/>
            <a:headEnd/>
            <a:tailEnd/>
          </a:ln>
        </p:spPr>
      </p:pic>
      <p:pic>
        <p:nvPicPr>
          <p:cNvPr id="12296" name="Picture 15"/>
          <p:cNvPicPr>
            <a:picLocks noChangeAspect="1" noChangeArrowheads="1"/>
          </p:cNvPicPr>
          <p:nvPr/>
        </p:nvPicPr>
        <p:blipFill>
          <a:blip r:embed="rId5" cstate="print"/>
          <a:srcRect/>
          <a:stretch>
            <a:fillRect/>
          </a:stretch>
        </p:blipFill>
        <p:spPr bwMode="auto">
          <a:xfrm>
            <a:off x="619125" y="5680075"/>
            <a:ext cx="1666875" cy="1025525"/>
          </a:xfrm>
          <a:prstGeom prst="rect">
            <a:avLst/>
          </a:prstGeom>
          <a:noFill/>
          <a:ln w="9525">
            <a:noFill/>
            <a:miter lim="800000"/>
            <a:headEnd/>
            <a:tailEnd/>
          </a:ln>
        </p:spPr>
      </p:pic>
      <p:pic>
        <p:nvPicPr>
          <p:cNvPr id="12297" name="Picture 16"/>
          <p:cNvPicPr>
            <a:picLocks noChangeAspect="1" noChangeArrowheads="1"/>
          </p:cNvPicPr>
          <p:nvPr/>
        </p:nvPicPr>
        <p:blipFill>
          <a:blip r:embed="rId6" cstate="print"/>
          <a:srcRect/>
          <a:stretch>
            <a:fillRect/>
          </a:stretch>
        </p:blipFill>
        <p:spPr bwMode="auto">
          <a:xfrm>
            <a:off x="6648450" y="5800725"/>
            <a:ext cx="2419350"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466195" y="282575"/>
            <a:ext cx="4315605" cy="707886"/>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p3d extrusionH="57150">
              <a:bevelT w="38100" h="38100"/>
            </a:sp3d>
          </a:bodyPr>
          <a:lstStyle/>
          <a:p>
            <a:pPr>
              <a:defRPr/>
            </a:pPr>
            <a:r>
              <a:rPr lang="en-US" sz="4000" b="1" dirty="0">
                <a:solidFill>
                  <a:srgbClr val="3333FF"/>
                </a:solidFill>
                <a:latin typeface="Sylfaen" pitchFamily="18" charset="0"/>
              </a:rPr>
              <a:t>Physics Motivation</a:t>
            </a:r>
          </a:p>
        </p:txBody>
      </p:sp>
      <p:pic>
        <p:nvPicPr>
          <p:cNvPr id="14339" name="Picture 18"/>
          <p:cNvPicPr>
            <a:picLocks noChangeAspect="1" noChangeArrowheads="1"/>
          </p:cNvPicPr>
          <p:nvPr/>
        </p:nvPicPr>
        <p:blipFill>
          <a:blip r:embed="rId2" cstate="print"/>
          <a:srcRect/>
          <a:stretch>
            <a:fillRect/>
          </a:stretch>
        </p:blipFill>
        <p:spPr bwMode="auto">
          <a:xfrm>
            <a:off x="762000" y="2266950"/>
            <a:ext cx="7485063" cy="4057650"/>
          </a:xfrm>
          <a:prstGeom prst="rect">
            <a:avLst/>
          </a:prstGeom>
          <a:noFill/>
          <a:ln w="9525">
            <a:noFill/>
            <a:miter lim="800000"/>
            <a:headEnd/>
            <a:tailEnd/>
          </a:ln>
        </p:spPr>
      </p:pic>
      <p:sp>
        <p:nvSpPr>
          <p:cNvPr id="4" name="Rectangle 3"/>
          <p:cNvSpPr/>
          <p:nvPr/>
        </p:nvSpPr>
        <p:spPr>
          <a:xfrm>
            <a:off x="533400" y="1210270"/>
            <a:ext cx="8153400" cy="923330"/>
          </a:xfrm>
          <a:prstGeom prst="rect">
            <a:avLst/>
          </a:prstGeom>
        </p:spPr>
        <p:txBody>
          <a:bodyPr>
            <a:spAutoFit/>
          </a:bodyPr>
          <a:lstStyle/>
          <a:p>
            <a:pPr>
              <a:defRPr/>
            </a:pPr>
            <a:r>
              <a:rPr lang="en-US" b="1" dirty="0">
                <a:ln>
                  <a:solidFill>
                    <a:sysClr val="windowText" lastClr="000000"/>
                  </a:solidFill>
                </a:ln>
                <a:solidFill>
                  <a:srgbClr val="FF0000"/>
                </a:solidFill>
                <a:latin typeface="Sylfaen" pitchFamily="18" charset="0"/>
              </a:rPr>
              <a:t>Goal</a:t>
            </a:r>
            <a:r>
              <a:rPr lang="en-US" b="1" dirty="0">
                <a:ln>
                  <a:solidFill>
                    <a:sysClr val="windowText" lastClr="000000"/>
                  </a:solidFill>
                </a:ln>
                <a:solidFill>
                  <a:srgbClr val="C00000"/>
                </a:solidFill>
                <a:latin typeface="Sylfaen" pitchFamily="18" charset="0"/>
              </a:rPr>
              <a:t>: To perform low energy PV electron scattering experiments at MESA with a      </a:t>
            </a:r>
          </a:p>
          <a:p>
            <a:pPr>
              <a:defRPr/>
            </a:pPr>
            <a:r>
              <a:rPr lang="en-US" b="1" dirty="0">
                <a:ln>
                  <a:solidFill>
                    <a:sysClr val="windowText" lastClr="000000"/>
                  </a:solidFill>
                </a:ln>
                <a:solidFill>
                  <a:srgbClr val="C00000"/>
                </a:solidFill>
                <a:latin typeface="Sylfaen" pitchFamily="18" charset="0"/>
              </a:rPr>
              <a:t>           systematic accuracy of  &lt; 0.5 % for the beam polarization measurements </a:t>
            </a:r>
          </a:p>
          <a:p>
            <a:pPr>
              <a:defRPr/>
            </a:pPr>
            <a:r>
              <a:rPr lang="en-US" b="1" dirty="0">
                <a:ln>
                  <a:solidFill>
                    <a:sysClr val="windowText" lastClr="000000"/>
                  </a:solidFill>
                </a:ln>
                <a:solidFill>
                  <a:srgbClr val="C00000"/>
                </a:solidFill>
                <a:latin typeface="Sylfaen" pitchFamily="18" charset="0"/>
              </a:rPr>
              <a:t>            </a:t>
            </a:r>
            <a:endParaRPr lang="en-US" b="1" dirty="0">
              <a:ln>
                <a:solidFill>
                  <a:sysClr val="windowText" lastClr="000000"/>
                </a:solidFill>
              </a:ln>
              <a:solidFill>
                <a:srgbClr val="C00000"/>
              </a:solidFill>
              <a:latin typeface="Arial" pitchFamily="34" charset="0"/>
            </a:endParaRPr>
          </a:p>
        </p:txBody>
      </p:sp>
      <p:sp>
        <p:nvSpPr>
          <p:cNvPr id="14341" name="TextBox 4"/>
          <p:cNvSpPr txBox="1">
            <a:spLocks noChangeArrowheads="1"/>
          </p:cNvSpPr>
          <p:nvPr/>
        </p:nvSpPr>
        <p:spPr bwMode="auto">
          <a:xfrm>
            <a:off x="6248400" y="2982913"/>
            <a:ext cx="1504950" cy="369887"/>
          </a:xfrm>
          <a:prstGeom prst="rect">
            <a:avLst/>
          </a:prstGeom>
          <a:noFill/>
          <a:ln w="9525">
            <a:noFill/>
            <a:miter lim="800000"/>
            <a:headEnd/>
            <a:tailEnd/>
          </a:ln>
        </p:spPr>
        <p:txBody>
          <a:bodyPr wrap="none">
            <a:spAutoFit/>
          </a:bodyPr>
          <a:lstStyle/>
          <a:p>
            <a:r>
              <a:rPr lang="es-ES"/>
              <a:t>Hydro-Moller</a:t>
            </a:r>
          </a:p>
        </p:txBody>
      </p:sp>
      <p:cxnSp>
        <p:nvCxnSpPr>
          <p:cNvPr id="7" name="Straight Arrow Connector 6"/>
          <p:cNvCxnSpPr/>
          <p:nvPr/>
        </p:nvCxnSpPr>
        <p:spPr>
          <a:xfrm flipH="1">
            <a:off x="6515100" y="3305175"/>
            <a:ext cx="2286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3" name="TextBox 11"/>
          <p:cNvSpPr txBox="1">
            <a:spLocks noChangeArrowheads="1"/>
          </p:cNvSpPr>
          <p:nvPr/>
        </p:nvSpPr>
        <p:spPr bwMode="auto">
          <a:xfrm>
            <a:off x="7086600" y="3657600"/>
            <a:ext cx="860425" cy="523875"/>
          </a:xfrm>
          <a:prstGeom prst="rect">
            <a:avLst/>
          </a:prstGeom>
          <a:noFill/>
          <a:ln w="9525">
            <a:noFill/>
            <a:miter lim="800000"/>
            <a:headEnd/>
            <a:tailEnd/>
          </a:ln>
        </p:spPr>
        <p:txBody>
          <a:bodyPr wrap="none">
            <a:spAutoFit/>
          </a:bodyPr>
          <a:lstStyle/>
          <a:p>
            <a:pPr algn="ctr"/>
            <a:r>
              <a:rPr lang="es-ES" sz="1400"/>
              <a:t>PV </a:t>
            </a:r>
          </a:p>
          <a:p>
            <a:pPr algn="ctr"/>
            <a:r>
              <a:rPr lang="es-ES" sz="1400"/>
              <a:t>Detector</a:t>
            </a:r>
          </a:p>
        </p:txBody>
      </p:sp>
      <p:sp>
        <p:nvSpPr>
          <p:cNvPr id="8" name="Textfeld 7"/>
          <p:cNvSpPr txBox="1"/>
          <p:nvPr/>
        </p:nvSpPr>
        <p:spPr>
          <a:xfrm>
            <a:off x="5652120" y="908720"/>
            <a:ext cx="3168352" cy="369332"/>
          </a:xfrm>
          <a:prstGeom prst="rect">
            <a:avLst/>
          </a:prstGeom>
          <a:noFill/>
        </p:spPr>
        <p:txBody>
          <a:bodyPr wrap="square" rtlCol="0">
            <a:spAutoFit/>
          </a:bodyPr>
          <a:lstStyle/>
          <a:p>
            <a:r>
              <a:rPr lang="en-US" smtClean="0"/>
              <a:t>200 MeV – energy recovery</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a:spLocks noChangeArrowheads="1"/>
          </p:cNvSpPr>
          <p:nvPr/>
        </p:nvSpPr>
        <p:spPr bwMode="auto">
          <a:xfrm>
            <a:off x="887011" y="228600"/>
            <a:ext cx="7723589" cy="707886"/>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p3d extrusionH="57150">
              <a:bevelT w="38100" h="38100"/>
            </a:sp3d>
          </a:bodyPr>
          <a:lstStyle/>
          <a:p>
            <a:pPr>
              <a:defRPr/>
            </a:pPr>
            <a:r>
              <a:rPr lang="en-US" sz="4000" b="1" dirty="0">
                <a:solidFill>
                  <a:srgbClr val="3333FF"/>
                </a:solidFill>
                <a:latin typeface="Sylfaen" pitchFamily="18" charset="0"/>
              </a:rPr>
              <a:t>Polarized Atomic Hydrogen Target</a:t>
            </a:r>
          </a:p>
        </p:txBody>
      </p:sp>
      <p:pic>
        <p:nvPicPr>
          <p:cNvPr id="18435" name="Picture 2"/>
          <p:cNvPicPr>
            <a:picLocks noChangeAspect="1" noChangeArrowheads="1"/>
          </p:cNvPicPr>
          <p:nvPr/>
        </p:nvPicPr>
        <p:blipFill>
          <a:blip r:embed="rId3" cstate="print"/>
          <a:srcRect/>
          <a:stretch>
            <a:fillRect/>
          </a:stretch>
        </p:blipFill>
        <p:spPr bwMode="auto">
          <a:xfrm>
            <a:off x="685800" y="1600200"/>
            <a:ext cx="3857625" cy="3581400"/>
          </a:xfrm>
          <a:prstGeom prst="rect">
            <a:avLst/>
          </a:prstGeom>
          <a:noFill/>
          <a:ln w="9525">
            <a:noFill/>
            <a:miter lim="800000"/>
            <a:headEnd/>
            <a:tailEnd/>
          </a:ln>
        </p:spPr>
      </p:pic>
      <p:pic>
        <p:nvPicPr>
          <p:cNvPr id="18436" name="Picture 3"/>
          <p:cNvPicPr>
            <a:picLocks noChangeAspect="1" noChangeArrowheads="1"/>
          </p:cNvPicPr>
          <p:nvPr/>
        </p:nvPicPr>
        <p:blipFill>
          <a:blip r:embed="rId4" cstate="print"/>
          <a:srcRect/>
          <a:stretch>
            <a:fillRect/>
          </a:stretch>
        </p:blipFill>
        <p:spPr bwMode="auto">
          <a:xfrm>
            <a:off x="7467600" y="1724025"/>
            <a:ext cx="1057275" cy="466725"/>
          </a:xfrm>
          <a:prstGeom prst="rect">
            <a:avLst/>
          </a:prstGeom>
          <a:noFill/>
          <a:ln w="9525">
            <a:noFill/>
            <a:miter lim="800000"/>
            <a:headEnd/>
            <a:tailEnd/>
          </a:ln>
        </p:spPr>
      </p:pic>
      <p:sp>
        <p:nvSpPr>
          <p:cNvPr id="18437" name="TextBox 21"/>
          <p:cNvSpPr txBox="1">
            <a:spLocks noChangeArrowheads="1"/>
          </p:cNvSpPr>
          <p:nvPr/>
        </p:nvSpPr>
        <p:spPr bwMode="auto">
          <a:xfrm>
            <a:off x="4724400" y="1819275"/>
            <a:ext cx="2995613" cy="369888"/>
          </a:xfrm>
          <a:prstGeom prst="rect">
            <a:avLst/>
          </a:prstGeom>
          <a:noFill/>
          <a:ln w="9525">
            <a:noFill/>
            <a:miter lim="800000"/>
            <a:headEnd/>
            <a:tailEnd/>
          </a:ln>
        </p:spPr>
        <p:txBody>
          <a:bodyPr wrap="none">
            <a:spAutoFit/>
          </a:bodyPr>
          <a:lstStyle/>
          <a:p>
            <a:pPr>
              <a:buFont typeface="Arial" charset="0"/>
              <a:buChar char="•"/>
            </a:pPr>
            <a:r>
              <a:rPr lang="es-ES"/>
              <a:t> In a field gradient a force </a:t>
            </a:r>
          </a:p>
        </p:txBody>
      </p:sp>
      <p:sp>
        <p:nvSpPr>
          <p:cNvPr id="18438" name="TextBox 23"/>
          <p:cNvSpPr txBox="1">
            <a:spLocks noChangeArrowheads="1"/>
          </p:cNvSpPr>
          <p:nvPr/>
        </p:nvSpPr>
        <p:spPr bwMode="auto">
          <a:xfrm>
            <a:off x="4876800" y="2333625"/>
            <a:ext cx="4137025" cy="646113"/>
          </a:xfrm>
          <a:prstGeom prst="rect">
            <a:avLst/>
          </a:prstGeom>
          <a:noFill/>
          <a:ln w="9525">
            <a:noFill/>
            <a:miter lim="800000"/>
            <a:headEnd/>
            <a:tailEnd/>
          </a:ln>
        </p:spPr>
        <p:txBody>
          <a:bodyPr wrap="none">
            <a:spAutoFit/>
          </a:bodyPr>
          <a:lstStyle/>
          <a:p>
            <a:pPr>
              <a:buFont typeface="Wingdings" pitchFamily="2" charset="2"/>
              <a:buChar char="Ø"/>
            </a:pPr>
            <a:r>
              <a:rPr lang="es-ES"/>
              <a:t> Pulls              into the strong field</a:t>
            </a:r>
          </a:p>
          <a:p>
            <a:pPr>
              <a:buFont typeface="Wingdings" pitchFamily="2" charset="2"/>
              <a:buChar char="Ø"/>
            </a:pPr>
            <a:r>
              <a:rPr lang="es-ES"/>
              <a:t> Repels             out of the strong field</a:t>
            </a:r>
          </a:p>
        </p:txBody>
      </p:sp>
      <p:pic>
        <p:nvPicPr>
          <p:cNvPr id="18439" name="Picture 5"/>
          <p:cNvPicPr>
            <a:picLocks noChangeAspect="1" noChangeArrowheads="1"/>
          </p:cNvPicPr>
          <p:nvPr/>
        </p:nvPicPr>
        <p:blipFill>
          <a:blip r:embed="rId5" cstate="print"/>
          <a:srcRect/>
          <a:stretch>
            <a:fillRect/>
          </a:stretch>
        </p:blipFill>
        <p:spPr bwMode="auto">
          <a:xfrm>
            <a:off x="5753100" y="2381250"/>
            <a:ext cx="771525" cy="266700"/>
          </a:xfrm>
          <a:prstGeom prst="rect">
            <a:avLst/>
          </a:prstGeom>
          <a:noFill/>
          <a:ln w="9525">
            <a:noFill/>
            <a:miter lim="800000"/>
            <a:headEnd/>
            <a:tailEnd/>
          </a:ln>
        </p:spPr>
      </p:pic>
      <p:pic>
        <p:nvPicPr>
          <p:cNvPr id="18440" name="Picture 6"/>
          <p:cNvPicPr>
            <a:picLocks noChangeAspect="1" noChangeArrowheads="1"/>
          </p:cNvPicPr>
          <p:nvPr/>
        </p:nvPicPr>
        <p:blipFill>
          <a:blip r:embed="rId6" cstate="print"/>
          <a:srcRect/>
          <a:stretch>
            <a:fillRect/>
          </a:stretch>
        </p:blipFill>
        <p:spPr bwMode="auto">
          <a:xfrm>
            <a:off x="5972175" y="2667000"/>
            <a:ext cx="733425" cy="266700"/>
          </a:xfrm>
          <a:prstGeom prst="rect">
            <a:avLst/>
          </a:prstGeom>
          <a:noFill/>
          <a:ln w="9525">
            <a:noFill/>
            <a:miter lim="800000"/>
            <a:headEnd/>
            <a:tailEnd/>
          </a:ln>
        </p:spPr>
      </p:pic>
      <p:sp>
        <p:nvSpPr>
          <p:cNvPr id="18441" name="TextBox 25"/>
          <p:cNvSpPr txBox="1">
            <a:spLocks noChangeArrowheads="1"/>
          </p:cNvSpPr>
          <p:nvPr/>
        </p:nvSpPr>
        <p:spPr bwMode="auto">
          <a:xfrm>
            <a:off x="4860032" y="3284984"/>
            <a:ext cx="4029075" cy="646113"/>
          </a:xfrm>
          <a:prstGeom prst="rect">
            <a:avLst/>
          </a:prstGeom>
          <a:noFill/>
          <a:ln w="9525">
            <a:noFill/>
            <a:miter lim="800000"/>
            <a:headEnd/>
            <a:tailEnd/>
          </a:ln>
        </p:spPr>
        <p:txBody>
          <a:bodyPr>
            <a:spAutoFit/>
          </a:bodyPr>
          <a:lstStyle/>
          <a:p>
            <a:pPr>
              <a:buFont typeface="Arial" charset="0"/>
              <a:buChar char="•"/>
            </a:pPr>
            <a:r>
              <a:rPr lang="es-ES"/>
              <a:t>                 </a:t>
            </a:r>
            <a:r>
              <a:rPr lang="es-ES" smtClean="0"/>
              <a:t>     recombination</a:t>
            </a:r>
            <a:endParaRPr lang="es-ES"/>
          </a:p>
          <a:p>
            <a:r>
              <a:rPr lang="es-ES"/>
              <a:t>  (releasing ~ 4.5 eV) higher at low  T</a:t>
            </a:r>
          </a:p>
        </p:txBody>
      </p:sp>
      <p:sp>
        <p:nvSpPr>
          <p:cNvPr id="18442" name="TextBox 27"/>
          <p:cNvSpPr txBox="1">
            <a:spLocks noChangeArrowheads="1"/>
          </p:cNvSpPr>
          <p:nvPr/>
        </p:nvSpPr>
        <p:spPr bwMode="auto">
          <a:xfrm>
            <a:off x="4953000" y="3933825"/>
            <a:ext cx="4094163" cy="923925"/>
          </a:xfrm>
          <a:prstGeom prst="rect">
            <a:avLst/>
          </a:prstGeom>
          <a:noFill/>
          <a:ln w="9525">
            <a:noFill/>
            <a:miter lim="800000"/>
            <a:headEnd/>
            <a:tailEnd/>
          </a:ln>
        </p:spPr>
        <p:txBody>
          <a:bodyPr>
            <a:spAutoFit/>
          </a:bodyPr>
          <a:lstStyle/>
          <a:p>
            <a:r>
              <a:rPr lang="es-ES"/>
              <a:t>        cell walls coated with ~50 nm superfluid </a:t>
            </a:r>
            <a:r>
              <a:rPr lang="es-ES" baseline="30000"/>
              <a:t>4</a:t>
            </a:r>
            <a:r>
              <a:rPr lang="es-ES"/>
              <a:t>He</a:t>
            </a:r>
          </a:p>
          <a:p>
            <a:pPr>
              <a:buFont typeface="Wingdings" pitchFamily="2" charset="2"/>
              <a:buChar char="Ø"/>
            </a:pPr>
            <a:endParaRPr lang="es-ES"/>
          </a:p>
        </p:txBody>
      </p:sp>
      <p:sp>
        <p:nvSpPr>
          <p:cNvPr id="29" name="Right Arrow 28"/>
          <p:cNvSpPr/>
          <p:nvPr/>
        </p:nvSpPr>
        <p:spPr>
          <a:xfrm>
            <a:off x="4788024" y="4005064"/>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444" name="TextBox 30"/>
          <p:cNvSpPr txBox="1">
            <a:spLocks noChangeArrowheads="1"/>
          </p:cNvSpPr>
          <p:nvPr/>
        </p:nvSpPr>
        <p:spPr bwMode="auto">
          <a:xfrm>
            <a:off x="4829175" y="4811713"/>
            <a:ext cx="3581400" cy="369887"/>
          </a:xfrm>
          <a:prstGeom prst="rect">
            <a:avLst/>
          </a:prstGeom>
          <a:noFill/>
          <a:ln w="9525">
            <a:noFill/>
            <a:miter lim="800000"/>
            <a:headEnd/>
            <a:tailEnd/>
          </a:ln>
        </p:spPr>
        <p:txBody>
          <a:bodyPr>
            <a:spAutoFit/>
          </a:bodyPr>
          <a:lstStyle/>
          <a:p>
            <a:pPr>
              <a:buFont typeface="Arial" charset="0"/>
              <a:buChar char="•"/>
            </a:pPr>
            <a:r>
              <a:rPr lang="es-ES"/>
              <a:t> Gas density: 3  10</a:t>
            </a:r>
            <a:r>
              <a:rPr lang="es-ES" baseline="30000"/>
              <a:t>-15</a:t>
            </a:r>
            <a:r>
              <a:rPr lang="es-ES"/>
              <a:t> cm</a:t>
            </a:r>
            <a:r>
              <a:rPr lang="es-ES" baseline="30000"/>
              <a:t>-3</a:t>
            </a:r>
            <a:r>
              <a:rPr lang="es-ES"/>
              <a:t> </a:t>
            </a:r>
          </a:p>
        </p:txBody>
      </p:sp>
      <p:sp>
        <p:nvSpPr>
          <p:cNvPr id="18445" name="TextBox 32"/>
          <p:cNvSpPr txBox="1">
            <a:spLocks noChangeArrowheads="1"/>
          </p:cNvSpPr>
          <p:nvPr/>
        </p:nvSpPr>
        <p:spPr bwMode="auto">
          <a:xfrm>
            <a:off x="4810125" y="5534025"/>
            <a:ext cx="3868738" cy="369888"/>
          </a:xfrm>
          <a:prstGeom prst="rect">
            <a:avLst/>
          </a:prstGeom>
          <a:noFill/>
          <a:ln w="9525">
            <a:noFill/>
            <a:miter lim="800000"/>
            <a:headEnd/>
            <a:tailEnd/>
          </a:ln>
        </p:spPr>
        <p:txBody>
          <a:bodyPr wrap="none">
            <a:spAutoFit/>
          </a:bodyPr>
          <a:lstStyle/>
          <a:p>
            <a:pPr>
              <a:buFont typeface="Arial" charset="0"/>
              <a:buChar char="•"/>
            </a:pPr>
            <a:r>
              <a:rPr lang="es-ES"/>
              <a:t> 100 % polarization of the electrons</a:t>
            </a:r>
          </a:p>
        </p:txBody>
      </p:sp>
      <p:pic>
        <p:nvPicPr>
          <p:cNvPr id="18446" name="Picture 17"/>
          <p:cNvPicPr>
            <a:picLocks noChangeAspect="1" noChangeArrowheads="1"/>
          </p:cNvPicPr>
          <p:nvPr/>
        </p:nvPicPr>
        <p:blipFill>
          <a:blip r:embed="rId7" cstate="print"/>
          <a:srcRect/>
          <a:stretch>
            <a:fillRect/>
          </a:stretch>
        </p:blipFill>
        <p:spPr bwMode="auto">
          <a:xfrm>
            <a:off x="1000125" y="5505450"/>
            <a:ext cx="3552825" cy="285750"/>
          </a:xfrm>
          <a:prstGeom prst="rect">
            <a:avLst/>
          </a:prstGeom>
          <a:noFill/>
          <a:ln w="9525">
            <a:noFill/>
            <a:miter lim="800000"/>
            <a:headEnd/>
            <a:tailEnd/>
          </a:ln>
        </p:spPr>
      </p:pic>
      <p:sp>
        <p:nvSpPr>
          <p:cNvPr id="18447" name="TextBox 35"/>
          <p:cNvSpPr txBox="1">
            <a:spLocks noChangeArrowheads="1"/>
          </p:cNvSpPr>
          <p:nvPr/>
        </p:nvSpPr>
        <p:spPr bwMode="auto">
          <a:xfrm>
            <a:off x="3810000" y="1143000"/>
            <a:ext cx="1531938" cy="369888"/>
          </a:xfrm>
          <a:prstGeom prst="rect">
            <a:avLst/>
          </a:prstGeom>
          <a:noFill/>
          <a:ln w="9525">
            <a:noFill/>
            <a:miter lim="800000"/>
            <a:headEnd/>
            <a:tailEnd/>
          </a:ln>
        </p:spPr>
        <p:txBody>
          <a:bodyPr wrap="none">
            <a:spAutoFit/>
          </a:bodyPr>
          <a:lstStyle/>
          <a:p>
            <a:r>
              <a:rPr lang="es-ES" b="1">
                <a:solidFill>
                  <a:srgbClr val="C00000"/>
                </a:solidFill>
              </a:rPr>
              <a:t>Storage Cell</a:t>
            </a:r>
          </a:p>
        </p:txBody>
      </p:sp>
      <p:sp>
        <p:nvSpPr>
          <p:cNvPr id="18448" name="TextBox 18"/>
          <p:cNvSpPr txBox="1">
            <a:spLocks noChangeArrowheads="1"/>
          </p:cNvSpPr>
          <p:nvPr/>
        </p:nvSpPr>
        <p:spPr bwMode="auto">
          <a:xfrm>
            <a:off x="4924425" y="3287713"/>
            <a:ext cx="1352550" cy="369887"/>
          </a:xfrm>
          <a:prstGeom prst="rect">
            <a:avLst/>
          </a:prstGeom>
          <a:noFill/>
          <a:ln w="9525">
            <a:noFill/>
            <a:miter lim="800000"/>
            <a:headEnd/>
            <a:tailEnd/>
          </a:ln>
        </p:spPr>
        <p:txBody>
          <a:bodyPr>
            <a:spAutoFit/>
          </a:bodyPr>
          <a:lstStyle/>
          <a:p>
            <a:r>
              <a:rPr lang="es-ES" smtClean="0">
                <a:solidFill>
                  <a:srgbClr val="C00000"/>
                </a:solidFill>
              </a:rPr>
              <a:t> H+H         H</a:t>
            </a:r>
            <a:r>
              <a:rPr lang="es-ES" baseline="-25000" smtClean="0">
                <a:solidFill>
                  <a:srgbClr val="C00000"/>
                </a:solidFill>
              </a:rPr>
              <a:t>2</a:t>
            </a:r>
            <a:endParaRPr lang="es-ES" baseline="-25000">
              <a:solidFill>
                <a:srgbClr val="C00000"/>
              </a:solidFill>
            </a:endParaRPr>
          </a:p>
        </p:txBody>
      </p:sp>
      <p:cxnSp>
        <p:nvCxnSpPr>
          <p:cNvPr id="21" name="Straight Arrow Connector 20"/>
          <p:cNvCxnSpPr/>
          <p:nvPr/>
        </p:nvCxnSpPr>
        <p:spPr>
          <a:xfrm>
            <a:off x="5508104" y="3501008"/>
            <a:ext cx="304800" cy="0"/>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450" name="TextBox 21"/>
          <p:cNvSpPr txBox="1">
            <a:spLocks noChangeArrowheads="1"/>
          </p:cNvSpPr>
          <p:nvPr/>
        </p:nvSpPr>
        <p:spPr bwMode="auto">
          <a:xfrm>
            <a:off x="6445250" y="4581525"/>
            <a:ext cx="298450" cy="584200"/>
          </a:xfrm>
          <a:prstGeom prst="rect">
            <a:avLst/>
          </a:prstGeom>
          <a:noFill/>
          <a:ln w="9525">
            <a:noFill/>
            <a:miter lim="800000"/>
            <a:headEnd/>
            <a:tailEnd/>
          </a:ln>
        </p:spPr>
        <p:txBody>
          <a:bodyPr wrap="none">
            <a:spAutoFit/>
          </a:bodyPr>
          <a:lstStyle/>
          <a:p>
            <a:r>
              <a:rPr lang="es-ES" sz="3200"/>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a:spLocks noChangeArrowheads="1"/>
          </p:cNvSpPr>
          <p:nvPr/>
        </p:nvSpPr>
        <p:spPr bwMode="auto">
          <a:xfrm>
            <a:off x="2895600" y="228600"/>
            <a:ext cx="4179349" cy="707886"/>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sp3d extrusionH="57150">
              <a:bevelT w="38100" h="38100"/>
            </a:sp3d>
          </a:bodyPr>
          <a:lstStyle/>
          <a:p>
            <a:pPr>
              <a:defRPr/>
            </a:pPr>
            <a:r>
              <a:rPr lang="en-US" sz="4000" b="1" dirty="0">
                <a:solidFill>
                  <a:srgbClr val="3333FF"/>
                </a:solidFill>
                <a:latin typeface="Sylfaen" pitchFamily="18" charset="0"/>
              </a:rPr>
              <a:t>Summary/Outlook</a:t>
            </a:r>
          </a:p>
        </p:txBody>
      </p:sp>
      <p:sp>
        <p:nvSpPr>
          <p:cNvPr id="25603" name="TextBox 4"/>
          <p:cNvSpPr txBox="1">
            <a:spLocks noChangeArrowheads="1"/>
          </p:cNvSpPr>
          <p:nvPr/>
        </p:nvSpPr>
        <p:spPr bwMode="auto">
          <a:xfrm>
            <a:off x="533400" y="1143000"/>
            <a:ext cx="8025980" cy="5078313"/>
          </a:xfrm>
          <a:prstGeom prst="rect">
            <a:avLst/>
          </a:prstGeom>
          <a:noFill/>
          <a:ln w="9525">
            <a:noFill/>
            <a:miter lim="800000"/>
            <a:headEnd/>
            <a:tailEnd/>
          </a:ln>
        </p:spPr>
        <p:txBody>
          <a:bodyPr wrap="none">
            <a:spAutoFit/>
          </a:bodyPr>
          <a:lstStyle/>
          <a:p>
            <a:pPr>
              <a:buFont typeface="Arial" charset="0"/>
              <a:buChar char="•"/>
            </a:pPr>
            <a:r>
              <a:rPr lang="es-ES"/>
              <a:t> PV electron scattering experiments at MESA are </a:t>
            </a:r>
            <a:r>
              <a:rPr lang="es-ES" smtClean="0"/>
              <a:t>planned </a:t>
            </a:r>
            <a:r>
              <a:rPr lang="es-ES" smtClean="0"/>
              <a:t>with systematic </a:t>
            </a:r>
            <a:endParaRPr lang="es-ES"/>
          </a:p>
          <a:p>
            <a:r>
              <a:rPr lang="es-ES"/>
              <a:t>  accuracy of </a:t>
            </a:r>
            <a:r>
              <a:rPr lang="es-ES">
                <a:solidFill>
                  <a:srgbClr val="FF0000"/>
                </a:solidFill>
              </a:rPr>
              <a:t>&lt; 0.5% </a:t>
            </a:r>
            <a:r>
              <a:rPr lang="es-ES"/>
              <a:t>for the beam polaization measurements</a:t>
            </a:r>
          </a:p>
          <a:p>
            <a:endParaRPr lang="es-ES"/>
          </a:p>
          <a:p>
            <a:pPr>
              <a:buFont typeface="Arial" charset="0"/>
              <a:buChar char="•"/>
            </a:pPr>
            <a:r>
              <a:rPr lang="es-ES"/>
              <a:t> Atomic Hydrogen gas, stored in a ultra-cold magnetic trap can provide this</a:t>
            </a:r>
          </a:p>
          <a:p>
            <a:r>
              <a:rPr lang="es-ES"/>
              <a:t> accuracy</a:t>
            </a:r>
          </a:p>
          <a:p>
            <a:endParaRPr lang="es-ES"/>
          </a:p>
          <a:p>
            <a:pPr>
              <a:buFont typeface="Arial" charset="0"/>
              <a:buChar char="•"/>
            </a:pPr>
            <a:r>
              <a:rPr lang="es-ES"/>
              <a:t> A solenoid and a dilution refrigerator were shipped from the University of Virginia </a:t>
            </a:r>
          </a:p>
          <a:p>
            <a:r>
              <a:rPr lang="es-ES"/>
              <a:t>  to Mainz</a:t>
            </a:r>
          </a:p>
          <a:p>
            <a:pPr>
              <a:buFont typeface="Arial" charset="0"/>
              <a:buChar char="•"/>
            </a:pPr>
            <a:endParaRPr lang="es-ES"/>
          </a:p>
          <a:p>
            <a:pPr>
              <a:buFont typeface="Arial" charset="0"/>
              <a:buChar char="•"/>
            </a:pPr>
            <a:r>
              <a:rPr lang="es-ES"/>
              <a:t> Cooling down of the solenoid will be performed in the next weeks</a:t>
            </a:r>
          </a:p>
          <a:p>
            <a:endParaRPr lang="es-ES"/>
          </a:p>
          <a:p>
            <a:pPr>
              <a:buFont typeface="Arial" charset="0"/>
              <a:buChar char="•"/>
            </a:pPr>
            <a:r>
              <a:rPr lang="es-ES"/>
              <a:t> New dilution refrigerator design and production is needed</a:t>
            </a:r>
          </a:p>
          <a:p>
            <a:pPr>
              <a:buFont typeface="Arial" charset="0"/>
              <a:buChar char="•"/>
            </a:pPr>
            <a:endParaRPr lang="es-ES"/>
          </a:p>
          <a:p>
            <a:pPr>
              <a:buFont typeface="Arial" charset="0"/>
              <a:buChar char="•"/>
            </a:pPr>
            <a:r>
              <a:rPr lang="es-ES"/>
              <a:t> Production of a new </a:t>
            </a:r>
            <a:r>
              <a:rPr lang="es-ES" i="1"/>
              <a:t>mixing chamber </a:t>
            </a:r>
            <a:r>
              <a:rPr lang="es-ES"/>
              <a:t>and a atomic hydrogen dissociator is also </a:t>
            </a:r>
          </a:p>
          <a:p>
            <a:r>
              <a:rPr lang="es-ES"/>
              <a:t>  planned</a:t>
            </a:r>
          </a:p>
          <a:p>
            <a:endParaRPr lang="es-ES"/>
          </a:p>
          <a:p>
            <a:pPr>
              <a:buFont typeface="Arial" charset="0"/>
              <a:buChar char="•"/>
            </a:pPr>
            <a:r>
              <a:rPr lang="es-ES"/>
              <a:t> Geant4 simulation of the detector system in progress</a:t>
            </a:r>
          </a:p>
          <a:p>
            <a:endParaRPr lang="es-ES"/>
          </a:p>
        </p:txBody>
      </p:sp>
      <p:pic>
        <p:nvPicPr>
          <p:cNvPr id="25605" name="Picture 15"/>
          <p:cNvPicPr>
            <a:picLocks noChangeAspect="1" noChangeArrowheads="1"/>
          </p:cNvPicPr>
          <p:nvPr/>
        </p:nvPicPr>
        <p:blipFill>
          <a:blip r:embed="rId3" cstate="print"/>
          <a:srcRect/>
          <a:stretch>
            <a:fillRect/>
          </a:stretch>
        </p:blipFill>
        <p:spPr bwMode="auto">
          <a:xfrm>
            <a:off x="228600" y="5845175"/>
            <a:ext cx="1524000" cy="936625"/>
          </a:xfrm>
          <a:prstGeom prst="rect">
            <a:avLst/>
          </a:prstGeom>
          <a:noFill/>
          <a:ln w="9525">
            <a:noFill/>
            <a:miter lim="800000"/>
            <a:headEnd/>
            <a:tailEnd/>
          </a:ln>
        </p:spPr>
      </p:pic>
      <p:pic>
        <p:nvPicPr>
          <p:cNvPr id="25606" name="Picture 16"/>
          <p:cNvPicPr>
            <a:picLocks noChangeAspect="1" noChangeArrowheads="1"/>
          </p:cNvPicPr>
          <p:nvPr/>
        </p:nvPicPr>
        <p:blipFill>
          <a:blip r:embed="rId4" cstate="print"/>
          <a:srcRect/>
          <a:stretch>
            <a:fillRect/>
          </a:stretch>
        </p:blipFill>
        <p:spPr bwMode="auto">
          <a:xfrm>
            <a:off x="6877050" y="5867400"/>
            <a:ext cx="2038350" cy="762000"/>
          </a:xfrm>
          <a:prstGeom prst="rect">
            <a:avLst/>
          </a:prstGeom>
          <a:noFill/>
          <a:ln w="9525">
            <a:noFill/>
            <a:miter lim="800000"/>
            <a:headEnd/>
            <a:tailEnd/>
          </a:ln>
        </p:spPr>
      </p:pic>
      <p:pic>
        <p:nvPicPr>
          <p:cNvPr id="25607" name="Picture 15"/>
          <p:cNvPicPr>
            <a:picLocks noChangeAspect="1" noChangeArrowheads="1"/>
          </p:cNvPicPr>
          <p:nvPr/>
        </p:nvPicPr>
        <p:blipFill>
          <a:blip r:embed="rId5" cstate="print"/>
          <a:srcRect/>
          <a:stretch>
            <a:fillRect/>
          </a:stretch>
        </p:blipFill>
        <p:spPr bwMode="auto">
          <a:xfrm>
            <a:off x="76200" y="85725"/>
            <a:ext cx="2209800" cy="904875"/>
          </a:xfrm>
          <a:prstGeom prst="rect">
            <a:avLst/>
          </a:prstGeom>
          <a:noFill/>
          <a:ln w="9525">
            <a:noFill/>
            <a:miter lim="800000"/>
            <a:headEnd/>
            <a:tailEnd/>
          </a:ln>
        </p:spPr>
      </p:pic>
      <p:pic>
        <p:nvPicPr>
          <p:cNvPr id="25608" name="Picture 23" descr="mamilogo"/>
          <p:cNvPicPr>
            <a:picLocks noGrp="1" noChangeAspect="1" noChangeArrowheads="1"/>
          </p:cNvPicPr>
          <p:nvPr>
            <p:ph sz="half" idx="1"/>
          </p:nvPr>
        </p:nvPicPr>
        <p:blipFill>
          <a:blip r:embed="rId6" cstate="print"/>
          <a:srcRect/>
          <a:stretch>
            <a:fillRect/>
          </a:stretch>
        </p:blipFill>
        <p:spPr>
          <a:xfrm>
            <a:off x="8001000" y="47625"/>
            <a:ext cx="990600" cy="981075"/>
          </a:xfrm>
          <a:ln>
            <a:solidFill>
              <a:srgbClr val="000000"/>
            </a:solid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2514600" y="1295400"/>
            <a:ext cx="6096000" cy="838200"/>
          </a:xfrm>
        </p:spPr>
        <p:txBody>
          <a:bodyPr>
            <a:normAutofit fontScale="90000"/>
          </a:bodyPr>
          <a:lstStyle/>
          <a:p>
            <a:r>
              <a:rPr lang="en-US" sz="3200" b="1" i="1" dirty="0" smtClean="0">
                <a:solidFill>
                  <a:srgbClr val="0000FF"/>
                </a:solidFill>
              </a:rPr>
              <a:t>The polarized hydrogen jet target measurements at RHIC</a:t>
            </a:r>
          </a:p>
        </p:txBody>
      </p:sp>
      <p:sp>
        <p:nvSpPr>
          <p:cNvPr id="5" name="Rectangle 3"/>
          <p:cNvSpPr>
            <a:spLocks noGrp="1" noChangeArrowheads="1"/>
          </p:cNvSpPr>
          <p:nvPr>
            <p:ph type="subTitle" idx="1"/>
          </p:nvPr>
        </p:nvSpPr>
        <p:spPr>
          <a:xfrm>
            <a:off x="152400" y="2590800"/>
            <a:ext cx="8839200" cy="3124200"/>
          </a:xfrm>
        </p:spPr>
        <p:txBody>
          <a:bodyPr rtlCol="0">
            <a:normAutofit lnSpcReduction="10000"/>
          </a:bodyPr>
          <a:lstStyle/>
          <a:p>
            <a:pPr marL="609600" indent="-609600" fontAlgn="auto">
              <a:spcAft>
                <a:spcPts val="0"/>
              </a:spcAft>
              <a:buFont typeface="Arial"/>
              <a:buNone/>
              <a:defRPr/>
            </a:pPr>
            <a:r>
              <a:rPr lang="en-US" sz="1800" dirty="0" smtClean="0">
                <a:solidFill>
                  <a:srgbClr val="0000FF"/>
                </a:solidFill>
                <a:latin typeface="Arial" charset="0"/>
              </a:rPr>
              <a:t>Andrei Poblaguev</a:t>
            </a:r>
            <a:endParaRPr lang="en-US" sz="1800" dirty="0">
              <a:solidFill>
                <a:srgbClr val="0000FF"/>
              </a:solidFill>
              <a:latin typeface="Arial" charset="0"/>
              <a:ea typeface="+mn-ea"/>
            </a:endParaRPr>
          </a:p>
          <a:p>
            <a:pPr marL="609600" indent="-609600" fontAlgn="auto">
              <a:spcAft>
                <a:spcPts val="0"/>
              </a:spcAft>
              <a:buFont typeface="Arial"/>
              <a:buNone/>
              <a:defRPr/>
            </a:pPr>
            <a:r>
              <a:rPr lang="en-US" sz="1800" i="1" dirty="0">
                <a:solidFill>
                  <a:srgbClr val="0000FF"/>
                </a:solidFill>
                <a:latin typeface="Arial" charset="0"/>
                <a:ea typeface="+mn-ea"/>
              </a:rPr>
              <a:t>Brookhaven National </a:t>
            </a:r>
            <a:r>
              <a:rPr lang="en-US" sz="1800" i="1" dirty="0" smtClean="0">
                <a:solidFill>
                  <a:srgbClr val="0000FF"/>
                </a:solidFill>
                <a:latin typeface="Arial" charset="0"/>
                <a:ea typeface="+mn-ea"/>
              </a:rPr>
              <a:t>Laboratory</a:t>
            </a:r>
          </a:p>
          <a:p>
            <a:pPr marL="609600" indent="-609600" fontAlgn="auto">
              <a:spcAft>
                <a:spcPts val="0"/>
              </a:spcAft>
              <a:buFont typeface="Arial"/>
              <a:buNone/>
              <a:defRPr/>
            </a:pPr>
            <a:endParaRPr lang="en-US" sz="1800" dirty="0">
              <a:latin typeface="Arial" charset="0"/>
              <a:ea typeface="+mn-ea"/>
            </a:endParaRPr>
          </a:p>
          <a:p>
            <a:pPr marL="609600" indent="-609600" algn="l" fontAlgn="auto">
              <a:spcAft>
                <a:spcPts val="0"/>
              </a:spcAft>
              <a:buFont typeface="Arial"/>
              <a:buNone/>
              <a:defRPr/>
            </a:pPr>
            <a:endParaRPr lang="en-US" sz="1600" u="sng" dirty="0" smtClean="0">
              <a:latin typeface="Arial" charset="0"/>
              <a:ea typeface="+mn-ea"/>
            </a:endParaRPr>
          </a:p>
          <a:p>
            <a:pPr marL="609600" indent="-609600" algn="l" fontAlgn="auto">
              <a:spcAft>
                <a:spcPts val="0"/>
              </a:spcAft>
              <a:buFont typeface="Arial"/>
              <a:buNone/>
              <a:defRPr/>
            </a:pPr>
            <a:endParaRPr lang="en-US" sz="1600" u="sng" dirty="0" smtClean="0">
              <a:latin typeface="Arial" charset="0"/>
            </a:endParaRPr>
          </a:p>
          <a:p>
            <a:pPr marL="609600" indent="-609600" algn="l" fontAlgn="auto">
              <a:spcAft>
                <a:spcPts val="0"/>
              </a:spcAft>
              <a:buFont typeface="Arial"/>
              <a:buNone/>
              <a:defRPr/>
            </a:pPr>
            <a:endParaRPr lang="en-US" sz="1600" u="sng" dirty="0" smtClean="0">
              <a:latin typeface="Arial" charset="0"/>
              <a:ea typeface="+mn-ea"/>
            </a:endParaRPr>
          </a:p>
          <a:p>
            <a:pPr marL="609600" indent="-609600" algn="l" fontAlgn="auto">
              <a:spcAft>
                <a:spcPts val="0"/>
              </a:spcAft>
              <a:buFont typeface="Arial"/>
              <a:buNone/>
              <a:defRPr/>
            </a:pPr>
            <a:endParaRPr lang="en-US" sz="1600" u="sng" dirty="0" smtClean="0">
              <a:latin typeface="Arial" charset="0"/>
            </a:endParaRPr>
          </a:p>
          <a:p>
            <a:pPr marL="609600" indent="-609600" algn="l" fontAlgn="auto">
              <a:spcAft>
                <a:spcPts val="0"/>
              </a:spcAft>
              <a:buFont typeface="Arial"/>
              <a:buNone/>
              <a:defRPr/>
            </a:pPr>
            <a:endParaRPr lang="en-US" sz="1600" u="sng" dirty="0" smtClean="0">
              <a:latin typeface="Arial" charset="0"/>
              <a:ea typeface="+mn-ea"/>
            </a:endParaRPr>
          </a:p>
          <a:p>
            <a:pPr marL="609600" indent="-609600" algn="l" fontAlgn="auto">
              <a:spcAft>
                <a:spcPts val="0"/>
              </a:spcAft>
              <a:buFont typeface="Arial"/>
              <a:buNone/>
              <a:defRPr/>
            </a:pPr>
            <a:r>
              <a:rPr lang="en-US" sz="1600" u="sng" dirty="0" smtClean="0">
                <a:solidFill>
                  <a:schemeClr val="tx1"/>
                </a:solidFill>
                <a:latin typeface="Arial" charset="0"/>
                <a:ea typeface="+mn-ea"/>
              </a:rPr>
              <a:t>The RHIC/AGS </a:t>
            </a:r>
            <a:r>
              <a:rPr lang="en-US" sz="1600" u="sng" dirty="0">
                <a:solidFill>
                  <a:schemeClr val="tx1"/>
                </a:solidFill>
                <a:latin typeface="Arial" charset="0"/>
                <a:ea typeface="+mn-ea"/>
              </a:rPr>
              <a:t>Polarimetry </a:t>
            </a:r>
            <a:r>
              <a:rPr lang="en-US" sz="1600" u="sng" dirty="0" smtClean="0">
                <a:solidFill>
                  <a:schemeClr val="tx1"/>
                </a:solidFill>
                <a:latin typeface="Arial" charset="0"/>
                <a:ea typeface="+mn-ea"/>
              </a:rPr>
              <a:t>Group:</a:t>
            </a:r>
            <a:endParaRPr lang="en-US" sz="1600" u="sng" dirty="0">
              <a:solidFill>
                <a:schemeClr val="tx1"/>
              </a:solidFill>
              <a:latin typeface="Arial" charset="0"/>
              <a:ea typeface="+mn-ea"/>
            </a:endParaRPr>
          </a:p>
          <a:p>
            <a:pPr marL="609600" indent="-609600" algn="l" fontAlgn="auto">
              <a:spcAft>
                <a:spcPts val="0"/>
              </a:spcAft>
              <a:buFont typeface="Arial"/>
              <a:buNone/>
              <a:defRPr/>
            </a:pPr>
            <a:r>
              <a:rPr lang="en-US" sz="1400" i="1" dirty="0">
                <a:solidFill>
                  <a:schemeClr val="tx1"/>
                </a:solidFill>
                <a:latin typeface="Arial" charset="0"/>
                <a:ea typeface="+mn-ea"/>
              </a:rPr>
              <a:t>I. Alekseev, E. Aschenauer, G. </a:t>
            </a:r>
            <a:r>
              <a:rPr lang="en-US" sz="1400" i="1" dirty="0" err="1">
                <a:solidFill>
                  <a:schemeClr val="tx1"/>
                </a:solidFill>
                <a:latin typeface="Arial" charset="0"/>
                <a:ea typeface="+mn-ea"/>
              </a:rPr>
              <a:t>Atoian</a:t>
            </a:r>
            <a:r>
              <a:rPr lang="en-US" sz="1400" i="1" dirty="0">
                <a:solidFill>
                  <a:schemeClr val="tx1"/>
                </a:solidFill>
                <a:latin typeface="Arial" charset="0"/>
                <a:ea typeface="+mn-ea"/>
              </a:rPr>
              <a:t>, A. </a:t>
            </a:r>
            <a:r>
              <a:rPr lang="en-US" sz="1400" i="1" dirty="0" err="1" smtClean="0">
                <a:solidFill>
                  <a:schemeClr val="tx1"/>
                </a:solidFill>
                <a:latin typeface="Arial" charset="0"/>
                <a:ea typeface="+mn-ea"/>
              </a:rPr>
              <a:t>Bazilevsky</a:t>
            </a:r>
            <a:r>
              <a:rPr lang="en-US" sz="1400" i="1" dirty="0" smtClean="0">
                <a:solidFill>
                  <a:schemeClr val="tx1"/>
                </a:solidFill>
                <a:latin typeface="Arial" charset="0"/>
                <a:ea typeface="+mn-ea"/>
              </a:rPr>
              <a:t>,  </a:t>
            </a:r>
            <a:r>
              <a:rPr lang="en-US" sz="1400" i="1" dirty="0" err="1" smtClean="0">
                <a:solidFill>
                  <a:schemeClr val="tx1"/>
                </a:solidFill>
                <a:latin typeface="Arial" charset="0"/>
                <a:ea typeface="+mn-ea"/>
              </a:rPr>
              <a:t>A.Dion</a:t>
            </a:r>
            <a:r>
              <a:rPr lang="en-US" sz="1400" i="1" dirty="0" smtClean="0">
                <a:solidFill>
                  <a:schemeClr val="tx1"/>
                </a:solidFill>
                <a:latin typeface="Arial" charset="0"/>
                <a:ea typeface="+mn-ea"/>
              </a:rPr>
              <a:t>, </a:t>
            </a:r>
            <a:r>
              <a:rPr lang="en-US" sz="1400" i="1" dirty="0" smtClean="0">
                <a:solidFill>
                  <a:schemeClr val="tx1"/>
                </a:solidFill>
                <a:latin typeface="Arial" charset="0"/>
              </a:rPr>
              <a:t>K.O. </a:t>
            </a:r>
            <a:r>
              <a:rPr lang="en-US" sz="1400" i="1" dirty="0" err="1" smtClean="0">
                <a:solidFill>
                  <a:schemeClr val="tx1"/>
                </a:solidFill>
                <a:latin typeface="Arial" charset="0"/>
              </a:rPr>
              <a:t>Eyser</a:t>
            </a:r>
            <a:r>
              <a:rPr lang="en-US" sz="1400" i="1" dirty="0" smtClean="0">
                <a:solidFill>
                  <a:schemeClr val="tx1"/>
                </a:solidFill>
                <a:latin typeface="Arial" charset="0"/>
                <a:ea typeface="+mn-ea"/>
              </a:rPr>
              <a:t>, </a:t>
            </a:r>
            <a:r>
              <a:rPr lang="en-US" sz="1400" i="1" dirty="0">
                <a:solidFill>
                  <a:schemeClr val="tx1"/>
                </a:solidFill>
                <a:latin typeface="Arial" charset="0"/>
                <a:ea typeface="+mn-ea"/>
              </a:rPr>
              <a:t>H. Huang</a:t>
            </a:r>
            <a:r>
              <a:rPr lang="en-US" sz="1400" i="1" dirty="0" smtClean="0">
                <a:solidFill>
                  <a:schemeClr val="tx1"/>
                </a:solidFill>
                <a:latin typeface="Arial" charset="0"/>
                <a:ea typeface="+mn-ea"/>
              </a:rPr>
              <a:t>, </a:t>
            </a:r>
            <a:r>
              <a:rPr lang="en-US" sz="1400" i="1" dirty="0" err="1" smtClean="0">
                <a:solidFill>
                  <a:schemeClr val="tx1"/>
                </a:solidFill>
                <a:latin typeface="Arial" charset="0"/>
                <a:ea typeface="+mn-ea"/>
              </a:rPr>
              <a:t>D.Kalinkin</a:t>
            </a:r>
            <a:r>
              <a:rPr lang="en-US" sz="1400" i="1" dirty="0" smtClean="0">
                <a:solidFill>
                  <a:schemeClr val="tx1"/>
                </a:solidFill>
                <a:latin typeface="Arial" charset="0"/>
                <a:ea typeface="+mn-ea"/>
              </a:rPr>
              <a:t>, </a:t>
            </a:r>
          </a:p>
          <a:p>
            <a:pPr marL="609600" indent="-609600" algn="l" fontAlgn="auto">
              <a:spcAft>
                <a:spcPts val="0"/>
              </a:spcAft>
              <a:buFont typeface="Arial"/>
              <a:buNone/>
              <a:defRPr/>
            </a:pPr>
            <a:r>
              <a:rPr lang="en-US" sz="1400" i="1" dirty="0" smtClean="0">
                <a:solidFill>
                  <a:schemeClr val="tx1"/>
                </a:solidFill>
                <a:latin typeface="Arial" charset="0"/>
              </a:rPr>
              <a:t>Y. Makdisi</a:t>
            </a:r>
            <a:r>
              <a:rPr lang="en-US" sz="1400" i="1" dirty="0" smtClean="0">
                <a:solidFill>
                  <a:schemeClr val="tx1"/>
                </a:solidFill>
                <a:latin typeface="Arial" charset="0"/>
                <a:ea typeface="+mn-ea"/>
              </a:rPr>
              <a:t>, </a:t>
            </a:r>
            <a:r>
              <a:rPr lang="en-US" sz="1400" i="1" dirty="0" err="1" smtClean="0">
                <a:solidFill>
                  <a:schemeClr val="tx1"/>
                </a:solidFill>
                <a:latin typeface="Arial" charset="0"/>
                <a:ea typeface="+mn-ea"/>
              </a:rPr>
              <a:t>A.Poblaguev</a:t>
            </a:r>
            <a:r>
              <a:rPr lang="en-US" sz="1400" i="1" dirty="0" smtClean="0">
                <a:solidFill>
                  <a:schemeClr val="tx1"/>
                </a:solidFill>
                <a:latin typeface="Arial" charset="0"/>
                <a:ea typeface="+mn-ea"/>
              </a:rPr>
              <a:t>, W. </a:t>
            </a:r>
            <a:r>
              <a:rPr lang="en-US" sz="1400" i="1" dirty="0" err="1" smtClean="0">
                <a:solidFill>
                  <a:schemeClr val="tx1"/>
                </a:solidFill>
                <a:latin typeface="Arial" charset="0"/>
                <a:ea typeface="+mn-ea"/>
              </a:rPr>
              <a:t>Schmidke</a:t>
            </a:r>
            <a:r>
              <a:rPr lang="en-US" sz="1400" i="1" dirty="0" smtClean="0">
                <a:solidFill>
                  <a:schemeClr val="tx1"/>
                </a:solidFill>
                <a:latin typeface="Arial" charset="0"/>
                <a:ea typeface="+mn-ea"/>
              </a:rPr>
              <a:t>, D. Smirnov, </a:t>
            </a:r>
            <a:r>
              <a:rPr lang="en-US" sz="1400" i="1" dirty="0">
                <a:solidFill>
                  <a:schemeClr val="tx1"/>
                </a:solidFill>
                <a:latin typeface="Arial" charset="0"/>
                <a:ea typeface="+mn-ea"/>
              </a:rPr>
              <a:t>D. </a:t>
            </a:r>
            <a:r>
              <a:rPr lang="en-US" sz="1400" i="1" dirty="0" err="1">
                <a:solidFill>
                  <a:schemeClr val="tx1"/>
                </a:solidFill>
                <a:latin typeface="Arial" charset="0"/>
                <a:ea typeface="+mn-ea"/>
              </a:rPr>
              <a:t>Svirida</a:t>
            </a:r>
            <a:r>
              <a:rPr lang="en-US" sz="1400" i="1" dirty="0">
                <a:solidFill>
                  <a:schemeClr val="tx1"/>
                </a:solidFill>
                <a:latin typeface="Arial" charset="0"/>
                <a:ea typeface="+mn-ea"/>
              </a:rPr>
              <a:t>, K. Yip, A. </a:t>
            </a:r>
            <a:r>
              <a:rPr lang="en-US" sz="1400" i="1" dirty="0" smtClean="0">
                <a:solidFill>
                  <a:schemeClr val="tx1"/>
                </a:solidFill>
                <a:latin typeface="Arial" charset="0"/>
                <a:ea typeface="+mn-ea"/>
              </a:rPr>
              <a:t>Zelenski</a:t>
            </a:r>
            <a:endParaRPr lang="en-US" sz="1400" i="1" dirty="0">
              <a:solidFill>
                <a:schemeClr val="tx1"/>
              </a:solidFill>
              <a:latin typeface="Arial" charset="0"/>
              <a:ea typeface="+mn-ea"/>
            </a:endParaRPr>
          </a:p>
        </p:txBody>
      </p:sp>
      <p:graphicFrame>
        <p:nvGraphicFramePr>
          <p:cNvPr id="13314" name="Object 2"/>
          <p:cNvGraphicFramePr>
            <a:graphicFrameLocks noChangeAspect="1"/>
          </p:cNvGraphicFramePr>
          <p:nvPr/>
        </p:nvGraphicFramePr>
        <p:xfrm>
          <a:off x="6493665" y="228600"/>
          <a:ext cx="2459835" cy="914400"/>
        </p:xfrm>
        <a:graphic>
          <a:graphicData uri="http://schemas.openxmlformats.org/presentationml/2006/ole">
            <p:oleObj spid="_x0000_s48130" name="Document" r:id="rId3" imgW="5868219" imgH="2172003" progId="Word.Document.8">
              <p:embed/>
            </p:oleObj>
          </a:graphicData>
        </a:graphic>
      </p:graphicFrame>
      <p:pic>
        <p:nvPicPr>
          <p:cNvPr id="1028" name="Picture 4" descr="http://faculty.virginia.edu/PSTP2013/PSTPlogo.jpg"/>
          <p:cNvPicPr>
            <a:picLocks noChangeAspect="1" noChangeArrowheads="1"/>
          </p:cNvPicPr>
          <p:nvPr/>
        </p:nvPicPr>
        <p:blipFill>
          <a:blip r:embed="rId4" cstate="print"/>
          <a:srcRect/>
          <a:stretch>
            <a:fillRect/>
          </a:stretch>
        </p:blipFill>
        <p:spPr bwMode="auto">
          <a:xfrm>
            <a:off x="304800" y="304800"/>
            <a:ext cx="1981200" cy="1793604"/>
          </a:xfrm>
          <a:prstGeom prst="rect">
            <a:avLst/>
          </a:prstGeom>
          <a:noFill/>
        </p:spPr>
      </p:pic>
      <p:sp>
        <p:nvSpPr>
          <p:cNvPr id="9" name="Date Placeholder 8"/>
          <p:cNvSpPr>
            <a:spLocks noGrp="1"/>
          </p:cNvSpPr>
          <p:nvPr>
            <p:ph type="dt" sz="half" idx="10"/>
          </p:nvPr>
        </p:nvSpPr>
        <p:spPr/>
        <p:txBody>
          <a:bodyPr/>
          <a:lstStyle/>
          <a:p>
            <a:r>
              <a:rPr lang="en-US" smtClean="0"/>
              <a:t>9/12/2013</a:t>
            </a:r>
            <a:endParaRPr lang="en-US" dirty="0"/>
          </a:p>
        </p:txBody>
      </p:sp>
      <p:sp>
        <p:nvSpPr>
          <p:cNvPr id="10" name="Slide Number Placeholder 9"/>
          <p:cNvSpPr>
            <a:spLocks noGrp="1"/>
          </p:cNvSpPr>
          <p:nvPr>
            <p:ph type="sldNum" sz="quarter" idx="12"/>
          </p:nvPr>
        </p:nvSpPr>
        <p:spPr/>
        <p:txBody>
          <a:bodyPr/>
          <a:lstStyle/>
          <a:p>
            <a:fld id="{C43EE075-043A-4F26-BB58-4977CF5E5804}" type="slidenum">
              <a:rPr lang="en-US" smtClean="0"/>
              <a:pPr/>
              <a:t>58</a:t>
            </a:fld>
            <a:endParaRPr lang="en-US" dirty="0"/>
          </a:p>
        </p:txBody>
      </p:sp>
      <p:sp>
        <p:nvSpPr>
          <p:cNvPr id="11" name="Footer Placeholder 10"/>
          <p:cNvSpPr>
            <a:spLocks noGrp="1"/>
          </p:cNvSpPr>
          <p:nvPr>
            <p:ph type="ftr" sz="quarter" idx="11"/>
          </p:nvPr>
        </p:nvSpPr>
        <p:spPr/>
        <p:txBody>
          <a:bodyPr/>
          <a:lstStyle/>
          <a:p>
            <a:r>
              <a:rPr lang="en-US" smtClean="0"/>
              <a:t>PSTP 2013, University of Virginia</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p:cNvPicPr>
            <a:picLocks noChangeAspect="1" noChangeArrowheads="1"/>
          </p:cNvPicPr>
          <p:nvPr/>
        </p:nvPicPr>
        <p:blipFill>
          <a:blip r:embed="rId2" cstate="print"/>
          <a:srcRect/>
          <a:stretch>
            <a:fillRect/>
          </a:stretch>
        </p:blipFill>
        <p:spPr bwMode="auto">
          <a:xfrm>
            <a:off x="4495800" y="685800"/>
            <a:ext cx="3032125" cy="6172200"/>
          </a:xfrm>
          <a:prstGeom prst="rect">
            <a:avLst/>
          </a:prstGeom>
          <a:noFill/>
          <a:ln w="9525">
            <a:noFill/>
            <a:miter lim="800000"/>
            <a:headEnd/>
            <a:tailEnd/>
          </a:ln>
        </p:spPr>
      </p:pic>
      <p:sp>
        <p:nvSpPr>
          <p:cNvPr id="35844" name="Text Box 7"/>
          <p:cNvSpPr txBox="1">
            <a:spLocks noChangeArrowheads="1"/>
          </p:cNvSpPr>
          <p:nvPr/>
        </p:nvSpPr>
        <p:spPr bwMode="auto">
          <a:xfrm>
            <a:off x="3124200" y="1828800"/>
            <a:ext cx="1422400" cy="915988"/>
          </a:xfrm>
          <a:prstGeom prst="rect">
            <a:avLst/>
          </a:prstGeom>
          <a:noFill/>
          <a:ln w="9525">
            <a:noFill/>
            <a:miter lim="800000"/>
            <a:headEnd/>
            <a:tailEnd/>
          </a:ln>
        </p:spPr>
        <p:txBody>
          <a:bodyPr>
            <a:prstTxWarp prst="textNoShape">
              <a:avLst/>
            </a:prstTxWarp>
            <a:spAutoFit/>
          </a:bodyPr>
          <a:lstStyle/>
          <a:p>
            <a:pPr algn="l" eaLnBrk="1" hangingPunct="1"/>
            <a:r>
              <a:rPr lang="en-US" sz="1800">
                <a:solidFill>
                  <a:srgbClr val="0033CC"/>
                </a:solidFill>
                <a:latin typeface="Tahoma" charset="0"/>
              </a:rPr>
              <a:t>separation</a:t>
            </a:r>
          </a:p>
          <a:p>
            <a:pPr algn="l" eaLnBrk="1" hangingPunct="1"/>
            <a:r>
              <a:rPr lang="en-US" sz="1800">
                <a:solidFill>
                  <a:srgbClr val="0033CC"/>
                </a:solidFill>
                <a:latin typeface="Tahoma" charset="0"/>
              </a:rPr>
              <a:t>magnets</a:t>
            </a:r>
          </a:p>
          <a:p>
            <a:pPr algn="l" eaLnBrk="1" hangingPunct="1"/>
            <a:r>
              <a:rPr lang="en-US" sz="1800">
                <a:solidFill>
                  <a:srgbClr val="0033CC"/>
                </a:solidFill>
                <a:latin typeface="Tahoma" charset="0"/>
              </a:rPr>
              <a:t>(sextupoles)</a:t>
            </a:r>
          </a:p>
        </p:txBody>
      </p:sp>
      <p:sp>
        <p:nvSpPr>
          <p:cNvPr id="35845" name="Text Box 8"/>
          <p:cNvSpPr txBox="1">
            <a:spLocks noChangeArrowheads="1"/>
          </p:cNvSpPr>
          <p:nvPr/>
        </p:nvSpPr>
        <p:spPr bwMode="auto">
          <a:xfrm>
            <a:off x="3124200" y="1143000"/>
            <a:ext cx="1558925" cy="641350"/>
          </a:xfrm>
          <a:prstGeom prst="rect">
            <a:avLst/>
          </a:prstGeom>
          <a:noFill/>
          <a:ln w="9525">
            <a:noFill/>
            <a:miter lim="800000"/>
            <a:headEnd/>
            <a:tailEnd/>
          </a:ln>
        </p:spPr>
        <p:txBody>
          <a:bodyPr wrap="none">
            <a:prstTxWarp prst="textNoShape">
              <a:avLst/>
            </a:prstTxWarp>
            <a:spAutoFit/>
          </a:bodyPr>
          <a:lstStyle/>
          <a:p>
            <a:pPr algn="l" eaLnBrk="1" hangingPunct="1"/>
            <a:r>
              <a:rPr lang="en-US" sz="1800">
                <a:solidFill>
                  <a:srgbClr val="0033CC"/>
                </a:solidFill>
                <a:latin typeface="Tahoma" charset="0"/>
              </a:rPr>
              <a:t>H</a:t>
            </a:r>
            <a:r>
              <a:rPr lang="en-US" sz="1800" baseline="-25000">
                <a:solidFill>
                  <a:srgbClr val="0033CC"/>
                </a:solidFill>
                <a:latin typeface="Tahoma" charset="0"/>
              </a:rPr>
              <a:t>2</a:t>
            </a:r>
            <a:r>
              <a:rPr lang="en-US" sz="1800">
                <a:solidFill>
                  <a:srgbClr val="0033CC"/>
                </a:solidFill>
                <a:latin typeface="Tahoma" charset="0"/>
              </a:rPr>
              <a:t> dissociator</a:t>
            </a:r>
          </a:p>
          <a:p>
            <a:pPr algn="l" eaLnBrk="1" hangingPunct="1"/>
            <a:r>
              <a:rPr lang="en-US" sz="1800">
                <a:solidFill>
                  <a:srgbClr val="0033CC"/>
                </a:solidFill>
                <a:latin typeface="Tahoma" charset="0"/>
              </a:rPr>
              <a:t>RF cavity</a:t>
            </a:r>
          </a:p>
        </p:txBody>
      </p:sp>
      <p:sp>
        <p:nvSpPr>
          <p:cNvPr id="35846" name="Line 10"/>
          <p:cNvSpPr>
            <a:spLocks noChangeShapeType="1"/>
          </p:cNvSpPr>
          <p:nvPr/>
        </p:nvSpPr>
        <p:spPr bwMode="auto">
          <a:xfrm flipH="1">
            <a:off x="6934200" y="5562600"/>
            <a:ext cx="457200" cy="609600"/>
          </a:xfrm>
          <a:prstGeom prst="line">
            <a:avLst/>
          </a:prstGeom>
          <a:noFill/>
          <a:ln w="38100">
            <a:solidFill>
              <a:srgbClr val="008000"/>
            </a:solidFill>
            <a:miter lim="800000"/>
            <a:headEnd/>
            <a:tailEnd type="triangle" w="med" len="med"/>
          </a:ln>
        </p:spPr>
        <p:txBody>
          <a:bodyPr wrap="none">
            <a:prstTxWarp prst="textNoShape">
              <a:avLst/>
            </a:prstTxWarp>
          </a:bodyPr>
          <a:lstStyle/>
          <a:p>
            <a:endParaRPr lang="en-US"/>
          </a:p>
        </p:txBody>
      </p:sp>
      <p:sp>
        <p:nvSpPr>
          <p:cNvPr id="35847" name="Text Box 11"/>
          <p:cNvSpPr txBox="1">
            <a:spLocks noChangeArrowheads="1"/>
          </p:cNvSpPr>
          <p:nvPr/>
        </p:nvSpPr>
        <p:spPr bwMode="auto">
          <a:xfrm>
            <a:off x="3124200" y="2819400"/>
            <a:ext cx="1422400" cy="915988"/>
          </a:xfrm>
          <a:prstGeom prst="rect">
            <a:avLst/>
          </a:prstGeom>
          <a:noFill/>
          <a:ln w="9525">
            <a:noFill/>
            <a:miter lim="800000"/>
            <a:headEnd/>
            <a:tailEnd/>
          </a:ln>
        </p:spPr>
        <p:txBody>
          <a:bodyPr wrap="none">
            <a:prstTxWarp prst="textNoShape">
              <a:avLst/>
            </a:prstTxWarp>
            <a:spAutoFit/>
          </a:bodyPr>
          <a:lstStyle/>
          <a:p>
            <a:pPr algn="l" eaLnBrk="1" hangingPunct="1"/>
            <a:r>
              <a:rPr lang="en-US" sz="1800">
                <a:solidFill>
                  <a:srgbClr val="0033CC"/>
                </a:solidFill>
                <a:latin typeface="Tahoma" charset="0"/>
              </a:rPr>
              <a:t>focusing</a:t>
            </a:r>
          </a:p>
          <a:p>
            <a:pPr algn="l" eaLnBrk="1" hangingPunct="1"/>
            <a:r>
              <a:rPr lang="en-US" sz="1800">
                <a:solidFill>
                  <a:srgbClr val="0033CC"/>
                </a:solidFill>
                <a:latin typeface="Tahoma" charset="0"/>
              </a:rPr>
              <a:t>magnets</a:t>
            </a:r>
          </a:p>
          <a:p>
            <a:pPr algn="l" eaLnBrk="1" hangingPunct="1"/>
            <a:r>
              <a:rPr lang="en-US" sz="1800">
                <a:solidFill>
                  <a:srgbClr val="0033CC"/>
                </a:solidFill>
                <a:latin typeface="Tahoma" charset="0"/>
              </a:rPr>
              <a:t>(sextupoles)</a:t>
            </a:r>
          </a:p>
        </p:txBody>
      </p:sp>
      <p:sp>
        <p:nvSpPr>
          <p:cNvPr id="35848" name="Text Box 12"/>
          <p:cNvSpPr txBox="1">
            <a:spLocks noChangeArrowheads="1"/>
          </p:cNvSpPr>
          <p:nvPr/>
        </p:nvSpPr>
        <p:spPr bwMode="auto">
          <a:xfrm>
            <a:off x="3124200" y="3810000"/>
            <a:ext cx="1557338" cy="366713"/>
          </a:xfrm>
          <a:prstGeom prst="rect">
            <a:avLst/>
          </a:prstGeom>
          <a:noFill/>
          <a:ln w="9525">
            <a:noFill/>
            <a:miter lim="800000"/>
            <a:headEnd/>
            <a:tailEnd/>
          </a:ln>
        </p:spPr>
        <p:txBody>
          <a:bodyPr wrap="none">
            <a:prstTxWarp prst="textNoShape">
              <a:avLst/>
            </a:prstTxWarp>
            <a:spAutoFit/>
          </a:bodyPr>
          <a:lstStyle/>
          <a:p>
            <a:pPr algn="l" eaLnBrk="1" hangingPunct="1"/>
            <a:r>
              <a:rPr lang="en-US" sz="1800">
                <a:solidFill>
                  <a:srgbClr val="0033CC"/>
                </a:solidFill>
                <a:latin typeface="Tahoma" charset="0"/>
              </a:rPr>
              <a:t>RF transitions</a:t>
            </a:r>
          </a:p>
        </p:txBody>
      </p:sp>
      <p:sp>
        <p:nvSpPr>
          <p:cNvPr id="35849" name="Line 13"/>
          <p:cNvSpPr>
            <a:spLocks noChangeShapeType="1"/>
          </p:cNvSpPr>
          <p:nvPr/>
        </p:nvSpPr>
        <p:spPr bwMode="auto">
          <a:xfrm flipV="1">
            <a:off x="4343400" y="1524000"/>
            <a:ext cx="1600200" cy="0"/>
          </a:xfrm>
          <a:prstGeom prst="line">
            <a:avLst/>
          </a:prstGeom>
          <a:noFill/>
          <a:ln w="38100">
            <a:solidFill>
              <a:schemeClr val="folHlink"/>
            </a:solidFill>
            <a:miter lim="800000"/>
            <a:headEnd/>
            <a:tailEnd type="triangle" w="med" len="med"/>
          </a:ln>
        </p:spPr>
        <p:txBody>
          <a:bodyPr wrap="none">
            <a:prstTxWarp prst="textNoShape">
              <a:avLst/>
            </a:prstTxWarp>
          </a:bodyPr>
          <a:lstStyle/>
          <a:p>
            <a:endParaRPr lang="en-US"/>
          </a:p>
        </p:txBody>
      </p:sp>
      <p:sp>
        <p:nvSpPr>
          <p:cNvPr id="35850" name="Line 14"/>
          <p:cNvSpPr>
            <a:spLocks noChangeShapeType="1"/>
          </p:cNvSpPr>
          <p:nvPr/>
        </p:nvSpPr>
        <p:spPr bwMode="auto">
          <a:xfrm>
            <a:off x="4191000" y="2362200"/>
            <a:ext cx="1676400" cy="152400"/>
          </a:xfrm>
          <a:prstGeom prst="line">
            <a:avLst/>
          </a:prstGeom>
          <a:noFill/>
          <a:ln w="38100">
            <a:solidFill>
              <a:schemeClr val="folHlink"/>
            </a:solidFill>
            <a:miter lim="800000"/>
            <a:headEnd/>
            <a:tailEnd type="triangle" w="med" len="med"/>
          </a:ln>
        </p:spPr>
        <p:txBody>
          <a:bodyPr wrap="none">
            <a:prstTxWarp prst="textNoShape">
              <a:avLst/>
            </a:prstTxWarp>
          </a:bodyPr>
          <a:lstStyle/>
          <a:p>
            <a:endParaRPr lang="en-US"/>
          </a:p>
        </p:txBody>
      </p:sp>
      <p:sp>
        <p:nvSpPr>
          <p:cNvPr id="35851" name="Line 15"/>
          <p:cNvSpPr>
            <a:spLocks noChangeShapeType="1"/>
          </p:cNvSpPr>
          <p:nvPr/>
        </p:nvSpPr>
        <p:spPr bwMode="auto">
          <a:xfrm flipH="1" flipV="1">
            <a:off x="4191000" y="3276600"/>
            <a:ext cx="1676400" cy="533400"/>
          </a:xfrm>
          <a:prstGeom prst="line">
            <a:avLst/>
          </a:prstGeom>
          <a:noFill/>
          <a:ln w="38100">
            <a:solidFill>
              <a:schemeClr val="folHlink"/>
            </a:solidFill>
            <a:miter lim="800000"/>
            <a:headEnd type="triangle" w="med" len="med"/>
            <a:tailEnd/>
          </a:ln>
        </p:spPr>
        <p:txBody>
          <a:bodyPr wrap="none">
            <a:prstTxWarp prst="textNoShape">
              <a:avLst/>
            </a:prstTxWarp>
          </a:bodyPr>
          <a:lstStyle/>
          <a:p>
            <a:endParaRPr lang="en-US"/>
          </a:p>
        </p:txBody>
      </p:sp>
      <p:sp>
        <p:nvSpPr>
          <p:cNvPr id="35852" name="Line 16"/>
          <p:cNvSpPr>
            <a:spLocks noChangeShapeType="1"/>
          </p:cNvSpPr>
          <p:nvPr/>
        </p:nvSpPr>
        <p:spPr bwMode="auto">
          <a:xfrm>
            <a:off x="4724400" y="3962400"/>
            <a:ext cx="1143000" cy="76200"/>
          </a:xfrm>
          <a:prstGeom prst="line">
            <a:avLst/>
          </a:prstGeom>
          <a:noFill/>
          <a:ln w="38100">
            <a:solidFill>
              <a:schemeClr val="folHlink"/>
            </a:solidFill>
            <a:miter lim="800000"/>
            <a:headEnd/>
            <a:tailEnd type="triangle" w="med" len="med"/>
          </a:ln>
        </p:spPr>
        <p:txBody>
          <a:bodyPr wrap="none">
            <a:prstTxWarp prst="textNoShape">
              <a:avLst/>
            </a:prstTxWarp>
          </a:bodyPr>
          <a:lstStyle/>
          <a:p>
            <a:endParaRPr lang="en-US"/>
          </a:p>
        </p:txBody>
      </p:sp>
      <p:sp>
        <p:nvSpPr>
          <p:cNvPr id="35853" name="Line 17"/>
          <p:cNvSpPr>
            <a:spLocks noChangeShapeType="1"/>
          </p:cNvSpPr>
          <p:nvPr/>
        </p:nvSpPr>
        <p:spPr bwMode="auto">
          <a:xfrm flipH="1" flipV="1">
            <a:off x="6934200" y="5029200"/>
            <a:ext cx="457200" cy="533400"/>
          </a:xfrm>
          <a:prstGeom prst="line">
            <a:avLst/>
          </a:prstGeom>
          <a:noFill/>
          <a:ln w="38100">
            <a:solidFill>
              <a:srgbClr val="008000"/>
            </a:solidFill>
            <a:miter lim="800000"/>
            <a:headEnd/>
            <a:tailEnd type="triangle" w="med" len="med"/>
          </a:ln>
        </p:spPr>
        <p:txBody>
          <a:bodyPr wrap="none">
            <a:prstTxWarp prst="textNoShape">
              <a:avLst/>
            </a:prstTxWarp>
          </a:bodyPr>
          <a:lstStyle/>
          <a:p>
            <a:endParaRPr lang="en-US"/>
          </a:p>
        </p:txBody>
      </p:sp>
      <p:sp>
        <p:nvSpPr>
          <p:cNvPr id="35854" name="Text Box 18"/>
          <p:cNvSpPr txBox="1">
            <a:spLocks noChangeArrowheads="1"/>
          </p:cNvSpPr>
          <p:nvPr/>
        </p:nvSpPr>
        <p:spPr bwMode="auto">
          <a:xfrm>
            <a:off x="3200400" y="4191000"/>
            <a:ext cx="1516063" cy="641350"/>
          </a:xfrm>
          <a:prstGeom prst="rect">
            <a:avLst/>
          </a:prstGeom>
          <a:solidFill>
            <a:schemeClr val="bg1"/>
          </a:solidFill>
          <a:ln w="9525">
            <a:noFill/>
            <a:miter lim="800000"/>
            <a:headEnd/>
            <a:tailEnd/>
          </a:ln>
        </p:spPr>
        <p:txBody>
          <a:bodyPr wrap="none">
            <a:prstTxWarp prst="textNoShape">
              <a:avLst/>
            </a:prstTxWarp>
            <a:spAutoFit/>
          </a:bodyPr>
          <a:lstStyle/>
          <a:p>
            <a:pPr algn="l" eaLnBrk="1" hangingPunct="1"/>
            <a:r>
              <a:rPr lang="en-US" sz="1800">
                <a:solidFill>
                  <a:srgbClr val="0033CC"/>
                </a:solidFill>
                <a:latin typeface="Tahoma" charset="0"/>
              </a:rPr>
              <a:t>Holding field </a:t>
            </a:r>
          </a:p>
          <a:p>
            <a:pPr algn="l" eaLnBrk="1" hangingPunct="1"/>
            <a:r>
              <a:rPr lang="en-US" sz="1800">
                <a:solidFill>
                  <a:srgbClr val="0033CC"/>
                </a:solidFill>
                <a:latin typeface="Tahoma" charset="0"/>
              </a:rPr>
              <a:t>magnet</a:t>
            </a:r>
          </a:p>
        </p:txBody>
      </p:sp>
      <p:sp>
        <p:nvSpPr>
          <p:cNvPr id="35855" name="Line 19"/>
          <p:cNvSpPr>
            <a:spLocks noChangeShapeType="1"/>
          </p:cNvSpPr>
          <p:nvPr/>
        </p:nvSpPr>
        <p:spPr bwMode="auto">
          <a:xfrm flipV="1">
            <a:off x="4419600" y="4343400"/>
            <a:ext cx="1219200" cy="76200"/>
          </a:xfrm>
          <a:prstGeom prst="line">
            <a:avLst/>
          </a:prstGeom>
          <a:noFill/>
          <a:ln w="38100">
            <a:solidFill>
              <a:schemeClr val="folHlink"/>
            </a:solidFill>
            <a:miter lim="800000"/>
            <a:headEnd/>
            <a:tailEnd type="triangle" w="med" len="med"/>
          </a:ln>
        </p:spPr>
        <p:txBody>
          <a:bodyPr wrap="none">
            <a:prstTxWarp prst="textNoShape">
              <a:avLst/>
            </a:prstTxWarp>
          </a:bodyPr>
          <a:lstStyle/>
          <a:p>
            <a:endParaRPr lang="en-US"/>
          </a:p>
        </p:txBody>
      </p:sp>
      <p:sp>
        <p:nvSpPr>
          <p:cNvPr id="35856" name="Text Box 20"/>
          <p:cNvSpPr txBox="1">
            <a:spLocks noChangeArrowheads="1"/>
          </p:cNvSpPr>
          <p:nvPr/>
        </p:nvSpPr>
        <p:spPr bwMode="auto">
          <a:xfrm>
            <a:off x="3200400" y="5181600"/>
            <a:ext cx="1725613" cy="641350"/>
          </a:xfrm>
          <a:prstGeom prst="rect">
            <a:avLst/>
          </a:prstGeom>
          <a:noFill/>
          <a:ln w="9525">
            <a:noFill/>
            <a:miter lim="800000"/>
            <a:headEnd/>
            <a:tailEnd/>
          </a:ln>
        </p:spPr>
        <p:txBody>
          <a:bodyPr wrap="none">
            <a:prstTxWarp prst="textNoShape">
              <a:avLst/>
            </a:prstTxWarp>
            <a:spAutoFit/>
          </a:bodyPr>
          <a:lstStyle/>
          <a:p>
            <a:pPr algn="l" eaLnBrk="1" hangingPunct="1"/>
            <a:r>
              <a:rPr lang="en-US" sz="1800">
                <a:solidFill>
                  <a:srgbClr val="FF0000"/>
                </a:solidFill>
                <a:latin typeface="Tahoma" charset="0"/>
              </a:rPr>
              <a:t>recoil detectors</a:t>
            </a:r>
          </a:p>
          <a:p>
            <a:pPr algn="l" eaLnBrk="1" hangingPunct="1"/>
            <a:r>
              <a:rPr lang="en-US" sz="1800">
                <a:solidFill>
                  <a:srgbClr val="FF0000"/>
                </a:solidFill>
                <a:latin typeface="Tahoma" charset="0"/>
              </a:rPr>
              <a:t>ToF, E</a:t>
            </a:r>
            <a:r>
              <a:rPr lang="en-US" sz="1800" baseline="-25000">
                <a:solidFill>
                  <a:srgbClr val="FF0000"/>
                </a:solidFill>
                <a:latin typeface="Tahoma" charset="0"/>
              </a:rPr>
              <a:t>REC</a:t>
            </a:r>
            <a:r>
              <a:rPr lang="en-US" sz="1800">
                <a:solidFill>
                  <a:srgbClr val="FF0000"/>
                </a:solidFill>
                <a:latin typeface="Tahoma" charset="0"/>
              </a:rPr>
              <a:t>; </a:t>
            </a:r>
            <a:r>
              <a:rPr lang="en-US" sz="1800">
                <a:solidFill>
                  <a:srgbClr val="FF0000"/>
                </a:solidFill>
                <a:latin typeface="Symbol" charset="2"/>
              </a:rPr>
              <a:t>Q</a:t>
            </a:r>
            <a:r>
              <a:rPr lang="en-US" sz="1800" baseline="-25000">
                <a:solidFill>
                  <a:srgbClr val="FF0000"/>
                </a:solidFill>
                <a:latin typeface="Tahoma" charset="0"/>
              </a:rPr>
              <a:t>REC</a:t>
            </a:r>
          </a:p>
        </p:txBody>
      </p:sp>
      <p:sp>
        <p:nvSpPr>
          <p:cNvPr id="35857" name="Line 23"/>
          <p:cNvSpPr>
            <a:spLocks noChangeShapeType="1"/>
          </p:cNvSpPr>
          <p:nvPr/>
        </p:nvSpPr>
        <p:spPr bwMode="auto">
          <a:xfrm flipH="1">
            <a:off x="2590800" y="1524000"/>
            <a:ext cx="0" cy="576263"/>
          </a:xfrm>
          <a:prstGeom prst="line">
            <a:avLst/>
          </a:prstGeom>
          <a:noFill/>
          <a:ln w="57150" cmpd="thinThick">
            <a:solidFill>
              <a:srgbClr val="000000"/>
            </a:solidFill>
            <a:round/>
            <a:headEnd/>
            <a:tailEnd type="triangle" w="med" len="med"/>
          </a:ln>
        </p:spPr>
        <p:txBody>
          <a:bodyPr>
            <a:prstTxWarp prst="textNoShape">
              <a:avLst/>
            </a:prstTxWarp>
          </a:bodyPr>
          <a:lstStyle/>
          <a:p>
            <a:endParaRPr lang="en-US"/>
          </a:p>
        </p:txBody>
      </p:sp>
      <p:sp>
        <p:nvSpPr>
          <p:cNvPr id="35858" name="Text Box 24"/>
          <p:cNvSpPr txBox="1">
            <a:spLocks noChangeArrowheads="1"/>
          </p:cNvSpPr>
          <p:nvPr/>
        </p:nvSpPr>
        <p:spPr bwMode="auto">
          <a:xfrm>
            <a:off x="152400" y="4800600"/>
            <a:ext cx="2514600" cy="1508105"/>
          </a:xfrm>
          <a:prstGeom prst="rect">
            <a:avLst/>
          </a:prstGeom>
          <a:solidFill>
            <a:srgbClr val="FFFF99"/>
          </a:solidFill>
          <a:ln w="9525">
            <a:noFill/>
            <a:miter lim="800000"/>
            <a:headEnd/>
            <a:tailEnd/>
          </a:ln>
        </p:spPr>
        <p:txBody>
          <a:bodyPr wrap="square">
            <a:prstTxWarp prst="textNoShape">
              <a:avLst/>
            </a:prstTxWarp>
            <a:spAutoFit/>
          </a:bodyPr>
          <a:lstStyle/>
          <a:p>
            <a:pPr algn="l" eaLnBrk="1" hangingPunct="1"/>
            <a:r>
              <a:rPr lang="en-US" dirty="0"/>
              <a:t>record beam intensity</a:t>
            </a:r>
          </a:p>
          <a:p>
            <a:pPr algn="l" eaLnBrk="1" hangingPunct="1"/>
            <a:r>
              <a:rPr lang="en-US" dirty="0"/>
              <a:t>100% eff. RF transitions</a:t>
            </a:r>
          </a:p>
          <a:p>
            <a:pPr algn="l" eaLnBrk="1" hangingPunct="1"/>
            <a:r>
              <a:rPr lang="en-US" dirty="0"/>
              <a:t>focusing high intensity</a:t>
            </a:r>
          </a:p>
          <a:p>
            <a:pPr algn="l" eaLnBrk="1" hangingPunct="1"/>
            <a:r>
              <a:rPr lang="en-US" dirty="0"/>
              <a:t>B-R </a:t>
            </a:r>
            <a:r>
              <a:rPr lang="en-US" dirty="0" err="1"/>
              <a:t>polarimeter</a:t>
            </a:r>
            <a:endParaRPr lang="en-US" dirty="0"/>
          </a:p>
          <a:p>
            <a:pPr algn="ctr" eaLnBrk="1" hangingPunct="1"/>
            <a:r>
              <a:rPr kumimoji="1" lang="en-US" sz="2000" b="1" i="1" dirty="0" err="1" smtClean="0">
                <a:solidFill>
                  <a:srgbClr val="FF0000"/>
                </a:solidFill>
              </a:rPr>
              <a:t>P</a:t>
            </a:r>
            <a:r>
              <a:rPr kumimoji="1" lang="en-US" sz="2000" b="1" i="1" baseline="-25000" dirty="0" err="1" smtClean="0">
                <a:solidFill>
                  <a:srgbClr val="FF0000"/>
                </a:solidFill>
              </a:rPr>
              <a:t>jet</a:t>
            </a:r>
            <a:r>
              <a:rPr kumimoji="1" lang="en-US" sz="2000" b="1" i="1" dirty="0" smtClean="0">
                <a:solidFill>
                  <a:srgbClr val="FF0000"/>
                </a:solidFill>
              </a:rPr>
              <a:t> </a:t>
            </a:r>
            <a:r>
              <a:rPr kumimoji="1" lang="en-US" sz="2000" b="1" i="1" dirty="0">
                <a:solidFill>
                  <a:srgbClr val="FF0000"/>
                </a:solidFill>
              </a:rPr>
              <a:t>~ </a:t>
            </a:r>
            <a:r>
              <a:rPr kumimoji="1" lang="en-US" sz="2000" b="1" i="1" dirty="0" smtClean="0">
                <a:solidFill>
                  <a:srgbClr val="FF0000"/>
                </a:solidFill>
              </a:rPr>
              <a:t>0.92</a:t>
            </a:r>
            <a:endParaRPr lang="en-US" sz="2000" b="1" i="1" dirty="0">
              <a:solidFill>
                <a:srgbClr val="009900"/>
              </a:solidFill>
            </a:endParaRPr>
          </a:p>
        </p:txBody>
      </p:sp>
      <p:sp>
        <p:nvSpPr>
          <p:cNvPr id="35859" name="Line 25"/>
          <p:cNvSpPr>
            <a:spLocks noChangeShapeType="1"/>
          </p:cNvSpPr>
          <p:nvPr/>
        </p:nvSpPr>
        <p:spPr bwMode="auto">
          <a:xfrm>
            <a:off x="4800600" y="4191000"/>
            <a:ext cx="0" cy="53340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35860" name="Line 26"/>
          <p:cNvSpPr>
            <a:spLocks noChangeShapeType="1"/>
          </p:cNvSpPr>
          <p:nvPr/>
        </p:nvSpPr>
        <p:spPr bwMode="auto">
          <a:xfrm>
            <a:off x="7239000" y="4191000"/>
            <a:ext cx="0" cy="533400"/>
          </a:xfrm>
          <a:prstGeom prst="line">
            <a:avLst/>
          </a:prstGeom>
          <a:noFill/>
          <a:ln w="38100">
            <a:solidFill>
              <a:srgbClr val="FF0000"/>
            </a:solidFill>
            <a:round/>
            <a:headEnd/>
            <a:tailEnd/>
          </a:ln>
        </p:spPr>
        <p:txBody>
          <a:bodyPr wrap="none">
            <a:prstTxWarp prst="textNoShape">
              <a:avLst/>
            </a:prstTxWarp>
          </a:bodyPr>
          <a:lstStyle/>
          <a:p>
            <a:endParaRPr lang="en-US"/>
          </a:p>
        </p:txBody>
      </p:sp>
      <p:sp>
        <p:nvSpPr>
          <p:cNvPr id="35861" name="Line 27"/>
          <p:cNvSpPr>
            <a:spLocks noChangeShapeType="1"/>
          </p:cNvSpPr>
          <p:nvPr/>
        </p:nvSpPr>
        <p:spPr bwMode="auto">
          <a:xfrm flipV="1">
            <a:off x="4114800" y="4495800"/>
            <a:ext cx="685800" cy="6096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62" name="Line 28"/>
          <p:cNvSpPr>
            <a:spLocks noChangeShapeType="1"/>
          </p:cNvSpPr>
          <p:nvPr/>
        </p:nvSpPr>
        <p:spPr bwMode="auto">
          <a:xfrm flipV="1">
            <a:off x="838200" y="9906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63" name="Line 29"/>
          <p:cNvSpPr>
            <a:spLocks noChangeShapeType="1"/>
          </p:cNvSpPr>
          <p:nvPr/>
        </p:nvSpPr>
        <p:spPr bwMode="auto">
          <a:xfrm flipV="1">
            <a:off x="685800" y="12192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64" name="Line 30"/>
          <p:cNvSpPr>
            <a:spLocks noChangeShapeType="1"/>
          </p:cNvSpPr>
          <p:nvPr/>
        </p:nvSpPr>
        <p:spPr bwMode="auto">
          <a:xfrm flipV="1">
            <a:off x="1295400" y="9906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65" name="Line 31"/>
          <p:cNvSpPr>
            <a:spLocks noChangeShapeType="1"/>
          </p:cNvSpPr>
          <p:nvPr/>
        </p:nvSpPr>
        <p:spPr bwMode="auto">
          <a:xfrm flipV="1">
            <a:off x="1143000" y="12192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66" name="Line 32"/>
          <p:cNvSpPr>
            <a:spLocks noChangeShapeType="1"/>
          </p:cNvSpPr>
          <p:nvPr/>
        </p:nvSpPr>
        <p:spPr bwMode="auto">
          <a:xfrm flipV="1">
            <a:off x="2133600" y="990600"/>
            <a:ext cx="0" cy="609600"/>
          </a:xfrm>
          <a:prstGeom prst="line">
            <a:avLst/>
          </a:prstGeom>
          <a:noFill/>
          <a:ln w="38100">
            <a:solidFill>
              <a:srgbClr val="009900"/>
            </a:solidFill>
            <a:round/>
            <a:headEnd type="triangle" w="med" len="med"/>
            <a:tailEnd/>
          </a:ln>
        </p:spPr>
        <p:txBody>
          <a:bodyPr wrap="none">
            <a:prstTxWarp prst="textNoShape">
              <a:avLst/>
            </a:prstTxWarp>
          </a:bodyPr>
          <a:lstStyle/>
          <a:p>
            <a:endParaRPr lang="en-US"/>
          </a:p>
        </p:txBody>
      </p:sp>
      <p:sp>
        <p:nvSpPr>
          <p:cNvPr id="35867" name="Line 33"/>
          <p:cNvSpPr>
            <a:spLocks noChangeShapeType="1"/>
          </p:cNvSpPr>
          <p:nvPr/>
        </p:nvSpPr>
        <p:spPr bwMode="auto">
          <a:xfrm flipV="1">
            <a:off x="1981200" y="12192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68" name="Line 34"/>
          <p:cNvSpPr>
            <a:spLocks noChangeShapeType="1"/>
          </p:cNvSpPr>
          <p:nvPr/>
        </p:nvSpPr>
        <p:spPr bwMode="auto">
          <a:xfrm flipV="1">
            <a:off x="1752600" y="990600"/>
            <a:ext cx="0" cy="609600"/>
          </a:xfrm>
          <a:prstGeom prst="line">
            <a:avLst/>
          </a:prstGeom>
          <a:noFill/>
          <a:ln w="38100">
            <a:solidFill>
              <a:srgbClr val="009900"/>
            </a:solidFill>
            <a:round/>
            <a:headEnd type="triangle" w="med" len="med"/>
            <a:tailEnd/>
          </a:ln>
        </p:spPr>
        <p:txBody>
          <a:bodyPr wrap="none">
            <a:prstTxWarp prst="textNoShape">
              <a:avLst/>
            </a:prstTxWarp>
          </a:bodyPr>
          <a:lstStyle/>
          <a:p>
            <a:endParaRPr lang="en-US"/>
          </a:p>
        </p:txBody>
      </p:sp>
      <p:sp>
        <p:nvSpPr>
          <p:cNvPr id="35869" name="Line 35"/>
          <p:cNvSpPr>
            <a:spLocks noChangeShapeType="1"/>
          </p:cNvSpPr>
          <p:nvPr/>
        </p:nvSpPr>
        <p:spPr bwMode="auto">
          <a:xfrm flipV="1">
            <a:off x="1600200" y="12192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70" name="Line 36"/>
          <p:cNvSpPr>
            <a:spLocks noChangeShapeType="1"/>
          </p:cNvSpPr>
          <p:nvPr/>
        </p:nvSpPr>
        <p:spPr bwMode="auto">
          <a:xfrm flipV="1">
            <a:off x="1295400" y="21336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71" name="Line 37"/>
          <p:cNvSpPr>
            <a:spLocks noChangeShapeType="1"/>
          </p:cNvSpPr>
          <p:nvPr/>
        </p:nvSpPr>
        <p:spPr bwMode="auto">
          <a:xfrm flipV="1">
            <a:off x="1143000" y="23622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72" name="Line 38"/>
          <p:cNvSpPr>
            <a:spLocks noChangeShapeType="1"/>
          </p:cNvSpPr>
          <p:nvPr/>
        </p:nvSpPr>
        <p:spPr bwMode="auto">
          <a:xfrm flipV="1">
            <a:off x="1752600" y="21336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73" name="Line 39"/>
          <p:cNvSpPr>
            <a:spLocks noChangeShapeType="1"/>
          </p:cNvSpPr>
          <p:nvPr/>
        </p:nvSpPr>
        <p:spPr bwMode="auto">
          <a:xfrm flipV="1">
            <a:off x="1600200" y="23622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74" name="Line 40"/>
          <p:cNvSpPr>
            <a:spLocks noChangeShapeType="1"/>
          </p:cNvSpPr>
          <p:nvPr/>
        </p:nvSpPr>
        <p:spPr bwMode="auto">
          <a:xfrm flipV="1">
            <a:off x="533400" y="34290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75" name="Line 41"/>
          <p:cNvSpPr>
            <a:spLocks noChangeShapeType="1"/>
          </p:cNvSpPr>
          <p:nvPr/>
        </p:nvSpPr>
        <p:spPr bwMode="auto">
          <a:xfrm flipV="1">
            <a:off x="381000" y="36576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76" name="Line 42"/>
          <p:cNvSpPr>
            <a:spLocks noChangeShapeType="1"/>
          </p:cNvSpPr>
          <p:nvPr/>
        </p:nvSpPr>
        <p:spPr bwMode="auto">
          <a:xfrm flipV="1">
            <a:off x="990600" y="3429000"/>
            <a:ext cx="0" cy="609600"/>
          </a:xfrm>
          <a:prstGeom prst="line">
            <a:avLst/>
          </a:prstGeom>
          <a:noFill/>
          <a:ln w="38100">
            <a:solidFill>
              <a:srgbClr val="009900"/>
            </a:solidFill>
            <a:round/>
            <a:headEnd type="triangle" w="med" len="med"/>
            <a:tailEnd/>
          </a:ln>
        </p:spPr>
        <p:txBody>
          <a:bodyPr wrap="none">
            <a:prstTxWarp prst="textNoShape">
              <a:avLst/>
            </a:prstTxWarp>
          </a:bodyPr>
          <a:lstStyle/>
          <a:p>
            <a:endParaRPr lang="en-US"/>
          </a:p>
        </p:txBody>
      </p:sp>
      <p:sp>
        <p:nvSpPr>
          <p:cNvPr id="35877" name="Line 43"/>
          <p:cNvSpPr>
            <a:spLocks noChangeShapeType="1"/>
          </p:cNvSpPr>
          <p:nvPr/>
        </p:nvSpPr>
        <p:spPr bwMode="auto">
          <a:xfrm flipV="1">
            <a:off x="838200" y="36576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78" name="Line 44"/>
          <p:cNvSpPr>
            <a:spLocks noChangeShapeType="1"/>
          </p:cNvSpPr>
          <p:nvPr/>
        </p:nvSpPr>
        <p:spPr bwMode="auto">
          <a:xfrm flipV="1">
            <a:off x="2133600" y="3429000"/>
            <a:ext cx="0" cy="609600"/>
          </a:xfrm>
          <a:prstGeom prst="line">
            <a:avLst/>
          </a:prstGeom>
          <a:noFill/>
          <a:ln w="38100">
            <a:solidFill>
              <a:srgbClr val="009900"/>
            </a:solidFill>
            <a:round/>
            <a:headEnd type="triangle" w="med" len="med"/>
            <a:tailEnd/>
          </a:ln>
        </p:spPr>
        <p:txBody>
          <a:bodyPr wrap="none">
            <a:prstTxWarp prst="textNoShape">
              <a:avLst/>
            </a:prstTxWarp>
          </a:bodyPr>
          <a:lstStyle/>
          <a:p>
            <a:endParaRPr lang="en-US"/>
          </a:p>
        </p:txBody>
      </p:sp>
      <p:sp>
        <p:nvSpPr>
          <p:cNvPr id="35879" name="Line 45"/>
          <p:cNvSpPr>
            <a:spLocks noChangeShapeType="1"/>
          </p:cNvSpPr>
          <p:nvPr/>
        </p:nvSpPr>
        <p:spPr bwMode="auto">
          <a:xfrm flipV="1">
            <a:off x="1981200" y="36576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80" name="Line 46"/>
          <p:cNvSpPr>
            <a:spLocks noChangeShapeType="1"/>
          </p:cNvSpPr>
          <p:nvPr/>
        </p:nvSpPr>
        <p:spPr bwMode="auto">
          <a:xfrm flipV="1">
            <a:off x="2590800" y="3429000"/>
            <a:ext cx="0" cy="609600"/>
          </a:xfrm>
          <a:prstGeom prst="line">
            <a:avLst/>
          </a:prstGeom>
          <a:noFill/>
          <a:ln w="38100">
            <a:solidFill>
              <a:srgbClr val="009900"/>
            </a:solidFill>
            <a:round/>
            <a:headEnd/>
            <a:tailEnd type="triangle" w="med" len="med"/>
          </a:ln>
        </p:spPr>
        <p:txBody>
          <a:bodyPr wrap="none">
            <a:prstTxWarp prst="textNoShape">
              <a:avLst/>
            </a:prstTxWarp>
          </a:bodyPr>
          <a:lstStyle/>
          <a:p>
            <a:endParaRPr lang="en-US"/>
          </a:p>
        </p:txBody>
      </p:sp>
      <p:sp>
        <p:nvSpPr>
          <p:cNvPr id="35881" name="Line 47"/>
          <p:cNvSpPr>
            <a:spLocks noChangeShapeType="1"/>
          </p:cNvSpPr>
          <p:nvPr/>
        </p:nvSpPr>
        <p:spPr bwMode="auto">
          <a:xfrm flipV="1">
            <a:off x="2438400" y="36576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82" name="Line 48"/>
          <p:cNvSpPr>
            <a:spLocks noChangeShapeType="1"/>
          </p:cNvSpPr>
          <p:nvPr/>
        </p:nvSpPr>
        <p:spPr bwMode="auto">
          <a:xfrm flipH="1">
            <a:off x="1447800" y="2971800"/>
            <a:ext cx="0" cy="576263"/>
          </a:xfrm>
          <a:prstGeom prst="line">
            <a:avLst/>
          </a:prstGeom>
          <a:noFill/>
          <a:ln w="57150" cmpd="thinThick">
            <a:solidFill>
              <a:srgbClr val="000000"/>
            </a:solidFill>
            <a:round/>
            <a:headEnd/>
            <a:tailEnd type="triangle" w="med" len="med"/>
          </a:ln>
        </p:spPr>
        <p:txBody>
          <a:bodyPr>
            <a:prstTxWarp prst="textNoShape">
              <a:avLst/>
            </a:prstTxWarp>
          </a:bodyPr>
          <a:lstStyle/>
          <a:p>
            <a:endParaRPr lang="en-US"/>
          </a:p>
        </p:txBody>
      </p:sp>
      <p:sp>
        <p:nvSpPr>
          <p:cNvPr id="35883" name="Text Box 49"/>
          <p:cNvSpPr txBox="1">
            <a:spLocks noChangeArrowheads="1"/>
          </p:cNvSpPr>
          <p:nvPr/>
        </p:nvSpPr>
        <p:spPr bwMode="auto">
          <a:xfrm>
            <a:off x="1219200" y="3581400"/>
            <a:ext cx="588963" cy="457200"/>
          </a:xfrm>
          <a:prstGeom prst="rect">
            <a:avLst/>
          </a:prstGeom>
          <a:noFill/>
          <a:ln w="9525">
            <a:noFill/>
            <a:miter lim="800000"/>
            <a:headEnd/>
            <a:tailEnd/>
          </a:ln>
        </p:spPr>
        <p:txBody>
          <a:bodyPr wrap="none">
            <a:prstTxWarp prst="textNoShape">
              <a:avLst/>
            </a:prstTxWarp>
            <a:spAutoFit/>
          </a:bodyPr>
          <a:lstStyle/>
          <a:p>
            <a:pPr algn="l" eaLnBrk="1" hangingPunct="1"/>
            <a:r>
              <a:rPr lang="en-US" sz="2400">
                <a:solidFill>
                  <a:srgbClr val="000000"/>
                </a:solidFill>
                <a:latin typeface="Tahoma" charset="0"/>
              </a:rPr>
              <a:t>OR</a:t>
            </a:r>
          </a:p>
        </p:txBody>
      </p:sp>
      <p:sp>
        <p:nvSpPr>
          <p:cNvPr id="35884" name="Text Box 50"/>
          <p:cNvSpPr txBox="1">
            <a:spLocks noChangeArrowheads="1"/>
          </p:cNvSpPr>
          <p:nvPr/>
        </p:nvSpPr>
        <p:spPr bwMode="auto">
          <a:xfrm>
            <a:off x="381000" y="4343400"/>
            <a:ext cx="2046288" cy="457200"/>
          </a:xfrm>
          <a:prstGeom prst="rect">
            <a:avLst/>
          </a:prstGeom>
          <a:noFill/>
          <a:ln w="9525">
            <a:noFill/>
            <a:miter lim="800000"/>
            <a:headEnd/>
            <a:tailEnd/>
          </a:ln>
        </p:spPr>
        <p:txBody>
          <a:bodyPr wrap="none">
            <a:prstTxWarp prst="textNoShape">
              <a:avLst/>
            </a:prstTxWarp>
            <a:spAutoFit/>
          </a:bodyPr>
          <a:lstStyle/>
          <a:p>
            <a:pPr algn="l" eaLnBrk="1" hangingPunct="1"/>
            <a:r>
              <a:rPr lang="en-US" sz="2400">
                <a:latin typeface="Tahoma" charset="0"/>
              </a:rPr>
              <a:t> P</a:t>
            </a:r>
            <a:r>
              <a:rPr lang="en-US" sz="2800" baseline="30000">
                <a:latin typeface="Tahoma" charset="0"/>
              </a:rPr>
              <a:t>+</a:t>
            </a:r>
            <a:r>
              <a:rPr lang="en-US" sz="2400">
                <a:latin typeface="Tahoma" charset="0"/>
              </a:rPr>
              <a:t>   OR     P</a:t>
            </a:r>
            <a:r>
              <a:rPr lang="en-US" sz="2800" baseline="30000">
                <a:latin typeface="Tahoma" charset="0"/>
              </a:rPr>
              <a:t>-</a:t>
            </a:r>
          </a:p>
        </p:txBody>
      </p:sp>
      <p:sp>
        <p:nvSpPr>
          <p:cNvPr id="35885" name="Text Box 51"/>
          <p:cNvSpPr txBox="1">
            <a:spLocks noChangeArrowheads="1"/>
          </p:cNvSpPr>
          <p:nvPr/>
        </p:nvSpPr>
        <p:spPr bwMode="auto">
          <a:xfrm>
            <a:off x="457200" y="1524000"/>
            <a:ext cx="1998663" cy="579438"/>
          </a:xfrm>
          <a:prstGeom prst="rect">
            <a:avLst/>
          </a:prstGeom>
          <a:noFill/>
          <a:ln w="9525">
            <a:noFill/>
            <a:miter lim="800000"/>
            <a:headEnd/>
            <a:tailEnd/>
          </a:ln>
        </p:spPr>
        <p:txBody>
          <a:bodyPr wrap="none">
            <a:prstTxWarp prst="textNoShape">
              <a:avLst/>
            </a:prstTxWarp>
            <a:spAutoFit/>
          </a:bodyPr>
          <a:lstStyle/>
          <a:p>
            <a:pPr algn="l" eaLnBrk="1" hangingPunct="1"/>
            <a:r>
              <a:rPr lang="en-US" sz="3200">
                <a:solidFill>
                  <a:srgbClr val="000000"/>
                </a:solidFill>
              </a:rPr>
              <a:t>H =</a:t>
            </a:r>
            <a:r>
              <a:rPr lang="en-US" sz="3200">
                <a:solidFill>
                  <a:srgbClr val="FF0000"/>
                </a:solidFill>
              </a:rPr>
              <a:t> p</a:t>
            </a:r>
            <a:r>
              <a:rPr lang="en-US" sz="3600" baseline="30000">
                <a:solidFill>
                  <a:srgbClr val="FF0000"/>
                </a:solidFill>
              </a:rPr>
              <a:t>+</a:t>
            </a:r>
            <a:r>
              <a:rPr lang="en-US" sz="3200"/>
              <a:t> </a:t>
            </a:r>
            <a:r>
              <a:rPr lang="en-US" sz="3200">
                <a:solidFill>
                  <a:srgbClr val="000000"/>
                </a:solidFill>
              </a:rPr>
              <a:t>+</a:t>
            </a:r>
            <a:r>
              <a:rPr lang="en-US" sz="3200"/>
              <a:t> </a:t>
            </a:r>
            <a:r>
              <a:rPr lang="en-US" sz="3200">
                <a:solidFill>
                  <a:srgbClr val="009900"/>
                </a:solidFill>
              </a:rPr>
              <a:t>e</a:t>
            </a:r>
            <a:r>
              <a:rPr lang="en-US" sz="3600" baseline="30000">
                <a:solidFill>
                  <a:srgbClr val="009900"/>
                </a:solidFill>
              </a:rPr>
              <a:t>-</a:t>
            </a:r>
          </a:p>
        </p:txBody>
      </p:sp>
      <p:sp>
        <p:nvSpPr>
          <p:cNvPr id="35886" name="Line 52"/>
          <p:cNvSpPr>
            <a:spLocks noChangeShapeType="1"/>
          </p:cNvSpPr>
          <p:nvPr/>
        </p:nvSpPr>
        <p:spPr bwMode="auto">
          <a:xfrm flipV="1">
            <a:off x="381000" y="4191000"/>
            <a:ext cx="0" cy="381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87" name="Line 53"/>
          <p:cNvSpPr>
            <a:spLocks noChangeShapeType="1"/>
          </p:cNvSpPr>
          <p:nvPr/>
        </p:nvSpPr>
        <p:spPr bwMode="auto">
          <a:xfrm flipV="1">
            <a:off x="1981200" y="4191000"/>
            <a:ext cx="0" cy="381000"/>
          </a:xfrm>
          <a:prstGeom prst="line">
            <a:avLst/>
          </a:prstGeom>
          <a:noFill/>
          <a:ln w="38100">
            <a:solidFill>
              <a:srgbClr val="FF0000"/>
            </a:solidFill>
            <a:round/>
            <a:headEnd type="triangle" w="med" len="med"/>
            <a:tailEnd/>
          </a:ln>
        </p:spPr>
        <p:txBody>
          <a:bodyPr wrap="none">
            <a:prstTxWarp prst="textNoShape">
              <a:avLst/>
            </a:prstTxWarp>
          </a:bodyPr>
          <a:lstStyle/>
          <a:p>
            <a:endParaRPr lang="en-US"/>
          </a:p>
        </p:txBody>
      </p:sp>
      <p:sp>
        <p:nvSpPr>
          <p:cNvPr id="35888" name="Line 54"/>
          <p:cNvSpPr>
            <a:spLocks noChangeShapeType="1"/>
          </p:cNvSpPr>
          <p:nvPr/>
        </p:nvSpPr>
        <p:spPr bwMode="auto">
          <a:xfrm flipV="1">
            <a:off x="4114800" y="4419600"/>
            <a:ext cx="3124200" cy="762000"/>
          </a:xfrm>
          <a:prstGeom prst="line">
            <a:avLst/>
          </a:prstGeom>
          <a:noFill/>
          <a:ln w="38100">
            <a:solidFill>
              <a:srgbClr val="FF0000"/>
            </a:solidFill>
            <a:round/>
            <a:headEnd/>
            <a:tailEnd type="triangle" w="med" len="med"/>
          </a:ln>
        </p:spPr>
        <p:txBody>
          <a:bodyPr wrap="none">
            <a:prstTxWarp prst="textNoShape">
              <a:avLst/>
            </a:prstTxWarp>
          </a:bodyPr>
          <a:lstStyle/>
          <a:p>
            <a:endParaRPr lang="en-US"/>
          </a:p>
        </p:txBody>
      </p:sp>
      <p:sp>
        <p:nvSpPr>
          <p:cNvPr id="35889" name="AutoShape 55"/>
          <p:cNvSpPr>
            <a:spLocks/>
          </p:cNvSpPr>
          <p:nvPr/>
        </p:nvSpPr>
        <p:spPr bwMode="auto">
          <a:xfrm>
            <a:off x="7010400" y="1066800"/>
            <a:ext cx="582613" cy="2852738"/>
          </a:xfrm>
          <a:prstGeom prst="rightBrace">
            <a:avLst>
              <a:gd name="adj1" fmla="val 40804"/>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
        <p:nvSpPr>
          <p:cNvPr id="35890" name="Text Box 57"/>
          <p:cNvSpPr txBox="1">
            <a:spLocks noChangeArrowheads="1"/>
          </p:cNvSpPr>
          <p:nvPr/>
        </p:nvSpPr>
        <p:spPr bwMode="auto">
          <a:xfrm>
            <a:off x="7615238" y="1920875"/>
            <a:ext cx="1528762" cy="1187450"/>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kumimoji="1" lang="en-US" altLang="ja-JP" sz="2400" b="1">
                <a:ea typeface="ＭＳ Ｐゴシック" charset="-128"/>
                <a:cs typeface="ＭＳ Ｐゴシック" charset="-128"/>
              </a:rPr>
              <a:t>A</a:t>
            </a:r>
            <a:r>
              <a:rPr kumimoji="1" lang="en-US" altLang="ja-JP" sz="2400">
                <a:ea typeface="ＭＳ Ｐゴシック" charset="-128"/>
                <a:cs typeface="ＭＳ Ｐゴシック" charset="-128"/>
              </a:rPr>
              <a:t>tomic </a:t>
            </a:r>
            <a:r>
              <a:rPr kumimoji="1" lang="en-US" altLang="ja-JP" sz="2400" b="1">
                <a:ea typeface="ＭＳ Ｐゴシック" charset="-128"/>
                <a:cs typeface="ＭＳ Ｐゴシック" charset="-128"/>
              </a:rPr>
              <a:t>B</a:t>
            </a:r>
            <a:r>
              <a:rPr kumimoji="1" lang="en-US" altLang="ja-JP" sz="2400">
                <a:ea typeface="ＭＳ Ｐゴシック" charset="-128"/>
                <a:cs typeface="ＭＳ Ｐゴシック" charset="-128"/>
              </a:rPr>
              <a:t>eam </a:t>
            </a:r>
            <a:r>
              <a:rPr kumimoji="1" lang="en-US" altLang="ja-JP" sz="2400" b="1">
                <a:ea typeface="ＭＳ Ｐゴシック" charset="-128"/>
                <a:cs typeface="ＭＳ Ｐゴシック" charset="-128"/>
              </a:rPr>
              <a:t>S</a:t>
            </a:r>
            <a:r>
              <a:rPr kumimoji="1" lang="en-US" altLang="ja-JP" sz="2400">
                <a:ea typeface="ＭＳ Ｐゴシック" charset="-128"/>
                <a:cs typeface="ＭＳ Ｐゴシック" charset="-128"/>
              </a:rPr>
              <a:t>ource</a:t>
            </a:r>
          </a:p>
        </p:txBody>
      </p:sp>
      <p:sp>
        <p:nvSpPr>
          <p:cNvPr id="35891" name="Text Box 58"/>
          <p:cNvSpPr txBox="1">
            <a:spLocks noChangeArrowheads="1"/>
          </p:cNvSpPr>
          <p:nvPr/>
        </p:nvSpPr>
        <p:spPr bwMode="auto">
          <a:xfrm>
            <a:off x="7516813" y="4038600"/>
            <a:ext cx="1627187" cy="822325"/>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kumimoji="1" lang="en-US" altLang="ja-JP" sz="2400">
                <a:ea typeface="ＭＳ Ｐゴシック" charset="-128"/>
                <a:cs typeface="ＭＳ Ｐゴシック" charset="-128"/>
              </a:rPr>
              <a:t>Scattering chamber</a:t>
            </a:r>
          </a:p>
        </p:txBody>
      </p:sp>
      <p:sp>
        <p:nvSpPr>
          <p:cNvPr id="35892" name="Text Box 59"/>
          <p:cNvSpPr txBox="1">
            <a:spLocks noChangeArrowheads="1"/>
          </p:cNvSpPr>
          <p:nvPr/>
        </p:nvSpPr>
        <p:spPr bwMode="auto">
          <a:xfrm>
            <a:off x="7543800" y="5257800"/>
            <a:ext cx="1782763" cy="822325"/>
          </a:xfrm>
          <a:prstGeom prst="rect">
            <a:avLst/>
          </a:prstGeom>
          <a:noFill/>
          <a:ln w="9525">
            <a:noFill/>
            <a:miter lim="800000"/>
            <a:headEnd/>
            <a:tailEnd/>
          </a:ln>
        </p:spPr>
        <p:txBody>
          <a:bodyPr>
            <a:prstTxWarp prst="textNoShape">
              <a:avLst/>
            </a:prstTxWarp>
            <a:spAutoFit/>
          </a:bodyPr>
          <a:lstStyle/>
          <a:p>
            <a:pPr algn="l" eaLnBrk="1" hangingPunct="1">
              <a:spcBef>
                <a:spcPct val="50000"/>
              </a:spcBef>
            </a:pPr>
            <a:r>
              <a:rPr kumimoji="1" lang="en-US" altLang="ja-JP" sz="2400">
                <a:ea typeface="ＭＳ Ｐゴシック" charset="-128"/>
                <a:cs typeface="ＭＳ Ｐゴシック" charset="-128"/>
              </a:rPr>
              <a:t>Breit-Rabi Polarimeter</a:t>
            </a:r>
          </a:p>
        </p:txBody>
      </p:sp>
      <p:sp>
        <p:nvSpPr>
          <p:cNvPr id="35893" name="Text Box 60"/>
          <p:cNvSpPr txBox="1">
            <a:spLocks noChangeArrowheads="1"/>
          </p:cNvSpPr>
          <p:nvPr/>
        </p:nvSpPr>
        <p:spPr bwMode="auto">
          <a:xfrm>
            <a:off x="7475538" y="6400800"/>
            <a:ext cx="1309687" cy="457200"/>
          </a:xfrm>
          <a:prstGeom prst="rect">
            <a:avLst/>
          </a:prstGeom>
          <a:noFill/>
          <a:ln w="9525">
            <a:noFill/>
            <a:miter lim="800000"/>
            <a:headEnd/>
            <a:tailEnd/>
          </a:ln>
        </p:spPr>
        <p:txBody>
          <a:bodyPr wrap="none">
            <a:prstTxWarp prst="textNoShape">
              <a:avLst/>
            </a:prstTxWarp>
            <a:spAutoFit/>
          </a:bodyPr>
          <a:lstStyle/>
          <a:p>
            <a:r>
              <a:rPr lang="en-US" sz="2400"/>
              <a:t>Ion Gage</a:t>
            </a:r>
          </a:p>
        </p:txBody>
      </p:sp>
      <p:sp>
        <p:nvSpPr>
          <p:cNvPr id="35842" name="Rectangle 2"/>
          <p:cNvSpPr>
            <a:spLocks noGrp="1" noChangeArrowheads="1"/>
          </p:cNvSpPr>
          <p:nvPr>
            <p:ph type="title"/>
          </p:nvPr>
        </p:nvSpPr>
        <p:spPr>
          <a:xfrm>
            <a:off x="152400" y="0"/>
            <a:ext cx="8458200" cy="609600"/>
          </a:xfrm>
        </p:spPr>
        <p:txBody>
          <a:bodyPr>
            <a:normAutofit/>
          </a:bodyPr>
          <a:lstStyle/>
          <a:p>
            <a:r>
              <a:rPr lang="en-US" sz="2800" b="1" i="1" dirty="0"/>
              <a:t>The Polarized H-Jet Target</a:t>
            </a:r>
          </a:p>
        </p:txBody>
      </p:sp>
      <p:sp>
        <p:nvSpPr>
          <p:cNvPr id="54" name="Date Placeholder 53"/>
          <p:cNvSpPr>
            <a:spLocks noGrp="1"/>
          </p:cNvSpPr>
          <p:nvPr>
            <p:ph type="dt" sz="half" idx="10"/>
          </p:nvPr>
        </p:nvSpPr>
        <p:spPr/>
        <p:txBody>
          <a:bodyPr/>
          <a:lstStyle/>
          <a:p>
            <a:r>
              <a:rPr lang="en-US" smtClean="0"/>
              <a:t>9/12/2013</a:t>
            </a:r>
            <a:endParaRPr lang="en-US" dirty="0"/>
          </a:p>
        </p:txBody>
      </p:sp>
      <p:sp>
        <p:nvSpPr>
          <p:cNvPr id="55" name="Slide Number Placeholder 54"/>
          <p:cNvSpPr>
            <a:spLocks noGrp="1"/>
          </p:cNvSpPr>
          <p:nvPr>
            <p:ph type="sldNum" sz="quarter" idx="12"/>
          </p:nvPr>
        </p:nvSpPr>
        <p:spPr/>
        <p:txBody>
          <a:bodyPr/>
          <a:lstStyle/>
          <a:p>
            <a:fld id="{C43EE075-043A-4F26-BB58-4977CF5E5804}" type="slidenum">
              <a:rPr lang="en-US" smtClean="0"/>
              <a:pPr/>
              <a:t>59</a:t>
            </a:fld>
            <a:endParaRPr lang="en-US" dirty="0"/>
          </a:p>
        </p:txBody>
      </p:sp>
      <p:sp>
        <p:nvSpPr>
          <p:cNvPr id="56" name="Footer Placeholder 55"/>
          <p:cNvSpPr>
            <a:spLocks noGrp="1"/>
          </p:cNvSpPr>
          <p:nvPr>
            <p:ph type="ftr" sz="quarter" idx="11"/>
          </p:nvPr>
        </p:nvSpPr>
        <p:spPr/>
        <p:txBody>
          <a:bodyPr/>
          <a:lstStyle/>
          <a:p>
            <a:r>
              <a:rPr lang="en-US" smtClean="0"/>
              <a:t>PSTP 2013, University of Virginia</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bg1">
                    <a:lumMod val="50000"/>
                  </a:schemeClr>
                </a:solidFill>
              </a:rPr>
              <a:t>Series of PST(P) Workshops</a:t>
            </a:r>
            <a:endParaRPr lang="en-US" sz="3200" b="1">
              <a:solidFill>
                <a:schemeClr val="bg1">
                  <a:lumMod val="50000"/>
                </a:schemeClr>
              </a:solidFill>
            </a:endParaRPr>
          </a:p>
        </p:txBody>
      </p:sp>
      <p:sp>
        <p:nvSpPr>
          <p:cNvPr id="3" name="Inhaltsplatzhalter 2"/>
          <p:cNvSpPr>
            <a:spLocks noGrp="1"/>
          </p:cNvSpPr>
          <p:nvPr>
            <p:ph idx="1"/>
          </p:nvPr>
        </p:nvSpPr>
        <p:spPr>
          <a:xfrm>
            <a:off x="251520" y="1600200"/>
            <a:ext cx="8640960" cy="4853136"/>
          </a:xfrm>
        </p:spPr>
        <p:txBody>
          <a:bodyPr>
            <a:normAutofit/>
          </a:bodyPr>
          <a:lstStyle/>
          <a:p>
            <a:pPr lvl="0" fontAlgn="base">
              <a:spcAft>
                <a:spcPct val="0"/>
              </a:spcAft>
              <a:buNone/>
              <a:defRPr/>
            </a:pPr>
            <a:r>
              <a:rPr lang="en-US" sz="3000" smtClean="0">
                <a:solidFill>
                  <a:srgbClr val="0070C0"/>
                </a:solidFill>
              </a:rPr>
              <a:t>Topical workshops – initiated mostly by the HE Spin community:</a:t>
            </a:r>
          </a:p>
          <a:p>
            <a:pPr lvl="0" fontAlgn="base">
              <a:spcAft>
                <a:spcPct val="0"/>
              </a:spcAft>
              <a:buFont typeface="Arial" charset="0"/>
              <a:buChar char="•"/>
              <a:defRPr/>
            </a:pPr>
            <a:r>
              <a:rPr lang="en-US" sz="2400" smtClean="0">
                <a:solidFill>
                  <a:schemeClr val="bg1">
                    <a:lumMod val="50000"/>
                  </a:schemeClr>
                </a:solidFill>
              </a:rPr>
              <a:t>Ann Arbor 1981, Vancouver 1883 ‘High Intensity Pol. Proton Sources’ </a:t>
            </a:r>
          </a:p>
          <a:p>
            <a:pPr lvl="0" fontAlgn="base">
              <a:spcAft>
                <a:spcPct val="0"/>
              </a:spcAft>
              <a:buFont typeface="Arial" charset="0"/>
              <a:buChar char="•"/>
              <a:defRPr/>
            </a:pPr>
            <a:r>
              <a:rPr lang="en-US" sz="2400" smtClean="0">
                <a:solidFill>
                  <a:schemeClr val="bg1">
                    <a:lumMod val="50000"/>
                  </a:schemeClr>
                </a:solidFill>
              </a:rPr>
              <a:t>Abingdon 1981, BNL 1982, Bad Honnef 1984 ‘Pol. Target Materials and Techniques’ </a:t>
            </a:r>
          </a:p>
          <a:p>
            <a:pPr lvl="0" fontAlgn="base">
              <a:spcAft>
                <a:spcPct val="0"/>
              </a:spcAft>
              <a:buFont typeface="Arial" charset="0"/>
              <a:buChar char="•"/>
              <a:defRPr/>
            </a:pPr>
            <a:r>
              <a:rPr lang="en-US" sz="2400" smtClean="0">
                <a:solidFill>
                  <a:schemeClr val="bg1">
                    <a:lumMod val="50000"/>
                  </a:schemeClr>
                </a:solidFill>
              </a:rPr>
              <a:t>Bodega Bay 1985 ‘Polarized Antiprotons’ </a:t>
            </a:r>
          </a:p>
          <a:p>
            <a:pPr lvl="0" fontAlgn="base">
              <a:spcAft>
                <a:spcPct val="0"/>
              </a:spcAft>
              <a:buFont typeface="Arial" charset="0"/>
              <a:buChar char="•"/>
              <a:defRPr/>
            </a:pPr>
            <a:r>
              <a:rPr lang="en-US" sz="2400" smtClean="0"/>
              <a:t>Montana 1986 ‘Polarized Sources and Targets’</a:t>
            </a:r>
          </a:p>
          <a:p>
            <a:pPr lvl="0" fontAlgn="base">
              <a:spcAft>
                <a:spcPct val="0"/>
              </a:spcAft>
              <a:buFont typeface="Arial" charset="0"/>
              <a:buChar char="•"/>
              <a:defRPr/>
            </a:pPr>
            <a:r>
              <a:rPr lang="en-US" sz="2400" smtClean="0"/>
              <a:t>Minneapolis 1988 and Bonn 1990: several satellite workshops to Spin88 and Spin90</a:t>
            </a:r>
          </a:p>
          <a:p>
            <a:pPr lvl="0" fontAlgn="base">
              <a:spcAft>
                <a:spcPct val="0"/>
              </a:spcAft>
              <a:buFont typeface="Arial" charset="0"/>
              <a:buChar char="•"/>
              <a:defRPr/>
            </a:pPr>
            <a:r>
              <a:rPr lang="en-US" sz="2400" smtClean="0"/>
              <a:t>KEK 1990 ‘Pol. Ion Sources and Gas Jets’ </a:t>
            </a:r>
          </a:p>
          <a:p>
            <a:pPr>
              <a:buNone/>
            </a:pPr>
            <a:endParaRPr lang="en-US" sz="2400">
              <a:solidFill>
                <a:schemeClr val="bg2">
                  <a:lumMod val="50000"/>
                </a:schemeClr>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6</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0"/>
            <a:ext cx="8229600" cy="487362"/>
          </a:xfrm>
        </p:spPr>
        <p:txBody>
          <a:bodyPr>
            <a:noAutofit/>
          </a:bodyPr>
          <a:lstStyle/>
          <a:p>
            <a:r>
              <a:rPr lang="en-US" sz="2800" b="1" i="1" dirty="0"/>
              <a:t>Running conditions </a:t>
            </a:r>
            <a:r>
              <a:rPr lang="en-US" sz="2800" b="1" i="1" dirty="0" smtClean="0"/>
              <a:t>(2013)</a:t>
            </a:r>
            <a:endParaRPr lang="en-US" sz="2800" b="1" i="1" dirty="0"/>
          </a:p>
        </p:txBody>
      </p:sp>
      <p:sp>
        <p:nvSpPr>
          <p:cNvPr id="37892" name="Text Box 7"/>
          <p:cNvSpPr txBox="1">
            <a:spLocks noChangeArrowheads="1"/>
          </p:cNvSpPr>
          <p:nvPr/>
        </p:nvSpPr>
        <p:spPr bwMode="auto">
          <a:xfrm>
            <a:off x="3657600" y="533400"/>
            <a:ext cx="5486400" cy="3570208"/>
          </a:xfrm>
          <a:prstGeom prst="rect">
            <a:avLst/>
          </a:prstGeom>
          <a:solidFill>
            <a:schemeClr val="accent3">
              <a:lumMod val="20000"/>
              <a:lumOff val="80000"/>
            </a:schemeClr>
          </a:solidFill>
          <a:ln w="9525">
            <a:noFill/>
            <a:miter lim="800000"/>
            <a:headEnd/>
            <a:tailEnd/>
          </a:ln>
        </p:spPr>
        <p:txBody>
          <a:bodyPr wrap="square">
            <a:prstTxWarp prst="textNoShape">
              <a:avLst/>
            </a:prstTxWarp>
            <a:spAutoFit/>
          </a:bodyPr>
          <a:lstStyle/>
          <a:p>
            <a:pPr algn="l" eaLnBrk="1" hangingPunct="1">
              <a:buFontTx/>
              <a:buChar char="•"/>
            </a:pPr>
            <a:r>
              <a:rPr lang="en-US" sz="1600" b="1" i="1" dirty="0"/>
              <a:t> </a:t>
            </a:r>
            <a:r>
              <a:rPr lang="en-US" sz="1600" b="1" i="1" dirty="0" smtClean="0"/>
              <a:t>255 </a:t>
            </a:r>
            <a:r>
              <a:rPr lang="en-US" sz="1600" b="1" i="1" dirty="0" err="1" smtClean="0"/>
              <a:t>GeV</a:t>
            </a:r>
            <a:r>
              <a:rPr lang="en-US" sz="1600" b="1" i="1" dirty="0" smtClean="0"/>
              <a:t>/c proton beams.</a:t>
            </a:r>
          </a:p>
          <a:p>
            <a:pPr algn="l" eaLnBrk="1" hangingPunct="1">
              <a:buFontTx/>
              <a:buChar char="•"/>
            </a:pPr>
            <a:r>
              <a:rPr lang="en-US" sz="1600" b="1" i="1" dirty="0" smtClean="0"/>
              <a:t> 6 detectors (98 channels)</a:t>
            </a:r>
          </a:p>
          <a:p>
            <a:pPr algn="l" eaLnBrk="1" hangingPunct="1">
              <a:buFontTx/>
              <a:buChar char="•"/>
            </a:pPr>
            <a:r>
              <a:rPr lang="en-US" sz="1600" b="1" i="1" dirty="0" smtClean="0"/>
              <a:t> Ran </a:t>
            </a:r>
            <a:r>
              <a:rPr lang="en-US" sz="1600" b="1" i="1" dirty="0"/>
              <a:t>with two beam simultaneously separated </a:t>
            </a:r>
            <a:r>
              <a:rPr lang="en-US" sz="1600" b="1" i="1" dirty="0" smtClean="0"/>
              <a:t>vertically</a:t>
            </a:r>
          </a:p>
          <a:p>
            <a:pPr algn="l" eaLnBrk="1" hangingPunct="1"/>
            <a:r>
              <a:rPr lang="en-US" sz="1600" b="1" i="1" dirty="0" smtClean="0"/>
              <a:t>    by 3-4 </a:t>
            </a:r>
            <a:r>
              <a:rPr lang="en-US" sz="1600" b="1" i="1" dirty="0"/>
              <a:t>mm dictated by the </a:t>
            </a:r>
            <a:r>
              <a:rPr lang="en-US" sz="1600" b="1" i="1" dirty="0" smtClean="0"/>
              <a:t>machine beam-beam</a:t>
            </a:r>
          </a:p>
          <a:p>
            <a:pPr algn="l" eaLnBrk="1" hangingPunct="1"/>
            <a:r>
              <a:rPr lang="en-US" sz="1600" b="1" i="1" dirty="0" smtClean="0"/>
              <a:t>    requirements.</a:t>
            </a:r>
          </a:p>
          <a:p>
            <a:pPr algn="l" eaLnBrk="1" hangingPunct="1">
              <a:buFontTx/>
              <a:buChar char="•"/>
            </a:pPr>
            <a:r>
              <a:rPr lang="en-US" sz="1600" b="1" i="1" dirty="0" smtClean="0"/>
              <a:t> Alpha-source runs were taken separately from physics runs.</a:t>
            </a:r>
          </a:p>
          <a:p>
            <a:pPr algn="l" eaLnBrk="1" hangingPunct="1">
              <a:buFontTx/>
              <a:buChar char="•"/>
            </a:pPr>
            <a:r>
              <a:rPr lang="en-US" sz="1600" b="1" i="1" dirty="0" smtClean="0"/>
              <a:t> Full waveform was recorded for every triggered event</a:t>
            </a:r>
          </a:p>
          <a:p>
            <a:pPr algn="l" eaLnBrk="1" hangingPunct="1">
              <a:buFontTx/>
              <a:buChar char="•"/>
            </a:pPr>
            <a:r>
              <a:rPr lang="en-US" sz="1600" b="1" i="1" dirty="0" smtClean="0"/>
              <a:t> Recoil protons were selected within energy range 1 – 5 </a:t>
            </a:r>
            <a:r>
              <a:rPr lang="en-US" sz="1600" b="1" i="1" dirty="0" err="1" smtClean="0"/>
              <a:t>MeV</a:t>
            </a:r>
            <a:endParaRPr lang="en-US" sz="1600" b="1" i="1" dirty="0"/>
          </a:p>
          <a:p>
            <a:pPr algn="l" eaLnBrk="1" hangingPunct="1">
              <a:buFontTx/>
              <a:buChar char="•"/>
            </a:pPr>
            <a:r>
              <a:rPr lang="en-US" sz="1600" b="1" i="1" dirty="0"/>
              <a:t> </a:t>
            </a:r>
            <a:r>
              <a:rPr lang="en-US" sz="1600" b="1" i="1" dirty="0" smtClean="0"/>
              <a:t>Recoil proton asymmetry relative to the beam and jet </a:t>
            </a:r>
          </a:p>
          <a:p>
            <a:pPr algn="l" eaLnBrk="1" hangingPunct="1"/>
            <a:r>
              <a:rPr lang="en-US" sz="1600" b="1" i="1" dirty="0" smtClean="0"/>
              <a:t>   polarization was </a:t>
            </a:r>
            <a:r>
              <a:rPr lang="en-US" sz="1600" b="1" i="1" dirty="0" err="1" smtClean="0"/>
              <a:t>mesured</a:t>
            </a:r>
            <a:r>
              <a:rPr lang="en-US" sz="1600" b="1" i="1" dirty="0" smtClean="0"/>
              <a:t> simultaneously</a:t>
            </a:r>
          </a:p>
          <a:p>
            <a:pPr algn="l" eaLnBrk="1" hangingPunct="1"/>
            <a:r>
              <a:rPr lang="en-US" sz="1600" b="1" i="1" dirty="0" smtClean="0">
                <a:solidFill>
                  <a:srgbClr val="0033CC"/>
                </a:solidFill>
              </a:rPr>
              <a:t>                 </a:t>
            </a:r>
            <a:r>
              <a:rPr lang="en-US" sz="1600" b="1" i="1" dirty="0" smtClean="0">
                <a:solidFill>
                  <a:srgbClr val="0000FF"/>
                </a:solidFill>
              </a:rPr>
              <a:t>     a</a:t>
            </a:r>
            <a:r>
              <a:rPr lang="en-US" sz="1600" b="1" i="1" baseline="-25000" dirty="0" smtClean="0">
                <a:solidFill>
                  <a:srgbClr val="0000FF"/>
                </a:solidFill>
              </a:rPr>
              <a:t>Beam</a:t>
            </a:r>
            <a:r>
              <a:rPr lang="en-US" sz="1600" b="1" i="1" dirty="0" smtClean="0">
                <a:solidFill>
                  <a:srgbClr val="0000FF"/>
                </a:solidFill>
              </a:rPr>
              <a:t> = A</a:t>
            </a:r>
            <a:r>
              <a:rPr lang="en-US" sz="1600" b="1" i="1" baseline="-25000" dirty="0" smtClean="0">
                <a:solidFill>
                  <a:srgbClr val="0000FF"/>
                </a:solidFill>
              </a:rPr>
              <a:t>N</a:t>
            </a:r>
            <a:r>
              <a:rPr lang="en-US" sz="1600" b="1" i="1" dirty="0" smtClean="0">
                <a:solidFill>
                  <a:srgbClr val="0000FF"/>
                </a:solidFill>
              </a:rPr>
              <a:t>(t) </a:t>
            </a:r>
            <a:r>
              <a:rPr lang="en-US" sz="1600" b="1" i="1" dirty="0" err="1" smtClean="0">
                <a:solidFill>
                  <a:srgbClr val="0000FF"/>
                </a:solidFill>
              </a:rPr>
              <a:t>P</a:t>
            </a:r>
            <a:r>
              <a:rPr lang="en-US" sz="1600" b="1" i="1" baseline="-25000" dirty="0" err="1" smtClean="0">
                <a:solidFill>
                  <a:srgbClr val="0000FF"/>
                </a:solidFill>
              </a:rPr>
              <a:t>Beam</a:t>
            </a:r>
            <a:r>
              <a:rPr lang="en-US" sz="1600" b="1" i="1" dirty="0" smtClean="0">
                <a:solidFill>
                  <a:srgbClr val="0000FF"/>
                </a:solidFill>
              </a:rPr>
              <a:t>   </a:t>
            </a:r>
            <a:r>
              <a:rPr lang="en-US" sz="1600" b="1" i="1" dirty="0" smtClean="0"/>
              <a:t>&amp; </a:t>
            </a:r>
            <a:r>
              <a:rPr lang="en-US" sz="1600" b="1" i="1" dirty="0" smtClean="0">
                <a:solidFill>
                  <a:srgbClr val="0000FF"/>
                </a:solidFill>
              </a:rPr>
              <a:t>  a</a:t>
            </a:r>
            <a:r>
              <a:rPr lang="en-US" sz="1600" b="1" i="1" baseline="-25000" dirty="0" smtClean="0">
                <a:solidFill>
                  <a:srgbClr val="0000FF"/>
                </a:solidFill>
              </a:rPr>
              <a:t>Jet</a:t>
            </a:r>
            <a:r>
              <a:rPr lang="en-US" sz="1600" b="1" i="1" dirty="0" smtClean="0">
                <a:solidFill>
                  <a:srgbClr val="0000FF"/>
                </a:solidFill>
              </a:rPr>
              <a:t> = A</a:t>
            </a:r>
            <a:r>
              <a:rPr lang="en-US" sz="1600" b="1" i="1" baseline="-25000" dirty="0" smtClean="0">
                <a:solidFill>
                  <a:srgbClr val="0000FF"/>
                </a:solidFill>
              </a:rPr>
              <a:t>N</a:t>
            </a:r>
            <a:r>
              <a:rPr lang="en-US" sz="1600" b="1" i="1" dirty="0" smtClean="0">
                <a:solidFill>
                  <a:srgbClr val="0000FF"/>
                </a:solidFill>
              </a:rPr>
              <a:t>(t) </a:t>
            </a:r>
            <a:r>
              <a:rPr lang="en-US" sz="1600" b="1" i="1" dirty="0" err="1" smtClean="0">
                <a:solidFill>
                  <a:srgbClr val="0000FF"/>
                </a:solidFill>
              </a:rPr>
              <a:t>P</a:t>
            </a:r>
            <a:r>
              <a:rPr lang="en-US" sz="1600" b="1" i="1" baseline="-25000" dirty="0" err="1" smtClean="0">
                <a:solidFill>
                  <a:srgbClr val="0000FF"/>
                </a:solidFill>
              </a:rPr>
              <a:t>Jet</a:t>
            </a:r>
            <a:r>
              <a:rPr lang="en-US" sz="1600" b="1" i="1" baseline="-25000" dirty="0" smtClean="0">
                <a:solidFill>
                  <a:srgbClr val="0000FF"/>
                </a:solidFill>
              </a:rPr>
              <a:t> </a:t>
            </a:r>
            <a:r>
              <a:rPr lang="en-US" sz="1600" b="1" i="1" dirty="0" smtClean="0">
                <a:solidFill>
                  <a:srgbClr val="0000FF"/>
                </a:solidFill>
              </a:rPr>
              <a:t>  </a:t>
            </a:r>
          </a:p>
          <a:p>
            <a:pPr algn="l" eaLnBrk="1" hangingPunct="1"/>
            <a:endParaRPr lang="en-US" sz="1600" b="1" i="1" dirty="0" smtClean="0">
              <a:solidFill>
                <a:srgbClr val="0000FF"/>
              </a:solidFill>
            </a:endParaRPr>
          </a:p>
          <a:p>
            <a:pPr algn="l" eaLnBrk="1" hangingPunct="1"/>
            <a:endParaRPr lang="en-US" sz="1600" b="1" i="1" dirty="0" smtClean="0">
              <a:solidFill>
                <a:srgbClr val="0000FF"/>
              </a:solidFill>
            </a:endParaRPr>
          </a:p>
          <a:p>
            <a:r>
              <a:rPr lang="en-US" b="1" i="1" dirty="0" smtClean="0">
                <a:solidFill>
                  <a:srgbClr val="0000FF"/>
                </a:solidFill>
              </a:rPr>
              <a:t>                    </a:t>
            </a:r>
            <a:r>
              <a:rPr lang="en-US" b="1" i="1" dirty="0" err="1" smtClean="0">
                <a:solidFill>
                  <a:srgbClr val="0000FF"/>
                </a:solidFill>
              </a:rPr>
              <a:t>P</a:t>
            </a:r>
            <a:r>
              <a:rPr lang="en-US" b="1" i="1" baseline="-25000" dirty="0" err="1" smtClean="0">
                <a:solidFill>
                  <a:srgbClr val="0000FF"/>
                </a:solidFill>
              </a:rPr>
              <a:t>Beam</a:t>
            </a:r>
            <a:r>
              <a:rPr lang="en-US" b="1" i="1" dirty="0" smtClean="0">
                <a:solidFill>
                  <a:srgbClr val="0000FF"/>
                </a:solidFill>
              </a:rPr>
              <a:t>  = (a</a:t>
            </a:r>
            <a:r>
              <a:rPr lang="en-US" b="1" i="1" baseline="-25000" dirty="0" smtClean="0">
                <a:solidFill>
                  <a:srgbClr val="0000FF"/>
                </a:solidFill>
              </a:rPr>
              <a:t>Beam</a:t>
            </a:r>
            <a:r>
              <a:rPr lang="en-US" b="1" i="1" dirty="0" smtClean="0">
                <a:solidFill>
                  <a:srgbClr val="0000FF"/>
                </a:solidFill>
              </a:rPr>
              <a:t> /a</a:t>
            </a:r>
            <a:r>
              <a:rPr lang="en-US" b="1" i="1" baseline="-25000" dirty="0" smtClean="0">
                <a:solidFill>
                  <a:srgbClr val="0000FF"/>
                </a:solidFill>
              </a:rPr>
              <a:t>Jet</a:t>
            </a:r>
            <a:r>
              <a:rPr lang="en-US" b="1" i="1" dirty="0" smtClean="0">
                <a:solidFill>
                  <a:srgbClr val="0000FF"/>
                </a:solidFill>
              </a:rPr>
              <a:t> ) × </a:t>
            </a:r>
            <a:r>
              <a:rPr lang="en-US" b="1" i="1" dirty="0" err="1" smtClean="0">
                <a:solidFill>
                  <a:srgbClr val="0000FF"/>
                </a:solidFill>
              </a:rPr>
              <a:t>P</a:t>
            </a:r>
            <a:r>
              <a:rPr lang="en-US" b="1" i="1" baseline="-25000" dirty="0" err="1" smtClean="0">
                <a:solidFill>
                  <a:srgbClr val="0000FF"/>
                </a:solidFill>
              </a:rPr>
              <a:t>Jet</a:t>
            </a:r>
            <a:endParaRPr lang="en-US" b="1" i="1" dirty="0" smtClean="0">
              <a:solidFill>
                <a:srgbClr val="0000FF"/>
              </a:solidFill>
            </a:endParaRPr>
          </a:p>
        </p:txBody>
      </p:sp>
      <p:pic>
        <p:nvPicPr>
          <p:cNvPr id="105" name="Picture 104" descr="DetConfig.png"/>
          <p:cNvPicPr>
            <a:picLocks noChangeAspect="1"/>
          </p:cNvPicPr>
          <p:nvPr/>
        </p:nvPicPr>
        <p:blipFill>
          <a:blip r:embed="rId2" cstate="print"/>
          <a:stretch>
            <a:fillRect/>
          </a:stretch>
        </p:blipFill>
        <p:spPr>
          <a:xfrm>
            <a:off x="152401" y="2978050"/>
            <a:ext cx="2895600" cy="2584549"/>
          </a:xfrm>
          <a:prstGeom prst="rect">
            <a:avLst/>
          </a:prstGeom>
        </p:spPr>
      </p:pic>
      <p:pic>
        <p:nvPicPr>
          <p:cNvPr id="107" name="Picture 106" descr="HjetBeamView.png"/>
          <p:cNvPicPr>
            <a:picLocks noChangeAspect="1"/>
          </p:cNvPicPr>
          <p:nvPr/>
        </p:nvPicPr>
        <p:blipFill>
          <a:blip r:embed="rId3" cstate="print"/>
          <a:stretch>
            <a:fillRect/>
          </a:stretch>
        </p:blipFill>
        <p:spPr>
          <a:xfrm>
            <a:off x="0" y="533400"/>
            <a:ext cx="3657600" cy="2135092"/>
          </a:xfrm>
          <a:prstGeom prst="rect">
            <a:avLst/>
          </a:prstGeom>
        </p:spPr>
      </p:pic>
      <p:pic>
        <p:nvPicPr>
          <p:cNvPr id="108" name="Picture 107" descr="Waveform.png"/>
          <p:cNvPicPr>
            <a:picLocks noChangeAspect="1"/>
          </p:cNvPicPr>
          <p:nvPr/>
        </p:nvPicPr>
        <p:blipFill>
          <a:blip r:embed="rId4" cstate="print"/>
          <a:stretch>
            <a:fillRect/>
          </a:stretch>
        </p:blipFill>
        <p:spPr>
          <a:xfrm>
            <a:off x="3276600" y="4267200"/>
            <a:ext cx="3000375" cy="2099334"/>
          </a:xfrm>
          <a:prstGeom prst="rect">
            <a:avLst/>
          </a:prstGeom>
        </p:spPr>
      </p:pic>
      <p:pic>
        <p:nvPicPr>
          <p:cNvPr id="109" name="Picture 108" descr="EventsPerStrip.png"/>
          <p:cNvPicPr>
            <a:picLocks noChangeAspect="1"/>
          </p:cNvPicPr>
          <p:nvPr/>
        </p:nvPicPr>
        <p:blipFill>
          <a:blip r:embed="rId5" cstate="print"/>
          <a:stretch>
            <a:fillRect/>
          </a:stretch>
        </p:blipFill>
        <p:spPr>
          <a:xfrm>
            <a:off x="6324600" y="4343400"/>
            <a:ext cx="2695575" cy="1886068"/>
          </a:xfrm>
          <a:prstGeom prst="rect">
            <a:avLst/>
          </a:prstGeom>
        </p:spPr>
      </p:pic>
      <p:sp>
        <p:nvSpPr>
          <p:cNvPr id="112" name="Down Arrow 111"/>
          <p:cNvSpPr/>
          <p:nvPr/>
        </p:nvSpPr>
        <p:spPr>
          <a:xfrm>
            <a:off x="5791200" y="3429000"/>
            <a:ext cx="4572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ate Placeholder 112"/>
          <p:cNvSpPr>
            <a:spLocks noGrp="1"/>
          </p:cNvSpPr>
          <p:nvPr>
            <p:ph type="dt" sz="half" idx="10"/>
          </p:nvPr>
        </p:nvSpPr>
        <p:spPr/>
        <p:txBody>
          <a:bodyPr/>
          <a:lstStyle/>
          <a:p>
            <a:r>
              <a:rPr lang="en-US" smtClean="0"/>
              <a:t>9/12/2013</a:t>
            </a:r>
            <a:endParaRPr lang="en-US" dirty="0"/>
          </a:p>
        </p:txBody>
      </p:sp>
      <p:sp>
        <p:nvSpPr>
          <p:cNvPr id="114" name="Slide Number Placeholder 113"/>
          <p:cNvSpPr>
            <a:spLocks noGrp="1"/>
          </p:cNvSpPr>
          <p:nvPr>
            <p:ph type="sldNum" sz="quarter" idx="12"/>
          </p:nvPr>
        </p:nvSpPr>
        <p:spPr/>
        <p:txBody>
          <a:bodyPr/>
          <a:lstStyle/>
          <a:p>
            <a:fld id="{C43EE075-043A-4F26-BB58-4977CF5E5804}" type="slidenum">
              <a:rPr lang="en-US" smtClean="0"/>
              <a:pPr/>
              <a:t>60</a:t>
            </a:fld>
            <a:endParaRPr lang="en-US" dirty="0"/>
          </a:p>
        </p:txBody>
      </p:sp>
      <p:sp>
        <p:nvSpPr>
          <p:cNvPr id="115" name="Footer Placeholder 114"/>
          <p:cNvSpPr>
            <a:spLocks noGrp="1"/>
          </p:cNvSpPr>
          <p:nvPr>
            <p:ph type="ftr" sz="quarter" idx="11"/>
          </p:nvPr>
        </p:nvSpPr>
        <p:spPr/>
        <p:txBody>
          <a:bodyPr/>
          <a:lstStyle/>
          <a:p>
            <a:r>
              <a:rPr lang="en-US" smtClean="0"/>
              <a:t>PSTP 2013, University of Virginia</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411162"/>
          </a:xfrm>
        </p:spPr>
        <p:txBody>
          <a:bodyPr>
            <a:noAutofit/>
          </a:bodyPr>
          <a:lstStyle/>
          <a:p>
            <a:r>
              <a:rPr lang="en-US" sz="3200" b="1" i="1" dirty="0" smtClean="0"/>
              <a:t>Comparison </a:t>
            </a:r>
            <a:r>
              <a:rPr lang="el-GR" sz="3200" b="1" i="1" dirty="0" smtClean="0"/>
              <a:t>α</a:t>
            </a:r>
            <a:r>
              <a:rPr lang="en-US" sz="3200" b="1" i="1" dirty="0" smtClean="0"/>
              <a:t>- and geometry based calibration</a:t>
            </a:r>
            <a:endParaRPr lang="en-US" sz="3200" b="1" i="1" dirty="0"/>
          </a:p>
        </p:txBody>
      </p:sp>
      <p:sp>
        <p:nvSpPr>
          <p:cNvPr id="8" name="TextBox 7"/>
          <p:cNvSpPr txBox="1"/>
          <p:nvPr/>
        </p:nvSpPr>
        <p:spPr>
          <a:xfrm>
            <a:off x="457200" y="838200"/>
            <a:ext cx="8001000" cy="369332"/>
          </a:xfrm>
          <a:prstGeom prst="rect">
            <a:avLst/>
          </a:prstGeom>
          <a:noFill/>
        </p:spPr>
        <p:txBody>
          <a:bodyPr wrap="square" rtlCol="0">
            <a:spAutoFit/>
          </a:bodyPr>
          <a:lstStyle/>
          <a:p>
            <a:r>
              <a:rPr lang="en-US" dirty="0" smtClean="0"/>
              <a:t>  </a:t>
            </a:r>
            <a:endParaRPr lang="en-US" dirty="0"/>
          </a:p>
        </p:txBody>
      </p:sp>
      <p:sp>
        <p:nvSpPr>
          <p:cNvPr id="9" name="Date Placeholder 8"/>
          <p:cNvSpPr>
            <a:spLocks noGrp="1"/>
          </p:cNvSpPr>
          <p:nvPr>
            <p:ph type="dt" sz="half" idx="10"/>
          </p:nvPr>
        </p:nvSpPr>
        <p:spPr/>
        <p:txBody>
          <a:bodyPr/>
          <a:lstStyle/>
          <a:p>
            <a:r>
              <a:rPr lang="en-US" smtClean="0"/>
              <a:t>9/12/2013</a:t>
            </a:r>
            <a:endParaRPr lang="en-US" dirty="0"/>
          </a:p>
        </p:txBody>
      </p:sp>
      <p:sp>
        <p:nvSpPr>
          <p:cNvPr id="10" name="Slide Number Placeholder 9"/>
          <p:cNvSpPr>
            <a:spLocks noGrp="1"/>
          </p:cNvSpPr>
          <p:nvPr>
            <p:ph type="sldNum" sz="quarter" idx="12"/>
          </p:nvPr>
        </p:nvSpPr>
        <p:spPr/>
        <p:txBody>
          <a:bodyPr/>
          <a:lstStyle/>
          <a:p>
            <a:fld id="{C43EE075-043A-4F26-BB58-4977CF5E5804}" type="slidenum">
              <a:rPr lang="en-US" smtClean="0"/>
              <a:pPr/>
              <a:t>61</a:t>
            </a:fld>
            <a:endParaRPr lang="en-US" dirty="0"/>
          </a:p>
        </p:txBody>
      </p:sp>
      <p:sp>
        <p:nvSpPr>
          <p:cNvPr id="11" name="Footer Placeholder 10"/>
          <p:cNvSpPr>
            <a:spLocks noGrp="1"/>
          </p:cNvSpPr>
          <p:nvPr>
            <p:ph type="ftr" sz="quarter" idx="11"/>
          </p:nvPr>
        </p:nvSpPr>
        <p:spPr/>
        <p:txBody>
          <a:bodyPr/>
          <a:lstStyle/>
          <a:p>
            <a:r>
              <a:rPr lang="en-US" smtClean="0"/>
              <a:t>PSTP 2013, University of Virginia</a:t>
            </a:r>
            <a:endParaRPr lang="en-US" dirty="0"/>
          </a:p>
        </p:txBody>
      </p:sp>
      <p:sp>
        <p:nvSpPr>
          <p:cNvPr id="12" name="TextBox 11"/>
          <p:cNvSpPr txBox="1"/>
          <p:nvPr/>
        </p:nvSpPr>
        <p:spPr>
          <a:xfrm>
            <a:off x="4724400" y="762000"/>
            <a:ext cx="4114800" cy="2616101"/>
          </a:xfrm>
          <a:prstGeom prst="rect">
            <a:avLst/>
          </a:prstGeom>
          <a:solidFill>
            <a:srgbClr val="F6F890"/>
          </a:solidFill>
        </p:spPr>
        <p:txBody>
          <a:bodyPr wrap="square" rtlCol="0">
            <a:spAutoFit/>
          </a:bodyPr>
          <a:lstStyle/>
          <a:p>
            <a:r>
              <a:rPr lang="en-US" sz="1600" b="1" dirty="0" smtClean="0"/>
              <a:t>If </a:t>
            </a:r>
            <a:r>
              <a:rPr lang="en-US" b="1" i="1" dirty="0" smtClean="0">
                <a:solidFill>
                  <a:srgbClr val="0000FF"/>
                </a:solidFill>
              </a:rPr>
              <a:t>A</a:t>
            </a:r>
            <a:r>
              <a:rPr lang="en-US" b="1" i="1" baseline="-25000" dirty="0" smtClean="0">
                <a:solidFill>
                  <a:srgbClr val="0000FF"/>
                </a:solidFill>
              </a:rPr>
              <a:t>geom</a:t>
            </a:r>
            <a:r>
              <a:rPr lang="en-US" sz="1600" b="1" dirty="0" smtClean="0"/>
              <a:t> is mean proton amplitude, </a:t>
            </a:r>
            <a:r>
              <a:rPr lang="en-US" b="1" i="1" dirty="0" smtClean="0">
                <a:solidFill>
                  <a:srgbClr val="0000FF"/>
                </a:solidFill>
              </a:rPr>
              <a:t>E</a:t>
            </a:r>
            <a:r>
              <a:rPr lang="en-US" b="1" i="1" baseline="-25000" dirty="0" smtClean="0">
                <a:solidFill>
                  <a:srgbClr val="0000FF"/>
                </a:solidFill>
              </a:rPr>
              <a:t>geom</a:t>
            </a:r>
            <a:r>
              <a:rPr lang="en-US" sz="1600" b="1" dirty="0" smtClean="0"/>
              <a:t> is energy corresponding to it, and </a:t>
            </a:r>
            <a:r>
              <a:rPr lang="en-US" b="1" i="1" dirty="0" smtClean="0">
                <a:solidFill>
                  <a:srgbClr val="0000FF"/>
                </a:solidFill>
              </a:rPr>
              <a:t>E</a:t>
            </a:r>
            <a:r>
              <a:rPr lang="el-GR" b="1" i="1" baseline="-25000" dirty="0" smtClean="0">
                <a:solidFill>
                  <a:srgbClr val="0000FF"/>
                </a:solidFill>
              </a:rPr>
              <a:t>α</a:t>
            </a:r>
            <a:r>
              <a:rPr lang="en-US" b="1" i="1" dirty="0" smtClean="0">
                <a:solidFill>
                  <a:srgbClr val="0000FF"/>
                </a:solidFill>
              </a:rPr>
              <a:t>(A</a:t>
            </a:r>
            <a:r>
              <a:rPr lang="en-US" b="1" i="1" baseline="-25000" dirty="0" smtClean="0">
                <a:solidFill>
                  <a:srgbClr val="0000FF"/>
                </a:solidFill>
              </a:rPr>
              <a:t>geom</a:t>
            </a:r>
            <a:r>
              <a:rPr lang="en-US" b="1" i="1" dirty="0" smtClean="0">
                <a:solidFill>
                  <a:srgbClr val="0000FF"/>
                </a:solidFill>
              </a:rPr>
              <a:t>)</a:t>
            </a:r>
            <a:r>
              <a:rPr lang="en-US" b="1" dirty="0" smtClean="0"/>
              <a:t>  </a:t>
            </a:r>
            <a:r>
              <a:rPr lang="en-US" sz="1600" b="1" dirty="0" smtClean="0"/>
              <a:t>is energy calculated using </a:t>
            </a:r>
            <a:r>
              <a:rPr lang="el-GR" sz="1600" b="1" dirty="0" smtClean="0"/>
              <a:t>α</a:t>
            </a:r>
            <a:r>
              <a:rPr lang="en-US" sz="1600" b="1" dirty="0" smtClean="0"/>
              <a:t>-</a:t>
            </a:r>
            <a:r>
              <a:rPr lang="en-US" sz="1600" b="1" dirty="0" err="1" smtClean="0"/>
              <a:t>caliration</a:t>
            </a:r>
            <a:r>
              <a:rPr lang="en-US" sz="1600" b="1" dirty="0" smtClean="0"/>
              <a:t> then the value of</a:t>
            </a:r>
          </a:p>
          <a:p>
            <a:endParaRPr lang="en-US" sz="1600" b="1" dirty="0" smtClean="0"/>
          </a:p>
          <a:p>
            <a:endParaRPr lang="en-US" sz="1600" b="1" dirty="0" smtClean="0"/>
          </a:p>
          <a:p>
            <a:r>
              <a:rPr lang="en-US" sz="1600" b="1" dirty="0" smtClean="0"/>
              <a:t>allows us to compare two calibrations directly</a:t>
            </a:r>
          </a:p>
          <a:p>
            <a:endParaRPr lang="en-US" sz="1600" b="1" dirty="0" smtClean="0"/>
          </a:p>
          <a:p>
            <a:endParaRPr lang="en-US" sz="1600" b="1" dirty="0" smtClean="0"/>
          </a:p>
          <a:p>
            <a:endParaRPr lang="en-US" sz="1600" b="1" dirty="0" smtClean="0"/>
          </a:p>
        </p:txBody>
      </p:sp>
      <p:pic>
        <p:nvPicPr>
          <p:cNvPr id="46082" name="Picture 2" descr="\delta = \frac{E_\mathrm{geom}-E_\alpha}{(E_\mathrm{geom}+E_\alpha)/2}"/>
          <p:cNvPicPr>
            <a:picLocks noChangeAspect="1" noChangeArrowheads="1"/>
          </p:cNvPicPr>
          <p:nvPr/>
        </p:nvPicPr>
        <p:blipFill>
          <a:blip r:embed="rId2" cstate="print"/>
          <a:srcRect/>
          <a:stretch>
            <a:fillRect/>
          </a:stretch>
        </p:blipFill>
        <p:spPr bwMode="auto">
          <a:xfrm>
            <a:off x="5638800" y="1752600"/>
            <a:ext cx="2198077" cy="609600"/>
          </a:xfrm>
          <a:prstGeom prst="rect">
            <a:avLst/>
          </a:prstGeom>
          <a:noFill/>
        </p:spPr>
      </p:pic>
      <p:pic>
        <p:nvPicPr>
          <p:cNvPr id="46084" name="Picture 4" descr="\left(\frac{\delta E}{E}\right)_\mathrm{geom} \oplus \left(\frac{\delta E}{E}\right)_\alpha = 1.6\pm0.3\%"/>
          <p:cNvPicPr>
            <a:picLocks noChangeAspect="1" noChangeArrowheads="1"/>
          </p:cNvPicPr>
          <p:nvPr/>
        </p:nvPicPr>
        <p:blipFill>
          <a:blip r:embed="rId3" cstate="print"/>
          <a:srcRect/>
          <a:stretch>
            <a:fillRect/>
          </a:stretch>
        </p:blipFill>
        <p:spPr bwMode="auto">
          <a:xfrm>
            <a:off x="5334000" y="2743200"/>
            <a:ext cx="3100832" cy="533400"/>
          </a:xfrm>
          <a:prstGeom prst="rect">
            <a:avLst/>
          </a:prstGeom>
          <a:noFill/>
        </p:spPr>
      </p:pic>
      <p:pic>
        <p:nvPicPr>
          <p:cNvPr id="14" name="Picture 13" descr="de.png"/>
          <p:cNvPicPr>
            <a:picLocks noChangeAspect="1"/>
          </p:cNvPicPr>
          <p:nvPr/>
        </p:nvPicPr>
        <p:blipFill>
          <a:blip r:embed="rId4" cstate="print"/>
          <a:stretch>
            <a:fillRect/>
          </a:stretch>
        </p:blipFill>
        <p:spPr>
          <a:xfrm>
            <a:off x="304800" y="685800"/>
            <a:ext cx="4012273" cy="5105400"/>
          </a:xfrm>
          <a:prstGeom prst="rect">
            <a:avLst/>
          </a:prstGeom>
        </p:spPr>
      </p:pic>
      <p:sp>
        <p:nvSpPr>
          <p:cNvPr id="15" name="TextBox 14"/>
          <p:cNvSpPr txBox="1"/>
          <p:nvPr/>
        </p:nvSpPr>
        <p:spPr>
          <a:xfrm>
            <a:off x="4800600" y="4038600"/>
            <a:ext cx="3962400" cy="2062103"/>
          </a:xfrm>
          <a:prstGeom prst="rect">
            <a:avLst/>
          </a:prstGeom>
          <a:solidFill>
            <a:schemeClr val="accent3">
              <a:lumMod val="20000"/>
              <a:lumOff val="80000"/>
            </a:schemeClr>
          </a:solidFill>
        </p:spPr>
        <p:txBody>
          <a:bodyPr wrap="square" rtlCol="0">
            <a:spAutoFit/>
          </a:bodyPr>
          <a:lstStyle/>
          <a:p>
            <a:pPr>
              <a:buFont typeface="Arial" charset="0"/>
              <a:buChar char="•"/>
            </a:pPr>
            <a:r>
              <a:rPr lang="en-US" sz="1600" b="1" i="1" dirty="0" smtClean="0"/>
              <a:t> No dependence on signal amplitude is observed.</a:t>
            </a:r>
          </a:p>
          <a:p>
            <a:pPr>
              <a:buFont typeface="Arial" charset="0"/>
              <a:buChar char="•"/>
            </a:pPr>
            <a:r>
              <a:rPr lang="en-US" sz="1600" b="1" i="1" dirty="0" smtClean="0"/>
              <a:t> The consistency of the calibrations may be improved if the dead-layer will be treated </a:t>
            </a:r>
            <a:r>
              <a:rPr lang="en-US" sz="1600" b="1" i="1" dirty="0" err="1" smtClean="0"/>
              <a:t>separetely</a:t>
            </a:r>
            <a:r>
              <a:rPr lang="en-US" sz="1600" b="1" i="1" dirty="0" smtClean="0"/>
              <a:t>  for each detector.</a:t>
            </a:r>
          </a:p>
          <a:p>
            <a:endParaRPr lang="en-US" sz="1600" b="1" i="1" dirty="0" smtClean="0"/>
          </a:p>
          <a:p>
            <a:pPr>
              <a:buFont typeface="Arial" charset="0"/>
              <a:buChar char="•"/>
            </a:pPr>
            <a:r>
              <a:rPr lang="en-US" sz="1600" b="1" i="1" dirty="0" smtClean="0"/>
              <a:t> Energy calibration is controlled at ~ 1% level.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411162"/>
          </a:xfrm>
        </p:spPr>
        <p:txBody>
          <a:bodyPr>
            <a:noAutofit/>
          </a:bodyPr>
          <a:lstStyle/>
          <a:p>
            <a:r>
              <a:rPr lang="en-US" sz="3200" b="1" i="1" dirty="0" smtClean="0"/>
              <a:t>Summary</a:t>
            </a:r>
            <a:endParaRPr lang="en-US" sz="3200" b="1" i="1" dirty="0"/>
          </a:p>
        </p:txBody>
      </p:sp>
      <p:sp>
        <p:nvSpPr>
          <p:cNvPr id="9" name="Date Placeholder 8"/>
          <p:cNvSpPr>
            <a:spLocks noGrp="1"/>
          </p:cNvSpPr>
          <p:nvPr>
            <p:ph type="dt" sz="half" idx="10"/>
          </p:nvPr>
        </p:nvSpPr>
        <p:spPr/>
        <p:txBody>
          <a:bodyPr/>
          <a:lstStyle/>
          <a:p>
            <a:r>
              <a:rPr lang="en-US" smtClean="0"/>
              <a:t>9/12/2013</a:t>
            </a:r>
            <a:endParaRPr lang="en-US" dirty="0"/>
          </a:p>
        </p:txBody>
      </p:sp>
      <p:sp>
        <p:nvSpPr>
          <p:cNvPr id="10" name="Slide Number Placeholder 9"/>
          <p:cNvSpPr>
            <a:spLocks noGrp="1"/>
          </p:cNvSpPr>
          <p:nvPr>
            <p:ph type="sldNum" sz="quarter" idx="12"/>
          </p:nvPr>
        </p:nvSpPr>
        <p:spPr/>
        <p:txBody>
          <a:bodyPr/>
          <a:lstStyle/>
          <a:p>
            <a:fld id="{C43EE075-043A-4F26-BB58-4977CF5E5804}" type="slidenum">
              <a:rPr lang="en-US" smtClean="0"/>
              <a:pPr/>
              <a:t>62</a:t>
            </a:fld>
            <a:endParaRPr lang="en-US" dirty="0"/>
          </a:p>
        </p:txBody>
      </p:sp>
      <p:sp>
        <p:nvSpPr>
          <p:cNvPr id="11" name="Footer Placeholder 10"/>
          <p:cNvSpPr>
            <a:spLocks noGrp="1"/>
          </p:cNvSpPr>
          <p:nvPr>
            <p:ph type="ftr" sz="quarter" idx="11"/>
          </p:nvPr>
        </p:nvSpPr>
        <p:spPr/>
        <p:txBody>
          <a:bodyPr/>
          <a:lstStyle/>
          <a:p>
            <a:r>
              <a:rPr lang="en-US" smtClean="0"/>
              <a:t>PSTP 2013, University of Virginia</a:t>
            </a:r>
            <a:endParaRPr lang="en-US" dirty="0"/>
          </a:p>
        </p:txBody>
      </p:sp>
      <p:sp>
        <p:nvSpPr>
          <p:cNvPr id="6" name="TextBox 5"/>
          <p:cNvSpPr txBox="1"/>
          <p:nvPr/>
        </p:nvSpPr>
        <p:spPr>
          <a:xfrm>
            <a:off x="457200" y="990600"/>
            <a:ext cx="8305800" cy="3139321"/>
          </a:xfrm>
          <a:prstGeom prst="rect">
            <a:avLst/>
          </a:prstGeom>
          <a:noFill/>
        </p:spPr>
        <p:txBody>
          <a:bodyPr wrap="square" rtlCol="0">
            <a:spAutoFit/>
          </a:bodyPr>
          <a:lstStyle/>
          <a:p>
            <a:pPr>
              <a:buFont typeface="Arial" charset="0"/>
              <a:buChar char="•"/>
            </a:pPr>
            <a:r>
              <a:rPr lang="en-US" dirty="0" smtClean="0"/>
              <a:t> H-Jet </a:t>
            </a:r>
            <a:r>
              <a:rPr lang="en-US" dirty="0" err="1" smtClean="0"/>
              <a:t>polarimeter</a:t>
            </a:r>
            <a:r>
              <a:rPr lang="en-US" dirty="0" smtClean="0"/>
              <a:t> provide reliable measurements of the average beam polarizations at RHIC.</a:t>
            </a:r>
          </a:p>
          <a:p>
            <a:pPr>
              <a:buFont typeface="Arial" charset="0"/>
              <a:buChar char="•"/>
            </a:pPr>
            <a:r>
              <a:rPr lang="en-US" dirty="0" smtClean="0"/>
              <a:t>  Several calibration methods were developed which allow us to monitor energy calibration with a percent accuracy as well as to make a precise alignment of the detectors.</a:t>
            </a:r>
          </a:p>
          <a:p>
            <a:pPr>
              <a:buFont typeface="Arial" charset="0"/>
              <a:buChar char="•"/>
            </a:pPr>
            <a:r>
              <a:rPr lang="en-US" dirty="0" smtClean="0"/>
              <a:t>  Study of background due to the beam gas is underway</a:t>
            </a:r>
          </a:p>
          <a:p>
            <a:pPr>
              <a:buFont typeface="Arial" charset="0"/>
              <a:buChar char="•"/>
            </a:pPr>
            <a:r>
              <a:rPr lang="en-US" dirty="0" smtClean="0"/>
              <a:t>  Molecular hydrogen in the Jet  gives the largest uncertainty in the polarization measurements.</a:t>
            </a:r>
          </a:p>
          <a:p>
            <a:pPr>
              <a:buFont typeface="Arial" charset="0"/>
              <a:buChar char="•"/>
            </a:pPr>
            <a:r>
              <a:rPr lang="en-US" dirty="0" smtClean="0"/>
              <a:t> For future we are considering replacing  of the WFD system from the old 8-bit CAMAC based to the recently developed </a:t>
            </a:r>
            <a:r>
              <a:rPr lang="en-US" dirty="0" err="1" smtClean="0"/>
              <a:t>JLab’s</a:t>
            </a:r>
            <a:r>
              <a:rPr lang="en-US" dirty="0" smtClean="0"/>
              <a:t> 250 MHz VME-based.</a:t>
            </a:r>
          </a:p>
          <a:p>
            <a:pPr>
              <a:buFont typeface="Arial" charset="0"/>
              <a:buChar char="•"/>
            </a:pPr>
            <a:r>
              <a:rPr lang="en-US" dirty="0" smtClean="0"/>
              <a:t> We are developing new Si detectors to increase acceptance and energy range. </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3660" y="2377440"/>
            <a:ext cx="9143999" cy="686471"/>
          </a:xfrm>
        </p:spPr>
        <p:txBody>
          <a:bodyPr>
            <a:normAutofit/>
            <a:scene3d>
              <a:camera prst="orthographicFront"/>
              <a:lightRig rig="threePt" dir="t"/>
            </a:scene3d>
            <a:sp3d extrusionH="57150">
              <a:bevelT w="57150" h="38100" prst="artDeco"/>
              <a:bevelB w="57150" h="38100" prst="artDeco"/>
            </a:sp3d>
          </a:bodyPr>
          <a:lstStyle/>
          <a:p>
            <a:pPr algn="ctr"/>
            <a:r>
              <a:rPr lang="en-US" sz="3200" dirty="0" err="1"/>
              <a:t>Polarimetry</a:t>
            </a:r>
            <a:r>
              <a:rPr lang="en-US" sz="3200" dirty="0"/>
              <a:t> </a:t>
            </a:r>
            <a:r>
              <a:rPr lang="en-US" sz="3200" dirty="0" smtClean="0"/>
              <a:t>Requirements </a:t>
            </a:r>
            <a:r>
              <a:rPr lang="en-US" sz="3200" dirty="0"/>
              <a:t>for </a:t>
            </a:r>
            <a:r>
              <a:rPr lang="en-US" sz="3200" dirty="0" err="1"/>
              <a:t>eRHIC</a:t>
            </a:r>
            <a:endParaRPr lang="en-US" altLang="ja-JP" sz="3200" dirty="0">
              <a:solidFill>
                <a:schemeClr val="tx1"/>
              </a:solidFill>
            </a:endParaRPr>
          </a:p>
        </p:txBody>
      </p:sp>
      <p:sp>
        <p:nvSpPr>
          <p:cNvPr id="5" name="Date Placeholder 4"/>
          <p:cNvSpPr>
            <a:spLocks noGrp="1"/>
          </p:cNvSpPr>
          <p:nvPr>
            <p:ph type="dt" sz="half" idx="4294967295"/>
          </p:nvPr>
        </p:nvSpPr>
        <p:spPr>
          <a:xfrm>
            <a:off x="3419872" y="3140968"/>
            <a:ext cx="3024336" cy="330200"/>
          </a:xfrm>
          <a:prstGeom prst="rect">
            <a:avLst/>
          </a:prstGeom>
        </p:spPr>
        <p:txBody>
          <a:bodyPr/>
          <a:lstStyle/>
          <a:p>
            <a:r>
              <a:rPr lang="en-US" altLang="ja-JP" sz="2000" b="1" i="1" smtClean="0">
                <a:solidFill>
                  <a:srgbClr val="FF0000"/>
                </a:solidFill>
              </a:rPr>
              <a:t>Elke C. Aschenauer - RHIC</a:t>
            </a:r>
            <a:endParaRPr lang="en-US" altLang="ja-JP" sz="2000" b="1" i="1" dirty="0">
              <a:solidFill>
                <a:srgbClr val="FF0000"/>
              </a:solidFill>
            </a:endParaRPr>
          </a:p>
        </p:txBody>
      </p:sp>
      <p:sp>
        <p:nvSpPr>
          <p:cNvPr id="9" name="Footer Placeholder 8"/>
          <p:cNvSpPr>
            <a:spLocks noGrp="1"/>
          </p:cNvSpPr>
          <p:nvPr>
            <p:ph type="ftr" sz="quarter" idx="4294967295"/>
          </p:nvPr>
        </p:nvSpPr>
        <p:spPr>
          <a:xfrm>
            <a:off x="3124200" y="6375400"/>
            <a:ext cx="4978400" cy="381000"/>
          </a:xfrm>
          <a:prstGeom prst="rect">
            <a:avLst/>
          </a:prstGeom>
        </p:spPr>
        <p:txBody>
          <a:bodyPr/>
          <a:lstStyle/>
          <a:p>
            <a:r>
              <a:rPr lang="en-US" altLang="ja-JP" smtClean="0"/>
              <a:t>PSTP-2013, Charlottesville, VA</a:t>
            </a:r>
            <a:endParaRPr lang="en-US" altLang="ja-JP" dirty="0"/>
          </a:p>
        </p:txBody>
      </p:sp>
      <p:sp>
        <p:nvSpPr>
          <p:cNvPr id="2" name="TextBox 1"/>
          <p:cNvSpPr txBox="1"/>
          <p:nvPr/>
        </p:nvSpPr>
        <p:spPr>
          <a:xfrm>
            <a:off x="-889000" y="3213100"/>
            <a:ext cx="184666"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7544" y="0"/>
            <a:ext cx="8229600" cy="1143000"/>
          </a:xfrm>
        </p:spPr>
        <p:txBody>
          <a:bodyPr/>
          <a:lstStyle/>
          <a:p>
            <a:r>
              <a:rPr lang="en-US" dirty="0" smtClean="0"/>
              <a:t>RHIC Hadron </a:t>
            </a:r>
            <a:r>
              <a:rPr lang="en-US" dirty="0" err="1" smtClean="0"/>
              <a:t>Polarimetry</a:t>
            </a:r>
            <a:endParaRPr lang="en-US" dirty="0"/>
          </a:p>
        </p:txBody>
      </p:sp>
      <p:sp>
        <p:nvSpPr>
          <p:cNvPr id="17411" name="TextBox 3"/>
          <p:cNvSpPr txBox="1">
            <a:spLocks noChangeArrowheads="1"/>
          </p:cNvSpPr>
          <p:nvPr/>
        </p:nvSpPr>
        <p:spPr bwMode="auto">
          <a:xfrm>
            <a:off x="0" y="990600"/>
            <a:ext cx="9144000" cy="4208845"/>
          </a:xfrm>
          <a:prstGeom prst="rect">
            <a:avLst/>
          </a:prstGeom>
          <a:noFill/>
          <a:ln w="9525">
            <a:noFill/>
            <a:miter lim="800000"/>
            <a:headEnd/>
            <a:tailEnd/>
          </a:ln>
        </p:spPr>
        <p:txBody>
          <a:bodyPr wrap="square">
            <a:prstTxWarp prst="textNoShape">
              <a:avLst/>
            </a:prstTxWarp>
            <a:spAutoFit/>
          </a:bodyPr>
          <a:lstStyle/>
          <a:p>
            <a:pPr>
              <a:spcAft>
                <a:spcPts val="300"/>
              </a:spcAft>
            </a:pPr>
            <a:r>
              <a:rPr lang="en-US" sz="2000" b="1" dirty="0">
                <a:solidFill>
                  <a:srgbClr val="0000FF"/>
                </a:solidFill>
                <a:latin typeface="Comic Sans MS"/>
                <a:ea typeface="Arial" charset="0"/>
                <a:cs typeface="Comic Sans MS"/>
              </a:rPr>
              <a:t>Polarized hydrogen Jet </a:t>
            </a:r>
            <a:r>
              <a:rPr lang="en-US" sz="2000" b="1" dirty="0" err="1">
                <a:solidFill>
                  <a:srgbClr val="0000FF"/>
                </a:solidFill>
                <a:latin typeface="Comic Sans MS"/>
                <a:ea typeface="Arial" charset="0"/>
                <a:cs typeface="Comic Sans MS"/>
              </a:rPr>
              <a:t>Polarimeter</a:t>
            </a:r>
            <a:r>
              <a:rPr lang="en-US" sz="2000" b="1" dirty="0">
                <a:solidFill>
                  <a:srgbClr val="0000FF"/>
                </a:solidFill>
                <a:latin typeface="Comic Sans MS"/>
                <a:ea typeface="Arial" charset="0"/>
                <a:cs typeface="Comic Sans MS"/>
              </a:rPr>
              <a:t> (</a:t>
            </a:r>
            <a:r>
              <a:rPr lang="en-US" sz="2000" b="1" dirty="0" err="1">
                <a:solidFill>
                  <a:srgbClr val="0000FF"/>
                </a:solidFill>
                <a:latin typeface="Comic Sans MS"/>
                <a:ea typeface="Arial" charset="0"/>
                <a:cs typeface="Comic Sans MS"/>
              </a:rPr>
              <a:t>HJet</a:t>
            </a:r>
            <a:r>
              <a:rPr lang="en-US" sz="2000" b="1" dirty="0">
                <a:solidFill>
                  <a:srgbClr val="0000FF"/>
                </a:solidFill>
                <a:latin typeface="Comic Sans MS"/>
                <a:ea typeface="Arial" charset="0"/>
                <a:cs typeface="Comic Sans MS"/>
              </a:rPr>
              <a:t>)</a:t>
            </a:r>
          </a:p>
          <a:p>
            <a:pPr lvl="1">
              <a:spcAft>
                <a:spcPts val="300"/>
              </a:spcAft>
            </a:pPr>
            <a:r>
              <a:rPr lang="en-US" sz="1800" b="1" dirty="0">
                <a:latin typeface="Comic Sans MS"/>
                <a:ea typeface="Arial" charset="0"/>
                <a:cs typeface="Comic Sans MS"/>
              </a:rPr>
              <a:t>Source of </a:t>
            </a:r>
            <a:r>
              <a:rPr lang="en-US" sz="1800" b="1" dirty="0">
                <a:solidFill>
                  <a:srgbClr val="FF29FE"/>
                </a:solidFill>
                <a:latin typeface="Comic Sans MS"/>
                <a:ea typeface="Arial" charset="0"/>
                <a:cs typeface="Comic Sans MS"/>
              </a:rPr>
              <a:t>absolute</a:t>
            </a:r>
            <a:r>
              <a:rPr lang="en-US" sz="1800" b="1" dirty="0">
                <a:latin typeface="Comic Sans MS"/>
                <a:ea typeface="Arial" charset="0"/>
                <a:cs typeface="Comic Sans MS"/>
              </a:rPr>
              <a:t> polarization (normalization </a:t>
            </a:r>
            <a:r>
              <a:rPr lang="en-US" sz="1800" b="1" dirty="0" smtClean="0">
                <a:latin typeface="Comic Sans MS"/>
                <a:ea typeface="Arial" charset="0"/>
                <a:cs typeface="Comic Sans MS"/>
              </a:rPr>
              <a:t>of </a:t>
            </a:r>
            <a:r>
              <a:rPr lang="en-US" sz="1800" b="1" dirty="0">
                <a:latin typeface="Comic Sans MS"/>
                <a:ea typeface="Arial" charset="0"/>
                <a:cs typeface="Comic Sans MS"/>
              </a:rPr>
              <a:t>other </a:t>
            </a:r>
            <a:r>
              <a:rPr lang="en-US" sz="1800" b="1" dirty="0" err="1">
                <a:latin typeface="Comic Sans MS"/>
                <a:ea typeface="Arial" charset="0"/>
                <a:cs typeface="Comic Sans MS"/>
              </a:rPr>
              <a:t>polarimeters</a:t>
            </a:r>
            <a:r>
              <a:rPr lang="en-US" sz="1800" b="1" dirty="0">
                <a:latin typeface="Comic Sans MS"/>
                <a:ea typeface="Arial" charset="0"/>
                <a:cs typeface="Comic Sans MS"/>
              </a:rPr>
              <a:t>)</a:t>
            </a:r>
          </a:p>
          <a:p>
            <a:pPr lvl="1">
              <a:spcAft>
                <a:spcPts val="300"/>
              </a:spcAft>
            </a:pPr>
            <a:r>
              <a:rPr lang="en-US" sz="1800" b="1" dirty="0">
                <a:latin typeface="Comic Sans MS"/>
                <a:ea typeface="Arial" charset="0"/>
                <a:cs typeface="Comic Sans MS"/>
              </a:rPr>
              <a:t>Slow (low rates </a:t>
            </a:r>
            <a:r>
              <a:rPr lang="en-US" sz="1800" b="1" dirty="0">
                <a:latin typeface="Comic Sans MS"/>
                <a:ea typeface="Arial" charset="0"/>
                <a:cs typeface="Comic Sans MS"/>
                <a:sym typeface="Symbol" charset="2"/>
              </a:rPr>
              <a:t> needs </a:t>
            </a:r>
            <a:r>
              <a:rPr lang="en-US" sz="1800" b="1" dirty="0" err="1" smtClean="0">
                <a:latin typeface="Comic Sans MS"/>
                <a:ea typeface="Arial" charset="0"/>
                <a:cs typeface="Comic Sans MS"/>
                <a:sym typeface="Symbol" charset="2"/>
              </a:rPr>
              <a:t>l</a:t>
            </a:r>
            <a:r>
              <a:rPr lang="en-US" sz="1800" b="1" dirty="0" err="1" smtClean="0">
                <a:solidFill>
                  <a:srgbClr val="FF29FE"/>
                </a:solidFill>
                <a:latin typeface="Comic Sans MS"/>
                <a:ea typeface="Arial" charset="0"/>
                <a:cs typeface="Comic Sans MS"/>
                <a:sym typeface="Symbol" charset="2"/>
              </a:rPr>
              <a:t>ooo</a:t>
            </a:r>
            <a:r>
              <a:rPr lang="en-US" sz="1800" b="1" dirty="0" err="1" smtClean="0">
                <a:latin typeface="Comic Sans MS"/>
                <a:ea typeface="Arial" charset="0"/>
                <a:cs typeface="Comic Sans MS"/>
                <a:sym typeface="Symbol" charset="2"/>
              </a:rPr>
              <a:t>ng</a:t>
            </a:r>
            <a:r>
              <a:rPr lang="en-US" sz="1800" b="1" dirty="0" smtClean="0">
                <a:latin typeface="Comic Sans MS"/>
                <a:ea typeface="Arial" charset="0"/>
                <a:cs typeface="Comic Sans MS"/>
                <a:sym typeface="Symbol" charset="2"/>
              </a:rPr>
              <a:t> </a:t>
            </a:r>
            <a:r>
              <a:rPr lang="en-US" sz="1800" b="1" dirty="0">
                <a:latin typeface="Comic Sans MS"/>
                <a:ea typeface="Arial" charset="0"/>
                <a:cs typeface="Comic Sans MS"/>
                <a:sym typeface="Symbol" charset="2"/>
              </a:rPr>
              <a:t>time to get precise measurements</a:t>
            </a:r>
            <a:r>
              <a:rPr lang="en-US" sz="1800" b="1" dirty="0">
                <a:latin typeface="Comic Sans MS"/>
                <a:ea typeface="Arial" charset="0"/>
                <a:cs typeface="Comic Sans MS"/>
              </a:rPr>
              <a:t>)</a:t>
            </a:r>
          </a:p>
          <a:p>
            <a:pPr lvl="1">
              <a:spcAft>
                <a:spcPts val="300"/>
              </a:spcAft>
            </a:pPr>
            <a:endParaRPr lang="en-US" b="1" dirty="0">
              <a:latin typeface="Comic Sans MS"/>
              <a:ea typeface="Arial" charset="0"/>
              <a:cs typeface="Comic Sans MS"/>
            </a:endParaRPr>
          </a:p>
          <a:p>
            <a:pPr>
              <a:spcAft>
                <a:spcPts val="300"/>
              </a:spcAft>
            </a:pPr>
            <a:r>
              <a:rPr lang="en-US" sz="2000" b="1" dirty="0">
                <a:solidFill>
                  <a:srgbClr val="0000FF"/>
                </a:solidFill>
                <a:latin typeface="Comic Sans MS"/>
                <a:ea typeface="Arial" charset="0"/>
                <a:cs typeface="Comic Sans MS"/>
              </a:rPr>
              <a:t>Proton-Carbon </a:t>
            </a:r>
            <a:r>
              <a:rPr lang="en-US" sz="2000" b="1" dirty="0" err="1">
                <a:solidFill>
                  <a:srgbClr val="0000FF"/>
                </a:solidFill>
                <a:latin typeface="Comic Sans MS"/>
                <a:ea typeface="Arial" charset="0"/>
                <a:cs typeface="Comic Sans MS"/>
              </a:rPr>
              <a:t>Polarimeter</a:t>
            </a:r>
            <a:r>
              <a:rPr lang="en-US" sz="2000" b="1" dirty="0">
                <a:solidFill>
                  <a:srgbClr val="0000FF"/>
                </a:solidFill>
                <a:latin typeface="Comic Sans MS"/>
                <a:ea typeface="Arial" charset="0"/>
                <a:cs typeface="Comic Sans MS"/>
              </a:rPr>
              <a:t> (</a:t>
            </a:r>
            <a:r>
              <a:rPr lang="en-US" sz="2000" b="1" dirty="0" err="1">
                <a:solidFill>
                  <a:srgbClr val="0000FF"/>
                </a:solidFill>
                <a:latin typeface="Comic Sans MS"/>
                <a:ea typeface="Arial" charset="0"/>
                <a:cs typeface="Comic Sans MS"/>
              </a:rPr>
              <a:t>pC</a:t>
            </a:r>
            <a:r>
              <a:rPr lang="en-US" sz="2000" b="1" dirty="0" smtClean="0">
                <a:solidFill>
                  <a:srgbClr val="0000FF"/>
                </a:solidFill>
                <a:latin typeface="Comic Sans MS"/>
                <a:ea typeface="Arial" charset="0"/>
                <a:cs typeface="Comic Sans MS"/>
              </a:rPr>
              <a:t>) @ RHIC and AGS </a:t>
            </a:r>
            <a:endParaRPr lang="en-US" sz="2000" b="1" dirty="0">
              <a:solidFill>
                <a:srgbClr val="0000FF"/>
              </a:solidFill>
              <a:latin typeface="Comic Sans MS"/>
              <a:ea typeface="Arial" charset="0"/>
              <a:cs typeface="Comic Sans MS"/>
            </a:endParaRPr>
          </a:p>
          <a:p>
            <a:pPr lvl="1">
              <a:spcAft>
                <a:spcPts val="300"/>
              </a:spcAft>
            </a:pPr>
            <a:r>
              <a:rPr lang="en-US" sz="1800" b="1" dirty="0">
                <a:latin typeface="Comic Sans MS"/>
                <a:ea typeface="Arial" charset="0"/>
                <a:cs typeface="Comic Sans MS"/>
              </a:rPr>
              <a:t>Very fast </a:t>
            </a:r>
            <a:r>
              <a:rPr lang="en-US" sz="1800" b="1" dirty="0" err="1">
                <a:latin typeface="Comic Sans MS"/>
                <a:ea typeface="Arial" charset="0"/>
                <a:cs typeface="Comic Sans MS"/>
                <a:sym typeface="Symbol" charset="2"/>
              </a:rPr>
              <a:t></a:t>
            </a:r>
            <a:r>
              <a:rPr lang="en-US" sz="1800" b="1" dirty="0">
                <a:latin typeface="Comic Sans MS"/>
                <a:ea typeface="Arial" charset="0"/>
                <a:cs typeface="Comic Sans MS"/>
                <a:sym typeface="Symbol" charset="2"/>
              </a:rPr>
              <a:t> main polarization monitoring tool</a:t>
            </a:r>
            <a:endParaRPr lang="en-US" sz="1800" b="1" dirty="0">
              <a:latin typeface="Comic Sans MS"/>
              <a:ea typeface="Arial" charset="0"/>
              <a:cs typeface="Comic Sans MS"/>
            </a:endParaRPr>
          </a:p>
          <a:p>
            <a:pPr lvl="1">
              <a:spcAft>
                <a:spcPts val="300"/>
              </a:spcAft>
            </a:pPr>
            <a:r>
              <a:rPr lang="en-US" sz="1800" b="1" dirty="0">
                <a:solidFill>
                  <a:srgbClr val="0080FF"/>
                </a:solidFill>
                <a:latin typeface="Comic Sans MS"/>
                <a:ea typeface="Arial" charset="0"/>
                <a:cs typeface="Comic Sans MS"/>
              </a:rPr>
              <a:t>Measures polarization profile </a:t>
            </a:r>
            <a:r>
              <a:rPr lang="en-US" sz="1800" b="1" dirty="0" smtClean="0">
                <a:solidFill>
                  <a:srgbClr val="0080FF"/>
                </a:solidFill>
                <a:latin typeface="Comic Sans MS"/>
                <a:ea typeface="Arial" charset="0"/>
                <a:cs typeface="Comic Sans MS"/>
              </a:rPr>
              <a:t>(</a:t>
            </a:r>
            <a:r>
              <a:rPr lang="en-US" sz="1800" b="1" dirty="0">
                <a:solidFill>
                  <a:srgbClr val="0080FF"/>
                </a:solidFill>
                <a:latin typeface="Comic Sans MS"/>
                <a:ea typeface="Arial" charset="0"/>
                <a:cs typeface="Comic Sans MS"/>
              </a:rPr>
              <a:t>polarization is higher in beam center</a:t>
            </a:r>
            <a:r>
              <a:rPr lang="en-US" sz="1800" b="1" dirty="0" smtClean="0">
                <a:solidFill>
                  <a:srgbClr val="0080FF"/>
                </a:solidFill>
                <a:latin typeface="Comic Sans MS"/>
                <a:ea typeface="Arial" charset="0"/>
                <a:cs typeface="Comic Sans MS"/>
              </a:rPr>
              <a:t>) and lifetime</a:t>
            </a:r>
            <a:endParaRPr lang="en-US" sz="1800" b="1" dirty="0">
              <a:solidFill>
                <a:srgbClr val="0080FF"/>
              </a:solidFill>
              <a:latin typeface="Comic Sans MS"/>
              <a:ea typeface="Arial" charset="0"/>
              <a:cs typeface="Comic Sans MS"/>
            </a:endParaRPr>
          </a:p>
          <a:p>
            <a:pPr lvl="1">
              <a:spcAft>
                <a:spcPts val="300"/>
              </a:spcAft>
            </a:pPr>
            <a:r>
              <a:rPr lang="en-US" sz="1800" b="1" dirty="0">
                <a:latin typeface="Comic Sans MS"/>
                <a:ea typeface="Arial" charset="0"/>
                <a:cs typeface="Comic Sans MS"/>
              </a:rPr>
              <a:t>Needs to be normalized to </a:t>
            </a:r>
            <a:r>
              <a:rPr lang="en-US" sz="1800" b="1" dirty="0" err="1">
                <a:latin typeface="Comic Sans MS"/>
                <a:ea typeface="Arial" charset="0"/>
                <a:cs typeface="Comic Sans MS"/>
              </a:rPr>
              <a:t>HJet</a:t>
            </a:r>
            <a:endParaRPr lang="en-US" sz="1800" b="1" dirty="0">
              <a:latin typeface="Comic Sans MS"/>
              <a:ea typeface="Arial" charset="0"/>
              <a:cs typeface="Comic Sans MS"/>
            </a:endParaRPr>
          </a:p>
          <a:p>
            <a:pPr lvl="1">
              <a:spcAft>
                <a:spcPts val="300"/>
              </a:spcAft>
            </a:pPr>
            <a:endParaRPr lang="en-US" b="1" dirty="0">
              <a:latin typeface="Comic Sans MS"/>
              <a:ea typeface="Arial" charset="0"/>
              <a:cs typeface="Comic Sans MS"/>
            </a:endParaRPr>
          </a:p>
          <a:p>
            <a:pPr>
              <a:spcAft>
                <a:spcPts val="300"/>
              </a:spcAft>
            </a:pPr>
            <a:r>
              <a:rPr lang="en-US" sz="2000" b="1" dirty="0">
                <a:solidFill>
                  <a:srgbClr val="0000FF"/>
                </a:solidFill>
                <a:latin typeface="Comic Sans MS"/>
                <a:ea typeface="Arial" charset="0"/>
                <a:cs typeface="Comic Sans MS"/>
              </a:rPr>
              <a:t>Local </a:t>
            </a:r>
            <a:r>
              <a:rPr lang="en-US" sz="2000" b="1" dirty="0" err="1">
                <a:solidFill>
                  <a:srgbClr val="0000FF"/>
                </a:solidFill>
                <a:latin typeface="Comic Sans MS"/>
                <a:ea typeface="Arial" charset="0"/>
                <a:cs typeface="Comic Sans MS"/>
              </a:rPr>
              <a:t>Polarimeters</a:t>
            </a:r>
            <a:r>
              <a:rPr lang="en-US" sz="2000" b="1" dirty="0">
                <a:solidFill>
                  <a:srgbClr val="0000FF"/>
                </a:solidFill>
                <a:latin typeface="Comic Sans MS"/>
                <a:ea typeface="Arial" charset="0"/>
                <a:cs typeface="Comic Sans MS"/>
              </a:rPr>
              <a:t> (in PHENIX and STAR experiments)</a:t>
            </a:r>
          </a:p>
          <a:p>
            <a:pPr lvl="1">
              <a:spcAft>
                <a:spcPts val="300"/>
              </a:spcAft>
            </a:pPr>
            <a:r>
              <a:rPr lang="en-US" sz="1800" b="1" dirty="0">
                <a:solidFill>
                  <a:srgbClr val="322F31"/>
                </a:solidFill>
                <a:latin typeface="Comic Sans MS"/>
                <a:ea typeface="Arial" charset="0"/>
                <a:cs typeface="Comic Sans MS"/>
              </a:rPr>
              <a:t>Defines spin direction in experimental area</a:t>
            </a:r>
          </a:p>
          <a:p>
            <a:pPr lvl="1">
              <a:spcAft>
                <a:spcPts val="300"/>
              </a:spcAft>
            </a:pPr>
            <a:r>
              <a:rPr lang="en-US" sz="1800" b="1" dirty="0">
                <a:solidFill>
                  <a:srgbClr val="322F31"/>
                </a:solidFill>
                <a:latin typeface="Comic Sans MS"/>
                <a:ea typeface="Arial" charset="0"/>
                <a:cs typeface="Comic Sans MS"/>
              </a:rPr>
              <a:t>Needs to be normalized to </a:t>
            </a:r>
            <a:r>
              <a:rPr lang="en-US" sz="1800" b="1" dirty="0" err="1">
                <a:solidFill>
                  <a:srgbClr val="322F31"/>
                </a:solidFill>
                <a:latin typeface="Comic Sans MS"/>
                <a:ea typeface="Arial" charset="0"/>
                <a:cs typeface="Comic Sans MS"/>
              </a:rPr>
              <a:t>HJet</a:t>
            </a:r>
            <a:endParaRPr lang="en-US" sz="1800" b="1" dirty="0">
              <a:solidFill>
                <a:srgbClr val="322F31"/>
              </a:solidFill>
              <a:latin typeface="Comic Sans MS"/>
              <a:ea typeface="Arial" charset="0"/>
              <a:cs typeface="Comic Sans MS"/>
            </a:endParaRPr>
          </a:p>
        </p:txBody>
      </p:sp>
      <p:sp>
        <p:nvSpPr>
          <p:cNvPr id="5" name="TextBox 4"/>
          <p:cNvSpPr txBox="1">
            <a:spLocks noChangeArrowheads="1"/>
          </p:cNvSpPr>
          <p:nvPr/>
        </p:nvSpPr>
        <p:spPr bwMode="auto">
          <a:xfrm>
            <a:off x="1280587" y="5425019"/>
            <a:ext cx="6934200" cy="707886"/>
          </a:xfrm>
          <a:prstGeom prst="rect">
            <a:avLst/>
          </a:prstGeom>
          <a:gradFill flip="none" rotWithShape="1">
            <a:gsLst>
              <a:gs pos="0">
                <a:srgbClr val="3366FF"/>
              </a:gs>
              <a:gs pos="100000">
                <a:srgbClr val="FFFFFF"/>
              </a:gs>
              <a:gs pos="65000">
                <a:srgbClr val="3366FF"/>
              </a:gs>
              <a:gs pos="32000">
                <a:schemeClr val="bg1"/>
              </a:gs>
            </a:gsLst>
            <a:path path="circle">
              <a:fillToRect l="50000" t="50000" r="50000" b="50000"/>
            </a:path>
            <a:tileRect/>
          </a:gradFill>
          <a:ln w="9525">
            <a:solidFill>
              <a:srgbClr val="0000FF"/>
            </a:solidFill>
            <a:miter lim="800000"/>
            <a:headEnd/>
            <a:tailEnd/>
          </a:ln>
          <a:effectLst>
            <a:glow rad="101600">
              <a:srgbClr val="0080FF">
                <a:alpha val="75000"/>
              </a:srgbClr>
            </a:glow>
          </a:effectLst>
          <a:scene3d>
            <a:camera prst="orthographicFront"/>
            <a:lightRig rig="threePt" dir="t"/>
          </a:scene3d>
          <a:sp3d>
            <a:bevelT w="114300" prst="artDeco"/>
            <a:bevelB w="114300" prst="artDeco"/>
          </a:sp3d>
        </p:spPr>
        <p:txBody>
          <a:bodyPr wrap="square">
            <a:prstTxWarp prst="textNoShape">
              <a:avLst/>
            </a:prstTxWarp>
            <a:spAutoFit/>
          </a:bodyPr>
          <a:lstStyle/>
          <a:p>
            <a:pPr algn="ctr"/>
            <a:r>
              <a:rPr lang="en-US" sz="2000" b="1" dirty="0">
                <a:latin typeface="Comic Sans MS"/>
                <a:ea typeface="Arial" charset="0"/>
                <a:cs typeface="Comic Sans MS"/>
              </a:rPr>
              <a:t>All of these systems are necessary for the proton beam polarization measurements and monitoring</a:t>
            </a:r>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8" name="Slide Number Placeholder 7"/>
          <p:cNvSpPr>
            <a:spLocks noGrp="1"/>
          </p:cNvSpPr>
          <p:nvPr>
            <p:ph type="sldNum" sz="quarter" idx="12"/>
          </p:nvPr>
        </p:nvSpPr>
        <p:spPr/>
        <p:txBody>
          <a:bodyPr/>
          <a:lstStyle/>
          <a:p>
            <a:fld id="{E7C2DFF1-6A7E-5841-980E-96BA788216E4}" type="slidenum">
              <a:rPr lang="en-US" smtClean="0"/>
              <a:pPr/>
              <a:t>64</a:t>
            </a:fld>
            <a:endParaRPr lang="en-US"/>
          </a:p>
        </p:txBody>
      </p:sp>
      <p:sp>
        <p:nvSpPr>
          <p:cNvPr id="2" name="Footer Placeholder 1"/>
          <p:cNvSpPr>
            <a:spLocks noGrp="1"/>
          </p:cNvSpPr>
          <p:nvPr>
            <p:ph type="ftr" sz="quarter" idx="11"/>
          </p:nvPr>
        </p:nvSpPr>
        <p:spPr/>
        <p:txBody>
          <a:bodyPr/>
          <a:lstStyle/>
          <a:p>
            <a:r>
              <a:rPr lang="en-US" altLang="ja-JP" smtClean="0"/>
              <a:t>PSTP-2013, Charlotesville, VA</a:t>
            </a:r>
            <a:endParaRPr lang="en-US" altLang="ja-JP"/>
          </a:p>
        </p:txBody>
      </p:sp>
    </p:spTree>
    <p:extLst>
      <p:ext uri="{BB962C8B-B14F-4D97-AF65-F5344CB8AC3E}">
        <p14:creationId xmlns="" xmlns:p14="http://schemas.microsoft.com/office/powerpoint/2010/main" val="3794500683"/>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620688"/>
          </a:xfrm>
        </p:spPr>
        <p:txBody>
          <a:bodyPr>
            <a:normAutofit/>
          </a:bodyPr>
          <a:lstStyle/>
          <a:p>
            <a:r>
              <a:rPr lang="en-US" sz="3200" dirty="0" err="1" smtClean="0">
                <a:solidFill>
                  <a:srgbClr val="FF0000"/>
                </a:solidFill>
              </a:rPr>
              <a:t>eRHIC</a:t>
            </a:r>
            <a:r>
              <a:rPr lang="en-US" sz="3200" dirty="0" smtClean="0">
                <a:solidFill>
                  <a:srgbClr val="FF0000"/>
                </a:solidFill>
              </a:rPr>
              <a:t> Lepton Beam</a:t>
            </a:r>
            <a:endParaRPr lang="en-US" sz="3200" dirty="0">
              <a:solidFill>
                <a:srgbClr val="FF0000"/>
              </a:solidFill>
            </a:endParaRPr>
          </a:p>
        </p:txBody>
      </p:sp>
      <p:sp>
        <p:nvSpPr>
          <p:cNvPr id="4" name="Content Placeholder 2"/>
          <p:cNvSpPr txBox="1">
            <a:spLocks/>
          </p:cNvSpPr>
          <p:nvPr/>
        </p:nvSpPr>
        <p:spPr>
          <a:xfrm>
            <a:off x="0" y="1340768"/>
            <a:ext cx="8801100" cy="690028"/>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lvl="1" indent="0" eaLnBrk="1" hangingPunct="1">
              <a:spcBef>
                <a:spcPts val="0"/>
              </a:spcBef>
              <a:spcAft>
                <a:spcPts val="0"/>
              </a:spcAft>
            </a:pPr>
            <a:r>
              <a:rPr lang="en-US" sz="1600" dirty="0" smtClean="0">
                <a:latin typeface="Comic Sans MS" charset="0"/>
              </a:rPr>
              <a:t> How to generate 50 mA of polarized electron beam</a:t>
            </a:r>
            <a:r>
              <a:rPr lang="en-US" sz="1600" dirty="0" smtClean="0">
                <a:latin typeface="Comic Sans MS"/>
                <a:cs typeface="Comic Sans MS"/>
              </a:rPr>
              <a:t>? Polarized cathodes </a:t>
            </a:r>
          </a:p>
          <a:p>
            <a:pPr marL="0" lvl="1" indent="0" eaLnBrk="1" hangingPunct="1">
              <a:spcBef>
                <a:spcPts val="0"/>
              </a:spcBef>
              <a:spcAft>
                <a:spcPts val="0"/>
              </a:spcAft>
              <a:buNone/>
            </a:pPr>
            <a:r>
              <a:rPr lang="en-US" sz="1600" dirty="0">
                <a:latin typeface="Comic Sans MS"/>
                <a:cs typeface="Comic Sans MS"/>
              </a:rPr>
              <a:t> </a:t>
            </a:r>
            <a:r>
              <a:rPr lang="en-US" sz="1600" dirty="0" smtClean="0">
                <a:latin typeface="Comic Sans MS"/>
                <a:cs typeface="Comic Sans MS"/>
              </a:rPr>
              <a:t>  are notorious for dying fast even at mA beam currents</a:t>
            </a:r>
            <a:endParaRPr lang="en-US" sz="1600" dirty="0">
              <a:latin typeface="Comic Sans MS"/>
              <a:cs typeface="Comic Sans MS"/>
            </a:endParaRPr>
          </a:p>
        </p:txBody>
      </p:sp>
      <p:sp>
        <p:nvSpPr>
          <p:cNvPr id="5" name="Content Placeholder 2"/>
          <p:cNvSpPr txBox="1">
            <a:spLocks/>
          </p:cNvSpPr>
          <p:nvPr/>
        </p:nvSpPr>
        <p:spPr>
          <a:xfrm>
            <a:off x="-1" y="548680"/>
            <a:ext cx="9144001" cy="792088"/>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0" lvl="1" indent="0" eaLnBrk="1" hangingPunct="1">
              <a:spcBef>
                <a:spcPts val="0"/>
              </a:spcBef>
              <a:spcAft>
                <a:spcPts val="0"/>
              </a:spcAft>
            </a:pPr>
            <a:r>
              <a:rPr lang="en-US" sz="1600" dirty="0" smtClean="0">
                <a:latin typeface="Comic Sans MS" charset="0"/>
              </a:rPr>
              <a:t> One possibility is using the idea of a “Gatling” electron gun with a combiner?</a:t>
            </a:r>
          </a:p>
          <a:p>
            <a:pPr marL="0" lvl="1" indent="0" eaLnBrk="1" hangingPunct="1">
              <a:spcBef>
                <a:spcPts val="0"/>
              </a:spcBef>
              <a:spcAft>
                <a:spcPts val="0"/>
              </a:spcAft>
              <a:buNone/>
            </a:pPr>
            <a:r>
              <a:rPr lang="en-US" sz="1600" dirty="0">
                <a:latin typeface="Comic Sans MS" charset="0"/>
                <a:cs typeface="Comic Sans MS"/>
              </a:rPr>
              <a:t> </a:t>
            </a:r>
            <a:r>
              <a:rPr lang="en-US" sz="1600" dirty="0" smtClean="0">
                <a:latin typeface="Comic Sans MS" charset="0"/>
                <a:cs typeface="Comic Sans MS"/>
              </a:rPr>
              <a:t>  </a:t>
            </a:r>
            <a:r>
              <a:rPr lang="en-US" sz="1600" dirty="0" smtClean="0">
                <a:latin typeface="Comic Sans MS" charset="0"/>
                <a:cs typeface="Comic Sans MS"/>
                <a:sym typeface="Wingdings"/>
              </a:rPr>
              <a:t> 20 cathodes </a:t>
            </a:r>
          </a:p>
          <a:p>
            <a:pPr marL="0" lvl="1" indent="0" eaLnBrk="1" hangingPunct="1">
              <a:spcBef>
                <a:spcPts val="0"/>
              </a:spcBef>
              <a:spcAft>
                <a:spcPts val="0"/>
              </a:spcAft>
              <a:buNone/>
            </a:pPr>
            <a:r>
              <a:rPr lang="en-US" sz="1600" dirty="0">
                <a:latin typeface="Comic Sans MS" charset="0"/>
                <a:cs typeface="Comic Sans MS"/>
                <a:sym typeface="Wingdings"/>
              </a:rPr>
              <a:t> </a:t>
            </a:r>
            <a:r>
              <a:rPr lang="en-US" sz="1600" dirty="0" smtClean="0">
                <a:latin typeface="Comic Sans MS" charset="0"/>
                <a:cs typeface="Comic Sans MS"/>
                <a:sym typeface="Wingdings"/>
              </a:rPr>
              <a:t>   one proton bunch collides always with electrons from one specific cathode</a:t>
            </a:r>
            <a:endParaRPr lang="en-US" sz="1600" dirty="0">
              <a:latin typeface="Comic Sans MS"/>
              <a:cs typeface="Comic Sans MS"/>
            </a:endParaRPr>
          </a:p>
        </p:txBody>
      </p:sp>
      <p:pic>
        <p:nvPicPr>
          <p:cNvPr id="6" name="Picture 5"/>
          <p:cNvPicPr>
            <a:picLocks noChangeAspect="1"/>
          </p:cNvPicPr>
          <p:nvPr/>
        </p:nvPicPr>
        <p:blipFill>
          <a:blip r:embed="rId3" cstate="print"/>
          <a:stretch>
            <a:fillRect/>
          </a:stretch>
        </p:blipFill>
        <p:spPr>
          <a:xfrm>
            <a:off x="99488" y="1961515"/>
            <a:ext cx="4250266" cy="1374715"/>
          </a:xfrm>
          <a:prstGeom prst="rect">
            <a:avLst/>
          </a:prstGeom>
        </p:spPr>
      </p:pic>
      <p:sp>
        <p:nvSpPr>
          <p:cNvPr id="9" name="TextBox 8"/>
          <p:cNvSpPr txBox="1"/>
          <p:nvPr/>
        </p:nvSpPr>
        <p:spPr>
          <a:xfrm>
            <a:off x="645583" y="3114685"/>
            <a:ext cx="8498417" cy="3539431"/>
          </a:xfrm>
          <a:prstGeom prst="rect">
            <a:avLst/>
          </a:prstGeom>
          <a:noFill/>
        </p:spPr>
        <p:txBody>
          <a:bodyPr wrap="square" rtlCol="0">
            <a:spAutoFit/>
          </a:bodyPr>
          <a:lstStyle/>
          <a:p>
            <a:r>
              <a:rPr lang="en-US" sz="1400" dirty="0" smtClean="0">
                <a:solidFill>
                  <a:srgbClr val="FF00FF"/>
                </a:solidFill>
              </a:rPr>
              <a:t>Important questions:</a:t>
            </a:r>
          </a:p>
          <a:p>
            <a:pPr marL="285750" indent="-285750">
              <a:buClr>
                <a:srgbClr val="0000FF"/>
              </a:buClr>
              <a:buFont typeface="Wingdings" charset="2"/>
              <a:buChar char="q"/>
            </a:pPr>
            <a:r>
              <a:rPr lang="en-US" sz="1400" dirty="0" smtClean="0"/>
              <a:t>What </a:t>
            </a:r>
            <a:r>
              <a:rPr lang="en-US" sz="1400" dirty="0"/>
              <a:t>is the expected fluctuation in </a:t>
            </a:r>
            <a:r>
              <a:rPr lang="en-US" sz="1400" dirty="0" err="1"/>
              <a:t>polarisation</a:t>
            </a:r>
            <a:r>
              <a:rPr lang="en-US" sz="1400" dirty="0"/>
              <a:t> from cathode to </a:t>
            </a:r>
            <a:r>
              <a:rPr lang="en-US" sz="1400" dirty="0" smtClean="0"/>
              <a:t>cathode in </a:t>
            </a:r>
            <a:r>
              <a:rPr lang="en-US" sz="1400" dirty="0"/>
              <a:t>the </a:t>
            </a:r>
            <a:r>
              <a:rPr lang="en-US" sz="1400" dirty="0" err="1"/>
              <a:t>gatling</a:t>
            </a:r>
            <a:r>
              <a:rPr lang="en-US" sz="1400" dirty="0"/>
              <a:t> gun</a:t>
            </a:r>
          </a:p>
          <a:p>
            <a:pPr marL="285750" indent="-285750">
              <a:buClr>
                <a:srgbClr val="0000FF"/>
              </a:buClr>
              <a:buFont typeface="Wingdings" charset="2"/>
              <a:buChar char="à"/>
            </a:pPr>
            <a:r>
              <a:rPr lang="en-US" sz="1400" dirty="0" smtClean="0">
                <a:sym typeface="Wingdings"/>
              </a:rPr>
              <a:t>from </a:t>
            </a:r>
            <a:r>
              <a:rPr lang="en-US" sz="1400" dirty="0" err="1" smtClean="0">
                <a:sym typeface="Wingdings"/>
              </a:rPr>
              <a:t>Jlab</a:t>
            </a:r>
            <a:r>
              <a:rPr lang="en-US" sz="1400" dirty="0" smtClean="0">
                <a:sym typeface="Wingdings"/>
              </a:rPr>
              <a:t> experience 3-5%</a:t>
            </a:r>
          </a:p>
          <a:p>
            <a:pPr marL="285750" indent="-285750">
              <a:buFont typeface="Wingdings" charset="0"/>
              <a:buChar char="à"/>
            </a:pPr>
            <a:endParaRPr lang="en-US" sz="1400" dirty="0"/>
          </a:p>
          <a:p>
            <a:pPr marL="285750" indent="-285750">
              <a:buClr>
                <a:srgbClr val="0000FF"/>
              </a:buClr>
              <a:buFont typeface="Wingdings" charset="2"/>
              <a:buChar char="q"/>
            </a:pPr>
            <a:r>
              <a:rPr lang="en-US" sz="1400" dirty="0"/>
              <a:t>W</a:t>
            </a:r>
            <a:r>
              <a:rPr lang="en-US" sz="1400" dirty="0" smtClean="0"/>
              <a:t>hat </a:t>
            </a:r>
            <a:r>
              <a:rPr lang="en-US" sz="1400" dirty="0"/>
              <a:t>fluctuation in bunch current for the electron do we expect</a:t>
            </a:r>
          </a:p>
          <a:p>
            <a:pPr marL="285750" indent="-285750">
              <a:buClr>
                <a:srgbClr val="0000FF"/>
              </a:buClr>
              <a:buFont typeface="Wingdings" charset="0"/>
              <a:buChar char="à"/>
            </a:pPr>
            <a:r>
              <a:rPr lang="en-US" sz="1400" dirty="0" smtClean="0">
                <a:sym typeface="Wingdings"/>
              </a:rPr>
              <a:t>limited by </a:t>
            </a:r>
            <a:r>
              <a:rPr lang="en-US" sz="1400" dirty="0">
                <a:sym typeface="Wingdings"/>
              </a:rPr>
              <a:t>Surface </a:t>
            </a:r>
            <a:r>
              <a:rPr lang="en-US" sz="1400" dirty="0" smtClean="0">
                <a:sym typeface="Wingdings"/>
              </a:rPr>
              <a:t>Charge, need to see what we obtain from prototype gun</a:t>
            </a:r>
          </a:p>
          <a:p>
            <a:endParaRPr lang="en-US" sz="1400" dirty="0"/>
          </a:p>
          <a:p>
            <a:pPr marL="285750" indent="-285750">
              <a:buClr>
                <a:srgbClr val="0000FF"/>
              </a:buClr>
              <a:buFont typeface="Wingdings" charset="2"/>
              <a:buChar char="q"/>
            </a:pPr>
            <a:r>
              <a:rPr lang="en-US" sz="1400" dirty="0"/>
              <a:t>D</a:t>
            </a:r>
            <a:r>
              <a:rPr lang="en-US" sz="1400" dirty="0" smtClean="0"/>
              <a:t>o </a:t>
            </a:r>
            <a:r>
              <a:rPr lang="en-US" sz="1400" dirty="0"/>
              <a:t>we expect that the collision deteriorates the electron </a:t>
            </a:r>
            <a:r>
              <a:rPr lang="en-US" sz="1400" dirty="0" err="1"/>
              <a:t>polarisation</a:t>
            </a:r>
            <a:r>
              <a:rPr lang="en-US" sz="1400" dirty="0"/>
              <a:t>.</a:t>
            </a:r>
          </a:p>
          <a:p>
            <a:r>
              <a:rPr lang="en-US" sz="1400" dirty="0" smtClean="0"/>
              <a:t>    A </a:t>
            </a:r>
            <a:r>
              <a:rPr lang="en-US" sz="1400" dirty="0"/>
              <a:t>problem discussed for </a:t>
            </a:r>
            <a:r>
              <a:rPr lang="en-US" sz="1400" dirty="0" smtClean="0"/>
              <a:t>ILC</a:t>
            </a:r>
          </a:p>
          <a:p>
            <a:r>
              <a:rPr lang="en-US" sz="1400" dirty="0" smtClean="0">
                <a:solidFill>
                  <a:srgbClr val="0000FF"/>
                </a:solidFill>
                <a:sym typeface="Wingdings"/>
              </a:rPr>
              <a:t></a:t>
            </a:r>
            <a:r>
              <a:rPr lang="en-US" sz="1400" dirty="0" smtClean="0">
                <a:sym typeface="Wingdings"/>
              </a:rPr>
              <a:t> influences where we want to measure </a:t>
            </a:r>
            <a:r>
              <a:rPr lang="en-US" sz="1400" dirty="0" err="1" smtClean="0">
                <a:sym typeface="Wingdings"/>
              </a:rPr>
              <a:t>polarisation</a:t>
            </a:r>
            <a:r>
              <a:rPr lang="en-US" sz="1400" dirty="0" smtClean="0">
                <a:sym typeface="Wingdings"/>
              </a:rPr>
              <a:t> in the ring</a:t>
            </a:r>
            <a:r>
              <a:rPr lang="en-US" sz="1400" dirty="0" smtClean="0"/>
              <a:t>    </a:t>
            </a:r>
            <a:endParaRPr lang="en-US" sz="1400" dirty="0"/>
          </a:p>
          <a:p>
            <a:endParaRPr lang="en-US" sz="1400" dirty="0"/>
          </a:p>
          <a:p>
            <a:pPr marL="285750" indent="-285750">
              <a:buClr>
                <a:srgbClr val="0000FF"/>
              </a:buClr>
              <a:buFont typeface="Wingdings" charset="2"/>
              <a:buChar char="q"/>
            </a:pPr>
            <a:r>
              <a:rPr lang="en-US" sz="1400" dirty="0"/>
              <a:t>H</a:t>
            </a:r>
            <a:r>
              <a:rPr lang="en-US" sz="1400" dirty="0" smtClean="0"/>
              <a:t>ow </a:t>
            </a:r>
            <a:r>
              <a:rPr lang="en-US" sz="1400" dirty="0"/>
              <a:t>much </a:t>
            </a:r>
            <a:r>
              <a:rPr lang="en-US" sz="1400" dirty="0" err="1"/>
              <a:t>polarisation</a:t>
            </a:r>
            <a:r>
              <a:rPr lang="en-US" sz="1400" dirty="0"/>
              <a:t> loss do we expect from the source to flat top </a:t>
            </a:r>
            <a:r>
              <a:rPr lang="en-US" sz="1400" dirty="0" smtClean="0"/>
              <a:t>in the </a:t>
            </a:r>
            <a:r>
              <a:rPr lang="en-US" sz="1400" dirty="0"/>
              <a:t>ERL</a:t>
            </a:r>
            <a:r>
              <a:rPr lang="en-US" sz="1400" dirty="0" smtClean="0"/>
              <a:t>.</a:t>
            </a:r>
          </a:p>
          <a:p>
            <a:pPr>
              <a:buClr>
                <a:srgbClr val="0000FF"/>
              </a:buClr>
            </a:pPr>
            <a:r>
              <a:rPr lang="en-US" sz="1400" dirty="0" smtClean="0">
                <a:solidFill>
                  <a:srgbClr val="0000FF"/>
                </a:solidFill>
                <a:sym typeface="Wingdings"/>
              </a:rPr>
              <a:t> </a:t>
            </a:r>
            <a:r>
              <a:rPr lang="en-US" sz="1400" dirty="0" smtClean="0">
                <a:sym typeface="Wingdings"/>
              </a:rPr>
              <a:t>Losses in the arcs have been significant at SLC</a:t>
            </a:r>
            <a:endParaRPr lang="en-US" sz="1400" dirty="0" smtClean="0"/>
          </a:p>
          <a:p>
            <a:endParaRPr lang="en-US" sz="1400" dirty="0"/>
          </a:p>
          <a:p>
            <a:pPr marL="285750" indent="-285750">
              <a:buClr>
                <a:srgbClr val="0000FF"/>
              </a:buClr>
              <a:buFont typeface="Wingdings" charset="2"/>
              <a:buChar char="q"/>
            </a:pPr>
            <a:r>
              <a:rPr lang="en-US" sz="1400" dirty="0" smtClean="0"/>
              <a:t>Is there the possibility for a </a:t>
            </a:r>
            <a:r>
              <a:rPr lang="en-US" sz="1400" dirty="0" err="1" smtClean="0"/>
              <a:t>polarisation</a:t>
            </a:r>
            <a:r>
              <a:rPr lang="en-US" sz="1400" dirty="0" smtClean="0"/>
              <a:t> profile for the lepton bunches</a:t>
            </a:r>
          </a:p>
          <a:p>
            <a:pPr>
              <a:buClr>
                <a:srgbClr val="0000FF"/>
              </a:buClr>
            </a:pPr>
            <a:r>
              <a:rPr lang="en-US" sz="1400" dirty="0" smtClean="0">
                <a:solidFill>
                  <a:srgbClr val="0000FF"/>
                </a:solidFill>
                <a:sym typeface="Wingdings"/>
              </a:rPr>
              <a:t></a:t>
            </a:r>
            <a:r>
              <a:rPr lang="en-US" sz="1400" dirty="0" smtClean="0">
                <a:sym typeface="Wingdings"/>
              </a:rPr>
              <a:t> if then in the longitudinal direction can be circumvented with 352 MHz RF </a:t>
            </a:r>
            <a:endParaRPr lang="en-US" sz="1400" dirty="0"/>
          </a:p>
        </p:txBody>
      </p:sp>
      <p:sp>
        <p:nvSpPr>
          <p:cNvPr id="8" name="TextBox 7"/>
          <p:cNvSpPr txBox="1"/>
          <p:nvPr/>
        </p:nvSpPr>
        <p:spPr>
          <a:xfrm rot="21000000">
            <a:off x="628650" y="2514377"/>
            <a:ext cx="7734300" cy="1938992"/>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square" rtlCol="0">
            <a:spAutoFit/>
          </a:bodyPr>
          <a:lstStyle/>
          <a:p>
            <a:r>
              <a:rPr lang="en-US" sz="2000" u="sng" dirty="0" smtClean="0">
                <a:solidFill>
                  <a:srgbClr val="FF00FF"/>
                </a:solidFill>
              </a:rPr>
              <a:t>Challenge:</a:t>
            </a:r>
            <a:endParaRPr lang="en-US" sz="2000" u="sng" dirty="0">
              <a:solidFill>
                <a:srgbClr val="FF00FF"/>
              </a:solidFill>
            </a:endParaRPr>
          </a:p>
          <a:p>
            <a:r>
              <a:rPr lang="en-US" sz="2000" dirty="0" smtClean="0"/>
              <a:t>Integrate Compton </a:t>
            </a:r>
            <a:r>
              <a:rPr lang="en-US" sz="2000" dirty="0" err="1" smtClean="0"/>
              <a:t>polarimeter</a:t>
            </a:r>
            <a:r>
              <a:rPr lang="en-US" sz="2000" dirty="0" smtClean="0"/>
              <a:t> into IR and Detector design</a:t>
            </a:r>
          </a:p>
          <a:p>
            <a:r>
              <a:rPr lang="en-US" sz="2000" dirty="0" smtClean="0"/>
              <a:t>together with Luminosity monitor and low Q</a:t>
            </a:r>
            <a:r>
              <a:rPr lang="en-US" sz="2000" baseline="30000" dirty="0" smtClean="0"/>
              <a:t>2</a:t>
            </a:r>
            <a:r>
              <a:rPr lang="en-US" sz="2000" dirty="0" smtClean="0"/>
              <a:t>-tagger</a:t>
            </a:r>
          </a:p>
          <a:p>
            <a:pPr marL="342900" indent="-342900">
              <a:buFont typeface="Wingdings" charset="0"/>
              <a:buChar char="à"/>
            </a:pPr>
            <a:r>
              <a:rPr lang="en-US" sz="2000" dirty="0" smtClean="0">
                <a:sym typeface="Wingdings"/>
              </a:rPr>
              <a:t>longitudinal </a:t>
            </a:r>
            <a:r>
              <a:rPr lang="en-US" sz="2000" dirty="0" err="1" smtClean="0">
                <a:sym typeface="Wingdings"/>
              </a:rPr>
              <a:t>polarisation</a:t>
            </a:r>
            <a:r>
              <a:rPr lang="en-US" sz="2000" dirty="0" smtClean="0">
                <a:sym typeface="Wingdings"/>
              </a:rPr>
              <a:t>  Energy asymmetry</a:t>
            </a:r>
          </a:p>
          <a:p>
            <a:pPr marL="342900" indent="-342900">
              <a:buFont typeface="Wingdings" charset="0"/>
              <a:buChar char="à"/>
            </a:pPr>
            <a:r>
              <a:rPr lang="en-US" sz="2000" dirty="0" smtClean="0">
                <a:sym typeface="Wingdings"/>
              </a:rPr>
              <a:t>segmented Calorimeter  to measure possible transverse </a:t>
            </a:r>
            <a:r>
              <a:rPr lang="en-US" sz="2000" dirty="0" err="1" smtClean="0">
                <a:sym typeface="Wingdings"/>
              </a:rPr>
              <a:t>polarisation</a:t>
            </a:r>
            <a:r>
              <a:rPr lang="en-US" sz="2000" dirty="0" smtClean="0">
                <a:sym typeface="Wingdings"/>
              </a:rPr>
              <a:t> component  position asymmetry</a:t>
            </a:r>
            <a:endParaRPr lang="en-US" sz="2000" dirty="0" smtClean="0"/>
          </a:p>
        </p:txBody>
      </p:sp>
      <p:sp>
        <p:nvSpPr>
          <p:cNvPr id="7" name="Date Placeholder 6"/>
          <p:cNvSpPr>
            <a:spLocks noGrp="1"/>
          </p:cNvSpPr>
          <p:nvPr>
            <p:ph type="dt" sz="half" idx="10"/>
          </p:nvPr>
        </p:nvSpPr>
        <p:spPr>
          <a:xfrm>
            <a:off x="0" y="6492875"/>
            <a:ext cx="2133600" cy="365125"/>
          </a:xfrm>
        </p:spPr>
        <p:txBody>
          <a:bodyPr/>
          <a:lstStyle/>
          <a:p>
            <a:r>
              <a:rPr lang="en-US" altLang="ja-JP" smtClean="0"/>
              <a:t>E.C. Aschenauer</a:t>
            </a:r>
            <a:endParaRPr lang="en-US" altLang="ja-JP"/>
          </a:p>
        </p:txBody>
      </p:sp>
      <p:sp>
        <p:nvSpPr>
          <p:cNvPr id="10" name="Footer Placeholder 9"/>
          <p:cNvSpPr>
            <a:spLocks noGrp="1"/>
          </p:cNvSpPr>
          <p:nvPr>
            <p:ph type="ftr" sz="quarter" idx="11"/>
          </p:nvPr>
        </p:nvSpPr>
        <p:spPr>
          <a:xfrm>
            <a:off x="3131840" y="6492875"/>
            <a:ext cx="2895600" cy="365125"/>
          </a:xfrm>
        </p:spPr>
        <p:txBody>
          <a:bodyPr/>
          <a:lstStyle/>
          <a:p>
            <a:r>
              <a:rPr lang="en-US" altLang="ja-JP" smtClean="0"/>
              <a:t>PSTP-2013, Charlotesville, VA</a:t>
            </a:r>
            <a:endParaRPr lang="en-US" altLang="ja-JP"/>
          </a:p>
        </p:txBody>
      </p:sp>
    </p:spTree>
    <p:extLst>
      <p:ext uri="{BB962C8B-B14F-4D97-AF65-F5344CB8AC3E}">
        <p14:creationId xmlns="" xmlns:p14="http://schemas.microsoft.com/office/powerpoint/2010/main" val="908973297"/>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smtClean="0"/>
              <a:t>13/09/2013</a:t>
            </a:r>
            <a:endParaRPr lang="en-US"/>
          </a:p>
        </p:txBody>
      </p:sp>
      <p:sp>
        <p:nvSpPr>
          <p:cNvPr id="4" name="Fußzeilenplatzhalter 3"/>
          <p:cNvSpPr>
            <a:spLocks noGrp="1"/>
          </p:cNvSpPr>
          <p:nvPr>
            <p:ph type="ftr" sz="quarter" idx="11"/>
          </p:nvPr>
        </p:nvSpPr>
        <p:spPr/>
        <p:txBody>
          <a:bodyPr/>
          <a:lstStyle/>
          <a:p>
            <a:r>
              <a:rPr lang="en-US" smtClean="0"/>
              <a:t>E. Steffens Erlangen - PSTP 2013 Conclusions</a:t>
            </a:r>
            <a:endParaRPr lang="en-US"/>
          </a:p>
        </p:txBody>
      </p:sp>
      <p:sp>
        <p:nvSpPr>
          <p:cNvPr id="5" name="Foliennummernplatzhalter 4"/>
          <p:cNvSpPr>
            <a:spLocks noGrp="1"/>
          </p:cNvSpPr>
          <p:nvPr>
            <p:ph type="sldNum" sz="quarter" idx="12"/>
          </p:nvPr>
        </p:nvSpPr>
        <p:spPr/>
        <p:txBody>
          <a:bodyPr/>
          <a:lstStyle/>
          <a:p>
            <a:fld id="{0541E1A5-E2F7-4F69-8FE8-89EB551545E8}" type="slidenum">
              <a:rPr lang="en-US" smtClean="0"/>
              <a:pPr/>
              <a:t>66</a:t>
            </a:fld>
            <a:endParaRPr lang="en-US"/>
          </a:p>
        </p:txBody>
      </p:sp>
      <p:sp>
        <p:nvSpPr>
          <p:cNvPr id="6" name="Content Placeholder 5"/>
          <p:cNvSpPr txBox="1">
            <a:spLocks/>
          </p:cNvSpPr>
          <p:nvPr/>
        </p:nvSpPr>
        <p:spPr>
          <a:xfrm>
            <a:off x="0" y="980728"/>
            <a:ext cx="9026525" cy="530165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bg1">
                    <a:lumMod val="50000"/>
                  </a:schemeClr>
                </a:solidFill>
                <a:effectLst/>
                <a:uLnTx/>
                <a:uFillTx/>
                <a:latin typeface="Comic Sans MS" pitchFamily="66" charset="0"/>
              </a:rPr>
              <a:t>A lot of work was done in the last years on EIC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a-DK" sz="1800" b="1" i="0" u="none" strike="noStrike" kern="1200" cap="none" spc="0" normalizeH="0" baseline="0" noProof="0" smtClean="0">
                <a:ln>
                  <a:noFill/>
                </a:ln>
                <a:solidFill>
                  <a:schemeClr val="bg1">
                    <a:lumMod val="50000"/>
                  </a:schemeClr>
                </a:solidFill>
                <a:effectLst/>
                <a:uLnTx/>
                <a:uFillTx/>
                <a:latin typeface="Comic Sans MS" pitchFamily="66" charset="0"/>
              </a:rPr>
              <a:t>arXiv: 1212.1701 &amp; </a:t>
            </a:r>
            <a:r>
              <a:rPr kumimoji="0" lang="en-US" sz="1800" b="1" i="0" u="none" strike="noStrike" kern="1200" cap="none" spc="0" normalizeH="0" baseline="0" noProof="0" smtClean="0">
                <a:ln>
                  <a:noFill/>
                </a:ln>
                <a:solidFill>
                  <a:schemeClr val="bg1">
                    <a:lumMod val="50000"/>
                  </a:schemeClr>
                </a:solidFill>
                <a:effectLst/>
                <a:uLnTx/>
                <a:uFillTx/>
                <a:latin typeface="Comic Sans MS" pitchFamily="66" charset="0"/>
              </a:rPr>
              <a:t>1108.1713</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bg1">
                    <a:lumMod val="50000"/>
                  </a:schemeClr>
                </a:solidFill>
                <a:effectLst/>
                <a:uLnTx/>
                <a:uFillTx/>
                <a:latin typeface="Comic Sans MS" pitchFamily="66" charset="0"/>
              </a:rPr>
              <a:t>eRHIC Machine, IR and design very well advanced and many details are studied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smtClean="0">
                <a:ln>
                  <a:noFill/>
                </a:ln>
                <a:solidFill>
                  <a:schemeClr val="bg1">
                    <a:lumMod val="50000"/>
                  </a:schemeClr>
                </a:solidFill>
                <a:effectLst/>
                <a:uLnTx/>
                <a:uFillTx/>
                <a:latin typeface="Comic Sans MS" pitchFamily="66" charset="0"/>
              </a:rPr>
              <a:t>will have a prototype gatling gun available soon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smtClean="0">
                <a:ln>
                  <a:noFill/>
                </a:ln>
                <a:solidFill>
                  <a:schemeClr val="bg1">
                    <a:lumMod val="50000"/>
                  </a:schemeClr>
                </a:solidFill>
                <a:effectLst/>
                <a:uLnTx/>
                <a:uFillTx/>
                <a:latin typeface="Comic Sans MS" pitchFamily="66" charset="0"/>
                <a:sym typeface="Wingdings"/>
              </a:rPr>
              <a:t>study systematic effects  impact on polarimeter and lumi-monitor design </a:t>
            </a:r>
            <a:endParaRPr kumimoji="0" lang="en-US" sz="1800" b="1" i="0" u="none" strike="noStrike" kern="1200" cap="none" spc="0" normalizeH="0" baseline="0" noProof="0" smtClean="0">
              <a:ln>
                <a:noFill/>
              </a:ln>
              <a:solidFill>
                <a:schemeClr val="bg1">
                  <a:lumMod val="50000"/>
                </a:schemeClr>
              </a:solidFill>
              <a:effectLst/>
              <a:uLnTx/>
              <a:uFillTx/>
              <a:latin typeface="Comic Sans MS" pitchFamily="66"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bg1">
                    <a:lumMod val="50000"/>
                  </a:schemeClr>
                </a:solidFill>
                <a:effectLst/>
                <a:uLnTx/>
                <a:uFillTx/>
                <a:latin typeface="Comic Sans MS" pitchFamily="66" charset="0"/>
              </a:rPr>
              <a:t>Performance Requirements from physics determined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bg1">
                    <a:lumMod val="50000"/>
                  </a:schemeClr>
                </a:solidFill>
                <a:effectLst/>
                <a:uLnTx/>
                <a:uFillTx/>
                <a:latin typeface="Comic Sans MS" pitchFamily="66" charset="0"/>
                <a:sym typeface="Wingdings"/>
              </a:rPr>
              <a:t>First studies on relative luminosity requirements and polarization measurements have been done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smtClean="0">
                <a:ln>
                  <a:noFill/>
                </a:ln>
                <a:solidFill>
                  <a:schemeClr val="bg1">
                    <a:lumMod val="50000"/>
                  </a:schemeClr>
                </a:solidFill>
                <a:effectLst/>
                <a:uLnTx/>
                <a:uFillTx/>
                <a:latin typeface="Comic Sans MS" pitchFamily="66" charset="0"/>
                <a:sym typeface="Wingdings"/>
              </a:rPr>
              <a:t>impact on systematic uncertainties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bg1">
                    <a:lumMod val="50000"/>
                  </a:schemeClr>
                </a:solidFill>
                <a:effectLst/>
                <a:uLnTx/>
                <a:uFillTx/>
                <a:latin typeface="Comic Sans MS" pitchFamily="66" charset="0"/>
              </a:rPr>
              <a:t>having large luminosity means there is the need to control the systematic uncertainties to very low levels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smtClean="0">
                <a:ln>
                  <a:noFill/>
                </a:ln>
                <a:solidFill>
                  <a:schemeClr val="bg1">
                    <a:lumMod val="50000"/>
                  </a:schemeClr>
                </a:solidFill>
                <a:effectLst/>
                <a:uLnTx/>
                <a:uFillTx/>
                <a:latin typeface="Comic Sans MS" pitchFamily="66" charset="0"/>
              </a:rPr>
              <a:t>need to understand the limitations in polarisation and luminosity measurements</a:t>
            </a:r>
          </a:p>
        </p:txBody>
      </p:sp>
      <p:sp>
        <p:nvSpPr>
          <p:cNvPr id="7" name="Title 1"/>
          <p:cNvSpPr>
            <a:spLocks noGrp="1"/>
          </p:cNvSpPr>
          <p:nvPr>
            <p:ph type="title"/>
          </p:nvPr>
        </p:nvSpPr>
        <p:spPr>
          <a:xfrm>
            <a:off x="0" y="260648"/>
            <a:ext cx="8458200" cy="482600"/>
          </a:xfrm>
        </p:spPr>
        <p:txBody>
          <a:bodyPr>
            <a:normAutofit fontScale="90000"/>
          </a:bodyPr>
          <a:lstStyle/>
          <a:p>
            <a:r>
              <a:rPr lang="en-US" dirty="0" smtClean="0">
                <a:solidFill>
                  <a:srgbClr val="C00000"/>
                </a:solidFill>
                <a:latin typeface="Comic Sans MS" pitchFamily="66" charset="0"/>
              </a:rPr>
              <a:t>Summary</a:t>
            </a:r>
            <a:endParaRPr lang="en-US"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143000"/>
          </a:xfrm>
        </p:spPr>
        <p:txBody>
          <a:bodyPr>
            <a:normAutofit/>
          </a:bodyPr>
          <a:lstStyle/>
          <a:p>
            <a:r>
              <a:rPr lang="en-US" sz="3600" b="1" smtClean="0">
                <a:solidFill>
                  <a:srgbClr val="002060"/>
                </a:solidFill>
              </a:rPr>
              <a:t>New Facilities</a:t>
            </a:r>
            <a:endParaRPr lang="en-US" sz="3600" b="1">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609600"/>
            <a:ext cx="9144000" cy="54102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 name="Rectangle 2"/>
          <p:cNvSpPr txBox="1">
            <a:spLocks noChangeArrowheads="1"/>
          </p:cNvSpPr>
          <p:nvPr/>
        </p:nvSpPr>
        <p:spPr bwMode="auto">
          <a:xfrm>
            <a:off x="0" y="304800"/>
            <a:ext cx="9144000" cy="381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US" sz="3600" b="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The 12 </a:t>
            </a:r>
            <a:r>
              <a:rPr lang="en-US" sz="3600" b="1" dirty="0" err="1"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GeV</a:t>
            </a:r>
            <a:r>
              <a:rPr lang="en-US" sz="3600" b="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 Physics Program</a:t>
            </a:r>
          </a:p>
          <a:p>
            <a:pPr algn="ctr"/>
            <a:r>
              <a:rPr lang="en-US" sz="3600" b="1" dirty="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a</a:t>
            </a:r>
            <a:r>
              <a:rPr lang="en-US" sz="3600" b="1" dirty="0" smtClean="0">
                <a:solidFill>
                  <a:srgbClr val="C00000"/>
                </a:solidFill>
                <a:effectLst>
                  <a:outerShdw blurRad="60007" dist="310007" dir="7680000" sy="30000" kx="1300200" algn="ctr" rotWithShape="0">
                    <a:prstClr val="black">
                      <a:alpha val="32000"/>
                    </a:prstClr>
                  </a:outerShdw>
                </a:effectLst>
                <a:latin typeface="Arial" pitchFamily="34" charset="0"/>
                <a:cs typeface="Arial" pitchFamily="34" charset="0"/>
              </a:rPr>
              <a:t>t Jefferson Lab</a:t>
            </a: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endParaRPr lang="en-US" sz="3600" b="1" dirty="0">
              <a:solidFill>
                <a:srgbClr val="000000"/>
              </a:solidFill>
              <a:latin typeface="Arial" pitchFamily="34" charset="0"/>
              <a:cs typeface="Arial" pitchFamily="34" charset="0"/>
            </a:endParaRPr>
          </a:p>
          <a:p>
            <a:pPr algn="ctr" fontAlgn="base">
              <a:spcBef>
                <a:spcPct val="0"/>
              </a:spcBef>
              <a:spcAft>
                <a:spcPct val="0"/>
              </a:spcAft>
              <a:defRPr/>
            </a:pPr>
            <a:r>
              <a:rPr lang="en-US" sz="3600" b="1" dirty="0">
                <a:solidFill>
                  <a:srgbClr val="000000"/>
                </a:solidFill>
                <a:latin typeface="Arial" pitchFamily="34" charset="0"/>
                <a:cs typeface="Arial" pitchFamily="34" charset="0"/>
              </a:rPr>
              <a:t> </a:t>
            </a:r>
          </a:p>
        </p:txBody>
      </p:sp>
      <p:pic>
        <p:nvPicPr>
          <p:cNvPr id="9" name="Picture 2" descr="C:\Users\stewartm\Desktop\Edited Photos\JLab (requested Angle #3).jpg"/>
          <p:cNvPicPr>
            <a:picLocks noChangeAspect="1" noChangeArrowheads="1"/>
          </p:cNvPicPr>
          <p:nvPr/>
        </p:nvPicPr>
        <p:blipFill>
          <a:blip r:embed="rId3" cstate="print"/>
          <a:srcRect l="26821" t="11753" r="10342" b="4813"/>
          <a:stretch>
            <a:fillRect/>
          </a:stretch>
        </p:blipFill>
        <p:spPr bwMode="auto">
          <a:xfrm>
            <a:off x="0" y="2057400"/>
            <a:ext cx="9144000" cy="3962400"/>
          </a:xfrm>
          <a:prstGeom prst="rect">
            <a:avLst/>
          </a:prstGeom>
          <a:noFill/>
        </p:spPr>
      </p:pic>
      <p:sp>
        <p:nvSpPr>
          <p:cNvPr id="6" name="Rectangle 8"/>
          <p:cNvSpPr>
            <a:spLocks noChangeArrowheads="1"/>
          </p:cNvSpPr>
          <p:nvPr/>
        </p:nvSpPr>
        <p:spPr bwMode="auto">
          <a:xfrm>
            <a:off x="5638800" y="2057400"/>
            <a:ext cx="3505200" cy="1013098"/>
          </a:xfrm>
          <a:prstGeom prst="rect">
            <a:avLst/>
          </a:prstGeom>
          <a:gradFill>
            <a:gsLst>
              <a:gs pos="0">
                <a:srgbClr val="49701E"/>
              </a:gs>
              <a:gs pos="50000">
                <a:schemeClr val="accent1">
                  <a:shade val="67500"/>
                  <a:satMod val="115000"/>
                </a:schemeClr>
              </a:gs>
              <a:gs pos="100000">
                <a:schemeClr val="accent1">
                  <a:shade val="100000"/>
                  <a:satMod val="115000"/>
                </a:schemeClr>
              </a:gs>
            </a:gsLst>
            <a:lin ang="16200000" scaled="0"/>
          </a:gradFill>
          <a:ln w="12700">
            <a:noFill/>
            <a:miter lim="800000"/>
            <a:headEnd/>
            <a:tailEnd/>
          </a:ln>
        </p:spPr>
        <p:txBody>
          <a:bodyPr wrap="square" lIns="90487" tIns="44450" rIns="90487" bIns="44450">
            <a:spAutoFit/>
          </a:bodyPr>
          <a:lstStyle/>
          <a:p>
            <a:r>
              <a:rPr lang="en-US" sz="2400" b="1" dirty="0" smtClean="0">
                <a:solidFill>
                  <a:srgbClr val="FFFFFF"/>
                </a:solidFill>
                <a:latin typeface="Arial" pitchFamily="34" charset="0"/>
                <a:cs typeface="Arial" pitchFamily="34" charset="0"/>
              </a:rPr>
              <a:t>R. D. </a:t>
            </a:r>
            <a:r>
              <a:rPr lang="en-US" sz="2400" b="1" dirty="0" err="1" smtClean="0">
                <a:solidFill>
                  <a:srgbClr val="FFFFFF"/>
                </a:solidFill>
                <a:latin typeface="Arial" pitchFamily="34" charset="0"/>
                <a:cs typeface="Arial" pitchFamily="34" charset="0"/>
              </a:rPr>
              <a:t>McKeown</a:t>
            </a:r>
            <a:endParaRPr lang="en-US" sz="2400" b="1" dirty="0" smtClean="0">
              <a:solidFill>
                <a:srgbClr val="FFFFFF"/>
              </a:solidFill>
              <a:latin typeface="Arial" pitchFamily="34" charset="0"/>
              <a:cs typeface="Arial" pitchFamily="34" charset="0"/>
            </a:endParaRPr>
          </a:p>
          <a:p>
            <a:r>
              <a:rPr lang="en-US" b="1" dirty="0" smtClean="0">
                <a:solidFill>
                  <a:srgbClr val="FFFFFF"/>
                </a:solidFill>
                <a:latin typeface="Arial" pitchFamily="34" charset="0"/>
                <a:cs typeface="Arial" pitchFamily="34" charset="0"/>
              </a:rPr>
              <a:t>Jefferson Lab</a:t>
            </a:r>
          </a:p>
          <a:p>
            <a:r>
              <a:rPr lang="en-US" b="1" dirty="0" smtClean="0">
                <a:solidFill>
                  <a:srgbClr val="FFFFFF"/>
                </a:solidFill>
                <a:latin typeface="Arial" pitchFamily="34" charset="0"/>
                <a:cs typeface="Arial" pitchFamily="34" charset="0"/>
              </a:rPr>
              <a:t>College of William and Mary</a:t>
            </a:r>
            <a:endParaRPr lang="en-US" sz="2000" b="1" dirty="0" smtClean="0">
              <a:solidFill>
                <a:srgbClr val="FFFFFF"/>
              </a:solidFill>
              <a:latin typeface="Arial" pitchFamily="34" charset="0"/>
              <a:cs typeface="Arial" pitchFamily="34" charset="0"/>
            </a:endParaRPr>
          </a:p>
        </p:txBody>
      </p:sp>
      <p:sp>
        <p:nvSpPr>
          <p:cNvPr id="7" name="TextBox 6"/>
          <p:cNvSpPr txBox="1"/>
          <p:nvPr/>
        </p:nvSpPr>
        <p:spPr>
          <a:xfrm>
            <a:off x="0" y="6163270"/>
            <a:ext cx="4998804" cy="923330"/>
          </a:xfrm>
          <a:prstGeom prst="rect">
            <a:avLst/>
          </a:prstGeom>
          <a:noFill/>
        </p:spPr>
        <p:txBody>
          <a:bodyPr wrap="square" rtlCol="0">
            <a:spAutoFit/>
          </a:bodyPr>
          <a:lstStyle/>
          <a:p>
            <a:r>
              <a:rPr lang="en-US" dirty="0" smtClean="0">
                <a:solidFill>
                  <a:srgbClr val="FFFFFF"/>
                </a:solidFill>
                <a:latin typeface="Arial" pitchFamily="34" charset="0"/>
                <a:cs typeface="Arial" pitchFamily="34" charset="0"/>
              </a:rPr>
              <a:t>PTSP 2013 – Charlottesville, VA</a:t>
            </a:r>
          </a:p>
          <a:p>
            <a:r>
              <a:rPr lang="en-US" dirty="0" smtClean="0">
                <a:solidFill>
                  <a:srgbClr val="FFFFFF"/>
                </a:solidFill>
                <a:latin typeface="Arial" pitchFamily="34" charset="0"/>
                <a:cs typeface="Arial" pitchFamily="34" charset="0"/>
              </a:rPr>
              <a:t>September 9, 2013</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3" name="Rectangle 3"/>
          <p:cNvSpPr>
            <a:spLocks noChangeArrowheads="1"/>
          </p:cNvSpPr>
          <p:nvPr/>
        </p:nvSpPr>
        <p:spPr bwMode="auto">
          <a:xfrm>
            <a:off x="228600" y="1143000"/>
            <a:ext cx="5105400"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D</a:t>
            </a:r>
            <a:r>
              <a:rPr lang="en-US" sz="1800" dirty="0">
                <a:solidFill>
                  <a:srgbClr val="002060"/>
                </a:solidFill>
                <a:latin typeface="Arial" pitchFamily="34" charset="0"/>
                <a:cs typeface="Arial" pitchFamily="34" charset="0"/>
              </a:rPr>
              <a:t> – exploring origin of</a:t>
            </a:r>
            <a:r>
              <a:rPr lang="en-US" sz="1800" dirty="0">
                <a:solidFill>
                  <a:srgbClr val="0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confinement</a:t>
            </a:r>
            <a:r>
              <a:rPr lang="en-US" sz="1800" dirty="0">
                <a:solidFill>
                  <a:srgbClr val="000000"/>
                </a:solidFill>
                <a:latin typeface="Arial" pitchFamily="34" charset="0"/>
                <a:cs typeface="Arial" pitchFamily="34" charset="0"/>
              </a:rPr>
              <a:t> </a:t>
            </a:r>
            <a:r>
              <a:rPr lang="en-US" sz="1800" dirty="0">
                <a:solidFill>
                  <a:srgbClr val="002060"/>
                </a:solidFill>
                <a:latin typeface="Arial" pitchFamily="34" charset="0"/>
                <a:cs typeface="Arial" pitchFamily="34" charset="0"/>
              </a:rPr>
              <a:t>by studying </a:t>
            </a:r>
            <a:r>
              <a:rPr lang="en-US" sz="1800" dirty="0">
                <a:solidFill>
                  <a:srgbClr val="7030A0"/>
                </a:solidFill>
                <a:latin typeface="Arial" pitchFamily="34" charset="0"/>
                <a:cs typeface="Arial" pitchFamily="34" charset="0"/>
              </a:rPr>
              <a:t>exotic mesons</a:t>
            </a:r>
          </a:p>
        </p:txBody>
      </p:sp>
      <p:sp>
        <p:nvSpPr>
          <p:cNvPr id="1590275" name="Rectangle 8"/>
          <p:cNvSpPr>
            <a:spLocks noChangeArrowheads="1"/>
          </p:cNvSpPr>
          <p:nvPr/>
        </p:nvSpPr>
        <p:spPr bwMode="auto">
          <a:xfrm>
            <a:off x="2286000" y="2895600"/>
            <a:ext cx="5586413"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B</a:t>
            </a:r>
            <a:r>
              <a:rPr lang="en-US" sz="1800" dirty="0">
                <a:solidFill>
                  <a:srgbClr val="002060"/>
                </a:solidFill>
                <a:latin typeface="Arial" pitchFamily="34" charset="0"/>
                <a:cs typeface="Arial" pitchFamily="34" charset="0"/>
              </a:rPr>
              <a:t> – understanding </a:t>
            </a:r>
            <a:r>
              <a:rPr lang="en-US" sz="1800" dirty="0">
                <a:solidFill>
                  <a:srgbClr val="C00000"/>
                </a:solidFill>
                <a:latin typeface="Arial" pitchFamily="34" charset="0"/>
                <a:cs typeface="Arial" pitchFamily="34" charset="0"/>
              </a:rPr>
              <a:t>nucleon structure </a:t>
            </a:r>
            <a:r>
              <a:rPr lang="en-US" sz="1800" dirty="0">
                <a:solidFill>
                  <a:srgbClr val="002060"/>
                </a:solidFill>
                <a:latin typeface="Arial" pitchFamily="34" charset="0"/>
                <a:cs typeface="Arial" pitchFamily="34" charset="0"/>
              </a:rPr>
              <a:t>via</a:t>
            </a:r>
            <a:r>
              <a:rPr lang="en-US" sz="1800" dirty="0">
                <a:solidFill>
                  <a:srgbClr val="FFFFFF"/>
                </a:solidFill>
                <a:latin typeface="Arial" pitchFamily="34" charset="0"/>
                <a:cs typeface="Arial" pitchFamily="34" charset="0"/>
              </a:rPr>
              <a:t> </a:t>
            </a:r>
            <a:r>
              <a:rPr lang="en-US" sz="1800" dirty="0">
                <a:solidFill>
                  <a:srgbClr val="7030A0"/>
                </a:solidFill>
                <a:latin typeface="Arial" pitchFamily="34" charset="0"/>
                <a:cs typeface="Arial" pitchFamily="34" charset="0"/>
              </a:rPr>
              <a:t>generalized </a:t>
            </a:r>
            <a:r>
              <a:rPr lang="en-US" sz="1800" dirty="0" err="1">
                <a:solidFill>
                  <a:srgbClr val="7030A0"/>
                </a:solidFill>
                <a:latin typeface="Arial" pitchFamily="34" charset="0"/>
                <a:cs typeface="Arial" pitchFamily="34" charset="0"/>
              </a:rPr>
              <a:t>parton</a:t>
            </a:r>
            <a:r>
              <a:rPr lang="en-US" sz="1800" dirty="0">
                <a:solidFill>
                  <a:srgbClr val="7030A0"/>
                </a:solidFill>
                <a:latin typeface="Arial" pitchFamily="34" charset="0"/>
                <a:cs typeface="Arial" pitchFamily="34" charset="0"/>
              </a:rPr>
              <a:t> distributions</a:t>
            </a:r>
          </a:p>
        </p:txBody>
      </p:sp>
      <p:sp>
        <p:nvSpPr>
          <p:cNvPr id="1590276" name="Rectangle 10"/>
          <p:cNvSpPr>
            <a:spLocks noChangeArrowheads="1"/>
          </p:cNvSpPr>
          <p:nvPr/>
        </p:nvSpPr>
        <p:spPr bwMode="auto">
          <a:xfrm>
            <a:off x="762000" y="3952875"/>
            <a:ext cx="5641975" cy="762000"/>
          </a:xfrm>
          <a:prstGeom prst="rect">
            <a:avLst/>
          </a:prstGeom>
          <a:noFill/>
          <a:ln w="9525">
            <a:noFill/>
            <a:miter lim="800000"/>
            <a:headEnd/>
            <a:tailEnd/>
          </a:ln>
        </p:spPr>
        <p:txBody>
          <a:bodyPr/>
          <a:lstStyle/>
          <a:p>
            <a:pPr algn="r" eaLnBrk="0" hangingPunct="0"/>
            <a:r>
              <a:rPr lang="en-US" sz="1800" i="1" dirty="0">
                <a:solidFill>
                  <a:srgbClr val="002060"/>
                </a:solidFill>
                <a:latin typeface="Arial" pitchFamily="34" charset="0"/>
                <a:cs typeface="Arial" pitchFamily="34" charset="0"/>
              </a:rPr>
              <a:t>Hall C</a:t>
            </a:r>
            <a:r>
              <a:rPr lang="en-US" sz="1800" dirty="0">
                <a:solidFill>
                  <a:srgbClr val="002060"/>
                </a:solidFill>
                <a:latin typeface="Arial" pitchFamily="34" charset="0"/>
                <a:cs typeface="Arial" pitchFamily="34" charset="0"/>
              </a:rPr>
              <a:t> – precision determination of </a:t>
            </a:r>
            <a:r>
              <a:rPr lang="en-US" sz="1800" dirty="0">
                <a:solidFill>
                  <a:srgbClr val="C00000"/>
                </a:solidFill>
                <a:latin typeface="Arial" pitchFamily="34" charset="0"/>
                <a:cs typeface="Arial" pitchFamily="34" charset="0"/>
              </a:rPr>
              <a:t>valence quark </a:t>
            </a:r>
            <a:r>
              <a:rPr lang="en-US" sz="1800" dirty="0">
                <a:solidFill>
                  <a:srgbClr val="002060"/>
                </a:solidFill>
                <a:latin typeface="Arial" pitchFamily="34" charset="0"/>
                <a:cs typeface="Arial" pitchFamily="34" charset="0"/>
              </a:rPr>
              <a:t>properties in nucleons and nuclei </a:t>
            </a:r>
          </a:p>
        </p:txBody>
      </p:sp>
      <p:sp>
        <p:nvSpPr>
          <p:cNvPr id="1590277" name="Rectangle 11"/>
          <p:cNvSpPr>
            <a:spLocks noChangeArrowheads="1"/>
          </p:cNvSpPr>
          <p:nvPr/>
        </p:nvSpPr>
        <p:spPr bwMode="auto">
          <a:xfrm>
            <a:off x="2738438" y="5619750"/>
            <a:ext cx="4957762" cy="762000"/>
          </a:xfrm>
          <a:prstGeom prst="rect">
            <a:avLst/>
          </a:prstGeom>
          <a:noFill/>
          <a:ln w="9525">
            <a:noFill/>
            <a:miter lim="800000"/>
            <a:headEnd/>
            <a:tailEnd/>
          </a:ln>
        </p:spPr>
        <p:txBody>
          <a:bodyPr/>
          <a:lstStyle/>
          <a:p>
            <a:pPr algn="ctr" eaLnBrk="0" hangingPunct="0"/>
            <a:r>
              <a:rPr lang="en-US" sz="1800" i="1" dirty="0">
                <a:solidFill>
                  <a:srgbClr val="002060"/>
                </a:solidFill>
                <a:latin typeface="Arial" pitchFamily="34" charset="0"/>
                <a:cs typeface="Arial" pitchFamily="34" charset="0"/>
              </a:rPr>
              <a:t>Hall A</a:t>
            </a:r>
            <a:r>
              <a:rPr lang="en-US" sz="1800" dirty="0">
                <a:solidFill>
                  <a:srgbClr val="002060"/>
                </a:solidFill>
                <a:latin typeface="Arial" pitchFamily="34" charset="0"/>
                <a:cs typeface="Arial" pitchFamily="34" charset="0"/>
              </a:rPr>
              <a:t> </a:t>
            </a:r>
            <a:r>
              <a:rPr lang="en-US" sz="1800" dirty="0" smtClean="0">
                <a:solidFill>
                  <a:srgbClr val="002060"/>
                </a:solidFill>
                <a:latin typeface="Arial" pitchFamily="34" charset="0"/>
                <a:cs typeface="Arial" pitchFamily="34" charset="0"/>
              </a:rPr>
              <a:t>–form </a:t>
            </a:r>
            <a:r>
              <a:rPr lang="en-US" sz="1800" dirty="0">
                <a:solidFill>
                  <a:srgbClr val="002060"/>
                </a:solidFill>
                <a:latin typeface="Arial" pitchFamily="34" charset="0"/>
                <a:cs typeface="Arial" pitchFamily="34" charset="0"/>
              </a:rPr>
              <a:t>factors, </a:t>
            </a:r>
            <a:r>
              <a:rPr lang="en-US" sz="1800" dirty="0" smtClean="0">
                <a:solidFill>
                  <a:srgbClr val="C00000"/>
                </a:solidFill>
                <a:latin typeface="Arial" pitchFamily="34" charset="0"/>
                <a:cs typeface="Arial" pitchFamily="34" charset="0"/>
              </a:rPr>
              <a:t>future </a:t>
            </a:r>
            <a:r>
              <a:rPr lang="en-US" sz="1800" dirty="0">
                <a:solidFill>
                  <a:srgbClr val="C00000"/>
                </a:solidFill>
                <a:latin typeface="Arial" pitchFamily="34" charset="0"/>
                <a:cs typeface="Arial" pitchFamily="34" charset="0"/>
              </a:rPr>
              <a:t>new experiments (e.g</a:t>
            </a:r>
            <a:r>
              <a:rPr lang="en-US" sz="1800" dirty="0" smtClean="0">
                <a:solidFill>
                  <a:srgbClr val="C00000"/>
                </a:solidFill>
                <a:latin typeface="Arial" pitchFamily="34" charset="0"/>
                <a:cs typeface="Arial" pitchFamily="34" charset="0"/>
              </a:rPr>
              <a:t>., </a:t>
            </a:r>
            <a:r>
              <a:rPr lang="en-US" dirty="0" err="1" smtClean="0">
                <a:solidFill>
                  <a:srgbClr val="C00000"/>
                </a:solidFill>
                <a:latin typeface="Arial" pitchFamily="34" charset="0"/>
                <a:cs typeface="Arial" pitchFamily="34" charset="0"/>
              </a:rPr>
              <a:t>SoLID</a:t>
            </a:r>
            <a:r>
              <a:rPr lang="en-US" sz="1800" dirty="0" smtClean="0">
                <a:solidFill>
                  <a:srgbClr val="C00000"/>
                </a:solidFill>
                <a:latin typeface="Arial" pitchFamily="34" charset="0"/>
                <a:cs typeface="Arial" pitchFamily="34" charset="0"/>
              </a:rPr>
              <a:t> </a:t>
            </a:r>
            <a:r>
              <a:rPr lang="en-US" sz="1800" dirty="0">
                <a:solidFill>
                  <a:srgbClr val="C00000"/>
                </a:solidFill>
                <a:latin typeface="Arial" pitchFamily="34" charset="0"/>
                <a:cs typeface="Arial" pitchFamily="34" charset="0"/>
              </a:rPr>
              <a:t>and </a:t>
            </a:r>
            <a:r>
              <a:rPr lang="en-US" sz="1800" dirty="0" smtClean="0">
                <a:solidFill>
                  <a:srgbClr val="C00000"/>
                </a:solidFill>
                <a:latin typeface="Arial" pitchFamily="34" charset="0"/>
                <a:cs typeface="Arial" pitchFamily="34" charset="0"/>
              </a:rPr>
              <a:t>MOLLER)</a:t>
            </a:r>
            <a:endParaRPr lang="en-US" sz="1800" dirty="0">
              <a:solidFill>
                <a:srgbClr val="C00000"/>
              </a:solidFill>
              <a:latin typeface="Arial" pitchFamily="34" charset="0"/>
              <a:cs typeface="Arial" pitchFamily="34" charset="0"/>
            </a:endParaRPr>
          </a:p>
        </p:txBody>
      </p:sp>
      <p:pic>
        <p:nvPicPr>
          <p:cNvPr id="1590278" name="Picture 13" descr="hallacombo"/>
          <p:cNvPicPr>
            <a:picLocks noChangeAspect="1" noChangeArrowheads="1"/>
          </p:cNvPicPr>
          <p:nvPr/>
        </p:nvPicPr>
        <p:blipFill>
          <a:blip r:embed="rId3" cstate="print"/>
          <a:srcRect/>
          <a:stretch>
            <a:fillRect/>
          </a:stretch>
        </p:blipFill>
        <p:spPr bwMode="auto">
          <a:xfrm>
            <a:off x="228600" y="4495800"/>
            <a:ext cx="2522538" cy="18478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590279" name="Text Box 2"/>
          <p:cNvSpPr>
            <a:spLocks noGrp="1" noChangeArrowheads="1"/>
          </p:cNvSpPr>
          <p:nvPr>
            <p:ph type="title"/>
          </p:nvPr>
        </p:nvSpPr>
        <p:spPr>
          <a:xfrm>
            <a:off x="457200" y="-42863"/>
            <a:ext cx="8229600" cy="804863"/>
          </a:xfrm>
        </p:spPr>
        <p:txBody>
          <a:bodyPr>
            <a:normAutofit/>
          </a:bodyPr>
          <a:lstStyle/>
          <a:p>
            <a:pPr eaLnBrk="1" hangingPunct="1"/>
            <a:r>
              <a:rPr lang="en-US" sz="3600" b="1" dirty="0" smtClean="0">
                <a:latin typeface="Arial" pitchFamily="34" charset="0"/>
                <a:cs typeface="Arial" pitchFamily="34" charset="0"/>
              </a:rPr>
              <a:t>12 </a:t>
            </a:r>
            <a:r>
              <a:rPr lang="en-US" sz="3600" b="1" dirty="0" err="1" smtClean="0">
                <a:latin typeface="Arial" pitchFamily="34" charset="0"/>
                <a:cs typeface="Arial" pitchFamily="34" charset="0"/>
              </a:rPr>
              <a:t>GeV</a:t>
            </a:r>
            <a:r>
              <a:rPr lang="en-US" sz="3600" b="1" dirty="0" smtClean="0">
                <a:latin typeface="Arial" pitchFamily="34" charset="0"/>
                <a:cs typeface="Arial" pitchFamily="34" charset="0"/>
              </a:rPr>
              <a:t> Scientific Capabilities</a:t>
            </a:r>
          </a:p>
        </p:txBody>
      </p:sp>
      <p:pic>
        <p:nvPicPr>
          <p:cNvPr id="1590280" name="Picture 3"/>
          <p:cNvPicPr>
            <a:picLocks noChangeAspect="1"/>
          </p:cNvPicPr>
          <p:nvPr/>
        </p:nvPicPr>
        <p:blipFill>
          <a:blip r:embed="rId4" cstate="print"/>
          <a:srcRect l="20206" t="10916" r="12640" b="15477"/>
          <a:stretch>
            <a:fillRect/>
          </a:stretch>
        </p:blipFill>
        <p:spPr bwMode="auto">
          <a:xfrm>
            <a:off x="263525" y="1905000"/>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90281" name="Content Placeholder 3" descr="SHMS-HMS.JPG"/>
          <p:cNvPicPr>
            <a:picLocks noChangeAspect="1"/>
          </p:cNvPicPr>
          <p:nvPr/>
        </p:nvPicPr>
        <p:blipFill>
          <a:blip r:embed="rId5" cstate="print">
            <a:lum bright="20000" contrast="20000"/>
          </a:blip>
          <a:srcRect/>
          <a:stretch>
            <a:fillRect/>
          </a:stretch>
        </p:blipFill>
        <p:spPr bwMode="auto">
          <a:xfrm>
            <a:off x="6497638" y="3644900"/>
            <a:ext cx="2493962" cy="18415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grpSp>
        <p:nvGrpSpPr>
          <p:cNvPr id="2" name="Group 15"/>
          <p:cNvGrpSpPr/>
          <p:nvPr/>
        </p:nvGrpSpPr>
        <p:grpSpPr>
          <a:xfrm>
            <a:off x="5534897" y="931103"/>
            <a:ext cx="3228103" cy="1924015"/>
            <a:chOff x="5534897" y="931103"/>
            <a:chExt cx="3228103" cy="1924015"/>
          </a:xfrm>
        </p:grpSpPr>
        <p:pic>
          <p:nvPicPr>
            <p:cNvPr id="3" name="Picture 2"/>
            <p:cNvPicPr>
              <a:picLocks noChangeAspect="1"/>
            </p:cNvPicPr>
            <p:nvPr/>
          </p:nvPicPr>
          <p:blipFill>
            <a:blip r:embed="rId6" cstate="print">
              <a:extLst>
                <a:ext uri="{28A0092B-C50C-407E-A947-70E740481C1C}">
                  <a14:useLocalDpi xmlns="" xmlns:a14="http://schemas.microsoft.com/office/drawing/2010/main" val="0"/>
                </a:ext>
              </a:extLst>
            </a:blip>
            <a:srcRect r="12406"/>
            <a:stretch>
              <a:fillRect/>
            </a:stretch>
          </p:blipFill>
          <p:spPr>
            <a:xfrm>
              <a:off x="5534897" y="931103"/>
              <a:ext cx="3228103" cy="1924015"/>
            </a:xfrm>
            <a:prstGeom prst="rect">
              <a:avLst/>
            </a:prstGeom>
            <a:noFill/>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4" name="Rectangle 13"/>
            <p:cNvSpPr/>
            <p:nvPr/>
          </p:nvSpPr>
          <p:spPr bwMode="auto">
            <a:xfrm>
              <a:off x="7924800" y="1143000"/>
              <a:ext cx="789296"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15" name="Rectangle 14"/>
          <p:cNvSpPr/>
          <p:nvPr/>
        </p:nvSpPr>
        <p:spPr bwMode="auto">
          <a:xfrm>
            <a:off x="5548952" y="928048"/>
            <a:ext cx="3200400" cy="1905000"/>
          </a:xfrm>
          <a:prstGeom prst="rect">
            <a:avLst/>
          </a:prstGeom>
          <a:solidFill>
            <a:schemeClr val="accent5">
              <a:lumMod val="90000"/>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492875"/>
            <a:ext cx="2664296" cy="365125"/>
          </a:xfrm>
        </p:spPr>
        <p:txBody>
          <a:bodyPr/>
          <a:lstStyle/>
          <a:p>
            <a:r>
              <a:rPr lang="de-DE" smtClean="0"/>
              <a:t>E. Steffens  FAU Erlangen-Nürnberg</a:t>
            </a:r>
            <a:endParaRPr lang="de-DE"/>
          </a:p>
        </p:txBody>
      </p:sp>
      <p:sp>
        <p:nvSpPr>
          <p:cNvPr id="6" name="Slide Number Placeholder 5"/>
          <p:cNvSpPr>
            <a:spLocks noGrp="1"/>
          </p:cNvSpPr>
          <p:nvPr>
            <p:ph type="sldNum" sz="quarter" idx="12"/>
          </p:nvPr>
        </p:nvSpPr>
        <p:spPr>
          <a:xfrm>
            <a:off x="7010400" y="6492875"/>
            <a:ext cx="2133600" cy="365125"/>
          </a:xfrm>
        </p:spPr>
        <p:txBody>
          <a:bodyPr/>
          <a:lstStyle/>
          <a:p>
            <a:fld id="{85941464-3AF1-429F-8E76-61DA7FC1C6CC}" type="slidenum">
              <a:rPr lang="de-DE" smtClean="0"/>
              <a:pPr/>
              <a:t>7</a:t>
            </a:fld>
            <a:endParaRPr lang="de-DE"/>
          </a:p>
        </p:txBody>
      </p:sp>
      <p:pic>
        <p:nvPicPr>
          <p:cNvPr id="2051" name="Picture 3"/>
          <p:cNvPicPr>
            <a:picLocks noChangeAspect="1" noChangeArrowheads="1"/>
          </p:cNvPicPr>
          <p:nvPr/>
        </p:nvPicPr>
        <p:blipFill>
          <a:blip r:embed="rId2" cstate="print"/>
          <a:srcRect/>
          <a:stretch>
            <a:fillRect/>
          </a:stretch>
        </p:blipFill>
        <p:spPr bwMode="auto">
          <a:xfrm>
            <a:off x="500034" y="142852"/>
            <a:ext cx="4714908" cy="6252452"/>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4857752" y="285728"/>
            <a:ext cx="4176258" cy="2500331"/>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6143636" y="4357694"/>
            <a:ext cx="1951037" cy="1944687"/>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5715008" y="1928802"/>
            <a:ext cx="2828925" cy="1944687"/>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2428860" y="3071810"/>
            <a:ext cx="3790950" cy="24082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dissolve">
                                      <p:cBhvr>
                                        <p:cTn id="7" dur="5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dissolve">
                                      <p:cBhvr>
                                        <p:cTn id="12" dur="500"/>
                                        <p:tgtEl>
                                          <p:spTgt spid="2056"/>
                                        </p:tgtEl>
                                      </p:cBhvr>
                                    </p:animEffect>
                                  </p:childTnLst>
                                </p:cTn>
                              </p:par>
                              <p:par>
                                <p:cTn id="13" presetID="1" presetClass="exit" presetSubtype="0" fill="hold" nodeType="withEffect">
                                  <p:stCondLst>
                                    <p:cond delay="0"/>
                                  </p:stCondLst>
                                  <p:childTnLst>
                                    <p:set>
                                      <p:cBhvr>
                                        <p:cTn id="14" dur="1" fill="hold">
                                          <p:stCondLst>
                                            <p:cond delay="0"/>
                                          </p:stCondLst>
                                        </p:cTn>
                                        <p:tgtEl>
                                          <p:spTgt spid="20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dissolve">
                                      <p:cBhvr>
                                        <p:cTn id="19" dur="500"/>
                                        <p:tgtEl>
                                          <p:spTgt spid="2053"/>
                                        </p:tgtEl>
                                      </p:cBhvr>
                                    </p:animEffect>
                                  </p:childTnLst>
                                </p:cTn>
                              </p:par>
                              <p:par>
                                <p:cTn id="20" presetID="1" presetClass="exit" presetSubtype="0" fill="hold" nodeType="withEffect">
                                  <p:stCondLst>
                                    <p:cond delay="0"/>
                                  </p:stCondLst>
                                  <p:childTnLst>
                                    <p:set>
                                      <p:cBhvr>
                                        <p:cTn id="21" dur="1" fill="hold">
                                          <p:stCondLst>
                                            <p:cond delay="0"/>
                                          </p:stCondLst>
                                        </p:cTn>
                                        <p:tgtEl>
                                          <p:spTgt spid="2056"/>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dissolv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7945" y="345136"/>
            <a:ext cx="8725728" cy="6050644"/>
            <a:chOff x="-267387" y="120621"/>
            <a:chExt cx="9609346" cy="6663366"/>
          </a:xfrm>
        </p:grpSpPr>
        <p:pic>
          <p:nvPicPr>
            <p:cNvPr id="6" name="Content Placeholder 9" descr="PA080037.JPG"/>
            <p:cNvPicPr>
              <a:picLocks noChangeAspect="1"/>
            </p:cNvPicPr>
            <p:nvPr/>
          </p:nvPicPr>
          <p:blipFill>
            <a:blip r:embed="rId2" cstate="print">
              <a:lum bright="10000" contrast="20000"/>
            </a:blip>
            <a:srcRect/>
            <a:stretch>
              <a:fillRect/>
            </a:stretch>
          </p:blipFill>
          <p:spPr>
            <a:xfrm>
              <a:off x="3642167" y="120621"/>
              <a:ext cx="5194010" cy="230524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11" name="TextBox 10"/>
            <p:cNvSpPr txBox="1"/>
            <p:nvPr/>
          </p:nvSpPr>
          <p:spPr>
            <a:xfrm>
              <a:off x="6925481" y="228600"/>
              <a:ext cx="1491114" cy="246221"/>
            </a:xfrm>
            <a:prstGeom prst="rect">
              <a:avLst/>
            </a:prstGeom>
            <a:noFill/>
          </p:spPr>
          <p:txBody>
            <a:bodyPr wrap="none" rtlCol="0">
              <a:spAutoFit/>
            </a:bodyPr>
            <a:lstStyle/>
            <a:p>
              <a:r>
                <a:rPr lang="en-US" sz="1000" b="1" dirty="0" smtClean="0"/>
                <a:t>Hall D &amp; Counting House</a:t>
              </a:r>
              <a:endParaRPr lang="en-US" sz="1000" b="1" dirty="0"/>
            </a:p>
          </p:txBody>
        </p:sp>
        <p:sp>
          <p:nvSpPr>
            <p:cNvPr id="13" name="TextBox 12"/>
            <p:cNvSpPr txBox="1"/>
            <p:nvPr/>
          </p:nvSpPr>
          <p:spPr>
            <a:xfrm>
              <a:off x="-267387" y="657356"/>
              <a:ext cx="634108" cy="271155"/>
            </a:xfrm>
            <a:prstGeom prst="rect">
              <a:avLst/>
            </a:prstGeom>
            <a:noFill/>
          </p:spPr>
          <p:txBody>
            <a:bodyPr wrap="none" rtlCol="0">
              <a:spAutoFit/>
            </a:bodyPr>
            <a:lstStyle/>
            <a:p>
              <a:r>
                <a:rPr lang="en-US" sz="1000" b="1" dirty="0" smtClean="0"/>
                <a:t>Hall D </a:t>
              </a:r>
              <a:endParaRPr lang="en-US" sz="1000" b="1" dirty="0"/>
            </a:p>
          </p:txBody>
        </p:sp>
        <p:sp>
          <p:nvSpPr>
            <p:cNvPr id="14" name="TextBox 13"/>
            <p:cNvSpPr txBox="1"/>
            <p:nvPr/>
          </p:nvSpPr>
          <p:spPr>
            <a:xfrm>
              <a:off x="8080929" y="6369933"/>
              <a:ext cx="853119" cy="246221"/>
            </a:xfrm>
            <a:prstGeom prst="rect">
              <a:avLst/>
            </a:prstGeom>
            <a:noFill/>
          </p:spPr>
          <p:txBody>
            <a:bodyPr wrap="none" rtlCol="0">
              <a:spAutoFit/>
            </a:bodyPr>
            <a:lstStyle/>
            <a:p>
              <a:r>
                <a:rPr lang="en-US" sz="1000" b="1" dirty="0" smtClean="0"/>
                <a:t>Arc Magnets</a:t>
              </a:r>
              <a:endParaRPr lang="en-US" sz="1000" b="1" dirty="0"/>
            </a:p>
          </p:txBody>
        </p:sp>
        <p:sp>
          <p:nvSpPr>
            <p:cNvPr id="16" name="TextBox 15"/>
            <p:cNvSpPr txBox="1"/>
            <p:nvPr/>
          </p:nvSpPr>
          <p:spPr>
            <a:xfrm>
              <a:off x="8046412" y="4682357"/>
              <a:ext cx="1295547" cy="246221"/>
            </a:xfrm>
            <a:prstGeom prst="rect">
              <a:avLst/>
            </a:prstGeom>
            <a:noFill/>
          </p:spPr>
          <p:txBody>
            <a:bodyPr wrap="none" rtlCol="0">
              <a:spAutoFit/>
            </a:bodyPr>
            <a:lstStyle/>
            <a:p>
              <a:r>
                <a:rPr lang="en-US" sz="1000" b="1" dirty="0" smtClean="0"/>
                <a:t>12 </a:t>
              </a:r>
              <a:r>
                <a:rPr lang="en-US" sz="1000" b="1" dirty="0" err="1" smtClean="0"/>
                <a:t>GeV</a:t>
              </a:r>
              <a:r>
                <a:rPr lang="en-US" sz="1000" b="1" dirty="0" smtClean="0"/>
                <a:t> </a:t>
              </a:r>
              <a:r>
                <a:rPr lang="en-US" sz="1000" b="1" dirty="0" err="1" smtClean="0"/>
                <a:t>Cryomodules</a:t>
              </a:r>
              <a:endParaRPr lang="en-US" sz="1000" b="1" dirty="0"/>
            </a:p>
          </p:txBody>
        </p:sp>
        <p:sp>
          <p:nvSpPr>
            <p:cNvPr id="17" name="TextBox 16"/>
            <p:cNvSpPr txBox="1"/>
            <p:nvPr/>
          </p:nvSpPr>
          <p:spPr>
            <a:xfrm>
              <a:off x="2017281" y="6537766"/>
              <a:ext cx="1273105" cy="246221"/>
            </a:xfrm>
            <a:prstGeom prst="rect">
              <a:avLst/>
            </a:prstGeom>
            <a:noFill/>
          </p:spPr>
          <p:txBody>
            <a:bodyPr wrap="none" rtlCol="0">
              <a:spAutoFit/>
            </a:bodyPr>
            <a:lstStyle/>
            <a:p>
              <a:r>
                <a:rPr lang="en-US" sz="1000" b="1" dirty="0" smtClean="0"/>
                <a:t>Hall B Drift Chamber</a:t>
              </a:r>
              <a:endParaRPr lang="en-US" sz="1000" b="1" dirty="0"/>
            </a:p>
          </p:txBody>
        </p:sp>
      </p:grpSp>
      <p:sp>
        <p:nvSpPr>
          <p:cNvPr id="19" name="TextBox 18"/>
          <p:cNvSpPr txBox="1"/>
          <p:nvPr/>
        </p:nvSpPr>
        <p:spPr>
          <a:xfrm>
            <a:off x="-4886" y="205101"/>
            <a:ext cx="3943708" cy="461665"/>
          </a:xfrm>
          <a:prstGeom prst="rect">
            <a:avLst/>
          </a:prstGeom>
          <a:noFill/>
        </p:spPr>
        <p:txBody>
          <a:bodyPr wrap="none" rtlCol="0">
            <a:spAutoFit/>
          </a:bodyPr>
          <a:lstStyle/>
          <a:p>
            <a:r>
              <a:rPr lang="en-US" sz="2400" b="1" dirty="0" smtClean="0">
                <a:solidFill>
                  <a:srgbClr val="C00000"/>
                </a:solidFill>
                <a:latin typeface="Arial" pitchFamily="34" charset="0"/>
                <a:cs typeface="Arial" pitchFamily="34" charset="0"/>
              </a:rPr>
              <a:t>12 </a:t>
            </a:r>
            <a:r>
              <a:rPr lang="en-US" sz="2400" b="1" dirty="0" err="1" smtClean="0">
                <a:solidFill>
                  <a:srgbClr val="C00000"/>
                </a:solidFill>
                <a:latin typeface="Arial" pitchFamily="34" charset="0"/>
                <a:cs typeface="Arial" pitchFamily="34" charset="0"/>
              </a:rPr>
              <a:t>GeV</a:t>
            </a:r>
            <a:r>
              <a:rPr lang="en-US" sz="2400" b="1" dirty="0" smtClean="0">
                <a:solidFill>
                  <a:srgbClr val="C00000"/>
                </a:solidFill>
                <a:latin typeface="Arial" pitchFamily="34" charset="0"/>
                <a:cs typeface="Arial" pitchFamily="34" charset="0"/>
              </a:rPr>
              <a:t> Project Highlights</a:t>
            </a:r>
            <a:endParaRPr lang="en-US" sz="2400" b="1" dirty="0">
              <a:solidFill>
                <a:srgbClr val="C00000"/>
              </a:solidFill>
              <a:latin typeface="Arial" pitchFamily="34" charset="0"/>
              <a:cs typeface="Arial" pitchFamily="34" charset="0"/>
            </a:endParaRPr>
          </a:p>
        </p:txBody>
      </p:sp>
      <p:pic>
        <p:nvPicPr>
          <p:cNvPr id="20" name="Picture 19"/>
          <p:cNvPicPr/>
          <p:nvPr/>
        </p:nvPicPr>
        <p:blipFill>
          <a:blip r:embed="rId3" cstate="print">
            <a:extLst>
              <a:ext uri="{28A0092B-C50C-407E-A947-70E740481C1C}">
                <a14:useLocalDpi xmlns="" xmlns:a14="http://schemas.microsoft.com/office/drawing/2010/main" val="0"/>
              </a:ext>
            </a:extLst>
          </a:blip>
          <a:srcRect l="43333" t="13333" b="15556"/>
          <a:stretch>
            <a:fillRect/>
          </a:stretch>
        </p:blipFill>
        <p:spPr bwMode="auto">
          <a:xfrm>
            <a:off x="5867400" y="4572000"/>
            <a:ext cx="1981200" cy="1905000"/>
          </a:xfrm>
          <a:prstGeom prst="rect">
            <a:avLst/>
          </a:prstGeom>
          <a:noFill/>
          <a:effectLst>
            <a:outerShdw blurRad="127000" dist="127000" dir="2700000" algn="tl" rotWithShape="0">
              <a:prstClr val="black">
                <a:alpha val="42000"/>
              </a:prstClr>
            </a:outerShdw>
          </a:effectLst>
          <a:scene3d>
            <a:camera prst="orthographicFront"/>
            <a:lightRig rig="threePt" dir="t"/>
          </a:scene3d>
          <a:sp3d>
            <a:bevelT/>
          </a:sp3d>
        </p:spPr>
      </p:pic>
      <p:pic>
        <p:nvPicPr>
          <p:cNvPr id="22" name="Picture 2" descr="\\jlabhome\home\mont\montdocs\jlab\jlab users\users meeting 2013\Four C100 CM's installed into South Linac.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36474" y="2286000"/>
            <a:ext cx="3186896" cy="213359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pic>
        <p:nvPicPr>
          <p:cNvPr id="21"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1066800"/>
            <a:ext cx="3362232" cy="2521674"/>
          </a:xfrm>
          <a:prstGeom prst="rect">
            <a:avLst/>
          </a:prstGeom>
          <a:noFill/>
          <a:ln>
            <a:noFill/>
          </a:ln>
          <a:effectLst>
            <a:outerShdw blurRad="165100" dist="165100" dir="2700000" algn="tl" rotWithShape="0">
              <a:prstClr val="black">
                <a:alpha val="40000"/>
              </a:prstClr>
            </a:outerShdw>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1058"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14632" y="1447800"/>
            <a:ext cx="1629127" cy="1775187"/>
          </a:xfrm>
          <a:prstGeom prst="rect">
            <a:avLst/>
          </a:prstGeom>
          <a:noFill/>
          <a:ln>
            <a:noFill/>
          </a:ln>
          <a:effectLst>
            <a:outerShdw blurRad="177800" dist="165100" dir="2700000" algn="tl" rotWithShape="0">
              <a:prstClr val="black">
                <a:alpha val="40000"/>
              </a:prstClr>
            </a:outerShdw>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6200" y="3871413"/>
            <a:ext cx="3683888" cy="2072187"/>
          </a:xfrm>
          <a:prstGeom prst="rect">
            <a:avLst/>
          </a:prstGeom>
          <a:effectLst>
            <a:outerShdw blurRad="127000" dist="127000" dir="2700000" algn="tl" rotWithShape="0">
              <a:prstClr val="black">
                <a:alpha val="40000"/>
              </a:prstClr>
            </a:outerShdw>
          </a:effectLst>
          <a:scene3d>
            <a:camera prst="orthographicFront"/>
            <a:lightRig rig="threePt" dir="t"/>
          </a:scene3d>
          <a:sp3d>
            <a:bevelT/>
          </a:sp3d>
        </p:spPr>
      </p:pic>
      <p:sp>
        <p:nvSpPr>
          <p:cNvPr id="24" name="TextBox 23"/>
          <p:cNvSpPr txBox="1"/>
          <p:nvPr/>
        </p:nvSpPr>
        <p:spPr>
          <a:xfrm>
            <a:off x="152400" y="6002179"/>
            <a:ext cx="575799" cy="246221"/>
          </a:xfrm>
          <a:prstGeom prst="rect">
            <a:avLst/>
          </a:prstGeom>
          <a:noFill/>
        </p:spPr>
        <p:txBody>
          <a:bodyPr wrap="none" rtlCol="0">
            <a:spAutoFit/>
          </a:bodyPr>
          <a:lstStyle/>
          <a:p>
            <a:r>
              <a:rPr lang="en-US" sz="1000" b="1" dirty="0" smtClean="0"/>
              <a:t>Hall </a:t>
            </a:r>
            <a:r>
              <a:rPr lang="en-US" sz="1000" b="1" dirty="0"/>
              <a:t>C</a:t>
            </a:r>
            <a:r>
              <a:rPr lang="en-US" sz="1000" b="1" dirty="0" smtClean="0"/>
              <a:t> </a:t>
            </a:r>
            <a:endParaRPr lang="en-US" sz="1000" b="1" dirty="0"/>
          </a:p>
        </p:txBody>
      </p:sp>
      <p:sp>
        <p:nvSpPr>
          <p:cNvPr id="25" name="TextBox 24"/>
          <p:cNvSpPr txBox="1"/>
          <p:nvPr/>
        </p:nvSpPr>
        <p:spPr>
          <a:xfrm>
            <a:off x="3498567" y="3258979"/>
            <a:ext cx="1887055" cy="246221"/>
          </a:xfrm>
          <a:prstGeom prst="rect">
            <a:avLst/>
          </a:prstGeom>
          <a:noFill/>
        </p:spPr>
        <p:txBody>
          <a:bodyPr wrap="none" rtlCol="0">
            <a:spAutoFit/>
          </a:bodyPr>
          <a:lstStyle/>
          <a:p>
            <a:r>
              <a:rPr lang="en-US" sz="1000" b="1" dirty="0" smtClean="0"/>
              <a:t>Hall D Central Drift Chamber </a:t>
            </a:r>
            <a:endParaRPr lang="en-US" sz="1000" b="1" dirty="0"/>
          </a:p>
        </p:txBody>
      </p:sp>
      <p:pic>
        <p:nvPicPr>
          <p:cNvPr id="301059"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681955" y="3588475"/>
            <a:ext cx="2109245" cy="2812326"/>
          </a:xfrm>
          <a:prstGeom prst="rect">
            <a:avLst/>
          </a:prstGeom>
          <a:noFill/>
          <a:ln>
            <a:noFill/>
          </a:ln>
          <a:effectLst>
            <a:outerShdw blurRad="152400" dist="165100" dir="2700000" algn="tl" rotWithShape="0">
              <a:prstClr val="black">
                <a:alpha val="40000"/>
              </a:prstClr>
            </a:outerShdw>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304800" y="0"/>
            <a:ext cx="9067800" cy="685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3333FF"/>
                </a:solidFill>
                <a:effectLst/>
                <a:uLnTx/>
                <a:uFillTx/>
                <a:latin typeface="Arial" charset="0"/>
                <a:ea typeface="+mj-ea"/>
                <a:cs typeface="+mj-cs"/>
              </a:rPr>
              <a:t>          </a:t>
            </a:r>
            <a:r>
              <a:rPr kumimoji="0" lang="en-US" sz="4000" b="1" i="0" u="none" strike="noStrike" kern="1200" cap="none" spc="0" normalizeH="0" baseline="0" noProof="0" dirty="0" smtClean="0">
                <a:ln>
                  <a:noFill/>
                </a:ln>
                <a:effectLst/>
                <a:uLnTx/>
                <a:uFillTx/>
                <a:latin typeface="Arial" charset="0"/>
                <a:ea typeface="+mj-ea"/>
                <a:cs typeface="+mj-cs"/>
              </a:rPr>
              <a:t>Medium Energy </a:t>
            </a:r>
            <a:r>
              <a:rPr kumimoji="0" lang="en-US" sz="4000" b="1" i="0" u="none" strike="noStrike" kern="1200" cap="none" spc="0" normalizeH="0" baseline="0" noProof="0" dirty="0" err="1" smtClean="0">
                <a:ln>
                  <a:noFill/>
                </a:ln>
                <a:effectLst/>
                <a:uLnTx/>
                <a:uFillTx/>
                <a:latin typeface="Arial" charset="0"/>
                <a:ea typeface="+mj-ea"/>
                <a:cs typeface="+mj-cs"/>
              </a:rPr>
              <a:t>EIC@JLab</a:t>
            </a:r>
            <a:endParaRPr kumimoji="0" lang="en-US" sz="4000" b="1" i="0" u="none" strike="noStrike" kern="1200" cap="none" spc="0" normalizeH="0" baseline="0" noProof="0" dirty="0" smtClean="0">
              <a:ln>
                <a:noFill/>
              </a:ln>
              <a:effectLst/>
              <a:uLnTx/>
              <a:uFillTx/>
              <a:latin typeface="Arial" charset="0"/>
              <a:ea typeface="+mj-ea"/>
              <a:cs typeface="+mj-cs"/>
            </a:endParaRPr>
          </a:p>
        </p:txBody>
      </p:sp>
      <p:pic>
        <p:nvPicPr>
          <p:cNvPr id="21" name="Picture 1"/>
          <p:cNvPicPr>
            <a:picLocks noChangeAspect="1" noChangeArrowheads="1"/>
          </p:cNvPicPr>
          <p:nvPr/>
        </p:nvPicPr>
        <p:blipFill>
          <a:blip r:embed="rId2" cstate="print"/>
          <a:srcRect/>
          <a:stretch>
            <a:fillRect/>
          </a:stretch>
        </p:blipFill>
        <p:spPr bwMode="auto">
          <a:xfrm>
            <a:off x="0" y="0"/>
            <a:ext cx="1905000" cy="645530"/>
          </a:xfrm>
          <a:prstGeom prst="rect">
            <a:avLst/>
          </a:prstGeom>
          <a:gradFill>
            <a:gsLst>
              <a:gs pos="0">
                <a:srgbClr val="FFEFD1"/>
              </a:gs>
              <a:gs pos="64999">
                <a:srgbClr val="F0EBD5"/>
              </a:gs>
              <a:gs pos="100000">
                <a:srgbClr val="D1C39F"/>
              </a:gs>
            </a:gsLst>
            <a:lin ang="16200000" scaled="0"/>
          </a:gradFill>
          <a:ln w="9525">
            <a:noFill/>
            <a:miter lim="800000"/>
            <a:headEnd/>
            <a:tailEnd/>
          </a:ln>
        </p:spPr>
      </p:pic>
      <p:sp>
        <p:nvSpPr>
          <p:cNvPr id="23" name="TextBox 2"/>
          <p:cNvSpPr txBox="1">
            <a:spLocks noChangeArrowheads="1"/>
          </p:cNvSpPr>
          <p:nvPr/>
        </p:nvSpPr>
        <p:spPr bwMode="auto">
          <a:xfrm>
            <a:off x="0" y="4038600"/>
            <a:ext cx="5410200" cy="2616101"/>
          </a:xfrm>
          <a:prstGeom prst="rect">
            <a:avLst/>
          </a:prstGeom>
          <a:noFill/>
          <a:ln w="9525">
            <a:noFill/>
            <a:miter lim="800000"/>
            <a:headEnd/>
            <a:tailEnd/>
          </a:ln>
        </p:spPr>
        <p:txBody>
          <a:bodyPr wrap="square">
            <a:spAutoFit/>
          </a:bodyPr>
          <a:lstStyle/>
          <a:p>
            <a:pPr>
              <a:defRPr/>
            </a:pPr>
            <a:r>
              <a:rPr lang="en-US" b="1" dirty="0" err="1" smtClean="0">
                <a:solidFill>
                  <a:srgbClr val="002060"/>
                </a:solidFill>
                <a:latin typeface="Arial" pitchFamily="34" charset="0"/>
                <a:ea typeface="ＭＳ Ｐゴシック" pitchFamily="1" charset="-128"/>
                <a:cs typeface="Arial" pitchFamily="34" charset="0"/>
              </a:rPr>
              <a:t>JLab</a:t>
            </a:r>
            <a:r>
              <a:rPr lang="en-US" b="1" dirty="0" smtClean="0">
                <a:solidFill>
                  <a:srgbClr val="002060"/>
                </a:solidFill>
                <a:latin typeface="Arial" pitchFamily="34" charset="0"/>
                <a:ea typeface="ＭＳ Ｐゴシック" pitchFamily="1" charset="-128"/>
                <a:cs typeface="Arial" pitchFamily="34" charset="0"/>
              </a:rPr>
              <a:t> Concept</a:t>
            </a:r>
          </a:p>
          <a:p>
            <a:pPr>
              <a:defRPr/>
            </a:pPr>
            <a:endParaRPr lang="en-US" sz="1000" b="1" dirty="0" smtClean="0">
              <a:solidFill>
                <a:srgbClr val="002060"/>
              </a:solidFill>
              <a:latin typeface="Arial" pitchFamily="34" charset="0"/>
              <a:ea typeface="ＭＳ Ｐゴシック" pitchFamily="1" charset="-128"/>
              <a:cs typeface="Arial" pitchFamily="34" charset="0"/>
            </a:endParaRPr>
          </a:p>
          <a:p>
            <a:pPr>
              <a:buBlip>
                <a:blip r:embed="rId3"/>
              </a:buBlip>
              <a:defRPr/>
            </a:pPr>
            <a:r>
              <a:rPr lang="en-US" dirty="0" smtClean="0">
                <a:latin typeface="Arial" pitchFamily="34" charset="0"/>
                <a:ea typeface="ＭＳ Ｐゴシック" pitchFamily="1" charset="-128"/>
                <a:cs typeface="Arial" pitchFamily="34" charset="0"/>
              </a:rPr>
              <a:t>  Initial configuration (MEIC):</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3-11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on </a:t>
            </a:r>
            <a:r>
              <a:rPr lang="en-US" dirty="0" smtClean="0">
                <a:latin typeface="Arial" pitchFamily="34" charset="0"/>
                <a:ea typeface="ＭＳ Ｐゴシック" pitchFamily="1" charset="-128"/>
                <a:cs typeface="Arial" pitchFamily="34" charset="0"/>
              </a:rPr>
              <a:t>20-100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a:t>
            </a:r>
            <a:r>
              <a:rPr lang="en-US" dirty="0" err="1">
                <a:latin typeface="Arial" pitchFamily="34" charset="0"/>
                <a:ea typeface="ＭＳ Ｐゴシック" pitchFamily="1" charset="-128"/>
                <a:cs typeface="Arial" pitchFamily="34" charset="0"/>
              </a:rPr>
              <a:t>ep</a:t>
            </a:r>
            <a:r>
              <a:rPr lang="en-US" dirty="0">
                <a:latin typeface="Arial" pitchFamily="34" charset="0"/>
                <a:ea typeface="ＭＳ Ｐゴシック" pitchFamily="1" charset="-128"/>
                <a:cs typeface="Arial" pitchFamily="34" charset="0"/>
              </a:rPr>
              <a:t>/</a:t>
            </a:r>
            <a:r>
              <a:rPr lang="en-US" dirty="0" err="1">
                <a:latin typeface="Arial" pitchFamily="34" charset="0"/>
                <a:ea typeface="ＭＳ Ｐゴシック" pitchFamily="1" charset="-128"/>
                <a:cs typeface="Arial" pitchFamily="34" charset="0"/>
              </a:rPr>
              <a:t>eA</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collider</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fully-polarized</a:t>
            </a:r>
            <a:r>
              <a:rPr lang="en-US" dirty="0">
                <a:latin typeface="Arial" pitchFamily="34" charset="0"/>
                <a:ea typeface="ＭＳ Ｐゴシック" pitchFamily="1" charset="-128"/>
                <a:cs typeface="Arial" pitchFamily="34" charset="0"/>
              </a:rPr>
              <a:t>, longitudinal and </a:t>
            </a:r>
            <a:r>
              <a:rPr lang="en-US" dirty="0" smtClean="0">
                <a:latin typeface="Arial" pitchFamily="34" charset="0"/>
                <a:ea typeface="ＭＳ Ｐゴシック" pitchFamily="1" charset="-128"/>
                <a:cs typeface="Arial" pitchFamily="34" charset="0"/>
              </a:rPr>
              <a:t>transverse</a:t>
            </a:r>
          </a:p>
          <a:p>
            <a:pPr marL="461963" lvl="1" indent="-176213">
              <a:buFont typeface="Arial" pitchFamily="34" charset="0"/>
              <a:buChar char="•"/>
              <a:defRPr/>
            </a:pPr>
            <a:r>
              <a:rPr lang="en-US" dirty="0" smtClean="0">
                <a:latin typeface="Arial" pitchFamily="34" charset="0"/>
                <a:ea typeface="ＭＳ Ｐゴシック" pitchFamily="1" charset="-128"/>
                <a:cs typeface="Arial" pitchFamily="34" charset="0"/>
              </a:rPr>
              <a:t>luminosity</a:t>
            </a:r>
            <a:r>
              <a:rPr lang="en-US" dirty="0">
                <a:latin typeface="Arial" pitchFamily="34" charset="0"/>
                <a:ea typeface="ＭＳ Ｐゴシック" pitchFamily="1" charset="-128"/>
                <a:cs typeface="Arial" pitchFamily="34" charset="0"/>
              </a:rPr>
              <a:t>: up to few x 10</a:t>
            </a:r>
            <a:r>
              <a:rPr lang="en-US" baseline="30000" dirty="0">
                <a:latin typeface="Arial" pitchFamily="34" charset="0"/>
                <a:ea typeface="ＭＳ Ｐゴシック" pitchFamily="1" charset="-128"/>
                <a:cs typeface="Arial" pitchFamily="34" charset="0"/>
              </a:rPr>
              <a:t>34</a:t>
            </a:r>
            <a:r>
              <a:rPr lang="en-US" dirty="0">
                <a:latin typeface="Arial" pitchFamily="34" charset="0"/>
                <a:ea typeface="ＭＳ Ｐゴシック" pitchFamily="1" charset="-128"/>
                <a:cs typeface="Arial" pitchFamily="34" charset="0"/>
              </a:rPr>
              <a:t> e-nucleons cm</a:t>
            </a:r>
            <a:r>
              <a:rPr lang="en-US" baseline="30000" dirty="0">
                <a:latin typeface="Arial" pitchFamily="34" charset="0"/>
                <a:ea typeface="ＭＳ Ｐゴシック" pitchFamily="1" charset="-128"/>
                <a:cs typeface="Arial" pitchFamily="34" charset="0"/>
              </a:rPr>
              <a:t>-2</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s</a:t>
            </a:r>
            <a:r>
              <a:rPr lang="en-US" baseline="30000" dirty="0" smtClean="0">
                <a:latin typeface="Arial" pitchFamily="34" charset="0"/>
                <a:ea typeface="ＭＳ Ｐゴシック" pitchFamily="1" charset="-128"/>
                <a:cs typeface="Arial" pitchFamily="34" charset="0"/>
              </a:rPr>
              <a:t>-1</a:t>
            </a:r>
          </a:p>
          <a:p>
            <a:pPr marL="461963" lvl="1" indent="-176213">
              <a:defRPr/>
            </a:pPr>
            <a:endParaRPr lang="en-US" sz="1000" dirty="0">
              <a:latin typeface="Arial" pitchFamily="34" charset="0"/>
              <a:ea typeface="ＭＳ Ｐゴシック" pitchFamily="1" charset="-128"/>
              <a:cs typeface="Arial" pitchFamily="34" charset="0"/>
            </a:endParaRPr>
          </a:p>
          <a:p>
            <a:pPr marL="0" lvl="2">
              <a:buBlip>
                <a:blip r:embed="rId3"/>
              </a:buBlip>
              <a:defRPr/>
            </a:pP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 Upgradable </a:t>
            </a:r>
            <a:r>
              <a:rPr lang="en-US" dirty="0">
                <a:latin typeface="Arial" pitchFamily="34" charset="0"/>
                <a:ea typeface="ＭＳ Ｐゴシック" pitchFamily="1" charset="-128"/>
                <a:cs typeface="Arial" pitchFamily="34" charset="0"/>
              </a:rPr>
              <a:t>to higher energies </a:t>
            </a:r>
            <a:endParaRPr lang="en-US" dirty="0" smtClean="0">
              <a:latin typeface="Arial" pitchFamily="34" charset="0"/>
              <a:ea typeface="ＭＳ Ｐゴシック" pitchFamily="1" charset="-128"/>
              <a:cs typeface="Arial" pitchFamily="34" charset="0"/>
            </a:endParaRPr>
          </a:p>
          <a:p>
            <a:pPr marL="0" lvl="2">
              <a:defRPr/>
            </a:pP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250 </a:t>
            </a:r>
            <a:r>
              <a:rPr lang="en-US" dirty="0" err="1">
                <a:latin typeface="Arial" pitchFamily="34" charset="0"/>
                <a:ea typeface="ＭＳ Ｐゴシック" pitchFamily="1" charset="-128"/>
                <a:cs typeface="Arial" pitchFamily="34" charset="0"/>
              </a:rPr>
              <a:t>GeV</a:t>
            </a:r>
            <a:r>
              <a:rPr lang="en-US" dirty="0">
                <a:latin typeface="Arial" pitchFamily="34" charset="0"/>
                <a:ea typeface="ＭＳ Ｐゴシック" pitchFamily="1" charset="-128"/>
                <a:cs typeface="Arial" pitchFamily="34" charset="0"/>
              </a:rPr>
              <a:t> </a:t>
            </a:r>
            <a:r>
              <a:rPr lang="en-US" dirty="0" smtClean="0">
                <a:latin typeface="Arial" pitchFamily="34" charset="0"/>
                <a:ea typeface="ＭＳ Ｐゴシック" pitchFamily="1" charset="-128"/>
                <a:cs typeface="Arial" pitchFamily="34" charset="0"/>
              </a:rPr>
              <a:t>protons + 20 </a:t>
            </a:r>
            <a:r>
              <a:rPr lang="en-US" dirty="0" err="1" smtClean="0">
                <a:latin typeface="Arial" pitchFamily="34" charset="0"/>
                <a:ea typeface="ＭＳ Ｐゴシック" pitchFamily="1" charset="-128"/>
                <a:cs typeface="Arial" pitchFamily="34" charset="0"/>
              </a:rPr>
              <a:t>GeV</a:t>
            </a:r>
            <a:r>
              <a:rPr lang="en-US" dirty="0" smtClean="0">
                <a:latin typeface="Arial" pitchFamily="34" charset="0"/>
                <a:ea typeface="ＭＳ Ｐゴシック" pitchFamily="1" charset="-128"/>
                <a:cs typeface="Arial" pitchFamily="34" charset="0"/>
              </a:rPr>
              <a:t> electrons</a:t>
            </a:r>
            <a:endParaRPr lang="en-US" dirty="0">
              <a:latin typeface="Arial" pitchFamily="34" charset="0"/>
              <a:ea typeface="ＭＳ Ｐゴシック" pitchFamily="1" charset="-128"/>
              <a:cs typeface="Arial" pitchFamily="34" charset="0"/>
            </a:endParaRPr>
          </a:p>
          <a:p>
            <a:pPr lvl="2">
              <a:defRPr/>
            </a:pPr>
            <a:r>
              <a:rPr lang="en-US" dirty="0" smtClean="0">
                <a:latin typeface="Arial" pitchFamily="34" charset="0"/>
                <a:ea typeface="ＭＳ Ｐゴシック" pitchFamily="1" charset="-128"/>
                <a:cs typeface="Arial" pitchFamily="34" charset="0"/>
              </a:rPr>
              <a:t> </a:t>
            </a:r>
            <a:endParaRPr lang="en-US" dirty="0">
              <a:latin typeface="Arial" pitchFamily="34" charset="0"/>
              <a:ea typeface="ＭＳ Ｐゴシック" pitchFamily="1" charset="-128"/>
              <a:cs typeface="Arial"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088672"/>
            <a:ext cx="5322044" cy="272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29853"/>
          <a:stretch/>
        </p:blipFill>
        <p:spPr bwMode="auto">
          <a:xfrm>
            <a:off x="5034689" y="1943669"/>
            <a:ext cx="4109311"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333841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5"/>
          <p:cNvSpPr>
            <a:spLocks noGrp="1"/>
          </p:cNvSpPr>
          <p:nvPr>
            <p:ph type="sldNum" sz="quarter" idx="12"/>
          </p:nvPr>
        </p:nvSpPr>
        <p:spPr>
          <a:noFill/>
          <a:ln>
            <a:miter lim="800000"/>
            <a:headEnd/>
            <a:tailEnd/>
          </a:ln>
        </p:spPr>
        <p:txBody>
          <a:bodyPr/>
          <a:lstStyle/>
          <a:p>
            <a:fld id="{07BE8C1B-F880-45AB-A643-7A3C58DC44DC}" type="slidenum">
              <a:rPr lang="ru-RU" smtClean="0"/>
              <a:pPr/>
              <a:t>72</a:t>
            </a:fld>
            <a:endParaRPr lang="ru-RU" smtClean="0"/>
          </a:p>
        </p:txBody>
      </p:sp>
      <p:sp>
        <p:nvSpPr>
          <p:cNvPr id="8195" name="Rectangle 9"/>
          <p:cNvSpPr>
            <a:spLocks noChangeArrowheads="1"/>
          </p:cNvSpPr>
          <p:nvPr/>
        </p:nvSpPr>
        <p:spPr bwMode="auto">
          <a:xfrm>
            <a:off x="0" y="928688"/>
            <a:ext cx="9144000" cy="5895975"/>
          </a:xfrm>
          <a:prstGeom prst="rect">
            <a:avLst/>
          </a:prstGeom>
          <a:solidFill>
            <a:srgbClr val="FFFF99"/>
          </a:solidFill>
          <a:ln w="9525">
            <a:noFill/>
            <a:miter lim="800000"/>
            <a:headEnd/>
            <a:tailEnd/>
          </a:ln>
        </p:spPr>
        <p:txBody>
          <a:bodyPr wrap="none" anchor="ctr"/>
          <a:lstStyle/>
          <a:p>
            <a:endParaRPr lang="en-US"/>
          </a:p>
        </p:txBody>
      </p:sp>
      <p:sp>
        <p:nvSpPr>
          <p:cNvPr id="8196" name="Rectangle 3"/>
          <p:cNvSpPr>
            <a:spLocks noChangeArrowheads="1"/>
          </p:cNvSpPr>
          <p:nvPr/>
        </p:nvSpPr>
        <p:spPr bwMode="auto">
          <a:xfrm>
            <a:off x="0" y="0"/>
            <a:ext cx="6438900" cy="1112838"/>
          </a:xfrm>
          <a:prstGeom prst="rect">
            <a:avLst/>
          </a:prstGeom>
          <a:solidFill>
            <a:srgbClr val="DDDDDD"/>
          </a:solidFill>
          <a:ln w="9525">
            <a:noFill/>
            <a:miter lim="800000"/>
            <a:headEnd/>
            <a:tailEnd/>
          </a:ln>
        </p:spPr>
        <p:txBody>
          <a:bodyPr wrap="none" anchor="ctr"/>
          <a:lstStyle/>
          <a:p>
            <a:endParaRPr lang="en-US"/>
          </a:p>
        </p:txBody>
      </p:sp>
      <p:sp>
        <p:nvSpPr>
          <p:cNvPr id="653316" name="Rectangle 4"/>
          <p:cNvSpPr>
            <a:spLocks noChangeArrowheads="1"/>
          </p:cNvSpPr>
          <p:nvPr/>
        </p:nvSpPr>
        <p:spPr bwMode="auto">
          <a:xfrm>
            <a:off x="22225" y="2333625"/>
            <a:ext cx="9144000" cy="4225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endParaRPr lang="en-US" sz="2800" b="1" baseline="0">
              <a:solidFill>
                <a:srgbClr val="FF0000"/>
              </a:solidFill>
              <a:effectLst>
                <a:outerShdw blurRad="38100" dist="38100" dir="2700000" algn="tl">
                  <a:srgbClr val="C0C0C0"/>
                </a:outerShdw>
              </a:effectLst>
              <a:latin typeface="Bookman Old Style" pitchFamily="18" charset="0"/>
            </a:endParaRPr>
          </a:p>
          <a:p>
            <a:pPr algn="ctr">
              <a:defRPr/>
            </a:pPr>
            <a:r>
              <a:rPr lang="en-US" sz="2800" b="1" baseline="0">
                <a:solidFill>
                  <a:srgbClr val="FF0000"/>
                </a:solidFill>
                <a:effectLst>
                  <a:outerShdw blurRad="38100" dist="38100" dir="2700000" algn="tl">
                    <a:srgbClr val="C0C0C0"/>
                  </a:outerShdw>
                </a:effectLst>
                <a:latin typeface="Bookman Old Style" pitchFamily="18" charset="0"/>
              </a:rPr>
              <a:t>Ion Polarization Control in MEIC Rings Using Small Magnetic Field Integrals</a:t>
            </a:r>
          </a:p>
          <a:p>
            <a:pPr algn="ctr">
              <a:defRPr/>
            </a:pPr>
            <a:endParaRPr lang="en-US" b="1" u="sng" baseline="0">
              <a:solidFill>
                <a:srgbClr val="FF0000"/>
              </a:solidFill>
              <a:latin typeface="Bookman Old Style" pitchFamily="18" charset="0"/>
            </a:endParaRPr>
          </a:p>
          <a:p>
            <a:pPr algn="ctr">
              <a:lnSpc>
                <a:spcPct val="130000"/>
              </a:lnSpc>
              <a:defRPr/>
            </a:pPr>
            <a:r>
              <a:rPr lang="en-US" b="1" baseline="0">
                <a:solidFill>
                  <a:srgbClr val="333399"/>
                </a:solidFill>
                <a:latin typeface="Bookman Old Style" pitchFamily="18" charset="0"/>
              </a:rPr>
              <a:t>Ya.S. Derbenev</a:t>
            </a:r>
            <a:r>
              <a:rPr lang="en-US" b="1">
                <a:solidFill>
                  <a:srgbClr val="333399"/>
                </a:solidFill>
                <a:latin typeface="Bookman Old Style" pitchFamily="18" charset="0"/>
              </a:rPr>
              <a:t> 1</a:t>
            </a:r>
            <a:r>
              <a:rPr lang="en-US" b="1" baseline="0">
                <a:solidFill>
                  <a:srgbClr val="333399"/>
                </a:solidFill>
                <a:latin typeface="Bookman Old Style" pitchFamily="18" charset="0"/>
              </a:rPr>
              <a:t>, F. Lin</a:t>
            </a:r>
            <a:r>
              <a:rPr lang="en-US" b="1">
                <a:solidFill>
                  <a:srgbClr val="333399"/>
                </a:solidFill>
                <a:latin typeface="Bookman Old Style" pitchFamily="18" charset="0"/>
              </a:rPr>
              <a:t>1</a:t>
            </a:r>
            <a:r>
              <a:rPr lang="en-US" b="1" baseline="0">
                <a:solidFill>
                  <a:srgbClr val="333399"/>
                </a:solidFill>
                <a:latin typeface="Bookman Old Style" pitchFamily="18" charset="0"/>
              </a:rPr>
              <a:t>, </a:t>
            </a:r>
            <a:r>
              <a:rPr lang="en-US" b="1" u="sng" baseline="0">
                <a:solidFill>
                  <a:srgbClr val="333399"/>
                </a:solidFill>
                <a:latin typeface="Bookman Old Style" pitchFamily="18" charset="0"/>
              </a:rPr>
              <a:t>V.S. Morozov </a:t>
            </a:r>
            <a:r>
              <a:rPr lang="en-US" b="1" u="sng">
                <a:solidFill>
                  <a:srgbClr val="333399"/>
                </a:solidFill>
                <a:latin typeface="Bookman Old Style" pitchFamily="18" charset="0"/>
              </a:rPr>
              <a:t>1</a:t>
            </a:r>
            <a:r>
              <a:rPr lang="en-US" b="1" baseline="0">
                <a:solidFill>
                  <a:srgbClr val="333399"/>
                </a:solidFill>
                <a:latin typeface="Bookman Old Style" pitchFamily="18" charset="0"/>
              </a:rPr>
              <a:t>,  Y. Zhang</a:t>
            </a:r>
            <a:r>
              <a:rPr lang="en-US" b="1">
                <a:solidFill>
                  <a:srgbClr val="333399"/>
                </a:solidFill>
                <a:latin typeface="Bookman Old Style" pitchFamily="18" charset="0"/>
              </a:rPr>
              <a:t> 1</a:t>
            </a:r>
            <a:r>
              <a:rPr lang="en-US" b="1" baseline="0">
                <a:solidFill>
                  <a:srgbClr val="333399"/>
                </a:solidFill>
                <a:latin typeface="Bookman Old Style" pitchFamily="18" charset="0"/>
              </a:rPr>
              <a:t>, </a:t>
            </a:r>
            <a:br>
              <a:rPr lang="en-US" b="1" baseline="0">
                <a:solidFill>
                  <a:srgbClr val="333399"/>
                </a:solidFill>
                <a:latin typeface="Bookman Old Style" pitchFamily="18" charset="0"/>
              </a:rPr>
            </a:br>
            <a:r>
              <a:rPr lang="en-US" b="1" baseline="0">
                <a:solidFill>
                  <a:srgbClr val="333399"/>
                </a:solidFill>
                <a:latin typeface="Bookman Old Style" pitchFamily="18" charset="0"/>
              </a:rPr>
              <a:t> A.M. Kondratenko </a:t>
            </a:r>
            <a:r>
              <a:rPr lang="en-US" b="1">
                <a:solidFill>
                  <a:srgbClr val="333399"/>
                </a:solidFill>
                <a:latin typeface="Bookman Old Style" pitchFamily="18" charset="0"/>
              </a:rPr>
              <a:t>2</a:t>
            </a:r>
            <a:r>
              <a:rPr lang="en-US" b="1" baseline="0">
                <a:solidFill>
                  <a:srgbClr val="333399"/>
                </a:solidFill>
                <a:latin typeface="Bookman Old Style" pitchFamily="18" charset="0"/>
              </a:rPr>
              <a:t>,</a:t>
            </a:r>
            <a:r>
              <a:rPr lang="en-US" baseline="0">
                <a:latin typeface="Bookman Old Style" pitchFamily="18" charset="0"/>
              </a:rPr>
              <a:t> </a:t>
            </a:r>
            <a:r>
              <a:rPr lang="en-US" b="1" baseline="0">
                <a:solidFill>
                  <a:srgbClr val="333399"/>
                </a:solidFill>
                <a:latin typeface="Bookman Old Style" pitchFamily="18" charset="0"/>
              </a:rPr>
              <a:t>M.A. Kondratenko </a:t>
            </a:r>
            <a:r>
              <a:rPr lang="en-US" b="1">
                <a:solidFill>
                  <a:srgbClr val="333399"/>
                </a:solidFill>
                <a:latin typeface="Bookman Old Style" pitchFamily="18" charset="0"/>
              </a:rPr>
              <a:t>2 </a:t>
            </a:r>
            <a:r>
              <a:rPr lang="en-US" b="1" baseline="0">
                <a:solidFill>
                  <a:srgbClr val="333399"/>
                </a:solidFill>
                <a:latin typeface="Bookman Old Style" pitchFamily="18" charset="0"/>
              </a:rPr>
              <a:t>and  </a:t>
            </a:r>
            <a:br>
              <a:rPr lang="en-US" b="1" baseline="0">
                <a:solidFill>
                  <a:srgbClr val="333399"/>
                </a:solidFill>
                <a:latin typeface="Bookman Old Style" pitchFamily="18" charset="0"/>
              </a:rPr>
            </a:br>
            <a:r>
              <a:rPr lang="en-US" b="1" baseline="0">
                <a:solidFill>
                  <a:srgbClr val="333399"/>
                </a:solidFill>
                <a:latin typeface="Bookman Old Style" pitchFamily="18" charset="0"/>
              </a:rPr>
              <a:t>Yu.N. Filatov </a:t>
            </a:r>
            <a:r>
              <a:rPr lang="en-US" b="1">
                <a:solidFill>
                  <a:srgbClr val="333399"/>
                </a:solidFill>
                <a:latin typeface="Bookman Old Style" pitchFamily="18" charset="0"/>
              </a:rPr>
              <a:t>3,4</a:t>
            </a:r>
          </a:p>
          <a:p>
            <a:pPr algn="ctr">
              <a:lnSpc>
                <a:spcPct val="130000"/>
              </a:lnSpc>
              <a:defRPr/>
            </a:pPr>
            <a:endParaRPr lang="en-US" b="1">
              <a:solidFill>
                <a:srgbClr val="333399"/>
              </a:solidFill>
              <a:latin typeface="Bookman Old Style" pitchFamily="18" charset="0"/>
            </a:endParaRPr>
          </a:p>
          <a:p>
            <a:pPr algn="ctr">
              <a:defRPr/>
            </a:pPr>
            <a:r>
              <a:rPr lang="en-US" sz="1800" b="1">
                <a:solidFill>
                  <a:srgbClr val="FF0000"/>
                </a:solidFill>
              </a:rPr>
              <a:t>1</a:t>
            </a:r>
            <a:r>
              <a:rPr lang="en-US" sz="1800" baseline="0"/>
              <a:t> Jefferson Lab, Newport News, VA</a:t>
            </a:r>
            <a:endParaRPr lang="en-US" sz="1800" b="1" baseline="0">
              <a:solidFill>
                <a:srgbClr val="FF0000"/>
              </a:solidFill>
            </a:endParaRPr>
          </a:p>
          <a:p>
            <a:pPr algn="ctr">
              <a:defRPr/>
            </a:pPr>
            <a:r>
              <a:rPr lang="en-US" sz="1800" b="1">
                <a:solidFill>
                  <a:srgbClr val="FF0000"/>
                </a:solidFill>
              </a:rPr>
              <a:t>2</a:t>
            </a:r>
            <a:r>
              <a:rPr lang="en-US" sz="1800"/>
              <a:t> </a:t>
            </a:r>
            <a:r>
              <a:rPr lang="en-US" sz="1800" baseline="0"/>
              <a:t>Science and Technique Laboratory Zaryad, Novosibirsk, Russia</a:t>
            </a:r>
          </a:p>
          <a:p>
            <a:pPr algn="ctr">
              <a:defRPr/>
            </a:pPr>
            <a:r>
              <a:rPr lang="en-US" sz="1800" b="1">
                <a:solidFill>
                  <a:srgbClr val="FF0000"/>
                </a:solidFill>
              </a:rPr>
              <a:t>3</a:t>
            </a:r>
            <a:r>
              <a:rPr lang="en-US" sz="1800" baseline="0"/>
              <a:t>Joint Institute for Nuclear Research, Dubna, Russia</a:t>
            </a:r>
            <a:r>
              <a:rPr lang="ru-RU" sz="1800" baseline="0"/>
              <a:t> </a:t>
            </a:r>
            <a:endParaRPr lang="en-US" sz="1800" baseline="0"/>
          </a:p>
          <a:p>
            <a:pPr algn="ctr">
              <a:defRPr/>
            </a:pPr>
            <a:r>
              <a:rPr lang="en-US" sz="1800" b="1">
                <a:solidFill>
                  <a:srgbClr val="FF0000"/>
                </a:solidFill>
              </a:rPr>
              <a:t>4</a:t>
            </a:r>
            <a:r>
              <a:rPr lang="en-US" sz="1800" baseline="0"/>
              <a:t>Moscow Institute of Physics and Technology, Dolgoprydny, Russia</a:t>
            </a:r>
            <a:endParaRPr lang="ru-RU" sz="1800" baseline="0"/>
          </a:p>
        </p:txBody>
      </p:sp>
      <p:sp>
        <p:nvSpPr>
          <p:cNvPr id="8198" name="Rectangle 5"/>
          <p:cNvSpPr>
            <a:spLocks noChangeArrowheads="1"/>
          </p:cNvSpPr>
          <p:nvPr/>
        </p:nvSpPr>
        <p:spPr bwMode="auto">
          <a:xfrm>
            <a:off x="0" y="0"/>
            <a:ext cx="9144000" cy="566738"/>
          </a:xfrm>
          <a:prstGeom prst="rect">
            <a:avLst/>
          </a:prstGeom>
          <a:noFill/>
          <a:ln w="9525">
            <a:noFill/>
            <a:miter lim="800000"/>
            <a:headEnd/>
            <a:tailEnd/>
          </a:ln>
        </p:spPr>
        <p:txBody>
          <a:bodyPr>
            <a:spAutoFit/>
          </a:bodyPr>
          <a:lstStyle/>
          <a:p>
            <a:pPr algn="ctr">
              <a:lnSpc>
                <a:spcPct val="130000"/>
              </a:lnSpc>
            </a:pPr>
            <a:endParaRPr lang="en-US" sz="2400" baseline="0">
              <a:latin typeface="Arial" charset="0"/>
            </a:endParaRPr>
          </a:p>
        </p:txBody>
      </p:sp>
      <p:sp>
        <p:nvSpPr>
          <p:cNvPr id="8199" name="Text Box 7"/>
          <p:cNvSpPr txBox="1">
            <a:spLocks noChangeArrowheads="1"/>
          </p:cNvSpPr>
          <p:nvPr/>
        </p:nvSpPr>
        <p:spPr bwMode="auto">
          <a:xfrm>
            <a:off x="177800" y="1270000"/>
            <a:ext cx="5432425" cy="701675"/>
          </a:xfrm>
          <a:prstGeom prst="rect">
            <a:avLst/>
          </a:prstGeom>
          <a:noFill/>
          <a:ln w="9525">
            <a:noFill/>
            <a:miter lim="800000"/>
            <a:headEnd/>
            <a:tailEnd/>
          </a:ln>
        </p:spPr>
        <p:txBody>
          <a:bodyPr>
            <a:spAutoFit/>
          </a:bodyPr>
          <a:lstStyle/>
          <a:p>
            <a:r>
              <a:rPr lang="ru-RU" b="1" baseline="0"/>
              <a:t>University of Virginia, Charlottesville, </a:t>
            </a:r>
            <a:r>
              <a:rPr lang="en-US" b="1" baseline="0"/>
              <a:t>VA, </a:t>
            </a:r>
            <a:r>
              <a:rPr lang="ru-RU" b="1" baseline="0"/>
              <a:t>USA</a:t>
            </a:r>
            <a:endParaRPr lang="en-US" b="1" baseline="0"/>
          </a:p>
          <a:p>
            <a:r>
              <a:rPr lang="ru-RU" b="1" baseline="0"/>
              <a:t>September 9 - 13, 2013</a:t>
            </a:r>
          </a:p>
        </p:txBody>
      </p:sp>
      <p:sp>
        <p:nvSpPr>
          <p:cNvPr id="8200" name="Text Box 11"/>
          <p:cNvSpPr txBox="1">
            <a:spLocks noChangeArrowheads="1"/>
          </p:cNvSpPr>
          <p:nvPr/>
        </p:nvSpPr>
        <p:spPr bwMode="auto">
          <a:xfrm>
            <a:off x="-66675" y="-42863"/>
            <a:ext cx="5895975" cy="1200151"/>
          </a:xfrm>
          <a:prstGeom prst="rect">
            <a:avLst/>
          </a:prstGeom>
          <a:noFill/>
          <a:ln w="9525">
            <a:noFill/>
            <a:miter lim="800000"/>
            <a:headEnd/>
            <a:tailEnd/>
          </a:ln>
        </p:spPr>
        <p:txBody>
          <a:bodyPr>
            <a:spAutoFit/>
          </a:bodyPr>
          <a:lstStyle/>
          <a:p>
            <a:pPr algn="ctr"/>
            <a:r>
              <a:rPr lang="ru-RU" sz="2400" b="1" baseline="0"/>
              <a:t>The XV</a:t>
            </a:r>
            <a:r>
              <a:rPr lang="ru-RU" sz="2400" b="1"/>
              <a:t>th</a:t>
            </a:r>
            <a:r>
              <a:rPr lang="ru-RU" sz="2400" b="1" baseline="0"/>
              <a:t> International Workshop on Polarized Sources, Targets</a:t>
            </a:r>
            <a:r>
              <a:rPr lang="en-US" sz="2400" b="1" baseline="0"/>
              <a:t> </a:t>
            </a:r>
            <a:r>
              <a:rPr lang="ru-RU" sz="2400" b="1" baseline="0"/>
              <a:t>and </a:t>
            </a:r>
            <a:r>
              <a:rPr lang="en-US" sz="2400" b="1" baseline="0"/>
              <a:t/>
            </a:r>
            <a:br>
              <a:rPr lang="en-US" sz="2400" b="1" baseline="0"/>
            </a:br>
            <a:r>
              <a:rPr lang="ru-RU" sz="2400" b="1" baseline="0"/>
              <a:t>Polarimetry (P</a:t>
            </a:r>
            <a:r>
              <a:rPr lang="en-US" sz="2400" b="1" baseline="0"/>
              <a:t>S</a:t>
            </a:r>
            <a:r>
              <a:rPr lang="ru-RU" sz="2400" b="1" baseline="0"/>
              <a:t>TP 2013)</a:t>
            </a:r>
            <a:endParaRPr lang="en-US" sz="2400" b="1" baseline="0"/>
          </a:p>
        </p:txBody>
      </p:sp>
      <p:pic>
        <p:nvPicPr>
          <p:cNvPr id="8201" name="Picture 13" descr="733px-Jlab_aerial1"/>
          <p:cNvPicPr>
            <a:picLocks noChangeAspect="1" noChangeArrowheads="1"/>
          </p:cNvPicPr>
          <p:nvPr/>
        </p:nvPicPr>
        <p:blipFill>
          <a:blip r:embed="rId2" cstate="print"/>
          <a:srcRect/>
          <a:stretch>
            <a:fillRect/>
          </a:stretch>
        </p:blipFill>
        <p:spPr bwMode="auto">
          <a:xfrm>
            <a:off x="5608638" y="0"/>
            <a:ext cx="3535362" cy="2105025"/>
          </a:xfrm>
          <a:prstGeom prst="rect">
            <a:avLst/>
          </a:prstGeom>
          <a:noFill/>
          <a:ln w="9525">
            <a:noFill/>
            <a:miter lim="800000"/>
            <a:headEnd/>
            <a:tailEnd/>
          </a:ln>
        </p:spPr>
      </p:pic>
    </p:spTree>
  </p:cSld>
  <p:clrMapOvr>
    <a:masterClrMapping/>
  </p:clrMapOvr>
  <p:transition advTm="2859"/>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5"/>
          <p:cNvSpPr>
            <a:spLocks noGrp="1"/>
          </p:cNvSpPr>
          <p:nvPr>
            <p:ph type="sldNum" sz="quarter" idx="12"/>
          </p:nvPr>
        </p:nvSpPr>
        <p:spPr>
          <a:noFill/>
          <a:ln>
            <a:miter lim="800000"/>
            <a:headEnd/>
            <a:tailEnd/>
          </a:ln>
        </p:spPr>
        <p:txBody>
          <a:bodyPr/>
          <a:lstStyle/>
          <a:p>
            <a:fld id="{C27F33D0-2771-4D59-AD61-D31E8B7979AF}" type="slidenum">
              <a:rPr lang="ru-RU" smtClean="0"/>
              <a:pPr/>
              <a:t>73</a:t>
            </a:fld>
            <a:endParaRPr lang="ru-RU" smtClean="0"/>
          </a:p>
        </p:txBody>
      </p:sp>
      <p:sp>
        <p:nvSpPr>
          <p:cNvPr id="11267" name="Rectangle 2"/>
          <p:cNvSpPr>
            <a:spLocks noChangeArrowheads="1"/>
          </p:cNvSpPr>
          <p:nvPr/>
        </p:nvSpPr>
        <p:spPr bwMode="auto">
          <a:xfrm>
            <a:off x="0" y="0"/>
            <a:ext cx="9144000" cy="6096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11268" name="Text Box 3"/>
          <p:cNvSpPr txBox="1">
            <a:spLocks noChangeArrowheads="1"/>
          </p:cNvSpPr>
          <p:nvPr/>
        </p:nvSpPr>
        <p:spPr bwMode="auto">
          <a:xfrm>
            <a:off x="84138" y="133350"/>
            <a:ext cx="8980487" cy="347663"/>
          </a:xfrm>
          <a:prstGeom prst="rect">
            <a:avLst/>
          </a:prstGeom>
          <a:noFill/>
          <a:ln w="28575">
            <a:noFill/>
            <a:miter lim="800000"/>
            <a:headEnd/>
            <a:tailEnd/>
          </a:ln>
        </p:spPr>
        <p:txBody>
          <a:bodyPr>
            <a:spAutoFit/>
          </a:bodyPr>
          <a:lstStyle/>
          <a:p>
            <a:pPr marL="342900" indent="-342900" algn="ctr">
              <a:lnSpc>
                <a:spcPct val="70000"/>
              </a:lnSpc>
              <a:spcBef>
                <a:spcPct val="50000"/>
              </a:spcBef>
            </a:pPr>
            <a:r>
              <a:rPr lang="en-US" sz="2400" b="1" baseline="0">
                <a:solidFill>
                  <a:srgbClr val="333399"/>
                </a:solidFill>
              </a:rPr>
              <a:t>Major Components of MEIC Ion Complex</a:t>
            </a:r>
          </a:p>
        </p:txBody>
      </p:sp>
      <p:sp>
        <p:nvSpPr>
          <p:cNvPr id="11269" name="Rectangle 8"/>
          <p:cNvSpPr>
            <a:spLocks noChangeArrowheads="1"/>
          </p:cNvSpPr>
          <p:nvPr/>
        </p:nvSpPr>
        <p:spPr bwMode="auto">
          <a:xfrm>
            <a:off x="-1588" y="3411538"/>
            <a:ext cx="9144001" cy="609600"/>
          </a:xfrm>
          <a:prstGeom prst="rect">
            <a:avLst/>
          </a:prstGeom>
          <a:solidFill>
            <a:srgbClr val="FFFF99"/>
          </a:solidFill>
          <a:ln w="9525">
            <a:solidFill>
              <a:schemeClr val="tx1"/>
            </a:solidFill>
            <a:miter lim="800000"/>
            <a:headEnd/>
            <a:tailEnd/>
          </a:ln>
        </p:spPr>
        <p:txBody>
          <a:bodyPr wrap="none" anchor="ctr"/>
          <a:lstStyle/>
          <a:p>
            <a:pPr algn="ctr"/>
            <a:r>
              <a:rPr lang="en-US" sz="2200" b="1" baseline="0">
                <a:solidFill>
                  <a:srgbClr val="333399"/>
                </a:solidFill>
                <a:latin typeface="Bookman Old Style" pitchFamily="18" charset="0"/>
              </a:rPr>
              <a:t>The MEIC ion beam polarization design requirements are:</a:t>
            </a:r>
            <a:endParaRPr lang="ru-RU" sz="2200" b="1" baseline="0">
              <a:solidFill>
                <a:srgbClr val="333399"/>
              </a:solidFill>
              <a:latin typeface="Bookman Old Style" pitchFamily="18" charset="0"/>
            </a:endParaRPr>
          </a:p>
        </p:txBody>
      </p:sp>
      <p:sp>
        <p:nvSpPr>
          <p:cNvPr id="11270" name="Rectangle 9"/>
          <p:cNvSpPr>
            <a:spLocks noChangeArrowheads="1"/>
          </p:cNvSpPr>
          <p:nvPr/>
        </p:nvSpPr>
        <p:spPr bwMode="auto">
          <a:xfrm>
            <a:off x="112713" y="4140200"/>
            <a:ext cx="9031287" cy="1401763"/>
          </a:xfrm>
          <a:prstGeom prst="rect">
            <a:avLst/>
          </a:prstGeom>
          <a:noFill/>
          <a:ln w="9525">
            <a:noFill/>
            <a:miter lim="800000"/>
            <a:headEnd/>
            <a:tailEnd/>
          </a:ln>
        </p:spPr>
        <p:txBody>
          <a:bodyPr rIns="0" anchor="ctr">
            <a:spAutoFit/>
          </a:bodyPr>
          <a:lstStyle/>
          <a:p>
            <a:pPr marL="227013" indent="-227013">
              <a:spcAft>
                <a:spcPct val="10000"/>
              </a:spcAft>
              <a:buFontTx/>
              <a:buChar char="•"/>
            </a:pPr>
            <a:r>
              <a:rPr lang="en-US" baseline="0"/>
              <a:t>High polarization (over 70%) for protons or light ions (</a:t>
            </a:r>
            <a:r>
              <a:rPr lang="en-US" b="1" baseline="0"/>
              <a:t>d</a:t>
            </a:r>
            <a:r>
              <a:rPr lang="en-US" baseline="0"/>
              <a:t>, </a:t>
            </a:r>
            <a:r>
              <a:rPr lang="en-US"/>
              <a:t>3</a:t>
            </a:r>
            <a:r>
              <a:rPr lang="en-US" baseline="0"/>
              <a:t>He</a:t>
            </a:r>
            <a:r>
              <a:rPr lang="en-US"/>
              <a:t>++</a:t>
            </a:r>
            <a:r>
              <a:rPr lang="en-US" baseline="0"/>
              <a:t>, and possibly </a:t>
            </a:r>
            <a:r>
              <a:rPr lang="en-US"/>
              <a:t>6</a:t>
            </a:r>
            <a:r>
              <a:rPr lang="en-US" baseline="0"/>
              <a:t>Li</a:t>
            </a:r>
            <a:r>
              <a:rPr lang="en-US"/>
              <a:t>+++</a:t>
            </a:r>
            <a:r>
              <a:rPr lang="en-US" baseline="0"/>
              <a:t>).</a:t>
            </a:r>
            <a:endParaRPr lang="ru-RU" baseline="0"/>
          </a:p>
          <a:p>
            <a:pPr marL="227013" indent="-227013">
              <a:spcAft>
                <a:spcPct val="10000"/>
              </a:spcAft>
              <a:buFontTx/>
              <a:buChar char="•"/>
            </a:pPr>
            <a:r>
              <a:rPr lang="en-US" baseline="0"/>
              <a:t>Both longitudinal and transverse polarization at all IPs.</a:t>
            </a:r>
            <a:endParaRPr lang="ru-RU" baseline="0"/>
          </a:p>
          <a:p>
            <a:pPr marL="227013" indent="-227013">
              <a:spcAft>
                <a:spcPct val="10000"/>
              </a:spcAft>
              <a:buFontTx/>
              <a:buChar char="•"/>
            </a:pPr>
            <a:r>
              <a:rPr lang="en-US" baseline="0"/>
              <a:t>Sufficiently large lifetime to maintain high beam polarization.</a:t>
            </a:r>
            <a:endParaRPr lang="ru-RU" baseline="0"/>
          </a:p>
          <a:p>
            <a:pPr marL="227013" indent="-227013">
              <a:spcAft>
                <a:spcPct val="10000"/>
              </a:spcAft>
              <a:buFontTx/>
              <a:buChar char="•"/>
            </a:pPr>
            <a:r>
              <a:rPr lang="en-US" baseline="0"/>
              <a:t>Spin flipping at a high frequency. </a:t>
            </a:r>
          </a:p>
        </p:txBody>
      </p:sp>
      <p:grpSp>
        <p:nvGrpSpPr>
          <p:cNvPr id="2" name="Group 45"/>
          <p:cNvGrpSpPr>
            <a:grpSpLocks/>
          </p:cNvGrpSpPr>
          <p:nvPr/>
        </p:nvGrpSpPr>
        <p:grpSpPr bwMode="auto">
          <a:xfrm>
            <a:off x="236538" y="806450"/>
            <a:ext cx="8626475" cy="2425700"/>
            <a:chOff x="149" y="463"/>
            <a:chExt cx="5434" cy="1528"/>
          </a:xfrm>
        </p:grpSpPr>
        <p:sp>
          <p:nvSpPr>
            <p:cNvPr id="11272" name="Line 12"/>
            <p:cNvSpPr>
              <a:spLocks noChangeShapeType="1"/>
            </p:cNvSpPr>
            <p:nvPr/>
          </p:nvSpPr>
          <p:spPr bwMode="auto">
            <a:xfrm>
              <a:off x="362" y="1113"/>
              <a:ext cx="4866" cy="0"/>
            </a:xfrm>
            <a:prstGeom prst="line">
              <a:avLst/>
            </a:prstGeom>
            <a:noFill/>
            <a:ln w="19050">
              <a:solidFill>
                <a:schemeClr val="tx1"/>
              </a:solidFill>
              <a:prstDash val="dash"/>
              <a:round/>
              <a:headEnd/>
              <a:tailEnd/>
            </a:ln>
          </p:spPr>
          <p:txBody>
            <a:bodyPr/>
            <a:lstStyle/>
            <a:p>
              <a:endParaRPr lang="en-US"/>
            </a:p>
          </p:txBody>
        </p:sp>
        <p:sp>
          <p:nvSpPr>
            <p:cNvPr id="11273" name="AutoShape 13"/>
            <p:cNvSpPr>
              <a:spLocks noChangeArrowheads="1"/>
            </p:cNvSpPr>
            <p:nvPr/>
          </p:nvSpPr>
          <p:spPr bwMode="auto">
            <a:xfrm>
              <a:off x="4926" y="997"/>
              <a:ext cx="549" cy="235"/>
            </a:xfrm>
            <a:prstGeom prst="rightArrow">
              <a:avLst>
                <a:gd name="adj1" fmla="val 48083"/>
                <a:gd name="adj2" fmla="val 91489"/>
              </a:avLst>
            </a:prstGeom>
            <a:solidFill>
              <a:srgbClr val="3366FF"/>
            </a:solidFill>
            <a:ln w="9525">
              <a:solidFill>
                <a:schemeClr val="tx1"/>
              </a:solidFill>
              <a:miter lim="800000"/>
              <a:headEnd/>
              <a:tailEnd/>
            </a:ln>
          </p:spPr>
          <p:txBody>
            <a:bodyPr wrap="none" anchor="ctr"/>
            <a:lstStyle/>
            <a:p>
              <a:endParaRPr lang="en-US"/>
            </a:p>
          </p:txBody>
        </p:sp>
        <p:sp>
          <p:nvSpPr>
            <p:cNvPr id="11274" name="Text Box 14"/>
            <p:cNvSpPr txBox="1">
              <a:spLocks noChangeArrowheads="1"/>
            </p:cNvSpPr>
            <p:nvPr/>
          </p:nvSpPr>
          <p:spPr bwMode="auto">
            <a:xfrm>
              <a:off x="4740" y="1231"/>
              <a:ext cx="843" cy="366"/>
            </a:xfrm>
            <a:prstGeom prst="rect">
              <a:avLst/>
            </a:prstGeom>
            <a:noFill/>
            <a:ln w="9525">
              <a:noFill/>
              <a:miter lim="800000"/>
              <a:headEnd/>
              <a:tailEnd/>
            </a:ln>
          </p:spPr>
          <p:txBody>
            <a:bodyPr wrap="none">
              <a:spAutoFit/>
            </a:bodyPr>
            <a:lstStyle/>
            <a:p>
              <a:pPr algn="ctr"/>
              <a:r>
                <a:rPr lang="en-US" sz="1600" b="1" baseline="0">
                  <a:latin typeface="Arial Narrow" pitchFamily="34" charset="0"/>
                </a:rPr>
                <a:t>to high-energy</a:t>
              </a:r>
            </a:p>
            <a:p>
              <a:pPr algn="ctr"/>
              <a:r>
                <a:rPr lang="en-US" sz="1600" b="1" baseline="0">
                  <a:latin typeface="Arial Narrow" pitchFamily="34" charset="0"/>
                </a:rPr>
                <a:t>collider ring</a:t>
              </a:r>
            </a:p>
          </p:txBody>
        </p:sp>
        <p:sp>
          <p:nvSpPr>
            <p:cNvPr id="11275" name="Rectangle 19"/>
            <p:cNvSpPr>
              <a:spLocks noChangeArrowheads="1"/>
            </p:cNvSpPr>
            <p:nvPr/>
          </p:nvSpPr>
          <p:spPr bwMode="auto">
            <a:xfrm>
              <a:off x="274" y="1004"/>
              <a:ext cx="213" cy="214"/>
            </a:xfrm>
            <a:prstGeom prst="rect">
              <a:avLst/>
            </a:prstGeom>
            <a:solidFill>
              <a:srgbClr val="009900"/>
            </a:solidFill>
            <a:ln w="9525">
              <a:noFill/>
              <a:miter lim="800000"/>
              <a:headEnd/>
              <a:tailEnd/>
            </a:ln>
          </p:spPr>
          <p:txBody>
            <a:bodyPr wrap="none" anchor="ctr"/>
            <a:lstStyle/>
            <a:p>
              <a:endParaRPr lang="en-US"/>
            </a:p>
          </p:txBody>
        </p:sp>
        <p:sp>
          <p:nvSpPr>
            <p:cNvPr id="11276" name="Rectangle 20"/>
            <p:cNvSpPr>
              <a:spLocks noChangeArrowheads="1"/>
            </p:cNvSpPr>
            <p:nvPr/>
          </p:nvSpPr>
          <p:spPr bwMode="auto">
            <a:xfrm>
              <a:off x="713" y="1004"/>
              <a:ext cx="571" cy="214"/>
            </a:xfrm>
            <a:prstGeom prst="rect">
              <a:avLst/>
            </a:prstGeom>
            <a:solidFill>
              <a:srgbClr val="009900"/>
            </a:solidFill>
            <a:ln w="9525">
              <a:noFill/>
              <a:miter lim="800000"/>
              <a:headEnd/>
              <a:tailEnd/>
            </a:ln>
          </p:spPr>
          <p:txBody>
            <a:bodyPr wrap="none" anchor="ctr"/>
            <a:lstStyle/>
            <a:p>
              <a:endParaRPr lang="en-US"/>
            </a:p>
          </p:txBody>
        </p:sp>
        <p:grpSp>
          <p:nvGrpSpPr>
            <p:cNvPr id="3" name="Group 29"/>
            <p:cNvGrpSpPr>
              <a:grpSpLocks/>
            </p:cNvGrpSpPr>
            <p:nvPr/>
          </p:nvGrpSpPr>
          <p:grpSpPr bwMode="auto">
            <a:xfrm>
              <a:off x="2119" y="463"/>
              <a:ext cx="1290" cy="1293"/>
              <a:chOff x="2317" y="523"/>
              <a:chExt cx="1290" cy="1293"/>
            </a:xfrm>
          </p:grpSpPr>
          <p:sp>
            <p:nvSpPr>
              <p:cNvPr id="11297" name="Arc 34"/>
              <p:cNvSpPr>
                <a:spLocks/>
              </p:cNvSpPr>
              <p:nvPr/>
            </p:nvSpPr>
            <p:spPr bwMode="auto">
              <a:xfrm rot="-5400000">
                <a:off x="2962" y="524"/>
                <a:ext cx="645" cy="644"/>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8" name="Arc 35"/>
              <p:cNvSpPr>
                <a:spLocks/>
              </p:cNvSpPr>
              <p:nvPr/>
            </p:nvSpPr>
            <p:spPr bwMode="auto">
              <a:xfrm rot="5400000">
                <a:off x="2316" y="1172"/>
                <a:ext cx="645" cy="644"/>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9" name="Line 36"/>
              <p:cNvSpPr>
                <a:spLocks noChangeShapeType="1"/>
              </p:cNvSpPr>
              <p:nvPr/>
            </p:nvSpPr>
            <p:spPr bwMode="auto">
              <a:xfrm>
                <a:off x="2963" y="823"/>
                <a:ext cx="0" cy="704"/>
              </a:xfrm>
              <a:prstGeom prst="line">
                <a:avLst/>
              </a:prstGeom>
              <a:noFill/>
              <a:ln w="25400">
                <a:solidFill>
                  <a:schemeClr val="tx1"/>
                </a:solidFill>
                <a:round/>
                <a:headEnd/>
                <a:tailEnd/>
              </a:ln>
            </p:spPr>
            <p:txBody>
              <a:bodyPr/>
              <a:lstStyle/>
              <a:p>
                <a:endParaRPr lang="en-US"/>
              </a:p>
            </p:txBody>
          </p:sp>
          <p:sp>
            <p:nvSpPr>
              <p:cNvPr id="11300" name="Line 36"/>
              <p:cNvSpPr>
                <a:spLocks noChangeShapeType="1"/>
              </p:cNvSpPr>
              <p:nvPr/>
            </p:nvSpPr>
            <p:spPr bwMode="auto">
              <a:xfrm rot="5400000">
                <a:off x="2947" y="827"/>
                <a:ext cx="0" cy="688"/>
              </a:xfrm>
              <a:prstGeom prst="line">
                <a:avLst/>
              </a:prstGeom>
              <a:noFill/>
              <a:ln w="25400">
                <a:solidFill>
                  <a:schemeClr val="tx1"/>
                </a:solidFill>
                <a:round/>
                <a:headEnd/>
                <a:tailEnd/>
              </a:ln>
            </p:spPr>
            <p:txBody>
              <a:bodyPr/>
              <a:lstStyle/>
              <a:p>
                <a:endParaRPr lang="en-US"/>
              </a:p>
            </p:txBody>
          </p:sp>
        </p:grpSp>
        <p:grpSp>
          <p:nvGrpSpPr>
            <p:cNvPr id="4" name="Group 21"/>
            <p:cNvGrpSpPr>
              <a:grpSpLocks/>
            </p:cNvGrpSpPr>
            <p:nvPr/>
          </p:nvGrpSpPr>
          <p:grpSpPr bwMode="auto">
            <a:xfrm>
              <a:off x="1455" y="833"/>
              <a:ext cx="563" cy="553"/>
              <a:chOff x="2643" y="631"/>
              <a:chExt cx="563" cy="553"/>
            </a:xfrm>
          </p:grpSpPr>
          <p:sp>
            <p:nvSpPr>
              <p:cNvPr id="11293" name="Arc 34"/>
              <p:cNvSpPr>
                <a:spLocks/>
              </p:cNvSpPr>
              <p:nvPr/>
            </p:nvSpPr>
            <p:spPr bwMode="auto">
              <a:xfrm rot="-5400000">
                <a:off x="2928" y="628"/>
                <a:ext cx="275" cy="281"/>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4" name="Arc 35"/>
              <p:cNvSpPr>
                <a:spLocks/>
              </p:cNvSpPr>
              <p:nvPr/>
            </p:nvSpPr>
            <p:spPr bwMode="auto">
              <a:xfrm rot="5400000">
                <a:off x="2646" y="906"/>
                <a:ext cx="275" cy="281"/>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5" name="Line 36"/>
              <p:cNvSpPr>
                <a:spLocks noChangeShapeType="1"/>
              </p:cNvSpPr>
              <p:nvPr/>
            </p:nvSpPr>
            <p:spPr bwMode="auto">
              <a:xfrm>
                <a:off x="2925" y="761"/>
                <a:ext cx="0" cy="300"/>
              </a:xfrm>
              <a:prstGeom prst="line">
                <a:avLst/>
              </a:prstGeom>
              <a:noFill/>
              <a:ln w="25400">
                <a:solidFill>
                  <a:schemeClr val="tx1"/>
                </a:solidFill>
                <a:round/>
                <a:headEnd/>
                <a:tailEnd/>
              </a:ln>
            </p:spPr>
            <p:txBody>
              <a:bodyPr/>
              <a:lstStyle/>
              <a:p>
                <a:endParaRPr lang="en-US"/>
              </a:p>
            </p:txBody>
          </p:sp>
          <p:sp>
            <p:nvSpPr>
              <p:cNvPr id="11296" name="Line 36"/>
              <p:cNvSpPr>
                <a:spLocks noChangeShapeType="1"/>
              </p:cNvSpPr>
              <p:nvPr/>
            </p:nvSpPr>
            <p:spPr bwMode="auto">
              <a:xfrm rot="5400000">
                <a:off x="2918" y="759"/>
                <a:ext cx="0" cy="300"/>
              </a:xfrm>
              <a:prstGeom prst="line">
                <a:avLst/>
              </a:prstGeom>
              <a:noFill/>
              <a:ln w="25400">
                <a:solidFill>
                  <a:schemeClr val="tx1"/>
                </a:solidFill>
                <a:round/>
                <a:headEnd/>
                <a:tailEnd/>
              </a:ln>
            </p:spPr>
            <p:txBody>
              <a:bodyPr/>
              <a:lstStyle/>
              <a:p>
                <a:endParaRPr lang="en-US"/>
              </a:p>
            </p:txBody>
          </p:sp>
        </p:grpSp>
        <p:sp>
          <p:nvSpPr>
            <p:cNvPr id="11279" name="Rectangle 28"/>
            <p:cNvSpPr>
              <a:spLocks noChangeArrowheads="1"/>
            </p:cNvSpPr>
            <p:nvPr/>
          </p:nvSpPr>
          <p:spPr bwMode="auto">
            <a:xfrm>
              <a:off x="1782" y="1075"/>
              <a:ext cx="82" cy="66"/>
            </a:xfrm>
            <a:prstGeom prst="rect">
              <a:avLst/>
            </a:prstGeom>
            <a:solidFill>
              <a:srgbClr val="FF9900"/>
            </a:solidFill>
            <a:ln w="9525">
              <a:solidFill>
                <a:schemeClr val="tx1"/>
              </a:solidFill>
              <a:miter lim="800000"/>
              <a:headEnd/>
              <a:tailEnd/>
            </a:ln>
          </p:spPr>
          <p:txBody>
            <a:bodyPr wrap="none" anchor="ctr"/>
            <a:lstStyle/>
            <a:p>
              <a:endParaRPr lang="en-US"/>
            </a:p>
          </p:txBody>
        </p:sp>
        <p:grpSp>
          <p:nvGrpSpPr>
            <p:cNvPr id="5" name="Group 30"/>
            <p:cNvGrpSpPr>
              <a:grpSpLocks/>
            </p:cNvGrpSpPr>
            <p:nvPr/>
          </p:nvGrpSpPr>
          <p:grpSpPr bwMode="auto">
            <a:xfrm>
              <a:off x="3436" y="466"/>
              <a:ext cx="1290" cy="1293"/>
              <a:chOff x="2317" y="523"/>
              <a:chExt cx="1290" cy="1293"/>
            </a:xfrm>
          </p:grpSpPr>
          <p:sp>
            <p:nvSpPr>
              <p:cNvPr id="11289" name="Arc 34"/>
              <p:cNvSpPr>
                <a:spLocks/>
              </p:cNvSpPr>
              <p:nvPr/>
            </p:nvSpPr>
            <p:spPr bwMode="auto">
              <a:xfrm rot="-5400000">
                <a:off x="2962" y="524"/>
                <a:ext cx="645" cy="644"/>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0" name="Arc 35"/>
              <p:cNvSpPr>
                <a:spLocks/>
              </p:cNvSpPr>
              <p:nvPr/>
            </p:nvSpPr>
            <p:spPr bwMode="auto">
              <a:xfrm rot="5400000">
                <a:off x="2316" y="1172"/>
                <a:ext cx="645" cy="644"/>
              </a:xfrm>
              <a:custGeom>
                <a:avLst/>
                <a:gdLst>
                  <a:gd name="T0" fmla="*/ 0 w 43196"/>
                  <a:gd name="T1" fmla="*/ 0 h 43196"/>
                  <a:gd name="T2" fmla="*/ 0 w 43196"/>
                  <a:gd name="T3" fmla="*/ 0 h 43196"/>
                  <a:gd name="T4" fmla="*/ 0 w 43196"/>
                  <a:gd name="T5" fmla="*/ 0 h 43196"/>
                  <a:gd name="T6" fmla="*/ 0 60000 65536"/>
                  <a:gd name="T7" fmla="*/ 0 60000 65536"/>
                  <a:gd name="T8" fmla="*/ 0 60000 65536"/>
                  <a:gd name="T9" fmla="*/ 0 w 43196"/>
                  <a:gd name="T10" fmla="*/ 0 h 43196"/>
                  <a:gd name="T11" fmla="*/ 43196 w 43196"/>
                  <a:gd name="T12" fmla="*/ 43196 h 43196"/>
                </a:gdLst>
                <a:ahLst/>
                <a:cxnLst>
                  <a:cxn ang="T6">
                    <a:pos x="T0" y="T1"/>
                  </a:cxn>
                  <a:cxn ang="T7">
                    <a:pos x="T2" y="T3"/>
                  </a:cxn>
                  <a:cxn ang="T8">
                    <a:pos x="T4" y="T5"/>
                  </a:cxn>
                </a:cxnLst>
                <a:rect l="T9" t="T10" r="T11" b="T12"/>
                <a:pathLst>
                  <a:path w="43196" h="43196" fill="none" extrusionOk="0">
                    <a:moveTo>
                      <a:pt x="22003" y="-1"/>
                    </a:moveTo>
                    <a:cubicBezTo>
                      <a:pt x="33771" y="221"/>
                      <a:pt x="43196" y="9825"/>
                      <a:pt x="43196" y="21596"/>
                    </a:cubicBezTo>
                    <a:cubicBezTo>
                      <a:pt x="43196" y="33525"/>
                      <a:pt x="33525" y="43196"/>
                      <a:pt x="21596" y="43196"/>
                    </a:cubicBezTo>
                    <a:cubicBezTo>
                      <a:pt x="9829" y="43196"/>
                      <a:pt x="227" y="33777"/>
                      <a:pt x="0" y="22012"/>
                    </a:cubicBezTo>
                  </a:path>
                  <a:path w="43196" h="43196" stroke="0" extrusionOk="0">
                    <a:moveTo>
                      <a:pt x="22003" y="-1"/>
                    </a:moveTo>
                    <a:cubicBezTo>
                      <a:pt x="33771" y="221"/>
                      <a:pt x="43196" y="9825"/>
                      <a:pt x="43196" y="21596"/>
                    </a:cubicBezTo>
                    <a:cubicBezTo>
                      <a:pt x="43196" y="33525"/>
                      <a:pt x="33525" y="43196"/>
                      <a:pt x="21596" y="43196"/>
                    </a:cubicBezTo>
                    <a:cubicBezTo>
                      <a:pt x="9829" y="43196"/>
                      <a:pt x="227" y="33777"/>
                      <a:pt x="0" y="22012"/>
                    </a:cubicBezTo>
                    <a:lnTo>
                      <a:pt x="21596" y="21596"/>
                    </a:lnTo>
                    <a:lnTo>
                      <a:pt x="22003" y="-1"/>
                    </a:lnTo>
                    <a:close/>
                  </a:path>
                </a:pathLst>
              </a:custGeom>
              <a:noFill/>
              <a:ln w="25400">
                <a:solidFill>
                  <a:schemeClr val="tx1"/>
                </a:solidFill>
                <a:round/>
                <a:headEnd/>
                <a:tailEnd/>
              </a:ln>
            </p:spPr>
            <p:txBody>
              <a:bodyPr wrap="none" anchor="ctr"/>
              <a:lstStyle/>
              <a:p>
                <a:endParaRPr lang="en-US"/>
              </a:p>
            </p:txBody>
          </p:sp>
          <p:sp>
            <p:nvSpPr>
              <p:cNvPr id="11291" name="Line 36"/>
              <p:cNvSpPr>
                <a:spLocks noChangeShapeType="1"/>
              </p:cNvSpPr>
              <p:nvPr/>
            </p:nvSpPr>
            <p:spPr bwMode="auto">
              <a:xfrm>
                <a:off x="2963" y="823"/>
                <a:ext cx="0" cy="704"/>
              </a:xfrm>
              <a:prstGeom prst="line">
                <a:avLst/>
              </a:prstGeom>
              <a:noFill/>
              <a:ln w="25400">
                <a:solidFill>
                  <a:schemeClr val="tx1"/>
                </a:solidFill>
                <a:round/>
                <a:headEnd/>
                <a:tailEnd/>
              </a:ln>
            </p:spPr>
            <p:txBody>
              <a:bodyPr/>
              <a:lstStyle/>
              <a:p>
                <a:endParaRPr lang="en-US"/>
              </a:p>
            </p:txBody>
          </p:sp>
          <p:sp>
            <p:nvSpPr>
              <p:cNvPr id="11292" name="Line 36"/>
              <p:cNvSpPr>
                <a:spLocks noChangeShapeType="1"/>
              </p:cNvSpPr>
              <p:nvPr/>
            </p:nvSpPr>
            <p:spPr bwMode="auto">
              <a:xfrm rot="5400000">
                <a:off x="2947" y="827"/>
                <a:ext cx="0" cy="688"/>
              </a:xfrm>
              <a:prstGeom prst="line">
                <a:avLst/>
              </a:prstGeom>
              <a:noFill/>
              <a:ln w="25400">
                <a:solidFill>
                  <a:schemeClr val="tx1"/>
                </a:solidFill>
                <a:round/>
                <a:headEnd/>
                <a:tailEnd/>
              </a:ln>
            </p:spPr>
            <p:txBody>
              <a:bodyPr/>
              <a:lstStyle/>
              <a:p>
                <a:endParaRPr lang="en-US"/>
              </a:p>
            </p:txBody>
          </p:sp>
        </p:grpSp>
        <p:sp>
          <p:nvSpPr>
            <p:cNvPr id="11281" name="Rectangle 36"/>
            <p:cNvSpPr>
              <a:spLocks noChangeArrowheads="1"/>
            </p:cNvSpPr>
            <p:nvPr/>
          </p:nvSpPr>
          <p:spPr bwMode="auto">
            <a:xfrm>
              <a:off x="4221" y="1072"/>
              <a:ext cx="136" cy="78"/>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11282" name="Text Box 37"/>
            <p:cNvSpPr txBox="1">
              <a:spLocks noChangeArrowheads="1"/>
            </p:cNvSpPr>
            <p:nvPr/>
          </p:nvSpPr>
          <p:spPr bwMode="auto">
            <a:xfrm>
              <a:off x="149" y="1234"/>
              <a:ext cx="459" cy="366"/>
            </a:xfrm>
            <a:prstGeom prst="rect">
              <a:avLst/>
            </a:prstGeom>
            <a:noFill/>
            <a:ln w="9525">
              <a:noFill/>
              <a:miter lim="800000"/>
              <a:headEnd/>
              <a:tailEnd/>
            </a:ln>
          </p:spPr>
          <p:txBody>
            <a:bodyPr wrap="none">
              <a:spAutoFit/>
            </a:bodyPr>
            <a:lstStyle/>
            <a:p>
              <a:pPr algn="ctr"/>
              <a:r>
                <a:rPr lang="en-US" sz="1600" b="1" baseline="0">
                  <a:latin typeface="Arial Narrow" pitchFamily="34" charset="0"/>
                </a:rPr>
                <a:t>Ion</a:t>
              </a:r>
            </a:p>
            <a:p>
              <a:pPr algn="ctr"/>
              <a:r>
                <a:rPr lang="en-US" sz="1600" b="1" baseline="0">
                  <a:latin typeface="Arial Narrow" pitchFamily="34" charset="0"/>
                </a:rPr>
                <a:t>source</a:t>
              </a:r>
            </a:p>
          </p:txBody>
        </p:sp>
        <p:sp>
          <p:nvSpPr>
            <p:cNvPr id="11283" name="Text Box 38"/>
            <p:cNvSpPr txBox="1">
              <a:spLocks noChangeArrowheads="1"/>
            </p:cNvSpPr>
            <p:nvPr/>
          </p:nvSpPr>
          <p:spPr bwMode="auto">
            <a:xfrm>
              <a:off x="701" y="1232"/>
              <a:ext cx="593" cy="212"/>
            </a:xfrm>
            <a:prstGeom prst="rect">
              <a:avLst/>
            </a:prstGeom>
            <a:noFill/>
            <a:ln w="9525">
              <a:noFill/>
              <a:miter lim="800000"/>
              <a:headEnd/>
              <a:tailEnd/>
            </a:ln>
          </p:spPr>
          <p:txBody>
            <a:bodyPr wrap="none">
              <a:spAutoFit/>
            </a:bodyPr>
            <a:lstStyle/>
            <a:p>
              <a:pPr algn="ctr"/>
              <a:r>
                <a:rPr lang="en-US" sz="1600" b="1" baseline="0">
                  <a:latin typeface="Arial Narrow" pitchFamily="34" charset="0"/>
                </a:rPr>
                <a:t>SRF linac</a:t>
              </a:r>
            </a:p>
          </p:txBody>
        </p:sp>
        <p:sp>
          <p:nvSpPr>
            <p:cNvPr id="11284" name="Text Box 39"/>
            <p:cNvSpPr txBox="1">
              <a:spLocks noChangeArrowheads="1"/>
            </p:cNvSpPr>
            <p:nvPr/>
          </p:nvSpPr>
          <p:spPr bwMode="auto">
            <a:xfrm>
              <a:off x="1122" y="1406"/>
              <a:ext cx="1035" cy="366"/>
            </a:xfrm>
            <a:prstGeom prst="rect">
              <a:avLst/>
            </a:prstGeom>
            <a:noFill/>
            <a:ln w="9525">
              <a:noFill/>
              <a:miter lim="800000"/>
              <a:headEnd/>
              <a:tailEnd/>
            </a:ln>
          </p:spPr>
          <p:txBody>
            <a:bodyPr wrap="none">
              <a:spAutoFit/>
            </a:bodyPr>
            <a:lstStyle/>
            <a:p>
              <a:pPr algn="ctr"/>
              <a:r>
                <a:rPr lang="en-US" sz="1600" b="1" baseline="0">
                  <a:latin typeface="Arial Narrow" pitchFamily="34" charset="0"/>
                </a:rPr>
                <a:t>Prebooster</a:t>
              </a:r>
            </a:p>
            <a:p>
              <a:pPr algn="ctr"/>
              <a:r>
                <a:rPr lang="en-US" sz="1600" b="1" baseline="0">
                  <a:latin typeface="Arial Narrow" pitchFamily="34" charset="0"/>
                </a:rPr>
                <a:t>(accumulator ring)</a:t>
              </a:r>
            </a:p>
          </p:txBody>
        </p:sp>
        <p:sp>
          <p:nvSpPr>
            <p:cNvPr id="11285" name="Text Box 40"/>
            <p:cNvSpPr txBox="1">
              <a:spLocks noChangeArrowheads="1"/>
            </p:cNvSpPr>
            <p:nvPr/>
          </p:nvSpPr>
          <p:spPr bwMode="auto">
            <a:xfrm>
              <a:off x="2357" y="1779"/>
              <a:ext cx="814" cy="212"/>
            </a:xfrm>
            <a:prstGeom prst="rect">
              <a:avLst/>
            </a:prstGeom>
            <a:noFill/>
            <a:ln w="9525">
              <a:noFill/>
              <a:miter lim="800000"/>
              <a:headEnd/>
              <a:tailEnd/>
            </a:ln>
          </p:spPr>
          <p:txBody>
            <a:bodyPr wrap="none">
              <a:spAutoFit/>
            </a:bodyPr>
            <a:lstStyle/>
            <a:p>
              <a:pPr algn="ctr"/>
              <a:r>
                <a:rPr lang="en-US" sz="1600" b="1" baseline="0">
                  <a:latin typeface="Arial Narrow" pitchFamily="34" charset="0"/>
                </a:rPr>
                <a:t>Large booster</a:t>
              </a:r>
            </a:p>
          </p:txBody>
        </p:sp>
        <p:sp>
          <p:nvSpPr>
            <p:cNvPr id="11286" name="Text Box 41"/>
            <p:cNvSpPr txBox="1">
              <a:spLocks noChangeArrowheads="1"/>
            </p:cNvSpPr>
            <p:nvPr/>
          </p:nvSpPr>
          <p:spPr bwMode="auto">
            <a:xfrm>
              <a:off x="3328" y="1778"/>
              <a:ext cx="1517" cy="212"/>
            </a:xfrm>
            <a:prstGeom prst="rect">
              <a:avLst/>
            </a:prstGeom>
            <a:noFill/>
            <a:ln w="9525">
              <a:noFill/>
              <a:miter lim="800000"/>
              <a:headEnd/>
              <a:tailEnd/>
            </a:ln>
          </p:spPr>
          <p:txBody>
            <a:bodyPr wrap="none">
              <a:spAutoFit/>
            </a:bodyPr>
            <a:lstStyle/>
            <a:p>
              <a:pPr algn="ctr"/>
              <a:r>
                <a:rPr lang="en-US" sz="1600" b="1" baseline="0">
                  <a:latin typeface="Arial Narrow" pitchFamily="34" charset="0"/>
                </a:rPr>
                <a:t>Medium-energy collider ring</a:t>
              </a:r>
            </a:p>
          </p:txBody>
        </p:sp>
        <p:sp>
          <p:nvSpPr>
            <p:cNvPr id="11287" name="Text Box 42"/>
            <p:cNvSpPr txBox="1">
              <a:spLocks noChangeArrowheads="1"/>
            </p:cNvSpPr>
            <p:nvPr/>
          </p:nvSpPr>
          <p:spPr bwMode="auto">
            <a:xfrm>
              <a:off x="1701" y="1113"/>
              <a:ext cx="458" cy="192"/>
            </a:xfrm>
            <a:prstGeom prst="rect">
              <a:avLst/>
            </a:prstGeom>
            <a:noFill/>
            <a:ln w="9525">
              <a:noFill/>
              <a:miter lim="800000"/>
              <a:headEnd/>
              <a:tailEnd/>
            </a:ln>
          </p:spPr>
          <p:txBody>
            <a:bodyPr wrap="none">
              <a:spAutoFit/>
            </a:bodyPr>
            <a:lstStyle/>
            <a:p>
              <a:pPr algn="ctr"/>
              <a:r>
                <a:rPr lang="en-US" sz="1400" b="1" baseline="0">
                  <a:solidFill>
                    <a:srgbClr val="FF9900"/>
                  </a:solidFill>
                  <a:latin typeface="Arial Narrow" pitchFamily="34" charset="0"/>
                </a:rPr>
                <a:t>Cooling</a:t>
              </a:r>
            </a:p>
          </p:txBody>
        </p:sp>
        <p:sp>
          <p:nvSpPr>
            <p:cNvPr id="11288" name="Text Box 43"/>
            <p:cNvSpPr txBox="1">
              <a:spLocks noChangeArrowheads="1"/>
            </p:cNvSpPr>
            <p:nvPr/>
          </p:nvSpPr>
          <p:spPr bwMode="auto">
            <a:xfrm>
              <a:off x="4059" y="1122"/>
              <a:ext cx="458" cy="192"/>
            </a:xfrm>
            <a:prstGeom prst="rect">
              <a:avLst/>
            </a:prstGeom>
            <a:noFill/>
            <a:ln w="9525">
              <a:noFill/>
              <a:miter lim="800000"/>
              <a:headEnd/>
              <a:tailEnd/>
            </a:ln>
          </p:spPr>
          <p:txBody>
            <a:bodyPr wrap="none">
              <a:spAutoFit/>
            </a:bodyPr>
            <a:lstStyle/>
            <a:p>
              <a:pPr algn="ctr"/>
              <a:r>
                <a:rPr lang="en-US" sz="1400" b="1" baseline="0">
                  <a:solidFill>
                    <a:srgbClr val="FF9900"/>
                  </a:solidFill>
                  <a:latin typeface="Arial Narrow" pitchFamily="34" charset="0"/>
                </a:rPr>
                <a:t>Cooling</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Номер слайда 5"/>
          <p:cNvSpPr>
            <a:spLocks noGrp="1"/>
          </p:cNvSpPr>
          <p:nvPr>
            <p:ph type="sldNum" sz="quarter" idx="12"/>
          </p:nvPr>
        </p:nvSpPr>
        <p:spPr>
          <a:noFill/>
          <a:ln>
            <a:miter lim="800000"/>
            <a:headEnd/>
            <a:tailEnd/>
          </a:ln>
        </p:spPr>
        <p:txBody>
          <a:bodyPr/>
          <a:lstStyle/>
          <a:p>
            <a:fld id="{F1834737-6DF1-462C-A545-5E8523BE601A}" type="slidenum">
              <a:rPr lang="ru-RU" smtClean="0"/>
              <a:pPr/>
              <a:t>74</a:t>
            </a:fld>
            <a:endParaRPr lang="ru-RU" smtClean="0"/>
          </a:p>
        </p:txBody>
      </p:sp>
      <p:pic>
        <p:nvPicPr>
          <p:cNvPr id="12291" name="Picture 2"/>
          <p:cNvPicPr>
            <a:picLocks noChangeAspect="1" noChangeArrowheads="1"/>
          </p:cNvPicPr>
          <p:nvPr/>
        </p:nvPicPr>
        <p:blipFill>
          <a:blip r:embed="rId2" cstate="print"/>
          <a:srcRect/>
          <a:stretch>
            <a:fillRect/>
          </a:stretch>
        </p:blipFill>
        <p:spPr bwMode="auto">
          <a:xfrm>
            <a:off x="1284288" y="676275"/>
            <a:ext cx="6753225" cy="2971800"/>
          </a:xfrm>
          <a:prstGeom prst="rect">
            <a:avLst/>
          </a:prstGeom>
          <a:noFill/>
          <a:ln w="9525">
            <a:noFill/>
            <a:miter lim="800000"/>
            <a:headEnd/>
            <a:tailEnd/>
          </a:ln>
        </p:spPr>
      </p:pic>
      <p:sp>
        <p:nvSpPr>
          <p:cNvPr id="12292" name="Rectangle 3"/>
          <p:cNvSpPr>
            <a:spLocks noChangeArrowheads="1"/>
          </p:cNvSpPr>
          <p:nvPr/>
        </p:nvSpPr>
        <p:spPr bwMode="auto">
          <a:xfrm>
            <a:off x="0" y="0"/>
            <a:ext cx="9144000" cy="609600"/>
          </a:xfrm>
          <a:prstGeom prst="rect">
            <a:avLst/>
          </a:prstGeom>
          <a:solidFill>
            <a:srgbClr val="FFFF99"/>
          </a:solidFill>
          <a:ln w="9525">
            <a:solidFill>
              <a:schemeClr val="tx1"/>
            </a:solidFill>
            <a:miter lim="800000"/>
            <a:headEnd/>
            <a:tailEnd/>
          </a:ln>
        </p:spPr>
        <p:txBody>
          <a:bodyPr wrap="none" anchor="ctr"/>
          <a:lstStyle/>
          <a:p>
            <a:endParaRPr lang="en-US"/>
          </a:p>
        </p:txBody>
      </p:sp>
      <p:grpSp>
        <p:nvGrpSpPr>
          <p:cNvPr id="2" name="Group 4"/>
          <p:cNvGrpSpPr>
            <a:grpSpLocks/>
          </p:cNvGrpSpPr>
          <p:nvPr/>
        </p:nvGrpSpPr>
        <p:grpSpPr bwMode="auto">
          <a:xfrm>
            <a:off x="4092575" y="2522538"/>
            <a:ext cx="1147763" cy="595312"/>
            <a:chOff x="4512" y="2637"/>
            <a:chExt cx="723" cy="375"/>
          </a:xfrm>
        </p:grpSpPr>
        <p:sp>
          <p:nvSpPr>
            <p:cNvPr id="12300" name="Rectangle 5"/>
            <p:cNvSpPr>
              <a:spLocks noChangeArrowheads="1"/>
            </p:cNvSpPr>
            <p:nvPr/>
          </p:nvSpPr>
          <p:spPr bwMode="auto">
            <a:xfrm>
              <a:off x="4512" y="2637"/>
              <a:ext cx="723" cy="375"/>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12301" name="Text Box 6"/>
            <p:cNvSpPr txBox="1">
              <a:spLocks noChangeArrowheads="1"/>
            </p:cNvSpPr>
            <p:nvPr/>
          </p:nvSpPr>
          <p:spPr bwMode="auto">
            <a:xfrm>
              <a:off x="4531" y="2646"/>
              <a:ext cx="669" cy="327"/>
            </a:xfrm>
            <a:prstGeom prst="rect">
              <a:avLst/>
            </a:prstGeom>
            <a:noFill/>
            <a:ln w="9525">
              <a:noFill/>
              <a:miter lim="800000"/>
              <a:headEnd/>
              <a:tailEnd/>
            </a:ln>
          </p:spPr>
          <p:txBody>
            <a:bodyPr>
              <a:spAutoFit/>
            </a:bodyPr>
            <a:lstStyle/>
            <a:p>
              <a:pPr>
                <a:spcBef>
                  <a:spcPct val="50000"/>
                </a:spcBef>
              </a:pPr>
              <a:r>
                <a:rPr lang="en-US" sz="2800" b="1" i="1" baseline="0">
                  <a:solidFill>
                    <a:schemeClr val="accent2"/>
                  </a:solidFill>
                  <a:latin typeface="Symbol" pitchFamily="18" charset="2"/>
                  <a:sym typeface="Symbol" pitchFamily="18" charset="2"/>
                </a:rPr>
                <a:t>n </a:t>
              </a:r>
              <a:r>
                <a:rPr lang="en-US" sz="2800" b="1" baseline="0">
                  <a:solidFill>
                    <a:schemeClr val="accent2"/>
                  </a:solidFill>
                  <a:latin typeface="Symbol" pitchFamily="18" charset="2"/>
                  <a:sym typeface="Symbol" pitchFamily="18" charset="2"/>
                </a:rPr>
                <a:t>=</a:t>
              </a:r>
              <a:r>
                <a:rPr lang="en-US" sz="2800" b="1" i="1" baseline="0">
                  <a:solidFill>
                    <a:schemeClr val="accent2"/>
                  </a:solidFill>
                  <a:latin typeface="Symbol" pitchFamily="18" charset="2"/>
                  <a:sym typeface="Symbol" pitchFamily="18" charset="2"/>
                </a:rPr>
                <a:t> 0</a:t>
              </a:r>
              <a:endParaRPr lang="ru-RU" sz="2800" b="1" i="1" baseline="0">
                <a:solidFill>
                  <a:schemeClr val="accent2"/>
                </a:solidFill>
                <a:sym typeface="Symbol" pitchFamily="18" charset="2"/>
              </a:endParaRPr>
            </a:p>
          </p:txBody>
        </p:sp>
      </p:grpSp>
      <p:sp>
        <p:nvSpPr>
          <p:cNvPr id="12294" name="Rectangle 7"/>
          <p:cNvSpPr>
            <a:spLocks noChangeArrowheads="1"/>
          </p:cNvSpPr>
          <p:nvPr/>
        </p:nvSpPr>
        <p:spPr bwMode="auto">
          <a:xfrm>
            <a:off x="312738" y="3511550"/>
            <a:ext cx="8718550" cy="2563813"/>
          </a:xfrm>
          <a:prstGeom prst="rect">
            <a:avLst/>
          </a:prstGeom>
          <a:noFill/>
          <a:ln w="9525">
            <a:noFill/>
            <a:miter lim="800000"/>
            <a:headEnd/>
            <a:tailEnd/>
          </a:ln>
        </p:spPr>
        <p:txBody>
          <a:bodyPr>
            <a:spAutoFit/>
          </a:bodyPr>
          <a:lstStyle/>
          <a:p>
            <a:pPr marL="233363" indent="-233363"/>
            <a:r>
              <a:rPr lang="en-US" sz="1800" baseline="0"/>
              <a:t>The figure-8 structure provides unique capabilities for manipulating the beam polarization</a:t>
            </a:r>
          </a:p>
          <a:p>
            <a:pPr marL="233363" indent="-233363">
              <a:buFontTx/>
              <a:buChar char="•"/>
            </a:pPr>
            <a:r>
              <a:rPr lang="en-US" sz="1800" baseline="0"/>
              <a:t>In an ideal structure (without perturbations) </a:t>
            </a:r>
            <a:r>
              <a:rPr lang="en-US" sz="1800" b="1" baseline="0">
                <a:solidFill>
                  <a:srgbClr val="FF0000"/>
                </a:solidFill>
              </a:rPr>
              <a:t>all solutions are periodic</a:t>
            </a:r>
          </a:p>
          <a:p>
            <a:pPr marL="233363" indent="-233363">
              <a:buFontTx/>
              <a:buChar char="•"/>
            </a:pPr>
            <a:r>
              <a:rPr lang="en-US" sz="1800" baseline="0"/>
              <a:t>It has an </a:t>
            </a:r>
            <a:r>
              <a:rPr lang="en-US" sz="1800" b="1" baseline="0">
                <a:solidFill>
                  <a:srgbClr val="FF0000"/>
                </a:solidFill>
              </a:rPr>
              <a:t>energy-independent</a:t>
            </a:r>
            <a:r>
              <a:rPr lang="en-US" sz="1800" baseline="0"/>
              <a:t> (zero) spin tune</a:t>
            </a:r>
          </a:p>
          <a:p>
            <a:pPr marL="233363" indent="-233363">
              <a:buFontTx/>
              <a:buChar char="•"/>
            </a:pPr>
            <a:r>
              <a:rPr lang="en-US" altLang="zh-CN" sz="1800" baseline="0">
                <a:ea typeface="宋体" pitchFamily="2" charset="-122"/>
              </a:rPr>
              <a:t>It </a:t>
            </a:r>
            <a:r>
              <a:rPr lang="en-US" altLang="zh-CN" sz="1800" b="1" baseline="0">
                <a:solidFill>
                  <a:srgbClr val="FF0000"/>
                </a:solidFill>
                <a:ea typeface="宋体" pitchFamily="2" charset="-122"/>
              </a:rPr>
              <a:t>allows control of the beam polarization</a:t>
            </a:r>
            <a:r>
              <a:rPr lang="en-US" altLang="zh-CN" sz="1800" baseline="0">
                <a:ea typeface="宋体" pitchFamily="2" charset="-122"/>
              </a:rPr>
              <a:t> </a:t>
            </a:r>
            <a:r>
              <a:rPr lang="en-US" altLang="zh-CN" sz="1800" b="1" baseline="0">
                <a:solidFill>
                  <a:srgbClr val="FF0000"/>
                </a:solidFill>
                <a:ea typeface="宋体" pitchFamily="2" charset="-122"/>
              </a:rPr>
              <a:t>with</a:t>
            </a:r>
            <a:r>
              <a:rPr lang="en-US" altLang="zh-CN" sz="1800" b="1" baseline="0">
                <a:solidFill>
                  <a:srgbClr val="FF0066"/>
                </a:solidFill>
                <a:ea typeface="宋体" pitchFamily="2" charset="-122"/>
              </a:rPr>
              <a:t> </a:t>
            </a:r>
            <a:r>
              <a:rPr lang="en-US" altLang="zh-CN" sz="1800" b="1" baseline="0">
                <a:solidFill>
                  <a:srgbClr val="FF0000"/>
                </a:solidFill>
                <a:ea typeface="宋体" pitchFamily="2" charset="-122"/>
              </a:rPr>
              <a:t>small fields</a:t>
            </a:r>
            <a:r>
              <a:rPr lang="en-US" altLang="zh-CN" sz="1800" baseline="0">
                <a:ea typeface="宋体" pitchFamily="2" charset="-122"/>
              </a:rPr>
              <a:t> without orbit perturbation</a:t>
            </a:r>
            <a:endParaRPr lang="ru-RU" sz="1800" baseline="0"/>
          </a:p>
          <a:p>
            <a:pPr marL="233363" indent="-233363">
              <a:buFontTx/>
              <a:buChar char="•"/>
            </a:pPr>
            <a:r>
              <a:rPr lang="en-US" sz="1800" baseline="0"/>
              <a:t>It</a:t>
            </a:r>
            <a:r>
              <a:rPr lang="en-US" sz="1800" b="1" baseline="0"/>
              <a:t> </a:t>
            </a:r>
            <a:r>
              <a:rPr lang="en-US" sz="1800" b="1" baseline="0">
                <a:solidFill>
                  <a:srgbClr val="FF0000"/>
                </a:solidFill>
              </a:rPr>
              <a:t>eliminates depolarization</a:t>
            </a:r>
            <a:r>
              <a:rPr lang="en-US" sz="1800" baseline="0"/>
              <a:t> problem during acceleration</a:t>
            </a:r>
          </a:p>
          <a:p>
            <a:pPr marL="233363" indent="-233363">
              <a:buFontTx/>
              <a:buChar char="•"/>
            </a:pPr>
            <a:r>
              <a:rPr lang="en-US" altLang="zh-CN" sz="1800" baseline="0">
                <a:ea typeface="宋体" pitchFamily="2" charset="-122"/>
              </a:rPr>
              <a:t>It becomes possible to efficiently control the polarization of a beam of particles with </a:t>
            </a:r>
            <a:r>
              <a:rPr lang="en-US" altLang="zh-CN" sz="1800" b="1" baseline="0">
                <a:solidFill>
                  <a:srgbClr val="FF0000"/>
                </a:solidFill>
                <a:ea typeface="宋体" pitchFamily="2" charset="-122"/>
              </a:rPr>
              <a:t>any anomalous magnetic moment</a:t>
            </a:r>
            <a:r>
              <a:rPr lang="en-US" altLang="zh-CN" sz="1800" baseline="0">
                <a:ea typeface="宋体" pitchFamily="2" charset="-122"/>
              </a:rPr>
              <a:t> including particles with small anomalous moments, such as </a:t>
            </a:r>
            <a:r>
              <a:rPr lang="en-US" altLang="zh-CN" sz="1800" b="1" baseline="0">
                <a:solidFill>
                  <a:srgbClr val="FF0000"/>
                </a:solidFill>
                <a:ea typeface="宋体" pitchFamily="2" charset="-122"/>
              </a:rPr>
              <a:t>deuterons</a:t>
            </a:r>
            <a:r>
              <a:rPr lang="en-US" altLang="zh-CN" sz="1800" baseline="0">
                <a:ea typeface="宋体" pitchFamily="2" charset="-122"/>
              </a:rPr>
              <a:t> </a:t>
            </a:r>
            <a:endParaRPr lang="ru-RU" sz="1800" baseline="0"/>
          </a:p>
          <a:p>
            <a:pPr marL="233363" indent="-233363">
              <a:buFontTx/>
              <a:buChar char="•"/>
            </a:pPr>
            <a:r>
              <a:rPr lang="en-US" sz="1800" baseline="0"/>
              <a:t>Makes possible </a:t>
            </a:r>
            <a:r>
              <a:rPr lang="en-US" sz="1800" b="1" baseline="0">
                <a:solidFill>
                  <a:srgbClr val="FF0000"/>
                </a:solidFill>
              </a:rPr>
              <a:t>ultra-high precision experiments</a:t>
            </a:r>
            <a:r>
              <a:rPr lang="en-US" sz="1800" baseline="0"/>
              <a:t> with polarized beams</a:t>
            </a:r>
          </a:p>
        </p:txBody>
      </p:sp>
      <p:sp>
        <p:nvSpPr>
          <p:cNvPr id="12295" name="Text Box 9"/>
          <p:cNvSpPr txBox="1">
            <a:spLocks noChangeArrowheads="1"/>
          </p:cNvSpPr>
          <p:nvPr/>
        </p:nvSpPr>
        <p:spPr bwMode="auto">
          <a:xfrm>
            <a:off x="65088" y="149225"/>
            <a:ext cx="8980487" cy="347663"/>
          </a:xfrm>
          <a:prstGeom prst="rect">
            <a:avLst/>
          </a:prstGeom>
          <a:noFill/>
          <a:ln w="28575">
            <a:noFill/>
            <a:miter lim="800000"/>
            <a:headEnd/>
            <a:tailEnd/>
          </a:ln>
        </p:spPr>
        <p:txBody>
          <a:bodyPr>
            <a:spAutoFit/>
          </a:bodyPr>
          <a:lstStyle/>
          <a:p>
            <a:pPr marL="342900" indent="-342900" algn="ctr">
              <a:lnSpc>
                <a:spcPct val="70000"/>
              </a:lnSpc>
              <a:spcBef>
                <a:spcPct val="50000"/>
              </a:spcBef>
            </a:pPr>
            <a:r>
              <a:rPr lang="en-US" sz="2400" b="1" baseline="0">
                <a:solidFill>
                  <a:schemeClr val="accent2"/>
                </a:solidFill>
              </a:rPr>
              <a:t>Spin Motion in “Figure-8” Rings</a:t>
            </a:r>
            <a:endParaRPr lang="en-US" sz="2400" b="1" baseline="0">
              <a:solidFill>
                <a:srgbClr val="000099"/>
              </a:solidFill>
            </a:endParaRPr>
          </a:p>
        </p:txBody>
      </p:sp>
      <p:sp>
        <p:nvSpPr>
          <p:cNvPr id="12296" name="Rectangle 14"/>
          <p:cNvSpPr>
            <a:spLocks noChangeArrowheads="1"/>
          </p:cNvSpPr>
          <p:nvPr/>
        </p:nvSpPr>
        <p:spPr bwMode="auto">
          <a:xfrm>
            <a:off x="3927475" y="1454150"/>
            <a:ext cx="269875" cy="487363"/>
          </a:xfrm>
          <a:prstGeom prst="rect">
            <a:avLst/>
          </a:prstGeom>
          <a:solidFill>
            <a:schemeClr val="bg1"/>
          </a:solidFill>
          <a:ln w="9525">
            <a:noFill/>
            <a:miter lim="800000"/>
            <a:headEnd/>
            <a:tailEnd/>
          </a:ln>
        </p:spPr>
        <p:txBody>
          <a:bodyPr wrap="none" anchor="ctr"/>
          <a:lstStyle/>
          <a:p>
            <a:endParaRPr lang="en-US"/>
          </a:p>
        </p:txBody>
      </p:sp>
      <p:sp>
        <p:nvSpPr>
          <p:cNvPr id="12297" name="Rectangle 15"/>
          <p:cNvSpPr>
            <a:spLocks noChangeArrowheads="1"/>
          </p:cNvSpPr>
          <p:nvPr/>
        </p:nvSpPr>
        <p:spPr bwMode="auto">
          <a:xfrm>
            <a:off x="5083175" y="1450975"/>
            <a:ext cx="269875" cy="487363"/>
          </a:xfrm>
          <a:prstGeom prst="rect">
            <a:avLst/>
          </a:prstGeom>
          <a:solidFill>
            <a:schemeClr val="bg1"/>
          </a:solidFill>
          <a:ln w="9525">
            <a:noFill/>
            <a:miter lim="800000"/>
            <a:headEnd/>
            <a:tailEnd/>
          </a:ln>
        </p:spPr>
        <p:txBody>
          <a:bodyPr wrap="none" anchor="ctr"/>
          <a:lstStyle/>
          <a:p>
            <a:endParaRPr lang="en-US"/>
          </a:p>
        </p:txBody>
      </p:sp>
      <p:sp>
        <p:nvSpPr>
          <p:cNvPr id="12298" name="Line 16"/>
          <p:cNvSpPr>
            <a:spLocks noChangeShapeType="1"/>
          </p:cNvSpPr>
          <p:nvPr/>
        </p:nvSpPr>
        <p:spPr bwMode="auto">
          <a:xfrm>
            <a:off x="3898900" y="1670050"/>
            <a:ext cx="365125" cy="209550"/>
          </a:xfrm>
          <a:prstGeom prst="line">
            <a:avLst/>
          </a:prstGeom>
          <a:noFill/>
          <a:ln w="16510">
            <a:solidFill>
              <a:schemeClr val="bg2"/>
            </a:solidFill>
            <a:round/>
            <a:headEnd/>
            <a:tailEnd/>
          </a:ln>
        </p:spPr>
        <p:txBody>
          <a:bodyPr/>
          <a:lstStyle/>
          <a:p>
            <a:endParaRPr lang="en-US"/>
          </a:p>
        </p:txBody>
      </p:sp>
      <p:sp>
        <p:nvSpPr>
          <p:cNvPr id="12299" name="Line 17"/>
          <p:cNvSpPr>
            <a:spLocks noChangeShapeType="1"/>
          </p:cNvSpPr>
          <p:nvPr/>
        </p:nvSpPr>
        <p:spPr bwMode="auto">
          <a:xfrm flipV="1">
            <a:off x="5060950" y="1687513"/>
            <a:ext cx="312738" cy="182562"/>
          </a:xfrm>
          <a:prstGeom prst="line">
            <a:avLst/>
          </a:prstGeom>
          <a:noFill/>
          <a:ln w="16510">
            <a:solidFill>
              <a:schemeClr val="bg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5194" y="2616947"/>
            <a:ext cx="7542212" cy="1013012"/>
          </a:xfrm>
        </p:spPr>
        <p:txBody>
          <a:bodyPr>
            <a:normAutofit fontScale="90000"/>
          </a:bodyPr>
          <a:lstStyle/>
          <a:p>
            <a:r>
              <a:rPr lang="en-US" dirty="0" smtClean="0"/>
              <a:t>Electron and Ion Spin Dynamics in eRHIC</a:t>
            </a:r>
            <a:endParaRPr lang="en-US" dirty="0"/>
          </a:p>
        </p:txBody>
      </p:sp>
      <p:sp>
        <p:nvSpPr>
          <p:cNvPr id="5" name="Subtitle 4"/>
          <p:cNvSpPr>
            <a:spLocks noGrp="1"/>
          </p:cNvSpPr>
          <p:nvPr>
            <p:ph type="subTitle" idx="1"/>
          </p:nvPr>
        </p:nvSpPr>
        <p:spPr>
          <a:xfrm>
            <a:off x="1214438" y="3734310"/>
            <a:ext cx="6723062" cy="560294"/>
          </a:xfrm>
        </p:spPr>
        <p:txBody>
          <a:bodyPr>
            <a:normAutofit/>
          </a:bodyPr>
          <a:lstStyle/>
          <a:p>
            <a:r>
              <a:rPr lang="en-US" sz="2800" dirty="0" smtClean="0">
                <a:solidFill>
                  <a:schemeClr val="accent3">
                    <a:lumMod val="60000"/>
                    <a:lumOff val="40000"/>
                  </a:schemeClr>
                </a:solidFill>
              </a:rPr>
              <a:t>V. Ptitsyn</a:t>
            </a:r>
          </a:p>
        </p:txBody>
      </p:sp>
      <p:pic>
        <p:nvPicPr>
          <p:cNvPr id="2" name="Picture 1"/>
          <p:cNvPicPr>
            <a:picLocks noChangeAspect="1"/>
          </p:cNvPicPr>
          <p:nvPr/>
        </p:nvPicPr>
        <p:blipFill>
          <a:blip r:embed="rId2" cstate="print"/>
          <a:stretch>
            <a:fillRect/>
          </a:stretch>
        </p:blipFill>
        <p:spPr>
          <a:xfrm>
            <a:off x="177801" y="139700"/>
            <a:ext cx="2222500" cy="1484630"/>
          </a:xfrm>
          <a:prstGeom prst="rect">
            <a:avLst/>
          </a:prstGeom>
        </p:spPr>
      </p:pic>
      <p:sp>
        <p:nvSpPr>
          <p:cNvPr id="3" name="TextBox 2"/>
          <p:cNvSpPr txBox="1"/>
          <p:nvPr/>
        </p:nvSpPr>
        <p:spPr>
          <a:xfrm>
            <a:off x="2400301" y="241300"/>
            <a:ext cx="6429965" cy="707886"/>
          </a:xfrm>
          <a:prstGeom prst="rect">
            <a:avLst/>
          </a:prstGeom>
          <a:noFill/>
        </p:spPr>
        <p:txBody>
          <a:bodyPr wrap="none" rtlCol="0">
            <a:spAutoFit/>
          </a:bodyPr>
          <a:lstStyle/>
          <a:p>
            <a:r>
              <a:rPr lang="en-US" sz="2000" b="1" dirty="0"/>
              <a:t>Workshop on Polarized Sources, Targets and </a:t>
            </a:r>
            <a:r>
              <a:rPr lang="en-US" sz="2000" b="1" dirty="0" err="1" smtClean="0"/>
              <a:t>Polarimetry</a:t>
            </a:r>
            <a:endParaRPr lang="en-US" sz="2000" b="1" dirty="0" smtClean="0"/>
          </a:p>
          <a:p>
            <a:r>
              <a:rPr lang="en-US" sz="2000" b="1" dirty="0" smtClean="0"/>
              <a:t>Charlottesville, VA, 2013</a:t>
            </a:r>
            <a:endParaRPr lang="en-US" sz="2000" b="1" dirty="0"/>
          </a:p>
        </p:txBody>
      </p:sp>
      <p:pic>
        <p:nvPicPr>
          <p:cNvPr id="6" name="Picture 5" descr="bnl_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66958" y="4519367"/>
            <a:ext cx="2068095" cy="758301"/>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extBox 316"/>
          <p:cNvSpPr txBox="1"/>
          <p:nvPr/>
        </p:nvSpPr>
        <p:spPr>
          <a:xfrm>
            <a:off x="5055616" y="1251228"/>
            <a:ext cx="3935984" cy="34470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Wingdings" charset="2"/>
              <a:buChar char="ü"/>
            </a:pPr>
            <a:r>
              <a:rPr lang="en-US" sz="1600" dirty="0"/>
              <a:t>eRHIC - electron-ion collider on the basis of existing RHIC </a:t>
            </a:r>
            <a:r>
              <a:rPr lang="en-US" sz="1600" dirty="0" smtClean="0"/>
              <a:t>accelerator:</a:t>
            </a:r>
          </a:p>
          <a:p>
            <a:pPr lvl="1"/>
            <a:r>
              <a:rPr lang="en-US" sz="1600" dirty="0" smtClean="0">
                <a:solidFill>
                  <a:srgbClr val="0000FF"/>
                </a:solidFill>
              </a:rPr>
              <a:t>Luminosity ~</a:t>
            </a:r>
            <a:r>
              <a:rPr lang="en-US" sz="1600" dirty="0">
                <a:solidFill>
                  <a:srgbClr val="0000FF"/>
                </a:solidFill>
              </a:rPr>
              <a:t>10</a:t>
            </a:r>
            <a:r>
              <a:rPr lang="en-US" sz="1600" baseline="30000" dirty="0">
                <a:solidFill>
                  <a:srgbClr val="0000FF"/>
                </a:solidFill>
              </a:rPr>
              <a:t>34</a:t>
            </a:r>
            <a:r>
              <a:rPr lang="en-US" sz="1600" dirty="0">
                <a:solidFill>
                  <a:srgbClr val="0000FF"/>
                </a:solidFill>
              </a:rPr>
              <a:t>cm</a:t>
            </a:r>
            <a:r>
              <a:rPr lang="en-US" sz="1600" baseline="30000" dirty="0">
                <a:solidFill>
                  <a:srgbClr val="0000FF"/>
                </a:solidFill>
              </a:rPr>
              <a:t>-2</a:t>
            </a:r>
            <a:r>
              <a:rPr lang="en-US" sz="1600" dirty="0">
                <a:solidFill>
                  <a:srgbClr val="0000FF"/>
                </a:solidFill>
              </a:rPr>
              <a:t>s</a:t>
            </a:r>
            <a:r>
              <a:rPr lang="en-US" sz="1600" baseline="30000" dirty="0">
                <a:solidFill>
                  <a:srgbClr val="0000FF"/>
                </a:solidFill>
              </a:rPr>
              <a:t>-</a:t>
            </a:r>
            <a:r>
              <a:rPr lang="en-US" sz="1600" baseline="30000" dirty="0" smtClean="0">
                <a:solidFill>
                  <a:srgbClr val="0000FF"/>
                </a:solidFill>
              </a:rPr>
              <a:t>1</a:t>
            </a:r>
          </a:p>
          <a:p>
            <a:pPr lvl="1"/>
            <a:endParaRPr lang="en-US" sz="1600" dirty="0"/>
          </a:p>
          <a:p>
            <a:pPr>
              <a:buFont typeface="Wingdings" charset="2"/>
              <a:buChar char="ü"/>
            </a:pPr>
            <a:r>
              <a:rPr lang="en-US" sz="1600" dirty="0" smtClean="0"/>
              <a:t>All-in tunnel staging approach uses energy recovery linacs and 6 recirculation passes to accelerate the electron beam.</a:t>
            </a:r>
          </a:p>
          <a:p>
            <a:r>
              <a:rPr lang="en-US" sz="1400" dirty="0" smtClean="0"/>
              <a:t>(recirculation passes on the basis of FFAG lattice are also under consideration)</a:t>
            </a:r>
          </a:p>
          <a:p>
            <a:endParaRPr lang="en-US" sz="1400" dirty="0" smtClean="0"/>
          </a:p>
          <a:p>
            <a:pPr>
              <a:buFont typeface="Wingdings" charset="2"/>
              <a:buChar char="ü"/>
            </a:pPr>
            <a:r>
              <a:rPr lang="en-US" sz="1600" dirty="0" smtClean="0"/>
              <a:t>The electron energy can be gradually increased </a:t>
            </a:r>
            <a:r>
              <a:rPr lang="en-US" sz="1600" dirty="0"/>
              <a:t>(</a:t>
            </a:r>
            <a:r>
              <a:rPr lang="en-US" sz="1600" dirty="0" smtClean="0"/>
              <a:t>stages), from 10 to 30 </a:t>
            </a:r>
            <a:r>
              <a:rPr lang="en-US" sz="1600" dirty="0" err="1" smtClean="0"/>
              <a:t>GeV</a:t>
            </a:r>
            <a:r>
              <a:rPr lang="en-US" sz="1600" dirty="0" smtClean="0"/>
              <a:t>.</a:t>
            </a:r>
          </a:p>
          <a:p>
            <a:pPr>
              <a:buFont typeface="Wingdings" charset="2"/>
              <a:buChar char="ü"/>
            </a:pPr>
            <a:endParaRPr lang="en-US" sz="1600" dirty="0" smtClean="0"/>
          </a:p>
          <a:p>
            <a:r>
              <a:rPr lang="en-US" sz="1600" dirty="0" smtClean="0"/>
              <a:t> </a:t>
            </a:r>
            <a:endParaRPr lang="en-US" sz="1600" dirty="0"/>
          </a:p>
        </p:txBody>
      </p:sp>
      <p:pic>
        <p:nvPicPr>
          <p:cNvPr id="432" name="Picture 431" descr="lrhic_12.jpg"/>
          <p:cNvPicPr>
            <a:picLocks noChangeAspect="1"/>
          </p:cNvPicPr>
          <p:nvPr/>
        </p:nvPicPr>
        <p:blipFill>
          <a:blip r:embed="rId4" cstate="print"/>
          <a:stretch>
            <a:fillRect/>
          </a:stretch>
        </p:blipFill>
        <p:spPr>
          <a:xfrm>
            <a:off x="4978400" y="4686485"/>
            <a:ext cx="3073400" cy="1988671"/>
          </a:xfrm>
          <a:prstGeom prst="rect">
            <a:avLst/>
          </a:prstGeom>
        </p:spPr>
      </p:pic>
      <p:sp>
        <p:nvSpPr>
          <p:cNvPr id="331" name="Date Placeholder 330"/>
          <p:cNvSpPr>
            <a:spLocks noGrp="1"/>
          </p:cNvSpPr>
          <p:nvPr>
            <p:ph type="dt" sz="half" idx="10"/>
          </p:nvPr>
        </p:nvSpPr>
        <p:spPr/>
        <p:txBody>
          <a:bodyPr/>
          <a:lstStyle/>
          <a:p>
            <a:r>
              <a:rPr lang="en-US" smtClean="0"/>
              <a:t>9/10/13</a:t>
            </a:r>
            <a:endParaRPr lang="en-US"/>
          </a:p>
        </p:txBody>
      </p:sp>
      <p:sp>
        <p:nvSpPr>
          <p:cNvPr id="330" name="Footer Placeholder 329"/>
          <p:cNvSpPr>
            <a:spLocks noGrp="1"/>
          </p:cNvSpPr>
          <p:nvPr>
            <p:ph type="ftr" sz="quarter" idx="11"/>
          </p:nvPr>
        </p:nvSpPr>
        <p:spPr/>
        <p:txBody>
          <a:bodyPr/>
          <a:lstStyle/>
          <a:p>
            <a:r>
              <a:rPr lang="en-US" smtClean="0"/>
              <a:t>V. Ptitsyn, PSTP 2013 Workshop</a:t>
            </a:r>
            <a:endParaRPr lang="en-US"/>
          </a:p>
        </p:txBody>
      </p:sp>
      <p:sp>
        <p:nvSpPr>
          <p:cNvPr id="977" name="Title 976"/>
          <p:cNvSpPr>
            <a:spLocks noGrp="1"/>
          </p:cNvSpPr>
          <p:nvPr>
            <p:ph type="title"/>
          </p:nvPr>
        </p:nvSpPr>
        <p:spPr/>
        <p:txBody>
          <a:bodyPr/>
          <a:lstStyle/>
          <a:p>
            <a:r>
              <a:rPr lang="en-US" dirty="0" smtClean="0"/>
              <a:t>ERL-based eRHIC Design</a:t>
            </a:r>
            <a:endParaRPr lang="en-US" dirty="0"/>
          </a:p>
        </p:txBody>
      </p:sp>
      <p:pic>
        <p:nvPicPr>
          <p:cNvPr id="978" name="Picture 977" descr="erhic.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942" y="1377792"/>
            <a:ext cx="5016674" cy="4461975"/>
          </a:xfrm>
          <a:prstGeom prst="rect">
            <a:avLst/>
          </a:prstGeom>
          <a:solidFill>
            <a:schemeClr val="tx1"/>
          </a:solidFill>
        </p:spPr>
      </p:pic>
      <p:sp>
        <p:nvSpPr>
          <p:cNvPr id="485" name="Bent Arrow 484"/>
          <p:cNvSpPr/>
          <p:nvPr/>
        </p:nvSpPr>
        <p:spPr>
          <a:xfrm flipV="1">
            <a:off x="4152900" y="3048000"/>
            <a:ext cx="1055116" cy="2844800"/>
          </a:xfrm>
          <a:prstGeom prst="bentArrow">
            <a:avLst>
              <a:gd name="adj1" fmla="val 5742"/>
              <a:gd name="adj2" fmla="val 25000"/>
              <a:gd name="adj3" fmla="val 11759"/>
              <a:gd name="adj4" fmla="val 43750"/>
            </a:avLst>
          </a:prstGeom>
          <a:solidFill>
            <a:schemeClr val="accent4">
              <a:lumMod val="75000"/>
              <a:alpha val="29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xmlns="" val="3124320239"/>
      </p:ext>
    </p:extLst>
  </p:cSld>
  <p:clrMapOvr>
    <a:masterClrMapping/>
  </p:clrMapOvr>
  <p:transition advTm="8135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79839"/>
            <a:ext cx="8005950" cy="1653988"/>
          </a:xfrm>
        </p:spPr>
        <p:txBody>
          <a:bodyPr/>
          <a:lstStyle/>
          <a:p>
            <a:r>
              <a:rPr lang="en-US" dirty="0" smtClean="0"/>
              <a:t>Towards higher proton polarization for eRHIC</a:t>
            </a:r>
            <a:endParaRPr lang="en-US" dirty="0"/>
          </a:p>
        </p:txBody>
      </p:sp>
      <p:sp>
        <p:nvSpPr>
          <p:cNvPr id="3" name="Content Placeholder 2"/>
          <p:cNvSpPr>
            <a:spLocks noGrp="1"/>
          </p:cNvSpPr>
          <p:nvPr>
            <p:ph idx="1"/>
          </p:nvPr>
        </p:nvSpPr>
        <p:spPr>
          <a:xfrm>
            <a:off x="151147" y="1498525"/>
            <a:ext cx="8634265" cy="2395307"/>
          </a:xfrm>
        </p:spPr>
        <p:txBody>
          <a:bodyPr>
            <a:normAutofit/>
          </a:bodyPr>
          <a:lstStyle/>
          <a:p>
            <a:pPr marL="0" indent="0">
              <a:buNone/>
            </a:pPr>
            <a:r>
              <a:rPr lang="en-US" dirty="0" smtClean="0"/>
              <a:t>A pathway to 70% proton polarization :</a:t>
            </a:r>
          </a:p>
          <a:p>
            <a:pPr lvl="1"/>
            <a:r>
              <a:rPr lang="en-US" sz="1930" dirty="0" smtClean="0"/>
              <a:t>Using smaller beam transverse  </a:t>
            </a:r>
            <a:r>
              <a:rPr lang="en-US" sz="1930" dirty="0" err="1"/>
              <a:t>emittances</a:t>
            </a:r>
            <a:r>
              <a:rPr lang="en-US" sz="1930" dirty="0"/>
              <a:t>. </a:t>
            </a:r>
            <a:endParaRPr lang="en-US" sz="1930" dirty="0" smtClean="0"/>
          </a:p>
          <a:p>
            <a:pPr marL="403225" lvl="1" indent="0">
              <a:buNone/>
            </a:pPr>
            <a:r>
              <a:rPr lang="en-US" sz="1930" dirty="0"/>
              <a:t> </a:t>
            </a:r>
            <a:r>
              <a:rPr lang="en-US" sz="1930" dirty="0" smtClean="0"/>
              <a:t>      </a:t>
            </a:r>
            <a:r>
              <a:rPr lang="en-US" sz="1600" i="1" dirty="0" smtClean="0"/>
              <a:t>Beam scraping in Booster taking advantage of upgraded  intensity of the polarized source.</a:t>
            </a:r>
          </a:p>
          <a:p>
            <a:pPr lvl="1"/>
            <a:r>
              <a:rPr lang="en-US" sz="1930" dirty="0" smtClean="0"/>
              <a:t>Higher polarization from the source ( 85% or more)</a:t>
            </a:r>
          </a:p>
          <a:p>
            <a:pPr lvl="1"/>
            <a:r>
              <a:rPr lang="en-US" sz="1930" dirty="0" smtClean="0"/>
              <a:t>Increased number of Siberian Snakes (to 6 per ring)</a:t>
            </a:r>
            <a:endParaRPr lang="en-US" dirty="0" smtClean="0"/>
          </a:p>
        </p:txBody>
      </p:sp>
      <p:sp>
        <p:nvSpPr>
          <p:cNvPr id="4" name="Date Placeholder 3"/>
          <p:cNvSpPr>
            <a:spLocks noGrp="1"/>
          </p:cNvSpPr>
          <p:nvPr>
            <p:ph type="dt" sz="half" idx="10"/>
          </p:nvPr>
        </p:nvSpPr>
        <p:spPr/>
        <p:txBody>
          <a:bodyPr/>
          <a:lstStyle/>
          <a:p>
            <a:r>
              <a:rPr lang="en-US" smtClean="0"/>
              <a:t>9/10/13</a:t>
            </a:r>
            <a:endParaRPr lang="en-US"/>
          </a:p>
        </p:txBody>
      </p:sp>
      <p:sp>
        <p:nvSpPr>
          <p:cNvPr id="5" name="Footer Placeholder 4"/>
          <p:cNvSpPr>
            <a:spLocks noGrp="1"/>
          </p:cNvSpPr>
          <p:nvPr>
            <p:ph type="ftr" sz="quarter" idx="11"/>
          </p:nvPr>
        </p:nvSpPr>
        <p:spPr/>
        <p:txBody>
          <a:bodyPr/>
          <a:lstStyle/>
          <a:p>
            <a:r>
              <a:rPr lang="en-US" smtClean="0"/>
              <a:t>V. Ptitsyn, PSTP 2013 Workshop</a:t>
            </a:r>
            <a:endParaRPr lang="en-US"/>
          </a:p>
        </p:txBody>
      </p:sp>
      <p:grpSp>
        <p:nvGrpSpPr>
          <p:cNvPr id="6" name="Group 10"/>
          <p:cNvGrpSpPr/>
          <p:nvPr/>
        </p:nvGrpSpPr>
        <p:grpSpPr>
          <a:xfrm>
            <a:off x="2514600" y="3542631"/>
            <a:ext cx="3952993" cy="2514600"/>
            <a:chOff x="228600" y="3810000"/>
            <a:chExt cx="3952993" cy="2514600"/>
          </a:xfrm>
        </p:grpSpPr>
        <p:pic>
          <p:nvPicPr>
            <p:cNvPr id="12" name="Picture 11"/>
            <p:cNvPicPr>
              <a:picLocks noChangeAspect="1"/>
            </p:cNvPicPr>
            <p:nvPr/>
          </p:nvPicPr>
          <p:blipFill>
            <a:blip r:embed="rId2" cstate="print"/>
            <a:stretch>
              <a:fillRect/>
            </a:stretch>
          </p:blipFill>
          <p:spPr>
            <a:xfrm>
              <a:off x="228600" y="3810000"/>
              <a:ext cx="3952993" cy="2514600"/>
            </a:xfrm>
            <a:prstGeom prst="rect">
              <a:avLst/>
            </a:prstGeom>
          </p:spPr>
        </p:pic>
        <p:cxnSp>
          <p:nvCxnSpPr>
            <p:cNvPr id="13" name="Straight Connector 12"/>
            <p:cNvCxnSpPr/>
            <p:nvPr/>
          </p:nvCxnSpPr>
          <p:spPr>
            <a:xfrm rot="5400000" flipH="1" flipV="1">
              <a:off x="990600" y="5029200"/>
              <a:ext cx="1371600" cy="1588"/>
            </a:xfrm>
            <a:prstGeom prst="line">
              <a:avLst/>
            </a:prstGeom>
            <a:noFill/>
            <a:ln w="25400" cap="flat" cmpd="sng" algn="ctr">
              <a:solidFill>
                <a:srgbClr val="800000"/>
              </a:solidFill>
              <a:prstDash val="dash"/>
              <a:round/>
              <a:headEnd type="none" w="med" len="med"/>
              <a:tailEnd type="none" w="med" len="med"/>
            </a:ln>
            <a:effectLst>
              <a:outerShdw blurRad="40000" dist="20000" dir="5400000" rotWithShape="0">
                <a:srgbClr val="000000">
                  <a:alpha val="38000"/>
                </a:srgbClr>
              </a:outerShdw>
            </a:effectLst>
          </p:spPr>
        </p:cxnSp>
        <p:sp>
          <p:nvSpPr>
            <p:cNvPr id="14" name="TextBox 13"/>
            <p:cNvSpPr txBox="1"/>
            <p:nvPr/>
          </p:nvSpPr>
          <p:spPr>
            <a:xfrm>
              <a:off x="1219200" y="4114800"/>
              <a:ext cx="93735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p</a:t>
              </a:r>
              <a:r>
                <a:rPr kumimoji="0" lang="en-US" sz="1200" b="0" i="0" u="none" strike="noStrike" kern="0" cap="none" spc="0" normalizeH="0" baseline="0" noProof="0" dirty="0" smtClean="0">
                  <a:ln>
                    <a:noFill/>
                  </a:ln>
                  <a:solidFill>
                    <a:sysClr val="windowText" lastClr="000000"/>
                  </a:solidFill>
                  <a:effectLst/>
                  <a:uLnTx/>
                  <a:uFillTx/>
                </a:rPr>
                <a:t>resent </a:t>
              </a:r>
              <a:r>
                <a:rPr kumimoji="0" lang="en-US" sz="1200" b="0" i="0" u="none" strike="noStrike" kern="0" cap="none" spc="0" normalizeH="0" baseline="0" noProof="0" dirty="0" err="1" smtClean="0">
                  <a:ln>
                    <a:noFill/>
                  </a:ln>
                  <a:solidFill>
                    <a:sysClr val="windowText" lastClr="000000"/>
                  </a:solidFill>
                  <a:effectLst/>
                  <a:uLnTx/>
                  <a:uFillTx/>
                </a:rPr>
                <a:t>Qy</a:t>
              </a:r>
              <a:endParaRPr kumimoji="0" lang="en-US" sz="12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xmlns="" val="27824129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Rectangle 5"/>
          <p:cNvSpPr txBox="1">
            <a:spLocks noChangeArrowheads="1"/>
          </p:cNvSpPr>
          <p:nvPr/>
        </p:nvSpPr>
        <p:spPr bwMode="auto">
          <a:xfrm>
            <a:off x="106092" y="1205709"/>
            <a:ext cx="8853789" cy="396788"/>
          </a:xfrm>
          <a:prstGeom prst="rect">
            <a:avLst/>
          </a:prstGeom>
          <a:solidFill>
            <a:schemeClr val="bg1"/>
          </a:solidFill>
          <a:ln>
            <a:noFill/>
          </a:ln>
          <a:extLst/>
        </p:spPr>
        <p:txBody>
          <a:bodyPr lIns="91330" tIns="45667" rIns="91330" bIns="45667" anchor="ctr"/>
          <a:lstStyle>
            <a:lvl1pPr marL="342900" indent="-342900"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spcBef>
                <a:spcPct val="20000"/>
              </a:spcBef>
              <a:buClr>
                <a:srgbClr val="009EE0"/>
              </a:buClr>
            </a:pPr>
            <a:r>
              <a:rPr lang="de-DE" sz="1600" dirty="0" err="1">
                <a:solidFill>
                  <a:srgbClr val="FF0000"/>
                </a:solidFill>
                <a:latin typeface="Comic Sans MS" pitchFamily="66" charset="0"/>
              </a:rPr>
              <a:t>Molecules</a:t>
            </a:r>
            <a:r>
              <a:rPr lang="de-DE" sz="1600" dirty="0">
                <a:solidFill>
                  <a:srgbClr val="FF0000"/>
                </a:solidFill>
                <a:latin typeface="Comic Sans MS" pitchFamily="66" charset="0"/>
              </a:rPr>
              <a:t> </a:t>
            </a:r>
            <a:r>
              <a:rPr lang="de-DE" sz="1600" dirty="0" err="1">
                <a:latin typeface="Comic Sans MS" pitchFamily="66" charset="0"/>
              </a:rPr>
              <a:t>have</a:t>
            </a:r>
            <a:r>
              <a:rPr lang="de-DE" sz="1600" dirty="0">
                <a:latin typeface="Comic Sans MS" pitchFamily="66" charset="0"/>
              </a:rPr>
              <a:t> large EDM </a:t>
            </a:r>
            <a:r>
              <a:rPr lang="de-DE" sz="1600" dirty="0" err="1">
                <a:latin typeface="Comic Sans MS" pitchFamily="66" charset="0"/>
              </a:rPr>
              <a:t>because</a:t>
            </a:r>
            <a:r>
              <a:rPr lang="de-DE" sz="1600" dirty="0">
                <a:latin typeface="Comic Sans MS" pitchFamily="66" charset="0"/>
              </a:rPr>
              <a:t> </a:t>
            </a:r>
            <a:r>
              <a:rPr lang="de-DE" sz="1600" dirty="0" err="1">
                <a:latin typeface="Comic Sans MS" pitchFamily="66" charset="0"/>
              </a:rPr>
              <a:t>of</a:t>
            </a:r>
            <a:r>
              <a:rPr lang="de-DE" sz="1600" dirty="0">
                <a:latin typeface="Comic Sans MS" pitchFamily="66" charset="0"/>
              </a:rPr>
              <a:t> </a:t>
            </a:r>
            <a:r>
              <a:rPr lang="de-DE" sz="1600" dirty="0" err="1">
                <a:latin typeface="Comic Sans MS" pitchFamily="66" charset="0"/>
              </a:rPr>
              <a:t>degenerated</a:t>
            </a:r>
            <a:r>
              <a:rPr lang="de-DE" sz="1600" dirty="0">
                <a:latin typeface="Comic Sans MS" pitchFamily="66" charset="0"/>
              </a:rPr>
              <a:t> </a:t>
            </a:r>
            <a:r>
              <a:rPr lang="de-DE" sz="1600" dirty="0" err="1">
                <a:latin typeface="Comic Sans MS" pitchFamily="66" charset="0"/>
              </a:rPr>
              <a:t>ground</a:t>
            </a:r>
            <a:r>
              <a:rPr lang="de-DE" sz="1600" dirty="0">
                <a:latin typeface="Comic Sans MS" pitchFamily="66" charset="0"/>
              </a:rPr>
              <a:t> </a:t>
            </a:r>
            <a:r>
              <a:rPr lang="de-DE" sz="1600" dirty="0" err="1">
                <a:latin typeface="Comic Sans MS" pitchFamily="66" charset="0"/>
              </a:rPr>
              <a:t>states</a:t>
            </a:r>
            <a:r>
              <a:rPr lang="de-DE" sz="1600" dirty="0">
                <a:latin typeface="Comic Sans MS" pitchFamily="66" charset="0"/>
              </a:rPr>
              <a:t> </a:t>
            </a:r>
            <a:r>
              <a:rPr lang="de-DE" sz="1600" dirty="0" err="1">
                <a:latin typeface="Comic Sans MS" pitchFamily="66" charset="0"/>
              </a:rPr>
              <a:t>with</a:t>
            </a:r>
            <a:r>
              <a:rPr lang="de-DE" sz="1600" dirty="0">
                <a:latin typeface="Comic Sans MS" pitchFamily="66" charset="0"/>
              </a:rPr>
              <a:t> different </a:t>
            </a:r>
            <a:r>
              <a:rPr lang="de-DE" sz="1600" dirty="0" err="1">
                <a:latin typeface="Comic Sans MS" pitchFamily="66" charset="0"/>
              </a:rPr>
              <a:t>parity</a:t>
            </a:r>
            <a:endParaRPr lang="de-DE" sz="2200" b="1" dirty="0">
              <a:latin typeface="Comic Sans MS" pitchFamily="66" charset="0"/>
            </a:endParaRPr>
          </a:p>
        </p:txBody>
      </p:sp>
      <p:sp>
        <p:nvSpPr>
          <p:cNvPr id="4" name="Foliennummernplatzhalter 3"/>
          <p:cNvSpPr>
            <a:spLocks noGrp="1"/>
          </p:cNvSpPr>
          <p:nvPr>
            <p:ph type="sldNum" idx="12"/>
          </p:nvPr>
        </p:nvSpPr>
        <p:spPr/>
        <p:txBody>
          <a:bodyPr>
            <a:normAutofit/>
          </a:bodyPr>
          <a:lstStyle/>
          <a:p>
            <a:fld id="{C1B7C8C8-98E1-4AA1-9790-A76A83605039}" type="slidenum">
              <a:rPr lang="en-US" smtClean="0"/>
              <a:pPr/>
              <a:t>78</a:t>
            </a:fld>
            <a:endParaRPr lang="en-US"/>
          </a:p>
        </p:txBody>
      </p:sp>
      <p:sp>
        <p:nvSpPr>
          <p:cNvPr id="17" name="Titel 1"/>
          <p:cNvSpPr txBox="1">
            <a:spLocks/>
          </p:cNvSpPr>
          <p:nvPr/>
        </p:nvSpPr>
        <p:spPr bwMode="auto">
          <a:xfrm>
            <a:off x="1331640" y="0"/>
            <a:ext cx="6086385" cy="691662"/>
          </a:xfrm>
          <a:prstGeom prst="rect">
            <a:avLst/>
          </a:prstGeom>
          <a:noFill/>
          <a:ln w="9525">
            <a:noFill/>
            <a:miter lim="800000"/>
            <a:headEnd/>
            <a:tailEnd/>
          </a:ln>
        </p:spPr>
        <p:txBody>
          <a:bodyPr vert="horz" wrap="square" lIns="91330" tIns="45667" rIns="91330" bIns="45667" numCol="1" anchor="ctr" anchorCtr="0" compatLnSpc="1">
            <a:prstTxWarp prst="textNoShape">
              <a:avLst/>
            </a:prstTxWarp>
          </a:bodyPr>
          <a:lstStyle>
            <a:lvl1pPr algn="l" rtl="0" fontAlgn="base">
              <a:spcBef>
                <a:spcPct val="0"/>
              </a:spcBef>
              <a:spcAft>
                <a:spcPct val="0"/>
              </a:spcAft>
              <a:defRPr sz="2600" b="1">
                <a:solidFill>
                  <a:srgbClr val="005B82"/>
                </a:solidFill>
                <a:latin typeface="+mj-lt"/>
                <a:ea typeface="+mj-ea"/>
                <a:cs typeface="+mj-cs"/>
              </a:defRPr>
            </a:lvl1pPr>
            <a:lvl2pPr algn="l" rtl="0" fontAlgn="base">
              <a:spcBef>
                <a:spcPct val="0"/>
              </a:spcBef>
              <a:spcAft>
                <a:spcPct val="0"/>
              </a:spcAft>
              <a:defRPr sz="2600" b="1">
                <a:solidFill>
                  <a:srgbClr val="005B82"/>
                </a:solidFill>
                <a:latin typeface="Arial" pitchFamily="34" charset="0"/>
                <a:cs typeface="Arial" pitchFamily="34" charset="0"/>
              </a:defRPr>
            </a:lvl2pPr>
            <a:lvl3pPr algn="l" rtl="0" fontAlgn="base">
              <a:spcBef>
                <a:spcPct val="0"/>
              </a:spcBef>
              <a:spcAft>
                <a:spcPct val="0"/>
              </a:spcAft>
              <a:defRPr sz="2600" b="1">
                <a:solidFill>
                  <a:srgbClr val="005B82"/>
                </a:solidFill>
                <a:latin typeface="Arial" pitchFamily="34" charset="0"/>
                <a:cs typeface="Arial" pitchFamily="34" charset="0"/>
              </a:defRPr>
            </a:lvl3pPr>
            <a:lvl4pPr algn="l" rtl="0" fontAlgn="base">
              <a:spcBef>
                <a:spcPct val="0"/>
              </a:spcBef>
              <a:spcAft>
                <a:spcPct val="0"/>
              </a:spcAft>
              <a:defRPr sz="2600" b="1">
                <a:solidFill>
                  <a:srgbClr val="005B82"/>
                </a:solidFill>
                <a:latin typeface="Arial" pitchFamily="34" charset="0"/>
                <a:cs typeface="Arial" pitchFamily="34" charset="0"/>
              </a:defRPr>
            </a:lvl4pPr>
            <a:lvl5pPr algn="l" rtl="0" fontAlgn="base">
              <a:spcBef>
                <a:spcPct val="0"/>
              </a:spcBef>
              <a:spcAft>
                <a:spcPct val="0"/>
              </a:spcAft>
              <a:defRPr sz="2600" b="1">
                <a:solidFill>
                  <a:srgbClr val="005B82"/>
                </a:solidFill>
                <a:latin typeface="Arial" pitchFamily="34" charset="0"/>
                <a:cs typeface="Arial" pitchFamily="34" charset="0"/>
              </a:defRPr>
            </a:lvl5pPr>
            <a:lvl6pPr marL="457200" algn="l" rtl="0" fontAlgn="base">
              <a:spcBef>
                <a:spcPct val="0"/>
              </a:spcBef>
              <a:spcAft>
                <a:spcPct val="0"/>
              </a:spcAft>
              <a:defRPr sz="2600" b="1">
                <a:solidFill>
                  <a:srgbClr val="005B82"/>
                </a:solidFill>
                <a:latin typeface="Arial" pitchFamily="34" charset="0"/>
                <a:cs typeface="Arial" pitchFamily="34" charset="0"/>
              </a:defRPr>
            </a:lvl6pPr>
            <a:lvl7pPr marL="914400" algn="l" rtl="0" fontAlgn="base">
              <a:spcBef>
                <a:spcPct val="0"/>
              </a:spcBef>
              <a:spcAft>
                <a:spcPct val="0"/>
              </a:spcAft>
              <a:defRPr sz="2600" b="1">
                <a:solidFill>
                  <a:srgbClr val="005B82"/>
                </a:solidFill>
                <a:latin typeface="Arial" pitchFamily="34" charset="0"/>
                <a:cs typeface="Arial" pitchFamily="34" charset="0"/>
              </a:defRPr>
            </a:lvl7pPr>
            <a:lvl8pPr marL="1371600" algn="l" rtl="0" fontAlgn="base">
              <a:spcBef>
                <a:spcPct val="0"/>
              </a:spcBef>
              <a:spcAft>
                <a:spcPct val="0"/>
              </a:spcAft>
              <a:defRPr sz="2600" b="1">
                <a:solidFill>
                  <a:srgbClr val="005B82"/>
                </a:solidFill>
                <a:latin typeface="Arial" pitchFamily="34" charset="0"/>
                <a:cs typeface="Arial" pitchFamily="34" charset="0"/>
              </a:defRPr>
            </a:lvl8pPr>
            <a:lvl9pPr marL="1828800" algn="l" rtl="0" fontAlgn="base">
              <a:spcBef>
                <a:spcPct val="0"/>
              </a:spcBef>
              <a:spcAft>
                <a:spcPct val="0"/>
              </a:spcAft>
              <a:defRPr sz="2600" b="1">
                <a:solidFill>
                  <a:srgbClr val="005B82"/>
                </a:solidFill>
                <a:latin typeface="Arial" pitchFamily="34" charset="0"/>
                <a:cs typeface="Arial" pitchFamily="34" charset="0"/>
              </a:defRPr>
            </a:lvl9pPr>
          </a:lstStyle>
          <a:p>
            <a:r>
              <a:rPr lang="de-DE" sz="3300" b="0" dirty="0">
                <a:solidFill>
                  <a:srgbClr val="FF0000"/>
                </a:solidFill>
                <a:latin typeface="Comic Sans MS" pitchFamily="66" charset="0"/>
              </a:rPr>
              <a:t>EDM </a:t>
            </a:r>
            <a:r>
              <a:rPr lang="de-DE" sz="3300" b="0" dirty="0" err="1">
                <a:solidFill>
                  <a:srgbClr val="FF0000"/>
                </a:solidFill>
                <a:latin typeface="Comic Sans MS" pitchFamily="66" charset="0"/>
              </a:rPr>
              <a:t>of</a:t>
            </a:r>
            <a:r>
              <a:rPr lang="de-DE" sz="3300" b="0" dirty="0">
                <a:solidFill>
                  <a:srgbClr val="FF0000"/>
                </a:solidFill>
                <a:latin typeface="Comic Sans MS" pitchFamily="66" charset="0"/>
              </a:rPr>
              <a:t> fundamental </a:t>
            </a:r>
            <a:r>
              <a:rPr lang="de-DE" sz="3300" b="0" dirty="0" err="1">
                <a:solidFill>
                  <a:srgbClr val="FF0000"/>
                </a:solidFill>
                <a:latin typeface="Comic Sans MS" pitchFamily="66" charset="0"/>
              </a:rPr>
              <a:t>particles</a:t>
            </a:r>
            <a:endParaRPr lang="de-DE" sz="3300" b="0" dirty="0">
              <a:solidFill>
                <a:srgbClr val="FF0000"/>
              </a:solidFill>
              <a:latin typeface="Comic Sans MS" pitchFamily="66" charset="0"/>
            </a:endParaRPr>
          </a:p>
        </p:txBody>
      </p:sp>
      <p:sp>
        <p:nvSpPr>
          <p:cNvPr id="12" name="Rectangle 5"/>
          <p:cNvSpPr txBox="1">
            <a:spLocks noChangeArrowheads="1"/>
          </p:cNvSpPr>
          <p:nvPr/>
        </p:nvSpPr>
        <p:spPr bwMode="auto">
          <a:xfrm>
            <a:off x="1382817" y="5785893"/>
            <a:ext cx="5988056" cy="755489"/>
          </a:xfrm>
          <a:prstGeom prst="rect">
            <a:avLst/>
          </a:prstGeom>
          <a:solidFill>
            <a:schemeClr val="bg1"/>
          </a:solidFill>
          <a:ln>
            <a:noFill/>
          </a:ln>
          <a:extLst/>
        </p:spPr>
        <p:txBody>
          <a:bodyPr lIns="91330" tIns="45667" rIns="91330" bIns="45667" anchor="ctr"/>
          <a:lstStyle>
            <a:lvl1pPr marL="342900" indent="-342900"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spcBef>
                <a:spcPct val="20000"/>
              </a:spcBef>
              <a:buClr>
                <a:srgbClr val="009EE0"/>
              </a:buClr>
            </a:pPr>
            <a:r>
              <a:rPr lang="en-US" sz="2200" dirty="0">
                <a:solidFill>
                  <a:srgbClr val="FF0000"/>
                </a:solidFill>
                <a:latin typeface="Comic Sans MS" pitchFamily="66" charset="0"/>
              </a:rPr>
              <a:t>Permanent EDMs violate P and T</a:t>
            </a:r>
          </a:p>
          <a:p>
            <a:pPr algn="ctr" eaLnBrk="1" hangingPunct="1">
              <a:spcBef>
                <a:spcPct val="20000"/>
              </a:spcBef>
              <a:buClr>
                <a:srgbClr val="009EE0"/>
              </a:buClr>
            </a:pPr>
            <a:r>
              <a:rPr lang="en-US" sz="2200" dirty="0">
                <a:solidFill>
                  <a:srgbClr val="FF0000"/>
                </a:solidFill>
                <a:latin typeface="Comic Sans MS" pitchFamily="66" charset="0"/>
              </a:rPr>
              <a:t>Assuming CPT to hold, CP violated also</a:t>
            </a:r>
          </a:p>
        </p:txBody>
      </p:sp>
      <p:sp>
        <p:nvSpPr>
          <p:cNvPr id="13" name="Rectangle 5"/>
          <p:cNvSpPr txBox="1">
            <a:spLocks noChangeArrowheads="1"/>
          </p:cNvSpPr>
          <p:nvPr/>
        </p:nvSpPr>
        <p:spPr bwMode="auto">
          <a:xfrm>
            <a:off x="0" y="1700808"/>
            <a:ext cx="8734840" cy="320273"/>
          </a:xfrm>
          <a:prstGeom prst="rect">
            <a:avLst/>
          </a:prstGeom>
          <a:solidFill>
            <a:schemeClr val="bg1"/>
          </a:solidFill>
          <a:ln>
            <a:noFill/>
          </a:ln>
          <a:extLst/>
        </p:spPr>
        <p:txBody>
          <a:bodyPr lIns="91330" tIns="45667" rIns="91330" bIns="45667" anchor="ctr"/>
          <a:lstStyle>
            <a:lvl1pPr marL="342900" indent="-342900"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lnSpc>
                <a:spcPts val="1400"/>
              </a:lnSpc>
              <a:buClr>
                <a:srgbClr val="009EE0"/>
              </a:buClr>
            </a:pPr>
            <a:r>
              <a:rPr lang="de-DE" sz="1600" dirty="0" err="1">
                <a:solidFill>
                  <a:srgbClr val="FF0000"/>
                </a:solidFill>
                <a:latin typeface="Comic Sans MS" pitchFamily="66" charset="0"/>
              </a:rPr>
              <a:t>Elementary</a:t>
            </a:r>
            <a:r>
              <a:rPr lang="de-DE" sz="1600" dirty="0">
                <a:solidFill>
                  <a:srgbClr val="FF0000"/>
                </a:solidFill>
                <a:latin typeface="Comic Sans MS" pitchFamily="66" charset="0"/>
              </a:rPr>
              <a:t> </a:t>
            </a:r>
            <a:r>
              <a:rPr lang="de-DE" sz="1600" dirty="0" err="1">
                <a:solidFill>
                  <a:srgbClr val="FF0000"/>
                </a:solidFill>
                <a:latin typeface="Comic Sans MS" pitchFamily="66" charset="0"/>
              </a:rPr>
              <a:t>particles</a:t>
            </a:r>
            <a:r>
              <a:rPr lang="de-DE" sz="1600" dirty="0">
                <a:solidFill>
                  <a:srgbClr val="FF0000"/>
                </a:solidFill>
                <a:latin typeface="Comic Sans MS" pitchFamily="66" charset="0"/>
              </a:rPr>
              <a:t> </a:t>
            </a:r>
            <a:r>
              <a:rPr lang="de-DE" sz="1600" dirty="0">
                <a:latin typeface="Comic Sans MS" pitchFamily="66" charset="0"/>
              </a:rPr>
              <a:t>(</a:t>
            </a:r>
            <a:r>
              <a:rPr lang="de-DE" sz="1600" dirty="0" err="1">
                <a:latin typeface="Comic Sans MS" pitchFamily="66" charset="0"/>
              </a:rPr>
              <a:t>including</a:t>
            </a:r>
            <a:r>
              <a:rPr lang="de-DE" sz="1600" dirty="0">
                <a:latin typeface="Comic Sans MS" pitchFamily="66" charset="0"/>
              </a:rPr>
              <a:t> </a:t>
            </a:r>
            <a:r>
              <a:rPr lang="de-DE" sz="1600" dirty="0" err="1">
                <a:latin typeface="Comic Sans MS" pitchFamily="66" charset="0"/>
              </a:rPr>
              <a:t>hadrons</a:t>
            </a:r>
            <a:r>
              <a:rPr lang="de-DE" sz="1600" dirty="0">
                <a:latin typeface="Comic Sans MS" pitchFamily="66" charset="0"/>
              </a:rPr>
              <a:t>) </a:t>
            </a:r>
            <a:r>
              <a:rPr lang="de-DE" sz="1600" dirty="0" err="1">
                <a:latin typeface="Comic Sans MS" pitchFamily="66" charset="0"/>
              </a:rPr>
              <a:t>have</a:t>
            </a:r>
            <a:r>
              <a:rPr lang="de-DE" sz="1600" dirty="0">
                <a:latin typeface="Comic Sans MS" pitchFamily="66" charset="0"/>
              </a:rPr>
              <a:t> a definite </a:t>
            </a:r>
            <a:r>
              <a:rPr lang="de-DE" sz="1600" dirty="0" err="1">
                <a:latin typeface="Comic Sans MS" pitchFamily="66" charset="0"/>
              </a:rPr>
              <a:t>partiy</a:t>
            </a:r>
            <a:r>
              <a:rPr lang="de-DE" sz="1600" dirty="0">
                <a:latin typeface="Comic Sans MS" pitchFamily="66" charset="0"/>
              </a:rPr>
              <a:t> </a:t>
            </a:r>
            <a:r>
              <a:rPr lang="de-DE" sz="1600" dirty="0" err="1">
                <a:latin typeface="Comic Sans MS" pitchFamily="66" charset="0"/>
              </a:rPr>
              <a:t>and</a:t>
            </a:r>
            <a:r>
              <a:rPr lang="de-DE" sz="1600" dirty="0">
                <a:latin typeface="Comic Sans MS" pitchFamily="66" charset="0"/>
              </a:rPr>
              <a:t> </a:t>
            </a:r>
            <a:r>
              <a:rPr lang="de-DE" sz="1600" dirty="0" err="1">
                <a:latin typeface="Comic Sans MS" pitchFamily="66" charset="0"/>
              </a:rPr>
              <a:t>cannot</a:t>
            </a:r>
            <a:r>
              <a:rPr lang="de-DE" sz="1600" dirty="0">
                <a:latin typeface="Comic Sans MS" pitchFamily="66" charset="0"/>
              </a:rPr>
              <a:t> </a:t>
            </a:r>
            <a:r>
              <a:rPr lang="de-DE" sz="1600" dirty="0" err="1">
                <a:latin typeface="Comic Sans MS" pitchFamily="66" charset="0"/>
              </a:rPr>
              <a:t>have</a:t>
            </a:r>
            <a:r>
              <a:rPr lang="de-DE" sz="1600" dirty="0">
                <a:latin typeface="Comic Sans MS" pitchFamily="66" charset="0"/>
              </a:rPr>
              <a:t> EDM</a:t>
            </a:r>
            <a:endParaRPr lang="de-DE" sz="2200" b="1" dirty="0">
              <a:latin typeface="Comic Sans MS" pitchFamily="66" charset="0"/>
            </a:endParaRPr>
          </a:p>
        </p:txBody>
      </p:sp>
      <p:grpSp>
        <p:nvGrpSpPr>
          <p:cNvPr id="3" name="Gruppo 2"/>
          <p:cNvGrpSpPr/>
          <p:nvPr/>
        </p:nvGrpSpPr>
        <p:grpSpPr>
          <a:xfrm>
            <a:off x="140652" y="2317463"/>
            <a:ext cx="8609940" cy="3242072"/>
            <a:chOff x="155059" y="2554574"/>
            <a:chExt cx="9491861" cy="3573784"/>
          </a:xfrm>
        </p:grpSpPr>
        <p:sp>
          <p:nvSpPr>
            <p:cNvPr id="2" name="Rettangolo 1"/>
            <p:cNvSpPr/>
            <p:nvPr/>
          </p:nvSpPr>
          <p:spPr bwMode="auto">
            <a:xfrm>
              <a:off x="170860" y="2554574"/>
              <a:ext cx="9476060" cy="35737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14726" fontAlgn="base" hangingPunct="0">
                <a:lnSpc>
                  <a:spcPct val="93000"/>
                </a:lnSpc>
                <a:spcBef>
                  <a:spcPct val="0"/>
                </a:spcBef>
                <a:spcAft>
                  <a:spcPct val="0"/>
                </a:spcAft>
                <a:buClr>
                  <a:srgbClr val="000000"/>
                </a:buClr>
                <a:buSzPct val="100000"/>
              </a:pPr>
              <a:endParaRPr lang="it-IT" sz="1600" smtClean="0">
                <a:latin typeface="Arial" charset="0"/>
              </a:endParaRPr>
            </a:p>
          </p:txBody>
        </p:sp>
        <p:pic>
          <p:nvPicPr>
            <p:cNvPr id="9" name="Picture 12"/>
            <p:cNvPicPr>
              <a:picLocks noChangeAspect="1" noChangeArrowheads="1"/>
            </p:cNvPicPr>
            <p:nvPr/>
          </p:nvPicPr>
          <p:blipFill>
            <a:blip r:embed="rId3" cstate="print"/>
            <a:srcRect l="-1065" t="-377" r="397" b="112"/>
            <a:stretch>
              <a:fillRect/>
            </a:stretch>
          </p:blipFill>
          <p:spPr bwMode="auto">
            <a:xfrm>
              <a:off x="1182021" y="3071079"/>
              <a:ext cx="2486214" cy="2897259"/>
            </a:xfrm>
            <a:prstGeom prst="rect">
              <a:avLst/>
            </a:prstGeom>
            <a:ln>
              <a:noFill/>
            </a:ln>
            <a:effectLst>
              <a:outerShdw blurRad="292100" dist="139700" dir="2700000" algn="tl" rotWithShape="0">
                <a:srgbClr val="333333">
                  <a:alpha val="65000"/>
                </a:srgbClr>
              </a:outerShdw>
            </a:effectLst>
          </p:spPr>
        </p:pic>
        <p:sp>
          <p:nvSpPr>
            <p:cNvPr id="14" name="Rectangle 5"/>
            <p:cNvSpPr txBox="1">
              <a:spLocks noChangeArrowheads="1"/>
            </p:cNvSpPr>
            <p:nvPr/>
          </p:nvSpPr>
          <p:spPr bwMode="auto">
            <a:xfrm>
              <a:off x="155059" y="2554574"/>
              <a:ext cx="4344205" cy="438009"/>
            </a:xfrm>
            <a:prstGeom prst="rect">
              <a:avLst/>
            </a:prstGeom>
            <a:noFill/>
            <a:ln>
              <a:noFill/>
            </a:ln>
            <a:extLst/>
          </p:spPr>
          <p:txBody>
            <a:bodyPr lIns="100684" tIns="50344" rIns="100684" bIns="50344" anchor="ctr"/>
            <a:lstStyle>
              <a:lvl1pPr marL="342900" indent="-342900"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spcBef>
                  <a:spcPct val="20000"/>
                </a:spcBef>
                <a:buClr>
                  <a:srgbClr val="009EE0"/>
                </a:buClr>
              </a:pPr>
              <a:r>
                <a:rPr lang="de-DE" sz="1600" dirty="0" err="1">
                  <a:latin typeface="Comic Sans MS" pitchFamily="66" charset="0"/>
                </a:rPr>
                <a:t>Unless</a:t>
              </a:r>
              <a:r>
                <a:rPr lang="de-DE" sz="1600" dirty="0">
                  <a:latin typeface="Comic Sans MS" pitchFamily="66" charset="0"/>
                </a:rPr>
                <a:t> </a:t>
              </a:r>
              <a:r>
                <a:rPr lang="de-DE" sz="1600" dirty="0">
                  <a:solidFill>
                    <a:srgbClr val="FF0000"/>
                  </a:solidFill>
                  <a:latin typeface="Comic Sans MS" pitchFamily="66" charset="0"/>
                </a:rPr>
                <a:t> P </a:t>
              </a:r>
              <a:r>
                <a:rPr lang="de-DE" sz="1600" dirty="0" err="1">
                  <a:solidFill>
                    <a:srgbClr val="FF0000"/>
                  </a:solidFill>
                  <a:latin typeface="Comic Sans MS" pitchFamily="66" charset="0"/>
                </a:rPr>
                <a:t>and</a:t>
              </a:r>
              <a:r>
                <a:rPr lang="de-DE" sz="1600" dirty="0">
                  <a:solidFill>
                    <a:srgbClr val="FF0000"/>
                  </a:solidFill>
                  <a:latin typeface="Comic Sans MS" pitchFamily="66" charset="0"/>
                </a:rPr>
                <a:t> T </a:t>
              </a:r>
              <a:r>
                <a:rPr lang="de-DE" sz="1600" dirty="0" err="1">
                  <a:solidFill>
                    <a:srgbClr val="FF0000"/>
                  </a:solidFill>
                  <a:latin typeface="Comic Sans MS" pitchFamily="66" charset="0"/>
                </a:rPr>
                <a:t>reversal</a:t>
              </a:r>
              <a:r>
                <a:rPr lang="de-DE" sz="1600" dirty="0">
                  <a:solidFill>
                    <a:srgbClr val="FF0000"/>
                  </a:solidFill>
                  <a:latin typeface="Comic Sans MS" pitchFamily="66" charset="0"/>
                </a:rPr>
                <a:t> </a:t>
              </a:r>
              <a:r>
                <a:rPr lang="de-DE" sz="1600" dirty="0" err="1">
                  <a:solidFill>
                    <a:srgbClr val="FF0000"/>
                  </a:solidFill>
                  <a:latin typeface="Comic Sans MS" pitchFamily="66" charset="0"/>
                </a:rPr>
                <a:t>are</a:t>
              </a:r>
              <a:r>
                <a:rPr lang="de-DE" sz="1600" dirty="0">
                  <a:solidFill>
                    <a:srgbClr val="FF0000"/>
                  </a:solidFill>
                  <a:latin typeface="Comic Sans MS" pitchFamily="66" charset="0"/>
                </a:rPr>
                <a:t> </a:t>
              </a:r>
              <a:r>
                <a:rPr lang="de-DE" sz="1600" dirty="0" err="1">
                  <a:solidFill>
                    <a:srgbClr val="FF0000"/>
                  </a:solidFill>
                  <a:latin typeface="Comic Sans MS" pitchFamily="66" charset="0"/>
                </a:rPr>
                <a:t>violated</a:t>
              </a:r>
              <a:endParaRPr lang="de-DE" sz="2200" b="1" dirty="0">
                <a:latin typeface="Comic Sans MS" pitchFamily="66" charset="0"/>
              </a:endParaRPr>
            </a:p>
          </p:txBody>
        </p:sp>
        <mc:AlternateContent xmlns:mc="http://schemas.openxmlformats.org/markup-compatibility/2006">
          <mc:Choice xmlns="" xmlns:a14="http://schemas.microsoft.com/office/drawing/2010/main" Requires="a14">
            <p:sp>
              <p:nvSpPr>
                <p:cNvPr id="18" name="Textfeld 15"/>
                <p:cNvSpPr txBox="1"/>
                <p:nvPr/>
              </p:nvSpPr>
              <p:spPr>
                <a:xfrm>
                  <a:off x="4214778" y="4034667"/>
                  <a:ext cx="3483193" cy="903499"/>
                </a:xfrm>
                <a:prstGeom prst="rect">
                  <a:avLst/>
                </a:prstGeom>
                <a:solidFill>
                  <a:schemeClr val="bg1"/>
                </a:solidFill>
              </p:spPr>
              <p:txBody>
                <a:bodyPr wrap="square" lIns="91420" tIns="45711" rIns="91420" bIns="45711"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14:m>
                    <m:oMath xmlns:m="http://schemas.openxmlformats.org/officeDocument/2006/math">
                      <m:acc>
                        <m:accPr>
                          <m:chr m:val="⃗"/>
                          <m:ctrlPr>
                            <a:rPr lang="de-DE" b="1" i="1" dirty="0" smtClean="0">
                              <a:solidFill>
                                <a:srgbClr val="0099FF"/>
                              </a:solidFill>
                              <a:latin typeface="Cambria Math"/>
                              <a:sym typeface="Symbol"/>
                            </a:rPr>
                          </m:ctrlPr>
                        </m:accPr>
                        <m:e>
                          <m:r>
                            <a:rPr lang="de-DE" b="1" i="1" dirty="0">
                              <a:solidFill>
                                <a:srgbClr val="0099FF"/>
                              </a:solidFill>
                              <a:latin typeface="Cambria Math"/>
                              <a:sym typeface="Symbol"/>
                            </a:rPr>
                            <m:t></m:t>
                          </m:r>
                        </m:e>
                      </m:acc>
                    </m:oMath>
                  </a14:m>
                  <a:r>
                    <a:rPr lang="de-DE" dirty="0" smtClean="0">
                      <a:solidFill>
                        <a:srgbClr val="0099FF"/>
                      </a:solidFill>
                      <a:latin typeface="Comic Sans MS" pitchFamily="66" charset="0"/>
                      <a:sym typeface="Symbol"/>
                    </a:rPr>
                    <a:t>: </a:t>
                  </a:r>
                  <a:r>
                    <a:rPr lang="de-DE" dirty="0" err="1" smtClean="0">
                      <a:solidFill>
                        <a:srgbClr val="0099FF"/>
                      </a:solidFill>
                      <a:latin typeface="Comic Sans MS" pitchFamily="66" charset="0"/>
                      <a:sym typeface="Symbol"/>
                    </a:rPr>
                    <a:t>magnetic</a:t>
                  </a:r>
                  <a:r>
                    <a:rPr lang="de-DE" dirty="0" smtClean="0">
                      <a:solidFill>
                        <a:srgbClr val="0099FF"/>
                      </a:solidFill>
                      <a:latin typeface="Comic Sans MS" pitchFamily="66" charset="0"/>
                      <a:sym typeface="Symbol"/>
                    </a:rPr>
                    <a:t> </a:t>
                  </a:r>
                  <a:r>
                    <a:rPr lang="de-DE" dirty="0" err="1" smtClean="0">
                      <a:solidFill>
                        <a:srgbClr val="0099FF"/>
                      </a:solidFill>
                      <a:latin typeface="Comic Sans MS" pitchFamily="66" charset="0"/>
                      <a:sym typeface="Symbol"/>
                    </a:rPr>
                    <a:t>dipole</a:t>
                  </a:r>
                  <a:r>
                    <a:rPr lang="de-DE" dirty="0" smtClean="0">
                      <a:solidFill>
                        <a:srgbClr val="0099FF"/>
                      </a:solidFill>
                      <a:latin typeface="Comic Sans MS" pitchFamily="66" charset="0"/>
                      <a:sym typeface="Symbol"/>
                    </a:rPr>
                    <a:t> </a:t>
                  </a:r>
                  <a:r>
                    <a:rPr lang="de-DE" dirty="0" err="1" smtClean="0">
                      <a:solidFill>
                        <a:srgbClr val="0099FF"/>
                      </a:solidFill>
                      <a:latin typeface="Comic Sans MS" pitchFamily="66" charset="0"/>
                      <a:sym typeface="Symbol"/>
                    </a:rPr>
                    <a:t>moment</a:t>
                  </a:r>
                  <a:endParaRPr lang="de-DE" dirty="0" smtClean="0">
                    <a:solidFill>
                      <a:srgbClr val="0099FF"/>
                    </a:solidFill>
                    <a:latin typeface="Comic Sans MS" pitchFamily="66" charset="0"/>
                    <a:sym typeface="Symbol"/>
                  </a:endParaRPr>
                </a:p>
                <a:p>
                  <a14:m>
                    <m:oMath xmlns:m="http://schemas.openxmlformats.org/officeDocument/2006/math">
                      <m:acc>
                        <m:accPr>
                          <m:chr m:val="⃗"/>
                          <m:ctrlPr>
                            <a:rPr lang="de-DE" b="1" i="1" dirty="0" smtClean="0">
                              <a:solidFill>
                                <a:srgbClr val="FF3300"/>
                              </a:solidFill>
                              <a:latin typeface="Cambria Math"/>
                              <a:sym typeface="Symbol"/>
                            </a:rPr>
                          </m:ctrlPr>
                        </m:accPr>
                        <m:e>
                          <m:r>
                            <a:rPr lang="de-DE" b="1" i="1" dirty="0">
                              <a:solidFill>
                                <a:srgbClr val="FF3300"/>
                              </a:solidFill>
                              <a:latin typeface="Cambria Math"/>
                              <a:sym typeface="Symbol"/>
                            </a:rPr>
                            <m:t>𝒅</m:t>
                          </m:r>
                        </m:e>
                      </m:acc>
                    </m:oMath>
                  </a14:m>
                  <a:r>
                    <a:rPr lang="de-DE" dirty="0" smtClean="0">
                      <a:solidFill>
                        <a:srgbClr val="FF3300"/>
                      </a:solidFill>
                      <a:latin typeface="Comic Sans MS" pitchFamily="66" charset="0"/>
                      <a:sym typeface="Symbol"/>
                    </a:rPr>
                    <a:t>: </a:t>
                  </a:r>
                  <a:r>
                    <a:rPr lang="de-DE" dirty="0" err="1" smtClean="0">
                      <a:solidFill>
                        <a:srgbClr val="FF3300"/>
                      </a:solidFill>
                      <a:latin typeface="Comic Sans MS" pitchFamily="66" charset="0"/>
                      <a:sym typeface="Symbol"/>
                    </a:rPr>
                    <a:t>electric</a:t>
                  </a:r>
                  <a:r>
                    <a:rPr lang="de-DE" dirty="0" smtClean="0">
                      <a:solidFill>
                        <a:srgbClr val="FF3300"/>
                      </a:solidFill>
                      <a:latin typeface="Comic Sans MS" pitchFamily="66" charset="0"/>
                      <a:sym typeface="Symbol"/>
                    </a:rPr>
                    <a:t> </a:t>
                  </a:r>
                  <a:r>
                    <a:rPr lang="de-DE" dirty="0" err="1" smtClean="0">
                      <a:solidFill>
                        <a:srgbClr val="FF3300"/>
                      </a:solidFill>
                      <a:latin typeface="Comic Sans MS" pitchFamily="66" charset="0"/>
                      <a:sym typeface="Symbol"/>
                    </a:rPr>
                    <a:t>dipole</a:t>
                  </a:r>
                  <a:r>
                    <a:rPr lang="de-DE" dirty="0" smtClean="0">
                      <a:solidFill>
                        <a:srgbClr val="FF3300"/>
                      </a:solidFill>
                      <a:latin typeface="Comic Sans MS" pitchFamily="66" charset="0"/>
                      <a:sym typeface="Symbol"/>
                    </a:rPr>
                    <a:t> </a:t>
                  </a:r>
                  <a:r>
                    <a:rPr lang="de-DE" dirty="0" err="1" smtClean="0">
                      <a:solidFill>
                        <a:srgbClr val="FF3300"/>
                      </a:solidFill>
                      <a:latin typeface="Comic Sans MS" pitchFamily="66" charset="0"/>
                      <a:sym typeface="Symbol"/>
                    </a:rPr>
                    <a:t>moment</a:t>
                  </a:r>
                  <a:endParaRPr lang="de-DE" dirty="0" smtClean="0">
                    <a:solidFill>
                      <a:srgbClr val="FF3300"/>
                    </a:solidFill>
                    <a:latin typeface="Comic Sans MS" pitchFamily="66" charset="0"/>
                    <a:sym typeface="Symbol"/>
                  </a:endParaRPr>
                </a:p>
                <a:p>
                  <a:r>
                    <a:rPr lang="de-DE" dirty="0" smtClean="0">
                      <a:latin typeface="Comic Sans MS" pitchFamily="66" charset="0"/>
                      <a:sym typeface="Symbol"/>
                    </a:rPr>
                    <a:t>(</a:t>
                  </a:r>
                  <a:r>
                    <a:rPr lang="de-DE" dirty="0" err="1" smtClean="0">
                      <a:latin typeface="Comic Sans MS" pitchFamily="66" charset="0"/>
                      <a:sym typeface="Symbol"/>
                    </a:rPr>
                    <a:t>both</a:t>
                  </a:r>
                  <a:r>
                    <a:rPr lang="de-DE" dirty="0" smtClean="0">
                      <a:latin typeface="Comic Sans MS" pitchFamily="66" charset="0"/>
                      <a:sym typeface="Symbol"/>
                    </a:rPr>
                    <a:t> </a:t>
                  </a:r>
                  <a:r>
                    <a:rPr lang="de-DE" dirty="0" err="1" smtClean="0">
                      <a:latin typeface="Comic Sans MS" pitchFamily="66" charset="0"/>
                      <a:sym typeface="Symbol"/>
                    </a:rPr>
                    <a:t>aligned</a:t>
                  </a:r>
                  <a:r>
                    <a:rPr lang="de-DE" dirty="0" smtClean="0">
                      <a:latin typeface="Comic Sans MS" pitchFamily="66" charset="0"/>
                      <a:sym typeface="Symbol"/>
                    </a:rPr>
                    <a:t> </a:t>
                  </a:r>
                  <a:r>
                    <a:rPr lang="de-DE" dirty="0" err="1" smtClean="0">
                      <a:latin typeface="Comic Sans MS" pitchFamily="66" charset="0"/>
                      <a:sym typeface="Symbol"/>
                    </a:rPr>
                    <a:t>with</a:t>
                  </a:r>
                  <a:r>
                    <a:rPr lang="de-DE" dirty="0" smtClean="0">
                      <a:latin typeface="Comic Sans MS" pitchFamily="66" charset="0"/>
                      <a:sym typeface="Symbol"/>
                    </a:rPr>
                    <a:t> </a:t>
                  </a:r>
                  <a:r>
                    <a:rPr lang="de-DE" dirty="0" err="1" smtClean="0">
                      <a:latin typeface="Comic Sans MS" pitchFamily="66" charset="0"/>
                      <a:sym typeface="Symbol"/>
                    </a:rPr>
                    <a:t>spin</a:t>
                  </a:r>
                  <a:r>
                    <a:rPr lang="de-DE" dirty="0" smtClean="0">
                      <a:latin typeface="Comic Sans MS" pitchFamily="66" charset="0"/>
                      <a:sym typeface="Symbol"/>
                    </a:rPr>
                    <a:t>)</a:t>
                  </a:r>
                  <a:endParaRPr lang="de-DE" dirty="0">
                    <a:latin typeface="Comic Sans MS" pitchFamily="66" charset="0"/>
                  </a:endParaRPr>
                </a:p>
              </p:txBody>
            </p:sp>
          </mc:Choice>
          <mc:Fallback>
            <p:sp>
              <p:nvSpPr>
                <p:cNvPr id="18" name="Textfeld 15"/>
                <p:cNvSpPr txBox="1">
                  <a:spLocks noRot="1" noChangeAspect="1" noMove="1" noResize="1" noEditPoints="1" noAdjustHandles="1" noChangeArrowheads="1" noChangeShapeType="1" noTextEdit="1"/>
                </p:cNvSpPr>
                <p:nvPr/>
              </p:nvSpPr>
              <p:spPr>
                <a:xfrm>
                  <a:off x="4214778" y="4034667"/>
                  <a:ext cx="3483193" cy="903517"/>
                </a:xfrm>
                <a:prstGeom prst="rect">
                  <a:avLst/>
                </a:prstGeom>
                <a:blipFill rotWithShape="1">
                  <a:blip r:embed="rId4" cstate="print"/>
                  <a:stretch>
                    <a:fillRect l="-1399" t="-5405" b="-10135"/>
                  </a:stretch>
                </a:blipFill>
              </p:spPr>
              <p:txBody>
                <a:bodyPr/>
                <a:lstStyle/>
                <a:p>
                  <a:r>
                    <a:rPr lang="it-IT">
                      <a:noFill/>
                    </a:rPr>
                    <a:t> </a:t>
                  </a:r>
                </a:p>
              </p:txBody>
            </p:sp>
          </mc:Fallback>
        </mc:AlternateContent>
      </p:grpSp>
      <p:sp>
        <p:nvSpPr>
          <p:cNvPr id="6" name="Segnaposto data 5"/>
          <p:cNvSpPr>
            <a:spLocks noGrp="1"/>
          </p:cNvSpPr>
          <p:nvPr>
            <p:ph type="dt" idx="10"/>
          </p:nvPr>
        </p:nvSpPr>
        <p:spPr/>
        <p:txBody>
          <a:bodyPr/>
          <a:lstStyle/>
          <a:p>
            <a:pPr>
              <a:defRPr/>
            </a:pPr>
            <a:r>
              <a:rPr lang="it-IT" smtClean="0"/>
              <a:t>P. Lenisa</a:t>
            </a:r>
            <a:endParaRPr lang="en-US"/>
          </a:p>
        </p:txBody>
      </p:sp>
      <p:sp>
        <p:nvSpPr>
          <p:cNvPr id="15" name="Rectangle 5"/>
          <p:cNvSpPr txBox="1">
            <a:spLocks noChangeArrowheads="1"/>
          </p:cNvSpPr>
          <p:nvPr/>
        </p:nvSpPr>
        <p:spPr bwMode="auto">
          <a:xfrm>
            <a:off x="611560" y="404664"/>
            <a:ext cx="8070112" cy="903768"/>
          </a:xfrm>
          <a:prstGeom prst="rect">
            <a:avLst/>
          </a:prstGeom>
          <a:noFill/>
          <a:ln>
            <a:noFill/>
          </a:ln>
          <a:extLst/>
        </p:spPr>
        <p:txBody>
          <a:bodyPr lIns="100684" tIns="50344" rIns="100684" bIns="50344" anchor="ctr"/>
          <a:lstStyle>
            <a:lvl1pPr marL="342900" indent="-342900"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lnSpc>
                <a:spcPts val="2000"/>
              </a:lnSpc>
              <a:buClr>
                <a:srgbClr val="009EE0"/>
              </a:buClr>
            </a:pPr>
            <a:r>
              <a:rPr lang="de-DE" sz="2000" b="1" smtClean="0">
                <a:latin typeface="Comic Sans MS" pitchFamily="66" charset="0"/>
              </a:rPr>
              <a:t>Paolo Lenisa </a:t>
            </a:r>
          </a:p>
          <a:p>
            <a:pPr algn="ctr" eaLnBrk="1" hangingPunct="1">
              <a:lnSpc>
                <a:spcPts val="2000"/>
              </a:lnSpc>
              <a:buClr>
                <a:srgbClr val="009EE0"/>
              </a:buClr>
            </a:pPr>
            <a:r>
              <a:rPr lang="de-DE" sz="2000" b="1" smtClean="0">
                <a:latin typeface="Comic Sans MS" pitchFamily="66" charset="0"/>
              </a:rPr>
              <a:t>Università di Ferrara and INFN - Italy</a:t>
            </a:r>
            <a:endParaRPr lang="de-DE" sz="2000" b="1" dirty="0">
              <a:latin typeface="Comic Sans MS" pitchFamily="66" charset="0"/>
            </a:endParaRPr>
          </a:p>
        </p:txBody>
      </p:sp>
    </p:spTree>
    <p:extLst>
      <p:ext uri="{BB962C8B-B14F-4D97-AF65-F5344CB8AC3E}">
        <p14:creationId xmlns="" xmlns:p14="http://schemas.microsoft.com/office/powerpoint/2010/main" val="347676391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5"/>
          <p:cNvSpPr txBox="1">
            <a:spLocks noChangeArrowheads="1"/>
          </p:cNvSpPr>
          <p:nvPr/>
        </p:nvSpPr>
        <p:spPr bwMode="auto">
          <a:xfrm>
            <a:off x="351459" y="1162814"/>
            <a:ext cx="1864294" cy="400002"/>
          </a:xfrm>
          <a:prstGeom prst="rect">
            <a:avLst/>
          </a:prstGeom>
          <a:solidFill>
            <a:schemeClr val="bg1"/>
          </a:solidFill>
          <a:ln w="9525">
            <a:noFill/>
            <a:miter lim="800000"/>
            <a:headEnd/>
            <a:tailEnd/>
          </a:ln>
        </p:spPr>
        <p:txBody>
          <a:bodyPr wrap="square" lIns="91330" tIns="45667" rIns="91330" bIns="45667">
            <a:spAutoFit/>
          </a:bodyPr>
          <a:lstStyle/>
          <a:p>
            <a:r>
              <a:rPr lang="de-DE" sz="2000" dirty="0">
                <a:solidFill>
                  <a:srgbClr val="FF0000"/>
                </a:solidFill>
                <a:latin typeface="Comic Sans MS" pitchFamily="66" charset="0"/>
              </a:rPr>
              <a:t>PROCEDURE</a:t>
            </a:r>
          </a:p>
        </p:txBody>
      </p:sp>
      <p:pic>
        <p:nvPicPr>
          <p:cNvPr id="23" name="Picture 5"/>
          <p:cNvPicPr>
            <a:picLocks noChangeAspect="1" noChangeArrowheads="1"/>
          </p:cNvPicPr>
          <p:nvPr/>
        </p:nvPicPr>
        <p:blipFill>
          <a:blip r:embed="rId3" cstate="print"/>
          <a:srcRect/>
          <a:stretch>
            <a:fillRect/>
          </a:stretch>
        </p:blipFill>
        <p:spPr bwMode="auto">
          <a:xfrm>
            <a:off x="474718" y="3209965"/>
            <a:ext cx="2928937" cy="2676525"/>
          </a:xfrm>
          <a:prstGeom prst="rect">
            <a:avLst/>
          </a:prstGeom>
          <a:ln>
            <a:noFill/>
          </a:ln>
          <a:effectLst>
            <a:outerShdw blurRad="292100" dist="139700" dir="2700000" algn="tl" rotWithShape="0">
              <a:srgbClr val="333333">
                <a:alpha val="65000"/>
              </a:srgbClr>
            </a:outerShdw>
          </a:effectLst>
        </p:spPr>
      </p:pic>
      <p:sp>
        <p:nvSpPr>
          <p:cNvPr id="28" name="Rectangle 2"/>
          <p:cNvSpPr txBox="1">
            <a:spLocks noChangeArrowheads="1"/>
          </p:cNvSpPr>
          <p:nvPr/>
        </p:nvSpPr>
        <p:spPr bwMode="auto">
          <a:xfrm>
            <a:off x="351458" y="212363"/>
            <a:ext cx="8673974" cy="477805"/>
          </a:xfrm>
          <a:prstGeom prst="rect">
            <a:avLst/>
          </a:prstGeom>
          <a:noFill/>
          <a:ln w="9525">
            <a:noFill/>
            <a:miter lim="800000"/>
            <a:headEnd/>
            <a:tailEnd/>
          </a:ln>
        </p:spPr>
        <p:txBody>
          <a:bodyPr vert="horz" wrap="square" lIns="91330" tIns="45667" rIns="91330" bIns="45667" numCol="1" anchor="b" anchorCtr="0" compatLnSpc="1">
            <a:prstTxWarp prst="textNoShape">
              <a:avLst/>
            </a:prstTxWarp>
          </a:bodyPr>
          <a:lstStyle>
            <a:lvl1pPr algn="l" rtl="0" fontAlgn="base">
              <a:spcBef>
                <a:spcPct val="0"/>
              </a:spcBef>
              <a:spcAft>
                <a:spcPct val="0"/>
              </a:spcAft>
              <a:defRPr sz="2600" b="1">
                <a:solidFill>
                  <a:srgbClr val="005B82"/>
                </a:solidFill>
                <a:latin typeface="+mj-lt"/>
                <a:ea typeface="+mj-ea"/>
                <a:cs typeface="+mj-cs"/>
              </a:defRPr>
            </a:lvl1pPr>
            <a:lvl2pPr algn="l" rtl="0" fontAlgn="base">
              <a:spcBef>
                <a:spcPct val="0"/>
              </a:spcBef>
              <a:spcAft>
                <a:spcPct val="0"/>
              </a:spcAft>
              <a:defRPr sz="2600" b="1">
                <a:solidFill>
                  <a:srgbClr val="005B82"/>
                </a:solidFill>
                <a:latin typeface="Arial" pitchFamily="34" charset="0"/>
                <a:cs typeface="Arial" pitchFamily="34" charset="0"/>
              </a:defRPr>
            </a:lvl2pPr>
            <a:lvl3pPr algn="l" rtl="0" fontAlgn="base">
              <a:spcBef>
                <a:spcPct val="0"/>
              </a:spcBef>
              <a:spcAft>
                <a:spcPct val="0"/>
              </a:spcAft>
              <a:defRPr sz="2600" b="1">
                <a:solidFill>
                  <a:srgbClr val="005B82"/>
                </a:solidFill>
                <a:latin typeface="Arial" pitchFamily="34" charset="0"/>
                <a:cs typeface="Arial" pitchFamily="34" charset="0"/>
              </a:defRPr>
            </a:lvl3pPr>
            <a:lvl4pPr algn="l" rtl="0" fontAlgn="base">
              <a:spcBef>
                <a:spcPct val="0"/>
              </a:spcBef>
              <a:spcAft>
                <a:spcPct val="0"/>
              </a:spcAft>
              <a:defRPr sz="2600" b="1">
                <a:solidFill>
                  <a:srgbClr val="005B82"/>
                </a:solidFill>
                <a:latin typeface="Arial" pitchFamily="34" charset="0"/>
                <a:cs typeface="Arial" pitchFamily="34" charset="0"/>
              </a:defRPr>
            </a:lvl4pPr>
            <a:lvl5pPr algn="l" rtl="0" fontAlgn="base">
              <a:spcBef>
                <a:spcPct val="0"/>
              </a:spcBef>
              <a:spcAft>
                <a:spcPct val="0"/>
              </a:spcAft>
              <a:defRPr sz="2600" b="1">
                <a:solidFill>
                  <a:srgbClr val="005B82"/>
                </a:solidFill>
                <a:latin typeface="Arial" pitchFamily="34" charset="0"/>
                <a:cs typeface="Arial" pitchFamily="34" charset="0"/>
              </a:defRPr>
            </a:lvl5pPr>
            <a:lvl6pPr marL="457200" algn="l" rtl="0" fontAlgn="base">
              <a:spcBef>
                <a:spcPct val="0"/>
              </a:spcBef>
              <a:spcAft>
                <a:spcPct val="0"/>
              </a:spcAft>
              <a:defRPr sz="2600" b="1">
                <a:solidFill>
                  <a:srgbClr val="005B82"/>
                </a:solidFill>
                <a:latin typeface="Arial" pitchFamily="34" charset="0"/>
                <a:cs typeface="Arial" pitchFamily="34" charset="0"/>
              </a:defRPr>
            </a:lvl6pPr>
            <a:lvl7pPr marL="914400" algn="l" rtl="0" fontAlgn="base">
              <a:spcBef>
                <a:spcPct val="0"/>
              </a:spcBef>
              <a:spcAft>
                <a:spcPct val="0"/>
              </a:spcAft>
              <a:defRPr sz="2600" b="1">
                <a:solidFill>
                  <a:srgbClr val="005B82"/>
                </a:solidFill>
                <a:latin typeface="Arial" pitchFamily="34" charset="0"/>
                <a:cs typeface="Arial" pitchFamily="34" charset="0"/>
              </a:defRPr>
            </a:lvl7pPr>
            <a:lvl8pPr marL="1371600" algn="l" rtl="0" fontAlgn="base">
              <a:spcBef>
                <a:spcPct val="0"/>
              </a:spcBef>
              <a:spcAft>
                <a:spcPct val="0"/>
              </a:spcAft>
              <a:defRPr sz="2600" b="1">
                <a:solidFill>
                  <a:srgbClr val="005B82"/>
                </a:solidFill>
                <a:latin typeface="Arial" pitchFamily="34" charset="0"/>
                <a:cs typeface="Arial" pitchFamily="34" charset="0"/>
              </a:defRPr>
            </a:lvl8pPr>
            <a:lvl9pPr marL="1828800" algn="l" rtl="0" fontAlgn="base">
              <a:spcBef>
                <a:spcPct val="0"/>
              </a:spcBef>
              <a:spcAft>
                <a:spcPct val="0"/>
              </a:spcAft>
              <a:defRPr sz="2600" b="1">
                <a:solidFill>
                  <a:srgbClr val="005B82"/>
                </a:solidFill>
                <a:latin typeface="Arial" pitchFamily="34" charset="0"/>
                <a:cs typeface="Arial" pitchFamily="34" charset="0"/>
              </a:defRPr>
            </a:lvl9pPr>
          </a:lstStyle>
          <a:p>
            <a:r>
              <a:rPr lang="de-DE" sz="2900" b="0" dirty="0">
                <a:solidFill>
                  <a:srgbClr val="FF0000"/>
                </a:solidFill>
                <a:latin typeface="Comic Sans MS" pitchFamily="66" charset="0"/>
              </a:rPr>
              <a:t>EDM </a:t>
            </a:r>
            <a:r>
              <a:rPr lang="de-DE" sz="2900" b="0" dirty="0" err="1">
                <a:solidFill>
                  <a:srgbClr val="FF0000"/>
                </a:solidFill>
                <a:latin typeface="Comic Sans MS" pitchFamily="66" charset="0"/>
              </a:rPr>
              <a:t>of</a:t>
            </a:r>
            <a:r>
              <a:rPr lang="de-DE" sz="2900" b="0" dirty="0">
                <a:solidFill>
                  <a:srgbClr val="FF0000"/>
                </a:solidFill>
                <a:latin typeface="Comic Sans MS" pitchFamily="66" charset="0"/>
              </a:rPr>
              <a:t> </a:t>
            </a:r>
            <a:r>
              <a:rPr lang="de-DE" sz="2900" b="0" dirty="0" err="1">
                <a:solidFill>
                  <a:srgbClr val="FF0000"/>
                </a:solidFill>
                <a:latin typeface="Comic Sans MS" pitchFamily="66" charset="0"/>
              </a:rPr>
              <a:t>charged</a:t>
            </a:r>
            <a:r>
              <a:rPr lang="de-DE" sz="2900" b="0" dirty="0">
                <a:solidFill>
                  <a:srgbClr val="FF0000"/>
                </a:solidFill>
                <a:latin typeface="Comic Sans MS" pitchFamily="66" charset="0"/>
              </a:rPr>
              <a:t> </a:t>
            </a:r>
            <a:r>
              <a:rPr lang="de-DE" sz="2900" b="0" dirty="0" err="1">
                <a:solidFill>
                  <a:srgbClr val="FF0000"/>
                </a:solidFill>
                <a:latin typeface="Comic Sans MS" pitchFamily="66" charset="0"/>
              </a:rPr>
              <a:t>particles</a:t>
            </a:r>
            <a:r>
              <a:rPr lang="de-DE" sz="2900" b="0" dirty="0">
                <a:solidFill>
                  <a:srgbClr val="FF0000"/>
                </a:solidFill>
                <a:latin typeface="Comic Sans MS" pitchFamily="66" charset="0"/>
              </a:rPr>
              <a:t>: </a:t>
            </a:r>
            <a:r>
              <a:rPr lang="de-DE" sz="2900" b="0" dirty="0" err="1">
                <a:solidFill>
                  <a:srgbClr val="FF0000"/>
                </a:solidFill>
                <a:latin typeface="Comic Sans MS" pitchFamily="66" charset="0"/>
              </a:rPr>
              <a:t>use</a:t>
            </a:r>
            <a:r>
              <a:rPr lang="de-DE" sz="2900" b="0" dirty="0">
                <a:solidFill>
                  <a:srgbClr val="FF0000"/>
                </a:solidFill>
                <a:latin typeface="Comic Sans MS" pitchFamily="66" charset="0"/>
              </a:rPr>
              <a:t> </a:t>
            </a:r>
            <a:r>
              <a:rPr lang="de-DE" sz="2900" b="0" dirty="0" err="1">
                <a:solidFill>
                  <a:srgbClr val="FF0000"/>
                </a:solidFill>
                <a:latin typeface="Comic Sans MS" pitchFamily="66" charset="0"/>
              </a:rPr>
              <a:t>of</a:t>
            </a:r>
            <a:r>
              <a:rPr lang="de-DE" sz="2900" b="0" dirty="0">
                <a:solidFill>
                  <a:srgbClr val="FF0000"/>
                </a:solidFill>
                <a:latin typeface="Comic Sans MS" pitchFamily="66" charset="0"/>
              </a:rPr>
              <a:t> </a:t>
            </a:r>
            <a:r>
              <a:rPr lang="de-DE" sz="2900" b="0" dirty="0" err="1">
                <a:solidFill>
                  <a:srgbClr val="FF0000"/>
                </a:solidFill>
                <a:latin typeface="Comic Sans MS" pitchFamily="66" charset="0"/>
              </a:rPr>
              <a:t>storage</a:t>
            </a:r>
            <a:r>
              <a:rPr lang="de-DE" sz="2900" b="0" dirty="0">
                <a:solidFill>
                  <a:srgbClr val="FF0000"/>
                </a:solidFill>
                <a:latin typeface="Comic Sans MS" pitchFamily="66" charset="0"/>
              </a:rPr>
              <a:t> rings</a:t>
            </a:r>
            <a:endParaRPr lang="en-US" sz="2900" b="0" kern="0" dirty="0">
              <a:solidFill>
                <a:srgbClr val="FF0000"/>
              </a:solidFill>
              <a:latin typeface="Comic Sans MS" pitchFamily="66" charset="0"/>
            </a:endParaRPr>
          </a:p>
        </p:txBody>
      </p:sp>
      <p:grpSp>
        <p:nvGrpSpPr>
          <p:cNvPr id="5" name="Gruppo 4"/>
          <p:cNvGrpSpPr/>
          <p:nvPr/>
        </p:nvGrpSpPr>
        <p:grpSpPr>
          <a:xfrm>
            <a:off x="3669077" y="3563722"/>
            <a:ext cx="5237154" cy="1944000"/>
            <a:chOff x="4044902" y="3928344"/>
            <a:chExt cx="5773599" cy="2142900"/>
          </a:xfrm>
        </p:grpSpPr>
        <p:pic>
          <p:nvPicPr>
            <p:cNvPr id="26" name="Picture 16"/>
            <p:cNvPicPr>
              <a:picLocks noChangeAspect="1" noChangeArrowheads="1"/>
            </p:cNvPicPr>
            <p:nvPr/>
          </p:nvPicPr>
          <p:blipFill>
            <a:blip r:embed="rId4" cstate="print"/>
            <a:srcRect/>
            <a:stretch>
              <a:fillRect/>
            </a:stretch>
          </p:blipFill>
          <p:spPr bwMode="auto">
            <a:xfrm>
              <a:off x="4044902" y="3928344"/>
              <a:ext cx="5773599" cy="214290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 xmlns:a14="http://schemas.microsoft.com/office/drawing/2010/main" Requires="a14">
            <p:sp>
              <p:nvSpPr>
                <p:cNvPr id="30" name="Textfeld 2"/>
                <p:cNvSpPr txBox="1"/>
                <p:nvPr/>
              </p:nvSpPr>
              <p:spPr>
                <a:xfrm>
                  <a:off x="6995400" y="4595214"/>
                  <a:ext cx="1934707" cy="848651"/>
                </a:xfrm>
                <a:prstGeom prst="rect">
                  <a:avLst/>
                </a:prstGeom>
                <a:noFill/>
              </p:spPr>
              <p:txBody>
                <a:bodyPr wrap="none" lIns="100684" tIns="50344" rIns="100684" bIns="50344" rtlCol="0">
                  <a:spAutoFit/>
                </a:bodyPr>
                <a:lstStyle/>
                <a:p>
                  <a:pPr/>
                  <a14:m>
                    <m:oMathPara xmlns:m="http://schemas.openxmlformats.org/officeDocument/2006/math">
                      <m:oMathParaPr>
                        <m:jc m:val="centerGroup"/>
                      </m:oMathParaPr>
                      <m:oMath xmlns:m="http://schemas.openxmlformats.org/officeDocument/2006/math">
                        <m:f>
                          <m:fPr>
                            <m:ctrlPr>
                              <a:rPr lang="de-DE" sz="2600" i="1">
                                <a:latin typeface="Cambria Math"/>
                              </a:rPr>
                            </m:ctrlPr>
                          </m:fPr>
                          <m:num>
                            <m:r>
                              <a:rPr lang="de-DE" sz="2600" i="1">
                                <a:latin typeface="Cambria Math"/>
                              </a:rPr>
                              <m:t>𝑑</m:t>
                            </m:r>
                            <m:acc>
                              <m:accPr>
                                <m:chr m:val="⃗"/>
                                <m:ctrlPr>
                                  <a:rPr lang="de-DE" sz="2600" i="1">
                                    <a:latin typeface="Cambria Math"/>
                                  </a:rPr>
                                </m:ctrlPr>
                              </m:accPr>
                              <m:e>
                                <m:r>
                                  <a:rPr lang="de-DE" sz="2600" i="1">
                                    <a:latin typeface="Cambria Math"/>
                                  </a:rPr>
                                  <m:t>𝑠</m:t>
                                </m:r>
                              </m:e>
                            </m:acc>
                          </m:num>
                          <m:den>
                            <m:r>
                              <a:rPr lang="de-DE" sz="2600" i="1">
                                <a:latin typeface="Cambria Math"/>
                              </a:rPr>
                              <m:t>𝑑𝑡</m:t>
                            </m:r>
                          </m:den>
                        </m:f>
                        <m:r>
                          <a:rPr lang="de-DE" sz="2600" i="1">
                            <a:latin typeface="Cambria Math"/>
                          </a:rPr>
                          <m:t>=</m:t>
                        </m:r>
                        <m:acc>
                          <m:accPr>
                            <m:chr m:val="⃗"/>
                            <m:ctrlPr>
                              <a:rPr lang="de-DE" sz="2600" i="1">
                                <a:latin typeface="Cambria Math"/>
                              </a:rPr>
                            </m:ctrlPr>
                          </m:accPr>
                          <m:e>
                            <m:r>
                              <a:rPr lang="de-DE" sz="2600" i="1">
                                <a:latin typeface="Cambria Math"/>
                              </a:rPr>
                              <m:t>𝑑</m:t>
                            </m:r>
                          </m:e>
                        </m:acc>
                        <m:r>
                          <a:rPr lang="de-DE" sz="2600" i="1">
                            <a:latin typeface="Cambria Math"/>
                            <a:ea typeface="Cambria Math"/>
                          </a:rPr>
                          <m:t>×</m:t>
                        </m:r>
                        <m:acc>
                          <m:accPr>
                            <m:chr m:val="⃗"/>
                            <m:ctrlPr>
                              <a:rPr lang="de-DE" sz="2600" i="1">
                                <a:latin typeface="Cambria Math"/>
                                <a:ea typeface="Cambria Math"/>
                              </a:rPr>
                            </m:ctrlPr>
                          </m:accPr>
                          <m:e>
                            <m:r>
                              <a:rPr lang="de-DE" sz="2600" i="1">
                                <a:latin typeface="Cambria Math"/>
                                <a:ea typeface="Cambria Math"/>
                              </a:rPr>
                              <m:t>𝐸</m:t>
                            </m:r>
                          </m:e>
                        </m:acc>
                      </m:oMath>
                    </m:oMathPara>
                  </a14:m>
                  <a:endParaRPr lang="de-DE" sz="2600" dirty="0">
                    <a:latin typeface="Comic Sans MS" pitchFamily="66" charset="0"/>
                  </a:endParaRPr>
                </a:p>
              </p:txBody>
            </p:sp>
          </mc:Choice>
          <mc:Fallback>
            <p:sp>
              <p:nvSpPr>
                <p:cNvPr id="30" name="Textfeld 2"/>
                <p:cNvSpPr txBox="1">
                  <a:spLocks noRot="1" noChangeAspect="1" noMove="1" noResize="1" noEditPoints="1" noAdjustHandles="1" noChangeArrowheads="1" noChangeShapeType="1" noTextEdit="1"/>
                </p:cNvSpPr>
                <p:nvPr/>
              </p:nvSpPr>
              <p:spPr>
                <a:xfrm>
                  <a:off x="6995398" y="4595212"/>
                  <a:ext cx="1934707" cy="848651"/>
                </a:xfrm>
                <a:prstGeom prst="rect">
                  <a:avLst/>
                </a:prstGeom>
                <a:blipFill rotWithShape="1">
                  <a:blip r:embed="rId5" cstate="print"/>
                  <a:stretch>
                    <a:fillRect/>
                  </a:stretch>
                </a:blipFill>
              </p:spPr>
              <p:txBody>
                <a:bodyPr/>
                <a:lstStyle/>
                <a:p>
                  <a:r>
                    <a:rPr lang="it-IT">
                      <a:noFill/>
                    </a:rPr>
                    <a:t> </a:t>
                  </a:r>
                </a:p>
              </p:txBody>
            </p:sp>
          </mc:Fallback>
        </mc:AlternateContent>
      </p:grpSp>
      <p:sp>
        <p:nvSpPr>
          <p:cNvPr id="2" name="Rettangolo 1"/>
          <p:cNvSpPr/>
          <p:nvPr/>
        </p:nvSpPr>
        <p:spPr>
          <a:xfrm>
            <a:off x="351460" y="2602194"/>
            <a:ext cx="7685411" cy="391514"/>
          </a:xfrm>
          <a:prstGeom prst="rect">
            <a:avLst/>
          </a:prstGeom>
          <a:solidFill>
            <a:schemeClr val="bg1"/>
          </a:solidFill>
        </p:spPr>
        <p:txBody>
          <a:bodyPr wrap="square" lIns="82927" tIns="41464" rIns="82927" bIns="41464">
            <a:spAutoFit/>
          </a:bodyPr>
          <a:lstStyle/>
          <a:p>
            <a:pPr marL="342509" indent="-342509">
              <a:buFont typeface="Arial" pitchFamily="34" charset="0"/>
              <a:buChar char="•"/>
            </a:pPr>
            <a:r>
              <a:rPr lang="de-DE" sz="2000" dirty="0">
                <a:latin typeface="Comic Sans MS" pitchFamily="66" charset="0"/>
              </a:rPr>
              <a:t>Search </a:t>
            </a:r>
            <a:r>
              <a:rPr lang="de-DE" sz="2000" dirty="0" err="1">
                <a:latin typeface="Comic Sans MS" pitchFamily="66" charset="0"/>
              </a:rPr>
              <a:t>for</a:t>
            </a:r>
            <a:r>
              <a:rPr lang="de-DE" sz="2000" dirty="0">
                <a:latin typeface="Comic Sans MS" pitchFamily="66" charset="0"/>
              </a:rPr>
              <a:t> time </a:t>
            </a:r>
            <a:r>
              <a:rPr lang="de-DE" sz="2000" dirty="0" err="1">
                <a:latin typeface="Comic Sans MS" pitchFamily="66" charset="0"/>
              </a:rPr>
              <a:t>development</a:t>
            </a:r>
            <a:r>
              <a:rPr lang="de-DE" sz="2000" dirty="0">
                <a:latin typeface="Comic Sans MS" pitchFamily="66" charset="0"/>
              </a:rPr>
              <a:t> </a:t>
            </a:r>
            <a:r>
              <a:rPr lang="de-DE" sz="2000" dirty="0" err="1">
                <a:latin typeface="Comic Sans MS" pitchFamily="66" charset="0"/>
              </a:rPr>
              <a:t>of</a:t>
            </a:r>
            <a:r>
              <a:rPr lang="de-DE" sz="2000" dirty="0">
                <a:latin typeface="Comic Sans MS" pitchFamily="66" charset="0"/>
              </a:rPr>
              <a:t> </a:t>
            </a:r>
            <a:r>
              <a:rPr lang="de-DE" sz="2000" dirty="0" err="1">
                <a:latin typeface="Comic Sans MS" pitchFamily="66" charset="0"/>
              </a:rPr>
              <a:t>vertical</a:t>
            </a:r>
            <a:r>
              <a:rPr lang="de-DE" sz="2000" dirty="0">
                <a:latin typeface="Comic Sans MS" pitchFamily="66" charset="0"/>
              </a:rPr>
              <a:t> </a:t>
            </a:r>
            <a:r>
              <a:rPr lang="de-DE" sz="2000" dirty="0" err="1">
                <a:latin typeface="Comic Sans MS" pitchFamily="66" charset="0"/>
              </a:rPr>
              <a:t>polarization</a:t>
            </a:r>
            <a:r>
              <a:rPr lang="de-DE" sz="2000" dirty="0">
                <a:latin typeface="Comic Sans MS" pitchFamily="66" charset="0"/>
              </a:rPr>
              <a:t> </a:t>
            </a:r>
          </a:p>
        </p:txBody>
      </p:sp>
      <p:sp>
        <p:nvSpPr>
          <p:cNvPr id="3" name="Rettangolo 2"/>
          <p:cNvSpPr/>
          <p:nvPr/>
        </p:nvSpPr>
        <p:spPr>
          <a:xfrm>
            <a:off x="352186" y="2145268"/>
            <a:ext cx="8217394" cy="391514"/>
          </a:xfrm>
          <a:prstGeom prst="rect">
            <a:avLst/>
          </a:prstGeom>
          <a:solidFill>
            <a:schemeClr val="bg1"/>
          </a:solidFill>
        </p:spPr>
        <p:txBody>
          <a:bodyPr wrap="square" lIns="82927" tIns="41464" rIns="82927" bIns="41464">
            <a:spAutoFit/>
          </a:bodyPr>
          <a:lstStyle/>
          <a:p>
            <a:pPr marL="342509" indent="-342509">
              <a:buFont typeface="Arial" pitchFamily="34" charset="0"/>
              <a:buChar char="•"/>
            </a:pPr>
            <a:r>
              <a:rPr lang="de-DE" sz="2000" dirty="0" err="1">
                <a:latin typeface="Comic Sans MS" pitchFamily="66" charset="0"/>
              </a:rPr>
              <a:t>Align</a:t>
            </a:r>
            <a:r>
              <a:rPr lang="de-DE" sz="2000" dirty="0">
                <a:latin typeface="Comic Sans MS" pitchFamily="66" charset="0"/>
              </a:rPr>
              <a:t> </a:t>
            </a:r>
            <a:r>
              <a:rPr lang="de-DE" sz="2000" dirty="0" err="1">
                <a:latin typeface="Comic Sans MS" pitchFamily="66" charset="0"/>
              </a:rPr>
              <a:t>spin</a:t>
            </a:r>
            <a:r>
              <a:rPr lang="de-DE" sz="2000" dirty="0">
                <a:latin typeface="Comic Sans MS" pitchFamily="66" charset="0"/>
              </a:rPr>
              <a:t> </a:t>
            </a:r>
            <a:r>
              <a:rPr lang="de-DE" sz="2000" dirty="0" err="1">
                <a:latin typeface="Comic Sans MS" pitchFamily="66" charset="0"/>
              </a:rPr>
              <a:t>along</a:t>
            </a:r>
            <a:r>
              <a:rPr lang="de-DE" sz="2000" dirty="0">
                <a:latin typeface="Comic Sans MS" pitchFamily="66" charset="0"/>
              </a:rPr>
              <a:t> </a:t>
            </a:r>
            <a:r>
              <a:rPr lang="de-DE" sz="2000" dirty="0" err="1">
                <a:latin typeface="Comic Sans MS" pitchFamily="66" charset="0"/>
              </a:rPr>
              <a:t>momentum</a:t>
            </a:r>
            <a:r>
              <a:rPr lang="de-DE" sz="2000" dirty="0">
                <a:latin typeface="Comic Sans MS" pitchFamily="66" charset="0"/>
              </a:rPr>
              <a:t> (</a:t>
            </a:r>
            <a:r>
              <a:rPr lang="de-DE" sz="2000" dirty="0">
                <a:latin typeface="Comic Sans MS" pitchFamily="66" charset="0"/>
                <a:sym typeface="Symbol"/>
              </a:rPr>
              <a:t> </a:t>
            </a:r>
            <a:r>
              <a:rPr lang="de-DE" sz="2000" dirty="0" err="1">
                <a:latin typeface="Comic Sans MS" pitchFamily="66" charset="0"/>
              </a:rPr>
              <a:t>freeze</a:t>
            </a:r>
            <a:r>
              <a:rPr lang="de-DE" sz="2000" dirty="0">
                <a:latin typeface="Comic Sans MS" pitchFamily="66" charset="0"/>
              </a:rPr>
              <a:t> horizontal </a:t>
            </a:r>
            <a:r>
              <a:rPr lang="de-DE" sz="2000" dirty="0" err="1">
                <a:latin typeface="Comic Sans MS" pitchFamily="66" charset="0"/>
              </a:rPr>
              <a:t>spin</a:t>
            </a:r>
            <a:r>
              <a:rPr lang="de-DE" sz="2000" dirty="0">
                <a:latin typeface="Comic Sans MS" pitchFamily="66" charset="0"/>
              </a:rPr>
              <a:t> </a:t>
            </a:r>
            <a:r>
              <a:rPr lang="de-DE" sz="2000" dirty="0" err="1">
                <a:latin typeface="Comic Sans MS" pitchFamily="66" charset="0"/>
              </a:rPr>
              <a:t>precession</a:t>
            </a:r>
            <a:r>
              <a:rPr lang="de-DE" sz="2000" dirty="0">
                <a:latin typeface="Comic Sans MS" pitchFamily="66" charset="0"/>
              </a:rPr>
              <a:t>)</a:t>
            </a:r>
          </a:p>
        </p:txBody>
      </p:sp>
      <p:sp>
        <p:nvSpPr>
          <p:cNvPr id="4" name="Rettangolo 3"/>
          <p:cNvSpPr/>
          <p:nvPr/>
        </p:nvSpPr>
        <p:spPr>
          <a:xfrm>
            <a:off x="351458" y="1677191"/>
            <a:ext cx="4311237" cy="391514"/>
          </a:xfrm>
          <a:prstGeom prst="rect">
            <a:avLst/>
          </a:prstGeom>
          <a:solidFill>
            <a:schemeClr val="bg1"/>
          </a:solidFill>
        </p:spPr>
        <p:txBody>
          <a:bodyPr wrap="none" lIns="82927" tIns="41464" rIns="82927" bIns="41464">
            <a:spAutoFit/>
          </a:bodyPr>
          <a:lstStyle/>
          <a:p>
            <a:pPr marL="342509" indent="-342509">
              <a:buFont typeface="Arial" pitchFamily="34" charset="0"/>
              <a:buChar char="•"/>
            </a:pPr>
            <a:r>
              <a:rPr lang="de-DE" sz="2000" dirty="0">
                <a:latin typeface="Comic Sans MS" pitchFamily="66" charset="0"/>
              </a:rPr>
              <a:t>Place </a:t>
            </a:r>
            <a:r>
              <a:rPr lang="de-DE" sz="2000" dirty="0" err="1">
                <a:latin typeface="Comic Sans MS" pitchFamily="66" charset="0"/>
              </a:rPr>
              <a:t>particles</a:t>
            </a:r>
            <a:r>
              <a:rPr lang="de-DE" sz="2000" dirty="0">
                <a:latin typeface="Comic Sans MS" pitchFamily="66" charset="0"/>
              </a:rPr>
              <a:t> in a </a:t>
            </a:r>
            <a:r>
              <a:rPr lang="de-DE" sz="2000" dirty="0" err="1">
                <a:latin typeface="Comic Sans MS" pitchFamily="66" charset="0"/>
              </a:rPr>
              <a:t>storage</a:t>
            </a:r>
            <a:r>
              <a:rPr lang="de-DE" sz="2000" dirty="0">
                <a:latin typeface="Comic Sans MS" pitchFamily="66" charset="0"/>
              </a:rPr>
              <a:t> ring</a:t>
            </a:r>
          </a:p>
        </p:txBody>
      </p:sp>
      <p:sp>
        <p:nvSpPr>
          <p:cNvPr id="6" name="Segnaposto numero diapositiva 5"/>
          <p:cNvSpPr>
            <a:spLocks noGrp="1"/>
          </p:cNvSpPr>
          <p:nvPr>
            <p:ph type="sldNum" idx="12"/>
          </p:nvPr>
        </p:nvSpPr>
        <p:spPr/>
        <p:txBody>
          <a:bodyPr/>
          <a:lstStyle/>
          <a:p>
            <a:pPr>
              <a:defRPr/>
            </a:pPr>
            <a:fld id="{8FE3E9AC-0B20-46AF-A027-C90DCF0153AC}" type="slidenum">
              <a:rPr lang="en-US" smtClean="0"/>
              <a:pPr>
                <a:defRPr/>
              </a:pPr>
              <a:t>79</a:t>
            </a:fld>
            <a:endParaRPr lang="en-US"/>
          </a:p>
        </p:txBody>
      </p:sp>
      <p:sp>
        <p:nvSpPr>
          <p:cNvPr id="7" name="Segnaposto piè di pagina 6"/>
          <p:cNvSpPr>
            <a:spLocks noGrp="1"/>
          </p:cNvSpPr>
          <p:nvPr>
            <p:ph type="ftr" idx="11"/>
          </p:nvPr>
        </p:nvSpPr>
        <p:spPr/>
        <p:txBody>
          <a:bodyPr/>
          <a:lstStyle/>
          <a:p>
            <a:pPr>
              <a:defRPr/>
            </a:pPr>
            <a:r>
              <a:rPr lang="en-US" smtClean="0"/>
              <a:t>Search for EDM in Storage Rings</a:t>
            </a:r>
            <a:endParaRPr lang="en-US"/>
          </a:p>
        </p:txBody>
      </p:sp>
      <p:sp>
        <p:nvSpPr>
          <p:cNvPr id="8" name="Segnaposto data 7"/>
          <p:cNvSpPr>
            <a:spLocks noGrp="1"/>
          </p:cNvSpPr>
          <p:nvPr>
            <p:ph type="dt" idx="10"/>
          </p:nvPr>
        </p:nvSpPr>
        <p:spPr/>
        <p:txBody>
          <a:bodyPr/>
          <a:lstStyle/>
          <a:p>
            <a:pPr>
              <a:defRPr/>
            </a:pPr>
            <a:r>
              <a:rPr lang="it-IT" smtClean="0"/>
              <a:t>P. Lenisa</a:t>
            </a:r>
            <a:endParaRPr lang="en-US"/>
          </a:p>
        </p:txBody>
      </p:sp>
    </p:spTree>
    <p:extLst>
      <p:ext uri="{BB962C8B-B14F-4D97-AF65-F5344CB8AC3E}">
        <p14:creationId xmlns="" xmlns:p14="http://schemas.microsoft.com/office/powerpoint/2010/main" val="3170225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bg1">
                    <a:lumMod val="50000"/>
                  </a:schemeClr>
                </a:solidFill>
              </a:rPr>
              <a:t>Series of PST(P) Workshops</a:t>
            </a:r>
            <a:endParaRPr lang="en-US" sz="3200" b="1">
              <a:solidFill>
                <a:schemeClr val="bg1">
                  <a:lumMod val="50000"/>
                </a:schemeClr>
              </a:solidFill>
            </a:endParaRPr>
          </a:p>
        </p:txBody>
      </p:sp>
      <p:sp>
        <p:nvSpPr>
          <p:cNvPr id="3" name="Inhaltsplatzhalter 2"/>
          <p:cNvSpPr>
            <a:spLocks noGrp="1"/>
          </p:cNvSpPr>
          <p:nvPr>
            <p:ph idx="1"/>
          </p:nvPr>
        </p:nvSpPr>
        <p:spPr>
          <a:xfrm>
            <a:off x="251520" y="1772816"/>
            <a:ext cx="8640960" cy="4421088"/>
          </a:xfrm>
        </p:spPr>
        <p:txBody>
          <a:bodyPr>
            <a:normAutofit fontScale="92500"/>
          </a:bodyPr>
          <a:lstStyle/>
          <a:p>
            <a:pPr marL="0" lvl="0" indent="0" fontAlgn="base">
              <a:spcAft>
                <a:spcPct val="0"/>
              </a:spcAft>
              <a:buNone/>
              <a:defRPr/>
            </a:pPr>
            <a:r>
              <a:rPr lang="en-US" smtClean="0">
                <a:solidFill>
                  <a:schemeClr val="tx2"/>
                </a:solidFill>
                <a:latin typeface="+mj-lt"/>
              </a:rPr>
              <a:t>After 1990: Workshops predominantly in the uneven years between the Spin Symposia!</a:t>
            </a:r>
          </a:p>
          <a:p>
            <a:pPr marL="0" lvl="0" indent="0" fontAlgn="base">
              <a:lnSpc>
                <a:spcPts val="3000"/>
              </a:lnSpc>
              <a:spcBef>
                <a:spcPts val="600"/>
              </a:spcBef>
              <a:spcAft>
                <a:spcPct val="0"/>
              </a:spcAft>
              <a:buNone/>
              <a:defRPr/>
            </a:pPr>
            <a:r>
              <a:rPr lang="en-US" sz="2800" smtClean="0"/>
              <a:t>e.g. ‘Pol. Beams/Sources and Targets’: Heidelberg 1991 </a:t>
            </a:r>
            <a:r>
              <a:rPr lang="en-US" sz="2400" smtClean="0"/>
              <a:t>(restricted to ‘Pol. Gas Targets’)</a:t>
            </a:r>
          </a:p>
          <a:p>
            <a:pPr marL="0" lvl="0" indent="0" fontAlgn="base">
              <a:spcAft>
                <a:spcPct val="0"/>
              </a:spcAft>
              <a:buNone/>
              <a:defRPr/>
            </a:pPr>
            <a:r>
              <a:rPr lang="en-US" sz="2400" smtClean="0">
                <a:solidFill>
                  <a:schemeClr val="bg1">
                    <a:lumMod val="50000"/>
                  </a:schemeClr>
                </a:solidFill>
              </a:rPr>
              <a:t>followed by  </a:t>
            </a:r>
            <a:r>
              <a:rPr lang="en-US" sz="2800" smtClean="0"/>
              <a:t>Madison 1993, Cologne 1995, Urbana 1997, Erlangen 1999, Nashville 2001, Novosibirsk 2003, Tokyo 2005, Brookhaven 2007, Ferrara 2009 and St. Petersburg 2011.</a:t>
            </a:r>
          </a:p>
          <a:p>
            <a:pPr marL="0" lvl="0" indent="0" fontAlgn="base">
              <a:spcAft>
                <a:spcPct val="0"/>
              </a:spcAft>
              <a:buNone/>
              <a:defRPr/>
            </a:pPr>
            <a:r>
              <a:rPr lang="en-US" sz="2800" b="1" smtClean="0">
                <a:solidFill>
                  <a:srgbClr val="C00000"/>
                </a:solidFill>
              </a:rPr>
              <a:t>     Now we are attending #15:  PSTP 2013 in Virginia! </a:t>
            </a:r>
          </a:p>
          <a:p>
            <a:pPr marL="0" lvl="0" indent="0" fontAlgn="base">
              <a:spcAft>
                <a:spcPct val="0"/>
              </a:spcAft>
              <a:buNone/>
              <a:defRPr/>
            </a:pPr>
            <a:endParaRPr lang="en-US" sz="2000" smtClean="0"/>
          </a:p>
          <a:p>
            <a:pPr marL="0" lvl="0" indent="0" fontAlgn="base">
              <a:spcAft>
                <a:spcPct val="0"/>
              </a:spcAft>
              <a:buNone/>
              <a:defRPr/>
            </a:pPr>
            <a:r>
              <a:rPr lang="en-US" sz="2000" smtClean="0"/>
              <a:t>   This would mean that Montana 1986 was the first PST workshop in our series…</a:t>
            </a:r>
            <a:endParaRPr lang="en-US" sz="2800" smtClean="0"/>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8</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468007" y="1789379"/>
            <a:ext cx="4171103" cy="3276000"/>
            <a:chOff x="468004" y="1789379"/>
            <a:chExt cx="4171107" cy="3276000"/>
          </a:xfrm>
        </p:grpSpPr>
        <p:pic>
          <p:nvPicPr>
            <p:cNvPr id="10242" name="Picture 4"/>
            <p:cNvPicPr>
              <a:picLocks noChangeAspect="1" noChangeArrowheads="1"/>
            </p:cNvPicPr>
            <p:nvPr/>
          </p:nvPicPr>
          <p:blipFill>
            <a:blip r:embed="rId3" cstate="print"/>
            <a:srcRect/>
            <a:stretch>
              <a:fillRect/>
            </a:stretch>
          </p:blipFill>
          <p:spPr bwMode="auto">
            <a:xfrm>
              <a:off x="468004" y="1789379"/>
              <a:ext cx="4027136" cy="3276000"/>
            </a:xfrm>
            <a:prstGeom prst="rect">
              <a:avLst/>
            </a:prstGeom>
            <a:ln>
              <a:noFill/>
            </a:ln>
            <a:effectLst>
              <a:outerShdw blurRad="292100" dist="139700" dir="2700000" algn="tl" rotWithShape="0">
                <a:srgbClr val="333333">
                  <a:alpha val="65000"/>
                </a:srgbClr>
              </a:outerShdw>
            </a:effectLst>
          </p:spPr>
        </p:pic>
        <p:sp>
          <p:nvSpPr>
            <p:cNvPr id="10247" name="Textfeld 7"/>
            <p:cNvSpPr txBox="1">
              <a:spLocks noChangeArrowheads="1"/>
            </p:cNvSpPr>
            <p:nvPr/>
          </p:nvSpPr>
          <p:spPr bwMode="auto">
            <a:xfrm>
              <a:off x="3059831" y="4741403"/>
              <a:ext cx="1579280" cy="307777"/>
            </a:xfrm>
            <a:prstGeom prst="rect">
              <a:avLst/>
            </a:prstGeom>
            <a:noFill/>
            <a:ln w="9525">
              <a:noFill/>
              <a:miter lim="800000"/>
              <a:headEnd/>
              <a:tailEnd/>
            </a:ln>
          </p:spPr>
          <p:txBody>
            <a:bodyPr wrap="none">
              <a:spAutoFit/>
            </a:bodyPr>
            <a:lstStyle/>
            <a:p>
              <a:r>
                <a:rPr lang="de-DE" sz="1400" dirty="0">
                  <a:solidFill>
                    <a:srgbClr val="000000"/>
                  </a:solidFill>
                  <a:latin typeface="Comic Sans MS" pitchFamily="66" charset="0"/>
                </a:rPr>
                <a:t>(</a:t>
              </a:r>
              <a:r>
                <a:rPr lang="de-DE" sz="1400" dirty="0" err="1">
                  <a:solidFill>
                    <a:srgbClr val="000000"/>
                  </a:solidFill>
                  <a:latin typeface="Comic Sans MS" pitchFamily="66" charset="0"/>
                </a:rPr>
                <a:t>from</a:t>
              </a:r>
              <a:r>
                <a:rPr lang="de-DE" sz="1400" dirty="0">
                  <a:solidFill>
                    <a:srgbClr val="000000"/>
                  </a:solidFill>
                  <a:latin typeface="Comic Sans MS" pitchFamily="66" charset="0"/>
                </a:rPr>
                <a:t> R. </a:t>
              </a:r>
              <a:r>
                <a:rPr lang="de-DE" sz="1400" dirty="0" err="1">
                  <a:solidFill>
                    <a:srgbClr val="000000"/>
                  </a:solidFill>
                  <a:latin typeface="Comic Sans MS" pitchFamily="66" charset="0"/>
                </a:rPr>
                <a:t>Talman</a:t>
              </a:r>
              <a:r>
                <a:rPr lang="de-DE" sz="1400" dirty="0">
                  <a:solidFill>
                    <a:srgbClr val="000000"/>
                  </a:solidFill>
                  <a:latin typeface="Comic Sans MS" pitchFamily="66" charset="0"/>
                </a:rPr>
                <a:t>)</a:t>
              </a:r>
            </a:p>
          </p:txBody>
        </p:sp>
      </p:grpSp>
      <p:grpSp>
        <p:nvGrpSpPr>
          <p:cNvPr id="4" name="Gruppieren 3"/>
          <p:cNvGrpSpPr/>
          <p:nvPr/>
        </p:nvGrpSpPr>
        <p:grpSpPr>
          <a:xfrm>
            <a:off x="5436451" y="1736815"/>
            <a:ext cx="3360491" cy="4032448"/>
            <a:chOff x="5436448" y="1736812"/>
            <a:chExt cx="3360489" cy="4032448"/>
          </a:xfrm>
          <a:effectLst>
            <a:glow rad="101600">
              <a:schemeClr val="accent4">
                <a:satMod val="175000"/>
                <a:alpha val="40000"/>
              </a:schemeClr>
            </a:glow>
            <a:outerShdw blurRad="50800" dist="127000" dir="3000000" algn="br" rotWithShape="0">
              <a:prstClr val="black">
                <a:alpha val="40000"/>
              </a:prstClr>
            </a:outerShdw>
          </a:effectLst>
        </p:grpSpPr>
        <p:grpSp>
          <p:nvGrpSpPr>
            <p:cNvPr id="5" name="Gruppieren 17"/>
            <p:cNvGrpSpPr/>
            <p:nvPr/>
          </p:nvGrpSpPr>
          <p:grpSpPr>
            <a:xfrm>
              <a:off x="5436448" y="1736812"/>
              <a:ext cx="3168000" cy="4007495"/>
              <a:chOff x="5436448" y="1880828"/>
              <a:chExt cx="3168000" cy="4007495"/>
            </a:xfrm>
            <a:effectLst>
              <a:outerShdw blurRad="50800" dist="38100" dir="2700000" algn="tl" rotWithShape="0">
                <a:prstClr val="black">
                  <a:alpha val="40000"/>
                </a:prstClr>
              </a:outerShdw>
            </a:effectLst>
          </p:grpSpPr>
          <p:pic>
            <p:nvPicPr>
              <p:cNvPr id="10245" name="Picture 3"/>
              <p:cNvPicPr>
                <a:picLocks noChangeAspect="1" noChangeArrowheads="1"/>
              </p:cNvPicPr>
              <p:nvPr/>
            </p:nvPicPr>
            <p:blipFill>
              <a:blip r:embed="rId4" cstate="print"/>
              <a:srcRect/>
              <a:stretch>
                <a:fillRect/>
              </a:stretch>
            </p:blipFill>
            <p:spPr bwMode="auto">
              <a:xfrm>
                <a:off x="5436448" y="1880828"/>
                <a:ext cx="3168000" cy="4007495"/>
              </a:xfrm>
              <a:prstGeom prst="rect">
                <a:avLst/>
              </a:prstGeom>
              <a:ln>
                <a:noFill/>
              </a:ln>
              <a:effectLst>
                <a:outerShdw blurRad="292100" dist="139700" dir="2700000" algn="tl" rotWithShape="0">
                  <a:srgbClr val="333333">
                    <a:alpha val="65000"/>
                  </a:srgbClr>
                </a:outerShdw>
              </a:effectLst>
            </p:spPr>
          </p:pic>
          <p:sp>
            <p:nvSpPr>
              <p:cNvPr id="10246" name="Rechteck 6"/>
              <p:cNvSpPr>
                <a:spLocks noChangeArrowheads="1"/>
              </p:cNvSpPr>
              <p:nvPr/>
            </p:nvSpPr>
            <p:spPr bwMode="auto">
              <a:xfrm>
                <a:off x="5471207" y="3357268"/>
                <a:ext cx="288925" cy="371513"/>
              </a:xfrm>
              <a:prstGeom prst="rect">
                <a:avLst/>
              </a:prstGeom>
              <a:solidFill>
                <a:schemeClr val="bg1"/>
              </a:solidFill>
              <a:ln w="9525" algn="ctr">
                <a:noFill/>
                <a:round/>
                <a:headEnd/>
                <a:tailEnd/>
              </a:ln>
            </p:spPr>
            <p:txBody>
              <a:bodyPr lIns="90000" tIns="46800" rIns="90000" bIns="46800">
                <a:spAutoFit/>
              </a:bodyPr>
              <a:lstStyle/>
              <a:p>
                <a:endParaRPr lang="de-DE">
                  <a:solidFill>
                    <a:srgbClr val="000000"/>
                  </a:solidFill>
                  <a:latin typeface="Comic Sans MS" pitchFamily="66" charset="0"/>
                </a:endParaRPr>
              </a:p>
            </p:txBody>
          </p:sp>
        </p:grpSp>
        <p:sp>
          <p:nvSpPr>
            <p:cNvPr id="10248" name="Textfeld 8"/>
            <p:cNvSpPr txBox="1">
              <a:spLocks noChangeArrowheads="1"/>
            </p:cNvSpPr>
            <p:nvPr/>
          </p:nvSpPr>
          <p:spPr bwMode="auto">
            <a:xfrm>
              <a:off x="7110258" y="5461483"/>
              <a:ext cx="1686679" cy="307777"/>
            </a:xfrm>
            <a:prstGeom prst="rect">
              <a:avLst/>
            </a:prstGeom>
            <a:noFill/>
            <a:ln w="9525">
              <a:noFill/>
              <a:miter lim="800000"/>
              <a:headEnd/>
              <a:tailEnd/>
            </a:ln>
          </p:spPr>
          <p:txBody>
            <a:bodyPr wrap="none">
              <a:spAutoFit/>
            </a:bodyPr>
            <a:lstStyle/>
            <a:p>
              <a:r>
                <a:rPr lang="de-DE" sz="1400" dirty="0">
                  <a:solidFill>
                    <a:srgbClr val="000000"/>
                  </a:solidFill>
                  <a:latin typeface="Comic Sans MS" pitchFamily="66" charset="0"/>
                </a:rPr>
                <a:t>(</a:t>
              </a:r>
              <a:r>
                <a:rPr lang="de-DE" sz="1400" dirty="0" err="1">
                  <a:solidFill>
                    <a:srgbClr val="000000"/>
                  </a:solidFill>
                  <a:latin typeface="Comic Sans MS" pitchFamily="66" charset="0"/>
                </a:rPr>
                <a:t>from</a:t>
              </a:r>
              <a:r>
                <a:rPr lang="de-DE" sz="1400" dirty="0">
                  <a:solidFill>
                    <a:srgbClr val="000000"/>
                  </a:solidFill>
                  <a:latin typeface="Comic Sans MS" pitchFamily="66" charset="0"/>
                </a:rPr>
                <a:t> A. Lehrach)</a:t>
              </a:r>
            </a:p>
          </p:txBody>
        </p:sp>
      </p:grpSp>
      <p:sp>
        <p:nvSpPr>
          <p:cNvPr id="10" name="Foliennummernplatzhalter 9"/>
          <p:cNvSpPr>
            <a:spLocks noGrp="1"/>
          </p:cNvSpPr>
          <p:nvPr>
            <p:ph type="sldNum" idx="12"/>
          </p:nvPr>
        </p:nvSpPr>
        <p:spPr/>
        <p:txBody>
          <a:bodyPr>
            <a:normAutofit/>
          </a:bodyPr>
          <a:lstStyle/>
          <a:p>
            <a:fld id="{C1B7C8C8-98E1-4AA1-9790-A76A83605039}" type="slidenum">
              <a:rPr lang="en-US" smtClean="0">
                <a:solidFill>
                  <a:srgbClr val="000000"/>
                </a:solidFill>
                <a:latin typeface="Comic Sans MS" pitchFamily="66" charset="0"/>
              </a:rPr>
              <a:pPr/>
              <a:t>80</a:t>
            </a:fld>
            <a:endParaRPr lang="en-US">
              <a:solidFill>
                <a:srgbClr val="000000"/>
              </a:solidFill>
              <a:latin typeface="Comic Sans MS" pitchFamily="66" charset="0"/>
            </a:endParaRPr>
          </a:p>
        </p:txBody>
      </p:sp>
      <p:sp>
        <p:nvSpPr>
          <p:cNvPr id="13" name="Textfeld 12"/>
          <p:cNvSpPr txBox="1"/>
          <p:nvPr/>
        </p:nvSpPr>
        <p:spPr>
          <a:xfrm>
            <a:off x="431543" y="1103742"/>
            <a:ext cx="4063598" cy="400002"/>
          </a:xfrm>
          <a:prstGeom prst="rect">
            <a:avLst/>
          </a:prstGeom>
          <a:solidFill>
            <a:schemeClr val="bg1"/>
          </a:solidFill>
        </p:spPr>
        <p:txBody>
          <a:bodyPr wrap="square" lIns="91330" tIns="45667" rIns="91330" bIns="45667" rtlCol="0">
            <a:spAutoFit/>
          </a:bodyPr>
          <a:lstStyle/>
          <a:p>
            <a:r>
              <a:rPr lang="de-DE" sz="2000" dirty="0" err="1">
                <a:latin typeface="Comic Sans MS" pitchFamily="66" charset="0"/>
              </a:rPr>
              <a:t>pEDM</a:t>
            </a:r>
            <a:r>
              <a:rPr lang="de-DE" sz="2000" dirty="0">
                <a:latin typeface="Comic Sans MS" pitchFamily="66" charset="0"/>
              </a:rPr>
              <a:t> in all </a:t>
            </a:r>
            <a:r>
              <a:rPr lang="de-DE" sz="2000" dirty="0" err="1">
                <a:latin typeface="Comic Sans MS" pitchFamily="66" charset="0"/>
              </a:rPr>
              <a:t>electric</a:t>
            </a:r>
            <a:r>
              <a:rPr lang="de-DE" sz="2000" dirty="0">
                <a:latin typeface="Comic Sans MS" pitchFamily="66" charset="0"/>
              </a:rPr>
              <a:t> ring </a:t>
            </a:r>
            <a:r>
              <a:rPr lang="de-DE" sz="2000" dirty="0" err="1">
                <a:latin typeface="Comic Sans MS" pitchFamily="66" charset="0"/>
              </a:rPr>
              <a:t>at</a:t>
            </a:r>
            <a:r>
              <a:rPr lang="de-DE" sz="2000" dirty="0">
                <a:latin typeface="Comic Sans MS" pitchFamily="66" charset="0"/>
              </a:rPr>
              <a:t> BNL</a:t>
            </a:r>
          </a:p>
        </p:txBody>
      </p:sp>
      <p:sp>
        <p:nvSpPr>
          <p:cNvPr id="17" name="Textfeld 16"/>
          <p:cNvSpPr txBox="1"/>
          <p:nvPr/>
        </p:nvSpPr>
        <p:spPr>
          <a:xfrm>
            <a:off x="5184068" y="1107810"/>
            <a:ext cx="3564396" cy="707779"/>
          </a:xfrm>
          <a:prstGeom prst="rect">
            <a:avLst/>
          </a:prstGeom>
          <a:solidFill>
            <a:schemeClr val="bg1"/>
          </a:solidFill>
        </p:spPr>
        <p:txBody>
          <a:bodyPr wrap="square" lIns="91330" tIns="45667" rIns="91330" bIns="45667" rtlCol="0">
            <a:spAutoFit/>
          </a:bodyPr>
          <a:lstStyle/>
          <a:p>
            <a:pPr algn="ctr"/>
            <a:r>
              <a:rPr lang="de-DE" sz="2000" dirty="0">
                <a:latin typeface="Comic Sans MS" pitchFamily="66" charset="0"/>
              </a:rPr>
              <a:t>Jülich, </a:t>
            </a:r>
            <a:r>
              <a:rPr lang="de-DE" sz="2000" dirty="0" err="1">
                <a:latin typeface="Comic Sans MS" pitchFamily="66" charset="0"/>
              </a:rPr>
              <a:t>focus</a:t>
            </a:r>
            <a:r>
              <a:rPr lang="de-DE" sz="2000" dirty="0">
                <a:latin typeface="Comic Sans MS" pitchFamily="66" charset="0"/>
              </a:rPr>
              <a:t> on </a:t>
            </a:r>
            <a:r>
              <a:rPr lang="de-DE" sz="2000" dirty="0" err="1">
                <a:latin typeface="Comic Sans MS" pitchFamily="66" charset="0"/>
              </a:rPr>
              <a:t>deuterons</a:t>
            </a:r>
            <a:r>
              <a:rPr lang="de-DE" sz="2000" dirty="0">
                <a:latin typeface="Comic Sans MS" pitchFamily="66" charset="0"/>
              </a:rPr>
              <a:t>, </a:t>
            </a:r>
            <a:br>
              <a:rPr lang="de-DE" sz="2000" dirty="0">
                <a:latin typeface="Comic Sans MS" pitchFamily="66" charset="0"/>
              </a:rPr>
            </a:br>
            <a:r>
              <a:rPr lang="de-DE" sz="2000" dirty="0" err="1">
                <a:latin typeface="Comic Sans MS" pitchFamily="66" charset="0"/>
              </a:rPr>
              <a:t>or</a:t>
            </a:r>
            <a:r>
              <a:rPr lang="de-DE" sz="2000" dirty="0">
                <a:latin typeface="Comic Sans MS" pitchFamily="66" charset="0"/>
              </a:rPr>
              <a:t> a </a:t>
            </a:r>
            <a:r>
              <a:rPr lang="de-DE" sz="2000" dirty="0" err="1">
                <a:latin typeface="Comic Sans MS" pitchFamily="66" charset="0"/>
              </a:rPr>
              <a:t>combined</a:t>
            </a:r>
            <a:r>
              <a:rPr lang="de-DE" sz="2000" dirty="0">
                <a:latin typeface="Comic Sans MS" pitchFamily="66" charset="0"/>
              </a:rPr>
              <a:t> </a:t>
            </a:r>
            <a:r>
              <a:rPr lang="de-DE" sz="2000" dirty="0" err="1">
                <a:latin typeface="Comic Sans MS" pitchFamily="66" charset="0"/>
              </a:rPr>
              <a:t>machine</a:t>
            </a:r>
            <a:endParaRPr lang="de-DE" sz="2000" dirty="0">
              <a:latin typeface="Comic Sans MS" pitchFamily="66" charset="0"/>
            </a:endParaRPr>
          </a:p>
        </p:txBody>
      </p:sp>
      <p:sp>
        <p:nvSpPr>
          <p:cNvPr id="19" name="Rechteck 18"/>
          <p:cNvSpPr/>
          <p:nvPr/>
        </p:nvSpPr>
        <p:spPr bwMode="auto">
          <a:xfrm>
            <a:off x="-1476672" y="4005063"/>
            <a:ext cx="914400" cy="371404"/>
          </a:xfrm>
          <a:prstGeom prst="rect">
            <a:avLst/>
          </a:prstGeom>
          <a:noFill/>
          <a:ln w="9525" cap="flat" cmpd="sng" algn="ctr">
            <a:noFill/>
            <a:prstDash val="solid"/>
            <a:round/>
            <a:headEnd type="none" w="med" len="med"/>
            <a:tailEnd type="none" w="med" len="med"/>
          </a:ln>
          <a:effectLst/>
        </p:spPr>
        <p:txBody>
          <a:bodyPr vert="horz" wrap="square" lIns="89895" tIns="46746" rIns="89895" bIns="46746" numCol="1" rtlCol="0" anchor="t" anchorCtr="0" compatLnSpc="1">
            <a:prstTxWarp prst="textNoShape">
              <a:avLst/>
            </a:prstTxWarp>
            <a:spAutoFit/>
          </a:bodyPr>
          <a:lstStyle/>
          <a:p>
            <a:endParaRPr lang="de-DE" smtClean="0">
              <a:solidFill>
                <a:srgbClr val="000000"/>
              </a:solidFill>
            </a:endParaRPr>
          </a:p>
        </p:txBody>
      </p:sp>
      <p:sp>
        <p:nvSpPr>
          <p:cNvPr id="20" name="Textfeld 19"/>
          <p:cNvSpPr txBox="1"/>
          <p:nvPr/>
        </p:nvSpPr>
        <p:spPr>
          <a:xfrm>
            <a:off x="511273" y="5229200"/>
            <a:ext cx="4047681" cy="400002"/>
          </a:xfrm>
          <a:prstGeom prst="rect">
            <a:avLst/>
          </a:prstGeom>
          <a:solidFill>
            <a:schemeClr val="bg1"/>
          </a:solidFill>
        </p:spPr>
        <p:txBody>
          <a:bodyPr wrap="none" lIns="91330" tIns="45667" rIns="91330" bIns="45667" rtlCol="0">
            <a:spAutoFit/>
          </a:bodyPr>
          <a:lstStyle/>
          <a:p>
            <a:r>
              <a:rPr lang="de-DE" sz="2000" dirty="0">
                <a:latin typeface="Comic Sans MS" pitchFamily="66" charset="0"/>
              </a:rPr>
              <a:t>CW </a:t>
            </a:r>
            <a:r>
              <a:rPr lang="de-DE" sz="2000" dirty="0" err="1">
                <a:latin typeface="Comic Sans MS" pitchFamily="66" charset="0"/>
              </a:rPr>
              <a:t>and</a:t>
            </a:r>
            <a:r>
              <a:rPr lang="de-DE" sz="2000" dirty="0">
                <a:latin typeface="Comic Sans MS" pitchFamily="66" charset="0"/>
              </a:rPr>
              <a:t> CCW </a:t>
            </a:r>
            <a:r>
              <a:rPr lang="de-DE" sz="2000" dirty="0" err="1">
                <a:latin typeface="Comic Sans MS" pitchFamily="66" charset="0"/>
              </a:rPr>
              <a:t>propagating</a:t>
            </a:r>
            <a:r>
              <a:rPr lang="de-DE" sz="2000" dirty="0">
                <a:latin typeface="Comic Sans MS" pitchFamily="66" charset="0"/>
              </a:rPr>
              <a:t> </a:t>
            </a:r>
            <a:r>
              <a:rPr lang="de-DE" sz="2000" dirty="0" err="1">
                <a:latin typeface="Comic Sans MS" pitchFamily="66" charset="0"/>
              </a:rPr>
              <a:t>beams</a:t>
            </a:r>
            <a:endParaRPr lang="de-DE" sz="2000" dirty="0">
              <a:latin typeface="Comic Sans MS" pitchFamily="66" charset="0"/>
            </a:endParaRPr>
          </a:p>
        </p:txBody>
      </p:sp>
      <p:sp>
        <p:nvSpPr>
          <p:cNvPr id="21" name="Rectangle 2"/>
          <p:cNvSpPr txBox="1">
            <a:spLocks noChangeArrowheads="1"/>
          </p:cNvSpPr>
          <p:nvPr/>
        </p:nvSpPr>
        <p:spPr bwMode="auto">
          <a:xfrm>
            <a:off x="2284539" y="160708"/>
            <a:ext cx="4400750" cy="684126"/>
          </a:xfrm>
          <a:prstGeom prst="rect">
            <a:avLst/>
          </a:prstGeom>
          <a:noFill/>
          <a:ln w="9525">
            <a:noFill/>
            <a:miter lim="800000"/>
            <a:headEnd/>
            <a:tailEnd/>
          </a:ln>
        </p:spPr>
        <p:txBody>
          <a:bodyPr vert="horz" wrap="square" lIns="91330" tIns="45667" rIns="91330" bIns="45667" numCol="1" anchor="ctr" anchorCtr="0" compatLnSpc="1">
            <a:prstTxWarp prst="textNoShape">
              <a:avLst/>
            </a:prstTxWarp>
          </a:bodyPr>
          <a:lstStyle>
            <a:lvl1pPr algn="l" rtl="0" fontAlgn="base">
              <a:spcBef>
                <a:spcPct val="0"/>
              </a:spcBef>
              <a:spcAft>
                <a:spcPct val="0"/>
              </a:spcAft>
              <a:defRPr sz="2600" b="1">
                <a:solidFill>
                  <a:srgbClr val="005B82"/>
                </a:solidFill>
                <a:latin typeface="+mj-lt"/>
                <a:ea typeface="+mj-ea"/>
                <a:cs typeface="+mj-cs"/>
              </a:defRPr>
            </a:lvl1pPr>
            <a:lvl2pPr algn="l" rtl="0" fontAlgn="base">
              <a:spcBef>
                <a:spcPct val="0"/>
              </a:spcBef>
              <a:spcAft>
                <a:spcPct val="0"/>
              </a:spcAft>
              <a:defRPr sz="2600" b="1">
                <a:solidFill>
                  <a:srgbClr val="005B82"/>
                </a:solidFill>
                <a:latin typeface="Arial" pitchFamily="34" charset="0"/>
                <a:cs typeface="Arial" pitchFamily="34" charset="0"/>
              </a:defRPr>
            </a:lvl2pPr>
            <a:lvl3pPr algn="l" rtl="0" fontAlgn="base">
              <a:spcBef>
                <a:spcPct val="0"/>
              </a:spcBef>
              <a:spcAft>
                <a:spcPct val="0"/>
              </a:spcAft>
              <a:defRPr sz="2600" b="1">
                <a:solidFill>
                  <a:srgbClr val="005B82"/>
                </a:solidFill>
                <a:latin typeface="Arial" pitchFamily="34" charset="0"/>
                <a:cs typeface="Arial" pitchFamily="34" charset="0"/>
              </a:defRPr>
            </a:lvl3pPr>
            <a:lvl4pPr algn="l" rtl="0" fontAlgn="base">
              <a:spcBef>
                <a:spcPct val="0"/>
              </a:spcBef>
              <a:spcAft>
                <a:spcPct val="0"/>
              </a:spcAft>
              <a:defRPr sz="2600" b="1">
                <a:solidFill>
                  <a:srgbClr val="005B82"/>
                </a:solidFill>
                <a:latin typeface="Arial" pitchFamily="34" charset="0"/>
                <a:cs typeface="Arial" pitchFamily="34" charset="0"/>
              </a:defRPr>
            </a:lvl4pPr>
            <a:lvl5pPr algn="l" rtl="0" fontAlgn="base">
              <a:spcBef>
                <a:spcPct val="0"/>
              </a:spcBef>
              <a:spcAft>
                <a:spcPct val="0"/>
              </a:spcAft>
              <a:defRPr sz="2600" b="1">
                <a:solidFill>
                  <a:srgbClr val="005B82"/>
                </a:solidFill>
                <a:latin typeface="Arial" pitchFamily="34" charset="0"/>
                <a:cs typeface="Arial" pitchFamily="34" charset="0"/>
              </a:defRPr>
            </a:lvl5pPr>
            <a:lvl6pPr marL="457200" algn="l" rtl="0" fontAlgn="base">
              <a:spcBef>
                <a:spcPct val="0"/>
              </a:spcBef>
              <a:spcAft>
                <a:spcPct val="0"/>
              </a:spcAft>
              <a:defRPr sz="2600" b="1">
                <a:solidFill>
                  <a:srgbClr val="005B82"/>
                </a:solidFill>
                <a:latin typeface="Arial" pitchFamily="34" charset="0"/>
                <a:cs typeface="Arial" pitchFamily="34" charset="0"/>
              </a:defRPr>
            </a:lvl6pPr>
            <a:lvl7pPr marL="914400" algn="l" rtl="0" fontAlgn="base">
              <a:spcBef>
                <a:spcPct val="0"/>
              </a:spcBef>
              <a:spcAft>
                <a:spcPct val="0"/>
              </a:spcAft>
              <a:defRPr sz="2600" b="1">
                <a:solidFill>
                  <a:srgbClr val="005B82"/>
                </a:solidFill>
                <a:latin typeface="Arial" pitchFamily="34" charset="0"/>
                <a:cs typeface="Arial" pitchFamily="34" charset="0"/>
              </a:defRPr>
            </a:lvl7pPr>
            <a:lvl8pPr marL="1371600" algn="l" rtl="0" fontAlgn="base">
              <a:spcBef>
                <a:spcPct val="0"/>
              </a:spcBef>
              <a:spcAft>
                <a:spcPct val="0"/>
              </a:spcAft>
              <a:defRPr sz="2600" b="1">
                <a:solidFill>
                  <a:srgbClr val="005B82"/>
                </a:solidFill>
                <a:latin typeface="Arial" pitchFamily="34" charset="0"/>
                <a:cs typeface="Arial" pitchFamily="34" charset="0"/>
              </a:defRPr>
            </a:lvl8pPr>
            <a:lvl9pPr marL="1828800" algn="l" rtl="0" fontAlgn="base">
              <a:spcBef>
                <a:spcPct val="0"/>
              </a:spcBef>
              <a:spcAft>
                <a:spcPct val="0"/>
              </a:spcAft>
              <a:defRPr sz="2600" b="1">
                <a:solidFill>
                  <a:srgbClr val="005B82"/>
                </a:solidFill>
                <a:latin typeface="Arial" pitchFamily="34" charset="0"/>
                <a:cs typeface="Arial" pitchFamily="34" charset="0"/>
              </a:defRPr>
            </a:lvl9pPr>
          </a:lstStyle>
          <a:p>
            <a:r>
              <a:rPr lang="de-DE" sz="2900" b="0" dirty="0">
                <a:solidFill>
                  <a:srgbClr val="FF0000"/>
                </a:solidFill>
                <a:latin typeface="Comic Sans MS" pitchFamily="66" charset="0"/>
              </a:rPr>
              <a:t>Storage ring </a:t>
            </a:r>
            <a:r>
              <a:rPr lang="de-DE" sz="2900" b="0" dirty="0" err="1">
                <a:solidFill>
                  <a:srgbClr val="FF0000"/>
                </a:solidFill>
                <a:latin typeface="Comic Sans MS" pitchFamily="66" charset="0"/>
              </a:rPr>
              <a:t>projects</a:t>
            </a:r>
            <a:endParaRPr lang="en-US" sz="2900" b="0" kern="0" dirty="0">
              <a:solidFill>
                <a:srgbClr val="FF0000"/>
              </a:solidFill>
              <a:latin typeface="Comic Sans MS" pitchFamily="66" charset="0"/>
            </a:endParaRPr>
          </a:p>
        </p:txBody>
      </p:sp>
      <p:sp>
        <p:nvSpPr>
          <p:cNvPr id="22" name="Rectangle 5"/>
          <p:cNvSpPr txBox="1">
            <a:spLocks noChangeArrowheads="1"/>
          </p:cNvSpPr>
          <p:nvPr/>
        </p:nvSpPr>
        <p:spPr bwMode="auto">
          <a:xfrm>
            <a:off x="1075604" y="5962961"/>
            <a:ext cx="7152441" cy="490761"/>
          </a:xfrm>
          <a:prstGeom prst="rect">
            <a:avLst/>
          </a:prstGeom>
          <a:solidFill>
            <a:schemeClr val="bg1"/>
          </a:solidFill>
          <a:ln>
            <a:noFill/>
          </a:ln>
          <a:extLst/>
        </p:spPr>
        <p:txBody>
          <a:bodyPr lIns="91330" tIns="45667" rIns="91330" bIns="45667" anchor="ctr"/>
          <a:lstStyle>
            <a:lvl1pPr marL="342900" indent="-342900"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algn="ctr" eaLnBrk="1" hangingPunct="1">
              <a:spcBef>
                <a:spcPct val="20000"/>
              </a:spcBef>
              <a:buClr>
                <a:srgbClr val="009EE0"/>
              </a:buClr>
              <a:defRPr/>
            </a:pPr>
            <a:r>
              <a:rPr lang="de-DE" sz="2200" dirty="0" err="1">
                <a:solidFill>
                  <a:srgbClr val="FF0000"/>
                </a:solidFill>
                <a:latin typeface="Comic Sans MS" pitchFamily="66" charset="0"/>
                <a:sym typeface="Wingdings" pitchFamily="2" charset="2"/>
              </a:rPr>
              <a:t>Two</a:t>
            </a:r>
            <a:r>
              <a:rPr lang="de-DE" sz="2200" dirty="0">
                <a:solidFill>
                  <a:srgbClr val="FF0000"/>
                </a:solidFill>
                <a:latin typeface="Comic Sans MS" pitchFamily="66" charset="0"/>
                <a:sym typeface="Wingdings" pitchFamily="2" charset="2"/>
              </a:rPr>
              <a:t> </a:t>
            </a:r>
            <a:r>
              <a:rPr lang="de-DE" sz="2200" dirty="0" err="1">
                <a:solidFill>
                  <a:srgbClr val="FF0000"/>
                </a:solidFill>
                <a:latin typeface="Comic Sans MS" pitchFamily="66" charset="0"/>
                <a:sym typeface="Wingdings" pitchFamily="2" charset="2"/>
              </a:rPr>
              <a:t>projects</a:t>
            </a:r>
            <a:r>
              <a:rPr lang="de-DE" sz="2200" dirty="0">
                <a:solidFill>
                  <a:srgbClr val="FF0000"/>
                </a:solidFill>
                <a:latin typeface="Comic Sans MS" pitchFamily="66" charset="0"/>
                <a:sym typeface="Wingdings" pitchFamily="2" charset="2"/>
              </a:rPr>
              <a:t>: </a:t>
            </a:r>
            <a:r>
              <a:rPr lang="de-DE" sz="2200" b="1" dirty="0">
                <a:solidFill>
                  <a:srgbClr val="FF0000"/>
                </a:solidFill>
                <a:latin typeface="Comic Sans MS" pitchFamily="66" charset="0"/>
                <a:sym typeface="Wingdings" pitchFamily="2" charset="2"/>
              </a:rPr>
              <a:t>US</a:t>
            </a:r>
            <a:r>
              <a:rPr lang="de-DE" sz="2200" dirty="0">
                <a:solidFill>
                  <a:srgbClr val="FF0000"/>
                </a:solidFill>
                <a:latin typeface="Comic Sans MS" pitchFamily="66" charset="0"/>
                <a:sym typeface="Wingdings" pitchFamily="2" charset="2"/>
              </a:rPr>
              <a:t> (BNL </a:t>
            </a:r>
            <a:r>
              <a:rPr lang="de-DE" sz="2200" dirty="0" err="1">
                <a:solidFill>
                  <a:srgbClr val="FF0000"/>
                </a:solidFill>
                <a:latin typeface="Comic Sans MS" pitchFamily="66" charset="0"/>
                <a:sym typeface="Wingdings" pitchFamily="2" charset="2"/>
              </a:rPr>
              <a:t>or</a:t>
            </a:r>
            <a:r>
              <a:rPr lang="de-DE" sz="2200" dirty="0">
                <a:solidFill>
                  <a:srgbClr val="FF0000"/>
                </a:solidFill>
                <a:latin typeface="Comic Sans MS" pitchFamily="66" charset="0"/>
                <a:sym typeface="Wingdings" pitchFamily="2" charset="2"/>
              </a:rPr>
              <a:t> FNAL) </a:t>
            </a:r>
            <a:r>
              <a:rPr lang="de-DE" sz="2200" dirty="0" err="1">
                <a:solidFill>
                  <a:srgbClr val="FF0000"/>
                </a:solidFill>
                <a:latin typeface="Comic Sans MS" pitchFamily="66" charset="0"/>
                <a:sym typeface="Wingdings" pitchFamily="2" charset="2"/>
              </a:rPr>
              <a:t>and</a:t>
            </a:r>
            <a:r>
              <a:rPr lang="de-DE" sz="2200" dirty="0">
                <a:solidFill>
                  <a:srgbClr val="FF0000"/>
                </a:solidFill>
                <a:latin typeface="Comic Sans MS" pitchFamily="66" charset="0"/>
                <a:sym typeface="Wingdings" pitchFamily="2" charset="2"/>
              </a:rPr>
              <a:t> </a:t>
            </a:r>
            <a:r>
              <a:rPr lang="de-DE" sz="2200" b="1" dirty="0">
                <a:solidFill>
                  <a:srgbClr val="FF0000"/>
                </a:solidFill>
                <a:latin typeface="Comic Sans MS" pitchFamily="66" charset="0"/>
                <a:sym typeface="Wingdings" pitchFamily="2" charset="2"/>
              </a:rPr>
              <a:t>Europe</a:t>
            </a:r>
            <a:r>
              <a:rPr lang="de-DE" sz="2200" dirty="0">
                <a:solidFill>
                  <a:srgbClr val="FF0000"/>
                </a:solidFill>
                <a:latin typeface="Comic Sans MS" pitchFamily="66" charset="0"/>
                <a:sym typeface="Wingdings" pitchFamily="2" charset="2"/>
              </a:rPr>
              <a:t> (FZJ) </a:t>
            </a:r>
            <a:endParaRPr lang="de-DE" sz="2200" dirty="0">
              <a:solidFill>
                <a:srgbClr val="FF0000"/>
              </a:solidFill>
              <a:latin typeface="Comic Sans MS" pitchFamily="66" charset="0"/>
            </a:endParaRPr>
          </a:p>
        </p:txBody>
      </p:sp>
      <p:pic>
        <p:nvPicPr>
          <p:cNvPr id="23" name="Picture 3"/>
          <p:cNvPicPr>
            <a:picLocks noChangeAspect="1"/>
          </p:cNvPicPr>
          <p:nvPr/>
        </p:nvPicPr>
        <p:blipFill>
          <a:blip r:embed="rId5" cstate="print"/>
          <a:srcRect l="11396" t="14388" r="5987" b="4613"/>
          <a:stretch>
            <a:fillRect/>
          </a:stretch>
        </p:blipFill>
        <p:spPr>
          <a:xfrm>
            <a:off x="467542" y="1772815"/>
            <a:ext cx="4027378" cy="2988000"/>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431545" y="1467851"/>
            <a:ext cx="1401124" cy="369225"/>
          </a:xfrm>
          <a:prstGeom prst="rect">
            <a:avLst/>
          </a:prstGeom>
          <a:solidFill>
            <a:schemeClr val="bg1"/>
          </a:solidFill>
        </p:spPr>
        <p:txBody>
          <a:bodyPr wrap="none" lIns="91330" tIns="45667" rIns="91330" bIns="45667">
            <a:spAutoFit/>
          </a:bodyPr>
          <a:lstStyle/>
          <a:p>
            <a:r>
              <a:rPr lang="de-DE" dirty="0" err="1">
                <a:latin typeface="Comic Sans MS" pitchFamily="66" charset="0"/>
              </a:rPr>
              <a:t>or</a:t>
            </a:r>
            <a:r>
              <a:rPr lang="de-DE" dirty="0">
                <a:latin typeface="Comic Sans MS" pitchFamily="66" charset="0"/>
              </a:rPr>
              <a:t> </a:t>
            </a:r>
            <a:r>
              <a:rPr lang="de-DE" dirty="0" err="1">
                <a:latin typeface="Comic Sans MS" pitchFamily="66" charset="0"/>
              </a:rPr>
              <a:t>at</a:t>
            </a:r>
            <a:r>
              <a:rPr lang="de-DE" dirty="0">
                <a:latin typeface="Comic Sans MS" pitchFamily="66" charset="0"/>
              </a:rPr>
              <a:t> FNAL</a:t>
            </a:r>
          </a:p>
        </p:txBody>
      </p:sp>
    </p:spTree>
    <p:extLst>
      <p:ext uri="{BB962C8B-B14F-4D97-AF65-F5344CB8AC3E}">
        <p14:creationId xmlns="" xmlns:p14="http://schemas.microsoft.com/office/powerpoint/2010/main" val="41664914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22"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05261" y="234952"/>
            <a:ext cx="5001544" cy="760768"/>
          </a:xfrm>
          <a:prstGeom prst="rect">
            <a:avLst/>
          </a:prstGeom>
          <a:noFill/>
        </p:spPr>
        <p:txBody>
          <a:bodyPr wrap="square" lIns="82849" tIns="41425" rIns="82849" bIns="41425" rtlCol="0">
            <a:spAutoFit/>
          </a:bodyPr>
          <a:lstStyle/>
          <a:p>
            <a:pPr algn="ctr"/>
            <a:r>
              <a:rPr lang="it-IT" sz="4400" dirty="0" err="1">
                <a:solidFill>
                  <a:srgbClr val="FF0000"/>
                </a:solidFill>
                <a:latin typeface="Comic Sans MS" pitchFamily="66" charset="0"/>
              </a:rPr>
              <a:t>Conclusions</a:t>
            </a:r>
            <a:endParaRPr lang="it-IT" sz="4400" dirty="0">
              <a:solidFill>
                <a:srgbClr val="FF0000"/>
              </a:solidFill>
              <a:latin typeface="Comic Sans MS" pitchFamily="66" charset="0"/>
            </a:endParaRPr>
          </a:p>
        </p:txBody>
      </p:sp>
      <p:sp>
        <p:nvSpPr>
          <p:cNvPr id="10" name="CasellaDiTesto 9"/>
          <p:cNvSpPr txBox="1"/>
          <p:nvPr/>
        </p:nvSpPr>
        <p:spPr>
          <a:xfrm>
            <a:off x="207090" y="3153406"/>
            <a:ext cx="8452702" cy="1191655"/>
          </a:xfrm>
          <a:prstGeom prst="rect">
            <a:avLst/>
          </a:prstGeom>
          <a:solidFill>
            <a:schemeClr val="bg1"/>
          </a:solidFill>
        </p:spPr>
        <p:txBody>
          <a:bodyPr wrap="square" lIns="82849" tIns="41425" rIns="82849" bIns="41425" rtlCol="0">
            <a:spAutoFit/>
          </a:bodyPr>
          <a:lstStyle/>
          <a:p>
            <a:pPr marL="259204" indent="-259204">
              <a:buFont typeface="Arial" pitchFamily="34" charset="0"/>
              <a:buChar char="•"/>
            </a:pPr>
            <a:r>
              <a:rPr lang="it-IT" dirty="0" smtClean="0">
                <a:latin typeface="Comic Sans MS" pitchFamily="66" charset="0"/>
              </a:rPr>
              <a:t>At the COSY ring </a:t>
            </a:r>
            <a:r>
              <a:rPr lang="it-IT" dirty="0" err="1" smtClean="0">
                <a:latin typeface="Comic Sans MS" pitchFamily="66" charset="0"/>
              </a:rPr>
              <a:t>dedicated</a:t>
            </a:r>
            <a:r>
              <a:rPr lang="it-IT" dirty="0" smtClean="0">
                <a:latin typeface="Comic Sans MS" pitchFamily="66" charset="0"/>
              </a:rPr>
              <a:t> </a:t>
            </a:r>
            <a:r>
              <a:rPr lang="it-IT" dirty="0" err="1" smtClean="0">
                <a:latin typeface="Comic Sans MS" pitchFamily="66" charset="0"/>
              </a:rPr>
              <a:t>feasibility</a:t>
            </a:r>
            <a:r>
              <a:rPr lang="it-IT" dirty="0" smtClean="0">
                <a:latin typeface="Comic Sans MS" pitchFamily="66" charset="0"/>
              </a:rPr>
              <a:t> </a:t>
            </a:r>
            <a:r>
              <a:rPr lang="it-IT" dirty="0" err="1" smtClean="0">
                <a:latin typeface="Comic Sans MS" pitchFamily="66" charset="0"/>
              </a:rPr>
              <a:t>tests</a:t>
            </a:r>
            <a:r>
              <a:rPr lang="it-IT" dirty="0" smtClean="0">
                <a:latin typeface="Comic Sans MS" pitchFamily="66" charset="0"/>
              </a:rPr>
              <a:t> are </a:t>
            </a:r>
            <a:r>
              <a:rPr lang="it-IT" dirty="0" err="1" smtClean="0">
                <a:latin typeface="Comic Sans MS" pitchFamily="66" charset="0"/>
              </a:rPr>
              <a:t>underway</a:t>
            </a:r>
            <a:r>
              <a:rPr lang="it-IT" dirty="0" smtClean="0">
                <a:latin typeface="Comic Sans MS" pitchFamily="66" charset="0"/>
              </a:rPr>
              <a:t>.</a:t>
            </a:r>
          </a:p>
          <a:p>
            <a:pPr marL="932365" lvl="1" indent="-259204">
              <a:buFont typeface="Arial" pitchFamily="34" charset="0"/>
              <a:buChar char="•"/>
            </a:pPr>
            <a:r>
              <a:rPr lang="it-IT" dirty="0" smtClean="0">
                <a:latin typeface="Comic Sans MS" pitchFamily="66" charset="0"/>
              </a:rPr>
              <a:t>SCT </a:t>
            </a:r>
            <a:r>
              <a:rPr lang="it-IT" dirty="0" err="1" smtClean="0">
                <a:latin typeface="Comic Sans MS" pitchFamily="66" charset="0"/>
              </a:rPr>
              <a:t>studies</a:t>
            </a:r>
            <a:r>
              <a:rPr lang="it-IT" dirty="0" smtClean="0">
                <a:latin typeface="Comic Sans MS" pitchFamily="66" charset="0"/>
              </a:rPr>
              <a:t> on a </a:t>
            </a:r>
            <a:r>
              <a:rPr lang="it-IT" dirty="0" err="1" smtClean="0">
                <a:latin typeface="Comic Sans MS" pitchFamily="66" charset="0"/>
              </a:rPr>
              <a:t>real</a:t>
            </a:r>
            <a:r>
              <a:rPr lang="it-IT" dirty="0" smtClean="0">
                <a:latin typeface="Comic Sans MS" pitchFamily="66" charset="0"/>
              </a:rPr>
              <a:t> machine</a:t>
            </a:r>
          </a:p>
          <a:p>
            <a:pPr marL="1294835" lvl="2" indent="-259204">
              <a:buFont typeface="Arial" pitchFamily="34" charset="0"/>
              <a:buChar char="•"/>
            </a:pPr>
            <a:r>
              <a:rPr lang="it-IT" dirty="0" err="1" smtClean="0">
                <a:latin typeface="Comic Sans MS" pitchFamily="66" charset="0"/>
              </a:rPr>
              <a:t>Emittance</a:t>
            </a:r>
            <a:r>
              <a:rPr lang="it-IT" dirty="0" smtClean="0">
                <a:latin typeface="Comic Sans MS" pitchFamily="66" charset="0"/>
              </a:rPr>
              <a:t> </a:t>
            </a:r>
            <a:r>
              <a:rPr lang="it-IT" dirty="0" err="1" smtClean="0">
                <a:latin typeface="Comic Sans MS" pitchFamily="66" charset="0"/>
              </a:rPr>
              <a:t>affects</a:t>
            </a:r>
            <a:r>
              <a:rPr lang="it-IT" dirty="0" smtClean="0">
                <a:latin typeface="Comic Sans MS" pitchFamily="66" charset="0"/>
              </a:rPr>
              <a:t> SCT of the </a:t>
            </a:r>
            <a:r>
              <a:rPr lang="it-IT" dirty="0" err="1" smtClean="0">
                <a:latin typeface="Comic Sans MS" pitchFamily="66" charset="0"/>
              </a:rPr>
              <a:t>stored</a:t>
            </a:r>
            <a:r>
              <a:rPr lang="it-IT" dirty="0" smtClean="0">
                <a:latin typeface="Comic Sans MS" pitchFamily="66" charset="0"/>
              </a:rPr>
              <a:t> </a:t>
            </a:r>
            <a:r>
              <a:rPr lang="it-IT" dirty="0" err="1" smtClean="0">
                <a:latin typeface="Comic Sans MS" pitchFamily="66" charset="0"/>
              </a:rPr>
              <a:t>beam</a:t>
            </a:r>
            <a:r>
              <a:rPr lang="it-IT" dirty="0" smtClean="0">
                <a:latin typeface="Comic Sans MS" pitchFamily="66" charset="0"/>
              </a:rPr>
              <a:t>.</a:t>
            </a:r>
            <a:endParaRPr lang="it-IT" dirty="0">
              <a:latin typeface="Comic Sans MS" pitchFamily="66" charset="0"/>
            </a:endParaRPr>
          </a:p>
          <a:p>
            <a:pPr marL="1294835" lvl="2" indent="-259204">
              <a:buFont typeface="Arial" pitchFamily="34" charset="0"/>
              <a:buChar char="•"/>
            </a:pPr>
            <a:r>
              <a:rPr lang="it-IT" dirty="0" err="1" smtClean="0">
                <a:latin typeface="Comic Sans MS" pitchFamily="66" charset="0"/>
              </a:rPr>
              <a:t>Sextupole</a:t>
            </a:r>
            <a:r>
              <a:rPr lang="it-IT" dirty="0" smtClean="0">
                <a:latin typeface="Comic Sans MS" pitchFamily="66" charset="0"/>
              </a:rPr>
              <a:t> </a:t>
            </a:r>
            <a:r>
              <a:rPr lang="it-IT" dirty="0" err="1" smtClean="0">
                <a:latin typeface="Comic Sans MS" pitchFamily="66" charset="0"/>
              </a:rPr>
              <a:t>field</a:t>
            </a:r>
            <a:r>
              <a:rPr lang="it-IT" dirty="0" smtClean="0">
                <a:latin typeface="Comic Sans MS" pitchFamily="66" charset="0"/>
              </a:rPr>
              <a:t> can be </a:t>
            </a:r>
            <a:r>
              <a:rPr lang="it-IT" dirty="0" err="1" smtClean="0">
                <a:latin typeface="Comic Sans MS" pitchFamily="66" charset="0"/>
              </a:rPr>
              <a:t>effectively</a:t>
            </a:r>
            <a:r>
              <a:rPr lang="it-IT" dirty="0" smtClean="0">
                <a:latin typeface="Comic Sans MS" pitchFamily="66" charset="0"/>
              </a:rPr>
              <a:t> </a:t>
            </a:r>
            <a:r>
              <a:rPr lang="it-IT" dirty="0" err="1" smtClean="0">
                <a:latin typeface="Comic Sans MS" pitchFamily="66" charset="0"/>
              </a:rPr>
              <a:t>used</a:t>
            </a:r>
            <a:r>
              <a:rPr lang="it-IT" dirty="0" smtClean="0">
                <a:latin typeface="Comic Sans MS" pitchFamily="66" charset="0"/>
              </a:rPr>
              <a:t> to </a:t>
            </a:r>
            <a:r>
              <a:rPr lang="it-IT" dirty="0" err="1" smtClean="0">
                <a:latin typeface="Comic Sans MS" pitchFamily="66" charset="0"/>
              </a:rPr>
              <a:t>increase</a:t>
            </a:r>
            <a:r>
              <a:rPr lang="it-IT" dirty="0" smtClean="0">
                <a:latin typeface="Comic Sans MS" pitchFamily="66" charset="0"/>
              </a:rPr>
              <a:t> SCT. </a:t>
            </a:r>
            <a:endParaRPr lang="it-IT" dirty="0">
              <a:latin typeface="Comic Sans MS" pitchFamily="66" charset="0"/>
            </a:endParaRPr>
          </a:p>
        </p:txBody>
      </p:sp>
      <p:sp>
        <p:nvSpPr>
          <p:cNvPr id="2" name="CasellaDiTesto 1"/>
          <p:cNvSpPr txBox="1"/>
          <p:nvPr/>
        </p:nvSpPr>
        <p:spPr>
          <a:xfrm>
            <a:off x="195728" y="1389688"/>
            <a:ext cx="8563968" cy="1745653"/>
          </a:xfrm>
          <a:prstGeom prst="rect">
            <a:avLst/>
          </a:prstGeom>
          <a:solidFill>
            <a:schemeClr val="bg1"/>
          </a:solidFill>
        </p:spPr>
        <p:txBody>
          <a:bodyPr wrap="square" lIns="82849" tIns="41425" rIns="82849" bIns="41425" rtlCol="0">
            <a:spAutoFit/>
          </a:bodyPr>
          <a:lstStyle/>
          <a:p>
            <a:pPr marL="259204" indent="-259204">
              <a:buFont typeface="Arial" pitchFamily="34" charset="0"/>
              <a:buChar char="•"/>
            </a:pPr>
            <a:r>
              <a:rPr lang="it-IT" dirty="0">
                <a:latin typeface="Comic Sans MS" pitchFamily="66" charset="0"/>
              </a:rPr>
              <a:t>N</a:t>
            </a:r>
            <a:r>
              <a:rPr lang="it-IT" dirty="0" smtClean="0">
                <a:latin typeface="Comic Sans MS" pitchFamily="66" charset="0"/>
              </a:rPr>
              <a:t>on-zero EDM  </a:t>
            </a:r>
            <a:r>
              <a:rPr lang="it-IT" dirty="0" err="1" smtClean="0">
                <a:latin typeface="Comic Sans MS" pitchFamily="66" charset="0"/>
              </a:rPr>
              <a:t>within</a:t>
            </a:r>
            <a:r>
              <a:rPr lang="it-IT" dirty="0" smtClean="0">
                <a:latin typeface="Comic Sans MS" pitchFamily="66" charset="0"/>
              </a:rPr>
              <a:t> the </a:t>
            </a:r>
            <a:r>
              <a:rPr lang="it-IT" dirty="0" err="1" smtClean="0">
                <a:latin typeface="Comic Sans MS" pitchFamily="66" charset="0"/>
              </a:rPr>
              <a:t>actual</a:t>
            </a:r>
            <a:r>
              <a:rPr lang="it-IT" dirty="0" smtClean="0">
                <a:latin typeface="Comic Sans MS" pitchFamily="66" charset="0"/>
              </a:rPr>
              <a:t> </a:t>
            </a:r>
            <a:r>
              <a:rPr lang="it-IT" dirty="0" err="1" smtClean="0">
                <a:latin typeface="Comic Sans MS" pitchFamily="66" charset="0"/>
              </a:rPr>
              <a:t>experimental</a:t>
            </a:r>
            <a:r>
              <a:rPr lang="it-IT" dirty="0" smtClean="0">
                <a:latin typeface="Comic Sans MS" pitchFamily="66" charset="0"/>
              </a:rPr>
              <a:t> </a:t>
            </a:r>
            <a:r>
              <a:rPr lang="it-IT" dirty="0" err="1" smtClean="0">
                <a:latin typeface="Comic Sans MS" pitchFamily="66" charset="0"/>
              </a:rPr>
              <a:t>limits</a:t>
            </a:r>
            <a:r>
              <a:rPr lang="it-IT" dirty="0">
                <a:latin typeface="Comic Sans MS" pitchFamily="66" charset="0"/>
              </a:rPr>
              <a:t> </a:t>
            </a:r>
            <a:r>
              <a:rPr lang="it-IT" dirty="0" err="1" smtClean="0">
                <a:latin typeface="Comic Sans MS" pitchFamily="66" charset="0"/>
              </a:rPr>
              <a:t>clear</a:t>
            </a:r>
            <a:r>
              <a:rPr lang="it-IT" dirty="0" smtClean="0">
                <a:latin typeface="Comic Sans MS" pitchFamily="66" charset="0"/>
              </a:rPr>
              <a:t> probe of new </a:t>
            </a:r>
            <a:r>
              <a:rPr lang="it-IT" dirty="0" err="1" smtClean="0">
                <a:latin typeface="Comic Sans MS" pitchFamily="66" charset="0"/>
              </a:rPr>
              <a:t>physics</a:t>
            </a:r>
            <a:endParaRPr lang="it-IT" dirty="0" smtClean="0">
              <a:latin typeface="Comic Sans MS" pitchFamily="66" charset="0"/>
            </a:endParaRPr>
          </a:p>
          <a:p>
            <a:pPr marL="259204" indent="-259204">
              <a:buFont typeface="Arial" pitchFamily="34" charset="0"/>
              <a:buChar char="•"/>
            </a:pPr>
            <a:r>
              <a:rPr lang="it-IT" dirty="0" err="1">
                <a:latin typeface="Comic Sans MS" pitchFamily="66" charset="0"/>
              </a:rPr>
              <a:t>Polarized</a:t>
            </a:r>
            <a:r>
              <a:rPr lang="it-IT" dirty="0">
                <a:latin typeface="Comic Sans MS" pitchFamily="66" charset="0"/>
              </a:rPr>
              <a:t> </a:t>
            </a:r>
            <a:r>
              <a:rPr lang="it-IT" dirty="0" err="1">
                <a:latin typeface="Comic Sans MS" pitchFamily="66" charset="0"/>
              </a:rPr>
              <a:t>beam</a:t>
            </a:r>
            <a:r>
              <a:rPr lang="it-IT" dirty="0">
                <a:latin typeface="Comic Sans MS" pitchFamily="66" charset="0"/>
              </a:rPr>
              <a:t> in Storage Rings </a:t>
            </a:r>
            <a:r>
              <a:rPr lang="it-IT" dirty="0" err="1">
                <a:latin typeface="Comic Sans MS" pitchFamily="66" charset="0"/>
              </a:rPr>
              <a:t>might</a:t>
            </a:r>
            <a:r>
              <a:rPr lang="it-IT" dirty="0">
                <a:latin typeface="Comic Sans MS" pitchFamily="66" charset="0"/>
              </a:rPr>
              <a:t> </a:t>
            </a:r>
            <a:r>
              <a:rPr lang="it-IT" dirty="0" err="1" smtClean="0">
                <a:latin typeface="Comic Sans MS" pitchFamily="66" charset="0"/>
              </a:rPr>
              <a:t>pave</a:t>
            </a:r>
            <a:r>
              <a:rPr lang="it-IT" dirty="0" smtClean="0">
                <a:latin typeface="Comic Sans MS" pitchFamily="66" charset="0"/>
              </a:rPr>
              <a:t> </a:t>
            </a:r>
            <a:r>
              <a:rPr lang="it-IT" dirty="0">
                <a:latin typeface="Comic Sans MS" pitchFamily="66" charset="0"/>
              </a:rPr>
              <a:t>the way </a:t>
            </a:r>
            <a:r>
              <a:rPr lang="it-IT" dirty="0" smtClean="0">
                <a:latin typeface="Comic Sans MS" pitchFamily="66" charset="0"/>
              </a:rPr>
              <a:t>to first </a:t>
            </a:r>
            <a:r>
              <a:rPr lang="it-IT" dirty="0" err="1" smtClean="0">
                <a:latin typeface="Comic Sans MS" pitchFamily="66" charset="0"/>
              </a:rPr>
              <a:t>direct</a:t>
            </a:r>
            <a:r>
              <a:rPr lang="it-IT" dirty="0" smtClean="0">
                <a:latin typeface="Comic Sans MS" pitchFamily="66" charset="0"/>
              </a:rPr>
              <a:t> </a:t>
            </a:r>
            <a:r>
              <a:rPr lang="it-IT" dirty="0" err="1">
                <a:latin typeface="Comic Sans MS" pitchFamily="66" charset="0"/>
              </a:rPr>
              <a:t>measurement</a:t>
            </a:r>
            <a:r>
              <a:rPr lang="it-IT" dirty="0">
                <a:latin typeface="Comic Sans MS" pitchFamily="66" charset="0"/>
              </a:rPr>
              <a:t> of EDM of </a:t>
            </a:r>
            <a:r>
              <a:rPr lang="it-IT" dirty="0" err="1">
                <a:latin typeface="Comic Sans MS" pitchFamily="66" charset="0"/>
              </a:rPr>
              <a:t>charged</a:t>
            </a:r>
            <a:r>
              <a:rPr lang="it-IT" dirty="0">
                <a:latin typeface="Comic Sans MS" pitchFamily="66" charset="0"/>
              </a:rPr>
              <a:t> </a:t>
            </a:r>
            <a:r>
              <a:rPr lang="it-IT" dirty="0" err="1">
                <a:latin typeface="Comic Sans MS" pitchFamily="66" charset="0"/>
              </a:rPr>
              <a:t>particles</a:t>
            </a:r>
            <a:r>
              <a:rPr lang="it-IT" dirty="0">
                <a:latin typeface="Comic Sans MS" pitchFamily="66" charset="0"/>
              </a:rPr>
              <a:t>.</a:t>
            </a:r>
          </a:p>
          <a:p>
            <a:pPr marL="259204" indent="-259204">
              <a:buFont typeface="Arial" pitchFamily="34" charset="0"/>
              <a:buChar char="•"/>
            </a:pPr>
            <a:r>
              <a:rPr lang="it-IT" dirty="0" smtClean="0">
                <a:latin typeface="Comic Sans MS" pitchFamily="66" charset="0"/>
              </a:rPr>
              <a:t>Technical </a:t>
            </a:r>
            <a:r>
              <a:rPr lang="it-IT" dirty="0" err="1" smtClean="0">
                <a:latin typeface="Comic Sans MS" pitchFamily="66" charset="0"/>
              </a:rPr>
              <a:t>challenges</a:t>
            </a:r>
            <a:r>
              <a:rPr lang="it-IT" dirty="0" smtClean="0">
                <a:latin typeface="Comic Sans MS" pitchFamily="66" charset="0"/>
              </a:rPr>
              <a:t> </a:t>
            </a:r>
            <a:r>
              <a:rPr lang="it-IT" dirty="0">
                <a:latin typeface="Comic Sans MS" pitchFamily="66" charset="0"/>
              </a:rPr>
              <a:t>for the EDM </a:t>
            </a:r>
            <a:r>
              <a:rPr lang="it-IT" dirty="0" err="1">
                <a:latin typeface="Comic Sans MS" pitchFamily="66" charset="0"/>
              </a:rPr>
              <a:t>experiment</a:t>
            </a:r>
            <a:r>
              <a:rPr lang="it-IT" dirty="0">
                <a:latin typeface="Comic Sans MS" pitchFamily="66" charset="0"/>
              </a:rPr>
              <a:t> </a:t>
            </a:r>
            <a:r>
              <a:rPr lang="it-IT" dirty="0" smtClean="0">
                <a:latin typeface="Comic Sans MS" pitchFamily="66" charset="0"/>
              </a:rPr>
              <a:t>in Storage Ring.</a:t>
            </a:r>
          </a:p>
          <a:p>
            <a:pPr marL="932365" lvl="1" indent="-259204">
              <a:buFont typeface="Arial" pitchFamily="34" charset="0"/>
              <a:buChar char="•"/>
            </a:pPr>
            <a:r>
              <a:rPr lang="it-IT" dirty="0" smtClean="0">
                <a:latin typeface="Comic Sans MS" pitchFamily="66" charset="0"/>
              </a:rPr>
              <a:t>Long </a:t>
            </a:r>
            <a:r>
              <a:rPr lang="it-IT" dirty="0">
                <a:latin typeface="Comic Sans MS" pitchFamily="66" charset="0"/>
              </a:rPr>
              <a:t>Spin </a:t>
            </a:r>
            <a:r>
              <a:rPr lang="it-IT" dirty="0" err="1">
                <a:latin typeface="Comic Sans MS" pitchFamily="66" charset="0"/>
              </a:rPr>
              <a:t>Coherence</a:t>
            </a:r>
            <a:r>
              <a:rPr lang="it-IT" dirty="0">
                <a:latin typeface="Comic Sans MS" pitchFamily="66" charset="0"/>
              </a:rPr>
              <a:t> </a:t>
            </a:r>
            <a:r>
              <a:rPr lang="it-IT" dirty="0" smtClean="0">
                <a:latin typeface="Comic Sans MS" pitchFamily="66" charset="0"/>
              </a:rPr>
              <a:t>Time.</a:t>
            </a:r>
            <a:endParaRPr lang="it-IT" dirty="0">
              <a:latin typeface="Comic Sans MS" pitchFamily="66" charset="0"/>
            </a:endParaRPr>
          </a:p>
        </p:txBody>
      </p:sp>
      <p:sp>
        <p:nvSpPr>
          <p:cNvPr id="5" name="CasellaDiTesto 4"/>
          <p:cNvSpPr txBox="1"/>
          <p:nvPr/>
        </p:nvSpPr>
        <p:spPr>
          <a:xfrm>
            <a:off x="163535" y="4484813"/>
            <a:ext cx="8596161" cy="1468654"/>
          </a:xfrm>
          <a:prstGeom prst="rect">
            <a:avLst/>
          </a:prstGeom>
          <a:solidFill>
            <a:schemeClr val="bg1"/>
          </a:solidFill>
        </p:spPr>
        <p:txBody>
          <a:bodyPr wrap="square" lIns="82849" tIns="41425" rIns="82849" bIns="41425" rtlCol="0">
            <a:spAutoFit/>
          </a:bodyPr>
          <a:lstStyle/>
          <a:p>
            <a:pPr marL="259204" indent="-259204">
              <a:buFont typeface="Arial" pitchFamily="34" charset="0"/>
              <a:buChar char="•"/>
            </a:pPr>
            <a:r>
              <a:rPr lang="it-IT" dirty="0" smtClean="0">
                <a:latin typeface="Comic Sans MS" pitchFamily="66" charset="0"/>
              </a:rPr>
              <a:t>.</a:t>
            </a:r>
            <a:r>
              <a:rPr lang="it-IT" dirty="0" err="1" smtClean="0">
                <a:latin typeface="Comic Sans MS" pitchFamily="66" charset="0"/>
              </a:rPr>
              <a:t>Further</a:t>
            </a:r>
            <a:r>
              <a:rPr lang="it-IT" dirty="0" smtClean="0">
                <a:latin typeface="Comic Sans MS" pitchFamily="66" charset="0"/>
              </a:rPr>
              <a:t> </a:t>
            </a:r>
            <a:r>
              <a:rPr lang="it-IT" dirty="0" err="1" smtClean="0">
                <a:latin typeface="Comic Sans MS" pitchFamily="66" charset="0"/>
              </a:rPr>
              <a:t>developments</a:t>
            </a:r>
            <a:r>
              <a:rPr lang="it-IT" dirty="0" smtClean="0">
                <a:latin typeface="Comic Sans MS" pitchFamily="66" charset="0"/>
              </a:rPr>
              <a:t>:</a:t>
            </a:r>
          </a:p>
          <a:p>
            <a:pPr marL="932365" lvl="1" indent="-259204">
              <a:buFont typeface="Arial" pitchFamily="34" charset="0"/>
              <a:buChar char="•"/>
            </a:pPr>
            <a:r>
              <a:rPr lang="it-IT" dirty="0" err="1" smtClean="0">
                <a:latin typeface="Comic Sans MS" pitchFamily="66" charset="0"/>
              </a:rPr>
              <a:t>Measurement</a:t>
            </a:r>
            <a:r>
              <a:rPr lang="it-IT" dirty="0" smtClean="0">
                <a:latin typeface="Comic Sans MS" pitchFamily="66" charset="0"/>
              </a:rPr>
              <a:t> </a:t>
            </a:r>
            <a:r>
              <a:rPr lang="it-IT" dirty="0" err="1" smtClean="0">
                <a:latin typeface="Comic Sans MS" pitchFamily="66" charset="0"/>
              </a:rPr>
              <a:t>repetition</a:t>
            </a:r>
            <a:r>
              <a:rPr lang="it-IT" dirty="0" smtClean="0">
                <a:latin typeface="Comic Sans MS" pitchFamily="66" charset="0"/>
              </a:rPr>
              <a:t> in y – </a:t>
            </a:r>
            <a:r>
              <a:rPr lang="it-IT" dirty="0" err="1" smtClean="0">
                <a:latin typeface="Comic Sans MS" pitchFamily="66" charset="0"/>
              </a:rPr>
              <a:t>axis</a:t>
            </a:r>
            <a:r>
              <a:rPr lang="it-IT" dirty="0" smtClean="0">
                <a:latin typeface="Comic Sans MS" pitchFamily="66" charset="0"/>
              </a:rPr>
              <a:t> </a:t>
            </a:r>
            <a:r>
              <a:rPr lang="it-IT" dirty="0" err="1" smtClean="0">
                <a:latin typeface="Comic Sans MS" pitchFamily="66" charset="0"/>
              </a:rPr>
              <a:t>inhibithed</a:t>
            </a:r>
            <a:r>
              <a:rPr lang="it-IT" dirty="0" smtClean="0">
                <a:latin typeface="Comic Sans MS" pitchFamily="66" charset="0"/>
              </a:rPr>
              <a:t> by </a:t>
            </a:r>
            <a:r>
              <a:rPr lang="it-IT" dirty="0" err="1" smtClean="0">
                <a:latin typeface="Comic Sans MS" pitchFamily="66" charset="0"/>
              </a:rPr>
              <a:t>vertical</a:t>
            </a:r>
            <a:r>
              <a:rPr lang="it-IT" dirty="0" smtClean="0">
                <a:latin typeface="Comic Sans MS" pitchFamily="66" charset="0"/>
              </a:rPr>
              <a:t> machine </a:t>
            </a:r>
            <a:r>
              <a:rPr lang="it-IT" dirty="0" err="1" smtClean="0">
                <a:latin typeface="Comic Sans MS" pitchFamily="66" charset="0"/>
              </a:rPr>
              <a:t>acceptance</a:t>
            </a:r>
            <a:endParaRPr lang="it-IT" dirty="0" smtClean="0">
              <a:latin typeface="Comic Sans MS" pitchFamily="66" charset="0"/>
            </a:endParaRPr>
          </a:p>
          <a:p>
            <a:pPr marL="932365" lvl="1" indent="-259204">
              <a:buFont typeface="Arial" pitchFamily="34" charset="0"/>
              <a:buChar char="•"/>
            </a:pPr>
            <a:r>
              <a:rPr lang="it-IT" dirty="0" err="1" smtClean="0">
                <a:latin typeface="Comic Sans MS" pitchFamily="66" charset="0"/>
              </a:rPr>
              <a:t>Compensation</a:t>
            </a:r>
            <a:r>
              <a:rPr lang="it-IT" dirty="0" smtClean="0">
                <a:latin typeface="Comic Sans MS" pitchFamily="66" charset="0"/>
              </a:rPr>
              <a:t> of (&lt;</a:t>
            </a:r>
            <a:r>
              <a:rPr lang="it-IT" dirty="0">
                <a:latin typeface="Symbol" pitchFamily="18" charset="2"/>
              </a:rPr>
              <a:t>D</a:t>
            </a:r>
            <a:r>
              <a:rPr lang="it-IT" dirty="0" smtClean="0">
                <a:latin typeface="Comic Sans MS" pitchFamily="66" charset="0"/>
              </a:rPr>
              <a:t>P/P&gt;)</a:t>
            </a:r>
            <a:r>
              <a:rPr lang="it-IT" baseline="30000" dirty="0" smtClean="0">
                <a:latin typeface="Comic Sans MS" pitchFamily="66" charset="0"/>
              </a:rPr>
              <a:t>2</a:t>
            </a:r>
            <a:r>
              <a:rPr lang="it-IT" dirty="0" smtClean="0">
                <a:latin typeface="Comic Sans MS" pitchFamily="66" charset="0"/>
              </a:rPr>
              <a:t> with the </a:t>
            </a:r>
            <a:r>
              <a:rPr lang="it-IT" dirty="0" err="1" smtClean="0">
                <a:latin typeface="Comic Sans MS" pitchFamily="66" charset="0"/>
              </a:rPr>
              <a:t>same</a:t>
            </a:r>
            <a:r>
              <a:rPr lang="it-IT" dirty="0" smtClean="0">
                <a:latin typeface="Comic Sans MS" pitchFamily="66" charset="0"/>
              </a:rPr>
              <a:t> </a:t>
            </a:r>
            <a:r>
              <a:rPr lang="it-IT" dirty="0" err="1" smtClean="0">
                <a:latin typeface="Comic Sans MS" pitchFamily="66" charset="0"/>
              </a:rPr>
              <a:t>principle</a:t>
            </a:r>
            <a:endParaRPr lang="it-IT" dirty="0" smtClean="0">
              <a:latin typeface="Comic Sans MS" pitchFamily="66" charset="0"/>
            </a:endParaRPr>
          </a:p>
          <a:p>
            <a:pPr marL="932365" lvl="1" indent="-259204">
              <a:buFont typeface="Arial" pitchFamily="34" charset="0"/>
              <a:buChar char="•"/>
            </a:pPr>
            <a:r>
              <a:rPr lang="it-IT" dirty="0" smtClean="0">
                <a:latin typeface="Comic Sans MS" pitchFamily="66" charset="0"/>
              </a:rPr>
              <a:t>Test of spin-</a:t>
            </a:r>
            <a:r>
              <a:rPr lang="it-IT" dirty="0" err="1" smtClean="0">
                <a:latin typeface="Comic Sans MS" pitchFamily="66" charset="0"/>
              </a:rPr>
              <a:t>tracking</a:t>
            </a:r>
            <a:r>
              <a:rPr lang="it-IT" dirty="0" smtClean="0">
                <a:latin typeface="Comic Sans MS" pitchFamily="66" charset="0"/>
              </a:rPr>
              <a:t> </a:t>
            </a:r>
            <a:r>
              <a:rPr lang="it-IT" dirty="0" err="1" smtClean="0">
                <a:latin typeface="Comic Sans MS" pitchFamily="66" charset="0"/>
              </a:rPr>
              <a:t>codes</a:t>
            </a:r>
            <a:r>
              <a:rPr lang="it-IT" dirty="0" smtClean="0">
                <a:latin typeface="Comic Sans MS" pitchFamily="66" charset="0"/>
              </a:rPr>
              <a:t> on the </a:t>
            </a:r>
            <a:r>
              <a:rPr lang="it-IT" dirty="0" err="1" smtClean="0">
                <a:latin typeface="Comic Sans MS" pitchFamily="66" charset="0"/>
              </a:rPr>
              <a:t>real</a:t>
            </a:r>
            <a:r>
              <a:rPr lang="it-IT" dirty="0" smtClean="0">
                <a:latin typeface="Comic Sans MS" pitchFamily="66" charset="0"/>
              </a:rPr>
              <a:t> </a:t>
            </a:r>
            <a:r>
              <a:rPr lang="it-IT" dirty="0" err="1" smtClean="0">
                <a:latin typeface="Comic Sans MS" pitchFamily="66" charset="0"/>
              </a:rPr>
              <a:t>measurement</a:t>
            </a:r>
            <a:endParaRPr lang="it-IT" dirty="0">
              <a:latin typeface="Comic Sans MS" pitchFamily="66" charset="0"/>
            </a:endParaRPr>
          </a:p>
        </p:txBody>
      </p:sp>
      <p:sp>
        <p:nvSpPr>
          <p:cNvPr id="3" name="Segnaposto numero diapositiva 2"/>
          <p:cNvSpPr>
            <a:spLocks noGrp="1"/>
          </p:cNvSpPr>
          <p:nvPr>
            <p:ph type="sldNum" idx="12"/>
          </p:nvPr>
        </p:nvSpPr>
        <p:spPr/>
        <p:txBody>
          <a:bodyPr/>
          <a:lstStyle/>
          <a:p>
            <a:pPr>
              <a:defRPr/>
            </a:pPr>
            <a:fld id="{8FE3E9AC-0B20-46AF-A027-C90DCF0153AC}" type="slidenum">
              <a:rPr lang="en-US" smtClean="0"/>
              <a:pPr>
                <a:defRPr/>
              </a:pPr>
              <a:t>81</a:t>
            </a:fld>
            <a:endParaRPr lang="en-US"/>
          </a:p>
        </p:txBody>
      </p:sp>
      <p:sp>
        <p:nvSpPr>
          <p:cNvPr id="6" name="Segnaposto piè di pagina 5"/>
          <p:cNvSpPr>
            <a:spLocks noGrp="1"/>
          </p:cNvSpPr>
          <p:nvPr>
            <p:ph type="ftr" idx="11"/>
          </p:nvPr>
        </p:nvSpPr>
        <p:spPr/>
        <p:txBody>
          <a:bodyPr/>
          <a:lstStyle/>
          <a:p>
            <a:pPr>
              <a:defRPr/>
            </a:pPr>
            <a:r>
              <a:rPr lang="en-US" smtClean="0"/>
              <a:t>Search for EDM in Storage Rings</a:t>
            </a:r>
            <a:endParaRPr lang="en-US"/>
          </a:p>
        </p:txBody>
      </p:sp>
      <p:sp>
        <p:nvSpPr>
          <p:cNvPr id="7" name="Segnaposto data 6"/>
          <p:cNvSpPr>
            <a:spLocks noGrp="1"/>
          </p:cNvSpPr>
          <p:nvPr>
            <p:ph type="dt" idx="10"/>
          </p:nvPr>
        </p:nvSpPr>
        <p:spPr/>
        <p:txBody>
          <a:bodyPr/>
          <a:lstStyle/>
          <a:p>
            <a:pPr>
              <a:defRPr/>
            </a:pPr>
            <a:r>
              <a:rPr lang="it-IT" smtClean="0"/>
              <a:t>P. Lenisa</a:t>
            </a:r>
            <a:endParaRPr lang="en-US"/>
          </a:p>
        </p:txBody>
      </p:sp>
    </p:spTree>
    <p:extLst>
      <p:ext uri="{BB962C8B-B14F-4D97-AF65-F5344CB8AC3E}">
        <p14:creationId xmlns="" xmlns:p14="http://schemas.microsoft.com/office/powerpoint/2010/main" val="2482204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2348880"/>
            <a:ext cx="6120680" cy="1143000"/>
          </a:xfrm>
        </p:spPr>
        <p:txBody>
          <a:bodyPr>
            <a:normAutofit/>
          </a:bodyPr>
          <a:lstStyle/>
          <a:p>
            <a:r>
              <a:rPr lang="en-US" sz="3200" b="1" smtClean="0">
                <a:solidFill>
                  <a:srgbClr val="002060"/>
                </a:solidFill>
              </a:rPr>
              <a:t>Application of Spin</a:t>
            </a:r>
            <a:endParaRPr lang="en-US" sz="3200" b="1">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bwMode="auto">
          <a:xfrm>
            <a:off x="609600" y="1143000"/>
            <a:ext cx="7772400"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smtClean="0">
                <a:ea typeface="ＭＳ Ｐゴシック" pitchFamily="34" charset="-128"/>
              </a:rPr>
              <a:t>Nano-Spintronics for Very Low Power and High Performance Logic and Memory</a:t>
            </a:r>
          </a:p>
        </p:txBody>
      </p:sp>
      <p:sp>
        <p:nvSpPr>
          <p:cNvPr id="10243" name="Rectangle 5"/>
          <p:cNvSpPr>
            <a:spLocks noGrp="1" noChangeArrowheads="1"/>
          </p:cNvSpPr>
          <p:nvPr>
            <p:ph type="subTitle" idx="1"/>
          </p:nvPr>
        </p:nvSpPr>
        <p:spPr bwMode="auto">
          <a:xfrm>
            <a:off x="0" y="3352800"/>
            <a:ext cx="9144000" cy="1447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400" smtClean="0">
                <a:solidFill>
                  <a:schemeClr val="accent2"/>
                </a:solidFill>
                <a:ea typeface="ＭＳ Ｐゴシック" pitchFamily="34" charset="-128"/>
              </a:rPr>
              <a:t>Stu Wolf</a:t>
            </a:r>
          </a:p>
          <a:p>
            <a:pPr eaLnBrk="1" hangingPunct="1">
              <a:lnSpc>
                <a:spcPct val="80000"/>
              </a:lnSpc>
            </a:pPr>
            <a:r>
              <a:rPr lang="en-US" sz="2400" smtClean="0">
                <a:solidFill>
                  <a:schemeClr val="accent2"/>
                </a:solidFill>
                <a:ea typeface="ＭＳ Ｐゴシック" pitchFamily="34" charset="-128"/>
              </a:rPr>
              <a:t>University of Virginia</a:t>
            </a:r>
          </a:p>
          <a:p>
            <a:pPr eaLnBrk="1" hangingPunct="1">
              <a:lnSpc>
                <a:spcPct val="80000"/>
              </a:lnSpc>
            </a:pPr>
            <a:r>
              <a:rPr lang="en-US" sz="2400" smtClean="0">
                <a:solidFill>
                  <a:schemeClr val="accent2"/>
                </a:solidFill>
                <a:ea typeface="ＭＳ Ｐゴシック" pitchFamily="34" charset="-128"/>
              </a:rPr>
              <a:t>www.virginia.edu/nanostar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2"/>
          <p:cNvSpPr txBox="1">
            <a:spLocks noChangeArrowheads="1"/>
          </p:cNvSpPr>
          <p:nvPr/>
        </p:nvSpPr>
        <p:spPr bwMode="auto">
          <a:xfrm>
            <a:off x="2746375" y="1260475"/>
            <a:ext cx="184150" cy="457200"/>
          </a:xfrm>
          <a:prstGeom prst="rect">
            <a:avLst/>
          </a:prstGeom>
          <a:noFill/>
          <a:ln w="9525">
            <a:noFill/>
            <a:miter lim="800000"/>
            <a:headEnd/>
            <a:tailEnd/>
          </a:ln>
        </p:spPr>
        <p:txBody>
          <a:bodyPr wrap="none">
            <a:spAutoFit/>
          </a:bodyPr>
          <a:lstStyle/>
          <a:p>
            <a:pPr algn="l" eaLnBrk="0" hangingPunct="0"/>
            <a:endParaRPr lang="en-US" sz="2400">
              <a:latin typeface="Times New Roman" pitchFamily="18" charset="0"/>
            </a:endParaRPr>
          </a:p>
        </p:txBody>
      </p:sp>
      <p:sp>
        <p:nvSpPr>
          <p:cNvPr id="3078" name="Text Box 3"/>
          <p:cNvSpPr txBox="1">
            <a:spLocks noChangeArrowheads="1"/>
          </p:cNvSpPr>
          <p:nvPr/>
        </p:nvSpPr>
        <p:spPr bwMode="auto">
          <a:xfrm>
            <a:off x="4800600" y="3581400"/>
            <a:ext cx="1874838" cy="457200"/>
          </a:xfrm>
          <a:prstGeom prst="rect">
            <a:avLst/>
          </a:prstGeom>
          <a:noFill/>
          <a:ln w="9525">
            <a:noFill/>
            <a:miter lim="800000"/>
            <a:headEnd/>
            <a:tailEnd/>
          </a:ln>
        </p:spPr>
        <p:txBody>
          <a:bodyPr wrap="none">
            <a:spAutoFit/>
          </a:bodyPr>
          <a:lstStyle/>
          <a:p>
            <a:pPr algn="l" eaLnBrk="0" hangingPunct="0"/>
            <a:r>
              <a:rPr lang="en-US" sz="2400">
                <a:latin typeface="Times New Roman" pitchFamily="18" charset="0"/>
              </a:rPr>
              <a:t>Net change in</a:t>
            </a:r>
          </a:p>
        </p:txBody>
      </p:sp>
      <p:graphicFrame>
        <p:nvGraphicFramePr>
          <p:cNvPr id="3074" name="Object 4"/>
          <p:cNvGraphicFramePr>
            <a:graphicFrameLocks noChangeAspect="1"/>
          </p:cNvGraphicFramePr>
          <p:nvPr/>
        </p:nvGraphicFramePr>
        <p:xfrm>
          <a:off x="6629400" y="3581400"/>
          <a:ext cx="946150" cy="452438"/>
        </p:xfrm>
        <a:graphic>
          <a:graphicData uri="http://schemas.openxmlformats.org/presentationml/2006/ole">
            <p:oleObj spid="_x0000_s72706" name="Equation" r:id="rId4" imgW="368140" imgH="177723" progId="Equation.3">
              <p:embed/>
            </p:oleObj>
          </a:graphicData>
        </a:graphic>
      </p:graphicFrame>
      <p:sp>
        <p:nvSpPr>
          <p:cNvPr id="3079" name="Text Box 5"/>
          <p:cNvSpPr txBox="1">
            <a:spLocks noChangeArrowheads="1"/>
          </p:cNvSpPr>
          <p:nvPr/>
        </p:nvSpPr>
        <p:spPr bwMode="auto">
          <a:xfrm>
            <a:off x="7620000" y="3581400"/>
            <a:ext cx="895350" cy="457200"/>
          </a:xfrm>
          <a:prstGeom prst="rect">
            <a:avLst/>
          </a:prstGeom>
          <a:noFill/>
          <a:ln w="9525">
            <a:noFill/>
            <a:miter lim="800000"/>
            <a:headEnd/>
            <a:tailEnd/>
          </a:ln>
        </p:spPr>
        <p:txBody>
          <a:bodyPr wrap="none">
            <a:spAutoFit/>
          </a:bodyPr>
          <a:lstStyle/>
          <a:p>
            <a:pPr algn="l" eaLnBrk="0" hangingPunct="0"/>
            <a:r>
              <a:rPr lang="en-US" sz="2400">
                <a:latin typeface="Times New Roman" pitchFamily="18" charset="0"/>
              </a:rPr>
              <a:t>per e</a:t>
            </a:r>
            <a:r>
              <a:rPr lang="en-US" sz="2400" baseline="30000">
                <a:latin typeface="Symbol" pitchFamily="18" charset="2"/>
              </a:rPr>
              <a:t>-</a:t>
            </a:r>
            <a:endParaRPr lang="en-US" sz="2400">
              <a:latin typeface="Times New Roman" pitchFamily="18" charset="0"/>
            </a:endParaRPr>
          </a:p>
        </p:txBody>
      </p:sp>
      <p:sp>
        <p:nvSpPr>
          <p:cNvPr id="3080" name="Rectangle 6"/>
          <p:cNvSpPr>
            <a:spLocks noGrp="1" noChangeArrowheads="1"/>
          </p:cNvSpPr>
          <p:nvPr>
            <p:ph type="title" idx="4294967295"/>
          </p:nvPr>
        </p:nvSpPr>
        <p:spPr bwMode="auto">
          <a:xfrm>
            <a:off x="1905000" y="304800"/>
            <a:ext cx="5562600" cy="457200"/>
          </a:xfrm>
          <a:prstGeom prst="rect">
            <a:avLst/>
          </a:prstGeom>
          <a:noFill/>
          <a:ln>
            <a:miter lim="800000"/>
            <a:headEnd/>
            <a:tailEnd/>
          </a:ln>
        </p:spPr>
        <p:txBody>
          <a:bodyPr/>
          <a:lstStyle/>
          <a:p>
            <a:pPr eaLnBrk="1" hangingPunct="1"/>
            <a:r>
              <a:rPr lang="en-US" sz="2400" smtClean="0">
                <a:solidFill>
                  <a:schemeClr val="tx1"/>
                </a:solidFill>
                <a:ea typeface="ＭＳ Ｐゴシック" pitchFamily="34" charset="-128"/>
              </a:rPr>
              <a:t>Spin Torque Transfer (STT) </a:t>
            </a:r>
          </a:p>
        </p:txBody>
      </p:sp>
      <p:grpSp>
        <p:nvGrpSpPr>
          <p:cNvPr id="2" name="Group 10"/>
          <p:cNvGrpSpPr>
            <a:grpSpLocks/>
          </p:cNvGrpSpPr>
          <p:nvPr/>
        </p:nvGrpSpPr>
        <p:grpSpPr bwMode="auto">
          <a:xfrm>
            <a:off x="0" y="1295400"/>
            <a:ext cx="4667250" cy="2627313"/>
            <a:chOff x="35" y="576"/>
            <a:chExt cx="3278" cy="1573"/>
          </a:xfrm>
        </p:grpSpPr>
        <p:sp>
          <p:nvSpPr>
            <p:cNvPr id="3089" name="AutoShape 11"/>
            <p:cNvSpPr>
              <a:spLocks noChangeAspect="1" noChangeArrowheads="1"/>
            </p:cNvSpPr>
            <p:nvPr/>
          </p:nvSpPr>
          <p:spPr bwMode="auto">
            <a:xfrm>
              <a:off x="233" y="821"/>
              <a:ext cx="537" cy="844"/>
            </a:xfrm>
            <a:prstGeom prst="cube">
              <a:avLst>
                <a:gd name="adj" fmla="val 57051"/>
              </a:avLst>
            </a:prstGeom>
            <a:solidFill>
              <a:schemeClr val="accent1">
                <a:alpha val="50195"/>
              </a:schemeClr>
            </a:solidFill>
            <a:ln w="9525">
              <a:solidFill>
                <a:schemeClr val="tx1"/>
              </a:solidFill>
              <a:miter lim="800000"/>
              <a:headEnd/>
              <a:tailEnd/>
            </a:ln>
          </p:spPr>
          <p:txBody>
            <a:bodyPr wrap="none" anchor="ctr"/>
            <a:lstStyle/>
            <a:p>
              <a:endParaRPr lang="en-US"/>
            </a:p>
          </p:txBody>
        </p:sp>
        <p:grpSp>
          <p:nvGrpSpPr>
            <p:cNvPr id="3" name="Group 12"/>
            <p:cNvGrpSpPr>
              <a:grpSpLocks/>
            </p:cNvGrpSpPr>
            <p:nvPr/>
          </p:nvGrpSpPr>
          <p:grpSpPr bwMode="auto">
            <a:xfrm>
              <a:off x="626" y="817"/>
              <a:ext cx="2687" cy="953"/>
              <a:chOff x="3019" y="8898"/>
              <a:chExt cx="5618" cy="2528"/>
            </a:xfrm>
          </p:grpSpPr>
          <p:sp>
            <p:nvSpPr>
              <p:cNvPr id="3099" name="Line 13"/>
              <p:cNvSpPr>
                <a:spLocks noChangeAspect="1" noChangeShapeType="1"/>
              </p:cNvSpPr>
              <p:nvPr/>
            </p:nvSpPr>
            <p:spPr bwMode="auto">
              <a:xfrm>
                <a:off x="3019" y="10065"/>
                <a:ext cx="5618" cy="0"/>
              </a:xfrm>
              <a:prstGeom prst="line">
                <a:avLst/>
              </a:prstGeom>
              <a:noFill/>
              <a:ln w="9525">
                <a:solidFill>
                  <a:schemeClr val="tx1"/>
                </a:solidFill>
                <a:prstDash val="dash"/>
                <a:round/>
                <a:headEnd/>
                <a:tailEnd/>
              </a:ln>
            </p:spPr>
            <p:txBody>
              <a:bodyPr/>
              <a:lstStyle/>
              <a:p>
                <a:endParaRPr lang="en-US"/>
              </a:p>
            </p:txBody>
          </p:sp>
          <p:sp>
            <p:nvSpPr>
              <p:cNvPr id="3100" name="AutoShape 14"/>
              <p:cNvSpPr>
                <a:spLocks noChangeAspect="1" noChangeArrowheads="1"/>
              </p:cNvSpPr>
              <p:nvPr/>
            </p:nvSpPr>
            <p:spPr bwMode="auto">
              <a:xfrm>
                <a:off x="5429" y="8898"/>
                <a:ext cx="809" cy="2237"/>
              </a:xfrm>
              <a:prstGeom prst="cube">
                <a:avLst>
                  <a:gd name="adj" fmla="val 8125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3101" name="AutoShape 15"/>
              <p:cNvSpPr>
                <a:spLocks noChangeAspect="1" noChangeArrowheads="1"/>
              </p:cNvSpPr>
              <p:nvPr/>
            </p:nvSpPr>
            <p:spPr bwMode="auto">
              <a:xfrm rot="-7149228">
                <a:off x="5429" y="9935"/>
                <a:ext cx="971" cy="195"/>
              </a:xfrm>
              <a:prstGeom prst="rightArrow">
                <a:avLst>
                  <a:gd name="adj1" fmla="val 50000"/>
                  <a:gd name="adj2" fmla="val 124487"/>
                </a:avLst>
              </a:prstGeom>
              <a:solidFill>
                <a:srgbClr val="0000FF"/>
              </a:solidFill>
              <a:ln w="9525">
                <a:solidFill>
                  <a:schemeClr val="tx1"/>
                </a:solidFill>
                <a:miter lim="800000"/>
                <a:headEnd/>
                <a:tailEnd/>
              </a:ln>
            </p:spPr>
            <p:txBody>
              <a:bodyPr wrap="none" anchor="ctr"/>
              <a:lstStyle/>
              <a:p>
                <a:endParaRPr lang="en-US"/>
              </a:p>
            </p:txBody>
          </p:sp>
          <p:sp>
            <p:nvSpPr>
              <p:cNvPr id="3102" name="AutoShape 16"/>
              <p:cNvSpPr>
                <a:spLocks noChangeAspect="1" noChangeArrowheads="1"/>
              </p:cNvSpPr>
              <p:nvPr/>
            </p:nvSpPr>
            <p:spPr bwMode="auto">
              <a:xfrm>
                <a:off x="4585" y="9871"/>
                <a:ext cx="551" cy="388"/>
              </a:xfrm>
              <a:prstGeom prst="rightArrow">
                <a:avLst>
                  <a:gd name="adj1" fmla="val 50000"/>
                  <a:gd name="adj2" fmla="val 35503"/>
                </a:avLst>
              </a:prstGeom>
              <a:solidFill>
                <a:srgbClr val="FFFF00"/>
              </a:solidFill>
              <a:ln w="9525">
                <a:solidFill>
                  <a:schemeClr val="tx1"/>
                </a:solidFill>
                <a:miter lim="800000"/>
                <a:headEnd/>
                <a:tailEnd/>
              </a:ln>
            </p:spPr>
            <p:txBody>
              <a:bodyPr wrap="none" anchor="ctr"/>
              <a:lstStyle/>
              <a:p>
                <a:endParaRPr lang="en-US"/>
              </a:p>
            </p:txBody>
          </p:sp>
          <p:grpSp>
            <p:nvGrpSpPr>
              <p:cNvPr id="4" name="Group 17"/>
              <p:cNvGrpSpPr>
                <a:grpSpLocks noChangeAspect="1"/>
              </p:cNvGrpSpPr>
              <p:nvPr/>
            </p:nvGrpSpPr>
            <p:grpSpPr bwMode="auto">
              <a:xfrm rot="1597679">
                <a:off x="3580" y="9644"/>
                <a:ext cx="279" cy="779"/>
                <a:chOff x="768" y="7056"/>
                <a:chExt cx="480" cy="1344"/>
              </a:xfrm>
            </p:grpSpPr>
            <p:sp>
              <p:nvSpPr>
                <p:cNvPr id="3120" name="AutoShape 18"/>
                <p:cNvSpPr>
                  <a:spLocks noChangeAspect="1" noChangeArrowheads="1"/>
                </p:cNvSpPr>
                <p:nvPr/>
              </p:nvSpPr>
              <p:spPr bwMode="auto">
                <a:xfrm rot="-6993903">
                  <a:off x="312" y="7608"/>
                  <a:ext cx="1344" cy="240"/>
                </a:xfrm>
                <a:prstGeom prst="rightArrow">
                  <a:avLst>
                    <a:gd name="adj1" fmla="val 50000"/>
                    <a:gd name="adj2" fmla="val 140000"/>
                  </a:avLst>
                </a:prstGeom>
                <a:solidFill>
                  <a:srgbClr val="FF0000"/>
                </a:solidFill>
                <a:ln w="9525">
                  <a:solidFill>
                    <a:schemeClr val="tx1"/>
                  </a:solidFill>
                  <a:miter lim="800000"/>
                  <a:headEnd/>
                  <a:tailEnd/>
                </a:ln>
              </p:spPr>
              <p:txBody>
                <a:bodyPr wrap="none" anchor="ctr"/>
                <a:lstStyle/>
                <a:p>
                  <a:endParaRPr lang="en-US"/>
                </a:p>
              </p:txBody>
            </p:sp>
            <p:sp>
              <p:nvSpPr>
                <p:cNvPr id="3121" name="Oval 19"/>
                <p:cNvSpPr>
                  <a:spLocks noChangeAspect="1" noChangeArrowheads="1"/>
                </p:cNvSpPr>
                <p:nvPr/>
              </p:nvSpPr>
              <p:spPr bwMode="auto">
                <a:xfrm>
                  <a:off x="768" y="7536"/>
                  <a:ext cx="480" cy="480"/>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3104" name="AutoShape 20"/>
              <p:cNvSpPr>
                <a:spLocks noChangeAspect="1" noChangeArrowheads="1"/>
              </p:cNvSpPr>
              <p:nvPr/>
            </p:nvSpPr>
            <p:spPr bwMode="auto">
              <a:xfrm>
                <a:off x="7697" y="9871"/>
                <a:ext cx="551" cy="388"/>
              </a:xfrm>
              <a:prstGeom prst="rightArrow">
                <a:avLst>
                  <a:gd name="adj1" fmla="val 50000"/>
                  <a:gd name="adj2" fmla="val 35503"/>
                </a:avLst>
              </a:prstGeom>
              <a:solidFill>
                <a:srgbClr val="FFFF00"/>
              </a:solidFill>
              <a:ln w="9525">
                <a:solidFill>
                  <a:schemeClr val="tx1"/>
                </a:solidFill>
                <a:miter lim="800000"/>
                <a:headEnd/>
                <a:tailEnd/>
              </a:ln>
            </p:spPr>
            <p:txBody>
              <a:bodyPr wrap="none" anchor="ctr"/>
              <a:lstStyle/>
              <a:p>
                <a:endParaRPr lang="en-US"/>
              </a:p>
            </p:txBody>
          </p:sp>
          <p:sp>
            <p:nvSpPr>
              <p:cNvPr id="3105" name="AutoShape 21"/>
              <p:cNvSpPr>
                <a:spLocks noChangeAspect="1" noChangeArrowheads="1"/>
              </p:cNvSpPr>
              <p:nvPr/>
            </p:nvSpPr>
            <p:spPr bwMode="auto">
              <a:xfrm>
                <a:off x="4877" y="10453"/>
                <a:ext cx="390" cy="487"/>
              </a:xfrm>
              <a:prstGeom prst="curvedLeftArrow">
                <a:avLst>
                  <a:gd name="adj1" fmla="val 24974"/>
                  <a:gd name="adj2" fmla="val 49949"/>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3106" name="Line 22"/>
              <p:cNvSpPr>
                <a:spLocks noChangeAspect="1" noChangeShapeType="1"/>
              </p:cNvSpPr>
              <p:nvPr/>
            </p:nvSpPr>
            <p:spPr bwMode="auto">
              <a:xfrm>
                <a:off x="5947" y="8898"/>
                <a:ext cx="0" cy="2528"/>
              </a:xfrm>
              <a:prstGeom prst="line">
                <a:avLst/>
              </a:prstGeom>
              <a:noFill/>
              <a:ln w="9525">
                <a:solidFill>
                  <a:schemeClr val="tx1"/>
                </a:solidFill>
                <a:prstDash val="dash"/>
                <a:round/>
                <a:headEnd/>
                <a:tailEnd/>
              </a:ln>
            </p:spPr>
            <p:txBody>
              <a:bodyPr/>
              <a:lstStyle/>
              <a:p>
                <a:endParaRPr lang="en-US"/>
              </a:p>
            </p:txBody>
          </p:sp>
          <p:grpSp>
            <p:nvGrpSpPr>
              <p:cNvPr id="5" name="Group 23"/>
              <p:cNvGrpSpPr>
                <a:grpSpLocks noChangeAspect="1"/>
              </p:cNvGrpSpPr>
              <p:nvPr/>
            </p:nvGrpSpPr>
            <p:grpSpPr bwMode="auto">
              <a:xfrm rot="-249772">
                <a:off x="6757" y="9644"/>
                <a:ext cx="279" cy="779"/>
                <a:chOff x="768" y="7056"/>
                <a:chExt cx="480" cy="1344"/>
              </a:xfrm>
            </p:grpSpPr>
            <p:sp>
              <p:nvSpPr>
                <p:cNvPr id="3118" name="AutoShape 24"/>
                <p:cNvSpPr>
                  <a:spLocks noChangeAspect="1" noChangeArrowheads="1"/>
                </p:cNvSpPr>
                <p:nvPr/>
              </p:nvSpPr>
              <p:spPr bwMode="auto">
                <a:xfrm rot="-6993903">
                  <a:off x="312" y="7608"/>
                  <a:ext cx="1344" cy="240"/>
                </a:xfrm>
                <a:prstGeom prst="rightArrow">
                  <a:avLst>
                    <a:gd name="adj1" fmla="val 50000"/>
                    <a:gd name="adj2" fmla="val 140000"/>
                  </a:avLst>
                </a:prstGeom>
                <a:solidFill>
                  <a:srgbClr val="FF0000"/>
                </a:solidFill>
                <a:ln w="9525">
                  <a:solidFill>
                    <a:schemeClr val="tx1"/>
                  </a:solidFill>
                  <a:miter lim="800000"/>
                  <a:headEnd/>
                  <a:tailEnd/>
                </a:ln>
              </p:spPr>
              <p:txBody>
                <a:bodyPr wrap="none" anchor="ctr"/>
                <a:lstStyle/>
                <a:p>
                  <a:endParaRPr lang="en-US"/>
                </a:p>
              </p:txBody>
            </p:sp>
            <p:sp>
              <p:nvSpPr>
                <p:cNvPr id="3119" name="Oval 25"/>
                <p:cNvSpPr>
                  <a:spLocks noChangeAspect="1" noChangeArrowheads="1"/>
                </p:cNvSpPr>
                <p:nvPr/>
              </p:nvSpPr>
              <p:spPr bwMode="auto">
                <a:xfrm>
                  <a:off x="768" y="7536"/>
                  <a:ext cx="480" cy="480"/>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6" name="Group 26"/>
              <p:cNvGrpSpPr>
                <a:grpSpLocks noChangeAspect="1"/>
              </p:cNvGrpSpPr>
              <p:nvPr/>
            </p:nvGrpSpPr>
            <p:grpSpPr bwMode="auto">
              <a:xfrm rot="-249772">
                <a:off x="7243" y="9644"/>
                <a:ext cx="279" cy="779"/>
                <a:chOff x="768" y="7056"/>
                <a:chExt cx="480" cy="1344"/>
              </a:xfrm>
            </p:grpSpPr>
            <p:sp>
              <p:nvSpPr>
                <p:cNvPr id="3116" name="AutoShape 27"/>
                <p:cNvSpPr>
                  <a:spLocks noChangeAspect="1" noChangeArrowheads="1"/>
                </p:cNvSpPr>
                <p:nvPr/>
              </p:nvSpPr>
              <p:spPr bwMode="auto">
                <a:xfrm rot="-6993903">
                  <a:off x="312" y="7608"/>
                  <a:ext cx="1344" cy="240"/>
                </a:xfrm>
                <a:prstGeom prst="rightArrow">
                  <a:avLst>
                    <a:gd name="adj1" fmla="val 50000"/>
                    <a:gd name="adj2" fmla="val 140000"/>
                  </a:avLst>
                </a:prstGeom>
                <a:solidFill>
                  <a:srgbClr val="FF0000"/>
                </a:solidFill>
                <a:ln w="9525">
                  <a:solidFill>
                    <a:schemeClr val="tx1"/>
                  </a:solidFill>
                  <a:miter lim="800000"/>
                  <a:headEnd/>
                  <a:tailEnd/>
                </a:ln>
              </p:spPr>
              <p:txBody>
                <a:bodyPr wrap="none" anchor="ctr"/>
                <a:lstStyle/>
                <a:p>
                  <a:endParaRPr lang="en-US"/>
                </a:p>
              </p:txBody>
            </p:sp>
            <p:sp>
              <p:nvSpPr>
                <p:cNvPr id="3117" name="Oval 28"/>
                <p:cNvSpPr>
                  <a:spLocks noChangeAspect="1" noChangeArrowheads="1"/>
                </p:cNvSpPr>
                <p:nvPr/>
              </p:nvSpPr>
              <p:spPr bwMode="auto">
                <a:xfrm>
                  <a:off x="768" y="7536"/>
                  <a:ext cx="480" cy="480"/>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7" name="Group 29"/>
              <p:cNvGrpSpPr>
                <a:grpSpLocks noChangeAspect="1"/>
              </p:cNvGrpSpPr>
              <p:nvPr/>
            </p:nvGrpSpPr>
            <p:grpSpPr bwMode="auto">
              <a:xfrm rot="-249772" flipH="1" flipV="1">
                <a:off x="4391" y="10453"/>
                <a:ext cx="279" cy="780"/>
                <a:chOff x="768" y="7056"/>
                <a:chExt cx="480" cy="1344"/>
              </a:xfrm>
            </p:grpSpPr>
            <p:sp>
              <p:nvSpPr>
                <p:cNvPr id="3114" name="AutoShape 30"/>
                <p:cNvSpPr>
                  <a:spLocks noChangeAspect="1" noChangeArrowheads="1"/>
                </p:cNvSpPr>
                <p:nvPr/>
              </p:nvSpPr>
              <p:spPr bwMode="auto">
                <a:xfrm rot="-6993903">
                  <a:off x="312" y="7608"/>
                  <a:ext cx="1344" cy="240"/>
                </a:xfrm>
                <a:prstGeom prst="rightArrow">
                  <a:avLst>
                    <a:gd name="adj1" fmla="val 50000"/>
                    <a:gd name="adj2" fmla="val 140000"/>
                  </a:avLst>
                </a:prstGeom>
                <a:solidFill>
                  <a:srgbClr val="FF0000"/>
                </a:solidFill>
                <a:ln w="9525">
                  <a:solidFill>
                    <a:schemeClr val="tx1"/>
                  </a:solidFill>
                  <a:miter lim="800000"/>
                  <a:headEnd/>
                  <a:tailEnd/>
                </a:ln>
              </p:spPr>
              <p:txBody>
                <a:bodyPr wrap="none" anchor="ctr"/>
                <a:lstStyle/>
                <a:p>
                  <a:endParaRPr lang="en-US"/>
                </a:p>
              </p:txBody>
            </p:sp>
            <p:sp>
              <p:nvSpPr>
                <p:cNvPr id="3115" name="Oval 31"/>
                <p:cNvSpPr>
                  <a:spLocks noChangeAspect="1" noChangeArrowheads="1"/>
                </p:cNvSpPr>
                <p:nvPr/>
              </p:nvSpPr>
              <p:spPr bwMode="auto">
                <a:xfrm>
                  <a:off x="768" y="7536"/>
                  <a:ext cx="480" cy="480"/>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3110" name="AutoShape 32"/>
              <p:cNvSpPr>
                <a:spLocks noChangeAspect="1" noChangeArrowheads="1"/>
              </p:cNvSpPr>
              <p:nvPr/>
            </p:nvSpPr>
            <p:spPr bwMode="auto">
              <a:xfrm flipH="1">
                <a:off x="3775" y="10680"/>
                <a:ext cx="454" cy="293"/>
              </a:xfrm>
              <a:prstGeom prst="rightArrow">
                <a:avLst>
                  <a:gd name="adj1" fmla="val 50000"/>
                  <a:gd name="adj2" fmla="val 38737"/>
                </a:avLst>
              </a:prstGeom>
              <a:solidFill>
                <a:srgbClr val="FFFF00"/>
              </a:solidFill>
              <a:ln w="9525">
                <a:solidFill>
                  <a:schemeClr val="tx1"/>
                </a:solidFill>
                <a:miter lim="800000"/>
                <a:headEnd/>
                <a:tailEnd/>
              </a:ln>
            </p:spPr>
            <p:txBody>
              <a:bodyPr wrap="none" anchor="ctr"/>
              <a:lstStyle/>
              <a:p>
                <a:endParaRPr lang="en-US"/>
              </a:p>
            </p:txBody>
          </p:sp>
          <p:grpSp>
            <p:nvGrpSpPr>
              <p:cNvPr id="8" name="Group 33"/>
              <p:cNvGrpSpPr>
                <a:grpSpLocks noChangeAspect="1"/>
              </p:cNvGrpSpPr>
              <p:nvPr/>
            </p:nvGrpSpPr>
            <p:grpSpPr bwMode="auto">
              <a:xfrm rot="1597679">
                <a:off x="3983" y="9644"/>
                <a:ext cx="279" cy="779"/>
                <a:chOff x="768" y="7056"/>
                <a:chExt cx="480" cy="1344"/>
              </a:xfrm>
            </p:grpSpPr>
            <p:sp>
              <p:nvSpPr>
                <p:cNvPr id="3112" name="AutoShape 34"/>
                <p:cNvSpPr>
                  <a:spLocks noChangeAspect="1" noChangeArrowheads="1"/>
                </p:cNvSpPr>
                <p:nvPr/>
              </p:nvSpPr>
              <p:spPr bwMode="auto">
                <a:xfrm rot="-6993903">
                  <a:off x="312" y="7608"/>
                  <a:ext cx="1344" cy="240"/>
                </a:xfrm>
                <a:prstGeom prst="rightArrow">
                  <a:avLst>
                    <a:gd name="adj1" fmla="val 50000"/>
                    <a:gd name="adj2" fmla="val 140000"/>
                  </a:avLst>
                </a:prstGeom>
                <a:solidFill>
                  <a:srgbClr val="FF0000"/>
                </a:solidFill>
                <a:ln w="9525">
                  <a:solidFill>
                    <a:schemeClr val="tx1"/>
                  </a:solidFill>
                  <a:miter lim="800000"/>
                  <a:headEnd/>
                  <a:tailEnd/>
                </a:ln>
              </p:spPr>
              <p:txBody>
                <a:bodyPr wrap="none" anchor="ctr"/>
                <a:lstStyle/>
                <a:p>
                  <a:endParaRPr lang="en-US"/>
                </a:p>
              </p:txBody>
            </p:sp>
            <p:sp>
              <p:nvSpPr>
                <p:cNvPr id="3113" name="Oval 35"/>
                <p:cNvSpPr>
                  <a:spLocks noChangeAspect="1" noChangeArrowheads="1"/>
                </p:cNvSpPr>
                <p:nvPr/>
              </p:nvSpPr>
              <p:spPr bwMode="auto">
                <a:xfrm>
                  <a:off x="768" y="7536"/>
                  <a:ext cx="480" cy="480"/>
                </a:xfrm>
                <a:prstGeom prst="ellipse">
                  <a:avLst/>
                </a:prstGeom>
                <a:solidFill>
                  <a:srgbClr val="FFFF00"/>
                </a:solidFill>
                <a:ln w="9525">
                  <a:solidFill>
                    <a:schemeClr val="tx1"/>
                  </a:solidFill>
                  <a:round/>
                  <a:headEnd/>
                  <a:tailEnd/>
                </a:ln>
              </p:spPr>
              <p:txBody>
                <a:bodyPr wrap="none" anchor="ctr"/>
                <a:lstStyle/>
                <a:p>
                  <a:endParaRPr lang="en-US"/>
                </a:p>
              </p:txBody>
            </p:sp>
          </p:grpSp>
        </p:grpSp>
        <p:sp>
          <p:nvSpPr>
            <p:cNvPr id="3091" name="AutoShape 36"/>
            <p:cNvSpPr>
              <a:spLocks noChangeAspect="1" noChangeArrowheads="1"/>
            </p:cNvSpPr>
            <p:nvPr/>
          </p:nvSpPr>
          <p:spPr bwMode="auto">
            <a:xfrm rot="8329934" flipH="1" flipV="1">
              <a:off x="1871" y="1006"/>
              <a:ext cx="187" cy="80"/>
            </a:xfrm>
            <a:prstGeom prst="rightArrow">
              <a:avLst>
                <a:gd name="adj1" fmla="val 50000"/>
                <a:gd name="adj2" fmla="val 58438"/>
              </a:avLst>
            </a:prstGeom>
            <a:solidFill>
              <a:srgbClr val="FF0000"/>
            </a:solidFill>
            <a:ln w="9525">
              <a:solidFill>
                <a:schemeClr val="tx1"/>
              </a:solidFill>
              <a:miter lim="800000"/>
              <a:headEnd/>
              <a:tailEnd/>
            </a:ln>
          </p:spPr>
          <p:txBody>
            <a:bodyPr wrap="none" anchor="ctr"/>
            <a:lstStyle/>
            <a:p>
              <a:endParaRPr lang="en-US"/>
            </a:p>
          </p:txBody>
        </p:sp>
        <p:sp>
          <p:nvSpPr>
            <p:cNvPr id="3092" name="Text Box 37"/>
            <p:cNvSpPr txBox="1">
              <a:spLocks noChangeAspect="1" noChangeArrowheads="1"/>
            </p:cNvSpPr>
            <p:nvPr/>
          </p:nvSpPr>
          <p:spPr bwMode="auto">
            <a:xfrm>
              <a:off x="959" y="576"/>
              <a:ext cx="978" cy="182"/>
            </a:xfrm>
            <a:prstGeom prst="rect">
              <a:avLst/>
            </a:prstGeom>
            <a:noFill/>
            <a:ln w="9525">
              <a:noFill/>
              <a:miter lim="800000"/>
              <a:headEnd/>
              <a:tailEnd/>
            </a:ln>
          </p:spPr>
          <p:txBody>
            <a:bodyPr>
              <a:spAutoFit/>
            </a:bodyPr>
            <a:lstStyle/>
            <a:p>
              <a:pPr algn="l" defTabSz="4389438"/>
              <a:endParaRPr lang="en-US" sz="1400" b="1">
                <a:latin typeface="Times New Roman" pitchFamily="18" charset="0"/>
              </a:endParaRPr>
            </a:p>
          </p:txBody>
        </p:sp>
        <p:sp>
          <p:nvSpPr>
            <p:cNvPr id="3093" name="Freeform 38"/>
            <p:cNvSpPr>
              <a:spLocks noChangeAspect="1"/>
            </p:cNvSpPr>
            <p:nvPr/>
          </p:nvSpPr>
          <p:spPr bwMode="auto">
            <a:xfrm rot="3981596" flipV="1">
              <a:off x="1638" y="816"/>
              <a:ext cx="220" cy="233"/>
            </a:xfrm>
            <a:custGeom>
              <a:avLst/>
              <a:gdLst>
                <a:gd name="T0" fmla="*/ 0 w 864"/>
                <a:gd name="T1" fmla="*/ 0 h 720"/>
                <a:gd name="T2" fmla="*/ 0 w 864"/>
                <a:gd name="T3" fmla="*/ 0 h 720"/>
                <a:gd name="T4" fmla="*/ 0 w 864"/>
                <a:gd name="T5" fmla="*/ 0 h 720"/>
                <a:gd name="T6" fmla="*/ 0 w 864"/>
                <a:gd name="T7" fmla="*/ 0 h 720"/>
                <a:gd name="T8" fmla="*/ 0 60000 65536"/>
                <a:gd name="T9" fmla="*/ 0 60000 65536"/>
                <a:gd name="T10" fmla="*/ 0 60000 65536"/>
                <a:gd name="T11" fmla="*/ 0 60000 65536"/>
                <a:gd name="T12" fmla="*/ 0 w 864"/>
                <a:gd name="T13" fmla="*/ 0 h 720"/>
                <a:gd name="T14" fmla="*/ 864 w 864"/>
                <a:gd name="T15" fmla="*/ 720 h 720"/>
              </a:gdLst>
              <a:ahLst/>
              <a:cxnLst>
                <a:cxn ang="T8">
                  <a:pos x="T0" y="T1"/>
                </a:cxn>
                <a:cxn ang="T9">
                  <a:pos x="T2" y="T3"/>
                </a:cxn>
                <a:cxn ang="T10">
                  <a:pos x="T4" y="T5"/>
                </a:cxn>
                <a:cxn ang="T11">
                  <a:pos x="T6" y="T7"/>
                </a:cxn>
              </a:cxnLst>
              <a:rect l="T12" t="T13" r="T14" b="T15"/>
              <a:pathLst>
                <a:path w="864" h="720">
                  <a:moveTo>
                    <a:pt x="0" y="0"/>
                  </a:moveTo>
                  <a:cubicBezTo>
                    <a:pt x="208" y="268"/>
                    <a:pt x="416" y="536"/>
                    <a:pt x="480" y="576"/>
                  </a:cubicBezTo>
                  <a:cubicBezTo>
                    <a:pt x="544" y="616"/>
                    <a:pt x="320" y="216"/>
                    <a:pt x="384" y="240"/>
                  </a:cubicBezTo>
                  <a:cubicBezTo>
                    <a:pt x="448" y="264"/>
                    <a:pt x="656" y="492"/>
                    <a:pt x="864" y="720"/>
                  </a:cubicBezTo>
                </a:path>
              </a:pathLst>
            </a:custGeom>
            <a:noFill/>
            <a:ln w="25400">
              <a:solidFill>
                <a:schemeClr val="tx1"/>
              </a:solidFill>
              <a:round/>
              <a:headEnd/>
              <a:tailEnd type="stealth" w="lg" len="lg"/>
            </a:ln>
          </p:spPr>
          <p:txBody>
            <a:bodyPr/>
            <a:lstStyle/>
            <a:p>
              <a:endParaRPr lang="en-US"/>
            </a:p>
          </p:txBody>
        </p:sp>
        <p:sp>
          <p:nvSpPr>
            <p:cNvPr id="3094" name="AutoShape 39"/>
            <p:cNvSpPr>
              <a:spLocks noChangeAspect="1" noChangeArrowheads="1"/>
            </p:cNvSpPr>
            <p:nvPr/>
          </p:nvSpPr>
          <p:spPr bwMode="auto">
            <a:xfrm rot="-5400000">
              <a:off x="392" y="1205"/>
              <a:ext cx="439" cy="96"/>
            </a:xfrm>
            <a:prstGeom prst="rightArrow">
              <a:avLst>
                <a:gd name="adj1" fmla="val 50000"/>
                <a:gd name="adj2" fmla="val 114323"/>
              </a:avLst>
            </a:prstGeom>
            <a:solidFill>
              <a:srgbClr val="0000FF"/>
            </a:solidFill>
            <a:ln w="9525">
              <a:solidFill>
                <a:schemeClr val="tx1"/>
              </a:solidFill>
              <a:miter lim="800000"/>
              <a:headEnd/>
              <a:tailEnd/>
            </a:ln>
          </p:spPr>
          <p:txBody>
            <a:bodyPr wrap="none" anchor="ctr"/>
            <a:lstStyle/>
            <a:p>
              <a:endParaRPr lang="en-US"/>
            </a:p>
          </p:txBody>
        </p:sp>
        <p:sp>
          <p:nvSpPr>
            <p:cNvPr id="3095" name="Freeform 40"/>
            <p:cNvSpPr>
              <a:spLocks noChangeAspect="1"/>
            </p:cNvSpPr>
            <p:nvPr/>
          </p:nvSpPr>
          <p:spPr bwMode="auto">
            <a:xfrm>
              <a:off x="379" y="1776"/>
              <a:ext cx="186" cy="179"/>
            </a:xfrm>
            <a:custGeom>
              <a:avLst/>
              <a:gdLst>
                <a:gd name="T0" fmla="*/ 0 w 432"/>
                <a:gd name="T1" fmla="*/ 0 h 528"/>
                <a:gd name="T2" fmla="*/ 0 w 432"/>
                <a:gd name="T3" fmla="*/ 0 h 528"/>
                <a:gd name="T4" fmla="*/ 0 w 432"/>
                <a:gd name="T5" fmla="*/ 0 h 528"/>
                <a:gd name="T6" fmla="*/ 0 w 432"/>
                <a:gd name="T7" fmla="*/ 0 h 528"/>
                <a:gd name="T8" fmla="*/ 0 60000 65536"/>
                <a:gd name="T9" fmla="*/ 0 60000 65536"/>
                <a:gd name="T10" fmla="*/ 0 60000 65536"/>
                <a:gd name="T11" fmla="*/ 0 60000 65536"/>
                <a:gd name="T12" fmla="*/ 0 w 432"/>
                <a:gd name="T13" fmla="*/ 0 h 528"/>
                <a:gd name="T14" fmla="*/ 432 w 432"/>
                <a:gd name="T15" fmla="*/ 528 h 528"/>
              </a:gdLst>
              <a:ahLst/>
              <a:cxnLst>
                <a:cxn ang="T8">
                  <a:pos x="T0" y="T1"/>
                </a:cxn>
                <a:cxn ang="T9">
                  <a:pos x="T2" y="T3"/>
                </a:cxn>
                <a:cxn ang="T10">
                  <a:pos x="T4" y="T5"/>
                </a:cxn>
                <a:cxn ang="T11">
                  <a:pos x="T6" y="T7"/>
                </a:cxn>
              </a:cxnLst>
              <a:rect l="T12" t="T13" r="T14" b="T15"/>
              <a:pathLst>
                <a:path w="432" h="528">
                  <a:moveTo>
                    <a:pt x="0" y="0"/>
                  </a:moveTo>
                  <a:cubicBezTo>
                    <a:pt x="80" y="176"/>
                    <a:pt x="160" y="352"/>
                    <a:pt x="192" y="384"/>
                  </a:cubicBezTo>
                  <a:cubicBezTo>
                    <a:pt x="224" y="416"/>
                    <a:pt x="152" y="168"/>
                    <a:pt x="192" y="192"/>
                  </a:cubicBezTo>
                  <a:cubicBezTo>
                    <a:pt x="232" y="216"/>
                    <a:pt x="392" y="472"/>
                    <a:pt x="432" y="528"/>
                  </a:cubicBezTo>
                </a:path>
              </a:pathLst>
            </a:custGeom>
            <a:noFill/>
            <a:ln w="25400">
              <a:solidFill>
                <a:schemeClr val="tx1"/>
              </a:solidFill>
              <a:round/>
              <a:headEnd type="stealth" w="lg" len="lg"/>
              <a:tailEnd/>
            </a:ln>
          </p:spPr>
          <p:txBody>
            <a:bodyPr/>
            <a:lstStyle/>
            <a:p>
              <a:endParaRPr lang="en-US"/>
            </a:p>
          </p:txBody>
        </p:sp>
        <p:sp>
          <p:nvSpPr>
            <p:cNvPr id="3096" name="Text Box 41"/>
            <p:cNvSpPr txBox="1">
              <a:spLocks noChangeAspect="1" noChangeArrowheads="1"/>
            </p:cNvSpPr>
            <p:nvPr/>
          </p:nvSpPr>
          <p:spPr bwMode="auto">
            <a:xfrm>
              <a:off x="35" y="1966"/>
              <a:ext cx="129" cy="183"/>
            </a:xfrm>
            <a:prstGeom prst="rect">
              <a:avLst/>
            </a:prstGeom>
            <a:noFill/>
            <a:ln w="9525">
              <a:noFill/>
              <a:miter lim="800000"/>
              <a:headEnd/>
              <a:tailEnd/>
            </a:ln>
          </p:spPr>
          <p:txBody>
            <a:bodyPr wrap="none">
              <a:spAutoFit/>
            </a:bodyPr>
            <a:lstStyle/>
            <a:p>
              <a:pPr algn="l" defTabSz="4389438"/>
              <a:endParaRPr lang="en-US" sz="1400">
                <a:latin typeface="Times New Roman" pitchFamily="18" charset="0"/>
              </a:endParaRPr>
            </a:p>
          </p:txBody>
        </p:sp>
        <p:sp>
          <p:nvSpPr>
            <p:cNvPr id="3097" name="Freeform 42"/>
            <p:cNvSpPr>
              <a:spLocks noChangeAspect="1"/>
            </p:cNvSpPr>
            <p:nvPr/>
          </p:nvSpPr>
          <p:spPr bwMode="auto">
            <a:xfrm>
              <a:off x="1872" y="1680"/>
              <a:ext cx="186" cy="179"/>
            </a:xfrm>
            <a:custGeom>
              <a:avLst/>
              <a:gdLst>
                <a:gd name="T0" fmla="*/ 0 w 432"/>
                <a:gd name="T1" fmla="*/ 0 h 528"/>
                <a:gd name="T2" fmla="*/ 0 w 432"/>
                <a:gd name="T3" fmla="*/ 0 h 528"/>
                <a:gd name="T4" fmla="*/ 0 w 432"/>
                <a:gd name="T5" fmla="*/ 0 h 528"/>
                <a:gd name="T6" fmla="*/ 0 w 432"/>
                <a:gd name="T7" fmla="*/ 0 h 528"/>
                <a:gd name="T8" fmla="*/ 0 60000 65536"/>
                <a:gd name="T9" fmla="*/ 0 60000 65536"/>
                <a:gd name="T10" fmla="*/ 0 60000 65536"/>
                <a:gd name="T11" fmla="*/ 0 60000 65536"/>
                <a:gd name="T12" fmla="*/ 0 w 432"/>
                <a:gd name="T13" fmla="*/ 0 h 528"/>
                <a:gd name="T14" fmla="*/ 432 w 432"/>
                <a:gd name="T15" fmla="*/ 528 h 528"/>
              </a:gdLst>
              <a:ahLst/>
              <a:cxnLst>
                <a:cxn ang="T8">
                  <a:pos x="T0" y="T1"/>
                </a:cxn>
                <a:cxn ang="T9">
                  <a:pos x="T2" y="T3"/>
                </a:cxn>
                <a:cxn ang="T10">
                  <a:pos x="T4" y="T5"/>
                </a:cxn>
                <a:cxn ang="T11">
                  <a:pos x="T6" y="T7"/>
                </a:cxn>
              </a:cxnLst>
              <a:rect l="T12" t="T13" r="T14" b="T15"/>
              <a:pathLst>
                <a:path w="432" h="528">
                  <a:moveTo>
                    <a:pt x="0" y="0"/>
                  </a:moveTo>
                  <a:cubicBezTo>
                    <a:pt x="80" y="176"/>
                    <a:pt x="160" y="352"/>
                    <a:pt x="192" y="384"/>
                  </a:cubicBezTo>
                  <a:cubicBezTo>
                    <a:pt x="224" y="416"/>
                    <a:pt x="152" y="168"/>
                    <a:pt x="192" y="192"/>
                  </a:cubicBezTo>
                  <a:cubicBezTo>
                    <a:pt x="232" y="216"/>
                    <a:pt x="392" y="472"/>
                    <a:pt x="432" y="528"/>
                  </a:cubicBezTo>
                </a:path>
              </a:pathLst>
            </a:custGeom>
            <a:noFill/>
            <a:ln w="25400">
              <a:solidFill>
                <a:schemeClr val="tx1"/>
              </a:solidFill>
              <a:round/>
              <a:headEnd type="stealth" w="lg" len="lg"/>
              <a:tailEnd/>
            </a:ln>
          </p:spPr>
          <p:txBody>
            <a:bodyPr/>
            <a:lstStyle/>
            <a:p>
              <a:endParaRPr lang="en-US"/>
            </a:p>
          </p:txBody>
        </p:sp>
        <p:sp>
          <p:nvSpPr>
            <p:cNvPr id="3098" name="Text Box 43"/>
            <p:cNvSpPr txBox="1">
              <a:spLocks noChangeAspect="1" noChangeArrowheads="1"/>
            </p:cNvSpPr>
            <p:nvPr/>
          </p:nvSpPr>
          <p:spPr bwMode="auto">
            <a:xfrm>
              <a:off x="1474" y="1841"/>
              <a:ext cx="130" cy="182"/>
            </a:xfrm>
            <a:prstGeom prst="rect">
              <a:avLst/>
            </a:prstGeom>
            <a:noFill/>
            <a:ln w="9525">
              <a:noFill/>
              <a:miter lim="800000"/>
              <a:headEnd/>
              <a:tailEnd/>
            </a:ln>
          </p:spPr>
          <p:txBody>
            <a:bodyPr wrap="none">
              <a:spAutoFit/>
            </a:bodyPr>
            <a:lstStyle/>
            <a:p>
              <a:pPr algn="l" defTabSz="4389438"/>
              <a:endParaRPr lang="en-US" sz="1400">
                <a:latin typeface="Times New Roman" pitchFamily="18" charset="0"/>
              </a:endParaRPr>
            </a:p>
          </p:txBody>
        </p:sp>
      </p:grpSp>
      <p:sp>
        <p:nvSpPr>
          <p:cNvPr id="3082" name="Text Box 45"/>
          <p:cNvSpPr txBox="1">
            <a:spLocks noChangeArrowheads="1"/>
          </p:cNvSpPr>
          <p:nvPr/>
        </p:nvSpPr>
        <p:spPr bwMode="auto">
          <a:xfrm>
            <a:off x="228600" y="1295400"/>
            <a:ext cx="4419600" cy="336550"/>
          </a:xfrm>
          <a:prstGeom prst="rect">
            <a:avLst/>
          </a:prstGeom>
          <a:noFill/>
          <a:ln w="9525">
            <a:noFill/>
            <a:miter lim="800000"/>
            <a:headEnd/>
            <a:tailEnd/>
          </a:ln>
        </p:spPr>
        <p:txBody>
          <a:bodyPr>
            <a:spAutoFit/>
          </a:bodyPr>
          <a:lstStyle/>
          <a:p>
            <a:pPr algn="l"/>
            <a:r>
              <a:rPr lang="en-US" sz="1600"/>
              <a:t>Absorbed Angular Momentum </a:t>
            </a:r>
            <a:r>
              <a:rPr lang="en-US" sz="1600">
                <a:sym typeface="Wingdings" pitchFamily="2" charset="2"/>
              </a:rPr>
              <a:t></a:t>
            </a:r>
            <a:r>
              <a:rPr lang="en-US" sz="1600" b="1" i="1"/>
              <a:t>Torque</a:t>
            </a:r>
          </a:p>
        </p:txBody>
      </p:sp>
      <p:sp>
        <p:nvSpPr>
          <p:cNvPr id="3083" name="Text Box 46"/>
          <p:cNvSpPr txBox="1">
            <a:spLocks noChangeArrowheads="1"/>
          </p:cNvSpPr>
          <p:nvPr/>
        </p:nvSpPr>
        <p:spPr bwMode="auto">
          <a:xfrm>
            <a:off x="247650" y="3657600"/>
            <a:ext cx="1600200" cy="517525"/>
          </a:xfrm>
          <a:prstGeom prst="rect">
            <a:avLst/>
          </a:prstGeom>
          <a:noFill/>
          <a:ln w="9525">
            <a:noFill/>
            <a:miter lim="800000"/>
            <a:headEnd/>
            <a:tailEnd/>
          </a:ln>
        </p:spPr>
        <p:txBody>
          <a:bodyPr>
            <a:spAutoFit/>
          </a:bodyPr>
          <a:lstStyle/>
          <a:p>
            <a:pPr algn="l"/>
            <a:r>
              <a:rPr lang="en-US" sz="1400"/>
              <a:t>Polarizing </a:t>
            </a:r>
            <a:r>
              <a:rPr lang="ja-JP" altLang="en-US" sz="1400"/>
              <a:t>“</a:t>
            </a:r>
            <a:r>
              <a:rPr lang="en-US" altLang="ja-JP" sz="1400"/>
              <a:t>fixed</a:t>
            </a:r>
            <a:r>
              <a:rPr lang="ja-JP" altLang="en-US" sz="1400"/>
              <a:t>”</a:t>
            </a:r>
            <a:r>
              <a:rPr lang="en-US" altLang="ja-JP" sz="1400"/>
              <a:t> layer (thick) </a:t>
            </a:r>
            <a:endParaRPr lang="en-US" sz="1400"/>
          </a:p>
        </p:txBody>
      </p:sp>
      <p:sp>
        <p:nvSpPr>
          <p:cNvPr id="3084" name="Text Box 47"/>
          <p:cNvSpPr txBox="1">
            <a:spLocks noChangeArrowheads="1"/>
          </p:cNvSpPr>
          <p:nvPr/>
        </p:nvSpPr>
        <p:spPr bwMode="auto">
          <a:xfrm>
            <a:off x="2228850" y="3505200"/>
            <a:ext cx="1447800" cy="517525"/>
          </a:xfrm>
          <a:prstGeom prst="rect">
            <a:avLst/>
          </a:prstGeom>
          <a:noFill/>
          <a:ln w="9525">
            <a:noFill/>
            <a:miter lim="800000"/>
            <a:headEnd/>
            <a:tailEnd/>
          </a:ln>
        </p:spPr>
        <p:txBody>
          <a:bodyPr>
            <a:spAutoFit/>
          </a:bodyPr>
          <a:lstStyle/>
          <a:p>
            <a:pPr algn="l"/>
            <a:r>
              <a:rPr lang="en-US" sz="1400"/>
              <a:t>Active </a:t>
            </a:r>
            <a:r>
              <a:rPr lang="ja-JP" altLang="en-US" sz="1400"/>
              <a:t>“</a:t>
            </a:r>
            <a:r>
              <a:rPr lang="en-US" altLang="ja-JP" sz="1400"/>
              <a:t>free</a:t>
            </a:r>
            <a:r>
              <a:rPr lang="ja-JP" altLang="en-US" sz="1400"/>
              <a:t>”</a:t>
            </a:r>
            <a:r>
              <a:rPr lang="en-US" altLang="ja-JP" sz="1400"/>
              <a:t> layer (thin)</a:t>
            </a:r>
            <a:endParaRPr lang="en-US" sz="1400"/>
          </a:p>
        </p:txBody>
      </p:sp>
      <p:sp>
        <p:nvSpPr>
          <p:cNvPr id="3085" name="Text Box 50"/>
          <p:cNvSpPr txBox="1">
            <a:spLocks noChangeArrowheads="1"/>
          </p:cNvSpPr>
          <p:nvPr/>
        </p:nvSpPr>
        <p:spPr bwMode="auto">
          <a:xfrm>
            <a:off x="0" y="4343400"/>
            <a:ext cx="9144000" cy="396875"/>
          </a:xfrm>
          <a:prstGeom prst="rect">
            <a:avLst/>
          </a:prstGeom>
          <a:noFill/>
          <a:ln w="9525">
            <a:noFill/>
            <a:miter lim="800000"/>
            <a:headEnd/>
            <a:tailEnd/>
          </a:ln>
        </p:spPr>
        <p:txBody>
          <a:bodyPr>
            <a:spAutoFit/>
          </a:bodyPr>
          <a:lstStyle/>
          <a:p>
            <a:r>
              <a:rPr lang="en-US" sz="2000"/>
              <a:t>Spin polarized current generates torque on magnetization of free layer</a:t>
            </a:r>
          </a:p>
        </p:txBody>
      </p:sp>
      <p:graphicFrame>
        <p:nvGraphicFramePr>
          <p:cNvPr id="3075" name="Object 52"/>
          <p:cNvGraphicFramePr>
            <a:graphicFrameLocks noChangeAspect="1"/>
          </p:cNvGraphicFramePr>
          <p:nvPr/>
        </p:nvGraphicFramePr>
        <p:xfrm>
          <a:off x="6248400" y="2514600"/>
          <a:ext cx="1524000" cy="820738"/>
        </p:xfrm>
        <a:graphic>
          <a:graphicData uri="http://schemas.openxmlformats.org/presentationml/2006/ole">
            <p:oleObj spid="_x0000_s72707" name="Equation" r:id="rId5" imgW="850531" imgH="393529" progId="">
              <p:embed/>
            </p:oleObj>
          </a:graphicData>
        </a:graphic>
      </p:graphicFrame>
      <p:graphicFrame>
        <p:nvGraphicFramePr>
          <p:cNvPr id="3076" name="Object 53"/>
          <p:cNvGraphicFramePr>
            <a:graphicFrameLocks noChangeAspect="1"/>
          </p:cNvGraphicFramePr>
          <p:nvPr/>
        </p:nvGraphicFramePr>
        <p:xfrm>
          <a:off x="4876800" y="1447800"/>
          <a:ext cx="2514600" cy="1123950"/>
        </p:xfrm>
        <a:graphic>
          <a:graphicData uri="http://schemas.openxmlformats.org/presentationml/2006/ole">
            <p:oleObj spid="_x0000_s72708" name="Equation" r:id="rId6" imgW="1307532" imgH="583947" progId="">
              <p:embed/>
            </p:oleObj>
          </a:graphicData>
        </a:graphic>
      </p:graphicFrame>
      <p:sp>
        <p:nvSpPr>
          <p:cNvPr id="3086" name="Text Box 54"/>
          <p:cNvSpPr txBox="1">
            <a:spLocks noChangeArrowheads="1"/>
          </p:cNvSpPr>
          <p:nvPr/>
        </p:nvSpPr>
        <p:spPr bwMode="auto">
          <a:xfrm>
            <a:off x="4800600" y="2743200"/>
            <a:ext cx="1308100" cy="396875"/>
          </a:xfrm>
          <a:prstGeom prst="rect">
            <a:avLst/>
          </a:prstGeom>
          <a:noFill/>
          <a:ln w="9525">
            <a:noFill/>
            <a:miter lim="800000"/>
            <a:headEnd/>
            <a:tailEnd/>
          </a:ln>
        </p:spPr>
        <p:txBody>
          <a:bodyPr wrap="none">
            <a:spAutoFit/>
          </a:bodyPr>
          <a:lstStyle/>
          <a:p>
            <a:pPr algn="l"/>
            <a:r>
              <a:rPr lang="en-US" sz="2000"/>
              <a:t>Torque </a:t>
            </a:r>
            <a:r>
              <a:rPr lang="en-US" sz="2000">
                <a:sym typeface="Wingdings" pitchFamily="2" charset="2"/>
              </a:rPr>
              <a:t></a:t>
            </a:r>
            <a:endParaRPr lang="en-US" sz="2000"/>
          </a:p>
        </p:txBody>
      </p:sp>
      <p:sp>
        <p:nvSpPr>
          <p:cNvPr id="3087" name="Rectangle 58"/>
          <p:cNvSpPr>
            <a:spLocks noChangeArrowheads="1"/>
          </p:cNvSpPr>
          <p:nvPr/>
        </p:nvSpPr>
        <p:spPr bwMode="auto">
          <a:xfrm>
            <a:off x="5837238" y="6172200"/>
            <a:ext cx="3306762" cy="274638"/>
          </a:xfrm>
          <a:prstGeom prst="rect">
            <a:avLst/>
          </a:prstGeom>
          <a:noFill/>
          <a:ln w="9525">
            <a:noFill/>
            <a:miter lim="800000"/>
            <a:headEnd/>
            <a:tailEnd/>
          </a:ln>
        </p:spPr>
        <p:txBody>
          <a:bodyPr wrap="none">
            <a:spAutoFit/>
          </a:bodyPr>
          <a:lstStyle/>
          <a:p>
            <a:pPr algn="l"/>
            <a:r>
              <a:rPr lang="en-US" sz="1200"/>
              <a:t>Katine et al, Phys. Rev. Lett. </a:t>
            </a:r>
            <a:r>
              <a:rPr lang="en-US" sz="1200" b="1"/>
              <a:t>84,</a:t>
            </a:r>
            <a:r>
              <a:rPr lang="en-US" sz="1200"/>
              <a:t> (2000) 3149 .</a:t>
            </a:r>
          </a:p>
        </p:txBody>
      </p:sp>
      <p:sp>
        <p:nvSpPr>
          <p:cNvPr id="3088" name="Text Box 59"/>
          <p:cNvSpPr txBox="1">
            <a:spLocks noChangeArrowheads="1"/>
          </p:cNvSpPr>
          <p:nvPr/>
        </p:nvSpPr>
        <p:spPr bwMode="auto">
          <a:xfrm>
            <a:off x="1066800" y="5129213"/>
            <a:ext cx="6923088" cy="427037"/>
          </a:xfrm>
          <a:prstGeom prst="rect">
            <a:avLst/>
          </a:prstGeom>
          <a:noFill/>
          <a:ln w="9525">
            <a:noFill/>
            <a:miter lim="800000"/>
            <a:headEnd/>
            <a:tailEnd/>
          </a:ln>
        </p:spPr>
        <p:txBody>
          <a:bodyPr wrap="none">
            <a:spAutoFit/>
          </a:bodyPr>
          <a:lstStyle/>
          <a:p>
            <a:r>
              <a:rPr lang="en-US" sz="2200" i="1"/>
              <a:t>As cell size decreases </a:t>
            </a:r>
            <a:r>
              <a:rPr lang="en-US" sz="2200" i="1">
                <a:sym typeface="Wingdings" pitchFamily="2" charset="2"/>
              </a:rPr>
              <a:t> switching current decreases </a:t>
            </a:r>
            <a:endParaRPr lang="en-US" sz="2200" i="1"/>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3962400" y="3429000"/>
          <a:ext cx="4038600" cy="3159125"/>
        </p:xfrm>
        <a:graphic>
          <a:graphicData uri="http://schemas.openxmlformats.org/presentationml/2006/ole">
            <p:oleObj spid="_x0000_s73730" name="Graph" r:id="rId3" imgW="3786835" imgH="2961437" progId="">
              <p:embed/>
            </p:oleObj>
          </a:graphicData>
        </a:graphic>
      </p:graphicFrame>
      <p:pic>
        <p:nvPicPr>
          <p:cNvPr id="5124" name="Picture 3" descr="SMT movie short"/>
          <p:cNvPicPr>
            <a:picLocks noChangeAspect="1" noChangeArrowheads="1" noCrop="1"/>
          </p:cNvPicPr>
          <p:nvPr/>
        </p:nvPicPr>
        <p:blipFill>
          <a:blip r:embed="rId4" cstate="print"/>
          <a:srcRect/>
          <a:stretch>
            <a:fillRect/>
          </a:stretch>
        </p:blipFill>
        <p:spPr bwMode="auto">
          <a:xfrm>
            <a:off x="1905000" y="3505200"/>
            <a:ext cx="2209800" cy="2205038"/>
          </a:xfrm>
          <a:prstGeom prst="rect">
            <a:avLst/>
          </a:prstGeom>
          <a:noFill/>
          <a:ln w="9525">
            <a:noFill/>
            <a:miter lim="800000"/>
            <a:headEnd/>
            <a:tailEnd/>
          </a:ln>
        </p:spPr>
      </p:pic>
      <p:pic>
        <p:nvPicPr>
          <p:cNvPr id="5125" name="Picture 4" descr="SMRAM"/>
          <p:cNvPicPr>
            <a:picLocks noChangeAspect="1" noChangeArrowheads="1" noCrop="1"/>
          </p:cNvPicPr>
          <p:nvPr/>
        </p:nvPicPr>
        <p:blipFill>
          <a:blip r:embed="rId5" cstate="print"/>
          <a:srcRect/>
          <a:stretch>
            <a:fillRect/>
          </a:stretch>
        </p:blipFill>
        <p:spPr bwMode="auto">
          <a:xfrm>
            <a:off x="1981200" y="1724025"/>
            <a:ext cx="1657350" cy="1095375"/>
          </a:xfrm>
          <a:prstGeom prst="rect">
            <a:avLst/>
          </a:prstGeom>
          <a:noFill/>
          <a:ln w="9525">
            <a:noFill/>
            <a:miter lim="800000"/>
            <a:headEnd/>
            <a:tailEnd/>
          </a:ln>
        </p:spPr>
      </p:pic>
      <p:sp>
        <p:nvSpPr>
          <p:cNvPr id="5126" name="Text Box 5"/>
          <p:cNvSpPr txBox="1">
            <a:spLocks noChangeArrowheads="1"/>
          </p:cNvSpPr>
          <p:nvPr/>
        </p:nvSpPr>
        <p:spPr bwMode="auto">
          <a:xfrm>
            <a:off x="457200" y="1371600"/>
            <a:ext cx="3232150" cy="366713"/>
          </a:xfrm>
          <a:prstGeom prst="rect">
            <a:avLst/>
          </a:prstGeom>
          <a:noFill/>
          <a:ln w="9525">
            <a:noFill/>
            <a:miter lim="800000"/>
            <a:headEnd/>
            <a:tailEnd/>
          </a:ln>
        </p:spPr>
        <p:txBody>
          <a:bodyPr wrap="none">
            <a:spAutoFit/>
          </a:bodyPr>
          <a:lstStyle/>
          <a:p>
            <a:r>
              <a:rPr lang="en-US"/>
              <a:t>Spin-Current Switched MRAM</a:t>
            </a:r>
          </a:p>
        </p:txBody>
      </p:sp>
      <p:sp>
        <p:nvSpPr>
          <p:cNvPr id="5127" name="Text Box 6"/>
          <p:cNvSpPr txBox="1">
            <a:spLocks noChangeArrowheads="1"/>
          </p:cNvSpPr>
          <p:nvPr/>
        </p:nvSpPr>
        <p:spPr bwMode="auto">
          <a:xfrm>
            <a:off x="381000" y="3200400"/>
            <a:ext cx="3308350" cy="366713"/>
          </a:xfrm>
          <a:prstGeom prst="rect">
            <a:avLst/>
          </a:prstGeom>
          <a:noFill/>
          <a:ln w="9525">
            <a:noFill/>
            <a:miter lim="800000"/>
            <a:headEnd/>
            <a:tailEnd/>
          </a:ln>
        </p:spPr>
        <p:txBody>
          <a:bodyPr wrap="none">
            <a:spAutoFit/>
          </a:bodyPr>
          <a:lstStyle/>
          <a:p>
            <a:r>
              <a:rPr lang="en-US"/>
              <a:t>Spin Transfer Nano-Oscillators</a:t>
            </a:r>
          </a:p>
        </p:txBody>
      </p:sp>
      <p:sp>
        <p:nvSpPr>
          <p:cNvPr id="5128" name="Line 7"/>
          <p:cNvSpPr>
            <a:spLocks noChangeShapeType="1"/>
          </p:cNvSpPr>
          <p:nvPr/>
        </p:nvSpPr>
        <p:spPr bwMode="auto">
          <a:xfrm>
            <a:off x="2209800" y="2819400"/>
            <a:ext cx="1295400" cy="0"/>
          </a:xfrm>
          <a:prstGeom prst="line">
            <a:avLst/>
          </a:prstGeom>
          <a:noFill/>
          <a:ln w="25400">
            <a:solidFill>
              <a:schemeClr val="tx1"/>
            </a:solidFill>
            <a:round/>
            <a:headEnd type="triangle" w="med" len="med"/>
            <a:tailEnd type="triangle" w="med" len="med"/>
          </a:ln>
        </p:spPr>
        <p:txBody>
          <a:bodyPr/>
          <a:lstStyle/>
          <a:p>
            <a:endParaRPr lang="en-US"/>
          </a:p>
        </p:txBody>
      </p:sp>
      <p:sp>
        <p:nvSpPr>
          <p:cNvPr id="5129" name="Text Box 8"/>
          <p:cNvSpPr txBox="1">
            <a:spLocks noChangeArrowheads="1"/>
          </p:cNvSpPr>
          <p:nvPr/>
        </p:nvSpPr>
        <p:spPr bwMode="auto">
          <a:xfrm>
            <a:off x="2362200" y="2819400"/>
            <a:ext cx="819150" cy="366713"/>
          </a:xfrm>
          <a:prstGeom prst="rect">
            <a:avLst/>
          </a:prstGeom>
          <a:noFill/>
          <a:ln w="9525">
            <a:noFill/>
            <a:miter lim="800000"/>
            <a:headEnd/>
            <a:tailEnd/>
          </a:ln>
        </p:spPr>
        <p:txBody>
          <a:bodyPr wrap="none">
            <a:spAutoFit/>
          </a:bodyPr>
          <a:lstStyle/>
          <a:p>
            <a:r>
              <a:rPr lang="en-US"/>
              <a:t>50 nm</a:t>
            </a:r>
          </a:p>
        </p:txBody>
      </p:sp>
      <p:sp>
        <p:nvSpPr>
          <p:cNvPr id="5130" name="Text Box 9"/>
          <p:cNvSpPr txBox="1">
            <a:spLocks noChangeArrowheads="1"/>
          </p:cNvSpPr>
          <p:nvPr/>
        </p:nvSpPr>
        <p:spPr bwMode="auto">
          <a:xfrm>
            <a:off x="2286000" y="5791200"/>
            <a:ext cx="696913" cy="366713"/>
          </a:xfrm>
          <a:prstGeom prst="rect">
            <a:avLst/>
          </a:prstGeom>
          <a:noFill/>
          <a:ln w="9525">
            <a:noFill/>
            <a:miter lim="800000"/>
            <a:headEnd/>
            <a:tailEnd/>
          </a:ln>
        </p:spPr>
        <p:txBody>
          <a:bodyPr wrap="none">
            <a:spAutoFit/>
          </a:bodyPr>
          <a:lstStyle/>
          <a:p>
            <a:r>
              <a:rPr lang="en-US"/>
              <a:t>1 </a:t>
            </a:r>
            <a:r>
              <a:rPr lang="en-US">
                <a:latin typeface="Symbol" pitchFamily="18" charset="2"/>
              </a:rPr>
              <a:t>m</a:t>
            </a:r>
            <a:r>
              <a:rPr lang="en-US"/>
              <a:t>m</a:t>
            </a:r>
          </a:p>
        </p:txBody>
      </p:sp>
      <p:sp>
        <p:nvSpPr>
          <p:cNvPr id="5131" name="Line 10"/>
          <p:cNvSpPr>
            <a:spLocks noChangeShapeType="1"/>
          </p:cNvSpPr>
          <p:nvPr/>
        </p:nvSpPr>
        <p:spPr bwMode="auto">
          <a:xfrm>
            <a:off x="1981200" y="5715000"/>
            <a:ext cx="2057400" cy="0"/>
          </a:xfrm>
          <a:prstGeom prst="line">
            <a:avLst/>
          </a:prstGeom>
          <a:noFill/>
          <a:ln w="25400">
            <a:solidFill>
              <a:schemeClr val="tx1"/>
            </a:solidFill>
            <a:round/>
            <a:headEnd type="triangle" w="med" len="med"/>
            <a:tailEnd type="triangle" w="med" len="med"/>
          </a:ln>
        </p:spPr>
        <p:txBody>
          <a:bodyPr/>
          <a:lstStyle/>
          <a:p>
            <a:endParaRPr lang="en-US"/>
          </a:p>
        </p:txBody>
      </p:sp>
      <p:graphicFrame>
        <p:nvGraphicFramePr>
          <p:cNvPr id="5123" name="Object 3"/>
          <p:cNvGraphicFramePr>
            <a:graphicFrameLocks noChangeAspect="1"/>
          </p:cNvGraphicFramePr>
          <p:nvPr/>
        </p:nvGraphicFramePr>
        <p:xfrm>
          <a:off x="4419600" y="914400"/>
          <a:ext cx="3429000" cy="2890838"/>
        </p:xfrm>
        <a:graphic>
          <a:graphicData uri="http://schemas.openxmlformats.org/presentationml/2006/ole">
            <p:oleObj spid="_x0000_s73731" name="Graph" r:id="rId6" imgW="3601517" imgH="3037027" progId="">
              <p:embed/>
            </p:oleObj>
          </a:graphicData>
        </a:graphic>
      </p:graphicFrame>
      <p:sp>
        <p:nvSpPr>
          <p:cNvPr id="5132" name="Text Box 12"/>
          <p:cNvSpPr txBox="1">
            <a:spLocks noChangeArrowheads="1"/>
          </p:cNvSpPr>
          <p:nvPr/>
        </p:nvSpPr>
        <p:spPr bwMode="auto">
          <a:xfrm>
            <a:off x="838200" y="228600"/>
            <a:ext cx="8118475" cy="519113"/>
          </a:xfrm>
          <a:prstGeom prst="rect">
            <a:avLst/>
          </a:prstGeom>
          <a:noFill/>
          <a:ln w="9525">
            <a:noFill/>
            <a:miter lim="800000"/>
            <a:headEnd/>
            <a:tailEnd/>
          </a:ln>
        </p:spPr>
        <p:txBody>
          <a:bodyPr>
            <a:spAutoFit/>
          </a:bodyPr>
          <a:lstStyle/>
          <a:p>
            <a:r>
              <a:rPr lang="en-US" sz="2800" i="1">
                <a:solidFill>
                  <a:schemeClr val="accent2"/>
                </a:solidFill>
              </a:rPr>
              <a:t>Spin Torque Nano-Oscillators</a:t>
            </a:r>
          </a:p>
        </p:txBody>
      </p:sp>
      <p:sp>
        <p:nvSpPr>
          <p:cNvPr id="5133" name="Rectangle 13"/>
          <p:cNvSpPr>
            <a:spLocks noChangeArrowheads="1"/>
          </p:cNvSpPr>
          <p:nvPr/>
        </p:nvSpPr>
        <p:spPr bwMode="auto">
          <a:xfrm>
            <a:off x="228600" y="6096000"/>
            <a:ext cx="4800600" cy="336550"/>
          </a:xfrm>
          <a:prstGeom prst="rect">
            <a:avLst/>
          </a:prstGeom>
          <a:noFill/>
          <a:ln w="9525">
            <a:noFill/>
            <a:miter lim="800000"/>
            <a:headEnd/>
            <a:tailEnd/>
          </a:ln>
        </p:spPr>
        <p:txBody>
          <a:bodyPr anchor="ctr">
            <a:spAutoFit/>
          </a:bodyPr>
          <a:lstStyle/>
          <a:p>
            <a:r>
              <a:rPr lang="en-US" sz="1600"/>
              <a:t>Simulations: OOMMF math.nist.gov/</a:t>
            </a:r>
            <a:r>
              <a:rPr lang="en-US" sz="1600" b="1"/>
              <a:t>oommf</a:t>
            </a:r>
            <a:r>
              <a:rPr lang="en-US" sz="1600"/>
              <a:t>/ </a:t>
            </a:r>
          </a:p>
        </p:txBody>
      </p:sp>
      <p:sp>
        <p:nvSpPr>
          <p:cNvPr id="5134" name="Rectangle 14"/>
          <p:cNvSpPr>
            <a:spLocks noChangeArrowheads="1"/>
          </p:cNvSpPr>
          <p:nvPr/>
        </p:nvSpPr>
        <p:spPr bwMode="auto">
          <a:xfrm>
            <a:off x="990600" y="2209800"/>
            <a:ext cx="762000" cy="152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5135" name="Rectangle 15"/>
          <p:cNvSpPr>
            <a:spLocks noChangeArrowheads="1"/>
          </p:cNvSpPr>
          <p:nvPr/>
        </p:nvSpPr>
        <p:spPr bwMode="auto">
          <a:xfrm>
            <a:off x="990600" y="2362200"/>
            <a:ext cx="7620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36" name="Rectangle 16"/>
          <p:cNvSpPr>
            <a:spLocks noChangeArrowheads="1"/>
          </p:cNvSpPr>
          <p:nvPr/>
        </p:nvSpPr>
        <p:spPr bwMode="auto">
          <a:xfrm>
            <a:off x="990600" y="2438400"/>
            <a:ext cx="762000" cy="228600"/>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5137" name="Line 17"/>
          <p:cNvSpPr>
            <a:spLocks noChangeShapeType="1"/>
          </p:cNvSpPr>
          <p:nvPr/>
        </p:nvSpPr>
        <p:spPr bwMode="auto">
          <a:xfrm flipH="1">
            <a:off x="1143000" y="2514600"/>
            <a:ext cx="457200" cy="0"/>
          </a:xfrm>
          <a:prstGeom prst="line">
            <a:avLst/>
          </a:prstGeom>
          <a:noFill/>
          <a:ln w="9525">
            <a:solidFill>
              <a:schemeClr val="tx1"/>
            </a:solidFill>
            <a:round/>
            <a:headEnd/>
            <a:tailEnd type="triangle" w="med" len="med"/>
          </a:ln>
        </p:spPr>
        <p:txBody>
          <a:bodyPr/>
          <a:lstStyle/>
          <a:p>
            <a:endParaRPr lang="en-US"/>
          </a:p>
        </p:txBody>
      </p:sp>
      <p:sp>
        <p:nvSpPr>
          <p:cNvPr id="5138" name="Line 18"/>
          <p:cNvSpPr>
            <a:spLocks noChangeShapeType="1"/>
          </p:cNvSpPr>
          <p:nvPr/>
        </p:nvSpPr>
        <p:spPr bwMode="auto">
          <a:xfrm>
            <a:off x="1219200" y="2286000"/>
            <a:ext cx="457200" cy="0"/>
          </a:xfrm>
          <a:prstGeom prst="line">
            <a:avLst/>
          </a:prstGeom>
          <a:noFill/>
          <a:ln w="9525">
            <a:solidFill>
              <a:schemeClr val="tx1"/>
            </a:solidFill>
            <a:round/>
            <a:headEnd/>
            <a:tailEnd type="triangle" w="med" len="med"/>
          </a:ln>
        </p:spPr>
        <p:txBody>
          <a:bodyPr/>
          <a:lstStyle/>
          <a:p>
            <a:endParaRPr lang="en-US"/>
          </a:p>
        </p:txBody>
      </p:sp>
      <p:sp>
        <p:nvSpPr>
          <p:cNvPr id="5139" name="Line 19"/>
          <p:cNvSpPr>
            <a:spLocks noChangeShapeType="1"/>
          </p:cNvSpPr>
          <p:nvPr/>
        </p:nvSpPr>
        <p:spPr bwMode="auto">
          <a:xfrm>
            <a:off x="1371600" y="1905000"/>
            <a:ext cx="0" cy="228600"/>
          </a:xfrm>
          <a:prstGeom prst="line">
            <a:avLst/>
          </a:prstGeom>
          <a:noFill/>
          <a:ln w="9525">
            <a:solidFill>
              <a:schemeClr val="tx1"/>
            </a:solidFill>
            <a:round/>
            <a:headEnd/>
            <a:tailEnd type="triangle" w="med" len="med"/>
          </a:ln>
        </p:spPr>
        <p:txBody>
          <a:bodyPr/>
          <a:lstStyle/>
          <a:p>
            <a:endParaRPr lang="en-US"/>
          </a:p>
        </p:txBody>
      </p:sp>
      <p:sp>
        <p:nvSpPr>
          <p:cNvPr id="5140" name="Text Box 20"/>
          <p:cNvSpPr txBox="1">
            <a:spLocks noChangeArrowheads="1"/>
          </p:cNvSpPr>
          <p:nvPr/>
        </p:nvSpPr>
        <p:spPr bwMode="auto">
          <a:xfrm>
            <a:off x="1143000" y="1752600"/>
            <a:ext cx="260350" cy="366713"/>
          </a:xfrm>
          <a:prstGeom prst="rect">
            <a:avLst/>
          </a:prstGeom>
          <a:noFill/>
          <a:ln w="9525">
            <a:noFill/>
            <a:miter lim="800000"/>
            <a:headEnd/>
            <a:tailEnd/>
          </a:ln>
        </p:spPr>
        <p:txBody>
          <a:bodyPr wrap="none">
            <a:spAutoFit/>
          </a:bodyPr>
          <a:lstStyle/>
          <a:p>
            <a:r>
              <a:rPr lang="en-US">
                <a:latin typeface="Times New Roman" pitchFamily="18" charset="0"/>
              </a:rPr>
              <a:t>I</a:t>
            </a:r>
          </a:p>
        </p:txBody>
      </p:sp>
      <p:sp>
        <p:nvSpPr>
          <p:cNvPr id="5141" name="Text Box 21"/>
          <p:cNvSpPr txBox="1">
            <a:spLocks noChangeArrowheads="1"/>
          </p:cNvSpPr>
          <p:nvPr/>
        </p:nvSpPr>
        <p:spPr bwMode="auto">
          <a:xfrm>
            <a:off x="152400" y="2209800"/>
            <a:ext cx="706438" cy="457200"/>
          </a:xfrm>
          <a:prstGeom prst="rect">
            <a:avLst/>
          </a:prstGeom>
          <a:noFill/>
          <a:ln w="9525">
            <a:noFill/>
            <a:miter lim="800000"/>
            <a:headEnd/>
            <a:tailEnd/>
          </a:ln>
        </p:spPr>
        <p:txBody>
          <a:bodyPr wrap="none">
            <a:spAutoFit/>
          </a:bodyPr>
          <a:lstStyle/>
          <a:p>
            <a:r>
              <a:rPr lang="en-US" sz="1200"/>
              <a:t>Tunnel </a:t>
            </a:r>
          </a:p>
          <a:p>
            <a:r>
              <a:rPr lang="en-US" sz="1200"/>
              <a:t>junction</a:t>
            </a:r>
          </a:p>
        </p:txBody>
      </p:sp>
      <p:sp>
        <p:nvSpPr>
          <p:cNvPr id="5142" name="Text Box 22"/>
          <p:cNvSpPr txBox="1">
            <a:spLocks noChangeArrowheads="1"/>
          </p:cNvSpPr>
          <p:nvPr/>
        </p:nvSpPr>
        <p:spPr bwMode="auto">
          <a:xfrm>
            <a:off x="7756525" y="1636713"/>
            <a:ext cx="1387475" cy="641350"/>
          </a:xfrm>
          <a:prstGeom prst="rect">
            <a:avLst/>
          </a:prstGeom>
          <a:noFill/>
          <a:ln w="9525">
            <a:noFill/>
            <a:miter lim="800000"/>
            <a:headEnd/>
            <a:tailEnd/>
          </a:ln>
        </p:spPr>
        <p:txBody>
          <a:bodyPr>
            <a:spAutoFit/>
          </a:bodyPr>
          <a:lstStyle/>
          <a:p>
            <a:r>
              <a:rPr lang="en-US"/>
              <a:t>High-speed switching</a:t>
            </a:r>
          </a:p>
        </p:txBody>
      </p:sp>
      <p:sp>
        <p:nvSpPr>
          <p:cNvPr id="5143" name="Text Box 23"/>
          <p:cNvSpPr txBox="1">
            <a:spLocks noChangeArrowheads="1"/>
          </p:cNvSpPr>
          <p:nvPr/>
        </p:nvSpPr>
        <p:spPr bwMode="auto">
          <a:xfrm>
            <a:off x="7756525" y="3962400"/>
            <a:ext cx="1387475" cy="1465263"/>
          </a:xfrm>
          <a:prstGeom prst="rect">
            <a:avLst/>
          </a:prstGeom>
          <a:noFill/>
          <a:ln w="9525">
            <a:noFill/>
            <a:miter lim="800000"/>
            <a:headEnd/>
            <a:tailEnd/>
          </a:ln>
        </p:spPr>
        <p:txBody>
          <a:bodyPr>
            <a:spAutoFit/>
          </a:bodyPr>
          <a:lstStyle/>
          <a:p>
            <a:r>
              <a:rPr lang="en-US"/>
              <a:t>Tunable High Q oscillator</a:t>
            </a:r>
          </a:p>
          <a:p>
            <a:r>
              <a:rPr lang="en-US"/>
              <a:t> (2 GHz – 100 GHz)</a:t>
            </a:r>
          </a:p>
        </p:txBody>
      </p:sp>
      <p:sp>
        <p:nvSpPr>
          <p:cNvPr id="5144" name="AutoShape 24"/>
          <p:cNvSpPr>
            <a:spLocks noChangeArrowheads="1"/>
          </p:cNvSpPr>
          <p:nvPr/>
        </p:nvSpPr>
        <p:spPr bwMode="auto">
          <a:xfrm rot="1218389">
            <a:off x="914400" y="3810000"/>
            <a:ext cx="76200" cy="1981200"/>
          </a:xfrm>
          <a:prstGeom prst="upArrow">
            <a:avLst>
              <a:gd name="adj1" fmla="val 37500"/>
              <a:gd name="adj2" fmla="val 356417"/>
            </a:avLst>
          </a:prstGeom>
          <a:solidFill>
            <a:schemeClr val="accent1"/>
          </a:solidFill>
          <a:ln w="9525">
            <a:solidFill>
              <a:schemeClr val="tx1"/>
            </a:solidFill>
            <a:miter lim="800000"/>
            <a:headEnd/>
            <a:tailEnd/>
          </a:ln>
        </p:spPr>
        <p:txBody>
          <a:bodyPr wrap="none" anchor="ctr"/>
          <a:lstStyle/>
          <a:p>
            <a:endParaRPr lang="en-US"/>
          </a:p>
        </p:txBody>
      </p:sp>
      <p:sp>
        <p:nvSpPr>
          <p:cNvPr id="5145" name="Rectangle 25"/>
          <p:cNvSpPr>
            <a:spLocks noChangeAspect="1" noChangeArrowheads="1"/>
          </p:cNvSpPr>
          <p:nvPr/>
        </p:nvSpPr>
        <p:spPr bwMode="auto">
          <a:xfrm>
            <a:off x="295275" y="4316413"/>
            <a:ext cx="1457325" cy="284162"/>
          </a:xfrm>
          <a:prstGeom prst="rect">
            <a:avLst/>
          </a:prstGeom>
          <a:solidFill>
            <a:srgbClr val="FFFF00"/>
          </a:solidFill>
          <a:ln w="9525">
            <a:noFill/>
            <a:miter lim="800000"/>
            <a:headEnd/>
            <a:tailEnd/>
          </a:ln>
        </p:spPr>
        <p:txBody>
          <a:bodyPr wrap="none" anchor="ctr"/>
          <a:lstStyle/>
          <a:p>
            <a:endParaRPr lang="en-US"/>
          </a:p>
        </p:txBody>
      </p:sp>
      <p:sp>
        <p:nvSpPr>
          <p:cNvPr id="5146" name="Text Box 26"/>
          <p:cNvSpPr txBox="1">
            <a:spLocks noChangeAspect="1" noChangeArrowheads="1"/>
          </p:cNvSpPr>
          <p:nvPr/>
        </p:nvSpPr>
        <p:spPr bwMode="auto">
          <a:xfrm>
            <a:off x="304800" y="4267200"/>
            <a:ext cx="401638" cy="304800"/>
          </a:xfrm>
          <a:prstGeom prst="rect">
            <a:avLst/>
          </a:prstGeom>
          <a:noFill/>
          <a:ln w="9525">
            <a:noFill/>
            <a:miter lim="800000"/>
            <a:headEnd/>
            <a:tailEnd/>
          </a:ln>
        </p:spPr>
        <p:txBody>
          <a:bodyPr wrap="none">
            <a:spAutoFit/>
          </a:bodyPr>
          <a:lstStyle/>
          <a:p>
            <a:r>
              <a:rPr lang="en-US" sz="1400"/>
              <a:t>Au</a:t>
            </a:r>
          </a:p>
        </p:txBody>
      </p:sp>
      <p:sp>
        <p:nvSpPr>
          <p:cNvPr id="5147" name="Rectangle 27"/>
          <p:cNvSpPr>
            <a:spLocks noChangeAspect="1" noChangeArrowheads="1"/>
          </p:cNvSpPr>
          <p:nvPr/>
        </p:nvSpPr>
        <p:spPr bwMode="auto">
          <a:xfrm>
            <a:off x="304800" y="4632325"/>
            <a:ext cx="1443038" cy="1682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48" name="Rectangle 28"/>
          <p:cNvSpPr>
            <a:spLocks noChangeAspect="1" noChangeArrowheads="1"/>
          </p:cNvSpPr>
          <p:nvPr/>
        </p:nvSpPr>
        <p:spPr bwMode="auto">
          <a:xfrm>
            <a:off x="304800" y="4800600"/>
            <a:ext cx="1309688" cy="90488"/>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149" name="Rectangle 29"/>
          <p:cNvSpPr>
            <a:spLocks noChangeAspect="1" noChangeArrowheads="1"/>
          </p:cNvSpPr>
          <p:nvPr/>
        </p:nvSpPr>
        <p:spPr bwMode="auto">
          <a:xfrm>
            <a:off x="304800" y="4845050"/>
            <a:ext cx="1443038" cy="33655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50" name="Rectangle 30"/>
          <p:cNvSpPr>
            <a:spLocks noChangeAspect="1" noChangeArrowheads="1"/>
          </p:cNvSpPr>
          <p:nvPr/>
        </p:nvSpPr>
        <p:spPr bwMode="auto">
          <a:xfrm>
            <a:off x="304800" y="5157788"/>
            <a:ext cx="1443038" cy="25241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151" name="Text Box 31"/>
          <p:cNvSpPr txBox="1">
            <a:spLocks noChangeAspect="1" noChangeArrowheads="1"/>
          </p:cNvSpPr>
          <p:nvPr/>
        </p:nvSpPr>
        <p:spPr bwMode="auto">
          <a:xfrm>
            <a:off x="228600" y="5105400"/>
            <a:ext cx="684213" cy="304800"/>
          </a:xfrm>
          <a:prstGeom prst="rect">
            <a:avLst/>
          </a:prstGeom>
          <a:noFill/>
          <a:ln w="9525">
            <a:noFill/>
            <a:miter lim="800000"/>
            <a:headEnd/>
            <a:tailEnd/>
          </a:ln>
        </p:spPr>
        <p:txBody>
          <a:bodyPr>
            <a:spAutoFit/>
          </a:bodyPr>
          <a:lstStyle/>
          <a:p>
            <a:r>
              <a:rPr lang="en-US" sz="1400"/>
              <a:t>Cu</a:t>
            </a:r>
          </a:p>
        </p:txBody>
      </p:sp>
      <p:sp>
        <p:nvSpPr>
          <p:cNvPr id="5152" name="Text Box 32"/>
          <p:cNvSpPr txBox="1">
            <a:spLocks noChangeArrowheads="1"/>
          </p:cNvSpPr>
          <p:nvPr/>
        </p:nvSpPr>
        <p:spPr bwMode="auto">
          <a:xfrm>
            <a:off x="0" y="3733800"/>
            <a:ext cx="1398588" cy="336550"/>
          </a:xfrm>
          <a:prstGeom prst="rect">
            <a:avLst/>
          </a:prstGeom>
          <a:noFill/>
          <a:ln w="9525">
            <a:noFill/>
            <a:miter lim="800000"/>
            <a:headEnd/>
            <a:tailEnd/>
          </a:ln>
        </p:spPr>
        <p:txBody>
          <a:bodyPr wrap="none">
            <a:spAutoFit/>
          </a:bodyPr>
          <a:lstStyle/>
          <a:p>
            <a:r>
              <a:rPr lang="en-US" sz="1600"/>
              <a:t>0.7 T, </a:t>
            </a:r>
            <a:r>
              <a:rPr lang="en-US" sz="1600" i="1">
                <a:latin typeface="Symbol" pitchFamily="18" charset="2"/>
              </a:rPr>
              <a:t>q </a:t>
            </a:r>
            <a:r>
              <a:rPr lang="en-US" sz="1600"/>
              <a:t>= 10</a:t>
            </a:r>
            <a:r>
              <a:rPr lang="en-US" sz="1600" baseline="30000"/>
              <a:t>o</a:t>
            </a:r>
          </a:p>
        </p:txBody>
      </p:sp>
      <p:sp>
        <p:nvSpPr>
          <p:cNvPr id="5153" name="Rectangle 33"/>
          <p:cNvSpPr>
            <a:spLocks noChangeArrowheads="1"/>
          </p:cNvSpPr>
          <p:nvPr/>
        </p:nvSpPr>
        <p:spPr bwMode="auto">
          <a:xfrm>
            <a:off x="295275" y="4497388"/>
            <a:ext cx="1454150" cy="150812"/>
          </a:xfrm>
          <a:prstGeom prst="rect">
            <a:avLst/>
          </a:prstGeom>
          <a:solidFill>
            <a:srgbClr val="00FF00"/>
          </a:solidFill>
          <a:ln w="9525">
            <a:noFill/>
            <a:miter lim="800000"/>
            <a:headEnd/>
            <a:tailEnd/>
          </a:ln>
        </p:spPr>
        <p:txBody>
          <a:bodyPr wrap="none" anchor="ctr"/>
          <a:lstStyle/>
          <a:p>
            <a:endParaRPr lang="en-US"/>
          </a:p>
        </p:txBody>
      </p:sp>
      <p:sp>
        <p:nvSpPr>
          <p:cNvPr id="5154" name="AutoShape 34"/>
          <p:cNvSpPr>
            <a:spLocks noChangeAspect="1" noChangeArrowheads="1"/>
          </p:cNvSpPr>
          <p:nvPr/>
        </p:nvSpPr>
        <p:spPr bwMode="auto">
          <a:xfrm>
            <a:off x="762000" y="4495800"/>
            <a:ext cx="525463" cy="1682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649 w 21600"/>
              <a:gd name="T13" fmla="*/ 5649 h 21600"/>
              <a:gd name="T14" fmla="*/ 15951 w 21600"/>
              <a:gd name="T15" fmla="*/ 15951 h 21600"/>
            </a:gdLst>
            <a:ahLst/>
            <a:cxnLst>
              <a:cxn ang="T8">
                <a:pos x="T0" y="T1"/>
              </a:cxn>
              <a:cxn ang="T9">
                <a:pos x="T2" y="T3"/>
              </a:cxn>
              <a:cxn ang="T10">
                <a:pos x="T4" y="T5"/>
              </a:cxn>
              <a:cxn ang="T11">
                <a:pos x="T6" y="T7"/>
              </a:cxn>
            </a:cxnLst>
            <a:rect l="T12" t="T13" r="T14" b="T15"/>
            <a:pathLst>
              <a:path w="21600" h="21600">
                <a:moveTo>
                  <a:pt x="0" y="0"/>
                </a:moveTo>
                <a:lnTo>
                  <a:pt x="7698" y="21600"/>
                </a:lnTo>
                <a:lnTo>
                  <a:pt x="13902" y="21600"/>
                </a:lnTo>
                <a:lnTo>
                  <a:pt x="21600" y="0"/>
                </a:lnTo>
                <a:lnTo>
                  <a:pt x="0" y="0"/>
                </a:lnTo>
                <a:close/>
              </a:path>
            </a:pathLst>
          </a:custGeom>
          <a:solidFill>
            <a:srgbClr val="FFFF00"/>
          </a:solidFill>
          <a:ln w="9525">
            <a:noFill/>
            <a:miter lim="800000"/>
            <a:headEnd/>
            <a:tailEnd/>
          </a:ln>
        </p:spPr>
        <p:txBody>
          <a:bodyPr wrap="none" anchor="ctr"/>
          <a:lstStyle/>
          <a:p>
            <a:endParaRPr lang="en-US"/>
          </a:p>
        </p:txBody>
      </p:sp>
      <p:sp>
        <p:nvSpPr>
          <p:cNvPr id="5155" name="Text Box 35"/>
          <p:cNvSpPr txBox="1">
            <a:spLocks noChangeArrowheads="1"/>
          </p:cNvSpPr>
          <p:nvPr/>
        </p:nvSpPr>
        <p:spPr bwMode="auto">
          <a:xfrm>
            <a:off x="228600" y="4876800"/>
            <a:ext cx="617538" cy="304800"/>
          </a:xfrm>
          <a:prstGeom prst="rect">
            <a:avLst/>
          </a:prstGeom>
          <a:noFill/>
          <a:ln w="9525">
            <a:noFill/>
            <a:miter lim="800000"/>
            <a:headEnd/>
            <a:tailEnd/>
          </a:ln>
        </p:spPr>
        <p:txBody>
          <a:bodyPr wrap="none">
            <a:spAutoFit/>
          </a:bodyPr>
          <a:lstStyle/>
          <a:p>
            <a:r>
              <a:rPr lang="en-US" sz="1400"/>
              <a:t>CoFe</a:t>
            </a:r>
          </a:p>
        </p:txBody>
      </p:sp>
      <p:sp>
        <p:nvSpPr>
          <p:cNvPr id="5156" name="Text Box 36"/>
          <p:cNvSpPr txBox="1">
            <a:spLocks noChangeArrowheads="1"/>
          </p:cNvSpPr>
          <p:nvPr/>
        </p:nvSpPr>
        <p:spPr bwMode="auto">
          <a:xfrm>
            <a:off x="228600" y="4572000"/>
            <a:ext cx="558800" cy="304800"/>
          </a:xfrm>
          <a:prstGeom prst="rect">
            <a:avLst/>
          </a:prstGeom>
          <a:noFill/>
          <a:ln w="9525">
            <a:noFill/>
            <a:miter lim="800000"/>
            <a:headEnd/>
            <a:tailEnd/>
          </a:ln>
        </p:spPr>
        <p:txBody>
          <a:bodyPr wrap="none">
            <a:spAutoFit/>
          </a:bodyPr>
          <a:lstStyle/>
          <a:p>
            <a:r>
              <a:rPr lang="en-US" sz="1400"/>
              <a:t>NiFe</a:t>
            </a:r>
          </a:p>
        </p:txBody>
      </p:sp>
      <p:sp>
        <p:nvSpPr>
          <p:cNvPr id="5157" name="Line 37"/>
          <p:cNvSpPr>
            <a:spLocks noChangeShapeType="1"/>
          </p:cNvSpPr>
          <p:nvPr/>
        </p:nvSpPr>
        <p:spPr bwMode="auto">
          <a:xfrm flipV="1">
            <a:off x="990600" y="4953000"/>
            <a:ext cx="457200" cy="76200"/>
          </a:xfrm>
          <a:prstGeom prst="line">
            <a:avLst/>
          </a:prstGeom>
          <a:noFill/>
          <a:ln w="9525">
            <a:solidFill>
              <a:schemeClr val="tx1"/>
            </a:solidFill>
            <a:round/>
            <a:headEnd/>
            <a:tailEnd type="triangle" w="med" len="med"/>
          </a:ln>
        </p:spPr>
        <p:txBody>
          <a:bodyPr/>
          <a:lstStyle/>
          <a:p>
            <a:endParaRPr lang="en-US"/>
          </a:p>
        </p:txBody>
      </p:sp>
      <p:sp>
        <p:nvSpPr>
          <p:cNvPr id="5158" name="Line 38"/>
          <p:cNvSpPr>
            <a:spLocks noChangeShapeType="1"/>
          </p:cNvSpPr>
          <p:nvPr/>
        </p:nvSpPr>
        <p:spPr bwMode="auto">
          <a:xfrm flipV="1">
            <a:off x="1004888" y="4676775"/>
            <a:ext cx="204787" cy="119063"/>
          </a:xfrm>
          <a:prstGeom prst="line">
            <a:avLst/>
          </a:prstGeom>
          <a:noFill/>
          <a:ln w="9525">
            <a:solidFill>
              <a:schemeClr val="tx1"/>
            </a:solidFill>
            <a:round/>
            <a:headEnd/>
            <a:tailEnd type="triangle" w="med" len="med"/>
          </a:ln>
        </p:spPr>
        <p:txBody>
          <a:bodyPr/>
          <a:lstStyle/>
          <a:p>
            <a:endParaRPr lang="en-US"/>
          </a:p>
        </p:txBody>
      </p:sp>
      <p:sp>
        <p:nvSpPr>
          <p:cNvPr id="5159" name="Oval 39"/>
          <p:cNvSpPr>
            <a:spLocks noChangeArrowheads="1"/>
          </p:cNvSpPr>
          <p:nvPr/>
        </p:nvSpPr>
        <p:spPr bwMode="auto">
          <a:xfrm>
            <a:off x="838200" y="4648200"/>
            <a:ext cx="381000" cy="76200"/>
          </a:xfrm>
          <a:prstGeom prst="ellipse">
            <a:avLst/>
          </a:prstGeom>
          <a:noFill/>
          <a:ln w="9525">
            <a:solidFill>
              <a:schemeClr val="tx1"/>
            </a:solidFill>
            <a:round/>
            <a:headEnd/>
            <a:tailEnd/>
          </a:ln>
        </p:spPr>
        <p:txBody>
          <a:bodyPr wrap="none" anchor="ctr"/>
          <a:lstStyle/>
          <a:p>
            <a:endParaRPr lang="en-US"/>
          </a:p>
        </p:txBody>
      </p:sp>
      <p:sp>
        <p:nvSpPr>
          <p:cNvPr id="5160" name="Line 40"/>
          <p:cNvSpPr>
            <a:spLocks noChangeShapeType="1"/>
          </p:cNvSpPr>
          <p:nvPr/>
        </p:nvSpPr>
        <p:spPr bwMode="auto">
          <a:xfrm flipV="1">
            <a:off x="1009650" y="4133850"/>
            <a:ext cx="4763" cy="1123950"/>
          </a:xfrm>
          <a:prstGeom prst="line">
            <a:avLst/>
          </a:prstGeom>
          <a:noFill/>
          <a:ln w="9525">
            <a:solidFill>
              <a:schemeClr val="tx1"/>
            </a:solidFill>
            <a:round/>
            <a:headEnd/>
            <a:tailEnd type="triangle" w="med" len="med"/>
          </a:ln>
        </p:spPr>
        <p:txBody>
          <a:bodyPr/>
          <a:lstStyle/>
          <a:p>
            <a:endParaRPr lang="en-US"/>
          </a:p>
        </p:txBody>
      </p:sp>
      <p:sp>
        <p:nvSpPr>
          <p:cNvPr id="5161" name="Text Box 41"/>
          <p:cNvSpPr txBox="1">
            <a:spLocks noChangeArrowheads="1"/>
          </p:cNvSpPr>
          <p:nvPr/>
        </p:nvSpPr>
        <p:spPr bwMode="auto">
          <a:xfrm>
            <a:off x="762000" y="3962400"/>
            <a:ext cx="260350" cy="366713"/>
          </a:xfrm>
          <a:prstGeom prst="rect">
            <a:avLst/>
          </a:prstGeom>
          <a:noFill/>
          <a:ln w="9525">
            <a:noFill/>
            <a:miter lim="800000"/>
            <a:headEnd/>
            <a:tailEnd/>
          </a:ln>
        </p:spPr>
        <p:txBody>
          <a:bodyPr wrap="none">
            <a:spAutoFit/>
          </a:bodyPr>
          <a:lstStyle/>
          <a:p>
            <a:r>
              <a:rPr lang="en-US" i="1">
                <a:latin typeface="Times New Roman" pitchFamily="18" charset="0"/>
              </a:rPr>
              <a:t>I</a:t>
            </a:r>
          </a:p>
        </p:txBody>
      </p:sp>
      <p:sp>
        <p:nvSpPr>
          <p:cNvPr id="5162" name="Text Box 42"/>
          <p:cNvSpPr txBox="1">
            <a:spLocks noChangeArrowheads="1"/>
          </p:cNvSpPr>
          <p:nvPr/>
        </p:nvSpPr>
        <p:spPr bwMode="auto">
          <a:xfrm>
            <a:off x="5089525" y="2743200"/>
            <a:ext cx="1212850" cy="366713"/>
          </a:xfrm>
          <a:prstGeom prst="rect">
            <a:avLst/>
          </a:prstGeom>
          <a:noFill/>
          <a:ln w="9525">
            <a:noFill/>
            <a:miter lim="800000"/>
            <a:headEnd/>
            <a:tailEnd/>
          </a:ln>
        </p:spPr>
        <p:txBody>
          <a:bodyPr wrap="none">
            <a:spAutoFit/>
          </a:bodyPr>
          <a:lstStyle/>
          <a:p>
            <a:r>
              <a:rPr lang="en-US"/>
              <a:t>simulation</a:t>
            </a:r>
          </a:p>
        </p:txBody>
      </p:sp>
      <p:sp>
        <p:nvSpPr>
          <p:cNvPr id="5163" name="Text Box 43"/>
          <p:cNvSpPr txBox="1">
            <a:spLocks noChangeArrowheads="1"/>
          </p:cNvSpPr>
          <p:nvPr/>
        </p:nvSpPr>
        <p:spPr bwMode="auto">
          <a:xfrm>
            <a:off x="4860925" y="4075113"/>
            <a:ext cx="628650" cy="366712"/>
          </a:xfrm>
          <a:prstGeom prst="rect">
            <a:avLst/>
          </a:prstGeom>
          <a:noFill/>
          <a:ln w="9525">
            <a:noFill/>
            <a:miter lim="800000"/>
            <a:headEnd/>
            <a:tailEnd/>
          </a:ln>
        </p:spPr>
        <p:txBody>
          <a:bodyPr wrap="none">
            <a:spAutoFit/>
          </a:bodyPr>
          <a:lstStyle/>
          <a:p>
            <a:r>
              <a:rPr lang="en-US"/>
              <a:t>data</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smtClean="0">
                <a:solidFill>
                  <a:schemeClr val="accent6">
                    <a:lumMod val="75000"/>
                  </a:schemeClr>
                </a:solidFill>
              </a:rPr>
              <a:t>R. Milner: </a:t>
            </a:r>
            <a:br>
              <a:rPr lang="en-US" sz="3200" b="1" smtClean="0">
                <a:solidFill>
                  <a:schemeClr val="accent6">
                    <a:lumMod val="75000"/>
                  </a:schemeClr>
                </a:solidFill>
              </a:rPr>
            </a:br>
            <a:r>
              <a:rPr lang="en-US" sz="3200" b="1" smtClean="0">
                <a:solidFill>
                  <a:schemeClr val="accent6">
                    <a:lumMod val="75000"/>
                  </a:schemeClr>
                </a:solidFill>
              </a:rPr>
              <a:t>An Historical Overview  of Spin</a:t>
            </a:r>
            <a:endParaRPr lang="en-US" sz="3200" b="1">
              <a:solidFill>
                <a:schemeClr val="accent6">
                  <a:lumMod val="75000"/>
                </a:schemeClr>
              </a:solidFill>
            </a:endParaRPr>
          </a:p>
        </p:txBody>
      </p:sp>
      <p:sp>
        <p:nvSpPr>
          <p:cNvPr id="3" name="Inhaltsplatzhalter 2"/>
          <p:cNvSpPr>
            <a:spLocks noGrp="1"/>
          </p:cNvSpPr>
          <p:nvPr>
            <p:ph idx="1"/>
          </p:nvPr>
        </p:nvSpPr>
        <p:spPr>
          <a:xfrm>
            <a:off x="251520" y="1844824"/>
            <a:ext cx="8640960" cy="3744416"/>
          </a:xfrm>
        </p:spPr>
        <p:txBody>
          <a:bodyPr>
            <a:normAutofit/>
          </a:bodyPr>
          <a:lstStyle/>
          <a:p>
            <a:r>
              <a:rPr lang="en-US" sz="2800" smtClean="0">
                <a:solidFill>
                  <a:srgbClr val="002060"/>
                </a:solidFill>
              </a:rPr>
              <a:t>Nice overview of how the knowledge about Spin developed in the last 100 years</a:t>
            </a:r>
          </a:p>
          <a:p>
            <a:r>
              <a:rPr lang="en-US" sz="2800" smtClean="0">
                <a:solidFill>
                  <a:srgbClr val="002060"/>
                </a:solidFill>
              </a:rPr>
              <a:t>Should be an excellent starting point to collect and write up the historical facts in a balanced form where all the different comunities, e.g. the Eastern and the Western ones, are covered  fairly</a:t>
            </a:r>
          </a:p>
          <a:p>
            <a:r>
              <a:rPr lang="en-US" sz="2800" smtClean="0">
                <a:solidFill>
                  <a:srgbClr val="002060"/>
                </a:solidFill>
              </a:rPr>
              <a:t>People interested in this subject are welcome to join – please contact RM or me</a:t>
            </a:r>
            <a:endParaRPr lang="en-US" sz="2800">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86</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600" b="1" smtClean="0">
                <a:solidFill>
                  <a:schemeClr val="accent6">
                    <a:lumMod val="75000"/>
                  </a:schemeClr>
                </a:solidFill>
              </a:rPr>
              <a:t>Next Workshop 2015</a:t>
            </a:r>
            <a:endParaRPr lang="en-US" sz="3600" b="1">
              <a:solidFill>
                <a:schemeClr val="accent6">
                  <a:lumMod val="75000"/>
                </a:schemeClr>
              </a:solidFill>
            </a:endParaRPr>
          </a:p>
        </p:txBody>
      </p:sp>
      <p:sp>
        <p:nvSpPr>
          <p:cNvPr id="3" name="Inhaltsplatzhalter 2"/>
          <p:cNvSpPr>
            <a:spLocks noGrp="1"/>
          </p:cNvSpPr>
          <p:nvPr>
            <p:ph idx="1"/>
          </p:nvPr>
        </p:nvSpPr>
        <p:spPr>
          <a:xfrm>
            <a:off x="251520" y="1600200"/>
            <a:ext cx="8640960" cy="4853136"/>
          </a:xfrm>
        </p:spPr>
        <p:txBody>
          <a:bodyPr>
            <a:normAutofit/>
          </a:bodyPr>
          <a:lstStyle/>
          <a:p>
            <a:pPr marL="0" indent="0" algn="ctr">
              <a:spcBef>
                <a:spcPts val="0"/>
              </a:spcBef>
              <a:spcAft>
                <a:spcPts val="1200"/>
              </a:spcAft>
              <a:buNone/>
            </a:pPr>
            <a:r>
              <a:rPr lang="en-US" smtClean="0">
                <a:solidFill>
                  <a:srgbClr val="002060"/>
                </a:solidFill>
              </a:rPr>
              <a:t>According to our rules the previous organizers should propose the next site</a:t>
            </a:r>
          </a:p>
          <a:p>
            <a:pPr marL="0" indent="0" algn="ctr">
              <a:spcBef>
                <a:spcPts val="0"/>
              </a:spcBef>
              <a:spcAft>
                <a:spcPts val="1200"/>
              </a:spcAft>
              <a:buNone/>
            </a:pPr>
            <a:r>
              <a:rPr lang="en-US" smtClean="0">
                <a:solidFill>
                  <a:srgbClr val="002060"/>
                </a:solidFill>
              </a:rPr>
              <a:t>No Decision till now – the application is to be presented at the next ISPC meeting in Beijing in October 2014</a:t>
            </a:r>
          </a:p>
          <a:p>
            <a:pPr marL="0" indent="0" algn="ctr">
              <a:spcBef>
                <a:spcPts val="0"/>
              </a:spcBef>
              <a:spcAft>
                <a:spcPts val="1200"/>
              </a:spcAft>
              <a:buNone/>
            </a:pPr>
            <a:r>
              <a:rPr lang="en-US" smtClean="0">
                <a:solidFill>
                  <a:srgbClr val="002060"/>
                </a:solidFill>
              </a:rPr>
              <a:t>Proposals (Letter of Intents) to be sent to the Chairman of the ISPC, R. Milner, in due time</a:t>
            </a:r>
          </a:p>
          <a:p>
            <a:pPr marL="0" indent="0" algn="ctr">
              <a:spcBef>
                <a:spcPts val="0"/>
              </a:spcBef>
              <a:spcAft>
                <a:spcPts val="1200"/>
              </a:spcAft>
              <a:buNone/>
            </a:pPr>
            <a:endParaRPr lang="en-US" smtClean="0">
              <a:solidFill>
                <a:srgbClr val="002060"/>
              </a:solidFill>
            </a:endParaRPr>
          </a:p>
          <a:p>
            <a:pPr marL="0" indent="0" algn="ctr">
              <a:spcBef>
                <a:spcPts val="0"/>
              </a:spcBef>
              <a:spcAft>
                <a:spcPts val="1200"/>
              </a:spcAft>
              <a:buNone/>
            </a:pPr>
            <a:endParaRPr lang="en-US" sz="2800">
              <a:solidFill>
                <a:srgbClr val="002060"/>
              </a:solidFill>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87</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200" b="1" i="1" smtClean="0">
                <a:solidFill>
                  <a:schemeClr val="accent6">
                    <a:lumMod val="75000"/>
                  </a:schemeClr>
                </a:solidFill>
                <a:latin typeface="Comic Sans MS" pitchFamily="66" charset="0"/>
              </a:rPr>
              <a:t>Approaching the end…. </a:t>
            </a:r>
            <a:endParaRPr lang="en-US" sz="3200" b="1" i="1">
              <a:solidFill>
                <a:schemeClr val="accent6">
                  <a:lumMod val="75000"/>
                </a:schemeClr>
              </a:solidFill>
              <a:latin typeface="Comic Sans MS" pitchFamily="66" charset="0"/>
            </a:endParaRPr>
          </a:p>
        </p:txBody>
      </p:sp>
      <p:sp>
        <p:nvSpPr>
          <p:cNvPr id="3" name="Inhaltsplatzhalter 2"/>
          <p:cNvSpPr>
            <a:spLocks noGrp="1"/>
          </p:cNvSpPr>
          <p:nvPr>
            <p:ph idx="1"/>
          </p:nvPr>
        </p:nvSpPr>
        <p:spPr>
          <a:xfrm>
            <a:off x="251520" y="1556792"/>
            <a:ext cx="8640960" cy="4853136"/>
          </a:xfrm>
        </p:spPr>
        <p:txBody>
          <a:bodyPr>
            <a:normAutofit lnSpcReduction="10000"/>
          </a:bodyPr>
          <a:lstStyle/>
          <a:p>
            <a:pPr>
              <a:spcAft>
                <a:spcPts val="600"/>
              </a:spcAft>
              <a:buNone/>
            </a:pPr>
            <a:r>
              <a:rPr lang="en-US" sz="2400" b="1" smtClean="0">
                <a:solidFill>
                  <a:schemeClr val="accent6">
                    <a:lumMod val="50000"/>
                  </a:schemeClr>
                </a:solidFill>
                <a:latin typeface="Bradley Hand ITC" pitchFamily="66" charset="0"/>
              </a:rPr>
              <a:t>PSTP 2013 has been a wonderful event with many talks and impressive progress, sometimes heated discussions, and a nice environment at the University of Virginia with all its rich tradition</a:t>
            </a:r>
            <a:r>
              <a:rPr lang="en-US" sz="2400" b="1" smtClean="0">
                <a:solidFill>
                  <a:schemeClr val="accent6">
                    <a:lumMod val="50000"/>
                  </a:schemeClr>
                </a:solidFill>
                <a:latin typeface="Bradley Hand ITC" pitchFamily="66" charset="0"/>
              </a:rPr>
              <a:t>!</a:t>
            </a:r>
            <a:endParaRPr lang="en-US" sz="2400" smtClean="0">
              <a:solidFill>
                <a:srgbClr val="002060"/>
              </a:solidFill>
            </a:endParaRPr>
          </a:p>
          <a:p>
            <a:pPr>
              <a:spcAft>
                <a:spcPts val="600"/>
              </a:spcAft>
              <a:buNone/>
            </a:pPr>
            <a:r>
              <a:rPr lang="en-US" sz="2400" b="1" smtClean="0">
                <a:solidFill>
                  <a:schemeClr val="accent3">
                    <a:lumMod val="50000"/>
                  </a:schemeClr>
                </a:solidFill>
                <a:latin typeface="Bradley Hand ITC" pitchFamily="66" charset="0"/>
              </a:rPr>
              <a:t>We thank the Organizers for setting up the very inspiring program and </a:t>
            </a:r>
            <a:r>
              <a:rPr lang="en-US" sz="2400" b="1" smtClean="0">
                <a:solidFill>
                  <a:schemeClr val="accent3">
                    <a:lumMod val="50000"/>
                  </a:schemeClr>
                </a:solidFill>
                <a:latin typeface="Bradley Hand ITC" pitchFamily="66" charset="0"/>
              </a:rPr>
              <a:t>for the </a:t>
            </a:r>
            <a:r>
              <a:rPr lang="en-US" sz="2400" b="1" smtClean="0">
                <a:solidFill>
                  <a:schemeClr val="accent3">
                    <a:lumMod val="50000"/>
                  </a:schemeClr>
                </a:solidFill>
                <a:latin typeface="Bradley Hand ITC" pitchFamily="66" charset="0"/>
              </a:rPr>
              <a:t>smooth running, and in particular  Don Crabb and Matt Poelker and the Local Committee. Thanks are also due to all the speakers, and to the many people who have helped behind the scene</a:t>
            </a:r>
            <a:r>
              <a:rPr lang="en-US" sz="2400" b="1" smtClean="0">
                <a:solidFill>
                  <a:schemeClr val="accent3">
                    <a:lumMod val="50000"/>
                  </a:schemeClr>
                </a:solidFill>
                <a:latin typeface="Bradley Hand ITC" pitchFamily="66" charset="0"/>
              </a:rPr>
              <a:t>!</a:t>
            </a:r>
            <a:endParaRPr lang="en-US" sz="2400" smtClean="0">
              <a:solidFill>
                <a:srgbClr val="002060"/>
              </a:solidFill>
            </a:endParaRPr>
          </a:p>
          <a:p>
            <a:pPr>
              <a:spcAft>
                <a:spcPts val="600"/>
              </a:spcAft>
              <a:buNone/>
            </a:pPr>
            <a:r>
              <a:rPr lang="en-US" sz="2400" b="1" smtClean="0">
                <a:solidFill>
                  <a:schemeClr val="tx2">
                    <a:lumMod val="75000"/>
                  </a:schemeClr>
                </a:solidFill>
                <a:latin typeface="Bradley Hand ITC" pitchFamily="66" charset="0"/>
              </a:rPr>
              <a:t>I hope to meet many of you in two years from now at the next PSTP meeting</a:t>
            </a:r>
            <a:r>
              <a:rPr lang="en-US" sz="2400" b="1" smtClean="0">
                <a:solidFill>
                  <a:schemeClr val="tx2">
                    <a:lumMod val="75000"/>
                  </a:schemeClr>
                </a:solidFill>
                <a:latin typeface="Bradley Hand ITC" pitchFamily="66" charset="0"/>
              </a:rPr>
              <a:t>!</a:t>
            </a:r>
          </a:p>
          <a:p>
            <a:pPr algn="ctr">
              <a:spcAft>
                <a:spcPts val="600"/>
              </a:spcAft>
              <a:buNone/>
            </a:pPr>
            <a:r>
              <a:rPr lang="en-US" sz="4000" b="1" smtClean="0">
                <a:solidFill>
                  <a:schemeClr val="accent2"/>
                </a:solidFill>
                <a:latin typeface="Bradley Hand ITC" pitchFamily="66" charset="0"/>
              </a:rPr>
              <a:t>Thank you!</a:t>
            </a:r>
            <a:endParaRPr lang="en-US" sz="4000" b="1">
              <a:solidFill>
                <a:schemeClr val="accent2"/>
              </a:solidFill>
              <a:latin typeface="Bradley Hand ITC" pitchFamily="66" charset="0"/>
            </a:endParaRP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88</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13/09/2013</a:t>
            </a:r>
            <a:endParaRPr lang="en-US"/>
          </a:p>
        </p:txBody>
      </p:sp>
      <p:sp>
        <p:nvSpPr>
          <p:cNvPr id="5" name="Fußzeilenplatzhalter 4"/>
          <p:cNvSpPr>
            <a:spLocks noGrp="1"/>
          </p:cNvSpPr>
          <p:nvPr>
            <p:ph type="ftr" sz="quarter" idx="11"/>
          </p:nvPr>
        </p:nvSpPr>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p:txBody>
          <a:bodyPr/>
          <a:lstStyle/>
          <a:p>
            <a:fld id="{0541E1A5-E2F7-4F69-8FE8-89EB551545E8}"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5656" y="188640"/>
            <a:ext cx="6120680" cy="1143000"/>
          </a:xfrm>
        </p:spPr>
        <p:txBody>
          <a:bodyPr>
            <a:normAutofit/>
          </a:bodyPr>
          <a:lstStyle/>
          <a:p>
            <a:r>
              <a:rPr lang="en-US" sz="3600" b="1" smtClean="0">
                <a:solidFill>
                  <a:schemeClr val="accent6">
                    <a:lumMod val="75000"/>
                  </a:schemeClr>
                </a:solidFill>
              </a:rPr>
              <a:t>Tasks of Spin Workshops</a:t>
            </a:r>
            <a:endParaRPr lang="en-US" sz="3600" b="1">
              <a:solidFill>
                <a:schemeClr val="accent6">
                  <a:lumMod val="75000"/>
                </a:schemeClr>
              </a:solidFill>
            </a:endParaRPr>
          </a:p>
        </p:txBody>
      </p:sp>
      <p:sp>
        <p:nvSpPr>
          <p:cNvPr id="3" name="Inhaltsplatzhalter 2"/>
          <p:cNvSpPr>
            <a:spLocks noGrp="1"/>
          </p:cNvSpPr>
          <p:nvPr>
            <p:ph idx="1"/>
          </p:nvPr>
        </p:nvSpPr>
        <p:spPr>
          <a:xfrm>
            <a:off x="323528" y="1700808"/>
            <a:ext cx="8640960" cy="4680520"/>
          </a:xfrm>
        </p:spPr>
        <p:txBody>
          <a:bodyPr>
            <a:normAutofit/>
          </a:bodyPr>
          <a:lstStyle/>
          <a:p>
            <a:pPr marL="0" indent="0">
              <a:lnSpc>
                <a:spcPts val="3500"/>
              </a:lnSpc>
              <a:spcBef>
                <a:spcPts val="0"/>
              </a:spcBef>
            </a:pPr>
            <a:r>
              <a:rPr lang="en-US" sz="2400" smtClean="0">
                <a:solidFill>
                  <a:schemeClr val="bg2">
                    <a:lumMod val="50000"/>
                  </a:schemeClr>
                </a:solidFill>
              </a:rPr>
              <a:t> Spin Workshops may be initiated by the ‘Spin Committee’ (ISPC)* on experimental or theoretical subjects which are essential for the success of Spin Physics, i.e. the study of spin effects in Nuclear and Particle Physics; </a:t>
            </a:r>
          </a:p>
          <a:p>
            <a:pPr marL="0" indent="0">
              <a:lnSpc>
                <a:spcPts val="3500"/>
              </a:lnSpc>
              <a:spcBef>
                <a:spcPts val="0"/>
              </a:spcBef>
            </a:pPr>
            <a:r>
              <a:rPr lang="en-US" sz="2400" smtClean="0">
                <a:solidFill>
                  <a:schemeClr val="bg2">
                    <a:lumMod val="50000"/>
                  </a:schemeClr>
                </a:solidFill>
              </a:rPr>
              <a:t> The workshops should support </a:t>
            </a:r>
          </a:p>
          <a:p>
            <a:pPr marL="0" indent="0">
              <a:lnSpc>
                <a:spcPts val="3500"/>
              </a:lnSpc>
              <a:spcBef>
                <a:spcPts val="0"/>
              </a:spcBef>
              <a:buNone/>
            </a:pPr>
            <a:r>
              <a:rPr lang="en-US" sz="2400" smtClean="0">
                <a:solidFill>
                  <a:schemeClr val="bg2">
                    <a:lumMod val="50000"/>
                  </a:schemeClr>
                </a:solidFill>
              </a:rPr>
              <a:t>	(i) development of new methods</a:t>
            </a:r>
          </a:p>
          <a:p>
            <a:pPr marL="0" indent="0">
              <a:lnSpc>
                <a:spcPts val="3500"/>
              </a:lnSpc>
              <a:spcBef>
                <a:spcPts val="0"/>
              </a:spcBef>
              <a:buNone/>
            </a:pPr>
            <a:r>
              <a:rPr lang="en-US" sz="2400" smtClean="0">
                <a:solidFill>
                  <a:schemeClr val="bg2">
                    <a:lumMod val="50000"/>
                  </a:schemeClr>
                </a:solidFill>
              </a:rPr>
              <a:t>	(ii) formation of a community  </a:t>
            </a:r>
          </a:p>
          <a:p>
            <a:pPr marL="0" indent="0">
              <a:lnSpc>
                <a:spcPts val="3500"/>
              </a:lnSpc>
              <a:spcBef>
                <a:spcPts val="0"/>
              </a:spcBef>
              <a:buNone/>
            </a:pPr>
            <a:r>
              <a:rPr lang="en-US" sz="2400" smtClean="0">
                <a:solidFill>
                  <a:schemeClr val="bg2">
                    <a:lumMod val="50000"/>
                  </a:schemeClr>
                </a:solidFill>
              </a:rPr>
              <a:t>	(iii) initiatives for new collaborations and experiments</a:t>
            </a:r>
          </a:p>
          <a:p>
            <a:pPr marL="0" indent="0">
              <a:lnSpc>
                <a:spcPts val="3500"/>
              </a:lnSpc>
              <a:spcBef>
                <a:spcPts val="0"/>
              </a:spcBef>
              <a:buNone/>
            </a:pPr>
            <a:endParaRPr lang="en-US" sz="1800" smtClean="0">
              <a:solidFill>
                <a:schemeClr val="bg2">
                  <a:lumMod val="50000"/>
                </a:schemeClr>
              </a:solidFill>
            </a:endParaRPr>
          </a:p>
          <a:p>
            <a:pPr marL="0" indent="0">
              <a:lnSpc>
                <a:spcPts val="3500"/>
              </a:lnSpc>
              <a:spcBef>
                <a:spcPts val="0"/>
              </a:spcBef>
              <a:buNone/>
            </a:pPr>
            <a:r>
              <a:rPr lang="en-US" sz="1800" smtClean="0">
                <a:solidFill>
                  <a:schemeClr val="bg2">
                    <a:lumMod val="50000"/>
                  </a:schemeClr>
                </a:solidFill>
              </a:rPr>
              <a:t>                                                *) International Spin Physics Committee – Chair: R. Milner (MIT)</a:t>
            </a:r>
          </a:p>
        </p:txBody>
      </p:sp>
      <p:sp>
        <p:nvSpPr>
          <p:cNvPr id="4" name="Datumsplatzhalter 3"/>
          <p:cNvSpPr>
            <a:spLocks noGrp="1"/>
          </p:cNvSpPr>
          <p:nvPr>
            <p:ph type="dt" sz="half" idx="10"/>
          </p:nvPr>
        </p:nvSpPr>
        <p:spPr>
          <a:xfrm>
            <a:off x="0" y="6492875"/>
            <a:ext cx="2133600" cy="365125"/>
          </a:xfrm>
        </p:spPr>
        <p:txBody>
          <a:bodyPr/>
          <a:lstStyle/>
          <a:p>
            <a:r>
              <a:rPr lang="en-US" smtClean="0"/>
              <a:t>13/09/2013</a:t>
            </a:r>
            <a:endParaRPr lang="en-US"/>
          </a:p>
        </p:txBody>
      </p:sp>
      <p:sp>
        <p:nvSpPr>
          <p:cNvPr id="5" name="Fußzeilenplatzhalter 4"/>
          <p:cNvSpPr>
            <a:spLocks noGrp="1"/>
          </p:cNvSpPr>
          <p:nvPr>
            <p:ph type="ftr" sz="quarter" idx="11"/>
          </p:nvPr>
        </p:nvSpPr>
        <p:spPr>
          <a:xfrm>
            <a:off x="2627784" y="6492875"/>
            <a:ext cx="4464496" cy="365125"/>
          </a:xfrm>
        </p:spPr>
        <p:txBody>
          <a:bodyPr/>
          <a:lstStyle/>
          <a:p>
            <a:r>
              <a:rPr lang="en-US" smtClean="0"/>
              <a:t>E. Steffens Erlangen - PSTP 2013 Conclusions</a:t>
            </a:r>
            <a:endParaRPr lang="en-US"/>
          </a:p>
        </p:txBody>
      </p:sp>
      <p:sp>
        <p:nvSpPr>
          <p:cNvPr id="6" name="Foliennummernplatzhalter 5"/>
          <p:cNvSpPr>
            <a:spLocks noGrp="1"/>
          </p:cNvSpPr>
          <p:nvPr>
            <p:ph type="sldNum" sz="quarter" idx="12"/>
          </p:nvPr>
        </p:nvSpPr>
        <p:spPr>
          <a:xfrm>
            <a:off x="7010400" y="6492875"/>
            <a:ext cx="2133600" cy="365125"/>
          </a:xfrm>
        </p:spPr>
        <p:txBody>
          <a:bodyPr/>
          <a:lstStyle/>
          <a:p>
            <a:fld id="{0541E1A5-E2F7-4F69-8FE8-89EB551545E8}" type="slidenum">
              <a:rPr lang="en-US" smtClean="0"/>
              <a:pPr/>
              <a:t>9</a:t>
            </a:fld>
            <a:endParaRPr lang="en-US"/>
          </a:p>
        </p:txBody>
      </p:sp>
      <p:pic>
        <p:nvPicPr>
          <p:cNvPr id="1026" name="Picture 2" descr="D:\12-09-Dateien\3-SPIN\Workshops\PSTs\2013-09-PSTP Virginia\Conclusions\Logothumb.jpg"/>
          <p:cNvPicPr>
            <a:picLocks noChangeAspect="1" noChangeArrowheads="1"/>
          </p:cNvPicPr>
          <p:nvPr/>
        </p:nvPicPr>
        <p:blipFill>
          <a:blip r:embed="rId2" cstate="print"/>
          <a:srcRect/>
          <a:stretch>
            <a:fillRect/>
          </a:stretch>
        </p:blipFill>
        <p:spPr bwMode="auto">
          <a:xfrm>
            <a:off x="7668226" y="163090"/>
            <a:ext cx="1296262" cy="1177678"/>
          </a:xfrm>
          <a:prstGeom prst="rect">
            <a:avLst/>
          </a:prstGeom>
          <a:noFill/>
        </p:spPr>
      </p:pic>
      <p:pic>
        <p:nvPicPr>
          <p:cNvPr id="1027" name="Picture 3" descr="D:\12-09-Dateien\2-Grafiken\fau\Logo-FAU.png"/>
          <p:cNvPicPr>
            <a:picLocks noChangeAspect="1" noChangeArrowheads="1"/>
          </p:cNvPicPr>
          <p:nvPr/>
        </p:nvPicPr>
        <p:blipFill>
          <a:blip r:embed="rId3" cstate="print"/>
          <a:srcRect/>
          <a:stretch>
            <a:fillRect/>
          </a:stretch>
        </p:blipFill>
        <p:spPr bwMode="auto">
          <a:xfrm>
            <a:off x="179512" y="188640"/>
            <a:ext cx="1152128" cy="1152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4924</Words>
  <Application>Microsoft Office PowerPoint</Application>
  <PresentationFormat>Bildschirmpräsentation (4:3)</PresentationFormat>
  <Paragraphs>929</Paragraphs>
  <Slides>89</Slides>
  <Notes>18</Notes>
  <HiddenSlides>9</HiddenSlides>
  <MMClips>0</MMClips>
  <ScaleCrop>false</ScaleCrop>
  <HeadingPairs>
    <vt:vector size="6" baseType="variant">
      <vt:variant>
        <vt:lpstr>Design</vt:lpstr>
      </vt:variant>
      <vt:variant>
        <vt:i4>1</vt:i4>
      </vt:variant>
      <vt:variant>
        <vt:lpstr>Eingebettete OLE-Server</vt:lpstr>
      </vt:variant>
      <vt:variant>
        <vt:i4>5</vt:i4>
      </vt:variant>
      <vt:variant>
        <vt:lpstr>Folientitel</vt:lpstr>
      </vt:variant>
      <vt:variant>
        <vt:i4>89</vt:i4>
      </vt:variant>
    </vt:vector>
  </HeadingPairs>
  <TitlesOfParts>
    <vt:vector size="95" baseType="lpstr">
      <vt:lpstr>Larissa-Design</vt:lpstr>
      <vt:lpstr>Formel</vt:lpstr>
      <vt:lpstr>Equazione</vt:lpstr>
      <vt:lpstr>Graph</vt:lpstr>
      <vt:lpstr>Document</vt:lpstr>
      <vt:lpstr>Equation</vt:lpstr>
      <vt:lpstr>Folie 1</vt:lpstr>
      <vt:lpstr>Series of PST(P) Workshops</vt:lpstr>
      <vt:lpstr>Series of PST(P) Workshops</vt:lpstr>
      <vt:lpstr>Series of PST(P) Workshops</vt:lpstr>
      <vt:lpstr>Folie 5</vt:lpstr>
      <vt:lpstr>Series of PST(P) Workshops</vt:lpstr>
      <vt:lpstr>Folie 7</vt:lpstr>
      <vt:lpstr>Series of PST(P) Workshops</vt:lpstr>
      <vt:lpstr>Tasks of Spin Workshops</vt:lpstr>
      <vt:lpstr>Main Topics of PSTP 2013</vt:lpstr>
      <vt:lpstr>Main Topics of PSTP 2013</vt:lpstr>
      <vt:lpstr>Some (of the many) Highlights</vt:lpstr>
      <vt:lpstr>Polarized Solid Targets</vt:lpstr>
      <vt:lpstr>Folie 14</vt:lpstr>
      <vt:lpstr>Folie 15</vt:lpstr>
      <vt:lpstr>Drell-Yan at COMPASS</vt:lpstr>
      <vt:lpstr>HD Target Life Cycle</vt:lpstr>
      <vt:lpstr>Spin Manipulation Methods</vt:lpstr>
      <vt:lpstr>On-going Analysis for G-14 Run</vt:lpstr>
      <vt:lpstr>Internal Target  for Spin Filtering Studies at COSY  G. Ciullo – INFN &amp; Univ. Ferrara</vt:lpstr>
      <vt:lpstr>Spin filtering on p well understood</vt:lpstr>
      <vt:lpstr>COSY for longitudinal spin filtering</vt:lpstr>
      <vt:lpstr>PAX detector designed: in development</vt:lpstr>
      <vt:lpstr>The openable Cell? </vt:lpstr>
      <vt:lpstr>3He Targets as Neutron Spinfilter  T. Gentile  -  NIST</vt:lpstr>
      <vt:lpstr>POLARIZED 3He NEUTRON SPIN FILTERS</vt:lpstr>
      <vt:lpstr>Folie 27</vt:lpstr>
      <vt:lpstr>3D magnetism in nanoparticles  </vt:lpstr>
      <vt:lpstr>Polarized Electron Sources</vt:lpstr>
      <vt:lpstr>What we want:</vt:lpstr>
      <vt:lpstr>What we’ve got so far:</vt:lpstr>
      <vt:lpstr>World record photoinjector current!</vt:lpstr>
      <vt:lpstr>Summary</vt:lpstr>
      <vt:lpstr>nn</vt:lpstr>
      <vt:lpstr>Folie 35</vt:lpstr>
      <vt:lpstr>Folie 36</vt:lpstr>
      <vt:lpstr>Folie 37</vt:lpstr>
      <vt:lpstr>Folie 38</vt:lpstr>
      <vt:lpstr>Folie 39</vt:lpstr>
      <vt:lpstr>Folie 40</vt:lpstr>
      <vt:lpstr>Polarized Ion Sources</vt:lpstr>
      <vt:lpstr>Folie 42</vt:lpstr>
      <vt:lpstr>OPPIS with atomic H injector layout.</vt:lpstr>
      <vt:lpstr>Source intensity and polarization.</vt:lpstr>
      <vt:lpstr>Folie 45</vt:lpstr>
      <vt:lpstr>Folie 46</vt:lpstr>
      <vt:lpstr>Folie 47</vt:lpstr>
      <vt:lpstr>Folie 48</vt:lpstr>
      <vt:lpstr>Folie 49</vt:lpstr>
      <vt:lpstr>Folie 50</vt:lpstr>
      <vt:lpstr>Folie 51</vt:lpstr>
      <vt:lpstr>Electron- and Ion Polarimetry</vt:lpstr>
      <vt:lpstr>Overview of Electron Polarimetry</vt:lpstr>
      <vt:lpstr>Folie 54</vt:lpstr>
      <vt:lpstr>Folie 55</vt:lpstr>
      <vt:lpstr>Folie 56</vt:lpstr>
      <vt:lpstr>Folie 57</vt:lpstr>
      <vt:lpstr>The polarized hydrogen jet target measurements at RHIC</vt:lpstr>
      <vt:lpstr>The Polarized H-Jet Target</vt:lpstr>
      <vt:lpstr>Running conditions (2013)</vt:lpstr>
      <vt:lpstr>Comparison α- and geometry based calibration</vt:lpstr>
      <vt:lpstr>Summary</vt:lpstr>
      <vt:lpstr>Polarimetry Requirements for eRHIC</vt:lpstr>
      <vt:lpstr>RHIC Hadron Polarimetry</vt:lpstr>
      <vt:lpstr>eRHIC Lepton Beam</vt:lpstr>
      <vt:lpstr>Summary</vt:lpstr>
      <vt:lpstr>New Facilities</vt:lpstr>
      <vt:lpstr>Folie 68</vt:lpstr>
      <vt:lpstr>12 GeV Scientific Capabilities</vt:lpstr>
      <vt:lpstr>Folie 70</vt:lpstr>
      <vt:lpstr>Folie 71</vt:lpstr>
      <vt:lpstr>Folie 72</vt:lpstr>
      <vt:lpstr>Folie 73</vt:lpstr>
      <vt:lpstr>Folie 74</vt:lpstr>
      <vt:lpstr>Electron and Ion Spin Dynamics in eRHIC</vt:lpstr>
      <vt:lpstr>ERL-based eRHIC Design</vt:lpstr>
      <vt:lpstr>Towards higher proton polarization for eRHIC</vt:lpstr>
      <vt:lpstr>Folie 78</vt:lpstr>
      <vt:lpstr>Folie 79</vt:lpstr>
      <vt:lpstr>Folie 80</vt:lpstr>
      <vt:lpstr>Folie 81</vt:lpstr>
      <vt:lpstr>Application of Spin</vt:lpstr>
      <vt:lpstr>Nano-Spintronics for Very Low Power and High Performance Logic and Memory</vt:lpstr>
      <vt:lpstr>Spin Torque Transfer (STT) </vt:lpstr>
      <vt:lpstr>Folie 85</vt:lpstr>
      <vt:lpstr>R. Milner:  An Historical Overview  of Spin</vt:lpstr>
      <vt:lpstr>Next Workshop 2015</vt:lpstr>
      <vt:lpstr>Approaching the end…. </vt:lpstr>
      <vt:lpstr>Folie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Erhard Steffens</dc:creator>
  <cp:lastModifiedBy>Erhard Steffens</cp:lastModifiedBy>
  <cp:revision>71</cp:revision>
  <dcterms:created xsi:type="dcterms:W3CDTF">2013-09-11T15:28:53Z</dcterms:created>
  <dcterms:modified xsi:type="dcterms:W3CDTF">2013-09-13T17:37:17Z</dcterms:modified>
</cp:coreProperties>
</file>