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60" r:id="rId3"/>
    <p:sldId id="264" r:id="rId4"/>
    <p:sldId id="288" r:id="rId5"/>
    <p:sldId id="261" r:id="rId6"/>
    <p:sldId id="258" r:id="rId7"/>
    <p:sldId id="259" r:id="rId8"/>
    <p:sldId id="265" r:id="rId9"/>
    <p:sldId id="262" r:id="rId10"/>
    <p:sldId id="263" r:id="rId11"/>
    <p:sldId id="257" r:id="rId12"/>
    <p:sldId id="266" r:id="rId13"/>
    <p:sldId id="267" r:id="rId14"/>
    <p:sldId id="268" r:id="rId15"/>
    <p:sldId id="269" r:id="rId16"/>
    <p:sldId id="270" r:id="rId17"/>
    <p:sldId id="276" r:id="rId18"/>
    <p:sldId id="271" r:id="rId19"/>
    <p:sldId id="272" r:id="rId20"/>
    <p:sldId id="277" r:id="rId21"/>
    <p:sldId id="274" r:id="rId22"/>
    <p:sldId id="275" r:id="rId23"/>
    <p:sldId id="278" r:id="rId24"/>
    <p:sldId id="279" r:id="rId25"/>
    <p:sldId id="282" r:id="rId26"/>
    <p:sldId id="283" r:id="rId27"/>
    <p:sldId id="281" r:id="rId28"/>
    <p:sldId id="280" r:id="rId29"/>
    <p:sldId id="284" r:id="rId30"/>
    <p:sldId id="287" r:id="rId31"/>
    <p:sldId id="285" r:id="rId32"/>
    <p:sldId id="286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7570F-C9D6-4C8E-836A-FFE760B879E5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E423D-392C-4606-92BD-35160E04F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9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6139-C376-4951-988A-1B02BDB05AF4}" type="datetime1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4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560F5-B6D9-4EAB-81F4-93DFA60C6B10}" type="datetime1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1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4FD0-642E-4F38-A8AA-64A29E1C3FD2}" type="datetime1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4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A19C-4953-44A2-B84F-E588D002D4BB}" type="datetime1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3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E43A-9E8A-4497-B50E-D228AA471633}" type="datetime1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13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A0D7-00A8-40D4-85E8-DB1A5A2969E0}" type="datetime1">
              <a:rPr lang="en-US" smtClean="0"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1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E954-53F5-499C-A336-263CA33D6E08}" type="datetime1">
              <a:rPr lang="en-US" smtClean="0"/>
              <a:t>9/10/2013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35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D7F8-FA60-42CD-AAAF-585ADCC9062C}" type="datetime1">
              <a:rPr lang="en-US" smtClean="0"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2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1A43-9661-44F5-8229-7A25F2203067}" type="datetime1">
              <a:rPr lang="en-US" smtClean="0"/>
              <a:t>9/10/2013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2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117C-7C4A-492D-BF10-4C5B2B1E52B5}" type="datetime1">
              <a:rPr lang="en-US" smtClean="0"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6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D249-952B-425B-A9C5-4A5A91DB0295}" type="datetime1">
              <a:rPr lang="en-US" smtClean="0"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1F699-F46A-4A46-A974-49664B377E02}" type="datetime1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A0167-4140-4E42-B123-A5D4E68DB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5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Overview of Electron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Polarimetry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Charles Sinclair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Cornell University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59C2-E4BE-4AC7-BD60-D9FD44EE9377}" type="datetime1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0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First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4000" dirty="0" err="1" smtClean="0">
                <a:latin typeface="Symbol" pitchFamily="18" charset="2"/>
                <a:cs typeface="Arial" pitchFamily="34" charset="0"/>
              </a:rPr>
              <a:t>f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ller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polarization measurement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A19C-4953-44A2-B84F-E588D002D4BB}" type="datetime1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10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5" y="1066799"/>
            <a:ext cx="8212211" cy="3588327"/>
          </a:xfrm>
          <a:prstGeom prst="rect">
            <a:avLst/>
          </a:prstGeom>
          <a:solidFill>
            <a:srgbClr val="002060"/>
          </a:solidFill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15636" y="5486400"/>
            <a:ext cx="8658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Frauenfelder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et al., Phys. Rev. 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106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643 (1957)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3751698"/>
            <a:ext cx="1805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aseline="30000" dirty="0" smtClean="0">
                <a:latin typeface="Arial" pitchFamily="34" charset="0"/>
                <a:cs typeface="Arial" pitchFamily="34" charset="0"/>
              </a:rPr>
              <a:t>32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P, </a:t>
            </a:r>
            <a:r>
              <a:rPr lang="en-US" sz="3200" baseline="30000" dirty="0" smtClean="0">
                <a:latin typeface="Arial" pitchFamily="34" charset="0"/>
                <a:cs typeface="Arial" pitchFamily="34" charset="0"/>
              </a:rPr>
              <a:t>144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Pr</a:t>
            </a:r>
            <a:endParaRPr lang="en-US" sz="3200" baseline="30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219200" y="2860963"/>
            <a:ext cx="369251" cy="8907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48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7890" y="381000"/>
            <a:ext cx="8229600" cy="130925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Early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dirty="0" err="1" smtClean="0">
                <a:latin typeface="Symbol" pitchFamily="18" charset="2"/>
                <a:cs typeface="Arial" pitchFamily="34" charset="0"/>
              </a:rPr>
              <a:t>f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ller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PV measurement on 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32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P, 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68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Ga, 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198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Au,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RaE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26" y="1524000"/>
            <a:ext cx="9019674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032C-D668-47DD-B531-B0F60E90BE56}" type="datetime1">
              <a:rPr lang="en-US" smtClean="0"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11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5607" y="4495800"/>
            <a:ext cx="80554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monochromater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 (a solenoid) was employed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to reduce the impact of associated gammas 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489" y="5588123"/>
            <a:ext cx="7672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From Ullman et al., Phys. Rev. 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122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536 (1961)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71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First “high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q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uality” Mott measurement (on </a:t>
            </a:r>
            <a:r>
              <a:rPr lang="en-US" sz="4000" baseline="30000" dirty="0" smtClean="0">
                <a:latin typeface="Arial" pitchFamily="34" charset="0"/>
                <a:cs typeface="Arial" pitchFamily="34" charset="0"/>
              </a:rPr>
              <a:t>60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Co)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Greenberg et al., Phys. Rev.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120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1393 (‘60)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Carefully assessed the many instrumental asymmetries and depolarizing effects, planned a good apparatus to do the experiment, and did a thorough analysis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Ultimately, Mott scattering became the most widely used tool for studying electron polarization in </a:t>
            </a:r>
            <a:r>
              <a:rPr lang="en-US" dirty="0" smtClean="0">
                <a:latin typeface="Symbol" pitchFamily="18" charset="2"/>
                <a:cs typeface="Arial" pitchFamily="34" charset="0"/>
              </a:rPr>
              <a:t>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decay.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D7F8-FA60-42CD-AAAF-585ADCC9062C}" type="datetime1">
              <a:rPr lang="en-US" smtClean="0"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1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Apparatus and Operating Point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A19C-4953-44A2-B84F-E588D002D4BB}" type="datetime1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448227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065" y="3124200"/>
            <a:ext cx="409523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8909" y="4856946"/>
            <a:ext cx="450315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Note the forward scattering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ngle used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838200" y="4343400"/>
            <a:ext cx="1692287" cy="5135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58982" y="4343400"/>
            <a:ext cx="304800" cy="5135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29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And there things sat…..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u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ntil 1974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 smtClean="0">
                <a:latin typeface="Arial" pitchFamily="34" charset="0"/>
                <a:cs typeface="Arial" pitchFamily="34" charset="0"/>
              </a:rPr>
              <a:t>No need to develop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polarimetry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at higher energies, as there were no high energy polarized electrons to be had – awaiting the development of a polarized electron source for an accelerator</a:t>
            </a:r>
          </a:p>
          <a:p>
            <a:r>
              <a:rPr lang="en-US" sz="3500" dirty="0" smtClean="0">
                <a:latin typeface="Arial" pitchFamily="34" charset="0"/>
                <a:cs typeface="Arial" pitchFamily="34" charset="0"/>
              </a:rPr>
              <a:t>Mott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polarimetry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underwent slow but continuous development, with increased understanding of the importance of inelasticity, multiple/plural scattering, etc.</a:t>
            </a:r>
          </a:p>
          <a:p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3500" dirty="0" err="1" smtClean="0">
                <a:latin typeface="Symbol" pitchFamily="18" charset="2"/>
                <a:cs typeface="Arial" pitchFamily="34" charset="0"/>
              </a:rPr>
              <a:t>f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ller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polarimetry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was static – easily magnetized foils at 20</a:t>
            </a:r>
            <a:r>
              <a:rPr lang="en-US" sz="35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to the beam and coincidence detection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D7F8-FA60-42CD-AAAF-585ADCC9062C}" type="datetime1">
              <a:rPr lang="en-US" smtClean="0"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7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1974 was a big year for polarized electrons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source based on photoionization of 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Li,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developed at Yale, delivering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~ 10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electrons per pulse with ~ 80% polarization (180 Hz) was installed on the SLAC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linac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Polarization from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GaAs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photocathodes was demonstrated at ETH Zurich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single arm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dirty="0" err="1" smtClean="0">
                <a:latin typeface="Symbol" pitchFamily="18" charset="2"/>
                <a:cs typeface="Arial" pitchFamily="34" charset="0"/>
              </a:rPr>
              <a:t>f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ller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polarization measurement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the beam from the Yale source, accelerated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to 19.4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was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done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A19C-4953-44A2-B84F-E588D002D4BB}" type="datetime1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2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The 1974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4000" dirty="0" err="1" smtClean="0">
                <a:latin typeface="Symbol" pitchFamily="18" charset="2"/>
                <a:cs typeface="Arial" pitchFamily="34" charset="0"/>
              </a:rPr>
              <a:t>f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ller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Experiment at SLAC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A19C-4953-44A2-B84F-E588D002D4BB}" type="datetime1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16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97" y="3505200"/>
            <a:ext cx="4495800" cy="292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85851"/>
            <a:ext cx="5310395" cy="241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1200" y="1981200"/>
            <a:ext cx="323357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Coincidence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800" dirty="0" err="1" smtClean="0">
                <a:latin typeface="Symbol" pitchFamily="18" charset="2"/>
                <a:cs typeface="Arial" pitchFamily="34" charset="0"/>
              </a:rPr>
              <a:t>f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ller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polarimeters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were developed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for subsequent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SLAC experiments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n DIS and parity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violation 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97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Autofit/>
          </a:bodyPr>
          <a:lstStyle/>
          <a:p>
            <a:pPr>
              <a:lnSpc>
                <a:spcPts val="3800"/>
              </a:lnSpc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Transverse polarization in e</a:t>
            </a:r>
            <a:r>
              <a:rPr lang="en-US" sz="40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- e</a:t>
            </a:r>
            <a:r>
              <a:rPr lang="en-US" sz="40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storage rings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572" y="1219200"/>
            <a:ext cx="8991600" cy="50292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First observed at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Orsay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(‘69) and Novosibirsk (‘71) by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Touschek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intrabunch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dirty="0" err="1" smtClean="0">
                <a:latin typeface="Symbol" pitchFamily="18" charset="2"/>
                <a:cs typeface="Arial" pitchFamily="34" charset="0"/>
              </a:rPr>
              <a:t>f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ller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 scattering</a:t>
            </a:r>
          </a:p>
          <a:p>
            <a:pPr>
              <a:lnSpc>
                <a:spcPts val="32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Polarization buildup results from synchrotron radiation – strongly energy dependent</a:t>
            </a:r>
          </a:p>
          <a:p>
            <a:pPr>
              <a:lnSpc>
                <a:spcPts val="32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Compton is the ONLY choice for rapid storage ring polarization measurements</a:t>
            </a:r>
          </a:p>
          <a:p>
            <a:pPr>
              <a:lnSpc>
                <a:spcPts val="32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potential importance of polarization for e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 e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physics, and the possible use of longitudinal polarization in the future, led us to build a Compton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polarimeter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for SPEAR</a:t>
            </a:r>
          </a:p>
          <a:p>
            <a:pPr>
              <a:lnSpc>
                <a:spcPts val="32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D7F8-FA60-42CD-AAAF-585ADCC9062C}" type="datetime1">
              <a:rPr lang="en-US" smtClean="0"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7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The SPEAR Compton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polarimeter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D7F8-FA60-42CD-AAAF-585ADCC9062C}" type="datetime1">
              <a:rPr lang="en-US" smtClean="0"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6965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40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Asymmetry Measurements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D7F8-FA60-42CD-AAAF-585ADCC9062C}" type="datetime1">
              <a:rPr lang="en-US" smtClean="0"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19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" y="1295400"/>
            <a:ext cx="3040911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10003"/>
            <a:ext cx="2590800" cy="424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0003"/>
            <a:ext cx="2568705" cy="421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6546" y="5665209"/>
            <a:ext cx="2715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3.7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Theory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3821" y="5450225"/>
            <a:ext cx="27831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2.05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unpol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measurement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2840" y="5450225"/>
            <a:ext cx="23963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3.7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pol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measurement.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51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8288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Parity violation studies have been the primary driving force behind the development of electron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polarimetry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343400"/>
          </a:xfrm>
        </p:spPr>
        <p:txBody>
          <a:bodyPr>
            <a:normAutofit fontScale="70000" lnSpcReduction="20000"/>
          </a:bodyPr>
          <a:lstStyle/>
          <a:p>
            <a:r>
              <a:rPr lang="en-US" sz="4600" dirty="0" smtClean="0">
                <a:latin typeface="Arial" pitchFamily="34" charset="0"/>
                <a:cs typeface="Arial" pitchFamily="34" charset="0"/>
              </a:rPr>
              <a:t>Before the advent of parity non-conservation, there basically was no electron polarization to be measured</a:t>
            </a:r>
          </a:p>
          <a:p>
            <a:r>
              <a:rPr lang="en-US" sz="4600" dirty="0" smtClean="0">
                <a:latin typeface="Arial" pitchFamily="34" charset="0"/>
                <a:cs typeface="Arial" pitchFamily="34" charset="0"/>
              </a:rPr>
              <a:t>The needs of parity-conserving measurements have rarely placed great demands on electron </a:t>
            </a:r>
            <a:r>
              <a:rPr lang="en-US" sz="4600" dirty="0" err="1" smtClean="0">
                <a:latin typeface="Arial" pitchFamily="34" charset="0"/>
                <a:cs typeface="Arial" pitchFamily="34" charset="0"/>
              </a:rPr>
              <a:t>polarimetry</a:t>
            </a:r>
            <a:endParaRPr lang="en-US" sz="4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4600" dirty="0" smtClean="0">
                <a:latin typeface="Arial" pitchFamily="34" charset="0"/>
                <a:cs typeface="Arial" pitchFamily="34" charset="0"/>
              </a:rPr>
              <a:t>With the advent of high quality polarized beams, present day parity violation measurements require greatly improved precision, and non-intercepting </a:t>
            </a:r>
            <a:r>
              <a:rPr lang="en-US" sz="4600" dirty="0" err="1" smtClean="0">
                <a:latin typeface="Arial" pitchFamily="34" charset="0"/>
                <a:cs typeface="Arial" pitchFamily="34" charset="0"/>
              </a:rPr>
              <a:t>polarimeters</a:t>
            </a:r>
            <a:endParaRPr lang="en-US" sz="4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A19C-4953-44A2-B84F-E588D002D4BB}" type="datetime1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0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Polarization with energy changes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D7F8-FA60-42CD-AAAF-585ADCC9062C}" type="datetime1">
              <a:rPr lang="en-US" smtClean="0"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20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178" y="1144626"/>
            <a:ext cx="4909903" cy="428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891" y="5595793"/>
            <a:ext cx="3536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P(t) = ((8√3)/15)(1 – e</a:t>
            </a:r>
            <a:r>
              <a:rPr lang="en-US" sz="2400" baseline="30000" dirty="0"/>
              <a:t>-t/</a:t>
            </a:r>
            <a:r>
              <a:rPr lang="en-US" sz="2400" baseline="30000" dirty="0" err="1"/>
              <a:t>Tpol</a:t>
            </a:r>
            <a:r>
              <a:rPr lang="en-US" sz="2400" dirty="0"/>
              <a:t>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5595792"/>
            <a:ext cx="420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</a:t>
            </a:r>
            <a:r>
              <a:rPr lang="en-US" sz="2400" dirty="0" err="1"/>
              <a:t>T</a:t>
            </a:r>
            <a:r>
              <a:rPr lang="en-US" sz="2400" baseline="-25000" dirty="0" err="1"/>
              <a:t>pol</a:t>
            </a:r>
            <a:r>
              <a:rPr lang="en-US" sz="2400" dirty="0"/>
              <a:t> = (5√3)/</a:t>
            </a:r>
            <a:r>
              <a:rPr lang="en-US" sz="2400" dirty="0" smtClean="0"/>
              <a:t>8(e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h</a:t>
            </a:r>
            <a:r>
              <a:rPr lang="en-US" sz="2400" dirty="0" smtClean="0">
                <a:latin typeface="Symbol" pitchFamily="18" charset="2"/>
              </a:rPr>
              <a:t>g</a:t>
            </a:r>
            <a:r>
              <a:rPr lang="en-US" sz="2400" baseline="30000" dirty="0" smtClean="0"/>
              <a:t>5</a:t>
            </a:r>
            <a:r>
              <a:rPr lang="en-US" sz="2400" dirty="0" smtClean="0"/>
              <a:t>/2</a:t>
            </a:r>
            <a:r>
              <a:rPr lang="en-US" sz="2400" dirty="0" smtClean="0">
                <a:latin typeface="Symbol" pitchFamily="18" charset="2"/>
              </a:rPr>
              <a:t>p</a:t>
            </a:r>
            <a:r>
              <a:rPr lang="en-US" sz="2400" dirty="0" smtClean="0"/>
              <a:t>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c</a:t>
            </a:r>
            <a:r>
              <a:rPr lang="en-US" sz="2400" baseline="30000" dirty="0" smtClean="0"/>
              <a:t>2</a:t>
            </a:r>
            <a:r>
              <a:rPr lang="en-US" sz="2400" dirty="0" smtClean="0">
                <a:latin typeface="Symbol" pitchFamily="18" charset="2"/>
              </a:rPr>
              <a:t>r</a:t>
            </a:r>
            <a:r>
              <a:rPr lang="en-US" sz="2400" baseline="30000" dirty="0" smtClean="0"/>
              <a:t>3</a:t>
            </a:r>
            <a:r>
              <a:rPr lang="en-US" sz="2400" dirty="0"/>
              <a:t>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3201815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400" baseline="-25000" dirty="0" err="1" smtClean="0">
                <a:latin typeface="Arial" pitchFamily="34" charset="0"/>
                <a:cs typeface="Arial" pitchFamily="34" charset="0"/>
              </a:rPr>
              <a:t>max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= 92.4%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34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2192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Polarization scan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vs.energy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shows complex depolarizing phenomena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D7F8-FA60-42CD-AAAF-585ADCC9062C}" type="datetime1">
              <a:rPr lang="en-US" smtClean="0"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21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8077200" cy="463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9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706562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Use knowledge of depolarizing resonances for precision energy measurement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D7F8-FA60-42CD-AAAF-585ADCC9062C}" type="datetime1">
              <a:rPr lang="en-US" smtClean="0"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22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438400"/>
            <a:ext cx="36671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106" y="2438399"/>
            <a:ext cx="3916626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76795" y="5592863"/>
            <a:ext cx="5498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Gives E = 3.6061 +/- 0.0007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GeV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85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40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- e</a:t>
            </a:r>
            <a:r>
              <a:rPr lang="en-US" sz="40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storage ring polarization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Ultimately, Compton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polarimeters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were built at many storage rings after SPEAR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Transverse 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olarization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was observed in all rings where it was looked for – even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 LEP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at 60.6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GeV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sole application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polarimetry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 e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- e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storage rings has been for precision energy measurement – no use of transverse polarization has been made in physics measurements</a:t>
            </a: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D7F8-FA60-42CD-AAAF-585ADCC9062C}" type="datetime1">
              <a:rPr lang="en-US" smtClean="0"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9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0668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Another long dry spell, into the mid-90s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2578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GaAs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polarized sources were added to almost all research electron accelerators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All experiments used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dirty="0" err="1" smtClean="0">
                <a:latin typeface="Symbol" pitchFamily="18" charset="2"/>
                <a:cs typeface="Arial" pitchFamily="34" charset="0"/>
              </a:rPr>
              <a:t>f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ller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polarimeters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conventional design – i.e.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supermendur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foils at 20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primarily coincidence electron detection.  Some measured transverse polarization as well as longitudinal.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advent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Jlab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with polarization in all three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halls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mutiple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polarimeters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led to 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renaissance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 the development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all three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polarimeters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A19C-4953-44A2-B84F-E588D002D4BB}" type="datetime1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4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JLab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Polarimetry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Advances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Mott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polarimeter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extended to MeV beam energies</a:t>
            </a:r>
          </a:p>
          <a:p>
            <a:r>
              <a:rPr lang="en-US" dirty="0" err="1" smtClean="0">
                <a:latin typeface="Symbol" pitchFamily="18" charset="2"/>
                <a:cs typeface="Arial" pitchFamily="34" charset="0"/>
              </a:rPr>
              <a:t>Mf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ller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polarimeter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adopted pure iron target, perpendicular to the beam (hard magnetization)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Optical storage cavity at 1.06 </a:t>
            </a:r>
            <a:r>
              <a:rPr lang="en-US" dirty="0" smtClean="0">
                <a:latin typeface="Symbol" pitchFamily="18" charset="2"/>
                <a:cs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 makes a Compton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polarimeter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practical at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Jlab’s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low beam currents  </a:t>
            </a:r>
            <a:endParaRPr lang="en-US" dirty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A19C-4953-44A2-B84F-E588D002D4BB}" type="datetime1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Advantages of MeV Mott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1816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RF structure of the beam current allows rapid, high precision position and current measurement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Precision beam profile measurements on the target foil possible with OTR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High energy allows a large range of target thickness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High current makes use of different Z’s OK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TOF greatly aids background reduction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A19C-4953-44A2-B84F-E588D002D4BB}" type="datetime1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Sherman function at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energies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A19C-4953-44A2-B84F-E588D002D4BB}" type="datetime1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27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83" y="1513490"/>
            <a:ext cx="802232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8001000" y="2667000"/>
            <a:ext cx="0" cy="10943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91698" y="2143780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172.6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o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4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Mott measurements in 2001, 2012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A19C-4953-44A2-B84F-E588D002D4BB}" type="datetime1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28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9214"/>
            <a:ext cx="8235491" cy="527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9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Current MeV Mott status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410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GEANT4 simulations of full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polarimeter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underway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TOF improvements make it highly likely that we can assure that any detected electron originated from the target foil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Detailed experiments planned for late 2013</a:t>
            </a:r>
          </a:p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Experimental status justifies a concerted effort to understand and bound the theoretical uncertainties in the calculated Sherman function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D7F8-FA60-42CD-AAAF-585ADCC9062C}" type="datetime1">
              <a:rPr lang="en-US" smtClean="0"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PSTP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8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3716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olarization measurement techniques were understood very early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 err="1" smtClean="0">
                <a:latin typeface="Symbol" pitchFamily="18" charset="2"/>
                <a:cs typeface="Arial" pitchFamily="34" charset="0"/>
              </a:rPr>
              <a:t>Mf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ller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Bhabha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) scattering for electrons (positrons) –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3500" dirty="0" err="1" smtClean="0">
                <a:latin typeface="Symbol" pitchFamily="18" charset="2"/>
                <a:cs typeface="Arial" pitchFamily="34" charset="0"/>
              </a:rPr>
              <a:t>f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ller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(1932),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Bhabha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– (1935)</a:t>
            </a:r>
          </a:p>
          <a:p>
            <a:r>
              <a:rPr lang="en-US" sz="3500" dirty="0" smtClean="0">
                <a:latin typeface="Arial" pitchFamily="34" charset="0"/>
                <a:cs typeface="Arial" pitchFamily="34" charset="0"/>
              </a:rPr>
              <a:t>Compton scattering – Klein and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Nishina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(1929)</a:t>
            </a:r>
          </a:p>
          <a:p>
            <a:r>
              <a:rPr lang="en-US" sz="3500" dirty="0">
                <a:latin typeface="Arial" pitchFamily="34" charset="0"/>
                <a:cs typeface="Arial" pitchFamily="34" charset="0"/>
              </a:rPr>
              <a:t>Mott scattering – Mott (1929, 1932)</a:t>
            </a:r>
          </a:p>
          <a:p>
            <a:pPr marL="0" indent="0">
              <a:buNone/>
            </a:pPr>
            <a:endParaRPr lang="en-US" sz="35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500" dirty="0" smtClean="0">
                <a:latin typeface="Arial" pitchFamily="34" charset="0"/>
                <a:cs typeface="Arial" pitchFamily="34" charset="0"/>
              </a:rPr>
              <a:t>These are all electromagnetic processes, and in principle may be (and have been) calculated with high precision.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A19C-4953-44A2-B84F-E588D002D4BB}" type="datetime1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8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4000" dirty="0" err="1" smtClean="0">
                <a:latin typeface="Symbol" pitchFamily="18" charset="2"/>
                <a:cs typeface="Arial" pitchFamily="34" charset="0"/>
              </a:rPr>
              <a:t>f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ller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polarimeter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characteristics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Energy independent analyzing power for 90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scattering of ~ 8% for alloy foils at 20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to beam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Large cross section permits rapid measurement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Coincidence detection is natural, and greatly reduces Mott background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Levchuk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effect broadens scattered distributions, requiring expanded acceptance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Separating incident beam and scattered e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becomes difficult at higher energies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A19C-4953-44A2-B84F-E588D002D4BB}" type="datetime1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7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4000" dirty="0" err="1" smtClean="0">
                <a:latin typeface="Symbol" pitchFamily="18" charset="2"/>
                <a:cs typeface="Arial" pitchFamily="34" charset="0"/>
              </a:rPr>
              <a:t>f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ller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situation in mid-1990s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Recognition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Levchuk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effect in 1994 cast doubt on previous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dirty="0" err="1" smtClean="0">
                <a:latin typeface="Symbol" pitchFamily="18" charset="2"/>
                <a:cs typeface="Arial" pitchFamily="34" charset="0"/>
              </a:rPr>
              <a:t>f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ller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measurements, and affected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design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future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polarimeters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Uncertain polarization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Supermendur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(alloy of Fe-Co-V) foils was the dominant systematic uncertainty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Beam heating effects in the target added to the polarization uncertainty or limited the maximum beam current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A19C-4953-44A2-B84F-E588D002D4BB}" type="datetime1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16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Improved precision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4000" dirty="0" err="1" smtClean="0">
                <a:latin typeface="Symbol" pitchFamily="18" charset="2"/>
                <a:cs typeface="Arial" pitchFamily="34" charset="0"/>
              </a:rPr>
              <a:t>f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ller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334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Change target to pure iron foil at normal incidence to the beam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Requires moderate field (~ 4 T) to saturate, where electron polarization is known with good (~ 0.25%) precision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Expand acceptance to reduce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Levchuk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effect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Reduce uncertainty from heating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effects by Kerr effect measurements, or by artificially limiting the duty factor with pulsed 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rastered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beam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A19C-4953-44A2-B84F-E588D002D4BB}" type="datetime1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0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6786"/>
            <a:ext cx="8229600" cy="1179786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Improved precision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4000" dirty="0" err="1" smtClean="0">
                <a:latin typeface="Symbol" pitchFamily="18" charset="2"/>
                <a:cs typeface="Arial" pitchFamily="34" charset="0"/>
              </a:rPr>
              <a:t>f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ller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, cont’d.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054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Proposal to use ~ 100% polarized atomic hydrogen to provide a near perfect and non-intercepting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dirty="0" err="1" smtClean="0">
                <a:latin typeface="Symbol" pitchFamily="18" charset="2"/>
                <a:cs typeface="Arial" pitchFamily="34" charset="0"/>
              </a:rPr>
              <a:t>f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ller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target</a:t>
            </a:r>
          </a:p>
          <a:p>
            <a:pPr>
              <a:lnSpc>
                <a:spcPts val="32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Many potential advantages, but requires development and tests of major equipment</a:t>
            </a:r>
          </a:p>
          <a:p>
            <a:pPr>
              <a:lnSpc>
                <a:spcPts val="32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??  Can optically pumped He 2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metastables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be used instead of atomic hydrogen?</a:t>
            </a:r>
          </a:p>
          <a:p>
            <a:pPr>
              <a:lnSpc>
                <a:spcPts val="32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??  Can optical chopper at injector replace raster or pulsed beam?  (easily verified with injector Mott measurement)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A19C-4953-44A2-B84F-E588D002D4BB}" type="datetime1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Compton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polarimeter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characteristics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 smtClean="0">
                <a:latin typeface="Arial" pitchFamily="34" charset="0"/>
                <a:cs typeface="Arial" pitchFamily="34" charset="0"/>
              </a:rPr>
              <a:t>Analyzing power depends on beam and scattered electron energy, better at higher energy</a:t>
            </a:r>
          </a:p>
          <a:p>
            <a:r>
              <a:rPr lang="en-US" sz="3500" dirty="0" smtClean="0">
                <a:latin typeface="Arial" pitchFamily="34" charset="0"/>
                <a:cs typeface="Arial" pitchFamily="34" charset="0"/>
              </a:rPr>
              <a:t>Low cross section 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result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s in long 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measurement 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times </a:t>
            </a:r>
            <a:endParaRPr lang="en-US" sz="35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5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ystematic studies difficult due to long measurement times</a:t>
            </a:r>
          </a:p>
          <a:p>
            <a:r>
              <a:rPr lang="en-US" sz="3500" dirty="0" smtClean="0">
                <a:latin typeface="Arial" pitchFamily="34" charset="0"/>
                <a:cs typeface="Arial" pitchFamily="34" charset="0"/>
              </a:rPr>
              <a:t>Electron beam setup, halo have been problematic</a:t>
            </a:r>
          </a:p>
          <a:p>
            <a:r>
              <a:rPr lang="en-US" sz="3500" dirty="0" smtClean="0">
                <a:latin typeface="Arial" pitchFamily="34" charset="0"/>
                <a:cs typeface="Arial" pitchFamily="34" charset="0"/>
              </a:rPr>
              <a:t>Coincidence detection is natural</a:t>
            </a:r>
          </a:p>
          <a:p>
            <a:r>
              <a:rPr lang="en-US" sz="3500" dirty="0" smtClean="0">
                <a:latin typeface="Arial" pitchFamily="34" charset="0"/>
                <a:cs typeface="Arial" pitchFamily="34" charset="0"/>
              </a:rPr>
              <a:t>532 nm is shortest practical wavelength?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A19C-4953-44A2-B84F-E588D002D4BB}" type="datetime1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“Best”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polarimeter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performance at present time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5 MeV Mott, ~ 1%,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completely dominated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by Sherman function uncertainty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Hall C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dirty="0" err="1" smtClean="0">
                <a:latin typeface="Symbol" pitchFamily="18" charset="2"/>
                <a:cs typeface="Arial" pitchFamily="34" charset="0"/>
              </a:rPr>
              <a:t>f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ller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with saturated iron target and low current, &lt; 0.5%, dominated by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Levchuk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effect and target polarization uncertainties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Hall A Compton achieved 1%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Happex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I, better with 532 nm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D7F8-FA60-42CD-AAAF-585ADCC9062C}" type="datetime1">
              <a:rPr lang="en-US" smtClean="0"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9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“Spin Dance”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polarimeter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comparison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1054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There is essentially NO beam depolarization from the photocathode source to the end of the full five-pass CEBAF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accelerator at 6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GeV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Spin can be rotated through +/- 110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with the injector Wien filter, allowing more than a full 180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cycle of polarization to each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polarimeter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These measurements provide an excellent comparison of expected systematic effects for each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polarimeter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and could be repeated with the now improved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12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polarimeters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A19C-4953-44A2-B84F-E588D002D4BB}" type="datetime1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6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Spin Dance results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D7F8-FA60-42CD-AAAF-585ADCC9062C}" type="datetime1">
              <a:rPr lang="en-US" smtClean="0"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 descr="p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" y="1661160"/>
            <a:ext cx="6180138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ege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67000"/>
            <a:ext cx="2303463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00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First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polarimeter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intercomparison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D7F8-FA60-42CD-AAAF-585ADCC9062C}" type="datetime1">
              <a:rPr lang="en-US" smtClean="0"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9" descr="sd2000_all_s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58240"/>
            <a:ext cx="7010400" cy="525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60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Summary of an “Overview”???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054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All three types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polarimeters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are poised for significant advances in the 12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era</a:t>
            </a:r>
          </a:p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A new spin dance should be conducted when all </a:t>
            </a: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polarimeters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 are ready</a:t>
            </a:r>
          </a:p>
          <a:p>
            <a:pPr>
              <a:lnSpc>
                <a:spcPts val="3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Reduced theoretical uncertainty of the Sherman function in the MeV range should be pursued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Are there other improvements lurking out there??  e.g. optical chopping at injector, possible use of 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metastables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dirty="0" err="1" smtClean="0">
                <a:latin typeface="Symbol" pitchFamily="18" charset="2"/>
                <a:cs typeface="Arial" pitchFamily="34" charset="0"/>
              </a:rPr>
              <a:t>f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ller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etc.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D7F8-FA60-42CD-AAAF-585ADCC9062C}" type="datetime1">
              <a:rPr lang="en-US" smtClean="0"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98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"/>
          </a:xfrm>
        </p:spPr>
        <p:txBody>
          <a:bodyPr>
            <a:normAutofit fontScale="90000"/>
          </a:bodyPr>
          <a:lstStyle/>
          <a:p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46690"/>
            <a:ext cx="8382000" cy="641131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As a consequence, electron polarization measurement uncertainties are dominated by backgrounds, systematic and/or “dirt” effects, and by statistics in the case of small cross sections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classic initial parity violation measurements of Wu, Ambler, Hayward,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Hoppes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and Hudson;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Garwin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Lederman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Weinrich</a:t>
            </a:r>
            <a:r>
              <a:rPr lang="en-US" dirty="0">
                <a:latin typeface="Arial" pitchFamily="34" charset="0"/>
                <a:cs typeface="Arial" pitchFamily="34" charset="0"/>
              </a:rPr>
              <a:t>;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Friedman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Telegdi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though clearly showing parity violation, did not measure a longitudinal polarization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A19C-4953-44A2-B84F-E588D002D4BB}" type="datetime1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0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Where was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polarimetry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in 1956?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1054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Mott scattering asymmetry had been demonstrated experimentally, after a fair number of negative or inconclusive results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Calculations of the Mott analyzing power (now the Sherman function) had been done for a few </a:t>
            </a:r>
            <a:r>
              <a:rPr lang="en-US" dirty="0">
                <a:latin typeface="Arial" pitchFamily="34" charset="0"/>
                <a:cs typeface="Arial" pitchFamily="34" charset="0"/>
              </a:rPr>
              <a:t>energies (ca. 100’s of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keV</a:t>
            </a:r>
            <a:r>
              <a:rPr lang="en-US" dirty="0">
                <a:latin typeface="Arial" pitchFamily="34" charset="0"/>
                <a:cs typeface="Arial" pitchFamily="34" charset="0"/>
              </a:rPr>
              <a:t>)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angles (remember the UNIVAC?)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Generating polarized electrons by Mott scattering was beginning to be employed experimentally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A19C-4953-44A2-B84F-E588D002D4BB}" type="datetime1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0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First Mott polarization demonstration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D7F8-FA60-42CD-AAAF-585ADCC9062C}" type="datetime1">
              <a:rPr lang="en-US" smtClean="0"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5851"/>
            <a:ext cx="54864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327" y="2895600"/>
            <a:ext cx="28956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388927" cy="122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743200" y="2054668"/>
            <a:ext cx="1111469" cy="3102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0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142997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Measurement of free electron g value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D7F8-FA60-42CD-AAAF-585ADCC9062C}" type="datetime1">
              <a:rPr lang="en-US" smtClean="0"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32" y="1149921"/>
            <a:ext cx="7915335" cy="441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7646" y="5638800"/>
            <a:ext cx="7052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rom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Louisell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et al., Phys. Rev. 94, 7 (1954)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1186190"/>
            <a:ext cx="3332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420 </a:t>
            </a:r>
            <a:r>
              <a:rPr lang="en-US" sz="2800" dirty="0" err="1" smtClean="0"/>
              <a:t>keV</a:t>
            </a:r>
            <a:r>
              <a:rPr lang="en-US" sz="2800" dirty="0" smtClean="0"/>
              <a:t> beam energy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29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First </a:t>
            </a:r>
            <a:r>
              <a:rPr lang="en-US" dirty="0" smtClean="0">
                <a:latin typeface="Symbol" pitchFamily="18" charset="2"/>
                <a:cs typeface="Arial" pitchFamily="34" charset="0"/>
              </a:rPr>
              <a:t>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decay polarization measurement by Mott scattering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Frauenfelder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et al.,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Phys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Rev.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106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386 (‘57)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very difficult experiment</a:t>
            </a:r>
          </a:p>
          <a:p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60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 </a:t>
            </a:r>
            <a:r>
              <a:rPr lang="en-US" dirty="0" smtClean="0">
                <a:latin typeface="Symbol" pitchFamily="18" charset="2"/>
                <a:cs typeface="Arial" pitchFamily="34" charset="0"/>
              </a:rPr>
              <a:t>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decay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consistent with P = -v/c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Interestingly, they refer to a tensor/scalar interaction, and say their results are consistent with this!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They quickly abandoned Mott in favor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dirty="0" err="1" smtClean="0">
                <a:latin typeface="Symbol" pitchFamily="18" charset="2"/>
                <a:cs typeface="Arial" pitchFamily="34" charset="0"/>
              </a:rPr>
              <a:t>f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ller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D7F8-FA60-42CD-AAAF-585ADCC9062C}" type="datetime1">
              <a:rPr lang="en-US" smtClean="0"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Drawbacks with Mott measurements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Only a single electron is detected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Only transverse polarization can be measured, requiring a polarization rotation for beta decay studies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Plural and multiple scattering in even the thinnest target foils degrade the measured asymmetry, and are not easily calculated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Mott doesn’t work with positrons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These problems led to the introduction of </a:t>
            </a:r>
            <a:r>
              <a:rPr lang="en-US" dirty="0" err="1" smtClean="0">
                <a:latin typeface="Symbol" pitchFamily="18" charset="2"/>
                <a:cs typeface="Arial" pitchFamily="34" charset="0"/>
              </a:rPr>
              <a:t>Mf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ller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scattering for beta decay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polarimetry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D7F8-FA60-42CD-AAAF-585ADCC9062C}" type="datetime1">
              <a:rPr lang="en-US" smtClean="0"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PSTP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0167-4140-4E42-B123-A5D4E68DBE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1869</Words>
  <Application>Microsoft Office PowerPoint</Application>
  <PresentationFormat>On-screen Show (4:3)</PresentationFormat>
  <Paragraphs>270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Overview of Electron Polarimetry</vt:lpstr>
      <vt:lpstr>Parity violation studies have been the primary driving force behind the development of electron polarimetry</vt:lpstr>
      <vt:lpstr>Polarization measurement techniques were understood very early</vt:lpstr>
      <vt:lpstr>PowerPoint Presentation</vt:lpstr>
      <vt:lpstr>Where was polarimetry in 1956?</vt:lpstr>
      <vt:lpstr>First Mott polarization demonstration</vt:lpstr>
      <vt:lpstr>Measurement of free electron g value</vt:lpstr>
      <vt:lpstr>First b decay polarization measurement by Mott scattering </vt:lpstr>
      <vt:lpstr>Drawbacks with Mott measurements</vt:lpstr>
      <vt:lpstr>First Mfller polarization measurement</vt:lpstr>
      <vt:lpstr>Early Mfller PV measurement on 32P, 68Ga, 198Au, and RaE  </vt:lpstr>
      <vt:lpstr>First “high quality” Mott measurement (on 60Co)</vt:lpstr>
      <vt:lpstr>Apparatus and Operating Point</vt:lpstr>
      <vt:lpstr>And there things sat….. until 1974</vt:lpstr>
      <vt:lpstr>1974 was a big year for polarized electrons</vt:lpstr>
      <vt:lpstr>The 1974 Mfller Experiment at SLAC</vt:lpstr>
      <vt:lpstr>Transverse polarization in e+ - e-  storage rings</vt:lpstr>
      <vt:lpstr>The SPEAR Compton polarimeter</vt:lpstr>
      <vt:lpstr>Asymmetry Measurements</vt:lpstr>
      <vt:lpstr>Polarization with energy changes</vt:lpstr>
      <vt:lpstr>Polarization scan vs.energy shows complex depolarizing phenomena</vt:lpstr>
      <vt:lpstr>Use knowledge of depolarizing resonances for precision energy measurement</vt:lpstr>
      <vt:lpstr>e+ - e-  storage ring polarization</vt:lpstr>
      <vt:lpstr>Another long dry spell, into the mid-90s</vt:lpstr>
      <vt:lpstr>JLab Polarimetry Advances </vt:lpstr>
      <vt:lpstr>Advantages of MeV Mott</vt:lpstr>
      <vt:lpstr>Sherman function at Mev energies</vt:lpstr>
      <vt:lpstr>Mott measurements in 2001, 2012</vt:lpstr>
      <vt:lpstr>Current MeV Mott status</vt:lpstr>
      <vt:lpstr>Mfller polarimeter characteristics</vt:lpstr>
      <vt:lpstr>Mfller situation in mid-1990s</vt:lpstr>
      <vt:lpstr>Improved precision Mfller</vt:lpstr>
      <vt:lpstr>Improved precision Mfller, cont’d.</vt:lpstr>
      <vt:lpstr>Compton polarimeter characteristics</vt:lpstr>
      <vt:lpstr>“Best” polarimeter performance at present time</vt:lpstr>
      <vt:lpstr>“Spin Dance” polarimeter comparison</vt:lpstr>
      <vt:lpstr>Spin Dance results</vt:lpstr>
      <vt:lpstr>First polarimeter intercomparison</vt:lpstr>
      <vt:lpstr>Summary of an “Overview”???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Electron Polarimetry</dc:title>
  <dc:creator>cksinclair</dc:creator>
  <cp:lastModifiedBy>cksinclair</cp:lastModifiedBy>
  <cp:revision>73</cp:revision>
  <dcterms:created xsi:type="dcterms:W3CDTF">2013-08-23T21:34:35Z</dcterms:created>
  <dcterms:modified xsi:type="dcterms:W3CDTF">2013-09-11T02:00:19Z</dcterms:modified>
</cp:coreProperties>
</file>