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7"/>
  </p:notesMasterIdLst>
  <p:sldIdLst>
    <p:sldId id="259" r:id="rId2"/>
    <p:sldId id="368" r:id="rId3"/>
    <p:sldId id="296" r:id="rId4"/>
    <p:sldId id="301" r:id="rId5"/>
    <p:sldId id="323" r:id="rId6"/>
    <p:sldId id="402" r:id="rId7"/>
    <p:sldId id="300" r:id="rId8"/>
    <p:sldId id="401" r:id="rId9"/>
    <p:sldId id="407" r:id="rId10"/>
    <p:sldId id="406" r:id="rId11"/>
    <p:sldId id="367" r:id="rId12"/>
    <p:sldId id="384" r:id="rId13"/>
    <p:sldId id="370" r:id="rId14"/>
    <p:sldId id="403" r:id="rId15"/>
    <p:sldId id="400" r:id="rId16"/>
    <p:sldId id="392" r:id="rId17"/>
    <p:sldId id="371" r:id="rId18"/>
    <p:sldId id="352" r:id="rId19"/>
    <p:sldId id="385" r:id="rId20"/>
    <p:sldId id="386" r:id="rId21"/>
    <p:sldId id="387" r:id="rId22"/>
    <p:sldId id="374" r:id="rId23"/>
    <p:sldId id="373" r:id="rId24"/>
    <p:sldId id="360" r:id="rId25"/>
    <p:sldId id="379" r:id="rId26"/>
    <p:sldId id="380" r:id="rId27"/>
    <p:sldId id="388" r:id="rId28"/>
    <p:sldId id="405" r:id="rId29"/>
    <p:sldId id="396" r:id="rId30"/>
    <p:sldId id="378" r:id="rId31"/>
    <p:sldId id="404" r:id="rId32"/>
    <p:sldId id="355" r:id="rId33"/>
    <p:sldId id="366" r:id="rId34"/>
    <p:sldId id="390" r:id="rId35"/>
    <p:sldId id="365" r:id="rId36"/>
    <p:sldId id="347" r:id="rId37"/>
    <p:sldId id="348" r:id="rId38"/>
    <p:sldId id="346" r:id="rId39"/>
    <p:sldId id="350" r:id="rId40"/>
    <p:sldId id="377" r:id="rId41"/>
    <p:sldId id="375" r:id="rId42"/>
    <p:sldId id="358" r:id="rId43"/>
    <p:sldId id="340" r:id="rId44"/>
    <p:sldId id="361" r:id="rId45"/>
    <p:sldId id="376" r:id="rId46"/>
  </p:sldIdLst>
  <p:sldSz cx="9144000" cy="6858000" type="screen4x3"/>
  <p:notesSz cx="6858000" cy="9723438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Arial Black" panose="020B0A04020102020204" pitchFamily="34" charset="0"/>
      <p:bold r:id="rId5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82"/>
    <a:srgbClr val="515151"/>
    <a:srgbClr val="B9B9B9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78" autoAdjust="0"/>
    <p:restoredTop sz="92533" autoAdjust="0"/>
  </p:normalViewPr>
  <p:slideViewPr>
    <p:cSldViewPr>
      <p:cViewPr varScale="1">
        <p:scale>
          <a:sx n="79" d="100"/>
          <a:sy n="79" d="100"/>
        </p:scale>
        <p:origin x="-1236" y="-90"/>
      </p:cViewPr>
      <p:guideLst>
        <p:guide orient="horz" pos="143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8BD61-3547-424D-8836-725BF677DED4}" type="datetimeFigureOut">
              <a:rPr lang="de-DE" smtClean="0"/>
              <a:pPr/>
              <a:t>13.09.2013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97C32-0F4A-40F6-B67C-728988A86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01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06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51520" y="2286000"/>
            <a:ext cx="8892480" cy="4572000"/>
          </a:xfrm>
          <a:prstGeom prst="rect">
            <a:avLst/>
          </a:prstGeom>
          <a:solidFill>
            <a:srgbClr val="005B82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PSTP Charlottesville | September 9-13, 2013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7308304" y="2142"/>
            <a:ext cx="1835696" cy="9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60" descr="logo_699cm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225" y="249053"/>
            <a:ext cx="2517775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7584" y="2708275"/>
            <a:ext cx="7254875" cy="792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Unsere Ziele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27584" y="3501008"/>
            <a:ext cx="72548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Das Forschungszentrum im Fokus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4" y="4868863"/>
            <a:ext cx="7272808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September 18, 2012 | Ralf Gebel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8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E74-F732-48DE-8920-09C43D35CC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PSTP Charlottesville | September 9-13, 2013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dirty="0" smtClean="0"/>
              <a:t>Ralf Gebel | IKP- 4</a:t>
            </a:r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624736" cy="634082"/>
          </a:xfrm>
          <a:prstGeom prst="rect">
            <a:avLst/>
          </a:prstGeom>
        </p:spPr>
        <p:txBody>
          <a:bodyPr/>
          <a:lstStyle>
            <a:lvl1pPr marL="0">
              <a:defRPr sz="40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PSTP Charlottesville | September 9-13, 2013</a:t>
            </a:r>
            <a:endParaRPr lang="de-DE" dirty="0" smtClean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dirty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40722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115219" y="1772816"/>
            <a:ext cx="6913563" cy="4248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624736" cy="634082"/>
          </a:xfrm>
          <a:prstGeom prst="rect">
            <a:avLst/>
          </a:prstGeom>
        </p:spPr>
        <p:txBody>
          <a:bodyPr/>
          <a:lstStyle>
            <a:lvl1pPr marL="0">
              <a:defRPr sz="40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PSTP Charlottesville | September 9-13, 2013</a:t>
            </a:r>
            <a:endParaRPr lang="de-DE" dirty="0" smtClean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dirty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316104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3246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9552" y="6356350"/>
            <a:ext cx="252028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 smtClean="0"/>
              <a:t>SPIN 2012 I September 16-22 2012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 smtClean="0"/>
              <a:t>Ralf Gebel | IKP- 4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7" name="Rechteck 6"/>
          <p:cNvSpPr/>
          <p:nvPr/>
        </p:nvSpPr>
        <p:spPr>
          <a:xfrm>
            <a:off x="0" y="2286000"/>
            <a:ext cx="126000" cy="228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005B82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6000" y="2286000"/>
            <a:ext cx="126000" cy="2286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9C9C9C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126000" cy="22860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005B8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6000" y="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9C9C9C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6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005B8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6000" y="457200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9C9C9C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000" y="151200"/>
            <a:ext cx="1440000" cy="46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 userDrawn="1"/>
        </p:nvSpPr>
        <p:spPr>
          <a:xfrm rot="-5400000">
            <a:off x="-1076400" y="5665703"/>
            <a:ext cx="2276872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noProof="0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Member of the Helmholtz</a:t>
            </a:r>
            <a:r>
              <a:rPr lang="en-US" sz="700" baseline="0" noProof="0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 Association</a:t>
            </a:r>
            <a:endParaRPr lang="en-US" sz="700" noProof="0" dirty="0">
              <a:solidFill>
                <a:srgbClr val="51515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6" r:id="rId4"/>
    <p:sldLayoutId id="2147483658" r:id="rId5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wmf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wmf"/><Relationship Id="rId5" Type="http://schemas.openxmlformats.org/officeDocument/2006/relationships/image" Target="../media/image117.png"/><Relationship Id="rId4" Type="http://schemas.openxmlformats.org/officeDocument/2006/relationships/image" Target="../media/image11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827584" y="2708275"/>
            <a:ext cx="7272808" cy="1368797"/>
          </a:xfrm>
        </p:spPr>
        <p:txBody>
          <a:bodyPr/>
          <a:lstStyle/>
          <a:p>
            <a:r>
              <a:rPr lang="en-US" sz="3600" smtClean="0"/>
              <a:t>Long term performance of the COSY/Jülich polarized ion source</a:t>
            </a:r>
            <a:endParaRPr lang="en-US" sz="5400" dirty="0" smtClean="0"/>
          </a:p>
        </p:txBody>
      </p:sp>
      <p:sp>
        <p:nvSpPr>
          <p:cNvPr id="17411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27584" y="4868862"/>
            <a:ext cx="7272808" cy="936401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September 13, 2013 | Ralf Gebel  </a:t>
            </a:r>
          </a:p>
          <a:p>
            <a:pPr algn="r">
              <a:lnSpc>
                <a:spcPct val="90000"/>
              </a:lnSpc>
            </a:pPr>
            <a:r>
              <a:rPr lang="en-US" sz="1800" dirty="0" smtClean="0"/>
              <a:t>			Institute for Nuclear Physics (IKP-4/COSY)</a:t>
            </a:r>
            <a:br>
              <a:rPr lang="en-US" sz="1800" dirty="0" smtClean="0"/>
            </a:br>
            <a:r>
              <a:rPr lang="en-US" sz="1800" dirty="0" smtClean="0"/>
              <a:t>			</a:t>
            </a:r>
            <a:r>
              <a:rPr lang="en-US" sz="1800" dirty="0" err="1" smtClean="0"/>
              <a:t>Jülich</a:t>
            </a:r>
            <a:r>
              <a:rPr lang="en-US" sz="1800" dirty="0" smtClean="0"/>
              <a:t> Centre for Hadron Physics (JCHP)</a:t>
            </a:r>
          </a:p>
        </p:txBody>
      </p:sp>
      <p:pic>
        <p:nvPicPr>
          <p:cNvPr id="17413" name="Picture 5" descr="H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396875"/>
            <a:ext cx="1690688" cy="708025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89240"/>
            <a:ext cx="1080000" cy="976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 smtClean="0"/>
              <a:t>„</a:t>
            </a:r>
            <a:r>
              <a:rPr lang="de-DE" sz="2400" dirty="0" err="1" smtClean="0"/>
              <a:t>Current</a:t>
            </a:r>
            <a:r>
              <a:rPr lang="de-DE" sz="2400" dirty="0" smtClean="0"/>
              <a:t>“ COSY </a:t>
            </a:r>
            <a:r>
              <a:rPr lang="de-DE" sz="2400" dirty="0" err="1" smtClean="0"/>
              <a:t>state</a:t>
            </a:r>
            <a:r>
              <a:rPr lang="de-DE" sz="2400" dirty="0" smtClean="0"/>
              <a:t>: </a:t>
            </a:r>
            <a:br>
              <a:rPr lang="de-DE" sz="2400" dirty="0" smtClean="0"/>
            </a:br>
            <a:r>
              <a:rPr lang="de-DE" sz="2400" dirty="0" smtClean="0"/>
              <a:t>0.97 </a:t>
            </a:r>
            <a:r>
              <a:rPr lang="de-DE" sz="2400" dirty="0" err="1" smtClean="0"/>
              <a:t>GeV</a:t>
            </a:r>
            <a:r>
              <a:rPr lang="de-DE" sz="2400" dirty="0" smtClean="0"/>
              <a:t>/c </a:t>
            </a:r>
            <a:r>
              <a:rPr lang="de-DE" sz="2400" dirty="0" err="1" smtClean="0"/>
              <a:t>electron</a:t>
            </a:r>
            <a:r>
              <a:rPr lang="de-DE" sz="2400" dirty="0" smtClean="0"/>
              <a:t> </a:t>
            </a:r>
            <a:r>
              <a:rPr lang="de-DE" sz="2400" dirty="0" err="1" smtClean="0"/>
              <a:t>cooled</a:t>
            </a:r>
            <a:r>
              <a:rPr lang="de-DE" sz="2400" dirty="0" smtClean="0"/>
              <a:t> </a:t>
            </a: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deuterons</a:t>
            </a: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6021288" cy="40141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634783"/>
            <a:ext cx="3960440" cy="316835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08104" y="33569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particle </a:t>
            </a:r>
            <a:r>
              <a:rPr lang="de-DE" dirty="0" err="1" smtClean="0">
                <a:solidFill>
                  <a:schemeClr val="bg1"/>
                </a:solidFill>
              </a:rPr>
              <a:t>number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60504" y="20608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</a:t>
            </a:r>
            <a:r>
              <a:rPr lang="de-DE" dirty="0" smtClean="0">
                <a:solidFill>
                  <a:schemeClr val="bg1"/>
                </a:solidFill>
              </a:rPr>
              <a:t>eam </a:t>
            </a:r>
            <a:r>
              <a:rPr lang="de-DE" dirty="0" err="1" smtClean="0">
                <a:solidFill>
                  <a:schemeClr val="bg1"/>
                </a:solidFill>
              </a:rPr>
              <a:t>current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15616" y="284364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number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particles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703991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549624" y="5005287"/>
            <a:ext cx="4038600" cy="1016001"/>
            <a:chOff x="192" y="3072"/>
            <a:chExt cx="2544" cy="64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92" y="3072"/>
              <a:ext cx="2544" cy="64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de-DE" sz="2400" u="sng" dirty="0">
                  <a:latin typeface="Arial" pitchFamily="34" charset="0"/>
                  <a:cs typeface="Arial" pitchFamily="34" charset="0"/>
                </a:rPr>
                <a:t>Charge </a:t>
              </a:r>
              <a:r>
                <a:rPr lang="de-DE" sz="2400" u="sng" dirty="0" err="1">
                  <a:latin typeface="Arial" pitchFamily="34" charset="0"/>
                  <a:cs typeface="Arial" pitchFamily="34" charset="0"/>
                </a:rPr>
                <a:t>exchange</a:t>
              </a:r>
              <a:r>
                <a:rPr lang="de-DE" sz="2400" u="sng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400" u="sng" dirty="0" err="1">
                  <a:latin typeface="Arial" pitchFamily="34" charset="0"/>
                  <a:cs typeface="Arial" pitchFamily="34" charset="0"/>
                </a:rPr>
                <a:t>reaction</a:t>
              </a:r>
              <a:endParaRPr lang="de-DE" sz="2400" u="sng" dirty="0"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de-DE" sz="2400" dirty="0">
                  <a:latin typeface="Times New Roman" pitchFamily="18" charset="0"/>
                </a:rPr>
                <a:t>H</a:t>
              </a:r>
              <a:r>
                <a:rPr lang="de-DE" sz="2400" baseline="30000" dirty="0">
                  <a:latin typeface="Times New Roman" pitchFamily="18" charset="0"/>
                </a:rPr>
                <a:t>0</a:t>
              </a:r>
              <a:r>
                <a:rPr lang="de-DE" sz="2400" dirty="0">
                  <a:latin typeface="Times New Roman" pitchFamily="18" charset="0"/>
                </a:rPr>
                <a:t>(D</a:t>
              </a:r>
              <a:r>
                <a:rPr lang="de-DE" sz="2400" baseline="30000" dirty="0">
                  <a:latin typeface="Times New Roman" pitchFamily="18" charset="0"/>
                </a:rPr>
                <a:t>0</a:t>
              </a:r>
              <a:r>
                <a:rPr lang="de-DE" sz="2400" dirty="0">
                  <a:latin typeface="Times New Roman" pitchFamily="18" charset="0"/>
                </a:rPr>
                <a:t>) + Cs</a:t>
              </a:r>
              <a:r>
                <a:rPr lang="de-DE" sz="2400" baseline="30000" dirty="0">
                  <a:latin typeface="Times New Roman" pitchFamily="18" charset="0"/>
                </a:rPr>
                <a:t>0</a:t>
              </a:r>
              <a:r>
                <a:rPr lang="de-DE" sz="2400" dirty="0">
                  <a:latin typeface="Times New Roman" pitchFamily="18" charset="0"/>
                </a:rPr>
                <a:t> </a:t>
              </a:r>
              <a:r>
                <a:rPr lang="de-DE" sz="2400" dirty="0">
                  <a:latin typeface="Times New Roman" pitchFamily="18" charset="0"/>
                  <a:sym typeface="Symbol" pitchFamily="18" charset="2"/>
                </a:rPr>
                <a:t> H</a:t>
              </a:r>
              <a:r>
                <a:rPr lang="de-DE" sz="2400" baseline="30000" dirty="0">
                  <a:latin typeface="Times New Roman" pitchFamily="18" charset="0"/>
                  <a:sym typeface="Symbol" pitchFamily="18" charset="2"/>
                </a:rPr>
                <a:t>-</a:t>
              </a:r>
              <a:r>
                <a:rPr lang="de-DE" sz="2400" dirty="0">
                  <a:latin typeface="Times New Roman" pitchFamily="18" charset="0"/>
                  <a:sym typeface="Symbol" pitchFamily="18" charset="2"/>
                </a:rPr>
                <a:t>(D</a:t>
              </a:r>
              <a:r>
                <a:rPr lang="de-DE" sz="2400" baseline="30000" dirty="0">
                  <a:latin typeface="Times New Roman" pitchFamily="18" charset="0"/>
                  <a:sym typeface="Symbol" pitchFamily="18" charset="2"/>
                </a:rPr>
                <a:t>-</a:t>
              </a:r>
              <a:r>
                <a:rPr lang="de-DE" sz="2400" dirty="0">
                  <a:latin typeface="Times New Roman" pitchFamily="18" charset="0"/>
                  <a:sym typeface="Symbol" pitchFamily="18" charset="2"/>
                </a:rPr>
                <a:t>) + </a:t>
              </a:r>
              <a:r>
                <a:rPr lang="de-DE" sz="2400" dirty="0" err="1">
                  <a:latin typeface="Times New Roman" pitchFamily="18" charset="0"/>
                  <a:sym typeface="Symbol" pitchFamily="18" charset="2"/>
                </a:rPr>
                <a:t>Cs</a:t>
              </a:r>
              <a:r>
                <a:rPr lang="de-DE" sz="2400" baseline="30000" dirty="0">
                  <a:latin typeface="Times New Roman" pitchFamily="18" charset="0"/>
                  <a:sym typeface="Symbol" pitchFamily="18" charset="2"/>
                </a:rPr>
                <a:t>+</a:t>
              </a:r>
              <a:endParaRPr lang="de-DE" sz="2400" baseline="30000" dirty="0">
                <a:latin typeface="Times New Roman" pitchFamily="18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240" y="3456"/>
              <a:ext cx="144" cy="0"/>
            </a:xfrm>
            <a:prstGeom prst="line">
              <a:avLst/>
            </a:prstGeom>
            <a:grpFill/>
            <a:ln w="9525">
              <a:noFill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525" y="3453"/>
              <a:ext cx="144" cy="0"/>
            </a:xfrm>
            <a:prstGeom prst="line">
              <a:avLst/>
            </a:prstGeom>
            <a:grpFill/>
            <a:ln w="9525">
              <a:noFill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545" y="3453"/>
              <a:ext cx="144" cy="0"/>
            </a:xfrm>
            <a:prstGeom prst="line">
              <a:avLst/>
            </a:prstGeom>
            <a:grpFill/>
            <a:ln w="9525">
              <a:noFill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1785" y="3453"/>
              <a:ext cx="144" cy="0"/>
            </a:xfrm>
            <a:prstGeom prst="line">
              <a:avLst/>
            </a:prstGeom>
            <a:grpFill/>
            <a:ln w="9525">
              <a:noFill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COSY‘s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/>
              <a:t>I</a:t>
            </a:r>
            <a:r>
              <a:rPr lang="de-DE" dirty="0" smtClean="0"/>
              <a:t>on </a:t>
            </a:r>
            <a:r>
              <a:rPr lang="de-DE" dirty="0"/>
              <a:t>S</a:t>
            </a:r>
            <a:r>
              <a:rPr lang="de-DE" dirty="0" smtClean="0"/>
              <a:t>ource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6" name="Picture 3" descr="PPQ1B_ET-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813" y="1447800"/>
            <a:ext cx="647858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6624638" y="3325144"/>
            <a:ext cx="2159000" cy="1619250"/>
            <a:chOff x="4160" y="2016"/>
            <a:chExt cx="1360" cy="1020"/>
          </a:xfrm>
        </p:grpSpPr>
        <p:pic>
          <p:nvPicPr>
            <p:cNvPr id="14" name="Picture 11" descr="diss1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" y="2016"/>
              <a:ext cx="136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241" y="2069"/>
              <a:ext cx="1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de-DE" sz="2000" b="1">
                  <a:solidFill>
                    <a:schemeClr val="bg1"/>
                  </a:solidFill>
                </a:rPr>
                <a:t>RF discharge</a:t>
              </a: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309563" y="3452813"/>
            <a:ext cx="2174875" cy="1631950"/>
            <a:chOff x="240" y="2296"/>
            <a:chExt cx="1370" cy="1028"/>
          </a:xfrm>
        </p:grpSpPr>
        <p:pic>
          <p:nvPicPr>
            <p:cNvPr id="17" name="Picture 14" descr="Button1"/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04"/>
              <a:ext cx="136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95" y="2296"/>
              <a:ext cx="13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de-DE" sz="2000" b="1">
                  <a:solidFill>
                    <a:schemeClr val="bg1"/>
                  </a:solidFill>
                </a:rPr>
                <a:t>Thermal ionizer</a:t>
              </a:r>
            </a:p>
          </p:txBody>
        </p:sp>
      </p:grp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403350" y="1412875"/>
            <a:ext cx="1223963" cy="287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2916238" y="1844675"/>
            <a:ext cx="1223962" cy="287338"/>
          </a:xfrm>
          <a:prstGeom prst="rect">
            <a:avLst/>
          </a:prstGeom>
          <a:solidFill>
            <a:srgbClr val="FF9900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516688" y="1844675"/>
            <a:ext cx="1223962" cy="287338"/>
          </a:xfrm>
          <a:prstGeom prst="rect">
            <a:avLst/>
          </a:prstGeom>
          <a:solidFill>
            <a:srgbClr val="FF9900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4356100" y="1844675"/>
            <a:ext cx="1871663" cy="287338"/>
          </a:xfrm>
          <a:prstGeom prst="rect">
            <a:avLst/>
          </a:prstGeom>
          <a:solidFill>
            <a:srgbClr val="FF9900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6616700" y="27813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400" b="1" i="1">
                <a:solidFill>
                  <a:schemeClr val="accent2"/>
                </a:solidFill>
                <a:latin typeface="Times New Roman" pitchFamily="18" charset="0"/>
              </a:rPr>
              <a:t>38 K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6704013" y="2598738"/>
            <a:ext cx="144462" cy="144462"/>
          </a:xfrm>
          <a:prstGeom prst="rect">
            <a:avLst/>
          </a:prstGeom>
          <a:solidFill>
            <a:srgbClr val="00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2119313" y="2641600"/>
            <a:ext cx="71437" cy="71438"/>
          </a:xfrm>
          <a:prstGeom prst="rect">
            <a:avLst/>
          </a:prstGeom>
          <a:solidFill>
            <a:srgbClr val="FF00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6862763" y="2598738"/>
            <a:ext cx="358775" cy="144462"/>
          </a:xfrm>
          <a:prstGeom prst="rect">
            <a:avLst/>
          </a:prstGeom>
          <a:solidFill>
            <a:srgbClr val="FF00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835150" y="2732088"/>
            <a:ext cx="792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200" b="1" i="1">
                <a:solidFill>
                  <a:srgbClr val="FF3300"/>
                </a:solidFill>
                <a:latin typeface="Times New Roman" pitchFamily="18" charset="0"/>
              </a:rPr>
              <a:t>1150 K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3275013" y="2876550"/>
            <a:ext cx="7921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200" b="1" i="1">
                <a:solidFill>
                  <a:srgbClr val="FF9933"/>
                </a:solidFill>
                <a:latin typeface="Times New Roman" pitchFamily="18" charset="0"/>
              </a:rPr>
              <a:t>550 K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624638" y="5815605"/>
            <a:ext cx="2519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Ref</a:t>
            </a:r>
            <a:r>
              <a:rPr lang="de-DE" sz="1400" dirty="0" smtClean="0"/>
              <a:t>.: </a:t>
            </a:r>
            <a:r>
              <a:rPr lang="de-DE" sz="1400" dirty="0" err="1" smtClean="0"/>
              <a:t>Haeberli</a:t>
            </a:r>
            <a:r>
              <a:rPr lang="de-DE" sz="1400" dirty="0" smtClean="0"/>
              <a:t> , NIM </a:t>
            </a:r>
            <a:r>
              <a:rPr lang="de-DE" sz="1400" b="1" dirty="0" smtClean="0"/>
              <a:t>62</a:t>
            </a:r>
            <a:r>
              <a:rPr lang="de-DE" sz="1400" dirty="0" smtClean="0"/>
              <a:t>(1968)</a:t>
            </a:r>
            <a:endParaRPr lang="en-US" sz="1400" dirty="0"/>
          </a:p>
        </p:txBody>
      </p:sp>
      <p:sp>
        <p:nvSpPr>
          <p:cNvPr id="30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3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2625824" y="5608357"/>
            <a:ext cx="290414" cy="47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3054960" y="5608357"/>
            <a:ext cx="290414" cy="47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V="1">
            <a:off x="4677538" y="5608357"/>
            <a:ext cx="290414" cy="47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V="1">
            <a:off x="5085522" y="5608357"/>
            <a:ext cx="290414" cy="47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871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/>
          <p:cNvSpPr/>
          <p:nvPr/>
        </p:nvSpPr>
        <p:spPr>
          <a:xfrm>
            <a:off x="2437284" y="5834300"/>
            <a:ext cx="5231060" cy="400110"/>
          </a:xfrm>
          <a:prstGeom prst="round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/>
              <a:t>COSY‘s</a:t>
            </a:r>
            <a:r>
              <a:rPr lang="de-DE" dirty="0"/>
              <a:t> </a:t>
            </a:r>
            <a:r>
              <a:rPr lang="de-DE" dirty="0" err="1"/>
              <a:t>Polarized</a:t>
            </a:r>
            <a:r>
              <a:rPr lang="de-DE" dirty="0"/>
              <a:t> Ion Source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Picture 3" descr="PQI_AB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81150"/>
            <a:ext cx="42275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QI_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266" y="1581150"/>
            <a:ext cx="44545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437284" y="5834300"/>
            <a:ext cx="5355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About 6 m from the pulsed ABS to the Cs ionizer </a:t>
            </a:r>
            <a:endParaRPr lang="en-US" sz="2000" b="1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2915816" y="3284984"/>
            <a:ext cx="1872208" cy="2549316"/>
          </a:xfrm>
          <a:prstGeom prst="straightConnector1">
            <a:avLst/>
          </a:prstGeom>
          <a:ln w="31750">
            <a:solidFill>
              <a:schemeClr val="bg1"/>
            </a:solidFill>
            <a:headEnd type="none"/>
            <a:tailEnd type="triangle"/>
          </a:ln>
          <a:effectLst>
            <a:outerShdw blurRad="50800" dist="1524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6800528" y="3573016"/>
            <a:ext cx="795808" cy="2261284"/>
          </a:xfrm>
          <a:prstGeom prst="straightConnector1">
            <a:avLst/>
          </a:prstGeom>
          <a:ln w="31750">
            <a:solidFill>
              <a:schemeClr val="bg1"/>
            </a:solidFill>
            <a:headEnd type="none"/>
            <a:tailEnd type="triangle"/>
          </a:ln>
          <a:effectLst>
            <a:outerShdw blurRad="50800" dist="1524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297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600" dirty="0" smtClean="0"/>
              <a:t>Performance (Reference </a:t>
            </a:r>
            <a:r>
              <a:rPr lang="de-DE" sz="3600" dirty="0" err="1" smtClean="0"/>
              <a:t>values</a:t>
            </a:r>
            <a:r>
              <a:rPr lang="de-DE" sz="3600" dirty="0" smtClean="0"/>
              <a:t> 1) </a:t>
            </a:r>
            <a:endParaRPr lang="en-US" sz="3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6" name="Picture 2" descr="CBS_Rek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4" t="10533" b="5267"/>
          <a:stretch>
            <a:fillRect/>
          </a:stretch>
        </p:blipFill>
        <p:spPr bwMode="auto">
          <a:xfrm>
            <a:off x="360032" y="1580101"/>
            <a:ext cx="4500000" cy="324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1156" y="5157192"/>
            <a:ext cx="797325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latin typeface="Arial" pitchFamily="34" charset="0"/>
                <a:cs typeface="Arial" pitchFamily="34" charset="0"/>
              </a:rPr>
              <a:t>Beam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current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at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source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exit</a:t>
            </a:r>
            <a:r>
              <a:rPr lang="de-DE" sz="2000" b="1" baseline="30000" dirty="0" smtClean="0">
                <a:latin typeface="Arial" pitchFamily="34" charset="0"/>
                <a:cs typeface="Arial" pitchFamily="34" charset="0"/>
              </a:rPr>
              <a:t>*</a:t>
            </a:r>
            <a:endParaRPr lang="de-DE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compare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routine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COSY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fill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few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10</a:t>
            </a:r>
            <a:r>
              <a:rPr lang="de-DE" sz="1400" baseline="30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protons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or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deuterons</a:t>
            </a:r>
            <a:endParaRPr lang="de-DE" sz="14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400" dirty="0">
                <a:latin typeface="Arial" pitchFamily="34" charset="0"/>
                <a:cs typeface="Arial" pitchFamily="34" charset="0"/>
              </a:rPr>
              <a:t>(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space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charge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limit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10</a:t>
            </a:r>
            <a:r>
              <a:rPr lang="de-DE" sz="1400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76800" y="5157192"/>
            <a:ext cx="3733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err="1">
                <a:latin typeface="Arial" pitchFamily="34" charset="0"/>
                <a:cs typeface="Arial" pitchFamily="34" charset="0"/>
              </a:rPr>
              <a:t>Polarization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inside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COSY</a:t>
            </a: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4932480" y="1556792"/>
            <a:ext cx="3960000" cy="3238500"/>
            <a:chOff x="2889" y="1145"/>
            <a:chExt cx="2720" cy="2040"/>
          </a:xfrm>
        </p:grpSpPr>
        <p:grpSp>
          <p:nvGrpSpPr>
            <p:cNvPr id="10" name="Group 7"/>
            <p:cNvGrpSpPr>
              <a:grpSpLocks noChangeAspect="1"/>
            </p:cNvGrpSpPr>
            <p:nvPr/>
          </p:nvGrpSpPr>
          <p:grpSpPr bwMode="auto">
            <a:xfrm>
              <a:off x="2889" y="1145"/>
              <a:ext cx="2720" cy="2040"/>
              <a:chOff x="2861" y="1344"/>
              <a:chExt cx="2419" cy="1814"/>
            </a:xfrm>
          </p:grpSpPr>
          <p:pic>
            <p:nvPicPr>
              <p:cNvPr id="12" name="Picture 8" descr="AR02_pol_b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" y="1344"/>
                <a:ext cx="2419" cy="181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3282" y="2522"/>
                <a:ext cx="1025" cy="243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900">
                    <a:latin typeface="Times New Roman" pitchFamily="18" charset="0"/>
                  </a:rPr>
                  <a:t>Data from Exp. EDDA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900">
                    <a:latin typeface="Times New Roman" pitchFamily="18" charset="0"/>
                  </a:rPr>
                  <a:t>(pp – elastic scattering)</a:t>
                </a:r>
              </a:p>
            </p:txBody>
          </p:sp>
        </p:grp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360" y="1680"/>
              <a:ext cx="1440" cy="21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dirty="0" err="1">
                  <a:latin typeface="Times New Roman" pitchFamily="18" charset="0"/>
                </a:rPr>
                <a:t>P</a:t>
              </a:r>
              <a:r>
                <a:rPr lang="de-DE" sz="1600" baseline="-25000" dirty="0" err="1">
                  <a:latin typeface="Times New Roman" pitchFamily="18" charset="0"/>
                </a:rPr>
                <a:t>avg</a:t>
              </a:r>
              <a:r>
                <a:rPr lang="de-DE" sz="1600" baseline="-25000" dirty="0">
                  <a:latin typeface="Times New Roman" pitchFamily="18" charset="0"/>
                </a:rPr>
                <a:t> </a:t>
              </a:r>
              <a:r>
                <a:rPr lang="de-DE" sz="1600" dirty="0">
                  <a:latin typeface="Times New Roman" pitchFamily="18" charset="0"/>
                </a:rPr>
                <a:t>= (91.4 </a:t>
              </a:r>
              <a:r>
                <a:rPr lang="de-DE" sz="1600" dirty="0">
                  <a:latin typeface="Times New Roman" pitchFamily="18" charset="0"/>
                  <a:sym typeface="Symbol" pitchFamily="18" charset="2"/>
                </a:rPr>
                <a:t> 2.2 ) %</a:t>
              </a:r>
              <a:endParaRPr lang="de-DE" sz="1600" dirty="0">
                <a:latin typeface="Times New Roman" pitchFamily="18" charset="0"/>
              </a:endParaRPr>
            </a:p>
          </p:txBody>
        </p:sp>
      </p:grp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9975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600" dirty="0"/>
              <a:t>Performance (Reference </a:t>
            </a:r>
            <a:r>
              <a:rPr lang="de-DE" sz="3600" dirty="0" err="1"/>
              <a:t>values</a:t>
            </a:r>
            <a:r>
              <a:rPr lang="de-DE" sz="3600" dirty="0"/>
              <a:t> 2) </a:t>
            </a:r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12" name="Picture 3" descr="CBS_Polariz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4" t="12839" r="2142" b="2568"/>
          <a:stretch>
            <a:fillRect/>
          </a:stretch>
        </p:blipFill>
        <p:spPr bwMode="auto">
          <a:xfrm>
            <a:off x="4459652" y="1353468"/>
            <a:ext cx="466090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BS_Gradi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6" t="12790" r="10811" b="2557"/>
          <a:stretch>
            <a:fillRect/>
          </a:stretch>
        </p:blipFill>
        <p:spPr bwMode="auto">
          <a:xfrm>
            <a:off x="301990" y="1340768"/>
            <a:ext cx="422275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55576" y="515719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With</a:t>
            </a:r>
            <a:r>
              <a:rPr lang="de-DE" dirty="0" smtClean="0"/>
              <a:t> 6 </a:t>
            </a:r>
            <a:r>
              <a:rPr lang="de-DE" dirty="0" err="1" smtClean="0"/>
              <a:t>pmA</a:t>
            </a:r>
            <a:r>
              <a:rPr lang="de-DE" dirty="0" smtClean="0"/>
              <a:t> </a:t>
            </a:r>
            <a:r>
              <a:rPr lang="de-DE" dirty="0" err="1" smtClean="0"/>
              <a:t>Cs</a:t>
            </a:r>
            <a:r>
              <a:rPr lang="de-DE" dirty="0" smtClean="0"/>
              <a:t> @ 50 </a:t>
            </a:r>
            <a:r>
              <a:rPr lang="de-DE" dirty="0" err="1" smtClean="0"/>
              <a:t>kV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Gradient </a:t>
            </a:r>
            <a:r>
              <a:rPr lang="de-DE" dirty="0" err="1" smtClean="0"/>
              <a:t>voltage</a:t>
            </a:r>
            <a:r>
              <a:rPr lang="de-DE" dirty="0" smtClean="0"/>
              <a:t> -&gt;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spread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4788024" y="515719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High </a:t>
            </a: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preferred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-&gt; </a:t>
            </a:r>
            <a:r>
              <a:rPr lang="de-DE" dirty="0" err="1" smtClean="0"/>
              <a:t>emittance</a:t>
            </a:r>
            <a:r>
              <a:rPr lang="de-DE" dirty="0" smtClean="0"/>
              <a:t> </a:t>
            </a:r>
            <a:r>
              <a:rPr lang="de-DE" dirty="0" err="1" smtClean="0"/>
              <a:t>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Performance (Reference </a:t>
            </a:r>
            <a:r>
              <a:rPr lang="de-DE" sz="3600" dirty="0" err="1"/>
              <a:t>values</a:t>
            </a:r>
            <a:r>
              <a:rPr lang="de-DE" sz="3600" dirty="0"/>
              <a:t> </a:t>
            </a:r>
            <a:r>
              <a:rPr lang="de-DE" sz="3600" dirty="0" smtClean="0"/>
              <a:t>3) </a:t>
            </a:r>
            <a:endParaRPr lang="de-DE" sz="36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7" name="Picture 2" descr="polDeuterons_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76363"/>
            <a:ext cx="431800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4565328" y="2388542"/>
            <a:ext cx="4318000" cy="1760538"/>
            <a:chOff x="249" y="1117"/>
            <a:chExt cx="5236" cy="2136"/>
          </a:xfrm>
        </p:grpSpPr>
        <p:pic>
          <p:nvPicPr>
            <p:cNvPr id="9" name="Picture 5" descr="intens_pol_Deuterons_0402200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117"/>
              <a:ext cx="3202" cy="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intens_pol_Deuterons_050220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809"/>
            <a:stretch>
              <a:fillRect/>
            </a:stretch>
          </p:blipFill>
          <p:spPr bwMode="auto">
            <a:xfrm>
              <a:off x="3111" y="1117"/>
              <a:ext cx="2374" cy="2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7"/>
          <p:cNvSpPr txBox="1">
            <a:spLocks noChangeAspect="1" noChangeArrowheads="1"/>
          </p:cNvSpPr>
          <p:nvPr/>
        </p:nvSpPr>
        <p:spPr bwMode="auto">
          <a:xfrm>
            <a:off x="4495800" y="4887565"/>
            <a:ext cx="1946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sz="2000" dirty="0" err="1"/>
              <a:t>unpolarized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deuterons</a:t>
            </a:r>
            <a:r>
              <a:rPr lang="de-DE" altLang="de-DE" sz="2000" dirty="0"/>
              <a:t> </a:t>
            </a:r>
          </a:p>
        </p:txBody>
      </p:sp>
      <p:sp>
        <p:nvSpPr>
          <p:cNvPr id="12" name="Text Box 8"/>
          <p:cNvSpPr txBox="1">
            <a:spLocks noChangeAspect="1" noChangeArrowheads="1"/>
          </p:cNvSpPr>
          <p:nvPr/>
        </p:nvSpPr>
        <p:spPr bwMode="auto">
          <a:xfrm>
            <a:off x="6486525" y="4871690"/>
            <a:ext cx="2505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sz="2000"/>
              <a:t>switching to polarized deuterons 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660232" y="3124944"/>
            <a:ext cx="2286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641528" y="3124944"/>
            <a:ext cx="685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95288" y="4830415"/>
            <a:ext cx="396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de-DE" b="1" dirty="0"/>
              <a:t>best values for COSY:</a:t>
            </a:r>
            <a:br>
              <a:rPr lang="en-US" altLang="de-DE" b="1" dirty="0"/>
            </a:br>
            <a:r>
              <a:rPr lang="en-US" altLang="de-DE" b="1" dirty="0"/>
              <a:t>     35 mA </a:t>
            </a:r>
            <a:r>
              <a:rPr lang="en-US" altLang="de-DE" b="1" dirty="0" err="1"/>
              <a:t>unpol</a:t>
            </a:r>
            <a:r>
              <a:rPr lang="en-US" altLang="de-DE" b="1" dirty="0"/>
              <a:t>. D and 6 mA pol. D</a:t>
            </a:r>
          </a:p>
        </p:txBody>
      </p:sp>
      <p:sp>
        <p:nvSpPr>
          <p:cNvPr id="5" name="Rechteck 4"/>
          <p:cNvSpPr/>
          <p:nvPr/>
        </p:nvSpPr>
        <p:spPr>
          <a:xfrm>
            <a:off x="3923928" y="4149080"/>
            <a:ext cx="6414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02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Performance Milestones </a:t>
            </a:r>
            <a:br>
              <a:rPr lang="de-DE" dirty="0"/>
            </a:b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sp>
        <p:nvSpPr>
          <p:cNvPr id="6" name="Textfeld 5"/>
          <p:cNvSpPr txBox="1"/>
          <p:nvPr/>
        </p:nvSpPr>
        <p:spPr>
          <a:xfrm>
            <a:off x="899592" y="1268760"/>
            <a:ext cx="73448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1993		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1994		ABS: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 		</a:t>
            </a:r>
            <a:r>
              <a:rPr lang="de-DE" dirty="0" err="1" smtClean="0"/>
              <a:t>Cs</a:t>
            </a:r>
            <a:r>
              <a:rPr lang="de-DE" dirty="0" smtClean="0"/>
              <a:t> </a:t>
            </a:r>
            <a:r>
              <a:rPr lang="de-DE" dirty="0" err="1" smtClean="0"/>
              <a:t>Ionizer</a:t>
            </a:r>
            <a:r>
              <a:rPr lang="de-DE" dirty="0" smtClean="0"/>
              <a:t>: Prototype </a:t>
            </a:r>
            <a:r>
              <a:rPr lang="de-DE" dirty="0" err="1" smtClean="0"/>
              <a:t>replacement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1998</a:t>
            </a:r>
            <a:r>
              <a:rPr lang="de-DE" dirty="0"/>
              <a:t>		ABS: PM </a:t>
            </a:r>
            <a:r>
              <a:rPr lang="de-DE" dirty="0" err="1"/>
              <a:t>sextupoles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 		</a:t>
            </a:r>
            <a:r>
              <a:rPr lang="de-DE" dirty="0" err="1" smtClean="0"/>
              <a:t>Cs</a:t>
            </a:r>
            <a:r>
              <a:rPr lang="de-DE" dirty="0" smtClean="0"/>
              <a:t> </a:t>
            </a:r>
            <a:r>
              <a:rPr lang="de-DE" dirty="0" err="1" smtClean="0"/>
              <a:t>dispenser</a:t>
            </a:r>
            <a:r>
              <a:rPr lang="de-DE" dirty="0"/>
              <a:t>;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beam </a:t>
            </a:r>
            <a:r>
              <a:rPr lang="de-DE" dirty="0" err="1" smtClean="0"/>
              <a:t>heating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2000		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/>
              <a:t>Cs</a:t>
            </a:r>
            <a:r>
              <a:rPr lang="de-DE" dirty="0"/>
              <a:t> </a:t>
            </a:r>
            <a:r>
              <a:rPr lang="de-DE" dirty="0" err="1" smtClean="0"/>
              <a:t>Ionizer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	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routine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COSY </a:t>
            </a:r>
            <a:r>
              <a:rPr lang="de-DE" dirty="0" err="1" smtClean="0"/>
              <a:t>experiments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2001		H</a:t>
            </a:r>
            <a:r>
              <a:rPr lang="de-DE" baseline="40000" dirty="0" smtClean="0"/>
              <a:t>-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EM-dipole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 		D</a:t>
            </a:r>
            <a:r>
              <a:rPr lang="de-DE" baseline="40000" dirty="0" smtClean="0"/>
              <a:t>-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PM-EM-dipole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2003		</a:t>
            </a:r>
            <a:r>
              <a:rPr lang="de-DE" dirty="0" err="1" smtClean="0"/>
              <a:t>routine</a:t>
            </a:r>
            <a:r>
              <a:rPr lang="de-DE" dirty="0" smtClean="0"/>
              <a:t> D</a:t>
            </a:r>
            <a:r>
              <a:rPr lang="de-DE" baseline="40000" dirty="0" smtClean="0"/>
              <a:t>-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COSY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 		ABS: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r>
              <a:rPr lang="de-DE" dirty="0" smtClean="0"/>
              <a:t> (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A.S.Belov</a:t>
            </a:r>
            <a:r>
              <a:rPr lang="de-D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2007		Polarimeter </a:t>
            </a:r>
            <a:r>
              <a:rPr lang="de-DE" dirty="0" err="1" smtClean="0"/>
              <a:t>improvements</a:t>
            </a:r>
            <a:endParaRPr lang="de-DE" dirty="0" smtClean="0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de-DE" dirty="0" smtClean="0"/>
              <a:t>Breit Rabi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Lambshift</a:t>
            </a:r>
            <a:endParaRPr lang="de-DE" dirty="0" smtClean="0"/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de-DE" dirty="0" smtClean="0"/>
              <a:t>45 </a:t>
            </a:r>
            <a:r>
              <a:rPr lang="de-DE" dirty="0" err="1" smtClean="0"/>
              <a:t>MeV</a:t>
            </a:r>
            <a:r>
              <a:rPr lang="de-D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2012		New </a:t>
            </a:r>
            <a:r>
              <a:rPr lang="de-DE" dirty="0" err="1" smtClean="0"/>
              <a:t>Cs</a:t>
            </a:r>
            <a:r>
              <a:rPr lang="de-DE" dirty="0" smtClean="0"/>
              <a:t> </a:t>
            </a:r>
            <a:r>
              <a:rPr lang="de-DE" dirty="0" err="1" smtClean="0"/>
              <a:t>dispenser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ionizer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		Laser </a:t>
            </a:r>
            <a:r>
              <a:rPr lang="de-DE" dirty="0" err="1" smtClean="0"/>
              <a:t>applications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4609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2800" dirty="0" err="1" smtClean="0"/>
              <a:t>Identify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replace</a:t>
            </a:r>
            <a:r>
              <a:rPr lang="de-DE" sz="2800" dirty="0" smtClean="0"/>
              <a:t> </a:t>
            </a:r>
            <a:r>
              <a:rPr lang="de-DE" sz="2800" dirty="0" err="1" smtClean="0"/>
              <a:t>weak</a:t>
            </a:r>
            <a:r>
              <a:rPr lang="de-DE" sz="2800" dirty="0" smtClean="0"/>
              <a:t> </a:t>
            </a:r>
            <a:r>
              <a:rPr lang="de-DE" sz="2800" dirty="0" err="1" smtClean="0"/>
              <a:t>components</a:t>
            </a:r>
            <a:endParaRPr lang="de-DE" sz="2800" dirty="0" smtClean="0"/>
          </a:p>
          <a:p>
            <a:r>
              <a:rPr lang="de-DE" sz="2800" dirty="0" err="1" smtClean="0"/>
              <a:t>Get</a:t>
            </a:r>
            <a:r>
              <a:rPr lang="de-DE" sz="2800" dirty="0" smtClean="0"/>
              <a:t> </a:t>
            </a:r>
            <a:r>
              <a:rPr lang="de-DE" sz="2800" dirty="0" err="1" smtClean="0"/>
              <a:t>spares</a:t>
            </a:r>
            <a:r>
              <a:rPr lang="de-DE" sz="2800" dirty="0" smtClean="0"/>
              <a:t> (</a:t>
            </a:r>
            <a:r>
              <a:rPr lang="de-DE" sz="2800" dirty="0" err="1" smtClean="0"/>
              <a:t>build</a:t>
            </a:r>
            <a:r>
              <a:rPr lang="de-DE" sz="2800" dirty="0" smtClean="0"/>
              <a:t> 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inherit</a:t>
            </a:r>
            <a:r>
              <a:rPr lang="de-DE" sz="2800" dirty="0" smtClean="0"/>
              <a:t> (EDDA ABT))</a:t>
            </a:r>
          </a:p>
          <a:p>
            <a:pPr lvl="1"/>
            <a:r>
              <a:rPr lang="de-DE" sz="2400" dirty="0" err="1" smtClean="0"/>
              <a:t>Dissociators</a:t>
            </a:r>
            <a:r>
              <a:rPr lang="de-DE" sz="2400" dirty="0" smtClean="0"/>
              <a:t> (&gt; 4 + </a:t>
            </a:r>
            <a:r>
              <a:rPr lang="de-DE" sz="2400" dirty="0" err="1" smtClean="0"/>
              <a:t>prototypes</a:t>
            </a:r>
            <a:r>
              <a:rPr lang="de-DE" sz="2400" dirty="0" smtClean="0"/>
              <a:t>)</a:t>
            </a:r>
          </a:p>
          <a:p>
            <a:pPr lvl="1"/>
            <a:r>
              <a:rPr lang="de-DE" sz="2400" dirty="0" smtClean="0"/>
              <a:t>Transition </a:t>
            </a:r>
            <a:r>
              <a:rPr lang="de-DE" sz="2400" dirty="0" err="1" smtClean="0"/>
              <a:t>units</a:t>
            </a:r>
            <a:r>
              <a:rPr lang="de-DE" sz="2400" dirty="0" smtClean="0"/>
              <a:t> (9 + spare </a:t>
            </a:r>
            <a:r>
              <a:rPr lang="de-DE" sz="2400" dirty="0" err="1" smtClean="0"/>
              <a:t>cavities</a:t>
            </a:r>
            <a:r>
              <a:rPr lang="de-DE" sz="2400" dirty="0" smtClean="0"/>
              <a:t>)</a:t>
            </a:r>
          </a:p>
          <a:p>
            <a:pPr lvl="1"/>
            <a:r>
              <a:rPr lang="de-DE" sz="2400" dirty="0" err="1" smtClean="0"/>
              <a:t>Cs</a:t>
            </a:r>
            <a:r>
              <a:rPr lang="de-DE" sz="2400" dirty="0" smtClean="0"/>
              <a:t> </a:t>
            </a:r>
            <a:r>
              <a:rPr lang="de-DE" sz="2400" dirty="0" err="1" smtClean="0"/>
              <a:t>ionizers</a:t>
            </a:r>
            <a:r>
              <a:rPr lang="de-DE" sz="2400" dirty="0" smtClean="0"/>
              <a:t> (3 + 6 </a:t>
            </a:r>
            <a:r>
              <a:rPr lang="de-DE" sz="2400" dirty="0" err="1" smtClean="0"/>
              <a:t>ovens</a:t>
            </a:r>
            <a:r>
              <a:rPr lang="de-DE" sz="2400" dirty="0" smtClean="0"/>
              <a:t> + N W-</a:t>
            </a:r>
            <a:r>
              <a:rPr lang="de-DE" sz="2400" dirty="0" err="1" smtClean="0"/>
              <a:t>ionizer</a:t>
            </a:r>
            <a:r>
              <a:rPr lang="de-DE" sz="2400" dirty="0" smtClean="0"/>
              <a:t>)</a:t>
            </a:r>
          </a:p>
          <a:p>
            <a:pPr lvl="1"/>
            <a:r>
              <a:rPr lang="de-DE" sz="2400" dirty="0" err="1" smtClean="0"/>
              <a:t>Neutralizer</a:t>
            </a:r>
            <a:r>
              <a:rPr lang="de-DE" sz="2400" dirty="0" err="1"/>
              <a:t>s</a:t>
            </a:r>
            <a:r>
              <a:rPr lang="de-DE" sz="2400" dirty="0" smtClean="0"/>
              <a:t> (3 </a:t>
            </a:r>
            <a:r>
              <a:rPr lang="de-DE" sz="2400" dirty="0" err="1" smtClean="0"/>
              <a:t>cells</a:t>
            </a:r>
            <a:r>
              <a:rPr lang="de-DE" sz="2400" dirty="0" smtClean="0"/>
              <a:t>, &gt; 3 </a:t>
            </a:r>
            <a:r>
              <a:rPr lang="de-DE" sz="2400" dirty="0" err="1" smtClean="0"/>
              <a:t>oven</a:t>
            </a:r>
            <a:r>
              <a:rPr lang="de-DE" sz="2400" dirty="0" smtClean="0"/>
              <a:t> </a:t>
            </a:r>
            <a:r>
              <a:rPr lang="de-DE" sz="2400" dirty="0" err="1" smtClean="0"/>
              <a:t>units</a:t>
            </a:r>
            <a:r>
              <a:rPr lang="de-DE" sz="2400" dirty="0" smtClean="0"/>
              <a:t>, …) </a:t>
            </a:r>
          </a:p>
          <a:p>
            <a:pPr lvl="1"/>
            <a:r>
              <a:rPr lang="de-DE" sz="2400" dirty="0" smtClean="0"/>
              <a:t>…</a:t>
            </a:r>
          </a:p>
          <a:p>
            <a:r>
              <a:rPr lang="de-DE" sz="2800" dirty="0" err="1" smtClean="0"/>
              <a:t>Improved</a:t>
            </a:r>
            <a:r>
              <a:rPr lang="de-DE" sz="2800" dirty="0" smtClean="0"/>
              <a:t> </a:t>
            </a:r>
            <a:r>
              <a:rPr lang="de-DE" sz="2800" dirty="0" err="1" smtClean="0"/>
              <a:t>diagnostics</a:t>
            </a:r>
            <a:r>
              <a:rPr lang="de-DE" sz="2800" dirty="0" smtClean="0"/>
              <a:t> (</a:t>
            </a:r>
            <a:r>
              <a:rPr lang="de-DE" sz="2800" dirty="0" err="1" smtClean="0"/>
              <a:t>Viewer,Polarimeter</a:t>
            </a:r>
            <a:r>
              <a:rPr lang="de-DE" sz="2800" dirty="0" smtClean="0"/>
              <a:t>,…)</a:t>
            </a:r>
          </a:p>
          <a:p>
            <a:r>
              <a:rPr lang="de-DE" sz="2800" dirty="0"/>
              <a:t>T</a:t>
            </a:r>
            <a:r>
              <a:rPr lang="de-DE" sz="2800" dirty="0" smtClean="0"/>
              <a:t>est </a:t>
            </a:r>
            <a:r>
              <a:rPr lang="de-DE" sz="2800" dirty="0" err="1" smtClean="0"/>
              <a:t>facilities</a:t>
            </a:r>
            <a:r>
              <a:rPr lang="de-DE" sz="2800" dirty="0" smtClean="0"/>
              <a:t> </a:t>
            </a:r>
          </a:p>
          <a:p>
            <a:r>
              <a:rPr lang="de-DE" sz="2800" dirty="0" smtClean="0"/>
              <a:t>New </a:t>
            </a:r>
            <a:r>
              <a:rPr lang="de-DE" sz="2800" dirty="0" err="1" smtClean="0"/>
              <a:t>cleaning</a:t>
            </a:r>
            <a:r>
              <a:rPr lang="de-DE" sz="2800" dirty="0" smtClean="0"/>
              <a:t> </a:t>
            </a:r>
            <a:r>
              <a:rPr lang="de-DE" sz="2800" dirty="0" err="1" smtClean="0"/>
              <a:t>methods</a:t>
            </a:r>
            <a:endParaRPr lang="de-DE" sz="2800" dirty="0" smtClean="0"/>
          </a:p>
          <a:p>
            <a:endParaRPr lang="en-US" sz="28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Keep </a:t>
            </a:r>
            <a:r>
              <a:rPr lang="de-DE" dirty="0"/>
              <a:t>P</a:t>
            </a:r>
            <a:r>
              <a:rPr lang="de-DE" dirty="0" smtClean="0"/>
              <a:t>erformance</a:t>
            </a:r>
            <a:endParaRPr lang="en-US" dirty="0"/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3136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Cs</a:t>
            </a:r>
            <a:r>
              <a:rPr lang="de-DE" dirty="0" smtClean="0"/>
              <a:t> </a:t>
            </a:r>
            <a:r>
              <a:rPr lang="de-DE" dirty="0" err="1" smtClean="0"/>
              <a:t>Ionizer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40278" y="1734049"/>
            <a:ext cx="331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DC </a:t>
            </a:r>
            <a:r>
              <a:rPr lang="de-DE" dirty="0" err="1" smtClean="0"/>
              <a:t>version</a:t>
            </a:r>
            <a:r>
              <a:rPr lang="de-DE" dirty="0" smtClean="0"/>
              <a:t> (2 </a:t>
            </a:r>
            <a:r>
              <a:rPr lang="de-DE" dirty="0" err="1" smtClean="0"/>
              <a:t>prototypes</a:t>
            </a:r>
            <a:r>
              <a:rPr lang="de-DE" dirty="0" smtClean="0"/>
              <a:t>)</a:t>
            </a:r>
          </a:p>
          <a:p>
            <a:r>
              <a:rPr lang="de-DE" dirty="0" smtClean="0"/>
              <a:t> Version 2 </a:t>
            </a:r>
            <a:r>
              <a:rPr lang="de-DE" dirty="0" err="1" smtClean="0"/>
              <a:t>features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Reservoir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Short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positioning</a:t>
            </a:r>
            <a:endParaRPr lang="de-DE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3996256" y="1748547"/>
            <a:ext cx="4389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Pulsed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version</a:t>
            </a:r>
            <a:r>
              <a:rPr lang="de-DE" b="1" dirty="0" smtClean="0">
                <a:solidFill>
                  <a:srgbClr val="FF0000"/>
                </a:solidFill>
              </a:rPr>
              <a:t> (3 </a:t>
            </a:r>
            <a:r>
              <a:rPr lang="de-DE" b="1" dirty="0" err="1" smtClean="0">
                <a:solidFill>
                  <a:srgbClr val="FF0000"/>
                </a:solidFill>
              </a:rPr>
              <a:t>identical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inserts</a:t>
            </a:r>
            <a:r>
              <a:rPr lang="de-DE" b="1" dirty="0" smtClean="0">
                <a:solidFill>
                  <a:srgbClr val="FF0000"/>
                </a:solidFill>
              </a:rPr>
              <a:t>)</a:t>
            </a:r>
            <a:r>
              <a:rPr lang="de-DE" dirty="0" smtClean="0"/>
              <a:t> </a:t>
            </a:r>
          </a:p>
          <a:p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separation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heater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reservoir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FZJ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tungsten</a:t>
            </a:r>
            <a:r>
              <a:rPr lang="de-DE" dirty="0"/>
              <a:t> </a:t>
            </a:r>
            <a:r>
              <a:rPr lang="de-DE" dirty="0" err="1"/>
              <a:t>ionizer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/>
              <a:t>Electron</a:t>
            </a:r>
            <a:r>
              <a:rPr lang="de-DE" dirty="0"/>
              <a:t> beam </a:t>
            </a:r>
            <a:r>
              <a:rPr lang="de-DE" dirty="0" err="1"/>
              <a:t>heating</a:t>
            </a:r>
            <a:endParaRPr lang="de-DE" dirty="0"/>
          </a:p>
          <a:p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0" name="Picture 5" descr="Ionisierer070400-03"/>
          <p:cNvPicPr>
            <a:picLocks noChangeAspect="1" noChangeArrowheads="1"/>
          </p:cNvPicPr>
          <p:nvPr/>
        </p:nvPicPr>
        <p:blipFill>
          <a:blip r:embed="rId2" cstate="screen">
            <a:lum bright="20000" contrast="20000"/>
          </a:blip>
          <a:srcRect/>
          <a:stretch>
            <a:fillRect/>
          </a:stretch>
        </p:blipFill>
        <p:spPr bwMode="auto">
          <a:xfrm>
            <a:off x="3923928" y="4005064"/>
            <a:ext cx="2519363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6" descr="ARD_Status_Nov_2011  (Cs beams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6316" y="4008239"/>
            <a:ext cx="22066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707904" y="5877272"/>
            <a:ext cx="533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 </a:t>
            </a:r>
            <a:r>
              <a:rPr lang="de-DE" dirty="0" err="1" smtClean="0"/>
              <a:t>of</a:t>
            </a:r>
            <a:r>
              <a:rPr lang="de-DE" dirty="0" smtClean="0"/>
              <a:t> 3  </a:t>
            </a:r>
            <a:r>
              <a:rPr lang="de-DE" dirty="0" err="1" smtClean="0"/>
              <a:t>Cs</a:t>
            </a:r>
            <a:r>
              <a:rPr lang="de-DE" dirty="0" smtClean="0"/>
              <a:t> </a:t>
            </a:r>
            <a:r>
              <a:rPr lang="de-DE" dirty="0" err="1" smtClean="0"/>
              <a:t>ionizers</a:t>
            </a:r>
            <a:r>
              <a:rPr lang="de-DE" dirty="0" smtClean="0"/>
              <a:t>,  </a:t>
            </a:r>
            <a:r>
              <a:rPr lang="de-DE" dirty="0" err="1" smtClean="0"/>
              <a:t>and</a:t>
            </a:r>
            <a:r>
              <a:rPr lang="de-DE" dirty="0" smtClean="0"/>
              <a:t> 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endParaRPr lang="en-US" dirty="0"/>
          </a:p>
        </p:txBody>
      </p:sp>
      <p:pic>
        <p:nvPicPr>
          <p:cNvPr id="13" name="Picture 5" descr="old Cs ionizer (1)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60467"/>
            <a:ext cx="2880000" cy="135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sp>
        <p:nvSpPr>
          <p:cNvPr id="3" name="Textfeld 2"/>
          <p:cNvSpPr txBox="1"/>
          <p:nvPr/>
        </p:nvSpPr>
        <p:spPr>
          <a:xfrm>
            <a:off x="340278" y="5877272"/>
            <a:ext cx="128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Prototype 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516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/>
          <p:cNvSpPr/>
          <p:nvPr/>
        </p:nvSpPr>
        <p:spPr>
          <a:xfrm>
            <a:off x="323850" y="1412875"/>
            <a:ext cx="3096022" cy="108002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Prototype </a:t>
            </a:r>
            <a:r>
              <a:rPr lang="de-DE" dirty="0" err="1" smtClean="0"/>
              <a:t>replacement</a:t>
            </a:r>
            <a:r>
              <a:rPr lang="de-DE" dirty="0" smtClean="0"/>
              <a:t> (</a:t>
            </a:r>
            <a:r>
              <a:rPr lang="de-DE" dirty="0" err="1" smtClean="0"/>
              <a:t>cw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Picture 6" descr="Cs Ionizer fig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850" y="1412875"/>
            <a:ext cx="5394325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old Cs ionizer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6881813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859338" y="5949950"/>
            <a:ext cx="410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200"/>
              <a:t>S. Lemaitre’s and R. Reckenfelderbäumer’s Ph.D. theses</a:t>
            </a:r>
            <a:br>
              <a:rPr lang="en-US" altLang="de-DE" sz="1200"/>
            </a:br>
            <a:r>
              <a:rPr lang="en-US" altLang="de-DE" sz="1200"/>
              <a:t>NIM A 408, 345 (1998)</a:t>
            </a:r>
          </a:p>
        </p:txBody>
      </p:sp>
      <p:pic>
        <p:nvPicPr>
          <p:cNvPr id="8" name="Picture 2" descr="BUTTON"/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73" b="-4877"/>
          <a:stretch>
            <a:fillRect/>
          </a:stretch>
        </p:blipFill>
        <p:spPr bwMode="auto">
          <a:xfrm>
            <a:off x="6343590" y="1451818"/>
            <a:ext cx="2514600" cy="6810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745934"/>
              </p:ext>
            </p:extLst>
          </p:nvPr>
        </p:nvGraphicFramePr>
        <p:xfrm>
          <a:off x="7250113" y="4077072"/>
          <a:ext cx="1714500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Picture" r:id="rId6" imgW="1715049" imgH="1619954" progId="Word.Picture.8">
                  <p:embed/>
                </p:oleObj>
              </mc:Choice>
              <mc:Fallback>
                <p:oleObj name="Picture" r:id="rId6" imgW="1715049" imgH="1619954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0113" y="4077072"/>
                        <a:ext cx="1714500" cy="161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323850" y="1412875"/>
            <a:ext cx="317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oven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Resistively</a:t>
            </a:r>
            <a:r>
              <a:rPr lang="de-DE" dirty="0" smtClean="0"/>
              <a:t> </a:t>
            </a:r>
            <a:r>
              <a:rPr lang="de-DE" dirty="0" err="1" smtClean="0"/>
              <a:t>heated</a:t>
            </a:r>
            <a:r>
              <a:rPr lang="de-DE" dirty="0" smtClean="0"/>
              <a:t> </a:t>
            </a:r>
            <a:r>
              <a:rPr lang="de-DE" dirty="0" err="1" smtClean="0"/>
              <a:t>dispenser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Long </a:t>
            </a:r>
            <a:r>
              <a:rPr lang="de-DE" dirty="0" err="1" smtClean="0"/>
              <a:t>heated</a:t>
            </a:r>
            <a:r>
              <a:rPr lang="de-DE" dirty="0" smtClean="0"/>
              <a:t>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 err="1" smtClean="0"/>
              <a:t>tube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380312" y="4293096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bg1"/>
                </a:solidFill>
              </a:rPr>
              <a:t>Heater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failure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7600890" y="4683125"/>
            <a:ext cx="139462" cy="33005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565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Textplatzhalter 7"/>
          <p:cNvSpPr txBox="1">
            <a:spLocks/>
          </p:cNvSpPr>
          <p:nvPr/>
        </p:nvSpPr>
        <p:spPr>
          <a:xfrm>
            <a:off x="1115219" y="1700808"/>
            <a:ext cx="6913563" cy="41764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B82"/>
              </a:buClr>
              <a:buSzPct val="80000"/>
            </a:pPr>
            <a:r>
              <a:rPr lang="en-US" sz="2400" dirty="0" smtClean="0">
                <a:cs typeface="Arial" pitchFamily="34" charset="0"/>
              </a:rPr>
              <a:t>Introduction </a:t>
            </a:r>
          </a:p>
          <a:p>
            <a:pPr>
              <a:buClr>
                <a:srgbClr val="005B82"/>
              </a:buClr>
              <a:buSzPct val="80000"/>
            </a:pPr>
            <a:r>
              <a:rPr lang="en-US" sz="2400" dirty="0" smtClean="0">
                <a:cs typeface="Arial" pitchFamily="34" charset="0"/>
              </a:rPr>
              <a:t>Status</a:t>
            </a:r>
          </a:p>
          <a:p>
            <a:pPr>
              <a:buClr>
                <a:srgbClr val="005B82"/>
              </a:buClr>
              <a:buSzPct val="80000"/>
            </a:pPr>
            <a:r>
              <a:rPr lang="en-US" sz="2400" dirty="0" smtClean="0">
                <a:cs typeface="Arial" pitchFamily="34" charset="0"/>
              </a:rPr>
              <a:t>Performance milestones</a:t>
            </a:r>
          </a:p>
          <a:p>
            <a:pPr>
              <a:buClr>
                <a:srgbClr val="005B82"/>
              </a:buClr>
              <a:buSzPct val="80000"/>
            </a:pPr>
            <a:r>
              <a:rPr lang="en-US" sz="2400" dirty="0" smtClean="0">
                <a:cs typeface="Arial" pitchFamily="34" charset="0"/>
              </a:rPr>
              <a:t>Details and current </a:t>
            </a:r>
            <a:r>
              <a:rPr lang="en-US" sz="2400" dirty="0" smtClean="0">
                <a:cs typeface="Arial" pitchFamily="34" charset="0"/>
              </a:rPr>
              <a:t>investigations</a:t>
            </a:r>
          </a:p>
          <a:p>
            <a:pPr>
              <a:buClr>
                <a:srgbClr val="005B82"/>
              </a:buClr>
              <a:buSzPct val="80000"/>
            </a:pPr>
            <a:r>
              <a:rPr lang="en-US" sz="2400" dirty="0">
                <a:cs typeface="Arial" pitchFamily="34" charset="0"/>
              </a:rPr>
              <a:t>Outlook</a:t>
            </a:r>
            <a:endParaRPr lang="en-US" sz="2400" dirty="0"/>
          </a:p>
          <a:p>
            <a:pPr marL="0" indent="0">
              <a:buClr>
                <a:srgbClr val="005B82"/>
              </a:buClr>
              <a:buSzPct val="80000"/>
              <a:buNone/>
            </a:pPr>
            <a:endParaRPr lang="en-US" sz="2400" dirty="0" smtClean="0">
              <a:cs typeface="Arial" pitchFamily="34" charset="0"/>
            </a:endParaRP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5050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Intermediate </a:t>
            </a:r>
            <a:r>
              <a:rPr lang="de-DE" dirty="0" err="1" smtClean="0"/>
              <a:t>Cs</a:t>
            </a:r>
            <a:r>
              <a:rPr lang="de-DE" dirty="0" smtClean="0"/>
              <a:t> </a:t>
            </a:r>
            <a:r>
              <a:rPr lang="de-DE" dirty="0" err="1" smtClean="0"/>
              <a:t>Ionizers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Picture 5" descr="Cs Ionizer fig 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343025"/>
            <a:ext cx="43688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s Ionizer fig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709" y="1484313"/>
            <a:ext cx="3814763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s Ionizer fig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448" y="4072777"/>
            <a:ext cx="44196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s Ionizer fig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1472" y="4072777"/>
            <a:ext cx="342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419872" y="973693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Electron</a:t>
            </a:r>
            <a:r>
              <a:rPr lang="de-DE" sz="2000" b="1" dirty="0" smtClean="0"/>
              <a:t> beam </a:t>
            </a:r>
            <a:r>
              <a:rPr lang="de-DE" sz="2000" b="1" dirty="0" err="1" smtClean="0"/>
              <a:t>heated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improved</a:t>
            </a:r>
            <a:r>
              <a:rPr lang="de-DE" sz="2000" b="1" dirty="0" smtClean="0"/>
              <a:t> thermal design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540654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Current</a:t>
            </a:r>
            <a:r>
              <a:rPr lang="de-DE" dirty="0" smtClean="0"/>
              <a:t>: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Ionizer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Picture 5" descr="CsIo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292" y="1489075"/>
            <a:ext cx="62722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onisierer070400-03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716338"/>
            <a:ext cx="31051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2001\Reports_2001\PST2001\Folien\Ionisierer070400-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2001\Reports_2001\PST2001\Folien\Button-130898-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144" y="4617288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01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 noChangeAspect="1"/>
          </p:cNvGrpSpPr>
          <p:nvPr/>
        </p:nvGrpSpPr>
        <p:grpSpPr bwMode="auto">
          <a:xfrm>
            <a:off x="395536" y="1772968"/>
            <a:ext cx="5397406" cy="3816272"/>
            <a:chOff x="114" y="119"/>
            <a:chExt cx="5442" cy="3846"/>
          </a:xfrm>
        </p:grpSpPr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119"/>
              <a:ext cx="5442" cy="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Line 32"/>
            <p:cNvSpPr>
              <a:spLocks noChangeAspect="1" noChangeShapeType="1"/>
            </p:cNvSpPr>
            <p:nvPr/>
          </p:nvSpPr>
          <p:spPr bwMode="auto">
            <a:xfrm flipV="1">
              <a:off x="1056" y="2136"/>
              <a:ext cx="0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Aspect="1" noChangeShapeType="1"/>
            </p:cNvSpPr>
            <p:nvPr/>
          </p:nvSpPr>
          <p:spPr bwMode="auto">
            <a:xfrm flipH="1">
              <a:off x="864" y="2128"/>
              <a:ext cx="5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34"/>
            <p:cNvSpPr txBox="1">
              <a:spLocks noChangeAspect="1" noChangeArrowheads="1"/>
            </p:cNvSpPr>
            <p:nvPr/>
          </p:nvSpPr>
          <p:spPr bwMode="auto">
            <a:xfrm>
              <a:off x="528" y="2594"/>
              <a:ext cx="720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50" dirty="0">
                  <a:solidFill>
                    <a:srgbClr val="FF0000"/>
                  </a:solidFill>
                </a:rPr>
                <a:t>5.5 mA</a:t>
              </a:r>
            </a:p>
          </p:txBody>
        </p:sp>
        <p:sp>
          <p:nvSpPr>
            <p:cNvPr id="36" name="Line 35"/>
            <p:cNvSpPr>
              <a:spLocks noChangeAspect="1" noChangeShapeType="1"/>
            </p:cNvSpPr>
            <p:nvPr/>
          </p:nvSpPr>
          <p:spPr bwMode="auto">
            <a:xfrm>
              <a:off x="1264" y="3360"/>
              <a:ext cx="18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36"/>
            <p:cNvSpPr txBox="1">
              <a:spLocks noChangeAspect="1" noChangeArrowheads="1"/>
            </p:cNvSpPr>
            <p:nvPr/>
          </p:nvSpPr>
          <p:spPr bwMode="auto">
            <a:xfrm>
              <a:off x="1824" y="3074"/>
              <a:ext cx="720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50">
                  <a:solidFill>
                    <a:srgbClr val="FF0000"/>
                  </a:solidFill>
                </a:rPr>
                <a:t>20 ms</a:t>
              </a:r>
            </a:p>
          </p:txBody>
        </p:sp>
        <p:sp>
          <p:nvSpPr>
            <p:cNvPr id="38" name="Text Box 37"/>
            <p:cNvSpPr txBox="1">
              <a:spLocks noChangeAspect="1" noChangeArrowheads="1"/>
            </p:cNvSpPr>
            <p:nvPr/>
          </p:nvSpPr>
          <p:spPr bwMode="auto">
            <a:xfrm>
              <a:off x="2016" y="2738"/>
              <a:ext cx="67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50">
                  <a:solidFill>
                    <a:schemeClr val="accent2"/>
                  </a:solidFill>
                </a:rPr>
                <a:t>55°C</a:t>
              </a:r>
            </a:p>
          </p:txBody>
        </p:sp>
        <p:sp>
          <p:nvSpPr>
            <p:cNvPr id="39" name="Text Box 38"/>
            <p:cNvSpPr txBox="1">
              <a:spLocks noChangeAspect="1" noChangeArrowheads="1"/>
            </p:cNvSpPr>
            <p:nvPr/>
          </p:nvSpPr>
          <p:spPr bwMode="auto">
            <a:xfrm>
              <a:off x="3216" y="2498"/>
              <a:ext cx="67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50">
                  <a:solidFill>
                    <a:schemeClr val="accent2"/>
                  </a:solidFill>
                </a:rPr>
                <a:t>60°C</a:t>
              </a:r>
            </a:p>
          </p:txBody>
        </p:sp>
        <p:sp>
          <p:nvSpPr>
            <p:cNvPr id="40" name="Text Box 39"/>
            <p:cNvSpPr txBox="1">
              <a:spLocks noChangeAspect="1" noChangeArrowheads="1"/>
            </p:cNvSpPr>
            <p:nvPr/>
          </p:nvSpPr>
          <p:spPr bwMode="auto">
            <a:xfrm>
              <a:off x="3264" y="2043"/>
              <a:ext cx="67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50">
                  <a:solidFill>
                    <a:schemeClr val="accent2"/>
                  </a:solidFill>
                </a:rPr>
                <a:t>65°C</a:t>
              </a:r>
            </a:p>
          </p:txBody>
        </p:sp>
        <p:sp>
          <p:nvSpPr>
            <p:cNvPr id="41" name="Line 40"/>
            <p:cNvSpPr>
              <a:spLocks noChangeAspect="1" noChangeShapeType="1"/>
            </p:cNvSpPr>
            <p:nvPr/>
          </p:nvSpPr>
          <p:spPr bwMode="auto">
            <a:xfrm flipH="1" flipV="1">
              <a:off x="2880" y="2496"/>
              <a:ext cx="384" cy="96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1"/>
            <p:cNvSpPr>
              <a:spLocks noChangeAspect="1" noChangeShapeType="1"/>
            </p:cNvSpPr>
            <p:nvPr/>
          </p:nvSpPr>
          <p:spPr bwMode="auto">
            <a:xfrm flipH="1">
              <a:off x="2880" y="2160"/>
              <a:ext cx="432" cy="0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2"/>
            <p:cNvSpPr>
              <a:spLocks noChangeAspect="1" noChangeShapeType="1"/>
            </p:cNvSpPr>
            <p:nvPr/>
          </p:nvSpPr>
          <p:spPr bwMode="auto">
            <a:xfrm flipV="1">
              <a:off x="2112" y="2640"/>
              <a:ext cx="240" cy="144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Cs</a:t>
            </a:r>
            <a:r>
              <a:rPr lang="de-DE" baseline="30000" dirty="0" smtClean="0"/>
              <a:t>+</a:t>
            </a:r>
            <a:r>
              <a:rPr lang="de-DE" dirty="0" smtClean="0"/>
              <a:t> </a:t>
            </a:r>
            <a:r>
              <a:rPr lang="de-DE" dirty="0" err="1" smtClean="0"/>
              <a:t>pulses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44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sp>
        <p:nvSpPr>
          <p:cNvPr id="8" name="Rechteck 7"/>
          <p:cNvSpPr/>
          <p:nvPr/>
        </p:nvSpPr>
        <p:spPr>
          <a:xfrm>
            <a:off x="4427984" y="1484784"/>
            <a:ext cx="1292531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4432778" y="1772816"/>
            <a:ext cx="5683838" cy="3799765"/>
            <a:chOff x="3099" y="816"/>
            <a:chExt cx="2157" cy="14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816"/>
              <a:ext cx="2040" cy="1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3099" y="899"/>
              <a:ext cx="613" cy="1111"/>
              <a:chOff x="951" y="1056"/>
              <a:chExt cx="800" cy="1793"/>
            </a:xfrm>
          </p:grpSpPr>
          <p:sp>
            <p:nvSpPr>
              <p:cNvPr id="11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1340" y="2053"/>
                <a:ext cx="316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700"/>
              </a:p>
            </p:txBody>
          </p:sp>
          <p:sp>
            <p:nvSpPr>
              <p:cNvPr id="12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1340" y="2178"/>
                <a:ext cx="348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>
                    <a:solidFill>
                      <a:schemeClr val="accent1"/>
                    </a:solidFill>
                  </a:rPr>
                  <a:t>-4 kV</a:t>
                </a:r>
              </a:p>
            </p:txBody>
          </p:sp>
          <p:sp>
            <p:nvSpPr>
              <p:cNvPr id="13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1340" y="1978"/>
                <a:ext cx="348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>
                    <a:solidFill>
                      <a:schemeClr val="accent1"/>
                    </a:solidFill>
                  </a:rPr>
                  <a:t>-5 kV</a:t>
                </a:r>
              </a:p>
            </p:txBody>
          </p:sp>
          <p:sp>
            <p:nvSpPr>
              <p:cNvPr id="14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1340" y="1805"/>
                <a:ext cx="348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 dirty="0">
                    <a:solidFill>
                      <a:schemeClr val="accent1"/>
                    </a:solidFill>
                  </a:rPr>
                  <a:t>-6 </a:t>
                </a:r>
                <a:r>
                  <a:rPr lang="de-DE" sz="1050" dirty="0" err="1">
                    <a:solidFill>
                      <a:schemeClr val="accent1"/>
                    </a:solidFill>
                  </a:rPr>
                  <a:t>kV</a:t>
                </a:r>
                <a:endParaRPr lang="de-DE" sz="105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1371" y="1524"/>
                <a:ext cx="348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>
                    <a:solidFill>
                      <a:schemeClr val="accent1"/>
                    </a:solidFill>
                  </a:rPr>
                  <a:t>-7 kV</a:t>
                </a:r>
              </a:p>
            </p:txBody>
          </p:sp>
          <p:sp>
            <p:nvSpPr>
              <p:cNvPr id="16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340" y="1180"/>
                <a:ext cx="411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>
                    <a:solidFill>
                      <a:schemeClr val="accent1"/>
                    </a:solidFill>
                  </a:rPr>
                  <a:t>-7.5 kV</a:t>
                </a:r>
              </a:p>
            </p:txBody>
          </p:sp>
          <p:sp>
            <p:nvSpPr>
              <p:cNvPr id="17" name="Line 15"/>
              <p:cNvSpPr>
                <a:spLocks noChangeAspect="1" noChangeShapeType="1"/>
              </p:cNvSpPr>
              <p:nvPr/>
            </p:nvSpPr>
            <p:spPr bwMode="auto">
              <a:xfrm flipH="1">
                <a:off x="1118" y="2739"/>
                <a:ext cx="1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1118" y="2521"/>
                <a:ext cx="1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7"/>
              <p:cNvSpPr>
                <a:spLocks noChangeAspect="1" noChangeShapeType="1"/>
              </p:cNvSpPr>
              <p:nvPr/>
            </p:nvSpPr>
            <p:spPr bwMode="auto">
              <a:xfrm flipH="1">
                <a:off x="1118" y="2272"/>
                <a:ext cx="1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8"/>
              <p:cNvSpPr>
                <a:spLocks noChangeAspect="1" noChangeShapeType="1"/>
              </p:cNvSpPr>
              <p:nvPr/>
            </p:nvSpPr>
            <p:spPr bwMode="auto">
              <a:xfrm flipH="1">
                <a:off x="1118" y="2054"/>
                <a:ext cx="1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9"/>
              <p:cNvSpPr>
                <a:spLocks noChangeAspect="1" noChangeShapeType="1"/>
              </p:cNvSpPr>
              <p:nvPr/>
            </p:nvSpPr>
            <p:spPr bwMode="auto">
              <a:xfrm flipH="1">
                <a:off x="1118" y="1804"/>
                <a:ext cx="1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1118" y="1586"/>
                <a:ext cx="1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1"/>
              <p:cNvSpPr>
                <a:spLocks noChangeAspect="1" noChangeShapeType="1"/>
              </p:cNvSpPr>
              <p:nvPr/>
            </p:nvSpPr>
            <p:spPr bwMode="auto">
              <a:xfrm flipH="1">
                <a:off x="1118" y="1337"/>
                <a:ext cx="1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2"/>
              <p:cNvSpPr>
                <a:spLocks noChangeAspect="1" noChangeShapeType="1"/>
              </p:cNvSpPr>
              <p:nvPr/>
            </p:nvSpPr>
            <p:spPr bwMode="auto">
              <a:xfrm flipV="1">
                <a:off x="1182" y="1056"/>
                <a:ext cx="0" cy="16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992" y="2645"/>
                <a:ext cx="190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/>
                  <a:t>0</a:t>
                </a:r>
              </a:p>
            </p:txBody>
          </p:sp>
          <p:sp>
            <p:nvSpPr>
              <p:cNvPr id="26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992" y="2178"/>
                <a:ext cx="190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/>
                  <a:t>4</a:t>
                </a:r>
              </a:p>
            </p:txBody>
          </p:sp>
          <p:sp>
            <p:nvSpPr>
              <p:cNvPr id="2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992" y="1711"/>
                <a:ext cx="190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/>
                  <a:t>8</a:t>
                </a:r>
              </a:p>
            </p:txBody>
          </p:sp>
          <p:sp>
            <p:nvSpPr>
              <p:cNvPr id="28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960" y="1243"/>
                <a:ext cx="190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50" dirty="0"/>
                  <a:t>12</a:t>
                </a:r>
              </a:p>
            </p:txBody>
          </p:sp>
          <p:sp>
            <p:nvSpPr>
              <p:cNvPr id="29" name="Text Box 27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878" y="1898"/>
                <a:ext cx="305" cy="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00"/>
                  <a:t>mA</a:t>
                </a:r>
              </a:p>
            </p:txBody>
          </p:sp>
        </p:grpSp>
      </p:grpSp>
      <p:sp>
        <p:nvSpPr>
          <p:cNvPr id="32" name="Rechteck 31"/>
          <p:cNvSpPr/>
          <p:nvPr/>
        </p:nvSpPr>
        <p:spPr>
          <a:xfrm>
            <a:off x="8748464" y="1628800"/>
            <a:ext cx="1512168" cy="410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423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FZJ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/>
              <a:t>T</a:t>
            </a:r>
            <a:r>
              <a:rPr lang="de-DE" dirty="0" smtClean="0"/>
              <a:t>ungsten </a:t>
            </a:r>
            <a:r>
              <a:rPr lang="de-DE" dirty="0" err="1"/>
              <a:t>I</a:t>
            </a:r>
            <a:r>
              <a:rPr lang="de-DE" dirty="0" err="1" smtClean="0"/>
              <a:t>onizer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7" name="Picture 4" descr="Button fig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4320000" cy="20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83568" y="1268760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to dispenser cathode for electron guns, but with: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Electron beam welded permeable </a:t>
            </a:r>
            <a:r>
              <a:rPr lang="en-US" dirty="0" smtClean="0"/>
              <a:t>tungsten - </a:t>
            </a:r>
            <a:r>
              <a:rPr lang="en-US" dirty="0" smtClean="0"/>
              <a:t>molybdenum (TZM) connection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Capability to </a:t>
            </a:r>
            <a:r>
              <a:rPr lang="en-US" dirty="0" smtClean="0"/>
              <a:t>allow</a:t>
            </a:r>
            <a:r>
              <a:rPr lang="en-US" dirty="0" smtClean="0"/>
              <a:t> &gt;200 W heating </a:t>
            </a:r>
            <a:r>
              <a:rPr lang="en-US" dirty="0" smtClean="0"/>
              <a:t>to over 1100°C (e.g. for conditioning)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Optional special shaping of the emitter surface by spark erosion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Quality control and assurance of </a:t>
            </a:r>
            <a:r>
              <a:rPr lang="en-US" u="sng" dirty="0" smtClean="0"/>
              <a:t>all</a:t>
            </a:r>
            <a:r>
              <a:rPr lang="en-US" dirty="0" smtClean="0"/>
              <a:t> production steps</a:t>
            </a:r>
          </a:p>
          <a:p>
            <a:endParaRPr lang="en-US" dirty="0" smtClean="0"/>
          </a:p>
          <a:p>
            <a:r>
              <a:rPr lang="en-US" b="1" dirty="0" smtClean="0"/>
              <a:t>Experienced Issues, </a:t>
            </a:r>
            <a:r>
              <a:rPr lang="en-US" dirty="0" smtClean="0"/>
              <a:t>with consequences for reproducibility and performance:</a:t>
            </a:r>
          </a:p>
          <a:p>
            <a:r>
              <a:rPr lang="en-US" dirty="0" smtClean="0"/>
              <a:t>     Porosity variation, contamination, surface quality, cracks, welding quality….  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3861048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/>
              <a:t>&gt; 100 </a:t>
            </a:r>
            <a:r>
              <a:rPr lang="de-DE" sz="2400" dirty="0" err="1" smtClean="0"/>
              <a:t>samples</a:t>
            </a:r>
            <a:r>
              <a:rPr lang="de-DE" sz="2400" dirty="0" smtClean="0"/>
              <a:t> </a:t>
            </a:r>
            <a:r>
              <a:rPr lang="de-DE" sz="2400" dirty="0" err="1" smtClean="0"/>
              <a:t>tested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/>
              <a:t>New, </a:t>
            </a:r>
            <a:r>
              <a:rPr lang="de-DE" sz="2400" dirty="0" err="1" smtClean="0"/>
              <a:t>improved</a:t>
            </a:r>
            <a:r>
              <a:rPr lang="de-DE" sz="2400" dirty="0" smtClean="0"/>
              <a:t> </a:t>
            </a:r>
            <a:r>
              <a:rPr lang="de-DE" sz="2400" dirty="0" err="1" smtClean="0"/>
              <a:t>samples</a:t>
            </a:r>
            <a:r>
              <a:rPr lang="de-DE" sz="2400" dirty="0" smtClean="0"/>
              <a:t> </a:t>
            </a:r>
            <a:r>
              <a:rPr lang="de-DE" sz="2400" dirty="0" err="1" smtClean="0"/>
              <a:t>available</a:t>
            </a:r>
            <a:r>
              <a:rPr lang="de-DE" sz="2400" dirty="0" smtClean="0"/>
              <a:t>!</a:t>
            </a:r>
            <a:endParaRPr lang="en-US" sz="2400" dirty="0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1409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600" dirty="0" err="1" smtClean="0"/>
              <a:t>Successful</a:t>
            </a:r>
            <a:r>
              <a:rPr lang="de-DE" sz="3600" dirty="0" smtClean="0"/>
              <a:t> </a:t>
            </a:r>
            <a:r>
              <a:rPr lang="de-DE" sz="3600" dirty="0" err="1" smtClean="0"/>
              <a:t>Recovery</a:t>
            </a:r>
            <a:r>
              <a:rPr lang="de-DE" sz="3600" dirty="0" smtClean="0"/>
              <a:t> </a:t>
            </a:r>
            <a:r>
              <a:rPr lang="de-DE" sz="3600" dirty="0" err="1" smtClean="0"/>
              <a:t>with</a:t>
            </a:r>
            <a:r>
              <a:rPr lang="de-DE" sz="3600" dirty="0" smtClean="0"/>
              <a:t> IR </a:t>
            </a:r>
            <a:r>
              <a:rPr lang="de-DE" sz="3600" dirty="0"/>
              <a:t>L</a:t>
            </a:r>
            <a:r>
              <a:rPr lang="de-DE" sz="3600" dirty="0" smtClean="0"/>
              <a:t>aser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1268413"/>
            <a:ext cx="2506662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31640" y="1340768"/>
            <a:ext cx="1655862" cy="36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pieren 7"/>
          <p:cNvGrpSpPr/>
          <p:nvPr/>
        </p:nvGrpSpPr>
        <p:grpSpPr>
          <a:xfrm>
            <a:off x="3301493" y="1349985"/>
            <a:ext cx="2726829" cy="2507163"/>
            <a:chOff x="3492500" y="1628775"/>
            <a:chExt cx="4670425" cy="429418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0" y="1628775"/>
              <a:ext cx="2879725" cy="331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867400" y="3789363"/>
              <a:ext cx="2295525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5354034"/>
            <a:ext cx="1512119" cy="98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5484813" y="1063769"/>
            <a:ext cx="30591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Application samples:</a:t>
            </a:r>
          </a:p>
          <a:p>
            <a:r>
              <a:rPr lang="en-US" dirty="0">
                <a:latin typeface="Calibri" pitchFamily="34" charset="0"/>
              </a:rPr>
              <a:t>Tungsten, Mo, Ti, Steel …</a:t>
            </a:r>
          </a:p>
          <a:p>
            <a:r>
              <a:rPr lang="en-US" dirty="0">
                <a:latin typeface="Calibri" pitchFamily="34" charset="0"/>
              </a:rPr>
              <a:t>Speed:  up to several </a:t>
            </a:r>
            <a:r>
              <a:rPr lang="en-US" dirty="0" smtClean="0">
                <a:latin typeface="Calibri" pitchFamily="34" charset="0"/>
              </a:rPr>
              <a:t>cm²/s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5970588" y="5694363"/>
            <a:ext cx="20875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20 mm 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5970588" y="5661025"/>
            <a:ext cx="2087562" cy="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434" y="3116370"/>
            <a:ext cx="2485891" cy="204652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038" y="4015475"/>
            <a:ext cx="2160000" cy="229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3347864" y="1340768"/>
            <a:ext cx="109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Cs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Ionizer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60232" y="3131676"/>
            <a:ext cx="147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Cs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Extraction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923928" y="5867980"/>
            <a:ext cx="2021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From</a:t>
            </a:r>
            <a:r>
              <a:rPr lang="de-DE" b="1" dirty="0" smtClean="0">
                <a:solidFill>
                  <a:schemeClr val="bg1"/>
                </a:solidFill>
              </a:rPr>
              <a:t> RF Transition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sp>
        <p:nvSpPr>
          <p:cNvPr id="2" name="Textfeld 1"/>
          <p:cNvSpPr txBox="1"/>
          <p:nvPr/>
        </p:nvSpPr>
        <p:spPr>
          <a:xfrm rot="19156471">
            <a:off x="2234041" y="3162462"/>
            <a:ext cx="4030294" cy="400110"/>
          </a:xfrm>
          <a:prstGeom prst="rect">
            <a:avLst/>
          </a:prstGeom>
          <a:solidFill>
            <a:srgbClr val="FFFF00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 smtClean="0"/>
              <a:t>Treated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dispensers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behave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unused</a:t>
            </a:r>
            <a:r>
              <a:rPr lang="de-DE" sz="2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73488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600" dirty="0" err="1"/>
              <a:t>Micro</a:t>
            </a:r>
            <a:r>
              <a:rPr lang="de-DE" sz="3600" dirty="0"/>
              <a:t> </a:t>
            </a:r>
            <a:r>
              <a:rPr lang="de-DE" sz="3600" dirty="0" err="1"/>
              <a:t>second</a:t>
            </a:r>
            <a:r>
              <a:rPr lang="de-DE" sz="3600" dirty="0"/>
              <a:t> </a:t>
            </a:r>
            <a:r>
              <a:rPr lang="de-DE" sz="3600" dirty="0" err="1" smtClean="0"/>
              <a:t>laser</a:t>
            </a:r>
            <a:r>
              <a:rPr lang="de-DE" sz="3600" dirty="0" smtClean="0"/>
              <a:t> </a:t>
            </a:r>
            <a:r>
              <a:rPr lang="de-DE" sz="3600" dirty="0" err="1" smtClean="0"/>
              <a:t>cleaning</a:t>
            </a:r>
            <a:endParaRPr lang="de-DE" sz="36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IKP- 4 | COSY | JCHP</a:t>
            </a:r>
            <a:endParaRPr lang="de-DE" dirty="0" smtClean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960501"/>
              </p:ext>
            </p:extLst>
          </p:nvPr>
        </p:nvGraphicFramePr>
        <p:xfrm>
          <a:off x="539552" y="4567598"/>
          <a:ext cx="8286988" cy="1402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1747"/>
                <a:gridCol w="2071747"/>
                <a:gridCol w="2071747"/>
                <a:gridCol w="2071747"/>
              </a:tblGrid>
              <a:tr h="83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Parameter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P20 (Titan)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P103 / P104 </a:t>
                      </a:r>
                      <a:r>
                        <a:rPr lang="de-DE" sz="1600" b="1" dirty="0" smtClean="0">
                          <a:effectLst/>
                        </a:rPr>
                        <a:t>(SS)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Probe 3 </a:t>
                      </a:r>
                      <a:r>
                        <a:rPr lang="de-DE" sz="1600" b="1" dirty="0" smtClean="0">
                          <a:effectLst/>
                        </a:rPr>
                        <a:t>(W)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9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Puls </a:t>
                      </a:r>
                      <a:r>
                        <a:rPr lang="de-DE" sz="1600" b="1" dirty="0" err="1">
                          <a:effectLst/>
                        </a:rPr>
                        <a:t>frequency</a:t>
                      </a:r>
                      <a:r>
                        <a:rPr lang="de-DE" sz="1600" b="1" dirty="0">
                          <a:effectLst/>
                        </a:rPr>
                        <a:t> / kHz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200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</a:rPr>
                        <a:t>110 </a:t>
                      </a:r>
                      <a:br>
                        <a:rPr lang="de-DE" sz="1600" b="1">
                          <a:effectLst/>
                        </a:rPr>
                      </a:br>
                      <a:r>
                        <a:rPr lang="de-DE" sz="1600" b="1">
                          <a:effectLst/>
                        </a:rPr>
                        <a:t>200 (2x)</a:t>
                      </a:r>
                      <a:endParaRPr lang="de-DE" sz="1400" b="1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110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9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velocity</a:t>
                      </a:r>
                      <a:r>
                        <a:rPr lang="en-US" sz="1600" b="1" dirty="0">
                          <a:effectLst/>
                        </a:rPr>
                        <a:t/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area rate / cm²/s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6,4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1,9 (1x) </a:t>
                      </a:r>
                      <a:br>
                        <a:rPr lang="de-DE" sz="1600" b="1" dirty="0">
                          <a:effectLst/>
                        </a:rPr>
                      </a:br>
                      <a:r>
                        <a:rPr lang="de-DE" sz="1600" b="1" dirty="0" smtClean="0">
                          <a:effectLst/>
                        </a:rPr>
                        <a:t>1,0 </a:t>
                      </a:r>
                      <a:r>
                        <a:rPr lang="de-DE" sz="1600" b="1" dirty="0">
                          <a:effectLst/>
                        </a:rPr>
                        <a:t>(2x)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2,5 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92" y="2047318"/>
            <a:ext cx="8745251" cy="233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003869"/>
            <a:ext cx="1751160" cy="3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1520" y="2092786"/>
            <a:ext cx="21641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Parameter </a:t>
            </a:r>
            <a:r>
              <a:rPr lang="de-DE" sz="2000" b="1" dirty="0" err="1" smtClean="0"/>
              <a:t>studies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28583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200" dirty="0" err="1"/>
              <a:t>Femtosecond</a:t>
            </a:r>
            <a:r>
              <a:rPr lang="de-DE" sz="3200" dirty="0"/>
              <a:t> </a:t>
            </a:r>
            <a:r>
              <a:rPr lang="de-DE" sz="3200" dirty="0" err="1"/>
              <a:t>laser</a:t>
            </a:r>
            <a:r>
              <a:rPr lang="de-DE" sz="3200" dirty="0"/>
              <a:t> </a:t>
            </a:r>
            <a:r>
              <a:rPr lang="de-DE" sz="3200" dirty="0" err="1"/>
              <a:t>micro</a:t>
            </a:r>
            <a:r>
              <a:rPr lang="de-DE" sz="3200" dirty="0"/>
              <a:t> </a:t>
            </a:r>
            <a:r>
              <a:rPr lang="de-DE" sz="3200" dirty="0" err="1" smtClean="0"/>
              <a:t>sintering</a:t>
            </a:r>
            <a:endParaRPr lang="de-DE" sz="3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IKP- 4 | COSY | JCHP</a:t>
            </a:r>
            <a:endParaRPr lang="de-DE" dirty="0" smtClean="0"/>
          </a:p>
        </p:txBody>
      </p:sp>
      <p:pic>
        <p:nvPicPr>
          <p:cNvPr id="5" name="Picture 4" descr="D:\2013\CAE_2013\Buttons_2013\V25 100x 45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6453" y="2331305"/>
            <a:ext cx="2520000" cy="188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2013\CAE_2013\Buttons_2013\V25 22x 45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78" y="2331306"/>
            <a:ext cx="2520000" cy="18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2013\CAE_2013\Buttons_2013\V5_5 50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227" y="2331306"/>
            <a:ext cx="2520000" cy="18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16425" y="5157192"/>
            <a:ext cx="8113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Ebert et al., University </a:t>
            </a:r>
            <a:r>
              <a:rPr lang="de-DE" sz="1400" dirty="0" err="1" smtClean="0"/>
              <a:t>of</a:t>
            </a:r>
            <a:r>
              <a:rPr lang="de-DE" sz="1400" dirty="0" smtClean="0"/>
              <a:t> Applied Science, Laser Institute, 17 </a:t>
            </a:r>
            <a:r>
              <a:rPr lang="de-DE" sz="1400" dirty="0" err="1" smtClean="0"/>
              <a:t>Technikumplatz</a:t>
            </a:r>
            <a:r>
              <a:rPr lang="de-DE" sz="1400" dirty="0" smtClean="0"/>
              <a:t>, 09648 Mittweida, Germany; </a:t>
            </a:r>
            <a:br>
              <a:rPr lang="de-DE" sz="1400" dirty="0" smtClean="0"/>
            </a:br>
            <a:r>
              <a:rPr lang="de-DE" sz="1400" dirty="0" smtClean="0"/>
              <a:t>Laser Processing </a:t>
            </a:r>
            <a:r>
              <a:rPr lang="de-DE" sz="1400" dirty="0" err="1" smtClean="0"/>
              <a:t>of</a:t>
            </a:r>
            <a:r>
              <a:rPr lang="de-DE" sz="1400" dirty="0" smtClean="0"/>
              <a:t> Tungsten </a:t>
            </a:r>
            <a:r>
              <a:rPr lang="de-DE" sz="1400" dirty="0" err="1" smtClean="0"/>
              <a:t>Powder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Femtosecond</a:t>
            </a:r>
            <a:r>
              <a:rPr lang="de-DE" sz="1400" dirty="0" smtClean="0"/>
              <a:t> Laser Radiation</a:t>
            </a:r>
          </a:p>
          <a:p>
            <a:r>
              <a:rPr lang="de-DE" sz="1400" dirty="0" err="1" smtClean="0"/>
              <a:t>Proceedings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LPM2010 - </a:t>
            </a:r>
            <a:r>
              <a:rPr lang="de-DE" sz="1400" dirty="0" err="1" smtClean="0"/>
              <a:t>the</a:t>
            </a:r>
            <a:r>
              <a:rPr lang="de-DE" sz="1400" dirty="0" smtClean="0"/>
              <a:t> 11th International Symposium on Laser Precision </a:t>
            </a:r>
            <a:r>
              <a:rPr lang="de-DE" sz="1400" dirty="0" err="1" smtClean="0"/>
              <a:t>Microfabrication</a:t>
            </a:r>
            <a:r>
              <a:rPr lang="de-DE" sz="1400" dirty="0" smtClean="0"/>
              <a:t> 1</a:t>
            </a:r>
          </a:p>
          <a:p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683568" y="112474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Tungsten </a:t>
            </a:r>
            <a:r>
              <a:rPr lang="de-DE" dirty="0" err="1" smtClean="0"/>
              <a:t>dispenser</a:t>
            </a:r>
            <a:r>
              <a:rPr lang="de-DE" dirty="0" smtClean="0"/>
              <a:t> </a:t>
            </a:r>
            <a:r>
              <a:rPr lang="de-DE" dirty="0" err="1" smtClean="0"/>
              <a:t>disks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sintered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desired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sample </a:t>
            </a:r>
            <a:r>
              <a:rPr lang="de-DE" dirty="0" err="1" smtClean="0"/>
              <a:t>disks</a:t>
            </a:r>
            <a:r>
              <a:rPr lang="de-DE" dirty="0" smtClean="0"/>
              <a:t> </a:t>
            </a:r>
            <a:r>
              <a:rPr lang="de-DE" dirty="0" err="1" smtClean="0"/>
              <a:t>arrived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FZJ: promising 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2089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Cs</a:t>
            </a:r>
            <a:r>
              <a:rPr lang="de-DE" dirty="0" smtClean="0"/>
              <a:t> beam </a:t>
            </a:r>
            <a:r>
              <a:rPr lang="de-DE" dirty="0" err="1" smtClean="0"/>
              <a:t>diagnostic</a:t>
            </a:r>
            <a:r>
              <a:rPr lang="de-DE" dirty="0" smtClean="0"/>
              <a:t> </a:t>
            </a:r>
            <a:r>
              <a:rPr lang="de-DE" dirty="0" err="1" smtClean="0"/>
              <a:t>tools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Picture 2" descr="Scan010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2178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1296988"/>
            <a:ext cx="463073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/>
              <a:t>A set of computer controlled wire scanners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/>
              <a:t>  for Cs</a:t>
            </a:r>
            <a:r>
              <a:rPr lang="en-US" altLang="de-DE" sz="2000" baseline="30000" dirty="0"/>
              <a:t>+/o</a:t>
            </a:r>
            <a:r>
              <a:rPr lang="en-US" altLang="de-DE" sz="1600" dirty="0"/>
              <a:t> diagnosis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/>
              <a:t> to judge the beam and the ionizer quality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/>
              <a:t> to optimize Cs</a:t>
            </a:r>
            <a:r>
              <a:rPr lang="en-US" altLang="de-DE" sz="2000" baseline="30000" dirty="0"/>
              <a:t>+/o</a:t>
            </a:r>
            <a:r>
              <a:rPr lang="en-US" altLang="de-DE" sz="1600" dirty="0"/>
              <a:t> transmission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de-DE" sz="1600" dirty="0"/>
              <a:t> space charge compensation by adding Argon</a:t>
            </a:r>
          </a:p>
        </p:txBody>
      </p:sp>
      <p:grpSp>
        <p:nvGrpSpPr>
          <p:cNvPr id="7" name="Group 5"/>
          <p:cNvGrpSpPr>
            <a:grpSpLocks noChangeAspect="1"/>
          </p:cNvGrpSpPr>
          <p:nvPr/>
        </p:nvGrpSpPr>
        <p:grpSpPr bwMode="auto">
          <a:xfrm>
            <a:off x="4789488" y="3708400"/>
            <a:ext cx="3959225" cy="2528888"/>
            <a:chOff x="521" y="935"/>
            <a:chExt cx="3796" cy="2425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935"/>
              <a:ext cx="18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160"/>
              <a:ext cx="18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935"/>
              <a:ext cx="18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160"/>
              <a:ext cx="18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57175" y="3213100"/>
            <a:ext cx="4318000" cy="2878138"/>
            <a:chOff x="288" y="2208"/>
            <a:chExt cx="2419" cy="1813"/>
          </a:xfrm>
        </p:grpSpPr>
        <p:pic>
          <p:nvPicPr>
            <p:cNvPr id="13" name="Picture 11" descr="CsTransET"/>
            <p:cNvPicPr>
              <a:picLocks noChangeAspect="1" noChangeArrowheads="1"/>
            </p:cNvPicPr>
            <p:nvPr/>
          </p:nvPicPr>
          <p:blipFill>
            <a:blip r:embed="rId7">
              <a:lum bright="-4000" contrast="-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208"/>
              <a:ext cx="2419" cy="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637" y="3022"/>
              <a:ext cx="181" cy="21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84733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Source </a:t>
            </a:r>
            <a:r>
              <a:rPr lang="de-DE" dirty="0" err="1" smtClean="0"/>
              <a:t>watching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Picture 3" descr="PPQ1B_ET-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813" y="1447800"/>
            <a:ext cx="647858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394" y="3056716"/>
            <a:ext cx="641226" cy="64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641226" cy="64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694255"/>
            <a:ext cx="641226" cy="64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171" y="4548893"/>
            <a:ext cx="1841672" cy="138125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505270"/>
            <a:ext cx="1895872" cy="142190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06" y="4930611"/>
            <a:ext cx="1742082" cy="99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Gerade Verbindung mit Pfeil 16"/>
          <p:cNvCxnSpPr/>
          <p:nvPr/>
        </p:nvCxnSpPr>
        <p:spPr>
          <a:xfrm flipV="1">
            <a:off x="971600" y="2852936"/>
            <a:ext cx="1112701" cy="165233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 flipV="1">
            <a:off x="4139952" y="2708920"/>
            <a:ext cx="497210" cy="2221691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6876256" y="2852936"/>
            <a:ext cx="169751" cy="1695957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745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12290" name="Picture 2" descr="D:\199_\1997\Reports_1997\Kauf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3684588" cy="50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2001\Reports_2001\PST2001\Folien\45Gradblech_15mmo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4082356" cy="31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flipH="1">
            <a:off x="2555776" y="3140968"/>
            <a:ext cx="4464496" cy="72008"/>
          </a:xfrm>
          <a:prstGeom prst="straightConnector1">
            <a:avLst/>
          </a:prstGeom>
          <a:ln w="31750">
            <a:solidFill>
              <a:schemeClr val="accent1">
                <a:lumMod val="40000"/>
                <a:lumOff val="60000"/>
              </a:schemeClr>
            </a:solidFill>
            <a:tailEnd type="arrow"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788024" y="458112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Graphite </a:t>
            </a:r>
            <a:r>
              <a:rPr lang="de-DE" dirty="0" err="1" smtClean="0"/>
              <a:t>collimator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smtClean="0"/>
              <a:t>15 mm)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Pfeil nach unten 8"/>
          <p:cNvSpPr/>
          <p:nvPr/>
        </p:nvSpPr>
        <p:spPr>
          <a:xfrm>
            <a:off x="2267744" y="1052736"/>
            <a:ext cx="648072" cy="72008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373934" y="111545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Cs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4932040" y="116161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Cs</a:t>
            </a:r>
            <a:r>
              <a:rPr lang="de-DE" dirty="0" smtClean="0">
                <a:solidFill>
                  <a:schemeClr val="bg1"/>
                </a:solidFill>
              </a:rPr>
              <a:t> beam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(</a:t>
            </a:r>
            <a:r>
              <a:rPr lang="de-DE" dirty="0" err="1" smtClean="0">
                <a:solidFill>
                  <a:schemeClr val="bg1"/>
                </a:solidFill>
              </a:rPr>
              <a:t>deflected</a:t>
            </a:r>
            <a:r>
              <a:rPr lang="de-DE" dirty="0" smtClean="0">
                <a:solidFill>
                  <a:schemeClr val="bg1"/>
                </a:solidFill>
              </a:rPr>
              <a:t> on </a:t>
            </a:r>
            <a:r>
              <a:rPr lang="de-DE" dirty="0" err="1" smtClean="0">
                <a:solidFill>
                  <a:schemeClr val="bg1"/>
                </a:solidFill>
              </a:rPr>
              <a:t>purpose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  <a:br>
              <a:rPr lang="de-DE" dirty="0" smtClean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94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Introduction</a:t>
            </a:r>
            <a:r>
              <a:rPr lang="de-DE" dirty="0" smtClean="0"/>
              <a:t>: COSY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5" name="Ellipse 6"/>
          <p:cNvSpPr>
            <a:spLocks noChangeArrowheads="1"/>
          </p:cNvSpPr>
          <p:nvPr/>
        </p:nvSpPr>
        <p:spPr bwMode="auto">
          <a:xfrm>
            <a:off x="2000250" y="1928813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26" r="1128"/>
          <a:stretch>
            <a:fillRect/>
          </a:stretch>
        </p:blipFill>
        <p:spPr bwMode="auto">
          <a:xfrm>
            <a:off x="395288" y="952500"/>
            <a:ext cx="8407400" cy="5140325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31913" y="4292600"/>
            <a:ext cx="9366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08175" y="5589588"/>
            <a:ext cx="1368425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924300" y="3500438"/>
            <a:ext cx="792163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43438" y="3787775"/>
            <a:ext cx="433387" cy="433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572000" y="3500438"/>
            <a:ext cx="21590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492500" y="3644900"/>
            <a:ext cx="29511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443663" y="3716338"/>
            <a:ext cx="11525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708400" y="2565400"/>
            <a:ext cx="3095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651500" y="2781300"/>
            <a:ext cx="1873250" cy="935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940425" y="3573463"/>
            <a:ext cx="2873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364163" y="1773238"/>
            <a:ext cx="144462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435600" y="2060575"/>
            <a:ext cx="360363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700338" y="3429000"/>
            <a:ext cx="4318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331913" y="1341438"/>
            <a:ext cx="1655762" cy="935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2843213" y="1628775"/>
            <a:ext cx="36036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971550" y="40767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1908175" y="328453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3419475" y="1049338"/>
            <a:ext cx="7207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227763" y="1052513"/>
            <a:ext cx="1800225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7308850" y="2276475"/>
            <a:ext cx="6477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6659563" y="1916113"/>
            <a:ext cx="73025" cy="217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5724525" y="1628775"/>
            <a:ext cx="5032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78851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7956550" y="4292600"/>
            <a:ext cx="215900" cy="73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7812088" y="4437063"/>
            <a:ext cx="14446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5724525" y="5084763"/>
            <a:ext cx="792163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6443663" y="5106988"/>
            <a:ext cx="914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7524750" y="2924175"/>
            <a:ext cx="2873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492500" y="3213100"/>
            <a:ext cx="64770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6300788" y="1916113"/>
            <a:ext cx="144462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5003800" y="4076700"/>
            <a:ext cx="6477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1763713" y="4581525"/>
            <a:ext cx="1871662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2051050" y="5229225"/>
            <a:ext cx="5048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3492500" y="4797425"/>
            <a:ext cx="574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5867400" y="1773238"/>
            <a:ext cx="288925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>
            <a:off x="5867400" y="1916113"/>
            <a:ext cx="288925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6804025" y="2636838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7740650" y="2997200"/>
            <a:ext cx="144463" cy="7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6659563" y="1916113"/>
            <a:ext cx="217487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6" name="Rectangle 60"/>
          <p:cNvSpPr>
            <a:spLocks noChangeArrowheads="1"/>
          </p:cNvSpPr>
          <p:nvPr/>
        </p:nvSpPr>
        <p:spPr bwMode="auto">
          <a:xfrm>
            <a:off x="3995738" y="4749800"/>
            <a:ext cx="1512887" cy="144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3779838" y="1287463"/>
            <a:ext cx="144462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8" name="Rectangle 71"/>
          <p:cNvSpPr>
            <a:spLocks noChangeArrowheads="1"/>
          </p:cNvSpPr>
          <p:nvPr/>
        </p:nvSpPr>
        <p:spPr bwMode="auto">
          <a:xfrm>
            <a:off x="3132138" y="1628775"/>
            <a:ext cx="144462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9" name="Rectangle 72"/>
          <p:cNvSpPr>
            <a:spLocks noChangeArrowheads="1"/>
          </p:cNvSpPr>
          <p:nvPr/>
        </p:nvSpPr>
        <p:spPr bwMode="auto">
          <a:xfrm>
            <a:off x="5364163" y="4221163"/>
            <a:ext cx="431800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0" name="Rectangle 61"/>
          <p:cNvSpPr>
            <a:spLocks noChangeArrowheads="1"/>
          </p:cNvSpPr>
          <p:nvPr/>
        </p:nvSpPr>
        <p:spPr bwMode="auto">
          <a:xfrm>
            <a:off x="2987675" y="3860800"/>
            <a:ext cx="2160588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>
              <a:latin typeface="Symbol" pitchFamily="18" charset="2"/>
            </a:endParaRPr>
          </a:p>
        </p:txBody>
      </p:sp>
      <p:sp>
        <p:nvSpPr>
          <p:cNvPr id="51" name="Textfeld 59"/>
          <p:cNvSpPr txBox="1">
            <a:spLocks noChangeArrowheads="1"/>
          </p:cNvSpPr>
          <p:nvPr/>
        </p:nvSpPr>
        <p:spPr bwMode="auto">
          <a:xfrm>
            <a:off x="863600" y="908050"/>
            <a:ext cx="7148513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>
                <a:latin typeface="Calibri" pitchFamily="34" charset="0"/>
              </a:rPr>
              <a:t>Cooler </a:t>
            </a:r>
            <a:r>
              <a:rPr lang="de-DE" sz="2000" dirty="0" err="1">
                <a:latin typeface="Calibri" pitchFamily="34" charset="0"/>
              </a:rPr>
              <a:t>and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storage</a:t>
            </a:r>
            <a:r>
              <a:rPr lang="de-DE" sz="2000" dirty="0">
                <a:latin typeface="Calibri" pitchFamily="34" charset="0"/>
              </a:rPr>
              <a:t> ring </a:t>
            </a:r>
            <a:r>
              <a:rPr lang="de-DE" sz="2000" dirty="0" err="1">
                <a:latin typeface="Calibri" pitchFamily="34" charset="0"/>
              </a:rPr>
              <a:t>for</a:t>
            </a:r>
            <a:r>
              <a:rPr lang="de-DE" sz="2000" dirty="0">
                <a:latin typeface="Calibri" pitchFamily="34" charset="0"/>
              </a:rPr>
              <a:t> (</a:t>
            </a:r>
            <a:r>
              <a:rPr lang="de-DE" sz="2000" dirty="0" err="1">
                <a:latin typeface="Calibri" pitchFamily="34" charset="0"/>
              </a:rPr>
              <a:t>polarized</a:t>
            </a:r>
            <a:r>
              <a:rPr lang="de-DE" sz="2000" dirty="0">
                <a:latin typeface="Calibri" pitchFamily="34" charset="0"/>
              </a:rPr>
              <a:t>) </a:t>
            </a:r>
            <a:r>
              <a:rPr lang="de-DE" sz="2000" dirty="0" err="1">
                <a:latin typeface="Calibri" pitchFamily="34" charset="0"/>
              </a:rPr>
              <a:t>protons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and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deuterons</a:t>
            </a:r>
            <a:endParaRPr lang="de-DE" sz="2000" dirty="0">
              <a:latin typeface="Calibri" pitchFamily="34" charset="0"/>
            </a:endParaRPr>
          </a:p>
          <a:p>
            <a:endParaRPr lang="de-DE" sz="2000" dirty="0">
              <a:latin typeface="Calibri" pitchFamily="34" charset="0"/>
            </a:endParaRPr>
          </a:p>
          <a:p>
            <a:r>
              <a:rPr lang="de-DE" sz="2000" dirty="0">
                <a:latin typeface="Calibri" pitchFamily="34" charset="0"/>
              </a:rPr>
              <a:t>p = 0.3 – 3.7 </a:t>
            </a:r>
            <a:r>
              <a:rPr lang="de-DE" sz="2000" dirty="0" err="1">
                <a:latin typeface="Calibri" pitchFamily="34" charset="0"/>
              </a:rPr>
              <a:t>GeV</a:t>
            </a:r>
            <a:r>
              <a:rPr lang="de-DE" sz="2000" dirty="0">
                <a:latin typeface="Calibri" pitchFamily="34" charset="0"/>
              </a:rPr>
              <a:t>/c</a:t>
            </a:r>
          </a:p>
          <a:p>
            <a:endParaRPr lang="de-DE" sz="1000" dirty="0">
              <a:latin typeface="Calibri" pitchFamily="34" charset="0"/>
            </a:endParaRPr>
          </a:p>
          <a:p>
            <a:r>
              <a:rPr lang="de-DE" sz="2000" dirty="0">
                <a:latin typeface="Calibri" pitchFamily="34" charset="0"/>
              </a:rPr>
              <a:t>Phase </a:t>
            </a:r>
            <a:r>
              <a:rPr lang="de-DE" sz="2000" dirty="0" err="1">
                <a:latin typeface="Calibri" pitchFamily="34" charset="0"/>
              </a:rPr>
              <a:t>space</a:t>
            </a:r>
            <a:r>
              <a:rPr lang="de-DE" sz="2000" dirty="0">
                <a:latin typeface="Calibri" pitchFamily="34" charset="0"/>
              </a:rPr>
              <a:t> </a:t>
            </a:r>
          </a:p>
          <a:p>
            <a:r>
              <a:rPr lang="de-DE" sz="2000" dirty="0" err="1">
                <a:latin typeface="Calibri" pitchFamily="34" charset="0"/>
              </a:rPr>
              <a:t>cooled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internal</a:t>
            </a:r>
            <a:r>
              <a:rPr lang="de-DE" sz="2000" dirty="0">
                <a:latin typeface="Calibri" pitchFamily="34" charset="0"/>
              </a:rPr>
              <a:t> &amp; </a:t>
            </a:r>
          </a:p>
          <a:p>
            <a:r>
              <a:rPr lang="de-DE" sz="2000" dirty="0" err="1">
                <a:latin typeface="Calibri" pitchFamily="34" charset="0"/>
              </a:rPr>
              <a:t>extracted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beams</a:t>
            </a:r>
            <a:endParaRPr lang="de-DE" sz="2000" dirty="0">
              <a:latin typeface="Calibri" pitchFamily="34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/>
        </p:nvSpPr>
        <p:spPr bwMode="auto">
          <a:xfrm>
            <a:off x="1908175" y="5599113"/>
            <a:ext cx="1368425" cy="709612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de-DE" sz="2000">
                <a:solidFill>
                  <a:schemeClr val="bg1"/>
                </a:solidFill>
                <a:latin typeface="Calibri" pitchFamily="34" charset="0"/>
              </a:rPr>
              <a:t>Injector </a:t>
            </a:r>
          </a:p>
          <a:p>
            <a:pPr algn="ctr"/>
            <a:r>
              <a:rPr lang="de-DE" sz="2000">
                <a:solidFill>
                  <a:schemeClr val="bg1"/>
                </a:solidFill>
                <a:latin typeface="Calibri" pitchFamily="34" charset="0"/>
              </a:rPr>
              <a:t>cyclotron</a:t>
            </a:r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flipH="1">
            <a:off x="7812088" y="4365625"/>
            <a:ext cx="144462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5651500" y="5084763"/>
            <a:ext cx="3603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55" name="Picture 3" descr="Elektronenkühler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80288" y="1460500"/>
            <a:ext cx="93662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Line 57"/>
          <p:cNvSpPr>
            <a:spLocks noChangeShapeType="1"/>
          </p:cNvSpPr>
          <p:nvPr/>
        </p:nvSpPr>
        <p:spPr bwMode="auto">
          <a:xfrm flipH="1">
            <a:off x="6875463" y="1989138"/>
            <a:ext cx="5048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57" name="Text Box 63"/>
          <p:cNvSpPr txBox="1">
            <a:spLocks noChangeArrowheads="1"/>
          </p:cNvSpPr>
          <p:nvPr/>
        </p:nvSpPr>
        <p:spPr bwMode="auto">
          <a:xfrm>
            <a:off x="3740522" y="1995562"/>
            <a:ext cx="1479550" cy="6413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dirty="0">
                <a:latin typeface="Arial" charset="0"/>
                <a:cs typeface="Arial" charset="0"/>
              </a:rPr>
              <a:t>COSY</a:t>
            </a:r>
          </a:p>
        </p:txBody>
      </p:sp>
      <p:sp>
        <p:nvSpPr>
          <p:cNvPr id="60" name="Line 57"/>
          <p:cNvSpPr>
            <a:spLocks noChangeShapeType="1"/>
          </p:cNvSpPr>
          <p:nvPr/>
        </p:nvSpPr>
        <p:spPr bwMode="auto">
          <a:xfrm flipH="1">
            <a:off x="5580063" y="3717925"/>
            <a:ext cx="5048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61" name="Picture 2" descr="IMG_206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92750" y="2744788"/>
            <a:ext cx="19716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Text Box 45"/>
          <p:cNvSpPr txBox="1">
            <a:spLocks noChangeArrowheads="1"/>
          </p:cNvSpPr>
          <p:nvPr/>
        </p:nvSpPr>
        <p:spPr bwMode="auto">
          <a:xfrm>
            <a:off x="6658558" y="2492375"/>
            <a:ext cx="1457748" cy="402291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/>
                </a:solidFill>
                <a:latin typeface="Calibri" pitchFamily="34" charset="0"/>
              </a:rPr>
              <a:t>e-Cooler(s</a:t>
            </a:r>
            <a:r>
              <a:rPr lang="de-DE" sz="2000" baseline="30000" dirty="0" smtClean="0">
                <a:solidFill>
                  <a:schemeClr val="bg1"/>
                </a:solidFill>
                <a:latin typeface="Calibri" pitchFamily="34" charset="0"/>
              </a:rPr>
              <a:t>*</a:t>
            </a:r>
            <a:r>
              <a:rPr lang="de-DE" sz="20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de-DE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3" name="Picture 129" descr="Zy-B"/>
          <p:cNvPicPr preferRelativeResize="0"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93688" y="5124028"/>
            <a:ext cx="1584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2" descr="Cosy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117600" y="3284538"/>
            <a:ext cx="2590800" cy="16430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59" name="Textfeld 58"/>
          <p:cNvSpPr txBox="1"/>
          <p:nvPr/>
        </p:nvSpPr>
        <p:spPr>
          <a:xfrm>
            <a:off x="3419476" y="5708442"/>
            <a:ext cx="547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(</a:t>
            </a:r>
            <a:r>
              <a:rPr lang="de-DE" sz="1400" baseline="30000" dirty="0" smtClean="0"/>
              <a:t>*</a:t>
            </a:r>
            <a:r>
              <a:rPr lang="de-DE" sz="1400" dirty="0" smtClean="0"/>
              <a:t>) The 2 </a:t>
            </a:r>
            <a:r>
              <a:rPr lang="de-DE" sz="1400" dirty="0" err="1" smtClean="0"/>
              <a:t>MeV</a:t>
            </a:r>
            <a:r>
              <a:rPr lang="de-DE" sz="1400" dirty="0" smtClean="0"/>
              <a:t> e-cooler </a:t>
            </a:r>
            <a:r>
              <a:rPr lang="de-DE" sz="1400" dirty="0" err="1" smtClean="0"/>
              <a:t>has</a:t>
            </a:r>
            <a:r>
              <a:rPr lang="de-DE" sz="1400" dirty="0" smtClean="0"/>
              <a:t> </a:t>
            </a:r>
            <a:r>
              <a:rPr lang="de-DE" sz="1400" dirty="0" err="1" smtClean="0"/>
              <a:t>been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installed</a:t>
            </a:r>
            <a:r>
              <a:rPr lang="de-DE" sz="1400" dirty="0" smtClean="0"/>
              <a:t> in 2013</a:t>
            </a:r>
            <a:br>
              <a:rPr lang="de-DE" sz="1400" dirty="0" smtClean="0"/>
            </a:br>
            <a:r>
              <a:rPr lang="de-DE" sz="1400" dirty="0" smtClean="0"/>
              <a:t>     … </a:t>
            </a:r>
            <a:r>
              <a:rPr lang="de-DE" sz="1400" dirty="0" err="1" smtClean="0"/>
              <a:t>and</a:t>
            </a:r>
            <a:r>
              <a:rPr lang="de-DE" sz="1400" dirty="0" smtClean="0"/>
              <a:t>  </a:t>
            </a:r>
            <a:r>
              <a:rPr lang="de-DE" sz="1400" dirty="0" err="1" smtClean="0"/>
              <a:t>soon</a:t>
            </a:r>
            <a:r>
              <a:rPr lang="de-DE" sz="1400" dirty="0" smtClean="0"/>
              <a:t> a </a:t>
            </a:r>
            <a:r>
              <a:rPr lang="de-DE" sz="1400" dirty="0" err="1" smtClean="0"/>
              <a:t>superconducting</a:t>
            </a:r>
            <a:r>
              <a:rPr lang="de-DE" sz="1400" dirty="0" smtClean="0"/>
              <a:t> </a:t>
            </a:r>
            <a:r>
              <a:rPr lang="de-DE" sz="1400" dirty="0" err="1" smtClean="0"/>
              <a:t>snake</a:t>
            </a:r>
            <a:r>
              <a:rPr lang="de-DE" sz="1400" dirty="0" smtClean="0"/>
              <a:t>: 1m, 5 T, </a:t>
            </a:r>
            <a:r>
              <a:rPr lang="de-DE" sz="1400" dirty="0" err="1" smtClean="0"/>
              <a:t>full</a:t>
            </a:r>
            <a:r>
              <a:rPr lang="de-DE" sz="1400" dirty="0" smtClean="0"/>
              <a:t> </a:t>
            </a:r>
            <a:r>
              <a:rPr lang="de-DE" sz="1400" dirty="0" err="1" smtClean="0"/>
              <a:t>ramp</a:t>
            </a:r>
            <a:r>
              <a:rPr lang="de-DE" sz="1400" dirty="0" smtClean="0"/>
              <a:t> in 30 s</a:t>
            </a:r>
            <a:endParaRPr lang="en-US" sz="1400" dirty="0"/>
          </a:p>
        </p:txBody>
      </p:sp>
      <p:sp>
        <p:nvSpPr>
          <p:cNvPr id="65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6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0990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485374" y="1124744"/>
            <a:ext cx="8479114" cy="4888622"/>
            <a:chOff x="20568" y="836712"/>
            <a:chExt cx="9117327" cy="5256584"/>
          </a:xfrm>
        </p:grpSpPr>
        <p:grpSp>
          <p:nvGrpSpPr>
            <p:cNvPr id="6" name="Gruppieren 5"/>
            <p:cNvGrpSpPr>
              <a:grpSpLocks noChangeAspect="1"/>
            </p:cNvGrpSpPr>
            <p:nvPr/>
          </p:nvGrpSpPr>
          <p:grpSpPr>
            <a:xfrm rot="18684315">
              <a:off x="622309" y="2289951"/>
              <a:ext cx="3644729" cy="2466975"/>
              <a:chOff x="921093" y="962025"/>
              <a:chExt cx="7289457" cy="493395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450" y="962025"/>
                <a:ext cx="7277100" cy="493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093" y="3873405"/>
                <a:ext cx="7286625" cy="1152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uppieren 6"/>
            <p:cNvGrpSpPr>
              <a:grpSpLocks noChangeAspect="1"/>
            </p:cNvGrpSpPr>
            <p:nvPr/>
          </p:nvGrpSpPr>
          <p:grpSpPr>
            <a:xfrm rot="19384117">
              <a:off x="4977828" y="1769573"/>
              <a:ext cx="3633788" cy="2592558"/>
              <a:chOff x="1032945" y="-243408"/>
              <a:chExt cx="7267575" cy="5185115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2945" y="-243408"/>
                <a:ext cx="7267575" cy="518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875" y="2760482"/>
                <a:ext cx="7239000" cy="218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Rechteck 7"/>
            <p:cNvSpPr/>
            <p:nvPr/>
          </p:nvSpPr>
          <p:spPr>
            <a:xfrm>
              <a:off x="179512" y="4797152"/>
              <a:ext cx="8712968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331912" y="836712"/>
              <a:ext cx="8712968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3923928" y="937968"/>
              <a:ext cx="1152128" cy="4904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7985767" y="975712"/>
              <a:ext cx="1152128" cy="4904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20568" y="1188368"/>
              <a:ext cx="1023040" cy="4904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200" dirty="0" smtClean="0"/>
              <a:t>Neutral </a:t>
            </a:r>
            <a:r>
              <a:rPr lang="de-DE" sz="3200" dirty="0" err="1" smtClean="0"/>
              <a:t>Cs</a:t>
            </a:r>
            <a:r>
              <a:rPr lang="de-DE" sz="3200" dirty="0" smtClean="0"/>
              <a:t> beam in </a:t>
            </a:r>
            <a:r>
              <a:rPr lang="de-DE" sz="3200" dirty="0" err="1" smtClean="0"/>
              <a:t>the</a:t>
            </a:r>
            <a:r>
              <a:rPr lang="de-DE" sz="3200" dirty="0" smtClean="0"/>
              <a:t> ABS</a:t>
            </a:r>
            <a:endParaRPr lang="de-DE" sz="3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IKP- 4 | COSY | JCHP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47526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Neutral </a:t>
            </a:r>
            <a:r>
              <a:rPr lang="de-DE" dirty="0" err="1"/>
              <a:t>Cs</a:t>
            </a:r>
            <a:r>
              <a:rPr lang="de-DE" dirty="0"/>
              <a:t> beam in </a:t>
            </a:r>
            <a:r>
              <a:rPr lang="de-DE" dirty="0" err="1"/>
              <a:t>the</a:t>
            </a:r>
            <a:r>
              <a:rPr lang="de-DE" dirty="0"/>
              <a:t> ABS</a:t>
            </a:r>
            <a:br>
              <a:rPr lang="de-DE" dirty="0"/>
            </a:b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124984"/>
            <a:ext cx="2880000" cy="216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501008"/>
            <a:ext cx="2880000" cy="2160000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971600" y="1841401"/>
            <a:ext cx="3581400" cy="3444875"/>
            <a:chOff x="2292179" y="2712343"/>
            <a:chExt cx="3581400" cy="3444875"/>
          </a:xfrm>
        </p:grpSpPr>
        <p:pic>
          <p:nvPicPr>
            <p:cNvPr id="9" name="Picture 2" descr="Hexapole_PM_vs_EM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179" y="3140968"/>
              <a:ext cx="3581400" cy="301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563568" y="2712343"/>
              <a:ext cx="85725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Parallelogramm 4"/>
            <p:cNvSpPr/>
            <p:nvPr/>
          </p:nvSpPr>
          <p:spPr>
            <a:xfrm rot="10800000">
              <a:off x="3563568" y="4364984"/>
              <a:ext cx="428625" cy="432168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Pfeil nach oben und unten 6"/>
            <p:cNvSpPr/>
            <p:nvPr/>
          </p:nvSpPr>
          <p:spPr>
            <a:xfrm>
              <a:off x="3777880" y="3569593"/>
              <a:ext cx="214313" cy="72350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5868144" y="141277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Cs</a:t>
            </a:r>
            <a:r>
              <a:rPr lang="de-DE" dirty="0" smtClean="0">
                <a:solidFill>
                  <a:schemeClr val="bg1"/>
                </a:solidFill>
              </a:rPr>
              <a:t> beam off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(Button </a:t>
            </a:r>
            <a:r>
              <a:rPr lang="de-DE" dirty="0" err="1" smtClean="0">
                <a:solidFill>
                  <a:schemeClr val="bg1"/>
                </a:solidFill>
              </a:rPr>
              <a:t>glows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868144" y="3718773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Cs</a:t>
            </a:r>
            <a:r>
              <a:rPr lang="de-DE" dirty="0" smtClean="0">
                <a:solidFill>
                  <a:schemeClr val="bg1"/>
                </a:solidFill>
              </a:rPr>
              <a:t> beam on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(check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focusing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71600" y="515719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moveable</a:t>
            </a:r>
            <a:r>
              <a:rPr lang="de-DE" dirty="0" smtClean="0"/>
              <a:t> </a:t>
            </a:r>
            <a:r>
              <a:rPr lang="de-DE" dirty="0" err="1" smtClean="0"/>
              <a:t>viewer</a:t>
            </a:r>
            <a:r>
              <a:rPr lang="de-DE" dirty="0" smtClean="0"/>
              <a:t> </a:t>
            </a:r>
            <a:r>
              <a:rPr lang="de-DE" dirty="0" err="1" smtClean="0"/>
              <a:t>plate</a:t>
            </a:r>
            <a:r>
              <a:rPr lang="de-DE" dirty="0" smtClean="0"/>
              <a:t> (45 </a:t>
            </a:r>
            <a:r>
              <a:rPr lang="de-DE" dirty="0" err="1" smtClean="0"/>
              <a:t>degree</a:t>
            </a:r>
            <a:r>
              <a:rPr lang="de-DE" dirty="0" smtClean="0"/>
              <a:t>) </a:t>
            </a:r>
            <a:r>
              <a:rPr lang="de-DE" dirty="0" err="1" smtClean="0"/>
              <a:t>allows</a:t>
            </a:r>
            <a:r>
              <a:rPr lang="de-DE" dirty="0" smtClean="0"/>
              <a:t> quick </a:t>
            </a:r>
            <a:r>
              <a:rPr lang="de-DE" dirty="0" err="1" smtClean="0"/>
              <a:t>Cs</a:t>
            </a:r>
            <a:r>
              <a:rPr lang="de-DE" dirty="0" smtClean="0"/>
              <a:t> beam </a:t>
            </a:r>
            <a:r>
              <a:rPr lang="de-DE" dirty="0" err="1" smtClean="0"/>
              <a:t>alignment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286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Neutralizer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500125"/>
            <a:ext cx="2444400" cy="432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928168" y="1628800"/>
            <a:ext cx="3706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Improved geometry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Modular design with</a:t>
            </a:r>
            <a:br>
              <a:rPr lang="en-US" sz="2000" b="1" dirty="0" smtClean="0"/>
            </a:br>
            <a:r>
              <a:rPr lang="en-US" sz="2000" b="1" dirty="0" smtClean="0"/>
              <a:t>exchangeable flapper unit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Cs reservoir: 45 - 60 g</a:t>
            </a:r>
            <a:br>
              <a:rPr lang="en-US" sz="2000" b="1" dirty="0" smtClean="0"/>
            </a:br>
            <a:endParaRPr lang="en-US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Exchange interval: </a:t>
            </a:r>
            <a:br>
              <a:rPr lang="en-US" sz="2000" b="1" dirty="0" smtClean="0"/>
            </a:br>
            <a:r>
              <a:rPr lang="en-US" sz="2000" b="1" dirty="0" smtClean="0"/>
              <a:t>&gt; 2 years (&gt; 5000 hours beam)</a:t>
            </a:r>
            <a:br>
              <a:rPr lang="en-US" sz="2000" b="1" dirty="0" smtClean="0"/>
            </a:br>
            <a:endParaRPr lang="en-US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Neutralization &gt; 90%</a:t>
            </a:r>
            <a:endParaRPr lang="en-US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95536" y="4365104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Vapor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(32° C)</a:t>
            </a:r>
          </a:p>
          <a:p>
            <a:r>
              <a:rPr lang="de-DE" dirty="0"/>
              <a:t> </a:t>
            </a:r>
            <a:r>
              <a:rPr lang="de-DE" dirty="0" smtClean="0"/>
              <a:t> (</a:t>
            </a:r>
            <a:r>
              <a:rPr lang="de-DE" dirty="0" err="1" smtClean="0"/>
              <a:t>water</a:t>
            </a:r>
            <a:r>
              <a:rPr lang="de-DE" dirty="0" smtClean="0"/>
              <a:t>, double wall)</a:t>
            </a:r>
          </a:p>
          <a:p>
            <a:endParaRPr lang="de-DE" dirty="0" smtClean="0"/>
          </a:p>
          <a:p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flapper</a:t>
            </a:r>
            <a:r>
              <a:rPr lang="de-DE" dirty="0" smtClean="0"/>
              <a:t> </a:t>
            </a:r>
            <a:r>
              <a:rPr lang="de-DE" dirty="0" err="1" smtClean="0"/>
              <a:t>valve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Shielded</a:t>
            </a:r>
            <a:r>
              <a:rPr lang="de-DE" dirty="0" smtClean="0"/>
              <a:t> </a:t>
            </a:r>
            <a:r>
              <a:rPr lang="de-DE" dirty="0" err="1" smtClean="0"/>
              <a:t>Cs</a:t>
            </a:r>
            <a:r>
              <a:rPr lang="de-DE" dirty="0" smtClean="0"/>
              <a:t> </a:t>
            </a:r>
            <a:r>
              <a:rPr lang="de-DE" dirty="0" err="1" smtClean="0"/>
              <a:t>oven</a:t>
            </a:r>
            <a:r>
              <a:rPr lang="de-DE" dirty="0" smtClean="0"/>
              <a:t> (278° C)</a:t>
            </a:r>
            <a:endParaRPr lang="en-US" dirty="0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2293899" y="3212976"/>
            <a:ext cx="1053965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2699792" y="4148761"/>
            <a:ext cx="1006176" cy="1224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2820881" y="5242267"/>
            <a:ext cx="885087" cy="577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/>
          <p:cNvGrpSpPr/>
          <p:nvPr/>
        </p:nvGrpSpPr>
        <p:grpSpPr>
          <a:xfrm>
            <a:off x="294796" y="1268760"/>
            <a:ext cx="1999103" cy="2880000"/>
            <a:chOff x="294796" y="1268760"/>
            <a:chExt cx="1999103" cy="28800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76" y="1268760"/>
              <a:ext cx="1538323" cy="2880000"/>
            </a:xfrm>
            <a:prstGeom prst="rect">
              <a:avLst/>
            </a:prstGeom>
          </p:spPr>
        </p:pic>
        <p:cxnSp>
          <p:nvCxnSpPr>
            <p:cNvPr id="21" name="Gerade Verbindung mit Pfeil 20"/>
            <p:cNvCxnSpPr/>
            <p:nvPr/>
          </p:nvCxnSpPr>
          <p:spPr>
            <a:xfrm>
              <a:off x="755576" y="1844824"/>
              <a:ext cx="0" cy="4320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294796" y="1500125"/>
              <a:ext cx="400110" cy="82925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de-DE" sz="1400" dirty="0" smtClean="0"/>
                <a:t>50 mm</a:t>
              </a:r>
              <a:endParaRPr lang="en-US" sz="1400" dirty="0"/>
            </a:p>
          </p:txBody>
        </p:sp>
      </p:grp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9453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Replacement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Deflectors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6" name="Picture 5" descr="Deflection fig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08721"/>
            <a:ext cx="3342027" cy="304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877812"/>
            <a:ext cx="3240000" cy="243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K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954" y="3429000"/>
            <a:ext cx="383812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644008" y="1340768"/>
            <a:ext cx="34563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New </a:t>
            </a:r>
            <a:r>
              <a:rPr lang="de-DE" dirty="0" err="1" smtClean="0"/>
              <a:t>chamber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/>
              <a:t>E-</a:t>
            </a:r>
            <a:r>
              <a:rPr lang="de-DE" dirty="0" err="1" smtClean="0"/>
              <a:t>deflector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Cs</a:t>
            </a:r>
            <a:r>
              <a:rPr lang="de-DE" baseline="30000" dirty="0" smtClean="0"/>
              <a:t>+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cooled</a:t>
            </a:r>
            <a:r>
              <a:rPr lang="de-DE" dirty="0" smtClean="0"/>
              <a:t> EM-PM-Hybrid </a:t>
            </a:r>
            <a:r>
              <a:rPr lang="de-DE" dirty="0" err="1" smtClean="0"/>
              <a:t>for</a:t>
            </a:r>
            <a:r>
              <a:rPr lang="de-DE" dirty="0" smtClean="0"/>
              <a:t> H</a:t>
            </a:r>
            <a:r>
              <a:rPr lang="de-DE" baseline="30000" dirty="0" smtClean="0"/>
              <a:t>-</a:t>
            </a:r>
            <a:r>
              <a:rPr lang="de-DE" dirty="0" smtClean="0"/>
              <a:t>/D</a:t>
            </a:r>
            <a:r>
              <a:rPr lang="de-DE" baseline="30000" dirty="0" smtClean="0"/>
              <a:t>-</a:t>
            </a:r>
            <a:r>
              <a:rPr lang="de-DE" dirty="0" smtClean="0"/>
              <a:t> </a:t>
            </a:r>
            <a:br>
              <a:rPr lang="de-DE" dirty="0" smtClean="0"/>
            </a:br>
            <a:endParaRPr lang="de-DE" baseline="30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(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trap</a:t>
            </a:r>
            <a:r>
              <a:rPr lang="de-DE" dirty="0" smtClean="0"/>
              <a:t> </a:t>
            </a:r>
            <a:r>
              <a:rPr lang="de-DE" dirty="0" err="1" smtClean="0"/>
              <a:t>Cs</a:t>
            </a:r>
            <a:r>
              <a:rPr lang="de-DE" dirty="0" smtClean="0"/>
              <a:t>)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2303568" y="1856874"/>
            <a:ext cx="2651386" cy="84058"/>
          </a:xfrm>
          <a:prstGeom prst="straightConnector1">
            <a:avLst/>
          </a:prstGeom>
          <a:ln w="25400">
            <a:tailEnd type="arrow"/>
          </a:ln>
          <a:effectLst>
            <a:innerShdw blurRad="114300">
              <a:schemeClr val="bg1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2354582" y="2204864"/>
            <a:ext cx="2793482" cy="2943781"/>
          </a:xfrm>
          <a:prstGeom prst="straightConnector1">
            <a:avLst/>
          </a:prstGeom>
          <a:ln w="25400">
            <a:tailEnd type="arrow"/>
          </a:ln>
          <a:effectLst>
            <a:innerShdw blurRad="114300">
              <a:schemeClr val="bg1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0801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PM </a:t>
            </a:r>
            <a:r>
              <a:rPr lang="de-DE" dirty="0" err="1" smtClean="0"/>
              <a:t>sextupoles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Picture 2" descr="Hexapole_PM_vs_EM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3581400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M_vs_EM"/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350" y="1866900"/>
            <a:ext cx="28289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5800" y="4876800"/>
            <a:ext cx="35814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400">
                <a:latin typeface="Times New Roman" pitchFamily="18" charset="0"/>
              </a:rPr>
              <a:t>EM diameter 220 mm</a:t>
            </a:r>
          </a:p>
          <a:p>
            <a:pPr>
              <a:spcBef>
                <a:spcPct val="50000"/>
              </a:spcBef>
            </a:pPr>
            <a:r>
              <a:rPr lang="en-US" altLang="de-DE" sz="2400">
                <a:latin typeface="Times New Roman" pitchFamily="18" charset="0"/>
              </a:rPr>
              <a:t>PM diameter  80 mm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859338" y="5949950"/>
            <a:ext cx="410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200"/>
              <a:t>M. Altmeier’s and O. Felden’s Ph.D. theses</a:t>
            </a:r>
            <a:br>
              <a:rPr lang="en-US" altLang="de-DE" sz="1200"/>
            </a:br>
            <a:r>
              <a:rPr lang="en-US" altLang="de-DE" sz="1200"/>
              <a:t>NIM A 626, 117 (1997)</a:t>
            </a:r>
          </a:p>
        </p:txBody>
      </p:sp>
    </p:spTree>
    <p:extLst>
      <p:ext uri="{BB962C8B-B14F-4D97-AF65-F5344CB8AC3E}">
        <p14:creationId xmlns:p14="http://schemas.microsoft.com/office/powerpoint/2010/main" val="3062455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ABS: RF </a:t>
            </a:r>
            <a:r>
              <a:rPr lang="de-DE" dirty="0" err="1" smtClean="0"/>
              <a:t>Transitions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229722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025" y="1124744"/>
            <a:ext cx="2317223" cy="317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600" y="5301208"/>
            <a:ext cx="1563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Protons: </a:t>
            </a:r>
          </a:p>
          <a:p>
            <a:r>
              <a:rPr lang="en-US" dirty="0" smtClean="0"/>
              <a:t>λ/2 – 1.43 GHz</a:t>
            </a:r>
          </a:p>
          <a:p>
            <a:r>
              <a:rPr lang="en-US" dirty="0" smtClean="0"/>
              <a:t> Q: 800 - 1200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499992" y="5313982"/>
            <a:ext cx="2602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Deuterons:  </a:t>
            </a:r>
            <a:r>
              <a:rPr lang="en-US" dirty="0" err="1" smtClean="0"/>
              <a:t>tuneable</a:t>
            </a:r>
            <a:r>
              <a:rPr lang="en-US" dirty="0" smtClean="0"/>
              <a:t>!</a:t>
            </a:r>
          </a:p>
          <a:p>
            <a:r>
              <a:rPr lang="en-US" dirty="0" smtClean="0"/>
              <a:t>λ/4 – 0.3 – 0.45 GHz</a:t>
            </a:r>
          </a:p>
          <a:p>
            <a:r>
              <a:rPr lang="en-US" dirty="0" smtClean="0"/>
              <a:t> Q: 800 - 1100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848" y="3068960"/>
            <a:ext cx="2160000" cy="16682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24" y="1063700"/>
            <a:ext cx="2160000" cy="166823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892" y="3068960"/>
            <a:ext cx="2160000" cy="1668235"/>
          </a:xfrm>
          <a:prstGeom prst="rect">
            <a:avLst/>
          </a:prstGeom>
        </p:spPr>
      </p:pic>
      <p:sp>
        <p:nvSpPr>
          <p:cNvPr id="11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0257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251842" y="116632"/>
            <a:ext cx="8856662" cy="6294438"/>
            <a:chOff x="179388" y="260350"/>
            <a:chExt cx="8856662" cy="6294438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541338" y="260350"/>
              <a:ext cx="6478587" cy="5183188"/>
              <a:chOff x="249" y="709"/>
              <a:chExt cx="4081" cy="3265"/>
            </a:xfrm>
          </p:grpSpPr>
          <p:pic>
            <p:nvPicPr>
              <p:cNvPr id="22" name="Picture 3" descr="PPQ1 BreitRabi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709"/>
                <a:ext cx="4081" cy="32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Oval 4"/>
              <p:cNvSpPr>
                <a:spLocks noChangeArrowheads="1"/>
              </p:cNvSpPr>
              <p:nvPr/>
            </p:nvSpPr>
            <p:spPr bwMode="auto">
              <a:xfrm>
                <a:off x="2971" y="1207"/>
                <a:ext cx="862" cy="273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999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88" y="4868863"/>
              <a:ext cx="2519362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8" y="4868863"/>
              <a:ext cx="2519362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067175" y="4733925"/>
              <a:ext cx="1700213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Arial Black" pitchFamily="34" charset="0"/>
                </a:rPr>
                <a:t>RFT 3 @ 5.65 MHz (D)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521450" y="4727575"/>
              <a:ext cx="16510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Arial Black" pitchFamily="34" charset="0"/>
                </a:rPr>
                <a:t>RFT 2 @ 328 MHz (D)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6804025" y="6237288"/>
              <a:ext cx="115252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>
                  <a:latin typeface="Arial Black" pitchFamily="34" charset="0"/>
                </a:rPr>
                <a:t>Magnetic field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16200000">
              <a:off x="3722688" y="5430837"/>
              <a:ext cx="10795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Arial Black" pitchFamily="34" charset="0"/>
                </a:rPr>
                <a:t>intensity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 rot="16200000">
              <a:off x="6286501" y="5430837"/>
              <a:ext cx="10795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Arial Black" pitchFamily="34" charset="0"/>
                </a:rPr>
                <a:t>intensity</a:t>
              </a:r>
            </a:p>
          </p:txBody>
        </p:sp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868863"/>
              <a:ext cx="2519362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 rot="16200000">
              <a:off x="-93662" y="5430837"/>
              <a:ext cx="10795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Arial Black" pitchFamily="34" charset="0"/>
                </a:rPr>
                <a:t>intensity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211638" y="6237288"/>
              <a:ext cx="115252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>
                  <a:latin typeface="Arial Black" pitchFamily="34" charset="0"/>
                </a:rPr>
                <a:t>Magnetic field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66725" y="6237288"/>
              <a:ext cx="115252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>
                  <a:latin typeface="Arial Black" pitchFamily="34" charset="0"/>
                </a:rPr>
                <a:t>Magnetic field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279400" y="4729163"/>
              <a:ext cx="1700213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000">
                  <a:latin typeface="Arial Black" pitchFamily="34" charset="0"/>
                </a:rPr>
                <a:t>RFT 3 @ 5.65 MHz (H)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Breit</a:t>
            </a:r>
            <a:r>
              <a:rPr lang="en-US" dirty="0" smtClean="0"/>
              <a:t> Rabi-Polarimeter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24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2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4862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Lambshift</a:t>
            </a:r>
            <a:r>
              <a:rPr lang="en-US" dirty="0" smtClean="0"/>
              <a:t>-Polarimeter</a:t>
            </a:r>
            <a:endParaRPr lang="en-US" dirty="0"/>
          </a:p>
        </p:txBody>
      </p:sp>
      <p:pic>
        <p:nvPicPr>
          <p:cNvPr id="24" name="Picture 3" descr="LSP_overview_vorlage_text-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22" b="23622"/>
          <a:stretch>
            <a:fillRect/>
          </a:stretch>
        </p:blipFill>
        <p:spPr bwMode="auto">
          <a:xfrm>
            <a:off x="323850" y="1196752"/>
            <a:ext cx="61690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660405"/>
            <a:ext cx="382418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11560" y="4149080"/>
            <a:ext cx="2796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err="1" smtClean="0"/>
              <a:t>Usable</a:t>
            </a:r>
            <a:r>
              <a:rPr lang="de-DE" u="sng" dirty="0" smtClean="0"/>
              <a:t> </a:t>
            </a:r>
            <a:r>
              <a:rPr lang="de-DE" u="sng" dirty="0" err="1" smtClean="0"/>
              <a:t>for</a:t>
            </a:r>
            <a:r>
              <a:rPr lang="de-DE" u="sng" dirty="0" smtClean="0"/>
              <a:t> </a:t>
            </a:r>
            <a:r>
              <a:rPr lang="de-DE" u="sng" dirty="0" err="1" smtClean="0"/>
              <a:t>tuning</a:t>
            </a:r>
            <a:endParaRPr lang="de-DE" u="sng" dirty="0"/>
          </a:p>
          <a:p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Double </a:t>
            </a:r>
            <a:r>
              <a:rPr lang="de-DE" dirty="0" err="1" smtClean="0"/>
              <a:t>stripping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</a:t>
            </a:r>
            <a:r>
              <a:rPr lang="de-DE" baseline="30000" dirty="0" smtClean="0"/>
              <a:t>-</a:t>
            </a:r>
            <a:r>
              <a:rPr lang="de-DE" dirty="0" smtClean="0"/>
              <a:t>/D</a:t>
            </a:r>
            <a:r>
              <a:rPr lang="de-DE" baseline="30000" dirty="0" smtClean="0"/>
              <a:t>-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Neutralization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p/d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Spin </a:t>
            </a:r>
            <a:r>
              <a:rPr lang="de-DE" dirty="0" err="1" smtClean="0"/>
              <a:t>filter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9" name="Picture 2" descr="LSP 2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269080"/>
            <a:ext cx="216079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37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45 MeV Polarimeters</a:t>
            </a:r>
            <a:endParaRPr lang="en-US" dirty="0"/>
          </a:p>
        </p:txBody>
      </p:sp>
      <p:pic>
        <p:nvPicPr>
          <p:cNvPr id="8" name="Picture 12" descr="COSY_I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50387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NE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42926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Pol3 IBL exit 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10668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2124075" y="5229225"/>
            <a:ext cx="1727200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3563938" y="1700213"/>
            <a:ext cx="2520950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 flipV="1">
            <a:off x="2411413" y="2708275"/>
            <a:ext cx="3240087" cy="936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68313" y="4437063"/>
            <a:ext cx="1439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Calibration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611188" y="4797425"/>
            <a:ext cx="576262" cy="936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3" descr="Polarimeter_Zyklot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2924175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2851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51520" y="1569059"/>
            <a:ext cx="4680917" cy="244851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12 Plastic scintillators (NE110) </a:t>
            </a:r>
          </a:p>
          <a:p>
            <a:r>
              <a:rPr lang="en-US" sz="1800" dirty="0" smtClean="0"/>
              <a:t>More statistics  </a:t>
            </a:r>
          </a:p>
          <a:p>
            <a:r>
              <a:rPr lang="de-DE" sz="1800" dirty="0" err="1" smtClean="0"/>
              <a:t>Similar</a:t>
            </a:r>
            <a:r>
              <a:rPr lang="de-DE" sz="1800" dirty="0" smtClean="0"/>
              <a:t> </a:t>
            </a:r>
            <a:r>
              <a:rPr lang="de-DE" sz="1800" dirty="0" err="1" smtClean="0"/>
              <a:t>resolution</a:t>
            </a:r>
            <a:endParaRPr lang="de-DE" sz="1800" dirty="0" smtClean="0"/>
          </a:p>
          <a:p>
            <a:r>
              <a:rPr lang="en-US" sz="1800" dirty="0" smtClean="0"/>
              <a:t>Now C </a:t>
            </a:r>
            <a:r>
              <a:rPr lang="en-US" sz="1800" dirty="0"/>
              <a:t>and CH2 targets  </a:t>
            </a:r>
          </a:p>
          <a:p>
            <a:r>
              <a:rPr lang="en-US" sz="1800" dirty="0"/>
              <a:t>W</a:t>
            </a:r>
            <a:r>
              <a:rPr lang="en-US" sz="1800" dirty="0" smtClean="0"/>
              <a:t>ith CH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kinematic  </a:t>
            </a:r>
            <a:r>
              <a:rPr lang="en-US" sz="1800" dirty="0" err="1" smtClean="0"/>
              <a:t>dp</a:t>
            </a:r>
            <a:r>
              <a:rPr lang="en-US" sz="1800" dirty="0" smtClean="0"/>
              <a:t> coincidences</a:t>
            </a:r>
          </a:p>
          <a:p>
            <a:r>
              <a:rPr lang="en-US" sz="1800" dirty="0" smtClean="0"/>
              <a:t>allow fast </a:t>
            </a:r>
            <a:r>
              <a:rPr lang="en-US" sz="1800" dirty="0"/>
              <a:t>electronics / 100 </a:t>
            </a:r>
            <a:r>
              <a:rPr lang="en-US" sz="1800" dirty="0" smtClean="0"/>
              <a:t>MHz</a:t>
            </a:r>
          </a:p>
          <a:p>
            <a:r>
              <a:rPr lang="de-DE" sz="1800" dirty="0" smtClean="0"/>
              <a:t>Cross </a:t>
            </a:r>
            <a:r>
              <a:rPr lang="de-DE" sz="1800" dirty="0" err="1" smtClean="0"/>
              <a:t>calibration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NaI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C Target</a:t>
            </a: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45 MeV-</a:t>
            </a:r>
            <a:r>
              <a:rPr lang="en-US" sz="3600" dirty="0" err="1" smtClean="0"/>
              <a:t>Polarimeter</a:t>
            </a:r>
            <a:r>
              <a:rPr lang="en-US" sz="3600" dirty="0" smtClean="0"/>
              <a:t> (Upgrade)</a:t>
            </a:r>
            <a:endParaRPr lang="en-US" sz="3600" dirty="0"/>
          </a:p>
        </p:txBody>
      </p:sp>
      <p:pic>
        <p:nvPicPr>
          <p:cNvPr id="7" name="Bild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37"/>
          <a:stretch/>
        </p:blipFill>
        <p:spPr bwMode="auto">
          <a:xfrm>
            <a:off x="3852208" y="1412776"/>
            <a:ext cx="2520000" cy="14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98"/>
          <a:stretch/>
        </p:blipFill>
        <p:spPr bwMode="auto">
          <a:xfrm>
            <a:off x="6516496" y="1412776"/>
            <a:ext cx="2520000" cy="14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4"/>
          <a:stretch/>
        </p:blipFill>
        <p:spPr bwMode="auto">
          <a:xfrm>
            <a:off x="3852208" y="4329096"/>
            <a:ext cx="2520000" cy="14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6480496" y="4327172"/>
            <a:ext cx="2520000" cy="149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5577763" y="3212976"/>
            <a:ext cx="188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Pol. H</a:t>
            </a:r>
            <a:r>
              <a:rPr lang="de-DE" baseline="30000" dirty="0" smtClean="0"/>
              <a:t>-</a:t>
            </a:r>
            <a:r>
              <a:rPr lang="de-DE" dirty="0" smtClean="0"/>
              <a:t> on C </a:t>
            </a:r>
            <a:r>
              <a:rPr lang="de-DE" dirty="0" err="1" smtClean="0"/>
              <a:t>target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318077" y="5867980"/>
            <a:ext cx="214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Pol. D</a:t>
            </a:r>
            <a:r>
              <a:rPr lang="de-DE" baseline="30000" dirty="0" smtClean="0"/>
              <a:t>-</a:t>
            </a:r>
            <a:r>
              <a:rPr lang="de-DE" dirty="0" smtClean="0"/>
              <a:t> on CH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70" y="4221328"/>
            <a:ext cx="278451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0827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299786" y="5363924"/>
            <a:ext cx="4465638" cy="64633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4789488" y="3261522"/>
            <a:ext cx="1942752" cy="21602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15" descr="juelic_90d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9488" y="3860800"/>
            <a:ext cx="35988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/>
              <a:t>COSY‘s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Inhaltsplatzhalter 8"/>
          <p:cNvSpPr txBox="1">
            <a:spLocks/>
          </p:cNvSpPr>
          <p:nvPr/>
        </p:nvSpPr>
        <p:spPr>
          <a:xfrm>
            <a:off x="4842594" y="6057602"/>
            <a:ext cx="2825750" cy="539750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1100" i="1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AEG </a:t>
            </a:r>
            <a:r>
              <a:rPr lang="de-DE" sz="1100" i="1" dirty="0" err="1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cyclotron</a:t>
            </a:r>
            <a:endParaRPr lang="en-US" sz="1100" i="1" dirty="0" smtClean="0">
              <a:solidFill>
                <a:srgbClr val="51515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Inhaltsplatzhalter 9"/>
          <p:cNvSpPr txBox="1">
            <a:spLocks/>
          </p:cNvSpPr>
          <p:nvPr/>
        </p:nvSpPr>
        <p:spPr>
          <a:xfrm>
            <a:off x="4914900" y="1052513"/>
            <a:ext cx="3113088" cy="3781425"/>
          </a:xfrm>
          <a:prstGeom prst="rect">
            <a:avLst/>
          </a:prstGeom>
          <a:ln/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AEG design</a:t>
            </a:r>
          </a:p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Request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for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quote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: 	1961</a:t>
            </a:r>
          </a:p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First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internal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beam: 	1968</a:t>
            </a:r>
          </a:p>
          <a:p>
            <a:pPr marL="0" indent="0">
              <a:buFontTx/>
              <a:buNone/>
            </a:pPr>
            <a:r>
              <a:rPr lang="de-DE" sz="1500" b="1" dirty="0">
                <a:solidFill>
                  <a:srgbClr val="515151"/>
                </a:solidFill>
                <a:cs typeface="Arial" pitchFamily="34" charset="0"/>
              </a:rPr>
              <a:t>U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pgrade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for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COSY: 	1990</a:t>
            </a:r>
          </a:p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Pole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diameter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3.3 m / 700 t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iron</a:t>
            </a:r>
            <a:endParaRPr lang="de-DE" sz="1500" b="1" dirty="0" smtClean="0">
              <a:solidFill>
                <a:srgbClr val="515151"/>
              </a:solidFill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&lt;B&gt;</a:t>
            </a:r>
            <a:r>
              <a:rPr lang="de-DE" sz="1500" b="1" baseline="-25000" dirty="0" err="1" smtClean="0">
                <a:solidFill>
                  <a:srgbClr val="515151"/>
                </a:solidFill>
                <a:cs typeface="Arial" pitchFamily="34" charset="0"/>
              </a:rPr>
              <a:t>max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=1.35 T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B</a:t>
            </a:r>
            <a:r>
              <a:rPr lang="de-DE" sz="1500" b="1" baseline="-25000" dirty="0" err="1" smtClean="0">
                <a:solidFill>
                  <a:srgbClr val="515151"/>
                </a:solidFill>
                <a:cs typeface="Arial" pitchFamily="34" charset="0"/>
              </a:rPr>
              <a:t>hill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= 1.97 T</a:t>
            </a:r>
          </a:p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20 – 30 MHz (h=3)</a:t>
            </a:r>
          </a:p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22.5-45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MeV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/A </a:t>
            </a:r>
          </a:p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2-4.5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keV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/A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injection</a:t>
            </a:r>
            <a:endParaRPr lang="de-DE" sz="1500" b="1" dirty="0" smtClean="0">
              <a:solidFill>
                <a:srgbClr val="515151"/>
              </a:solidFill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3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ion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sources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(2 </a:t>
            </a:r>
            <a:r>
              <a:rPr lang="de-DE" sz="1500" b="1" dirty="0" err="1" smtClean="0">
                <a:solidFill>
                  <a:srgbClr val="515151"/>
                </a:solidFill>
                <a:cs typeface="Arial" pitchFamily="34" charset="0"/>
              </a:rPr>
              <a:t>multicusp</a:t>
            </a:r>
            <a:r>
              <a:rPr lang="de-DE" sz="1500" b="1" dirty="0" smtClean="0">
                <a:solidFill>
                  <a:srgbClr val="515151"/>
                </a:solidFill>
                <a:cs typeface="Arial" pitchFamily="34" charset="0"/>
              </a:rPr>
              <a:t> +pol. CBS)</a:t>
            </a:r>
            <a:endParaRPr lang="en-US" sz="1500" b="1" dirty="0" smtClean="0">
              <a:solidFill>
                <a:srgbClr val="515151"/>
              </a:solidFill>
              <a:cs typeface="Arial" pitchFamily="34" charset="0"/>
            </a:endParaRPr>
          </a:p>
        </p:txBody>
      </p:sp>
      <p:pic>
        <p:nvPicPr>
          <p:cNvPr id="8" name="Picture 129" descr="Zy-B"/>
          <p:cNvPicPr preferRelativeResize="0"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23850" y="1676400"/>
            <a:ext cx="4248150" cy="3371850"/>
          </a:xfrm>
          <a:prstGeom prst="rect">
            <a:avLst/>
          </a:prstGeom>
          <a:noFill/>
          <a:ln/>
        </p:spPr>
      </p:pic>
      <p:sp>
        <p:nvSpPr>
          <p:cNvPr id="5" name="Textfeld 4"/>
          <p:cNvSpPr txBox="1"/>
          <p:nvPr/>
        </p:nvSpPr>
        <p:spPr>
          <a:xfrm>
            <a:off x="300431" y="5363924"/>
            <a:ext cx="4561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routinely</a:t>
            </a:r>
            <a:r>
              <a:rPr lang="de-DE" b="1" dirty="0" smtClean="0"/>
              <a:t> 45 </a:t>
            </a:r>
            <a:r>
              <a:rPr lang="de-DE" b="1" dirty="0" err="1" smtClean="0"/>
              <a:t>MeV</a:t>
            </a:r>
            <a:r>
              <a:rPr lang="de-DE" b="1" dirty="0" smtClean="0"/>
              <a:t> H</a:t>
            </a:r>
            <a:r>
              <a:rPr lang="de-DE" b="1" baseline="30000" dirty="0" smtClean="0"/>
              <a:t>-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75 </a:t>
            </a:r>
            <a:r>
              <a:rPr lang="de-DE" b="1" dirty="0" err="1" smtClean="0"/>
              <a:t>MeV</a:t>
            </a:r>
            <a:r>
              <a:rPr lang="de-DE" b="1" dirty="0" smtClean="0"/>
              <a:t> D</a:t>
            </a:r>
            <a:r>
              <a:rPr lang="de-DE" b="1" baseline="30000" dirty="0" smtClean="0"/>
              <a:t>-</a:t>
            </a:r>
            <a:r>
              <a:rPr lang="de-DE" b="1" dirty="0" smtClean="0"/>
              <a:t>  </a:t>
            </a:r>
            <a:r>
              <a:rPr lang="de-DE" b="1" dirty="0" err="1" smtClean="0"/>
              <a:t>for</a:t>
            </a:r>
            <a:r>
              <a:rPr lang="de-DE" b="1" dirty="0" smtClean="0"/>
              <a:t> COSY</a:t>
            </a:r>
            <a:br>
              <a:rPr lang="de-DE" b="1" dirty="0" smtClean="0"/>
            </a:br>
            <a:r>
              <a:rPr lang="de-DE" b="1" dirty="0" smtClean="0"/>
              <a:t>	</a:t>
            </a:r>
            <a:r>
              <a:rPr lang="de-DE" b="1" dirty="0" err="1" smtClean="0"/>
              <a:t>with</a:t>
            </a:r>
            <a:r>
              <a:rPr lang="de-DE" b="1" dirty="0" smtClean="0"/>
              <a:t> 20 </a:t>
            </a:r>
            <a:r>
              <a:rPr lang="de-DE" b="1" dirty="0" err="1" smtClean="0"/>
              <a:t>ms</a:t>
            </a:r>
            <a:r>
              <a:rPr lang="de-DE" b="1" dirty="0" smtClean="0"/>
              <a:t> </a:t>
            </a:r>
            <a:r>
              <a:rPr lang="de-DE" b="1" dirty="0" err="1" smtClean="0"/>
              <a:t>stripping</a:t>
            </a:r>
            <a:r>
              <a:rPr lang="de-DE" b="1" dirty="0" smtClean="0"/>
              <a:t> </a:t>
            </a:r>
            <a:r>
              <a:rPr lang="de-DE" b="1" dirty="0" err="1" smtClean="0"/>
              <a:t>injection</a:t>
            </a:r>
            <a:r>
              <a:rPr lang="de-DE" b="1" dirty="0" smtClean="0"/>
              <a:t>/</a:t>
            </a:r>
            <a:r>
              <a:rPr lang="de-DE" b="1" dirty="0" err="1" smtClean="0"/>
              <a:t>cycle</a:t>
            </a:r>
            <a:endParaRPr lang="en-US" b="1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4306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45 </a:t>
            </a:r>
            <a:r>
              <a:rPr lang="de-DE" dirty="0" err="1" smtClean="0"/>
              <a:t>MeV</a:t>
            </a:r>
            <a:r>
              <a:rPr lang="de-DE" dirty="0" smtClean="0"/>
              <a:t> Polarimeter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5" name="Picture 6" descr="nep190598-0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121" y="813722"/>
            <a:ext cx="2995920" cy="399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ieren 14"/>
          <p:cNvGrpSpPr/>
          <p:nvPr/>
        </p:nvGrpSpPr>
        <p:grpSpPr>
          <a:xfrm>
            <a:off x="612080" y="2421062"/>
            <a:ext cx="3671888" cy="3888258"/>
            <a:chOff x="539750" y="2205038"/>
            <a:chExt cx="3671888" cy="3888258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39750" y="2205038"/>
              <a:ext cx="3671888" cy="779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 err="1"/>
                <a:t>Several</a:t>
              </a:r>
              <a:r>
                <a:rPr lang="de-DE" dirty="0"/>
                <a:t> </a:t>
              </a:r>
              <a:r>
                <a:rPr lang="de-DE" dirty="0" err="1"/>
                <a:t>Carbon</a:t>
              </a:r>
              <a:r>
                <a:rPr lang="de-DE" dirty="0"/>
                <a:t> </a:t>
              </a:r>
              <a:r>
                <a:rPr lang="de-DE" dirty="0" err="1" smtClean="0"/>
                <a:t>targets</a:t>
              </a:r>
              <a:r>
                <a:rPr lang="de-DE" dirty="0" smtClean="0"/>
                <a:t> (C)</a:t>
              </a:r>
              <a:endParaRPr lang="de-DE" dirty="0"/>
            </a:p>
            <a:p>
              <a:pPr>
                <a:spcBef>
                  <a:spcPct val="50000"/>
                </a:spcBef>
              </a:pPr>
              <a:r>
                <a:rPr lang="de-DE" dirty="0"/>
                <a:t>		</a:t>
              </a:r>
              <a:r>
                <a:rPr lang="de-DE" dirty="0" err="1"/>
                <a:t>Chromox</a:t>
              </a:r>
              <a:r>
                <a:rPr lang="de-DE" dirty="0"/>
                <a:t> </a:t>
              </a:r>
              <a:r>
                <a:rPr lang="de-DE" dirty="0" err="1"/>
                <a:t>viewer</a:t>
              </a:r>
              <a:endParaRPr lang="de-DE" dirty="0"/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900113" y="2638896"/>
              <a:ext cx="2519362" cy="3454400"/>
              <a:chOff x="900113" y="2565400"/>
              <a:chExt cx="2519362" cy="3454400"/>
            </a:xfrm>
          </p:grpSpPr>
          <p:pic>
            <p:nvPicPr>
              <p:cNvPr id="6" name="Picture 7" descr="NEPol_Target_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275" y="3860800"/>
                <a:ext cx="1619250" cy="215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900113" y="2565400"/>
                <a:ext cx="1511300" cy="16557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900113" y="2565400"/>
                <a:ext cx="1511300" cy="26638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1"/>
              <p:cNvSpPr>
                <a:spLocks noChangeShapeType="1"/>
              </p:cNvSpPr>
              <p:nvPr/>
            </p:nvSpPr>
            <p:spPr bwMode="auto">
              <a:xfrm>
                <a:off x="900113" y="2565400"/>
                <a:ext cx="1511300" cy="30956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2"/>
              <p:cNvSpPr>
                <a:spLocks noChangeShapeType="1"/>
              </p:cNvSpPr>
              <p:nvPr/>
            </p:nvSpPr>
            <p:spPr bwMode="auto">
              <a:xfrm flipH="1">
                <a:off x="2484438" y="2924175"/>
                <a:ext cx="935037" cy="19446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>
                <a:off x="900113" y="2565400"/>
                <a:ext cx="1511300" cy="2016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3" name="Picture 3" descr="NEPol November 200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2" t="8645" b="7265"/>
          <a:stretch/>
        </p:blipFill>
        <p:spPr bwMode="auto">
          <a:xfrm>
            <a:off x="4402509" y="3546177"/>
            <a:ext cx="4163144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48593" y="1070048"/>
            <a:ext cx="38163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Arial Black" pitchFamily="34" charset="0"/>
              </a:rPr>
              <a:t> </a:t>
            </a:r>
            <a:r>
              <a:rPr lang="en-US" sz="1400" dirty="0" err="1">
                <a:latin typeface="Arial Black" pitchFamily="34" charset="0"/>
              </a:rPr>
              <a:t>pC</a:t>
            </a:r>
            <a:r>
              <a:rPr lang="en-US" sz="1400" dirty="0">
                <a:latin typeface="Arial Black" pitchFamily="34" charset="0"/>
              </a:rPr>
              <a:t> elastic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Arial Black" pitchFamily="34" charset="0"/>
              </a:rPr>
              <a:t> </a:t>
            </a:r>
            <a:r>
              <a:rPr lang="en-US" sz="1400" dirty="0" err="1">
                <a:latin typeface="Arial Black" pitchFamily="34" charset="0"/>
              </a:rPr>
              <a:t>NaI</a:t>
            </a:r>
            <a:r>
              <a:rPr lang="en-US" sz="1400" dirty="0">
                <a:latin typeface="Arial Black" pitchFamily="34" charset="0"/>
              </a:rPr>
              <a:t> scintillator @ 52.5° (Lab)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Arial Black" pitchFamily="34" charset="0"/>
              </a:rPr>
              <a:t> Amplifier &amp; TSCA for MHz Counter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Arial Black" pitchFamily="34" charset="0"/>
              </a:rPr>
              <a:t> Pulse height analysis</a:t>
            </a:r>
          </a:p>
        </p:txBody>
      </p:sp>
      <p:sp>
        <p:nvSpPr>
          <p:cNvPr id="18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653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600" dirty="0" smtClean="0"/>
              <a:t>Monitoring Beam </a:t>
            </a:r>
            <a:r>
              <a:rPr lang="de-DE" sz="3600" dirty="0" err="1" smtClean="0"/>
              <a:t>Asymmetries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2420938"/>
            <a:ext cx="5394325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1557338"/>
            <a:ext cx="322103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00788" y="3429000"/>
            <a:ext cx="25923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Solenoid reversal</a:t>
            </a:r>
          </a:p>
          <a:p>
            <a:pPr>
              <a:spcBef>
                <a:spcPct val="50000"/>
              </a:spcBef>
            </a:pPr>
            <a:r>
              <a:rPr lang="de-DE"/>
              <a:t>Transition unit retuned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3348038" y="3644900"/>
            <a:ext cx="29527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4572000" y="4076700"/>
            <a:ext cx="1728788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164388" y="1989138"/>
            <a:ext cx="14398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11 </a:t>
            </a:r>
            <a:r>
              <a:rPr lang="de-DE" dirty="0" err="1" smtClean="0"/>
              <a:t>days</a:t>
            </a:r>
            <a:r>
              <a:rPr lang="de-DE" dirty="0" smtClean="0"/>
              <a:t> 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deuteron</a:t>
            </a:r>
            <a:r>
              <a:rPr lang="de-DE" dirty="0" smtClean="0"/>
              <a:t> beam</a:t>
            </a:r>
            <a:endParaRPr lang="de-DE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8548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600" dirty="0" err="1" smtClean="0"/>
              <a:t>Testbench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Atomic</a:t>
            </a:r>
            <a:r>
              <a:rPr lang="de-DE" sz="3600" dirty="0" smtClean="0"/>
              <a:t> beam </a:t>
            </a:r>
            <a:r>
              <a:rPr lang="de-DE" sz="3600" dirty="0" err="1" smtClean="0"/>
              <a:t>parts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6" name="Grafik 5" descr="ARD_Status_Nov_2011  (H (D) beams)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916832"/>
            <a:ext cx="4180157" cy="31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4860032" y="2028904"/>
            <a:ext cx="39604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>
                <a:latin typeface="Calibri" pitchFamily="34" charset="0"/>
              </a:rPr>
              <a:t>Equipment </a:t>
            </a:r>
            <a:r>
              <a:rPr lang="de-DE" dirty="0" err="1" smtClean="0">
                <a:latin typeface="Calibri" pitchFamily="34" charset="0"/>
              </a:rPr>
              <a:t>for</a:t>
            </a:r>
            <a:r>
              <a:rPr lang="de-DE" dirty="0" smtClean="0">
                <a:latin typeface="Calibri" pitchFamily="34" charset="0"/>
              </a:rPr>
              <a:t> neutral </a:t>
            </a:r>
            <a:r>
              <a:rPr lang="de-DE" dirty="0" err="1" smtClean="0">
                <a:latin typeface="Calibri" pitchFamily="34" charset="0"/>
              </a:rPr>
              <a:t>beams</a:t>
            </a:r>
            <a:r>
              <a:rPr lang="de-DE" dirty="0" smtClean="0">
                <a:latin typeface="Calibri" pitchFamily="34" charset="0"/>
              </a:rPr>
              <a:t>:</a:t>
            </a:r>
          </a:p>
          <a:p>
            <a:endParaRPr lang="de-DE" dirty="0">
              <a:latin typeface="Calibri" pitchFamily="34" charset="0"/>
            </a:endParaRPr>
          </a:p>
          <a:p>
            <a:r>
              <a:rPr lang="de-DE" dirty="0" smtClean="0">
                <a:latin typeface="Calibri" pitchFamily="34" charset="0"/>
              </a:rPr>
              <a:t>Quadrupole </a:t>
            </a:r>
            <a:r>
              <a:rPr lang="de-DE" dirty="0" err="1" smtClean="0">
                <a:latin typeface="Calibri" pitchFamily="34" charset="0"/>
              </a:rPr>
              <a:t>mass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spectrometer</a:t>
            </a:r>
            <a:r>
              <a:rPr lang="de-DE" dirty="0" smtClean="0">
                <a:latin typeface="Calibri" pitchFamily="34" charset="0"/>
              </a:rPr>
              <a:t>,</a:t>
            </a:r>
          </a:p>
          <a:p>
            <a:r>
              <a:rPr lang="de-DE" dirty="0" smtClean="0">
                <a:latin typeface="Calibri" pitchFamily="34" charset="0"/>
              </a:rPr>
              <a:t>TOF </a:t>
            </a:r>
            <a:r>
              <a:rPr lang="de-DE" dirty="0" err="1" smtClean="0">
                <a:latin typeface="Calibri" pitchFamily="34" charset="0"/>
              </a:rPr>
              <a:t>spectrometer</a:t>
            </a:r>
            <a:r>
              <a:rPr lang="de-DE" dirty="0" smtClean="0">
                <a:latin typeface="Calibri" pitchFamily="34" charset="0"/>
              </a:rPr>
              <a:t>,</a:t>
            </a:r>
          </a:p>
          <a:p>
            <a:r>
              <a:rPr lang="de-DE" dirty="0" err="1" smtClean="0">
                <a:latin typeface="Calibri" pitchFamily="34" charset="0"/>
              </a:rPr>
              <a:t>Compression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tubes</a:t>
            </a:r>
            <a:r>
              <a:rPr lang="de-DE" dirty="0" smtClean="0">
                <a:latin typeface="Calibri" pitchFamily="34" charset="0"/>
              </a:rPr>
              <a:t>,</a:t>
            </a:r>
          </a:p>
          <a:p>
            <a:r>
              <a:rPr lang="de-DE" dirty="0" err="1" smtClean="0">
                <a:latin typeface="Calibri" pitchFamily="34" charset="0"/>
              </a:rPr>
              <a:t>Diaphragms</a:t>
            </a:r>
            <a:r>
              <a:rPr lang="de-DE" dirty="0" smtClean="0">
                <a:latin typeface="Calibri" pitchFamily="34" charset="0"/>
              </a:rPr>
              <a:t>, </a:t>
            </a:r>
            <a:r>
              <a:rPr lang="de-DE" dirty="0" err="1" smtClean="0">
                <a:latin typeface="Calibri" pitchFamily="34" charset="0"/>
              </a:rPr>
              <a:t>Chopper</a:t>
            </a:r>
            <a:r>
              <a:rPr lang="de-DE" dirty="0" smtClean="0">
                <a:latin typeface="Calibri" pitchFamily="34" charset="0"/>
              </a:rPr>
              <a:t>, Scanner etc. </a:t>
            </a:r>
            <a:r>
              <a:rPr lang="de-DE" dirty="0">
                <a:latin typeface="Calibri" pitchFamily="34" charset="0"/>
              </a:rPr>
              <a:t/>
            </a:r>
            <a:br>
              <a:rPr lang="de-DE" dirty="0">
                <a:latin typeface="Calibri" pitchFamily="34" charset="0"/>
              </a:rPr>
            </a:br>
            <a:endParaRPr lang="de-DE" dirty="0" smtClean="0">
              <a:latin typeface="Calibri" pitchFamily="34" charset="0"/>
            </a:endParaRPr>
          </a:p>
          <a:p>
            <a:r>
              <a:rPr lang="de-DE" dirty="0" err="1" smtClean="0">
                <a:latin typeface="Calibri" pitchFamily="34" charset="0"/>
              </a:rPr>
              <a:t>For</a:t>
            </a:r>
            <a:r>
              <a:rPr lang="de-DE" dirty="0" smtClean="0">
                <a:latin typeface="Calibri" pitchFamily="34" charset="0"/>
              </a:rPr>
              <a:t>: </a:t>
            </a:r>
          </a:p>
          <a:p>
            <a:endParaRPr lang="de-DE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dirty="0" err="1">
                <a:latin typeface="Calibri" pitchFamily="34" charset="0"/>
              </a:rPr>
              <a:t>Intensity</a:t>
            </a:r>
            <a:endParaRPr lang="de-DE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dirty="0" err="1">
                <a:latin typeface="Calibri" pitchFamily="34" charset="0"/>
              </a:rPr>
              <a:t>Density</a:t>
            </a:r>
            <a:r>
              <a:rPr lang="de-DE" dirty="0">
                <a:latin typeface="Calibri" pitchFamily="34" charset="0"/>
              </a:rPr>
              <a:t>, </a:t>
            </a:r>
            <a:r>
              <a:rPr lang="de-DE" dirty="0" err="1">
                <a:latin typeface="Calibri" pitchFamily="34" charset="0"/>
              </a:rPr>
              <a:t>profiles</a:t>
            </a:r>
            <a:endParaRPr lang="de-DE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dirty="0" err="1">
                <a:latin typeface="Calibri" pitchFamily="34" charset="0"/>
              </a:rPr>
              <a:t>Velocity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distribution</a:t>
            </a:r>
            <a:endParaRPr lang="de-DE" dirty="0" smtClean="0">
              <a:latin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9315" y="1089611"/>
            <a:ext cx="57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latin typeface="Calibri" pitchFamily="34" charset="0"/>
              </a:rPr>
              <a:t>Used</a:t>
            </a:r>
            <a:r>
              <a:rPr lang="de-DE" sz="2400" b="1" dirty="0" smtClean="0">
                <a:latin typeface="Calibri" pitchFamily="34" charset="0"/>
              </a:rPr>
              <a:t> </a:t>
            </a:r>
            <a:r>
              <a:rPr lang="de-DE" sz="2400" b="1" dirty="0" err="1" smtClean="0">
                <a:latin typeface="Calibri" pitchFamily="34" charset="0"/>
              </a:rPr>
              <a:t>for</a:t>
            </a:r>
            <a:r>
              <a:rPr lang="de-DE" sz="2400" b="1" dirty="0" smtClean="0">
                <a:latin typeface="Calibri" pitchFamily="34" charset="0"/>
              </a:rPr>
              <a:t> offline </a:t>
            </a:r>
            <a:r>
              <a:rPr lang="de-DE" sz="2400" b="1" dirty="0" err="1" smtClean="0">
                <a:latin typeface="Calibri" pitchFamily="34" charset="0"/>
              </a:rPr>
              <a:t>tests</a:t>
            </a:r>
            <a:r>
              <a:rPr lang="de-DE" sz="2400" b="1" dirty="0" smtClean="0">
                <a:latin typeface="Calibri" pitchFamily="34" charset="0"/>
              </a:rPr>
              <a:t> </a:t>
            </a:r>
            <a:r>
              <a:rPr lang="de-DE" sz="2400" b="1" dirty="0" err="1">
                <a:latin typeface="Calibri" pitchFamily="34" charset="0"/>
              </a:rPr>
              <a:t>of</a:t>
            </a:r>
            <a:r>
              <a:rPr lang="de-DE" sz="2400" b="1" dirty="0">
                <a:latin typeface="Calibri" pitchFamily="34" charset="0"/>
              </a:rPr>
              <a:t> </a:t>
            </a:r>
            <a:r>
              <a:rPr lang="de-DE" sz="2400" b="1" dirty="0" smtClean="0">
                <a:latin typeface="Calibri" pitchFamily="34" charset="0"/>
              </a:rPr>
              <a:t>e.g. </a:t>
            </a:r>
            <a:r>
              <a:rPr lang="de-DE" sz="2400" b="1" dirty="0" err="1" smtClean="0">
                <a:latin typeface="Calibri" pitchFamily="34" charset="0"/>
              </a:rPr>
              <a:t>transition</a:t>
            </a:r>
            <a:r>
              <a:rPr lang="de-DE" sz="2400" b="1" dirty="0" smtClean="0">
                <a:latin typeface="Calibri" pitchFamily="34" charset="0"/>
              </a:rPr>
              <a:t> </a:t>
            </a:r>
            <a:r>
              <a:rPr lang="de-DE" sz="2400" b="1" dirty="0" err="1" smtClean="0">
                <a:latin typeface="Calibri" pitchFamily="34" charset="0"/>
              </a:rPr>
              <a:t>units</a:t>
            </a:r>
            <a:endParaRPr lang="en-US" sz="24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23528" y="5192032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dirty="0" err="1" smtClean="0"/>
              <a:t>cw</a:t>
            </a:r>
            <a:r>
              <a:rPr lang="de-DE" dirty="0" smtClean="0"/>
              <a:t> </a:t>
            </a:r>
            <a:r>
              <a:rPr lang="de-DE" dirty="0" err="1"/>
              <a:t>operation</a:t>
            </a:r>
            <a:r>
              <a:rPr lang="de-DE" dirty="0"/>
              <a:t>: </a:t>
            </a:r>
            <a:r>
              <a:rPr lang="de-DE" dirty="0" smtClean="0"/>
              <a:t>4x10</a:t>
            </a:r>
            <a:r>
              <a:rPr lang="de-DE" baseline="30000" dirty="0" smtClean="0"/>
              <a:t>16 </a:t>
            </a:r>
            <a:r>
              <a:rPr lang="de-DE" dirty="0" smtClean="0"/>
              <a:t>(</a:t>
            </a:r>
            <a:r>
              <a:rPr lang="de-DE" dirty="0" err="1" smtClean="0"/>
              <a:t>initial</a:t>
            </a:r>
            <a:r>
              <a:rPr lang="de-DE" dirty="0" smtClean="0"/>
              <a:t> CBS)</a:t>
            </a:r>
            <a:endParaRPr lang="de-DE" baseline="30000" dirty="0"/>
          </a:p>
          <a:p>
            <a:pPr lvl="1"/>
            <a:r>
              <a:rPr lang="de-DE" dirty="0" err="1"/>
              <a:t>Pulsed</a:t>
            </a:r>
            <a:r>
              <a:rPr lang="de-DE" dirty="0"/>
              <a:t>: 7.5x10</a:t>
            </a:r>
            <a:r>
              <a:rPr lang="de-DE" baseline="30000" dirty="0"/>
              <a:t>16  </a:t>
            </a:r>
            <a:r>
              <a:rPr lang="de-DE" dirty="0"/>
              <a:t>(COSY </a:t>
            </a:r>
            <a:r>
              <a:rPr lang="de-DE" dirty="0" err="1"/>
              <a:t>operation</a:t>
            </a:r>
            <a:r>
              <a:rPr lang="de-DE" dirty="0"/>
              <a:t>)</a:t>
            </a:r>
            <a:endParaRPr lang="de-DE" baseline="30000" dirty="0"/>
          </a:p>
          <a:p>
            <a:pPr lvl="1"/>
            <a:r>
              <a:rPr lang="de-DE" dirty="0" err="1"/>
              <a:t>Improved</a:t>
            </a:r>
            <a:r>
              <a:rPr lang="de-DE" dirty="0"/>
              <a:t>: 11x10</a:t>
            </a:r>
            <a:r>
              <a:rPr lang="de-DE" baseline="30000" dirty="0"/>
              <a:t>16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spare PM </a:t>
            </a:r>
            <a:r>
              <a:rPr lang="de-DE" dirty="0" err="1"/>
              <a:t>hexapoles</a:t>
            </a:r>
            <a:r>
              <a:rPr lang="de-DE" dirty="0"/>
              <a:t> (EDDA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8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921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dirty="0" smtClean="0"/>
              <a:t>Pulsed ABS development</a:t>
            </a:r>
            <a:endParaRPr lang="en-US" dirty="0"/>
          </a:p>
        </p:txBody>
      </p:sp>
      <p:pic>
        <p:nvPicPr>
          <p:cNvPr id="8" name="Picture 3" descr="New Diss 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09712"/>
            <a:ext cx="2879725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63938" y="1268760"/>
            <a:ext cx="5351462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 smtClean="0"/>
              <a:t>Optimized </a:t>
            </a:r>
            <a:r>
              <a:rPr lang="en-US" b="1" dirty="0" smtClean="0"/>
              <a:t>design </a:t>
            </a:r>
            <a:r>
              <a:rPr lang="en-US" b="1" dirty="0"/>
              <a:t>for pulsed operation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/>
              <a:t>Improved performance:</a:t>
            </a:r>
            <a:br>
              <a:rPr lang="en-US" b="1" dirty="0"/>
            </a:br>
            <a:r>
              <a:rPr lang="en-US" b="1" dirty="0"/>
              <a:t>	doubles density for free atomic beam</a:t>
            </a:r>
            <a:br>
              <a:rPr lang="en-US" b="1" dirty="0"/>
            </a:br>
            <a:r>
              <a:rPr lang="en-US" b="1" dirty="0"/>
              <a:t>	better beam cooling</a:t>
            </a:r>
            <a:br>
              <a:rPr lang="en-US" b="1" dirty="0"/>
            </a:br>
            <a:r>
              <a:rPr lang="en-US" b="1" dirty="0"/>
              <a:t>	higher gas flux</a:t>
            </a:r>
            <a:br>
              <a:rPr lang="en-US" b="1" dirty="0"/>
            </a:br>
            <a:r>
              <a:rPr lang="en-US" b="1" dirty="0"/>
              <a:t>	up to 3 kW RF </a:t>
            </a:r>
            <a:r>
              <a:rPr lang="en-US" b="1" dirty="0" smtClean="0"/>
              <a:t>power</a:t>
            </a:r>
            <a:endParaRPr lang="en-US" b="1" dirty="0"/>
          </a:p>
        </p:txBody>
      </p:sp>
      <p:pic>
        <p:nvPicPr>
          <p:cNvPr id="11" name="Picture 6" descr="Diss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9038" y="3810000"/>
            <a:ext cx="1684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48"/>
          <a:stretch>
            <a:fillRect/>
          </a:stretch>
        </p:blipFill>
        <p:spPr bwMode="auto">
          <a:xfrm>
            <a:off x="5867400" y="3781425"/>
            <a:ext cx="28797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757518"/>
            <a:ext cx="2880000" cy="2352863"/>
          </a:xfrm>
          <a:prstGeom prst="rect">
            <a:avLst/>
          </a:prstGeom>
        </p:spPr>
      </p:pic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871" y="3520470"/>
            <a:ext cx="1260000" cy="94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486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Outlook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6" name="Picture 2" descr="http://www.helmholtz-ard.de/sites/site_ard/content/e8/column-objekt10/img/Motors_and_Innovation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95887" y="2502966"/>
            <a:ext cx="391318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Accelerator Research and Developmen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1108025"/>
            <a:ext cx="8785225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395288" y="2708275"/>
            <a:ext cx="7129462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R&amp;D for Hadron Storage Rings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Topics</a:t>
            </a:r>
            <a:r>
              <a:rPr lang="en-US" dirty="0">
                <a:latin typeface="Calibri" pitchFamily="34" charset="0"/>
              </a:rPr>
              <a:t> (with FZJ as leading lab)</a:t>
            </a:r>
          </a:p>
          <a:p>
            <a:endParaRPr lang="en-US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(polarized) Ion sources for hadron storage rings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Assure high intensity beams for </a:t>
            </a:r>
            <a:r>
              <a:rPr lang="en-US" dirty="0" smtClean="0">
                <a:latin typeface="Calibri" pitchFamily="34" charset="0"/>
              </a:rPr>
              <a:t>COSY/JEDI</a:t>
            </a:r>
            <a:endParaRPr lang="en-US" dirty="0">
              <a:latin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Enable experiments </a:t>
            </a:r>
            <a:r>
              <a:rPr lang="en-US" dirty="0">
                <a:latin typeface="Calibri" pitchFamily="34" charset="0"/>
              </a:rPr>
              <a:t>at </a:t>
            </a:r>
            <a:r>
              <a:rPr lang="en-US" dirty="0" smtClean="0">
                <a:latin typeface="Calibri" pitchFamily="34" charset="0"/>
              </a:rPr>
              <a:t>e.g. FAIR </a:t>
            </a:r>
            <a:r>
              <a:rPr lang="en-US" dirty="0">
                <a:latin typeface="Calibri" pitchFamily="34" charset="0"/>
              </a:rPr>
              <a:t>with polarized beams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Combined electrostatic and magnetic deflectors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Search for an electric dipole moment in p, d and He3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High energy beam cooling and broad band stochastic cooling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Electron cooling up to COSY’s maximum momentum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Electron cooling for HESR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Fast stochastic cooling at different energies</a:t>
            </a:r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6266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59632" y="2370379"/>
            <a:ext cx="6624736" cy="2117241"/>
          </a:xfrm>
        </p:spPr>
        <p:txBody>
          <a:bodyPr/>
          <a:lstStyle/>
          <a:p>
            <a:r>
              <a:rPr lang="en-US" sz="6600" dirty="0" smtClean="0"/>
              <a:t>Thank you for your attention</a:t>
            </a:r>
            <a:endParaRPr lang="en-US" sz="6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9138" y="19050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3605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Ion Sources at the Injector Cyclotron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17575" y="1844675"/>
            <a:ext cx="7251700" cy="4068763"/>
            <a:chOff x="578" y="1162"/>
            <a:chExt cx="4568" cy="2563"/>
          </a:xfrm>
        </p:grpSpPr>
        <p:pic>
          <p:nvPicPr>
            <p:cNvPr id="7" name="Picture 4" descr="COSY-Injektor Übersicht 20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1162"/>
              <a:ext cx="4534" cy="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39" y="2931"/>
              <a:ext cx="7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Arial Black" pitchFamily="34" charset="0"/>
                </a:rPr>
                <a:t>Wien filter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78" y="1488"/>
              <a:ext cx="7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Arial Black" pitchFamily="34" charset="0"/>
                </a:rPr>
                <a:t>Lamb shift</a:t>
              </a: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927" y="1480"/>
              <a:ext cx="182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8"/>
            <p:cNvSpPr>
              <a:spLocks noChangeAspect="1" noChangeArrowheads="1"/>
            </p:cNvSpPr>
            <p:nvPr/>
          </p:nvSpPr>
          <p:spPr bwMode="auto">
            <a:xfrm>
              <a:off x="1973" y="2069"/>
              <a:ext cx="136" cy="82"/>
            </a:xfrm>
            <a:prstGeom prst="curvedUpArrow">
              <a:avLst>
                <a:gd name="adj1" fmla="val 33171"/>
                <a:gd name="adj2" fmla="val 66341"/>
                <a:gd name="adj3" fmla="val 3333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9"/>
            <p:cNvSpPr>
              <a:spLocks noChangeAspect="1" noChangeArrowheads="1"/>
            </p:cNvSpPr>
            <p:nvPr/>
          </p:nvSpPr>
          <p:spPr bwMode="auto">
            <a:xfrm>
              <a:off x="612" y="3294"/>
              <a:ext cx="136" cy="82"/>
            </a:xfrm>
            <a:prstGeom prst="curvedUpArrow">
              <a:avLst>
                <a:gd name="adj1" fmla="val 33171"/>
                <a:gd name="adj2" fmla="val 66341"/>
                <a:gd name="adj3" fmla="val 3333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0"/>
            <p:cNvSpPr>
              <a:spLocks noChangeAspect="1" noChangeArrowheads="1"/>
            </p:cNvSpPr>
            <p:nvPr/>
          </p:nvSpPr>
          <p:spPr bwMode="auto">
            <a:xfrm>
              <a:off x="1746" y="3203"/>
              <a:ext cx="136" cy="82"/>
            </a:xfrm>
            <a:prstGeom prst="curvedUpArrow">
              <a:avLst>
                <a:gd name="adj1" fmla="val 33171"/>
                <a:gd name="adj2" fmla="val 66341"/>
                <a:gd name="adj3" fmla="val 3333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 flipV="1">
              <a:off x="4377" y="2069"/>
              <a:ext cx="227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141538" y="1052736"/>
            <a:ext cx="4014638" cy="92333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b="1" dirty="0" err="1" smtClean="0">
                <a:latin typeface="Arial" pitchFamily="34" charset="0"/>
                <a:cs typeface="Arial" pitchFamily="34" charset="0"/>
              </a:rPr>
              <a:t>Injection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  4.5 +/- 0.02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keV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/u</a:t>
            </a:r>
          </a:p>
          <a:p>
            <a:pPr algn="r"/>
            <a:r>
              <a:rPr lang="de-DE" b="1" dirty="0" err="1" smtClean="0">
                <a:latin typeface="Arial" pitchFamily="34" charset="0"/>
                <a:cs typeface="Arial" pitchFamily="34" charset="0"/>
              </a:rPr>
              <a:t>Acceptance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           150 µm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de-DE" b="1" dirty="0">
                <a:latin typeface="Arial" pitchFamily="34" charset="0"/>
                <a:cs typeface="Arial" pitchFamily="34" charset="0"/>
              </a:rPr>
              <a:t>T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ransmission:                       &lt;0.1 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8650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00" y="874050"/>
            <a:ext cx="6858000" cy="5143500"/>
          </a:xfrm>
          <a:prstGeom prst="rect">
            <a:avLst/>
          </a:prstGeom>
        </p:spPr>
      </p:pic>
      <p:sp>
        <p:nvSpPr>
          <p:cNvPr id="6" name="Titel 9"/>
          <p:cNvSpPr txBox="1">
            <a:spLocks/>
          </p:cNvSpPr>
          <p:nvPr/>
        </p:nvSpPr>
        <p:spPr>
          <a:xfrm>
            <a:off x="467544" y="260648"/>
            <a:ext cx="6624736" cy="6340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Status: COSY and Cyclotron Operation</a:t>
            </a:r>
            <a:endParaRPr lang="en-US" sz="3600" dirty="0" smtClean="0"/>
          </a:p>
        </p:txBody>
      </p:sp>
      <p:sp>
        <p:nvSpPr>
          <p:cNvPr id="8" name="Inhaltsplatzhalter 10"/>
          <p:cNvSpPr txBox="1">
            <a:spLocks/>
          </p:cNvSpPr>
          <p:nvPr/>
        </p:nvSpPr>
        <p:spPr>
          <a:xfrm>
            <a:off x="900113" y="5734050"/>
            <a:ext cx="3455987" cy="539750"/>
          </a:xfrm>
          <a:prstGeom prst="rect">
            <a:avLst/>
          </a:prstGeom>
          <a:ln/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300" i="1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Availability (Up time) of the injector cyclotron</a:t>
            </a:r>
            <a:br>
              <a:rPr lang="en-US" sz="1300" i="1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</a:br>
            <a:r>
              <a:rPr lang="en-US" sz="1300" i="1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Distribution of beam species</a:t>
            </a:r>
          </a:p>
        </p:txBody>
      </p:sp>
      <p:sp>
        <p:nvSpPr>
          <p:cNvPr id="10" name="Textfeld 9"/>
          <p:cNvSpPr txBox="1"/>
          <p:nvPr/>
        </p:nvSpPr>
        <p:spPr>
          <a:xfrm rot="16200000">
            <a:off x="7257367" y="2992545"/>
            <a:ext cx="1772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accumulated </a:t>
            </a:r>
            <a:r>
              <a:rPr lang="en-US" sz="1600" dirty="0" smtClean="0"/>
              <a:t>hours</a:t>
            </a:r>
            <a:endParaRPr lang="en-US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6444208" y="1628800"/>
            <a:ext cx="1008112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967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Status</a:t>
            </a:r>
            <a:r>
              <a:rPr lang="en-US" sz="32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: </a:t>
            </a:r>
            <a:r>
              <a:rPr lang="en-US" sz="32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Statistics </a:t>
            </a:r>
            <a:r>
              <a:rPr lang="en-US" sz="3200" dirty="0" smtClean="0"/>
              <a:t>20</a:t>
            </a:r>
            <a:r>
              <a:rPr lang="en-US" sz="32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00 –2012</a:t>
            </a:r>
            <a:endParaRPr lang="en-US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Inhaltsplatzhalter 9"/>
          <p:cNvSpPr txBox="1">
            <a:spLocks/>
          </p:cNvSpPr>
          <p:nvPr/>
        </p:nvSpPr>
        <p:spPr>
          <a:xfrm>
            <a:off x="720725" y="5949950"/>
            <a:ext cx="2825750" cy="539750"/>
          </a:xfrm>
          <a:prstGeom prst="rect">
            <a:avLst/>
          </a:prstGeom>
          <a:ln/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100" i="1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Delivered beam species</a:t>
            </a:r>
            <a:br>
              <a:rPr lang="en-US" sz="1100" i="1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00" i="1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COSY’s availability: &gt; 92% (average)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401726"/>
              </p:ext>
            </p:extLst>
          </p:nvPr>
        </p:nvGraphicFramePr>
        <p:xfrm>
          <a:off x="720727" y="2492896"/>
          <a:ext cx="7739705" cy="2304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7941"/>
                <a:gridCol w="1547941"/>
                <a:gridCol w="1547941"/>
                <a:gridCol w="1547941"/>
                <a:gridCol w="1547941"/>
              </a:tblGrid>
              <a:tr h="525327"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Protons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Deuterons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u="none" strike="noStrike" dirty="0">
                          <a:effectLst/>
                          <a:latin typeface="+mn-lt"/>
                        </a:rPr>
                        <a:t>pol. Protons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u="none" strike="noStrike" dirty="0">
                          <a:effectLst/>
                          <a:latin typeface="+mn-lt"/>
                        </a:rPr>
                        <a:t> pol. </a:t>
                      </a:r>
                      <a:r>
                        <a:rPr lang="de-DE" sz="1800" b="1" u="none" strike="noStrike" dirty="0" smtClean="0">
                          <a:effectLst/>
                          <a:latin typeface="+mn-lt"/>
                        </a:rPr>
                        <a:t>Deuterons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13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beam </a:t>
                      </a:r>
                      <a:r>
                        <a:rPr lang="de-DE" sz="1800" b="1" i="0" u="none" strike="noStrike" dirty="0" err="1" smtClean="0">
                          <a:effectLst/>
                          <a:latin typeface="+mn-lt"/>
                        </a:rPr>
                        <a:t>hours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13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u="none" strike="noStrike" dirty="0" err="1" smtClean="0">
                          <a:effectLst/>
                          <a:latin typeface="+mn-lt"/>
                        </a:rPr>
                        <a:t>since</a:t>
                      </a:r>
                      <a:r>
                        <a:rPr lang="de-DE" sz="18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b="1" u="none" strike="noStrike" dirty="0">
                          <a:effectLst/>
                          <a:latin typeface="+mn-lt"/>
                        </a:rPr>
                        <a:t>2000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 smtClean="0">
                          <a:effectLst/>
                          <a:latin typeface="+mn-lt"/>
                        </a:rPr>
                        <a:t>52800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 smtClean="0">
                          <a:effectLst/>
                          <a:latin typeface="+mn-lt"/>
                        </a:rPr>
                        <a:t>6600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 smtClean="0">
                          <a:effectLst/>
                          <a:latin typeface="+mn-lt"/>
                        </a:rPr>
                        <a:t>23000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 smtClean="0">
                          <a:effectLst/>
                          <a:latin typeface="+mn-lt"/>
                        </a:rPr>
                        <a:t>11700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13400"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>
                          <a:effectLst/>
                          <a:latin typeface="+mn-lt"/>
                        </a:rPr>
                        <a:t>56%</a:t>
                      </a:r>
                      <a:endParaRPr lang="de-DE" sz="1800" b="1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>
                          <a:effectLst/>
                          <a:latin typeface="+mn-lt"/>
                        </a:rPr>
                        <a:t>7%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>
                          <a:effectLst/>
                          <a:latin typeface="+mn-lt"/>
                        </a:rPr>
                        <a:t>24%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>
                          <a:effectLst/>
                          <a:latin typeface="+mn-lt"/>
                        </a:rPr>
                        <a:t>12%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13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effectLst/>
                          <a:latin typeface="+mn-lt"/>
                        </a:rPr>
                        <a:t>sum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~59400 h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~34700 h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25327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effectLst/>
                          <a:latin typeface="+mn-lt"/>
                        </a:rPr>
                        <a:t>average</a:t>
                      </a:r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/ </a:t>
                      </a:r>
                      <a:r>
                        <a:rPr lang="de-DE" sz="1800" b="1" i="0" u="none" strike="noStrike" dirty="0" err="1" smtClean="0">
                          <a:effectLst/>
                          <a:latin typeface="+mn-lt"/>
                        </a:rPr>
                        <a:t>year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4570  </a:t>
                      </a:r>
                      <a:r>
                        <a:rPr lang="de-DE" sz="1800" b="1" i="0" u="none" strike="noStrike" dirty="0" err="1" smtClean="0">
                          <a:effectLst/>
                          <a:latin typeface="+mn-lt"/>
                        </a:rPr>
                        <a:t>hours</a:t>
                      </a:r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de-DE" sz="1800" b="1" i="0" u="none" strike="noStrike" dirty="0" err="1" smtClean="0">
                          <a:effectLst/>
                          <a:latin typeface="+mn-lt"/>
                        </a:rPr>
                        <a:t>year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2670 </a:t>
                      </a:r>
                      <a:r>
                        <a:rPr lang="de-DE" sz="1800" b="1" i="0" u="none" strike="noStrike" dirty="0" err="1" smtClean="0">
                          <a:effectLst/>
                          <a:latin typeface="+mn-lt"/>
                        </a:rPr>
                        <a:t>hours</a:t>
                      </a:r>
                      <a:r>
                        <a:rPr lang="de-DE" sz="1800" b="1" i="0" u="none" strike="noStrike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de-DE" sz="1800" b="1" i="0" u="none" strike="noStrike" dirty="0" err="1" smtClean="0">
                          <a:effectLst/>
                          <a:latin typeface="+mn-lt"/>
                        </a:rPr>
                        <a:t>year</a:t>
                      </a:r>
                      <a:endParaRPr lang="de-DE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3168352" cy="365125"/>
          </a:xfrm>
        </p:spPr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51920" y="6356350"/>
            <a:ext cx="2167880" cy="365125"/>
          </a:xfrm>
        </p:spPr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969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6998611" cy="534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419872" y="980728"/>
            <a:ext cx="2016224" cy="1296144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4860032" y="3573016"/>
            <a:ext cx="2520280" cy="1296144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403648" y="2278578"/>
            <a:ext cx="1584176" cy="1296144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890091" y="984140"/>
            <a:ext cx="1008112" cy="1296144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3923928" y="4941168"/>
            <a:ext cx="2448272" cy="1296144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3607460"/>
            <a:ext cx="360000" cy="325596"/>
          </a:xfrm>
          <a:prstGeom prst="rect">
            <a:avLst/>
          </a:prstGeom>
        </p:spPr>
      </p:pic>
      <p:sp>
        <p:nvSpPr>
          <p:cNvPr id="6" name="Wolke 5"/>
          <p:cNvSpPr/>
          <p:nvPr/>
        </p:nvSpPr>
        <p:spPr>
          <a:xfrm>
            <a:off x="6300192" y="4005064"/>
            <a:ext cx="360000" cy="180000"/>
          </a:xfrm>
          <a:prstGeom prst="cloud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miley 11"/>
          <p:cNvSpPr/>
          <p:nvPr/>
        </p:nvSpPr>
        <p:spPr>
          <a:xfrm>
            <a:off x="5004048" y="1826856"/>
            <a:ext cx="432048" cy="450016"/>
          </a:xfrm>
          <a:prstGeom prst="smileyFac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Smiley 13"/>
          <p:cNvSpPr/>
          <p:nvPr/>
        </p:nvSpPr>
        <p:spPr>
          <a:xfrm>
            <a:off x="5898522" y="4393818"/>
            <a:ext cx="432048" cy="450016"/>
          </a:xfrm>
          <a:prstGeom prst="smileyFac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Smiley 14"/>
          <p:cNvSpPr/>
          <p:nvPr/>
        </p:nvSpPr>
        <p:spPr>
          <a:xfrm>
            <a:off x="2555776" y="3123000"/>
            <a:ext cx="432048" cy="450016"/>
          </a:xfrm>
          <a:prstGeom prst="smileyFac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7"/>
          <p:cNvSpPr txBox="1">
            <a:spLocks/>
          </p:cNvSpPr>
          <p:nvPr/>
        </p:nvSpPr>
        <p:spPr>
          <a:xfrm>
            <a:off x="467544" y="260648"/>
            <a:ext cx="6624736" cy="6340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Status:  run plan 2013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1250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2400" dirty="0" smtClean="0"/>
              <a:t>COSY </a:t>
            </a:r>
            <a:r>
              <a:rPr lang="de-DE" sz="2400" dirty="0" err="1" smtClean="0"/>
              <a:t>state</a:t>
            </a:r>
            <a:r>
              <a:rPr lang="de-DE" sz="2400" dirty="0" smtClean="0"/>
              <a:t> September 2013: 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0.97 </a:t>
            </a:r>
            <a:r>
              <a:rPr lang="de-DE" sz="2400" dirty="0" err="1"/>
              <a:t>GeV</a:t>
            </a:r>
            <a:r>
              <a:rPr lang="de-DE" sz="2400" dirty="0"/>
              <a:t>/c </a:t>
            </a:r>
            <a:r>
              <a:rPr lang="de-DE" sz="2400" dirty="0" err="1"/>
              <a:t>electron</a:t>
            </a:r>
            <a:r>
              <a:rPr lang="de-DE" sz="2400" dirty="0"/>
              <a:t> </a:t>
            </a:r>
            <a:r>
              <a:rPr lang="de-DE" sz="2400" dirty="0" err="1"/>
              <a:t>cooled</a:t>
            </a:r>
            <a:r>
              <a:rPr lang="de-DE" sz="2400" dirty="0"/>
              <a:t> </a:t>
            </a:r>
            <a:r>
              <a:rPr lang="de-DE" sz="2400" dirty="0" err="1"/>
              <a:t>polarized</a:t>
            </a:r>
            <a:r>
              <a:rPr lang="de-DE" sz="2400" dirty="0"/>
              <a:t> </a:t>
            </a:r>
            <a:r>
              <a:rPr lang="de-DE" sz="2400" dirty="0" err="1"/>
              <a:t>deuterons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BCE74-F732-48DE-8920-09C43D35CC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PSTP Charlottesville | September 9-13, 2013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Ralf Gebel | IKP- 4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81164"/>
            <a:ext cx="5616624" cy="374441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556792"/>
            <a:ext cx="4497441" cy="29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932040" y="19168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left</a:t>
            </a:r>
            <a:r>
              <a:rPr lang="de-DE" b="1" dirty="0" smtClean="0"/>
              <a:t>/</a:t>
            </a:r>
            <a:r>
              <a:rPr lang="de-DE" b="1" dirty="0" err="1" smtClean="0"/>
              <a:t>right</a:t>
            </a:r>
            <a:r>
              <a:rPr lang="de-DE" b="1" dirty="0" smtClean="0"/>
              <a:t> </a:t>
            </a:r>
            <a:r>
              <a:rPr lang="de-DE" b="1" dirty="0" err="1" smtClean="0"/>
              <a:t>asymmetries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264188" y="4797152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delivers</a:t>
            </a:r>
            <a:r>
              <a:rPr lang="de-DE" dirty="0" smtClean="0"/>
              <a:t> </a:t>
            </a:r>
            <a:r>
              <a:rPr lang="de-DE" dirty="0" err="1" smtClean="0"/>
              <a:t>P</a:t>
            </a:r>
            <a:r>
              <a:rPr lang="de-DE" baseline="-30000" dirty="0" err="1" smtClean="0"/>
              <a:t>z</a:t>
            </a:r>
            <a:r>
              <a:rPr lang="de-DE" dirty="0"/>
              <a:t>=</a:t>
            </a:r>
            <a:r>
              <a:rPr lang="de-DE" dirty="0" smtClean="0"/>
              <a:t>(+/-/0)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115616" y="284364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number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particles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52375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1814</Words>
  <Application>Microsoft Office PowerPoint</Application>
  <PresentationFormat>Bildschirmpräsentation (4:3)</PresentationFormat>
  <Paragraphs>457</Paragraphs>
  <Slides>45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2" baseType="lpstr">
      <vt:lpstr>Arial</vt:lpstr>
      <vt:lpstr>Calibri</vt:lpstr>
      <vt:lpstr>Times New Roman</vt:lpstr>
      <vt:lpstr>Arial Black</vt:lpstr>
      <vt:lpstr>Symbol</vt:lpstr>
      <vt:lpstr>Larissa</vt:lpstr>
      <vt:lpstr>Picture</vt:lpstr>
      <vt:lpstr>PowerPoint-Präsentation</vt:lpstr>
      <vt:lpstr>Outline</vt:lpstr>
      <vt:lpstr>Introduction: COSY</vt:lpstr>
      <vt:lpstr>Introduction: COSY‘s Injector</vt:lpstr>
      <vt:lpstr>Ion Sources at the Injector Cyclotron</vt:lpstr>
      <vt:lpstr>PowerPoint-Präsentation</vt:lpstr>
      <vt:lpstr>Status: Statistics 2000 –2012</vt:lpstr>
      <vt:lpstr>PowerPoint-Präsentation</vt:lpstr>
      <vt:lpstr>COSY state September 2013:  0.97 GeV/c electron cooled polarized deuterons </vt:lpstr>
      <vt:lpstr>„Current“ COSY state:  0.97 GeV/c electron cooled polarized deuterons</vt:lpstr>
      <vt:lpstr>COSY‘s Polarized Ion Source</vt:lpstr>
      <vt:lpstr>COSY‘s Polarized Ion Source</vt:lpstr>
      <vt:lpstr>Performance (Reference values 1) </vt:lpstr>
      <vt:lpstr>Performance (Reference values 2)  </vt:lpstr>
      <vt:lpstr>Performance (Reference values 3) </vt:lpstr>
      <vt:lpstr>Performance Milestones  </vt:lpstr>
      <vt:lpstr>Keep Performance</vt:lpstr>
      <vt:lpstr>Cs Ionizer development </vt:lpstr>
      <vt:lpstr>Prototype replacement (cw)</vt:lpstr>
      <vt:lpstr>Intermediate Cs Ionizers</vt:lpstr>
      <vt:lpstr>Current: pulsed Ionizer </vt:lpstr>
      <vt:lpstr>Examples for Cs+ pulses</vt:lpstr>
      <vt:lpstr>FZJ made Tungsten Ionizer</vt:lpstr>
      <vt:lpstr>Successful Recovery with IR Laser</vt:lpstr>
      <vt:lpstr>Micro second laser cleaning</vt:lpstr>
      <vt:lpstr>Femtosecond laser micro sintering</vt:lpstr>
      <vt:lpstr>Cs beam diagnostic tools</vt:lpstr>
      <vt:lpstr>Source watching</vt:lpstr>
      <vt:lpstr>PowerPoint-Präsentation</vt:lpstr>
      <vt:lpstr>Neutral Cs beam in the ABS</vt:lpstr>
      <vt:lpstr>Neutral Cs beam in the ABS </vt:lpstr>
      <vt:lpstr>Neutralizer</vt:lpstr>
      <vt:lpstr>Replacement of Deflectors</vt:lpstr>
      <vt:lpstr>PM sextupoles</vt:lpstr>
      <vt:lpstr>ABS: RF Transitions</vt:lpstr>
      <vt:lpstr>Breit Rabi-Polarimeter</vt:lpstr>
      <vt:lpstr>Lambshift-Polarimeter</vt:lpstr>
      <vt:lpstr>45 MeV Polarimeters</vt:lpstr>
      <vt:lpstr>45 MeV-Polarimeter (Upgrade)</vt:lpstr>
      <vt:lpstr>45 MeV Polarimeter</vt:lpstr>
      <vt:lpstr>Monitoring Beam Asymmetries</vt:lpstr>
      <vt:lpstr>Testbench for Atomic beam parts</vt:lpstr>
      <vt:lpstr>Pulsed ABS development</vt:lpstr>
      <vt:lpstr>Outlook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</dc:title>
  <dc:creator>Ralf Gebel</dc:creator>
  <cp:lastModifiedBy>Ralf Gebel</cp:lastModifiedBy>
  <cp:revision>238</cp:revision>
  <cp:lastPrinted>2011-05-13T10:04:16Z</cp:lastPrinted>
  <dcterms:created xsi:type="dcterms:W3CDTF">2011-04-21T10:53:40Z</dcterms:created>
  <dcterms:modified xsi:type="dcterms:W3CDTF">2013-09-13T16:45:31Z</dcterms:modified>
</cp:coreProperties>
</file>