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16" r:id="rId2"/>
    <p:sldId id="285" r:id="rId3"/>
    <p:sldId id="300" r:id="rId4"/>
    <p:sldId id="274" r:id="rId5"/>
    <p:sldId id="259" r:id="rId6"/>
    <p:sldId id="312" r:id="rId7"/>
    <p:sldId id="287" r:id="rId8"/>
    <p:sldId id="265" r:id="rId9"/>
    <p:sldId id="272" r:id="rId10"/>
    <p:sldId id="277" r:id="rId11"/>
    <p:sldId id="273" r:id="rId12"/>
    <p:sldId id="280" r:id="rId13"/>
    <p:sldId id="278" r:id="rId14"/>
    <p:sldId id="257" r:id="rId15"/>
    <p:sldId id="275" r:id="rId16"/>
    <p:sldId id="283" r:id="rId17"/>
    <p:sldId id="282" r:id="rId18"/>
    <p:sldId id="284" r:id="rId19"/>
    <p:sldId id="279" r:id="rId20"/>
    <p:sldId id="315" r:id="rId21"/>
    <p:sldId id="313" r:id="rId22"/>
    <p:sldId id="314" r:id="rId23"/>
    <p:sldId id="31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320" y="-90"/>
      </p:cViewPr>
      <p:guideLst>
        <p:guide orient="horz" pos="2160"/>
        <p:guide pos="2880"/>
      </p:guideLst>
    </p:cSldViewPr>
  </p:slideViewPr>
  <p:notesTextViewPr>
    <p:cViewPr>
      <p:scale>
        <a:sx n="1" d="1"/>
        <a:sy n="1" d="1"/>
      </p:scale>
      <p:origin x="0" y="0"/>
    </p:cViewPr>
  </p:notesTextViewPr>
  <p:sorterViewPr>
    <p:cViewPr>
      <p:scale>
        <a:sx n="100" d="100"/>
        <a:sy n="100" d="100"/>
      </p:scale>
      <p:origin x="0" y="66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CF68AD-F9A0-4452-83C7-06C074E1E699}" type="datetimeFigureOut">
              <a:rPr lang="en-US" smtClean="0"/>
              <a:t>9/12/2013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2BAAA4-D25D-4067-95DC-4AEAA166E9B8}" type="slidenum">
              <a:rPr lang="en-US" smtClean="0"/>
              <a:t>‹#›</a:t>
            </a:fld>
            <a:endParaRPr lang="en-US"/>
          </a:p>
        </p:txBody>
      </p:sp>
    </p:spTree>
    <p:extLst>
      <p:ext uri="{BB962C8B-B14F-4D97-AF65-F5344CB8AC3E}">
        <p14:creationId xmlns:p14="http://schemas.microsoft.com/office/powerpoint/2010/main" val="34296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Man</a:t>
            </a:r>
            <a:endParaRPr lang="en-US" dirty="0"/>
          </a:p>
        </p:txBody>
      </p:sp>
      <p:sp>
        <p:nvSpPr>
          <p:cNvPr id="4" name="Slide Number Placeholder 3"/>
          <p:cNvSpPr>
            <a:spLocks noGrp="1"/>
          </p:cNvSpPr>
          <p:nvPr>
            <p:ph type="sldNum" sz="quarter" idx="10"/>
          </p:nvPr>
        </p:nvSpPr>
        <p:spPr/>
        <p:txBody>
          <a:bodyPr/>
          <a:lstStyle/>
          <a:p>
            <a:fld id="{EF2BAAA4-D25D-4067-95DC-4AEAA166E9B8}" type="slidenum">
              <a:rPr lang="en-US" smtClean="0"/>
              <a:t>2</a:t>
            </a:fld>
            <a:endParaRPr lang="en-US" dirty="0"/>
          </a:p>
        </p:txBody>
      </p:sp>
    </p:spTree>
    <p:extLst>
      <p:ext uri="{BB962C8B-B14F-4D97-AF65-F5344CB8AC3E}">
        <p14:creationId xmlns:p14="http://schemas.microsoft.com/office/powerpoint/2010/main" val="1409359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a:t>
            </a:r>
            <a:endParaRPr lang="en-US" dirty="0"/>
          </a:p>
        </p:txBody>
      </p:sp>
      <p:sp>
        <p:nvSpPr>
          <p:cNvPr id="4" name="Slide Number Placeholder 3"/>
          <p:cNvSpPr>
            <a:spLocks noGrp="1"/>
          </p:cNvSpPr>
          <p:nvPr>
            <p:ph type="sldNum" sz="quarter" idx="10"/>
          </p:nvPr>
        </p:nvSpPr>
        <p:spPr/>
        <p:txBody>
          <a:bodyPr/>
          <a:lstStyle/>
          <a:p>
            <a:fld id="{EF2BAAA4-D25D-4067-95DC-4AEAA166E9B8}" type="slidenum">
              <a:rPr lang="en-US" smtClean="0"/>
              <a:t>13</a:t>
            </a:fld>
            <a:endParaRPr lang="en-US"/>
          </a:p>
        </p:txBody>
      </p:sp>
    </p:spTree>
    <p:extLst>
      <p:ext uri="{BB962C8B-B14F-4D97-AF65-F5344CB8AC3E}">
        <p14:creationId xmlns:p14="http://schemas.microsoft.com/office/powerpoint/2010/main" val="1147265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new era </a:t>
            </a:r>
            <a:endParaRPr lang="en-US" dirty="0"/>
          </a:p>
        </p:txBody>
      </p:sp>
      <p:sp>
        <p:nvSpPr>
          <p:cNvPr id="4" name="Slide Number Placeholder 3"/>
          <p:cNvSpPr>
            <a:spLocks noGrp="1"/>
          </p:cNvSpPr>
          <p:nvPr>
            <p:ph type="sldNum" sz="quarter" idx="10"/>
          </p:nvPr>
        </p:nvSpPr>
        <p:spPr/>
        <p:txBody>
          <a:bodyPr/>
          <a:lstStyle/>
          <a:p>
            <a:fld id="{EF2BAAA4-D25D-4067-95DC-4AEAA166E9B8}" type="slidenum">
              <a:rPr lang="en-US" smtClean="0"/>
              <a:t>14</a:t>
            </a:fld>
            <a:endParaRPr lang="en-US"/>
          </a:p>
        </p:txBody>
      </p:sp>
    </p:spTree>
    <p:extLst>
      <p:ext uri="{BB962C8B-B14F-4D97-AF65-F5344CB8AC3E}">
        <p14:creationId xmlns:p14="http://schemas.microsoft.com/office/powerpoint/2010/main" val="701986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BNL. With A.</a:t>
            </a:r>
            <a:r>
              <a:rPr lang="en-US" baseline="0" dirty="0" smtClean="0"/>
              <a:t> </a:t>
            </a:r>
            <a:r>
              <a:rPr lang="en-US" baseline="0" dirty="0" err="1" smtClean="0"/>
              <a:t>Zelenski</a:t>
            </a:r>
            <a:r>
              <a:rPr lang="en-US" baseline="0" dirty="0" smtClean="0"/>
              <a:t> and V. </a:t>
            </a:r>
            <a:r>
              <a:rPr lang="en-US" baseline="0" dirty="0" err="1" smtClean="0"/>
              <a:t>Klenov</a:t>
            </a:r>
            <a:endParaRPr lang="en-US" dirty="0"/>
          </a:p>
        </p:txBody>
      </p:sp>
      <p:sp>
        <p:nvSpPr>
          <p:cNvPr id="4" name="Slide Number Placeholder 3"/>
          <p:cNvSpPr>
            <a:spLocks noGrp="1"/>
          </p:cNvSpPr>
          <p:nvPr>
            <p:ph type="sldNum" sz="quarter" idx="10"/>
          </p:nvPr>
        </p:nvSpPr>
        <p:spPr/>
        <p:txBody>
          <a:bodyPr/>
          <a:lstStyle/>
          <a:p>
            <a:fld id="{EF2BAAA4-D25D-4067-95DC-4AEAA166E9B8}" type="slidenum">
              <a:rPr lang="en-US" smtClean="0"/>
              <a:t>17</a:t>
            </a:fld>
            <a:endParaRPr lang="en-US"/>
          </a:p>
        </p:txBody>
      </p:sp>
    </p:spTree>
    <p:extLst>
      <p:ext uri="{BB962C8B-B14F-4D97-AF65-F5344CB8AC3E}">
        <p14:creationId xmlns:p14="http://schemas.microsoft.com/office/powerpoint/2010/main" val="3725984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Muons</a:t>
            </a:r>
            <a:r>
              <a:rPr lang="en-US" dirty="0" smtClean="0"/>
              <a:t>, </a:t>
            </a:r>
            <a:r>
              <a:rPr lang="en-US" dirty="0" err="1" smtClean="0"/>
              <a:t>Inc</a:t>
            </a:r>
            <a:r>
              <a:rPr lang="en-US" dirty="0" smtClean="0"/>
              <a:t> era</a:t>
            </a:r>
            <a:endParaRPr lang="en-US" dirty="0"/>
          </a:p>
        </p:txBody>
      </p:sp>
      <p:sp>
        <p:nvSpPr>
          <p:cNvPr id="4" name="Slide Number Placeholder 3"/>
          <p:cNvSpPr>
            <a:spLocks noGrp="1"/>
          </p:cNvSpPr>
          <p:nvPr>
            <p:ph type="sldNum" sz="quarter" idx="10"/>
          </p:nvPr>
        </p:nvSpPr>
        <p:spPr/>
        <p:txBody>
          <a:bodyPr/>
          <a:lstStyle/>
          <a:p>
            <a:fld id="{EF2BAAA4-D25D-4067-95DC-4AEAA166E9B8}" type="slidenum">
              <a:rPr lang="en-US" smtClean="0"/>
              <a:t>18</a:t>
            </a:fld>
            <a:endParaRPr lang="en-US"/>
          </a:p>
        </p:txBody>
      </p:sp>
    </p:spTree>
    <p:extLst>
      <p:ext uri="{BB962C8B-B14F-4D97-AF65-F5344CB8AC3E}">
        <p14:creationId xmlns:p14="http://schemas.microsoft.com/office/powerpoint/2010/main" val="912778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Prospects</a:t>
                </a:r>
                <a:r>
                  <a:rPr lang="en-US" baseline="0" dirty="0" smtClean="0"/>
                  <a:t> for polarized </a:t>
                </a:r>
                <a14:m>
                  <m:oMath xmlns:m="http://schemas.openxmlformats.org/officeDocument/2006/math">
                    <m:sPre>
                      <m:sPrePr>
                        <m:ctrlPr>
                          <a:rPr lang="en-US" b="0" i="1" baseline="0" smtClean="0">
                            <a:latin typeface="Cambria Math"/>
                          </a:rPr>
                        </m:ctrlPr>
                      </m:sPrePr>
                      <m:sub/>
                      <m:sup>
                        <m:r>
                          <a:rPr lang="en-US" b="0" i="0" smtClean="0">
                            <a:latin typeface="Cambria Math"/>
                          </a:rPr>
                          <m:t>3</m:t>
                        </m:r>
                      </m:sup>
                      <m:e>
                        <m:r>
                          <m:rPr>
                            <m:sty m:val="p"/>
                          </m:rPr>
                          <a:rPr lang="en-US" b="0" i="0" smtClean="0">
                            <a:latin typeface="Cambria Math"/>
                          </a:rPr>
                          <m:t>He</m:t>
                        </m:r>
                      </m:e>
                    </m:sPre>
                  </m:oMath>
                </a14:m>
                <a:endParaRPr lang="en-US" i="0" dirty="0"/>
              </a:p>
            </p:txBody>
          </p:sp>
        </mc:Choice>
        <mc:Fallback xmlns="">
          <p:sp>
            <p:nvSpPr>
              <p:cNvPr id="3" name="Notes Placeholder 2"/>
              <p:cNvSpPr>
                <a:spLocks noGrp="1"/>
              </p:cNvSpPr>
              <p:nvPr>
                <p:ph type="body" idx="1"/>
              </p:nvPr>
            </p:nvSpPr>
            <p:spPr/>
            <p:txBody>
              <a:bodyPr/>
              <a:lstStyle/>
              <a:p>
                <a:r>
                  <a:rPr lang="en-US" dirty="0" smtClean="0"/>
                  <a:t>Prospects</a:t>
                </a:r>
                <a:r>
                  <a:rPr lang="en-US" baseline="0" dirty="0" smtClean="0"/>
                  <a:t> for polarized </a:t>
                </a:r>
                <a:r>
                  <a:rPr lang="en-US" b="0" i="0" baseline="0" smtClean="0">
                    <a:latin typeface="Cambria Math"/>
                  </a:rPr>
                  <a:t>(_^</a:t>
                </a:r>
                <a:r>
                  <a:rPr lang="en-US" b="0" i="0" smtClean="0">
                    <a:latin typeface="Cambria Math"/>
                  </a:rPr>
                  <a:t>3</a:t>
                </a:r>
                <a:r>
                  <a:rPr lang="en-US" b="0" i="0" baseline="0" smtClean="0">
                    <a:latin typeface="Cambria Math"/>
                  </a:rPr>
                  <a:t>)</a:t>
                </a:r>
                <a:r>
                  <a:rPr lang="en-US" b="0" i="0" smtClean="0">
                    <a:latin typeface="Cambria Math"/>
                  </a:rPr>
                  <a:t>He</a:t>
                </a:r>
                <a:endParaRPr lang="en-US" i="0" dirty="0"/>
              </a:p>
            </p:txBody>
          </p:sp>
        </mc:Fallback>
      </mc:AlternateContent>
      <p:sp>
        <p:nvSpPr>
          <p:cNvPr id="4" name="Slide Number Placeholder 3"/>
          <p:cNvSpPr>
            <a:spLocks noGrp="1"/>
          </p:cNvSpPr>
          <p:nvPr>
            <p:ph type="sldNum" sz="quarter" idx="10"/>
          </p:nvPr>
        </p:nvSpPr>
        <p:spPr/>
        <p:txBody>
          <a:bodyPr/>
          <a:lstStyle/>
          <a:p>
            <a:fld id="{EF2BAAA4-D25D-4067-95DC-4AEAA166E9B8}" type="slidenum">
              <a:rPr lang="en-US" smtClean="0"/>
              <a:t>19</a:t>
            </a:fld>
            <a:endParaRPr lang="en-US"/>
          </a:p>
        </p:txBody>
      </p:sp>
    </p:spTree>
    <p:extLst>
      <p:ext uri="{BB962C8B-B14F-4D97-AF65-F5344CB8AC3E}">
        <p14:creationId xmlns:p14="http://schemas.microsoft.com/office/powerpoint/2010/main" val="489475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Jim </a:t>
            </a:r>
            <a:r>
              <a:rPr lang="en-US" dirty="0" err="1" smtClean="0"/>
              <a:t>Alessi</a:t>
            </a:r>
            <a:endParaRPr lang="en-US" dirty="0" smtClean="0"/>
          </a:p>
          <a:p>
            <a:endParaRPr lang="en-US" dirty="0"/>
          </a:p>
        </p:txBody>
      </p:sp>
      <p:sp>
        <p:nvSpPr>
          <p:cNvPr id="4" name="Slide Number Placeholder 3"/>
          <p:cNvSpPr>
            <a:spLocks noGrp="1"/>
          </p:cNvSpPr>
          <p:nvPr>
            <p:ph type="sldNum" sz="quarter" idx="10"/>
          </p:nvPr>
        </p:nvSpPr>
        <p:spPr/>
        <p:txBody>
          <a:bodyPr/>
          <a:lstStyle/>
          <a:p>
            <a:fld id="{EF2BAAA4-D25D-4067-95DC-4AEAA166E9B8}" type="slidenum">
              <a:rPr lang="en-US" smtClean="0"/>
              <a:t>20</a:t>
            </a:fld>
            <a:endParaRPr lang="en-US"/>
          </a:p>
        </p:txBody>
      </p:sp>
    </p:spTree>
    <p:extLst>
      <p:ext uri="{BB962C8B-B14F-4D97-AF65-F5344CB8AC3E}">
        <p14:creationId xmlns:p14="http://schemas.microsoft.com/office/powerpoint/2010/main" val="1904772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Testimony 1 from </a:t>
            </a:r>
            <a:r>
              <a:rPr lang="en-US" dirty="0" err="1" smtClean="0"/>
              <a:t>apostoles</a:t>
            </a:r>
            <a:r>
              <a:rPr lang="en-US" dirty="0" smtClean="0"/>
              <a:t> (Y. </a:t>
            </a:r>
            <a:r>
              <a:rPr lang="en-US" dirty="0" err="1" smtClean="0"/>
              <a:t>Eidelman</a:t>
            </a:r>
            <a:r>
              <a:rPr lang="en-US" dirty="0" smtClean="0"/>
              <a:t> and S. Derbenev)</a:t>
            </a:r>
            <a:endParaRPr lang="en-US" dirty="0"/>
          </a:p>
        </p:txBody>
      </p:sp>
      <p:sp>
        <p:nvSpPr>
          <p:cNvPr id="4" name="Slide Number Placeholder 3"/>
          <p:cNvSpPr>
            <a:spLocks noGrp="1"/>
          </p:cNvSpPr>
          <p:nvPr>
            <p:ph type="sldNum" sz="quarter" idx="10"/>
          </p:nvPr>
        </p:nvSpPr>
        <p:spPr/>
        <p:txBody>
          <a:bodyPr/>
          <a:lstStyle/>
          <a:p>
            <a:fld id="{EF2BAAA4-D25D-4067-95DC-4AEAA166E9B8}" type="slidenum">
              <a:rPr lang="en-US" smtClean="0"/>
              <a:t>21</a:t>
            </a:fld>
            <a:endParaRPr lang="en-US"/>
          </a:p>
        </p:txBody>
      </p:sp>
    </p:spTree>
    <p:extLst>
      <p:ext uri="{BB962C8B-B14F-4D97-AF65-F5344CB8AC3E}">
        <p14:creationId xmlns:p14="http://schemas.microsoft.com/office/powerpoint/2010/main" val="2404284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Testimony 2</a:t>
            </a:r>
            <a:endParaRPr lang="en-US" dirty="0"/>
          </a:p>
        </p:txBody>
      </p:sp>
      <p:sp>
        <p:nvSpPr>
          <p:cNvPr id="4" name="Slide Number Placeholder 3"/>
          <p:cNvSpPr>
            <a:spLocks noGrp="1"/>
          </p:cNvSpPr>
          <p:nvPr>
            <p:ph type="sldNum" sz="quarter" idx="10"/>
          </p:nvPr>
        </p:nvSpPr>
        <p:spPr/>
        <p:txBody>
          <a:bodyPr/>
          <a:lstStyle/>
          <a:p>
            <a:fld id="{EF2BAAA4-D25D-4067-95DC-4AEAA166E9B8}" type="slidenum">
              <a:rPr lang="en-US" smtClean="0"/>
              <a:t>22</a:t>
            </a:fld>
            <a:endParaRPr lang="en-US"/>
          </a:p>
        </p:txBody>
      </p:sp>
    </p:spTree>
    <p:extLst>
      <p:ext uri="{BB962C8B-B14F-4D97-AF65-F5344CB8AC3E}">
        <p14:creationId xmlns:p14="http://schemas.microsoft.com/office/powerpoint/2010/main" val="1842075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a:t>
            </a:r>
            <a:r>
              <a:rPr lang="en-US" baseline="0" dirty="0" smtClean="0"/>
              <a:t> papers published...</a:t>
            </a:r>
            <a:endParaRPr lang="en-US" dirty="0"/>
          </a:p>
        </p:txBody>
      </p:sp>
      <p:sp>
        <p:nvSpPr>
          <p:cNvPr id="4" name="Slide Number Placeholder 3"/>
          <p:cNvSpPr>
            <a:spLocks noGrp="1"/>
          </p:cNvSpPr>
          <p:nvPr>
            <p:ph type="sldNum" sz="quarter" idx="10"/>
          </p:nvPr>
        </p:nvSpPr>
        <p:spPr/>
        <p:txBody>
          <a:bodyPr/>
          <a:lstStyle/>
          <a:p>
            <a:fld id="{EF2BAAA4-D25D-4067-95DC-4AEAA166E9B8}" type="slidenum">
              <a:rPr lang="en-US" smtClean="0"/>
              <a:t>4</a:t>
            </a:fld>
            <a:endParaRPr lang="en-US"/>
          </a:p>
        </p:txBody>
      </p:sp>
    </p:spTree>
    <p:extLst>
      <p:ext uri="{BB962C8B-B14F-4D97-AF65-F5344CB8AC3E}">
        <p14:creationId xmlns:p14="http://schemas.microsoft.com/office/powerpoint/2010/main" val="60645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a:t>
            </a:r>
            <a:endParaRPr lang="en-US" sz="1000" dirty="0"/>
          </a:p>
        </p:txBody>
      </p:sp>
      <p:sp>
        <p:nvSpPr>
          <p:cNvPr id="4" name="Slide Number Placeholder 3"/>
          <p:cNvSpPr>
            <a:spLocks noGrp="1"/>
          </p:cNvSpPr>
          <p:nvPr>
            <p:ph type="sldNum" sz="quarter" idx="10"/>
          </p:nvPr>
        </p:nvSpPr>
        <p:spPr/>
        <p:txBody>
          <a:bodyPr/>
          <a:lstStyle/>
          <a:p>
            <a:fld id="{EF2BAAA4-D25D-4067-95DC-4AEAA166E9B8}" type="slidenum">
              <a:rPr lang="en-US" smtClean="0"/>
              <a:t>5</a:t>
            </a:fld>
            <a:endParaRPr lang="en-US"/>
          </a:p>
        </p:txBody>
      </p:sp>
    </p:spTree>
    <p:extLst>
      <p:ext uri="{BB962C8B-B14F-4D97-AF65-F5344CB8AC3E}">
        <p14:creationId xmlns:p14="http://schemas.microsoft.com/office/powerpoint/2010/main" val="3416407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2BAAA4-D25D-4067-95DC-4AEAA166E9B8}" type="slidenum">
              <a:rPr lang="en-US" smtClean="0"/>
              <a:t>6</a:t>
            </a:fld>
            <a:endParaRPr lang="en-US"/>
          </a:p>
        </p:txBody>
      </p:sp>
    </p:spTree>
    <p:extLst>
      <p:ext uri="{BB962C8B-B14F-4D97-AF65-F5344CB8AC3E}">
        <p14:creationId xmlns:p14="http://schemas.microsoft.com/office/powerpoint/2010/main" val="3695215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a:t>
            </a:r>
            <a:r>
              <a:rPr lang="en-US" baseline="0" dirty="0" smtClean="0"/>
              <a:t> rules as the exclusions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better marry Galina </a:t>
            </a:r>
            <a:r>
              <a:rPr lang="en-US" baseline="0" dirty="0" err="1" smtClean="0"/>
              <a:t>Dudnikov</a:t>
            </a:r>
            <a:r>
              <a:rPr lang="en-US" baseline="0" dirty="0" smtClean="0"/>
              <a:t>, the </a:t>
            </a:r>
            <a:r>
              <a:rPr lang="en-US" baseline="0" dirty="0" err="1" smtClean="0"/>
              <a:t>Superwife</a:t>
            </a:r>
            <a:endParaRPr lang="en-US" dirty="0" smtClean="0"/>
          </a:p>
          <a:p>
            <a:r>
              <a:rPr lang="en-US" baseline="0" dirty="0" smtClean="0"/>
              <a:t>You better start your career at </a:t>
            </a:r>
            <a:r>
              <a:rPr lang="en-US" baseline="0" dirty="0" err="1" smtClean="0"/>
              <a:t>Budker</a:t>
            </a:r>
            <a:r>
              <a:rPr lang="en-US" baseline="0" dirty="0" smtClean="0"/>
              <a:t> Institute</a:t>
            </a:r>
          </a:p>
        </p:txBody>
      </p:sp>
      <p:sp>
        <p:nvSpPr>
          <p:cNvPr id="4" name="Slide Number Placeholder 3"/>
          <p:cNvSpPr>
            <a:spLocks noGrp="1"/>
          </p:cNvSpPr>
          <p:nvPr>
            <p:ph type="sldNum" sz="quarter" idx="10"/>
          </p:nvPr>
        </p:nvSpPr>
        <p:spPr/>
        <p:txBody>
          <a:bodyPr/>
          <a:lstStyle/>
          <a:p>
            <a:fld id="{EF2BAAA4-D25D-4067-95DC-4AEAA166E9B8}" type="slidenum">
              <a:rPr lang="en-US" smtClean="0"/>
              <a:t>7</a:t>
            </a:fld>
            <a:endParaRPr lang="en-US"/>
          </a:p>
        </p:txBody>
      </p:sp>
    </p:spTree>
    <p:extLst>
      <p:ext uri="{BB962C8B-B14F-4D97-AF65-F5344CB8AC3E}">
        <p14:creationId xmlns:p14="http://schemas.microsoft.com/office/powerpoint/2010/main" val="2401701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Superwife</a:t>
            </a:r>
            <a:endParaRPr lang="en-US" dirty="0"/>
          </a:p>
        </p:txBody>
      </p:sp>
      <p:sp>
        <p:nvSpPr>
          <p:cNvPr id="4" name="Slide Number Placeholder 3"/>
          <p:cNvSpPr>
            <a:spLocks noGrp="1"/>
          </p:cNvSpPr>
          <p:nvPr>
            <p:ph type="sldNum" sz="quarter" idx="10"/>
          </p:nvPr>
        </p:nvSpPr>
        <p:spPr/>
        <p:txBody>
          <a:bodyPr/>
          <a:lstStyle/>
          <a:p>
            <a:fld id="{EF2BAAA4-D25D-4067-95DC-4AEAA166E9B8}" type="slidenum">
              <a:rPr lang="en-US" smtClean="0"/>
              <a:t>8</a:t>
            </a:fld>
            <a:endParaRPr lang="en-US"/>
          </a:p>
        </p:txBody>
      </p:sp>
    </p:spTree>
    <p:extLst>
      <p:ext uri="{BB962C8B-B14F-4D97-AF65-F5344CB8AC3E}">
        <p14:creationId xmlns:p14="http://schemas.microsoft.com/office/powerpoint/2010/main" val="3888747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Phase I</a:t>
            </a:r>
            <a:endParaRPr lang="en-US" dirty="0"/>
          </a:p>
        </p:txBody>
      </p:sp>
      <p:sp>
        <p:nvSpPr>
          <p:cNvPr id="4" name="Slide Number Placeholder 3"/>
          <p:cNvSpPr>
            <a:spLocks noGrp="1"/>
          </p:cNvSpPr>
          <p:nvPr>
            <p:ph type="sldNum" sz="quarter" idx="10"/>
          </p:nvPr>
        </p:nvSpPr>
        <p:spPr/>
        <p:txBody>
          <a:bodyPr/>
          <a:lstStyle/>
          <a:p>
            <a:fld id="{EF2BAAA4-D25D-4067-95DC-4AEAA166E9B8}" type="slidenum">
              <a:rPr lang="en-US" smtClean="0"/>
              <a:t>9</a:t>
            </a:fld>
            <a:endParaRPr lang="en-US"/>
          </a:p>
        </p:txBody>
      </p:sp>
    </p:spTree>
    <p:extLst>
      <p:ext uri="{BB962C8B-B14F-4D97-AF65-F5344CB8AC3E}">
        <p14:creationId xmlns:p14="http://schemas.microsoft.com/office/powerpoint/2010/main" val="3491805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Power</a:t>
            </a:r>
            <a:r>
              <a:rPr lang="en-US" baseline="0" dirty="0" smtClean="0"/>
              <a:t> of three</a:t>
            </a:r>
            <a:endParaRPr lang="en-US" dirty="0"/>
          </a:p>
        </p:txBody>
      </p:sp>
      <p:sp>
        <p:nvSpPr>
          <p:cNvPr id="4" name="Slide Number Placeholder 3"/>
          <p:cNvSpPr>
            <a:spLocks noGrp="1"/>
          </p:cNvSpPr>
          <p:nvPr>
            <p:ph type="sldNum" sz="quarter" idx="10"/>
          </p:nvPr>
        </p:nvSpPr>
        <p:spPr/>
        <p:txBody>
          <a:bodyPr/>
          <a:lstStyle/>
          <a:p>
            <a:fld id="{EF2BAAA4-D25D-4067-95DC-4AEAA166E9B8}" type="slidenum">
              <a:rPr lang="en-US" smtClean="0"/>
              <a:t>11</a:t>
            </a:fld>
            <a:endParaRPr lang="en-US"/>
          </a:p>
        </p:txBody>
      </p:sp>
    </p:spTree>
    <p:extLst>
      <p:ext uri="{BB962C8B-B14F-4D97-AF65-F5344CB8AC3E}">
        <p14:creationId xmlns:p14="http://schemas.microsoft.com/office/powerpoint/2010/main" val="1276230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V. </a:t>
            </a:r>
            <a:r>
              <a:rPr lang="en-US" dirty="0" err="1" smtClean="0"/>
              <a:t>Balakin</a:t>
            </a:r>
            <a:endParaRPr lang="en-US" dirty="0"/>
          </a:p>
        </p:txBody>
      </p:sp>
      <p:sp>
        <p:nvSpPr>
          <p:cNvPr id="4" name="Slide Number Placeholder 3"/>
          <p:cNvSpPr>
            <a:spLocks noGrp="1"/>
          </p:cNvSpPr>
          <p:nvPr>
            <p:ph type="sldNum" sz="quarter" idx="10"/>
          </p:nvPr>
        </p:nvSpPr>
        <p:spPr/>
        <p:txBody>
          <a:bodyPr/>
          <a:lstStyle/>
          <a:p>
            <a:fld id="{EF2BAAA4-D25D-4067-95DC-4AEAA166E9B8}" type="slidenum">
              <a:rPr lang="en-US" smtClean="0"/>
              <a:t>12</a:t>
            </a:fld>
            <a:endParaRPr lang="en-US"/>
          </a:p>
        </p:txBody>
      </p:sp>
    </p:spTree>
    <p:extLst>
      <p:ext uri="{BB962C8B-B14F-4D97-AF65-F5344CB8AC3E}">
        <p14:creationId xmlns:p14="http://schemas.microsoft.com/office/powerpoint/2010/main" val="225432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5241E9-3A13-402F-8222-DF0C844B2D1C}" type="datetimeFigureOut">
              <a:rPr lang="en-US" smtClean="0"/>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C7889-20B7-4716-9FAC-1CB6D73BB559}" type="slidenum">
              <a:rPr lang="en-US" smtClean="0"/>
              <a:t>‹#›</a:t>
            </a:fld>
            <a:endParaRPr lang="en-US"/>
          </a:p>
        </p:txBody>
      </p:sp>
    </p:spTree>
    <p:extLst>
      <p:ext uri="{BB962C8B-B14F-4D97-AF65-F5344CB8AC3E}">
        <p14:creationId xmlns:p14="http://schemas.microsoft.com/office/powerpoint/2010/main" val="2919708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5241E9-3A13-402F-8222-DF0C844B2D1C}" type="datetimeFigureOut">
              <a:rPr lang="en-US" smtClean="0"/>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C7889-20B7-4716-9FAC-1CB6D73BB559}" type="slidenum">
              <a:rPr lang="en-US" smtClean="0"/>
              <a:t>‹#›</a:t>
            </a:fld>
            <a:endParaRPr lang="en-US"/>
          </a:p>
        </p:txBody>
      </p:sp>
    </p:spTree>
    <p:extLst>
      <p:ext uri="{BB962C8B-B14F-4D97-AF65-F5344CB8AC3E}">
        <p14:creationId xmlns:p14="http://schemas.microsoft.com/office/powerpoint/2010/main" val="1733573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5241E9-3A13-402F-8222-DF0C844B2D1C}" type="datetimeFigureOut">
              <a:rPr lang="en-US" smtClean="0"/>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C7889-20B7-4716-9FAC-1CB6D73BB559}" type="slidenum">
              <a:rPr lang="en-US" smtClean="0"/>
              <a:t>‹#›</a:t>
            </a:fld>
            <a:endParaRPr lang="en-US"/>
          </a:p>
        </p:txBody>
      </p:sp>
    </p:spTree>
    <p:extLst>
      <p:ext uri="{BB962C8B-B14F-4D97-AF65-F5344CB8AC3E}">
        <p14:creationId xmlns:p14="http://schemas.microsoft.com/office/powerpoint/2010/main" val="1818969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5241E9-3A13-402F-8222-DF0C844B2D1C}" type="datetimeFigureOut">
              <a:rPr lang="en-US" smtClean="0"/>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C7889-20B7-4716-9FAC-1CB6D73BB559}" type="slidenum">
              <a:rPr lang="en-US" smtClean="0"/>
              <a:t>‹#›</a:t>
            </a:fld>
            <a:endParaRPr lang="en-US"/>
          </a:p>
        </p:txBody>
      </p:sp>
    </p:spTree>
    <p:extLst>
      <p:ext uri="{BB962C8B-B14F-4D97-AF65-F5344CB8AC3E}">
        <p14:creationId xmlns:p14="http://schemas.microsoft.com/office/powerpoint/2010/main" val="369258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5241E9-3A13-402F-8222-DF0C844B2D1C}" type="datetimeFigureOut">
              <a:rPr lang="en-US" smtClean="0"/>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C7889-20B7-4716-9FAC-1CB6D73BB559}" type="slidenum">
              <a:rPr lang="en-US" smtClean="0"/>
              <a:t>‹#›</a:t>
            </a:fld>
            <a:endParaRPr lang="en-US"/>
          </a:p>
        </p:txBody>
      </p:sp>
    </p:spTree>
    <p:extLst>
      <p:ext uri="{BB962C8B-B14F-4D97-AF65-F5344CB8AC3E}">
        <p14:creationId xmlns:p14="http://schemas.microsoft.com/office/powerpoint/2010/main" val="2731732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5241E9-3A13-402F-8222-DF0C844B2D1C}" type="datetimeFigureOut">
              <a:rPr lang="en-US" smtClean="0"/>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FC7889-20B7-4716-9FAC-1CB6D73BB559}" type="slidenum">
              <a:rPr lang="en-US" smtClean="0"/>
              <a:t>‹#›</a:t>
            </a:fld>
            <a:endParaRPr lang="en-US"/>
          </a:p>
        </p:txBody>
      </p:sp>
    </p:spTree>
    <p:extLst>
      <p:ext uri="{BB962C8B-B14F-4D97-AF65-F5344CB8AC3E}">
        <p14:creationId xmlns:p14="http://schemas.microsoft.com/office/powerpoint/2010/main" val="2434100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5241E9-3A13-402F-8222-DF0C844B2D1C}" type="datetimeFigureOut">
              <a:rPr lang="en-US" smtClean="0"/>
              <a:t>9/12/2013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FC7889-20B7-4716-9FAC-1CB6D73BB559}" type="slidenum">
              <a:rPr lang="en-US" smtClean="0"/>
              <a:t>‹#›</a:t>
            </a:fld>
            <a:endParaRPr lang="en-US"/>
          </a:p>
        </p:txBody>
      </p:sp>
    </p:spTree>
    <p:extLst>
      <p:ext uri="{BB962C8B-B14F-4D97-AF65-F5344CB8AC3E}">
        <p14:creationId xmlns:p14="http://schemas.microsoft.com/office/powerpoint/2010/main" val="2841561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5241E9-3A13-402F-8222-DF0C844B2D1C}" type="datetimeFigureOut">
              <a:rPr lang="en-US" smtClean="0"/>
              <a:t>9/12/2013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FC7889-20B7-4716-9FAC-1CB6D73BB559}" type="slidenum">
              <a:rPr lang="en-US" smtClean="0"/>
              <a:t>‹#›</a:t>
            </a:fld>
            <a:endParaRPr lang="en-US"/>
          </a:p>
        </p:txBody>
      </p:sp>
    </p:spTree>
    <p:extLst>
      <p:ext uri="{BB962C8B-B14F-4D97-AF65-F5344CB8AC3E}">
        <p14:creationId xmlns:p14="http://schemas.microsoft.com/office/powerpoint/2010/main" val="2009850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5241E9-3A13-402F-8222-DF0C844B2D1C}" type="datetimeFigureOut">
              <a:rPr lang="en-US" smtClean="0"/>
              <a:t>9/12/2013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FC7889-20B7-4716-9FAC-1CB6D73BB559}" type="slidenum">
              <a:rPr lang="en-US" smtClean="0"/>
              <a:t>‹#›</a:t>
            </a:fld>
            <a:endParaRPr lang="en-US"/>
          </a:p>
        </p:txBody>
      </p:sp>
    </p:spTree>
    <p:extLst>
      <p:ext uri="{BB962C8B-B14F-4D97-AF65-F5344CB8AC3E}">
        <p14:creationId xmlns:p14="http://schemas.microsoft.com/office/powerpoint/2010/main" val="3506862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5241E9-3A13-402F-8222-DF0C844B2D1C}" type="datetimeFigureOut">
              <a:rPr lang="en-US" smtClean="0"/>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FC7889-20B7-4716-9FAC-1CB6D73BB559}" type="slidenum">
              <a:rPr lang="en-US" smtClean="0"/>
              <a:t>‹#›</a:t>
            </a:fld>
            <a:endParaRPr lang="en-US"/>
          </a:p>
        </p:txBody>
      </p:sp>
    </p:spTree>
    <p:extLst>
      <p:ext uri="{BB962C8B-B14F-4D97-AF65-F5344CB8AC3E}">
        <p14:creationId xmlns:p14="http://schemas.microsoft.com/office/powerpoint/2010/main" val="593069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5241E9-3A13-402F-8222-DF0C844B2D1C}" type="datetimeFigureOut">
              <a:rPr lang="en-US" smtClean="0"/>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FC7889-20B7-4716-9FAC-1CB6D73BB559}" type="slidenum">
              <a:rPr lang="en-US" smtClean="0"/>
              <a:t>‹#›</a:t>
            </a:fld>
            <a:endParaRPr lang="en-US"/>
          </a:p>
        </p:txBody>
      </p:sp>
    </p:spTree>
    <p:extLst>
      <p:ext uri="{BB962C8B-B14F-4D97-AF65-F5344CB8AC3E}">
        <p14:creationId xmlns:p14="http://schemas.microsoft.com/office/powerpoint/2010/main" val="746774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241E9-3A13-402F-8222-DF0C844B2D1C}" type="datetimeFigureOut">
              <a:rPr lang="en-US" smtClean="0"/>
              <a:t>9/12/2013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FC7889-20B7-4716-9FAC-1CB6D73BB559}" type="slidenum">
              <a:rPr lang="en-US" smtClean="0"/>
              <a:t>‹#›</a:t>
            </a:fld>
            <a:endParaRPr lang="en-US"/>
          </a:p>
        </p:txBody>
      </p:sp>
    </p:spTree>
    <p:extLst>
      <p:ext uri="{BB962C8B-B14F-4D97-AF65-F5344CB8AC3E}">
        <p14:creationId xmlns:p14="http://schemas.microsoft.com/office/powerpoint/2010/main" val="2176006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hyperlink" Target="http://apps.isiknowledge.com.proxy-um.researchport.umd.edu/full_record.do?product=WOS&amp;search_mode=CitationReport&amp;qid=2&amp;SID=4BNA82N9gcAd3aEb9C2&amp;page=2&amp;doc=16" TargetMode="External"/><Relationship Id="rId2" Type="http://schemas.openxmlformats.org/officeDocument/2006/relationships/hyperlink" Target="http://apps.isiknowledge.com.proxy-um.researchport.umd.edu/full_record.do?product=WOS&amp;search_mode=CitationReport&amp;qid=2&amp;SID=4BNA82N9gcAd3aEb9C2&amp;page=2&amp;doc=13"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6.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hyperlink" Target="http://apps.isiknowledge.com.proxy-um.researchport.umd.edu/full_record.do?product=WOS&amp;search_mode=CitationReport&amp;qid=2&amp;SID=4BNA82N9gcAd3aEb9C2&amp;page=2&amp;doc=12" TargetMode="External"/><Relationship Id="rId3" Type="http://schemas.openxmlformats.org/officeDocument/2006/relationships/hyperlink" Target="http://apps.isiknowledge.com.proxy-um.researchport.umd.edu/full_record.do?product=WOS&amp;search_mode=CitationReport&amp;qid=2&amp;SID=4BNA82N9gcAd3aEb9C2&amp;page=1&amp;doc=3" TargetMode="External"/><Relationship Id="rId7" Type="http://schemas.openxmlformats.org/officeDocument/2006/relationships/hyperlink" Target="http://apps.isiknowledge.com.proxy-um.researchport.umd.edu/full_record.do?product=WOS&amp;search_mode=CitationReport&amp;qid=2&amp;SID=4BNA82N9gcAd3aEb9C2&amp;page=1&amp;doc=9"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apps.isiknowledge.com.proxy-um.researchport.umd.edu/full_record.do?product=WOS&amp;search_mode=CitationReport&amp;qid=2&amp;SID=4BNA82N9gcAd3aEb9C2&amp;page=1&amp;doc=10" TargetMode="External"/><Relationship Id="rId5" Type="http://schemas.openxmlformats.org/officeDocument/2006/relationships/hyperlink" Target="http://apps.isiknowledge.com.proxy-um.researchport.umd.edu/full_record.do?product=WOS&amp;search_mode=CitationReport&amp;qid=2&amp;SID=4BNA82N9gcAd3aEb9C2&amp;page=2&amp;doc=20" TargetMode="External"/><Relationship Id="rId10" Type="http://schemas.openxmlformats.org/officeDocument/2006/relationships/hyperlink" Target="http://apps.isiknowledge.com.proxy-um.researchport.umd.edu/full_record.do?product=WOS&amp;search_mode=CitationReport&amp;qid=2&amp;SID=4BNA82N9gcAd3aEb9C2&amp;page=2&amp;doc=18&amp;cacheurlFromRightClick=no" TargetMode="External"/><Relationship Id="rId4" Type="http://schemas.openxmlformats.org/officeDocument/2006/relationships/hyperlink" Target="http://apps.isiknowledge.com.proxy-um.researchport.umd.edu/full_record.do?product=WOS&amp;search_mode=CitationReport&amp;qid=2&amp;SID=4BNA82N9gcAd3aEb9C2&amp;page=1&amp;doc=8" TargetMode="External"/><Relationship Id="rId9" Type="http://schemas.openxmlformats.org/officeDocument/2006/relationships/hyperlink" Target="http://apps.isiknowledge.com.proxy-um.researchport.umd.edu/full_record.do?product=WOS&amp;search_mode=CitationReport&amp;qid=2&amp;SID=4BNA82N9gcAd3aEb9C2&amp;page=1&amp;doc=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0.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hyperlink" Target="http://apps.isiknowledge.com.proxy-um.researchport.umd.edu/full_record.do?product=WOS&amp;search_mode=CitationReport&amp;qid=2&amp;SID=4BNA82N9gcAd3aEb9C2&amp;page=1&amp;doc=2"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052736"/>
            <a:ext cx="7772400" cy="3170783"/>
          </a:xfrm>
        </p:spPr>
        <p:txBody>
          <a:bodyPr/>
          <a:lstStyle/>
          <a:p>
            <a:r>
              <a:rPr lang="en-US" dirty="0" smtClean="0">
                <a:latin typeface="Algerian" pitchFamily="82" charset="0"/>
              </a:rPr>
              <a:t>The </a:t>
            </a:r>
            <a:r>
              <a:rPr lang="en-US" dirty="0" err="1" smtClean="0">
                <a:latin typeface="Algerian" pitchFamily="82" charset="0"/>
              </a:rPr>
              <a:t>Dudnikov</a:t>
            </a:r>
            <a:r>
              <a:rPr lang="en-US" dirty="0" smtClean="0">
                <a:latin typeface="Algerian" pitchFamily="82" charset="0"/>
              </a:rPr>
              <a:t/>
            </a:r>
            <a:br>
              <a:rPr lang="en-US" dirty="0" smtClean="0">
                <a:latin typeface="Algerian" pitchFamily="82" charset="0"/>
              </a:rPr>
            </a:br>
            <a:r>
              <a:rPr lang="en-US" sz="2800" dirty="0" smtClean="0">
                <a:latin typeface="Algerian" pitchFamily="82" charset="0"/>
              </a:rPr>
              <a:t>born in 1943</a:t>
            </a:r>
            <a:br>
              <a:rPr lang="en-US" sz="2800" dirty="0" smtClean="0">
                <a:latin typeface="Algerian" pitchFamily="82" charset="0"/>
              </a:rPr>
            </a:br>
            <a:r>
              <a:rPr lang="en-US" sz="3200" dirty="0" smtClean="0">
                <a:latin typeface="Algerian" pitchFamily="82" charset="0"/>
              </a:rPr>
              <a:t>The man &amp; his deals</a:t>
            </a:r>
            <a:endParaRPr lang="en-US" sz="3200" dirty="0">
              <a:latin typeface="Algerian" pitchFamily="82"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9723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a:bodyPr>
          <a:lstStyle/>
          <a:p>
            <a:r>
              <a:rPr lang="en-US" sz="3200" dirty="0" smtClean="0"/>
              <a:t>Phase II: </a:t>
            </a:r>
            <a:r>
              <a:rPr lang="en-US" sz="2400" dirty="0" smtClean="0">
                <a:latin typeface="Algerian" pitchFamily="82" charset="0"/>
              </a:rPr>
              <a:t>how to run </a:t>
            </a:r>
            <a:r>
              <a:rPr lang="en-US" sz="3200" dirty="0" smtClean="0">
                <a:latin typeface="Algerian" pitchFamily="82" charset="0"/>
              </a:rPr>
              <a:t>the broken theorem </a:t>
            </a:r>
            <a:br>
              <a:rPr lang="en-US" sz="3200" dirty="0" smtClean="0">
                <a:latin typeface="Algerian" pitchFamily="82" charset="0"/>
              </a:rPr>
            </a:br>
            <a:r>
              <a:rPr lang="en-US" sz="3200" dirty="0" smtClean="0">
                <a:latin typeface="Algerian" pitchFamily="82" charset="0"/>
              </a:rPr>
              <a:t>                                     to </a:t>
            </a:r>
            <a:r>
              <a:rPr lang="en-US" sz="3200" dirty="0">
                <a:latin typeface="Algerian" pitchFamily="82" charset="0"/>
              </a:rPr>
              <a:t>work </a:t>
            </a:r>
          </a:p>
        </p:txBody>
      </p:sp>
      <p:sp>
        <p:nvSpPr>
          <p:cNvPr id="3" name="Content Placeholder 2"/>
          <p:cNvSpPr>
            <a:spLocks noGrp="1"/>
          </p:cNvSpPr>
          <p:nvPr>
            <p:ph sz="half" idx="1"/>
          </p:nvPr>
        </p:nvSpPr>
        <p:spPr>
          <a:xfrm>
            <a:off x="457200" y="1600200"/>
            <a:ext cx="4618856" cy="5257800"/>
          </a:xfrm>
        </p:spPr>
        <p:txBody>
          <a:bodyPr>
            <a:normAutofit fontScale="40000" lnSpcReduction="20000"/>
          </a:bodyPr>
          <a:lstStyle/>
          <a:p>
            <a:pPr algn="just"/>
            <a:r>
              <a:rPr lang="en-US" sz="3500" dirty="0"/>
              <a:t>Ph.D. in Beam Physics and Accelerators Technology, BINP, Novosibirsk, 1967. Thesis: "High-intensity Proton Beam Production in a Storage Ring by the Charge-Exchange Injection Method." (Development of Charge Exchange Injection, now routinely used around the word. First proton beam accumulation up to space charge limit, First experimental observation, correct interpretation and damping of e-p instability. Electron cloud effect), </a:t>
            </a:r>
          </a:p>
          <a:p>
            <a:pPr algn="just"/>
            <a:endParaRPr lang="en-US" dirty="0"/>
          </a:p>
          <a:p>
            <a:pPr algn="just"/>
            <a:r>
              <a:rPr lang="en-US" sz="3500" dirty="0"/>
              <a:t>Although the electron-cloud effect (ECE) for lepton beams was first reported in 1995 [1], the ECE was apparently first discovered 30 years earlier at the </a:t>
            </a:r>
            <a:r>
              <a:rPr lang="en-US" sz="3500" dirty="0" err="1"/>
              <a:t>Budker</a:t>
            </a:r>
            <a:r>
              <a:rPr lang="en-US" sz="3500" dirty="0"/>
              <a:t> Institute (</a:t>
            </a:r>
            <a:r>
              <a:rPr lang="en-US" sz="3500" dirty="0" err="1"/>
              <a:t>Novosibisrk</a:t>
            </a:r>
            <a:r>
              <a:rPr lang="en-US" sz="3500" dirty="0"/>
              <a:t>) as a form of a two-stream instability for coasting proton bunches [2] and later, in resonant form, at the CERN ISR in the mid 70’s [3] (a recent historical overview has been presented by F. Zimmermann [4]).</a:t>
            </a:r>
          </a:p>
          <a:p>
            <a:pPr marL="0" indent="0" algn="just">
              <a:buNone/>
            </a:pPr>
            <a:r>
              <a:rPr lang="en-US" sz="3500" dirty="0"/>
              <a:t> </a:t>
            </a:r>
          </a:p>
          <a:p>
            <a:pPr algn="just"/>
            <a:r>
              <a:rPr lang="ru-RU" sz="3500" dirty="0"/>
              <a:t>Димов Г</a:t>
            </a:r>
            <a:r>
              <a:rPr lang="en-US" sz="3500" dirty="0"/>
              <a:t>.</a:t>
            </a:r>
            <a:r>
              <a:rPr lang="ru-RU" sz="3500" dirty="0"/>
              <a:t>И</a:t>
            </a:r>
            <a:r>
              <a:rPr lang="en-US" sz="3500" dirty="0"/>
              <a:t>., </a:t>
            </a:r>
            <a:r>
              <a:rPr lang="ru-RU" sz="3500" dirty="0"/>
              <a:t>Дудников В</a:t>
            </a:r>
            <a:r>
              <a:rPr lang="en-US" sz="3500" dirty="0"/>
              <a:t>.</a:t>
            </a:r>
            <a:r>
              <a:rPr lang="ru-RU" sz="3500" dirty="0"/>
              <a:t>Г</a:t>
            </a:r>
            <a:r>
              <a:rPr lang="en-US" sz="3500" dirty="0"/>
              <a:t>. «</a:t>
            </a:r>
            <a:r>
              <a:rPr lang="ru-RU" sz="3500" dirty="0"/>
              <a:t>Перезарядный метод управления потоками частиц</a:t>
            </a:r>
            <a:r>
              <a:rPr lang="en-US" sz="3500" dirty="0"/>
              <a:t>»  </a:t>
            </a:r>
            <a:r>
              <a:rPr lang="ru-RU" sz="3500" i="1" dirty="0"/>
              <a:t>Физика плазмы </a:t>
            </a:r>
            <a:r>
              <a:rPr lang="en-US" sz="3500" dirty="0"/>
              <a:t>4, 692-701 ,1978; G. </a:t>
            </a:r>
            <a:r>
              <a:rPr lang="en-US" sz="3500" dirty="0" err="1"/>
              <a:t>Dimov</a:t>
            </a:r>
            <a:r>
              <a:rPr lang="en-US" sz="3500" dirty="0"/>
              <a:t>, V. </a:t>
            </a:r>
            <a:r>
              <a:rPr lang="en-US" sz="3500" dirty="0" err="1"/>
              <a:t>Dudnikov</a:t>
            </a:r>
            <a:r>
              <a:rPr lang="en-US" sz="3500" dirty="0"/>
              <a:t>, Charge Exchange method of particles beams controlling; Plasma Physics 4, 692-701 ,1978.</a:t>
            </a:r>
          </a:p>
          <a:p>
            <a:pPr algn="just"/>
            <a:r>
              <a:rPr lang="en-US" sz="3500" dirty="0"/>
              <a:t>Space charge compensation of low energy ion beam for implantation,  </a:t>
            </a:r>
            <a:r>
              <a:rPr lang="en-US" sz="3500" dirty="0" err="1"/>
              <a:t>Dudnikov</a:t>
            </a:r>
            <a:r>
              <a:rPr lang="en-US" sz="3500" dirty="0"/>
              <a:t> V and </a:t>
            </a:r>
            <a:r>
              <a:rPr lang="en-US" sz="3500" dirty="0" err="1"/>
              <a:t>Dudnikov</a:t>
            </a:r>
            <a:r>
              <a:rPr lang="en-US" sz="3500" dirty="0"/>
              <a:t> A , Rev. Sci. </a:t>
            </a:r>
            <a:r>
              <a:rPr lang="en-US" sz="3500" dirty="0" err="1"/>
              <a:t>Instrum</a:t>
            </a:r>
            <a:r>
              <a:rPr lang="en-US" sz="3500" dirty="0"/>
              <a:t>., v.73 995  (2002). Development of ion implanter with high intense low energy B+ ion beam.</a:t>
            </a:r>
          </a:p>
        </p:txBody>
      </p:sp>
      <p:pic>
        <p:nvPicPr>
          <p:cNvPr id="5" name="Picture 2" descr="BDD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04248" y="4549360"/>
            <a:ext cx="4038600" cy="1746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opy of gib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0925" y="2348880"/>
            <a:ext cx="1734672"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3536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US" sz="3200" dirty="0" smtClean="0">
                <a:latin typeface="Algerian" pitchFamily="82" charset="0"/>
              </a:rPr>
              <a:t>Not every idea lies on the surface...</a:t>
            </a:r>
            <a:endParaRPr lang="en-US" sz="3200" dirty="0">
              <a:latin typeface="Algerian" pitchFamily="82" charset="0"/>
            </a:endParaRPr>
          </a:p>
        </p:txBody>
      </p:sp>
      <p:sp>
        <p:nvSpPr>
          <p:cNvPr id="3" name="Content Placeholder 2"/>
          <p:cNvSpPr>
            <a:spLocks noGrp="1"/>
          </p:cNvSpPr>
          <p:nvPr>
            <p:ph sz="half" idx="1"/>
          </p:nvPr>
        </p:nvSpPr>
        <p:spPr>
          <a:xfrm>
            <a:off x="414119" y="1196752"/>
            <a:ext cx="4326632" cy="4525963"/>
          </a:xfrm>
        </p:spPr>
        <p:txBody>
          <a:bodyPr>
            <a:normAutofit/>
          </a:bodyPr>
          <a:lstStyle/>
          <a:p>
            <a:pPr algn="just"/>
            <a:r>
              <a:rPr lang="en-US" sz="1600" b="1" dirty="0" smtClean="0">
                <a:solidFill>
                  <a:srgbClr val="000099"/>
                </a:solidFill>
              </a:rPr>
              <a:t>Soviet Doctor </a:t>
            </a:r>
            <a:r>
              <a:rPr lang="en-US" sz="1600" b="1" dirty="0">
                <a:solidFill>
                  <a:srgbClr val="000099"/>
                </a:solidFill>
              </a:rPr>
              <a:t>of Science in Experimental Physics</a:t>
            </a:r>
            <a:r>
              <a:rPr lang="en-US" sz="1600" dirty="0"/>
              <a:t>, </a:t>
            </a:r>
            <a:r>
              <a:rPr lang="en-US" sz="1600" dirty="0" smtClean="0"/>
              <a:t> BINP, Novosibirsk,1978. Thesis :</a:t>
            </a:r>
          </a:p>
          <a:p>
            <a:pPr marL="0" indent="0" algn="just">
              <a:buNone/>
            </a:pPr>
            <a:r>
              <a:rPr lang="en-US" sz="1600" dirty="0" smtClean="0"/>
              <a:t> "</a:t>
            </a:r>
            <a:r>
              <a:rPr lang="en-US" sz="1600" dirty="0"/>
              <a:t>Surface-Plasma Method of Negative Ions Production." </a:t>
            </a:r>
            <a:r>
              <a:rPr lang="en-US" sz="1600" dirty="0">
                <a:solidFill>
                  <a:srgbClr val="FF0000"/>
                </a:solidFill>
              </a:rPr>
              <a:t>(Discovery of </a:t>
            </a:r>
            <a:r>
              <a:rPr lang="en-US" sz="1600" dirty="0" err="1">
                <a:solidFill>
                  <a:srgbClr val="FF0000"/>
                </a:solidFill>
              </a:rPr>
              <a:t>Cesiation</a:t>
            </a:r>
            <a:r>
              <a:rPr lang="en-US" sz="1600" dirty="0">
                <a:solidFill>
                  <a:srgbClr val="FF0000"/>
                </a:solidFill>
              </a:rPr>
              <a:t> effect of negative ion formation in gas discharges, development of Surface Plasma Negative ion Sources (SPS), now routinely used around the </a:t>
            </a:r>
            <a:r>
              <a:rPr lang="en-US" sz="1600" dirty="0" smtClean="0">
                <a:solidFill>
                  <a:srgbClr val="FF0000"/>
                </a:solidFill>
              </a:rPr>
              <a:t>world</a:t>
            </a:r>
            <a:r>
              <a:rPr lang="en-US" sz="1600" dirty="0">
                <a:solidFill>
                  <a:srgbClr val="FF0000"/>
                </a:solidFill>
              </a:rPr>
              <a:t>, known as </a:t>
            </a:r>
            <a:r>
              <a:rPr lang="en-US" sz="1600" dirty="0" err="1">
                <a:solidFill>
                  <a:srgbClr val="FF0000"/>
                </a:solidFill>
              </a:rPr>
              <a:t>Dudnikov</a:t>
            </a:r>
            <a:r>
              <a:rPr lang="en-US" sz="1600" dirty="0">
                <a:solidFill>
                  <a:srgbClr val="FF0000"/>
                </a:solidFill>
              </a:rPr>
              <a:t> </a:t>
            </a:r>
            <a:r>
              <a:rPr lang="en-US" sz="1600" dirty="0" smtClean="0">
                <a:solidFill>
                  <a:srgbClr val="FF0000"/>
                </a:solidFill>
              </a:rPr>
              <a:t>sources).</a:t>
            </a:r>
            <a:endParaRPr lang="en-US" sz="1600" dirty="0"/>
          </a:p>
          <a:p>
            <a:pPr algn="just"/>
            <a:r>
              <a:rPr lang="en-US" sz="1600" dirty="0">
                <a:solidFill>
                  <a:srgbClr val="FF0000"/>
                </a:solidFill>
              </a:rPr>
              <a:t>Invention: V. </a:t>
            </a:r>
            <a:r>
              <a:rPr lang="en-US" sz="1600" dirty="0" err="1">
                <a:solidFill>
                  <a:srgbClr val="FF0000"/>
                </a:solidFill>
              </a:rPr>
              <a:t>Dudnikov</a:t>
            </a:r>
            <a:r>
              <a:rPr lang="en-US" sz="1600" dirty="0">
                <a:solidFill>
                  <a:srgbClr val="FF0000"/>
                </a:solidFill>
              </a:rPr>
              <a:t>, </a:t>
            </a:r>
            <a:r>
              <a:rPr lang="en-US" sz="1600" i="1" dirty="0">
                <a:solidFill>
                  <a:srgbClr val="FF0000"/>
                </a:solidFill>
              </a:rPr>
              <a:t>Method for Negative Ion Production, Russian Patent, No. 411542, 1973;Discovery of </a:t>
            </a:r>
            <a:r>
              <a:rPr lang="en-US" sz="1600" i="1" dirty="0" err="1">
                <a:solidFill>
                  <a:srgbClr val="FF0000"/>
                </a:solidFill>
              </a:rPr>
              <a:t>cesiation</a:t>
            </a:r>
            <a:r>
              <a:rPr lang="en-US" sz="1600" i="1" dirty="0">
                <a:solidFill>
                  <a:srgbClr val="FF0000"/>
                </a:solidFill>
              </a:rPr>
              <a:t>. SPS development.</a:t>
            </a:r>
            <a:endParaRPr lang="en-US" sz="1600" dirty="0">
              <a:solidFill>
                <a:srgbClr val="FF0000"/>
              </a:solidFill>
            </a:endParaRPr>
          </a:p>
          <a:p>
            <a:pPr marL="0" indent="0" algn="just">
              <a:buNone/>
            </a:pPr>
            <a:r>
              <a:rPr lang="en-US" sz="1600" dirty="0">
                <a:solidFill>
                  <a:srgbClr val="FF0000"/>
                </a:solidFill>
              </a:rPr>
              <a:t> </a:t>
            </a:r>
          </a:p>
        </p:txBody>
      </p:sp>
      <p:sp>
        <p:nvSpPr>
          <p:cNvPr id="4" name="Content Placeholder 3"/>
          <p:cNvSpPr>
            <a:spLocks noGrp="1"/>
          </p:cNvSpPr>
          <p:nvPr>
            <p:ph sz="half" idx="2"/>
          </p:nvPr>
        </p:nvSpPr>
        <p:spPr>
          <a:xfrm>
            <a:off x="4716016" y="1412776"/>
            <a:ext cx="4038600" cy="4525963"/>
          </a:xfrm>
        </p:spPr>
        <p:txBody>
          <a:bodyPr>
            <a:normAutofit/>
          </a:bodyPr>
          <a:lstStyle/>
          <a:p>
            <a:pPr algn="just"/>
            <a:r>
              <a:rPr lang="en-US" sz="1400" dirty="0"/>
              <a:t>Y. I. </a:t>
            </a:r>
            <a:r>
              <a:rPr lang="en-US" sz="1400" dirty="0" err="1"/>
              <a:t>Belchenko</a:t>
            </a:r>
            <a:r>
              <a:rPr lang="en-US" sz="1400" dirty="0"/>
              <a:t>, G. I. </a:t>
            </a:r>
            <a:r>
              <a:rPr lang="en-US" sz="1400" dirty="0" err="1"/>
              <a:t>Dimov</a:t>
            </a:r>
            <a:r>
              <a:rPr lang="en-US" sz="1400" dirty="0"/>
              <a:t>, and V. G. </a:t>
            </a:r>
            <a:r>
              <a:rPr lang="en-US" sz="1400" dirty="0" err="1"/>
              <a:t>Dudnikov</a:t>
            </a:r>
            <a:r>
              <a:rPr lang="en-US" sz="1400" dirty="0"/>
              <a:t>, A powerful injector of neutrals with a surface-plasma source of negative ions, </a:t>
            </a:r>
            <a:r>
              <a:rPr lang="en-US" sz="1400" dirty="0" err="1"/>
              <a:t>Nucl</a:t>
            </a:r>
            <a:r>
              <a:rPr lang="en-US" sz="1400" dirty="0"/>
              <a:t>. Fusion </a:t>
            </a:r>
            <a:r>
              <a:rPr lang="en-US" sz="1400" b="1" dirty="0"/>
              <a:t>14</a:t>
            </a:r>
            <a:r>
              <a:rPr lang="en-US" sz="1400" dirty="0"/>
              <a:t>(1), 113 (1974); </a:t>
            </a:r>
          </a:p>
          <a:p>
            <a:pPr algn="just"/>
            <a:endParaRPr lang="en-US" sz="1400" dirty="0"/>
          </a:p>
          <a:p>
            <a:pPr algn="just"/>
            <a:r>
              <a:rPr lang="en-US" sz="1400" dirty="0"/>
              <a:t>«Physical principles of the efficient negative ion production”, </a:t>
            </a:r>
            <a:r>
              <a:rPr lang="en-US" sz="1400" i="1" dirty="0"/>
              <a:t>Symposium on the </a:t>
            </a:r>
            <a:r>
              <a:rPr lang="en-US" sz="1400" dirty="0"/>
              <a:t> </a:t>
            </a:r>
            <a:r>
              <a:rPr lang="en-US" sz="1400" i="1" dirty="0"/>
              <a:t>Production and Neutralization of Negative Hydrogen Ions and Beams, Brookhaven, 1977 </a:t>
            </a:r>
            <a:r>
              <a:rPr lang="en-US" sz="1400" dirty="0"/>
              <a:t>(Brookhaven National Laboratory (BNL), BNL-50727, Upton, NY,  1977), pp. 79–</a:t>
            </a:r>
            <a:r>
              <a:rPr lang="en-US" sz="1400" b="1" dirty="0"/>
              <a:t>96</a:t>
            </a:r>
            <a:r>
              <a:rPr lang="en-US" sz="1400" dirty="0"/>
              <a:t>; </a:t>
            </a:r>
          </a:p>
          <a:p>
            <a:pPr algn="just"/>
            <a:endParaRPr lang="en-US" dirty="0"/>
          </a:p>
        </p:txBody>
      </p:sp>
      <p:pic>
        <p:nvPicPr>
          <p:cNvPr id="5" name="Picture 2" descr="gunda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7616" y="4246170"/>
            <a:ext cx="3456384" cy="221078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DD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725194"/>
            <a:ext cx="3932723" cy="170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524218" y="6431869"/>
            <a:ext cx="1783180" cy="369332"/>
          </a:xfrm>
          <a:prstGeom prst="rect">
            <a:avLst/>
          </a:prstGeom>
        </p:spPr>
        <p:txBody>
          <a:bodyPr wrap="none">
            <a:spAutoFit/>
          </a:bodyPr>
          <a:lstStyle/>
          <a:p>
            <a:r>
              <a:rPr lang="en-US" dirty="0"/>
              <a:t>Sharing the fame</a:t>
            </a:r>
          </a:p>
        </p:txBody>
      </p:sp>
      <p:sp>
        <p:nvSpPr>
          <p:cNvPr id="7" name="Rectangle 6"/>
          <p:cNvSpPr/>
          <p:nvPr/>
        </p:nvSpPr>
        <p:spPr>
          <a:xfrm>
            <a:off x="1547664" y="6422846"/>
            <a:ext cx="1583126" cy="369332"/>
          </a:xfrm>
          <a:prstGeom prst="rect">
            <a:avLst/>
          </a:prstGeom>
        </p:spPr>
        <p:txBody>
          <a:bodyPr wrap="none">
            <a:spAutoFit/>
          </a:bodyPr>
          <a:lstStyle/>
          <a:p>
            <a:r>
              <a:rPr lang="en-US" dirty="0"/>
              <a:t>Power of three</a:t>
            </a:r>
          </a:p>
        </p:txBody>
      </p:sp>
    </p:spTree>
    <p:extLst>
      <p:ext uri="{BB962C8B-B14F-4D97-AF65-F5344CB8AC3E}">
        <p14:creationId xmlns:p14="http://schemas.microsoft.com/office/powerpoint/2010/main" val="2729691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lgerian" pitchFamily="82" charset="0"/>
              </a:rPr>
              <a:t>Former students</a:t>
            </a:r>
            <a:endParaRPr lang="en-US" sz="3600" dirty="0">
              <a:latin typeface="Algerian" pitchFamily="82" charset="0"/>
            </a:endParaRPr>
          </a:p>
        </p:txBody>
      </p:sp>
      <p:pic>
        <p:nvPicPr>
          <p:cNvPr id="4098" name="Picture 2" descr="vdv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1" y="2204864"/>
            <a:ext cx="3888431" cy="2722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bvev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2865" y="2204864"/>
            <a:ext cx="4603235" cy="307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91711" y="5006028"/>
            <a:ext cx="1631985" cy="369332"/>
          </a:xfrm>
          <a:prstGeom prst="rect">
            <a:avLst/>
          </a:prstGeom>
        </p:spPr>
        <p:txBody>
          <a:bodyPr wrap="none">
            <a:spAutoFit/>
          </a:bodyPr>
          <a:lstStyle/>
          <a:p>
            <a:r>
              <a:rPr lang="en-US" dirty="0"/>
              <a:t>With V. </a:t>
            </a:r>
            <a:r>
              <a:rPr lang="en-US" dirty="0" err="1"/>
              <a:t>Shiltsev</a:t>
            </a:r>
            <a:endParaRPr lang="en-US" dirty="0"/>
          </a:p>
        </p:txBody>
      </p:sp>
      <p:sp>
        <p:nvSpPr>
          <p:cNvPr id="7" name="Rectangle 6"/>
          <p:cNvSpPr/>
          <p:nvPr/>
        </p:nvSpPr>
        <p:spPr>
          <a:xfrm>
            <a:off x="5436096" y="5365497"/>
            <a:ext cx="2532232" cy="369332"/>
          </a:xfrm>
          <a:prstGeom prst="rect">
            <a:avLst/>
          </a:prstGeom>
        </p:spPr>
        <p:txBody>
          <a:bodyPr wrap="none">
            <a:spAutoFit/>
          </a:bodyPr>
          <a:lstStyle/>
          <a:p>
            <a:r>
              <a:rPr lang="en-US" dirty="0" smtClean="0"/>
              <a:t> </a:t>
            </a:r>
            <a:r>
              <a:rPr lang="en-US" dirty="0"/>
              <a:t>V. </a:t>
            </a:r>
            <a:r>
              <a:rPr lang="en-US" dirty="0" err="1" smtClean="0"/>
              <a:t>Balakin</a:t>
            </a:r>
            <a:r>
              <a:rPr lang="en-US" dirty="0" smtClean="0"/>
              <a:t> and V. </a:t>
            </a:r>
            <a:r>
              <a:rPr lang="en-US" dirty="0" err="1" smtClean="0"/>
              <a:t>Shiltsev</a:t>
            </a:r>
            <a:endParaRPr lang="en-US" dirty="0"/>
          </a:p>
        </p:txBody>
      </p:sp>
    </p:spTree>
    <p:extLst>
      <p:ext uri="{BB962C8B-B14F-4D97-AF65-F5344CB8AC3E}">
        <p14:creationId xmlns:p14="http://schemas.microsoft.com/office/powerpoint/2010/main" val="1537928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SV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494316"/>
            <a:ext cx="3805063" cy="255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u kraya stremnin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5286" y="4198177"/>
            <a:ext cx="3962505" cy="262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martin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12776"/>
            <a:ext cx="3791642" cy="2657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117290" y="404664"/>
            <a:ext cx="5532284" cy="584775"/>
          </a:xfrm>
          <a:prstGeom prst="rect">
            <a:avLst/>
          </a:prstGeom>
        </p:spPr>
        <p:txBody>
          <a:bodyPr wrap="none">
            <a:spAutoFit/>
          </a:bodyPr>
          <a:lstStyle/>
          <a:p>
            <a:r>
              <a:rPr lang="en-US" sz="3200" dirty="0">
                <a:latin typeface="Algerian" pitchFamily="82" charset="0"/>
              </a:rPr>
              <a:t>The sky </a:t>
            </a:r>
            <a:r>
              <a:rPr lang="en-US" sz="3200" dirty="0" smtClean="0">
                <a:latin typeface="Algerian" pitchFamily="82" charset="0"/>
              </a:rPr>
              <a:t>anxiety: </a:t>
            </a:r>
            <a:r>
              <a:rPr lang="en-US" sz="3200" i="1" dirty="0" smtClean="0">
                <a:latin typeface="Algerian" pitchFamily="82" charset="0"/>
              </a:rPr>
              <a:t>SDI</a:t>
            </a:r>
            <a:r>
              <a:rPr lang="en-US" sz="3200" dirty="0" smtClean="0">
                <a:latin typeface="Algerian" pitchFamily="82" charset="0"/>
              </a:rPr>
              <a:t> </a:t>
            </a:r>
            <a:r>
              <a:rPr lang="en-US" sz="2000" dirty="0" smtClean="0">
                <a:latin typeface="+mj-lt"/>
              </a:rPr>
              <a:t>i.e. </a:t>
            </a:r>
            <a:r>
              <a:rPr lang="en-US" sz="3200" i="1" dirty="0" smtClean="0">
                <a:latin typeface="Algerian" pitchFamily="82" charset="0"/>
              </a:rPr>
              <a:t>SOI</a:t>
            </a:r>
            <a:endParaRPr lang="en-US" sz="3200" i="1" dirty="0">
              <a:latin typeface="Algerian" pitchFamily="82" charset="0"/>
            </a:endParaRPr>
          </a:p>
        </p:txBody>
      </p:sp>
      <p:sp>
        <p:nvSpPr>
          <p:cNvPr id="5" name="Rectangle 4"/>
          <p:cNvSpPr/>
          <p:nvPr/>
        </p:nvSpPr>
        <p:spPr>
          <a:xfrm>
            <a:off x="827584" y="1043444"/>
            <a:ext cx="1926168" cy="369332"/>
          </a:xfrm>
          <a:prstGeom prst="rect">
            <a:avLst/>
          </a:prstGeom>
        </p:spPr>
        <p:txBody>
          <a:bodyPr wrap="none">
            <a:spAutoFit/>
          </a:bodyPr>
          <a:lstStyle/>
          <a:p>
            <a:r>
              <a:rPr lang="en-US" dirty="0"/>
              <a:t>Friendly exchange </a:t>
            </a:r>
          </a:p>
        </p:txBody>
      </p:sp>
      <p:sp>
        <p:nvSpPr>
          <p:cNvPr id="7" name="Rectangle 6"/>
          <p:cNvSpPr/>
          <p:nvPr/>
        </p:nvSpPr>
        <p:spPr>
          <a:xfrm>
            <a:off x="4637112" y="1124984"/>
            <a:ext cx="3984052" cy="369332"/>
          </a:xfrm>
          <a:prstGeom prst="rect">
            <a:avLst/>
          </a:prstGeom>
        </p:spPr>
        <p:txBody>
          <a:bodyPr wrap="square">
            <a:spAutoFit/>
          </a:bodyPr>
          <a:lstStyle/>
          <a:p>
            <a:r>
              <a:rPr lang="en-US" dirty="0"/>
              <a:t>Let us build the sky defense </a:t>
            </a:r>
            <a:r>
              <a:rPr lang="en-US" dirty="0" smtClean="0"/>
              <a:t>together...</a:t>
            </a:r>
            <a:endParaRPr lang="en-US" dirty="0"/>
          </a:p>
        </p:txBody>
      </p:sp>
      <p:sp>
        <p:nvSpPr>
          <p:cNvPr id="8" name="Rectangle 7"/>
          <p:cNvSpPr/>
          <p:nvPr/>
        </p:nvSpPr>
        <p:spPr>
          <a:xfrm>
            <a:off x="1024162" y="4070166"/>
            <a:ext cx="1744452" cy="369332"/>
          </a:xfrm>
          <a:prstGeom prst="rect">
            <a:avLst/>
          </a:prstGeom>
        </p:spPr>
        <p:txBody>
          <a:bodyPr wrap="none">
            <a:spAutoFit/>
          </a:bodyPr>
          <a:lstStyle/>
          <a:p>
            <a:r>
              <a:rPr lang="en-US" dirty="0" smtClean="0"/>
              <a:t>With</a:t>
            </a:r>
            <a:r>
              <a:rPr lang="en-US" i="1" dirty="0" smtClean="0"/>
              <a:t> Ron </a:t>
            </a:r>
            <a:r>
              <a:rPr lang="en-US" i="1" dirty="0"/>
              <a:t>Martin</a:t>
            </a:r>
          </a:p>
        </p:txBody>
      </p:sp>
      <p:sp>
        <p:nvSpPr>
          <p:cNvPr id="9" name="Rectangle 8"/>
          <p:cNvSpPr/>
          <p:nvPr/>
        </p:nvSpPr>
        <p:spPr>
          <a:xfrm>
            <a:off x="809704" y="4865359"/>
            <a:ext cx="3149837" cy="707886"/>
          </a:xfrm>
          <a:prstGeom prst="rect">
            <a:avLst/>
          </a:prstGeom>
        </p:spPr>
        <p:txBody>
          <a:bodyPr wrap="none">
            <a:spAutoFit/>
          </a:bodyPr>
          <a:lstStyle/>
          <a:p>
            <a:r>
              <a:rPr lang="en-US" sz="2000" b="1" dirty="0" smtClean="0"/>
              <a:t>Space, Beams and Star wars</a:t>
            </a:r>
          </a:p>
          <a:p>
            <a:r>
              <a:rPr lang="en-US" sz="2000" b="1" dirty="0" smtClean="0"/>
              <a:t>               veterans...   </a:t>
            </a:r>
            <a:endParaRPr lang="en-US" sz="2000" b="1" i="1" dirty="0"/>
          </a:p>
        </p:txBody>
      </p:sp>
      <p:sp>
        <p:nvSpPr>
          <p:cNvPr id="10" name="Rectangle 9"/>
          <p:cNvSpPr/>
          <p:nvPr/>
        </p:nvSpPr>
        <p:spPr>
          <a:xfrm>
            <a:off x="2506517" y="6062702"/>
            <a:ext cx="2058769" cy="923330"/>
          </a:xfrm>
          <a:prstGeom prst="rect">
            <a:avLst/>
          </a:prstGeom>
        </p:spPr>
        <p:txBody>
          <a:bodyPr wrap="none">
            <a:spAutoFit/>
          </a:bodyPr>
          <a:lstStyle/>
          <a:p>
            <a:r>
              <a:rPr lang="en-US" dirty="0" smtClean="0"/>
              <a:t>With </a:t>
            </a:r>
            <a:r>
              <a:rPr lang="en-US" i="1" dirty="0"/>
              <a:t>Roald </a:t>
            </a:r>
            <a:r>
              <a:rPr lang="en-US" i="1" dirty="0" err="1" smtClean="0"/>
              <a:t>Sagdeev</a:t>
            </a:r>
            <a:endParaRPr lang="en-US" i="1" dirty="0" smtClean="0"/>
          </a:p>
          <a:p>
            <a:r>
              <a:rPr lang="en-US" i="1" dirty="0"/>
              <a:t> </a:t>
            </a:r>
            <a:r>
              <a:rPr lang="en-US" i="1" dirty="0" smtClean="0"/>
              <a:t>        </a:t>
            </a:r>
            <a:r>
              <a:rPr lang="en-US" i="1" dirty="0" err="1" smtClean="0"/>
              <a:t>Penstate</a:t>
            </a:r>
            <a:r>
              <a:rPr lang="en-US" i="1" dirty="0"/>
              <a:t>, 20…</a:t>
            </a:r>
          </a:p>
          <a:p>
            <a:endParaRPr lang="en-US" i="1" dirty="0"/>
          </a:p>
        </p:txBody>
      </p:sp>
    </p:spTree>
    <p:extLst>
      <p:ext uri="{BB962C8B-B14F-4D97-AF65-F5344CB8AC3E}">
        <p14:creationId xmlns:p14="http://schemas.microsoft.com/office/powerpoint/2010/main" val="3649217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5517232"/>
            <a:ext cx="4042792" cy="648072"/>
          </a:xfrm>
        </p:spPr>
        <p:txBody>
          <a:bodyPr>
            <a:normAutofit fontScale="77500" lnSpcReduction="20000"/>
          </a:bodyPr>
          <a:lstStyle/>
          <a:p>
            <a:pPr marL="0" indent="0">
              <a:buNone/>
            </a:pPr>
            <a:r>
              <a:rPr lang="en-US" dirty="0" err="1">
                <a:latin typeface="Algerian" pitchFamily="82" charset="0"/>
              </a:rPr>
              <a:t>Dudnikov</a:t>
            </a:r>
            <a:r>
              <a:rPr lang="en-US" dirty="0">
                <a:latin typeface="Algerian" pitchFamily="82" charset="0"/>
              </a:rPr>
              <a:t> Source at ISIS</a:t>
            </a:r>
          </a:p>
        </p:txBody>
      </p:sp>
      <p:pic>
        <p:nvPicPr>
          <p:cNvPr id="1026" name="Picture 2" descr="Dudnikov and Dudnikov Sour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1197" y="-1"/>
            <a:ext cx="3992803" cy="333003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AL PD S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268760"/>
            <a:ext cx="4971685" cy="388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RAL SPS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1197" y="3861049"/>
            <a:ext cx="3992804" cy="299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47664" y="476672"/>
            <a:ext cx="2948243" cy="584775"/>
          </a:xfrm>
          <a:prstGeom prst="rect">
            <a:avLst/>
          </a:prstGeom>
        </p:spPr>
        <p:txBody>
          <a:bodyPr wrap="none">
            <a:spAutoFit/>
          </a:bodyPr>
          <a:lstStyle/>
          <a:p>
            <a:r>
              <a:rPr lang="en-US" dirty="0"/>
              <a:t> </a:t>
            </a:r>
            <a:r>
              <a:rPr lang="en-US" sz="3200" dirty="0">
                <a:latin typeface="Algerian" pitchFamily="82" charset="0"/>
              </a:rPr>
              <a:t>The new era </a:t>
            </a:r>
          </a:p>
        </p:txBody>
      </p:sp>
    </p:spTree>
    <p:extLst>
      <p:ext uri="{BB962C8B-B14F-4D97-AF65-F5344CB8AC3E}">
        <p14:creationId xmlns:p14="http://schemas.microsoft.com/office/powerpoint/2010/main" val="2417528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itchFamily="82" charset="0"/>
              </a:rPr>
              <a:t>The polarized Source</a:t>
            </a:r>
            <a:endParaRPr lang="en-US" dirty="0">
              <a:latin typeface="Algerian" pitchFamily="82" charset="0"/>
            </a:endParaRPr>
          </a:p>
        </p:txBody>
      </p:sp>
      <p:sp>
        <p:nvSpPr>
          <p:cNvPr id="3" name="Content Placeholder 2"/>
          <p:cNvSpPr>
            <a:spLocks noGrp="1"/>
          </p:cNvSpPr>
          <p:nvPr>
            <p:ph sz="half" idx="1"/>
          </p:nvPr>
        </p:nvSpPr>
        <p:spPr/>
        <p:txBody>
          <a:bodyPr>
            <a:normAutofit fontScale="62500" lnSpcReduction="20000"/>
          </a:bodyPr>
          <a:lstStyle/>
          <a:p>
            <a:r>
              <a:rPr lang="en-US" u="sng" dirty="0">
                <a:hlinkClick r:id="rId2"/>
              </a:rPr>
              <a:t>A SOURCE OF POLARIZED NEGATIVE HYDROGEN-IONS WITH DEUTERIUM PLASMA IONIZER</a:t>
            </a:r>
            <a:r>
              <a:rPr lang="en-US" dirty="0"/>
              <a:t>, BELOV AS, DUDNIKOV VG, KUZIK VE, et al., NUCLEAR INSTRUMENTS &amp; METHODS IN PHYSICS RESEARCH SECTION A-ACCELERATORS SPECTROMETERS DETECTORS AND ASSOCIATED EQUIPMENT , 333, 2-3, 256-259, 1993;</a:t>
            </a:r>
          </a:p>
          <a:p>
            <a:endParaRPr lang="en-US" dirty="0"/>
          </a:p>
          <a:p>
            <a:r>
              <a:rPr lang="en-US" u="sng" dirty="0">
                <a:hlinkClick r:id="rId3"/>
              </a:rPr>
              <a:t>High-intensity source of polarized negative hydrogen ions with a resonant charge-exchange plasma ionizer</a:t>
            </a:r>
            <a:r>
              <a:rPr lang="en-US" dirty="0"/>
              <a:t> , </a:t>
            </a:r>
            <a:r>
              <a:rPr lang="en-US" dirty="0" err="1"/>
              <a:t>Belov</a:t>
            </a:r>
            <a:r>
              <a:rPr lang="en-US" dirty="0"/>
              <a:t> AS, </a:t>
            </a:r>
            <a:r>
              <a:rPr lang="en-US" dirty="0" err="1"/>
              <a:t>Dudnikov</a:t>
            </a:r>
            <a:r>
              <a:rPr lang="en-US" dirty="0"/>
              <a:t> V.G. </a:t>
            </a:r>
            <a:r>
              <a:rPr lang="en-US" dirty="0" err="1"/>
              <a:t>Esin</a:t>
            </a:r>
            <a:r>
              <a:rPr lang="en-US" dirty="0"/>
              <a:t> SK, </a:t>
            </a:r>
            <a:r>
              <a:rPr lang="en-US" dirty="0" err="1"/>
              <a:t>Netchaeva</a:t>
            </a:r>
            <a:r>
              <a:rPr lang="en-US" dirty="0"/>
              <a:t> LP, et al.</a:t>
            </a:r>
            <a:br>
              <a:rPr lang="en-US" dirty="0"/>
            </a:br>
            <a:r>
              <a:rPr lang="en-US" dirty="0"/>
              <a:t> REVIEW OF SCIENTIFIC INSTRUMENTS, 67, 3, 1293-1295, Part 2, 1996;</a:t>
            </a:r>
          </a:p>
          <a:p>
            <a:endParaRPr lang="en-US" dirty="0"/>
          </a:p>
        </p:txBody>
      </p:sp>
      <p:sp>
        <p:nvSpPr>
          <p:cNvPr id="4" name="Content Placeholder 3"/>
          <p:cNvSpPr>
            <a:spLocks noGrp="1"/>
          </p:cNvSpPr>
          <p:nvPr>
            <p:ph sz="half" idx="2"/>
          </p:nvPr>
        </p:nvSpPr>
        <p:spPr/>
        <p:txBody>
          <a:bodyPr>
            <a:normAutofit fontScale="62500" lnSpcReduction="20000"/>
          </a:bodyPr>
          <a:lstStyle/>
          <a:p>
            <a:endParaRPr lang="en-US" dirty="0"/>
          </a:p>
        </p:txBody>
      </p:sp>
    </p:spTree>
    <p:extLst>
      <p:ext uri="{BB962C8B-B14F-4D97-AF65-F5344CB8AC3E}">
        <p14:creationId xmlns:p14="http://schemas.microsoft.com/office/powerpoint/2010/main" val="1695545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US" dirty="0" smtClean="0">
                <a:latin typeface="Algerian" pitchFamily="82" charset="0"/>
              </a:rPr>
              <a:t>For INR</a:t>
            </a:r>
            <a:endParaRPr lang="en-US" dirty="0">
              <a:latin typeface="Algerian" pitchFamily="82" charset="0"/>
            </a:endParaRPr>
          </a:p>
        </p:txBody>
      </p:sp>
      <p:sp>
        <p:nvSpPr>
          <p:cNvPr id="3" name="Content Placeholder 2"/>
          <p:cNvSpPr>
            <a:spLocks noGrp="1"/>
          </p:cNvSpPr>
          <p:nvPr>
            <p:ph sz="half" idx="1"/>
          </p:nvPr>
        </p:nvSpPr>
        <p:spPr/>
        <p:txBody>
          <a:bodyPr/>
          <a:lstStyle/>
          <a:p>
            <a:pPr marL="0" indent="0">
              <a:buNone/>
            </a:pPr>
            <a:endParaRPr lang="en-US" dirty="0"/>
          </a:p>
        </p:txBody>
      </p:sp>
      <p:pic>
        <p:nvPicPr>
          <p:cNvPr id="1026" name="Picture 2" descr="polarAB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30" y="1153017"/>
            <a:ext cx="3939922" cy="2642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404893" y="1137117"/>
            <a:ext cx="1841979" cy="369332"/>
          </a:xfrm>
          <a:prstGeom prst="rect">
            <a:avLst/>
          </a:prstGeom>
        </p:spPr>
        <p:txBody>
          <a:bodyPr wrap="none">
            <a:spAutoFit/>
          </a:bodyPr>
          <a:lstStyle/>
          <a:p>
            <a:r>
              <a:rPr lang="it-IT" dirty="0"/>
              <a:t>INR Polarized ABS</a:t>
            </a:r>
            <a:endParaRPr lang="en-US" dirty="0"/>
          </a:p>
        </p:txBody>
      </p:sp>
      <p:sp>
        <p:nvSpPr>
          <p:cNvPr id="8" name="Rectangle 7"/>
          <p:cNvSpPr/>
          <p:nvPr/>
        </p:nvSpPr>
        <p:spPr>
          <a:xfrm>
            <a:off x="5508104" y="3717032"/>
            <a:ext cx="2207464" cy="369332"/>
          </a:xfrm>
          <a:prstGeom prst="rect">
            <a:avLst/>
          </a:prstGeom>
        </p:spPr>
        <p:txBody>
          <a:bodyPr wrap="none">
            <a:spAutoFit/>
          </a:bodyPr>
          <a:lstStyle/>
          <a:p>
            <a:r>
              <a:rPr lang="en-US" dirty="0"/>
              <a:t>Indiana Polarized ABS</a:t>
            </a:r>
          </a:p>
        </p:txBody>
      </p:sp>
      <p:pic>
        <p:nvPicPr>
          <p:cNvPr id="9" name="Picture 2" descr="SBVDe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16016" y="4126361"/>
            <a:ext cx="4038600" cy="267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C:\BINP\belk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630" y="4161528"/>
            <a:ext cx="3939922" cy="263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7020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itchFamily="82" charset="0"/>
              </a:rPr>
              <a:t>For BNL</a:t>
            </a:r>
            <a:endParaRPr lang="en-US" dirty="0">
              <a:latin typeface="Algerian" pitchFamily="82" charset="0"/>
            </a:endParaRPr>
          </a:p>
        </p:txBody>
      </p:sp>
      <p:sp>
        <p:nvSpPr>
          <p:cNvPr id="3" name="Content Placeholder 2"/>
          <p:cNvSpPr>
            <a:spLocks noGrp="1"/>
          </p:cNvSpPr>
          <p:nvPr>
            <p:ph sz="half" idx="1"/>
          </p:nvPr>
        </p:nvSpPr>
        <p:spPr>
          <a:xfrm>
            <a:off x="5320" y="1628800"/>
            <a:ext cx="4038600" cy="4525963"/>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       </a:t>
            </a:r>
            <a:endParaRPr lang="en-US" sz="2000" dirty="0"/>
          </a:p>
        </p:txBody>
      </p:sp>
      <p:sp>
        <p:nvSpPr>
          <p:cNvPr id="4" name="Content Placeholder 3"/>
          <p:cNvSpPr>
            <a:spLocks noGrp="1"/>
          </p:cNvSpPr>
          <p:nvPr>
            <p:ph sz="half" idx="2"/>
          </p:nvPr>
        </p:nvSpPr>
        <p:spPr/>
        <p:txBody>
          <a:bodyPr/>
          <a:lstStyle/>
          <a:p>
            <a:pPr marL="0" indent="0">
              <a:buNone/>
            </a:pPr>
            <a:r>
              <a:rPr lang="fr-FR" dirty="0"/>
              <a:t> </a:t>
            </a:r>
            <a:endParaRPr lang="en-US" dirty="0"/>
          </a:p>
          <a:p>
            <a:endParaRPr lang="en-US" dirty="0"/>
          </a:p>
        </p:txBody>
      </p:sp>
      <p:pic>
        <p:nvPicPr>
          <p:cNvPr id="8" name="Picture 4" descr="DSCN21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43" y="1823747"/>
            <a:ext cx="3982393" cy="298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zdk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1533" y="4668394"/>
            <a:ext cx="4987196" cy="174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83568" y="4812468"/>
            <a:ext cx="1893019" cy="369332"/>
          </a:xfrm>
          <a:prstGeom prst="rect">
            <a:avLst/>
          </a:prstGeom>
        </p:spPr>
        <p:txBody>
          <a:bodyPr wrap="none">
            <a:spAutoFit/>
          </a:bodyPr>
          <a:lstStyle/>
          <a:p>
            <a:r>
              <a:rPr lang="en-US" dirty="0"/>
              <a:t>BNL. With J. </a:t>
            </a:r>
            <a:r>
              <a:rPr lang="en-US" dirty="0" err="1"/>
              <a:t>Alessi</a:t>
            </a:r>
            <a:endParaRPr lang="en-US" dirty="0"/>
          </a:p>
        </p:txBody>
      </p:sp>
      <p:sp>
        <p:nvSpPr>
          <p:cNvPr id="6" name="Rectangle 5"/>
          <p:cNvSpPr/>
          <p:nvPr/>
        </p:nvSpPr>
        <p:spPr>
          <a:xfrm>
            <a:off x="4908787" y="6416864"/>
            <a:ext cx="3492687" cy="369332"/>
          </a:xfrm>
          <a:prstGeom prst="rect">
            <a:avLst/>
          </a:prstGeom>
        </p:spPr>
        <p:txBody>
          <a:bodyPr wrap="none">
            <a:spAutoFit/>
          </a:bodyPr>
          <a:lstStyle/>
          <a:p>
            <a:r>
              <a:rPr lang="en-US" dirty="0"/>
              <a:t>BNL. With A. </a:t>
            </a:r>
            <a:r>
              <a:rPr lang="en-US" dirty="0" err="1"/>
              <a:t>Zelenski</a:t>
            </a:r>
            <a:r>
              <a:rPr lang="en-US" dirty="0"/>
              <a:t> and V. </a:t>
            </a:r>
            <a:r>
              <a:rPr lang="en-US" dirty="0" err="1"/>
              <a:t>Klenov</a:t>
            </a:r>
            <a:endParaRPr lang="en-US" dirty="0"/>
          </a:p>
        </p:txBody>
      </p:sp>
    </p:spTree>
    <p:extLst>
      <p:ext uri="{BB962C8B-B14F-4D97-AF65-F5344CB8AC3E}">
        <p14:creationId xmlns:p14="http://schemas.microsoft.com/office/powerpoint/2010/main" val="3177874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2696"/>
            <a:ext cx="8229600" cy="1143000"/>
          </a:xfrm>
        </p:spPr>
        <p:txBody>
          <a:bodyPr>
            <a:normAutofit/>
          </a:bodyPr>
          <a:lstStyle/>
          <a:p>
            <a:r>
              <a:rPr lang="en-US" sz="4000" dirty="0" smtClean="0">
                <a:latin typeface="Algerian" pitchFamily="82" charset="0"/>
              </a:rPr>
              <a:t>For SNS</a:t>
            </a:r>
            <a:endParaRPr lang="en-US" sz="4000" dirty="0">
              <a:latin typeface="Algerian" pitchFamily="82" charset="0"/>
            </a:endParaRPr>
          </a:p>
        </p:txBody>
      </p:sp>
      <p:pic>
        <p:nvPicPr>
          <p:cNvPr id="5" name="Picture 3" descr="PAC05RWVD"/>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361022" y="3573017"/>
            <a:ext cx="4753634" cy="328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076056" y="5229200"/>
            <a:ext cx="3257174" cy="369332"/>
          </a:xfrm>
          <a:prstGeom prst="rect">
            <a:avLst/>
          </a:prstGeom>
        </p:spPr>
        <p:txBody>
          <a:bodyPr wrap="none">
            <a:spAutoFit/>
          </a:bodyPr>
          <a:lstStyle/>
          <a:p>
            <a:r>
              <a:rPr lang="en-US" dirty="0"/>
              <a:t>SNS cooperation. </a:t>
            </a:r>
            <a:r>
              <a:rPr lang="en-US" i="1" dirty="0"/>
              <a:t>With R. </a:t>
            </a:r>
            <a:r>
              <a:rPr lang="en-US" i="1" dirty="0" err="1"/>
              <a:t>Welton</a:t>
            </a:r>
            <a:endParaRPr lang="en-US" i="1" dirty="0"/>
          </a:p>
        </p:txBody>
      </p:sp>
      <p:sp>
        <p:nvSpPr>
          <p:cNvPr id="7" name="Content Placeholder 2"/>
          <p:cNvSpPr>
            <a:spLocks noGrp="1"/>
          </p:cNvSpPr>
          <p:nvPr>
            <p:ph sz="half" idx="1"/>
          </p:nvPr>
        </p:nvSpPr>
        <p:spPr>
          <a:xfrm>
            <a:off x="323528" y="1844824"/>
            <a:ext cx="8352928" cy="2836912"/>
          </a:xfrm>
        </p:spPr>
        <p:txBody>
          <a:bodyPr>
            <a:normAutofit/>
          </a:bodyPr>
          <a:lstStyle/>
          <a:p>
            <a:pPr marL="0" indent="0">
              <a:buNone/>
            </a:pPr>
            <a:r>
              <a:rPr lang="en-US" sz="1700" b="1" dirty="0" smtClean="0"/>
              <a:t>Improving </a:t>
            </a:r>
            <a:r>
              <a:rPr lang="en-US" sz="1700" b="1" dirty="0"/>
              <a:t>efficiency of negative ion production in ion source with saddle antenna</a:t>
            </a:r>
          </a:p>
          <a:p>
            <a:pPr marL="0" indent="0">
              <a:buNone/>
            </a:pPr>
            <a:r>
              <a:rPr lang="en-US" sz="1700" dirty="0"/>
              <a:t>V. Dudnikov</a:t>
            </a:r>
            <a:r>
              <a:rPr lang="en-US" sz="1700" baseline="30000" dirty="0"/>
              <a:t>1,b)</a:t>
            </a:r>
            <a:r>
              <a:rPr lang="en-US" sz="1700" dirty="0"/>
              <a:t>, R. Johnson</a:t>
            </a:r>
            <a:r>
              <a:rPr lang="en-US" sz="1700" baseline="30000" dirty="0"/>
              <a:t>1</a:t>
            </a:r>
            <a:r>
              <a:rPr lang="en-US" sz="1700" dirty="0"/>
              <a:t>, S. </a:t>
            </a:r>
            <a:r>
              <a:rPr lang="en-US" sz="1700" dirty="0" err="1"/>
              <a:t>Murrey</a:t>
            </a:r>
            <a:r>
              <a:rPr lang="en-US" sz="1700" dirty="0"/>
              <a:t> </a:t>
            </a:r>
            <a:r>
              <a:rPr lang="en-US" sz="1700" baseline="30000" dirty="0"/>
              <a:t>2</a:t>
            </a:r>
            <a:r>
              <a:rPr lang="en-US" sz="1700" dirty="0"/>
              <a:t>, T. </a:t>
            </a:r>
            <a:r>
              <a:rPr lang="en-US" sz="1700" dirty="0" err="1"/>
              <a:t>Pinnisi</a:t>
            </a:r>
            <a:r>
              <a:rPr lang="en-US" sz="1700" baseline="30000" dirty="0"/>
              <a:t> 2</a:t>
            </a:r>
            <a:r>
              <a:rPr lang="en-US" sz="1700" dirty="0"/>
              <a:t>, C. </a:t>
            </a:r>
            <a:r>
              <a:rPr lang="en-US" sz="1700" dirty="0" err="1"/>
              <a:t>Piller</a:t>
            </a:r>
            <a:r>
              <a:rPr lang="en-US" sz="1700" baseline="30000" dirty="0"/>
              <a:t> 2</a:t>
            </a:r>
            <a:r>
              <a:rPr lang="en-US" sz="1700" dirty="0"/>
              <a:t>, M. Santana</a:t>
            </a:r>
            <a:r>
              <a:rPr lang="en-US" sz="1700" baseline="30000" dirty="0"/>
              <a:t> 2</a:t>
            </a:r>
            <a:r>
              <a:rPr lang="en-US" sz="1700" dirty="0"/>
              <a:t>,. </a:t>
            </a:r>
            <a:r>
              <a:rPr lang="en-US" sz="1700" dirty="0" err="1"/>
              <a:t>M.Stockli</a:t>
            </a:r>
            <a:r>
              <a:rPr lang="en-US" sz="1700" baseline="30000" dirty="0"/>
              <a:t> 2</a:t>
            </a:r>
            <a:r>
              <a:rPr lang="en-US" sz="1700" dirty="0"/>
              <a:t>, R. </a:t>
            </a:r>
            <a:r>
              <a:rPr lang="en-US" sz="1700" dirty="0" err="1"/>
              <a:t>Welton</a:t>
            </a:r>
            <a:r>
              <a:rPr lang="en-US" sz="1700" baseline="30000" dirty="0"/>
              <a:t> 2</a:t>
            </a:r>
            <a:r>
              <a:rPr lang="en-US" sz="1700" dirty="0"/>
              <a:t>, C. Johnson</a:t>
            </a:r>
            <a:r>
              <a:rPr lang="en-US" sz="1700" baseline="30000" dirty="0"/>
              <a:t>3</a:t>
            </a:r>
            <a:r>
              <a:rPr lang="en-US" sz="1700" dirty="0"/>
              <a:t>, M. </a:t>
            </a:r>
            <a:r>
              <a:rPr lang="en-US" sz="1700" dirty="0" smtClean="0"/>
              <a:t>Turvey</a:t>
            </a:r>
            <a:r>
              <a:rPr lang="en-US" sz="1700" baseline="30000" dirty="0" smtClean="0"/>
              <a:t>4</a:t>
            </a:r>
            <a:endParaRPr lang="en-US" sz="1700" dirty="0"/>
          </a:p>
          <a:p>
            <a:pPr marL="0" indent="0" algn="just">
              <a:buNone/>
            </a:pPr>
            <a:r>
              <a:rPr lang="en-US" sz="1600" dirty="0" smtClean="0"/>
              <a:t>A </a:t>
            </a:r>
            <a:r>
              <a:rPr lang="en-US" sz="1600" dirty="0"/>
              <a:t>specific efficiency of H</a:t>
            </a:r>
            <a:r>
              <a:rPr lang="en-US" sz="1600" baseline="30000" dirty="0"/>
              <a:t>- </a:t>
            </a:r>
            <a:r>
              <a:rPr lang="en-US" sz="1600" dirty="0"/>
              <a:t>production was increased up to ~ 20 mA/ cm</a:t>
            </a:r>
            <a:r>
              <a:rPr lang="en-US" sz="1600" baseline="30000" dirty="0"/>
              <a:t>2</a:t>
            </a:r>
            <a:r>
              <a:rPr lang="en-US" sz="1600" dirty="0"/>
              <a:t> kW from previous ~2.5 mA/ cm</a:t>
            </a:r>
            <a:r>
              <a:rPr lang="en-US" sz="1600" baseline="30000" dirty="0"/>
              <a:t>2</a:t>
            </a:r>
            <a:r>
              <a:rPr lang="en-US" sz="1600" dirty="0"/>
              <a:t> kW.</a:t>
            </a:r>
          </a:p>
          <a:p>
            <a:endParaRPr lang="en-US" sz="1600" dirty="0"/>
          </a:p>
        </p:txBody>
      </p:sp>
      <p:pic>
        <p:nvPicPr>
          <p:cNvPr id="8" name="Picture 2" descr="Rol_2012IPAC vadim r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573017"/>
            <a:ext cx="4282978" cy="32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0"/>
            <a:ext cx="2627784" cy="523220"/>
          </a:xfrm>
          <a:prstGeom prst="rect">
            <a:avLst/>
          </a:prstGeom>
        </p:spPr>
        <p:txBody>
          <a:bodyPr wrap="square">
            <a:spAutoFit/>
          </a:bodyPr>
          <a:lstStyle/>
          <a:p>
            <a:r>
              <a:rPr lang="en-US" sz="2800" dirty="0" err="1"/>
              <a:t>Muons</a:t>
            </a:r>
            <a:r>
              <a:rPr lang="en-US" sz="2800" dirty="0"/>
              <a:t>, </a:t>
            </a:r>
            <a:r>
              <a:rPr lang="en-US" sz="2800" dirty="0" err="1"/>
              <a:t>Inc</a:t>
            </a:r>
            <a:r>
              <a:rPr lang="en-US" sz="2800" dirty="0"/>
              <a:t> era</a:t>
            </a:r>
          </a:p>
        </p:txBody>
      </p:sp>
    </p:spTree>
    <p:extLst>
      <p:ext uri="{BB962C8B-B14F-4D97-AF65-F5344CB8AC3E}">
        <p14:creationId xmlns:p14="http://schemas.microsoft.com/office/powerpoint/2010/main" val="83429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lgerian" pitchFamily="82" charset="0"/>
              </a:rPr>
              <a:t>For </a:t>
            </a:r>
            <a:r>
              <a:rPr lang="en-US" sz="4000" dirty="0" smtClean="0">
                <a:latin typeface="Algerian" pitchFamily="82" charset="0"/>
              </a:rPr>
              <a:t>EIC</a:t>
            </a:r>
            <a:endParaRPr lang="en-US" sz="4000" dirty="0">
              <a:latin typeface="Algerian" pitchFamily="82" charset="0"/>
            </a:endParaRPr>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2843808" y="1124744"/>
                <a:ext cx="5040560" cy="662999"/>
              </a:xfrm>
            </p:spPr>
            <p:txBody>
              <a:bodyPr>
                <a:normAutofit/>
              </a:bodyPr>
              <a:lstStyle/>
              <a:p>
                <a:r>
                  <a:rPr lang="en-US" sz="2400" dirty="0"/>
                  <a:t>Prospects for polarized </a:t>
                </a:r>
                <a14:m>
                  <m:oMath xmlns:m="http://schemas.openxmlformats.org/officeDocument/2006/math">
                    <m:sPre>
                      <m:sPrePr>
                        <m:ctrlPr>
                          <a:rPr lang="en-US" sz="2400" i="1">
                            <a:latin typeface="Cambria Math"/>
                          </a:rPr>
                        </m:ctrlPr>
                      </m:sPrePr>
                      <m:sub/>
                      <m:sup>
                        <m:r>
                          <a:rPr lang="en-US" sz="2400">
                            <a:latin typeface="Cambria Math"/>
                          </a:rPr>
                          <m:t>3</m:t>
                        </m:r>
                      </m:sup>
                      <m:e>
                        <m:r>
                          <m:rPr>
                            <m:sty m:val="p"/>
                          </m:rPr>
                          <a:rPr lang="en-US" sz="2400">
                            <a:latin typeface="Cambria Math"/>
                          </a:rPr>
                          <m:t>He</m:t>
                        </m:r>
                      </m:e>
                    </m:sPre>
                  </m:oMath>
                </a14:m>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2843808" y="1124744"/>
                <a:ext cx="5040560" cy="662999"/>
              </a:xfrm>
              <a:blipFill rotWithShape="1">
                <a:blip r:embed="rId3"/>
                <a:stretch>
                  <a:fillRect l="-1695" t="-7407"/>
                </a:stretch>
              </a:blipFill>
            </p:spPr>
            <p:txBody>
              <a:bodyPr/>
              <a:lstStyle/>
              <a:p>
                <a:r>
                  <a:rPr lang="en-US">
                    <a:noFill/>
                  </a:rPr>
                  <a:t> </a:t>
                </a:r>
              </a:p>
            </p:txBody>
          </p:sp>
        </mc:Fallback>
      </mc:AlternateContent>
      <p:pic>
        <p:nvPicPr>
          <p:cNvPr id="3074" name="Picture 2" descr="polarizato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97" y="1804127"/>
            <a:ext cx="4007147" cy="2713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2627784" cy="523220"/>
          </a:xfrm>
          <a:prstGeom prst="rect">
            <a:avLst/>
          </a:prstGeom>
        </p:spPr>
        <p:txBody>
          <a:bodyPr wrap="square">
            <a:spAutoFit/>
          </a:bodyPr>
          <a:lstStyle/>
          <a:p>
            <a:r>
              <a:rPr lang="en-US" sz="2800" dirty="0" err="1"/>
              <a:t>Muons</a:t>
            </a:r>
            <a:r>
              <a:rPr lang="en-US" sz="2800" dirty="0"/>
              <a:t>, </a:t>
            </a:r>
            <a:r>
              <a:rPr lang="en-US" sz="2800" dirty="0" err="1"/>
              <a:t>Inc</a:t>
            </a:r>
            <a:r>
              <a:rPr lang="en-US" sz="2800" dirty="0"/>
              <a:t> era</a:t>
            </a:r>
          </a:p>
        </p:txBody>
      </p:sp>
      <p:pic>
        <p:nvPicPr>
          <p:cNvPr id="7" name="Picture 5" descr="zdk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9587" y="4725144"/>
            <a:ext cx="4987196" cy="174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C:\BINP\belk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6822" y="1787743"/>
            <a:ext cx="3939922" cy="263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9775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4" name="Picture 2" descr="Dudnikov and Dudnikov Sour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5788" y="1772816"/>
            <a:ext cx="5033164" cy="4197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4656" y="332656"/>
            <a:ext cx="8568952" cy="1231106"/>
          </a:xfrm>
          <a:prstGeom prst="rect">
            <a:avLst/>
          </a:prstGeom>
        </p:spPr>
        <p:txBody>
          <a:bodyPr wrap="square">
            <a:spAutoFit/>
          </a:bodyPr>
          <a:lstStyle/>
          <a:p>
            <a:r>
              <a:rPr lang="en-US" sz="2400" dirty="0" smtClean="0">
                <a:latin typeface="Algerian" pitchFamily="82" charset="0"/>
              </a:rPr>
              <a:t>           There </a:t>
            </a:r>
            <a:r>
              <a:rPr lang="en-US" sz="2400" dirty="0">
                <a:latin typeface="Algerian" pitchFamily="82" charset="0"/>
              </a:rPr>
              <a:t>was </a:t>
            </a:r>
            <a:r>
              <a:rPr lang="en-US" sz="3200" dirty="0">
                <a:latin typeface="Algerian" pitchFamily="82" charset="0"/>
              </a:rPr>
              <a:t>the Source </a:t>
            </a:r>
            <a:r>
              <a:rPr lang="en-US" sz="2400" dirty="0">
                <a:latin typeface="Algerian" pitchFamily="82" charset="0"/>
              </a:rPr>
              <a:t>at the </a:t>
            </a:r>
            <a:r>
              <a:rPr lang="en-US" sz="2400" dirty="0" smtClean="0">
                <a:latin typeface="Algerian" pitchFamily="82" charset="0"/>
              </a:rPr>
              <a:t>Beginning</a:t>
            </a:r>
          </a:p>
          <a:p>
            <a:r>
              <a:rPr lang="en-US" sz="2400" dirty="0">
                <a:latin typeface="Algerian" pitchFamily="82" charset="0"/>
              </a:rPr>
              <a:t> </a:t>
            </a:r>
            <a:r>
              <a:rPr lang="en-US" sz="2400" dirty="0" smtClean="0">
                <a:latin typeface="Algerian" pitchFamily="82" charset="0"/>
              </a:rPr>
              <a:t>                                    of </a:t>
            </a:r>
            <a:r>
              <a:rPr lang="en-US" sz="2400" dirty="0">
                <a:latin typeface="Algerian" pitchFamily="82" charset="0"/>
              </a:rPr>
              <a:t>the Days...</a:t>
            </a:r>
            <a:r>
              <a:rPr lang="en-US" sz="2400" dirty="0"/>
              <a:t> </a:t>
            </a:r>
            <a:r>
              <a:rPr lang="en-US" dirty="0"/>
              <a:t/>
            </a:r>
            <a:br>
              <a:rPr lang="en-US" dirty="0"/>
            </a:br>
            <a:r>
              <a:rPr lang="en-US" dirty="0" smtClean="0"/>
              <a:t>                                                                                             </a:t>
            </a:r>
            <a:r>
              <a:rPr lang="en-US" i="1" dirty="0" smtClean="0"/>
              <a:t>Psalm 1 of Bible </a:t>
            </a:r>
            <a:r>
              <a:rPr lang="en-US" i="1" dirty="0"/>
              <a:t>for believers in </a:t>
            </a:r>
            <a:r>
              <a:rPr lang="en-US" i="1" dirty="0" smtClean="0"/>
              <a:t>Beam</a:t>
            </a:r>
            <a:endParaRPr lang="en-US" dirty="0"/>
          </a:p>
        </p:txBody>
      </p:sp>
      <p:sp>
        <p:nvSpPr>
          <p:cNvPr id="6" name="Rectangle 5"/>
          <p:cNvSpPr/>
          <p:nvPr/>
        </p:nvSpPr>
        <p:spPr>
          <a:xfrm>
            <a:off x="4283968" y="6024238"/>
            <a:ext cx="1467068" cy="461665"/>
          </a:xfrm>
          <a:prstGeom prst="rect">
            <a:avLst/>
          </a:prstGeom>
        </p:spPr>
        <p:txBody>
          <a:bodyPr wrap="none">
            <a:spAutoFit/>
          </a:bodyPr>
          <a:lstStyle/>
          <a:p>
            <a:r>
              <a:rPr lang="en-US" sz="2400" dirty="0">
                <a:latin typeface="Algerian" pitchFamily="82" charset="0"/>
              </a:rPr>
              <a:t>The Man</a:t>
            </a:r>
          </a:p>
        </p:txBody>
      </p:sp>
    </p:spTree>
    <p:extLst>
      <p:ext uri="{BB962C8B-B14F-4D97-AF65-F5344CB8AC3E}">
        <p14:creationId xmlns:p14="http://schemas.microsoft.com/office/powerpoint/2010/main" val="3776116646"/>
      </p:ext>
    </p:extLst>
  </p:cSld>
  <p:clrMapOvr>
    <a:masterClrMapping/>
  </p:clrMapOvr>
  <mc:AlternateContent xmlns:mc="http://schemas.openxmlformats.org/markup-compatibility/2006" xmlns:p14="http://schemas.microsoft.com/office/powerpoint/2010/main">
    <mc:Choice Requires="p14">
      <p:transition spd="slow" p14:dur="2000" advTm="849"/>
    </mc:Choice>
    <mc:Fallback xmlns="">
      <p:transition spd="slow" advTm="849"/>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476672"/>
            <a:ext cx="4038600" cy="6192688"/>
          </a:xfrm>
        </p:spPr>
        <p:txBody>
          <a:bodyPr>
            <a:normAutofit fontScale="250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6400" dirty="0" smtClean="0"/>
          </a:p>
          <a:p>
            <a:pPr marL="0" indent="0">
              <a:buNone/>
            </a:pPr>
            <a:endParaRPr lang="en-US" sz="6400" dirty="0"/>
          </a:p>
          <a:p>
            <a:pPr marL="0" indent="0" algn="just">
              <a:buNone/>
            </a:pPr>
            <a:endParaRPr lang="en-US" sz="6400" dirty="0"/>
          </a:p>
          <a:p>
            <a:pPr marL="0" indent="0" algn="just">
              <a:buNone/>
            </a:pPr>
            <a:r>
              <a:rPr lang="en-US" sz="6400" dirty="0" smtClean="0"/>
              <a:t> ...because </a:t>
            </a:r>
            <a:r>
              <a:rPr lang="en-US" sz="6400" dirty="0"/>
              <a:t>of difficulties with Russian scientists visiting the US in the old days, I had probably been working in H-minus ions sources for more than 10 years before I first got to meet </a:t>
            </a:r>
            <a:r>
              <a:rPr lang="en-US" sz="6400" dirty="0" err="1"/>
              <a:t>Vadim</a:t>
            </a:r>
            <a:r>
              <a:rPr lang="en-US" sz="6400" dirty="0"/>
              <a:t>.  That was really something that I had looked forward to, because he was truly a pioneer in the field, and his discovery of cesium catalysis was revolutionary - both for accelerator laboratories and for fusion applications of H-minus sources.  Of course, upon </a:t>
            </a:r>
            <a:r>
              <a:rPr lang="en-US" sz="6400" dirty="0" smtClean="0"/>
              <a:t>meeting </a:t>
            </a:r>
            <a:r>
              <a:rPr lang="en-US" sz="6400" dirty="0" err="1" smtClean="0"/>
              <a:t>Vadim</a:t>
            </a:r>
            <a:r>
              <a:rPr lang="en-US" sz="6400" dirty="0" smtClean="0"/>
              <a:t> </a:t>
            </a:r>
            <a:r>
              <a:rPr lang="en-US" sz="6400" dirty="0"/>
              <a:t>I was definitely not disappointed – his experience and knowledge of the entire field of ion sources (including polarized ion sources!) was </a:t>
            </a:r>
            <a:r>
              <a:rPr lang="en-US" sz="6400" dirty="0" smtClean="0"/>
              <a:t>amazing. Fortunately</a:t>
            </a:r>
            <a:r>
              <a:rPr lang="en-US" sz="6400" dirty="0"/>
              <a:t>, I was able to interact with </a:t>
            </a:r>
            <a:r>
              <a:rPr lang="en-US" sz="6400" dirty="0" err="1"/>
              <a:t>Vadim</a:t>
            </a:r>
            <a:r>
              <a:rPr lang="en-US" sz="6400" dirty="0"/>
              <a:t> much more frequently in the 1990's and beyond, and his participation at our regularly held International Symposium on the Production and Neutralization of Negative Ions and Beams was great for the program. </a:t>
            </a:r>
          </a:p>
        </p:txBody>
      </p:sp>
      <p:sp>
        <p:nvSpPr>
          <p:cNvPr id="4" name="Content Placeholder 3"/>
          <p:cNvSpPr>
            <a:spLocks noGrp="1"/>
          </p:cNvSpPr>
          <p:nvPr>
            <p:ph sz="half" idx="2"/>
          </p:nvPr>
        </p:nvSpPr>
        <p:spPr>
          <a:xfrm>
            <a:off x="4716016" y="-43934"/>
            <a:ext cx="4038600" cy="6552728"/>
          </a:xfrm>
        </p:spPr>
        <p:txBody>
          <a:bodyPr>
            <a:normAutofit fontScale="25000" lnSpcReduction="20000"/>
          </a:bodyPr>
          <a:lstStyle/>
          <a:p>
            <a:pPr marL="0" indent="0" algn="just">
              <a:buNone/>
            </a:pPr>
            <a:r>
              <a:rPr lang="en-US" sz="6400" dirty="0"/>
              <a:t> </a:t>
            </a:r>
            <a:endParaRPr lang="en-US" sz="6400" dirty="0" smtClean="0"/>
          </a:p>
          <a:p>
            <a:pPr marL="0" indent="0" algn="just">
              <a:buNone/>
            </a:pPr>
            <a:endParaRPr lang="en-US" sz="6400" dirty="0"/>
          </a:p>
          <a:p>
            <a:pPr marL="0" indent="0" algn="just">
              <a:buNone/>
            </a:pPr>
            <a:endParaRPr lang="en-US" sz="6400" dirty="0"/>
          </a:p>
          <a:p>
            <a:pPr marL="0" indent="0" algn="just">
              <a:buNone/>
            </a:pPr>
            <a:r>
              <a:rPr lang="en-US" sz="7200" dirty="0"/>
              <a:t> </a:t>
            </a:r>
            <a:r>
              <a:rPr lang="en-US" sz="7200" dirty="0" smtClean="0"/>
              <a:t>     </a:t>
            </a:r>
            <a:r>
              <a:rPr lang="en-US" sz="7200" dirty="0"/>
              <a:t>  A little more recently, we had the even greater experience of having </a:t>
            </a:r>
            <a:r>
              <a:rPr lang="en-US" sz="7200" dirty="0" err="1"/>
              <a:t>Vadim</a:t>
            </a:r>
            <a:r>
              <a:rPr lang="en-US" sz="7200" dirty="0"/>
              <a:t> work with our ion source group at Brookhaven for 1-2 months as a Visiting Scientist.   It was fantastically stimulating, for me as well as for our engineers and technicians, to be working alongside </a:t>
            </a:r>
            <a:r>
              <a:rPr lang="en-US" sz="7200" dirty="0" err="1"/>
              <a:t>Vadim</a:t>
            </a:r>
            <a:r>
              <a:rPr lang="en-US" sz="7200" dirty="0"/>
              <a:t> – as he contributed to our work on polarized H-minus, surface H-minus, and volume H-minus sources.  Ideas just flow from him, and it is quite challenging to try and keep up.  I still have a folder several inches thick, containing all sorts of references that he gave me related to all the ideas he was coming up with during that brief time.  It was then that I came to appreciate the breadth of his knowledge – physics, chemistry, materials science, electronics, industrial applications, etc. – all showing why he is such a great ion source physicist.  </a:t>
            </a:r>
          </a:p>
          <a:p>
            <a:pPr marL="0" indent="0">
              <a:buNone/>
            </a:pPr>
            <a:r>
              <a:rPr lang="en-US" sz="7200" b="1" i="1" dirty="0" smtClean="0"/>
              <a:t>Jim </a:t>
            </a:r>
            <a:r>
              <a:rPr lang="en-US" sz="7200" b="1" i="1" dirty="0" err="1" smtClean="0"/>
              <a:t>Alessi</a:t>
            </a:r>
            <a:endParaRPr lang="en-US" sz="7200" b="1" i="1" dirty="0" smtClean="0"/>
          </a:p>
          <a:p>
            <a:pPr marL="0" indent="0">
              <a:buNone/>
            </a:pPr>
            <a:r>
              <a:rPr lang="en-US" sz="6400" b="1" dirty="0" err="1" smtClean="0"/>
              <a:t>Preinjector</a:t>
            </a:r>
            <a:r>
              <a:rPr lang="en-US" sz="6400" b="1" dirty="0" smtClean="0"/>
              <a:t> </a:t>
            </a:r>
            <a:r>
              <a:rPr lang="en-US" sz="6400" b="1" dirty="0"/>
              <a:t>Group Leader</a:t>
            </a:r>
          </a:p>
          <a:p>
            <a:pPr marL="0" indent="0">
              <a:buNone/>
            </a:pPr>
            <a:r>
              <a:rPr lang="en-US" sz="6400" b="1" dirty="0"/>
              <a:t>Collider-Accelerator Department</a:t>
            </a:r>
          </a:p>
          <a:p>
            <a:pPr marL="0" indent="0">
              <a:buNone/>
            </a:pPr>
            <a:endParaRPr lang="en-US" sz="6400" dirty="0" smtClean="0"/>
          </a:p>
          <a:p>
            <a:pPr marL="0" indent="0">
              <a:buNone/>
            </a:pPr>
            <a:r>
              <a:rPr lang="en-US" dirty="0"/>
              <a:t> </a:t>
            </a:r>
          </a:p>
          <a:p>
            <a:pPr marL="0" indent="0">
              <a:buNone/>
            </a:pPr>
            <a:endParaRPr lang="en-US" dirty="0"/>
          </a:p>
        </p:txBody>
      </p:sp>
      <p:pic>
        <p:nvPicPr>
          <p:cNvPr id="6" name="Picture 4" descr="DSCN21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44485"/>
            <a:ext cx="2422660" cy="1818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BNL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73" y="260648"/>
            <a:ext cx="1619672" cy="601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8382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491" y="332387"/>
            <a:ext cx="8229600" cy="1143000"/>
          </a:xfrm>
        </p:spPr>
        <p:txBody>
          <a:bodyPr>
            <a:normAutofit fontScale="90000"/>
          </a:bodyPr>
          <a:lstStyle/>
          <a:p>
            <a:r>
              <a:rPr lang="en-US" dirty="0" smtClean="0">
                <a:latin typeface="Algerian" pitchFamily="82" charset="0"/>
              </a:rPr>
              <a:t>How to execute a hard work</a:t>
            </a:r>
            <a:endParaRPr lang="en-US" dirty="0">
              <a:latin typeface="Algerian" pitchFamily="82" charset="0"/>
            </a:endParaRPr>
          </a:p>
        </p:txBody>
      </p:sp>
      <p:sp>
        <p:nvSpPr>
          <p:cNvPr id="3" name="Content Placeholder 2"/>
          <p:cNvSpPr>
            <a:spLocks noGrp="1"/>
          </p:cNvSpPr>
          <p:nvPr>
            <p:ph idx="1"/>
          </p:nvPr>
        </p:nvSpPr>
        <p:spPr>
          <a:xfrm>
            <a:off x="395536" y="1340768"/>
            <a:ext cx="8229600" cy="4525963"/>
          </a:xfrm>
        </p:spPr>
        <p:txBody>
          <a:bodyPr>
            <a:normAutofit/>
          </a:bodyPr>
          <a:lstStyle/>
          <a:p>
            <a:r>
              <a:rPr lang="en-US" sz="2000" b="1" dirty="0" smtClean="0"/>
              <a:t>You dress a rough robe</a:t>
            </a:r>
          </a:p>
          <a:p>
            <a:r>
              <a:rPr lang="en-US" sz="2000" b="1" dirty="0" smtClean="0"/>
              <a:t>Take a strong rope</a:t>
            </a:r>
          </a:p>
          <a:p>
            <a:r>
              <a:rPr lang="en-US" sz="2000" b="1" dirty="0" smtClean="0"/>
              <a:t>Then go to find a big heavy barge to pull it against the stream</a:t>
            </a:r>
          </a:p>
          <a:p>
            <a:r>
              <a:rPr lang="en-US" sz="2000" b="1" dirty="0" smtClean="0"/>
              <a:t>Do not try do it alone</a:t>
            </a:r>
            <a:endParaRPr lang="en-US" sz="2000" b="1" dirty="0"/>
          </a:p>
        </p:txBody>
      </p:sp>
      <p:pic>
        <p:nvPicPr>
          <p:cNvPr id="4" name="Picture 2" descr="http://artsoch.ru/uploads/posts/2012-03/1331202361_burlaki-na-vol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6" y="2924944"/>
            <a:ext cx="8665035" cy="403783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720" y="9222"/>
            <a:ext cx="6262472" cy="369332"/>
          </a:xfrm>
          <a:prstGeom prst="rect">
            <a:avLst/>
          </a:prstGeom>
        </p:spPr>
        <p:txBody>
          <a:bodyPr wrap="square">
            <a:spAutoFit/>
          </a:bodyPr>
          <a:lstStyle/>
          <a:p>
            <a:r>
              <a:rPr lang="en-US" dirty="0"/>
              <a:t>Testimony 1 from </a:t>
            </a:r>
            <a:r>
              <a:rPr lang="en-US" dirty="0" err="1"/>
              <a:t>apostoles</a:t>
            </a:r>
            <a:r>
              <a:rPr lang="en-US" dirty="0"/>
              <a:t> (Y. </a:t>
            </a:r>
            <a:r>
              <a:rPr lang="en-US" dirty="0" err="1"/>
              <a:t>Eidelman</a:t>
            </a:r>
            <a:r>
              <a:rPr lang="en-US" dirty="0"/>
              <a:t> and S. Derbenev)</a:t>
            </a:r>
          </a:p>
        </p:txBody>
      </p:sp>
    </p:spTree>
    <p:extLst>
      <p:ext uri="{BB962C8B-B14F-4D97-AF65-F5344CB8AC3E}">
        <p14:creationId xmlns:p14="http://schemas.microsoft.com/office/powerpoint/2010/main" val="10805614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624" y="188640"/>
            <a:ext cx="8229600" cy="1143000"/>
          </a:xfrm>
        </p:spPr>
        <p:txBody>
          <a:bodyPr>
            <a:normAutofit/>
          </a:bodyPr>
          <a:lstStyle/>
          <a:p>
            <a:r>
              <a:rPr lang="en-US" sz="4000" dirty="0" smtClean="0">
                <a:latin typeface="Algerian" pitchFamily="82" charset="0"/>
              </a:rPr>
              <a:t>How to think hard</a:t>
            </a:r>
            <a:endParaRPr lang="en-US" sz="4000" dirty="0">
              <a:latin typeface="Algerian" pitchFamily="82" charset="0"/>
            </a:endParaRPr>
          </a:p>
        </p:txBody>
      </p:sp>
      <p:sp>
        <p:nvSpPr>
          <p:cNvPr id="3" name="Content Placeholder 2"/>
          <p:cNvSpPr>
            <a:spLocks noGrp="1"/>
          </p:cNvSpPr>
          <p:nvPr>
            <p:ph idx="1"/>
          </p:nvPr>
        </p:nvSpPr>
        <p:spPr>
          <a:xfrm>
            <a:off x="179512" y="1916832"/>
            <a:ext cx="5649053" cy="4209331"/>
          </a:xfrm>
        </p:spPr>
        <p:txBody>
          <a:bodyPr>
            <a:normAutofit/>
          </a:bodyPr>
          <a:lstStyle/>
          <a:p>
            <a:r>
              <a:rPr lang="en-US" sz="2400" dirty="0" smtClean="0"/>
              <a:t>Take your clothes off</a:t>
            </a:r>
          </a:p>
          <a:p>
            <a:r>
              <a:rPr lang="en-US" sz="2400" dirty="0" smtClean="0"/>
              <a:t>Find a firm stone to sit down</a:t>
            </a:r>
          </a:p>
          <a:p>
            <a:r>
              <a:rPr lang="en-US" sz="2400" dirty="0" smtClean="0"/>
              <a:t>Take an appropriate pose</a:t>
            </a:r>
          </a:p>
          <a:p>
            <a:r>
              <a:rPr lang="en-US" sz="2400" dirty="0" smtClean="0"/>
              <a:t>You do not need anything else. Do not pay attention to girls and rigorous ladies wandering around you but </a:t>
            </a:r>
          </a:p>
          <a:p>
            <a:pPr marL="0" indent="0">
              <a:buNone/>
            </a:pPr>
            <a:r>
              <a:rPr lang="en-US" sz="2400" dirty="0" smtClean="0"/>
              <a:t>     CONCENTRATE. TIME WILL GO FAST...</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8565" y="1484784"/>
            <a:ext cx="3315435" cy="5643197"/>
          </a:xfrm>
          <a:prstGeom prst="rect">
            <a:avLst/>
          </a:prstGeom>
        </p:spPr>
      </p:pic>
      <p:sp>
        <p:nvSpPr>
          <p:cNvPr id="5" name="Rectangle 4"/>
          <p:cNvSpPr/>
          <p:nvPr/>
        </p:nvSpPr>
        <p:spPr>
          <a:xfrm>
            <a:off x="0" y="0"/>
            <a:ext cx="1306640" cy="369332"/>
          </a:xfrm>
          <a:prstGeom prst="rect">
            <a:avLst/>
          </a:prstGeom>
        </p:spPr>
        <p:txBody>
          <a:bodyPr wrap="none">
            <a:spAutoFit/>
          </a:bodyPr>
          <a:lstStyle/>
          <a:p>
            <a:r>
              <a:rPr lang="en-US" dirty="0"/>
              <a:t>Testimony 2</a:t>
            </a:r>
          </a:p>
        </p:txBody>
      </p:sp>
    </p:spTree>
    <p:extLst>
      <p:ext uri="{BB962C8B-B14F-4D97-AF65-F5344CB8AC3E}">
        <p14:creationId xmlns:p14="http://schemas.microsoft.com/office/powerpoint/2010/main" val="22652611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916832"/>
            <a:ext cx="8229600" cy="4525963"/>
          </a:xfrm>
        </p:spPr>
        <p:txBody>
          <a:bodyPr/>
          <a:lstStyle/>
          <a:p>
            <a:pPr marL="0" indent="0">
              <a:buNone/>
            </a:pPr>
            <a:r>
              <a:rPr lang="en-US" dirty="0" smtClean="0">
                <a:solidFill>
                  <a:srgbClr val="000099"/>
                </a:solidFill>
              </a:rPr>
              <a:t>          </a:t>
            </a:r>
            <a:r>
              <a:rPr lang="en-US" sz="4400" dirty="0" smtClean="0">
                <a:solidFill>
                  <a:srgbClr val="000099"/>
                </a:solidFill>
                <a:latin typeface="Algerian" pitchFamily="82" charset="0"/>
              </a:rPr>
              <a:t>Happy 70</a:t>
            </a:r>
            <a:r>
              <a:rPr lang="en-US" sz="4400" baseline="30000" dirty="0" smtClean="0">
                <a:solidFill>
                  <a:srgbClr val="000099"/>
                </a:solidFill>
                <a:latin typeface="Algerian" pitchFamily="82" charset="0"/>
              </a:rPr>
              <a:t>th</a:t>
            </a:r>
            <a:r>
              <a:rPr lang="en-US" sz="4400" dirty="0" smtClean="0">
                <a:solidFill>
                  <a:srgbClr val="000099"/>
                </a:solidFill>
                <a:latin typeface="Algerian" pitchFamily="82" charset="0"/>
              </a:rPr>
              <a:t> Birthday, </a:t>
            </a:r>
          </a:p>
          <a:p>
            <a:pPr marL="0" indent="0">
              <a:buNone/>
            </a:pPr>
            <a:r>
              <a:rPr lang="en-US" sz="4400" dirty="0">
                <a:solidFill>
                  <a:srgbClr val="000099"/>
                </a:solidFill>
                <a:latin typeface="Algerian" pitchFamily="82" charset="0"/>
              </a:rPr>
              <a:t> </a:t>
            </a:r>
            <a:r>
              <a:rPr lang="en-US" sz="4400" dirty="0" smtClean="0">
                <a:solidFill>
                  <a:srgbClr val="000099"/>
                </a:solidFill>
                <a:latin typeface="Algerian" pitchFamily="82" charset="0"/>
              </a:rPr>
              <a:t>                Dear </a:t>
            </a:r>
            <a:r>
              <a:rPr lang="en-US" sz="4400" dirty="0" err="1" smtClean="0">
                <a:solidFill>
                  <a:srgbClr val="000099"/>
                </a:solidFill>
                <a:latin typeface="Algerian" pitchFamily="82" charset="0"/>
              </a:rPr>
              <a:t>Vadim</a:t>
            </a:r>
            <a:r>
              <a:rPr lang="en-US" sz="4400" dirty="0" smtClean="0">
                <a:solidFill>
                  <a:srgbClr val="000099"/>
                </a:solidFill>
                <a:latin typeface="Algerian" pitchFamily="82" charset="0"/>
              </a:rPr>
              <a:t>!</a:t>
            </a:r>
          </a:p>
          <a:p>
            <a:pPr marL="0" indent="0">
              <a:buNone/>
            </a:pPr>
            <a:endParaRPr lang="en-US" sz="4400" dirty="0">
              <a:latin typeface="Algerian" pitchFamily="82" charset="0"/>
            </a:endParaRPr>
          </a:p>
          <a:p>
            <a:pPr marL="0" indent="0">
              <a:buNone/>
            </a:pPr>
            <a:r>
              <a:rPr lang="en-US" sz="4400" dirty="0" smtClean="0">
                <a:latin typeface="Algerian" pitchFamily="82" charset="0"/>
              </a:rPr>
              <a:t>                </a:t>
            </a:r>
            <a:endParaRPr lang="en-US" sz="4400" dirty="0">
              <a:solidFill>
                <a:srgbClr val="000099"/>
              </a:solidFill>
              <a:latin typeface="Algerian" pitchFamily="82" charset="0"/>
            </a:endParaRPr>
          </a:p>
        </p:txBody>
      </p:sp>
    </p:spTree>
    <p:extLst>
      <p:ext uri="{BB962C8B-B14F-4D97-AF65-F5344CB8AC3E}">
        <p14:creationId xmlns:p14="http://schemas.microsoft.com/office/powerpoint/2010/main" val="178488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dirty="0" smtClean="0">
                <a:latin typeface="Algerian" pitchFamily="82" charset="0"/>
              </a:rPr>
              <a:t>...</a:t>
            </a:r>
            <a:r>
              <a:rPr lang="en-US" sz="3600" dirty="0" smtClean="0">
                <a:latin typeface="Algerian" pitchFamily="82" charset="0"/>
              </a:rPr>
              <a:t>And</a:t>
            </a:r>
            <a:r>
              <a:rPr lang="en-US" dirty="0" smtClean="0">
                <a:latin typeface="Algerian" pitchFamily="82" charset="0"/>
              </a:rPr>
              <a:t> The Deals</a:t>
            </a:r>
            <a:endParaRPr lang="en-US" dirty="0">
              <a:latin typeface="Algerian" pitchFamily="82" charset="0"/>
            </a:endParaRPr>
          </a:p>
        </p:txBody>
      </p:sp>
      <p:sp>
        <p:nvSpPr>
          <p:cNvPr id="3" name="Content Placeholder 2"/>
          <p:cNvSpPr>
            <a:spLocks noGrp="1"/>
          </p:cNvSpPr>
          <p:nvPr>
            <p:ph sz="half" idx="1"/>
          </p:nvPr>
        </p:nvSpPr>
        <p:spPr>
          <a:xfrm>
            <a:off x="323528" y="1052736"/>
            <a:ext cx="4244280" cy="5544616"/>
          </a:xfrm>
        </p:spPr>
        <p:txBody>
          <a:bodyPr>
            <a:noAutofit/>
          </a:bodyPr>
          <a:lstStyle/>
          <a:p>
            <a:pPr marL="0" indent="0" algn="just">
              <a:buNone/>
            </a:pPr>
            <a:r>
              <a:rPr lang="en-US" sz="1400" b="1" dirty="0" smtClean="0"/>
              <a:t>--</a:t>
            </a:r>
            <a:r>
              <a:rPr lang="en-US" sz="1400" b="1" dirty="0" smtClean="0">
                <a:solidFill>
                  <a:srgbClr val="FF0000"/>
                </a:solidFill>
              </a:rPr>
              <a:t>Development </a:t>
            </a:r>
            <a:r>
              <a:rPr lang="en-US" sz="1400" b="1" dirty="0">
                <a:solidFill>
                  <a:srgbClr val="FF0000"/>
                </a:solidFill>
              </a:rPr>
              <a:t>of charge-exchange injection for accelerators and storage rings (with G. </a:t>
            </a:r>
            <a:r>
              <a:rPr lang="en-US" sz="1400" b="1" dirty="0" err="1">
                <a:solidFill>
                  <a:srgbClr val="FF0000"/>
                </a:solidFill>
              </a:rPr>
              <a:t>Budker</a:t>
            </a:r>
            <a:r>
              <a:rPr lang="en-US" sz="1400" b="1" dirty="0">
                <a:solidFill>
                  <a:srgbClr val="FF0000"/>
                </a:solidFill>
              </a:rPr>
              <a:t> and G. </a:t>
            </a:r>
            <a:r>
              <a:rPr lang="en-US" sz="1400" b="1" dirty="0" err="1">
                <a:solidFill>
                  <a:srgbClr val="FF0000"/>
                </a:solidFill>
              </a:rPr>
              <a:t>Dimov</a:t>
            </a:r>
            <a:r>
              <a:rPr lang="en-US" sz="1400" b="1" dirty="0">
                <a:solidFill>
                  <a:srgbClr val="FF0000"/>
                </a:solidFill>
              </a:rPr>
              <a:t>), 1966. </a:t>
            </a:r>
            <a:endParaRPr lang="en-US" sz="1400" b="1" dirty="0" smtClean="0">
              <a:solidFill>
                <a:srgbClr val="FF0000"/>
              </a:solidFill>
            </a:endParaRPr>
          </a:p>
          <a:p>
            <a:pPr marL="0" indent="0" algn="just">
              <a:buNone/>
            </a:pPr>
            <a:r>
              <a:rPr lang="en-US" sz="1400" b="1" dirty="0" smtClean="0">
                <a:solidFill>
                  <a:srgbClr val="FF0000"/>
                </a:solidFill>
              </a:rPr>
              <a:t>--Experimental </a:t>
            </a:r>
            <a:r>
              <a:rPr lang="en-US" sz="1400" b="1" dirty="0">
                <a:solidFill>
                  <a:srgbClr val="FF0000"/>
                </a:solidFill>
              </a:rPr>
              <a:t>discovery and explanation of the </a:t>
            </a:r>
            <a:r>
              <a:rPr lang="en-US" sz="1400" b="1" dirty="0" err="1">
                <a:solidFill>
                  <a:srgbClr val="FF0000"/>
                </a:solidFill>
              </a:rPr>
              <a:t>Cesiation</a:t>
            </a:r>
            <a:r>
              <a:rPr lang="en-US" sz="1400" b="1" dirty="0">
                <a:solidFill>
                  <a:srgbClr val="FF0000"/>
                </a:solidFill>
              </a:rPr>
              <a:t> effect of negative ion production in gas discharge ion sources (Russian Patent,1972), and development of Surface Plasma Sources </a:t>
            </a:r>
          </a:p>
          <a:p>
            <a:pPr marL="0" indent="0" algn="just">
              <a:buNone/>
            </a:pPr>
            <a:r>
              <a:rPr lang="en-US" sz="1400" b="1" dirty="0" smtClean="0">
                <a:solidFill>
                  <a:srgbClr val="FF0000"/>
                </a:solidFill>
              </a:rPr>
              <a:t>--Development </a:t>
            </a:r>
            <a:r>
              <a:rPr lang="en-US" sz="1400" b="1" dirty="0">
                <a:solidFill>
                  <a:srgbClr val="FF0000"/>
                </a:solidFill>
              </a:rPr>
              <a:t>of Surface Plasma Sources of multi-Amp current and ultra-bright beams of negative ions.</a:t>
            </a:r>
          </a:p>
          <a:p>
            <a:pPr marL="0" indent="0" algn="just">
              <a:buNone/>
            </a:pPr>
            <a:r>
              <a:rPr lang="en-US" sz="1400" b="1" dirty="0">
                <a:solidFill>
                  <a:srgbClr val="FF0000"/>
                </a:solidFill>
              </a:rPr>
              <a:t>--Proposed using </a:t>
            </a:r>
            <a:r>
              <a:rPr lang="en-US" sz="1400" b="1" dirty="0" err="1">
                <a:solidFill>
                  <a:srgbClr val="FF0000"/>
                </a:solidFill>
              </a:rPr>
              <a:t>cesiated</a:t>
            </a:r>
            <a:r>
              <a:rPr lang="en-US" sz="1400" b="1" dirty="0">
                <a:solidFill>
                  <a:srgbClr val="FF0000"/>
                </a:solidFill>
              </a:rPr>
              <a:t> surface plasma converter for negative ion generation and resonance charge exchange  nuclear-polarized atoms in negative hydrogen ions source(1993-95). Realized with A. </a:t>
            </a:r>
            <a:r>
              <a:rPr lang="en-US" sz="1400" b="1" dirty="0" err="1">
                <a:solidFill>
                  <a:srgbClr val="FF0000"/>
                </a:solidFill>
              </a:rPr>
              <a:t>Belov</a:t>
            </a:r>
            <a:r>
              <a:rPr lang="en-US" sz="1400" b="1" dirty="0">
                <a:solidFill>
                  <a:srgbClr val="FF0000"/>
                </a:solidFill>
              </a:rPr>
              <a:t> with record polarized H- ions intensity of 4 </a:t>
            </a:r>
            <a:r>
              <a:rPr lang="en-US" sz="1400" b="1" dirty="0" smtClean="0">
                <a:solidFill>
                  <a:srgbClr val="FF0000"/>
                </a:solidFill>
              </a:rPr>
              <a:t>mA</a:t>
            </a:r>
          </a:p>
          <a:p>
            <a:pPr marL="0" indent="0" algn="just">
              <a:buNone/>
            </a:pPr>
            <a:r>
              <a:rPr lang="en-US" sz="1400" b="1" dirty="0" smtClean="0">
                <a:solidFill>
                  <a:srgbClr val="FF0000"/>
                </a:solidFill>
              </a:rPr>
              <a:t>--</a:t>
            </a:r>
            <a:r>
              <a:rPr lang="en-US" sz="1400" b="1" dirty="0">
                <a:solidFill>
                  <a:srgbClr val="FF0000"/>
                </a:solidFill>
              </a:rPr>
              <a:t>Achieved significant enhancing of positive and negative ions production in RF ion sources by using a saddle type antenna in a divergent magnetic </a:t>
            </a:r>
            <a:r>
              <a:rPr lang="en-US" sz="1400" b="1" dirty="0" smtClean="0">
                <a:solidFill>
                  <a:srgbClr val="FF0000"/>
                </a:solidFill>
              </a:rPr>
              <a:t>field. </a:t>
            </a:r>
            <a:endParaRPr lang="en-US" sz="1400" b="1" dirty="0">
              <a:solidFill>
                <a:srgbClr val="FF0000"/>
              </a:solidFill>
            </a:endParaRPr>
          </a:p>
          <a:p>
            <a:pPr marL="0" indent="0" algn="just">
              <a:buNone/>
            </a:pPr>
            <a:r>
              <a:rPr lang="en-US" sz="1400" b="1" dirty="0" smtClean="0"/>
              <a:t>--</a:t>
            </a:r>
            <a:r>
              <a:rPr lang="en-US" sz="1400" b="1" dirty="0"/>
              <a:t>Discovery of the electron cloud effect and proposal of a damping method.</a:t>
            </a:r>
          </a:p>
          <a:p>
            <a:pPr marL="0" indent="0" algn="just">
              <a:buNone/>
            </a:pPr>
            <a:r>
              <a:rPr lang="en-US" sz="1400" b="1" dirty="0" smtClean="0">
                <a:solidFill>
                  <a:srgbClr val="FF0000"/>
                </a:solidFill>
              </a:rPr>
              <a:t>-</a:t>
            </a:r>
            <a:r>
              <a:rPr lang="en-US" sz="1400" b="1" dirty="0" smtClean="0"/>
              <a:t>Invention </a:t>
            </a:r>
            <a:r>
              <a:rPr lang="en-US" sz="1400" b="1" dirty="0"/>
              <a:t>of the residual gas ionization and luminescent beam profile monitors (1965), </a:t>
            </a:r>
            <a:endParaRPr lang="en-US" sz="1400" b="1" dirty="0" smtClean="0"/>
          </a:p>
          <a:p>
            <a:pPr marL="0" indent="0" algn="just">
              <a:buNone/>
            </a:pPr>
            <a:r>
              <a:rPr lang="en-US" sz="1400" b="1" dirty="0" smtClean="0"/>
              <a:t>---Invention </a:t>
            </a:r>
            <a:r>
              <a:rPr lang="en-US" sz="1400" b="1" dirty="0"/>
              <a:t>of geometrical focusing and charge exchange cooling of </a:t>
            </a:r>
            <a:r>
              <a:rPr lang="en-US" sz="1400" b="1" dirty="0" smtClean="0"/>
              <a:t>negative </a:t>
            </a:r>
            <a:r>
              <a:rPr lang="en-US" sz="1400" b="1" dirty="0"/>
              <a:t>ions in SPS (</a:t>
            </a:r>
            <a:r>
              <a:rPr lang="en-US" sz="1400" b="1" dirty="0" smtClean="0"/>
              <a:t>1974</a:t>
            </a:r>
          </a:p>
          <a:p>
            <a:pPr marL="0" indent="0" algn="just">
              <a:buNone/>
            </a:pPr>
            <a:endParaRPr lang="en-US" sz="1400" b="1" dirty="0" smtClean="0"/>
          </a:p>
          <a:p>
            <a:pPr marL="0" indent="0" algn="just">
              <a:buNone/>
            </a:pPr>
            <a:endParaRPr lang="en-US" sz="1400" b="1" dirty="0"/>
          </a:p>
          <a:p>
            <a:endParaRPr lang="en-US" sz="1400" b="1" dirty="0"/>
          </a:p>
        </p:txBody>
      </p:sp>
      <p:sp>
        <p:nvSpPr>
          <p:cNvPr id="4" name="Content Placeholder 3"/>
          <p:cNvSpPr>
            <a:spLocks noGrp="1"/>
          </p:cNvSpPr>
          <p:nvPr>
            <p:ph sz="half" idx="2"/>
          </p:nvPr>
        </p:nvSpPr>
        <p:spPr>
          <a:xfrm>
            <a:off x="4648200" y="1052736"/>
            <a:ext cx="4038600" cy="5544616"/>
          </a:xfrm>
        </p:spPr>
        <p:txBody>
          <a:bodyPr>
            <a:noAutofit/>
          </a:bodyPr>
          <a:lstStyle/>
          <a:p>
            <a:pPr marL="0" indent="0" algn="just">
              <a:buNone/>
            </a:pPr>
            <a:r>
              <a:rPr lang="en-US" sz="1400" b="1" dirty="0"/>
              <a:t>-Developed many ion sources and systems for </a:t>
            </a:r>
            <a:r>
              <a:rPr lang="en-US" sz="1400" b="1" dirty="0" err="1"/>
              <a:t>nanolithigraphy</a:t>
            </a:r>
            <a:r>
              <a:rPr lang="en-US" sz="1400" b="1" dirty="0"/>
              <a:t> and patterned ion implantation, negative ion projection lithography system</a:t>
            </a:r>
          </a:p>
          <a:p>
            <a:pPr marL="0" indent="0">
              <a:buNone/>
            </a:pPr>
            <a:r>
              <a:rPr lang="en-US" sz="1400" b="1" dirty="0"/>
              <a:t>-Diagnostics development for fusion plasma.  Plasma production experiments in cooperation with Livermore LNL</a:t>
            </a:r>
            <a:r>
              <a:rPr lang="en-US" sz="1400" b="1" dirty="0" smtClean="0"/>
              <a:t>.</a:t>
            </a:r>
            <a:endParaRPr lang="en-US" sz="1400" b="1" dirty="0"/>
          </a:p>
          <a:p>
            <a:pPr marL="0" indent="0" algn="just">
              <a:buNone/>
            </a:pPr>
            <a:r>
              <a:rPr lang="en-US" sz="1400" b="1" dirty="0" smtClean="0"/>
              <a:t>-Developed </a:t>
            </a:r>
            <a:r>
              <a:rPr lang="en-US" sz="1400" b="1" dirty="0" err="1"/>
              <a:t>electrohydrodynamic</a:t>
            </a:r>
            <a:r>
              <a:rPr lang="en-US" sz="1400" b="1" dirty="0"/>
              <a:t> ion emitters of melted metals, alloys and dielectrics. Fabrication of fine focused ion </a:t>
            </a:r>
            <a:r>
              <a:rPr lang="en-US" sz="1400" b="1" dirty="0" smtClean="0"/>
              <a:t>beam for submicron lithography.</a:t>
            </a:r>
            <a:endParaRPr lang="en-US" sz="1400" b="1" dirty="0"/>
          </a:p>
          <a:p>
            <a:pPr marL="0" indent="0" algn="just">
              <a:buNone/>
            </a:pPr>
            <a:r>
              <a:rPr lang="en-US" sz="1400" b="1" dirty="0" smtClean="0"/>
              <a:t>-</a:t>
            </a:r>
            <a:r>
              <a:rPr lang="en-US" sz="1400" b="1" dirty="0"/>
              <a:t>T</a:t>
            </a:r>
            <a:r>
              <a:rPr lang="en-US" sz="1400" b="1" dirty="0" smtClean="0"/>
              <a:t>he </a:t>
            </a:r>
            <a:r>
              <a:rPr lang="en-US" sz="1400" b="1" dirty="0"/>
              <a:t>first in Russia to manufacture and investigate </a:t>
            </a:r>
            <a:r>
              <a:rPr lang="en-US" sz="1400" b="1" dirty="0" smtClean="0"/>
              <a:t>Yttrium HTS. </a:t>
            </a:r>
          </a:p>
          <a:p>
            <a:pPr marL="0" indent="0" algn="just">
              <a:buNone/>
            </a:pPr>
            <a:r>
              <a:rPr lang="en-US" sz="1400" b="1" dirty="0" smtClean="0"/>
              <a:t>-Proposal </a:t>
            </a:r>
            <a:r>
              <a:rPr lang="en-US" sz="1400" b="1" dirty="0"/>
              <a:t>and development of ion beam formation-transportation with </a:t>
            </a:r>
            <a:r>
              <a:rPr lang="en-US" sz="1400" b="1" dirty="0" smtClean="0"/>
              <a:t>neutralization </a:t>
            </a:r>
            <a:r>
              <a:rPr lang="en-US" sz="1400" b="1" dirty="0"/>
              <a:t>of space charge by negative ions. It improves significantly the intensity of low energy ion beams in implanters and other ion beam technologies(1996-99).</a:t>
            </a:r>
          </a:p>
          <a:p>
            <a:pPr marL="0" indent="0" algn="just">
              <a:buNone/>
            </a:pPr>
            <a:r>
              <a:rPr lang="en-US" sz="1400" b="1" dirty="0" smtClean="0"/>
              <a:t>-Developed </a:t>
            </a:r>
            <a:r>
              <a:rPr lang="en-US" sz="1400" b="1" dirty="0"/>
              <a:t>a new version of ion source for implantation</a:t>
            </a:r>
            <a:r>
              <a:rPr lang="en-US" sz="1400" b="1" dirty="0" smtClean="0"/>
              <a:t>.</a:t>
            </a:r>
            <a:endParaRPr lang="en-US" sz="1400" b="1" dirty="0"/>
          </a:p>
          <a:p>
            <a:pPr marL="0" indent="0" algn="just">
              <a:buNone/>
            </a:pPr>
            <a:r>
              <a:rPr lang="en-US" sz="1400" b="1" dirty="0" smtClean="0"/>
              <a:t>-Proposed </a:t>
            </a:r>
            <a:r>
              <a:rPr lang="en-US" sz="1400" b="1" dirty="0"/>
              <a:t>Beam Brightness Booster with charge exchange injection, space charge compensation and ionization cooling for production of ion beams with brightness above space charge limit (2006).</a:t>
            </a:r>
          </a:p>
        </p:txBody>
      </p:sp>
    </p:spTree>
    <p:extLst>
      <p:ext uri="{BB962C8B-B14F-4D97-AF65-F5344CB8AC3E}">
        <p14:creationId xmlns:p14="http://schemas.microsoft.com/office/powerpoint/2010/main" val="3566139687"/>
      </p:ext>
    </p:extLst>
  </p:cSld>
  <p:clrMapOvr>
    <a:masterClrMapping/>
  </p:clrMapOvr>
  <mc:AlternateContent xmlns:mc="http://schemas.openxmlformats.org/markup-compatibility/2006" xmlns:p14="http://schemas.microsoft.com/office/powerpoint/2010/main">
    <mc:Choice Requires="p14">
      <p:transition spd="slow" p14:dur="2000" advTm="14138"/>
    </mc:Choice>
    <mc:Fallback xmlns="">
      <p:transition spd="slow" advTm="14138"/>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r>
              <a:rPr lang="en-US" sz="3200" dirty="0" smtClean="0">
                <a:latin typeface="Algerian" pitchFamily="82" charset="0"/>
              </a:rPr>
              <a:t>The Man as a Source and Resource</a:t>
            </a:r>
            <a:endParaRPr lang="en-US" sz="3200" dirty="0">
              <a:latin typeface="Algerian" pitchFamily="82" charset="0"/>
            </a:endParaRPr>
          </a:p>
        </p:txBody>
      </p:sp>
      <p:sp>
        <p:nvSpPr>
          <p:cNvPr id="3" name="Content Placeholder 2"/>
          <p:cNvSpPr>
            <a:spLocks noGrp="1"/>
          </p:cNvSpPr>
          <p:nvPr>
            <p:ph sz="half" idx="1"/>
          </p:nvPr>
        </p:nvSpPr>
        <p:spPr>
          <a:xfrm>
            <a:off x="457200" y="1600200"/>
            <a:ext cx="4038600" cy="5069160"/>
          </a:xfrm>
        </p:spPr>
        <p:txBody>
          <a:bodyPr>
            <a:normAutofit fontScale="32500" lnSpcReduction="20000"/>
          </a:bodyPr>
          <a:lstStyle/>
          <a:p>
            <a:r>
              <a:rPr lang="en-US" sz="3700" u="sng" dirty="0" smtClean="0">
                <a:hlinkClick r:id="rId3"/>
              </a:rPr>
              <a:t>EMISSION </a:t>
            </a:r>
            <a:r>
              <a:rPr lang="en-US" sz="3700" u="sng" dirty="0">
                <a:hlinkClick r:id="rId3"/>
              </a:rPr>
              <a:t>OF INTENSIVE FLOWS OF NEGATIVE-IONS FROM SURFACES BOMBARDED BY FAST DISCHARGE PARTICLES</a:t>
            </a:r>
            <a:r>
              <a:rPr lang="en-US" sz="3700" dirty="0"/>
              <a:t> ,BELCHENK.YI, DIMOV GI, DUDNIKOV VG,: IZVESTIYA AKADEMII NAUK SSSR SERIYA FIZICHESKAYA   37, 12 ,2573-2577, 1973</a:t>
            </a:r>
          </a:p>
          <a:p>
            <a:pPr marL="0" indent="0">
              <a:buNone/>
            </a:pPr>
            <a:r>
              <a:rPr lang="en-US" sz="3700" dirty="0"/>
              <a:t> </a:t>
            </a:r>
          </a:p>
          <a:p>
            <a:r>
              <a:rPr lang="en-US" sz="3700" u="sng" dirty="0">
                <a:hlinkClick r:id="rId4"/>
              </a:rPr>
              <a:t>FORMATION OF NEGATIVE-IONS IN GAS-DISCHARGE</a:t>
            </a:r>
            <a:r>
              <a:rPr lang="en-US" sz="3700" dirty="0"/>
              <a:t> </a:t>
            </a:r>
            <a:br>
              <a:rPr lang="en-US" sz="3700" dirty="0"/>
            </a:br>
            <a:r>
              <a:rPr lang="en-US" sz="3700" dirty="0"/>
              <a:t>Author(s): BELCHENK.YI, DIMOV GI, DUDNIKOV VG, et al.</a:t>
            </a:r>
            <a:br>
              <a:rPr lang="en-US" sz="3700" dirty="0"/>
            </a:br>
            <a:r>
              <a:rPr lang="en-US" sz="3700" dirty="0"/>
              <a:t>Source: DOKLADY AKADEMII NAUK SSSR   Volume: 213   Issue: 6   Pages: 1283-1285   Published: 1973;</a:t>
            </a:r>
          </a:p>
          <a:p>
            <a:r>
              <a:rPr lang="en-US" sz="3700" u="sng" dirty="0">
                <a:hlinkClick r:id="rId5"/>
              </a:rPr>
              <a:t>PRODUCTION OF AN INTENSIVE BEAM OF H- IONS FROM DISCHARGE IN CROSSED FIELDS</a:t>
            </a:r>
            <a:r>
              <a:rPr lang="en-US" sz="3700" dirty="0"/>
              <a:t> </a:t>
            </a:r>
            <a:br>
              <a:rPr lang="en-US" sz="3700" dirty="0"/>
            </a:br>
            <a:r>
              <a:rPr lang="en-US" sz="3700" dirty="0"/>
              <a:t>Author(s): BELCHENK.YI, DIMOV GI, DUDNIKOV VG </a:t>
            </a:r>
            <a:br>
              <a:rPr lang="en-US" sz="3700" dirty="0"/>
            </a:br>
            <a:r>
              <a:rPr lang="en-US" sz="3700" dirty="0"/>
              <a:t>Source: ZHURNAL TEKHNICHESKOI FIZIKI   Volume: 43   Issue: 8   Pages: 1720-1725   Published: 1973;</a:t>
            </a:r>
          </a:p>
          <a:p>
            <a:pPr marL="0" indent="0">
              <a:buNone/>
            </a:pPr>
            <a:r>
              <a:rPr lang="en-US" sz="3700" dirty="0"/>
              <a:t> </a:t>
            </a:r>
          </a:p>
          <a:p>
            <a:r>
              <a:rPr lang="en-US" sz="3700" u="sng" dirty="0">
                <a:hlinkClick r:id="rId6"/>
              </a:rPr>
              <a:t>SURFACE-PLASMA SOURCE OF NEGATIVE-IONS</a:t>
            </a:r>
            <a:r>
              <a:rPr lang="en-US" sz="3700" dirty="0"/>
              <a:t> , BELCHENKO YI, DIMOV GI, DUDNIKOV VG , ZHURNAL TEKHNICHESKOI FIZIKI,  45, 1, 68-73, 1975;</a:t>
            </a:r>
          </a:p>
          <a:p>
            <a:pPr marL="0" indent="0">
              <a:buNone/>
            </a:pPr>
            <a:r>
              <a:rPr lang="en-US" sz="3700" dirty="0"/>
              <a:t> </a:t>
            </a:r>
          </a:p>
          <a:p>
            <a:r>
              <a:rPr lang="en-US" sz="3700" dirty="0"/>
              <a:t>Y. </a:t>
            </a:r>
            <a:r>
              <a:rPr lang="en-US" sz="3700" dirty="0" err="1"/>
              <a:t>Belchenko</a:t>
            </a:r>
            <a:r>
              <a:rPr lang="en-US" sz="3700" dirty="0"/>
              <a:t> and V. </a:t>
            </a:r>
            <a:r>
              <a:rPr lang="en-US" sz="3700" dirty="0" err="1"/>
              <a:t>Dudnikov</a:t>
            </a:r>
            <a:r>
              <a:rPr lang="en-US" sz="3700" dirty="0"/>
              <a:t>, “Surface negative ion production in ion sources,” in </a:t>
            </a:r>
            <a:r>
              <a:rPr lang="en-US" sz="3700" i="1" dirty="0"/>
              <a:t>Production and Application of Light Negative Ions, 4thEuropean Workshop</a:t>
            </a:r>
            <a:r>
              <a:rPr lang="en-US" sz="3700" dirty="0"/>
              <a:t>, edited by W. Graham (</a:t>
            </a:r>
            <a:r>
              <a:rPr lang="en-US" sz="3700" b="1" dirty="0"/>
              <a:t>Belfast University</a:t>
            </a:r>
            <a:r>
              <a:rPr lang="en-US" sz="3700" dirty="0"/>
              <a:t>, Belfast, 1991), pp. 47–66;  </a:t>
            </a:r>
          </a:p>
          <a:p>
            <a:pPr marL="0" indent="0">
              <a:buNone/>
            </a:pPr>
            <a:r>
              <a:rPr lang="en-US" sz="3700" dirty="0" smtClean="0"/>
              <a:t> </a:t>
            </a:r>
            <a:endParaRPr lang="en-US" sz="3700" dirty="0"/>
          </a:p>
          <a:p>
            <a:r>
              <a:rPr lang="en-US" sz="3700" dirty="0"/>
              <a:t>V. </a:t>
            </a:r>
            <a:r>
              <a:rPr lang="en-US" sz="3700" dirty="0" err="1"/>
              <a:t>Dudnikov</a:t>
            </a:r>
            <a:r>
              <a:rPr lang="en-US" sz="3700" dirty="0"/>
              <a:t>, Proc. Second </a:t>
            </a:r>
            <a:r>
              <a:rPr lang="en-US" sz="3700" dirty="0" err="1"/>
              <a:t>Symp</a:t>
            </a:r>
            <a:r>
              <a:rPr lang="en-US" sz="3700" dirty="0"/>
              <a:t>. Production and Neutralization of Negative Hydrogen Ions and Beams, Brookhaven, 1980 (BNL, Upton, NY, 1980), BNL- 51304, p. 137;</a:t>
            </a:r>
          </a:p>
          <a:p>
            <a:endParaRPr lang="en-US" sz="3700" dirty="0"/>
          </a:p>
        </p:txBody>
      </p:sp>
      <p:sp>
        <p:nvSpPr>
          <p:cNvPr id="4" name="Content Placeholder 3"/>
          <p:cNvSpPr>
            <a:spLocks noGrp="1"/>
          </p:cNvSpPr>
          <p:nvPr>
            <p:ph sz="half" idx="2"/>
          </p:nvPr>
        </p:nvSpPr>
        <p:spPr>
          <a:xfrm>
            <a:off x="4644008" y="1628800"/>
            <a:ext cx="4038600" cy="4525963"/>
          </a:xfrm>
        </p:spPr>
        <p:txBody>
          <a:bodyPr>
            <a:noAutofit/>
          </a:bodyPr>
          <a:lstStyle/>
          <a:p>
            <a:r>
              <a:rPr lang="en-US" sz="1200" dirty="0" smtClean="0"/>
              <a:t> </a:t>
            </a:r>
            <a:r>
              <a:rPr lang="en-US" sz="1200" u="sng" dirty="0">
                <a:hlinkClick r:id="rId7"/>
              </a:rPr>
              <a:t>NEGATIVE-ION SURFACE-PLASMA SOURCE DEVELOPMENT FOR FUSION IN NOVOSIBIRSK</a:t>
            </a:r>
            <a:r>
              <a:rPr lang="en-US" sz="1200" dirty="0"/>
              <a:t> </a:t>
            </a:r>
            <a:br>
              <a:rPr lang="en-US" sz="1200" dirty="0"/>
            </a:br>
            <a:r>
              <a:rPr lang="en-US" sz="1200" dirty="0"/>
              <a:t> BELCHENKO YI, DIMOV GI, DUDNIKOV VG, et al. </a:t>
            </a:r>
            <a:r>
              <a:rPr lang="fr-FR" sz="1200" dirty="0"/>
              <a:t>Source: REVUE DE PHYSIQUE APPLIQUEE   Volume: 23   Issue: 11   Pages: 1847-1857   </a:t>
            </a:r>
            <a:r>
              <a:rPr lang="fr-FR" sz="1200" dirty="0" err="1"/>
              <a:t>Published</a:t>
            </a:r>
            <a:r>
              <a:rPr lang="fr-FR" sz="1200" dirty="0"/>
              <a:t>: NOV 1988  </a:t>
            </a:r>
            <a:endParaRPr lang="en-US" sz="1200" dirty="0"/>
          </a:p>
          <a:p>
            <a:pPr marL="0" indent="0">
              <a:buNone/>
            </a:pPr>
            <a:endParaRPr lang="en-US" sz="1200" dirty="0"/>
          </a:p>
          <a:p>
            <a:r>
              <a:rPr lang="en-US" sz="1200" dirty="0"/>
              <a:t> </a:t>
            </a:r>
            <a:r>
              <a:rPr lang="en-US" sz="1200" u="sng" dirty="0">
                <a:hlinkClick r:id="rId8"/>
              </a:rPr>
              <a:t>ELECTROMAGNETIC SHUTTER FOR A PULSED GAS INLET INTO VACUUM UNITS</a:t>
            </a:r>
            <a:r>
              <a:rPr lang="en-US" sz="1200" dirty="0"/>
              <a:t>,  DEREVYANKIN GE, DUDNIKOV VG, ZHURAVLEV PA,  PRIBORY I TEKHNIKA EKSPERIMENTA, 5, 168-169, 1975; (now used in many pulsed devices including BNL magnetron SPS during 20 yeas continuously).</a:t>
            </a:r>
          </a:p>
          <a:p>
            <a:endParaRPr lang="en-US" sz="1200" dirty="0"/>
          </a:p>
          <a:p>
            <a:r>
              <a:rPr lang="en-US" sz="1200" u="sng" dirty="0">
                <a:hlinkClick r:id="rId9"/>
              </a:rPr>
              <a:t>100-MA NEGATIVE HYDROGEN-ION SOURCE FOR ACCELERATORS</a:t>
            </a:r>
            <a:r>
              <a:rPr lang="en-US" sz="1200" dirty="0"/>
              <a:t> ,DIMOV GI, DEREVIANKIN GY, DUDNIKOV VG ,IEEE TRANSACTIONS ON NUCLEAR SCIENCE ,V. 24, 3 , 1545-1547, 1977;  High brightness of </a:t>
            </a:r>
            <a:r>
              <a:rPr lang="en-US" sz="1200" dirty="0" err="1"/>
              <a:t>Dudnikov</a:t>
            </a:r>
            <a:r>
              <a:rPr lang="en-US" sz="1200" dirty="0"/>
              <a:t> Source.</a:t>
            </a:r>
          </a:p>
          <a:p>
            <a:endParaRPr lang="en-US" sz="1200" dirty="0"/>
          </a:p>
          <a:p>
            <a:r>
              <a:rPr lang="en-US" sz="1200" u="sng" dirty="0">
                <a:hlinkClick r:id="rId10"/>
              </a:rPr>
              <a:t>NEGATIVE-ION PRODUCTION IN SURFACE-PLASMA SOURCES WITH UNCLOSED ELECTRON-DRIFT DISCHARGES</a:t>
            </a:r>
            <a:r>
              <a:rPr lang="en-US" sz="1200" dirty="0"/>
              <a:t> , BELCHENKO YI, DUDNIKOV VG , JOURNAL DE PHYSIQUE, 40,501-502, 7, 1979; </a:t>
            </a:r>
            <a:r>
              <a:rPr lang="en-US" sz="1200" dirty="0" err="1"/>
              <a:t>Semiplanotron</a:t>
            </a:r>
            <a:r>
              <a:rPr lang="en-US" sz="1200" dirty="0"/>
              <a:t> SPS with highest efficiency of negative ion generation ~ 100 mA/kW).</a:t>
            </a:r>
          </a:p>
        </p:txBody>
      </p:sp>
      <p:sp>
        <p:nvSpPr>
          <p:cNvPr id="5" name="Rectangle 4"/>
          <p:cNvSpPr/>
          <p:nvPr/>
        </p:nvSpPr>
        <p:spPr>
          <a:xfrm>
            <a:off x="3386804" y="1174914"/>
            <a:ext cx="3248005" cy="400110"/>
          </a:xfrm>
          <a:prstGeom prst="rect">
            <a:avLst/>
          </a:prstGeom>
        </p:spPr>
        <p:txBody>
          <a:bodyPr wrap="none">
            <a:spAutoFit/>
          </a:bodyPr>
          <a:lstStyle/>
          <a:p>
            <a:r>
              <a:rPr lang="en-US" sz="2000" dirty="0">
                <a:latin typeface="Algerian" pitchFamily="82" charset="0"/>
              </a:rPr>
              <a:t>200 papers published...</a:t>
            </a:r>
          </a:p>
        </p:txBody>
      </p:sp>
    </p:spTree>
    <p:extLst>
      <p:ext uri="{BB962C8B-B14F-4D97-AF65-F5344CB8AC3E}">
        <p14:creationId xmlns:p14="http://schemas.microsoft.com/office/powerpoint/2010/main" val="3653097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323" y="692696"/>
            <a:ext cx="8229600" cy="634082"/>
          </a:xfrm>
        </p:spPr>
        <p:txBody>
          <a:bodyPr>
            <a:normAutofit fontScale="90000"/>
          </a:bodyPr>
          <a:lstStyle/>
          <a:p>
            <a:r>
              <a:rPr lang="en-US" sz="3100" dirty="0" smtClean="0">
                <a:latin typeface="Algerian" pitchFamily="82" charset="0"/>
              </a:rPr>
              <a:t>But Even </a:t>
            </a:r>
            <a:r>
              <a:rPr lang="en-US" dirty="0" smtClean="0">
                <a:latin typeface="Algerian" pitchFamily="82" charset="0"/>
              </a:rPr>
              <a:t>THE Source </a:t>
            </a:r>
            <a:r>
              <a:rPr lang="en-US" sz="3100" dirty="0" smtClean="0">
                <a:latin typeface="Algerian" pitchFamily="82" charset="0"/>
              </a:rPr>
              <a:t>has the </a:t>
            </a:r>
            <a:r>
              <a:rPr lang="en-US" dirty="0">
                <a:latin typeface="Algerian" pitchFamily="82" charset="0"/>
              </a:rPr>
              <a:t>origin</a:t>
            </a:r>
            <a:r>
              <a:rPr lang="en-US" sz="2800" dirty="0">
                <a:latin typeface="Algerian" pitchFamily="82" charset="0"/>
              </a:rPr>
              <a:t/>
            </a:r>
            <a:br>
              <a:rPr lang="en-US" sz="2800" dirty="0">
                <a:latin typeface="Algerian" pitchFamily="82" charset="0"/>
              </a:rPr>
            </a:br>
            <a:r>
              <a:rPr lang="en-US" sz="3100" dirty="0" smtClean="0">
                <a:latin typeface="Algerian" pitchFamily="82" charset="0"/>
              </a:rPr>
              <a:t/>
            </a:r>
            <a:br>
              <a:rPr lang="en-US" sz="3100" dirty="0" smtClean="0">
                <a:latin typeface="Algerian" pitchFamily="82" charset="0"/>
              </a:rPr>
            </a:br>
            <a:endParaRPr lang="en-US" dirty="0">
              <a:latin typeface="Algerian" pitchFamily="82" charset="0"/>
            </a:endParaRPr>
          </a:p>
        </p:txBody>
      </p:sp>
      <p:pic>
        <p:nvPicPr>
          <p:cNvPr id="3074" name="Picture 2" descr="gundazim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4247" y="1402808"/>
            <a:ext cx="3554348" cy="231737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om Dudnikova 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8595" y="1402808"/>
            <a:ext cx="3124200" cy="23431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dva1"/>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49230" y="1196752"/>
            <a:ext cx="2105017" cy="299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unda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1634" y="4672945"/>
            <a:ext cx="3456384" cy="22107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2056" y="4118947"/>
            <a:ext cx="1499578" cy="461665"/>
          </a:xfrm>
          <a:prstGeom prst="rect">
            <a:avLst/>
          </a:prstGeom>
        </p:spPr>
        <p:txBody>
          <a:bodyPr wrap="none">
            <a:spAutoFit/>
          </a:bodyPr>
          <a:lstStyle/>
          <a:p>
            <a:r>
              <a:rPr lang="en-US" sz="2400" dirty="0" smtClean="0"/>
              <a:t>  </a:t>
            </a:r>
            <a:r>
              <a:rPr lang="en-US" sz="2000" dirty="0" smtClean="0"/>
              <a:t>the </a:t>
            </a:r>
            <a:r>
              <a:rPr lang="en-US" sz="2000" dirty="0" err="1" smtClean="0"/>
              <a:t>kasak</a:t>
            </a:r>
            <a:r>
              <a:rPr lang="en-US" sz="2000" dirty="0" smtClean="0"/>
              <a:t>...</a:t>
            </a:r>
            <a:endParaRPr lang="en-US" sz="2000" dirty="0"/>
          </a:p>
        </p:txBody>
      </p:sp>
      <p:sp>
        <p:nvSpPr>
          <p:cNvPr id="4" name="Rectangle 3"/>
          <p:cNvSpPr/>
          <p:nvPr/>
        </p:nvSpPr>
        <p:spPr>
          <a:xfrm>
            <a:off x="2555776" y="693378"/>
            <a:ext cx="2839432" cy="707886"/>
          </a:xfrm>
          <a:prstGeom prst="rect">
            <a:avLst/>
          </a:prstGeom>
        </p:spPr>
        <p:txBody>
          <a:bodyPr wrap="none">
            <a:spAutoFit/>
          </a:bodyPr>
          <a:lstStyle/>
          <a:p>
            <a:r>
              <a:rPr lang="en-US" sz="2000" dirty="0"/>
              <a:t>Somewhere not far </a:t>
            </a:r>
            <a:r>
              <a:rPr lang="en-US" sz="2000" dirty="0" smtClean="0"/>
              <a:t>away </a:t>
            </a:r>
          </a:p>
          <a:p>
            <a:r>
              <a:rPr lang="en-US" sz="2000" dirty="0" smtClean="0"/>
              <a:t>of </a:t>
            </a:r>
            <a:r>
              <a:rPr lang="en-US" sz="2000" dirty="0"/>
              <a:t>the </a:t>
            </a:r>
            <a:r>
              <a:rPr lang="en-US" sz="2000" dirty="0" smtClean="0"/>
              <a:t>Baikal </a:t>
            </a:r>
            <a:r>
              <a:rPr lang="en-US" sz="2000" dirty="0"/>
              <a:t>lake...</a:t>
            </a:r>
          </a:p>
        </p:txBody>
      </p:sp>
      <p:sp>
        <p:nvSpPr>
          <p:cNvPr id="5" name="Rectangle 4"/>
          <p:cNvSpPr/>
          <p:nvPr/>
        </p:nvSpPr>
        <p:spPr>
          <a:xfrm>
            <a:off x="5976664" y="3672670"/>
            <a:ext cx="2714269" cy="707886"/>
          </a:xfrm>
          <a:prstGeom prst="rect">
            <a:avLst/>
          </a:prstGeom>
        </p:spPr>
        <p:txBody>
          <a:bodyPr wrap="none">
            <a:spAutoFit/>
          </a:bodyPr>
          <a:lstStyle/>
          <a:p>
            <a:r>
              <a:rPr lang="en-US" sz="2000" dirty="0" err="1"/>
              <a:t>Dudnikovs</a:t>
            </a:r>
            <a:r>
              <a:rPr lang="en-US" sz="2000" dirty="0"/>
              <a:t>’ Greenhouse </a:t>
            </a:r>
            <a:endParaRPr lang="en-US" sz="2000" dirty="0" smtClean="0"/>
          </a:p>
          <a:p>
            <a:r>
              <a:rPr lang="en-US" sz="2000" dirty="0" smtClean="0"/>
              <a:t>          in </a:t>
            </a:r>
            <a:r>
              <a:rPr lang="en-US" sz="2000" dirty="0"/>
              <a:t>Siberia</a:t>
            </a:r>
          </a:p>
        </p:txBody>
      </p:sp>
      <p:sp>
        <p:nvSpPr>
          <p:cNvPr id="8" name="Rectangle 7"/>
          <p:cNvSpPr/>
          <p:nvPr/>
        </p:nvSpPr>
        <p:spPr>
          <a:xfrm>
            <a:off x="2699792" y="4292120"/>
            <a:ext cx="1880258" cy="461665"/>
          </a:xfrm>
          <a:prstGeom prst="rect">
            <a:avLst/>
          </a:prstGeom>
        </p:spPr>
        <p:txBody>
          <a:bodyPr wrap="none">
            <a:spAutoFit/>
          </a:bodyPr>
          <a:lstStyle/>
          <a:p>
            <a:r>
              <a:rPr lang="en-US" sz="2400" dirty="0"/>
              <a:t>The </a:t>
            </a:r>
            <a:r>
              <a:rPr lang="en-US" sz="2400" dirty="0" smtClean="0"/>
              <a:t>harvest...</a:t>
            </a:r>
            <a:endParaRPr lang="en-US" sz="2400" dirty="0"/>
          </a:p>
        </p:txBody>
      </p:sp>
      <p:sp>
        <p:nvSpPr>
          <p:cNvPr id="9" name="Rectangle 8"/>
          <p:cNvSpPr/>
          <p:nvPr/>
        </p:nvSpPr>
        <p:spPr>
          <a:xfrm>
            <a:off x="2545840" y="3657713"/>
            <a:ext cx="2718697" cy="646331"/>
          </a:xfrm>
          <a:prstGeom prst="rect">
            <a:avLst/>
          </a:prstGeom>
        </p:spPr>
        <p:txBody>
          <a:bodyPr wrap="square">
            <a:spAutoFit/>
          </a:bodyPr>
          <a:lstStyle/>
          <a:p>
            <a:r>
              <a:rPr lang="en-US" dirty="0"/>
              <a:t>The concur of </a:t>
            </a:r>
            <a:r>
              <a:rPr lang="en-US" dirty="0" smtClean="0"/>
              <a:t>Siberia...</a:t>
            </a:r>
          </a:p>
          <a:p>
            <a:r>
              <a:rPr lang="en-US" dirty="0" smtClean="0"/>
              <a:t> ...or a </a:t>
            </a:r>
            <a:r>
              <a:rPr lang="en-US" dirty="0"/>
              <a:t>voluntary exile?...</a:t>
            </a:r>
          </a:p>
        </p:txBody>
      </p:sp>
      <p:sp>
        <p:nvSpPr>
          <p:cNvPr id="12" name="Rectangle 11"/>
          <p:cNvSpPr/>
          <p:nvPr/>
        </p:nvSpPr>
        <p:spPr>
          <a:xfrm>
            <a:off x="323528" y="796062"/>
            <a:ext cx="1527534" cy="400110"/>
          </a:xfrm>
          <a:prstGeom prst="rect">
            <a:avLst/>
          </a:prstGeom>
        </p:spPr>
        <p:txBody>
          <a:bodyPr wrap="none">
            <a:spAutoFit/>
          </a:bodyPr>
          <a:lstStyle/>
          <a:p>
            <a:r>
              <a:rPr lang="en-US" sz="2000" dirty="0"/>
              <a:t>The Grandpa</a:t>
            </a:r>
          </a:p>
        </p:txBody>
      </p:sp>
      <p:sp>
        <p:nvSpPr>
          <p:cNvPr id="13" name="Rectangle 12"/>
          <p:cNvSpPr/>
          <p:nvPr/>
        </p:nvSpPr>
        <p:spPr>
          <a:xfrm>
            <a:off x="5395208" y="5524756"/>
            <a:ext cx="439544" cy="707886"/>
          </a:xfrm>
          <a:prstGeom prst="rect">
            <a:avLst/>
          </a:prstGeom>
        </p:spPr>
        <p:txBody>
          <a:bodyPr wrap="none">
            <a:spAutoFit/>
          </a:bodyPr>
          <a:lstStyle/>
          <a:p>
            <a:r>
              <a:rPr lang="en-US" sz="4000" dirty="0"/>
              <a:t>+</a:t>
            </a:r>
          </a:p>
        </p:txBody>
      </p:sp>
      <p:pic>
        <p:nvPicPr>
          <p:cNvPr id="16" name="Picture 2" descr="1vadim2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76664" y="5114088"/>
            <a:ext cx="1835696" cy="174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812360" y="5551670"/>
            <a:ext cx="829073" cy="707886"/>
          </a:xfrm>
          <a:prstGeom prst="rect">
            <a:avLst/>
          </a:prstGeom>
        </p:spPr>
        <p:txBody>
          <a:bodyPr wrap="none">
            <a:spAutoFit/>
          </a:bodyPr>
          <a:lstStyle/>
          <a:p>
            <a:pPr lvl="0"/>
            <a:r>
              <a:rPr lang="en-US" sz="4000" dirty="0" smtClean="0">
                <a:solidFill>
                  <a:prstClr val="black"/>
                </a:solidFill>
              </a:rPr>
              <a:t>+...</a:t>
            </a:r>
            <a:endParaRPr lang="en-US" sz="4000" dirty="0">
              <a:solidFill>
                <a:prstClr val="black"/>
              </a:solidFill>
            </a:endParaRPr>
          </a:p>
        </p:txBody>
      </p:sp>
    </p:spTree>
    <p:extLst>
      <p:ext uri="{BB962C8B-B14F-4D97-AF65-F5344CB8AC3E}">
        <p14:creationId xmlns:p14="http://schemas.microsoft.com/office/powerpoint/2010/main" val="1656305109"/>
      </p:ext>
    </p:extLst>
  </p:cSld>
  <p:clrMapOvr>
    <a:masterClrMapping/>
  </p:clrMapOvr>
  <mc:AlternateContent xmlns:mc="http://schemas.openxmlformats.org/markup-compatibility/2006" xmlns:p14="http://schemas.microsoft.com/office/powerpoint/2010/main">
    <mc:Choice Requires="p14">
      <p:transition spd="slow" p14:dur="2000" advTm="1934"/>
    </mc:Choice>
    <mc:Fallback xmlns="">
      <p:transition spd="slow" advTm="1934"/>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1143000"/>
          </a:xfrm>
        </p:spPr>
        <p:txBody>
          <a:bodyPr>
            <a:normAutofit fontScale="90000"/>
          </a:bodyPr>
          <a:lstStyle/>
          <a:p>
            <a:r>
              <a:rPr lang="en-US" sz="4000" dirty="0" smtClean="0">
                <a:latin typeface="Algerian" pitchFamily="82" charset="0"/>
              </a:rPr>
              <a:t>  our snowy </a:t>
            </a:r>
            <a:r>
              <a:rPr lang="en-US" sz="4000" dirty="0">
                <a:latin typeface="Algerian" pitchFamily="82" charset="0"/>
              </a:rPr>
              <a:t>treks </a:t>
            </a:r>
            <a:r>
              <a:rPr lang="en-US" sz="3100" dirty="0" smtClean="0">
                <a:latin typeface="Algerian" pitchFamily="82" charset="0"/>
              </a:rPr>
              <a:t/>
            </a:r>
            <a:br>
              <a:rPr lang="en-US" sz="3100" dirty="0" smtClean="0">
                <a:latin typeface="Algerian" pitchFamily="82" charset="0"/>
              </a:rPr>
            </a:br>
            <a:r>
              <a:rPr lang="en-US" sz="3200" dirty="0" smtClean="0">
                <a:latin typeface="Algerian" pitchFamily="82" charset="0"/>
              </a:rPr>
              <a:t>as</a:t>
            </a:r>
            <a:r>
              <a:rPr lang="en-US" sz="3100" dirty="0">
                <a:latin typeface="Algerian" pitchFamily="82" charset="0"/>
              </a:rPr>
              <a:t/>
            </a:r>
            <a:br>
              <a:rPr lang="en-US" sz="3100" dirty="0">
                <a:latin typeface="Algerian" pitchFamily="82" charset="0"/>
              </a:rPr>
            </a:br>
            <a:r>
              <a:rPr lang="en-US" sz="3100" dirty="0" smtClean="0">
                <a:latin typeface="Algerian" pitchFamily="82" charset="0"/>
              </a:rPr>
              <a:t> proof of the Theory of relativity</a:t>
            </a:r>
            <a:r>
              <a:rPr lang="en-US" dirty="0" smtClean="0">
                <a:latin typeface="Algerian" pitchFamily="82" charset="0"/>
              </a:rPr>
              <a:t/>
            </a:r>
            <a:br>
              <a:rPr lang="en-US" dirty="0" smtClean="0">
                <a:latin typeface="Algerian" pitchFamily="82" charset="0"/>
              </a:rPr>
            </a:br>
            <a:r>
              <a:rPr lang="en-US" dirty="0" smtClean="0">
                <a:latin typeface="Algerian" pitchFamily="82" charset="0"/>
              </a:rPr>
              <a:t/>
            </a:r>
            <a:br>
              <a:rPr lang="en-US" dirty="0" smtClean="0">
                <a:latin typeface="Algerian" pitchFamily="82" charset="0"/>
              </a:rPr>
            </a:br>
            <a:endParaRPr lang="en-US" sz="3100" dirty="0">
              <a:latin typeface="Algerian" pitchFamily="82" charset="0"/>
            </a:endParaRPr>
          </a:p>
        </p:txBody>
      </p:sp>
      <p:sp>
        <p:nvSpPr>
          <p:cNvPr id="3" name="Content Placeholder 2"/>
          <p:cNvSpPr>
            <a:spLocks noGrp="1"/>
          </p:cNvSpPr>
          <p:nvPr>
            <p:ph idx="1"/>
          </p:nvPr>
        </p:nvSpPr>
        <p:spPr>
          <a:xfrm>
            <a:off x="0" y="2126357"/>
            <a:ext cx="8676456" cy="1446659"/>
          </a:xfrm>
        </p:spPr>
        <p:txBody>
          <a:bodyPr>
            <a:normAutofit lnSpcReduction="10000"/>
          </a:bodyPr>
          <a:lstStyle/>
          <a:p>
            <a:pPr marL="0" indent="0" algn="just">
              <a:buNone/>
            </a:pPr>
            <a:r>
              <a:rPr lang="en-US" sz="2000" dirty="0" smtClean="0"/>
              <a:t>            By the way, the little snoopy boy has read about the Einstein’s </a:t>
            </a:r>
            <a:r>
              <a:rPr lang="en-US" sz="2000" b="1" i="1" dirty="0" smtClean="0"/>
              <a:t>relativity</a:t>
            </a:r>
          </a:p>
          <a:p>
            <a:pPr marL="0" indent="0" algn="just">
              <a:buNone/>
            </a:pPr>
            <a:r>
              <a:rPr lang="en-US" sz="2000" dirty="0" smtClean="0"/>
              <a:t>     principle and realized that, </a:t>
            </a:r>
            <a:r>
              <a:rPr lang="en-US" sz="2000" dirty="0"/>
              <a:t>i</a:t>
            </a:r>
            <a:r>
              <a:rPr lang="en-US" sz="2000" dirty="0" smtClean="0"/>
              <a:t>ndeed, time goes very slowly when you stay with</a:t>
            </a:r>
          </a:p>
          <a:p>
            <a:pPr marL="0" indent="0" algn="just">
              <a:buNone/>
            </a:pPr>
            <a:r>
              <a:rPr lang="en-US" sz="2000" dirty="0"/>
              <a:t> </a:t>
            </a:r>
            <a:r>
              <a:rPr lang="en-US" sz="2000" dirty="0" smtClean="0"/>
              <a:t>    </a:t>
            </a:r>
            <a:r>
              <a:rPr lang="en-US" sz="2000" b="1" i="1" dirty="0" smtClean="0"/>
              <a:t>relatives</a:t>
            </a:r>
            <a:r>
              <a:rPr lang="en-US" sz="2000" dirty="0" smtClean="0"/>
              <a:t>...</a:t>
            </a:r>
          </a:p>
          <a:p>
            <a:pPr marL="0" indent="0" algn="just">
              <a:buNone/>
            </a:pPr>
            <a:r>
              <a:rPr lang="en-US" sz="2000" dirty="0" smtClean="0"/>
              <a:t> </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32" y="3310285"/>
            <a:ext cx="2274688" cy="350508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6209" y="3254496"/>
            <a:ext cx="2647791" cy="3530388"/>
          </a:xfrm>
          <a:prstGeom prst="rect">
            <a:avLst/>
          </a:prstGeom>
        </p:spPr>
      </p:pic>
      <p:sp>
        <p:nvSpPr>
          <p:cNvPr id="6" name="Rectangle 5"/>
          <p:cNvSpPr/>
          <p:nvPr/>
        </p:nvSpPr>
        <p:spPr>
          <a:xfrm>
            <a:off x="2256056" y="3764791"/>
            <a:ext cx="3972128" cy="2246769"/>
          </a:xfrm>
          <a:prstGeom prst="rect">
            <a:avLst/>
          </a:prstGeom>
        </p:spPr>
        <p:txBody>
          <a:bodyPr wrap="square">
            <a:spAutoFit/>
          </a:bodyPr>
          <a:lstStyle/>
          <a:p>
            <a:pPr algn="just"/>
            <a:r>
              <a:rPr lang="en-US" sz="2000" dirty="0" smtClean="0">
                <a:solidFill>
                  <a:prstClr val="black"/>
                </a:solidFill>
              </a:rPr>
              <a:t>     So </a:t>
            </a:r>
            <a:r>
              <a:rPr lang="en-US" sz="2000" dirty="0">
                <a:solidFill>
                  <a:prstClr val="black"/>
                </a:solidFill>
              </a:rPr>
              <a:t>he </a:t>
            </a:r>
            <a:r>
              <a:rPr lang="en-US" sz="2000" dirty="0" smtClean="0">
                <a:solidFill>
                  <a:prstClr val="black"/>
                </a:solidFill>
              </a:rPr>
              <a:t>decided </a:t>
            </a:r>
            <a:r>
              <a:rPr lang="en-US" sz="2000" dirty="0">
                <a:solidFill>
                  <a:prstClr val="black"/>
                </a:solidFill>
              </a:rPr>
              <a:t>went to the </a:t>
            </a:r>
            <a:r>
              <a:rPr lang="en-US" sz="2000" b="1" i="1" dirty="0">
                <a:solidFill>
                  <a:prstClr val="black"/>
                </a:solidFill>
              </a:rPr>
              <a:t>Novosibirsk State University</a:t>
            </a:r>
            <a:r>
              <a:rPr lang="en-US" sz="2000" dirty="0">
                <a:solidFill>
                  <a:prstClr val="black"/>
                </a:solidFill>
              </a:rPr>
              <a:t>, just like his famous predecessor </a:t>
            </a:r>
            <a:r>
              <a:rPr lang="en-US" sz="2000" b="1" dirty="0">
                <a:solidFill>
                  <a:prstClr val="black"/>
                </a:solidFill>
              </a:rPr>
              <a:t>Mikhail </a:t>
            </a:r>
            <a:r>
              <a:rPr lang="en-US" sz="2000" b="1" dirty="0" err="1">
                <a:solidFill>
                  <a:prstClr val="black"/>
                </a:solidFill>
              </a:rPr>
              <a:t>Lomonosov</a:t>
            </a:r>
            <a:r>
              <a:rPr lang="en-US" sz="2000" b="1" dirty="0">
                <a:solidFill>
                  <a:prstClr val="black"/>
                </a:solidFill>
              </a:rPr>
              <a:t> </a:t>
            </a:r>
            <a:r>
              <a:rPr lang="en-US" sz="2000" dirty="0">
                <a:solidFill>
                  <a:prstClr val="black"/>
                </a:solidFill>
              </a:rPr>
              <a:t>went to Moscow about two centuries </a:t>
            </a:r>
            <a:r>
              <a:rPr lang="en-US" sz="2000" dirty="0" smtClean="0">
                <a:solidFill>
                  <a:prstClr val="black"/>
                </a:solidFill>
              </a:rPr>
              <a:t>before him </a:t>
            </a:r>
            <a:r>
              <a:rPr lang="en-US" sz="2000" dirty="0">
                <a:solidFill>
                  <a:prstClr val="black"/>
                </a:solidFill>
              </a:rPr>
              <a:t>walking from the White Sea coast by the snowy road...</a:t>
            </a:r>
            <a:endParaRPr lang="en-US" dirty="0"/>
          </a:p>
        </p:txBody>
      </p:sp>
    </p:spTree>
    <p:extLst>
      <p:ext uri="{BB962C8B-B14F-4D97-AF65-F5344CB8AC3E}">
        <p14:creationId xmlns:p14="http://schemas.microsoft.com/office/powerpoint/2010/main" val="1044622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3200" dirty="0" smtClean="0">
                <a:latin typeface="Algerian" pitchFamily="82" charset="0"/>
              </a:rPr>
              <a:t>how to become </a:t>
            </a:r>
            <a:r>
              <a:rPr lang="en-US" sz="4000" dirty="0" smtClean="0">
                <a:latin typeface="Algerian" pitchFamily="82" charset="0"/>
              </a:rPr>
              <a:t>the physicist </a:t>
            </a:r>
            <a:r>
              <a:rPr lang="en-US" sz="1800" dirty="0" smtClean="0">
                <a:solidFill>
                  <a:prstClr val="black"/>
                </a:solidFill>
                <a:latin typeface="Algerian" pitchFamily="82" charset="0"/>
              </a:rPr>
              <a:t>/</a:t>
            </a:r>
            <a:r>
              <a:rPr lang="en-US" sz="1800" i="1" dirty="0">
                <a:solidFill>
                  <a:prstClr val="black"/>
                </a:solidFill>
                <a:latin typeface="Algerian" pitchFamily="82" charset="0"/>
              </a:rPr>
              <a:t>Russian secret </a:t>
            </a:r>
            <a:r>
              <a:rPr lang="en-US" sz="1800" dirty="0">
                <a:solidFill>
                  <a:prstClr val="black"/>
                </a:solidFill>
                <a:latin typeface="Algerian" pitchFamily="82" charset="0"/>
              </a:rPr>
              <a:t>/ </a:t>
            </a:r>
            <a:r>
              <a:rPr lang="en-US" sz="3200" dirty="0">
                <a:solidFill>
                  <a:prstClr val="black"/>
                </a:solidFill>
                <a:latin typeface="Algerian" pitchFamily="82" charset="0"/>
              </a:rPr>
              <a:t/>
            </a:r>
            <a:br>
              <a:rPr lang="en-US" sz="3200" dirty="0">
                <a:solidFill>
                  <a:prstClr val="black"/>
                </a:solidFill>
                <a:latin typeface="Algerian" pitchFamily="82" charset="0"/>
              </a:rPr>
            </a:br>
            <a:r>
              <a:rPr lang="en-US" sz="3200" dirty="0" smtClean="0">
                <a:latin typeface="Algerian" pitchFamily="82" charset="0"/>
              </a:rPr>
              <a:t/>
            </a:r>
            <a:br>
              <a:rPr lang="en-US" sz="3200" dirty="0" smtClean="0">
                <a:latin typeface="Algerian" pitchFamily="82" charset="0"/>
              </a:rPr>
            </a:br>
            <a:endParaRPr lang="en-US" sz="3200" dirty="0">
              <a:latin typeface="Algerian" pitchFamily="82" charset="0"/>
            </a:endParaRPr>
          </a:p>
        </p:txBody>
      </p:sp>
      <p:pic>
        <p:nvPicPr>
          <p:cNvPr id="1026" name="Picture 2" descr="FDV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6408" y="687058"/>
            <a:ext cx="4981922" cy="42325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1vadim2k"/>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250931" y="1772816"/>
            <a:ext cx="1603232" cy="152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vadim5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3728" y="908720"/>
            <a:ext cx="1656184" cy="241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Dudnikov and Dudnikov Sour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2160" y="3936743"/>
            <a:ext cx="3131840" cy="26119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336971" y="3420708"/>
            <a:ext cx="1499186" cy="369332"/>
          </a:xfrm>
          <a:prstGeom prst="rect">
            <a:avLst/>
          </a:prstGeom>
        </p:spPr>
        <p:txBody>
          <a:bodyPr wrap="square">
            <a:spAutoFit/>
          </a:bodyPr>
          <a:lstStyle/>
          <a:p>
            <a:r>
              <a:rPr lang="en-US" b="1" dirty="0" smtClean="0"/>
              <a:t>A Real </a:t>
            </a:r>
            <a:r>
              <a:rPr lang="en-US" b="1" dirty="0"/>
              <a:t>Man</a:t>
            </a:r>
          </a:p>
        </p:txBody>
      </p:sp>
      <p:sp>
        <p:nvSpPr>
          <p:cNvPr id="10" name="Rectangle 9"/>
          <p:cNvSpPr/>
          <p:nvPr/>
        </p:nvSpPr>
        <p:spPr>
          <a:xfrm>
            <a:off x="2226781" y="3320638"/>
            <a:ext cx="1450077" cy="369332"/>
          </a:xfrm>
          <a:prstGeom prst="rect">
            <a:avLst/>
          </a:prstGeom>
        </p:spPr>
        <p:txBody>
          <a:bodyPr wrap="none">
            <a:spAutoFit/>
          </a:bodyPr>
          <a:lstStyle/>
          <a:p>
            <a:r>
              <a:rPr lang="en-US" b="1" dirty="0" smtClean="0"/>
              <a:t>A Young </a:t>
            </a:r>
            <a:r>
              <a:rPr lang="en-US" b="1" dirty="0"/>
              <a:t>Man</a:t>
            </a:r>
          </a:p>
        </p:txBody>
      </p:sp>
      <p:sp>
        <p:nvSpPr>
          <p:cNvPr id="11" name="Rectangle 10"/>
          <p:cNvSpPr/>
          <p:nvPr/>
        </p:nvSpPr>
        <p:spPr>
          <a:xfrm>
            <a:off x="6730672" y="6488668"/>
            <a:ext cx="1568058" cy="369332"/>
          </a:xfrm>
          <a:prstGeom prst="rect">
            <a:avLst/>
          </a:prstGeom>
        </p:spPr>
        <p:txBody>
          <a:bodyPr wrap="none">
            <a:spAutoFit/>
          </a:bodyPr>
          <a:lstStyle/>
          <a:p>
            <a:r>
              <a:rPr lang="en-US" b="1" dirty="0" smtClean="0"/>
              <a:t>The Superman</a:t>
            </a:r>
            <a:endParaRPr lang="en-US" b="1" dirty="0"/>
          </a:p>
        </p:txBody>
      </p:sp>
      <p:sp>
        <p:nvSpPr>
          <p:cNvPr id="12" name="Rectangle 11"/>
          <p:cNvSpPr/>
          <p:nvPr/>
        </p:nvSpPr>
        <p:spPr>
          <a:xfrm>
            <a:off x="683568" y="3320638"/>
            <a:ext cx="737959" cy="369332"/>
          </a:xfrm>
          <a:prstGeom prst="rect">
            <a:avLst/>
          </a:prstGeom>
        </p:spPr>
        <p:txBody>
          <a:bodyPr wrap="none">
            <a:spAutoFit/>
          </a:bodyPr>
          <a:lstStyle/>
          <a:p>
            <a:r>
              <a:rPr lang="en-US" b="1" dirty="0" smtClean="0"/>
              <a:t>A </a:t>
            </a:r>
            <a:r>
              <a:rPr lang="en-US" b="1" dirty="0"/>
              <a:t>Boy</a:t>
            </a:r>
          </a:p>
        </p:txBody>
      </p:sp>
      <p:sp>
        <p:nvSpPr>
          <p:cNvPr id="3" name="Rectangle 2"/>
          <p:cNvSpPr/>
          <p:nvPr/>
        </p:nvSpPr>
        <p:spPr>
          <a:xfrm>
            <a:off x="17748" y="4180344"/>
            <a:ext cx="5994412" cy="2585323"/>
          </a:xfrm>
          <a:prstGeom prst="rect">
            <a:avLst/>
          </a:prstGeom>
        </p:spPr>
        <p:txBody>
          <a:bodyPr wrap="square">
            <a:spAutoFit/>
          </a:bodyPr>
          <a:lstStyle/>
          <a:p>
            <a:pPr marL="285750" indent="-285750">
              <a:buFont typeface="Arial" pitchFamily="34" charset="0"/>
              <a:buChar char="•"/>
            </a:pPr>
            <a:r>
              <a:rPr lang="en-US" b="1" dirty="0"/>
              <a:t>You better born in Siberia</a:t>
            </a:r>
          </a:p>
          <a:p>
            <a:pPr marL="285750" indent="-285750">
              <a:buFont typeface="Arial" pitchFamily="34" charset="0"/>
              <a:buChar char="•"/>
            </a:pPr>
            <a:r>
              <a:rPr lang="en-US" b="1" dirty="0"/>
              <a:t>You better to be graduated from </a:t>
            </a:r>
            <a:r>
              <a:rPr lang="en-US" b="1" dirty="0" smtClean="0"/>
              <a:t>NSU</a:t>
            </a:r>
            <a:endParaRPr lang="en-US" b="1" dirty="0"/>
          </a:p>
          <a:p>
            <a:pPr marL="285750" indent="-285750">
              <a:buFont typeface="Arial" pitchFamily="34" charset="0"/>
              <a:buChar char="•"/>
              <a:defRPr/>
            </a:pPr>
            <a:r>
              <a:rPr lang="en-US" b="1" dirty="0" smtClean="0"/>
              <a:t>Your wife should </a:t>
            </a:r>
            <a:r>
              <a:rPr lang="en-US" b="1" dirty="0"/>
              <a:t>be a physicist too</a:t>
            </a:r>
          </a:p>
          <a:p>
            <a:pPr marL="285750" indent="-285750">
              <a:buFont typeface="Arial" pitchFamily="34" charset="0"/>
              <a:buChar char="•"/>
              <a:defRPr/>
            </a:pPr>
            <a:r>
              <a:rPr lang="en-US" b="1" dirty="0" smtClean="0"/>
              <a:t>She should  be born in Siberia too</a:t>
            </a:r>
          </a:p>
          <a:p>
            <a:pPr marL="285750" indent="-285750">
              <a:buFont typeface="Arial" pitchFamily="34" charset="0"/>
              <a:buChar char="•"/>
            </a:pPr>
            <a:r>
              <a:rPr lang="en-US" b="1" dirty="0"/>
              <a:t>You better marry Galina </a:t>
            </a:r>
            <a:r>
              <a:rPr lang="en-US" b="1" dirty="0" err="1"/>
              <a:t>Dudnikov</a:t>
            </a:r>
            <a:r>
              <a:rPr lang="en-US" b="1" dirty="0"/>
              <a:t>, the </a:t>
            </a:r>
            <a:r>
              <a:rPr lang="en-US" b="1" dirty="0" err="1"/>
              <a:t>Superwife</a:t>
            </a:r>
            <a:endParaRPr lang="en-US" b="1" dirty="0"/>
          </a:p>
          <a:p>
            <a:pPr marL="285750" indent="-285750">
              <a:buFont typeface="Arial" pitchFamily="34" charset="0"/>
              <a:buChar char="•"/>
            </a:pPr>
            <a:r>
              <a:rPr lang="en-US" b="1" dirty="0" smtClean="0"/>
              <a:t>You </a:t>
            </a:r>
            <a:r>
              <a:rPr lang="en-US" b="1" dirty="0"/>
              <a:t>better start your career at </a:t>
            </a:r>
            <a:r>
              <a:rPr lang="en-US" b="1" dirty="0" err="1" smtClean="0"/>
              <a:t>Budker’s</a:t>
            </a:r>
            <a:r>
              <a:rPr lang="en-US" b="1" dirty="0" smtClean="0"/>
              <a:t> Institute in Siberia</a:t>
            </a:r>
          </a:p>
          <a:p>
            <a:pPr marL="285750" indent="-285750">
              <a:buFont typeface="Arial" pitchFamily="34" charset="0"/>
              <a:buChar char="•"/>
            </a:pPr>
            <a:r>
              <a:rPr lang="en-US" b="1" dirty="0" smtClean="0"/>
              <a:t>You better work hard...</a:t>
            </a:r>
          </a:p>
          <a:p>
            <a:pPr marL="285750" indent="-285750">
              <a:buFont typeface="Arial" pitchFamily="34" charset="0"/>
              <a:buChar char="•"/>
            </a:pPr>
            <a:r>
              <a:rPr lang="en-US" b="1" dirty="0" smtClean="0"/>
              <a:t>You better think hard...</a:t>
            </a:r>
          </a:p>
          <a:p>
            <a:pPr marL="285750" indent="-285750">
              <a:buFont typeface="Arial" pitchFamily="34" charset="0"/>
              <a:buChar char="•"/>
            </a:pPr>
            <a:r>
              <a:rPr lang="en-US" b="1" dirty="0" smtClean="0"/>
              <a:t>You better do not think about your career...</a:t>
            </a:r>
            <a:endParaRPr lang="en-US" b="1" dirty="0"/>
          </a:p>
        </p:txBody>
      </p:sp>
      <p:sp>
        <p:nvSpPr>
          <p:cNvPr id="4" name="Rectangle 3"/>
          <p:cNvSpPr/>
          <p:nvPr/>
        </p:nvSpPr>
        <p:spPr>
          <a:xfrm>
            <a:off x="155843" y="3820501"/>
            <a:ext cx="3624069" cy="461665"/>
          </a:xfrm>
          <a:prstGeom prst="rect">
            <a:avLst/>
          </a:prstGeom>
        </p:spPr>
        <p:txBody>
          <a:bodyPr wrap="none">
            <a:spAutoFit/>
          </a:bodyPr>
          <a:lstStyle/>
          <a:p>
            <a:r>
              <a:rPr lang="en-US" dirty="0"/>
              <a:t> </a:t>
            </a:r>
            <a:r>
              <a:rPr lang="en-US" sz="2400" b="1" u="sng" dirty="0"/>
              <a:t>The rules as the exclusions</a:t>
            </a:r>
          </a:p>
        </p:txBody>
      </p:sp>
    </p:spTree>
    <p:extLst>
      <p:ext uri="{BB962C8B-B14F-4D97-AF65-F5344CB8AC3E}">
        <p14:creationId xmlns:p14="http://schemas.microsoft.com/office/powerpoint/2010/main" val="2626320434"/>
      </p:ext>
    </p:extLst>
  </p:cSld>
  <p:clrMapOvr>
    <a:masterClrMapping/>
  </p:clrMapOvr>
  <mc:AlternateContent xmlns:mc="http://schemas.openxmlformats.org/markup-compatibility/2006" xmlns:p14="http://schemas.microsoft.com/office/powerpoint/2010/main">
    <mc:Choice Requires="p14">
      <p:transition spd="slow" p14:dur="2000" advTm="4492"/>
    </mc:Choice>
    <mc:Fallback xmlns="">
      <p:transition spd="slow" advTm="4492"/>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a:t>
            </a:r>
            <a:r>
              <a:rPr lang="en-US" dirty="0" err="1"/>
              <a:t>Superwife</a:t>
            </a:r>
            <a:endParaRPr lang="en-US" dirty="0"/>
          </a:p>
          <a:p>
            <a:endParaRPr lang="en-US" dirty="0"/>
          </a:p>
        </p:txBody>
      </p:sp>
      <p:pic>
        <p:nvPicPr>
          <p:cNvPr id="9218" name="Picture 2" descr="icis11 deichul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24325"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SBV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6720" y="3152077"/>
            <a:ext cx="4550078" cy="3014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169272" y="1942821"/>
            <a:ext cx="3181064" cy="1200329"/>
          </a:xfrm>
          <a:prstGeom prst="rect">
            <a:avLst/>
          </a:prstGeom>
        </p:spPr>
        <p:txBody>
          <a:bodyPr wrap="none">
            <a:spAutoFit/>
          </a:bodyPr>
          <a:lstStyle/>
          <a:p>
            <a:r>
              <a:rPr lang="en-US" sz="2400" dirty="0"/>
              <a:t>The </a:t>
            </a:r>
            <a:r>
              <a:rPr lang="en-US" sz="2400" dirty="0" err="1" smtClean="0"/>
              <a:t>Superwife</a:t>
            </a:r>
            <a:r>
              <a:rPr lang="en-US" sz="2400" dirty="0" smtClean="0"/>
              <a:t>:</a:t>
            </a:r>
          </a:p>
          <a:p>
            <a:r>
              <a:rPr lang="en-US" sz="2400" b="1" dirty="0" smtClean="0"/>
              <a:t>Galina </a:t>
            </a:r>
            <a:r>
              <a:rPr lang="en-US" sz="2400" b="1" dirty="0" err="1" smtClean="0"/>
              <a:t>Dudnikov</a:t>
            </a:r>
            <a:r>
              <a:rPr lang="en-US" sz="2400" dirty="0" smtClean="0"/>
              <a:t>, </a:t>
            </a:r>
          </a:p>
          <a:p>
            <a:r>
              <a:rPr lang="en-US" sz="2400" dirty="0" smtClean="0"/>
              <a:t>Soviet Doctor in Science</a:t>
            </a:r>
            <a:endParaRPr lang="en-US" sz="2400" dirty="0"/>
          </a:p>
        </p:txBody>
      </p:sp>
    </p:spTree>
    <p:extLst>
      <p:ext uri="{BB962C8B-B14F-4D97-AF65-F5344CB8AC3E}">
        <p14:creationId xmlns:p14="http://schemas.microsoft.com/office/powerpoint/2010/main" val="1256346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589640" cy="1979712"/>
          </a:xfrm>
        </p:spPr>
        <p:txBody>
          <a:bodyPr>
            <a:normAutofit/>
          </a:bodyPr>
          <a:lstStyle/>
          <a:p>
            <a:r>
              <a:rPr lang="en-US" sz="2800" dirty="0" smtClean="0">
                <a:latin typeface="Algerian" pitchFamily="82" charset="0"/>
              </a:rPr>
              <a:t>To reach the true understanding of the </a:t>
            </a:r>
            <a:r>
              <a:rPr lang="en-US" sz="2800" i="1" dirty="0" err="1" smtClean="0">
                <a:latin typeface="Algerian" pitchFamily="82" charset="0"/>
              </a:rPr>
              <a:t>Liouville</a:t>
            </a:r>
            <a:r>
              <a:rPr lang="en-US" sz="2800" i="1" dirty="0" smtClean="0">
                <a:latin typeface="Algerian" pitchFamily="82" charset="0"/>
              </a:rPr>
              <a:t> theorem</a:t>
            </a:r>
            <a:r>
              <a:rPr lang="en-US" sz="2800" dirty="0" smtClean="0">
                <a:latin typeface="Algerian" pitchFamily="82" charset="0"/>
              </a:rPr>
              <a:t>, you have to brake it...</a:t>
            </a:r>
            <a:r>
              <a:rPr lang="en-US" sz="3200" dirty="0" smtClean="0"/>
              <a:t> </a:t>
            </a:r>
            <a:endParaRPr lang="en-US" sz="3200" dirty="0"/>
          </a:p>
        </p:txBody>
      </p:sp>
      <p:sp>
        <p:nvSpPr>
          <p:cNvPr id="3" name="Content Placeholder 2"/>
          <p:cNvSpPr>
            <a:spLocks noGrp="1"/>
          </p:cNvSpPr>
          <p:nvPr>
            <p:ph sz="half" idx="1"/>
          </p:nvPr>
        </p:nvSpPr>
        <p:spPr>
          <a:xfrm>
            <a:off x="179512" y="2247405"/>
            <a:ext cx="4824536" cy="4525963"/>
          </a:xfrm>
        </p:spPr>
        <p:txBody>
          <a:bodyPr>
            <a:normAutofit fontScale="55000" lnSpcReduction="20000"/>
          </a:bodyPr>
          <a:lstStyle/>
          <a:p>
            <a:pPr algn="just"/>
            <a:r>
              <a:rPr lang="en-US" sz="3500" dirty="0"/>
              <a:t>M.Sc., Physics Department, 1965, Novosibirsk State University, Novosibirsk, Russia. Diploma with distinguishes “Measurement of Stripping Cross Sections of H- with Energy 0.5-1.3 MeV in Gas Targets”. High efficiency of neutral beam production.</a:t>
            </a:r>
          </a:p>
          <a:p>
            <a:pPr marL="0" indent="0" algn="just">
              <a:buNone/>
            </a:pPr>
            <a:r>
              <a:rPr lang="en-US" sz="3500" dirty="0"/>
              <a:t> </a:t>
            </a:r>
          </a:p>
          <a:p>
            <a:pPr algn="just"/>
            <a:r>
              <a:rPr lang="en-US" sz="3500" u="sng" dirty="0">
                <a:hlinkClick r:id="rId3"/>
              </a:rPr>
              <a:t>CROSS SECTIONS FOR STRIPPING OF -1-MEV NEGATIVE HYDROGEN IONS IN CERTAIN GASES</a:t>
            </a:r>
            <a:r>
              <a:rPr lang="en-US" sz="3500" dirty="0"/>
              <a:t> DIMOV GI, DUDNIKOV VG , SOVIET PHYSICS TECHNICAL PHYSICS-USSR , 11: 7,  919- 1967.  Was determined an optimal efficiency of neutral beam production from negative ions. Now is basis for neutral beam production for Fusion.</a:t>
            </a:r>
          </a:p>
          <a:p>
            <a:pPr algn="just"/>
            <a:endParaRPr lang="en-US" sz="3500" dirty="0"/>
          </a:p>
          <a:p>
            <a:endParaRPr lang="en-US" sz="3500" dirty="0"/>
          </a:p>
          <a:p>
            <a:endParaRPr lang="en-US" dirty="0"/>
          </a:p>
        </p:txBody>
      </p:sp>
      <p:sp>
        <p:nvSpPr>
          <p:cNvPr id="4" name="Content Placeholder 3"/>
          <p:cNvSpPr>
            <a:spLocks noGrp="1"/>
          </p:cNvSpPr>
          <p:nvPr>
            <p:ph sz="half" idx="2"/>
          </p:nvPr>
        </p:nvSpPr>
        <p:spPr>
          <a:xfrm>
            <a:off x="5152272" y="1412776"/>
            <a:ext cx="3580846" cy="4525963"/>
          </a:xfrm>
        </p:spPr>
        <p:txBody>
          <a:bodyPr>
            <a:normAutofit fontScale="55000" lnSpcReduction="20000"/>
          </a:bodyPr>
          <a:lstStyle/>
          <a:p>
            <a:pPr marL="0" indent="0">
              <a:buNone/>
            </a:pPr>
            <a:r>
              <a:rPr lang="en-US" sz="3500" dirty="0" smtClean="0"/>
              <a:t> </a:t>
            </a:r>
            <a:endParaRPr lang="en-US" dirty="0"/>
          </a:p>
        </p:txBody>
      </p:sp>
      <p:pic>
        <p:nvPicPr>
          <p:cNvPr id="5122" name="Picture 2" descr="Copy of gib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2258467"/>
            <a:ext cx="1847632" cy="237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BD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4640103"/>
            <a:ext cx="4038600" cy="1746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27584" y="1772815"/>
            <a:ext cx="4104456" cy="461665"/>
          </a:xfrm>
          <a:prstGeom prst="rect">
            <a:avLst/>
          </a:prstGeom>
        </p:spPr>
        <p:txBody>
          <a:bodyPr wrap="square">
            <a:spAutoFit/>
          </a:bodyPr>
          <a:lstStyle/>
          <a:p>
            <a:r>
              <a:rPr lang="en-US" sz="2400" dirty="0"/>
              <a:t>Phase </a:t>
            </a:r>
            <a:r>
              <a:rPr lang="en-US" sz="2400" dirty="0" smtClean="0"/>
              <a:t>I: </a:t>
            </a:r>
            <a:r>
              <a:rPr lang="en-US" sz="2400" b="1" dirty="0"/>
              <a:t>H</a:t>
            </a:r>
            <a:r>
              <a:rPr lang="en-US" sz="2400" b="1" dirty="0" smtClean="0"/>
              <a:t>ow to violate the law</a:t>
            </a:r>
            <a:endParaRPr lang="en-US" sz="2400" b="1" dirty="0"/>
          </a:p>
        </p:txBody>
      </p:sp>
    </p:spTree>
    <p:extLst>
      <p:ext uri="{BB962C8B-B14F-4D97-AF65-F5344CB8AC3E}">
        <p14:creationId xmlns:p14="http://schemas.microsoft.com/office/powerpoint/2010/main" val="16240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2776</TotalTime>
  <Words>1543</Words>
  <Application>Microsoft Office PowerPoint</Application>
  <PresentationFormat>On-screen Show (4:3)</PresentationFormat>
  <Paragraphs>211</Paragraphs>
  <Slides>23</Slides>
  <Notes>17</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The Dudnikov born in 1943 The man &amp; his deals</vt:lpstr>
      <vt:lpstr> </vt:lpstr>
      <vt:lpstr>...And The Deals</vt:lpstr>
      <vt:lpstr>The Man as a Source and Resource</vt:lpstr>
      <vt:lpstr>But Even THE Source has the origin  </vt:lpstr>
      <vt:lpstr>  our snowy treks  as  proof of the Theory of relativity  </vt:lpstr>
      <vt:lpstr>how to become the physicist /Russian secret /   </vt:lpstr>
      <vt:lpstr>PowerPoint Presentation</vt:lpstr>
      <vt:lpstr>To reach the true understanding of the Liouville theorem, you have to brake it... </vt:lpstr>
      <vt:lpstr>Phase II: how to run the broken theorem                                       to work </vt:lpstr>
      <vt:lpstr>Not every idea lies on the surface...</vt:lpstr>
      <vt:lpstr>Former students</vt:lpstr>
      <vt:lpstr>PowerPoint Presentation</vt:lpstr>
      <vt:lpstr>PowerPoint Presentation</vt:lpstr>
      <vt:lpstr>The polarized Source</vt:lpstr>
      <vt:lpstr>For INR</vt:lpstr>
      <vt:lpstr>For BNL</vt:lpstr>
      <vt:lpstr>For SNS</vt:lpstr>
      <vt:lpstr>For EIC</vt:lpstr>
      <vt:lpstr>PowerPoint Presentation</vt:lpstr>
      <vt:lpstr>How to execute a hard work</vt:lpstr>
      <vt:lpstr>How to think hard</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derbenev</dc:creator>
  <cp:lastModifiedBy>derbenev</cp:lastModifiedBy>
  <cp:revision>73</cp:revision>
  <dcterms:created xsi:type="dcterms:W3CDTF">2013-08-18T16:24:45Z</dcterms:created>
  <dcterms:modified xsi:type="dcterms:W3CDTF">2013-09-12T07:25:14Z</dcterms:modified>
</cp:coreProperties>
</file>