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8" r:id="rId3"/>
    <p:sldId id="334" r:id="rId4"/>
    <p:sldId id="335" r:id="rId5"/>
    <p:sldId id="336" r:id="rId6"/>
    <p:sldId id="365" r:id="rId7"/>
    <p:sldId id="366" r:id="rId8"/>
    <p:sldId id="351" r:id="rId9"/>
    <p:sldId id="349" r:id="rId10"/>
    <p:sldId id="352" r:id="rId11"/>
    <p:sldId id="350" r:id="rId12"/>
    <p:sldId id="357" r:id="rId13"/>
    <p:sldId id="367" r:id="rId14"/>
    <p:sldId id="353" r:id="rId15"/>
    <p:sldId id="354" r:id="rId16"/>
    <p:sldId id="355" r:id="rId17"/>
    <p:sldId id="356" r:id="rId18"/>
    <p:sldId id="364" r:id="rId19"/>
    <p:sldId id="369" r:id="rId20"/>
    <p:sldId id="370" r:id="rId21"/>
    <p:sldId id="371" r:id="rId22"/>
    <p:sldId id="372" r:id="rId23"/>
    <p:sldId id="373" r:id="rId24"/>
    <p:sldId id="362" r:id="rId25"/>
    <p:sldId id="337" r:id="rId26"/>
    <p:sldId id="345" r:id="rId27"/>
    <p:sldId id="346" r:id="rId28"/>
    <p:sldId id="368" r:id="rId29"/>
    <p:sldId id="347" r:id="rId30"/>
    <p:sldId id="376" r:id="rId31"/>
    <p:sldId id="348" r:id="rId32"/>
    <p:sldId id="377" r:id="rId33"/>
    <p:sldId id="374" r:id="rId34"/>
    <p:sldId id="375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F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04C4-6F33-4247-AC62-C1813FFFFFD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6C0D-E325-4BCC-850E-704C2A638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190500"/>
            <a:ext cx="7010400" cy="1257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1174A-1D80-4D8A-9764-FC5A152285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9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9.png"/><Relationship Id="rId10" Type="http://schemas.openxmlformats.org/officeDocument/2006/relationships/image" Target="../media/image58.png"/><Relationship Id="rId4" Type="http://schemas.openxmlformats.org/officeDocument/2006/relationships/image" Target="../media/image98.png"/><Relationship Id="rId9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58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295400"/>
            <a:ext cx="6096000" cy="838200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The polarized hydrogen jet target measurements at RHIC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590800"/>
            <a:ext cx="8839200" cy="3124200"/>
          </a:xfrm>
        </p:spPr>
        <p:txBody>
          <a:bodyPr rtlCol="0"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Andrei Poblaguev</a:t>
            </a:r>
            <a:endParaRPr lang="en-US" sz="1800" dirty="0">
              <a:solidFill>
                <a:srgbClr val="0000FF"/>
              </a:solidFill>
              <a:latin typeface="Arial" charset="0"/>
              <a:ea typeface="+mn-ea"/>
            </a:endParaRPr>
          </a:p>
          <a:p>
            <a:pPr marL="609600" indent="-6096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i="1" dirty="0">
                <a:solidFill>
                  <a:srgbClr val="0000FF"/>
                </a:solidFill>
                <a:latin typeface="Arial" charset="0"/>
                <a:ea typeface="+mn-ea"/>
              </a:rPr>
              <a:t>Brookhaven National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  <a:ea typeface="+mn-ea"/>
              </a:rPr>
              <a:t>Laboratory</a:t>
            </a:r>
          </a:p>
          <a:p>
            <a:pPr marL="609600" indent="-609600"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u="sng" dirty="0" smtClean="0">
                <a:solidFill>
                  <a:schemeClr val="tx1"/>
                </a:solidFill>
                <a:latin typeface="Arial" charset="0"/>
                <a:ea typeface="+mn-ea"/>
              </a:rPr>
              <a:t>The RHIC/AGS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+mn-ea"/>
              </a:rPr>
              <a:t>Polarimetry </a:t>
            </a:r>
            <a:r>
              <a:rPr lang="en-US" sz="1600" u="sng" dirty="0" smtClean="0">
                <a:solidFill>
                  <a:schemeClr val="tx1"/>
                </a:solidFill>
                <a:latin typeface="Arial" charset="0"/>
                <a:ea typeface="+mn-ea"/>
              </a:rPr>
              <a:t>Group:</a:t>
            </a:r>
            <a:endParaRPr lang="en-US" sz="1600" u="sng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I. Alekseev, E. Aschenauer, G.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+mn-ea"/>
              </a:rPr>
              <a:t>Atoian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, A.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Bazilevsky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A.Dion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K.O.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</a:rPr>
              <a:t>Eyser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H. Huang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D.Kalinkin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Y. Makdisi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A.Poblaguev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W.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Schmidke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D. Smirnov,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D.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+mn-ea"/>
              </a:rPr>
              <a:t>Svirida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, K. Yip, A.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Zelenski</a:t>
            </a:r>
            <a:endParaRPr lang="en-US" sz="1400" i="1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493665" y="228600"/>
          <a:ext cx="245983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868219" imgH="2172003" progId="Word.Document.8">
                  <p:embed/>
                </p:oleObj>
              </mc:Choice>
              <mc:Fallback>
                <p:oleObj name="Document" r:id="rId4" imgW="5868219" imgH="217200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665" y="228600"/>
                        <a:ext cx="245983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faculty.virginia.edu/PSTP2013/PSTP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1981200" cy="1793604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63562"/>
          </a:xfrm>
        </p:spPr>
        <p:txBody>
          <a:bodyPr>
            <a:noAutofit/>
          </a:bodyPr>
          <a:lstStyle/>
          <a:p>
            <a:r>
              <a:rPr lang="en-US" sz="2800" b="1" i="1" u="sng" dirty="0" smtClean="0"/>
              <a:t>Calibration using a-source</a:t>
            </a:r>
            <a:endParaRPr lang="en-US" sz="2800" b="1" i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4CE-1516-4C72-97F6-69338D927A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pic>
        <p:nvPicPr>
          <p:cNvPr id="7" name="Picture 6" descr="StoppingP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685800"/>
            <a:ext cx="2282591" cy="1693002"/>
          </a:xfrm>
          <a:prstGeom prst="rect">
            <a:avLst/>
          </a:prstGeom>
        </p:spPr>
      </p:pic>
      <p:pic>
        <p:nvPicPr>
          <p:cNvPr id="8" name="Picture 7" descr="DeadLayer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762000"/>
            <a:ext cx="2414896" cy="1652126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04800" y="609600"/>
            <a:ext cx="3886200" cy="1895224"/>
            <a:chOff x="381000" y="1219200"/>
            <a:chExt cx="5943600" cy="2898577"/>
          </a:xfrm>
        </p:grpSpPr>
        <p:pic>
          <p:nvPicPr>
            <p:cNvPr id="10" name="Picture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419027"/>
              <a:ext cx="5943600" cy="2698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4"/>
                <p:cNvSpPr txBox="1"/>
                <p:nvPr/>
              </p:nvSpPr>
              <p:spPr>
                <a:xfrm>
                  <a:off x="2263973" y="1219200"/>
                  <a:ext cx="18508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∝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𝐺𝑑</m:t>
                            </m:r>
                          </m:e>
                        </m:d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=3.183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/>
                            <a:ea typeface="Cambria Math"/>
                          </a:rPr>
                          <m:t>MeV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973" y="1219200"/>
                  <a:ext cx="1850827" cy="30777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5"/>
                <p:cNvSpPr txBox="1"/>
                <p:nvPr/>
              </p:nvSpPr>
              <p:spPr>
                <a:xfrm>
                  <a:off x="4201315" y="1219200"/>
                  <a:ext cx="18946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∝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𝐴𝑚</m:t>
                            </m:r>
                          </m:e>
                        </m:d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/>
                            <a:ea typeface="Cambria Math"/>
                          </a:rPr>
                          <m:t>5.486 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/>
                            <a:ea typeface="Cambria Math"/>
                          </a:rPr>
                          <m:t>MeV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315" y="1219200"/>
                  <a:ext cx="1894685" cy="307777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986" name="Picture 2" descr="{\color{red}\alpha} \cdot A = E_\mathrm{meas} - \Delta 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066800"/>
            <a:ext cx="2348658" cy="257175"/>
          </a:xfrm>
          <a:prstGeom prst="rect">
            <a:avLst/>
          </a:prstGeom>
          <a:noFill/>
        </p:spPr>
      </p:pic>
      <p:pic>
        <p:nvPicPr>
          <p:cNvPr id="41988" name="Picture 4" descr="\Delta E_{\alpha(Am)} = 0.72\Delta E_{\alpha(Gd)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2819400"/>
            <a:ext cx="2971800" cy="321276"/>
          </a:xfrm>
          <a:prstGeom prst="rect">
            <a:avLst/>
          </a:prstGeom>
          <a:noFill/>
        </p:spPr>
      </p:pic>
      <p:pic>
        <p:nvPicPr>
          <p:cNvPr id="16" name="Picture 15" descr="Gai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4419600"/>
            <a:ext cx="3505200" cy="2062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2400" y="2514600"/>
            <a:ext cx="3928353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2743200"/>
            <a:ext cx="419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i="1" dirty="0" smtClean="0"/>
              <a:t>Pair of </a:t>
            </a:r>
            <a:r>
              <a:rPr lang="el-GR" sz="1600" b="1" i="1" dirty="0" smtClean="0"/>
              <a:t>α</a:t>
            </a:r>
            <a:r>
              <a:rPr lang="en-US" sz="1600" b="1" i="1" dirty="0" smtClean="0"/>
              <a:t>-signals (</a:t>
            </a:r>
            <a:r>
              <a:rPr lang="en-US" sz="1600" b="1" i="1" dirty="0" err="1" smtClean="0">
                <a:solidFill>
                  <a:srgbClr val="0000FF"/>
                </a:solidFill>
              </a:rPr>
              <a:t>Gd</a:t>
            </a:r>
            <a:r>
              <a:rPr lang="en-US" sz="1600" b="1" i="1" dirty="0" smtClean="0"/>
              <a:t> and </a:t>
            </a:r>
            <a:r>
              <a:rPr lang="en-US" sz="1600" b="1" i="1" dirty="0" smtClean="0">
                <a:solidFill>
                  <a:srgbClr val="0000FF"/>
                </a:solidFill>
              </a:rPr>
              <a:t>Am</a:t>
            </a:r>
            <a:r>
              <a:rPr lang="en-US" sz="1600" b="1" i="1" dirty="0" smtClean="0"/>
              <a:t>) and known stopping power allows us to measure both </a:t>
            </a:r>
            <a:r>
              <a:rPr lang="el-GR" sz="1600" b="1" i="1" dirty="0" smtClean="0">
                <a:solidFill>
                  <a:srgbClr val="FF0000"/>
                </a:solidFill>
              </a:rPr>
              <a:t>α</a:t>
            </a:r>
            <a:r>
              <a:rPr lang="en-US" sz="1600" b="1" i="1" dirty="0" smtClean="0"/>
              <a:t> and 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DL</a:t>
            </a:r>
          </a:p>
          <a:p>
            <a:endParaRPr lang="en-US" sz="1600" b="1" i="1" dirty="0" smtClean="0"/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Only half of detectors have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Gd</a:t>
            </a:r>
            <a:r>
              <a:rPr lang="en-US" sz="1600" b="1" i="1" dirty="0" smtClean="0"/>
              <a:t> signal</a:t>
            </a:r>
          </a:p>
          <a:p>
            <a:pPr>
              <a:buFont typeface="Arial" charset="0"/>
              <a:buChar char="•"/>
            </a:pPr>
            <a:endParaRPr lang="en-US" sz="1600" b="1" i="1" dirty="0" smtClean="0"/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An average dead-layer same for all </a:t>
            </a:r>
            <a:r>
              <a:rPr lang="en-US" sz="1600" b="1" i="1" dirty="0" smtClean="0">
                <a:solidFill>
                  <a:srgbClr val="0000FF"/>
                </a:solidFill>
              </a:rPr>
              <a:t>Si</a:t>
            </a:r>
            <a:r>
              <a:rPr lang="en-US" sz="1600" b="1" i="1" dirty="0" smtClean="0"/>
              <a:t> strips is used  after calibration.</a:t>
            </a:r>
          </a:p>
          <a:p>
            <a:pPr>
              <a:buFont typeface="Arial" charset="0"/>
              <a:buChar char="•"/>
            </a:pPr>
            <a:endParaRPr lang="en-US" sz="1600" b="1" i="1" dirty="0" smtClean="0"/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Possible variation of dead-layer as well as different materials in the dead-layer  are included to the estimated error of gains and dead-layer.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Determination of t</a:t>
            </a:r>
            <a:r>
              <a:rPr lang="en-US" sz="2800" b="1" i="1" u="sng" baseline="-25000" dirty="0" smtClean="0"/>
              <a:t>0</a:t>
            </a:r>
            <a:r>
              <a:rPr lang="en-US" sz="2800" b="1" i="1" u="sng" dirty="0" smtClean="0"/>
              <a:t> from the prompt events</a:t>
            </a:r>
            <a:endParaRPr lang="en-US" sz="2800" b="1" i="1" u="sng" dirty="0"/>
          </a:p>
        </p:txBody>
      </p:sp>
      <p:pic>
        <p:nvPicPr>
          <p:cNvPr id="12" name="Picture 11" descr="Si4_Prom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609600"/>
            <a:ext cx="2971800" cy="2079339"/>
          </a:xfrm>
          <a:prstGeom prst="rect">
            <a:avLst/>
          </a:prstGeom>
        </p:spPr>
      </p:pic>
      <p:pic>
        <p:nvPicPr>
          <p:cNvPr id="17" name="Picture 16" descr="Prom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12648"/>
            <a:ext cx="2971800" cy="20793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600" y="83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Si4 all events</a:t>
            </a:r>
            <a:endParaRPr lang="en-US" b="1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2895600"/>
            <a:ext cx="6679891" cy="2533650"/>
            <a:chOff x="304800" y="3124200"/>
            <a:chExt cx="6679891" cy="2533650"/>
          </a:xfrm>
        </p:grpSpPr>
        <p:pic>
          <p:nvPicPr>
            <p:cNvPr id="22" name="Picture 21" descr="Prompt_Me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276600"/>
              <a:ext cx="3294386" cy="2305050"/>
            </a:xfrm>
            <a:prstGeom prst="rect">
              <a:avLst/>
            </a:prstGeom>
          </p:spPr>
        </p:pic>
        <p:pic>
          <p:nvPicPr>
            <p:cNvPr id="23" name="Picture 22" descr="Prompt_RM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3276600"/>
              <a:ext cx="3403291" cy="23812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33400" y="3124200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Amplitude selection for the prompt t</a:t>
              </a:r>
              <a:r>
                <a:rPr lang="en-US" b="1" i="1" baseline="-25000" dirty="0" smtClean="0"/>
                <a:t>0</a:t>
              </a:r>
              <a:r>
                <a:rPr lang="en-US" b="1" i="1" dirty="0" smtClean="0"/>
                <a:t> determination.</a:t>
              </a:r>
              <a:endParaRPr lang="en-US" b="1" i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29400" y="4191000"/>
            <a:ext cx="2362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Prompt Time should be measured with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40&lt;A&lt;50</a:t>
            </a:r>
            <a:r>
              <a:rPr lang="en-US" b="1" i="1" dirty="0" smtClean="0">
                <a:solidFill>
                  <a:srgbClr val="FF0000"/>
                </a:solidFill>
              </a:rPr>
              <a:t>  cut.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5638800"/>
            <a:ext cx="6934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 naive estimate  </a:t>
            </a:r>
            <a:r>
              <a:rPr lang="en-US" b="1" i="1" dirty="0" smtClean="0">
                <a:solidFill>
                  <a:srgbClr val="0000CC"/>
                </a:solidFill>
              </a:rPr>
              <a:t>t</a:t>
            </a:r>
            <a:r>
              <a:rPr lang="en-US" b="1" i="1" baseline="-25000" dirty="0" smtClean="0">
                <a:solidFill>
                  <a:srgbClr val="0000CC"/>
                </a:solidFill>
              </a:rPr>
              <a:t>prompt</a:t>
            </a:r>
            <a:r>
              <a:rPr lang="en-US" b="1" i="1" dirty="0" smtClean="0">
                <a:solidFill>
                  <a:srgbClr val="0000CC"/>
                </a:solidFill>
              </a:rPr>
              <a:t> = t</a:t>
            </a:r>
            <a:r>
              <a:rPr lang="en-US" b="1" i="1" baseline="-25000" dirty="0" smtClean="0">
                <a:solidFill>
                  <a:srgbClr val="0000CC"/>
                </a:solidFill>
              </a:rPr>
              <a:t>0</a:t>
            </a:r>
            <a:r>
              <a:rPr lang="en-US" b="1" i="1" dirty="0" smtClean="0">
                <a:solidFill>
                  <a:srgbClr val="0000CC"/>
                </a:solidFill>
              </a:rPr>
              <a:t> + </a:t>
            </a:r>
            <a:r>
              <a:rPr lang="en-US" b="1" i="1" dirty="0" err="1" smtClean="0">
                <a:solidFill>
                  <a:srgbClr val="0000CC"/>
                </a:solidFill>
              </a:rPr>
              <a:t>L/c</a:t>
            </a:r>
            <a:r>
              <a:rPr lang="en-US" b="1" i="1" dirty="0" smtClean="0">
                <a:solidFill>
                  <a:srgbClr val="0000CC"/>
                </a:solidFill>
              </a:rPr>
              <a:t> = t</a:t>
            </a:r>
            <a:r>
              <a:rPr lang="en-US" b="1" i="1" baseline="-25000" dirty="0" smtClean="0">
                <a:solidFill>
                  <a:srgbClr val="0000CC"/>
                </a:solidFill>
              </a:rPr>
              <a:t>0</a:t>
            </a:r>
            <a:r>
              <a:rPr lang="en-US" b="1" i="1" dirty="0" smtClean="0">
                <a:solidFill>
                  <a:srgbClr val="0000CC"/>
                </a:solidFill>
              </a:rPr>
              <a:t> + 2.7 ns  </a:t>
            </a:r>
            <a:r>
              <a:rPr lang="en-US" b="1" i="1" dirty="0" smtClean="0"/>
              <a:t>does not work well</a:t>
            </a:r>
          </a:p>
          <a:p>
            <a:pPr algn="ctr"/>
            <a:r>
              <a:rPr lang="en-US" b="1" i="1" dirty="0" smtClean="0"/>
              <a:t>( a correction may be found in comparison with other methods)</a:t>
            </a:r>
            <a:endParaRPr 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2971800"/>
            <a:ext cx="190500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Prompt RMS includes variation of delays in the strips</a:t>
            </a:r>
            <a:endParaRPr lang="en-US" sz="1400" b="1" i="1" dirty="0"/>
          </a:p>
        </p:txBody>
      </p:sp>
      <p:pic>
        <p:nvPicPr>
          <p:cNvPr id="14338" name="Picture 2" descr="\bf \mathrm{RMS} = \sigma_\mathrm{delay}\oplus\sigma_\mathrm{meas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667000"/>
            <a:ext cx="2209800" cy="273490"/>
          </a:xfrm>
          <a:prstGeom prst="rect">
            <a:avLst/>
          </a:prstGeom>
          <a:noFill/>
        </p:spPr>
      </p:pic>
      <p:pic>
        <p:nvPicPr>
          <p:cNvPr id="16" name="Picture 15" descr="AT_Strip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599"/>
            <a:ext cx="2971800" cy="2079340"/>
          </a:xfrm>
          <a:prstGeom prst="rect">
            <a:avLst/>
          </a:prstGeom>
        </p:spPr>
      </p:pic>
      <p:pic>
        <p:nvPicPr>
          <p:cNvPr id="44034" name="Picture 2" descr="t_\mathrm{mean} = t_0 + \Delta t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1219200"/>
            <a:ext cx="1676400" cy="235036"/>
          </a:xfrm>
          <a:prstGeom prst="rect">
            <a:avLst/>
          </a:prstGeom>
          <a:noFill/>
        </p:spPr>
      </p:pic>
      <p:sp>
        <p:nvSpPr>
          <p:cNvPr id="30" name="Freeform 29"/>
          <p:cNvSpPr/>
          <p:nvPr/>
        </p:nvSpPr>
        <p:spPr>
          <a:xfrm>
            <a:off x="4331617" y="1489435"/>
            <a:ext cx="2663072" cy="584462"/>
          </a:xfrm>
          <a:custGeom>
            <a:avLst/>
            <a:gdLst>
              <a:gd name="connsiteX0" fmla="*/ 32993 w 2663072"/>
              <a:gd name="connsiteY0" fmla="*/ 0 h 584462"/>
              <a:gd name="connsiteX1" fmla="*/ 438346 w 2663072"/>
              <a:gd name="connsiteY1" fmla="*/ 377072 h 584462"/>
              <a:gd name="connsiteX2" fmla="*/ 2663072 w 2663072"/>
              <a:gd name="connsiteY2" fmla="*/ 584462 h 5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3072" h="584462">
                <a:moveTo>
                  <a:pt x="32993" y="0"/>
                </a:moveTo>
                <a:cubicBezTo>
                  <a:pt x="16496" y="139831"/>
                  <a:pt x="0" y="279662"/>
                  <a:pt x="438346" y="377072"/>
                </a:cubicBezTo>
                <a:cubicBezTo>
                  <a:pt x="876692" y="474482"/>
                  <a:pt x="2663072" y="584462"/>
                  <a:pt x="2663072" y="584462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635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Proton  energy spectrum in elastic pp interaction</a:t>
            </a:r>
            <a:endParaRPr lang="en-US" sz="3200" b="1" i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4CE-1516-4C72-97F6-69338D927A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2819400" cy="194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52400" y="304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For a narrow Si strip:</a:t>
            </a:r>
            <a:endParaRPr lang="en-US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For a 4.44 mm strip:</a:t>
            </a:r>
            <a:endParaRPr lang="en-US" b="1" i="1" dirty="0"/>
          </a:p>
        </p:txBody>
      </p:sp>
      <p:pic>
        <p:nvPicPr>
          <p:cNvPr id="1038" name="Picture 14" descr="n(z) \Rightarrow n_\mathrm{eff}(z)\propto \exp\frac{-0.5z^2}{(3.0\ \mathrm{mm})^2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05200"/>
            <a:ext cx="3278356" cy="6096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33400" y="4191000"/>
            <a:ext cx="8305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For elastic </a:t>
            </a:r>
            <a:r>
              <a:rPr lang="en-US" sz="1600" b="1" i="1" dirty="0" smtClean="0">
                <a:solidFill>
                  <a:srgbClr val="0000CC"/>
                </a:solidFill>
              </a:rPr>
              <a:t>pp</a:t>
            </a:r>
            <a:r>
              <a:rPr lang="en-US" sz="1600" b="1" i="1" dirty="0" smtClean="0"/>
              <a:t>-interactions , the  function</a:t>
            </a:r>
          </a:p>
          <a:p>
            <a:endParaRPr lang="en-US" sz="1600" b="1" i="1" dirty="0" smtClean="0"/>
          </a:p>
          <a:p>
            <a:r>
              <a:rPr lang="en-US" sz="1600" b="1" i="1" dirty="0" smtClean="0"/>
              <a:t>where </a:t>
            </a:r>
            <a:r>
              <a:rPr lang="en-US" sz="1600" b="1" i="1" dirty="0" smtClean="0">
                <a:solidFill>
                  <a:srgbClr val="0000CC"/>
                </a:solidFill>
              </a:rPr>
              <a:t>A</a:t>
            </a:r>
            <a:r>
              <a:rPr lang="en-US" sz="1600" b="1" i="1" dirty="0" smtClean="0"/>
              <a:t> is signal amplitude, gives the image of the jet concentration along </a:t>
            </a:r>
            <a:r>
              <a:rPr lang="en-US" sz="1600" b="1" i="1" dirty="0" smtClean="0">
                <a:solidFill>
                  <a:srgbClr val="0000CC"/>
                </a:solidFill>
              </a:rPr>
              <a:t>z</a:t>
            </a:r>
            <a:r>
              <a:rPr lang="en-US" sz="1600" b="1" i="1" dirty="0" smtClean="0"/>
              <a:t>-axis. The value of </a:t>
            </a:r>
            <a:r>
              <a:rPr lang="en-US" sz="1600" b="1" i="1" dirty="0" smtClean="0">
                <a:solidFill>
                  <a:srgbClr val="0000CC"/>
                </a:solidFill>
              </a:rPr>
              <a:t>A</a:t>
            </a:r>
            <a:r>
              <a:rPr lang="en-US" sz="1600" b="1" i="1" dirty="0" smtClean="0"/>
              <a:t> at the maximum may be associated with a well defined (from the detector geometry) energy. </a:t>
            </a:r>
            <a:endParaRPr lang="en-US" sz="1600" b="1" i="1" dirty="0"/>
          </a:p>
        </p:txBody>
      </p:sp>
      <p:pic>
        <p:nvPicPr>
          <p:cNvPr id="17412" name="Picture 4" descr="\frac{dN}{dt}\propto \frac{d\sigma_{pp}}{dt}\int{dzn(z)A(z,z_d,T)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3133722" cy="533400"/>
          </a:xfrm>
          <a:prstGeom prst="rect">
            <a:avLst/>
          </a:prstGeom>
          <a:noFill/>
        </p:spPr>
      </p:pic>
      <p:pic>
        <p:nvPicPr>
          <p:cNvPr id="17414" name="Picture 6" descr="t=-2M_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438400"/>
            <a:ext cx="1178814" cy="266700"/>
          </a:xfrm>
          <a:prstGeom prst="rect">
            <a:avLst/>
          </a:prstGeom>
          <a:noFill/>
        </p:spPr>
      </p:pic>
      <p:pic>
        <p:nvPicPr>
          <p:cNvPr id="17416" name="Picture 8" descr="n(z) \propto \exp\frac{-0.5z^2}{(2.7\ \mathrm{mm})^2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286000"/>
            <a:ext cx="2062313" cy="55386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543800" y="1676400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Acceptance</a:t>
            </a:r>
            <a:endParaRPr lang="en-US" sz="1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0" y="2286000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Jet Density</a:t>
            </a:r>
            <a:endParaRPr lang="en-US" sz="1400" b="1" i="1" dirty="0"/>
          </a:p>
        </p:txBody>
      </p:sp>
      <p:cxnSp>
        <p:nvCxnSpPr>
          <p:cNvPr id="28" name="Straight Arrow Connector 27"/>
          <p:cNvCxnSpPr>
            <a:stCxn id="24" idx="1"/>
            <a:endCxn id="17412" idx="3"/>
          </p:cNvCxnSpPr>
          <p:nvPr/>
        </p:nvCxnSpPr>
        <p:spPr>
          <a:xfrm flipH="1">
            <a:off x="6867522" y="1830289"/>
            <a:ext cx="676278" cy="1128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1"/>
            <a:endCxn id="17416" idx="3"/>
          </p:cNvCxnSpPr>
          <p:nvPr/>
        </p:nvCxnSpPr>
        <p:spPr>
          <a:xfrm flipH="1">
            <a:off x="6939113" y="2439889"/>
            <a:ext cx="680887" cy="1230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2" name="Picture 14" descr="\frac{z}{L}=\tan{\theta_R}=\sqrt{\frac{T}{2M_p}\frac{E_\mathrm{beam}+M_p}{E_\mathrm{beam}-M_p}}~~{\color{red}\Rightarrow}~~z=\zeta\sqrt{T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762000"/>
            <a:ext cx="4559157" cy="685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09600" y="5486400"/>
            <a:ext cx="822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 beam gas background is expected to be the same for all strips. This background may be amplitude (energy) dependent.</a:t>
            </a:r>
            <a:endParaRPr lang="en-US" sz="1600" b="1" i="1" dirty="0"/>
          </a:p>
        </p:txBody>
      </p:sp>
      <p:pic>
        <p:nvPicPr>
          <p:cNvPr id="17424" name="Picture 16" descr="\eta(\sqrt{A}) = \left(\frac{d\sigma_{pp}}{dt}\right)^{-1}\frac{dN}{dA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4191000"/>
            <a:ext cx="2057400" cy="522764"/>
          </a:xfrm>
          <a:prstGeom prst="rect">
            <a:avLst/>
          </a:prstGeom>
          <a:noFill/>
        </p:spPr>
      </p:pic>
      <p:pic>
        <p:nvPicPr>
          <p:cNvPr id="17426" name="Picture 18" descr="A(z,z_d,T)=\delta(z_d-z-\zeta\sqrt{T})~~{\color{red}\Rightarrow}~~\frac{dN}{dt}\propto\frac{d\sigma_{pp}}{dt}\times n(z_d-\zeta\sqrt{T}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2971800"/>
            <a:ext cx="6091003" cy="48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qrt_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248" y="4416552"/>
            <a:ext cx="3017520" cy="2111330"/>
          </a:xfrm>
          <a:prstGeom prst="rect">
            <a:avLst/>
          </a:prstGeom>
        </p:spPr>
      </p:pic>
      <p:pic>
        <p:nvPicPr>
          <p:cNvPr id="36" name="Picture 35" descr="Sqrt_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4416552"/>
            <a:ext cx="3017520" cy="2111330"/>
          </a:xfrm>
          <a:prstGeom prst="rect">
            <a:avLst/>
          </a:prstGeom>
        </p:spPr>
      </p:pic>
      <p:pic>
        <p:nvPicPr>
          <p:cNvPr id="34" name="Picture 33" descr="Sqrt_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480" y="2359152"/>
            <a:ext cx="3017520" cy="2111330"/>
          </a:xfrm>
          <a:prstGeom prst="rect">
            <a:avLst/>
          </a:prstGeom>
        </p:spPr>
      </p:pic>
      <p:pic>
        <p:nvPicPr>
          <p:cNvPr id="33" name="Picture 32" descr="Sqrt_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7248" y="2359152"/>
            <a:ext cx="3017520" cy="2111330"/>
          </a:xfrm>
          <a:prstGeom prst="rect">
            <a:avLst/>
          </a:prstGeom>
        </p:spPr>
      </p:pic>
      <p:pic>
        <p:nvPicPr>
          <p:cNvPr id="31" name="Picture 30" descr="Sqrt_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2359152"/>
            <a:ext cx="3017520" cy="2111330"/>
          </a:xfrm>
          <a:prstGeom prst="rect">
            <a:avLst/>
          </a:prstGeom>
        </p:spPr>
      </p:pic>
      <p:pic>
        <p:nvPicPr>
          <p:cNvPr id="25" name="Picture 24" descr="Sqrt_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6480" y="384048"/>
            <a:ext cx="3017520" cy="2111330"/>
          </a:xfrm>
          <a:prstGeom prst="rect">
            <a:avLst/>
          </a:prstGeom>
        </p:spPr>
      </p:pic>
      <p:pic>
        <p:nvPicPr>
          <p:cNvPr id="24" name="Picture 23" descr="Sqrt_3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7248" y="384048"/>
            <a:ext cx="3017520" cy="2111330"/>
          </a:xfrm>
          <a:prstGeom prst="rect">
            <a:avLst/>
          </a:prstGeom>
        </p:spPr>
      </p:pic>
      <p:pic>
        <p:nvPicPr>
          <p:cNvPr id="22" name="Picture 21" descr="Sqrt_3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448" y="384048"/>
            <a:ext cx="3017520" cy="21113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4648200"/>
            <a:ext cx="25908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b="1" i="1" dirty="0" smtClean="0"/>
              <a:t> </a:t>
            </a:r>
            <a:r>
              <a:rPr lang="en-US" sz="1400" b="1" i="1" dirty="0" smtClean="0">
                <a:solidFill>
                  <a:srgbClr val="7030A0"/>
                </a:solidFill>
              </a:rPr>
              <a:t>pp</a:t>
            </a:r>
            <a:r>
              <a:rPr lang="en-US" sz="1400" b="1" i="1" dirty="0" smtClean="0"/>
              <a:t> peaks (jet profile)</a:t>
            </a:r>
          </a:p>
          <a:p>
            <a:pPr>
              <a:buFont typeface="Arial" charset="0"/>
              <a:buChar char="•"/>
            </a:pPr>
            <a:r>
              <a:rPr lang="en-US" sz="1400" b="1" i="1" dirty="0" smtClean="0"/>
              <a:t> “flat” background</a:t>
            </a:r>
          </a:p>
          <a:p>
            <a:pPr>
              <a:buFont typeface="Arial" charset="0"/>
              <a:buChar char="•"/>
            </a:pPr>
            <a:r>
              <a:rPr lang="en-US" sz="1400" b="1" i="1" dirty="0" smtClean="0"/>
              <a:t> background from prompts</a:t>
            </a:r>
            <a:endParaRPr lang="en-US" sz="1400" b="1" i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029200" y="1524000"/>
            <a:ext cx="13716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400800" y="1295400"/>
            <a:ext cx="1371600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038600" y="5029200"/>
            <a:ext cx="2362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00800" y="40386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257800" y="51816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48400" y="5486400"/>
            <a:ext cx="28956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pp</a:t>
            </a:r>
            <a:r>
              <a:rPr lang="en-US" sz="1400" b="1" i="1" dirty="0" smtClean="0"/>
              <a:t> signals and backgrounds are approximately the same in all strips.</a:t>
            </a:r>
          </a:p>
          <a:p>
            <a:r>
              <a:rPr lang="en-US" sz="1400" b="1" i="1" dirty="0" smtClean="0"/>
              <a:t>5 pp signals may be used  for calibration. Other – to evaluate background</a:t>
            </a:r>
            <a:endParaRPr lang="en-US" sz="1400" b="1" i="1" dirty="0"/>
          </a:p>
        </p:txBody>
      </p:sp>
      <p:grpSp>
        <p:nvGrpSpPr>
          <p:cNvPr id="2" name="Group 22"/>
          <p:cNvGrpSpPr/>
          <p:nvPr/>
        </p:nvGrpSpPr>
        <p:grpSpPr>
          <a:xfrm>
            <a:off x="152400" y="0"/>
            <a:ext cx="8763000" cy="523220"/>
            <a:chOff x="152400" y="0"/>
            <a:chExt cx="87630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i="1" dirty="0" smtClean="0"/>
                <a:t>    for eight (yellow) strips of the detector 3 (Fill 17600) </a:t>
              </a:r>
              <a:endParaRPr lang="en-US" sz="2800" b="1" i="1" dirty="0"/>
            </a:p>
          </p:txBody>
        </p:sp>
        <p:pic>
          <p:nvPicPr>
            <p:cNvPr id="16386" name="Picture 2" descr="\bf \eta(\sqrt{A})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" y="64008"/>
              <a:ext cx="990600" cy="421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The calibration schema</a:t>
            </a:r>
            <a:endParaRPr lang="en-US" sz="2800" b="1" i="1" u="sng" dirty="0"/>
          </a:p>
        </p:txBody>
      </p:sp>
      <p:pic>
        <p:nvPicPr>
          <p:cNvPr id="25604" name="Picture 4" descr="E_\mathrm{strip}(z) {\color{red}\equiv} \sqrt{A_\mathrm{max}}{\color{red}\Rightarrow} A(E_\mathrm{strip}) {\color{red}\Rightarrow} t_\mathrm{meas}(E_\mathrm{strip}){\color{red}\Rightarrow} {\color{black}t_0}=t_\mathrm{meas}-L\sqrt{\frac{M_p}{2E_\mathrm{strip}}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533400"/>
            <a:ext cx="8961120" cy="944579"/>
          </a:xfrm>
          <a:prstGeom prst="rect">
            <a:avLst/>
          </a:prstGeom>
          <a:noFill/>
        </p:spPr>
      </p:pic>
      <p:pic>
        <p:nvPicPr>
          <p:cNvPr id="8" name="Picture 7" descr="Si4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465118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Si4</a:t>
            </a:r>
            <a:endParaRPr lang="en-US" b="1" dirty="0"/>
          </a:p>
        </p:txBody>
      </p:sp>
      <p:pic>
        <p:nvPicPr>
          <p:cNvPr id="25608" name="Picture 8" descr="\langle t\rangle = 24.18\pm 0.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057400"/>
            <a:ext cx="1524000" cy="228486"/>
          </a:xfrm>
          <a:prstGeom prst="rect">
            <a:avLst/>
          </a:prstGeom>
          <a:noFill/>
        </p:spPr>
      </p:pic>
      <p:pic>
        <p:nvPicPr>
          <p:cNvPr id="25610" name="Picture 10" descr="89\le A\le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752600"/>
            <a:ext cx="1080421" cy="1920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1752600"/>
            <a:ext cx="4343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CC"/>
                </a:solidFill>
              </a:rPr>
              <a:t>t</a:t>
            </a:r>
            <a:r>
              <a:rPr lang="en-US" sz="1600" b="1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600" b="1" i="1" dirty="0" smtClean="0">
                <a:solidFill>
                  <a:srgbClr val="0000CC"/>
                </a:solidFill>
              </a:rPr>
              <a:t> </a:t>
            </a:r>
            <a:r>
              <a:rPr lang="en-US" sz="1600" b="1" i="1" dirty="0" smtClean="0"/>
              <a:t>is measured in a model independent (almost) way, without any knowledge about gain and dead-layer.</a:t>
            </a:r>
            <a:endParaRPr lang="en-US" sz="1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895600"/>
            <a:ext cx="4191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If we measure the dependence  </a:t>
            </a:r>
            <a:r>
              <a:rPr lang="en-US" sz="1600" b="1" i="1" dirty="0" smtClean="0">
                <a:solidFill>
                  <a:srgbClr val="0000CC"/>
                </a:solidFill>
              </a:rPr>
              <a:t>t=t(A)</a:t>
            </a:r>
            <a:r>
              <a:rPr lang="en-US" sz="1600" b="1" i="1" dirty="0" smtClean="0"/>
              <a:t> , then for every amplitude we may calculate the energy:</a:t>
            </a:r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r>
              <a:rPr lang="en-US" sz="1600" b="1" i="1" dirty="0" smtClean="0"/>
              <a:t>Gain </a:t>
            </a:r>
            <a:r>
              <a:rPr lang="el-GR" sz="1600" b="1" i="1" dirty="0" smtClean="0">
                <a:solidFill>
                  <a:srgbClr val="0000CC"/>
                </a:solidFill>
              </a:rPr>
              <a:t>α</a:t>
            </a:r>
            <a:r>
              <a:rPr lang="en-US" sz="1600" b="1" i="1" dirty="0" smtClean="0"/>
              <a:t> and dead-layer </a:t>
            </a:r>
            <a:r>
              <a:rPr lang="en-US" sz="1600" b="1" i="1" dirty="0" smtClean="0">
                <a:solidFill>
                  <a:srgbClr val="0000CC"/>
                </a:solidFill>
              </a:rPr>
              <a:t>d</a:t>
            </a:r>
            <a:r>
              <a:rPr lang="en-US" sz="1600" b="1" i="1" dirty="0" smtClean="0"/>
              <a:t> are only one of the possible parameterizations of </a:t>
            </a:r>
            <a:r>
              <a:rPr lang="en-US" sz="1600" b="1" i="1" dirty="0" smtClean="0">
                <a:solidFill>
                  <a:srgbClr val="0000CC"/>
                </a:solidFill>
              </a:rPr>
              <a:t>t=t(A)</a:t>
            </a:r>
            <a:endParaRPr lang="en-US" sz="1600" b="1" i="1" dirty="0">
              <a:solidFill>
                <a:srgbClr val="0000CC"/>
              </a:solidFill>
            </a:endParaRPr>
          </a:p>
        </p:txBody>
      </p:sp>
      <p:pic>
        <p:nvPicPr>
          <p:cNvPr id="25612" name="Picture 12" descr="E = \frac{M_p}{2}\left(\frac{L}{t(A)-t_0}\right)^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429000"/>
            <a:ext cx="1981200" cy="548241"/>
          </a:xfrm>
          <a:prstGeom prst="rect">
            <a:avLst/>
          </a:prstGeom>
          <a:noFill/>
        </p:spPr>
      </p:pic>
      <p:pic>
        <p:nvPicPr>
          <p:cNvPr id="25616" name="Picture 16" descr="\frac{\delta T}{T}=-\frac{2\delta t}{t}\approx-\frac{2\sqrt{T/\mathrm{MeV}}}{57.7\,\mathrm{ns}}\delta{t};~~~\mathrm{For}\ \sigma_t=0.5\ \mathrm{ns}\text{ and }T=5\ \mathrm{MeV}~~\Rightarrow~~\sigma_T/T=3.9\%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953000"/>
            <a:ext cx="7713784" cy="533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38200" y="5638801"/>
            <a:ext cx="6705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Accuracy of the </a:t>
            </a:r>
            <a:r>
              <a:rPr lang="en-US" b="1" i="1" dirty="0" smtClean="0">
                <a:solidFill>
                  <a:srgbClr val="0000CC"/>
                </a:solidFill>
              </a:rPr>
              <a:t>t</a:t>
            </a:r>
            <a:r>
              <a:rPr lang="en-US" b="1" i="1" baseline="-25000" dirty="0" smtClean="0">
                <a:solidFill>
                  <a:srgbClr val="0000CC"/>
                </a:solidFill>
              </a:rPr>
              <a:t>0</a:t>
            </a:r>
            <a:r>
              <a:rPr lang="en-US" b="1" i="1" dirty="0" smtClean="0"/>
              <a:t> determination is crucial for the energy calibration.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First Results (Run 17600)</a:t>
            </a:r>
            <a:endParaRPr lang="en-US" sz="3200" b="1" i="1" u="sng" dirty="0"/>
          </a:p>
        </p:txBody>
      </p:sp>
      <p:pic>
        <p:nvPicPr>
          <p:cNvPr id="7" name="Picture 6" descr="fit17600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4191000" cy="5332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143000"/>
            <a:ext cx="3886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Very poor consistency between two method of determination of </a:t>
            </a:r>
            <a:r>
              <a:rPr lang="en-US" sz="1600" b="1" i="1" dirty="0" smtClean="0">
                <a:solidFill>
                  <a:srgbClr val="0000CC"/>
                </a:solidFill>
              </a:rPr>
              <a:t>t</a:t>
            </a:r>
            <a:r>
              <a:rPr lang="en-US" sz="1600" b="1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600" b="1" i="1" dirty="0" smtClean="0"/>
              <a:t>.  </a:t>
            </a:r>
            <a:endParaRPr lang="en-US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7432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Results for different beam/side strips are shown by different colors.</a:t>
            </a:r>
            <a:endParaRPr lang="en-US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1910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 geometrical alignment (in software) is needed !</a:t>
            </a:r>
            <a:endParaRPr lang="en-US" sz="1600" b="1" i="1" dirty="0"/>
          </a:p>
        </p:txBody>
      </p:sp>
      <p:sp>
        <p:nvSpPr>
          <p:cNvPr id="12" name="Down Arrow 11"/>
          <p:cNvSpPr/>
          <p:nvPr/>
        </p:nvSpPr>
        <p:spPr>
          <a:xfrm>
            <a:off x="6248400" y="35052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Geometrical Alignment</a:t>
            </a:r>
            <a:endParaRPr lang="en-US" sz="28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3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solidFill>
                  <a:srgbClr val="0000CC"/>
                </a:solidFill>
              </a:rPr>
              <a:t>Coordinate selection:</a:t>
            </a:r>
            <a:r>
              <a:rPr lang="en-US" sz="1600" dirty="0" smtClean="0">
                <a:solidFill>
                  <a:srgbClr val="0000CC"/>
                </a:solidFill>
              </a:rPr>
              <a:t>	x-axis goes through centers of </a:t>
            </a:r>
            <a:r>
              <a:rPr lang="en-US" sz="1600" dirty="0" err="1" smtClean="0">
                <a:solidFill>
                  <a:srgbClr val="0000CC"/>
                </a:solidFill>
              </a:rPr>
              <a:t>detectos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b="1" dirty="0" smtClean="0"/>
              <a:t>2</a:t>
            </a:r>
            <a:r>
              <a:rPr lang="en-US" sz="1600" dirty="0" smtClean="0">
                <a:solidFill>
                  <a:srgbClr val="0000CC"/>
                </a:solidFill>
              </a:rPr>
              <a:t> and </a:t>
            </a:r>
            <a:r>
              <a:rPr lang="en-US" sz="1600" b="1" dirty="0" smtClean="0"/>
              <a:t>5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		z-axis perpendicular to x (and horizontal)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9" name="Picture 8" descr="Align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2438400" cy="2682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371600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solidFill>
                  <a:srgbClr val="0000CC"/>
                </a:solidFill>
              </a:rPr>
              <a:t>Alignment parameters:</a:t>
            </a:r>
            <a:r>
              <a:rPr lang="en-US" sz="1600" b="1" i="1" dirty="0" smtClean="0"/>
              <a:t>	z1, z3, z4, z6, </a:t>
            </a:r>
            <a:r>
              <a:rPr lang="en-US" sz="1600" b="1" i="1" dirty="0" err="1" smtClean="0"/>
              <a:t>zJet</a:t>
            </a:r>
            <a:endParaRPr lang="en-US" sz="1600" b="1" i="1" dirty="0" smtClean="0"/>
          </a:p>
          <a:p>
            <a:r>
              <a:rPr lang="en-US" sz="1600" b="1" i="1" dirty="0" smtClean="0"/>
              <a:t>			</a:t>
            </a:r>
            <a:r>
              <a:rPr lang="en-US" sz="1600" b="1" i="1" dirty="0" smtClean="0">
                <a:sym typeface="Symbol"/>
              </a:rPr>
              <a:t> = (</a:t>
            </a:r>
            <a:r>
              <a:rPr lang="en-US" sz="1600" b="1" i="1" baseline="-25000" dirty="0" smtClean="0">
                <a:sym typeface="Symbol"/>
              </a:rPr>
              <a:t>B</a:t>
            </a:r>
            <a:r>
              <a:rPr lang="en-US" sz="1600" b="1" i="1" dirty="0" smtClean="0">
                <a:sym typeface="Symbol"/>
              </a:rPr>
              <a:t>+</a:t>
            </a:r>
            <a:r>
              <a:rPr lang="en-US" sz="1600" b="1" i="1" baseline="-25000" dirty="0" smtClean="0">
                <a:sym typeface="Symbol"/>
              </a:rPr>
              <a:t>Y</a:t>
            </a:r>
            <a:r>
              <a:rPr lang="en-US" sz="1600" b="1" i="1" dirty="0" smtClean="0">
                <a:sym typeface="Symbol"/>
              </a:rPr>
              <a:t>)/2</a:t>
            </a:r>
          </a:p>
          <a:p>
            <a:r>
              <a:rPr lang="en-US" sz="1600" b="1" i="1" dirty="0" smtClean="0">
                <a:sym typeface="Symbol"/>
              </a:rPr>
              <a:t>			  = </a:t>
            </a:r>
            <a:r>
              <a:rPr lang="en-US" sz="1600" b="1" i="1" baseline="-25000" dirty="0" smtClean="0">
                <a:sym typeface="Symbol"/>
              </a:rPr>
              <a:t>B</a:t>
            </a:r>
            <a:r>
              <a:rPr lang="en-US" sz="1600" b="1" i="1" dirty="0" smtClean="0">
                <a:sym typeface="Symbol"/>
              </a:rPr>
              <a:t>-</a:t>
            </a:r>
            <a:r>
              <a:rPr lang="en-US" sz="1600" b="1" i="1" baseline="-25000" dirty="0" smtClean="0">
                <a:sym typeface="Symbol"/>
              </a:rPr>
              <a:t>Y</a:t>
            </a:r>
            <a:endParaRPr lang="en-US" sz="1600" b="1" i="1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429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Holding Field Correction:</a:t>
            </a:r>
            <a:endParaRPr lang="en-US" sz="2400" b="1" i="1" u="sng" dirty="0"/>
          </a:p>
        </p:txBody>
      </p:sp>
      <p:pic>
        <p:nvPicPr>
          <p:cNvPr id="12" name="Picture 11" descr="HoldingFie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86200"/>
            <a:ext cx="3390900" cy="2299576"/>
          </a:xfrm>
          <a:prstGeom prst="rect">
            <a:avLst/>
          </a:prstGeom>
        </p:spPr>
      </p:pic>
      <p:pic>
        <p:nvPicPr>
          <p:cNvPr id="13314" name="Picture 2" descr="\frac{z}{L}=\sqrt{\frac{T}{2M_p}\frac{E_\mathrm{beam}+M_p}{E_\mathrm{beam}-M_p}}\pm\frac{b}{L\sqrt{2M_pT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644900" cy="699130"/>
          </a:xfrm>
          <a:prstGeom prst="rect">
            <a:avLst/>
          </a:prstGeom>
          <a:noFill/>
        </p:spPr>
      </p:pic>
      <p:pic>
        <p:nvPicPr>
          <p:cNvPr id="13316" name="Picture 4" descr="b \propto  \int_0^L{H(r)(L-r)dr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91000"/>
            <a:ext cx="2096686" cy="560278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486400" y="4724400"/>
            <a:ext cx="3124200" cy="338554"/>
            <a:chOff x="4114800" y="4876800"/>
            <a:chExt cx="3124200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114800" y="4876800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Calculation:</a:t>
              </a:r>
              <a:endParaRPr lang="en-US" sz="1600" b="1" i="1" dirty="0"/>
            </a:p>
          </p:txBody>
        </p:sp>
        <p:pic>
          <p:nvPicPr>
            <p:cNvPr id="13320" name="Picture 8" descr="b = 27\ \mathrm{MeV\cdot cm}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0200" y="4953000"/>
              <a:ext cx="1504494" cy="18288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4191000" y="5435025"/>
            <a:ext cx="4724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Calculation may be inaccurate. We should determine </a:t>
            </a:r>
            <a:r>
              <a:rPr lang="en-US" sz="1600" b="1" i="1" dirty="0" smtClean="0">
                <a:solidFill>
                  <a:srgbClr val="0000CC"/>
                </a:solidFill>
              </a:rPr>
              <a:t>b</a:t>
            </a:r>
            <a:r>
              <a:rPr lang="en-US" sz="1600" b="1" i="1" dirty="0" smtClean="0"/>
              <a:t> from the fit. </a:t>
            </a:r>
            <a:r>
              <a:rPr lang="en-US" sz="1600" b="1" i="1" dirty="0" smtClean="0">
                <a:solidFill>
                  <a:srgbClr val="0000CC"/>
                </a:solidFill>
              </a:rPr>
              <a:t>b</a:t>
            </a:r>
            <a:r>
              <a:rPr lang="en-US" sz="1600" b="1" i="1" dirty="0" smtClean="0"/>
              <a:t> is strongly correlated with </a:t>
            </a:r>
            <a:r>
              <a:rPr lang="en-US" sz="1600" b="1" i="1" dirty="0" smtClean="0">
                <a:solidFill>
                  <a:srgbClr val="0000CC"/>
                </a:solidFill>
                <a:sym typeface="Symbol"/>
              </a:rPr>
              <a:t></a:t>
            </a:r>
            <a:r>
              <a:rPr lang="en-US" sz="1600" b="1" i="1" dirty="0" smtClean="0">
                <a:solidFill>
                  <a:srgbClr val="0000CC"/>
                </a:solidFill>
              </a:rPr>
              <a:t> .</a:t>
            </a:r>
            <a:endParaRPr lang="en-US" sz="1600" b="1" i="1" dirty="0">
              <a:solidFill>
                <a:srgbClr val="0000CC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Results After Alignment</a:t>
            </a:r>
            <a:endParaRPr lang="en-US" sz="2800" b="1" i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438400"/>
            <a:ext cx="4648200" cy="861774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Contribution to the energy calibration:</a:t>
            </a:r>
          </a:p>
          <a:p>
            <a:endParaRPr lang="en-US" sz="1600" b="1" i="1" u="sng" dirty="0" smtClean="0"/>
          </a:p>
          <a:p>
            <a:endParaRPr lang="en-US" sz="1600" b="1" i="1" u="sng" dirty="0" smtClean="0"/>
          </a:p>
        </p:txBody>
      </p:sp>
      <p:pic>
        <p:nvPicPr>
          <p:cNvPr id="38932" name="Picture 20" descr="\mathbf \sigma_{T}/T \approx0.5\sqrt{T/\mathrm{MeV}}\  \mathrm{\%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971800"/>
            <a:ext cx="2399978" cy="314795"/>
          </a:xfrm>
          <a:prstGeom prst="rect">
            <a:avLst/>
          </a:prstGeom>
          <a:noFill/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53000" y="3505200"/>
          <a:ext cx="3886199" cy="296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940"/>
                <a:gridCol w="989625"/>
                <a:gridCol w="1184014"/>
                <a:gridCol w="1185620"/>
              </a:tblGrid>
              <a:tr h="328507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Fill 17247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Fill</a:t>
                      </a:r>
                      <a:r>
                        <a:rPr lang="en-US" sz="1600" b="1" baseline="0" dirty="0" smtClean="0"/>
                        <a:t> 17600</a:t>
                      </a:r>
                      <a:endParaRPr lang="en-US" sz="1600" b="1" dirty="0"/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(mm)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0.17 ± 0.24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0.33 ± 0.16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(mm)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-0.09 ± 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0.07 ± 0.17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(mm)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-0.38 ± 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-0.36 ± 0.14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(mm)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-0.64 ± 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-0.54 ± 0.24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zJet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(mm)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0.13 ± 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-0.05 ± 0.07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ym typeface="Symbol"/>
                        </a:rPr>
                        <a:t>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mrad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0.35 ± 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-0.10 ± 0.39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ym typeface="Symbol"/>
                        </a:rPr>
                        <a:t>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mrad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0.07 ± 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-0.04 ± 0.12</a:t>
                      </a:r>
                    </a:p>
                  </a:txBody>
                  <a:tcPr/>
                </a:tc>
              </a:tr>
              <a:tr h="3285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MeV</a:t>
                      </a:r>
                      <a:r>
                        <a:rPr lang="en-US" sz="1400" b="1" dirty="0" smtClean="0"/>
                        <a:t> cm)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   9.7  ±  2.8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12.4  ±   1.9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 flipH="1">
            <a:off x="381000" y="5715000"/>
            <a:ext cx="3962400" cy="646331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Alignment results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 for March 25 and June 8 are consistent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9/12/2013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pic>
        <p:nvPicPr>
          <p:cNvPr id="27" name="Picture 26" descr="dt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3772734" cy="4800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572000" y="533400"/>
            <a:ext cx="3048000" cy="1874520"/>
            <a:chOff x="4267200" y="685800"/>
            <a:chExt cx="3048000" cy="1874520"/>
          </a:xfrm>
        </p:grpSpPr>
        <p:sp>
          <p:nvSpPr>
            <p:cNvPr id="9" name="TextBox 8"/>
            <p:cNvSpPr txBox="1"/>
            <p:nvPr/>
          </p:nvSpPr>
          <p:spPr>
            <a:xfrm>
              <a:off x="4267200" y="6858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u="sng" dirty="0" smtClean="0"/>
                <a:t>Accuracy of the t0 determination:</a:t>
              </a:r>
              <a:endParaRPr lang="en-US" sz="1600" b="1" i="1" u="sng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410200" y="1981200"/>
              <a:ext cx="457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22" name="Picture 2" descr="\mathbf \sigma_\mathrm{geom}\oplus\sigma_\alpha =0.29\ \mathrm{ns}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600200"/>
              <a:ext cx="2125980" cy="274320"/>
            </a:xfrm>
            <a:prstGeom prst="rect">
              <a:avLst/>
            </a:prstGeom>
            <a:noFill/>
          </p:spPr>
        </p:pic>
        <p:pic>
          <p:nvPicPr>
            <p:cNvPr id="30724" name="Picture 4" descr="\mathbf \sigma_\mathrm{prompt}\oplus\sigma_\mathrm{geom} =0.36\ \mathrm{ns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990600"/>
              <a:ext cx="2606040" cy="274320"/>
            </a:xfrm>
            <a:prstGeom prst="rect">
              <a:avLst/>
            </a:prstGeom>
            <a:noFill/>
          </p:spPr>
        </p:pic>
        <p:pic>
          <p:nvPicPr>
            <p:cNvPr id="30726" name="Picture 6" descr="\mathbf \sigma_\mathrm{prompt}\oplus\sigma_\alpha =0.49&#10;\ \mathrm{ns}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1295400"/>
              <a:ext cx="2309774" cy="274320"/>
            </a:xfrm>
            <a:prstGeom prst="rect">
              <a:avLst/>
            </a:prstGeom>
            <a:noFill/>
          </p:spPr>
        </p:pic>
        <p:pic>
          <p:nvPicPr>
            <p:cNvPr id="30728" name="Picture 8" descr="\mathbf &#10;\sigma_\mathrm{geom} \leq 0.15\ \mathrm{ns}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6800" y="2286000"/>
              <a:ext cx="1599286" cy="274320"/>
            </a:xfrm>
            <a:prstGeom prst="rect">
              <a:avLst/>
            </a:prstGeom>
            <a:noFill/>
          </p:spPr>
        </p:pic>
      </p:grpSp>
      <p:sp>
        <p:nvSpPr>
          <p:cNvPr id="19" name="Right Arrow 18"/>
          <p:cNvSpPr/>
          <p:nvPr/>
        </p:nvSpPr>
        <p:spPr>
          <a:xfrm>
            <a:off x="4495800" y="5715000"/>
            <a:ext cx="30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Comparison </a:t>
            </a:r>
            <a:r>
              <a:rPr lang="el-GR" sz="3200" b="1" i="1" dirty="0" smtClean="0"/>
              <a:t>α</a:t>
            </a:r>
            <a:r>
              <a:rPr lang="en-US" sz="3200" b="1" i="1" dirty="0" smtClean="0"/>
              <a:t>- and geometry based calibration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762000"/>
            <a:ext cx="4114800" cy="2616101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If </a:t>
            </a:r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b="1" i="1" baseline="-25000" dirty="0" smtClean="0">
                <a:solidFill>
                  <a:srgbClr val="0000FF"/>
                </a:solidFill>
              </a:rPr>
              <a:t>geom</a:t>
            </a:r>
            <a:r>
              <a:rPr lang="en-US" sz="1600" b="1" dirty="0" smtClean="0"/>
              <a:t> is mean proton amplitude,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n-US" b="1" i="1" baseline="-25000" dirty="0" smtClean="0">
                <a:solidFill>
                  <a:srgbClr val="0000FF"/>
                </a:solidFill>
              </a:rPr>
              <a:t>geom</a:t>
            </a:r>
            <a:r>
              <a:rPr lang="en-US" sz="1600" b="1" dirty="0" smtClean="0"/>
              <a:t> is energy corresponding to it, and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l-GR" b="1" i="1" baseline="-25000" dirty="0" smtClean="0">
                <a:solidFill>
                  <a:srgbClr val="0000FF"/>
                </a:solidFill>
              </a:rPr>
              <a:t>α</a:t>
            </a:r>
            <a:r>
              <a:rPr lang="en-US" b="1" i="1" dirty="0" smtClean="0">
                <a:solidFill>
                  <a:srgbClr val="0000FF"/>
                </a:solidFill>
              </a:rPr>
              <a:t>(A</a:t>
            </a:r>
            <a:r>
              <a:rPr lang="en-US" b="1" i="1" baseline="-25000" dirty="0" smtClean="0">
                <a:solidFill>
                  <a:srgbClr val="0000FF"/>
                </a:solidFill>
              </a:rPr>
              <a:t>geom</a:t>
            </a:r>
            <a:r>
              <a:rPr lang="en-US" b="1" i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/>
              <a:t>  </a:t>
            </a:r>
            <a:r>
              <a:rPr lang="en-US" sz="1600" b="1" dirty="0" smtClean="0"/>
              <a:t>is energy calculated using </a:t>
            </a:r>
            <a:r>
              <a:rPr lang="el-GR" sz="1600" b="1" dirty="0" smtClean="0"/>
              <a:t>α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caliration</a:t>
            </a:r>
            <a:r>
              <a:rPr lang="en-US" sz="1600" b="1" dirty="0" smtClean="0"/>
              <a:t> then the value of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allows us to compare two calibrations directly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46082" name="Picture 2" descr="\delta = \frac{E_\mathrm{geom}-E_\alpha}{(E_\mathrm{geom}+E_\alpha)/2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2198077" cy="609600"/>
          </a:xfrm>
          <a:prstGeom prst="rect">
            <a:avLst/>
          </a:prstGeom>
          <a:noFill/>
        </p:spPr>
      </p:pic>
      <p:pic>
        <p:nvPicPr>
          <p:cNvPr id="46084" name="Picture 4" descr="\left(\frac{\delta E}{E}\right)_\mathrm{geom} \oplus \left(\frac{\delta E}{E}\right)_\alpha = 1.6\pm0.3\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3100832" cy="533400"/>
          </a:xfrm>
          <a:prstGeom prst="rect">
            <a:avLst/>
          </a:prstGeom>
          <a:noFill/>
        </p:spPr>
      </p:pic>
      <p:pic>
        <p:nvPicPr>
          <p:cNvPr id="14" name="Picture 13" descr="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685800"/>
            <a:ext cx="4012273" cy="510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4038600"/>
            <a:ext cx="3962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i="1" dirty="0" smtClean="0"/>
              <a:t> No dependence on signal amplitude is observed.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The consistency of the calibrations may be improved if the dead-layer will be treated </a:t>
            </a:r>
            <a:r>
              <a:rPr lang="en-US" sz="1600" b="1" i="1" dirty="0" err="1" smtClean="0"/>
              <a:t>separetely</a:t>
            </a:r>
            <a:r>
              <a:rPr lang="en-US" sz="1600" b="1" i="1" dirty="0" smtClean="0"/>
              <a:t>  for each detector.</a:t>
            </a:r>
          </a:p>
          <a:p>
            <a:endParaRPr lang="en-US" sz="1600" b="1" i="1" dirty="0" smtClean="0"/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Energy calibration is controlled at ~ 1% level.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</a:t>
            </a:r>
            <a:r>
              <a:rPr lang="en-US" sz="2800" b="1" i="1" u="sng" baseline="-25000" dirty="0" smtClean="0"/>
              <a:t>0</a:t>
            </a:r>
            <a:r>
              <a:rPr lang="en-US" sz="2800" b="1" i="1" u="sng" dirty="0" smtClean="0"/>
              <a:t> dependence on amplitude</a:t>
            </a:r>
            <a:endParaRPr lang="en-US" sz="2800" b="1" i="1" u="sng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9/12/2013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4867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t = t_0 + \delta t(A) + \sqrt{\frac{M_p}{2E_\mathrm{kin}}}\frac{L}{c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43070"/>
            <a:ext cx="3276600" cy="7110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343400"/>
            <a:ext cx="1676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Measured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4191000"/>
            <a:ext cx="23622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Time-of-Flight</a:t>
            </a:r>
          </a:p>
          <a:p>
            <a:r>
              <a:rPr lang="en-US" dirty="0" smtClean="0"/>
              <a:t>No indication that 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t</a:t>
            </a:r>
            <a:r>
              <a:rPr lang="en-US" dirty="0" smtClean="0">
                <a:sym typeface="Symbol"/>
              </a:rPr>
              <a:t> is associated with it.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 flipV="1">
            <a:off x="1905000" y="4343400"/>
            <a:ext cx="533400" cy="1846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5791200" y="4343400"/>
            <a:ext cx="685800" cy="3092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3581400" y="46482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5257800"/>
            <a:ext cx="4267200" cy="954107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waveform depends on amplitude.</a:t>
            </a:r>
          </a:p>
          <a:p>
            <a:pPr algn="ctr"/>
            <a:r>
              <a:rPr lang="en-US" dirty="0" smtClean="0"/>
              <a:t>This dependence may be parameterized:</a:t>
            </a: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sym typeface="Symbol"/>
              </a:rPr>
              <a:t>t (A) ≈ 0.005 A</a:t>
            </a:r>
            <a:endParaRPr lang="en-US" sz="2000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762000" y="914400"/>
            <a:ext cx="7361238" cy="4159250"/>
            <a:chOff x="528" y="740"/>
            <a:chExt cx="4637" cy="2620"/>
          </a:xfrm>
        </p:grpSpPr>
        <p:sp>
          <p:nvSpPr>
            <p:cNvPr id="11271" name="Oval 349"/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Line 350"/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351"/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352"/>
            <p:cNvSpPr>
              <a:spLocks noChangeArrowheads="1"/>
            </p:cNvSpPr>
            <p:nvPr/>
          </p:nvSpPr>
          <p:spPr bwMode="auto">
            <a:xfrm>
              <a:off x="4012" y="788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353"/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Rectangle 354"/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355"/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59"/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11432" name="Rectangle 360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3" name="Freeform 361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2 h 74"/>
                  <a:gd name="T2" fmla="*/ 3 w 73"/>
                  <a:gd name="T3" fmla="*/ 1 h 74"/>
                  <a:gd name="T4" fmla="*/ 0 w 73"/>
                  <a:gd name="T5" fmla="*/ 0 h 74"/>
                  <a:gd name="T6" fmla="*/ 0 w 73"/>
                  <a:gd name="T7" fmla="*/ 2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0" name="Rectangle 362"/>
            <p:cNvSpPr>
              <a:spLocks noChangeArrowheads="1"/>
            </p:cNvSpPr>
            <p:nvPr/>
          </p:nvSpPr>
          <p:spPr bwMode="auto">
            <a:xfrm>
              <a:off x="1448" y="1572"/>
              <a:ext cx="5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i="1" u="sng">
                  <a:latin typeface="Times New Roman" pitchFamily="18" charset="0"/>
                </a:rPr>
                <a:t>PHENIX (p)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363"/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11430" name="Rectangle 364"/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Freeform 365"/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3 h 73"/>
                  <a:gd name="T2" fmla="*/ 3 w 73"/>
                  <a:gd name="T3" fmla="*/ 2 h 73"/>
                  <a:gd name="T4" fmla="*/ 0 w 73"/>
                  <a:gd name="T5" fmla="*/ 0 h 73"/>
                  <a:gd name="T6" fmla="*/ 0 w 73"/>
                  <a:gd name="T7" fmla="*/ 3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2" name="Rectangle 366"/>
            <p:cNvSpPr>
              <a:spLocks noChangeArrowheads="1"/>
            </p:cNvSpPr>
            <p:nvPr/>
          </p:nvSpPr>
          <p:spPr bwMode="auto">
            <a:xfrm>
              <a:off x="2592" y="1316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367"/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368"/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latin typeface="Times New Roman" pitchFamily="18" charset="0"/>
                </a:rPr>
                <a:t>AGS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85" name="Rectangle 369"/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Rectangle 370"/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latin typeface="Times New Roman" pitchFamily="18" charset="0"/>
                </a:rPr>
                <a:t>LINAC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1287" name="Rectangle 371"/>
            <p:cNvSpPr>
              <a:spLocks noChangeArrowheads="1"/>
            </p:cNvSpPr>
            <p:nvPr/>
          </p:nvSpPr>
          <p:spPr bwMode="auto">
            <a:xfrm>
              <a:off x="1996" y="2504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BOOSTER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1288" name="Rectangle 372"/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Oval 373"/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Arc 374"/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rc 375"/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Arc 376"/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Arc 377"/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Arc 378"/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Arc 379"/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Arc 380"/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rc 381"/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Arc 382"/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Arc 383"/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Arc 384"/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Arc 385"/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Freeform 386"/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Freeform 387"/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388"/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Arc 389"/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Arc 390"/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Freeform 391"/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Freeform 392"/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393"/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394"/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395"/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396"/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Freeform 397"/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398"/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399"/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Freeform 400"/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96 h 99"/>
                <a:gd name="T2" fmla="*/ 93 w 448"/>
                <a:gd name="T3" fmla="*/ 77 h 99"/>
                <a:gd name="T4" fmla="*/ 141 w 448"/>
                <a:gd name="T5" fmla="*/ 104 h 99"/>
                <a:gd name="T6" fmla="*/ 304 w 448"/>
                <a:gd name="T7" fmla="*/ 33 h 99"/>
                <a:gd name="T8" fmla="*/ 354 w 448"/>
                <a:gd name="T9" fmla="*/ 56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Freeform 401"/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24 h 96"/>
                <a:gd name="T4" fmla="*/ 147 w 450"/>
                <a:gd name="T5" fmla="*/ 0 h 96"/>
                <a:gd name="T6" fmla="*/ 314 w 450"/>
                <a:gd name="T7" fmla="*/ 85 h 96"/>
                <a:gd name="T8" fmla="*/ 374 w 450"/>
                <a:gd name="T9" fmla="*/ 73 h 96"/>
                <a:gd name="T10" fmla="*/ 445 w 450"/>
                <a:gd name="T11" fmla="*/ 124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402"/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Oval 403"/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AutoShape 404"/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Oval 405"/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AutoShape 406"/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407"/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AutoShape 408"/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Oval 409"/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AutoShape 410"/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411"/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AutoShape 412"/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413"/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AutoShape 414"/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415"/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AutoShape 416"/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Oval 417"/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AutoShape 418"/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Oval 419"/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AutoShape 420"/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421"/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AutoShape 422"/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423"/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AutoShape 424"/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Freeform 425"/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Line 426"/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Freeform 427"/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Freeform 428"/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41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429"/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430"/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431"/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432"/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433"/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434"/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</a:rPr>
                <a:t>Pol. H</a:t>
              </a:r>
              <a:r>
                <a:rPr lang="en-US" sz="2400" baseline="30000">
                  <a:latin typeface="Times New Roman" pitchFamily="18" charset="0"/>
                </a:rPr>
                <a:t>-</a:t>
              </a:r>
              <a:r>
                <a:rPr lang="en-US" sz="1400">
                  <a:latin typeface="Times New Roman" pitchFamily="18" charset="0"/>
                </a:rPr>
                <a:t> Source</a:t>
              </a:r>
            </a:p>
          </p:txBody>
        </p:sp>
        <p:sp>
          <p:nvSpPr>
            <p:cNvPr id="11351" name="Oval 435"/>
            <p:cNvSpPr>
              <a:spLocks noChangeArrowheads="1"/>
            </p:cNvSpPr>
            <p:nvPr/>
          </p:nvSpPr>
          <p:spPr bwMode="auto">
            <a:xfrm rot="275636">
              <a:off x="2718" y="253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AutoShape 436"/>
            <p:cNvSpPr>
              <a:spLocks noChangeArrowheads="1"/>
            </p:cNvSpPr>
            <p:nvPr/>
          </p:nvSpPr>
          <p:spPr bwMode="auto">
            <a:xfrm rot="427649">
              <a:off x="2754" y="254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Text Box 437"/>
            <p:cNvSpPr txBox="1">
              <a:spLocks noChangeArrowheads="1"/>
            </p:cNvSpPr>
            <p:nvPr/>
          </p:nvSpPr>
          <p:spPr bwMode="auto">
            <a:xfrm>
              <a:off x="1426" y="2238"/>
              <a:ext cx="15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</a:rPr>
                <a:t>Solenoid Partial Siberian Snake</a:t>
              </a:r>
            </a:p>
          </p:txBody>
        </p:sp>
        <p:sp>
          <p:nvSpPr>
            <p:cNvPr id="11354" name="Line 438"/>
            <p:cNvSpPr>
              <a:spLocks noChangeShapeType="1"/>
            </p:cNvSpPr>
            <p:nvPr/>
          </p:nvSpPr>
          <p:spPr bwMode="auto">
            <a:xfrm>
              <a:off x="2772" y="2388"/>
              <a:ext cx="22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Oval 444"/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Line 445"/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Line 446"/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Line 447"/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Line 448"/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5" name="Oval 449"/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" name="Line 450"/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" name="Line 451"/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Line 452"/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" name="Line 453"/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" name="Oval 454"/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Line 455"/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" name="Line 456"/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" name="Line 457"/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Rectangle 458"/>
            <p:cNvSpPr>
              <a:spLocks noChangeArrowheads="1"/>
            </p:cNvSpPr>
            <p:nvPr/>
          </p:nvSpPr>
          <p:spPr bwMode="auto">
            <a:xfrm>
              <a:off x="868" y="2784"/>
              <a:ext cx="1041" cy="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u="sng" dirty="0">
                  <a:latin typeface="Times New Roman" pitchFamily="18" charset="0"/>
                </a:rPr>
                <a:t>200 </a:t>
              </a:r>
              <a:r>
                <a:rPr lang="en-US" sz="1400" b="1" u="sng" dirty="0" err="1">
                  <a:latin typeface="Times New Roman" pitchFamily="18" charset="0"/>
                </a:rPr>
                <a:t>MeV</a:t>
              </a:r>
              <a:r>
                <a:rPr lang="en-US" sz="1400" b="1" u="sng" dirty="0">
                  <a:latin typeface="Times New Roman" pitchFamily="18" charset="0"/>
                </a:rPr>
                <a:t> </a:t>
              </a:r>
              <a:r>
                <a:rPr lang="en-US" sz="1400" b="1" u="sng" dirty="0" err="1">
                  <a:latin typeface="Times New Roman" pitchFamily="18" charset="0"/>
                </a:rPr>
                <a:t>Polarimeter</a:t>
              </a:r>
              <a:endParaRPr lang="en-US" sz="1400" b="1" u="sng" dirty="0">
                <a:latin typeface="Times New Roman" pitchFamily="18" charset="0"/>
              </a:endParaRPr>
            </a:p>
          </p:txBody>
        </p:sp>
        <p:sp>
          <p:nvSpPr>
            <p:cNvPr id="11375" name="Rectangle 459"/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Line 460"/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" name="Oval 461"/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62"/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11428" name="Line 463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9" name="Line 464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5"/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11426" name="Line 466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7" name="Line 467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82" name="Oval 470"/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471"/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Line 472"/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5" name="Line 473"/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Line 474"/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7" name="Oval 475"/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8" name="AutoShape 476"/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9" name="Oval 477"/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AutoShape 478"/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1" name="Text Box 479"/>
            <p:cNvSpPr txBox="1">
              <a:spLocks noChangeArrowheads="1"/>
            </p:cNvSpPr>
            <p:nvPr/>
          </p:nvSpPr>
          <p:spPr bwMode="auto">
            <a:xfrm>
              <a:off x="3360" y="2562"/>
              <a:ext cx="7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latin typeface="Times New Roman" pitchFamily="18" charset="0"/>
                </a:rPr>
                <a:t>Helical Partial </a:t>
              </a:r>
            </a:p>
            <a:p>
              <a:pPr algn="l"/>
              <a:r>
                <a:rPr lang="en-US" sz="1400" dirty="0">
                  <a:latin typeface="Times New Roman" pitchFamily="18" charset="0"/>
                </a:rPr>
                <a:t>Siberian Snake</a:t>
              </a:r>
            </a:p>
          </p:txBody>
        </p:sp>
        <p:sp>
          <p:nvSpPr>
            <p:cNvPr id="11392" name="Line 480"/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3" name="Text Box 481"/>
            <p:cNvSpPr txBox="1">
              <a:spLocks noChangeArrowheads="1"/>
            </p:cNvSpPr>
            <p:nvPr/>
          </p:nvSpPr>
          <p:spPr bwMode="auto">
            <a:xfrm>
              <a:off x="2928" y="2064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Spin Rotators</a:t>
              </a:r>
            </a:p>
            <a:p>
              <a:r>
                <a:rPr lang="en-US" sz="1400">
                  <a:latin typeface="Times New Roman" pitchFamily="18" charset="0"/>
                </a:rPr>
                <a:t>(longitudinal polarization)</a:t>
              </a:r>
            </a:p>
          </p:txBody>
        </p:sp>
        <p:sp>
          <p:nvSpPr>
            <p:cNvPr id="11394" name="Rectangle 482"/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Text Box 483"/>
            <p:cNvSpPr txBox="1">
              <a:spLocks noChangeArrowheads="1"/>
            </p:cNvSpPr>
            <p:nvPr/>
          </p:nvSpPr>
          <p:spPr bwMode="auto">
            <a:xfrm>
              <a:off x="1680" y="1260"/>
              <a:ext cx="8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</a:rPr>
                <a:t>Siberian Snakes</a:t>
              </a:r>
            </a:p>
          </p:txBody>
        </p:sp>
        <p:sp>
          <p:nvSpPr>
            <p:cNvPr id="11396" name="Line 484"/>
            <p:cNvSpPr>
              <a:spLocks noChangeShapeType="1"/>
            </p:cNvSpPr>
            <p:nvPr/>
          </p:nvSpPr>
          <p:spPr bwMode="auto">
            <a:xfrm flipH="1">
              <a:off x="1432" y="136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1" name="AutoShape 489"/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9" name="Text Box 497"/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Spin Rotators</a:t>
              </a:r>
            </a:p>
            <a:p>
              <a:r>
                <a:rPr lang="en-US" sz="1400">
                  <a:latin typeface="Times New Roman" pitchFamily="18" charset="0"/>
                </a:rPr>
                <a:t>(longitudinal polarization)</a:t>
              </a:r>
            </a:p>
          </p:txBody>
        </p:sp>
        <p:sp>
          <p:nvSpPr>
            <p:cNvPr id="11410" name="Line 498"/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1" name="Line 499"/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2" name="Text Box 500"/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Strong AGS Snake</a:t>
              </a:r>
            </a:p>
          </p:txBody>
        </p:sp>
        <p:sp>
          <p:nvSpPr>
            <p:cNvPr id="11413" name="Rectangle 501"/>
            <p:cNvSpPr>
              <a:spLocks noChangeArrowheads="1"/>
            </p:cNvSpPr>
            <p:nvPr/>
          </p:nvSpPr>
          <p:spPr bwMode="auto">
            <a:xfrm>
              <a:off x="3216" y="1200"/>
              <a:ext cx="1119" cy="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u="sng" dirty="0">
                  <a:latin typeface="Times New Roman" pitchFamily="18" charset="0"/>
                </a:rPr>
                <a:t>RHIC </a:t>
              </a:r>
              <a:r>
                <a:rPr lang="en-US" sz="1400" b="1" u="sng" dirty="0" err="1">
                  <a:latin typeface="Times New Roman" pitchFamily="18" charset="0"/>
                </a:rPr>
                <a:t>pC</a:t>
              </a:r>
              <a:r>
                <a:rPr lang="en-US" sz="1400" b="1" u="sng" dirty="0">
                  <a:latin typeface="Times New Roman" pitchFamily="18" charset="0"/>
                </a:rPr>
                <a:t> Polarimeters</a:t>
              </a:r>
            </a:p>
          </p:txBody>
        </p:sp>
        <p:sp>
          <p:nvSpPr>
            <p:cNvPr id="11414" name="Rectangle 502"/>
            <p:cNvSpPr>
              <a:spLocks noChangeArrowheads="1"/>
            </p:cNvSpPr>
            <p:nvPr/>
          </p:nvSpPr>
          <p:spPr bwMode="auto">
            <a:xfrm>
              <a:off x="960" y="740"/>
              <a:ext cx="1759" cy="17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u="sng" dirty="0">
                  <a:solidFill>
                    <a:srgbClr val="FF0000"/>
                  </a:solidFill>
                  <a:latin typeface="Times New Roman" pitchFamily="18" charset="0"/>
                </a:rPr>
                <a:t>Absolute </a:t>
              </a:r>
              <a:r>
                <a:rPr lang="en-US" b="1" u="sng" dirty="0" err="1">
                  <a:solidFill>
                    <a:srgbClr val="FF0000"/>
                  </a:solidFill>
                  <a:latin typeface="Times New Roman" pitchFamily="18" charset="0"/>
                </a:rPr>
                <a:t>Polarimeter</a:t>
              </a:r>
              <a:r>
                <a:rPr lang="en-US" b="1" u="sng" dirty="0">
                  <a:solidFill>
                    <a:srgbClr val="FF0000"/>
                  </a:solidFill>
                  <a:latin typeface="Times New Roman" pitchFamily="18" charset="0"/>
                </a:rPr>
                <a:t> (H jet</a:t>
              </a:r>
              <a:r>
                <a:rPr lang="en-US" sz="1400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1416" name="Line 504"/>
            <p:cNvSpPr>
              <a:spLocks noChangeShapeType="1"/>
            </p:cNvSpPr>
            <p:nvPr/>
          </p:nvSpPr>
          <p:spPr bwMode="auto">
            <a:xfrm>
              <a:off x="2736" y="83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" name="Line 505"/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8" name="Rectangle 506"/>
            <p:cNvSpPr>
              <a:spLocks noChangeArrowheads="1"/>
            </p:cNvSpPr>
            <p:nvPr/>
          </p:nvSpPr>
          <p:spPr bwMode="auto">
            <a:xfrm>
              <a:off x="2676" y="1747"/>
              <a:ext cx="4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i="1" u="sng" dirty="0">
                  <a:latin typeface="Times New Roman" pitchFamily="18" charset="0"/>
                </a:rPr>
                <a:t>STAR (p)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1420" name="Line 508"/>
            <p:cNvSpPr>
              <a:spLocks noChangeShapeType="1"/>
            </p:cNvSpPr>
            <p:nvPr/>
          </p:nvSpPr>
          <p:spPr bwMode="auto">
            <a:xfrm>
              <a:off x="4224" y="10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1" name="Rectangle 509"/>
            <p:cNvSpPr>
              <a:spLocks noChangeArrowheads="1"/>
            </p:cNvSpPr>
            <p:nvPr/>
          </p:nvSpPr>
          <p:spPr bwMode="auto">
            <a:xfrm>
              <a:off x="3072" y="2976"/>
              <a:ext cx="1011" cy="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u="sng" dirty="0">
                  <a:latin typeface="Times New Roman" pitchFamily="18" charset="0"/>
                </a:rPr>
                <a:t>AGS </a:t>
              </a:r>
              <a:r>
                <a:rPr lang="en-US" sz="1400" b="1" u="sng" dirty="0" err="1" smtClean="0">
                  <a:latin typeface="Times New Roman" pitchFamily="18" charset="0"/>
                </a:rPr>
                <a:t>pC</a:t>
              </a:r>
              <a:r>
                <a:rPr lang="en-US" sz="1400" b="1" u="sng" dirty="0" smtClean="0">
                  <a:latin typeface="Times New Roman" pitchFamily="18" charset="0"/>
                </a:rPr>
                <a:t> </a:t>
              </a:r>
              <a:r>
                <a:rPr lang="en-US" sz="1400" b="1" u="sng" dirty="0" err="1" smtClean="0">
                  <a:latin typeface="Times New Roman" pitchFamily="18" charset="0"/>
                </a:rPr>
                <a:t>Polarimeter</a:t>
              </a:r>
              <a:endParaRPr lang="en-US" sz="1400" b="1" u="sng" dirty="0">
                <a:latin typeface="Times New Roman" pitchFamily="18" charset="0"/>
              </a:endParaRPr>
            </a:p>
          </p:txBody>
        </p:sp>
        <p:sp>
          <p:nvSpPr>
            <p:cNvPr id="11422" name="Text Box 510"/>
            <p:cNvSpPr txBox="1">
              <a:spLocks noChangeArrowheads="1"/>
            </p:cNvSpPr>
            <p:nvPr/>
          </p:nvSpPr>
          <p:spPr bwMode="auto">
            <a:xfrm>
              <a:off x="3552" y="1536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663300"/>
                  </a:solidFill>
                  <a:latin typeface="Times New Roman" pitchFamily="18" charset="0"/>
                </a:rPr>
                <a:t>Spin flipper</a:t>
              </a:r>
            </a:p>
          </p:txBody>
        </p:sp>
        <p:sp>
          <p:nvSpPr>
            <p:cNvPr id="11423" name="Line 511"/>
            <p:cNvSpPr>
              <a:spLocks noChangeShapeType="1"/>
            </p:cNvSpPr>
            <p:nvPr/>
          </p:nvSpPr>
          <p:spPr bwMode="auto">
            <a:xfrm>
              <a:off x="4176" y="16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4" name="Line 512"/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513"/>
            <p:cNvSpPr>
              <a:spLocks noChangeShapeType="1"/>
            </p:cNvSpPr>
            <p:nvPr/>
          </p:nvSpPr>
          <p:spPr bwMode="auto">
            <a:xfrm flipH="1" flipV="1">
              <a:off x="3120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33400" y="0"/>
            <a:ext cx="815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Polarized Proton Beams at RHIC</a:t>
            </a:r>
            <a:endParaRPr lang="en-US" sz="2800" b="1" i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533400" y="5257800"/>
            <a:ext cx="800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H-Jet </a:t>
            </a:r>
            <a:r>
              <a:rPr lang="en-US" b="1" i="1" u="sng" dirty="0" err="1" smtClean="0">
                <a:solidFill>
                  <a:srgbClr val="FF0000"/>
                </a:solidFill>
              </a:rPr>
              <a:t>polarimeter</a:t>
            </a:r>
            <a:r>
              <a:rPr lang="en-US" b="1" i="1" u="sng" dirty="0" smtClean="0">
                <a:solidFill>
                  <a:srgbClr val="FF0000"/>
                </a:solidFill>
              </a:rPr>
              <a:t>:  </a:t>
            </a:r>
            <a:r>
              <a:rPr lang="en-US" dirty="0" smtClean="0"/>
              <a:t>(96 channels)</a:t>
            </a:r>
          </a:p>
          <a:p>
            <a:r>
              <a:rPr lang="en-US" dirty="0" smtClean="0"/>
              <a:t>     - measure average (absolute) polarization of RHIC beams</a:t>
            </a:r>
          </a:p>
        </p:txBody>
      </p:sp>
      <p:sp>
        <p:nvSpPr>
          <p:cNvPr id="150" name="Date Placeholder 1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174A-1D80-4D8A-9764-FC5A152285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2" name="Footer Placeholder 1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3400" y="4800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The formula</a:t>
            </a:r>
          </a:p>
          <a:p>
            <a:endParaRPr lang="en-US" sz="2200" b="1" i="1" dirty="0" smtClean="0"/>
          </a:p>
          <a:p>
            <a:endParaRPr lang="en-US" sz="2200" b="1" i="1" dirty="0" smtClean="0"/>
          </a:p>
          <a:p>
            <a:r>
              <a:rPr lang="en-US" sz="2200" b="1" i="1" dirty="0" smtClean="0"/>
              <a:t>Is applicable only  to first two processes</a:t>
            </a:r>
            <a:endParaRPr lang="en-US" sz="2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 </a:t>
            </a:r>
            <a:r>
              <a:rPr lang="en-US" sz="2800" b="1" i="1" dirty="0" smtClean="0"/>
              <a:t>Systematic Errors in the H-Jet Measurements</a:t>
            </a:r>
            <a:endParaRPr lang="en-US" sz="2800" b="1" i="1" dirty="0"/>
          </a:p>
        </p:txBody>
      </p:sp>
      <p:pic>
        <p:nvPicPr>
          <p:cNvPr id="2050" name="Picture 2" descr="P_{beam}=P_{jet}\times(a_{beam}/a_{jet}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257800"/>
            <a:ext cx="4737453" cy="49530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0" y="762000"/>
            <a:ext cx="7391400" cy="3877985"/>
            <a:chOff x="228600" y="762000"/>
            <a:chExt cx="7391400" cy="3877985"/>
          </a:xfrm>
        </p:grpSpPr>
        <p:sp>
          <p:nvSpPr>
            <p:cNvPr id="18" name="TextBox 17"/>
            <p:cNvSpPr txBox="1"/>
            <p:nvPr/>
          </p:nvSpPr>
          <p:spPr>
            <a:xfrm>
              <a:off x="228600" y="762000"/>
              <a:ext cx="7391400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 </a:t>
              </a:r>
              <a:r>
                <a:rPr lang="en-US" sz="2400" b="1" u="sng" dirty="0" smtClean="0"/>
                <a:t>Processes detected by the </a:t>
              </a:r>
              <a:r>
                <a:rPr lang="en-US" sz="2400" b="1" u="sng" dirty="0" err="1" smtClean="0"/>
                <a:t>polarimeter</a:t>
              </a:r>
              <a:endParaRPr lang="en-US" sz="2400" b="1" u="sng" dirty="0" smtClean="0"/>
            </a:p>
            <a:p>
              <a:endParaRPr lang="en-US" sz="2200" dirty="0" smtClean="0"/>
            </a:p>
            <a:p>
              <a:pPr>
                <a:buFont typeface="Arial" charset="0"/>
                <a:buChar char="•"/>
              </a:pPr>
              <a:r>
                <a:rPr lang="en-US" sz="2200" dirty="0" smtClean="0"/>
                <a:t>Elastic scattering</a:t>
              </a:r>
            </a:p>
            <a:p>
              <a:pPr>
                <a:buFont typeface="Arial" charset="0"/>
                <a:buChar char="•"/>
              </a:pPr>
              <a:endParaRPr lang="en-US" sz="2200" dirty="0" smtClean="0"/>
            </a:p>
            <a:p>
              <a:pPr>
                <a:buFont typeface="Arial" charset="0"/>
                <a:buChar char="•"/>
              </a:pPr>
              <a:r>
                <a:rPr lang="en-US" sz="2200" dirty="0" smtClean="0"/>
                <a:t> Inelastic scattering</a:t>
              </a:r>
            </a:p>
            <a:p>
              <a:pPr>
                <a:buFont typeface="Arial" charset="0"/>
                <a:buChar char="•"/>
              </a:pPr>
              <a:endParaRPr lang="en-US" sz="2200" dirty="0" smtClean="0"/>
            </a:p>
            <a:p>
              <a:pPr>
                <a:buFont typeface="Arial" charset="0"/>
                <a:buChar char="•"/>
              </a:pPr>
              <a:r>
                <a:rPr lang="en-US" sz="2200" dirty="0" smtClean="0"/>
                <a:t> Molecular hydrogen in jet</a:t>
              </a:r>
            </a:p>
            <a:p>
              <a:pPr>
                <a:buFont typeface="Arial" charset="0"/>
                <a:buChar char="•"/>
              </a:pPr>
              <a:endParaRPr lang="en-US" sz="2200" dirty="0" smtClean="0"/>
            </a:p>
            <a:p>
              <a:pPr>
                <a:buFont typeface="Arial" charset="0"/>
                <a:buChar char="•"/>
              </a:pPr>
              <a:r>
                <a:rPr lang="en-US" sz="2200" dirty="0" smtClean="0"/>
                <a:t> Beam gas background</a:t>
              </a:r>
              <a:endParaRPr lang="en-US" sz="2400" dirty="0" smtClean="0"/>
            </a:p>
            <a:p>
              <a:pPr>
                <a:buFont typeface="Arial" charset="0"/>
                <a:buChar char="•"/>
              </a:pPr>
              <a:endParaRPr lang="en-US" sz="2400" dirty="0" smtClean="0"/>
            </a:p>
            <a:p>
              <a:pPr>
                <a:buFont typeface="Arial" charset="0"/>
                <a:buChar char="•"/>
              </a:pPr>
              <a:endParaRPr lang="en-US" sz="2200" dirty="0" smtClean="0"/>
            </a:p>
          </p:txBody>
        </p:sp>
        <p:pic>
          <p:nvPicPr>
            <p:cNvPr id="45060" name="Picture 4" descr="p_\mathrm{beam}^\uparrow + p_\mathrm{jet}^\uparrow \rightarrow p + p+\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2057400"/>
              <a:ext cx="3152276" cy="457200"/>
            </a:xfrm>
            <a:prstGeom prst="rect">
              <a:avLst/>
            </a:prstGeom>
            <a:noFill/>
          </p:spPr>
        </p:pic>
        <p:pic>
          <p:nvPicPr>
            <p:cNvPr id="45062" name="Picture 6" descr="p_\mathrm{beam}^\uparrow + p_\mathrm{jet}^\uparrow \rightarrow p + 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1447800"/>
              <a:ext cx="2636633" cy="457200"/>
            </a:xfrm>
            <a:prstGeom prst="rect">
              <a:avLst/>
            </a:prstGeom>
            <a:noFill/>
          </p:spPr>
        </p:pic>
        <p:pic>
          <p:nvPicPr>
            <p:cNvPr id="45064" name="Picture 8" descr="p_\mathrm{beam}^\uparrow + p_\mathrm{jet} \rightarrow p + 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0" y="2743200"/>
              <a:ext cx="2805378" cy="457200"/>
            </a:xfrm>
            <a:prstGeom prst="rect">
              <a:avLst/>
            </a:prstGeom>
            <a:noFill/>
          </p:spPr>
        </p:pic>
        <p:pic>
          <p:nvPicPr>
            <p:cNvPr id="45066" name="Picture 10" descr="p_\mathrm{beam}^\uparrow + p \rightarrow p + 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3352800"/>
              <a:ext cx="2498143" cy="457200"/>
            </a:xfrm>
            <a:prstGeom prst="rect">
              <a:avLst/>
            </a:prstGeom>
            <a:noFill/>
          </p:spPr>
        </p:pic>
        <p:pic>
          <p:nvPicPr>
            <p:cNvPr id="45068" name="Picture 12" descr="p_\mathrm{beam}^\uparrow + A \rightarrow p + 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0" y="3886200"/>
              <a:ext cx="2713939" cy="45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 The Jet Polarization</a:t>
            </a:r>
            <a:endParaRPr lang="en-US" sz="28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762000"/>
            <a:ext cx="7543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2 hydrogen components in the jet:</a:t>
            </a:r>
          </a:p>
          <a:p>
            <a:r>
              <a:rPr lang="en-US" sz="2000" dirty="0" smtClean="0"/>
              <a:t>           - atomic with (measured) polarization </a:t>
            </a:r>
            <a:r>
              <a:rPr lang="en-US" sz="2000" i="1" dirty="0" smtClean="0">
                <a:solidFill>
                  <a:srgbClr val="0000CC"/>
                </a:solidFill>
              </a:rPr>
              <a:t>P</a:t>
            </a:r>
            <a:r>
              <a:rPr lang="en-US" sz="2000" i="1" baseline="-25000" dirty="0" smtClean="0">
                <a:solidFill>
                  <a:srgbClr val="0000CC"/>
                </a:solidFill>
              </a:rPr>
              <a:t>BR</a:t>
            </a:r>
            <a:r>
              <a:rPr lang="en-US" sz="2000" i="1" dirty="0" smtClean="0">
                <a:solidFill>
                  <a:srgbClr val="0000CC"/>
                </a:solidFill>
              </a:rPr>
              <a:t>≈96%</a:t>
            </a:r>
          </a:p>
          <a:p>
            <a:r>
              <a:rPr lang="en-US" sz="2000" i="1" dirty="0" smtClean="0">
                <a:solidFill>
                  <a:srgbClr val="0000CC"/>
                </a:solidFill>
              </a:rPr>
              <a:t>           - molecular (</a:t>
            </a:r>
            <a:r>
              <a:rPr lang="en-US" sz="2000" i="1" dirty="0" err="1" smtClean="0">
                <a:solidFill>
                  <a:srgbClr val="0000CC"/>
                </a:solidFill>
              </a:rPr>
              <a:t>unpolarized</a:t>
            </a:r>
            <a:r>
              <a:rPr lang="en-US" sz="2000" i="1" dirty="0" smtClean="0">
                <a:solidFill>
                  <a:srgbClr val="0000CC"/>
                </a:solidFill>
              </a:rPr>
              <a:t>)</a:t>
            </a:r>
          </a:p>
          <a:p>
            <a:endParaRPr lang="en-US" sz="2000" i="1" dirty="0" smtClean="0">
              <a:solidFill>
                <a:srgbClr val="0000CC"/>
              </a:solidFill>
            </a:endParaRPr>
          </a:p>
          <a:p>
            <a:r>
              <a:rPr lang="en-US" sz="2000" dirty="0" smtClean="0"/>
              <a:t>The admixture of molecular hydrogen atomic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</a:t>
            </a:r>
          </a:p>
          <a:p>
            <a:r>
              <a:rPr lang="en-US" sz="2000" i="1" dirty="0" smtClean="0">
                <a:solidFill>
                  <a:srgbClr val="0000CC"/>
                </a:solidFill>
              </a:rPr>
              <a:t>                                           </a:t>
            </a:r>
            <a:r>
              <a:rPr lang="el-GR" sz="2000" i="1" dirty="0" smtClean="0">
                <a:solidFill>
                  <a:srgbClr val="0000CC"/>
                </a:solidFill>
              </a:rPr>
              <a:t>ε</a:t>
            </a:r>
            <a:r>
              <a:rPr lang="en-US" sz="2000" i="1" dirty="0" smtClean="0">
                <a:solidFill>
                  <a:srgbClr val="0000CC"/>
                </a:solidFill>
              </a:rPr>
              <a:t>≈ 3% </a:t>
            </a:r>
          </a:p>
          <a:p>
            <a:r>
              <a:rPr lang="en-US" sz="2000" dirty="0" smtClean="0"/>
              <a:t>was measured in 2004 and 2005 with an error of about 2 %.</a:t>
            </a:r>
          </a:p>
          <a:p>
            <a:endParaRPr lang="en-US" sz="2000" dirty="0" smtClean="0"/>
          </a:p>
          <a:p>
            <a:r>
              <a:rPr lang="en-US" sz="2000" dirty="0" smtClean="0"/>
              <a:t>The average polarization</a:t>
            </a:r>
          </a:p>
          <a:p>
            <a:r>
              <a:rPr lang="en-US" sz="2000" i="1" dirty="0" smtClean="0">
                <a:solidFill>
                  <a:srgbClr val="0000CC"/>
                </a:solidFill>
              </a:rPr>
              <a:t>                                    </a:t>
            </a:r>
            <a:r>
              <a:rPr lang="en-US" sz="2000" i="1" dirty="0" err="1" smtClean="0">
                <a:solidFill>
                  <a:srgbClr val="0000CC"/>
                </a:solidFill>
              </a:rPr>
              <a:t>P</a:t>
            </a:r>
            <a:r>
              <a:rPr lang="en-US" sz="2000" i="1" baseline="-25000" dirty="0" err="1" smtClean="0">
                <a:solidFill>
                  <a:srgbClr val="0000CC"/>
                </a:solidFill>
              </a:rPr>
              <a:t>jet</a:t>
            </a:r>
            <a:r>
              <a:rPr lang="en-US" sz="2000" i="1" dirty="0" smtClean="0">
                <a:solidFill>
                  <a:srgbClr val="0000CC"/>
                </a:solidFill>
              </a:rPr>
              <a:t> = (1- </a:t>
            </a:r>
            <a:r>
              <a:rPr lang="el-GR" sz="2000" i="1" dirty="0" smtClean="0">
                <a:solidFill>
                  <a:srgbClr val="0000CC"/>
                </a:solidFill>
              </a:rPr>
              <a:t>ε</a:t>
            </a:r>
            <a:r>
              <a:rPr lang="en-US" sz="2000" i="1" dirty="0" smtClean="0">
                <a:solidFill>
                  <a:srgbClr val="0000CC"/>
                </a:solidFill>
              </a:rPr>
              <a:t>) ×P</a:t>
            </a:r>
            <a:r>
              <a:rPr lang="en-US" sz="2000" i="1" baseline="-25000" dirty="0" smtClean="0">
                <a:solidFill>
                  <a:srgbClr val="0000CC"/>
                </a:solidFill>
              </a:rPr>
              <a:t>B</a:t>
            </a:r>
            <a:r>
              <a:rPr lang="en-US" sz="2000" baseline="-25000" dirty="0" smtClean="0">
                <a:solidFill>
                  <a:srgbClr val="0000CC"/>
                </a:solidFill>
              </a:rPr>
              <a:t>R </a:t>
            </a:r>
          </a:p>
          <a:p>
            <a:r>
              <a:rPr lang="en-US" sz="2000" dirty="0" smtClean="0"/>
              <a:t>should be used in analysis</a:t>
            </a:r>
          </a:p>
          <a:p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2000" y="5105400"/>
            <a:ext cx="7086600" cy="400110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In ONLINE analysis  the value of </a:t>
            </a:r>
            <a:r>
              <a:rPr lang="en-US" sz="2000" b="1" i="1" dirty="0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jet</a:t>
            </a:r>
            <a:r>
              <a:rPr lang="en-US" sz="2000" b="1" i="1" dirty="0" smtClean="0">
                <a:solidFill>
                  <a:srgbClr val="0000CC"/>
                </a:solidFill>
              </a:rPr>
              <a:t> = 92% </a:t>
            </a:r>
            <a:r>
              <a:rPr lang="en-US" sz="2000" b="1" i="1" dirty="0" smtClean="0"/>
              <a:t>was used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 Beam gas background</a:t>
            </a:r>
            <a:endParaRPr lang="en-US" sz="2800" b="1" i="1" u="sng" dirty="0"/>
          </a:p>
        </p:txBody>
      </p:sp>
      <p:pic>
        <p:nvPicPr>
          <p:cNvPr id="12" name="Picture 2" descr="\mathbf { A_N^\mathrm{eff}=\frac{A_N+rA_N^\mathrm{bgr}}{1+r} = A_N\frac{1+\alpha r}{1+r};~~~~\alpha=A_N^\mathrm{bgr}/A_N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029200" cy="571979"/>
          </a:xfrm>
          <a:prstGeom prst="rect">
            <a:avLst/>
          </a:prstGeom>
          <a:noFill/>
        </p:spPr>
      </p:pic>
      <p:pic>
        <p:nvPicPr>
          <p:cNvPr id="14" name="Picture 4" descr="\mathbf{P_\mathrm{meas}=P_\mathrm{beam}(1+\alpha r)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0"/>
            <a:ext cx="2286000" cy="261257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pic>
        <p:nvPicPr>
          <p:cNvPr id="16" name="Picture 15" descr="AT_Strip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85800"/>
            <a:ext cx="2668180" cy="1866900"/>
          </a:xfrm>
          <a:prstGeom prst="rect">
            <a:avLst/>
          </a:prstGeom>
        </p:spPr>
      </p:pic>
      <p:pic>
        <p:nvPicPr>
          <p:cNvPr id="18" name="Picture 17" descr="SiSqrt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85800"/>
            <a:ext cx="2743200" cy="1919391"/>
          </a:xfrm>
          <a:prstGeom prst="rect">
            <a:avLst/>
          </a:prstGeom>
        </p:spPr>
      </p:pic>
      <p:pic>
        <p:nvPicPr>
          <p:cNvPr id="19" name="Picture 18" descr="SiSqr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685800"/>
            <a:ext cx="2743200" cy="19193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" y="2743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level :    </a:t>
            </a:r>
            <a:r>
              <a:rPr lang="en-US" i="1" dirty="0" smtClean="0">
                <a:solidFill>
                  <a:srgbClr val="0000CC"/>
                </a:solidFill>
              </a:rPr>
              <a:t>r ~ 5%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3810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Jet asymmetry measurements</a:t>
            </a:r>
            <a:r>
              <a:rPr lang="el-GR" i="1" dirty="0" smtClean="0">
                <a:solidFill>
                  <a:srgbClr val="0000CC"/>
                </a:solidFill>
              </a:rPr>
              <a:t> α</a:t>
            </a:r>
            <a:r>
              <a:rPr lang="en-US" i="1" dirty="0" smtClean="0">
                <a:solidFill>
                  <a:srgbClr val="0000CC"/>
                </a:solidFill>
              </a:rPr>
              <a:t>=0 </a:t>
            </a:r>
            <a:r>
              <a:rPr lang="en-US" dirty="0" smtClean="0"/>
              <a:t>(no dependence on Jet polarization)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4953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Beam asymmetry measurements</a:t>
            </a:r>
            <a:r>
              <a:rPr lang="el-GR" i="1" dirty="0" smtClean="0">
                <a:solidFill>
                  <a:srgbClr val="0000CC"/>
                </a:solidFill>
              </a:rPr>
              <a:t> α</a:t>
            </a:r>
            <a:r>
              <a:rPr lang="en-US" i="1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is </a:t>
            </a:r>
            <a:r>
              <a:rPr lang="en-US" dirty="0" err="1" smtClean="0"/>
              <a:t>unknow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beam gas protons only background  </a:t>
            </a:r>
            <a:r>
              <a:rPr lang="el-GR" i="1" dirty="0" smtClean="0">
                <a:solidFill>
                  <a:srgbClr val="0000FF"/>
                </a:solidFill>
              </a:rPr>
              <a:t>α</a:t>
            </a:r>
            <a:r>
              <a:rPr lang="en-US" i="1" dirty="0" smtClean="0">
                <a:solidFill>
                  <a:srgbClr val="0000FF"/>
                </a:solidFill>
              </a:rPr>
              <a:t>=1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Some previous experimental estimates gave </a:t>
            </a:r>
            <a:r>
              <a:rPr lang="el-GR" b="1" i="1" dirty="0" smtClean="0">
                <a:solidFill>
                  <a:srgbClr val="0000CC"/>
                </a:solidFill>
              </a:rPr>
              <a:t>α≈</a:t>
            </a:r>
            <a:r>
              <a:rPr lang="en-US" b="1" i="1" dirty="0" smtClean="0">
                <a:solidFill>
                  <a:srgbClr val="0000CC"/>
                </a:solidFill>
              </a:rPr>
              <a:t>0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Estimation of background effect. Method I</a:t>
            </a:r>
            <a:endParaRPr lang="en-US" sz="2800" b="1" i="1" u="sng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38200"/>
            <a:ext cx="5791200" cy="188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5486400" y="2667000"/>
            <a:ext cx="1676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Rate per bunch</a:t>
            </a:r>
            <a:endParaRPr lang="en-US" b="1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3657600" y="1905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All strips</a:t>
            </a:r>
            <a:endParaRPr lang="en-US" sz="1400" b="1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638800" y="1295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Yellow side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20000" y="1295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Blue side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28600" y="838200"/>
            <a:ext cx="2438400" cy="5867400"/>
            <a:chOff x="228600" y="838200"/>
            <a:chExt cx="2438400" cy="5867400"/>
          </a:xfrm>
        </p:grpSpPr>
        <p:grpSp>
          <p:nvGrpSpPr>
            <p:cNvPr id="84" name="Group 83"/>
            <p:cNvGrpSpPr/>
            <p:nvPr/>
          </p:nvGrpSpPr>
          <p:grpSpPr>
            <a:xfrm>
              <a:off x="228600" y="838200"/>
              <a:ext cx="2438400" cy="5715000"/>
              <a:chOff x="228600" y="152400"/>
              <a:chExt cx="2743747" cy="6629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531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055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579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103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627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151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675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199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10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34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8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82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906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43547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95400" y="152400"/>
                <a:ext cx="152400" cy="609600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100"/>
              <p:cNvGrpSpPr/>
              <p:nvPr/>
            </p:nvGrpSpPr>
            <p:grpSpPr>
              <a:xfrm>
                <a:off x="716280" y="914400"/>
                <a:ext cx="1798320" cy="5867400"/>
                <a:chOff x="716280" y="914400"/>
                <a:chExt cx="1798320" cy="58674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240280" y="91440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240280" y="128727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16280" y="91440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16280" y="166014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240280" y="166014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240280" y="203301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240280" y="240588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240280" y="277876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40280" y="315163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240280" y="352450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240280" y="3897376"/>
                  <a:ext cx="274320" cy="27432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40280" y="4270248"/>
                  <a:ext cx="274320" cy="27432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40280" y="464312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40280" y="501599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716280" y="128727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16280" y="203301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16280" y="240588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16280" y="315163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716280" y="277876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16280" y="352450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16280" y="389737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16280" y="464312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16280" y="427024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716280" y="501599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478280" y="91440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478280" y="128727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478280" y="166014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478280" y="203301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478280" y="240588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478280" y="277876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478280" y="315163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478280" y="352450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478280" y="389737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478280" y="427024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478280" y="464312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478280" y="5015992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478280" y="538886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478280" y="576173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478280" y="613460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40280" y="5388864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240280" y="5761736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40280" y="613460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16280" y="5388864"/>
                  <a:ext cx="274320" cy="27432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6280" y="6134608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16280" y="5761736"/>
                  <a:ext cx="274320" cy="27432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16280" y="650748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478280" y="650748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240280" y="6507480"/>
                  <a:ext cx="274320" cy="27432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sp>
            <p:nvSpPr>
              <p:cNvPr id="100" name="Double Bracket 99"/>
              <p:cNvSpPr/>
              <p:nvPr/>
            </p:nvSpPr>
            <p:spPr>
              <a:xfrm>
                <a:off x="533400" y="3886200"/>
                <a:ext cx="2164080" cy="647192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Double Bracket 101"/>
              <p:cNvSpPr/>
              <p:nvPr/>
            </p:nvSpPr>
            <p:spPr>
              <a:xfrm>
                <a:off x="533400" y="5372608"/>
                <a:ext cx="2164080" cy="647192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1143000" y="1447800"/>
              <a:ext cx="6096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90800" y="3048000"/>
            <a:ext cx="1676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Abort gaps</a:t>
            </a:r>
            <a:endParaRPr lang="en-US" b="1" i="1" dirty="0"/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990600" y="3429000"/>
            <a:ext cx="1600200" cy="182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2362200" y="342900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886200" y="3733800"/>
            <a:ext cx="3810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Background events in “blue strips”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38600" y="4343400"/>
            <a:ext cx="3810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Background events in “yellow strips”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18" name="Straight Arrow Connector 117"/>
          <p:cNvCxnSpPr>
            <a:stCxn id="116" idx="1"/>
          </p:cNvCxnSpPr>
          <p:nvPr/>
        </p:nvCxnSpPr>
        <p:spPr>
          <a:xfrm flipH="1">
            <a:off x="990600" y="4528066"/>
            <a:ext cx="3048000" cy="103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6" idx="0"/>
          </p:cNvCxnSpPr>
          <p:nvPr/>
        </p:nvCxnSpPr>
        <p:spPr>
          <a:xfrm flipV="1">
            <a:off x="5943600" y="2438400"/>
            <a:ext cx="990600" cy="1905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1"/>
          </p:cNvCxnSpPr>
          <p:nvPr/>
        </p:nvCxnSpPr>
        <p:spPr>
          <a:xfrm flipH="1">
            <a:off x="2514600" y="3918466"/>
            <a:ext cx="1371600" cy="42493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15" idx="3"/>
          </p:cNvCxnSpPr>
          <p:nvPr/>
        </p:nvCxnSpPr>
        <p:spPr>
          <a:xfrm flipV="1">
            <a:off x="7696200" y="2438400"/>
            <a:ext cx="762000" cy="148006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895600" y="5257800"/>
            <a:ext cx="6019800" cy="1077218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i="1" dirty="0" smtClean="0"/>
              <a:t> Bunches with a single beam (abort gaps) may be employed to understand background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Single beam stores (blue and yellow) at the end of Run 13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The method is under development.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41127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Estimation of background effect. Method II</a:t>
            </a:r>
            <a:endParaRPr lang="en-US" sz="2800" b="1" i="1" u="sng" dirty="0"/>
          </a:p>
        </p:txBody>
      </p:sp>
      <p:pic>
        <p:nvPicPr>
          <p:cNvPr id="13" name="Picture 12" descr="Hhet_Sq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3767517" cy="2636095"/>
          </a:xfrm>
          <a:prstGeom prst="rect">
            <a:avLst/>
          </a:prstGeom>
        </p:spPr>
      </p:pic>
      <p:pic>
        <p:nvPicPr>
          <p:cNvPr id="15" name="Picture 14" descr="Hhet_Sqrt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7558" y="762000"/>
            <a:ext cx="4029495" cy="2819400"/>
          </a:xfrm>
          <a:prstGeom prst="rect">
            <a:avLst/>
          </a:prstGeom>
        </p:spPr>
      </p:pic>
      <p:pic>
        <p:nvPicPr>
          <p:cNvPr id="16" name="Picture 15" descr="Hhet_B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3810000" cy="2665821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6858000" y="34290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" y="4038600"/>
            <a:ext cx="4419600" cy="1754326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u="sng" dirty="0" smtClean="0"/>
              <a:t>Two methods for background subtraction</a:t>
            </a:r>
          </a:p>
          <a:p>
            <a:r>
              <a:rPr lang="en-US" b="1" i="1" dirty="0" smtClean="0"/>
              <a:t>      - from the fit</a:t>
            </a:r>
          </a:p>
          <a:p>
            <a:r>
              <a:rPr lang="en-US" b="1" i="1" dirty="0" smtClean="0"/>
              <a:t>      - average background</a:t>
            </a:r>
          </a:p>
          <a:p>
            <a:endParaRPr lang="en-US" b="1" i="1" dirty="0" smtClean="0"/>
          </a:p>
          <a:p>
            <a:pPr>
              <a:buFont typeface="Arial" charset="0"/>
              <a:buChar char="•"/>
            </a:pPr>
            <a:r>
              <a:rPr lang="en-US" b="1" i="1" u="sng" dirty="0" smtClean="0"/>
              <a:t>The method is not verified yet</a:t>
            </a:r>
          </a:p>
          <a:p>
            <a:endParaRPr lang="en-US" b="1" i="1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43200" y="4724400"/>
            <a:ext cx="411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43200" y="2971800"/>
            <a:ext cx="2895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05000" y="2895600"/>
            <a:ext cx="304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4267200" y="1752600"/>
            <a:ext cx="30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Summary</a:t>
            </a:r>
            <a:endParaRPr lang="en-US" sz="3200" b="1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H-Jet </a:t>
            </a:r>
            <a:r>
              <a:rPr lang="en-US" dirty="0" err="1" smtClean="0"/>
              <a:t>polarimeter</a:t>
            </a:r>
            <a:r>
              <a:rPr lang="en-US" dirty="0" smtClean="0"/>
              <a:t> provide reliable measurements of the average beam polarizations at RHIC.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 Several calibration methods were developed which allow us to monitor energy calibration with a percent accuracy as well as to make a precise alignment of the detectors.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 Study of background due to the beam gas is underway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 Molecular hydrogen in the Jet  gives the largest uncertainty in the polarization measurements.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For future we are considering replacing  of the WFD system from the old 8-bit CAMAC based to the recently developed </a:t>
            </a:r>
            <a:r>
              <a:rPr lang="en-US" dirty="0" err="1" smtClean="0"/>
              <a:t>JLab’s</a:t>
            </a:r>
            <a:r>
              <a:rPr lang="en-US" dirty="0" smtClean="0"/>
              <a:t> 250 MHz VME-based.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We are developing new Si detectors to increase acceptance and energy range.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819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/>
              <a:t>Backup</a:t>
            </a:r>
            <a:endParaRPr lang="en-US" sz="3600" b="1" i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iSqrt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267200"/>
            <a:ext cx="2743200" cy="1919391"/>
          </a:xfrm>
          <a:prstGeom prst="rect">
            <a:avLst/>
          </a:prstGeom>
        </p:spPr>
      </p:pic>
      <p:pic>
        <p:nvPicPr>
          <p:cNvPr id="37" name="Picture 36" descr="SiSqrt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267200"/>
            <a:ext cx="2743200" cy="1919391"/>
          </a:xfrm>
          <a:prstGeom prst="rect">
            <a:avLst/>
          </a:prstGeom>
        </p:spPr>
      </p:pic>
      <p:pic>
        <p:nvPicPr>
          <p:cNvPr id="36" name="Picture 35" descr="SiSqrt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438400"/>
            <a:ext cx="2743200" cy="1919391"/>
          </a:xfrm>
          <a:prstGeom prst="rect">
            <a:avLst/>
          </a:prstGeom>
        </p:spPr>
      </p:pic>
      <p:pic>
        <p:nvPicPr>
          <p:cNvPr id="34" name="Picture 33" descr="SiSqrt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2438400"/>
            <a:ext cx="2743200" cy="1919391"/>
          </a:xfrm>
          <a:prstGeom prst="rect">
            <a:avLst/>
          </a:prstGeom>
        </p:spPr>
      </p:pic>
      <p:pic>
        <p:nvPicPr>
          <p:cNvPr id="33" name="Picture 32" descr="SiSqr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438400"/>
            <a:ext cx="2743200" cy="1919391"/>
          </a:xfrm>
          <a:prstGeom prst="rect">
            <a:avLst/>
          </a:prstGeom>
        </p:spPr>
      </p:pic>
      <p:pic>
        <p:nvPicPr>
          <p:cNvPr id="31" name="Picture 30" descr="SiSqrt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533400"/>
            <a:ext cx="2743200" cy="1919391"/>
          </a:xfrm>
          <a:prstGeom prst="rect">
            <a:avLst/>
          </a:prstGeom>
        </p:spPr>
      </p:pic>
      <p:pic>
        <p:nvPicPr>
          <p:cNvPr id="24" name="Picture 23" descr="SiSqrt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33400"/>
            <a:ext cx="2743200" cy="1919391"/>
          </a:xfrm>
          <a:prstGeom prst="rect">
            <a:avLst/>
          </a:prstGeom>
        </p:spPr>
      </p:pic>
      <p:pic>
        <p:nvPicPr>
          <p:cNvPr id="25" name="Picture 24" descr="SiSqrt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533400"/>
            <a:ext cx="2743200" cy="191939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8400" y="4648200"/>
            <a:ext cx="25908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b="1" i="1" dirty="0" smtClean="0"/>
              <a:t> </a:t>
            </a:r>
            <a:r>
              <a:rPr lang="en-US" sz="1400" b="1" i="1" dirty="0" smtClean="0">
                <a:solidFill>
                  <a:srgbClr val="7030A0"/>
                </a:solidFill>
              </a:rPr>
              <a:t>pp</a:t>
            </a:r>
            <a:r>
              <a:rPr lang="en-US" sz="1400" b="1" i="1" dirty="0" smtClean="0"/>
              <a:t> peaks (jet profile)</a:t>
            </a:r>
          </a:p>
          <a:p>
            <a:pPr>
              <a:buFont typeface="Arial" charset="0"/>
              <a:buChar char="•"/>
            </a:pPr>
            <a:r>
              <a:rPr lang="en-US" sz="1400" b="1" i="1" dirty="0" smtClean="0"/>
              <a:t> “flat” background</a:t>
            </a:r>
          </a:p>
          <a:p>
            <a:pPr>
              <a:buFont typeface="Arial" charset="0"/>
              <a:buChar char="•"/>
            </a:pPr>
            <a:r>
              <a:rPr lang="en-US" sz="1400" b="1" i="1" dirty="0" smtClean="0"/>
              <a:t> background from prompts</a:t>
            </a:r>
            <a:endParaRPr lang="en-US" sz="1400" b="1" i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029200" y="1524000"/>
            <a:ext cx="13716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400800" y="1447800"/>
            <a:ext cx="914400" cy="335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810000" y="5029200"/>
            <a:ext cx="2590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00800" y="40386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257800" y="51816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9800" y="5486400"/>
            <a:ext cx="28956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pp</a:t>
            </a:r>
            <a:r>
              <a:rPr lang="en-US" sz="1400" b="1" i="1" dirty="0" smtClean="0"/>
              <a:t> signals and backgrounds are approximately the same in all strips.</a:t>
            </a:r>
          </a:p>
          <a:p>
            <a:r>
              <a:rPr lang="en-US" sz="1400" b="1" i="1" dirty="0" smtClean="0"/>
              <a:t>5 pp signals may be used  for calibration. Other – to evaluate background</a:t>
            </a:r>
            <a:endParaRPr lang="en-US" sz="1400" b="1" i="1" dirty="0"/>
          </a:p>
        </p:txBody>
      </p:sp>
      <p:grpSp>
        <p:nvGrpSpPr>
          <p:cNvPr id="2" name="Group 22"/>
          <p:cNvGrpSpPr/>
          <p:nvPr/>
        </p:nvGrpSpPr>
        <p:grpSpPr>
          <a:xfrm>
            <a:off x="152400" y="0"/>
            <a:ext cx="8763000" cy="523220"/>
            <a:chOff x="152400" y="0"/>
            <a:chExt cx="87630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i="1" dirty="0" smtClean="0"/>
                <a:t>    for eight (yellow) strips of the detector 1 (Fill 17273) </a:t>
              </a:r>
              <a:endParaRPr lang="en-US" sz="2800" b="1" i="1" dirty="0"/>
            </a:p>
          </p:txBody>
        </p:sp>
        <p:pic>
          <p:nvPicPr>
            <p:cNvPr id="16386" name="Picture 2" descr="\bf \eta(\sqrt{A})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" y="64008"/>
              <a:ext cx="990600" cy="421455"/>
            </a:xfrm>
            <a:prstGeom prst="rect">
              <a:avLst/>
            </a:prstGeom>
            <a:noFill/>
          </p:spPr>
        </p:pic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iSqrt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419600"/>
            <a:ext cx="3017520" cy="2111330"/>
          </a:xfrm>
          <a:prstGeom prst="rect">
            <a:avLst/>
          </a:prstGeom>
        </p:spPr>
      </p:pic>
      <p:pic>
        <p:nvPicPr>
          <p:cNvPr id="42" name="Picture 41" descr="SiSqrt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19600"/>
            <a:ext cx="3017520" cy="2111330"/>
          </a:xfrm>
          <a:prstGeom prst="rect">
            <a:avLst/>
          </a:prstGeom>
        </p:spPr>
      </p:pic>
      <p:pic>
        <p:nvPicPr>
          <p:cNvPr id="40" name="Picture 39" descr="SiSqrt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480" y="2362200"/>
            <a:ext cx="3017520" cy="2111330"/>
          </a:xfrm>
          <a:prstGeom prst="rect">
            <a:avLst/>
          </a:prstGeom>
        </p:spPr>
      </p:pic>
      <p:pic>
        <p:nvPicPr>
          <p:cNvPr id="38" name="Picture 37" descr="SiSqrt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362200"/>
            <a:ext cx="3017520" cy="2111330"/>
          </a:xfrm>
          <a:prstGeom prst="rect">
            <a:avLst/>
          </a:prstGeom>
        </p:spPr>
      </p:pic>
      <p:pic>
        <p:nvPicPr>
          <p:cNvPr id="29" name="Picture 28" descr="SiSqr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362200"/>
            <a:ext cx="3017520" cy="2111330"/>
          </a:xfrm>
          <a:prstGeom prst="rect">
            <a:avLst/>
          </a:prstGeom>
        </p:spPr>
      </p:pic>
      <p:pic>
        <p:nvPicPr>
          <p:cNvPr id="28" name="Picture 27" descr="SiSqrt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6480" y="381000"/>
            <a:ext cx="3017520" cy="2111330"/>
          </a:xfrm>
          <a:prstGeom prst="rect">
            <a:avLst/>
          </a:prstGeom>
        </p:spPr>
      </p:pic>
      <p:pic>
        <p:nvPicPr>
          <p:cNvPr id="27" name="Picture 26" descr="SiSqrt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381000"/>
            <a:ext cx="3017520" cy="2111330"/>
          </a:xfrm>
          <a:prstGeom prst="rect">
            <a:avLst/>
          </a:prstGeom>
        </p:spPr>
      </p:pic>
      <p:pic>
        <p:nvPicPr>
          <p:cNvPr id="26" name="Picture 25" descr="SiSqrt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381000"/>
            <a:ext cx="3017520" cy="21113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4648200"/>
            <a:ext cx="25908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b="1" i="1" dirty="0" smtClean="0"/>
              <a:t> </a:t>
            </a:r>
            <a:r>
              <a:rPr lang="en-US" sz="1400" b="1" i="1" dirty="0" smtClean="0">
                <a:solidFill>
                  <a:srgbClr val="7030A0"/>
                </a:solidFill>
              </a:rPr>
              <a:t>pp</a:t>
            </a:r>
            <a:r>
              <a:rPr lang="en-US" sz="1400" b="1" i="1" dirty="0" smtClean="0"/>
              <a:t> peaks (jet profile)</a:t>
            </a:r>
          </a:p>
          <a:p>
            <a:pPr>
              <a:buFont typeface="Arial" charset="0"/>
              <a:buChar char="•"/>
            </a:pPr>
            <a:r>
              <a:rPr lang="en-US" sz="1400" b="1" i="1" dirty="0" smtClean="0"/>
              <a:t> “flat” background</a:t>
            </a:r>
          </a:p>
          <a:p>
            <a:pPr>
              <a:buFont typeface="Arial" charset="0"/>
              <a:buChar char="•"/>
            </a:pPr>
            <a:r>
              <a:rPr lang="en-US" sz="1400" b="1" i="1" dirty="0" smtClean="0"/>
              <a:t> background from prompts</a:t>
            </a:r>
            <a:endParaRPr lang="en-US" sz="1400" b="1" i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029200" y="1524000"/>
            <a:ext cx="13716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400800" y="1295400"/>
            <a:ext cx="1371600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038600" y="5029200"/>
            <a:ext cx="2362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00800" y="40386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257800" y="51816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48400" y="5486400"/>
            <a:ext cx="28956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pp</a:t>
            </a:r>
            <a:r>
              <a:rPr lang="en-US" sz="1400" b="1" i="1" dirty="0" smtClean="0"/>
              <a:t> signals and backgrounds are approximately the same in all strips.</a:t>
            </a:r>
          </a:p>
          <a:p>
            <a:r>
              <a:rPr lang="en-US" sz="1400" b="1" i="1" dirty="0" smtClean="0"/>
              <a:t>5 pp signals may be used  for calibration. Other – to evaluate background</a:t>
            </a:r>
            <a:endParaRPr lang="en-US" sz="1400" b="1" i="1" dirty="0"/>
          </a:p>
        </p:txBody>
      </p:sp>
      <p:grpSp>
        <p:nvGrpSpPr>
          <p:cNvPr id="2" name="Group 22"/>
          <p:cNvGrpSpPr/>
          <p:nvPr/>
        </p:nvGrpSpPr>
        <p:grpSpPr>
          <a:xfrm>
            <a:off x="152400" y="0"/>
            <a:ext cx="8763000" cy="523220"/>
            <a:chOff x="152400" y="0"/>
            <a:chExt cx="87630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i="1" dirty="0" smtClean="0"/>
                <a:t>    for eight (yellow) strips of the detector 1 (Fill 17600) </a:t>
              </a:r>
              <a:endParaRPr lang="en-US" sz="2800" b="1" i="1" dirty="0"/>
            </a:p>
          </p:txBody>
        </p:sp>
        <p:pic>
          <p:nvPicPr>
            <p:cNvPr id="16386" name="Picture 2" descr="\bf \eta(\sqrt{A})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" y="64008"/>
              <a:ext cx="990600" cy="421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Background Evaluation</a:t>
            </a:r>
            <a:endParaRPr lang="en-US" sz="3200" b="1" i="1" u="sng" dirty="0"/>
          </a:p>
        </p:txBody>
      </p:sp>
      <p:pic>
        <p:nvPicPr>
          <p:cNvPr id="7" name="Picture 6" descr="SqrtAll172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114800" cy="2879086"/>
          </a:xfrm>
          <a:prstGeom prst="rect">
            <a:avLst/>
          </a:prstGeom>
        </p:spPr>
      </p:pic>
      <p:pic>
        <p:nvPicPr>
          <p:cNvPr id="8" name="Picture 7" descr="SqrtBgr172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4114800" cy="2879086"/>
          </a:xfrm>
          <a:prstGeom prst="rect">
            <a:avLst/>
          </a:prstGeom>
        </p:spPr>
      </p:pic>
      <p:pic>
        <p:nvPicPr>
          <p:cNvPr id="9" name="Picture 8" descr="SqrtBgrYB1727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505200"/>
            <a:ext cx="4114800" cy="287908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67200" y="1676400"/>
            <a:ext cx="228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4114800"/>
            <a:ext cx="4038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/>
              <a:t> The algorithm is satisfactory for the calibration purposes.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 To study background asymmetry, an improvement is needed.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0321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124200" y="1828800"/>
            <a:ext cx="142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separation</a:t>
            </a:r>
          </a:p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magnets</a:t>
            </a:r>
          </a:p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(sextupoles)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3124200" y="1143000"/>
            <a:ext cx="155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H</a:t>
            </a:r>
            <a:r>
              <a:rPr lang="en-US" sz="1800" baseline="-25000">
                <a:solidFill>
                  <a:srgbClr val="0033CC"/>
                </a:solidFill>
                <a:latin typeface="Tahoma" charset="0"/>
              </a:rPr>
              <a:t>2</a:t>
            </a:r>
            <a:r>
              <a:rPr lang="en-US" sz="1800">
                <a:solidFill>
                  <a:srgbClr val="0033CC"/>
                </a:solidFill>
                <a:latin typeface="Tahoma" charset="0"/>
              </a:rPr>
              <a:t> dissociator</a:t>
            </a:r>
          </a:p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RF cavity</a:t>
            </a:r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 flipH="1">
            <a:off x="6934200" y="5562600"/>
            <a:ext cx="457200" cy="609600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124200" y="2819400"/>
            <a:ext cx="142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focusing</a:t>
            </a:r>
          </a:p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magnets</a:t>
            </a:r>
          </a:p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(sextupoles)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3124200" y="3810000"/>
            <a:ext cx="155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RF transitions</a:t>
            </a:r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V="1">
            <a:off x="4343400" y="1524000"/>
            <a:ext cx="1600200" cy="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191000" y="2362200"/>
            <a:ext cx="167640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H="1" flipV="1">
            <a:off x="4191000" y="3276600"/>
            <a:ext cx="16764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4724400" y="3962400"/>
            <a:ext cx="1143000" cy="762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 flipH="1" flipV="1">
            <a:off x="6934200" y="5029200"/>
            <a:ext cx="457200" cy="533400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3200400" y="4191000"/>
            <a:ext cx="15160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Holding field </a:t>
            </a:r>
          </a:p>
          <a:p>
            <a:pPr algn="l" eaLnBrk="1" hangingPunct="1"/>
            <a:r>
              <a:rPr lang="en-US" sz="1800">
                <a:solidFill>
                  <a:srgbClr val="0033CC"/>
                </a:solidFill>
                <a:latin typeface="Tahoma" charset="0"/>
              </a:rPr>
              <a:t>magnet</a:t>
            </a: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 flipV="1">
            <a:off x="4419600" y="4343400"/>
            <a:ext cx="1219200" cy="762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3200400" y="5181600"/>
            <a:ext cx="1725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recoil detectors</a:t>
            </a:r>
          </a:p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ToF, E</a:t>
            </a:r>
            <a:r>
              <a:rPr lang="en-US" sz="1800" baseline="-25000">
                <a:solidFill>
                  <a:srgbClr val="FF0000"/>
                </a:solidFill>
                <a:latin typeface="Tahoma" charset="0"/>
              </a:rPr>
              <a:t>REC</a:t>
            </a:r>
            <a:r>
              <a:rPr lang="en-US" sz="1800">
                <a:solidFill>
                  <a:srgbClr val="FF0000"/>
                </a:solidFill>
                <a:latin typeface="Tahoma" charset="0"/>
              </a:rPr>
              <a:t>; </a:t>
            </a:r>
            <a:r>
              <a:rPr lang="en-US" sz="180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aseline="-25000">
                <a:solidFill>
                  <a:srgbClr val="FF0000"/>
                </a:solidFill>
                <a:latin typeface="Tahoma" charset="0"/>
              </a:rPr>
              <a:t>REC</a:t>
            </a:r>
          </a:p>
        </p:txBody>
      </p:sp>
      <p:sp>
        <p:nvSpPr>
          <p:cNvPr id="35857" name="Line 23"/>
          <p:cNvSpPr>
            <a:spLocks noChangeShapeType="1"/>
          </p:cNvSpPr>
          <p:nvPr/>
        </p:nvSpPr>
        <p:spPr bwMode="auto">
          <a:xfrm flipH="1">
            <a:off x="2590800" y="1524000"/>
            <a:ext cx="0" cy="576263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514600" cy="150810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dirty="0"/>
              <a:t>record beam intensity</a:t>
            </a:r>
          </a:p>
          <a:p>
            <a:pPr algn="l" eaLnBrk="1" hangingPunct="1"/>
            <a:r>
              <a:rPr lang="en-US" dirty="0"/>
              <a:t>100% eff. RF transitions</a:t>
            </a:r>
          </a:p>
          <a:p>
            <a:pPr algn="l" eaLnBrk="1" hangingPunct="1"/>
            <a:r>
              <a:rPr lang="en-US" dirty="0"/>
              <a:t>focusing high intensity</a:t>
            </a:r>
          </a:p>
          <a:p>
            <a:pPr algn="l" eaLnBrk="1" hangingPunct="1"/>
            <a:r>
              <a:rPr lang="en-US" dirty="0"/>
              <a:t>B-R </a:t>
            </a:r>
            <a:r>
              <a:rPr lang="en-US" dirty="0" err="1"/>
              <a:t>polarimeter</a:t>
            </a:r>
            <a:endParaRPr lang="en-US" dirty="0"/>
          </a:p>
          <a:p>
            <a:pPr algn="ctr" eaLnBrk="1" hangingPunct="1"/>
            <a:r>
              <a:rPr kumimoji="1" lang="en-US" sz="2000" b="1" i="1" dirty="0" err="1" smtClean="0">
                <a:solidFill>
                  <a:srgbClr val="FF0000"/>
                </a:solidFill>
              </a:rPr>
              <a:t>P</a:t>
            </a:r>
            <a:r>
              <a:rPr kumimoji="1" lang="en-US" sz="2000" b="1" i="1" baseline="-25000" dirty="0" err="1" smtClean="0">
                <a:solidFill>
                  <a:srgbClr val="FF0000"/>
                </a:solidFill>
              </a:rPr>
              <a:t>jet</a:t>
            </a:r>
            <a:r>
              <a:rPr kumimoji="1" lang="en-US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sz="2000" b="1" i="1" dirty="0">
                <a:solidFill>
                  <a:srgbClr val="FF0000"/>
                </a:solidFill>
              </a:rPr>
              <a:t>~ </a:t>
            </a:r>
            <a:r>
              <a:rPr kumimoji="1" lang="en-US" sz="2000" b="1" i="1" dirty="0" smtClean="0">
                <a:solidFill>
                  <a:srgbClr val="FF0000"/>
                </a:solidFill>
              </a:rPr>
              <a:t>0.92</a:t>
            </a:r>
            <a:endParaRPr lang="en-US" sz="2000" b="1" i="1" dirty="0">
              <a:solidFill>
                <a:srgbClr val="009900"/>
              </a:solidFill>
            </a:endParaRPr>
          </a:p>
        </p:txBody>
      </p:sp>
      <p:sp>
        <p:nvSpPr>
          <p:cNvPr id="35859" name="Line 25"/>
          <p:cNvSpPr>
            <a:spLocks noChangeShapeType="1"/>
          </p:cNvSpPr>
          <p:nvPr/>
        </p:nvSpPr>
        <p:spPr bwMode="auto">
          <a:xfrm>
            <a:off x="4800600" y="4191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Line 26"/>
          <p:cNvSpPr>
            <a:spLocks noChangeShapeType="1"/>
          </p:cNvSpPr>
          <p:nvPr/>
        </p:nvSpPr>
        <p:spPr bwMode="auto">
          <a:xfrm>
            <a:off x="7239000" y="4191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Line 27"/>
          <p:cNvSpPr>
            <a:spLocks noChangeShapeType="1"/>
          </p:cNvSpPr>
          <p:nvPr/>
        </p:nvSpPr>
        <p:spPr bwMode="auto">
          <a:xfrm flipV="1">
            <a:off x="4114800" y="44958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Line 28"/>
          <p:cNvSpPr>
            <a:spLocks noChangeShapeType="1"/>
          </p:cNvSpPr>
          <p:nvPr/>
        </p:nvSpPr>
        <p:spPr bwMode="auto">
          <a:xfrm flipV="1">
            <a:off x="838200" y="9906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Line 29"/>
          <p:cNvSpPr>
            <a:spLocks noChangeShapeType="1"/>
          </p:cNvSpPr>
          <p:nvPr/>
        </p:nvSpPr>
        <p:spPr bwMode="auto">
          <a:xfrm flipV="1">
            <a:off x="6858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 flipV="1">
            <a:off x="1295400" y="9906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Line 31"/>
          <p:cNvSpPr>
            <a:spLocks noChangeShapeType="1"/>
          </p:cNvSpPr>
          <p:nvPr/>
        </p:nvSpPr>
        <p:spPr bwMode="auto">
          <a:xfrm flipV="1">
            <a:off x="11430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Line 32"/>
          <p:cNvSpPr>
            <a:spLocks noChangeShapeType="1"/>
          </p:cNvSpPr>
          <p:nvPr/>
        </p:nvSpPr>
        <p:spPr bwMode="auto">
          <a:xfrm flipV="1">
            <a:off x="2133600" y="9906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3"/>
          <p:cNvSpPr>
            <a:spLocks noChangeShapeType="1"/>
          </p:cNvSpPr>
          <p:nvPr/>
        </p:nvSpPr>
        <p:spPr bwMode="auto">
          <a:xfrm flipV="1">
            <a:off x="19812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4"/>
          <p:cNvSpPr>
            <a:spLocks noChangeShapeType="1"/>
          </p:cNvSpPr>
          <p:nvPr/>
        </p:nvSpPr>
        <p:spPr bwMode="auto">
          <a:xfrm flipV="1">
            <a:off x="1752600" y="9906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5"/>
          <p:cNvSpPr>
            <a:spLocks noChangeShapeType="1"/>
          </p:cNvSpPr>
          <p:nvPr/>
        </p:nvSpPr>
        <p:spPr bwMode="auto">
          <a:xfrm flipV="1">
            <a:off x="16002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6"/>
          <p:cNvSpPr>
            <a:spLocks noChangeShapeType="1"/>
          </p:cNvSpPr>
          <p:nvPr/>
        </p:nvSpPr>
        <p:spPr bwMode="auto">
          <a:xfrm flipV="1">
            <a:off x="1295400" y="21336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7"/>
          <p:cNvSpPr>
            <a:spLocks noChangeShapeType="1"/>
          </p:cNvSpPr>
          <p:nvPr/>
        </p:nvSpPr>
        <p:spPr bwMode="auto">
          <a:xfrm flipV="1">
            <a:off x="1143000" y="2362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8"/>
          <p:cNvSpPr>
            <a:spLocks noChangeShapeType="1"/>
          </p:cNvSpPr>
          <p:nvPr/>
        </p:nvSpPr>
        <p:spPr bwMode="auto">
          <a:xfrm flipV="1">
            <a:off x="1752600" y="21336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9"/>
          <p:cNvSpPr>
            <a:spLocks noChangeShapeType="1"/>
          </p:cNvSpPr>
          <p:nvPr/>
        </p:nvSpPr>
        <p:spPr bwMode="auto">
          <a:xfrm flipV="1">
            <a:off x="1600200" y="2362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40"/>
          <p:cNvSpPr>
            <a:spLocks noChangeShapeType="1"/>
          </p:cNvSpPr>
          <p:nvPr/>
        </p:nvSpPr>
        <p:spPr bwMode="auto">
          <a:xfrm flipV="1">
            <a:off x="533400" y="34290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41"/>
          <p:cNvSpPr>
            <a:spLocks noChangeShapeType="1"/>
          </p:cNvSpPr>
          <p:nvPr/>
        </p:nvSpPr>
        <p:spPr bwMode="auto">
          <a:xfrm flipV="1">
            <a:off x="381000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42"/>
          <p:cNvSpPr>
            <a:spLocks noChangeShapeType="1"/>
          </p:cNvSpPr>
          <p:nvPr/>
        </p:nvSpPr>
        <p:spPr bwMode="auto">
          <a:xfrm flipV="1">
            <a:off x="990600" y="34290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3"/>
          <p:cNvSpPr>
            <a:spLocks noChangeShapeType="1"/>
          </p:cNvSpPr>
          <p:nvPr/>
        </p:nvSpPr>
        <p:spPr bwMode="auto">
          <a:xfrm flipV="1">
            <a:off x="838200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4"/>
          <p:cNvSpPr>
            <a:spLocks noChangeShapeType="1"/>
          </p:cNvSpPr>
          <p:nvPr/>
        </p:nvSpPr>
        <p:spPr bwMode="auto">
          <a:xfrm flipV="1">
            <a:off x="2133600" y="34290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5"/>
          <p:cNvSpPr>
            <a:spLocks noChangeShapeType="1"/>
          </p:cNvSpPr>
          <p:nvPr/>
        </p:nvSpPr>
        <p:spPr bwMode="auto">
          <a:xfrm flipV="1">
            <a:off x="1981200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6"/>
          <p:cNvSpPr>
            <a:spLocks noChangeShapeType="1"/>
          </p:cNvSpPr>
          <p:nvPr/>
        </p:nvSpPr>
        <p:spPr bwMode="auto">
          <a:xfrm flipV="1">
            <a:off x="2590800" y="3429000"/>
            <a:ext cx="0" cy="609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7"/>
          <p:cNvSpPr>
            <a:spLocks noChangeShapeType="1"/>
          </p:cNvSpPr>
          <p:nvPr/>
        </p:nvSpPr>
        <p:spPr bwMode="auto">
          <a:xfrm flipV="1">
            <a:off x="2438400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8"/>
          <p:cNvSpPr>
            <a:spLocks noChangeShapeType="1"/>
          </p:cNvSpPr>
          <p:nvPr/>
        </p:nvSpPr>
        <p:spPr bwMode="auto">
          <a:xfrm flipH="1">
            <a:off x="1447800" y="2971800"/>
            <a:ext cx="0" cy="576263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Text Box 49"/>
          <p:cNvSpPr txBox="1">
            <a:spLocks noChangeArrowheads="1"/>
          </p:cNvSpPr>
          <p:nvPr/>
        </p:nvSpPr>
        <p:spPr bwMode="auto">
          <a:xfrm>
            <a:off x="1219200" y="3581400"/>
            <a:ext cx="58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>
                <a:solidFill>
                  <a:srgbClr val="000000"/>
                </a:solidFill>
                <a:latin typeface="Tahoma" charset="0"/>
              </a:rPr>
              <a:t>OR</a:t>
            </a:r>
          </a:p>
        </p:txBody>
      </p:sp>
      <p:sp>
        <p:nvSpPr>
          <p:cNvPr id="35884" name="Text Box 50"/>
          <p:cNvSpPr txBox="1">
            <a:spLocks noChangeArrowheads="1"/>
          </p:cNvSpPr>
          <p:nvPr/>
        </p:nvSpPr>
        <p:spPr bwMode="auto">
          <a:xfrm>
            <a:off x="381000" y="4343400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>
                <a:latin typeface="Tahoma" charset="0"/>
              </a:rPr>
              <a:t> P</a:t>
            </a:r>
            <a:r>
              <a:rPr lang="en-US" sz="2800" baseline="30000">
                <a:latin typeface="Tahoma" charset="0"/>
              </a:rPr>
              <a:t>+</a:t>
            </a:r>
            <a:r>
              <a:rPr lang="en-US" sz="2400">
                <a:latin typeface="Tahoma" charset="0"/>
              </a:rPr>
              <a:t>   OR     P</a:t>
            </a:r>
            <a:r>
              <a:rPr lang="en-US" sz="2800" baseline="30000">
                <a:latin typeface="Tahoma" charset="0"/>
              </a:rPr>
              <a:t>-</a:t>
            </a:r>
          </a:p>
        </p:txBody>
      </p:sp>
      <p:sp>
        <p:nvSpPr>
          <p:cNvPr id="35885" name="Text Box 51"/>
          <p:cNvSpPr txBox="1">
            <a:spLocks noChangeArrowheads="1"/>
          </p:cNvSpPr>
          <p:nvPr/>
        </p:nvSpPr>
        <p:spPr bwMode="auto">
          <a:xfrm>
            <a:off x="457200" y="1524000"/>
            <a:ext cx="1998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200">
                <a:solidFill>
                  <a:srgbClr val="000000"/>
                </a:solidFill>
              </a:rPr>
              <a:t>H =</a:t>
            </a:r>
            <a:r>
              <a:rPr lang="en-US" sz="3200">
                <a:solidFill>
                  <a:srgbClr val="FF0000"/>
                </a:solidFill>
              </a:rPr>
              <a:t> p</a:t>
            </a:r>
            <a:r>
              <a:rPr lang="en-US" sz="3600" baseline="30000">
                <a:solidFill>
                  <a:srgbClr val="FF0000"/>
                </a:solidFill>
              </a:rPr>
              <a:t>+</a:t>
            </a:r>
            <a:r>
              <a:rPr lang="en-US" sz="3200"/>
              <a:t> </a:t>
            </a:r>
            <a:r>
              <a:rPr lang="en-US" sz="3200">
                <a:solidFill>
                  <a:srgbClr val="000000"/>
                </a:solidFill>
              </a:rPr>
              <a:t>+</a:t>
            </a:r>
            <a:r>
              <a:rPr lang="en-US" sz="3200"/>
              <a:t> </a:t>
            </a:r>
            <a:r>
              <a:rPr lang="en-US" sz="3200">
                <a:solidFill>
                  <a:srgbClr val="009900"/>
                </a:solidFill>
              </a:rPr>
              <a:t>e</a:t>
            </a:r>
            <a:r>
              <a:rPr lang="en-US" sz="3600" baseline="30000">
                <a:solidFill>
                  <a:srgbClr val="009900"/>
                </a:solidFill>
              </a:rPr>
              <a:t>-</a:t>
            </a:r>
          </a:p>
        </p:txBody>
      </p:sp>
      <p:sp>
        <p:nvSpPr>
          <p:cNvPr id="35886" name="Line 52"/>
          <p:cNvSpPr>
            <a:spLocks noChangeShapeType="1"/>
          </p:cNvSpPr>
          <p:nvPr/>
        </p:nvSpPr>
        <p:spPr bwMode="auto">
          <a:xfrm flipV="1">
            <a:off x="381000" y="4191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3"/>
          <p:cNvSpPr>
            <a:spLocks noChangeShapeType="1"/>
          </p:cNvSpPr>
          <p:nvPr/>
        </p:nvSpPr>
        <p:spPr bwMode="auto">
          <a:xfrm flipV="1">
            <a:off x="1981200" y="4191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4"/>
          <p:cNvSpPr>
            <a:spLocks noChangeShapeType="1"/>
          </p:cNvSpPr>
          <p:nvPr/>
        </p:nvSpPr>
        <p:spPr bwMode="auto">
          <a:xfrm flipV="1">
            <a:off x="4114800" y="4419600"/>
            <a:ext cx="3124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AutoShape 55"/>
          <p:cNvSpPr>
            <a:spLocks/>
          </p:cNvSpPr>
          <p:nvPr/>
        </p:nvSpPr>
        <p:spPr bwMode="auto">
          <a:xfrm>
            <a:off x="7010400" y="1066800"/>
            <a:ext cx="582613" cy="2852738"/>
          </a:xfrm>
          <a:prstGeom prst="rightBrace">
            <a:avLst>
              <a:gd name="adj1" fmla="val 408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Text Box 57"/>
          <p:cNvSpPr txBox="1">
            <a:spLocks noChangeArrowheads="1"/>
          </p:cNvSpPr>
          <p:nvPr/>
        </p:nvSpPr>
        <p:spPr bwMode="auto">
          <a:xfrm>
            <a:off x="7615238" y="1920875"/>
            <a:ext cx="1528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 b="1">
                <a:ea typeface="ＭＳ Ｐゴシック" charset="-128"/>
                <a:cs typeface="ＭＳ Ｐゴシック" charset="-128"/>
              </a:rPr>
              <a:t>A</a:t>
            </a:r>
            <a:r>
              <a:rPr kumimoji="1" lang="en-US" altLang="ja-JP" sz="2400">
                <a:ea typeface="ＭＳ Ｐゴシック" charset="-128"/>
                <a:cs typeface="ＭＳ Ｐゴシック" charset="-128"/>
              </a:rPr>
              <a:t>tomic </a:t>
            </a:r>
            <a:r>
              <a:rPr kumimoji="1" lang="en-US" altLang="ja-JP" sz="2400" b="1">
                <a:ea typeface="ＭＳ Ｐゴシック" charset="-128"/>
                <a:cs typeface="ＭＳ Ｐゴシック" charset="-128"/>
              </a:rPr>
              <a:t>B</a:t>
            </a:r>
            <a:r>
              <a:rPr kumimoji="1" lang="en-US" altLang="ja-JP" sz="2400">
                <a:ea typeface="ＭＳ Ｐゴシック" charset="-128"/>
                <a:cs typeface="ＭＳ Ｐゴシック" charset="-128"/>
              </a:rPr>
              <a:t>eam </a:t>
            </a:r>
            <a:r>
              <a:rPr kumimoji="1" lang="en-US" altLang="ja-JP" sz="2400" b="1">
                <a:ea typeface="ＭＳ Ｐゴシック" charset="-128"/>
                <a:cs typeface="ＭＳ Ｐゴシック" charset="-128"/>
              </a:rPr>
              <a:t>S</a:t>
            </a:r>
            <a:r>
              <a:rPr kumimoji="1" lang="en-US" altLang="ja-JP" sz="2400">
                <a:ea typeface="ＭＳ Ｐゴシック" charset="-128"/>
                <a:cs typeface="ＭＳ Ｐゴシック" charset="-128"/>
              </a:rPr>
              <a:t>ource</a:t>
            </a:r>
          </a:p>
        </p:txBody>
      </p:sp>
      <p:sp>
        <p:nvSpPr>
          <p:cNvPr id="35891" name="Text Box 58"/>
          <p:cNvSpPr txBox="1">
            <a:spLocks noChangeArrowheads="1"/>
          </p:cNvSpPr>
          <p:nvPr/>
        </p:nvSpPr>
        <p:spPr bwMode="auto">
          <a:xfrm>
            <a:off x="7516813" y="4038600"/>
            <a:ext cx="1627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>
                <a:ea typeface="ＭＳ Ｐゴシック" charset="-128"/>
                <a:cs typeface="ＭＳ Ｐゴシック" charset="-128"/>
              </a:rPr>
              <a:t>Scattering chamber</a:t>
            </a:r>
          </a:p>
        </p:txBody>
      </p:sp>
      <p:sp>
        <p:nvSpPr>
          <p:cNvPr id="35892" name="Text Box 59"/>
          <p:cNvSpPr txBox="1">
            <a:spLocks noChangeArrowheads="1"/>
          </p:cNvSpPr>
          <p:nvPr/>
        </p:nvSpPr>
        <p:spPr bwMode="auto">
          <a:xfrm>
            <a:off x="7543800" y="5257800"/>
            <a:ext cx="1782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>
                <a:ea typeface="ＭＳ Ｐゴシック" charset="-128"/>
                <a:cs typeface="ＭＳ Ｐゴシック" charset="-128"/>
              </a:rPr>
              <a:t>Breit-Rabi Polarimeter</a:t>
            </a:r>
          </a:p>
        </p:txBody>
      </p:sp>
      <p:sp>
        <p:nvSpPr>
          <p:cNvPr id="35893" name="Text Box 60"/>
          <p:cNvSpPr txBox="1">
            <a:spLocks noChangeArrowheads="1"/>
          </p:cNvSpPr>
          <p:nvPr/>
        </p:nvSpPr>
        <p:spPr bwMode="auto">
          <a:xfrm>
            <a:off x="7475538" y="6400800"/>
            <a:ext cx="1309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Ion Gage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6096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The Polarized H-Jet Target</a:t>
            </a:r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 Systematic Errors in the H-Jet Measurements</a:t>
            </a:r>
            <a:endParaRPr lang="en-US" sz="2800" b="1" i="1" u="sng" dirty="0"/>
          </a:p>
        </p:txBody>
      </p:sp>
      <p:pic>
        <p:nvPicPr>
          <p:cNvPr id="2050" name="Picture 2" descr="P_{beam}=P_{jet}\times(a_{beam}/a_{jet}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737453" cy="495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12954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Jet Polarization</a:t>
            </a:r>
            <a:r>
              <a:rPr lang="en-US" sz="1600" b="1" dirty="0" smtClean="0"/>
              <a:t>: </a:t>
            </a:r>
            <a:r>
              <a:rPr lang="en-US" sz="1600" dirty="0" smtClean="0"/>
              <a:t>there are 2 hydrogen components in the jet:</a:t>
            </a:r>
          </a:p>
          <a:p>
            <a:r>
              <a:rPr lang="en-US" sz="1600" dirty="0" smtClean="0"/>
              <a:t>           - atomic with (measured) polarization </a:t>
            </a:r>
            <a:r>
              <a:rPr lang="en-US" sz="1600" i="1" dirty="0" smtClean="0">
                <a:solidFill>
                  <a:srgbClr val="0000CC"/>
                </a:solidFill>
              </a:rPr>
              <a:t>P</a:t>
            </a:r>
            <a:r>
              <a:rPr lang="en-US" sz="1600" i="1" baseline="-25000" dirty="0" smtClean="0">
                <a:solidFill>
                  <a:srgbClr val="0000CC"/>
                </a:solidFill>
              </a:rPr>
              <a:t>BR</a:t>
            </a:r>
            <a:r>
              <a:rPr lang="en-US" sz="1600" i="1" dirty="0" smtClean="0">
                <a:solidFill>
                  <a:srgbClr val="0000CC"/>
                </a:solidFill>
              </a:rPr>
              <a:t>≈96%</a:t>
            </a:r>
          </a:p>
          <a:p>
            <a:r>
              <a:rPr lang="en-US" sz="1600" i="1" dirty="0" smtClean="0">
                <a:solidFill>
                  <a:srgbClr val="0000CC"/>
                </a:solidFill>
              </a:rPr>
              <a:t>           - molecular (</a:t>
            </a:r>
            <a:r>
              <a:rPr lang="en-US" sz="1600" i="1" dirty="0" err="1" smtClean="0">
                <a:solidFill>
                  <a:srgbClr val="0000CC"/>
                </a:solidFill>
              </a:rPr>
              <a:t>unpolarized</a:t>
            </a:r>
            <a:r>
              <a:rPr lang="en-US" sz="1600" i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sz="1600" dirty="0" smtClean="0"/>
              <a:t>The admixture of molecular hydrogen was measured to be </a:t>
            </a:r>
            <a:r>
              <a:rPr lang="el-GR" sz="1600" i="1" dirty="0" smtClean="0">
                <a:solidFill>
                  <a:srgbClr val="0000CC"/>
                </a:solidFill>
              </a:rPr>
              <a:t>ε</a:t>
            </a:r>
            <a:r>
              <a:rPr lang="en-US" sz="1600" i="1" dirty="0" smtClean="0">
                <a:solidFill>
                  <a:srgbClr val="0000CC"/>
                </a:solidFill>
              </a:rPr>
              <a:t>≈ 3% </a:t>
            </a:r>
            <a:r>
              <a:rPr lang="en-US" sz="1600" dirty="0" smtClean="0"/>
              <a:t>but, but systematic errors of this measurement is not well known. The average polarization</a:t>
            </a:r>
          </a:p>
          <a:p>
            <a:r>
              <a:rPr lang="en-US" sz="1600" i="1" dirty="0" smtClean="0">
                <a:solidFill>
                  <a:srgbClr val="0000CC"/>
                </a:solidFill>
              </a:rPr>
              <a:t>P</a:t>
            </a:r>
            <a:r>
              <a:rPr lang="en-US" sz="1600" i="1" baseline="-25000" dirty="0" smtClean="0">
                <a:solidFill>
                  <a:srgbClr val="0000CC"/>
                </a:solidFill>
              </a:rPr>
              <a:t>jet</a:t>
            </a:r>
            <a:r>
              <a:rPr lang="en-US" sz="1600" i="1" dirty="0" smtClean="0">
                <a:solidFill>
                  <a:srgbClr val="0000CC"/>
                </a:solidFill>
              </a:rPr>
              <a:t> = (1- </a:t>
            </a:r>
            <a:r>
              <a:rPr lang="el-GR" sz="1600" i="1" dirty="0" smtClean="0">
                <a:solidFill>
                  <a:srgbClr val="0000CC"/>
                </a:solidFill>
              </a:rPr>
              <a:t>ε</a:t>
            </a:r>
            <a:r>
              <a:rPr lang="en-US" sz="1600" i="1" dirty="0" smtClean="0">
                <a:solidFill>
                  <a:srgbClr val="0000CC"/>
                </a:solidFill>
              </a:rPr>
              <a:t>) ×P</a:t>
            </a:r>
            <a:r>
              <a:rPr lang="en-US" sz="1600" i="1" baseline="-25000" dirty="0" smtClean="0">
                <a:solidFill>
                  <a:srgbClr val="0000CC"/>
                </a:solidFill>
              </a:rPr>
              <a:t>B</a:t>
            </a:r>
            <a:r>
              <a:rPr lang="en-US" sz="1600" baseline="-25000" dirty="0" smtClean="0">
                <a:solidFill>
                  <a:srgbClr val="0000CC"/>
                </a:solidFill>
              </a:rPr>
              <a:t>R </a:t>
            </a:r>
            <a:r>
              <a:rPr lang="en-US" sz="1600" dirty="0" smtClean="0"/>
              <a:t>should be used in analysis</a:t>
            </a:r>
          </a:p>
          <a:p>
            <a:endParaRPr lang="en-US" sz="1600" dirty="0" smtClean="0"/>
          </a:p>
          <a:p>
            <a:r>
              <a:rPr lang="en-US" sz="1600" b="1" u="sng" dirty="0" smtClean="0"/>
              <a:t>Background:</a:t>
            </a:r>
            <a:r>
              <a:rPr lang="en-US" sz="1600" b="1" i="1" dirty="0" smtClean="0">
                <a:solidFill>
                  <a:srgbClr val="0000CC"/>
                </a:solidFill>
              </a:rPr>
              <a:t> </a:t>
            </a:r>
          </a:p>
          <a:p>
            <a:endParaRPr lang="en-US" sz="1600" b="1" i="1" dirty="0" smtClean="0">
              <a:solidFill>
                <a:srgbClr val="0000CC"/>
              </a:solidFill>
            </a:endParaRPr>
          </a:p>
          <a:p>
            <a:r>
              <a:rPr lang="en-US" sz="1600" i="1" dirty="0" smtClean="0">
                <a:solidFill>
                  <a:srgbClr val="0000CC"/>
                </a:solidFill>
              </a:rPr>
              <a:t>r ~ 5% </a:t>
            </a:r>
            <a:r>
              <a:rPr lang="en-US" sz="1600" dirty="0" smtClean="0"/>
              <a:t>is background level </a:t>
            </a:r>
          </a:p>
          <a:p>
            <a:r>
              <a:rPr lang="en-US" sz="1600" dirty="0" smtClean="0"/>
              <a:t>For Jet asymmetry </a:t>
            </a:r>
            <a:r>
              <a:rPr lang="el-GR" sz="1600" i="1" dirty="0" smtClean="0">
                <a:solidFill>
                  <a:srgbClr val="0000CC"/>
                </a:solidFill>
              </a:rPr>
              <a:t>α</a:t>
            </a:r>
            <a:r>
              <a:rPr lang="en-US" sz="1600" i="1" dirty="0" smtClean="0">
                <a:solidFill>
                  <a:srgbClr val="0000CC"/>
                </a:solidFill>
              </a:rPr>
              <a:t>=0</a:t>
            </a:r>
            <a:r>
              <a:rPr lang="en-US" sz="1600" dirty="0" smtClean="0"/>
              <a:t>. For beam asymmetry </a:t>
            </a:r>
            <a:r>
              <a:rPr lang="el-GR" sz="1600" i="1" dirty="0" smtClean="0">
                <a:solidFill>
                  <a:srgbClr val="0000CC"/>
                </a:solidFill>
              </a:rPr>
              <a:t>α</a:t>
            </a:r>
            <a:r>
              <a:rPr lang="en-US" sz="1600" i="1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is unknown and may be as large as </a:t>
            </a:r>
            <a:r>
              <a:rPr lang="en-US" sz="1600" dirty="0" smtClean="0">
                <a:solidFill>
                  <a:srgbClr val="0000CC"/>
                </a:solidFill>
              </a:rPr>
              <a:t>1 (</a:t>
            </a:r>
            <a:r>
              <a:rPr lang="en-US" sz="1600" dirty="0" err="1" smtClean="0"/>
              <a:t>e.g</a:t>
            </a:r>
            <a:r>
              <a:rPr lang="en-US" sz="1600" dirty="0" smtClean="0"/>
              <a:t> for beam gas protons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  <a:r>
              <a:rPr lang="en-US" sz="1600" dirty="0" smtClean="0"/>
              <a:t>.</a:t>
            </a:r>
            <a:endParaRPr lang="en-US" sz="1600" u="sng" dirty="0" smtClean="0"/>
          </a:p>
          <a:p>
            <a:endParaRPr lang="en-US" sz="1600" b="1" u="sng" dirty="0" smtClean="0"/>
          </a:p>
          <a:p>
            <a:endParaRPr lang="en-US" sz="1600" b="1" u="sng" dirty="0" smtClean="0"/>
          </a:p>
          <a:p>
            <a:r>
              <a:rPr lang="en-US" sz="1600" dirty="0" smtClean="0"/>
              <a:t>(some previous experimental estimates gave </a:t>
            </a:r>
            <a:r>
              <a:rPr lang="el-GR" sz="1600" i="1" dirty="0" smtClean="0">
                <a:solidFill>
                  <a:srgbClr val="0000CC"/>
                </a:solidFill>
              </a:rPr>
              <a:t>α≈</a:t>
            </a:r>
            <a:r>
              <a:rPr lang="en-US" sz="1600" i="1" dirty="0" smtClean="0">
                <a:solidFill>
                  <a:srgbClr val="0000CC"/>
                </a:solidFill>
              </a:rPr>
              <a:t>0</a:t>
            </a:r>
            <a:r>
              <a:rPr lang="en-US" sz="1600" dirty="0" smtClean="0"/>
              <a:t>)</a:t>
            </a:r>
          </a:p>
        </p:txBody>
      </p:sp>
      <p:pic>
        <p:nvPicPr>
          <p:cNvPr id="12" name="Picture 2" descr="\mathbf { A_N^\mathrm{eff}=\frac{A_N+rA_N^\mathrm{bgr}}{1+r} = A_N\frac{1+\alpha r}{1+r};~~~~\alpha=A_N^\mathrm{bgr}/A_N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5029200" cy="571979"/>
          </a:xfrm>
          <a:prstGeom prst="rect">
            <a:avLst/>
          </a:prstGeom>
          <a:noFill/>
        </p:spPr>
      </p:pic>
      <p:pic>
        <p:nvPicPr>
          <p:cNvPr id="14" name="Picture 4" descr="\mathbf{P_\mathrm{meas}=P_\mathrm{beam}(1+\alpha r)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2286000" cy="2612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5334000"/>
            <a:ext cx="708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In ONLINE analysis  the value of </a:t>
            </a:r>
            <a:r>
              <a:rPr lang="en-US" sz="1600" b="1" i="1" dirty="0" smtClean="0">
                <a:solidFill>
                  <a:srgbClr val="0000CC"/>
                </a:solidFill>
              </a:rPr>
              <a:t>P</a:t>
            </a:r>
            <a:r>
              <a:rPr lang="en-US" sz="1600" b="1" i="1" baseline="-25000" dirty="0" smtClean="0">
                <a:solidFill>
                  <a:srgbClr val="0000CC"/>
                </a:solidFill>
              </a:rPr>
              <a:t>jet</a:t>
            </a:r>
            <a:r>
              <a:rPr lang="en-US" sz="1600" b="1" i="1" dirty="0" smtClean="0">
                <a:solidFill>
                  <a:srgbClr val="0000CC"/>
                </a:solidFill>
              </a:rPr>
              <a:t> = 92% </a:t>
            </a:r>
            <a:r>
              <a:rPr lang="en-US" sz="1600" b="1" i="1" dirty="0" smtClean="0"/>
              <a:t>was used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SqrtBgr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3017520" cy="2111330"/>
          </a:xfrm>
          <a:prstGeom prst="rect">
            <a:avLst/>
          </a:prstGeom>
        </p:spPr>
      </p:pic>
      <p:pic>
        <p:nvPicPr>
          <p:cNvPr id="14" name="Picture 13" descr="SiSqrtBgr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3017520" cy="2111330"/>
          </a:xfrm>
          <a:prstGeom prst="rect">
            <a:avLst/>
          </a:prstGeom>
        </p:spPr>
      </p:pic>
      <p:pic>
        <p:nvPicPr>
          <p:cNvPr id="11" name="Picture 10" descr="SiSqrtBgr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3017520" cy="2111330"/>
          </a:xfrm>
          <a:prstGeom prst="rect">
            <a:avLst/>
          </a:prstGeom>
        </p:spPr>
      </p:pic>
      <p:pic>
        <p:nvPicPr>
          <p:cNvPr id="12" name="Picture 11" descr="SiSqrtBgr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514600"/>
            <a:ext cx="3017520" cy="2111330"/>
          </a:xfrm>
          <a:prstGeom prst="rect">
            <a:avLst/>
          </a:prstGeom>
        </p:spPr>
      </p:pic>
      <p:pic>
        <p:nvPicPr>
          <p:cNvPr id="7" name="Picture 6" descr="SiSqrtBgr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6480" y="2514600"/>
            <a:ext cx="3017520" cy="2111330"/>
          </a:xfrm>
          <a:prstGeom prst="rect">
            <a:avLst/>
          </a:prstGeom>
        </p:spPr>
      </p:pic>
      <p:pic>
        <p:nvPicPr>
          <p:cNvPr id="10" name="Picture 9" descr="SiSqrtBgr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6480" y="533400"/>
            <a:ext cx="3017520" cy="2111330"/>
          </a:xfrm>
          <a:prstGeom prst="rect">
            <a:avLst/>
          </a:prstGeom>
        </p:spPr>
      </p:pic>
      <p:pic>
        <p:nvPicPr>
          <p:cNvPr id="9" name="Picture 8" descr="SiSqrtBgr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533400"/>
            <a:ext cx="3017520" cy="2111330"/>
          </a:xfrm>
          <a:prstGeom prst="rect">
            <a:avLst/>
          </a:prstGeom>
        </p:spPr>
      </p:pic>
      <p:pic>
        <p:nvPicPr>
          <p:cNvPr id="8" name="Picture 7" descr="SiSqrtBgr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3400"/>
            <a:ext cx="3017520" cy="2111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Detector 1 after background subtraction</a:t>
            </a:r>
            <a:endParaRPr lang="en-US" sz="3200" b="1" i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4648200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Background subtraction works !</a:t>
            </a: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066800"/>
            <a:ext cx="12954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Inelastic pp ?</a:t>
            </a:r>
            <a:endParaRPr lang="en-US" sz="1400" b="1" i="1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1257300" y="1374577"/>
            <a:ext cx="266700" cy="682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24600" y="5486400"/>
            <a:ext cx="236220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CC"/>
                </a:solidFill>
              </a:rPr>
              <a:t>All n(z) profiles </a:t>
            </a:r>
            <a:r>
              <a:rPr lang="en-US" sz="1600" b="1" i="1" u="sng" dirty="0" smtClean="0">
                <a:solidFill>
                  <a:srgbClr val="0000CC"/>
                </a:solidFill>
              </a:rPr>
              <a:t>must be </a:t>
            </a:r>
            <a:r>
              <a:rPr lang="en-US" sz="1600" b="1" i="1" dirty="0" smtClean="0">
                <a:solidFill>
                  <a:srgbClr val="0000CC"/>
                </a:solidFill>
              </a:rPr>
              <a:t>the same </a:t>
            </a:r>
            <a:r>
              <a:rPr lang="en-US" sz="1600" b="1" i="1" dirty="0" smtClean="0"/>
              <a:t>(if gain and cuts are the same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Analyzing Power</a:t>
            </a:r>
            <a:endParaRPr lang="en-US" sz="3200" b="1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5568593" y="1066800"/>
            <a:ext cx="3575407" cy="2562226"/>
            <a:chOff x="1828800" y="762000"/>
            <a:chExt cx="3575407" cy="2562226"/>
          </a:xfrm>
        </p:grpSpPr>
        <p:pic>
          <p:nvPicPr>
            <p:cNvPr id="39940" name="Picture 4" descr="https://wiki.bnl.gov/rhicspin/upload/thumb/1/1c/Compare_run9_run11.png/640px-Compare_run9_run1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838200"/>
              <a:ext cx="3575407" cy="248602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667000" y="2209800"/>
              <a:ext cx="13716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● 2011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●</a:t>
              </a:r>
              <a:r>
                <a:rPr lang="en-US" sz="1400" b="1" dirty="0" smtClean="0"/>
                <a:t> 2009 (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blue</a:t>
              </a:r>
              <a:r>
                <a:rPr lang="en-US" sz="1400" b="1" dirty="0" smtClean="0"/>
                <a:t>)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●</a:t>
              </a:r>
              <a:r>
                <a:rPr lang="en-US" sz="1400" b="1" dirty="0" smtClean="0"/>
                <a:t> 2009 (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yellow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762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100 </a:t>
              </a:r>
              <a:r>
                <a:rPr lang="en-US" sz="1600" b="1" i="1" dirty="0" err="1" smtClean="0"/>
                <a:t>GeV</a:t>
              </a:r>
              <a:r>
                <a:rPr lang="en-US" sz="1600" b="1" i="1" dirty="0" smtClean="0"/>
                <a:t>/c</a:t>
              </a:r>
              <a:endParaRPr lang="en-US" sz="1600" b="1" i="1" dirty="0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2514600" y="1143000"/>
            <a:ext cx="3276600" cy="2452688"/>
            <a:chOff x="5410200" y="762000"/>
            <a:chExt cx="3276600" cy="2452688"/>
          </a:xfrm>
        </p:grpSpPr>
        <p:pic>
          <p:nvPicPr>
            <p:cNvPr id="39938" name="Picture 2" descr="A_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914400"/>
              <a:ext cx="3200400" cy="230028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620000" y="2057400"/>
              <a:ext cx="762000" cy="73866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●</a:t>
              </a:r>
              <a:r>
                <a:rPr lang="en-US" sz="1400" b="1" dirty="0" smtClean="0"/>
                <a:t> 2004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●</a:t>
              </a:r>
              <a:r>
                <a:rPr lang="en-US" sz="1400" b="1" dirty="0" smtClean="0"/>
                <a:t> 2011</a:t>
              </a:r>
            </a:p>
            <a:p>
              <a:r>
                <a:rPr lang="en-US" sz="1400" b="1" dirty="0" smtClean="0"/>
                <a:t>● 2012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762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24 </a:t>
              </a:r>
              <a:r>
                <a:rPr lang="en-US" sz="1600" b="1" i="1" dirty="0" err="1" smtClean="0"/>
                <a:t>GeV</a:t>
              </a:r>
              <a:r>
                <a:rPr lang="en-US" sz="1600" b="1" i="1" dirty="0" smtClean="0"/>
                <a:t>/c</a:t>
              </a:r>
              <a:endParaRPr lang="en-US" sz="1600" b="1" i="1" dirty="0"/>
            </a:p>
          </p:txBody>
        </p:sp>
      </p:grpSp>
      <p:pic>
        <p:nvPicPr>
          <p:cNvPr id="58370" name="Picture 2" descr="A_N(t) = a_\mathrm{jet}(t)/P_\mathrm{jet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2133600" cy="310551"/>
          </a:xfrm>
          <a:prstGeom prst="rect">
            <a:avLst/>
          </a:prstGeom>
          <a:noFill/>
        </p:spPr>
      </p:pic>
      <p:pic>
        <p:nvPicPr>
          <p:cNvPr id="18" name="Picture 17" descr="AN_17396-176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705536"/>
            <a:ext cx="4724400" cy="25812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91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Analyzing Power in Run 13:</a:t>
            </a:r>
          </a:p>
          <a:p>
            <a:endParaRPr lang="en-US" b="1" i="1" dirty="0" smtClean="0"/>
          </a:p>
          <a:p>
            <a:r>
              <a:rPr lang="en-US" i="1" dirty="0" smtClean="0"/>
              <a:t>Variations of the measured value of AN are less than 1%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255 </a:t>
            </a:r>
            <a:r>
              <a:rPr lang="en-US" b="1" i="1" dirty="0" err="1" smtClean="0"/>
              <a:t>GeV</a:t>
            </a:r>
            <a:endParaRPr lang="en-US" b="1" i="1" dirty="0"/>
          </a:p>
        </p:txBody>
      </p:sp>
      <p:grpSp>
        <p:nvGrpSpPr>
          <p:cNvPr id="4" name="Group 20"/>
          <p:cNvGrpSpPr/>
          <p:nvPr/>
        </p:nvGrpSpPr>
        <p:grpSpPr>
          <a:xfrm>
            <a:off x="3505200" y="685800"/>
            <a:ext cx="4572000" cy="2994025"/>
            <a:chOff x="0" y="1143000"/>
            <a:chExt cx="5943600" cy="4594225"/>
          </a:xfrm>
        </p:grpSpPr>
        <p:pic>
          <p:nvPicPr>
            <p:cNvPr id="22" name="Picture 3" descr="hjet_energy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143000"/>
              <a:ext cx="5943600" cy="459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4953000" y="1295400"/>
              <a:ext cx="915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pp-CNI</a:t>
              </a: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287781" y="1259926"/>
              <a:ext cx="2628900" cy="4074074"/>
              <a:chOff x="1287781" y="1259926"/>
              <a:chExt cx="2628900" cy="407407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828800" y="1295400"/>
                <a:ext cx="1600200" cy="4038600"/>
              </a:xfrm>
              <a:prstGeom prst="rect">
                <a:avLst/>
              </a:prstGeom>
              <a:solidFill>
                <a:srgbClr val="FFCC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7" name="TextBox 14"/>
              <p:cNvSpPr txBox="1">
                <a:spLocks noChangeArrowheads="1"/>
              </p:cNvSpPr>
              <p:nvPr/>
            </p:nvSpPr>
            <p:spPr bwMode="auto">
              <a:xfrm>
                <a:off x="1287781" y="1259926"/>
                <a:ext cx="2628900" cy="708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i="1" dirty="0">
                    <a:latin typeface="Arial" charset="0"/>
                    <a:ea typeface="Arial" charset="0"/>
                    <a:cs typeface="Arial" charset="0"/>
                  </a:rPr>
                  <a:t>Used for polarization measurements</a:t>
                </a:r>
              </a:p>
            </p:txBody>
          </p:sp>
        </p:grp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990600" y="3481524"/>
              <a:ext cx="3505200" cy="146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400" dirty="0">
                  <a:latin typeface="Calibri" charset="0"/>
                </a:rPr>
                <a:t>24 </a:t>
              </a:r>
              <a:r>
                <a:rPr lang="en-US" sz="1400" dirty="0" err="1">
                  <a:latin typeface="Calibri" charset="0"/>
                </a:rPr>
                <a:t>GeV</a:t>
              </a:r>
              <a:r>
                <a:rPr lang="en-US" sz="1400" dirty="0">
                  <a:latin typeface="Calibri" charset="0"/>
                </a:rPr>
                <a:t>: PRD 79, 094014(2009)</a:t>
              </a:r>
            </a:p>
            <a:p>
              <a:pPr algn="l" eaLnBrk="1" hangingPunct="1"/>
              <a:r>
                <a:rPr lang="en-US" sz="1400" dirty="0">
                  <a:solidFill>
                    <a:srgbClr val="0000FF"/>
                  </a:solidFill>
                  <a:latin typeface="Calibri" charset="0"/>
                </a:rPr>
                <a:t>31 </a:t>
              </a:r>
              <a:r>
                <a:rPr lang="en-US" sz="1400" dirty="0" err="1">
                  <a:solidFill>
                    <a:srgbClr val="0000FF"/>
                  </a:solidFill>
                  <a:latin typeface="Calibri" charset="0"/>
                </a:rPr>
                <a:t>GeV</a:t>
              </a:r>
              <a:r>
                <a:rPr lang="en-US" sz="1400" dirty="0">
                  <a:solidFill>
                    <a:srgbClr val="0000FF"/>
                  </a:solidFill>
                  <a:latin typeface="Calibri" charset="0"/>
                </a:rPr>
                <a:t>: Preliminary</a:t>
              </a:r>
            </a:p>
            <a:p>
              <a:pPr algn="l" eaLnBrk="1" hangingPunct="1"/>
              <a:r>
                <a:rPr lang="en-US" sz="1400" dirty="0">
                  <a:solidFill>
                    <a:srgbClr val="008000"/>
                  </a:solidFill>
                  <a:latin typeface="Calibri" charset="0"/>
                </a:rPr>
                <a:t>100 </a:t>
              </a:r>
              <a:r>
                <a:rPr lang="en-US" sz="1400" dirty="0" err="1">
                  <a:solidFill>
                    <a:srgbClr val="008000"/>
                  </a:solidFill>
                  <a:latin typeface="Calibri" charset="0"/>
                </a:rPr>
                <a:t>GeV</a:t>
              </a:r>
              <a:r>
                <a:rPr lang="en-US" sz="1400" dirty="0">
                  <a:solidFill>
                    <a:srgbClr val="008000"/>
                  </a:solidFill>
                  <a:latin typeface="Calibri" charset="0"/>
                </a:rPr>
                <a:t>: PLB 638 (2006) 450</a:t>
              </a:r>
            </a:p>
            <a:p>
              <a:pPr algn="l" eaLnBrk="1" hangingPunct="1"/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250 </a:t>
              </a:r>
              <a:r>
                <a:rPr lang="en-US" sz="1400" dirty="0" err="1">
                  <a:solidFill>
                    <a:srgbClr val="FF0000"/>
                  </a:solidFill>
                  <a:latin typeface="Calibri" charset="0"/>
                </a:rPr>
                <a:t>GeV</a:t>
              </a:r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: Preliminary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 Systematic Errors in the H-Jet Measurements</a:t>
            </a:r>
            <a:endParaRPr lang="en-US" sz="2800" b="1" i="1" u="sng" dirty="0"/>
          </a:p>
        </p:txBody>
      </p:sp>
      <p:pic>
        <p:nvPicPr>
          <p:cNvPr id="2050" name="Picture 2" descr="P_{beam}=P_{jet}\times(a_{beam}/a_{jet}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737453" cy="495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12954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Jet Polarization</a:t>
            </a:r>
            <a:r>
              <a:rPr lang="en-US" sz="1600" b="1" dirty="0" smtClean="0"/>
              <a:t>: </a:t>
            </a:r>
            <a:r>
              <a:rPr lang="en-US" sz="1600" dirty="0" smtClean="0"/>
              <a:t>there are 2 hydrogen components in the jet:</a:t>
            </a:r>
          </a:p>
          <a:p>
            <a:r>
              <a:rPr lang="en-US" sz="1600" dirty="0" smtClean="0"/>
              <a:t>           - atomic with (measured) polarization </a:t>
            </a:r>
            <a:r>
              <a:rPr lang="en-US" sz="1600" i="1" dirty="0" smtClean="0">
                <a:solidFill>
                  <a:srgbClr val="0000CC"/>
                </a:solidFill>
              </a:rPr>
              <a:t>P</a:t>
            </a:r>
            <a:r>
              <a:rPr lang="en-US" sz="1600" i="1" baseline="-25000" dirty="0" smtClean="0">
                <a:solidFill>
                  <a:srgbClr val="0000CC"/>
                </a:solidFill>
              </a:rPr>
              <a:t>BR</a:t>
            </a:r>
            <a:r>
              <a:rPr lang="en-US" sz="1600" i="1" dirty="0" smtClean="0">
                <a:solidFill>
                  <a:srgbClr val="0000CC"/>
                </a:solidFill>
              </a:rPr>
              <a:t>≈96%</a:t>
            </a:r>
          </a:p>
          <a:p>
            <a:r>
              <a:rPr lang="en-US" sz="1600" i="1" dirty="0" smtClean="0">
                <a:solidFill>
                  <a:srgbClr val="0000CC"/>
                </a:solidFill>
              </a:rPr>
              <a:t>           - molecular (</a:t>
            </a:r>
            <a:r>
              <a:rPr lang="en-US" sz="1600" i="1" dirty="0" err="1" smtClean="0">
                <a:solidFill>
                  <a:srgbClr val="0000CC"/>
                </a:solidFill>
              </a:rPr>
              <a:t>unpolarized</a:t>
            </a:r>
            <a:r>
              <a:rPr lang="en-US" sz="1600" i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sz="1600" dirty="0" smtClean="0"/>
              <a:t>The admixture of molecular hydrogen was measured to be </a:t>
            </a:r>
            <a:r>
              <a:rPr lang="el-GR" sz="1600" i="1" dirty="0" smtClean="0">
                <a:solidFill>
                  <a:srgbClr val="0000CC"/>
                </a:solidFill>
              </a:rPr>
              <a:t>ε</a:t>
            </a:r>
            <a:r>
              <a:rPr lang="en-US" sz="1600" i="1" dirty="0" smtClean="0">
                <a:solidFill>
                  <a:srgbClr val="0000CC"/>
                </a:solidFill>
              </a:rPr>
              <a:t>≈ 3% </a:t>
            </a:r>
            <a:r>
              <a:rPr lang="en-US" sz="1600" dirty="0" smtClean="0"/>
              <a:t>but, but systematic errors of this measurement is not well known. The average polarization</a:t>
            </a:r>
          </a:p>
          <a:p>
            <a:r>
              <a:rPr lang="en-US" sz="1600" i="1" dirty="0" smtClean="0">
                <a:solidFill>
                  <a:srgbClr val="0000CC"/>
                </a:solidFill>
              </a:rPr>
              <a:t>P</a:t>
            </a:r>
            <a:r>
              <a:rPr lang="en-US" sz="1600" i="1" baseline="-25000" dirty="0" smtClean="0">
                <a:solidFill>
                  <a:srgbClr val="0000CC"/>
                </a:solidFill>
              </a:rPr>
              <a:t>jet</a:t>
            </a:r>
            <a:r>
              <a:rPr lang="en-US" sz="1600" i="1" dirty="0" smtClean="0">
                <a:solidFill>
                  <a:srgbClr val="0000CC"/>
                </a:solidFill>
              </a:rPr>
              <a:t> = (1- </a:t>
            </a:r>
            <a:r>
              <a:rPr lang="el-GR" sz="1600" i="1" dirty="0" smtClean="0">
                <a:solidFill>
                  <a:srgbClr val="0000CC"/>
                </a:solidFill>
              </a:rPr>
              <a:t>ε</a:t>
            </a:r>
            <a:r>
              <a:rPr lang="en-US" sz="1600" i="1" dirty="0" smtClean="0">
                <a:solidFill>
                  <a:srgbClr val="0000CC"/>
                </a:solidFill>
              </a:rPr>
              <a:t>) ×P</a:t>
            </a:r>
            <a:r>
              <a:rPr lang="en-US" sz="1600" i="1" baseline="-25000" dirty="0" smtClean="0">
                <a:solidFill>
                  <a:srgbClr val="0000CC"/>
                </a:solidFill>
              </a:rPr>
              <a:t>B</a:t>
            </a:r>
            <a:r>
              <a:rPr lang="en-US" sz="1600" baseline="-25000" dirty="0" smtClean="0">
                <a:solidFill>
                  <a:srgbClr val="0000CC"/>
                </a:solidFill>
              </a:rPr>
              <a:t>R </a:t>
            </a:r>
            <a:r>
              <a:rPr lang="en-US" sz="1600" dirty="0" smtClean="0"/>
              <a:t>should be used in analysis</a:t>
            </a:r>
          </a:p>
          <a:p>
            <a:endParaRPr lang="en-US" sz="1600" dirty="0" smtClean="0"/>
          </a:p>
          <a:p>
            <a:r>
              <a:rPr lang="en-US" sz="1600" b="1" u="sng" dirty="0" smtClean="0"/>
              <a:t>Background:</a:t>
            </a:r>
            <a:r>
              <a:rPr lang="en-US" sz="1600" b="1" i="1" dirty="0" smtClean="0">
                <a:solidFill>
                  <a:srgbClr val="0000CC"/>
                </a:solidFill>
              </a:rPr>
              <a:t> </a:t>
            </a:r>
          </a:p>
          <a:p>
            <a:endParaRPr lang="en-US" sz="1600" b="1" i="1" dirty="0" smtClean="0">
              <a:solidFill>
                <a:srgbClr val="0000CC"/>
              </a:solidFill>
            </a:endParaRPr>
          </a:p>
          <a:p>
            <a:r>
              <a:rPr lang="en-US" sz="1600" i="1" dirty="0" smtClean="0">
                <a:solidFill>
                  <a:srgbClr val="0000CC"/>
                </a:solidFill>
              </a:rPr>
              <a:t>r ~ 5% </a:t>
            </a:r>
            <a:r>
              <a:rPr lang="en-US" sz="1600" dirty="0" smtClean="0"/>
              <a:t>is background level </a:t>
            </a:r>
          </a:p>
          <a:p>
            <a:r>
              <a:rPr lang="en-US" sz="1600" dirty="0" smtClean="0"/>
              <a:t>For Jet asymmetry </a:t>
            </a:r>
            <a:r>
              <a:rPr lang="el-GR" sz="1600" i="1" dirty="0" smtClean="0">
                <a:solidFill>
                  <a:srgbClr val="0000CC"/>
                </a:solidFill>
              </a:rPr>
              <a:t>α</a:t>
            </a:r>
            <a:r>
              <a:rPr lang="en-US" sz="1600" i="1" dirty="0" smtClean="0">
                <a:solidFill>
                  <a:srgbClr val="0000CC"/>
                </a:solidFill>
              </a:rPr>
              <a:t>=0</a:t>
            </a:r>
            <a:r>
              <a:rPr lang="en-US" sz="1600" dirty="0" smtClean="0"/>
              <a:t>. For beam asymmetry </a:t>
            </a:r>
            <a:r>
              <a:rPr lang="el-GR" sz="1600" i="1" dirty="0" smtClean="0">
                <a:solidFill>
                  <a:srgbClr val="0000CC"/>
                </a:solidFill>
              </a:rPr>
              <a:t>α</a:t>
            </a:r>
            <a:r>
              <a:rPr lang="en-US" sz="1600" i="1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is unknown and may be as large as </a:t>
            </a:r>
            <a:r>
              <a:rPr lang="en-US" sz="1600" dirty="0" smtClean="0">
                <a:solidFill>
                  <a:srgbClr val="0000CC"/>
                </a:solidFill>
              </a:rPr>
              <a:t>1 (</a:t>
            </a:r>
            <a:r>
              <a:rPr lang="en-US" sz="1600" dirty="0" err="1" smtClean="0"/>
              <a:t>e.g</a:t>
            </a:r>
            <a:r>
              <a:rPr lang="en-US" sz="1600" dirty="0" smtClean="0"/>
              <a:t> for beam gas protons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  <a:r>
              <a:rPr lang="en-US" sz="1600" dirty="0" smtClean="0"/>
              <a:t>.</a:t>
            </a:r>
            <a:endParaRPr lang="en-US" sz="1600" u="sng" dirty="0" smtClean="0"/>
          </a:p>
          <a:p>
            <a:endParaRPr lang="en-US" sz="1600" b="1" u="sng" dirty="0" smtClean="0"/>
          </a:p>
          <a:p>
            <a:endParaRPr lang="en-US" sz="1600" b="1" u="sng" dirty="0" smtClean="0"/>
          </a:p>
          <a:p>
            <a:r>
              <a:rPr lang="en-US" sz="1600" dirty="0" smtClean="0"/>
              <a:t>(some previous experimental estimates gave </a:t>
            </a:r>
            <a:r>
              <a:rPr lang="el-GR" sz="1600" i="1" dirty="0" smtClean="0">
                <a:solidFill>
                  <a:srgbClr val="0000CC"/>
                </a:solidFill>
              </a:rPr>
              <a:t>α≈</a:t>
            </a:r>
            <a:r>
              <a:rPr lang="en-US" sz="1600" i="1" dirty="0" smtClean="0">
                <a:solidFill>
                  <a:srgbClr val="0000CC"/>
                </a:solidFill>
              </a:rPr>
              <a:t>0</a:t>
            </a:r>
            <a:r>
              <a:rPr lang="en-US" sz="1600" dirty="0" smtClean="0"/>
              <a:t>)</a:t>
            </a:r>
          </a:p>
        </p:txBody>
      </p:sp>
      <p:pic>
        <p:nvPicPr>
          <p:cNvPr id="12" name="Picture 2" descr="\mathbf { A_N^\mathrm{eff}=\frac{A_N+rA_N^\mathrm{bgr}}{1+r} = A_N\frac{1+\alpha r}{1+r};~~~~\alpha=A_N^\mathrm{bgr}/A_N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5029200" cy="571979"/>
          </a:xfrm>
          <a:prstGeom prst="rect">
            <a:avLst/>
          </a:prstGeom>
          <a:noFill/>
        </p:spPr>
      </p:pic>
      <p:pic>
        <p:nvPicPr>
          <p:cNvPr id="14" name="Picture 4" descr="\mathbf{P_\mathrm{meas}=P_\mathrm{beam}(1+\alpha r)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2286000" cy="2612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5334000"/>
            <a:ext cx="708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In ONLINE analysis  the value of </a:t>
            </a:r>
            <a:r>
              <a:rPr lang="en-US" sz="1600" b="1" i="1" dirty="0" smtClean="0">
                <a:solidFill>
                  <a:srgbClr val="0000CC"/>
                </a:solidFill>
              </a:rPr>
              <a:t>P</a:t>
            </a:r>
            <a:r>
              <a:rPr lang="en-US" sz="1600" b="1" i="1" baseline="-25000" dirty="0" smtClean="0">
                <a:solidFill>
                  <a:srgbClr val="0000CC"/>
                </a:solidFill>
              </a:rPr>
              <a:t>jet</a:t>
            </a:r>
            <a:r>
              <a:rPr lang="en-US" sz="1600" b="1" i="1" dirty="0" smtClean="0">
                <a:solidFill>
                  <a:srgbClr val="0000CC"/>
                </a:solidFill>
              </a:rPr>
              <a:t> = 92% </a:t>
            </a:r>
            <a:r>
              <a:rPr lang="en-US" sz="1600" b="1" i="1" dirty="0" smtClean="0"/>
              <a:t>was used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Estimation of background effect. Method I</a:t>
            </a:r>
            <a:endParaRPr lang="en-US" sz="2800" b="1" i="1" u="sng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1598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</a:rPr>
              <a:t>Oleg </a:t>
            </a:r>
            <a:r>
              <a:rPr lang="en-US" u="sng" dirty="0" err="1" smtClean="0">
                <a:solidFill>
                  <a:srgbClr val="0000CC"/>
                </a:solidFill>
              </a:rPr>
              <a:t>Eyser</a:t>
            </a:r>
            <a:r>
              <a:rPr lang="en-US" u="sng" dirty="0" smtClean="0">
                <a:solidFill>
                  <a:srgbClr val="0000CC"/>
                </a:solidFill>
              </a:rPr>
              <a:t>:</a:t>
            </a:r>
            <a:endParaRPr lang="en-US" u="sng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807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i="1" dirty="0" smtClean="0"/>
              <a:t> Bunches with a single beam (abort gaps) may be employed to understand background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Single beam stores (blue and yellow) at the end of Run 13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The method is under development. </a:t>
            </a:r>
            <a:endParaRPr lang="en-US" sz="1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5879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2590800"/>
            <a:ext cx="609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4.4 mm</a:t>
            </a:r>
            <a:endParaRPr lang="en-US" sz="1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Summary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861"/>
          <p:cNvSpPr txBox="1">
            <a:spLocks noChangeArrowheads="1"/>
          </p:cNvSpPr>
          <p:nvPr/>
        </p:nvSpPr>
        <p:spPr bwMode="auto">
          <a:xfrm>
            <a:off x="228600" y="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800" b="1" i="1" dirty="0">
                <a:ea typeface="ＭＳ Ｐゴシック" charset="-128"/>
                <a:cs typeface="ＭＳ Ｐゴシック" charset="-128"/>
              </a:rPr>
              <a:t>Recoil Spectrometer </a:t>
            </a:r>
            <a:r>
              <a:rPr kumimoji="1" lang="en-US" altLang="ja-JP" sz="2800" b="1" i="1" dirty="0" smtClean="0">
                <a:ea typeface="ＭＳ Ｐゴシック" charset="-128"/>
                <a:cs typeface="ＭＳ Ｐゴシック" charset="-128"/>
              </a:rPr>
              <a:t>Measurement</a:t>
            </a:r>
            <a:endParaRPr kumimoji="1" lang="en-US" altLang="ja-JP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77" name="Text Box 875"/>
          <p:cNvSpPr txBox="1">
            <a:spLocks noChangeArrowheads="1"/>
          </p:cNvSpPr>
          <p:nvPr/>
        </p:nvSpPr>
        <p:spPr bwMode="auto">
          <a:xfrm>
            <a:off x="4572000" y="4876800"/>
            <a:ext cx="4191000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Array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of Si detectors measures </a:t>
            </a:r>
            <a:r>
              <a:rPr lang="en-US" altLang="ja-JP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lang="en-US" altLang="ja-JP" b="1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</a:t>
            </a:r>
            <a:r>
              <a:rPr lang="en-US" altLang="ja-JP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&amp; </a:t>
            </a:r>
            <a:r>
              <a:rPr lang="en-US" altLang="ja-JP" b="1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tof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ja-JP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l" eaLnBrk="1" hangingPunct="1"/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of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recoil particles.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Channel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# corresponds to recoil angle </a:t>
            </a:r>
            <a:r>
              <a:rPr lang="en-US" altLang="ja-JP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</a:t>
            </a:r>
            <a:r>
              <a:rPr lang="en-US" altLang="ja-JP" b="1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R</a:t>
            </a:r>
            <a:r>
              <a:rPr lang="en-US" altLang="ja-JP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.</a:t>
            </a:r>
            <a:endParaRPr lang="en-US" altLang="ja-JP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2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correlations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(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lang="en-US" altLang="ja-JP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&amp; </a:t>
            </a:r>
            <a:r>
              <a:rPr lang="en-US" altLang="ja-JP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tof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) and (T</a:t>
            </a:r>
            <a:r>
              <a:rPr lang="en-US" altLang="ja-JP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&amp;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</a:t>
            </a:r>
            <a:r>
              <a:rPr lang="en-US" altLang="ja-JP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R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), </a:t>
            </a:r>
          </a:p>
          <a:p>
            <a:pPr algn="l" eaLnBrk="1" hangingPunct="1"/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    to isolate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the 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elastic process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</p:txBody>
      </p:sp>
      <p:grpSp>
        <p:nvGrpSpPr>
          <p:cNvPr id="22" name="Group 930"/>
          <p:cNvGrpSpPr>
            <a:grpSpLocks noChangeAspect="1"/>
          </p:cNvGrpSpPr>
          <p:nvPr/>
        </p:nvGrpSpPr>
        <p:grpSpPr bwMode="auto">
          <a:xfrm>
            <a:off x="4317849" y="1219200"/>
            <a:ext cx="4826151" cy="3505200"/>
            <a:chOff x="2584" y="2058"/>
            <a:chExt cx="3384" cy="2262"/>
          </a:xfrm>
        </p:grpSpPr>
        <p:pic>
          <p:nvPicPr>
            <p:cNvPr id="37237" name="Picture 931" descr="rainbow_bana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4" y="2058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238" name="Text Box 932"/>
            <p:cNvSpPr txBox="1">
              <a:spLocks noChangeArrowheads="1"/>
            </p:cNvSpPr>
            <p:nvPr/>
          </p:nvSpPr>
          <p:spPr bwMode="auto">
            <a:xfrm>
              <a:off x="4661" y="2326"/>
              <a:ext cx="1307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ja-JP" sz="2400" b="1" i="1" dirty="0" smtClean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Ch#1- 16</a:t>
              </a:r>
              <a:endParaRPr kumimoji="1" lang="en-US" altLang="ja-JP" sz="2400" b="1" i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228600" y="1219200"/>
            <a:ext cx="3865563" cy="1901825"/>
            <a:chOff x="152400" y="1009650"/>
            <a:chExt cx="3865563" cy="1901825"/>
          </a:xfrm>
        </p:grpSpPr>
        <p:sp>
          <p:nvSpPr>
            <p:cNvPr id="36869" name="Text Box 862"/>
            <p:cNvSpPr txBox="1">
              <a:spLocks noChangeArrowheads="1"/>
            </p:cNvSpPr>
            <p:nvPr/>
          </p:nvSpPr>
          <p:spPr bwMode="auto">
            <a:xfrm>
              <a:off x="152400" y="1662113"/>
              <a:ext cx="1597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ja-JP" sz="2000" dirty="0">
                  <a:solidFill>
                    <a:srgbClr val="0000CC"/>
                  </a:solidFill>
                  <a:ea typeface="ＭＳ Ｐゴシック" charset="-128"/>
                  <a:cs typeface="ＭＳ Ｐゴシック" charset="-128"/>
                </a:rPr>
                <a:t> proton beam</a:t>
              </a:r>
            </a:p>
          </p:txBody>
        </p:sp>
        <p:sp>
          <p:nvSpPr>
            <p:cNvPr id="36870" name="Line 863"/>
            <p:cNvSpPr>
              <a:spLocks noChangeShapeType="1"/>
            </p:cNvSpPr>
            <p:nvPr/>
          </p:nvSpPr>
          <p:spPr bwMode="auto">
            <a:xfrm flipV="1">
              <a:off x="1136650" y="2095500"/>
              <a:ext cx="647700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864"/>
            <p:cNvSpPr>
              <a:spLocks noChangeShapeType="1"/>
            </p:cNvSpPr>
            <p:nvPr/>
          </p:nvSpPr>
          <p:spPr bwMode="auto">
            <a:xfrm>
              <a:off x="2135188" y="2160588"/>
              <a:ext cx="395287" cy="203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865"/>
            <p:cNvSpPr txBox="1">
              <a:spLocks noChangeArrowheads="1"/>
            </p:cNvSpPr>
            <p:nvPr/>
          </p:nvSpPr>
          <p:spPr bwMode="auto">
            <a:xfrm>
              <a:off x="1562100" y="1009650"/>
              <a:ext cx="20081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ja-JP" sz="2000" dirty="0">
                  <a:solidFill>
                    <a:srgbClr val="0000CC"/>
                  </a:solidFill>
                  <a:ea typeface="ＭＳ Ｐゴシック" charset="-128"/>
                  <a:cs typeface="ＭＳ Ｐゴシック" charset="-128"/>
                </a:rPr>
                <a:t>Forward scattered</a:t>
              </a:r>
            </a:p>
            <a:p>
              <a:pPr algn="ctr" eaLnBrk="1" hangingPunct="1"/>
              <a:r>
                <a:rPr lang="en-US" altLang="ja-JP" sz="2000" dirty="0">
                  <a:solidFill>
                    <a:srgbClr val="0000CC"/>
                  </a:solidFill>
                  <a:ea typeface="ＭＳ Ｐゴシック" charset="-128"/>
                  <a:cs typeface="ＭＳ Ｐゴシック" charset="-128"/>
                </a:rPr>
                <a:t>proton</a:t>
              </a:r>
            </a:p>
          </p:txBody>
        </p:sp>
        <p:sp>
          <p:nvSpPr>
            <p:cNvPr id="36873" name="Text Box 866"/>
            <p:cNvSpPr txBox="1">
              <a:spLocks noChangeArrowheads="1"/>
            </p:cNvSpPr>
            <p:nvPr/>
          </p:nvSpPr>
          <p:spPr bwMode="auto">
            <a:xfrm>
              <a:off x="1512888" y="2197100"/>
              <a:ext cx="100171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ja-JP" sz="2000" dirty="0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rPr>
                <a:t>proton target </a:t>
              </a:r>
            </a:p>
          </p:txBody>
        </p:sp>
        <p:sp>
          <p:nvSpPr>
            <p:cNvPr id="36874" name="Text Box 867"/>
            <p:cNvSpPr txBox="1">
              <a:spLocks noChangeArrowheads="1"/>
            </p:cNvSpPr>
            <p:nvPr/>
          </p:nvSpPr>
          <p:spPr bwMode="auto">
            <a:xfrm>
              <a:off x="2438400" y="2514600"/>
              <a:ext cx="1485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ja-JP" sz="2000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rPr>
                <a:t>recoil proton</a:t>
              </a:r>
            </a:p>
          </p:txBody>
        </p:sp>
        <p:sp>
          <p:nvSpPr>
            <p:cNvPr id="36875" name="Oval 868"/>
            <p:cNvSpPr>
              <a:spLocks noChangeArrowheads="1"/>
            </p:cNvSpPr>
            <p:nvPr/>
          </p:nvSpPr>
          <p:spPr bwMode="auto">
            <a:xfrm>
              <a:off x="2586038" y="2339975"/>
              <a:ext cx="231775" cy="242888"/>
            </a:xfrm>
            <a:prstGeom prst="ellipse">
              <a:avLst/>
            </a:prstGeom>
            <a:gradFill rotWithShape="1">
              <a:gsLst>
                <a:gs pos="0">
                  <a:srgbClr val="5BAD5B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869"/>
            <p:cNvGrpSpPr>
              <a:grpSpLocks/>
            </p:cNvGrpSpPr>
            <p:nvPr/>
          </p:nvGrpSpPr>
          <p:grpSpPr bwMode="auto">
            <a:xfrm>
              <a:off x="704850" y="2095500"/>
              <a:ext cx="338138" cy="463550"/>
              <a:chOff x="317" y="1247"/>
              <a:chExt cx="213" cy="292"/>
            </a:xfrm>
          </p:grpSpPr>
          <p:sp>
            <p:nvSpPr>
              <p:cNvPr id="37277" name="AutoShape 870"/>
              <p:cNvSpPr>
                <a:spLocks noChangeArrowheads="1"/>
              </p:cNvSpPr>
              <p:nvPr/>
            </p:nvSpPr>
            <p:spPr bwMode="auto">
              <a:xfrm rot="-5400000">
                <a:off x="275" y="1377"/>
                <a:ext cx="292" cy="32"/>
              </a:xfrm>
              <a:prstGeom prst="rightArrow">
                <a:avLst>
                  <a:gd name="adj1" fmla="val 50000"/>
                  <a:gd name="adj2" fmla="val 228125"/>
                </a:avLst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8" name="Oval 871"/>
              <p:cNvSpPr>
                <a:spLocks noChangeArrowheads="1"/>
              </p:cNvSpPr>
              <p:nvPr/>
            </p:nvSpPr>
            <p:spPr bwMode="auto">
              <a:xfrm>
                <a:off x="344" y="1344"/>
                <a:ext cx="152" cy="15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9" name="Oval 872"/>
              <p:cNvSpPr>
                <a:spLocks noChangeArrowheads="1"/>
              </p:cNvSpPr>
              <p:nvPr/>
            </p:nvSpPr>
            <p:spPr bwMode="auto">
              <a:xfrm>
                <a:off x="317" y="1398"/>
                <a:ext cx="213" cy="68"/>
              </a:xfrm>
              <a:prstGeom prst="ellips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80" name="Oval 873"/>
              <p:cNvSpPr>
                <a:spLocks noChangeArrowheads="1"/>
              </p:cNvSpPr>
              <p:nvPr/>
            </p:nvSpPr>
            <p:spPr bwMode="auto">
              <a:xfrm>
                <a:off x="349" y="1362"/>
                <a:ext cx="144" cy="10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81" name="Line 874"/>
              <p:cNvSpPr>
                <a:spLocks noChangeShapeType="1"/>
              </p:cNvSpPr>
              <p:nvPr/>
            </p:nvSpPr>
            <p:spPr bwMode="auto">
              <a:xfrm flipV="1">
                <a:off x="407" y="1466"/>
                <a:ext cx="39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876"/>
            <p:cNvGrpSpPr>
              <a:grpSpLocks/>
            </p:cNvGrpSpPr>
            <p:nvPr/>
          </p:nvGrpSpPr>
          <p:grpSpPr bwMode="auto">
            <a:xfrm>
              <a:off x="1703388" y="1685925"/>
              <a:ext cx="338137" cy="463550"/>
              <a:chOff x="317" y="1247"/>
              <a:chExt cx="213" cy="292"/>
            </a:xfrm>
          </p:grpSpPr>
          <p:sp>
            <p:nvSpPr>
              <p:cNvPr id="37272" name="AutoShape 877"/>
              <p:cNvSpPr>
                <a:spLocks noChangeArrowheads="1"/>
              </p:cNvSpPr>
              <p:nvPr/>
            </p:nvSpPr>
            <p:spPr bwMode="auto">
              <a:xfrm rot="-5400000">
                <a:off x="275" y="1377"/>
                <a:ext cx="292" cy="32"/>
              </a:xfrm>
              <a:prstGeom prst="rightArrow">
                <a:avLst>
                  <a:gd name="adj1" fmla="val 50000"/>
                  <a:gd name="adj2" fmla="val 228125"/>
                </a:avLst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3" name="Oval 878"/>
              <p:cNvSpPr>
                <a:spLocks noChangeArrowheads="1"/>
              </p:cNvSpPr>
              <p:nvPr/>
            </p:nvSpPr>
            <p:spPr bwMode="auto">
              <a:xfrm>
                <a:off x="344" y="1344"/>
                <a:ext cx="152" cy="15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4" name="Oval 879"/>
              <p:cNvSpPr>
                <a:spLocks noChangeArrowheads="1"/>
              </p:cNvSpPr>
              <p:nvPr/>
            </p:nvSpPr>
            <p:spPr bwMode="auto">
              <a:xfrm>
                <a:off x="317" y="1398"/>
                <a:ext cx="213" cy="68"/>
              </a:xfrm>
              <a:prstGeom prst="ellips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5" name="Oval 880"/>
              <p:cNvSpPr>
                <a:spLocks noChangeArrowheads="1"/>
              </p:cNvSpPr>
              <p:nvPr/>
            </p:nvSpPr>
            <p:spPr bwMode="auto">
              <a:xfrm>
                <a:off x="349" y="1362"/>
                <a:ext cx="144" cy="10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6" name="Line 881"/>
              <p:cNvSpPr>
                <a:spLocks noChangeShapeType="1"/>
              </p:cNvSpPr>
              <p:nvPr/>
            </p:nvSpPr>
            <p:spPr bwMode="auto">
              <a:xfrm flipV="1">
                <a:off x="407" y="1466"/>
                <a:ext cx="39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82"/>
            <p:cNvGrpSpPr>
              <a:grpSpLocks/>
            </p:cNvGrpSpPr>
            <p:nvPr/>
          </p:nvGrpSpPr>
          <p:grpSpPr bwMode="auto">
            <a:xfrm>
              <a:off x="1849438" y="1806575"/>
              <a:ext cx="323850" cy="463550"/>
              <a:chOff x="4059" y="2893"/>
              <a:chExt cx="349" cy="476"/>
            </a:xfrm>
          </p:grpSpPr>
          <p:sp>
            <p:nvSpPr>
              <p:cNvPr id="37267" name="AutoShape 883"/>
              <p:cNvSpPr>
                <a:spLocks noChangeArrowheads="1"/>
              </p:cNvSpPr>
              <p:nvPr/>
            </p:nvSpPr>
            <p:spPr bwMode="auto">
              <a:xfrm rot="-5400000">
                <a:off x="3992" y="3105"/>
                <a:ext cx="476" cy="51"/>
              </a:xfrm>
              <a:prstGeom prst="rightArrow">
                <a:avLst>
                  <a:gd name="adj1" fmla="val 50000"/>
                  <a:gd name="adj2" fmla="val 23333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68" name="Oval 884"/>
              <p:cNvSpPr>
                <a:spLocks noChangeArrowheads="1"/>
              </p:cNvSpPr>
              <p:nvPr/>
            </p:nvSpPr>
            <p:spPr bwMode="auto">
              <a:xfrm>
                <a:off x="4103" y="3052"/>
                <a:ext cx="249" cy="249"/>
              </a:xfrm>
              <a:prstGeom prst="ellipse">
                <a:avLst/>
              </a:prstGeom>
              <a:gradFill rotWithShape="1">
                <a:gsLst>
                  <a:gs pos="0">
                    <a:srgbClr val="5BAD5B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69" name="Oval 885"/>
              <p:cNvSpPr>
                <a:spLocks noChangeArrowheads="1"/>
              </p:cNvSpPr>
              <p:nvPr/>
            </p:nvSpPr>
            <p:spPr bwMode="auto">
              <a:xfrm>
                <a:off x="4059" y="3139"/>
                <a:ext cx="349" cy="11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0" name="Oval 886"/>
              <p:cNvSpPr>
                <a:spLocks noChangeArrowheads="1"/>
              </p:cNvSpPr>
              <p:nvPr/>
            </p:nvSpPr>
            <p:spPr bwMode="auto">
              <a:xfrm>
                <a:off x="4111" y="3080"/>
                <a:ext cx="237" cy="165"/>
              </a:xfrm>
              <a:prstGeom prst="ellipse">
                <a:avLst/>
              </a:prstGeom>
              <a:gradFill rotWithShape="1">
                <a:gsLst>
                  <a:gs pos="0">
                    <a:srgbClr val="55AA55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1" name="Line 887"/>
              <p:cNvSpPr>
                <a:spLocks noChangeShapeType="1"/>
              </p:cNvSpPr>
              <p:nvPr/>
            </p:nvSpPr>
            <p:spPr bwMode="auto">
              <a:xfrm flipV="1">
                <a:off x="4206" y="3249"/>
                <a:ext cx="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2971800" y="1828800"/>
            <a:ext cx="1046163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Equation" r:id="rId4" imgW="939800" imgH="266700" progId="Equation.3">
                    <p:embed/>
                  </p:oleObj>
                </mc:Choice>
                <mc:Fallback>
                  <p:oleObj name="Equation" r:id="rId4" imgW="9398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1828800"/>
                          <a:ext cx="1046163" cy="3778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95" name="Line 937"/>
            <p:cNvSpPr>
              <a:spLocks noChangeShapeType="1"/>
            </p:cNvSpPr>
            <p:nvPr/>
          </p:nvSpPr>
          <p:spPr bwMode="auto">
            <a:xfrm flipV="1">
              <a:off x="2216150" y="1774825"/>
              <a:ext cx="576263" cy="2079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6" name="Oval 938"/>
            <p:cNvSpPr>
              <a:spLocks noChangeArrowheads="1"/>
            </p:cNvSpPr>
            <p:nvPr/>
          </p:nvSpPr>
          <p:spPr bwMode="auto">
            <a:xfrm>
              <a:off x="2873375" y="1574800"/>
              <a:ext cx="231775" cy="242888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sz="18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533400" y="3581400"/>
            <a:ext cx="3584575" cy="2898775"/>
            <a:chOff x="1177925" y="2819400"/>
            <a:chExt cx="3584575" cy="2898775"/>
          </a:xfrm>
        </p:grpSpPr>
        <p:grpSp>
          <p:nvGrpSpPr>
            <p:cNvPr id="23" name="Group 939"/>
            <p:cNvGrpSpPr>
              <a:grpSpLocks/>
            </p:cNvGrpSpPr>
            <p:nvPr/>
          </p:nvGrpSpPr>
          <p:grpSpPr bwMode="auto">
            <a:xfrm>
              <a:off x="2324100" y="4533900"/>
              <a:ext cx="588963" cy="550863"/>
              <a:chOff x="1544" y="3064"/>
              <a:chExt cx="371" cy="347"/>
            </a:xfrm>
          </p:grpSpPr>
          <p:sp>
            <p:nvSpPr>
              <p:cNvPr id="37235" name="Arc 940"/>
              <p:cNvSpPr>
                <a:spLocks/>
              </p:cNvSpPr>
              <p:nvPr/>
            </p:nvSpPr>
            <p:spPr bwMode="auto">
              <a:xfrm rot="3412909">
                <a:off x="1759" y="3047"/>
                <a:ext cx="88" cy="122"/>
              </a:xfrm>
              <a:custGeom>
                <a:avLst/>
                <a:gdLst>
                  <a:gd name="T0" fmla="*/ 0 w 21600"/>
                  <a:gd name="T1" fmla="*/ 0 h 21600"/>
                  <a:gd name="T2" fmla="*/ 88 w 21600"/>
                  <a:gd name="T3" fmla="*/ 122 h 21600"/>
                  <a:gd name="T4" fmla="*/ 0 w 21600"/>
                  <a:gd name="T5" fmla="*/ 12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6" name="Text Box 941"/>
              <p:cNvSpPr txBox="1">
                <a:spLocks noChangeArrowheads="1"/>
              </p:cNvSpPr>
              <p:nvPr/>
            </p:nvSpPr>
            <p:spPr bwMode="auto">
              <a:xfrm>
                <a:off x="1544" y="3084"/>
                <a:ext cx="37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ja-JP" sz="28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  <a:sym typeface="Symbol" charset="2"/>
                  </a:rPr>
                  <a:t></a:t>
                </a:r>
                <a:r>
                  <a:rPr kumimoji="1" lang="en-US" altLang="ja-JP" sz="2800" baseline="-25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  <a:sym typeface="Symbol" charset="2"/>
                  </a:rPr>
                  <a:t>R</a:t>
                </a:r>
              </a:p>
            </p:txBody>
          </p:sp>
        </p:grpSp>
        <p:sp>
          <p:nvSpPr>
            <p:cNvPr id="36898" name="Line 942"/>
            <p:cNvSpPr>
              <a:spLocks noChangeShapeType="1"/>
            </p:cNvSpPr>
            <p:nvPr/>
          </p:nvSpPr>
          <p:spPr bwMode="auto">
            <a:xfrm flipH="1" flipV="1">
              <a:off x="2182813" y="4352925"/>
              <a:ext cx="6350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943"/>
            <p:cNvGrpSpPr>
              <a:grpSpLocks/>
            </p:cNvGrpSpPr>
            <p:nvPr/>
          </p:nvGrpSpPr>
          <p:grpSpPr bwMode="auto">
            <a:xfrm>
              <a:off x="1447800" y="2819400"/>
              <a:ext cx="1128713" cy="1490663"/>
              <a:chOff x="1467" y="2381"/>
              <a:chExt cx="1317" cy="1519"/>
            </a:xfrm>
          </p:grpSpPr>
          <p:sp>
            <p:nvSpPr>
              <p:cNvPr id="37219" name="Freeform 944"/>
              <p:cNvSpPr>
                <a:spLocks/>
              </p:cNvSpPr>
              <p:nvPr/>
            </p:nvSpPr>
            <p:spPr bwMode="auto">
              <a:xfrm>
                <a:off x="1467" y="2852"/>
                <a:ext cx="104" cy="104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0" name="Freeform 945"/>
              <p:cNvSpPr>
                <a:spLocks/>
              </p:cNvSpPr>
              <p:nvPr/>
            </p:nvSpPr>
            <p:spPr bwMode="auto">
              <a:xfrm>
                <a:off x="1552" y="2821"/>
                <a:ext cx="96" cy="1056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1" name="Freeform 946"/>
              <p:cNvSpPr>
                <a:spLocks/>
              </p:cNvSpPr>
              <p:nvPr/>
            </p:nvSpPr>
            <p:spPr bwMode="auto">
              <a:xfrm>
                <a:off x="1632" y="2789"/>
                <a:ext cx="104" cy="1056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2" name="Freeform 947"/>
              <p:cNvSpPr>
                <a:spLocks/>
              </p:cNvSpPr>
              <p:nvPr/>
            </p:nvSpPr>
            <p:spPr bwMode="auto">
              <a:xfrm>
                <a:off x="1716" y="2757"/>
                <a:ext cx="96" cy="106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3" name="Freeform 948"/>
              <p:cNvSpPr>
                <a:spLocks/>
              </p:cNvSpPr>
              <p:nvPr/>
            </p:nvSpPr>
            <p:spPr bwMode="auto">
              <a:xfrm>
                <a:off x="1792" y="2729"/>
                <a:ext cx="104" cy="106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4" name="Freeform 949"/>
              <p:cNvSpPr>
                <a:spLocks/>
              </p:cNvSpPr>
              <p:nvPr/>
            </p:nvSpPr>
            <p:spPr bwMode="auto">
              <a:xfrm>
                <a:off x="1876" y="2697"/>
                <a:ext cx="96" cy="1072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5" name="Freeform 950"/>
              <p:cNvSpPr>
                <a:spLocks/>
              </p:cNvSpPr>
              <p:nvPr/>
            </p:nvSpPr>
            <p:spPr bwMode="auto">
              <a:xfrm>
                <a:off x="1956" y="2665"/>
                <a:ext cx="104" cy="1072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6" name="Freeform 951"/>
              <p:cNvSpPr>
                <a:spLocks/>
              </p:cNvSpPr>
              <p:nvPr/>
            </p:nvSpPr>
            <p:spPr bwMode="auto">
              <a:xfrm>
                <a:off x="2040" y="2633"/>
                <a:ext cx="96" cy="1080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7" name="Freeform 952"/>
              <p:cNvSpPr>
                <a:spLocks/>
              </p:cNvSpPr>
              <p:nvPr/>
            </p:nvSpPr>
            <p:spPr bwMode="auto">
              <a:xfrm>
                <a:off x="2116" y="2601"/>
                <a:ext cx="104" cy="1092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8" name="Freeform 953"/>
              <p:cNvSpPr>
                <a:spLocks/>
              </p:cNvSpPr>
              <p:nvPr/>
            </p:nvSpPr>
            <p:spPr bwMode="auto">
              <a:xfrm>
                <a:off x="2200" y="2569"/>
                <a:ext cx="96" cy="1100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9" name="Freeform 954"/>
              <p:cNvSpPr>
                <a:spLocks/>
              </p:cNvSpPr>
              <p:nvPr/>
            </p:nvSpPr>
            <p:spPr bwMode="auto">
              <a:xfrm>
                <a:off x="2280" y="2537"/>
                <a:ext cx="104" cy="1100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0" name="Freeform 955"/>
              <p:cNvSpPr>
                <a:spLocks/>
              </p:cNvSpPr>
              <p:nvPr/>
            </p:nvSpPr>
            <p:spPr bwMode="auto">
              <a:xfrm>
                <a:off x="2364" y="2505"/>
                <a:ext cx="96" cy="110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1" name="Freeform 956"/>
              <p:cNvSpPr>
                <a:spLocks/>
              </p:cNvSpPr>
              <p:nvPr/>
            </p:nvSpPr>
            <p:spPr bwMode="auto">
              <a:xfrm>
                <a:off x="2440" y="2477"/>
                <a:ext cx="104" cy="110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2" name="Freeform 957"/>
              <p:cNvSpPr>
                <a:spLocks/>
              </p:cNvSpPr>
              <p:nvPr/>
            </p:nvSpPr>
            <p:spPr bwMode="auto">
              <a:xfrm>
                <a:off x="2524" y="2445"/>
                <a:ext cx="96" cy="1116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3" name="Freeform 958"/>
              <p:cNvSpPr>
                <a:spLocks/>
              </p:cNvSpPr>
              <p:nvPr/>
            </p:nvSpPr>
            <p:spPr bwMode="auto">
              <a:xfrm>
                <a:off x="2604" y="2412"/>
                <a:ext cx="104" cy="1116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4" name="Freeform 959"/>
              <p:cNvSpPr>
                <a:spLocks/>
              </p:cNvSpPr>
              <p:nvPr/>
            </p:nvSpPr>
            <p:spPr bwMode="auto">
              <a:xfrm>
                <a:off x="2688" y="2381"/>
                <a:ext cx="96" cy="112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900" name="Line 960"/>
            <p:cNvSpPr>
              <a:spLocks noChangeShapeType="1"/>
            </p:cNvSpPr>
            <p:nvPr/>
          </p:nvSpPr>
          <p:spPr bwMode="auto">
            <a:xfrm flipV="1">
              <a:off x="2203450" y="3948113"/>
              <a:ext cx="1023938" cy="40481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1" name="Line 961"/>
            <p:cNvSpPr>
              <a:spLocks noChangeShapeType="1"/>
            </p:cNvSpPr>
            <p:nvPr/>
          </p:nvSpPr>
          <p:spPr bwMode="auto">
            <a:xfrm flipH="1">
              <a:off x="1177925" y="4357688"/>
              <a:ext cx="1004888" cy="43656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2" name="Line 962"/>
            <p:cNvSpPr>
              <a:spLocks noChangeShapeType="1"/>
            </p:cNvSpPr>
            <p:nvPr/>
          </p:nvSpPr>
          <p:spPr bwMode="auto">
            <a:xfrm>
              <a:off x="1503363" y="3943350"/>
              <a:ext cx="1557337" cy="9890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963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203" name="Freeform 964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4" name="Freeform 965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5" name="Freeform 966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6" name="Freeform 967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7" name="Freeform 968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8" name="Freeform 969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9" name="Freeform 970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0" name="Freeform 971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1" name="Freeform 972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2" name="Freeform 973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3" name="Freeform 974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4" name="Freeform 975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5" name="Freeform 976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6" name="Freeform 977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7" name="Freeform 978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8" name="Freeform 979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980"/>
            <p:cNvGrpSpPr>
              <a:grpSpLocks/>
            </p:cNvGrpSpPr>
            <p:nvPr/>
          </p:nvGrpSpPr>
          <p:grpSpPr bwMode="auto">
            <a:xfrm>
              <a:off x="2120900" y="4011613"/>
              <a:ext cx="150813" cy="677862"/>
              <a:chOff x="1400" y="1704"/>
              <a:chExt cx="176" cy="464"/>
            </a:xfrm>
          </p:grpSpPr>
          <p:sp>
            <p:nvSpPr>
              <p:cNvPr id="37200" name="Oval 981"/>
              <p:cNvSpPr>
                <a:spLocks noChangeArrowheads="1"/>
              </p:cNvSpPr>
              <p:nvPr/>
            </p:nvSpPr>
            <p:spPr bwMode="auto">
              <a:xfrm>
                <a:off x="1400" y="1704"/>
                <a:ext cx="176" cy="96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1" name="Oval 982"/>
              <p:cNvSpPr>
                <a:spLocks noChangeArrowheads="1"/>
              </p:cNvSpPr>
              <p:nvPr/>
            </p:nvSpPr>
            <p:spPr bwMode="auto">
              <a:xfrm>
                <a:off x="1400" y="2072"/>
                <a:ext cx="176" cy="96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2" name="Rectangle 983"/>
              <p:cNvSpPr>
                <a:spLocks noChangeArrowheads="1"/>
              </p:cNvSpPr>
              <p:nvPr/>
            </p:nvSpPr>
            <p:spPr bwMode="auto">
              <a:xfrm>
                <a:off x="1400" y="1744"/>
                <a:ext cx="176" cy="376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984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184" name="Freeform 985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5" name="Freeform 986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6" name="Freeform 987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7" name="Freeform 988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8" name="Freeform 989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9" name="Freeform 990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0" name="Freeform 991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1" name="Freeform 992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2" name="Freeform 993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3" name="Freeform 994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4" name="Freeform 995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5" name="Freeform 996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6" name="Freeform 997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7" name="Freeform 998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8" name="Freeform 999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9" name="Freeform 1000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001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168" name="Freeform 1002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9" name="Freeform 1003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0" name="Freeform 1004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1" name="Freeform 1005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2" name="Freeform 1006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3" name="Freeform 1007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4" name="Freeform 1008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5" name="Freeform 1009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6" name="Freeform 1010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7" name="Freeform 1011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8" name="Freeform 1012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9" name="Freeform 1013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0" name="Freeform 1014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1" name="Freeform 1015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2" name="Freeform 1016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3" name="Freeform 1017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018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152" name="Freeform 1019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3" name="Freeform 1020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4" name="Freeform 1021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5" name="Freeform 1022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6" name="Freeform 1023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7" name="Freeform 1024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8" name="Freeform 1025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9" name="Freeform 1026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0" name="Freeform 1027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1" name="Freeform 1028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2" name="Freeform 1029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3" name="Freeform 1030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4" name="Freeform 1031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5" name="Freeform 1032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6" name="Freeform 1033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7" name="Freeform 1034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035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136" name="Freeform 1036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7" name="Freeform 1037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8" name="Freeform 1038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9" name="Freeform 1039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0" name="Freeform 1040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1" name="Freeform 1041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2" name="Freeform 1042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3" name="Freeform 1043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4" name="Freeform 1044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5" name="Freeform 1045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6" name="Freeform 1046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7" name="Freeform 1047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8" name="Freeform 1048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9" name="Freeform 1049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0" name="Freeform 1050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1" name="Freeform 1051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052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120" name="Freeform 1053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1" name="Freeform 1054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2" name="Freeform 1055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3" name="Freeform 1056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4" name="Freeform 1057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5" name="Freeform 1058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6" name="Freeform 1059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7" name="Freeform 1060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8" name="Freeform 1061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9" name="Freeform 1062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0" name="Freeform 1063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1" name="Freeform 1064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2" name="Freeform 1065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3" name="Freeform 1066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4" name="Freeform 1067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5" name="Freeform 1068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64" name="Group 1069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104" name="Freeform 1070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5" name="Freeform 1071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6" name="Freeform 1072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7" name="Freeform 1073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8" name="Freeform 1074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9" name="Freeform 1075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0" name="Freeform 1076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1" name="Freeform 1077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2" name="Freeform 1078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3" name="Freeform 1079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4" name="Freeform 1080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5" name="Freeform 1081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6" name="Freeform 1082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7" name="Freeform 1083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8" name="Freeform 1084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9" name="Freeform 1085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65" name="Group 1086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088" name="Freeform 1087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9" name="Freeform 1088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0" name="Freeform 1089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1" name="Freeform 1090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2" name="Freeform 1091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3" name="Freeform 1092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4" name="Freeform 1093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5" name="Freeform 1094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6" name="Freeform 1095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7" name="Freeform 1096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8" name="Freeform 1097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9" name="Freeform 1098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0" name="Freeform 1099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1" name="Freeform 1100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2" name="Freeform 1101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3" name="Freeform 1102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67" name="Group 1103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072" name="Freeform 1104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3" name="Freeform 1105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4" name="Freeform 1106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5" name="Freeform 1107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6" name="Freeform 1108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7" name="Freeform 1109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8" name="Freeform 1110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9" name="Freeform 1111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0" name="Freeform 1112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1" name="Freeform 1113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2" name="Freeform 1114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3" name="Freeform 1115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4" name="Freeform 1116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5" name="Freeform 1117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6" name="Freeform 1118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7" name="Freeform 1119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6" name="Group 1120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056" name="Freeform 1121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7" name="Freeform 1122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8" name="Freeform 1123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9" name="Freeform 1124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0" name="Freeform 1125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1" name="Freeform 1126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2" name="Freeform 1127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3" name="Freeform 1128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4" name="Freeform 1129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5" name="Freeform 1130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6" name="Freeform 1131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7" name="Freeform 1132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8" name="Freeform 1133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9" name="Freeform 1134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0" name="Freeform 1135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1" name="Freeform 1136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8" name="Group 1137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040" name="Freeform 1138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1" name="Freeform 1139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2" name="Freeform 1140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3" name="Freeform 1141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4" name="Freeform 1142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5" name="Freeform 1143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6" name="Freeform 1144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7" name="Freeform 1145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8" name="Freeform 1146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9" name="Freeform 1147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0" name="Freeform 1148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1" name="Freeform 1149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2" name="Freeform 1150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3" name="Freeform 1151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4" name="Freeform 1152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5" name="Freeform 1153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9" name="Group 1154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024" name="Freeform 1155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5" name="Freeform 1156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6" name="Freeform 1157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7" name="Freeform 1158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8" name="Freeform 1159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9" name="Freeform 1160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0" name="Freeform 1161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1" name="Freeform 1162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2" name="Freeform 1163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3" name="Freeform 1164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4" name="Freeform 1165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5" name="Freeform 1166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6" name="Freeform 1167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7" name="Freeform 1168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8" name="Freeform 1169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9" name="Freeform 1170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0" name="Group 1171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7008" name="Freeform 1172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9" name="Freeform 1173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0" name="Freeform 1174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1" name="Freeform 1175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2" name="Freeform 1176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3" name="Freeform 1177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4" name="Freeform 1178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5" name="Freeform 1179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6" name="Freeform 1180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7" name="Freeform 1181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8" name="Freeform 1182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9" name="Freeform 1183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0" name="Freeform 1184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1" name="Freeform 1185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2" name="Freeform 1186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3" name="Freeform 1187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1" name="Group 1188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6992" name="Freeform 1189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3" name="Freeform 1190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4" name="Freeform 1191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5" name="Freeform 1192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6" name="Freeform 1193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7" name="Freeform 1194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8" name="Freeform 1195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9" name="Freeform 1196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0" name="Freeform 1197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1" name="Freeform 1198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2" name="Freeform 1199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3" name="Freeform 1200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4" name="Freeform 1201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5" name="Freeform 1202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6" name="Freeform 1203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7" name="Freeform 1204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2" name="Group 1205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6976" name="Freeform 1206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7" name="Freeform 1207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8" name="Freeform 1208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9" name="Freeform 1209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0" name="Freeform 1210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1" name="Freeform 1211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2" name="Freeform 1212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3" name="Freeform 1213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4" name="Freeform 1214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5" name="Freeform 1215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6" name="Freeform 1216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7" name="Freeform 1217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8" name="Freeform 1218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9" name="Freeform 1219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0" name="Freeform 1220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1" name="Freeform 1221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3" name="Group 1222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6960" name="Freeform 1223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1" name="Freeform 1224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2" name="Freeform 1225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3" name="Freeform 1226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4" name="Freeform 1227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5" name="Freeform 1228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6" name="Freeform 1229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7" name="Freeform 1230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8" name="Freeform 1231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9" name="Freeform 1232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0" name="Freeform 1233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1" name="Freeform 1234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2" name="Freeform 1235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3" name="Freeform 1236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4" name="Freeform 1237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5" name="Freeform 1238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4" name="Group 1239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6944" name="Freeform 1240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5" name="Freeform 1241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6" name="Freeform 1242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7" name="Freeform 1243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8" name="Freeform 1244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9" name="Freeform 1245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0" name="Freeform 1246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1" name="Freeform 1247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2" name="Freeform 1248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3" name="Freeform 1249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4" name="Freeform 1250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5" name="Freeform 1251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6" name="Freeform 1252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7" name="Freeform 1253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8" name="Freeform 1254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9" name="Freeform 1255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5" name="Group 1256"/>
            <p:cNvGrpSpPr>
              <a:grpSpLocks/>
            </p:cNvGrpSpPr>
            <p:nvPr/>
          </p:nvGrpSpPr>
          <p:grpSpPr bwMode="auto">
            <a:xfrm>
              <a:off x="3101975" y="3800475"/>
              <a:ext cx="1127125" cy="1606550"/>
              <a:chOff x="1893" y="2060"/>
              <a:chExt cx="807" cy="701"/>
            </a:xfrm>
          </p:grpSpPr>
          <p:sp>
            <p:nvSpPr>
              <p:cNvPr id="36928" name="Freeform 1257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9" name="Freeform 1258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0" name="Freeform 1259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1" name="Freeform 1260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2" name="Freeform 1261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3" name="Freeform 1262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4" name="Freeform 1263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5" name="Freeform 1264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6" name="Freeform 1265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7" name="Freeform 1266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8" name="Freeform 1267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9" name="Freeform 1268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0" name="Freeform 1269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1" name="Freeform 1270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2" name="Freeform 1271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3" name="Freeform 1272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>
                  <a:gd name="T0" fmla="*/ 0 w 92"/>
                  <a:gd name="T1" fmla="*/ 36 h 1056"/>
                  <a:gd name="T2" fmla="*/ 16 w 92"/>
                  <a:gd name="T3" fmla="*/ 1056 h 1056"/>
                  <a:gd name="T4" fmla="*/ 92 w 92"/>
                  <a:gd name="T5" fmla="*/ 1024 h 1056"/>
                  <a:gd name="T6" fmla="*/ 92 w 92"/>
                  <a:gd name="T7" fmla="*/ 0 h 1056"/>
                  <a:gd name="T8" fmla="*/ 0 w 92"/>
                  <a:gd name="T9" fmla="*/ 3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56"/>
                  <a:gd name="T17" fmla="*/ 92 w 92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86" name="Group 1273"/>
            <p:cNvGrpSpPr>
              <a:grpSpLocks/>
            </p:cNvGrpSpPr>
            <p:nvPr/>
          </p:nvGrpSpPr>
          <p:grpSpPr bwMode="auto">
            <a:xfrm>
              <a:off x="2182813" y="4346575"/>
              <a:ext cx="1492250" cy="398463"/>
              <a:chOff x="1391" y="986"/>
              <a:chExt cx="940" cy="251"/>
            </a:xfrm>
          </p:grpSpPr>
          <p:sp>
            <p:nvSpPr>
              <p:cNvPr id="36926" name="Line 1274"/>
              <p:cNvSpPr>
                <a:spLocks noChangeShapeType="1"/>
              </p:cNvSpPr>
              <p:nvPr/>
            </p:nvSpPr>
            <p:spPr bwMode="auto">
              <a:xfrm>
                <a:off x="1391" y="986"/>
                <a:ext cx="940" cy="2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7" name="Line 1275"/>
              <p:cNvSpPr>
                <a:spLocks noChangeShapeType="1"/>
              </p:cNvSpPr>
              <p:nvPr/>
            </p:nvSpPr>
            <p:spPr bwMode="auto">
              <a:xfrm>
                <a:off x="1391" y="990"/>
                <a:ext cx="586" cy="15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923" name="Text Box 1276"/>
            <p:cNvSpPr txBox="1">
              <a:spLocks noChangeArrowheads="1"/>
            </p:cNvSpPr>
            <p:nvPr/>
          </p:nvSpPr>
          <p:spPr bwMode="auto">
            <a:xfrm>
              <a:off x="2997200" y="5321300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Ch#1</a:t>
              </a:r>
            </a:p>
          </p:txBody>
        </p:sp>
        <p:sp>
          <p:nvSpPr>
            <p:cNvPr id="36924" name="Text Box 1277"/>
            <p:cNvSpPr txBox="1">
              <a:spLocks noChangeArrowheads="1"/>
            </p:cNvSpPr>
            <p:nvPr/>
          </p:nvSpPr>
          <p:spPr bwMode="auto">
            <a:xfrm>
              <a:off x="3860800" y="4965700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#16</a:t>
              </a:r>
            </a:p>
          </p:txBody>
        </p:sp>
        <p:sp>
          <p:nvSpPr>
            <p:cNvPr id="36925" name="Line 1278"/>
            <p:cNvSpPr>
              <a:spLocks noChangeShapeType="1"/>
            </p:cNvSpPr>
            <p:nvPr/>
          </p:nvSpPr>
          <p:spPr bwMode="auto">
            <a:xfrm flipV="1">
              <a:off x="3657600" y="5283200"/>
              <a:ext cx="381000" cy="177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6" name="TextBox 425"/>
          <p:cNvSpPr txBox="1"/>
          <p:nvPr/>
        </p:nvSpPr>
        <p:spPr>
          <a:xfrm>
            <a:off x="2721827" y="533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(Run 2004 Configuration)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27" name="Date Placeholder 4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428" name="Slide Number Placeholder 4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29" name="Footer Placeholder 4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i="1" dirty="0"/>
              <a:t>Running conditions </a:t>
            </a:r>
            <a:r>
              <a:rPr lang="en-US" sz="2800" b="1" i="1" dirty="0" smtClean="0"/>
              <a:t>(2013)</a:t>
            </a:r>
            <a:endParaRPr lang="en-US" sz="2800" b="1" i="1" dirty="0"/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657600" y="533400"/>
            <a:ext cx="5486400" cy="3570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1600" b="1" i="1" dirty="0"/>
              <a:t> </a:t>
            </a:r>
            <a:r>
              <a:rPr lang="en-US" sz="1600" b="1" i="1" dirty="0" smtClean="0"/>
              <a:t>255 </a:t>
            </a:r>
            <a:r>
              <a:rPr lang="en-US" sz="1600" b="1" i="1" dirty="0" err="1" smtClean="0"/>
              <a:t>GeV</a:t>
            </a:r>
            <a:r>
              <a:rPr lang="en-US" sz="1600" b="1" i="1" dirty="0" smtClean="0"/>
              <a:t>/c proton beams.</a:t>
            </a:r>
          </a:p>
          <a:p>
            <a:pPr algn="l" eaLnBrk="1" hangingPunct="1">
              <a:buFontTx/>
              <a:buChar char="•"/>
            </a:pPr>
            <a:r>
              <a:rPr lang="en-US" sz="1600" b="1" i="1" dirty="0" smtClean="0"/>
              <a:t> 6 detectors (98 channels)</a:t>
            </a:r>
          </a:p>
          <a:p>
            <a:pPr algn="l" eaLnBrk="1" hangingPunct="1">
              <a:buFontTx/>
              <a:buChar char="•"/>
            </a:pPr>
            <a:r>
              <a:rPr lang="en-US" sz="1600" b="1" i="1" dirty="0" smtClean="0"/>
              <a:t> Ran </a:t>
            </a:r>
            <a:r>
              <a:rPr lang="en-US" sz="1600" b="1" i="1" dirty="0"/>
              <a:t>with two beam simultaneously separated </a:t>
            </a:r>
            <a:r>
              <a:rPr lang="en-US" sz="1600" b="1" i="1" dirty="0" smtClean="0"/>
              <a:t>vertically</a:t>
            </a:r>
          </a:p>
          <a:p>
            <a:pPr algn="l" eaLnBrk="1" hangingPunct="1"/>
            <a:r>
              <a:rPr lang="en-US" sz="1600" b="1" i="1" dirty="0" smtClean="0"/>
              <a:t>    by 3-4 </a:t>
            </a:r>
            <a:r>
              <a:rPr lang="en-US" sz="1600" b="1" i="1" dirty="0"/>
              <a:t>mm dictated by the </a:t>
            </a:r>
            <a:r>
              <a:rPr lang="en-US" sz="1600" b="1" i="1" dirty="0" smtClean="0"/>
              <a:t>machine beam-beam</a:t>
            </a:r>
          </a:p>
          <a:p>
            <a:pPr algn="l" eaLnBrk="1" hangingPunct="1"/>
            <a:r>
              <a:rPr lang="en-US" sz="1600" b="1" i="1" dirty="0" smtClean="0"/>
              <a:t>    requirements.</a:t>
            </a:r>
          </a:p>
          <a:p>
            <a:pPr algn="l" eaLnBrk="1" hangingPunct="1">
              <a:buFontTx/>
              <a:buChar char="•"/>
            </a:pPr>
            <a:r>
              <a:rPr lang="en-US" sz="1600" b="1" i="1" dirty="0" smtClean="0"/>
              <a:t> Alpha-source runs were taken separately from physics runs.</a:t>
            </a:r>
          </a:p>
          <a:p>
            <a:pPr algn="l" eaLnBrk="1" hangingPunct="1">
              <a:buFontTx/>
              <a:buChar char="•"/>
            </a:pPr>
            <a:r>
              <a:rPr lang="en-US" sz="1600" b="1" i="1" dirty="0" smtClean="0"/>
              <a:t> Full waveform was recorded for every triggered event</a:t>
            </a:r>
          </a:p>
          <a:p>
            <a:pPr algn="l" eaLnBrk="1" hangingPunct="1">
              <a:buFontTx/>
              <a:buChar char="•"/>
            </a:pPr>
            <a:r>
              <a:rPr lang="en-US" sz="1600" b="1" i="1" dirty="0" smtClean="0"/>
              <a:t> Recoil protons were selected within energy range 1 – 5 </a:t>
            </a:r>
            <a:r>
              <a:rPr lang="en-US" sz="1600" b="1" i="1" dirty="0" err="1" smtClean="0"/>
              <a:t>MeV</a:t>
            </a:r>
            <a:endParaRPr lang="en-US" sz="1600" b="1" i="1" dirty="0"/>
          </a:p>
          <a:p>
            <a:pPr algn="l" eaLnBrk="1" hangingPunct="1">
              <a:buFontTx/>
              <a:buChar char="•"/>
            </a:pPr>
            <a:r>
              <a:rPr lang="en-US" sz="1600" b="1" i="1" dirty="0"/>
              <a:t> </a:t>
            </a:r>
            <a:r>
              <a:rPr lang="en-US" sz="1600" b="1" i="1" dirty="0" smtClean="0"/>
              <a:t>Recoil proton asymmetry relative to the beam and jet </a:t>
            </a:r>
          </a:p>
          <a:p>
            <a:pPr algn="l" eaLnBrk="1" hangingPunct="1"/>
            <a:r>
              <a:rPr lang="en-US" sz="1600" b="1" i="1" dirty="0" smtClean="0"/>
              <a:t>   polarization was </a:t>
            </a:r>
            <a:r>
              <a:rPr lang="en-US" sz="1600" b="1" i="1" dirty="0" err="1" smtClean="0"/>
              <a:t>mesured</a:t>
            </a:r>
            <a:r>
              <a:rPr lang="en-US" sz="1600" b="1" i="1" dirty="0" smtClean="0"/>
              <a:t> simultaneously</a:t>
            </a:r>
          </a:p>
          <a:p>
            <a:pPr algn="l" eaLnBrk="1" hangingPunct="1"/>
            <a:r>
              <a:rPr lang="en-US" sz="1600" b="1" i="1" dirty="0" smtClean="0">
                <a:solidFill>
                  <a:srgbClr val="0033CC"/>
                </a:solidFill>
              </a:rPr>
              <a:t>                 </a:t>
            </a:r>
            <a:r>
              <a:rPr lang="en-US" sz="1600" b="1" i="1" dirty="0" smtClean="0">
                <a:solidFill>
                  <a:srgbClr val="0000FF"/>
                </a:solidFill>
              </a:rPr>
              <a:t>     a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Beam</a:t>
            </a:r>
            <a:r>
              <a:rPr lang="en-US" sz="1600" b="1" i="1" dirty="0" smtClean="0">
                <a:solidFill>
                  <a:srgbClr val="0000FF"/>
                </a:solidFill>
              </a:rPr>
              <a:t> = A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1600" b="1" i="1" dirty="0" smtClean="0">
                <a:solidFill>
                  <a:srgbClr val="0000FF"/>
                </a:solidFill>
              </a:rPr>
              <a:t>(t)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P</a:t>
            </a:r>
            <a:r>
              <a:rPr lang="en-US" sz="1600" b="1" i="1" baseline="-25000" dirty="0" err="1" smtClean="0">
                <a:solidFill>
                  <a:srgbClr val="0000FF"/>
                </a:solidFill>
              </a:rPr>
              <a:t>Beam</a:t>
            </a:r>
            <a:r>
              <a:rPr lang="en-US" sz="1600" b="1" i="1" dirty="0" smtClean="0">
                <a:solidFill>
                  <a:srgbClr val="0000FF"/>
                </a:solidFill>
              </a:rPr>
              <a:t>   </a:t>
            </a:r>
            <a:r>
              <a:rPr lang="en-US" sz="1600" b="1" i="1" dirty="0" smtClean="0"/>
              <a:t>&amp; </a:t>
            </a:r>
            <a:r>
              <a:rPr lang="en-US" sz="1600" b="1" i="1" dirty="0" smtClean="0">
                <a:solidFill>
                  <a:srgbClr val="0000FF"/>
                </a:solidFill>
              </a:rPr>
              <a:t>  a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Jet</a:t>
            </a:r>
            <a:r>
              <a:rPr lang="en-US" sz="1600" b="1" i="1" dirty="0" smtClean="0">
                <a:solidFill>
                  <a:srgbClr val="0000FF"/>
                </a:solidFill>
              </a:rPr>
              <a:t> = A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1600" b="1" i="1" dirty="0" smtClean="0">
                <a:solidFill>
                  <a:srgbClr val="0000FF"/>
                </a:solidFill>
              </a:rPr>
              <a:t>(t)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P</a:t>
            </a:r>
            <a:r>
              <a:rPr lang="en-US" sz="1600" b="1" i="1" baseline="-25000" dirty="0" err="1" smtClean="0">
                <a:solidFill>
                  <a:srgbClr val="0000FF"/>
                </a:solidFill>
              </a:rPr>
              <a:t>Jet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</a:p>
          <a:p>
            <a:pPr algn="l" eaLnBrk="1" hangingPunct="1"/>
            <a:endParaRPr lang="en-US" sz="1600" b="1" i="1" dirty="0" smtClean="0">
              <a:solidFill>
                <a:srgbClr val="0000FF"/>
              </a:solidFill>
            </a:endParaRPr>
          </a:p>
          <a:p>
            <a:pPr algn="l" eaLnBrk="1" hangingPunct="1"/>
            <a:endParaRPr lang="en-US" sz="1600" b="1" i="1" dirty="0" smtClean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b="1" i="1" dirty="0" err="1" smtClean="0">
                <a:solidFill>
                  <a:srgbClr val="0000FF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Beam</a:t>
            </a:r>
            <a:r>
              <a:rPr lang="en-US" b="1" i="1" dirty="0" smtClean="0">
                <a:solidFill>
                  <a:srgbClr val="0000FF"/>
                </a:solidFill>
              </a:rPr>
              <a:t>  = (a</a:t>
            </a:r>
            <a:r>
              <a:rPr lang="en-US" b="1" i="1" baseline="-25000" dirty="0" smtClean="0">
                <a:solidFill>
                  <a:srgbClr val="0000FF"/>
                </a:solidFill>
              </a:rPr>
              <a:t>Beam</a:t>
            </a:r>
            <a:r>
              <a:rPr lang="en-US" b="1" i="1" dirty="0" smtClean="0">
                <a:solidFill>
                  <a:srgbClr val="0000FF"/>
                </a:solidFill>
              </a:rPr>
              <a:t> /a</a:t>
            </a:r>
            <a:r>
              <a:rPr lang="en-US" b="1" i="1" baseline="-25000" dirty="0" smtClean="0">
                <a:solidFill>
                  <a:srgbClr val="0000FF"/>
                </a:solidFill>
              </a:rPr>
              <a:t>Jet</a:t>
            </a:r>
            <a:r>
              <a:rPr lang="en-US" b="1" i="1" dirty="0" smtClean="0">
                <a:solidFill>
                  <a:srgbClr val="0000FF"/>
                </a:solidFill>
              </a:rPr>
              <a:t> ) × </a:t>
            </a:r>
            <a:r>
              <a:rPr lang="en-US" b="1" i="1" dirty="0" err="1" smtClean="0">
                <a:solidFill>
                  <a:srgbClr val="0000FF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Jet</a:t>
            </a:r>
            <a:endParaRPr lang="en-US" b="1" i="1" dirty="0" smtClean="0">
              <a:solidFill>
                <a:srgbClr val="0000FF"/>
              </a:solidFill>
            </a:endParaRPr>
          </a:p>
        </p:txBody>
      </p:sp>
      <p:pic>
        <p:nvPicPr>
          <p:cNvPr id="105" name="Picture 104" descr="DetCon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978050"/>
            <a:ext cx="2895600" cy="2584549"/>
          </a:xfrm>
          <a:prstGeom prst="rect">
            <a:avLst/>
          </a:prstGeom>
        </p:spPr>
      </p:pic>
      <p:pic>
        <p:nvPicPr>
          <p:cNvPr id="107" name="Picture 106" descr="HjetBeam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3657600" cy="2135092"/>
          </a:xfrm>
          <a:prstGeom prst="rect">
            <a:avLst/>
          </a:prstGeom>
        </p:spPr>
      </p:pic>
      <p:pic>
        <p:nvPicPr>
          <p:cNvPr id="108" name="Picture 107" descr="Wavefo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267200"/>
            <a:ext cx="3000375" cy="2099334"/>
          </a:xfrm>
          <a:prstGeom prst="rect">
            <a:avLst/>
          </a:prstGeom>
        </p:spPr>
      </p:pic>
      <p:pic>
        <p:nvPicPr>
          <p:cNvPr id="109" name="Picture 108" descr="EventsPerStr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343400"/>
            <a:ext cx="2695575" cy="1886068"/>
          </a:xfrm>
          <a:prstGeom prst="rect">
            <a:avLst/>
          </a:prstGeom>
        </p:spPr>
      </p:pic>
      <p:sp>
        <p:nvSpPr>
          <p:cNvPr id="112" name="Down Arrow 111"/>
          <p:cNvSpPr/>
          <p:nvPr/>
        </p:nvSpPr>
        <p:spPr>
          <a:xfrm>
            <a:off x="5791200" y="34290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ate Placeholder 1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Analyzing Power</a:t>
            </a:r>
            <a:endParaRPr lang="en-US" sz="3200" b="1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pic>
        <p:nvPicPr>
          <p:cNvPr id="58370" name="Picture 2" descr="A_N(t) = a_\mathrm{jet}(t)/P_\mathrm{jet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2133600" cy="310551"/>
          </a:xfrm>
          <a:prstGeom prst="rect">
            <a:avLst/>
          </a:prstGeom>
          <a:noFill/>
        </p:spPr>
      </p:pic>
      <p:pic>
        <p:nvPicPr>
          <p:cNvPr id="18" name="Picture 17" descr="AN_17396-176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705536"/>
            <a:ext cx="4724400" cy="25812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91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Analyzing Power in Run 13:</a:t>
            </a:r>
          </a:p>
          <a:p>
            <a:endParaRPr lang="en-US" b="1" i="1" dirty="0" smtClean="0"/>
          </a:p>
          <a:p>
            <a:r>
              <a:rPr lang="en-US" i="1" dirty="0" smtClean="0"/>
              <a:t>Variations of the measured value of A</a:t>
            </a:r>
            <a:r>
              <a:rPr lang="en-US" i="1" baseline="-25000" dirty="0" smtClean="0"/>
              <a:t>N</a:t>
            </a:r>
            <a:r>
              <a:rPr lang="en-US" i="1" dirty="0" smtClean="0"/>
              <a:t> are less than 1%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255 </a:t>
            </a:r>
            <a:r>
              <a:rPr lang="en-US" b="1" i="1" dirty="0" err="1" smtClean="0"/>
              <a:t>GeV</a:t>
            </a:r>
            <a:endParaRPr lang="en-US" b="1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0" y="762000"/>
            <a:ext cx="4572000" cy="2994025"/>
            <a:chOff x="0" y="1143000"/>
            <a:chExt cx="5943600" cy="4594225"/>
          </a:xfrm>
        </p:grpSpPr>
        <p:pic>
          <p:nvPicPr>
            <p:cNvPr id="22" name="Picture 3" descr="hjet_energy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43000"/>
              <a:ext cx="5943600" cy="459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4953000" y="1295400"/>
              <a:ext cx="915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pp-CNI</a:t>
              </a:r>
            </a:p>
          </p:txBody>
        </p: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1287781" y="1259926"/>
              <a:ext cx="2628900" cy="4074074"/>
              <a:chOff x="1287781" y="1259926"/>
              <a:chExt cx="2628900" cy="407407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828800" y="1295400"/>
                <a:ext cx="1600200" cy="4038600"/>
              </a:xfrm>
              <a:prstGeom prst="rect">
                <a:avLst/>
              </a:prstGeom>
              <a:solidFill>
                <a:srgbClr val="FFCC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7" name="TextBox 14"/>
              <p:cNvSpPr txBox="1">
                <a:spLocks noChangeArrowheads="1"/>
              </p:cNvSpPr>
              <p:nvPr/>
            </p:nvSpPr>
            <p:spPr bwMode="auto">
              <a:xfrm>
                <a:off x="1287781" y="1259926"/>
                <a:ext cx="2628900" cy="708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i="1" dirty="0">
                    <a:latin typeface="Arial" charset="0"/>
                    <a:ea typeface="Arial" charset="0"/>
                    <a:cs typeface="Arial" charset="0"/>
                  </a:rPr>
                  <a:t>Used for polarization measurements</a:t>
                </a:r>
              </a:p>
            </p:txBody>
          </p:sp>
        </p:grp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990600" y="3481524"/>
              <a:ext cx="3505200" cy="146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sz="1400" dirty="0">
                  <a:latin typeface="Calibri" charset="0"/>
                </a:rPr>
                <a:t>24 </a:t>
              </a:r>
              <a:r>
                <a:rPr lang="en-US" sz="1400" dirty="0" err="1">
                  <a:latin typeface="Calibri" charset="0"/>
                </a:rPr>
                <a:t>GeV</a:t>
              </a:r>
              <a:r>
                <a:rPr lang="en-US" sz="1400" dirty="0">
                  <a:latin typeface="Calibri" charset="0"/>
                </a:rPr>
                <a:t>: PRD 79, 094014(2009)</a:t>
              </a:r>
            </a:p>
            <a:p>
              <a:pPr algn="l" eaLnBrk="1" hangingPunct="1"/>
              <a:r>
                <a:rPr lang="en-US" sz="1400" dirty="0">
                  <a:solidFill>
                    <a:srgbClr val="0000FF"/>
                  </a:solidFill>
                  <a:latin typeface="Calibri" charset="0"/>
                </a:rPr>
                <a:t>31 </a:t>
              </a:r>
              <a:r>
                <a:rPr lang="en-US" sz="1400" dirty="0" err="1">
                  <a:solidFill>
                    <a:srgbClr val="0000FF"/>
                  </a:solidFill>
                  <a:latin typeface="Calibri" charset="0"/>
                </a:rPr>
                <a:t>GeV</a:t>
              </a:r>
              <a:r>
                <a:rPr lang="en-US" sz="1400" dirty="0">
                  <a:solidFill>
                    <a:srgbClr val="0000FF"/>
                  </a:solidFill>
                  <a:latin typeface="Calibri" charset="0"/>
                </a:rPr>
                <a:t>: Preliminary</a:t>
              </a:r>
            </a:p>
            <a:p>
              <a:pPr algn="l" eaLnBrk="1" hangingPunct="1"/>
              <a:r>
                <a:rPr lang="en-US" sz="1400" dirty="0">
                  <a:solidFill>
                    <a:srgbClr val="008000"/>
                  </a:solidFill>
                  <a:latin typeface="Calibri" charset="0"/>
                </a:rPr>
                <a:t>100 </a:t>
              </a:r>
              <a:r>
                <a:rPr lang="en-US" sz="1400" dirty="0" err="1">
                  <a:solidFill>
                    <a:srgbClr val="008000"/>
                  </a:solidFill>
                  <a:latin typeface="Calibri" charset="0"/>
                </a:rPr>
                <a:t>GeV</a:t>
              </a:r>
              <a:r>
                <a:rPr lang="en-US" sz="1400" dirty="0">
                  <a:solidFill>
                    <a:srgbClr val="008000"/>
                  </a:solidFill>
                  <a:latin typeface="Calibri" charset="0"/>
                </a:rPr>
                <a:t>: PLB 638 (2006) 450</a:t>
              </a:r>
            </a:p>
            <a:p>
              <a:pPr algn="l" eaLnBrk="1" hangingPunct="1"/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250 </a:t>
              </a:r>
              <a:r>
                <a:rPr lang="en-US" sz="1400" dirty="0" err="1">
                  <a:solidFill>
                    <a:srgbClr val="FF0000"/>
                  </a:solidFill>
                  <a:latin typeface="Calibri" charset="0"/>
                </a:rPr>
                <a:t>GeV</a:t>
              </a:r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: Preliminary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Polarization measurement in the H-Jet in Run 13  </a:t>
            </a:r>
            <a:endParaRPr lang="en-US" sz="28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14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Fills 17201 – 17324  (Run13 Lattice)  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648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Fills 17328 – 17601  (Run12 Lattice)   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Preliminary Analysis: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pic>
        <p:nvPicPr>
          <p:cNvPr id="23" name="Picture 22" descr="PolX_17396-176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7570" y="4267200"/>
            <a:ext cx="5396430" cy="2103120"/>
          </a:xfrm>
          <a:prstGeom prst="rect">
            <a:avLst/>
          </a:prstGeom>
        </p:spPr>
      </p:pic>
      <p:pic>
        <p:nvPicPr>
          <p:cNvPr id="22" name="Picture 21" descr="PolX_17328-17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570" y="2362200"/>
            <a:ext cx="5396430" cy="2103120"/>
          </a:xfrm>
          <a:prstGeom prst="rect">
            <a:avLst/>
          </a:prstGeom>
        </p:spPr>
      </p:pic>
      <p:pic>
        <p:nvPicPr>
          <p:cNvPr id="21" name="Picture 20" descr="PolX_17201-173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7570" y="457200"/>
            <a:ext cx="5396430" cy="21031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Fills 17328 – 17601  (Run12 Lattice)   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pic>
        <p:nvPicPr>
          <p:cNvPr id="40962" name="Picture 2" descr="\langle P_Y \rangle = 44.1\pm0.8\%~~~\color{blue}\langle P_B\rangle=47.7\pm0.7\%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3486150" cy="228600"/>
          </a:xfrm>
          <a:prstGeom prst="rect">
            <a:avLst/>
          </a:prstGeom>
          <a:noFill/>
        </p:spPr>
      </p:pic>
      <p:pic>
        <p:nvPicPr>
          <p:cNvPr id="40964" name="Picture 4" descr="\langle P_Y \rangle = 50.0\pm0.9\%~~~\color{blue}\langle P_B\rangle=42.7\pm0.8\%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124200"/>
            <a:ext cx="3486150" cy="228600"/>
          </a:xfrm>
          <a:prstGeom prst="rect">
            <a:avLst/>
          </a:prstGeom>
          <a:noFill/>
        </p:spPr>
      </p:pic>
      <p:pic>
        <p:nvPicPr>
          <p:cNvPr id="40966" name="Picture 6" descr="\langle P_Y \rangle = 55.0\pm0.3\%~~~\color{blue}\langle P_B\rangle=51.7\pm0.3\%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105400"/>
            <a:ext cx="3486150" cy="22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63562"/>
          </a:xfrm>
        </p:spPr>
        <p:txBody>
          <a:bodyPr>
            <a:noAutofit/>
          </a:bodyPr>
          <a:lstStyle/>
          <a:p>
            <a:r>
              <a:rPr lang="en-US" sz="2800" b="1" i="1" u="sng" dirty="0" smtClean="0"/>
              <a:t>Event Selection</a:t>
            </a:r>
            <a:endParaRPr lang="en-US" sz="2800" b="1" i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4CE-1516-4C72-97F6-69338D927A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pic>
        <p:nvPicPr>
          <p:cNvPr id="8" name="Picture 7" descr="AT_Stri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2743200" cy="1919390"/>
          </a:xfrm>
          <a:prstGeom prst="rect">
            <a:avLst/>
          </a:prstGeom>
        </p:spPr>
      </p:pic>
      <p:pic>
        <p:nvPicPr>
          <p:cNvPr id="9" name="Picture 8" descr="AT_Strip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2668180" cy="186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09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To measure polarization we have to isolate elastic recoil proton: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Detected particle is proton (from the </a:t>
            </a:r>
            <a:r>
              <a:rPr lang="en-US" sz="1600" b="1" i="1" dirty="0" smtClean="0">
                <a:solidFill>
                  <a:srgbClr val="0000FF"/>
                </a:solidFill>
              </a:rPr>
              <a:t>E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kin</a:t>
            </a:r>
            <a:r>
              <a:rPr lang="en-US" sz="1600" b="1" i="1" dirty="0" smtClean="0">
                <a:solidFill>
                  <a:srgbClr val="0000FF"/>
                </a:solidFill>
              </a:rPr>
              <a:t> = M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p</a:t>
            </a:r>
            <a:r>
              <a:rPr lang="en-US" sz="1600" b="1" i="1" dirty="0" smtClean="0">
                <a:solidFill>
                  <a:srgbClr val="0000FF"/>
                </a:solidFill>
              </a:rPr>
              <a:t>v</a:t>
            </a:r>
            <a:r>
              <a:rPr lang="en-US" sz="1600" b="1" i="1" baseline="30000" dirty="0" smtClean="0">
                <a:solidFill>
                  <a:srgbClr val="0000FF"/>
                </a:solidFill>
              </a:rPr>
              <a:t>2</a:t>
            </a:r>
            <a:r>
              <a:rPr lang="en-US" sz="1600" b="1" i="1" dirty="0" smtClean="0">
                <a:solidFill>
                  <a:srgbClr val="0000FF"/>
                </a:solidFill>
              </a:rPr>
              <a:t>/2</a:t>
            </a:r>
            <a:r>
              <a:rPr lang="en-US" sz="16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Missing mass cut:  </a:t>
            </a:r>
            <a:r>
              <a:rPr lang="en-US" sz="1600" b="1" i="1" dirty="0" smtClean="0">
                <a:solidFill>
                  <a:srgbClr val="0000FF"/>
                </a:solidFill>
              </a:rPr>
              <a:t>M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X</a:t>
            </a:r>
            <a:r>
              <a:rPr lang="en-US" sz="1600" b="1" i="1" dirty="0" smtClean="0">
                <a:solidFill>
                  <a:srgbClr val="0000FF"/>
                </a:solidFill>
              </a:rPr>
              <a:t>(E,</a:t>
            </a:r>
            <a:r>
              <a:rPr lang="en-US" sz="1600" b="1" i="1" dirty="0" smtClean="0">
                <a:solidFill>
                  <a:srgbClr val="0000FF"/>
                </a:solidFill>
                <a:sym typeface="Symbol"/>
              </a:rPr>
              <a:t>)</a:t>
            </a:r>
            <a:r>
              <a:rPr lang="en-US" sz="1600" b="1" i="1" dirty="0" smtClean="0">
                <a:solidFill>
                  <a:srgbClr val="0000FF"/>
                </a:solidFill>
              </a:rPr>
              <a:t> = M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p</a:t>
            </a:r>
            <a:r>
              <a:rPr lang="en-US" sz="1600" b="1" i="1" dirty="0" smtClean="0"/>
              <a:t>     (</a:t>
            </a:r>
            <a:r>
              <a:rPr lang="en-US" sz="1600" b="1" i="1" dirty="0" err="1" smtClean="0"/>
              <a:t>p+p</a:t>
            </a:r>
            <a:r>
              <a:rPr lang="en-US" sz="1600" b="1" i="1" dirty="0" smtClean="0"/>
              <a:t> </a:t>
            </a:r>
            <a:r>
              <a:rPr lang="en-US" sz="1600" b="1" i="1" dirty="0" smtClean="0">
                <a:sym typeface="Symbol"/>
              </a:rPr>
              <a:t> </a:t>
            </a:r>
            <a:r>
              <a:rPr lang="en-US" sz="1600" b="1" i="1" dirty="0" err="1" smtClean="0"/>
              <a:t>p+X</a:t>
            </a:r>
            <a:r>
              <a:rPr lang="en-US" sz="1600" b="1" i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1600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Actual cuts: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Time cut depending on the amplitude (energy)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Amplitude cut depending on the strip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259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Waveform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Signal amplitude (</a:t>
            </a:r>
            <a:r>
              <a:rPr lang="en-US" b="1" i="1" dirty="0" smtClean="0"/>
              <a:t>A</a:t>
            </a:r>
            <a:r>
              <a:rPr lang="en-US" dirty="0" smtClean="0"/>
              <a:t>) and time (</a:t>
            </a:r>
            <a:r>
              <a:rPr lang="en-US" b="1" i="1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410" name="Picture 2" descr="E_\mathrm{kin} = \frac{M_pL^2}{2({\color{blue}t}-{\color{red}t_0})^2} = {\color{red}\alpha}{\color{blue} A} + E_\mathrm{loss}({\color{blue}A},{\color{red}x_\mathrm{DL}}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4343400" cy="6500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0" y="3733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DL</a:t>
            </a:r>
            <a:r>
              <a:rPr lang="en-US" dirty="0" smtClean="0"/>
              <a:t> are determined in the calibration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4343400"/>
            <a:ext cx="5638800" cy="2031325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/>
              <a:t> At first approximation, calibration is not needed for the polarization measurement with H-Jet. Since effective Analyzing Power is internally measured, we may just select events from the Amplitude-Time plot.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 Background may affect polarization measurement. Precise calibration is important for proper background suppression. </a:t>
            </a:r>
            <a:endParaRPr lang="en-US" b="1" i="1" dirty="0"/>
          </a:p>
        </p:txBody>
      </p:sp>
      <p:pic>
        <p:nvPicPr>
          <p:cNvPr id="17" name="Picture 16" descr="DeadLay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724400"/>
            <a:ext cx="2454131" cy="16291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63562"/>
          </a:xfrm>
        </p:spPr>
        <p:txBody>
          <a:bodyPr>
            <a:noAutofit/>
          </a:bodyPr>
          <a:lstStyle/>
          <a:p>
            <a:r>
              <a:rPr lang="en-US" sz="2800" b="1" i="1" u="sng" dirty="0" smtClean="0"/>
              <a:t>Calibration methods used in </a:t>
            </a:r>
            <a:r>
              <a:rPr lang="en-US" sz="2800" b="1" i="1" u="sng" dirty="0" err="1" smtClean="0"/>
              <a:t>HJet</a:t>
            </a:r>
            <a:endParaRPr lang="en-US" sz="2800" b="1" i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4CE-1516-4C72-97F6-69338D927A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343400"/>
            <a:ext cx="7391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All three methods use essentially different experimental data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Neither method allows to determine all calibration parameters </a:t>
            </a:r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DL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Every method combined with experimentally measured dependence </a:t>
            </a:r>
          </a:p>
          <a:p>
            <a:r>
              <a:rPr lang="en-US" b="1" dirty="0" smtClean="0"/>
              <a:t>    </a:t>
            </a:r>
            <a:r>
              <a:rPr lang="en-US" b="1" i="1" dirty="0" smtClean="0">
                <a:solidFill>
                  <a:srgbClr val="0000FF"/>
                </a:solidFill>
              </a:rPr>
              <a:t>t = t(A)</a:t>
            </a:r>
            <a:r>
              <a:rPr lang="en-US" b="1" dirty="0" smtClean="0"/>
              <a:t> allows us to determine all calibration parameters </a:t>
            </a:r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b="1" i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DL</a:t>
            </a:r>
            <a:r>
              <a:rPr lang="en-US" b="1" dirty="0" smtClean="0"/>
              <a:t>. 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762000"/>
            <a:ext cx="7620000" cy="2862322"/>
            <a:chOff x="609600" y="990600"/>
            <a:chExt cx="7620000" cy="2862322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990600"/>
              <a:ext cx="7620000" cy="2862322"/>
            </a:xfrm>
            <a:prstGeom prst="rect">
              <a:avLst/>
            </a:prstGeom>
            <a:solidFill>
              <a:srgbClr val="F6F890"/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</a:t>
              </a:r>
              <a:r>
                <a:rPr lang="el-GR" b="1" dirty="0" smtClean="0"/>
                <a:t>α</a:t>
              </a:r>
              <a:r>
                <a:rPr lang="en-US" b="1" dirty="0" smtClean="0"/>
                <a:t>-particles from </a:t>
              </a:r>
              <a:r>
                <a:rPr lang="en-US" b="1" baseline="30000" dirty="0" smtClean="0"/>
                <a:t>241</a:t>
              </a:r>
              <a:r>
                <a:rPr lang="en-US" b="1" dirty="0" smtClean="0"/>
                <a:t>Am and </a:t>
              </a:r>
              <a:r>
                <a:rPr lang="en-US" b="1" baseline="30000" dirty="0" smtClean="0"/>
                <a:t>148</a:t>
              </a:r>
              <a:r>
                <a:rPr lang="en-US" b="1" dirty="0" smtClean="0"/>
                <a:t>Gd  (</a:t>
              </a:r>
              <a:r>
                <a:rPr lang="el-GR" b="1" i="1" dirty="0" smtClean="0">
                  <a:solidFill>
                    <a:srgbClr val="FF0000"/>
                  </a:solidFill>
                </a:rPr>
                <a:t>α</a:t>
              </a:r>
              <a:r>
                <a:rPr lang="en-US" b="1" i="1" dirty="0" smtClean="0"/>
                <a:t>, </a:t>
              </a:r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DL</a:t>
              </a:r>
              <a:r>
                <a:rPr lang="en-US" b="1" dirty="0" smtClean="0"/>
                <a:t>)</a:t>
              </a:r>
            </a:p>
            <a:p>
              <a:pPr>
                <a:buFont typeface="Arial" pitchFamily="34" charset="0"/>
                <a:buChar char="•"/>
              </a:pPr>
              <a:endParaRPr lang="en-US" b="1" dirty="0" smtClean="0"/>
            </a:p>
            <a:p>
              <a:endParaRPr lang="en-US" b="1" dirty="0" smtClean="0"/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high energy (low amplitude)  prompt particles  (</a:t>
              </a:r>
              <a:r>
                <a:rPr lang="en-US" b="1" i="1" dirty="0" smtClean="0">
                  <a:solidFill>
                    <a:srgbClr val="FF0000"/>
                  </a:solidFill>
                </a:rPr>
                <a:t>t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b="1" dirty="0" smtClean="0"/>
                <a:t>)</a:t>
              </a:r>
            </a:p>
            <a:p>
              <a:pPr>
                <a:buFont typeface="Arial" pitchFamily="34" charset="0"/>
                <a:buChar char="•"/>
              </a:pPr>
              <a:endParaRPr lang="en-US" b="1" dirty="0" smtClean="0"/>
            </a:p>
            <a:p>
              <a:endParaRPr lang="en-US" b="1" dirty="0" smtClean="0"/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geometry based calibration (</a:t>
              </a:r>
              <a:r>
                <a:rPr lang="en-US" b="1" i="1" dirty="0" smtClean="0">
                  <a:solidFill>
                    <a:srgbClr val="FF0000"/>
                  </a:solidFill>
                </a:rPr>
                <a:t>t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b="1" dirty="0" smtClean="0"/>
                <a:t> and  </a:t>
              </a:r>
              <a:r>
                <a:rPr lang="el-GR" b="1" i="1" dirty="0" smtClean="0">
                  <a:solidFill>
                    <a:srgbClr val="FF0000"/>
                  </a:solidFill>
                </a:rPr>
                <a:t>α</a:t>
              </a:r>
              <a:r>
                <a:rPr lang="en-US" b="1" i="1" dirty="0" smtClean="0">
                  <a:solidFill>
                    <a:srgbClr val="0000FF"/>
                  </a:solidFill>
                </a:rPr>
                <a:t>*</a:t>
              </a:r>
              <a:r>
                <a:rPr lang="en-US" b="1" dirty="0" smtClean="0"/>
                <a:t> )</a:t>
              </a:r>
            </a:p>
            <a:p>
              <a:pPr>
                <a:buFont typeface="Arial" pitchFamily="34" charset="0"/>
                <a:buChar char="•"/>
              </a:pPr>
              <a:endParaRPr lang="en-US" b="1" dirty="0" smtClean="0"/>
            </a:p>
            <a:p>
              <a:pPr>
                <a:buFont typeface="Arial" pitchFamily="34" charset="0"/>
                <a:buChar char="•"/>
              </a:pPr>
              <a:endParaRPr lang="en-US" b="1" dirty="0" smtClean="0"/>
            </a:p>
            <a:p>
              <a:r>
                <a:rPr lang="en-US" b="1" dirty="0" smtClean="0"/>
                <a:t> </a:t>
              </a:r>
              <a:endParaRPr lang="en-US" b="1" dirty="0"/>
            </a:p>
          </p:txBody>
        </p:sp>
        <p:pic>
          <p:nvPicPr>
            <p:cNvPr id="38914" name="Picture 2" descr="E_\alpha = {\color{red}\alpha}A +E_\mathrm{loss}^{(\alpha)}(E_\alpha,{\color{red}x_\mathrm{DL}}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295400"/>
              <a:ext cx="3200400" cy="436567"/>
            </a:xfrm>
            <a:prstGeom prst="rect">
              <a:avLst/>
            </a:prstGeom>
            <a:noFill/>
          </p:spPr>
        </p:pic>
        <p:pic>
          <p:nvPicPr>
            <p:cNvPr id="38916" name="Picture 4" descr="{\color{red}t_0} = \langle t_\mathrm{prompt}\rangle + \mathrm{tof}_\mathrm{prompt}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161238"/>
              <a:ext cx="3352800" cy="391462"/>
            </a:xfrm>
            <a:prstGeom prst="rect">
              <a:avLst/>
            </a:prstGeom>
            <a:noFill/>
          </p:spPr>
        </p:pic>
        <p:pic>
          <p:nvPicPr>
            <p:cNvPr id="38918" name="Picture 6" descr="{\color{black}\text{measured  }} A_\mathrm{geom}&#10;\Leftrightarrow {\color{black}\text{known }} E_\mathrm{geom}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3048000"/>
              <a:ext cx="3048000" cy="252318"/>
            </a:xfrm>
            <a:prstGeom prst="rect">
              <a:avLst/>
            </a:prstGeom>
            <a:noFill/>
          </p:spPr>
        </p:pic>
        <p:pic>
          <p:nvPicPr>
            <p:cNvPr id="38920" name="Picture 8" descr="{\color{red}t_0} = \langle t(A_\mathrm{geom})\rangle - \mathrm{tof}(E_\mathrm{geom}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3393636"/>
              <a:ext cx="2895600" cy="2955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12803</TotalTime>
  <Words>2625</Words>
  <Application>Microsoft Office PowerPoint</Application>
  <PresentationFormat>On-screen Show (4:3)</PresentationFormat>
  <Paragraphs>523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Document</vt:lpstr>
      <vt:lpstr>Equation</vt:lpstr>
      <vt:lpstr>The polarized hydrogen jet target measurements at RHIC</vt:lpstr>
      <vt:lpstr>PowerPoint Presentation</vt:lpstr>
      <vt:lpstr>The Polarized H-Jet Target</vt:lpstr>
      <vt:lpstr>PowerPoint Presentation</vt:lpstr>
      <vt:lpstr>Running conditions (2013)</vt:lpstr>
      <vt:lpstr>Analyzing Power</vt:lpstr>
      <vt:lpstr>PowerPoint Presentation</vt:lpstr>
      <vt:lpstr>Event Selection</vt:lpstr>
      <vt:lpstr>Calibration methods used in HJet</vt:lpstr>
      <vt:lpstr>Calibration using a-source</vt:lpstr>
      <vt:lpstr>PowerPoint Presentation</vt:lpstr>
      <vt:lpstr>Proton  energy spectrum in elastic pp interaction</vt:lpstr>
      <vt:lpstr>PowerPoint Presentation</vt:lpstr>
      <vt:lpstr>PowerPoint Presentation</vt:lpstr>
      <vt:lpstr>First Results (Run 17600)</vt:lpstr>
      <vt:lpstr>PowerPoint Presentation</vt:lpstr>
      <vt:lpstr>PowerPoint Presentation</vt:lpstr>
      <vt:lpstr>Comparison α- and geometry based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Background Evaluation</vt:lpstr>
      <vt:lpstr>PowerPoint Presentation</vt:lpstr>
      <vt:lpstr>Detector 1 after background subtraction</vt:lpstr>
      <vt:lpstr>Analyzing Power</vt:lpstr>
      <vt:lpstr>PowerPoint Presentation</vt:lpstr>
      <vt:lpstr>PowerPoint Presentation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754</cp:revision>
  <dcterms:created xsi:type="dcterms:W3CDTF">2011-09-08T08:57:14Z</dcterms:created>
  <dcterms:modified xsi:type="dcterms:W3CDTF">2013-09-12T14:09:11Z</dcterms:modified>
</cp:coreProperties>
</file>