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9" r:id="rId2"/>
    <p:sldId id="258" r:id="rId3"/>
    <p:sldId id="282" r:id="rId4"/>
    <p:sldId id="262" r:id="rId5"/>
    <p:sldId id="304" r:id="rId6"/>
    <p:sldId id="263" r:id="rId7"/>
    <p:sldId id="283" r:id="rId8"/>
    <p:sldId id="284" r:id="rId9"/>
    <p:sldId id="288" r:id="rId10"/>
    <p:sldId id="293" r:id="rId11"/>
    <p:sldId id="265" r:id="rId12"/>
    <p:sldId id="300" r:id="rId13"/>
    <p:sldId id="303" r:id="rId14"/>
    <p:sldId id="310" r:id="rId15"/>
    <p:sldId id="312" r:id="rId16"/>
    <p:sldId id="313" r:id="rId17"/>
    <p:sldId id="316" r:id="rId18"/>
    <p:sldId id="315" r:id="rId19"/>
    <p:sldId id="317" r:id="rId20"/>
    <p:sldId id="318" r:id="rId21"/>
    <p:sldId id="319" r:id="rId22"/>
    <p:sldId id="320" r:id="rId23"/>
    <p:sldId id="324" r:id="rId24"/>
    <p:sldId id="326" r:id="rId25"/>
    <p:sldId id="325" r:id="rId26"/>
    <p:sldId id="321" r:id="rId27"/>
    <p:sldId id="322" r:id="rId28"/>
    <p:sldId id="314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6F8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883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7204C4-6F33-4247-AC62-C1813FFFFFD6}" type="datetimeFigureOut">
              <a:rPr lang="en-US" smtClean="0"/>
              <a:pPr/>
              <a:t>9/12/2013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7D6C0D-E325-4BCC-850E-704C2A6381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382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D6C0D-E325-4BCC-850E-704C2A63810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1B8BC-7C1A-4472-89E6-E0D5C887FE12}" type="datetime1">
              <a:rPr lang="en-US" smtClean="0"/>
              <a:pPr/>
              <a:t>9/12/2013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PSTP 2013, University of Virginia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EE075-043A-4F26-BB58-4977CF5E580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37D0B-EC36-4899-95E9-D4DCD1C85DB4}" type="datetime1">
              <a:rPr lang="en-US" smtClean="0"/>
              <a:pPr/>
              <a:t>9/12/2013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PSTP 2013, University of Virginia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EE075-043A-4F26-BB58-4977CF5E580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35482-5714-4705-8687-0072745D811B}" type="datetime1">
              <a:rPr lang="en-US" smtClean="0"/>
              <a:pPr/>
              <a:t>9/12/2013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PSTP 2013, University of Virginia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EE075-043A-4F26-BB58-4977CF5E580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524000" y="190500"/>
            <a:ext cx="7010400" cy="1257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0" y="1905000"/>
            <a:ext cx="3429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05400" y="1905000"/>
            <a:ext cx="3429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524000" y="4038600"/>
            <a:ext cx="3429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5400" y="4038600"/>
            <a:ext cx="3429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C7087B-7524-42FB-9614-3372C8A87E9A}" type="datetime1">
              <a:rPr lang="en-US" smtClean="0"/>
              <a:pPr/>
              <a:t>9/12/2013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PSTP 2013, University of Virginia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61174A-1D80-4D8A-9764-FC5A1522859D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6F274-2E8F-4F68-B725-EDD2FA043558}" type="datetime1">
              <a:rPr lang="en-US" smtClean="0"/>
              <a:pPr/>
              <a:t>9/12/2013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PSTP 2013, University of Virginia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EE075-043A-4F26-BB58-4977CF5E580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04C5D-CEF7-46E3-BCBF-424ABB2F8B00}" type="datetime1">
              <a:rPr lang="en-US" smtClean="0"/>
              <a:pPr/>
              <a:t>9/12/2013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PSTP 2013, University of Virginia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EE075-043A-4F26-BB58-4977CF5E580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E7FA5-380F-4339-82B6-B3C0DDEBD531}" type="datetime1">
              <a:rPr lang="en-US" smtClean="0"/>
              <a:pPr/>
              <a:t>9/12/2013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PSTP 2013, University of Virginia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EE075-043A-4F26-BB58-4977CF5E580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36B1F-48E6-4242-BA39-CDEC8933BA2F}" type="datetime1">
              <a:rPr lang="en-US" smtClean="0"/>
              <a:pPr/>
              <a:t>9/12/2013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PSTP 2013, University of Virginia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EE075-043A-4F26-BB58-4977CF5E580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D45F9-23D6-47A6-BED1-31CEF10B7A1C}" type="datetime1">
              <a:rPr lang="en-US" smtClean="0"/>
              <a:pPr/>
              <a:t>9/12/2013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PSTP 2013, University of Virginia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EE075-043A-4F26-BB58-4977CF5E580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5CCA7-238D-4B75-8A64-03F45999D84E}" type="datetime1">
              <a:rPr lang="en-US" smtClean="0"/>
              <a:pPr/>
              <a:t>9/12/2013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PSTP 2013, University of Virginia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EE075-043A-4F26-BB58-4977CF5E580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002AD-3C5A-473E-A77D-01A31FCB7B96}" type="datetime1">
              <a:rPr lang="en-US" smtClean="0"/>
              <a:pPr/>
              <a:t>9/12/2013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PSTP 2013, University of Virginia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EE075-043A-4F26-BB58-4977CF5E580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221E1-5B2B-4516-97AE-F05870E921E4}" type="datetime1">
              <a:rPr lang="en-US" smtClean="0"/>
              <a:pPr/>
              <a:t>9/12/2013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PSTP 2013, University of Virginia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EE075-043A-4F26-BB58-4977CF5E580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48FC84-990D-49B6-B2F8-2D14B37CD852}" type="datetime1">
              <a:rPr lang="en-US" smtClean="0"/>
              <a:pPr/>
              <a:t>9/12/2013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PSTP 2013, University of Virginia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3EE075-043A-4F26-BB58-4977CF5E580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1.doc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gif"/><Relationship Id="rId7" Type="http://schemas.openxmlformats.org/officeDocument/2006/relationships/image" Target="../media/image6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62.gif"/><Relationship Id="rId10" Type="http://schemas.openxmlformats.org/officeDocument/2006/relationships/image" Target="../media/image67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81.png"/><Relationship Id="rId7" Type="http://schemas.openxmlformats.org/officeDocument/2006/relationships/image" Target="../media/image85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7" Type="http://schemas.openxmlformats.org/officeDocument/2006/relationships/image" Target="../media/image97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5.png"/><Relationship Id="rId4" Type="http://schemas.openxmlformats.org/officeDocument/2006/relationships/image" Target="../media/image10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4600" y="1295400"/>
            <a:ext cx="5715000" cy="838200"/>
          </a:xfrm>
        </p:spPr>
        <p:txBody>
          <a:bodyPr>
            <a:normAutofit/>
          </a:bodyPr>
          <a:lstStyle/>
          <a:p>
            <a:r>
              <a:rPr lang="en-US" sz="3200" b="1" i="1" dirty="0" err="1" smtClean="0">
                <a:solidFill>
                  <a:srgbClr val="0000FF"/>
                </a:solidFill>
                <a:latin typeface="Arial" charset="0"/>
              </a:rPr>
              <a:t>Polarimetry</a:t>
            </a:r>
            <a:r>
              <a:rPr lang="en-US" sz="3200" b="1" i="1" dirty="0" smtClean="0">
                <a:solidFill>
                  <a:srgbClr val="0000FF"/>
                </a:solidFill>
                <a:latin typeface="Arial" charset="0"/>
              </a:rPr>
              <a:t> at the AGS</a:t>
            </a:r>
            <a:endParaRPr lang="en-US" sz="3200" b="1" i="1" dirty="0" smtClean="0">
              <a:solidFill>
                <a:srgbClr val="0000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2362200"/>
            <a:ext cx="8839200" cy="3352800"/>
          </a:xfrm>
        </p:spPr>
        <p:txBody>
          <a:bodyPr rtlCol="0">
            <a:normAutofit/>
          </a:bodyPr>
          <a:lstStyle/>
          <a:p>
            <a:pPr marL="609600" indent="-60960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800" dirty="0" smtClean="0">
                <a:solidFill>
                  <a:srgbClr val="0000FF"/>
                </a:solidFill>
                <a:latin typeface="Arial" charset="0"/>
              </a:rPr>
              <a:t>Andrei Poblaguev</a:t>
            </a:r>
            <a:endParaRPr lang="en-US" sz="1800" dirty="0">
              <a:solidFill>
                <a:srgbClr val="0000FF"/>
              </a:solidFill>
              <a:latin typeface="Arial" charset="0"/>
              <a:ea typeface="+mn-ea"/>
            </a:endParaRPr>
          </a:p>
          <a:p>
            <a:pPr marL="609600" indent="-60960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800" i="1" dirty="0">
                <a:solidFill>
                  <a:srgbClr val="0000FF"/>
                </a:solidFill>
                <a:latin typeface="Arial" charset="0"/>
                <a:ea typeface="+mn-ea"/>
              </a:rPr>
              <a:t>Brookhaven National </a:t>
            </a:r>
            <a:r>
              <a:rPr lang="en-US" sz="1800" i="1" dirty="0" smtClean="0">
                <a:solidFill>
                  <a:srgbClr val="0000FF"/>
                </a:solidFill>
                <a:latin typeface="Arial" charset="0"/>
                <a:ea typeface="+mn-ea"/>
              </a:rPr>
              <a:t>Laboratory</a:t>
            </a:r>
          </a:p>
          <a:p>
            <a:pPr marL="609600" indent="-609600" fontAlgn="auto">
              <a:spcAft>
                <a:spcPts val="0"/>
              </a:spcAft>
              <a:buFont typeface="Arial"/>
              <a:buNone/>
              <a:defRPr/>
            </a:pPr>
            <a:endParaRPr lang="en-US" sz="1800" dirty="0">
              <a:latin typeface="Arial" charset="0"/>
              <a:ea typeface="+mn-ea"/>
            </a:endParaRPr>
          </a:p>
          <a:p>
            <a:pPr marL="609600" indent="-609600" algn="l" fontAlgn="auto">
              <a:spcAft>
                <a:spcPts val="0"/>
              </a:spcAft>
              <a:buFont typeface="Arial"/>
              <a:buNone/>
              <a:defRPr/>
            </a:pPr>
            <a:endParaRPr lang="en-US" sz="1600" u="sng" dirty="0" smtClean="0">
              <a:latin typeface="Arial" charset="0"/>
              <a:ea typeface="+mn-ea"/>
            </a:endParaRPr>
          </a:p>
          <a:p>
            <a:pPr marL="609600" indent="-609600" algn="l" fontAlgn="auto">
              <a:spcAft>
                <a:spcPts val="0"/>
              </a:spcAft>
              <a:buFont typeface="Arial"/>
              <a:buNone/>
              <a:defRPr/>
            </a:pPr>
            <a:endParaRPr lang="en-US" sz="1600" u="sng" dirty="0" smtClean="0">
              <a:latin typeface="Arial" charset="0"/>
            </a:endParaRPr>
          </a:p>
          <a:p>
            <a:pPr marL="609600" indent="-609600" algn="l" fontAlgn="auto">
              <a:spcAft>
                <a:spcPts val="0"/>
              </a:spcAft>
              <a:buFont typeface="Arial"/>
              <a:buNone/>
              <a:defRPr/>
            </a:pPr>
            <a:endParaRPr lang="en-US" sz="1600" u="sng" dirty="0" smtClean="0">
              <a:latin typeface="Arial" charset="0"/>
              <a:ea typeface="+mn-ea"/>
            </a:endParaRPr>
          </a:p>
          <a:p>
            <a:pPr marL="609600" indent="-609600" algn="l" fontAlgn="auto">
              <a:spcAft>
                <a:spcPts val="0"/>
              </a:spcAft>
              <a:buFont typeface="Arial"/>
              <a:buNone/>
              <a:defRPr/>
            </a:pPr>
            <a:endParaRPr lang="en-US" sz="1600" u="sng" dirty="0" smtClean="0">
              <a:latin typeface="Arial" charset="0"/>
            </a:endParaRPr>
          </a:p>
          <a:p>
            <a:pPr marL="609600" indent="-609600" algn="l" fontAlgn="auto">
              <a:spcAft>
                <a:spcPts val="0"/>
              </a:spcAft>
              <a:buFont typeface="Arial"/>
              <a:buNone/>
              <a:defRPr/>
            </a:pPr>
            <a:endParaRPr lang="en-US" sz="1600" u="sng" dirty="0" smtClean="0">
              <a:latin typeface="Arial" charset="0"/>
              <a:ea typeface="+mn-ea"/>
            </a:endParaRPr>
          </a:p>
          <a:p>
            <a:pPr marL="609600" indent="-609600" algn="l" fontAlgn="auto">
              <a:spcAft>
                <a:spcPts val="0"/>
              </a:spcAft>
              <a:buFont typeface="Arial"/>
              <a:buNone/>
              <a:defRPr/>
            </a:pPr>
            <a:r>
              <a:rPr lang="en-US" sz="1600" u="sng" dirty="0" smtClean="0">
                <a:solidFill>
                  <a:schemeClr val="tx1"/>
                </a:solidFill>
                <a:latin typeface="Arial" charset="0"/>
                <a:ea typeface="+mn-ea"/>
              </a:rPr>
              <a:t>The RHIC/AGS </a:t>
            </a:r>
            <a:r>
              <a:rPr lang="en-US" sz="1600" u="sng" dirty="0">
                <a:solidFill>
                  <a:schemeClr val="tx1"/>
                </a:solidFill>
                <a:latin typeface="Arial" charset="0"/>
                <a:ea typeface="+mn-ea"/>
              </a:rPr>
              <a:t>Polarimetry </a:t>
            </a:r>
            <a:r>
              <a:rPr lang="en-US" sz="1600" u="sng" dirty="0" smtClean="0">
                <a:solidFill>
                  <a:schemeClr val="tx1"/>
                </a:solidFill>
                <a:latin typeface="Arial" charset="0"/>
                <a:ea typeface="+mn-ea"/>
              </a:rPr>
              <a:t>Group:</a:t>
            </a:r>
            <a:endParaRPr lang="en-US" sz="1600" u="sng" dirty="0">
              <a:solidFill>
                <a:schemeClr val="tx1"/>
              </a:solidFill>
              <a:latin typeface="Arial" charset="0"/>
              <a:ea typeface="+mn-ea"/>
            </a:endParaRPr>
          </a:p>
          <a:p>
            <a:pPr marL="609600" indent="-609600" algn="l" fontAlgn="auto">
              <a:spcAft>
                <a:spcPts val="0"/>
              </a:spcAft>
              <a:buFont typeface="Arial"/>
              <a:buNone/>
              <a:defRPr/>
            </a:pPr>
            <a:r>
              <a:rPr lang="en-US" sz="1400" i="1" dirty="0">
                <a:solidFill>
                  <a:schemeClr val="tx1"/>
                </a:solidFill>
                <a:latin typeface="Arial" charset="0"/>
                <a:ea typeface="+mn-ea"/>
              </a:rPr>
              <a:t>I. Alekseev, E. Aschenauer, G. </a:t>
            </a:r>
            <a:r>
              <a:rPr lang="en-US" sz="1400" i="1" dirty="0" err="1">
                <a:solidFill>
                  <a:schemeClr val="tx1"/>
                </a:solidFill>
                <a:latin typeface="Arial" charset="0"/>
                <a:ea typeface="+mn-ea"/>
              </a:rPr>
              <a:t>Atoian</a:t>
            </a:r>
            <a:r>
              <a:rPr lang="en-US" sz="1400" i="1" dirty="0">
                <a:solidFill>
                  <a:schemeClr val="tx1"/>
                </a:solidFill>
                <a:latin typeface="Arial" charset="0"/>
                <a:ea typeface="+mn-ea"/>
              </a:rPr>
              <a:t>, A. </a:t>
            </a:r>
            <a:r>
              <a:rPr lang="en-US" sz="1400" i="1" dirty="0" err="1" smtClean="0">
                <a:solidFill>
                  <a:schemeClr val="tx1"/>
                </a:solidFill>
                <a:latin typeface="Arial" charset="0"/>
                <a:ea typeface="+mn-ea"/>
              </a:rPr>
              <a:t>Bazilevsky</a:t>
            </a:r>
            <a:r>
              <a:rPr lang="en-US" sz="1400" i="1" dirty="0" smtClean="0">
                <a:solidFill>
                  <a:schemeClr val="tx1"/>
                </a:solidFill>
                <a:latin typeface="Arial" charset="0"/>
                <a:ea typeface="+mn-ea"/>
              </a:rPr>
              <a:t>, </a:t>
            </a:r>
            <a:r>
              <a:rPr lang="en-US" sz="1400" i="1" dirty="0" smtClean="0">
                <a:solidFill>
                  <a:schemeClr val="tx1"/>
                </a:solidFill>
                <a:latin typeface="Arial" charset="0"/>
              </a:rPr>
              <a:t>K.O. </a:t>
            </a:r>
            <a:r>
              <a:rPr lang="en-US" sz="1400" i="1" dirty="0" err="1" smtClean="0">
                <a:solidFill>
                  <a:schemeClr val="tx1"/>
                </a:solidFill>
                <a:latin typeface="Arial" charset="0"/>
              </a:rPr>
              <a:t>Eyser</a:t>
            </a:r>
            <a:r>
              <a:rPr lang="en-US" sz="1400" i="1" dirty="0" smtClean="0">
                <a:solidFill>
                  <a:schemeClr val="tx1"/>
                </a:solidFill>
                <a:latin typeface="Arial" charset="0"/>
                <a:ea typeface="+mn-ea"/>
              </a:rPr>
              <a:t>, </a:t>
            </a:r>
            <a:r>
              <a:rPr lang="en-US" sz="1400" i="1" dirty="0">
                <a:solidFill>
                  <a:schemeClr val="tx1"/>
                </a:solidFill>
                <a:latin typeface="Arial" charset="0"/>
                <a:ea typeface="+mn-ea"/>
              </a:rPr>
              <a:t>H. Huang,</a:t>
            </a:r>
            <a:endParaRPr lang="en-US" sz="1400" i="1" dirty="0" smtClean="0">
              <a:solidFill>
                <a:schemeClr val="tx1"/>
              </a:solidFill>
              <a:latin typeface="Arial" charset="0"/>
              <a:ea typeface="+mn-ea"/>
            </a:endParaRPr>
          </a:p>
          <a:p>
            <a:pPr marL="609600" indent="-609600" algn="l" fontAlgn="auto">
              <a:spcAft>
                <a:spcPts val="0"/>
              </a:spcAft>
              <a:buFont typeface="Arial"/>
              <a:buNone/>
              <a:defRPr/>
            </a:pPr>
            <a:r>
              <a:rPr lang="en-US" sz="1400" i="1" dirty="0" smtClean="0">
                <a:solidFill>
                  <a:schemeClr val="tx1"/>
                </a:solidFill>
                <a:latin typeface="Arial" charset="0"/>
              </a:rPr>
              <a:t>Y. Makdisi</a:t>
            </a:r>
            <a:r>
              <a:rPr lang="en-US" sz="1400" i="1" dirty="0" smtClean="0">
                <a:solidFill>
                  <a:schemeClr val="tx1"/>
                </a:solidFill>
                <a:latin typeface="Arial" charset="0"/>
                <a:ea typeface="+mn-ea"/>
              </a:rPr>
              <a:t>, </a:t>
            </a:r>
            <a:r>
              <a:rPr lang="en-US" sz="1400" i="1" dirty="0" err="1" smtClean="0">
                <a:solidFill>
                  <a:schemeClr val="tx1"/>
                </a:solidFill>
                <a:latin typeface="Arial" charset="0"/>
                <a:ea typeface="+mn-ea"/>
              </a:rPr>
              <a:t>A.Poblaguev</a:t>
            </a:r>
            <a:r>
              <a:rPr lang="en-US" sz="1400" i="1" dirty="0" smtClean="0">
                <a:solidFill>
                  <a:schemeClr val="tx1"/>
                </a:solidFill>
                <a:latin typeface="Arial" charset="0"/>
                <a:ea typeface="+mn-ea"/>
              </a:rPr>
              <a:t>, W. </a:t>
            </a:r>
            <a:r>
              <a:rPr lang="en-US" sz="1400" i="1" dirty="0" err="1" smtClean="0">
                <a:solidFill>
                  <a:schemeClr val="tx1"/>
                </a:solidFill>
                <a:latin typeface="Arial" charset="0"/>
                <a:ea typeface="+mn-ea"/>
              </a:rPr>
              <a:t>Schmidke</a:t>
            </a:r>
            <a:r>
              <a:rPr lang="en-US" sz="1400" i="1" dirty="0" smtClean="0">
                <a:solidFill>
                  <a:schemeClr val="tx1"/>
                </a:solidFill>
                <a:latin typeface="Arial" charset="0"/>
                <a:ea typeface="+mn-ea"/>
              </a:rPr>
              <a:t>, D. Smirnov, </a:t>
            </a:r>
            <a:r>
              <a:rPr lang="en-US" sz="1400" i="1" dirty="0">
                <a:solidFill>
                  <a:schemeClr val="tx1"/>
                </a:solidFill>
                <a:latin typeface="Arial" charset="0"/>
                <a:ea typeface="+mn-ea"/>
              </a:rPr>
              <a:t>D. </a:t>
            </a:r>
            <a:r>
              <a:rPr lang="en-US" sz="1400" i="1" dirty="0" err="1">
                <a:solidFill>
                  <a:schemeClr val="tx1"/>
                </a:solidFill>
                <a:latin typeface="Arial" charset="0"/>
                <a:ea typeface="+mn-ea"/>
              </a:rPr>
              <a:t>Svirida</a:t>
            </a:r>
            <a:r>
              <a:rPr lang="en-US" sz="1400" i="1" dirty="0">
                <a:solidFill>
                  <a:schemeClr val="tx1"/>
                </a:solidFill>
                <a:latin typeface="Arial" charset="0"/>
                <a:ea typeface="+mn-ea"/>
              </a:rPr>
              <a:t>, K. Yip, A. </a:t>
            </a:r>
            <a:r>
              <a:rPr lang="en-US" sz="1400" i="1" dirty="0" smtClean="0">
                <a:solidFill>
                  <a:schemeClr val="tx1"/>
                </a:solidFill>
                <a:latin typeface="Arial" charset="0"/>
                <a:ea typeface="+mn-ea"/>
              </a:rPr>
              <a:t>Zelenski</a:t>
            </a:r>
            <a:endParaRPr lang="en-US" sz="1400" i="1" dirty="0">
              <a:solidFill>
                <a:schemeClr val="tx1"/>
              </a:solidFill>
              <a:latin typeface="Arial" charset="0"/>
              <a:ea typeface="+mn-ea"/>
            </a:endParaRPr>
          </a:p>
        </p:txBody>
      </p:sp>
      <p:graphicFrame>
        <p:nvGraphicFramePr>
          <p:cNvPr id="13314" name="Object 2"/>
          <p:cNvGraphicFramePr>
            <a:graphicFrameLocks noChangeAspect="1"/>
          </p:cNvGraphicFramePr>
          <p:nvPr/>
        </p:nvGraphicFramePr>
        <p:xfrm>
          <a:off x="6493665" y="228600"/>
          <a:ext cx="245983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Document" r:id="rId3" imgW="5868219" imgH="2172003" progId="Word.Document.8">
                  <p:embed/>
                </p:oleObj>
              </mc:Choice>
              <mc:Fallback>
                <p:oleObj name="Document" r:id="rId3" imgW="5868219" imgH="2172003" progId="Word.Documen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3665" y="228600"/>
                        <a:ext cx="2459835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66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5E574E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EE075-043A-4F26-BB58-4977CF5E5804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PSTP 2013, University of Virginia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8C78B-3FDF-4EC2-BCB2-F0C3D0F068C7}" type="datetime1">
              <a:rPr lang="en-US" smtClean="0"/>
              <a:pPr/>
              <a:t>9/12/2013</a:t>
            </a:fld>
            <a:endParaRPr lang="en-US" dirty="0"/>
          </a:p>
        </p:txBody>
      </p:sp>
      <p:pic>
        <p:nvPicPr>
          <p:cNvPr id="1028" name="Picture 4" descr="http://faculty.virginia.edu/PSTP2013/PSTP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304800"/>
            <a:ext cx="1981200" cy="17936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2012.12.05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CniPol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EE075-043A-4F26-BB58-4977CF5E5804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0"/>
            <a:ext cx="876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/>
              <a:t>Substitution of the square root formula for a </a:t>
            </a:r>
          </a:p>
          <a:p>
            <a:pPr algn="ctr"/>
            <a:r>
              <a:rPr lang="en-US" sz="2400" b="1" i="1" dirty="0" smtClean="0"/>
              <a:t>general (non-symmetric) detector configuration</a:t>
            </a:r>
            <a:endParaRPr lang="en-US" sz="2400" b="1" i="1" dirty="0"/>
          </a:p>
        </p:txBody>
      </p:sp>
      <p:pic>
        <p:nvPicPr>
          <p:cNvPr id="13" name="Picture 12" descr="Sqrt_n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43400" y="990600"/>
            <a:ext cx="2984802" cy="852801"/>
          </a:xfrm>
          <a:prstGeom prst="rect">
            <a:avLst/>
          </a:prstGeom>
        </p:spPr>
      </p:pic>
      <p:pic>
        <p:nvPicPr>
          <p:cNvPr id="14" name="Picture 13" descr="Chi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4600" y="2743200"/>
            <a:ext cx="3054597" cy="613576"/>
          </a:xfrm>
          <a:prstGeom prst="rect">
            <a:avLst/>
          </a:prstGeom>
        </p:spPr>
      </p:pic>
      <p:pic>
        <p:nvPicPr>
          <p:cNvPr id="1026" name="Picture 2" descr="a_i = \langle A_N(t)\rangle_i\sin{\theta_i}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990600"/>
            <a:ext cx="2514600" cy="350711"/>
          </a:xfrm>
          <a:prstGeom prst="rect">
            <a:avLst/>
          </a:prstGeom>
          <a:noFill/>
        </p:spPr>
      </p:pic>
      <p:pic>
        <p:nvPicPr>
          <p:cNvPr id="1028" name="Picture 4" descr="\lambda~\mathrm{is~the~same~for~all strips}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1371599"/>
            <a:ext cx="2819400" cy="275355"/>
          </a:xfrm>
          <a:prstGeom prst="rect">
            <a:avLst/>
          </a:prstGeom>
          <a:noFill/>
        </p:spPr>
      </p:pic>
      <p:pic>
        <p:nvPicPr>
          <p:cNvPr id="1030" name="Picture 6" descr="G_i~\mathrm{is~detector~acceptance}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" y="1676400"/>
            <a:ext cx="2895600" cy="282797"/>
          </a:xfrm>
          <a:prstGeom prst="rect">
            <a:avLst/>
          </a:prstGeom>
          <a:noFill/>
        </p:spPr>
      </p:pic>
      <p:sp>
        <p:nvSpPr>
          <p:cNvPr id="22" name="Right Arrow 21"/>
          <p:cNvSpPr/>
          <p:nvPr/>
        </p:nvSpPr>
        <p:spPr>
          <a:xfrm>
            <a:off x="3733800" y="1219200"/>
            <a:ext cx="3810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33400" y="2057400"/>
            <a:ext cx="7543800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For </a:t>
            </a:r>
            <a:r>
              <a:rPr lang="en-US" b="1" i="1" dirty="0" smtClean="0"/>
              <a:t>n</a:t>
            </a:r>
            <a:r>
              <a:rPr lang="en-US" dirty="0" smtClean="0"/>
              <a:t> detectors, there are </a:t>
            </a:r>
            <a:r>
              <a:rPr lang="en-US" b="1" i="1" dirty="0" smtClean="0"/>
              <a:t>2n</a:t>
            </a:r>
            <a:r>
              <a:rPr lang="en-US" dirty="0" smtClean="0"/>
              <a:t> equations and </a:t>
            </a:r>
            <a:r>
              <a:rPr lang="en-US" b="1" i="1" dirty="0" smtClean="0"/>
              <a:t>n+2</a:t>
            </a:r>
            <a:r>
              <a:rPr lang="en-US" dirty="0" smtClean="0"/>
              <a:t> unknown values. To find </a:t>
            </a:r>
            <a:r>
              <a:rPr lang="en-US" b="1" i="1" dirty="0" smtClean="0"/>
              <a:t>P, </a:t>
            </a:r>
            <a:r>
              <a:rPr lang="el-GR" b="1" i="1" dirty="0" smtClean="0"/>
              <a:t>λ</a:t>
            </a:r>
            <a:r>
              <a:rPr lang="en-US" b="1" i="1" dirty="0" smtClean="0"/>
              <a:t>, G</a:t>
            </a:r>
            <a:r>
              <a:rPr lang="en-US" b="1" i="1" baseline="-25000" dirty="0" smtClean="0"/>
              <a:t>i </a:t>
            </a:r>
            <a:r>
              <a:rPr lang="en-US" dirty="0" smtClean="0"/>
              <a:t>we should minimize the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334000" y="3505200"/>
            <a:ext cx="3124200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i="1" dirty="0" smtClean="0"/>
              <a:t>The method works well in the case of asymmetric detectors. For example, 90 degree detectors in one side and 45 degree in other side</a:t>
            </a:r>
            <a:endParaRPr lang="en-US" sz="1600" b="1" i="1" dirty="0"/>
          </a:p>
        </p:txBody>
      </p:sp>
      <p:sp>
        <p:nvSpPr>
          <p:cNvPr id="27" name="TextBox 26"/>
          <p:cNvSpPr txBox="1"/>
          <p:nvPr/>
        </p:nvSpPr>
        <p:spPr>
          <a:xfrm>
            <a:off x="457200" y="5181600"/>
            <a:ext cx="7467600" cy="10668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b="1" i="1" dirty="0" smtClean="0"/>
              <a:t>For the standard (left-right symmetric) detectors configuration, the method does not give significant improvement compared to the square root formula.</a:t>
            </a:r>
          </a:p>
          <a:p>
            <a:pPr>
              <a:buFont typeface="Arial" pitchFamily="34" charset="0"/>
              <a:buChar char="•"/>
            </a:pPr>
            <a:r>
              <a:rPr lang="en-US" sz="1600" b="1" i="1" dirty="0" smtClean="0"/>
              <a:t> The method is helpful if some detectors  are broken.</a:t>
            </a:r>
          </a:p>
          <a:p>
            <a:pPr>
              <a:buFont typeface="Arial" pitchFamily="34" charset="0"/>
              <a:buChar char="•"/>
            </a:pPr>
            <a:r>
              <a:rPr lang="en-US" sz="1600" b="1" i="1" dirty="0" smtClean="0"/>
              <a:t> Also, the method may be used to study single detectors.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304800" y="3429000"/>
            <a:ext cx="4803476" cy="1754326"/>
            <a:chOff x="606724" y="3581400"/>
            <a:chExt cx="4803476" cy="1754326"/>
          </a:xfrm>
        </p:grpSpPr>
        <p:sp>
          <p:nvSpPr>
            <p:cNvPr id="25" name="TextBox 24"/>
            <p:cNvSpPr txBox="1"/>
            <p:nvPr/>
          </p:nvSpPr>
          <p:spPr>
            <a:xfrm>
              <a:off x="838200" y="3581400"/>
              <a:ext cx="457200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u="sng" dirty="0" smtClean="0"/>
                <a:t>Iteration method:</a:t>
              </a:r>
            </a:p>
            <a:p>
              <a:r>
                <a:rPr lang="en-US" dirty="0" smtClean="0"/>
                <a:t>0.  </a:t>
              </a:r>
              <a:r>
                <a:rPr lang="en-US" i="1" dirty="0" smtClean="0"/>
                <a:t>P=0, </a:t>
              </a:r>
              <a:r>
                <a:rPr lang="el-GR" i="1" dirty="0" smtClean="0"/>
                <a:t>λ</a:t>
              </a:r>
              <a:r>
                <a:rPr lang="en-US" i="1" dirty="0" smtClean="0"/>
                <a:t>=0</a:t>
              </a:r>
            </a:p>
            <a:p>
              <a:r>
                <a:rPr lang="en-US" dirty="0" smtClean="0"/>
                <a:t>1.</a:t>
              </a:r>
            </a:p>
            <a:p>
              <a:endParaRPr lang="en-US" dirty="0" smtClean="0"/>
            </a:p>
            <a:p>
              <a:r>
                <a:rPr lang="en-US" dirty="0" smtClean="0"/>
                <a:t>2. Minimize </a:t>
              </a:r>
              <a:r>
                <a:rPr lang="el-GR" i="1" dirty="0" smtClean="0"/>
                <a:t>χ</a:t>
              </a:r>
              <a:r>
                <a:rPr lang="en-US" i="1" baseline="30000" dirty="0" smtClean="0"/>
                <a:t>2</a:t>
              </a:r>
              <a:r>
                <a:rPr lang="en-US" dirty="0" smtClean="0"/>
                <a:t>  with fixed </a:t>
              </a:r>
              <a:r>
                <a:rPr lang="en-US" i="1" dirty="0" smtClean="0"/>
                <a:t>G</a:t>
              </a:r>
              <a:r>
                <a:rPr lang="en-US" i="1" baseline="-25000" dirty="0" smtClean="0"/>
                <a:t>i</a:t>
              </a:r>
              <a:r>
                <a:rPr lang="en-US" dirty="0" smtClean="0"/>
                <a:t>. (Find </a:t>
              </a:r>
              <a:r>
                <a:rPr lang="en-US" i="1" dirty="0" smtClean="0"/>
                <a:t>P</a:t>
              </a:r>
              <a:r>
                <a:rPr lang="en-US" dirty="0" smtClean="0"/>
                <a:t> and </a:t>
              </a:r>
              <a:r>
                <a:rPr lang="en-US" i="1" dirty="0" smtClean="0">
                  <a:sym typeface="Symbol"/>
                </a:rPr>
                <a:t></a:t>
              </a:r>
              <a:r>
                <a:rPr lang="en-US" dirty="0" smtClean="0">
                  <a:sym typeface="Symbol"/>
                </a:rPr>
                <a:t>)</a:t>
              </a:r>
              <a:endParaRPr lang="en-US" dirty="0" smtClean="0"/>
            </a:p>
            <a:p>
              <a:r>
                <a:rPr lang="en-US" dirty="0" smtClean="0"/>
                <a:t>3. </a:t>
              </a:r>
              <a:r>
                <a:rPr lang="en-US" dirty="0" err="1" smtClean="0"/>
                <a:t>Goto</a:t>
              </a:r>
              <a:r>
                <a:rPr lang="en-US" dirty="0" smtClean="0"/>
                <a:t> 1.   </a:t>
              </a:r>
              <a:endParaRPr lang="en-US" dirty="0"/>
            </a:p>
          </p:txBody>
        </p:sp>
        <p:pic>
          <p:nvPicPr>
            <p:cNvPr id="15" name="Picture 14" descr="Gi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43000" y="4114800"/>
              <a:ext cx="4103116" cy="666817"/>
            </a:xfrm>
            <a:prstGeom prst="rect">
              <a:avLst/>
            </a:prstGeom>
          </p:spPr>
        </p:pic>
        <p:sp>
          <p:nvSpPr>
            <p:cNvPr id="30" name="Freeform 29"/>
            <p:cNvSpPr/>
            <p:nvPr/>
          </p:nvSpPr>
          <p:spPr>
            <a:xfrm>
              <a:off x="606724" y="4347713"/>
              <a:ext cx="281797" cy="793630"/>
            </a:xfrm>
            <a:custGeom>
              <a:avLst/>
              <a:gdLst>
                <a:gd name="connsiteX0" fmla="*/ 221412 w 281797"/>
                <a:gd name="connsiteY0" fmla="*/ 793630 h 793630"/>
                <a:gd name="connsiteX1" fmla="*/ 66136 w 281797"/>
                <a:gd name="connsiteY1" fmla="*/ 655608 h 793630"/>
                <a:gd name="connsiteX2" fmla="*/ 5751 w 281797"/>
                <a:gd name="connsiteY2" fmla="*/ 388189 h 793630"/>
                <a:gd name="connsiteX3" fmla="*/ 100642 w 281797"/>
                <a:gd name="connsiteY3" fmla="*/ 94891 h 793630"/>
                <a:gd name="connsiteX4" fmla="*/ 281797 w 281797"/>
                <a:gd name="connsiteY4" fmla="*/ 0 h 793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1797" h="793630">
                  <a:moveTo>
                    <a:pt x="221412" y="793630"/>
                  </a:moveTo>
                  <a:cubicBezTo>
                    <a:pt x="161745" y="758405"/>
                    <a:pt x="102079" y="723181"/>
                    <a:pt x="66136" y="655608"/>
                  </a:cubicBezTo>
                  <a:cubicBezTo>
                    <a:pt x="30193" y="588035"/>
                    <a:pt x="0" y="481642"/>
                    <a:pt x="5751" y="388189"/>
                  </a:cubicBezTo>
                  <a:cubicBezTo>
                    <a:pt x="11502" y="294736"/>
                    <a:pt x="54634" y="159589"/>
                    <a:pt x="100642" y="94891"/>
                  </a:cubicBezTo>
                  <a:cubicBezTo>
                    <a:pt x="146650" y="30193"/>
                    <a:pt x="214223" y="15096"/>
                    <a:pt x="281797" y="0"/>
                  </a:cubicBezTo>
                </a:path>
              </a:pathLst>
            </a:custGeom>
            <a:ln w="508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87362"/>
          </a:xfrm>
        </p:spPr>
        <p:txBody>
          <a:bodyPr>
            <a:noAutofit/>
          </a:bodyPr>
          <a:lstStyle/>
          <a:p>
            <a:r>
              <a:rPr lang="en-US" sz="3200" b="1" i="1" u="sng" dirty="0" smtClean="0"/>
              <a:t>Schema of </a:t>
            </a:r>
            <a:r>
              <a:rPr lang="en-US" sz="3200" b="1" i="1" u="sng" dirty="0" err="1" smtClean="0"/>
              <a:t>Mesurements</a:t>
            </a:r>
            <a:endParaRPr lang="en-US" sz="3200" b="1" i="1" u="sn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PSTP 2013, University of Virginia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D04CE-1516-4C72-97F6-69338D927AF3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4110" name="Picture 14" descr="t - t_0-t_A=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3581400"/>
            <a:ext cx="1844224" cy="274320"/>
          </a:xfrm>
          <a:prstGeom prst="rect">
            <a:avLst/>
          </a:prstGeom>
          <a:noFill/>
        </p:spPr>
      </p:pic>
      <p:pic>
        <p:nvPicPr>
          <p:cNvPr id="19" name="Picture 18" descr="TdT_48645_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19400" y="3886200"/>
            <a:ext cx="2639915" cy="2560320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2286000" y="609600"/>
            <a:ext cx="6705600" cy="1783080"/>
            <a:chOff x="457200" y="990600"/>
            <a:chExt cx="7361639" cy="2087880"/>
          </a:xfrm>
        </p:grpSpPr>
        <p:pic>
          <p:nvPicPr>
            <p:cNvPr id="4100" name="Picture 4" descr="{\color{blue}t}~\Rightarrow~t_\mathrm{TOF}={\color{blue}t-\color{red}t_0}~\Rightarrow~E_t=\frac{M}{2}\left(\frac{\color{blue}L}{\color{blue}t-\color{red}t0}\right)^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81200" y="2438400"/>
              <a:ext cx="4417377" cy="640080"/>
            </a:xfrm>
            <a:prstGeom prst="rect">
              <a:avLst/>
            </a:prstGeom>
            <a:noFill/>
          </p:spPr>
        </p:pic>
        <p:pic>
          <p:nvPicPr>
            <p:cNvPr id="4102" name="Picture 6" descr="{\color{blue}A}~\Rightarrow~E_\mathrm{det}={\color{red}\alpha}A~\Rightarrow~E_A(E_\mathrm{det},{\color{red}x_\mathrm{DL}})~\Rightarrow~t_A=\sqrt{\frac{M}{2}}\frac{\color{blue}L}{\sqrt{E_A}}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981200" y="990600"/>
              <a:ext cx="5837639" cy="640080"/>
            </a:xfrm>
            <a:prstGeom prst="rect">
              <a:avLst/>
            </a:prstGeom>
            <a:noFill/>
          </p:spPr>
        </p:pic>
        <p:sp>
          <p:nvSpPr>
            <p:cNvPr id="20" name="TextBox 19"/>
            <p:cNvSpPr txBox="1"/>
            <p:nvPr/>
          </p:nvSpPr>
          <p:spPr>
            <a:xfrm>
              <a:off x="457200" y="1752600"/>
              <a:ext cx="838200" cy="46850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WFD</a:t>
              </a:r>
              <a:endParaRPr lang="en-US" sz="2000" dirty="0"/>
            </a:p>
          </p:txBody>
        </p:sp>
        <p:cxnSp>
          <p:nvCxnSpPr>
            <p:cNvPr id="22" name="Straight Arrow Connector 21"/>
            <p:cNvCxnSpPr>
              <a:stCxn id="20" idx="3"/>
              <a:endCxn id="4102" idx="1"/>
            </p:cNvCxnSpPr>
            <p:nvPr/>
          </p:nvCxnSpPr>
          <p:spPr>
            <a:xfrm flipV="1">
              <a:off x="1295400" y="1310640"/>
              <a:ext cx="685800" cy="676212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20" idx="3"/>
              <a:endCxn id="4100" idx="1"/>
            </p:cNvCxnSpPr>
            <p:nvPr/>
          </p:nvCxnSpPr>
          <p:spPr>
            <a:xfrm>
              <a:off x="1295400" y="1986852"/>
              <a:ext cx="685800" cy="77158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2133600" y="1752600"/>
              <a:ext cx="1981200" cy="54058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200" dirty="0" smtClean="0"/>
                <a:t>α</a:t>
              </a:r>
              <a:r>
                <a:rPr lang="en-US" sz="1200" dirty="0" smtClean="0"/>
                <a:t>-source measurements (</a:t>
              </a:r>
              <a:r>
                <a:rPr lang="en-US" sz="1200" baseline="30000" dirty="0" smtClean="0"/>
                <a:t>241</a:t>
              </a:r>
              <a:r>
                <a:rPr lang="en-US" sz="1200" dirty="0" smtClean="0"/>
                <a:t>Am , 5.486 </a:t>
              </a:r>
              <a:r>
                <a:rPr lang="en-US" sz="1200" dirty="0" err="1" smtClean="0"/>
                <a:t>MeV</a:t>
              </a:r>
              <a:r>
                <a:rPr lang="en-US" sz="1200" dirty="0" smtClean="0"/>
                <a:t>)</a:t>
              </a:r>
              <a:endParaRPr lang="en-US" sz="12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105401" y="1752600"/>
              <a:ext cx="2133600" cy="54058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“Banana fit”</a:t>
              </a:r>
            </a:p>
            <a:p>
              <a:pPr algn="ctr"/>
              <a:r>
                <a:rPr lang="en-US" sz="1200" i="1" dirty="0" smtClean="0"/>
                <a:t> t-t</a:t>
              </a:r>
              <a:r>
                <a:rPr lang="en-US" sz="1200" i="1" baseline="-25000" dirty="0" smtClean="0"/>
                <a:t>0</a:t>
              </a:r>
              <a:r>
                <a:rPr lang="en-US" sz="1200" i="1" dirty="0" smtClean="0"/>
                <a:t> = t</a:t>
              </a:r>
              <a:r>
                <a:rPr lang="en-US" sz="1200" i="1" baseline="-25000" dirty="0" smtClean="0"/>
                <a:t>A</a:t>
              </a:r>
              <a:r>
                <a:rPr lang="en-US" sz="1200" i="1" dirty="0" smtClean="0"/>
                <a:t>(x</a:t>
              </a:r>
              <a:r>
                <a:rPr lang="en-US" sz="1200" baseline="-25000" dirty="0" smtClean="0"/>
                <a:t>DL</a:t>
              </a:r>
              <a:r>
                <a:rPr lang="en-US" sz="1200" i="1" dirty="0" smtClean="0"/>
                <a:t>,</a:t>
              </a:r>
              <a:r>
                <a:rPr lang="el-GR" sz="1200" i="1" dirty="0" smtClean="0"/>
                <a:t>α</a:t>
              </a:r>
              <a:r>
                <a:rPr lang="en-US" sz="1200" i="1" dirty="0" smtClean="0"/>
                <a:t>A)</a:t>
              </a:r>
              <a:endParaRPr lang="en-US" sz="1200" i="1" dirty="0"/>
            </a:p>
          </p:txBody>
        </p:sp>
        <p:cxnSp>
          <p:nvCxnSpPr>
            <p:cNvPr id="29" name="Straight Arrow Connector 28"/>
            <p:cNvCxnSpPr>
              <a:stCxn id="26" idx="0"/>
            </p:cNvCxnSpPr>
            <p:nvPr/>
          </p:nvCxnSpPr>
          <p:spPr>
            <a:xfrm flipV="1">
              <a:off x="3124200" y="1447801"/>
              <a:ext cx="304799" cy="304799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stCxn id="27" idx="1"/>
            </p:cNvCxnSpPr>
            <p:nvPr/>
          </p:nvCxnSpPr>
          <p:spPr>
            <a:xfrm flipH="1">
              <a:off x="3886200" y="2022891"/>
              <a:ext cx="1219200" cy="644108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27" idx="1"/>
            </p:cNvCxnSpPr>
            <p:nvPr/>
          </p:nvCxnSpPr>
          <p:spPr>
            <a:xfrm flipV="1">
              <a:off x="5105401" y="1524000"/>
              <a:ext cx="152400" cy="498892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Date Placeholder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691E5-3B27-4755-9E4E-DB1052DB0442}" type="datetime1">
              <a:rPr lang="en-US" smtClean="0"/>
              <a:pPr/>
              <a:t>9/12/2013</a:t>
            </a:fld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5410200" y="2667000"/>
            <a:ext cx="35052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i="1" dirty="0" smtClean="0"/>
              <a:t>Parameters  </a:t>
            </a:r>
            <a:r>
              <a:rPr lang="el-GR" sz="1600" b="1" i="1" dirty="0" smtClean="0">
                <a:solidFill>
                  <a:srgbClr val="FF0000"/>
                </a:solidFill>
              </a:rPr>
              <a:t>α</a:t>
            </a:r>
            <a:r>
              <a:rPr lang="en-US" sz="1600" b="1" i="1" dirty="0" smtClean="0"/>
              <a:t>, </a:t>
            </a:r>
            <a:r>
              <a:rPr lang="en-US" sz="1600" b="1" i="1" dirty="0" smtClean="0">
                <a:solidFill>
                  <a:srgbClr val="FF0000"/>
                </a:solidFill>
              </a:rPr>
              <a:t>x</a:t>
            </a:r>
            <a:r>
              <a:rPr lang="en-US" sz="1600" b="1" i="1" baseline="-25000" dirty="0" smtClean="0">
                <a:solidFill>
                  <a:srgbClr val="FF0000"/>
                </a:solidFill>
              </a:rPr>
              <a:t>DL</a:t>
            </a:r>
            <a:r>
              <a:rPr lang="en-US" sz="1600" b="1" i="1" baseline="-25000" dirty="0" smtClean="0"/>
              <a:t> </a:t>
            </a:r>
            <a:r>
              <a:rPr lang="en-US" sz="1600" b="1" i="1" dirty="0" smtClean="0"/>
              <a:t>, and </a:t>
            </a:r>
            <a:r>
              <a:rPr lang="en-US" sz="1600" b="1" i="1" dirty="0" smtClean="0">
                <a:solidFill>
                  <a:srgbClr val="FF0000"/>
                </a:solidFill>
              </a:rPr>
              <a:t>t</a:t>
            </a:r>
            <a:r>
              <a:rPr lang="en-US" sz="1600" b="1" i="1" baseline="-25000" dirty="0" smtClean="0">
                <a:solidFill>
                  <a:srgbClr val="FF0000"/>
                </a:solidFill>
              </a:rPr>
              <a:t>0</a:t>
            </a:r>
            <a:r>
              <a:rPr lang="en-US" sz="1600" b="1" i="1" dirty="0" smtClean="0"/>
              <a:t> have to be determined in a calibration.</a:t>
            </a:r>
            <a:endParaRPr lang="en-US" sz="1600" b="1" i="1" dirty="0"/>
          </a:p>
        </p:txBody>
      </p:sp>
      <p:sp>
        <p:nvSpPr>
          <p:cNvPr id="28" name="TextBox 27"/>
          <p:cNvSpPr txBox="1"/>
          <p:nvPr/>
        </p:nvSpPr>
        <p:spPr>
          <a:xfrm>
            <a:off x="5334000" y="4038600"/>
            <a:ext cx="3657600" cy="209288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Standard measurement (run):</a:t>
            </a:r>
          </a:p>
          <a:p>
            <a:pPr>
              <a:buFont typeface="Arial" pitchFamily="34" charset="0"/>
              <a:buChar char="•"/>
            </a:pPr>
            <a:r>
              <a:rPr lang="en-US" sz="1600" b="1" i="1" dirty="0" smtClean="0"/>
              <a:t> 40 M events (20M good events)</a:t>
            </a:r>
          </a:p>
          <a:p>
            <a:pPr>
              <a:buFont typeface="Arial" pitchFamily="34" charset="0"/>
              <a:buChar char="•"/>
            </a:pPr>
            <a:r>
              <a:rPr lang="en-US" sz="1600" b="1" i="1" dirty="0" smtClean="0"/>
              <a:t> Data is acquired from few to few tens minutes depending on beam intensity and </a:t>
            </a:r>
            <a:r>
              <a:rPr lang="en-US" sz="1600" b="1" i="1" dirty="0" err="1" smtClean="0"/>
              <a:t>emittance</a:t>
            </a:r>
            <a:r>
              <a:rPr lang="en-US" sz="1600" b="1" i="1" dirty="0" smtClean="0"/>
              <a:t>, target thickness, etc.</a:t>
            </a:r>
          </a:p>
          <a:p>
            <a:pPr>
              <a:buFont typeface="Arial" pitchFamily="34" charset="0"/>
              <a:buChar char="•"/>
            </a:pPr>
            <a:r>
              <a:rPr lang="en-US" sz="1600" b="1" i="1" dirty="0" smtClean="0"/>
              <a:t> Data analysis takes about 5 sec.</a:t>
            </a:r>
          </a:p>
          <a:p>
            <a:pPr>
              <a:buFont typeface="Arial" pitchFamily="34" charset="0"/>
              <a:buChar char="•"/>
            </a:pPr>
            <a:r>
              <a:rPr lang="en-US" sz="1600" b="1" i="1" dirty="0" smtClean="0"/>
              <a:t> Polarization is measured with statistical accuracy </a:t>
            </a:r>
            <a:r>
              <a:rPr lang="en-US" sz="1600" b="1" i="1" dirty="0" smtClean="0">
                <a:solidFill>
                  <a:srgbClr val="0000FF"/>
                </a:solidFill>
                <a:sym typeface="Symbol"/>
              </a:rPr>
              <a:t>P≈2%</a:t>
            </a:r>
            <a:endParaRPr lang="en-US" sz="1600" b="1" i="1" dirty="0">
              <a:solidFill>
                <a:srgbClr val="0000FF"/>
              </a:solidFill>
            </a:endParaRP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676400"/>
            <a:ext cx="328365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32" descr="Banana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2400" y="3886200"/>
            <a:ext cx="2552108" cy="2475160"/>
          </a:xfrm>
          <a:prstGeom prst="rect">
            <a:avLst/>
          </a:prstGeom>
        </p:spPr>
      </p:pic>
      <p:pic>
        <p:nvPicPr>
          <p:cNvPr id="33794" name="Picture 2" descr="t\text{  vs  }E_A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14400" y="3581400"/>
            <a:ext cx="991518" cy="274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Banan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838200"/>
            <a:ext cx="2130789" cy="2066544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US" sz="3200" b="1" i="1" dirty="0" smtClean="0"/>
              <a:t>Calibration</a:t>
            </a:r>
            <a:endParaRPr lang="en-US" sz="3200" b="1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6F274-2E8F-4F68-B725-EDD2FA043558}" type="datetime1">
              <a:rPr lang="en-US" smtClean="0"/>
              <a:pPr/>
              <a:t>9/12/2013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PSTP 2013, University of Virginia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EE075-043A-4F26-BB58-4977CF5E5804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8" name="Picture 7" descr="Alph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2971800"/>
            <a:ext cx="2209800" cy="1587947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533400" y="4724400"/>
            <a:ext cx="1524000" cy="1676400"/>
            <a:chOff x="7010400" y="4038600"/>
            <a:chExt cx="1828800" cy="2209800"/>
          </a:xfrm>
        </p:grpSpPr>
        <p:pic>
          <p:nvPicPr>
            <p:cNvPr id="11" name="Picture 10" descr="DeadLayer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10400" y="4495800"/>
              <a:ext cx="1589387" cy="175260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7086600" y="4038600"/>
              <a:ext cx="1752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 smtClean="0">
                  <a:solidFill>
                    <a:schemeClr val="accent6">
                      <a:lumMod val="50000"/>
                    </a:schemeClr>
                  </a:solidFill>
                </a:rPr>
                <a:t>Dead Layer</a:t>
              </a:r>
              <a:endParaRPr lang="en-US" b="1" i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09600" y="457200"/>
            <a:ext cx="8077200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i="1" dirty="0" smtClean="0"/>
              <a:t>Since  </a:t>
            </a:r>
            <a:r>
              <a:rPr lang="en-US" sz="1600" b="1" i="1" dirty="0" smtClean="0">
                <a:solidFill>
                  <a:srgbClr val="0000FF"/>
                </a:solidFill>
              </a:rPr>
              <a:t>A</a:t>
            </a:r>
            <a:r>
              <a:rPr lang="en-US" sz="1600" b="1" i="1" baseline="-25000" dirty="0" smtClean="0">
                <a:solidFill>
                  <a:srgbClr val="0000FF"/>
                </a:solidFill>
              </a:rPr>
              <a:t>N</a:t>
            </a:r>
            <a:r>
              <a:rPr lang="en-US" sz="1600" b="1" i="1" dirty="0" smtClean="0">
                <a:solidFill>
                  <a:srgbClr val="0000FF"/>
                </a:solidFill>
              </a:rPr>
              <a:t>=A</a:t>
            </a:r>
            <a:r>
              <a:rPr lang="en-US" sz="1600" b="1" i="1" baseline="-25000" dirty="0" smtClean="0">
                <a:solidFill>
                  <a:srgbClr val="0000FF"/>
                </a:solidFill>
              </a:rPr>
              <a:t>N</a:t>
            </a:r>
            <a:r>
              <a:rPr lang="en-US" sz="1600" b="1" i="1" dirty="0" smtClean="0">
                <a:solidFill>
                  <a:srgbClr val="0000FF"/>
                </a:solidFill>
              </a:rPr>
              <a:t>(E)</a:t>
            </a:r>
            <a:r>
              <a:rPr lang="en-US" sz="1600" b="1" i="1" dirty="0" smtClean="0"/>
              <a:t>, energy calibration is crucial for the polarization measurement  </a:t>
            </a:r>
            <a:r>
              <a:rPr lang="en-US" sz="1600" b="1" i="1" dirty="0" smtClean="0">
                <a:solidFill>
                  <a:srgbClr val="0000FF"/>
                </a:solidFill>
                <a:sym typeface="Symbol"/>
              </a:rPr>
              <a:t>P/P≈E/E</a:t>
            </a:r>
            <a:endParaRPr lang="en-US" sz="1600" b="1" i="1" dirty="0">
              <a:solidFill>
                <a:srgbClr val="00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95600" y="914400"/>
            <a:ext cx="5257800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i="1" dirty="0" smtClean="0"/>
              <a:t>From experimental data, can find the dependence between measured time and amplitude:   </a:t>
            </a:r>
            <a:endParaRPr lang="en-US" sz="1600" b="1" i="1" dirty="0"/>
          </a:p>
        </p:txBody>
      </p:sp>
      <p:pic>
        <p:nvPicPr>
          <p:cNvPr id="49154" name="Picture 2" descr="\langle t\rangle_A = t(A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8800" y="1219200"/>
            <a:ext cx="990600" cy="224118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2895600" y="1676400"/>
            <a:ext cx="5334000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i="1" dirty="0" smtClean="0"/>
              <a:t>If </a:t>
            </a:r>
            <a:r>
              <a:rPr lang="en-US" sz="1600" b="1" i="1" dirty="0" smtClean="0">
                <a:solidFill>
                  <a:srgbClr val="FF0000"/>
                </a:solidFill>
              </a:rPr>
              <a:t>t</a:t>
            </a:r>
            <a:r>
              <a:rPr lang="en-US" sz="1600" b="1" i="1" baseline="-25000" dirty="0" smtClean="0">
                <a:solidFill>
                  <a:srgbClr val="FF0000"/>
                </a:solidFill>
              </a:rPr>
              <a:t>0</a:t>
            </a:r>
            <a:r>
              <a:rPr lang="en-US" sz="1600" b="1" i="1" dirty="0" smtClean="0"/>
              <a:t> is known, we can calibrate detector in a model independent way: </a:t>
            </a:r>
          </a:p>
          <a:p>
            <a:endParaRPr lang="en-US" sz="1600" b="1" i="1" dirty="0"/>
          </a:p>
        </p:txBody>
      </p:sp>
      <p:pic>
        <p:nvPicPr>
          <p:cNvPr id="49158" name="Picture 6" descr="E({\color{blue}A}) = \frac{M_CL^2}{2[{\color{blue}t(A)}-{\color{red}t_0}]^2}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76800" y="1981200"/>
            <a:ext cx="1828800" cy="506832"/>
          </a:xfrm>
          <a:prstGeom prst="rect">
            <a:avLst/>
          </a:prstGeom>
          <a:noFill/>
        </p:spPr>
      </p:pic>
      <p:cxnSp>
        <p:nvCxnSpPr>
          <p:cNvPr id="19" name="Straight Arrow Connector 18"/>
          <p:cNvCxnSpPr>
            <a:stCxn id="15" idx="1"/>
          </p:cNvCxnSpPr>
          <p:nvPr/>
        </p:nvCxnSpPr>
        <p:spPr>
          <a:xfrm flipH="1">
            <a:off x="1600200" y="1206788"/>
            <a:ext cx="1295400" cy="6220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971800" y="2895600"/>
            <a:ext cx="5257800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i="1" dirty="0" smtClean="0"/>
              <a:t>ADC gain is calibrated using </a:t>
            </a:r>
            <a:r>
              <a:rPr lang="el-GR" sz="1600" b="1" i="1" dirty="0" smtClean="0"/>
              <a:t>α</a:t>
            </a:r>
            <a:r>
              <a:rPr lang="en-US" sz="1600" b="1" i="1" dirty="0" smtClean="0"/>
              <a:t>-source </a:t>
            </a:r>
            <a:r>
              <a:rPr lang="en-US" sz="1600" b="1" baseline="30000" dirty="0" smtClean="0"/>
              <a:t>241</a:t>
            </a:r>
            <a:r>
              <a:rPr lang="en-US" sz="1600" b="1" dirty="0" smtClean="0"/>
              <a:t>Am</a:t>
            </a:r>
            <a:r>
              <a:rPr lang="en-US" sz="1600" b="1" i="1" dirty="0" smtClean="0"/>
              <a:t> :  </a:t>
            </a:r>
            <a:r>
              <a:rPr lang="en-US" sz="1600" b="1" i="1" dirty="0" smtClean="0">
                <a:solidFill>
                  <a:srgbClr val="0000FF"/>
                </a:solidFill>
              </a:rPr>
              <a:t>E</a:t>
            </a:r>
            <a:r>
              <a:rPr lang="en-US" sz="1600" b="1" i="1" baseline="-25000" dirty="0" smtClean="0">
                <a:solidFill>
                  <a:srgbClr val="0000FF"/>
                </a:solidFill>
              </a:rPr>
              <a:t>dep </a:t>
            </a:r>
            <a:r>
              <a:rPr lang="en-US" sz="1600" b="1" i="1" dirty="0" smtClean="0">
                <a:solidFill>
                  <a:srgbClr val="0000FF"/>
                </a:solidFill>
              </a:rPr>
              <a:t>= </a:t>
            </a:r>
            <a:r>
              <a:rPr lang="el-GR" sz="1600" b="1" i="1" dirty="0" smtClean="0">
                <a:solidFill>
                  <a:srgbClr val="FF0000"/>
                </a:solidFill>
              </a:rPr>
              <a:t>α</a:t>
            </a:r>
            <a:r>
              <a:rPr lang="en-US" sz="1600" b="1" i="1" dirty="0" smtClean="0">
                <a:solidFill>
                  <a:srgbClr val="0000FF"/>
                </a:solidFill>
              </a:rPr>
              <a:t>A</a:t>
            </a:r>
            <a:endParaRPr lang="en-US" sz="1600" b="1" i="1" dirty="0">
              <a:solidFill>
                <a:srgbClr val="0000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971800" y="3429000"/>
            <a:ext cx="5486400" cy="280076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u="sng" dirty="0" smtClean="0"/>
              <a:t>A dead-layer approximation:</a:t>
            </a:r>
          </a:p>
          <a:p>
            <a:endParaRPr lang="en-US" sz="1600" b="1" u="sng" dirty="0" smtClean="0"/>
          </a:p>
          <a:p>
            <a:r>
              <a:rPr lang="en-US" sz="1600" b="1" dirty="0" smtClean="0"/>
              <a:t>Stopping range:</a:t>
            </a:r>
          </a:p>
          <a:p>
            <a:endParaRPr lang="en-US" sz="1600" b="1" dirty="0" smtClean="0"/>
          </a:p>
          <a:p>
            <a:endParaRPr lang="en-US" sz="1600" b="1" dirty="0" smtClean="0"/>
          </a:p>
          <a:p>
            <a:r>
              <a:rPr lang="en-US" sz="1600" b="1" dirty="0" smtClean="0"/>
              <a:t>	A dead-layer condition:</a:t>
            </a:r>
          </a:p>
          <a:p>
            <a:endParaRPr lang="en-US" sz="1600" b="1" dirty="0" smtClean="0"/>
          </a:p>
          <a:p>
            <a:endParaRPr lang="en-US" sz="1600" b="1" dirty="0" smtClean="0"/>
          </a:p>
          <a:p>
            <a:r>
              <a:rPr lang="en-US" sz="1600" b="1" dirty="0" smtClean="0"/>
              <a:t>	Using MSTAR parameterization for the </a:t>
            </a:r>
            <a:r>
              <a:rPr lang="en-US" sz="1600" b="1" dirty="0" err="1" smtClean="0"/>
              <a:t>dE</a:t>
            </a:r>
            <a:r>
              <a:rPr lang="en-US" sz="1600" b="1" dirty="0" smtClean="0"/>
              <a:t>/</a:t>
            </a:r>
            <a:r>
              <a:rPr lang="en-US" sz="1600" b="1" dirty="0" err="1" smtClean="0"/>
              <a:t>dx</a:t>
            </a:r>
            <a:r>
              <a:rPr lang="en-US" sz="1600" b="1" dirty="0" smtClean="0"/>
              <a:t>,</a:t>
            </a:r>
          </a:p>
          <a:p>
            <a:r>
              <a:rPr lang="en-US" sz="1600" b="1" dirty="0" smtClean="0"/>
              <a:t>	we can determine </a:t>
            </a:r>
            <a:r>
              <a:rPr lang="en-US" sz="1600" b="1" i="1" dirty="0" smtClean="0">
                <a:solidFill>
                  <a:srgbClr val="FF0000"/>
                </a:solidFill>
              </a:rPr>
              <a:t>t</a:t>
            </a:r>
            <a:r>
              <a:rPr lang="en-US" sz="1600" b="1" i="1" baseline="-25000" dirty="0" smtClean="0">
                <a:solidFill>
                  <a:srgbClr val="FF0000"/>
                </a:solidFill>
              </a:rPr>
              <a:t>0</a:t>
            </a:r>
            <a:r>
              <a:rPr lang="en-US" sz="1600" b="1" dirty="0" smtClean="0"/>
              <a:t> and </a:t>
            </a:r>
            <a:r>
              <a:rPr lang="en-US" sz="1600" b="1" i="1" dirty="0" smtClean="0">
                <a:solidFill>
                  <a:srgbClr val="FF0000"/>
                </a:solidFill>
              </a:rPr>
              <a:t>x</a:t>
            </a:r>
            <a:r>
              <a:rPr lang="en-US" sz="1600" b="1" baseline="-25000" dirty="0" smtClean="0">
                <a:solidFill>
                  <a:srgbClr val="FF0000"/>
                </a:solidFill>
              </a:rPr>
              <a:t>DL</a:t>
            </a:r>
            <a:r>
              <a:rPr lang="en-US" sz="1600" b="1" baseline="-25000" dirty="0" smtClean="0"/>
              <a:t> </a:t>
            </a:r>
            <a:r>
              <a:rPr lang="en-US" sz="1600" b="1" dirty="0" smtClean="0"/>
              <a:t>from the data fit</a:t>
            </a:r>
          </a:p>
          <a:p>
            <a:endParaRPr lang="en-US" sz="1600" b="1" dirty="0" smtClean="0"/>
          </a:p>
        </p:txBody>
      </p:sp>
      <p:pic>
        <p:nvPicPr>
          <p:cNvPr id="49160" name="Picture 8" descr="X(E) = \int_0^E\frac{d\varepsilon}{(dE/dx)} 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00600" y="3810000"/>
            <a:ext cx="1905000" cy="535781"/>
          </a:xfrm>
          <a:prstGeom prst="rect">
            <a:avLst/>
          </a:prstGeom>
          <a:noFill/>
        </p:spPr>
      </p:pic>
      <p:pic>
        <p:nvPicPr>
          <p:cNvPr id="49162" name="Picture 10" descr="X(E({\color{blue}t},{\color{red}t_0})) -X({\color{red}\alpha}{\color{blue} A}) = {\color{red}x_\mathrm{DL}}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24400" y="5029200"/>
            <a:ext cx="2895600" cy="282498"/>
          </a:xfrm>
          <a:prstGeom prst="rect">
            <a:avLst/>
          </a:prstGeom>
          <a:noFill/>
        </p:spPr>
      </p:pic>
      <p:pic>
        <p:nvPicPr>
          <p:cNvPr id="9" name="Picture 8" descr="mStar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057400" y="4800600"/>
            <a:ext cx="1680909" cy="163260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US" sz="3200" b="1" i="1" dirty="0" smtClean="0"/>
              <a:t>Comments about Dead-Layer based </a:t>
            </a:r>
            <a:r>
              <a:rPr lang="en-US" sz="3200" b="1" i="1" dirty="0" err="1" smtClean="0"/>
              <a:t>calibraion</a:t>
            </a:r>
            <a:endParaRPr lang="en-US" sz="3200" b="1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6F274-2E8F-4F68-B725-EDD2FA043558}" type="datetime1">
              <a:rPr lang="en-US" smtClean="0"/>
              <a:pPr/>
              <a:t>9/12/2013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PSTP 2013, University of Virginia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EE075-043A-4F26-BB58-4977CF5E5804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95391" y="1219200"/>
            <a:ext cx="2900609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219200"/>
            <a:ext cx="2979006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04800" y="533400"/>
            <a:ext cx="8610600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600" b="1" i="1" dirty="0" smtClean="0"/>
              <a:t>This calibration is very sensitive to small variations of the stopping power and dead-layer model.</a:t>
            </a:r>
            <a:endParaRPr lang="en-US" sz="1600" b="1" i="1" dirty="0"/>
          </a:p>
        </p:txBody>
      </p:sp>
      <p:sp>
        <p:nvSpPr>
          <p:cNvPr id="9" name="TextBox 8"/>
          <p:cNvSpPr txBox="1"/>
          <p:nvPr/>
        </p:nvSpPr>
        <p:spPr>
          <a:xfrm>
            <a:off x="228600" y="990600"/>
            <a:ext cx="518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u="sng" dirty="0" smtClean="0"/>
              <a:t>Comparison of the “standard” and “modified” calibrations</a:t>
            </a:r>
            <a:endParaRPr lang="en-US" sz="1600" b="1" i="1" u="sng" dirty="0"/>
          </a:p>
        </p:txBody>
      </p:sp>
      <p:sp>
        <p:nvSpPr>
          <p:cNvPr id="10" name="TextBox 9"/>
          <p:cNvSpPr txBox="1"/>
          <p:nvPr/>
        </p:nvSpPr>
        <p:spPr>
          <a:xfrm>
            <a:off x="6172200" y="1371600"/>
            <a:ext cx="2667000" cy="206210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0000FF"/>
                </a:solidFill>
              </a:rPr>
              <a:t>t</a:t>
            </a:r>
            <a:r>
              <a:rPr lang="en-US" sz="1600" i="1" baseline="-25000" dirty="0" smtClean="0">
                <a:solidFill>
                  <a:srgbClr val="0000FF"/>
                </a:solidFill>
              </a:rPr>
              <a:t>m</a:t>
            </a:r>
            <a:r>
              <a:rPr lang="en-US" sz="1600" dirty="0" smtClean="0"/>
              <a:t> is measured time</a:t>
            </a:r>
          </a:p>
          <a:p>
            <a:r>
              <a:rPr lang="en-US" sz="1600" i="1" dirty="0" smtClean="0">
                <a:solidFill>
                  <a:srgbClr val="0000FF"/>
                </a:solidFill>
              </a:rPr>
              <a:t>t</a:t>
            </a:r>
            <a:r>
              <a:rPr lang="en-US" sz="1600" i="1" baseline="-25000" dirty="0" smtClean="0">
                <a:solidFill>
                  <a:srgbClr val="0000FF"/>
                </a:solidFill>
              </a:rPr>
              <a:t>A</a:t>
            </a:r>
            <a:r>
              <a:rPr lang="en-US" sz="1600" dirty="0" smtClean="0"/>
              <a:t> is time derived from the</a:t>
            </a:r>
          </a:p>
          <a:p>
            <a:r>
              <a:rPr lang="en-US" sz="1600" dirty="0" smtClean="0"/>
              <a:t>    measured amplitude</a:t>
            </a:r>
          </a:p>
          <a:p>
            <a:endParaRPr lang="en-US" sz="1600" dirty="0" smtClean="0"/>
          </a:p>
          <a:p>
            <a:r>
              <a:rPr lang="en-US" sz="1600" b="1" u="sng" dirty="0" smtClean="0"/>
              <a:t>Normalized stopping range</a:t>
            </a:r>
          </a:p>
          <a:p>
            <a:r>
              <a:rPr lang="en-US" sz="1600" i="1" dirty="0" smtClean="0">
                <a:solidFill>
                  <a:srgbClr val="0000FF"/>
                </a:solidFill>
              </a:rPr>
              <a:t>           L</a:t>
            </a:r>
            <a:r>
              <a:rPr lang="en-US" sz="1600" i="1" baseline="-25000" dirty="0" smtClean="0">
                <a:solidFill>
                  <a:srgbClr val="0000FF"/>
                </a:solidFill>
              </a:rPr>
              <a:t>0</a:t>
            </a:r>
            <a:r>
              <a:rPr lang="en-US" sz="1600" i="1" dirty="0" smtClean="0">
                <a:solidFill>
                  <a:srgbClr val="0000FF"/>
                </a:solidFill>
              </a:rPr>
              <a:t> (E) = L</a:t>
            </a:r>
            <a:r>
              <a:rPr lang="en-US" sz="1600" baseline="-25000" dirty="0" smtClean="0">
                <a:solidFill>
                  <a:srgbClr val="0000FF"/>
                </a:solidFill>
              </a:rPr>
              <a:t>MSTAR</a:t>
            </a:r>
            <a:r>
              <a:rPr lang="en-US" sz="1600" i="1" dirty="0" smtClean="0">
                <a:solidFill>
                  <a:srgbClr val="0000FF"/>
                </a:solidFill>
              </a:rPr>
              <a:t>(E) / x</a:t>
            </a:r>
            <a:r>
              <a:rPr lang="en-US" sz="1600" baseline="-25000" dirty="0" smtClean="0">
                <a:solidFill>
                  <a:srgbClr val="0000FF"/>
                </a:solidFill>
              </a:rPr>
              <a:t>DL</a:t>
            </a:r>
          </a:p>
          <a:p>
            <a:r>
              <a:rPr lang="en-US" sz="1600" b="1" u="sng" dirty="0" smtClean="0"/>
              <a:t>Fit function:</a:t>
            </a:r>
          </a:p>
          <a:p>
            <a:r>
              <a:rPr lang="en-US" sz="1600" dirty="0" smtClean="0">
                <a:solidFill>
                  <a:srgbClr val="0000FF"/>
                </a:solidFill>
              </a:rPr>
              <a:t>          </a:t>
            </a:r>
            <a:r>
              <a:rPr lang="en-US" sz="1600" i="1" dirty="0" smtClean="0">
                <a:solidFill>
                  <a:srgbClr val="0000FF"/>
                </a:solidFill>
              </a:rPr>
              <a:t> L(E</a:t>
            </a:r>
            <a:r>
              <a:rPr lang="en-US" sz="1600" i="1" baseline="-25000" dirty="0" smtClean="0">
                <a:solidFill>
                  <a:srgbClr val="0000FF"/>
                </a:solidFill>
              </a:rPr>
              <a:t>t</a:t>
            </a:r>
            <a:r>
              <a:rPr lang="en-US" sz="1600" i="1" dirty="0" smtClean="0">
                <a:solidFill>
                  <a:srgbClr val="0000FF"/>
                </a:solidFill>
              </a:rPr>
              <a:t>) – L(</a:t>
            </a:r>
            <a:r>
              <a:rPr lang="el-GR" sz="1600" i="1" dirty="0" smtClean="0">
                <a:solidFill>
                  <a:srgbClr val="0000FF"/>
                </a:solidFill>
              </a:rPr>
              <a:t>α</a:t>
            </a:r>
            <a:r>
              <a:rPr lang="en-US" sz="1600" i="1" dirty="0" smtClean="0">
                <a:solidFill>
                  <a:srgbClr val="0000FF"/>
                </a:solidFill>
              </a:rPr>
              <a:t>A) = 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1000" y="4572000"/>
            <a:ext cx="8001000" cy="584775"/>
          </a:xfrm>
          <a:prstGeom prst="rect">
            <a:avLst/>
          </a:prstGeom>
          <a:solidFill>
            <a:srgbClr val="F6F890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The modified stopping range </a:t>
            </a:r>
            <a:r>
              <a:rPr lang="en-US" sz="1600" b="1" i="1" dirty="0" smtClean="0">
                <a:solidFill>
                  <a:srgbClr val="0000FF"/>
                </a:solidFill>
              </a:rPr>
              <a:t>L(E) = p</a:t>
            </a:r>
            <a:r>
              <a:rPr lang="en-US" sz="1600" b="1" i="1" baseline="-25000" dirty="0" smtClean="0">
                <a:solidFill>
                  <a:srgbClr val="0000FF"/>
                </a:solidFill>
              </a:rPr>
              <a:t>0</a:t>
            </a:r>
            <a:r>
              <a:rPr lang="en-US" sz="1600" b="1" i="1" dirty="0" smtClean="0">
                <a:solidFill>
                  <a:srgbClr val="0000FF"/>
                </a:solidFill>
              </a:rPr>
              <a:t>L</a:t>
            </a:r>
            <a:r>
              <a:rPr lang="en-US" sz="1600" b="1" i="1" baseline="-25000" dirty="0" smtClean="0">
                <a:solidFill>
                  <a:srgbClr val="0000FF"/>
                </a:solidFill>
              </a:rPr>
              <a:t>0</a:t>
            </a:r>
            <a:r>
              <a:rPr lang="en-US" sz="1600" b="1" i="1" dirty="0" smtClean="0">
                <a:solidFill>
                  <a:srgbClr val="0000FF"/>
                </a:solidFill>
              </a:rPr>
              <a:t>(E) </a:t>
            </a:r>
            <a:r>
              <a:rPr lang="en-US" sz="1600" b="1" i="1" dirty="0" smtClean="0">
                <a:solidFill>
                  <a:srgbClr val="FF0000"/>
                </a:solidFill>
              </a:rPr>
              <a:t>+ p</a:t>
            </a:r>
            <a:r>
              <a:rPr lang="en-US" sz="1600" b="1" i="1" baseline="-25000" dirty="0" smtClean="0">
                <a:solidFill>
                  <a:srgbClr val="FF0000"/>
                </a:solidFill>
              </a:rPr>
              <a:t>1</a:t>
            </a:r>
            <a:r>
              <a:rPr lang="en-US" sz="1600" b="1" i="1" dirty="0" smtClean="0">
                <a:solidFill>
                  <a:srgbClr val="FF0000"/>
                </a:solidFill>
              </a:rPr>
              <a:t>L</a:t>
            </a:r>
            <a:r>
              <a:rPr lang="en-US" sz="1600" b="1" i="1" baseline="-25000" dirty="0" smtClean="0">
                <a:solidFill>
                  <a:srgbClr val="FF0000"/>
                </a:solidFill>
              </a:rPr>
              <a:t>0</a:t>
            </a:r>
            <a:r>
              <a:rPr lang="en-US" sz="1600" b="1" i="1" baseline="30000" dirty="0" smtClean="0">
                <a:solidFill>
                  <a:srgbClr val="FF0000"/>
                </a:solidFill>
              </a:rPr>
              <a:t>2</a:t>
            </a:r>
            <a:r>
              <a:rPr lang="en-US" sz="1600" b="1" i="1" dirty="0" smtClean="0">
                <a:solidFill>
                  <a:srgbClr val="FF0000"/>
                </a:solidFill>
              </a:rPr>
              <a:t>(E) </a:t>
            </a:r>
            <a:r>
              <a:rPr lang="en-US" sz="1600" b="1" dirty="0" smtClean="0"/>
              <a:t>fits data much better. </a:t>
            </a:r>
          </a:p>
          <a:p>
            <a:r>
              <a:rPr lang="en-US" sz="1600" b="1" dirty="0" smtClean="0"/>
              <a:t>Energy calibrations are significantly different. </a:t>
            </a:r>
            <a:r>
              <a:rPr lang="en-US" sz="1600" b="1" u="sng" dirty="0" smtClean="0"/>
              <a:t>Better fit does not </a:t>
            </a:r>
            <a:r>
              <a:rPr lang="en-US" sz="1600" b="1" u="sng" dirty="0" err="1" smtClean="0"/>
              <a:t>garantee</a:t>
            </a:r>
            <a:r>
              <a:rPr lang="en-US" sz="1600" b="1" u="sng" dirty="0" smtClean="0"/>
              <a:t>  better calibration.</a:t>
            </a:r>
            <a:endParaRPr lang="en-US" sz="1600" b="1" u="sng" dirty="0"/>
          </a:p>
        </p:txBody>
      </p:sp>
      <p:sp>
        <p:nvSpPr>
          <p:cNvPr id="12" name="TextBox 11"/>
          <p:cNvSpPr txBox="1"/>
          <p:nvPr/>
        </p:nvSpPr>
        <p:spPr>
          <a:xfrm>
            <a:off x="4267200" y="5638800"/>
            <a:ext cx="426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i="1" u="sng" dirty="0" smtClean="0">
                <a:solidFill>
                  <a:srgbClr val="FF0000"/>
                </a:solidFill>
              </a:rPr>
              <a:t>More study is still needed.</a:t>
            </a:r>
            <a:endParaRPr lang="en-US" sz="1600" b="1" i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US" sz="3200" b="1" i="1" dirty="0" smtClean="0"/>
              <a:t>Calibration using fast (punch through) protons</a:t>
            </a:r>
            <a:endParaRPr lang="en-US" sz="3200" b="1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6F274-2E8F-4F68-B725-EDD2FA043558}" type="datetime1">
              <a:rPr lang="en-US" smtClean="0"/>
              <a:pPr/>
              <a:t>9/12/2013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PSTP 2013, University of Virginia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EE075-043A-4F26-BB58-4977CF5E5804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20" name="Picture 19" descr="pstar_S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3429000"/>
            <a:ext cx="3427062" cy="2324100"/>
          </a:xfrm>
          <a:prstGeom prst="rect">
            <a:avLst/>
          </a:prstGeom>
        </p:spPr>
      </p:pic>
      <p:pic>
        <p:nvPicPr>
          <p:cNvPr id="21" name="Picture 20" descr="pstar_al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5791200"/>
            <a:ext cx="2466975" cy="394716"/>
          </a:xfrm>
          <a:prstGeom prst="rect">
            <a:avLst/>
          </a:prstGeom>
        </p:spPr>
      </p:pic>
      <p:grpSp>
        <p:nvGrpSpPr>
          <p:cNvPr id="42" name="Group 41"/>
          <p:cNvGrpSpPr/>
          <p:nvPr/>
        </p:nvGrpSpPr>
        <p:grpSpPr>
          <a:xfrm>
            <a:off x="152400" y="609600"/>
            <a:ext cx="4788407" cy="2590800"/>
            <a:chOff x="228601" y="609600"/>
            <a:chExt cx="4788407" cy="2590800"/>
          </a:xfrm>
        </p:grpSpPr>
        <p:pic>
          <p:nvPicPr>
            <p:cNvPr id="9" name="Picture 8" descr="Prompt_51969_0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8601" y="609600"/>
              <a:ext cx="2671342" cy="259080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2807208" y="1170432"/>
              <a:ext cx="2194560" cy="338554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Alpha (?)</a:t>
              </a:r>
              <a:endParaRPr lang="en-US" sz="1600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807208" y="1591056"/>
              <a:ext cx="2209800" cy="338554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Low energy protons (?)</a:t>
              </a:r>
              <a:endParaRPr lang="en-US" sz="1600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807208" y="2011680"/>
              <a:ext cx="2194560" cy="338554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FF0000"/>
                  </a:solidFill>
                </a:rPr>
                <a:t>Fast  </a:t>
              </a:r>
              <a:r>
                <a:rPr lang="el-GR" sz="1600" b="1" i="1" dirty="0" smtClean="0">
                  <a:solidFill>
                    <a:srgbClr val="FF0000"/>
                  </a:solidFill>
                </a:rPr>
                <a:t>π</a:t>
              </a:r>
              <a:r>
                <a:rPr lang="en-US" sz="1600" b="1" dirty="0" smtClean="0">
                  <a:solidFill>
                    <a:srgbClr val="FF0000"/>
                  </a:solidFill>
                </a:rPr>
                <a:t> and </a:t>
              </a:r>
              <a:r>
                <a:rPr lang="en-US" sz="1600" b="1" i="1" dirty="0" smtClean="0">
                  <a:solidFill>
                    <a:srgbClr val="FF0000"/>
                  </a:solidFill>
                </a:rPr>
                <a:t>p</a:t>
              </a:r>
              <a:endParaRPr lang="en-US" sz="1600" b="1" i="1" dirty="0">
                <a:solidFill>
                  <a:srgbClr val="FF00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807208" y="2432304"/>
              <a:ext cx="2194560" cy="338554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/>
                <a:t>“Induced” pulse</a:t>
              </a:r>
              <a:endParaRPr lang="en-US" sz="1600" b="1" dirty="0"/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flipH="1">
              <a:off x="1752600" y="1295400"/>
              <a:ext cx="1066800" cy="152400"/>
            </a:xfrm>
            <a:prstGeom prst="straightConnector1">
              <a:avLst/>
            </a:prstGeom>
            <a:ln w="38100">
              <a:solidFill>
                <a:srgbClr val="00B050">
                  <a:alpha val="50000"/>
                </a:srgb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H="1">
              <a:off x="1752600" y="1769476"/>
              <a:ext cx="1066800" cy="59324"/>
            </a:xfrm>
            <a:prstGeom prst="straightConnector1">
              <a:avLst/>
            </a:prstGeom>
            <a:ln w="38100">
              <a:solidFill>
                <a:srgbClr val="00B050">
                  <a:alpha val="50000"/>
                </a:srgb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H="1" flipV="1">
              <a:off x="1828800" y="2057400"/>
              <a:ext cx="990600" cy="93076"/>
            </a:xfrm>
            <a:prstGeom prst="straightConnector1">
              <a:avLst/>
            </a:prstGeom>
            <a:ln w="38100">
              <a:solidFill>
                <a:srgbClr val="00B050">
                  <a:alpha val="50000"/>
                </a:srgb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H="1" flipV="1">
              <a:off x="1066800" y="1905000"/>
              <a:ext cx="1737360" cy="702676"/>
            </a:xfrm>
            <a:prstGeom prst="straightConnector1">
              <a:avLst/>
            </a:prstGeom>
            <a:ln w="38100">
              <a:solidFill>
                <a:srgbClr val="00B050">
                  <a:alpha val="50000"/>
                </a:srgb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2807208" y="749808"/>
              <a:ext cx="2194560" cy="338554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Low Energy Carbons</a:t>
              </a:r>
              <a:endParaRPr lang="en-US" sz="1600" b="1" dirty="0"/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 flipH="1">
              <a:off x="2057400" y="914400"/>
              <a:ext cx="762000" cy="152400"/>
            </a:xfrm>
            <a:prstGeom prst="straightConnector1">
              <a:avLst/>
            </a:prstGeom>
            <a:ln w="38100">
              <a:solidFill>
                <a:srgbClr val="00B050">
                  <a:alpha val="50000"/>
                </a:srgb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3" name="Picture 42" descr="img103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05400" y="990600"/>
            <a:ext cx="3886200" cy="501739"/>
          </a:xfrm>
          <a:prstGeom prst="rect">
            <a:avLst/>
          </a:prstGeom>
        </p:spPr>
      </p:pic>
      <p:grpSp>
        <p:nvGrpSpPr>
          <p:cNvPr id="61" name="Group 60"/>
          <p:cNvGrpSpPr/>
          <p:nvPr/>
        </p:nvGrpSpPr>
        <p:grpSpPr>
          <a:xfrm>
            <a:off x="5334000" y="1905000"/>
            <a:ext cx="3124200" cy="609600"/>
            <a:chOff x="5410200" y="2209800"/>
            <a:chExt cx="3124200" cy="609600"/>
          </a:xfrm>
        </p:grpSpPr>
        <p:sp>
          <p:nvSpPr>
            <p:cNvPr id="46" name="Rectangle 45"/>
            <p:cNvSpPr/>
            <p:nvPr/>
          </p:nvSpPr>
          <p:spPr>
            <a:xfrm>
              <a:off x="5410200" y="2209800"/>
              <a:ext cx="3124200" cy="6096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7" name="Picture 10" descr="(0.1&lt;\beta&lt;0.7)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010399" y="2514600"/>
              <a:ext cx="1296165" cy="228600"/>
            </a:xfrm>
            <a:prstGeom prst="rect">
              <a:avLst/>
            </a:prstGeom>
            <a:noFill/>
          </p:spPr>
        </p:pic>
        <p:pic>
          <p:nvPicPr>
            <p:cNvPr id="48" name="Picture 14" descr="dE/dx \propto \beta^{-5/3}~~~~(0.1&lt;\beta\gamma&lt;1)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486400" y="2209800"/>
              <a:ext cx="2783579" cy="265860"/>
            </a:xfrm>
            <a:prstGeom prst="rect">
              <a:avLst/>
            </a:prstGeom>
            <a:noFill/>
          </p:spPr>
        </p:pic>
      </p:grpSp>
      <p:sp>
        <p:nvSpPr>
          <p:cNvPr id="49" name="TextBox 48"/>
          <p:cNvSpPr txBox="1"/>
          <p:nvPr/>
        </p:nvSpPr>
        <p:spPr>
          <a:xfrm>
            <a:off x="5181600" y="685800"/>
            <a:ext cx="32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u="sng" dirty="0" smtClean="0"/>
              <a:t>Bethe-Bloch formula:</a:t>
            </a:r>
            <a:endParaRPr lang="en-US" sz="1600" b="1" i="1" u="sng" dirty="0"/>
          </a:p>
        </p:txBody>
      </p:sp>
      <p:grpSp>
        <p:nvGrpSpPr>
          <p:cNvPr id="62" name="Group 61"/>
          <p:cNvGrpSpPr/>
          <p:nvPr/>
        </p:nvGrpSpPr>
        <p:grpSpPr>
          <a:xfrm>
            <a:off x="4648200" y="3048000"/>
            <a:ext cx="4038600" cy="3352800"/>
            <a:chOff x="4648200" y="3048000"/>
            <a:chExt cx="4038600" cy="3352800"/>
          </a:xfrm>
        </p:grpSpPr>
        <p:sp>
          <p:nvSpPr>
            <p:cNvPr id="59" name="Rectangle 58"/>
            <p:cNvSpPr/>
            <p:nvPr/>
          </p:nvSpPr>
          <p:spPr>
            <a:xfrm>
              <a:off x="4724400" y="3048000"/>
              <a:ext cx="3962400" cy="33528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800600" y="3048000"/>
              <a:ext cx="3581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u="sng" dirty="0" smtClean="0"/>
                <a:t>Measured amplitude:</a:t>
              </a:r>
              <a:endParaRPr lang="en-US" b="1" i="1" u="sng" dirty="0"/>
            </a:p>
          </p:txBody>
        </p:sp>
        <p:pic>
          <p:nvPicPr>
            <p:cNvPr id="52" name="Picture 16" descr="A=(dE/dx)\frac{\rho d}{\alpha} = \frac{1.36\rho d}{\alpha}\beta^{-5/3}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334000" y="3429000"/>
              <a:ext cx="3114675" cy="485094"/>
            </a:xfrm>
            <a:prstGeom prst="rect">
              <a:avLst/>
            </a:prstGeom>
            <a:noFill/>
          </p:spPr>
        </p:pic>
        <p:sp>
          <p:nvSpPr>
            <p:cNvPr id="53" name="TextBox 52"/>
            <p:cNvSpPr txBox="1"/>
            <p:nvPr/>
          </p:nvSpPr>
          <p:spPr>
            <a:xfrm>
              <a:off x="4648200" y="4038600"/>
              <a:ext cx="3048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i="1" dirty="0" smtClean="0"/>
                <a:t>For d=300 </a:t>
              </a:r>
              <a:r>
                <a:rPr lang="el-GR" sz="1600" i="1" dirty="0" smtClean="0"/>
                <a:t>μ</a:t>
              </a:r>
              <a:r>
                <a:rPr lang="en-US" sz="1600" i="1" dirty="0" smtClean="0"/>
                <a:t>m and </a:t>
              </a:r>
              <a:r>
                <a:rPr lang="el-GR" sz="1600" i="1" dirty="0" smtClean="0"/>
                <a:t>α</a:t>
              </a:r>
              <a:r>
                <a:rPr lang="en-US" sz="1600" i="1" dirty="0" smtClean="0"/>
                <a:t>=6.6 </a:t>
              </a:r>
              <a:r>
                <a:rPr lang="en-US" sz="1600" i="1" dirty="0" err="1" smtClean="0"/>
                <a:t>keV</a:t>
              </a:r>
              <a:r>
                <a:rPr lang="en-US" sz="1600" i="1" dirty="0" smtClean="0"/>
                <a:t>:</a:t>
              </a:r>
              <a:endParaRPr lang="en-US" sz="1600" i="1" dirty="0"/>
            </a:p>
          </p:txBody>
        </p:sp>
        <p:pic>
          <p:nvPicPr>
            <p:cNvPr id="54" name="Picture 18" descr="26 &lt; A &lt; 670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867400" y="4419600"/>
              <a:ext cx="1295400" cy="191250"/>
            </a:xfrm>
            <a:prstGeom prst="rect">
              <a:avLst/>
            </a:prstGeom>
            <a:noFill/>
          </p:spPr>
        </p:pic>
        <p:sp>
          <p:nvSpPr>
            <p:cNvPr id="55" name="TextBox 54"/>
            <p:cNvSpPr txBox="1"/>
            <p:nvPr/>
          </p:nvSpPr>
          <p:spPr>
            <a:xfrm>
              <a:off x="4953000" y="4724400"/>
              <a:ext cx="3733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u="sng" dirty="0" smtClean="0"/>
                <a:t>Time of flight:</a:t>
              </a:r>
              <a:endParaRPr lang="en-US" b="1" i="1" u="sng" dirty="0"/>
            </a:p>
          </p:txBody>
        </p:sp>
        <p:pic>
          <p:nvPicPr>
            <p:cNvPr id="56" name="Picture 20" descr="\mathrm{tof} = L/v = kA^{0.6}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5181600" y="5181600"/>
              <a:ext cx="1752600" cy="280416"/>
            </a:xfrm>
            <a:prstGeom prst="rect">
              <a:avLst/>
            </a:prstGeom>
            <a:noFill/>
          </p:spPr>
        </p:pic>
        <p:pic>
          <p:nvPicPr>
            <p:cNvPr id="57" name="Picture 22" descr="k = \begin{cases} 0.34\ \mathrm{ns} &amp; \text{(Hamamatsu)}\\ 0.20\ \mathrm{ns} &amp; \text{(BNL)} \end{cases}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5791200" y="5562600"/>
              <a:ext cx="2390775" cy="589415"/>
            </a:xfrm>
            <a:prstGeom prst="rect">
              <a:avLst/>
            </a:prstGeom>
            <a:noFill/>
          </p:spPr>
        </p:pic>
      </p:grpSp>
      <p:sp>
        <p:nvSpPr>
          <p:cNvPr id="60" name="Down Arrow 59"/>
          <p:cNvSpPr/>
          <p:nvPr/>
        </p:nvSpPr>
        <p:spPr>
          <a:xfrm>
            <a:off x="6477000" y="1524000"/>
            <a:ext cx="5334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Down Arrow 62"/>
          <p:cNvSpPr/>
          <p:nvPr/>
        </p:nvSpPr>
        <p:spPr>
          <a:xfrm>
            <a:off x="6477000" y="2590800"/>
            <a:ext cx="5334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US" sz="3200" b="1" i="1" dirty="0" smtClean="0"/>
              <a:t>Fast protons data fit</a:t>
            </a:r>
            <a:endParaRPr lang="en-US" sz="3200" b="1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6F274-2E8F-4F68-B725-EDD2FA043558}" type="datetime1">
              <a:rPr lang="en-US" smtClean="0"/>
              <a:pPr/>
              <a:t>9/12/2013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PSTP 2013, University of Virginia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EE075-043A-4F26-BB58-4977CF5E5804}" type="slidenum">
              <a:rPr lang="en-US" smtClean="0"/>
              <a:pPr/>
              <a:t>15</a:t>
            </a:fld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152400" y="762000"/>
            <a:ext cx="5791200" cy="3886200"/>
            <a:chOff x="228600" y="838200"/>
            <a:chExt cx="6629400" cy="4495800"/>
          </a:xfrm>
        </p:grpSpPr>
        <p:pic>
          <p:nvPicPr>
            <p:cNvPr id="9" name="Picture 8" descr="tof_meas2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8600" y="838200"/>
              <a:ext cx="6629400" cy="44958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3194384" y="2953871"/>
              <a:ext cx="1447800" cy="11749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u="sng" dirty="0" smtClean="0">
                  <a:solidFill>
                    <a:srgbClr val="FF0000"/>
                  </a:solidFill>
                </a:rPr>
                <a:t>A &gt; 50</a:t>
              </a:r>
            </a:p>
            <a:p>
              <a:r>
                <a:rPr lang="en-US" sz="1400" b="1" i="1" dirty="0" smtClean="0">
                  <a:solidFill>
                    <a:srgbClr val="FF0000"/>
                  </a:solidFill>
                </a:rPr>
                <a:t>t</a:t>
              </a:r>
              <a:r>
                <a:rPr lang="en-US" sz="1400" b="1" i="1" baseline="-25000" dirty="0" smtClean="0">
                  <a:solidFill>
                    <a:srgbClr val="FF0000"/>
                  </a:solidFill>
                </a:rPr>
                <a:t>0</a:t>
              </a:r>
              <a:r>
                <a:rPr lang="en-US" sz="1400" b="1" i="1" dirty="0" smtClean="0">
                  <a:solidFill>
                    <a:srgbClr val="FF0000"/>
                  </a:solidFill>
                </a:rPr>
                <a:t> = 53.6±0.2</a:t>
              </a:r>
            </a:p>
            <a:p>
              <a:r>
                <a:rPr lang="en-US" sz="1400" b="1" i="1" dirty="0" smtClean="0">
                  <a:solidFill>
                    <a:srgbClr val="FF0000"/>
                  </a:solidFill>
                </a:rPr>
                <a:t>k = 0.26±0.01</a:t>
              </a:r>
            </a:p>
            <a:p>
              <a:r>
                <a:rPr lang="el-GR" sz="1400" b="1" i="1" dirty="0" smtClean="0">
                  <a:solidFill>
                    <a:srgbClr val="FF0000"/>
                  </a:solidFill>
                </a:rPr>
                <a:t>χ</a:t>
              </a:r>
              <a:r>
                <a:rPr lang="en-US" sz="1400" b="1" i="1" baseline="30000" dirty="0" smtClean="0">
                  <a:solidFill>
                    <a:srgbClr val="FF0000"/>
                  </a:solidFill>
                </a:rPr>
                <a:t>2</a:t>
              </a:r>
              <a:r>
                <a:rPr lang="en-US" sz="1400" b="1" i="1" dirty="0" smtClean="0">
                  <a:solidFill>
                    <a:srgbClr val="FF0000"/>
                  </a:solidFill>
                </a:rPr>
                <a:t> = 10.5 / 10</a:t>
              </a:r>
              <a:endParaRPr lang="en-US" sz="1400" b="1" i="1" dirty="0">
                <a:solidFill>
                  <a:srgbClr val="FF00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026192" y="2953871"/>
              <a:ext cx="1447800" cy="11749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u="sng" dirty="0" smtClean="0">
                  <a:solidFill>
                    <a:srgbClr val="0070C0"/>
                  </a:solidFill>
                </a:rPr>
                <a:t>A &gt; 100</a:t>
              </a:r>
            </a:p>
            <a:p>
              <a:r>
                <a:rPr lang="en-US" sz="1400" b="1" i="1" dirty="0" smtClean="0">
                  <a:solidFill>
                    <a:srgbClr val="0070C0"/>
                  </a:solidFill>
                </a:rPr>
                <a:t>t</a:t>
              </a:r>
              <a:r>
                <a:rPr lang="en-US" sz="1400" b="1" i="1" baseline="-25000" dirty="0" smtClean="0">
                  <a:solidFill>
                    <a:srgbClr val="0070C0"/>
                  </a:solidFill>
                </a:rPr>
                <a:t>0</a:t>
              </a:r>
              <a:r>
                <a:rPr lang="en-US" sz="1400" b="1" i="1" dirty="0" smtClean="0">
                  <a:solidFill>
                    <a:srgbClr val="0070C0"/>
                  </a:solidFill>
                </a:rPr>
                <a:t> = 52.4±0.5</a:t>
              </a:r>
            </a:p>
            <a:p>
              <a:r>
                <a:rPr lang="en-US" sz="1400" b="1" i="1" dirty="0" smtClean="0">
                  <a:solidFill>
                    <a:srgbClr val="0070C0"/>
                  </a:solidFill>
                </a:rPr>
                <a:t>k = 0.32±0.03</a:t>
              </a:r>
            </a:p>
            <a:p>
              <a:r>
                <a:rPr lang="el-GR" sz="1400" b="1" i="1" dirty="0" smtClean="0">
                  <a:solidFill>
                    <a:srgbClr val="0070C0"/>
                  </a:solidFill>
                </a:rPr>
                <a:t>χ</a:t>
              </a:r>
              <a:r>
                <a:rPr lang="en-US" sz="1400" b="1" i="1" baseline="30000" dirty="0" smtClean="0">
                  <a:solidFill>
                    <a:srgbClr val="0070C0"/>
                  </a:solidFill>
                </a:rPr>
                <a:t>2</a:t>
              </a:r>
              <a:r>
                <a:rPr lang="en-US" sz="1400" b="1" i="1" dirty="0" smtClean="0">
                  <a:solidFill>
                    <a:srgbClr val="0070C0"/>
                  </a:solidFill>
                </a:rPr>
                <a:t> = 1.3 / 3</a:t>
              </a:r>
              <a:endParaRPr lang="en-US" sz="1400" b="1" i="1" dirty="0">
                <a:solidFill>
                  <a:srgbClr val="0070C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371600" y="1143000"/>
              <a:ext cx="3218447" cy="676504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i="1" dirty="0" smtClean="0"/>
                <a:t>Low energy data is disturbed by  “induced pulse”!</a:t>
              </a:r>
              <a:endParaRPr lang="en-US" sz="1600" b="1" i="1" dirty="0"/>
            </a:p>
          </p:txBody>
        </p:sp>
        <p:cxnSp>
          <p:nvCxnSpPr>
            <p:cNvPr id="13" name="Straight Arrow Connector 12"/>
            <p:cNvCxnSpPr>
              <a:stCxn id="12" idx="2"/>
            </p:cNvCxnSpPr>
            <p:nvPr/>
          </p:nvCxnSpPr>
          <p:spPr>
            <a:xfrm flipH="1">
              <a:off x="2971799" y="1819504"/>
              <a:ext cx="9025" cy="466496"/>
            </a:xfrm>
            <a:prstGeom prst="straightConnector1">
              <a:avLst/>
            </a:prstGeom>
            <a:ln w="73025">
              <a:solidFill>
                <a:schemeClr val="accent1">
                  <a:shade val="95000"/>
                  <a:satMod val="105000"/>
                  <a:alpha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5943600" y="2743200"/>
            <a:ext cx="21336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 smtClean="0"/>
              <a:t>In agreement  with expectations  </a:t>
            </a:r>
            <a:r>
              <a:rPr lang="en-US" sz="1600" b="1" i="1" dirty="0" smtClean="0">
                <a:solidFill>
                  <a:srgbClr val="0000FF"/>
                </a:solidFill>
              </a:rPr>
              <a:t>k=0.34 </a:t>
            </a:r>
            <a:r>
              <a:rPr lang="en-US" sz="1600" b="1" i="1" dirty="0" smtClean="0"/>
              <a:t>!</a:t>
            </a:r>
            <a:endParaRPr lang="en-US" sz="1600" b="1" i="1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5486400" y="3048000"/>
            <a:ext cx="457200" cy="152400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096000" y="914400"/>
            <a:ext cx="198120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rgbClr val="0000FF"/>
                </a:solidFill>
              </a:rPr>
              <a:t>t = t</a:t>
            </a:r>
            <a:r>
              <a:rPr lang="en-US" sz="2400" b="1" i="1" baseline="-25000" dirty="0" smtClean="0">
                <a:solidFill>
                  <a:srgbClr val="0000FF"/>
                </a:solidFill>
              </a:rPr>
              <a:t>0</a:t>
            </a:r>
            <a:r>
              <a:rPr lang="en-US" sz="2400" b="1" i="1" dirty="0" smtClean="0">
                <a:solidFill>
                  <a:srgbClr val="0000FF"/>
                </a:solidFill>
              </a:rPr>
              <a:t> + kA</a:t>
            </a:r>
            <a:r>
              <a:rPr lang="en-US" sz="2400" b="1" i="1" baseline="30000" dirty="0" smtClean="0">
                <a:solidFill>
                  <a:srgbClr val="0000FF"/>
                </a:solidFill>
              </a:rPr>
              <a:t>0.6</a:t>
            </a:r>
            <a:endParaRPr lang="en-US" sz="2400" b="1" i="1" baseline="30000" dirty="0">
              <a:solidFill>
                <a:srgbClr val="0000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9600" y="4800600"/>
            <a:ext cx="7924800" cy="132343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1600" b="1" i="1" dirty="0" smtClean="0"/>
              <a:t> Potentially, fast protons allows us to measure </a:t>
            </a:r>
            <a:r>
              <a:rPr lang="en-US" sz="1600" b="1" i="1" dirty="0" smtClean="0">
                <a:solidFill>
                  <a:srgbClr val="0000FF"/>
                </a:solidFill>
              </a:rPr>
              <a:t>t0 </a:t>
            </a:r>
            <a:r>
              <a:rPr lang="en-US" sz="1600" b="1" i="1" dirty="0" smtClean="0"/>
              <a:t>in a simple fit.</a:t>
            </a:r>
          </a:p>
          <a:p>
            <a:pPr>
              <a:buFont typeface="Arial" charset="0"/>
              <a:buChar char="•"/>
            </a:pPr>
            <a:r>
              <a:rPr lang="en-US" sz="1600" b="1" i="1" dirty="0" smtClean="0"/>
              <a:t> The results of the fit are controllable.</a:t>
            </a:r>
          </a:p>
          <a:p>
            <a:pPr>
              <a:buFont typeface="Arial" charset="0"/>
              <a:buChar char="•"/>
            </a:pPr>
            <a:r>
              <a:rPr lang="en-US" sz="1600" b="1" i="1" dirty="0" smtClean="0"/>
              <a:t> </a:t>
            </a:r>
            <a:r>
              <a:rPr lang="en-US" sz="1600" b="1" i="1" u="sng" dirty="0" smtClean="0"/>
              <a:t>Knowledge of </a:t>
            </a:r>
            <a:r>
              <a:rPr lang="en-US" sz="1600" b="1" i="1" u="sng" dirty="0" smtClean="0">
                <a:solidFill>
                  <a:srgbClr val="0000FF"/>
                </a:solidFill>
              </a:rPr>
              <a:t>t0 </a:t>
            </a:r>
            <a:r>
              <a:rPr lang="en-US" sz="1600" b="1" i="1" u="sng" dirty="0" smtClean="0"/>
              <a:t>allows us to calibrate detector in a model independent way.</a:t>
            </a:r>
          </a:p>
          <a:p>
            <a:pPr>
              <a:buFont typeface="Arial" charset="0"/>
              <a:buChar char="•"/>
            </a:pPr>
            <a:r>
              <a:rPr lang="en-US" sz="1600" b="1" i="1" dirty="0" smtClean="0"/>
              <a:t> </a:t>
            </a:r>
            <a:r>
              <a:rPr lang="en-US" sz="1600" b="1" i="1" dirty="0" smtClean="0">
                <a:solidFill>
                  <a:srgbClr val="C00000"/>
                </a:solidFill>
              </a:rPr>
              <a:t>The measurements are affected by the “induced pulse”</a:t>
            </a:r>
          </a:p>
          <a:p>
            <a:pPr>
              <a:buFont typeface="Arial" charset="0"/>
              <a:buChar char="•"/>
            </a:pPr>
            <a:r>
              <a:rPr lang="en-US" sz="1600" b="1" i="1" dirty="0" smtClean="0"/>
              <a:t> </a:t>
            </a:r>
            <a:r>
              <a:rPr lang="en-US" sz="1600" b="1" i="1" u="sng" dirty="0" smtClean="0">
                <a:solidFill>
                  <a:srgbClr val="FF0000"/>
                </a:solidFill>
              </a:rPr>
              <a:t>The method is not verified yet</a:t>
            </a:r>
            <a:endParaRPr lang="en-US" sz="1600" b="1" i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US" sz="3200" b="1" i="1" dirty="0" err="1" smtClean="0"/>
              <a:t>Analysing</a:t>
            </a:r>
            <a:r>
              <a:rPr lang="en-US" sz="3200" b="1" i="1" dirty="0" smtClean="0"/>
              <a:t> Power</a:t>
            </a:r>
            <a:endParaRPr lang="en-US" sz="3200" b="1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6F274-2E8F-4F68-B725-EDD2FA043558}" type="datetime1">
              <a:rPr lang="en-US" smtClean="0"/>
              <a:pPr/>
              <a:t>9/12/2013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PSTP 2013, University of Virginia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EE075-043A-4F26-BB58-4977CF5E5804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838200"/>
            <a:ext cx="3886200" cy="17543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We can measure the asymmetry of proton productions for different energy intervals, and, thus, we can measure </a:t>
            </a:r>
            <a:r>
              <a:rPr lang="en-US" dirty="0" err="1" smtClean="0"/>
              <a:t>analysing</a:t>
            </a:r>
            <a:r>
              <a:rPr lang="en-US" dirty="0" smtClean="0"/>
              <a:t> power (up to a normalization factor unless the beam polarization is known)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685800"/>
            <a:ext cx="4038600" cy="389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04800" y="2819400"/>
            <a:ext cx="4038600" cy="923330"/>
          </a:xfrm>
          <a:prstGeom prst="rect">
            <a:avLst/>
          </a:prstGeom>
          <a:solidFill>
            <a:srgbClr val="F6F89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There is a poor consistency between measured (blue dots) and theoretical </a:t>
            </a:r>
            <a:r>
              <a:rPr lang="en-US" i="1" dirty="0" smtClean="0"/>
              <a:t>A</a:t>
            </a:r>
            <a:r>
              <a:rPr lang="en-US" i="1" baseline="-25000" dirty="0" smtClean="0"/>
              <a:t>N</a:t>
            </a:r>
            <a:r>
              <a:rPr lang="en-US" i="1" dirty="0" smtClean="0"/>
              <a:t>(t)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28600" y="4038600"/>
            <a:ext cx="4114800" cy="1477328"/>
          </a:xfrm>
          <a:prstGeom prst="rect">
            <a:avLst/>
          </a:prstGeom>
          <a:solidFill>
            <a:srgbClr val="F6F890"/>
          </a:solidFill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Possible  explanations: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 Theory is not good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 Energy losses in the target</a:t>
            </a:r>
          </a:p>
          <a:p>
            <a:r>
              <a:rPr lang="en-US" dirty="0" smtClean="0"/>
              <a:t>  (effect must be much smaller)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 Wrong energy calibration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724400" y="4648200"/>
            <a:ext cx="396240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We will continue to use the theoretical A</a:t>
            </a:r>
            <a:r>
              <a:rPr lang="en-US" b="1" i="1" baseline="-25000" dirty="0" smtClean="0">
                <a:solidFill>
                  <a:srgbClr val="FF0000"/>
                </a:solidFill>
              </a:rPr>
              <a:t>N</a:t>
            </a:r>
            <a:r>
              <a:rPr lang="en-US" b="1" i="1" dirty="0" smtClean="0">
                <a:solidFill>
                  <a:srgbClr val="FF0000"/>
                </a:solidFill>
              </a:rPr>
              <a:t>(t)  and “standard”  calibration until the “calibration problem” will be exhaustively resolved.</a:t>
            </a:r>
            <a:endParaRPr lang="en-US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200400" y="0"/>
            <a:ext cx="5562600" cy="411162"/>
          </a:xfrm>
        </p:spPr>
        <p:txBody>
          <a:bodyPr>
            <a:normAutofit fontScale="90000"/>
          </a:bodyPr>
          <a:lstStyle/>
          <a:p>
            <a:r>
              <a:rPr lang="en-US" sz="3200" b="1" i="1" u="sng" dirty="0" smtClean="0"/>
              <a:t>Rate Corrections</a:t>
            </a:r>
            <a:endParaRPr lang="en-US" sz="3200" b="1" i="1" u="sn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6F274-2E8F-4F68-B725-EDD2FA043558}" type="datetime1">
              <a:rPr lang="en-US" smtClean="0"/>
              <a:pPr/>
              <a:t>9/12/2013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PSTP 2013, University of Virginia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EE075-043A-4F26-BB58-4977CF5E5804}" type="slidenum">
              <a:rPr lang="en-US" smtClean="0"/>
              <a:pPr/>
              <a:t>17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52400" y="152400"/>
            <a:ext cx="3048666" cy="2190750"/>
            <a:chOff x="304800" y="838200"/>
            <a:chExt cx="3048666" cy="2190750"/>
          </a:xfrm>
        </p:grpSpPr>
        <p:pic>
          <p:nvPicPr>
            <p:cNvPr id="9" name="Picture 8" descr="Ags58731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4800" y="838200"/>
              <a:ext cx="3048666" cy="219075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905000" y="990600"/>
              <a:ext cx="12192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Run 58731</a:t>
              </a:r>
              <a:endParaRPr lang="en-US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581400" y="457200"/>
            <a:ext cx="5410200" cy="2554545"/>
          </a:xfrm>
          <a:prstGeom prst="rect">
            <a:avLst/>
          </a:prstGeom>
          <a:solidFill>
            <a:srgbClr val="F6F890"/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b="1" i="1" dirty="0" smtClean="0"/>
              <a:t>  In a single Si strip, rate per bunch is</a:t>
            </a:r>
          </a:p>
          <a:p>
            <a:pPr algn="ctr"/>
            <a:r>
              <a:rPr lang="en-US" sz="1600" b="1" i="1" dirty="0" smtClean="0">
                <a:solidFill>
                  <a:srgbClr val="0000CC"/>
                </a:solidFill>
              </a:rPr>
              <a:t>r ≈ 0.05-0.10   </a:t>
            </a:r>
            <a:r>
              <a:rPr lang="en-US" sz="1600" b="1" dirty="0" smtClean="0"/>
              <a:t>(Run2013)</a:t>
            </a:r>
          </a:p>
          <a:p>
            <a:r>
              <a:rPr lang="en-US" sz="1600" b="1" i="1" dirty="0" smtClean="0"/>
              <a:t>   (depends on intensity, </a:t>
            </a:r>
            <a:r>
              <a:rPr lang="en-US" sz="1600" b="1" i="1" dirty="0" err="1" smtClean="0"/>
              <a:t>emittance</a:t>
            </a:r>
            <a:r>
              <a:rPr lang="en-US" sz="1600" b="1" i="1" dirty="0" smtClean="0"/>
              <a:t>, target, …)</a:t>
            </a:r>
          </a:p>
          <a:p>
            <a:pPr>
              <a:buFont typeface="Arial" pitchFamily="34" charset="0"/>
              <a:buChar char="•"/>
            </a:pPr>
            <a:r>
              <a:rPr lang="en-US" sz="1600" b="1" i="1" dirty="0" smtClean="0"/>
              <a:t>  The Data Acquisition may take only one events per  bunch.</a:t>
            </a:r>
          </a:p>
          <a:p>
            <a:pPr>
              <a:buFont typeface="Arial" pitchFamily="34" charset="0"/>
              <a:buChar char="•"/>
            </a:pPr>
            <a:r>
              <a:rPr lang="en-US" sz="1600" b="1" i="1" dirty="0" smtClean="0"/>
              <a:t>  No good event may be detected even if both coincide </a:t>
            </a:r>
          </a:p>
          <a:p>
            <a:r>
              <a:rPr lang="en-US" sz="1600" b="1" i="1" dirty="0" smtClean="0"/>
              <a:t>   signals are good.</a:t>
            </a:r>
          </a:p>
          <a:p>
            <a:pPr>
              <a:buFont typeface="Arial" pitchFamily="34" charset="0"/>
              <a:buChar char="•"/>
            </a:pPr>
            <a:r>
              <a:rPr lang="en-US" sz="1600" b="1" i="1" dirty="0" smtClean="0"/>
              <a:t> Good event detection efficiency is rate dependent</a:t>
            </a:r>
          </a:p>
          <a:p>
            <a:pPr algn="ctr"/>
            <a:r>
              <a:rPr lang="el-GR" sz="1600" b="1" i="1" dirty="0" smtClean="0">
                <a:solidFill>
                  <a:srgbClr val="0000FF"/>
                </a:solidFill>
              </a:rPr>
              <a:t>ε</a:t>
            </a:r>
            <a:r>
              <a:rPr lang="en-US" sz="1600" b="1" i="1" baseline="-25000" dirty="0" smtClean="0">
                <a:solidFill>
                  <a:srgbClr val="0000FF"/>
                </a:solidFill>
              </a:rPr>
              <a:t>good</a:t>
            </a:r>
            <a:r>
              <a:rPr lang="en-US" sz="1600" b="1" i="1" dirty="0" smtClean="0">
                <a:solidFill>
                  <a:srgbClr val="0000FF"/>
                </a:solidFill>
              </a:rPr>
              <a:t> = 1 – </a:t>
            </a:r>
            <a:r>
              <a:rPr lang="en-US" sz="1600" b="1" i="1" dirty="0" err="1" smtClean="0">
                <a:solidFill>
                  <a:srgbClr val="0000FF"/>
                </a:solidFill>
              </a:rPr>
              <a:t>kr</a:t>
            </a:r>
            <a:endParaRPr lang="en-US" sz="1600" b="1" i="1" dirty="0" smtClean="0">
              <a:solidFill>
                <a:srgbClr val="0000FF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1600" b="1" i="1" dirty="0" smtClean="0"/>
              <a:t> The factor k may be </a:t>
            </a:r>
            <a:r>
              <a:rPr lang="en-US" sz="1600" b="1" i="1" u="sng" dirty="0" smtClean="0"/>
              <a:t>very roughly</a:t>
            </a:r>
            <a:r>
              <a:rPr lang="en-US" sz="1600" b="1" i="1" dirty="0" smtClean="0"/>
              <a:t>  evaluated as:</a:t>
            </a:r>
          </a:p>
          <a:p>
            <a:pPr algn="ctr"/>
            <a:r>
              <a:rPr lang="en-US" sz="1600" b="1" i="1" dirty="0" smtClean="0">
                <a:solidFill>
                  <a:srgbClr val="0000FF"/>
                </a:solidFill>
              </a:rPr>
              <a:t>k  = 1-</a:t>
            </a:r>
            <a:r>
              <a:rPr lang="el-GR" sz="1600" b="1" i="1" dirty="0" smtClean="0">
                <a:solidFill>
                  <a:srgbClr val="0000FF"/>
                </a:solidFill>
              </a:rPr>
              <a:t>ρ</a:t>
            </a:r>
            <a:r>
              <a:rPr lang="en-US" sz="1600" b="1" i="1" dirty="0" smtClean="0">
                <a:solidFill>
                  <a:srgbClr val="0000FF"/>
                </a:solidFill>
              </a:rPr>
              <a:t>/2 ≈0.75</a:t>
            </a:r>
            <a:r>
              <a:rPr lang="en-US" sz="1600" b="1" i="1" dirty="0" smtClean="0"/>
              <a:t>    (</a:t>
            </a:r>
            <a:r>
              <a:rPr lang="el-GR" sz="1600" b="1" i="1" dirty="0" smtClean="0">
                <a:solidFill>
                  <a:srgbClr val="0000FF"/>
                </a:solidFill>
              </a:rPr>
              <a:t>ρ</a:t>
            </a:r>
            <a:r>
              <a:rPr lang="en-US" sz="1600" b="1" i="1" dirty="0" smtClean="0">
                <a:solidFill>
                  <a:srgbClr val="0000FF"/>
                </a:solidFill>
              </a:rPr>
              <a:t> = r</a:t>
            </a:r>
            <a:r>
              <a:rPr lang="en-US" sz="1600" b="1" i="1" baseline="-25000" dirty="0" smtClean="0">
                <a:solidFill>
                  <a:srgbClr val="0000FF"/>
                </a:solidFill>
              </a:rPr>
              <a:t>good</a:t>
            </a:r>
            <a:r>
              <a:rPr lang="en-US" sz="1600" b="1" i="1" dirty="0" smtClean="0">
                <a:solidFill>
                  <a:srgbClr val="0000FF"/>
                </a:solidFill>
              </a:rPr>
              <a:t>/r≈0.5</a:t>
            </a:r>
            <a:r>
              <a:rPr lang="en-US" sz="1600" b="1" i="1" dirty="0" smtClean="0"/>
              <a:t>)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52400" y="4572000"/>
            <a:ext cx="3044952" cy="2194560"/>
            <a:chOff x="457200" y="3810000"/>
            <a:chExt cx="3842805" cy="2834640"/>
          </a:xfrm>
        </p:grpSpPr>
        <p:pic>
          <p:nvPicPr>
            <p:cNvPr id="13" name="Picture 12" descr="Profile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00" y="4038600"/>
              <a:ext cx="3842805" cy="260604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1066800" y="3810000"/>
              <a:ext cx="3124200" cy="3577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i="1" dirty="0" smtClean="0"/>
                <a:t>Horizontal Polarization Profile</a:t>
              </a:r>
              <a:endParaRPr lang="en-US" sz="1200" b="1" i="1" dirty="0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581400" y="3657600"/>
            <a:ext cx="5334000" cy="132343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b="1" i="1" dirty="0" smtClean="0"/>
              <a:t>The measured Polarization  is underestimated:</a:t>
            </a:r>
          </a:p>
          <a:p>
            <a:pPr>
              <a:buFont typeface="Arial" pitchFamily="34" charset="0"/>
              <a:buChar char="•"/>
            </a:pPr>
            <a:endParaRPr lang="en-US" sz="1600" b="1" i="1" dirty="0" smtClean="0"/>
          </a:p>
          <a:p>
            <a:endParaRPr lang="en-US" sz="1600" b="1" i="1" dirty="0" smtClean="0"/>
          </a:p>
          <a:p>
            <a:pPr>
              <a:buFont typeface="Arial" pitchFamily="34" charset="0"/>
              <a:buChar char="•"/>
            </a:pPr>
            <a:r>
              <a:rPr lang="en-US" sz="1600" b="1" i="1" dirty="0" smtClean="0"/>
              <a:t> Rate correction should be implemented</a:t>
            </a:r>
          </a:p>
          <a:p>
            <a:pPr>
              <a:buFont typeface="Arial" pitchFamily="34" charset="0"/>
              <a:buChar char="•"/>
            </a:pPr>
            <a:r>
              <a:rPr lang="en-US" sz="1600" b="1" i="1" dirty="0" smtClean="0"/>
              <a:t> The factor </a:t>
            </a:r>
            <a:r>
              <a:rPr lang="en-US" sz="1600" b="1" i="1" dirty="0" smtClean="0">
                <a:solidFill>
                  <a:srgbClr val="0000FF"/>
                </a:solidFill>
              </a:rPr>
              <a:t>k</a:t>
            </a:r>
            <a:r>
              <a:rPr lang="en-US" sz="1600" b="1" i="1" dirty="0" smtClean="0"/>
              <a:t> should be experimentally estimated.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581400" y="5257800"/>
            <a:ext cx="5334000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b="1" i="1" dirty="0" smtClean="0"/>
              <a:t>Several methods to estimate k were tested.</a:t>
            </a:r>
          </a:p>
          <a:p>
            <a:pPr>
              <a:buFont typeface="Arial" pitchFamily="34" charset="0"/>
              <a:buChar char="•"/>
            </a:pPr>
            <a:r>
              <a:rPr lang="en-US" sz="1600" b="1" i="1" dirty="0" smtClean="0"/>
              <a:t> Even though neither method was proved as reliable,</a:t>
            </a:r>
          </a:p>
          <a:p>
            <a:r>
              <a:rPr lang="en-US" sz="1600" b="1" i="1" dirty="0" smtClean="0"/>
              <a:t>  we can estimate the accuracy of rate corrections:</a:t>
            </a:r>
          </a:p>
          <a:p>
            <a:pPr algn="ctr"/>
            <a:r>
              <a:rPr lang="en-US" sz="1600" b="1" i="1" dirty="0" smtClean="0">
                <a:solidFill>
                  <a:srgbClr val="0000FF"/>
                </a:solidFill>
              </a:rPr>
              <a:t>  </a:t>
            </a:r>
            <a:r>
              <a:rPr lang="el-GR" sz="1600" b="1" i="1" dirty="0" smtClean="0">
                <a:solidFill>
                  <a:srgbClr val="0000FF"/>
                </a:solidFill>
              </a:rPr>
              <a:t>δ</a:t>
            </a:r>
            <a:r>
              <a:rPr lang="en-US" sz="1600" b="1" i="1" dirty="0" smtClean="0">
                <a:solidFill>
                  <a:srgbClr val="0000FF"/>
                </a:solidFill>
              </a:rPr>
              <a:t>k </a:t>
            </a:r>
            <a:r>
              <a:rPr lang="el-GR" sz="1600" b="1" i="1" dirty="0" smtClean="0">
                <a:solidFill>
                  <a:srgbClr val="0000FF"/>
                </a:solidFill>
              </a:rPr>
              <a:t>≈</a:t>
            </a:r>
            <a:r>
              <a:rPr lang="en-US" sz="1600" b="1" i="1" dirty="0" smtClean="0">
                <a:solidFill>
                  <a:srgbClr val="0000FF"/>
                </a:solidFill>
              </a:rPr>
              <a:t> 0.1-0.2  </a:t>
            </a:r>
            <a:r>
              <a:rPr lang="en-US" sz="1600" b="1" i="1" dirty="0" smtClean="0">
                <a:solidFill>
                  <a:srgbClr val="FF0000"/>
                </a:solidFill>
              </a:rPr>
              <a:t>→</a:t>
            </a:r>
            <a:r>
              <a:rPr lang="en-US" sz="1600" b="1" i="1" dirty="0" smtClean="0"/>
              <a:t>  </a:t>
            </a:r>
            <a:r>
              <a:rPr lang="el-GR" sz="1600" b="1" i="1" dirty="0" smtClean="0">
                <a:solidFill>
                  <a:srgbClr val="0000FF"/>
                </a:solidFill>
              </a:rPr>
              <a:t>δ</a:t>
            </a:r>
            <a:r>
              <a:rPr lang="en-US" sz="1600" b="1" i="1" dirty="0" smtClean="0">
                <a:solidFill>
                  <a:srgbClr val="0000FF"/>
                </a:solidFill>
              </a:rPr>
              <a:t>P ≤ 1 %</a:t>
            </a:r>
            <a:endParaRPr lang="en-US" sz="1600" b="1" i="1" dirty="0">
              <a:solidFill>
                <a:srgbClr val="0000FF"/>
              </a:solidFill>
            </a:endParaRPr>
          </a:p>
        </p:txBody>
      </p:sp>
      <p:pic>
        <p:nvPicPr>
          <p:cNvPr id="21" name="Picture 4" descr="P_\mathrm{meas.} = P_\mathrm{beam}\frac{1-2kr}{1-kr}\approx P_\mathrm{beam}(1-kr)&#10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3962400"/>
            <a:ext cx="3762375" cy="492417"/>
          </a:xfrm>
          <a:prstGeom prst="rect">
            <a:avLst/>
          </a:prstGeom>
          <a:noFill/>
        </p:spPr>
      </p:pic>
      <p:sp>
        <p:nvSpPr>
          <p:cNvPr id="22" name="Down Arrow 21"/>
          <p:cNvSpPr/>
          <p:nvPr/>
        </p:nvSpPr>
        <p:spPr>
          <a:xfrm>
            <a:off x="5867400" y="3124200"/>
            <a:ext cx="6858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152400" y="2362200"/>
            <a:ext cx="3044952" cy="2194560"/>
            <a:chOff x="152400" y="2362200"/>
            <a:chExt cx="3044952" cy="2194560"/>
          </a:xfrm>
        </p:grpSpPr>
        <p:grpSp>
          <p:nvGrpSpPr>
            <p:cNvPr id="18" name="Group 17"/>
            <p:cNvGrpSpPr/>
            <p:nvPr/>
          </p:nvGrpSpPr>
          <p:grpSpPr>
            <a:xfrm>
              <a:off x="152400" y="2362200"/>
              <a:ext cx="3044952" cy="2194560"/>
              <a:chOff x="4876800" y="3810000"/>
              <a:chExt cx="3842805" cy="2834640"/>
            </a:xfrm>
          </p:grpSpPr>
          <p:pic>
            <p:nvPicPr>
              <p:cNvPr id="15" name="Picture 14" descr="2012_RHIC_dPdI.png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4876800" y="4038600"/>
                <a:ext cx="3842805" cy="2606040"/>
              </a:xfrm>
              <a:prstGeom prst="rect">
                <a:avLst/>
              </a:prstGeom>
            </p:spPr>
          </p:pic>
          <p:sp>
            <p:nvSpPr>
              <p:cNvPr id="16" name="TextBox 15"/>
              <p:cNvSpPr txBox="1"/>
              <p:nvPr/>
            </p:nvSpPr>
            <p:spPr>
              <a:xfrm>
                <a:off x="5562599" y="3810000"/>
                <a:ext cx="31242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i="1" dirty="0" smtClean="0"/>
                  <a:t>Polarization in RHIC reference runs</a:t>
                </a:r>
                <a:endParaRPr lang="en-US" sz="1200" b="1" i="1" dirty="0"/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2286000" y="3886200"/>
              <a:ext cx="685800" cy="307777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 algn="r"/>
              <a:r>
                <a:rPr lang="en-US" sz="1400" b="1" dirty="0" smtClean="0"/>
                <a:t>2012</a:t>
              </a:r>
              <a:endParaRPr lang="en-US" sz="1400" b="1" dirty="0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2362200" y="6096000"/>
            <a:ext cx="685800" cy="30777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US" sz="1400" b="1" dirty="0" smtClean="0"/>
              <a:t>2012</a:t>
            </a:r>
            <a:endParaRPr lang="en-US" sz="1400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US" sz="3200" b="1" i="1" dirty="0" smtClean="0"/>
              <a:t>Rate Correction Factor.  Method I.</a:t>
            </a:r>
            <a:endParaRPr lang="en-US" sz="3200" b="1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6F274-2E8F-4F68-B725-EDD2FA043558}" type="datetime1">
              <a:rPr lang="en-US" smtClean="0"/>
              <a:pPr/>
              <a:t>9/12/2013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PSTP 2013, University of Virginia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EE075-043A-4F26-BB58-4977CF5E5804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8" name="Picture 7" descr="k45U90U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81800" y="4038600"/>
            <a:ext cx="2362200" cy="2290976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0" y="1524000"/>
            <a:ext cx="9144000" cy="2332166"/>
            <a:chOff x="0" y="685800"/>
            <a:chExt cx="9144000" cy="2332166"/>
          </a:xfrm>
        </p:grpSpPr>
        <p:grpSp>
          <p:nvGrpSpPr>
            <p:cNvPr id="17" name="Group 16"/>
            <p:cNvGrpSpPr/>
            <p:nvPr/>
          </p:nvGrpSpPr>
          <p:grpSpPr>
            <a:xfrm>
              <a:off x="0" y="838200"/>
              <a:ext cx="9144000" cy="2179766"/>
              <a:chOff x="0" y="758952"/>
              <a:chExt cx="9144000" cy="2179766"/>
            </a:xfrm>
          </p:grpSpPr>
          <p:pic>
            <p:nvPicPr>
              <p:cNvPr id="12" name="Picture 11" descr="k_dPdI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124200" y="758952"/>
                <a:ext cx="2926080" cy="2102660"/>
              </a:xfrm>
              <a:prstGeom prst="rect">
                <a:avLst/>
              </a:prstGeom>
            </p:spPr>
          </p:pic>
          <p:pic>
            <p:nvPicPr>
              <p:cNvPr id="10" name="Picture 9" descr="PolCBM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0" y="762000"/>
                <a:ext cx="2926080" cy="2176718"/>
              </a:xfrm>
              <a:prstGeom prst="rect">
                <a:avLst/>
              </a:prstGeom>
            </p:spPr>
          </p:pic>
          <p:sp>
            <p:nvSpPr>
              <p:cNvPr id="14" name="TextBox 13"/>
              <p:cNvSpPr txBox="1"/>
              <p:nvPr/>
            </p:nvSpPr>
            <p:spPr>
              <a:xfrm>
                <a:off x="1066800" y="2282952"/>
                <a:ext cx="173143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200" b="1" i="1" dirty="0" smtClean="0">
                    <a:solidFill>
                      <a:srgbClr val="FF0000"/>
                    </a:solidFill>
                  </a:rPr>
                  <a:t>No Rate Corrections</a:t>
                </a:r>
                <a:endParaRPr lang="en-US" sz="1200" b="1" i="1" dirty="0">
                  <a:solidFill>
                    <a:srgbClr val="FF0000"/>
                  </a:solidFill>
                </a:endParaRPr>
              </a:p>
            </p:txBody>
          </p:sp>
          <p:pic>
            <p:nvPicPr>
              <p:cNvPr id="15" name="Picture 14" descr="k_90U.png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6217920" y="758952"/>
                <a:ext cx="2926080" cy="1984353"/>
              </a:xfrm>
              <a:prstGeom prst="rect">
                <a:avLst/>
              </a:prstGeom>
            </p:spPr>
          </p:pic>
        </p:grpSp>
        <p:sp>
          <p:nvSpPr>
            <p:cNvPr id="13" name="TextBox 12"/>
            <p:cNvSpPr txBox="1"/>
            <p:nvPr/>
          </p:nvSpPr>
          <p:spPr>
            <a:xfrm>
              <a:off x="1295400" y="685800"/>
              <a:ext cx="1524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b="1" i="1" dirty="0" smtClean="0">
                  <a:solidFill>
                    <a:srgbClr val="0000CC"/>
                  </a:solidFill>
                </a:rPr>
                <a:t>All 2012 runs</a:t>
              </a:r>
              <a:endParaRPr lang="en-US" sz="1200" b="1" i="1" dirty="0">
                <a:solidFill>
                  <a:srgbClr val="0000CC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505200" y="685800"/>
              <a:ext cx="2514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i="1" dirty="0" err="1" smtClean="0">
                  <a:solidFill>
                    <a:srgbClr val="0000CC"/>
                  </a:solidFill>
                </a:rPr>
                <a:t>dP</a:t>
              </a:r>
              <a:r>
                <a:rPr lang="en-US" sz="1200" b="1" i="1" dirty="0" smtClean="0">
                  <a:solidFill>
                    <a:srgbClr val="0000CC"/>
                  </a:solidFill>
                </a:rPr>
                <a:t>/</a:t>
              </a:r>
              <a:r>
                <a:rPr lang="en-US" sz="1200" b="1" i="1" dirty="0" err="1" smtClean="0">
                  <a:solidFill>
                    <a:srgbClr val="0000CC"/>
                  </a:solidFill>
                </a:rPr>
                <a:t>dI</a:t>
              </a:r>
              <a:r>
                <a:rPr lang="en-US" sz="1200" b="1" i="1" dirty="0" smtClean="0">
                  <a:solidFill>
                    <a:srgbClr val="0000CC"/>
                  </a:solidFill>
                </a:rPr>
                <a:t> dependence on rate correction</a:t>
              </a:r>
              <a:endParaRPr lang="en-US" sz="1200" b="1" i="1" dirty="0">
                <a:solidFill>
                  <a:srgbClr val="0000CC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391400" y="685800"/>
              <a:ext cx="1600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b="1" i="1" dirty="0" smtClean="0">
                  <a:solidFill>
                    <a:srgbClr val="0000CC"/>
                  </a:solidFill>
                </a:rPr>
                <a:t>Vertical strip pairs</a:t>
              </a:r>
              <a:endParaRPr lang="en-US" sz="1200" b="1" i="1" dirty="0">
                <a:solidFill>
                  <a:srgbClr val="0000CC"/>
                </a:solidFill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533400" y="457200"/>
            <a:ext cx="7696200" cy="1077218"/>
          </a:xfrm>
          <a:prstGeom prst="rect">
            <a:avLst/>
          </a:prstGeom>
          <a:solidFill>
            <a:srgbClr val="F6F890"/>
          </a:solidFill>
        </p:spPr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1600" b="1" i="1" dirty="0" smtClean="0"/>
              <a:t> All detectors measure the same polarization.</a:t>
            </a:r>
          </a:p>
          <a:p>
            <a:pPr>
              <a:buFont typeface="Arial" charset="0"/>
              <a:buChar char="•"/>
            </a:pPr>
            <a:r>
              <a:rPr lang="en-US" sz="1600" b="1" i="1" dirty="0" smtClean="0"/>
              <a:t> The  average slope, </a:t>
            </a:r>
            <a:r>
              <a:rPr lang="en-US" sz="1600" b="1" i="1" dirty="0" err="1" smtClean="0">
                <a:solidFill>
                  <a:srgbClr val="0000FF"/>
                </a:solidFill>
              </a:rPr>
              <a:t>dP</a:t>
            </a:r>
            <a:r>
              <a:rPr lang="en-US" sz="1600" b="1" i="1" dirty="0" smtClean="0">
                <a:solidFill>
                  <a:srgbClr val="0000FF"/>
                </a:solidFill>
              </a:rPr>
              <a:t>/</a:t>
            </a:r>
            <a:r>
              <a:rPr lang="en-US" sz="1600" b="1" i="1" dirty="0" err="1" smtClean="0">
                <a:solidFill>
                  <a:srgbClr val="0000FF"/>
                </a:solidFill>
              </a:rPr>
              <a:t>dI</a:t>
            </a:r>
            <a:r>
              <a:rPr lang="en-US" sz="1600" b="1" i="1" dirty="0" smtClean="0">
                <a:solidFill>
                  <a:srgbClr val="0000FF"/>
                </a:solidFill>
              </a:rPr>
              <a:t> </a:t>
            </a:r>
            <a:r>
              <a:rPr lang="en-US" sz="1600" b="1" i="1" dirty="0" smtClean="0"/>
              <a:t>must be measured the same in all detectors  </a:t>
            </a:r>
          </a:p>
          <a:p>
            <a:r>
              <a:rPr lang="en-US" sz="1600" b="1" i="1" dirty="0" smtClean="0"/>
              <a:t>   if rate corrections are properly applied.</a:t>
            </a:r>
          </a:p>
          <a:p>
            <a:pPr>
              <a:buFont typeface="Arial" charset="0"/>
              <a:buChar char="•"/>
            </a:pPr>
            <a:r>
              <a:rPr lang="en-US" sz="1600" b="1" i="1" dirty="0" smtClean="0"/>
              <a:t> The rate in vertically oriented strips (90 deg. detectors) are systematically different.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09600" y="4648200"/>
            <a:ext cx="5486400" cy="110799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The drawbacks of the method:</a:t>
            </a:r>
          </a:p>
          <a:p>
            <a:pPr>
              <a:buFont typeface="Arial" pitchFamily="34" charset="0"/>
              <a:buChar char="•"/>
            </a:pPr>
            <a:r>
              <a:rPr lang="en-US" sz="1600" b="1" i="1" dirty="0" smtClean="0"/>
              <a:t> poor statistical accuracy even for the full year statistics</a:t>
            </a:r>
          </a:p>
          <a:p>
            <a:pPr>
              <a:buFont typeface="Arial" pitchFamily="34" charset="0"/>
              <a:buChar char="•"/>
            </a:pPr>
            <a:r>
              <a:rPr lang="en-US" sz="1600" b="1" i="1" dirty="0" smtClean="0"/>
              <a:t> If the rate correction factor is not the same for all </a:t>
            </a:r>
          </a:p>
          <a:p>
            <a:r>
              <a:rPr lang="en-US" sz="1600" b="1" i="1" dirty="0" smtClean="0"/>
              <a:t>   vertical strips, the result may be unpredictable.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US" sz="3200" b="1" i="1" dirty="0" smtClean="0"/>
              <a:t>Rate Correction Factor.  Method II.</a:t>
            </a:r>
            <a:endParaRPr lang="en-US" sz="3200" b="1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6F274-2E8F-4F68-B725-EDD2FA043558}" type="datetime1">
              <a:rPr lang="en-US" smtClean="0"/>
              <a:pPr/>
              <a:t>9/12/2013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PSTP 2013, University of Virginia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EE075-043A-4F26-BB58-4977CF5E5804}" type="slidenum">
              <a:rPr lang="en-US" smtClean="0"/>
              <a:pPr/>
              <a:t>19</a:t>
            </a:fld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4724400" y="1905000"/>
            <a:ext cx="4114800" cy="3109266"/>
            <a:chOff x="228600" y="609600"/>
            <a:chExt cx="4114800" cy="3109266"/>
          </a:xfrm>
        </p:grpSpPr>
        <p:pic>
          <p:nvPicPr>
            <p:cNvPr id="9" name="Picture 8" descr="AccProf_RateCorr_27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8600" y="762000"/>
              <a:ext cx="4114800" cy="2956866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2971800" y="609600"/>
              <a:ext cx="1143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i="1" u="sng" dirty="0" smtClean="0">
                  <a:solidFill>
                    <a:srgbClr val="FF0000"/>
                  </a:solidFill>
                </a:rPr>
                <a:t>BNL 2 mm</a:t>
              </a:r>
              <a:endParaRPr lang="en-US" sz="1400" b="1" i="1" u="sng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04800" y="1905000"/>
            <a:ext cx="4114800" cy="3109266"/>
            <a:chOff x="4572000" y="609600"/>
            <a:chExt cx="4114800" cy="3109266"/>
          </a:xfrm>
        </p:grpSpPr>
        <p:pic>
          <p:nvPicPr>
            <p:cNvPr id="10" name="Picture 9" descr="AccProf_RateCorr_36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000" y="762000"/>
              <a:ext cx="4114800" cy="2956866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7391400" y="609600"/>
              <a:ext cx="1143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i="1" u="sng" dirty="0" smtClean="0">
                  <a:solidFill>
                    <a:srgbClr val="FF0000"/>
                  </a:solidFill>
                </a:rPr>
                <a:t>BNL 1 mm</a:t>
              </a:r>
              <a:endParaRPr lang="en-US" sz="1400" b="1" i="1" u="sng" dirty="0">
                <a:solidFill>
                  <a:srgbClr val="FF0000"/>
                </a:solidFill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381000" y="685800"/>
            <a:ext cx="8382000" cy="110799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b="1" i="1" dirty="0" smtClean="0"/>
              <a:t>The detector acceptance asymmetry </a:t>
            </a:r>
            <a:r>
              <a:rPr lang="el-GR" sz="1600" b="1" i="1" dirty="0" smtClean="0">
                <a:solidFill>
                  <a:srgbClr val="0000FF"/>
                </a:solidFill>
              </a:rPr>
              <a:t>ε</a:t>
            </a:r>
            <a:r>
              <a:rPr lang="en-US" sz="1600" b="1" i="1" dirty="0" smtClean="0"/>
              <a:t> is affected by the rate corrections in the same way as polarization is.</a:t>
            </a:r>
          </a:p>
          <a:p>
            <a:pPr>
              <a:buFont typeface="Arial" pitchFamily="34" charset="0"/>
              <a:buChar char="•"/>
            </a:pPr>
            <a:r>
              <a:rPr lang="en-US" sz="1600" b="1" i="1" dirty="0" smtClean="0"/>
              <a:t> In the profile measurements, acceptance asymmetry linearly depends on the target coordinate:</a:t>
            </a:r>
          </a:p>
          <a:p>
            <a:pPr algn="ctr"/>
            <a:r>
              <a:rPr lang="el-GR" b="1" i="1" dirty="0" smtClean="0">
                <a:solidFill>
                  <a:srgbClr val="0000FF"/>
                </a:solidFill>
              </a:rPr>
              <a:t>ε</a:t>
            </a:r>
            <a:r>
              <a:rPr lang="en-US" b="1" i="1" dirty="0" smtClean="0">
                <a:solidFill>
                  <a:srgbClr val="0000FF"/>
                </a:solidFill>
              </a:rPr>
              <a:t> = </a:t>
            </a:r>
            <a:r>
              <a:rPr lang="el-GR" b="1" i="1" dirty="0" smtClean="0">
                <a:solidFill>
                  <a:srgbClr val="0000FF"/>
                </a:solidFill>
              </a:rPr>
              <a:t>ε</a:t>
            </a:r>
            <a:r>
              <a:rPr lang="en-US" b="1" i="1" baseline="-25000" dirty="0" smtClean="0">
                <a:solidFill>
                  <a:srgbClr val="0000FF"/>
                </a:solidFill>
              </a:rPr>
              <a:t>0</a:t>
            </a:r>
            <a:r>
              <a:rPr lang="en-US" b="1" i="1" dirty="0" smtClean="0">
                <a:solidFill>
                  <a:srgbClr val="0000FF"/>
                </a:solidFill>
              </a:rPr>
              <a:t> + </a:t>
            </a:r>
            <a:r>
              <a:rPr lang="en-US" b="1" i="1" dirty="0" err="1" smtClean="0">
                <a:solidFill>
                  <a:srgbClr val="0000FF"/>
                </a:solidFill>
              </a:rPr>
              <a:t>cx</a:t>
            </a:r>
            <a:endParaRPr lang="en-US" b="1" i="1" dirty="0" smtClean="0">
              <a:solidFill>
                <a:srgbClr val="0000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3400" y="5410200"/>
            <a:ext cx="82296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The method works well in the above example, but did not work in some other cases.</a:t>
            </a:r>
          </a:p>
          <a:p>
            <a:r>
              <a:rPr lang="en-US" b="1" i="1" dirty="0" smtClean="0"/>
              <a:t>There may be some contributions to the acceptance in addition to the solid angle.</a:t>
            </a:r>
            <a:endParaRPr lang="en-US" b="1" i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44"/>
          <p:cNvGrpSpPr>
            <a:grpSpLocks/>
          </p:cNvGrpSpPr>
          <p:nvPr/>
        </p:nvGrpSpPr>
        <p:grpSpPr bwMode="auto">
          <a:xfrm>
            <a:off x="304800" y="838200"/>
            <a:ext cx="7361238" cy="4083050"/>
            <a:chOff x="528" y="788"/>
            <a:chExt cx="4637" cy="2572"/>
          </a:xfrm>
        </p:grpSpPr>
        <p:sp>
          <p:nvSpPr>
            <p:cNvPr id="11271" name="Oval 349"/>
            <p:cNvSpPr>
              <a:spLocks noChangeArrowheads="1"/>
            </p:cNvSpPr>
            <p:nvPr/>
          </p:nvSpPr>
          <p:spPr bwMode="auto">
            <a:xfrm rot="-2682010">
              <a:off x="4446" y="1566"/>
              <a:ext cx="144" cy="80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2" name="Line 350"/>
            <p:cNvSpPr>
              <a:spLocks noChangeShapeType="1"/>
            </p:cNvSpPr>
            <p:nvPr/>
          </p:nvSpPr>
          <p:spPr bwMode="auto">
            <a:xfrm>
              <a:off x="1984" y="2724"/>
              <a:ext cx="69" cy="2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3" name="Freeform 351"/>
            <p:cNvSpPr>
              <a:spLocks/>
            </p:cNvSpPr>
            <p:nvPr/>
          </p:nvSpPr>
          <p:spPr bwMode="auto">
            <a:xfrm>
              <a:off x="4194" y="1643"/>
              <a:ext cx="292" cy="246"/>
            </a:xfrm>
            <a:custGeom>
              <a:avLst/>
              <a:gdLst>
                <a:gd name="T0" fmla="*/ 0 w 292"/>
                <a:gd name="T1" fmla="*/ 246 h 246"/>
                <a:gd name="T2" fmla="*/ 64 w 292"/>
                <a:gd name="T3" fmla="*/ 214 h 246"/>
                <a:gd name="T4" fmla="*/ 66 w 292"/>
                <a:gd name="T5" fmla="*/ 172 h 246"/>
                <a:gd name="T6" fmla="*/ 232 w 292"/>
                <a:gd name="T7" fmla="*/ 106 h 246"/>
                <a:gd name="T8" fmla="*/ 232 w 292"/>
                <a:gd name="T9" fmla="*/ 61 h 246"/>
                <a:gd name="T10" fmla="*/ 292 w 292"/>
                <a:gd name="T11" fmla="*/ 0 h 24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2"/>
                <a:gd name="T19" fmla="*/ 0 h 246"/>
                <a:gd name="T20" fmla="*/ 292 w 292"/>
                <a:gd name="T21" fmla="*/ 246 h 24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2" h="246">
                  <a:moveTo>
                    <a:pt x="0" y="246"/>
                  </a:moveTo>
                  <a:lnTo>
                    <a:pt x="64" y="214"/>
                  </a:lnTo>
                  <a:lnTo>
                    <a:pt x="66" y="172"/>
                  </a:lnTo>
                  <a:lnTo>
                    <a:pt x="232" y="106"/>
                  </a:lnTo>
                  <a:lnTo>
                    <a:pt x="232" y="61"/>
                  </a:lnTo>
                  <a:lnTo>
                    <a:pt x="292" y="0"/>
                  </a:lnTo>
                </a:path>
              </a:pathLst>
            </a:custGeom>
            <a:noFill/>
            <a:ln w="28575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4" name="Rectangle 352"/>
            <p:cNvSpPr>
              <a:spLocks noChangeArrowheads="1"/>
            </p:cNvSpPr>
            <p:nvPr/>
          </p:nvSpPr>
          <p:spPr bwMode="auto">
            <a:xfrm>
              <a:off x="4012" y="788"/>
              <a:ext cx="1153" cy="3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75" name="Rectangle 353"/>
            <p:cNvSpPr>
              <a:spLocks noChangeArrowheads="1"/>
            </p:cNvSpPr>
            <p:nvPr/>
          </p:nvSpPr>
          <p:spPr bwMode="auto">
            <a:xfrm>
              <a:off x="4363" y="1780"/>
              <a:ext cx="643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76" name="Rectangle 354"/>
            <p:cNvSpPr>
              <a:spLocks noChangeArrowheads="1"/>
            </p:cNvSpPr>
            <p:nvPr/>
          </p:nvSpPr>
          <p:spPr bwMode="auto">
            <a:xfrm>
              <a:off x="2950" y="2041"/>
              <a:ext cx="643" cy="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77" name="Rectangle 355"/>
            <p:cNvSpPr>
              <a:spLocks noChangeArrowheads="1"/>
            </p:cNvSpPr>
            <p:nvPr/>
          </p:nvSpPr>
          <p:spPr bwMode="auto">
            <a:xfrm>
              <a:off x="1057" y="1926"/>
              <a:ext cx="655" cy="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" name="Group 359"/>
            <p:cNvGrpSpPr>
              <a:grpSpLocks/>
            </p:cNvGrpSpPr>
            <p:nvPr/>
          </p:nvGrpSpPr>
          <p:grpSpPr bwMode="auto">
            <a:xfrm>
              <a:off x="3031" y="1760"/>
              <a:ext cx="56" cy="36"/>
              <a:chOff x="3140" y="2171"/>
              <a:chExt cx="56" cy="36"/>
            </a:xfrm>
          </p:grpSpPr>
          <p:sp>
            <p:nvSpPr>
              <p:cNvPr id="11432" name="Rectangle 360"/>
              <p:cNvSpPr>
                <a:spLocks noChangeArrowheads="1"/>
              </p:cNvSpPr>
              <p:nvPr/>
            </p:nvSpPr>
            <p:spPr bwMode="auto">
              <a:xfrm>
                <a:off x="3140" y="2184"/>
                <a:ext cx="21" cy="9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33" name="Freeform 361"/>
              <p:cNvSpPr>
                <a:spLocks/>
              </p:cNvSpPr>
              <p:nvPr/>
            </p:nvSpPr>
            <p:spPr bwMode="auto">
              <a:xfrm>
                <a:off x="3159" y="2171"/>
                <a:ext cx="37" cy="36"/>
              </a:xfrm>
              <a:custGeom>
                <a:avLst/>
                <a:gdLst>
                  <a:gd name="T0" fmla="*/ 0 w 73"/>
                  <a:gd name="T1" fmla="*/ 2 h 74"/>
                  <a:gd name="T2" fmla="*/ 3 w 73"/>
                  <a:gd name="T3" fmla="*/ 1 h 74"/>
                  <a:gd name="T4" fmla="*/ 0 w 73"/>
                  <a:gd name="T5" fmla="*/ 0 h 74"/>
                  <a:gd name="T6" fmla="*/ 0 w 73"/>
                  <a:gd name="T7" fmla="*/ 2 h 7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3"/>
                  <a:gd name="T13" fmla="*/ 0 h 74"/>
                  <a:gd name="T14" fmla="*/ 73 w 73"/>
                  <a:gd name="T15" fmla="*/ 74 h 7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3" h="74">
                    <a:moveTo>
                      <a:pt x="0" y="74"/>
                    </a:moveTo>
                    <a:lnTo>
                      <a:pt x="73" y="36"/>
                    </a:lnTo>
                    <a:lnTo>
                      <a:pt x="0" y="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280" name="Rectangle 362"/>
            <p:cNvSpPr>
              <a:spLocks noChangeArrowheads="1"/>
            </p:cNvSpPr>
            <p:nvPr/>
          </p:nvSpPr>
          <p:spPr bwMode="auto">
            <a:xfrm>
              <a:off x="1448" y="1572"/>
              <a:ext cx="588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 b="1" i="1" u="sng">
                  <a:latin typeface="Times New Roman" pitchFamily="18" charset="0"/>
                </a:rPr>
                <a:t>PHENIX (p)</a:t>
              </a:r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5" name="Group 363"/>
            <p:cNvGrpSpPr>
              <a:grpSpLocks/>
            </p:cNvGrpSpPr>
            <p:nvPr/>
          </p:nvGrpSpPr>
          <p:grpSpPr bwMode="auto">
            <a:xfrm>
              <a:off x="1957" y="1584"/>
              <a:ext cx="57" cy="37"/>
              <a:chOff x="1391" y="2056"/>
              <a:chExt cx="57" cy="37"/>
            </a:xfrm>
          </p:grpSpPr>
          <p:sp>
            <p:nvSpPr>
              <p:cNvPr id="11430" name="Rectangle 364"/>
              <p:cNvSpPr>
                <a:spLocks noChangeArrowheads="1"/>
              </p:cNvSpPr>
              <p:nvPr/>
            </p:nvSpPr>
            <p:spPr bwMode="auto">
              <a:xfrm>
                <a:off x="1391" y="2069"/>
                <a:ext cx="21" cy="9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31" name="Freeform 365"/>
              <p:cNvSpPr>
                <a:spLocks/>
              </p:cNvSpPr>
              <p:nvPr/>
            </p:nvSpPr>
            <p:spPr bwMode="auto">
              <a:xfrm>
                <a:off x="1411" y="2056"/>
                <a:ext cx="37" cy="37"/>
              </a:xfrm>
              <a:custGeom>
                <a:avLst/>
                <a:gdLst>
                  <a:gd name="T0" fmla="*/ 0 w 73"/>
                  <a:gd name="T1" fmla="*/ 3 h 73"/>
                  <a:gd name="T2" fmla="*/ 3 w 73"/>
                  <a:gd name="T3" fmla="*/ 2 h 73"/>
                  <a:gd name="T4" fmla="*/ 0 w 73"/>
                  <a:gd name="T5" fmla="*/ 0 h 73"/>
                  <a:gd name="T6" fmla="*/ 0 w 73"/>
                  <a:gd name="T7" fmla="*/ 3 h 7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3"/>
                  <a:gd name="T13" fmla="*/ 0 h 73"/>
                  <a:gd name="T14" fmla="*/ 73 w 73"/>
                  <a:gd name="T15" fmla="*/ 73 h 7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3" h="73">
                    <a:moveTo>
                      <a:pt x="0" y="73"/>
                    </a:moveTo>
                    <a:lnTo>
                      <a:pt x="73" y="36"/>
                    </a:lnTo>
                    <a:lnTo>
                      <a:pt x="0" y="0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282" name="Rectangle 366"/>
            <p:cNvSpPr>
              <a:spLocks noChangeArrowheads="1"/>
            </p:cNvSpPr>
            <p:nvPr/>
          </p:nvSpPr>
          <p:spPr bwMode="auto">
            <a:xfrm>
              <a:off x="2598" y="1312"/>
              <a:ext cx="569" cy="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3" name="Rectangle 367"/>
            <p:cNvSpPr>
              <a:spLocks noChangeArrowheads="1"/>
            </p:cNvSpPr>
            <p:nvPr/>
          </p:nvSpPr>
          <p:spPr bwMode="auto">
            <a:xfrm>
              <a:off x="2472" y="2662"/>
              <a:ext cx="335" cy="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4" name="Rectangle 368"/>
            <p:cNvSpPr>
              <a:spLocks noChangeArrowheads="1"/>
            </p:cNvSpPr>
            <p:nvPr/>
          </p:nvSpPr>
          <p:spPr bwMode="auto">
            <a:xfrm>
              <a:off x="2576" y="2725"/>
              <a:ext cx="247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500" b="1">
                  <a:latin typeface="Times New Roman" pitchFamily="18" charset="0"/>
                </a:rPr>
                <a:t>AGS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1285" name="Rectangle 369"/>
            <p:cNvSpPr>
              <a:spLocks noChangeArrowheads="1"/>
            </p:cNvSpPr>
            <p:nvPr/>
          </p:nvSpPr>
          <p:spPr bwMode="auto">
            <a:xfrm>
              <a:off x="1242" y="2596"/>
              <a:ext cx="396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6" name="Rectangle 370"/>
            <p:cNvSpPr>
              <a:spLocks noChangeArrowheads="1"/>
            </p:cNvSpPr>
            <p:nvPr/>
          </p:nvSpPr>
          <p:spPr bwMode="auto">
            <a:xfrm>
              <a:off x="1636" y="2447"/>
              <a:ext cx="25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 b="1">
                  <a:latin typeface="Times New Roman" pitchFamily="18" charset="0"/>
                </a:rPr>
                <a:t>LINAC</a:t>
              </a:r>
              <a:endParaRPr lang="en-US" sz="800">
                <a:latin typeface="Times New Roman" pitchFamily="18" charset="0"/>
              </a:endParaRPr>
            </a:p>
          </p:txBody>
        </p:sp>
        <p:sp>
          <p:nvSpPr>
            <p:cNvPr id="11287" name="Rectangle 371"/>
            <p:cNvSpPr>
              <a:spLocks noChangeArrowheads="1"/>
            </p:cNvSpPr>
            <p:nvPr/>
          </p:nvSpPr>
          <p:spPr bwMode="auto">
            <a:xfrm>
              <a:off x="1996" y="2504"/>
              <a:ext cx="311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 b="1">
                  <a:solidFill>
                    <a:srgbClr val="000000"/>
                  </a:solidFill>
                  <a:latin typeface="Times New Roman" pitchFamily="18" charset="0"/>
                </a:rPr>
                <a:t>BOOSTER</a:t>
              </a:r>
              <a:endParaRPr lang="en-US" sz="800">
                <a:latin typeface="Times New Roman" pitchFamily="18" charset="0"/>
              </a:endParaRPr>
            </a:p>
          </p:txBody>
        </p:sp>
        <p:sp>
          <p:nvSpPr>
            <p:cNvPr id="11288" name="Rectangle 372"/>
            <p:cNvSpPr>
              <a:spLocks noChangeArrowheads="1"/>
            </p:cNvSpPr>
            <p:nvPr/>
          </p:nvSpPr>
          <p:spPr bwMode="auto">
            <a:xfrm>
              <a:off x="1638" y="2247"/>
              <a:ext cx="627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9" name="Oval 373"/>
            <p:cNvSpPr>
              <a:spLocks noChangeArrowheads="1"/>
            </p:cNvSpPr>
            <p:nvPr/>
          </p:nvSpPr>
          <p:spPr bwMode="auto">
            <a:xfrm>
              <a:off x="2173" y="2575"/>
              <a:ext cx="1045" cy="469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0" name="Arc 374"/>
            <p:cNvSpPr>
              <a:spLocks/>
            </p:cNvSpPr>
            <p:nvPr/>
          </p:nvSpPr>
          <p:spPr bwMode="auto">
            <a:xfrm flipH="1">
              <a:off x="1762" y="1043"/>
              <a:ext cx="1195" cy="448"/>
            </a:xfrm>
            <a:custGeom>
              <a:avLst/>
              <a:gdLst>
                <a:gd name="T0" fmla="*/ 0 w 15493"/>
                <a:gd name="T1" fmla="*/ 0 h 21120"/>
                <a:gd name="T2" fmla="*/ 0 w 15493"/>
                <a:gd name="T3" fmla="*/ 0 h 21120"/>
                <a:gd name="T4" fmla="*/ 0 w 15493"/>
                <a:gd name="T5" fmla="*/ 0 h 21120"/>
                <a:gd name="T6" fmla="*/ 0 60000 65536"/>
                <a:gd name="T7" fmla="*/ 0 60000 65536"/>
                <a:gd name="T8" fmla="*/ 0 60000 65536"/>
                <a:gd name="T9" fmla="*/ 0 w 15493"/>
                <a:gd name="T10" fmla="*/ 0 h 21120"/>
                <a:gd name="T11" fmla="*/ 15493 w 15493"/>
                <a:gd name="T12" fmla="*/ 21120 h 211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493" h="21120" fill="none" extrusionOk="0">
                  <a:moveTo>
                    <a:pt x="4529" y="0"/>
                  </a:moveTo>
                  <a:cubicBezTo>
                    <a:pt x="8703" y="895"/>
                    <a:pt x="12518" y="3007"/>
                    <a:pt x="15492" y="6069"/>
                  </a:cubicBezTo>
                </a:path>
                <a:path w="15493" h="21120" stroke="0" extrusionOk="0">
                  <a:moveTo>
                    <a:pt x="4529" y="0"/>
                  </a:moveTo>
                  <a:cubicBezTo>
                    <a:pt x="8703" y="895"/>
                    <a:pt x="12518" y="3007"/>
                    <a:pt x="15492" y="6069"/>
                  </a:cubicBezTo>
                  <a:lnTo>
                    <a:pt x="0" y="21120"/>
                  </a:lnTo>
                  <a:close/>
                </a:path>
              </a:pathLst>
            </a:custGeom>
            <a:noFill/>
            <a:ln w="28575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1" name="Arc 375"/>
            <p:cNvSpPr>
              <a:spLocks/>
            </p:cNvSpPr>
            <p:nvPr/>
          </p:nvSpPr>
          <p:spPr bwMode="auto">
            <a:xfrm flipH="1">
              <a:off x="1252" y="1308"/>
              <a:ext cx="1667" cy="343"/>
            </a:xfrm>
            <a:custGeom>
              <a:avLst/>
              <a:gdLst>
                <a:gd name="T0" fmla="*/ 0 w 21600"/>
                <a:gd name="T1" fmla="*/ 0 h 16156"/>
                <a:gd name="T2" fmla="*/ 0 w 21600"/>
                <a:gd name="T3" fmla="*/ 0 h 16156"/>
                <a:gd name="T4" fmla="*/ 0 w 21600"/>
                <a:gd name="T5" fmla="*/ 0 h 16156"/>
                <a:gd name="T6" fmla="*/ 0 60000 65536"/>
                <a:gd name="T7" fmla="*/ 0 60000 65536"/>
                <a:gd name="T8" fmla="*/ 0 60000 65536"/>
                <a:gd name="T9" fmla="*/ 0 w 21600"/>
                <a:gd name="T10" fmla="*/ 0 h 16156"/>
                <a:gd name="T11" fmla="*/ 21600 w 21600"/>
                <a:gd name="T12" fmla="*/ 16156 h 161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6156" fill="none" extrusionOk="0">
                  <a:moveTo>
                    <a:pt x="19847" y="0"/>
                  </a:moveTo>
                  <a:cubicBezTo>
                    <a:pt x="21003" y="2692"/>
                    <a:pt x="21600" y="5591"/>
                    <a:pt x="21600" y="8522"/>
                  </a:cubicBezTo>
                  <a:cubicBezTo>
                    <a:pt x="21600" y="11129"/>
                    <a:pt x="21127" y="13716"/>
                    <a:pt x="20205" y="16155"/>
                  </a:cubicBezTo>
                </a:path>
                <a:path w="21600" h="16156" stroke="0" extrusionOk="0">
                  <a:moveTo>
                    <a:pt x="19847" y="0"/>
                  </a:moveTo>
                  <a:cubicBezTo>
                    <a:pt x="21003" y="2692"/>
                    <a:pt x="21600" y="5591"/>
                    <a:pt x="21600" y="8522"/>
                  </a:cubicBezTo>
                  <a:cubicBezTo>
                    <a:pt x="21600" y="11129"/>
                    <a:pt x="21127" y="13716"/>
                    <a:pt x="20205" y="16155"/>
                  </a:cubicBezTo>
                  <a:lnTo>
                    <a:pt x="0" y="8522"/>
                  </a:lnTo>
                  <a:close/>
                </a:path>
              </a:pathLst>
            </a:custGeom>
            <a:noFill/>
            <a:ln w="28575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2" name="Arc 376"/>
            <p:cNvSpPr>
              <a:spLocks/>
            </p:cNvSpPr>
            <p:nvPr/>
          </p:nvSpPr>
          <p:spPr bwMode="auto">
            <a:xfrm flipH="1">
              <a:off x="2917" y="1304"/>
              <a:ext cx="1667" cy="339"/>
            </a:xfrm>
            <a:custGeom>
              <a:avLst/>
              <a:gdLst>
                <a:gd name="T0" fmla="*/ 0 w 21600"/>
                <a:gd name="T1" fmla="*/ 0 h 15969"/>
                <a:gd name="T2" fmla="*/ 0 w 21600"/>
                <a:gd name="T3" fmla="*/ 0 h 15969"/>
                <a:gd name="T4" fmla="*/ 0 w 21600"/>
                <a:gd name="T5" fmla="*/ 0 h 15969"/>
                <a:gd name="T6" fmla="*/ 0 60000 65536"/>
                <a:gd name="T7" fmla="*/ 0 60000 65536"/>
                <a:gd name="T8" fmla="*/ 0 60000 65536"/>
                <a:gd name="T9" fmla="*/ 0 w 21600"/>
                <a:gd name="T10" fmla="*/ 0 h 15969"/>
                <a:gd name="T11" fmla="*/ 21600 w 21600"/>
                <a:gd name="T12" fmla="*/ 15969 h 1596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5969" fill="none" extrusionOk="0">
                  <a:moveTo>
                    <a:pt x="1306" y="15969"/>
                  </a:moveTo>
                  <a:cubicBezTo>
                    <a:pt x="442" y="13597"/>
                    <a:pt x="0" y="11093"/>
                    <a:pt x="0" y="8570"/>
                  </a:cubicBezTo>
                  <a:cubicBezTo>
                    <a:pt x="-1" y="5622"/>
                    <a:pt x="603" y="2705"/>
                    <a:pt x="1772" y="-1"/>
                  </a:cubicBezTo>
                </a:path>
                <a:path w="21600" h="15969" stroke="0" extrusionOk="0">
                  <a:moveTo>
                    <a:pt x="1306" y="15969"/>
                  </a:moveTo>
                  <a:cubicBezTo>
                    <a:pt x="442" y="13597"/>
                    <a:pt x="0" y="11093"/>
                    <a:pt x="0" y="8570"/>
                  </a:cubicBezTo>
                  <a:cubicBezTo>
                    <a:pt x="-1" y="5622"/>
                    <a:pt x="603" y="2705"/>
                    <a:pt x="1772" y="-1"/>
                  </a:cubicBezTo>
                  <a:lnTo>
                    <a:pt x="21600" y="8570"/>
                  </a:lnTo>
                  <a:close/>
                </a:path>
              </a:pathLst>
            </a:custGeom>
            <a:noFill/>
            <a:ln w="28575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3" name="Arc 377"/>
            <p:cNvSpPr>
              <a:spLocks/>
            </p:cNvSpPr>
            <p:nvPr/>
          </p:nvSpPr>
          <p:spPr bwMode="auto">
            <a:xfrm flipH="1">
              <a:off x="3004" y="1420"/>
              <a:ext cx="1121" cy="522"/>
            </a:xfrm>
            <a:custGeom>
              <a:avLst/>
              <a:gdLst>
                <a:gd name="T0" fmla="*/ 0 w 14614"/>
                <a:gd name="T1" fmla="*/ 0 h 21395"/>
                <a:gd name="T2" fmla="*/ 0 w 14614"/>
                <a:gd name="T3" fmla="*/ 0 h 21395"/>
                <a:gd name="T4" fmla="*/ 0 w 14614"/>
                <a:gd name="T5" fmla="*/ 0 h 21395"/>
                <a:gd name="T6" fmla="*/ 0 60000 65536"/>
                <a:gd name="T7" fmla="*/ 0 60000 65536"/>
                <a:gd name="T8" fmla="*/ 0 60000 65536"/>
                <a:gd name="T9" fmla="*/ 0 w 14614"/>
                <a:gd name="T10" fmla="*/ 0 h 21395"/>
                <a:gd name="T11" fmla="*/ 14614 w 14614"/>
                <a:gd name="T12" fmla="*/ 21395 h 2139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614" h="21395" fill="none" extrusionOk="0">
                  <a:moveTo>
                    <a:pt x="11645" y="21395"/>
                  </a:moveTo>
                  <a:cubicBezTo>
                    <a:pt x="7296" y="20791"/>
                    <a:pt x="3233" y="18876"/>
                    <a:pt x="0" y="15905"/>
                  </a:cubicBezTo>
                </a:path>
                <a:path w="14614" h="21395" stroke="0" extrusionOk="0">
                  <a:moveTo>
                    <a:pt x="11645" y="21395"/>
                  </a:moveTo>
                  <a:cubicBezTo>
                    <a:pt x="7296" y="20791"/>
                    <a:pt x="3233" y="18876"/>
                    <a:pt x="0" y="15905"/>
                  </a:cubicBezTo>
                  <a:lnTo>
                    <a:pt x="14614" y="0"/>
                  </a:lnTo>
                  <a:close/>
                </a:path>
              </a:pathLst>
            </a:custGeom>
            <a:noFill/>
            <a:ln w="28575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4" name="Arc 378"/>
            <p:cNvSpPr>
              <a:spLocks/>
            </p:cNvSpPr>
            <p:nvPr/>
          </p:nvSpPr>
          <p:spPr bwMode="auto">
            <a:xfrm flipH="1">
              <a:off x="1748" y="1540"/>
              <a:ext cx="1241" cy="398"/>
            </a:xfrm>
            <a:custGeom>
              <a:avLst/>
              <a:gdLst>
                <a:gd name="T0" fmla="*/ 0 w 16143"/>
                <a:gd name="T1" fmla="*/ 0 h 21035"/>
                <a:gd name="T2" fmla="*/ 0 w 16143"/>
                <a:gd name="T3" fmla="*/ 0 h 21035"/>
                <a:gd name="T4" fmla="*/ 0 w 16143"/>
                <a:gd name="T5" fmla="*/ 0 h 21035"/>
                <a:gd name="T6" fmla="*/ 0 60000 65536"/>
                <a:gd name="T7" fmla="*/ 0 60000 65536"/>
                <a:gd name="T8" fmla="*/ 0 60000 65536"/>
                <a:gd name="T9" fmla="*/ 0 w 16143"/>
                <a:gd name="T10" fmla="*/ 0 h 21035"/>
                <a:gd name="T11" fmla="*/ 16143 w 16143"/>
                <a:gd name="T12" fmla="*/ 21035 h 210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143" h="21035" fill="none" extrusionOk="0">
                  <a:moveTo>
                    <a:pt x="16143" y="14351"/>
                  </a:moveTo>
                  <a:cubicBezTo>
                    <a:pt x="13178" y="17686"/>
                    <a:pt x="9252" y="20021"/>
                    <a:pt x="4907" y="21035"/>
                  </a:cubicBezTo>
                </a:path>
                <a:path w="16143" h="21035" stroke="0" extrusionOk="0">
                  <a:moveTo>
                    <a:pt x="16143" y="14351"/>
                  </a:moveTo>
                  <a:cubicBezTo>
                    <a:pt x="13178" y="17686"/>
                    <a:pt x="9252" y="20021"/>
                    <a:pt x="4907" y="21035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8575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5" name="Arc 379"/>
            <p:cNvSpPr>
              <a:spLocks/>
            </p:cNvSpPr>
            <p:nvPr/>
          </p:nvSpPr>
          <p:spPr bwMode="auto">
            <a:xfrm flipH="1">
              <a:off x="2913" y="1047"/>
              <a:ext cx="1167" cy="441"/>
            </a:xfrm>
            <a:custGeom>
              <a:avLst/>
              <a:gdLst>
                <a:gd name="T0" fmla="*/ 0 w 15115"/>
                <a:gd name="T1" fmla="*/ 0 h 21197"/>
                <a:gd name="T2" fmla="*/ 0 w 15115"/>
                <a:gd name="T3" fmla="*/ 0 h 21197"/>
                <a:gd name="T4" fmla="*/ 0 w 15115"/>
                <a:gd name="T5" fmla="*/ 0 h 21197"/>
                <a:gd name="T6" fmla="*/ 0 60000 65536"/>
                <a:gd name="T7" fmla="*/ 0 60000 65536"/>
                <a:gd name="T8" fmla="*/ 0 60000 65536"/>
                <a:gd name="T9" fmla="*/ 0 w 15115"/>
                <a:gd name="T10" fmla="*/ 0 h 21197"/>
                <a:gd name="T11" fmla="*/ 15115 w 15115"/>
                <a:gd name="T12" fmla="*/ 21197 h 2119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115" h="21197" fill="none" extrusionOk="0">
                  <a:moveTo>
                    <a:pt x="0" y="5766"/>
                  </a:moveTo>
                  <a:cubicBezTo>
                    <a:pt x="3013" y="2815"/>
                    <a:pt x="6824" y="810"/>
                    <a:pt x="10962" y="-1"/>
                  </a:cubicBezTo>
                </a:path>
                <a:path w="15115" h="21197" stroke="0" extrusionOk="0">
                  <a:moveTo>
                    <a:pt x="0" y="5766"/>
                  </a:moveTo>
                  <a:cubicBezTo>
                    <a:pt x="3013" y="2815"/>
                    <a:pt x="6824" y="810"/>
                    <a:pt x="10962" y="-1"/>
                  </a:cubicBezTo>
                  <a:lnTo>
                    <a:pt x="15115" y="21197"/>
                  </a:lnTo>
                  <a:close/>
                </a:path>
              </a:pathLst>
            </a:custGeom>
            <a:noFill/>
            <a:ln w="28575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6" name="Arc 380"/>
            <p:cNvSpPr>
              <a:spLocks/>
            </p:cNvSpPr>
            <p:nvPr/>
          </p:nvSpPr>
          <p:spPr bwMode="auto">
            <a:xfrm>
              <a:off x="2921" y="1505"/>
              <a:ext cx="1272" cy="534"/>
            </a:xfrm>
            <a:custGeom>
              <a:avLst/>
              <a:gdLst>
                <a:gd name="T0" fmla="*/ 0 w 15361"/>
                <a:gd name="T1" fmla="*/ 0 h 21244"/>
                <a:gd name="T2" fmla="*/ 0 w 15361"/>
                <a:gd name="T3" fmla="*/ 0 h 21244"/>
                <a:gd name="T4" fmla="*/ 0 w 15361"/>
                <a:gd name="T5" fmla="*/ 0 h 21244"/>
                <a:gd name="T6" fmla="*/ 0 60000 65536"/>
                <a:gd name="T7" fmla="*/ 0 60000 65536"/>
                <a:gd name="T8" fmla="*/ 0 60000 65536"/>
                <a:gd name="T9" fmla="*/ 0 w 15361"/>
                <a:gd name="T10" fmla="*/ 0 h 21244"/>
                <a:gd name="T11" fmla="*/ 15361 w 15361"/>
                <a:gd name="T12" fmla="*/ 21244 h 212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361" h="21244" fill="none" extrusionOk="0">
                  <a:moveTo>
                    <a:pt x="15361" y="15185"/>
                  </a:moveTo>
                  <a:cubicBezTo>
                    <a:pt x="12253" y="18329"/>
                    <a:pt x="8255" y="20444"/>
                    <a:pt x="3906" y="21243"/>
                  </a:cubicBezTo>
                </a:path>
                <a:path w="15361" h="21244" stroke="0" extrusionOk="0">
                  <a:moveTo>
                    <a:pt x="15361" y="15185"/>
                  </a:moveTo>
                  <a:cubicBezTo>
                    <a:pt x="12253" y="18329"/>
                    <a:pt x="8255" y="20444"/>
                    <a:pt x="3906" y="21243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8575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7" name="Arc 381"/>
            <p:cNvSpPr>
              <a:spLocks/>
            </p:cNvSpPr>
            <p:nvPr/>
          </p:nvSpPr>
          <p:spPr bwMode="auto">
            <a:xfrm>
              <a:off x="1683" y="1505"/>
              <a:ext cx="1243" cy="534"/>
            </a:xfrm>
            <a:custGeom>
              <a:avLst/>
              <a:gdLst>
                <a:gd name="T0" fmla="*/ 0 w 15013"/>
                <a:gd name="T1" fmla="*/ 0 h 21246"/>
                <a:gd name="T2" fmla="*/ 0 w 15013"/>
                <a:gd name="T3" fmla="*/ 0 h 21246"/>
                <a:gd name="T4" fmla="*/ 0 w 15013"/>
                <a:gd name="T5" fmla="*/ 0 h 21246"/>
                <a:gd name="T6" fmla="*/ 0 60000 65536"/>
                <a:gd name="T7" fmla="*/ 0 60000 65536"/>
                <a:gd name="T8" fmla="*/ 0 60000 65536"/>
                <a:gd name="T9" fmla="*/ 0 w 15013"/>
                <a:gd name="T10" fmla="*/ 0 h 21246"/>
                <a:gd name="T11" fmla="*/ 15013 w 15013"/>
                <a:gd name="T12" fmla="*/ 21246 h 2124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013" h="21246" fill="none" extrusionOk="0">
                  <a:moveTo>
                    <a:pt x="11119" y="21246"/>
                  </a:moveTo>
                  <a:cubicBezTo>
                    <a:pt x="6930" y="20478"/>
                    <a:pt x="3062" y="18489"/>
                    <a:pt x="0" y="15529"/>
                  </a:cubicBezTo>
                </a:path>
                <a:path w="15013" h="21246" stroke="0" extrusionOk="0">
                  <a:moveTo>
                    <a:pt x="11119" y="21246"/>
                  </a:moveTo>
                  <a:cubicBezTo>
                    <a:pt x="6930" y="20478"/>
                    <a:pt x="3062" y="18489"/>
                    <a:pt x="0" y="15529"/>
                  </a:cubicBezTo>
                  <a:lnTo>
                    <a:pt x="15013" y="0"/>
                  </a:lnTo>
                  <a:close/>
                </a:path>
              </a:pathLst>
            </a:custGeom>
            <a:noFill/>
            <a:ln w="28575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8" name="Arc 382"/>
            <p:cNvSpPr>
              <a:spLocks/>
            </p:cNvSpPr>
            <p:nvPr/>
          </p:nvSpPr>
          <p:spPr bwMode="auto">
            <a:xfrm>
              <a:off x="1139" y="1273"/>
              <a:ext cx="1788" cy="444"/>
            </a:xfrm>
            <a:custGeom>
              <a:avLst/>
              <a:gdLst>
                <a:gd name="T0" fmla="*/ 0 w 21600"/>
                <a:gd name="T1" fmla="*/ 0 h 17626"/>
                <a:gd name="T2" fmla="*/ 0 w 21600"/>
                <a:gd name="T3" fmla="*/ 0 h 17626"/>
                <a:gd name="T4" fmla="*/ 0 w 21600"/>
                <a:gd name="T5" fmla="*/ 0 h 17626"/>
                <a:gd name="T6" fmla="*/ 0 60000 65536"/>
                <a:gd name="T7" fmla="*/ 0 60000 65536"/>
                <a:gd name="T8" fmla="*/ 0 60000 65536"/>
                <a:gd name="T9" fmla="*/ 0 w 21600"/>
                <a:gd name="T10" fmla="*/ 0 h 17626"/>
                <a:gd name="T11" fmla="*/ 21600 w 21600"/>
                <a:gd name="T12" fmla="*/ 17626 h 176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7626" fill="none" extrusionOk="0">
                  <a:moveTo>
                    <a:pt x="1688" y="17626"/>
                  </a:moveTo>
                  <a:cubicBezTo>
                    <a:pt x="574" y="14975"/>
                    <a:pt x="0" y="12128"/>
                    <a:pt x="0" y="9253"/>
                  </a:cubicBezTo>
                  <a:cubicBezTo>
                    <a:pt x="-1" y="6052"/>
                    <a:pt x="711" y="2892"/>
                    <a:pt x="2082" y="0"/>
                  </a:cubicBezTo>
                </a:path>
                <a:path w="21600" h="17626" stroke="0" extrusionOk="0">
                  <a:moveTo>
                    <a:pt x="1688" y="17626"/>
                  </a:moveTo>
                  <a:cubicBezTo>
                    <a:pt x="574" y="14975"/>
                    <a:pt x="0" y="12128"/>
                    <a:pt x="0" y="9253"/>
                  </a:cubicBezTo>
                  <a:cubicBezTo>
                    <a:pt x="-1" y="6052"/>
                    <a:pt x="711" y="2892"/>
                    <a:pt x="2082" y="0"/>
                  </a:cubicBezTo>
                  <a:lnTo>
                    <a:pt x="21600" y="9253"/>
                  </a:lnTo>
                  <a:close/>
                </a:path>
              </a:pathLst>
            </a:custGeom>
            <a:noFill/>
            <a:ln w="28575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9" name="Arc 383"/>
            <p:cNvSpPr>
              <a:spLocks/>
            </p:cNvSpPr>
            <p:nvPr/>
          </p:nvSpPr>
          <p:spPr bwMode="auto">
            <a:xfrm>
              <a:off x="1705" y="968"/>
              <a:ext cx="1222" cy="542"/>
            </a:xfrm>
            <a:custGeom>
              <a:avLst/>
              <a:gdLst>
                <a:gd name="T0" fmla="*/ 0 w 14768"/>
                <a:gd name="T1" fmla="*/ 0 h 21256"/>
                <a:gd name="T2" fmla="*/ 0 w 14768"/>
                <a:gd name="T3" fmla="*/ 0 h 21256"/>
                <a:gd name="T4" fmla="*/ 0 w 14768"/>
                <a:gd name="T5" fmla="*/ 0 h 21256"/>
                <a:gd name="T6" fmla="*/ 0 60000 65536"/>
                <a:gd name="T7" fmla="*/ 0 60000 65536"/>
                <a:gd name="T8" fmla="*/ 0 60000 65536"/>
                <a:gd name="T9" fmla="*/ 0 w 14768"/>
                <a:gd name="T10" fmla="*/ 0 h 21256"/>
                <a:gd name="T11" fmla="*/ 14768 w 14768"/>
                <a:gd name="T12" fmla="*/ 21256 h 212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768" h="21256" fill="none" extrusionOk="0">
                  <a:moveTo>
                    <a:pt x="0" y="5493"/>
                  </a:moveTo>
                  <a:cubicBezTo>
                    <a:pt x="3037" y="2647"/>
                    <a:pt x="6833" y="739"/>
                    <a:pt x="10929" y="-1"/>
                  </a:cubicBezTo>
                </a:path>
                <a:path w="14768" h="21256" stroke="0" extrusionOk="0">
                  <a:moveTo>
                    <a:pt x="0" y="5493"/>
                  </a:moveTo>
                  <a:cubicBezTo>
                    <a:pt x="3037" y="2647"/>
                    <a:pt x="6833" y="739"/>
                    <a:pt x="10929" y="-1"/>
                  </a:cubicBezTo>
                  <a:lnTo>
                    <a:pt x="14768" y="21256"/>
                  </a:lnTo>
                  <a:close/>
                </a:path>
              </a:pathLst>
            </a:custGeom>
            <a:noFill/>
            <a:ln w="28575">
              <a:solidFill>
                <a:srgbClr val="0066FF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0" name="Arc 384"/>
            <p:cNvSpPr>
              <a:spLocks/>
            </p:cNvSpPr>
            <p:nvPr/>
          </p:nvSpPr>
          <p:spPr bwMode="auto">
            <a:xfrm>
              <a:off x="2921" y="971"/>
              <a:ext cx="1212" cy="538"/>
            </a:xfrm>
            <a:custGeom>
              <a:avLst/>
              <a:gdLst>
                <a:gd name="T0" fmla="*/ 0 w 14647"/>
                <a:gd name="T1" fmla="*/ 0 h 21263"/>
                <a:gd name="T2" fmla="*/ 0 w 14647"/>
                <a:gd name="T3" fmla="*/ 0 h 21263"/>
                <a:gd name="T4" fmla="*/ 0 w 14647"/>
                <a:gd name="T5" fmla="*/ 0 h 21263"/>
                <a:gd name="T6" fmla="*/ 0 60000 65536"/>
                <a:gd name="T7" fmla="*/ 0 60000 65536"/>
                <a:gd name="T8" fmla="*/ 0 60000 65536"/>
                <a:gd name="T9" fmla="*/ 0 w 14647"/>
                <a:gd name="T10" fmla="*/ 0 h 21263"/>
                <a:gd name="T11" fmla="*/ 14647 w 14647"/>
                <a:gd name="T12" fmla="*/ 21263 h 2126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647" h="21263" fill="none" extrusionOk="0">
                  <a:moveTo>
                    <a:pt x="3802" y="0"/>
                  </a:moveTo>
                  <a:cubicBezTo>
                    <a:pt x="7857" y="725"/>
                    <a:pt x="11619" y="2594"/>
                    <a:pt x="14647" y="5387"/>
                  </a:cubicBezTo>
                </a:path>
                <a:path w="14647" h="21263" stroke="0" extrusionOk="0">
                  <a:moveTo>
                    <a:pt x="3802" y="0"/>
                  </a:moveTo>
                  <a:cubicBezTo>
                    <a:pt x="7857" y="725"/>
                    <a:pt x="11619" y="2594"/>
                    <a:pt x="14647" y="5387"/>
                  </a:cubicBezTo>
                  <a:lnTo>
                    <a:pt x="0" y="21263"/>
                  </a:lnTo>
                  <a:close/>
                </a:path>
              </a:pathLst>
            </a:custGeom>
            <a:noFill/>
            <a:ln w="28575">
              <a:solidFill>
                <a:srgbClr val="FFCC00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1" name="Arc 385"/>
            <p:cNvSpPr>
              <a:spLocks/>
            </p:cNvSpPr>
            <p:nvPr/>
          </p:nvSpPr>
          <p:spPr bwMode="auto">
            <a:xfrm>
              <a:off x="2921" y="1264"/>
              <a:ext cx="1788" cy="451"/>
            </a:xfrm>
            <a:custGeom>
              <a:avLst/>
              <a:gdLst>
                <a:gd name="T0" fmla="*/ 0 w 21600"/>
                <a:gd name="T1" fmla="*/ 0 h 17979"/>
                <a:gd name="T2" fmla="*/ 0 w 21600"/>
                <a:gd name="T3" fmla="*/ 0 h 17979"/>
                <a:gd name="T4" fmla="*/ 0 w 21600"/>
                <a:gd name="T5" fmla="*/ 0 h 17979"/>
                <a:gd name="T6" fmla="*/ 0 60000 65536"/>
                <a:gd name="T7" fmla="*/ 0 60000 65536"/>
                <a:gd name="T8" fmla="*/ 0 60000 65536"/>
                <a:gd name="T9" fmla="*/ 0 w 21600"/>
                <a:gd name="T10" fmla="*/ 0 h 17979"/>
                <a:gd name="T11" fmla="*/ 21600 w 21600"/>
                <a:gd name="T12" fmla="*/ 17979 h 1797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7979" fill="none" extrusionOk="0">
                  <a:moveTo>
                    <a:pt x="19360" y="0"/>
                  </a:moveTo>
                  <a:cubicBezTo>
                    <a:pt x="20833" y="2977"/>
                    <a:pt x="21600" y="6254"/>
                    <a:pt x="21600" y="9577"/>
                  </a:cubicBezTo>
                  <a:cubicBezTo>
                    <a:pt x="21600" y="12463"/>
                    <a:pt x="21021" y="15320"/>
                    <a:pt x="19898" y="17978"/>
                  </a:cubicBezTo>
                </a:path>
                <a:path w="21600" h="17979" stroke="0" extrusionOk="0">
                  <a:moveTo>
                    <a:pt x="19360" y="0"/>
                  </a:moveTo>
                  <a:cubicBezTo>
                    <a:pt x="20833" y="2977"/>
                    <a:pt x="21600" y="6254"/>
                    <a:pt x="21600" y="9577"/>
                  </a:cubicBezTo>
                  <a:cubicBezTo>
                    <a:pt x="21600" y="12463"/>
                    <a:pt x="21021" y="15320"/>
                    <a:pt x="19898" y="17978"/>
                  </a:cubicBezTo>
                  <a:lnTo>
                    <a:pt x="0" y="9577"/>
                  </a:lnTo>
                  <a:close/>
                </a:path>
              </a:pathLst>
            </a:custGeom>
            <a:noFill/>
            <a:ln w="28575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2" name="Freeform 386"/>
            <p:cNvSpPr>
              <a:spLocks/>
            </p:cNvSpPr>
            <p:nvPr/>
          </p:nvSpPr>
          <p:spPr bwMode="auto">
            <a:xfrm>
              <a:off x="2607" y="1938"/>
              <a:ext cx="639" cy="99"/>
            </a:xfrm>
            <a:custGeom>
              <a:avLst/>
              <a:gdLst>
                <a:gd name="T0" fmla="*/ 0 w 639"/>
                <a:gd name="T1" fmla="*/ 0 h 99"/>
                <a:gd name="T2" fmla="*/ 172 w 639"/>
                <a:gd name="T3" fmla="*/ 18 h 99"/>
                <a:gd name="T4" fmla="*/ 220 w 639"/>
                <a:gd name="T5" fmla="*/ 57 h 99"/>
                <a:gd name="T6" fmla="*/ 406 w 639"/>
                <a:gd name="T7" fmla="*/ 57 h 99"/>
                <a:gd name="T8" fmla="*/ 445 w 639"/>
                <a:gd name="T9" fmla="*/ 95 h 99"/>
                <a:gd name="T10" fmla="*/ 639 w 639"/>
                <a:gd name="T11" fmla="*/ 99 h 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39"/>
                <a:gd name="T19" fmla="*/ 0 h 99"/>
                <a:gd name="T20" fmla="*/ 639 w 639"/>
                <a:gd name="T21" fmla="*/ 99 h 9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39" h="99">
                  <a:moveTo>
                    <a:pt x="0" y="0"/>
                  </a:moveTo>
                  <a:lnTo>
                    <a:pt x="172" y="18"/>
                  </a:lnTo>
                  <a:lnTo>
                    <a:pt x="220" y="57"/>
                  </a:lnTo>
                  <a:lnTo>
                    <a:pt x="406" y="57"/>
                  </a:lnTo>
                  <a:lnTo>
                    <a:pt x="445" y="95"/>
                  </a:lnTo>
                  <a:lnTo>
                    <a:pt x="639" y="99"/>
                  </a:lnTo>
                </a:path>
              </a:pathLst>
            </a:custGeom>
            <a:noFill/>
            <a:ln w="28575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3" name="Freeform 387"/>
            <p:cNvSpPr>
              <a:spLocks/>
            </p:cNvSpPr>
            <p:nvPr/>
          </p:nvSpPr>
          <p:spPr bwMode="auto">
            <a:xfrm>
              <a:off x="2602" y="1941"/>
              <a:ext cx="630" cy="97"/>
            </a:xfrm>
            <a:custGeom>
              <a:avLst/>
              <a:gdLst>
                <a:gd name="T0" fmla="*/ 0 w 630"/>
                <a:gd name="T1" fmla="*/ 97 h 97"/>
                <a:gd name="T2" fmla="*/ 177 w 630"/>
                <a:gd name="T3" fmla="*/ 96 h 97"/>
                <a:gd name="T4" fmla="*/ 225 w 630"/>
                <a:gd name="T5" fmla="*/ 51 h 97"/>
                <a:gd name="T6" fmla="*/ 408 w 630"/>
                <a:gd name="T7" fmla="*/ 51 h 97"/>
                <a:gd name="T8" fmla="*/ 449 w 630"/>
                <a:gd name="T9" fmla="*/ 15 h 97"/>
                <a:gd name="T10" fmla="*/ 630 w 630"/>
                <a:gd name="T11" fmla="*/ 0 h 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30"/>
                <a:gd name="T19" fmla="*/ 0 h 97"/>
                <a:gd name="T20" fmla="*/ 630 w 630"/>
                <a:gd name="T21" fmla="*/ 97 h 9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30" h="97">
                  <a:moveTo>
                    <a:pt x="0" y="97"/>
                  </a:moveTo>
                  <a:lnTo>
                    <a:pt x="177" y="96"/>
                  </a:lnTo>
                  <a:lnTo>
                    <a:pt x="225" y="51"/>
                  </a:lnTo>
                  <a:lnTo>
                    <a:pt x="408" y="51"/>
                  </a:lnTo>
                  <a:lnTo>
                    <a:pt x="449" y="15"/>
                  </a:lnTo>
                  <a:lnTo>
                    <a:pt x="630" y="0"/>
                  </a:lnTo>
                </a:path>
              </a:pathLst>
            </a:custGeom>
            <a:noFill/>
            <a:ln w="28575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4" name="Rectangle 388"/>
            <p:cNvSpPr>
              <a:spLocks noChangeArrowheads="1"/>
            </p:cNvSpPr>
            <p:nvPr/>
          </p:nvSpPr>
          <p:spPr bwMode="auto">
            <a:xfrm>
              <a:off x="2874" y="1967"/>
              <a:ext cx="95" cy="58"/>
            </a:xfrm>
            <a:prstGeom prst="rect">
              <a:avLst/>
            </a:prstGeom>
            <a:solidFill>
              <a:schemeClr val="accent1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05" name="Arc 389"/>
            <p:cNvSpPr>
              <a:spLocks/>
            </p:cNvSpPr>
            <p:nvPr/>
          </p:nvSpPr>
          <p:spPr bwMode="auto">
            <a:xfrm>
              <a:off x="2281" y="2023"/>
              <a:ext cx="641" cy="310"/>
            </a:xfrm>
            <a:custGeom>
              <a:avLst/>
              <a:gdLst>
                <a:gd name="T0" fmla="*/ 0 w 21600"/>
                <a:gd name="T1" fmla="*/ 0 h 21188"/>
                <a:gd name="T2" fmla="*/ 0 w 21600"/>
                <a:gd name="T3" fmla="*/ 0 h 21188"/>
                <a:gd name="T4" fmla="*/ 0 w 21600"/>
                <a:gd name="T5" fmla="*/ 0 h 21188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188"/>
                <a:gd name="T11" fmla="*/ 21600 w 21600"/>
                <a:gd name="T12" fmla="*/ 21188 h 211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188" fill="none" extrusionOk="0">
                  <a:moveTo>
                    <a:pt x="4198" y="-1"/>
                  </a:moveTo>
                  <a:cubicBezTo>
                    <a:pt x="14312" y="2003"/>
                    <a:pt x="21600" y="10877"/>
                    <a:pt x="21600" y="21188"/>
                  </a:cubicBezTo>
                </a:path>
                <a:path w="21600" h="21188" stroke="0" extrusionOk="0">
                  <a:moveTo>
                    <a:pt x="4198" y="-1"/>
                  </a:moveTo>
                  <a:cubicBezTo>
                    <a:pt x="14312" y="2003"/>
                    <a:pt x="21600" y="10877"/>
                    <a:pt x="21600" y="21188"/>
                  </a:cubicBezTo>
                  <a:lnTo>
                    <a:pt x="0" y="21188"/>
                  </a:lnTo>
                  <a:close/>
                </a:path>
              </a:pathLst>
            </a:custGeom>
            <a:noFill/>
            <a:ln w="28575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6" name="Arc 390"/>
            <p:cNvSpPr>
              <a:spLocks/>
            </p:cNvSpPr>
            <p:nvPr/>
          </p:nvSpPr>
          <p:spPr bwMode="auto">
            <a:xfrm flipH="1">
              <a:off x="2925" y="2023"/>
              <a:ext cx="641" cy="310"/>
            </a:xfrm>
            <a:custGeom>
              <a:avLst/>
              <a:gdLst>
                <a:gd name="T0" fmla="*/ 0 w 21600"/>
                <a:gd name="T1" fmla="*/ 0 h 21188"/>
                <a:gd name="T2" fmla="*/ 0 w 21600"/>
                <a:gd name="T3" fmla="*/ 0 h 21188"/>
                <a:gd name="T4" fmla="*/ 0 w 21600"/>
                <a:gd name="T5" fmla="*/ 0 h 21188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188"/>
                <a:gd name="T11" fmla="*/ 21600 w 21600"/>
                <a:gd name="T12" fmla="*/ 21188 h 211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188" fill="none" extrusionOk="0">
                  <a:moveTo>
                    <a:pt x="4198" y="-1"/>
                  </a:moveTo>
                  <a:cubicBezTo>
                    <a:pt x="14312" y="2003"/>
                    <a:pt x="21600" y="10877"/>
                    <a:pt x="21600" y="21188"/>
                  </a:cubicBezTo>
                </a:path>
                <a:path w="21600" h="21188" stroke="0" extrusionOk="0">
                  <a:moveTo>
                    <a:pt x="4198" y="-1"/>
                  </a:moveTo>
                  <a:cubicBezTo>
                    <a:pt x="14312" y="2003"/>
                    <a:pt x="21600" y="10877"/>
                    <a:pt x="21600" y="21188"/>
                  </a:cubicBezTo>
                  <a:lnTo>
                    <a:pt x="0" y="21188"/>
                  </a:lnTo>
                  <a:close/>
                </a:path>
              </a:pathLst>
            </a:custGeom>
            <a:noFill/>
            <a:ln w="28575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7" name="Freeform 391"/>
            <p:cNvSpPr>
              <a:spLocks/>
            </p:cNvSpPr>
            <p:nvPr/>
          </p:nvSpPr>
          <p:spPr bwMode="auto">
            <a:xfrm>
              <a:off x="2604" y="968"/>
              <a:ext cx="636" cy="80"/>
            </a:xfrm>
            <a:custGeom>
              <a:avLst/>
              <a:gdLst>
                <a:gd name="T0" fmla="*/ 0 w 636"/>
                <a:gd name="T1" fmla="*/ 0 h 80"/>
                <a:gd name="T2" fmla="*/ 172 w 636"/>
                <a:gd name="T3" fmla="*/ 2 h 80"/>
                <a:gd name="T4" fmla="*/ 222 w 636"/>
                <a:gd name="T5" fmla="*/ 32 h 80"/>
                <a:gd name="T6" fmla="*/ 400 w 636"/>
                <a:gd name="T7" fmla="*/ 30 h 80"/>
                <a:gd name="T8" fmla="*/ 446 w 636"/>
                <a:gd name="T9" fmla="*/ 68 h 80"/>
                <a:gd name="T10" fmla="*/ 636 w 636"/>
                <a:gd name="T11" fmla="*/ 80 h 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36"/>
                <a:gd name="T19" fmla="*/ 0 h 80"/>
                <a:gd name="T20" fmla="*/ 636 w 636"/>
                <a:gd name="T21" fmla="*/ 80 h 8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36" h="80">
                  <a:moveTo>
                    <a:pt x="0" y="0"/>
                  </a:moveTo>
                  <a:lnTo>
                    <a:pt x="172" y="2"/>
                  </a:lnTo>
                  <a:lnTo>
                    <a:pt x="222" y="32"/>
                  </a:lnTo>
                  <a:lnTo>
                    <a:pt x="400" y="30"/>
                  </a:lnTo>
                  <a:lnTo>
                    <a:pt x="446" y="68"/>
                  </a:lnTo>
                  <a:lnTo>
                    <a:pt x="636" y="80"/>
                  </a:lnTo>
                </a:path>
              </a:pathLst>
            </a:custGeom>
            <a:noFill/>
            <a:ln w="28575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8" name="Freeform 392"/>
            <p:cNvSpPr>
              <a:spLocks/>
            </p:cNvSpPr>
            <p:nvPr/>
          </p:nvSpPr>
          <p:spPr bwMode="auto">
            <a:xfrm>
              <a:off x="2602" y="966"/>
              <a:ext cx="638" cy="80"/>
            </a:xfrm>
            <a:custGeom>
              <a:avLst/>
              <a:gdLst>
                <a:gd name="T0" fmla="*/ 0 w 638"/>
                <a:gd name="T1" fmla="*/ 80 h 80"/>
                <a:gd name="T2" fmla="*/ 178 w 638"/>
                <a:gd name="T3" fmla="*/ 74 h 80"/>
                <a:gd name="T4" fmla="*/ 222 w 638"/>
                <a:gd name="T5" fmla="*/ 32 h 80"/>
                <a:gd name="T6" fmla="*/ 398 w 638"/>
                <a:gd name="T7" fmla="*/ 32 h 80"/>
                <a:gd name="T8" fmla="*/ 452 w 638"/>
                <a:gd name="T9" fmla="*/ 0 h 80"/>
                <a:gd name="T10" fmla="*/ 638 w 638"/>
                <a:gd name="T11" fmla="*/ 4 h 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38"/>
                <a:gd name="T19" fmla="*/ 0 h 80"/>
                <a:gd name="T20" fmla="*/ 638 w 638"/>
                <a:gd name="T21" fmla="*/ 80 h 8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38" h="80">
                  <a:moveTo>
                    <a:pt x="0" y="80"/>
                  </a:moveTo>
                  <a:lnTo>
                    <a:pt x="178" y="74"/>
                  </a:lnTo>
                  <a:lnTo>
                    <a:pt x="222" y="32"/>
                  </a:lnTo>
                  <a:lnTo>
                    <a:pt x="398" y="32"/>
                  </a:lnTo>
                  <a:lnTo>
                    <a:pt x="452" y="0"/>
                  </a:lnTo>
                  <a:lnTo>
                    <a:pt x="638" y="4"/>
                  </a:lnTo>
                </a:path>
              </a:pathLst>
            </a:custGeom>
            <a:noFill/>
            <a:ln w="28575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9" name="Freeform 393"/>
            <p:cNvSpPr>
              <a:spLocks/>
            </p:cNvSpPr>
            <p:nvPr/>
          </p:nvSpPr>
          <p:spPr bwMode="auto">
            <a:xfrm>
              <a:off x="1280" y="1718"/>
              <a:ext cx="470" cy="96"/>
            </a:xfrm>
            <a:custGeom>
              <a:avLst/>
              <a:gdLst>
                <a:gd name="T0" fmla="*/ 0 w 470"/>
                <a:gd name="T1" fmla="*/ 0 h 96"/>
                <a:gd name="T2" fmla="*/ 106 w 470"/>
                <a:gd name="T3" fmla="*/ 54 h 96"/>
                <a:gd name="T4" fmla="*/ 152 w 470"/>
                <a:gd name="T5" fmla="*/ 44 h 96"/>
                <a:gd name="T6" fmla="*/ 270 w 470"/>
                <a:gd name="T7" fmla="*/ 90 h 96"/>
                <a:gd name="T8" fmla="*/ 344 w 470"/>
                <a:gd name="T9" fmla="*/ 68 h 96"/>
                <a:gd name="T10" fmla="*/ 470 w 470"/>
                <a:gd name="T11" fmla="*/ 96 h 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70"/>
                <a:gd name="T19" fmla="*/ 0 h 96"/>
                <a:gd name="T20" fmla="*/ 470 w 470"/>
                <a:gd name="T21" fmla="*/ 96 h 9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70" h="96">
                  <a:moveTo>
                    <a:pt x="0" y="0"/>
                  </a:moveTo>
                  <a:lnTo>
                    <a:pt x="106" y="54"/>
                  </a:lnTo>
                  <a:lnTo>
                    <a:pt x="152" y="44"/>
                  </a:lnTo>
                  <a:lnTo>
                    <a:pt x="270" y="90"/>
                  </a:lnTo>
                  <a:lnTo>
                    <a:pt x="344" y="68"/>
                  </a:lnTo>
                  <a:lnTo>
                    <a:pt x="470" y="96"/>
                  </a:lnTo>
                </a:path>
              </a:pathLst>
            </a:custGeom>
            <a:noFill/>
            <a:ln w="28575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0" name="Freeform 394"/>
            <p:cNvSpPr>
              <a:spLocks/>
            </p:cNvSpPr>
            <p:nvPr/>
          </p:nvSpPr>
          <p:spPr bwMode="auto">
            <a:xfrm>
              <a:off x="1358" y="1650"/>
              <a:ext cx="330" cy="248"/>
            </a:xfrm>
            <a:custGeom>
              <a:avLst/>
              <a:gdLst>
                <a:gd name="T0" fmla="*/ 0 w 330"/>
                <a:gd name="T1" fmla="*/ 0 h 248"/>
                <a:gd name="T2" fmla="*/ 68 w 330"/>
                <a:gd name="T3" fmla="*/ 46 h 248"/>
                <a:gd name="T4" fmla="*/ 78 w 330"/>
                <a:gd name="T5" fmla="*/ 110 h 248"/>
                <a:gd name="T6" fmla="*/ 192 w 330"/>
                <a:gd name="T7" fmla="*/ 156 h 248"/>
                <a:gd name="T8" fmla="*/ 196 w 330"/>
                <a:gd name="T9" fmla="*/ 202 h 248"/>
                <a:gd name="T10" fmla="*/ 330 w 330"/>
                <a:gd name="T11" fmla="*/ 248 h 2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0"/>
                <a:gd name="T19" fmla="*/ 0 h 248"/>
                <a:gd name="T20" fmla="*/ 330 w 330"/>
                <a:gd name="T21" fmla="*/ 248 h 2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0" h="248">
                  <a:moveTo>
                    <a:pt x="0" y="0"/>
                  </a:moveTo>
                  <a:lnTo>
                    <a:pt x="68" y="46"/>
                  </a:lnTo>
                  <a:lnTo>
                    <a:pt x="78" y="110"/>
                  </a:lnTo>
                  <a:lnTo>
                    <a:pt x="192" y="156"/>
                  </a:lnTo>
                  <a:lnTo>
                    <a:pt x="196" y="202"/>
                  </a:lnTo>
                  <a:lnTo>
                    <a:pt x="330" y="248"/>
                  </a:lnTo>
                </a:path>
              </a:pathLst>
            </a:custGeom>
            <a:noFill/>
            <a:ln w="28575">
              <a:solidFill>
                <a:srgbClr val="3333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1" name="Rectangle 395"/>
            <p:cNvSpPr>
              <a:spLocks noChangeArrowheads="1"/>
            </p:cNvSpPr>
            <p:nvPr/>
          </p:nvSpPr>
          <p:spPr bwMode="auto">
            <a:xfrm rot="1511052">
              <a:off x="1448" y="1748"/>
              <a:ext cx="95" cy="58"/>
            </a:xfrm>
            <a:prstGeom prst="rect">
              <a:avLst/>
            </a:prstGeom>
            <a:solidFill>
              <a:schemeClr val="accent1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12" name="Freeform 396"/>
            <p:cNvSpPr>
              <a:spLocks/>
            </p:cNvSpPr>
            <p:nvPr/>
          </p:nvSpPr>
          <p:spPr bwMode="auto">
            <a:xfrm>
              <a:off x="1310" y="1168"/>
              <a:ext cx="456" cy="110"/>
            </a:xfrm>
            <a:custGeom>
              <a:avLst/>
              <a:gdLst>
                <a:gd name="T0" fmla="*/ 0 w 456"/>
                <a:gd name="T1" fmla="*/ 110 h 110"/>
                <a:gd name="T2" fmla="*/ 80 w 456"/>
                <a:gd name="T3" fmla="*/ 70 h 110"/>
                <a:gd name="T4" fmla="*/ 136 w 456"/>
                <a:gd name="T5" fmla="*/ 68 h 110"/>
                <a:gd name="T6" fmla="*/ 296 w 456"/>
                <a:gd name="T7" fmla="*/ 2 h 110"/>
                <a:gd name="T8" fmla="*/ 348 w 456"/>
                <a:gd name="T9" fmla="*/ 22 h 110"/>
                <a:gd name="T10" fmla="*/ 456 w 456"/>
                <a:gd name="T11" fmla="*/ 0 h 1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56"/>
                <a:gd name="T19" fmla="*/ 0 h 110"/>
                <a:gd name="T20" fmla="*/ 456 w 456"/>
                <a:gd name="T21" fmla="*/ 110 h 1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56" h="110">
                  <a:moveTo>
                    <a:pt x="0" y="110"/>
                  </a:moveTo>
                  <a:lnTo>
                    <a:pt x="80" y="70"/>
                  </a:lnTo>
                  <a:lnTo>
                    <a:pt x="136" y="68"/>
                  </a:lnTo>
                  <a:lnTo>
                    <a:pt x="296" y="2"/>
                  </a:lnTo>
                  <a:lnTo>
                    <a:pt x="348" y="22"/>
                  </a:lnTo>
                  <a:lnTo>
                    <a:pt x="456" y="0"/>
                  </a:lnTo>
                </a:path>
              </a:pathLst>
            </a:custGeom>
            <a:noFill/>
            <a:ln w="28575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3" name="Freeform 397"/>
            <p:cNvSpPr>
              <a:spLocks/>
            </p:cNvSpPr>
            <p:nvPr/>
          </p:nvSpPr>
          <p:spPr bwMode="auto">
            <a:xfrm>
              <a:off x="1386" y="1106"/>
              <a:ext cx="322" cy="204"/>
            </a:xfrm>
            <a:custGeom>
              <a:avLst/>
              <a:gdLst>
                <a:gd name="T0" fmla="*/ 0 w 322"/>
                <a:gd name="T1" fmla="*/ 204 h 204"/>
                <a:gd name="T2" fmla="*/ 58 w 322"/>
                <a:gd name="T3" fmla="*/ 164 h 204"/>
                <a:gd name="T4" fmla="*/ 58 w 322"/>
                <a:gd name="T5" fmla="*/ 130 h 204"/>
                <a:gd name="T6" fmla="*/ 218 w 322"/>
                <a:gd name="T7" fmla="*/ 66 h 204"/>
                <a:gd name="T8" fmla="*/ 222 w 322"/>
                <a:gd name="T9" fmla="*/ 30 h 204"/>
                <a:gd name="T10" fmla="*/ 322 w 322"/>
                <a:gd name="T11" fmla="*/ 0 h 2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2"/>
                <a:gd name="T19" fmla="*/ 0 h 204"/>
                <a:gd name="T20" fmla="*/ 322 w 322"/>
                <a:gd name="T21" fmla="*/ 204 h 20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2" h="204">
                  <a:moveTo>
                    <a:pt x="0" y="204"/>
                  </a:moveTo>
                  <a:lnTo>
                    <a:pt x="58" y="164"/>
                  </a:lnTo>
                  <a:lnTo>
                    <a:pt x="58" y="130"/>
                  </a:lnTo>
                  <a:lnTo>
                    <a:pt x="218" y="66"/>
                  </a:lnTo>
                  <a:lnTo>
                    <a:pt x="222" y="30"/>
                  </a:lnTo>
                  <a:lnTo>
                    <a:pt x="322" y="0"/>
                  </a:lnTo>
                </a:path>
              </a:pathLst>
            </a:custGeom>
            <a:noFill/>
            <a:ln w="28575">
              <a:solidFill>
                <a:srgbClr val="3333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4" name="Rectangle 398"/>
            <p:cNvSpPr>
              <a:spLocks noChangeArrowheads="1"/>
            </p:cNvSpPr>
            <p:nvPr/>
          </p:nvSpPr>
          <p:spPr bwMode="auto">
            <a:xfrm rot="-1277282">
              <a:off x="1486" y="1170"/>
              <a:ext cx="95" cy="58"/>
            </a:xfrm>
            <a:prstGeom prst="rect">
              <a:avLst/>
            </a:prstGeom>
            <a:solidFill>
              <a:schemeClr val="accent1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15" name="Freeform 399"/>
            <p:cNvSpPr>
              <a:spLocks/>
            </p:cNvSpPr>
            <p:nvPr/>
          </p:nvSpPr>
          <p:spPr bwMode="auto">
            <a:xfrm>
              <a:off x="4134" y="1107"/>
              <a:ext cx="316" cy="197"/>
            </a:xfrm>
            <a:custGeom>
              <a:avLst/>
              <a:gdLst>
                <a:gd name="T0" fmla="*/ 0 w 316"/>
                <a:gd name="T1" fmla="*/ 0 h 197"/>
                <a:gd name="T2" fmla="*/ 75 w 316"/>
                <a:gd name="T3" fmla="*/ 24 h 197"/>
                <a:gd name="T4" fmla="*/ 87 w 316"/>
                <a:gd name="T5" fmla="*/ 57 h 197"/>
                <a:gd name="T6" fmla="*/ 264 w 316"/>
                <a:gd name="T7" fmla="*/ 125 h 197"/>
                <a:gd name="T8" fmla="*/ 262 w 316"/>
                <a:gd name="T9" fmla="*/ 164 h 197"/>
                <a:gd name="T10" fmla="*/ 316 w 316"/>
                <a:gd name="T11" fmla="*/ 197 h 1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6"/>
                <a:gd name="T19" fmla="*/ 0 h 197"/>
                <a:gd name="T20" fmla="*/ 316 w 316"/>
                <a:gd name="T21" fmla="*/ 197 h 19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6" h="197">
                  <a:moveTo>
                    <a:pt x="0" y="0"/>
                  </a:moveTo>
                  <a:lnTo>
                    <a:pt x="75" y="24"/>
                  </a:lnTo>
                  <a:lnTo>
                    <a:pt x="87" y="57"/>
                  </a:lnTo>
                  <a:lnTo>
                    <a:pt x="264" y="125"/>
                  </a:lnTo>
                  <a:lnTo>
                    <a:pt x="262" y="164"/>
                  </a:lnTo>
                  <a:lnTo>
                    <a:pt x="316" y="197"/>
                  </a:lnTo>
                </a:path>
              </a:pathLst>
            </a:custGeom>
            <a:noFill/>
            <a:ln w="28575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6" name="Freeform 400"/>
            <p:cNvSpPr>
              <a:spLocks/>
            </p:cNvSpPr>
            <p:nvPr/>
          </p:nvSpPr>
          <p:spPr bwMode="auto">
            <a:xfrm>
              <a:off x="4122" y="1715"/>
              <a:ext cx="448" cy="100"/>
            </a:xfrm>
            <a:custGeom>
              <a:avLst/>
              <a:gdLst>
                <a:gd name="T0" fmla="*/ 0 w 448"/>
                <a:gd name="T1" fmla="*/ 96 h 99"/>
                <a:gd name="T2" fmla="*/ 93 w 448"/>
                <a:gd name="T3" fmla="*/ 77 h 99"/>
                <a:gd name="T4" fmla="*/ 141 w 448"/>
                <a:gd name="T5" fmla="*/ 104 h 99"/>
                <a:gd name="T6" fmla="*/ 304 w 448"/>
                <a:gd name="T7" fmla="*/ 33 h 99"/>
                <a:gd name="T8" fmla="*/ 354 w 448"/>
                <a:gd name="T9" fmla="*/ 56 h 99"/>
                <a:gd name="T10" fmla="*/ 448 w 448"/>
                <a:gd name="T11" fmla="*/ 0 h 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8"/>
                <a:gd name="T19" fmla="*/ 0 h 99"/>
                <a:gd name="T20" fmla="*/ 448 w 448"/>
                <a:gd name="T21" fmla="*/ 99 h 9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8" h="99">
                  <a:moveTo>
                    <a:pt x="0" y="91"/>
                  </a:moveTo>
                  <a:lnTo>
                    <a:pt x="93" y="72"/>
                  </a:lnTo>
                  <a:lnTo>
                    <a:pt x="141" y="99"/>
                  </a:lnTo>
                  <a:lnTo>
                    <a:pt x="304" y="33"/>
                  </a:lnTo>
                  <a:lnTo>
                    <a:pt x="354" y="51"/>
                  </a:lnTo>
                  <a:lnTo>
                    <a:pt x="448" y="0"/>
                  </a:lnTo>
                </a:path>
              </a:pathLst>
            </a:custGeom>
            <a:noFill/>
            <a:ln w="28575">
              <a:solidFill>
                <a:srgbClr val="3333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7" name="Freeform 401"/>
            <p:cNvSpPr>
              <a:spLocks/>
            </p:cNvSpPr>
            <p:nvPr/>
          </p:nvSpPr>
          <p:spPr bwMode="auto">
            <a:xfrm>
              <a:off x="4077" y="1166"/>
              <a:ext cx="449" cy="101"/>
            </a:xfrm>
            <a:custGeom>
              <a:avLst/>
              <a:gdLst>
                <a:gd name="T0" fmla="*/ 0 w 450"/>
                <a:gd name="T1" fmla="*/ 0 h 96"/>
                <a:gd name="T2" fmla="*/ 84 w 450"/>
                <a:gd name="T3" fmla="*/ 24 h 96"/>
                <a:gd name="T4" fmla="*/ 147 w 450"/>
                <a:gd name="T5" fmla="*/ 0 h 96"/>
                <a:gd name="T6" fmla="*/ 314 w 450"/>
                <a:gd name="T7" fmla="*/ 85 h 96"/>
                <a:gd name="T8" fmla="*/ 374 w 450"/>
                <a:gd name="T9" fmla="*/ 73 h 96"/>
                <a:gd name="T10" fmla="*/ 445 w 450"/>
                <a:gd name="T11" fmla="*/ 124 h 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50"/>
                <a:gd name="T19" fmla="*/ 0 h 96"/>
                <a:gd name="T20" fmla="*/ 450 w 450"/>
                <a:gd name="T21" fmla="*/ 96 h 9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50" h="96">
                  <a:moveTo>
                    <a:pt x="0" y="0"/>
                  </a:moveTo>
                  <a:lnTo>
                    <a:pt x="84" y="19"/>
                  </a:lnTo>
                  <a:lnTo>
                    <a:pt x="147" y="0"/>
                  </a:lnTo>
                  <a:lnTo>
                    <a:pt x="319" y="66"/>
                  </a:lnTo>
                  <a:lnTo>
                    <a:pt x="379" y="57"/>
                  </a:lnTo>
                  <a:lnTo>
                    <a:pt x="450" y="96"/>
                  </a:lnTo>
                </a:path>
              </a:pathLst>
            </a:custGeom>
            <a:noFill/>
            <a:ln w="28575">
              <a:solidFill>
                <a:srgbClr val="3333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8" name="Rectangle 402"/>
            <p:cNvSpPr>
              <a:spLocks noChangeArrowheads="1"/>
            </p:cNvSpPr>
            <p:nvPr/>
          </p:nvSpPr>
          <p:spPr bwMode="auto">
            <a:xfrm rot="1511052">
              <a:off x="4265" y="1169"/>
              <a:ext cx="95" cy="58"/>
            </a:xfrm>
            <a:prstGeom prst="rect">
              <a:avLst/>
            </a:prstGeom>
            <a:solidFill>
              <a:schemeClr val="accent1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19" name="Oval 403"/>
            <p:cNvSpPr>
              <a:spLocks noChangeArrowheads="1"/>
            </p:cNvSpPr>
            <p:nvPr/>
          </p:nvSpPr>
          <p:spPr bwMode="auto">
            <a:xfrm rot="93880">
              <a:off x="3053" y="1994"/>
              <a:ext cx="144" cy="80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0" name="AutoShape 404"/>
            <p:cNvSpPr>
              <a:spLocks noChangeArrowheads="1"/>
            </p:cNvSpPr>
            <p:nvPr/>
          </p:nvSpPr>
          <p:spPr bwMode="auto">
            <a:xfrm rot="245893">
              <a:off x="3089" y="2005"/>
              <a:ext cx="83" cy="58"/>
            </a:xfrm>
            <a:prstGeom prst="curvedDownArrow">
              <a:avLst>
                <a:gd name="adj1" fmla="val 28621"/>
                <a:gd name="adj2" fmla="val 57241"/>
                <a:gd name="adj3" fmla="val 42009"/>
              </a:avLst>
            </a:prstGeom>
            <a:solidFill>
              <a:srgbClr val="FFFF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1" name="Oval 405"/>
            <p:cNvSpPr>
              <a:spLocks noChangeArrowheads="1"/>
            </p:cNvSpPr>
            <p:nvPr/>
          </p:nvSpPr>
          <p:spPr bwMode="auto">
            <a:xfrm rot="-205518">
              <a:off x="3048" y="1905"/>
              <a:ext cx="144" cy="80"/>
            </a:xfrm>
            <a:prstGeom prst="ellipse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2" name="AutoShape 406"/>
            <p:cNvSpPr>
              <a:spLocks noChangeArrowheads="1"/>
            </p:cNvSpPr>
            <p:nvPr/>
          </p:nvSpPr>
          <p:spPr bwMode="auto">
            <a:xfrm rot="-53504">
              <a:off x="3084" y="1912"/>
              <a:ext cx="83" cy="58"/>
            </a:xfrm>
            <a:prstGeom prst="curvedDownArrow">
              <a:avLst>
                <a:gd name="adj1" fmla="val 28621"/>
                <a:gd name="adj2" fmla="val 57241"/>
                <a:gd name="adj3" fmla="val 42009"/>
              </a:avLst>
            </a:prstGeom>
            <a:solidFill>
              <a:srgbClr val="FFFF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3" name="Oval 407"/>
            <p:cNvSpPr>
              <a:spLocks noChangeArrowheads="1"/>
            </p:cNvSpPr>
            <p:nvPr/>
          </p:nvSpPr>
          <p:spPr bwMode="auto">
            <a:xfrm rot="-205518">
              <a:off x="2639" y="1992"/>
              <a:ext cx="144" cy="80"/>
            </a:xfrm>
            <a:prstGeom prst="ellipse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4" name="AutoShape 408"/>
            <p:cNvSpPr>
              <a:spLocks noChangeArrowheads="1"/>
            </p:cNvSpPr>
            <p:nvPr/>
          </p:nvSpPr>
          <p:spPr bwMode="auto">
            <a:xfrm rot="-53504">
              <a:off x="2675" y="1999"/>
              <a:ext cx="83" cy="58"/>
            </a:xfrm>
            <a:prstGeom prst="curvedDownArrow">
              <a:avLst>
                <a:gd name="adj1" fmla="val 28621"/>
                <a:gd name="adj2" fmla="val 57241"/>
                <a:gd name="adj3" fmla="val 42009"/>
              </a:avLst>
            </a:prstGeom>
            <a:solidFill>
              <a:srgbClr val="FFFF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5" name="Oval 409"/>
            <p:cNvSpPr>
              <a:spLocks noChangeArrowheads="1"/>
            </p:cNvSpPr>
            <p:nvPr/>
          </p:nvSpPr>
          <p:spPr bwMode="auto">
            <a:xfrm rot="93880">
              <a:off x="2635" y="1903"/>
              <a:ext cx="144" cy="80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6" name="AutoShape 410"/>
            <p:cNvSpPr>
              <a:spLocks noChangeArrowheads="1"/>
            </p:cNvSpPr>
            <p:nvPr/>
          </p:nvSpPr>
          <p:spPr bwMode="auto">
            <a:xfrm rot="245893">
              <a:off x="2671" y="1914"/>
              <a:ext cx="83" cy="58"/>
            </a:xfrm>
            <a:prstGeom prst="curvedDownArrow">
              <a:avLst>
                <a:gd name="adj1" fmla="val 28621"/>
                <a:gd name="adj2" fmla="val 57241"/>
                <a:gd name="adj3" fmla="val 42009"/>
              </a:avLst>
            </a:prstGeom>
            <a:solidFill>
              <a:srgbClr val="FFFF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7" name="Oval 411"/>
            <p:cNvSpPr>
              <a:spLocks noChangeArrowheads="1"/>
            </p:cNvSpPr>
            <p:nvPr/>
          </p:nvSpPr>
          <p:spPr bwMode="auto">
            <a:xfrm rot="814006">
              <a:off x="1642" y="1768"/>
              <a:ext cx="144" cy="80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8" name="AutoShape 412"/>
            <p:cNvSpPr>
              <a:spLocks noChangeArrowheads="1"/>
            </p:cNvSpPr>
            <p:nvPr/>
          </p:nvSpPr>
          <p:spPr bwMode="auto">
            <a:xfrm rot="966021">
              <a:off x="1677" y="1780"/>
              <a:ext cx="83" cy="58"/>
            </a:xfrm>
            <a:prstGeom prst="curvedDownArrow">
              <a:avLst>
                <a:gd name="adj1" fmla="val 28621"/>
                <a:gd name="adj2" fmla="val 57241"/>
                <a:gd name="adj3" fmla="val 42009"/>
              </a:avLst>
            </a:prstGeom>
            <a:solidFill>
              <a:srgbClr val="FFFF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9" name="Oval 413"/>
            <p:cNvSpPr>
              <a:spLocks noChangeArrowheads="1"/>
            </p:cNvSpPr>
            <p:nvPr/>
          </p:nvSpPr>
          <p:spPr bwMode="auto">
            <a:xfrm rot="1050912">
              <a:off x="1570" y="1842"/>
              <a:ext cx="144" cy="80"/>
            </a:xfrm>
            <a:prstGeom prst="ellipse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0" name="AutoShape 414"/>
            <p:cNvSpPr>
              <a:spLocks noChangeArrowheads="1"/>
            </p:cNvSpPr>
            <p:nvPr/>
          </p:nvSpPr>
          <p:spPr bwMode="auto">
            <a:xfrm rot="1202926">
              <a:off x="1607" y="1851"/>
              <a:ext cx="83" cy="58"/>
            </a:xfrm>
            <a:prstGeom prst="curvedDownArrow">
              <a:avLst>
                <a:gd name="adj1" fmla="val 28621"/>
                <a:gd name="adj2" fmla="val 57241"/>
                <a:gd name="adj3" fmla="val 42009"/>
              </a:avLst>
            </a:prstGeom>
            <a:solidFill>
              <a:srgbClr val="FFFF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1" name="Oval 415"/>
            <p:cNvSpPr>
              <a:spLocks noChangeArrowheads="1"/>
            </p:cNvSpPr>
            <p:nvPr/>
          </p:nvSpPr>
          <p:spPr bwMode="auto">
            <a:xfrm rot="1911330">
              <a:off x="1287" y="1606"/>
              <a:ext cx="144" cy="80"/>
            </a:xfrm>
            <a:prstGeom prst="ellipse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2" name="AutoShape 416"/>
            <p:cNvSpPr>
              <a:spLocks noChangeArrowheads="1"/>
            </p:cNvSpPr>
            <p:nvPr/>
          </p:nvSpPr>
          <p:spPr bwMode="auto">
            <a:xfrm rot="2063342">
              <a:off x="1324" y="1617"/>
              <a:ext cx="83" cy="58"/>
            </a:xfrm>
            <a:prstGeom prst="curvedDownArrow">
              <a:avLst>
                <a:gd name="adj1" fmla="val 28621"/>
                <a:gd name="adj2" fmla="val 57241"/>
                <a:gd name="adj3" fmla="val 42009"/>
              </a:avLst>
            </a:prstGeom>
            <a:solidFill>
              <a:srgbClr val="FFFF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3" name="Oval 417"/>
            <p:cNvSpPr>
              <a:spLocks noChangeArrowheads="1"/>
            </p:cNvSpPr>
            <p:nvPr/>
          </p:nvSpPr>
          <p:spPr bwMode="auto">
            <a:xfrm rot="1594986">
              <a:off x="1224" y="1676"/>
              <a:ext cx="144" cy="80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4" name="AutoShape 418"/>
            <p:cNvSpPr>
              <a:spLocks noChangeArrowheads="1"/>
            </p:cNvSpPr>
            <p:nvPr/>
          </p:nvSpPr>
          <p:spPr bwMode="auto">
            <a:xfrm rot="1746998">
              <a:off x="1259" y="1689"/>
              <a:ext cx="83" cy="58"/>
            </a:xfrm>
            <a:prstGeom prst="curvedDownArrow">
              <a:avLst>
                <a:gd name="adj1" fmla="val 28621"/>
                <a:gd name="adj2" fmla="val 57241"/>
                <a:gd name="adj3" fmla="val 42009"/>
              </a:avLst>
            </a:prstGeom>
            <a:solidFill>
              <a:srgbClr val="FFFF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5" name="Oval 419"/>
            <p:cNvSpPr>
              <a:spLocks noChangeArrowheads="1"/>
            </p:cNvSpPr>
            <p:nvPr/>
          </p:nvSpPr>
          <p:spPr bwMode="auto">
            <a:xfrm rot="-2650724">
              <a:off x="1152" y="1299"/>
              <a:ext cx="144" cy="80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6" name="AutoShape 420"/>
            <p:cNvSpPr>
              <a:spLocks noChangeArrowheads="1"/>
            </p:cNvSpPr>
            <p:nvPr/>
          </p:nvSpPr>
          <p:spPr bwMode="auto">
            <a:xfrm rot="-2498712">
              <a:off x="1186" y="1305"/>
              <a:ext cx="83" cy="58"/>
            </a:xfrm>
            <a:prstGeom prst="curvedDownArrow">
              <a:avLst>
                <a:gd name="adj1" fmla="val 28621"/>
                <a:gd name="adj2" fmla="val 57241"/>
                <a:gd name="adj3" fmla="val 42009"/>
              </a:avLst>
            </a:prstGeom>
            <a:solidFill>
              <a:srgbClr val="FFFF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7" name="Oval 421"/>
            <p:cNvSpPr>
              <a:spLocks noChangeArrowheads="1"/>
            </p:cNvSpPr>
            <p:nvPr/>
          </p:nvSpPr>
          <p:spPr bwMode="auto">
            <a:xfrm rot="-2719334">
              <a:off x="1248" y="1329"/>
              <a:ext cx="144" cy="80"/>
            </a:xfrm>
            <a:prstGeom prst="ellipse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8" name="AutoShape 422"/>
            <p:cNvSpPr>
              <a:spLocks noChangeArrowheads="1"/>
            </p:cNvSpPr>
            <p:nvPr/>
          </p:nvSpPr>
          <p:spPr bwMode="auto">
            <a:xfrm rot="-2567322">
              <a:off x="1279" y="1333"/>
              <a:ext cx="83" cy="58"/>
            </a:xfrm>
            <a:prstGeom prst="curvedDownArrow">
              <a:avLst>
                <a:gd name="adj1" fmla="val 28621"/>
                <a:gd name="adj2" fmla="val 57241"/>
                <a:gd name="adj3" fmla="val 42009"/>
              </a:avLst>
            </a:prstGeom>
            <a:solidFill>
              <a:srgbClr val="FFFF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9" name="Oval 423"/>
            <p:cNvSpPr>
              <a:spLocks noChangeArrowheads="1"/>
            </p:cNvSpPr>
            <p:nvPr/>
          </p:nvSpPr>
          <p:spPr bwMode="auto">
            <a:xfrm rot="-2875454">
              <a:off x="4569" y="1603"/>
              <a:ext cx="144" cy="80"/>
            </a:xfrm>
            <a:prstGeom prst="ellipse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0" name="AutoShape 424"/>
            <p:cNvSpPr>
              <a:spLocks noChangeArrowheads="1"/>
            </p:cNvSpPr>
            <p:nvPr/>
          </p:nvSpPr>
          <p:spPr bwMode="auto">
            <a:xfrm rot="-2723441">
              <a:off x="4600" y="1606"/>
              <a:ext cx="83" cy="58"/>
            </a:xfrm>
            <a:prstGeom prst="curvedDownArrow">
              <a:avLst>
                <a:gd name="adj1" fmla="val 28621"/>
                <a:gd name="adj2" fmla="val 57241"/>
                <a:gd name="adj3" fmla="val 42009"/>
              </a:avLst>
            </a:prstGeom>
            <a:solidFill>
              <a:srgbClr val="FFFF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1" name="Freeform 425"/>
            <p:cNvSpPr>
              <a:spLocks/>
            </p:cNvSpPr>
            <p:nvPr/>
          </p:nvSpPr>
          <p:spPr bwMode="auto">
            <a:xfrm>
              <a:off x="1828" y="2637"/>
              <a:ext cx="177" cy="89"/>
            </a:xfrm>
            <a:custGeom>
              <a:avLst/>
              <a:gdLst>
                <a:gd name="T0" fmla="*/ 177 w 177"/>
                <a:gd name="T1" fmla="*/ 0 h 89"/>
                <a:gd name="T2" fmla="*/ 138 w 177"/>
                <a:gd name="T3" fmla="*/ 44 h 89"/>
                <a:gd name="T4" fmla="*/ 155 w 177"/>
                <a:gd name="T5" fmla="*/ 89 h 89"/>
                <a:gd name="T6" fmla="*/ 0 w 177"/>
                <a:gd name="T7" fmla="*/ 36 h 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7"/>
                <a:gd name="T13" fmla="*/ 0 h 89"/>
                <a:gd name="T14" fmla="*/ 177 w 177"/>
                <a:gd name="T15" fmla="*/ 89 h 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7" h="89">
                  <a:moveTo>
                    <a:pt x="177" y="0"/>
                  </a:moveTo>
                  <a:lnTo>
                    <a:pt x="138" y="44"/>
                  </a:lnTo>
                  <a:lnTo>
                    <a:pt x="155" y="89"/>
                  </a:lnTo>
                  <a:lnTo>
                    <a:pt x="0" y="36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2" name="Line 426"/>
            <p:cNvSpPr>
              <a:spLocks noChangeShapeType="1"/>
            </p:cNvSpPr>
            <p:nvPr/>
          </p:nvSpPr>
          <p:spPr bwMode="auto">
            <a:xfrm>
              <a:off x="1316" y="2496"/>
              <a:ext cx="126" cy="4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3" name="Freeform 427"/>
            <p:cNvSpPr>
              <a:spLocks/>
            </p:cNvSpPr>
            <p:nvPr/>
          </p:nvSpPr>
          <p:spPr bwMode="auto">
            <a:xfrm>
              <a:off x="1281" y="2522"/>
              <a:ext cx="103" cy="91"/>
            </a:xfrm>
            <a:custGeom>
              <a:avLst/>
              <a:gdLst>
                <a:gd name="T0" fmla="*/ 0 w 103"/>
                <a:gd name="T1" fmla="*/ 67 h 91"/>
                <a:gd name="T2" fmla="*/ 73 w 103"/>
                <a:gd name="T3" fmla="*/ 91 h 91"/>
                <a:gd name="T4" fmla="*/ 103 w 103"/>
                <a:gd name="T5" fmla="*/ 0 h 91"/>
                <a:gd name="T6" fmla="*/ 0 60000 65536"/>
                <a:gd name="T7" fmla="*/ 0 60000 65536"/>
                <a:gd name="T8" fmla="*/ 0 60000 65536"/>
                <a:gd name="T9" fmla="*/ 0 w 103"/>
                <a:gd name="T10" fmla="*/ 0 h 91"/>
                <a:gd name="T11" fmla="*/ 103 w 103"/>
                <a:gd name="T12" fmla="*/ 91 h 9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3" h="91">
                  <a:moveTo>
                    <a:pt x="0" y="67"/>
                  </a:moveTo>
                  <a:lnTo>
                    <a:pt x="73" y="91"/>
                  </a:lnTo>
                  <a:lnTo>
                    <a:pt x="103" y="0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4" name="Freeform 428"/>
            <p:cNvSpPr>
              <a:spLocks/>
            </p:cNvSpPr>
            <p:nvPr/>
          </p:nvSpPr>
          <p:spPr bwMode="auto">
            <a:xfrm>
              <a:off x="2176" y="2610"/>
              <a:ext cx="51" cy="168"/>
            </a:xfrm>
            <a:custGeom>
              <a:avLst/>
              <a:gdLst>
                <a:gd name="T0" fmla="*/ 9 w 54"/>
                <a:gd name="T1" fmla="*/ 0 h 168"/>
                <a:gd name="T2" fmla="*/ 41 w 54"/>
                <a:gd name="T3" fmla="*/ 54 h 168"/>
                <a:gd name="T4" fmla="*/ 0 w 54"/>
                <a:gd name="T5" fmla="*/ 168 h 168"/>
                <a:gd name="T6" fmla="*/ 0 60000 65536"/>
                <a:gd name="T7" fmla="*/ 0 60000 65536"/>
                <a:gd name="T8" fmla="*/ 0 60000 65536"/>
                <a:gd name="T9" fmla="*/ 0 w 54"/>
                <a:gd name="T10" fmla="*/ 0 h 168"/>
                <a:gd name="T11" fmla="*/ 54 w 54"/>
                <a:gd name="T12" fmla="*/ 168 h 1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4" h="168">
                  <a:moveTo>
                    <a:pt x="9" y="0"/>
                  </a:moveTo>
                  <a:lnTo>
                    <a:pt x="54" y="54"/>
                  </a:lnTo>
                  <a:lnTo>
                    <a:pt x="0" y="168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5" name="Oval 429"/>
            <p:cNvSpPr>
              <a:spLocks noChangeArrowheads="1"/>
            </p:cNvSpPr>
            <p:nvPr/>
          </p:nvSpPr>
          <p:spPr bwMode="auto">
            <a:xfrm>
              <a:off x="2005" y="2595"/>
              <a:ext cx="203" cy="108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46" name="Freeform 430"/>
            <p:cNvSpPr>
              <a:spLocks/>
            </p:cNvSpPr>
            <p:nvPr/>
          </p:nvSpPr>
          <p:spPr bwMode="auto">
            <a:xfrm>
              <a:off x="2923" y="2325"/>
              <a:ext cx="243" cy="378"/>
            </a:xfrm>
            <a:custGeom>
              <a:avLst/>
              <a:gdLst>
                <a:gd name="T0" fmla="*/ 243 w 243"/>
                <a:gd name="T1" fmla="*/ 378 h 378"/>
                <a:gd name="T2" fmla="*/ 90 w 243"/>
                <a:gd name="T3" fmla="*/ 252 h 378"/>
                <a:gd name="T4" fmla="*/ 42 w 243"/>
                <a:gd name="T5" fmla="*/ 180 h 378"/>
                <a:gd name="T6" fmla="*/ 0 w 243"/>
                <a:gd name="T7" fmla="*/ 0 h 37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3"/>
                <a:gd name="T13" fmla="*/ 0 h 378"/>
                <a:gd name="T14" fmla="*/ 243 w 243"/>
                <a:gd name="T15" fmla="*/ 378 h 37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3" h="378">
                  <a:moveTo>
                    <a:pt x="243" y="378"/>
                  </a:moveTo>
                  <a:lnTo>
                    <a:pt x="90" y="252"/>
                  </a:lnTo>
                  <a:lnTo>
                    <a:pt x="42" y="180"/>
                  </a:lnTo>
                  <a:lnTo>
                    <a:pt x="0" y="0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7" name="Rectangle 431"/>
            <p:cNvSpPr>
              <a:spLocks noChangeArrowheads="1"/>
            </p:cNvSpPr>
            <p:nvPr/>
          </p:nvSpPr>
          <p:spPr bwMode="auto">
            <a:xfrm rot="1147844">
              <a:off x="1170" y="2537"/>
              <a:ext cx="114" cy="6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8" name="Rectangle 432"/>
            <p:cNvSpPr>
              <a:spLocks noChangeArrowheads="1"/>
            </p:cNvSpPr>
            <p:nvPr/>
          </p:nvSpPr>
          <p:spPr bwMode="auto">
            <a:xfrm rot="1147844">
              <a:off x="1204" y="2443"/>
              <a:ext cx="114" cy="6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9" name="Rectangle 433"/>
            <p:cNvSpPr>
              <a:spLocks noChangeArrowheads="1"/>
            </p:cNvSpPr>
            <p:nvPr/>
          </p:nvSpPr>
          <p:spPr bwMode="auto">
            <a:xfrm rot="1147844">
              <a:off x="1429" y="2574"/>
              <a:ext cx="428" cy="6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50" name="Rectangle 434"/>
            <p:cNvSpPr>
              <a:spLocks noChangeArrowheads="1"/>
            </p:cNvSpPr>
            <p:nvPr/>
          </p:nvSpPr>
          <p:spPr bwMode="auto">
            <a:xfrm>
              <a:off x="528" y="2592"/>
              <a:ext cx="66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>
                  <a:latin typeface="Times New Roman" pitchFamily="18" charset="0"/>
                </a:rPr>
                <a:t>Pol. H</a:t>
              </a:r>
              <a:r>
                <a:rPr lang="en-US" sz="2400" baseline="30000">
                  <a:latin typeface="Times New Roman" pitchFamily="18" charset="0"/>
                </a:rPr>
                <a:t>-</a:t>
              </a:r>
              <a:r>
                <a:rPr lang="en-US" sz="1400">
                  <a:latin typeface="Times New Roman" pitchFamily="18" charset="0"/>
                </a:rPr>
                <a:t> Source</a:t>
              </a:r>
            </a:p>
          </p:txBody>
        </p:sp>
        <p:sp>
          <p:nvSpPr>
            <p:cNvPr id="11351" name="Oval 435"/>
            <p:cNvSpPr>
              <a:spLocks noChangeArrowheads="1"/>
            </p:cNvSpPr>
            <p:nvPr/>
          </p:nvSpPr>
          <p:spPr bwMode="auto">
            <a:xfrm rot="275636">
              <a:off x="2718" y="2538"/>
              <a:ext cx="144" cy="8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52" name="AutoShape 436"/>
            <p:cNvSpPr>
              <a:spLocks noChangeArrowheads="1"/>
            </p:cNvSpPr>
            <p:nvPr/>
          </p:nvSpPr>
          <p:spPr bwMode="auto">
            <a:xfrm rot="427649">
              <a:off x="2754" y="2548"/>
              <a:ext cx="83" cy="58"/>
            </a:xfrm>
            <a:prstGeom prst="curvedDownArrow">
              <a:avLst>
                <a:gd name="adj1" fmla="val 28621"/>
                <a:gd name="adj2" fmla="val 57241"/>
                <a:gd name="adj3" fmla="val 42009"/>
              </a:avLst>
            </a:prstGeom>
            <a:solidFill>
              <a:srgbClr val="FFFF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53" name="Text Box 437"/>
            <p:cNvSpPr txBox="1">
              <a:spLocks noChangeArrowheads="1"/>
            </p:cNvSpPr>
            <p:nvPr/>
          </p:nvSpPr>
          <p:spPr bwMode="auto">
            <a:xfrm>
              <a:off x="1426" y="2238"/>
              <a:ext cx="153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400">
                  <a:latin typeface="Times New Roman" pitchFamily="18" charset="0"/>
                </a:rPr>
                <a:t>Solenoid Partial Siberian Snake</a:t>
              </a:r>
            </a:p>
          </p:txBody>
        </p:sp>
        <p:sp>
          <p:nvSpPr>
            <p:cNvPr id="11354" name="Line 438"/>
            <p:cNvSpPr>
              <a:spLocks noChangeShapeType="1"/>
            </p:cNvSpPr>
            <p:nvPr/>
          </p:nvSpPr>
          <p:spPr bwMode="auto">
            <a:xfrm>
              <a:off x="2772" y="2388"/>
              <a:ext cx="22" cy="1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60" name="Oval 444"/>
            <p:cNvSpPr>
              <a:spLocks noChangeArrowheads="1"/>
            </p:cNvSpPr>
            <p:nvPr/>
          </p:nvSpPr>
          <p:spPr bwMode="auto">
            <a:xfrm rot="6499683">
              <a:off x="2045" y="2734"/>
              <a:ext cx="48" cy="48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61" name="Line 445"/>
            <p:cNvSpPr>
              <a:spLocks noChangeAspect="1" noChangeShapeType="1"/>
            </p:cNvSpPr>
            <p:nvPr/>
          </p:nvSpPr>
          <p:spPr bwMode="auto">
            <a:xfrm rot="6499683">
              <a:off x="2080" y="2788"/>
              <a:ext cx="23" cy="23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62" name="Line 446"/>
            <p:cNvSpPr>
              <a:spLocks noChangeAspect="1" noChangeShapeType="1"/>
            </p:cNvSpPr>
            <p:nvPr/>
          </p:nvSpPr>
          <p:spPr bwMode="auto">
            <a:xfrm rot="6499683">
              <a:off x="2092" y="2811"/>
              <a:ext cx="23" cy="23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63" name="Line 447"/>
            <p:cNvSpPr>
              <a:spLocks noChangeAspect="1" noChangeShapeType="1"/>
            </p:cNvSpPr>
            <p:nvPr/>
          </p:nvSpPr>
          <p:spPr bwMode="auto">
            <a:xfrm rot="1099684">
              <a:off x="2102" y="2732"/>
              <a:ext cx="23" cy="23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64" name="Line 448"/>
            <p:cNvSpPr>
              <a:spLocks noChangeAspect="1" noChangeShapeType="1"/>
            </p:cNvSpPr>
            <p:nvPr/>
          </p:nvSpPr>
          <p:spPr bwMode="auto">
            <a:xfrm rot="1099684">
              <a:off x="2125" y="2721"/>
              <a:ext cx="23" cy="23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65" name="Oval 449"/>
            <p:cNvSpPr>
              <a:spLocks noChangeArrowheads="1"/>
            </p:cNvSpPr>
            <p:nvPr/>
          </p:nvSpPr>
          <p:spPr bwMode="auto">
            <a:xfrm rot="5400000">
              <a:off x="3107" y="1015"/>
              <a:ext cx="48" cy="48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66" name="Line 450"/>
            <p:cNvSpPr>
              <a:spLocks noChangeAspect="1" noChangeShapeType="1"/>
            </p:cNvSpPr>
            <p:nvPr/>
          </p:nvSpPr>
          <p:spPr bwMode="auto">
            <a:xfrm rot="5400000">
              <a:off x="3155" y="1060"/>
              <a:ext cx="23" cy="23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67" name="Line 451"/>
            <p:cNvSpPr>
              <a:spLocks noChangeAspect="1" noChangeShapeType="1"/>
            </p:cNvSpPr>
            <p:nvPr/>
          </p:nvSpPr>
          <p:spPr bwMode="auto">
            <a:xfrm rot="5400000">
              <a:off x="3173" y="1078"/>
              <a:ext cx="23" cy="23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68" name="Line 452"/>
            <p:cNvSpPr>
              <a:spLocks noChangeAspect="1" noChangeShapeType="1"/>
            </p:cNvSpPr>
            <p:nvPr/>
          </p:nvSpPr>
          <p:spPr bwMode="auto">
            <a:xfrm>
              <a:off x="3158" y="1000"/>
              <a:ext cx="23" cy="23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69" name="Line 453"/>
            <p:cNvSpPr>
              <a:spLocks noChangeAspect="1" noChangeShapeType="1"/>
            </p:cNvSpPr>
            <p:nvPr/>
          </p:nvSpPr>
          <p:spPr bwMode="auto">
            <a:xfrm>
              <a:off x="3176" y="982"/>
              <a:ext cx="23" cy="23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0" name="Oval 454"/>
            <p:cNvSpPr>
              <a:spLocks noChangeArrowheads="1"/>
            </p:cNvSpPr>
            <p:nvPr/>
          </p:nvSpPr>
          <p:spPr bwMode="auto">
            <a:xfrm rot="-5400000">
              <a:off x="3093" y="944"/>
              <a:ext cx="48" cy="48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1" name="Line 455"/>
            <p:cNvSpPr>
              <a:spLocks noChangeAspect="1" noChangeShapeType="1"/>
            </p:cNvSpPr>
            <p:nvPr/>
          </p:nvSpPr>
          <p:spPr bwMode="auto">
            <a:xfrm rot="-5400000">
              <a:off x="3069" y="923"/>
              <a:ext cx="23" cy="23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2" name="Line 456"/>
            <p:cNvSpPr>
              <a:spLocks noChangeAspect="1" noChangeShapeType="1"/>
            </p:cNvSpPr>
            <p:nvPr/>
          </p:nvSpPr>
          <p:spPr bwMode="auto">
            <a:xfrm rot="10800000">
              <a:off x="3066" y="983"/>
              <a:ext cx="23" cy="23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3" name="Line 457"/>
            <p:cNvSpPr>
              <a:spLocks noChangeAspect="1" noChangeShapeType="1"/>
            </p:cNvSpPr>
            <p:nvPr/>
          </p:nvSpPr>
          <p:spPr bwMode="auto">
            <a:xfrm rot="10800000">
              <a:off x="3048" y="1001"/>
              <a:ext cx="23" cy="23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4" name="Rectangle 458"/>
            <p:cNvSpPr>
              <a:spLocks noChangeArrowheads="1"/>
            </p:cNvSpPr>
            <p:nvPr/>
          </p:nvSpPr>
          <p:spPr bwMode="auto">
            <a:xfrm>
              <a:off x="868" y="2784"/>
              <a:ext cx="1041" cy="136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 b="1" u="sng" dirty="0">
                  <a:latin typeface="Times New Roman" pitchFamily="18" charset="0"/>
                </a:rPr>
                <a:t>200 </a:t>
              </a:r>
              <a:r>
                <a:rPr lang="en-US" sz="1400" b="1" u="sng" dirty="0" err="1">
                  <a:latin typeface="Times New Roman" pitchFamily="18" charset="0"/>
                </a:rPr>
                <a:t>MeV</a:t>
              </a:r>
              <a:r>
                <a:rPr lang="en-US" sz="1400" b="1" u="sng" dirty="0">
                  <a:latin typeface="Times New Roman" pitchFamily="18" charset="0"/>
                </a:rPr>
                <a:t> </a:t>
              </a:r>
              <a:r>
                <a:rPr lang="en-US" sz="1400" b="1" u="sng" dirty="0" err="1">
                  <a:latin typeface="Times New Roman" pitchFamily="18" charset="0"/>
                </a:rPr>
                <a:t>Polarimeter</a:t>
              </a:r>
              <a:endParaRPr lang="en-US" sz="1400" b="1" u="sng" dirty="0">
                <a:latin typeface="Times New Roman" pitchFamily="18" charset="0"/>
              </a:endParaRPr>
            </a:p>
          </p:txBody>
        </p:sp>
        <p:sp>
          <p:nvSpPr>
            <p:cNvPr id="11375" name="Rectangle 459"/>
            <p:cNvSpPr>
              <a:spLocks noChangeArrowheads="1"/>
            </p:cNvSpPr>
            <p:nvPr/>
          </p:nvSpPr>
          <p:spPr bwMode="auto">
            <a:xfrm rot="2732973">
              <a:off x="2188" y="2889"/>
              <a:ext cx="95" cy="58"/>
            </a:xfrm>
            <a:prstGeom prst="rect">
              <a:avLst/>
            </a:prstGeom>
            <a:solidFill>
              <a:srgbClr val="33CC33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76" name="Line 460"/>
            <p:cNvSpPr>
              <a:spLocks noChangeShapeType="1"/>
            </p:cNvSpPr>
            <p:nvPr/>
          </p:nvSpPr>
          <p:spPr bwMode="auto">
            <a:xfrm flipV="1">
              <a:off x="1776" y="2784"/>
              <a:ext cx="192" cy="2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7" name="Oval 461"/>
            <p:cNvSpPr>
              <a:spLocks noChangeArrowheads="1"/>
            </p:cNvSpPr>
            <p:nvPr/>
          </p:nvSpPr>
          <p:spPr bwMode="auto">
            <a:xfrm rot="8100306">
              <a:off x="2888" y="973"/>
              <a:ext cx="48" cy="48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" name="Group 462"/>
            <p:cNvGrpSpPr>
              <a:grpSpLocks/>
            </p:cNvGrpSpPr>
            <p:nvPr/>
          </p:nvGrpSpPr>
          <p:grpSpPr bwMode="auto">
            <a:xfrm rot="2700306">
              <a:off x="2893" y="1037"/>
              <a:ext cx="41" cy="41"/>
              <a:chOff x="3936" y="1517"/>
              <a:chExt cx="41" cy="41"/>
            </a:xfrm>
          </p:grpSpPr>
          <p:sp>
            <p:nvSpPr>
              <p:cNvPr id="11428" name="Line 463"/>
              <p:cNvSpPr>
                <a:spLocks noChangeAspect="1" noChangeShapeType="1"/>
              </p:cNvSpPr>
              <p:nvPr/>
            </p:nvSpPr>
            <p:spPr bwMode="auto">
              <a:xfrm rot="5400000">
                <a:off x="3936" y="1517"/>
                <a:ext cx="23" cy="23"/>
              </a:xfrm>
              <a:prstGeom prst="line">
                <a:avLst/>
              </a:prstGeom>
              <a:noFill/>
              <a:ln w="9525">
                <a:solidFill>
                  <a:srgbClr val="CC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29" name="Line 464"/>
              <p:cNvSpPr>
                <a:spLocks noChangeAspect="1" noChangeShapeType="1"/>
              </p:cNvSpPr>
              <p:nvPr/>
            </p:nvSpPr>
            <p:spPr bwMode="auto">
              <a:xfrm rot="5400000">
                <a:off x="3954" y="1535"/>
                <a:ext cx="23" cy="23"/>
              </a:xfrm>
              <a:prstGeom prst="line">
                <a:avLst/>
              </a:prstGeom>
              <a:noFill/>
              <a:ln w="9525">
                <a:solidFill>
                  <a:srgbClr val="CC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" name="Group 465"/>
            <p:cNvGrpSpPr>
              <a:grpSpLocks/>
            </p:cNvGrpSpPr>
            <p:nvPr/>
          </p:nvGrpSpPr>
          <p:grpSpPr bwMode="auto">
            <a:xfrm rot="2700306">
              <a:off x="2894" y="922"/>
              <a:ext cx="41" cy="41"/>
              <a:chOff x="3936" y="1517"/>
              <a:chExt cx="41" cy="41"/>
            </a:xfrm>
          </p:grpSpPr>
          <p:sp>
            <p:nvSpPr>
              <p:cNvPr id="11426" name="Line 466"/>
              <p:cNvSpPr>
                <a:spLocks noChangeAspect="1" noChangeShapeType="1"/>
              </p:cNvSpPr>
              <p:nvPr/>
            </p:nvSpPr>
            <p:spPr bwMode="auto">
              <a:xfrm rot="5400000">
                <a:off x="3936" y="1517"/>
                <a:ext cx="23" cy="23"/>
              </a:xfrm>
              <a:prstGeom prst="line">
                <a:avLst/>
              </a:prstGeom>
              <a:noFill/>
              <a:ln w="9525">
                <a:solidFill>
                  <a:srgbClr val="CC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27" name="Line 467"/>
              <p:cNvSpPr>
                <a:spLocks noChangeAspect="1" noChangeShapeType="1"/>
              </p:cNvSpPr>
              <p:nvPr/>
            </p:nvSpPr>
            <p:spPr bwMode="auto">
              <a:xfrm rot="5400000">
                <a:off x="3954" y="1535"/>
                <a:ext cx="23" cy="23"/>
              </a:xfrm>
              <a:prstGeom prst="line">
                <a:avLst/>
              </a:prstGeom>
              <a:noFill/>
              <a:ln w="9525">
                <a:solidFill>
                  <a:srgbClr val="CC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382" name="Oval 470"/>
            <p:cNvSpPr>
              <a:spLocks noChangeArrowheads="1"/>
            </p:cNvSpPr>
            <p:nvPr/>
          </p:nvSpPr>
          <p:spPr bwMode="auto">
            <a:xfrm rot="3845359">
              <a:off x="2973" y="2978"/>
              <a:ext cx="48" cy="48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83" name="Line 471"/>
            <p:cNvSpPr>
              <a:spLocks noChangeAspect="1" noChangeShapeType="1"/>
            </p:cNvSpPr>
            <p:nvPr/>
          </p:nvSpPr>
          <p:spPr bwMode="auto">
            <a:xfrm rot="3845359">
              <a:off x="3032" y="3004"/>
              <a:ext cx="23" cy="23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84" name="Line 472"/>
            <p:cNvSpPr>
              <a:spLocks noChangeAspect="1" noChangeShapeType="1"/>
            </p:cNvSpPr>
            <p:nvPr/>
          </p:nvSpPr>
          <p:spPr bwMode="auto">
            <a:xfrm rot="3845359">
              <a:off x="3056" y="3013"/>
              <a:ext cx="23" cy="23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85" name="Line 473"/>
            <p:cNvSpPr>
              <a:spLocks noChangeAspect="1" noChangeShapeType="1"/>
            </p:cNvSpPr>
            <p:nvPr/>
          </p:nvSpPr>
          <p:spPr bwMode="auto">
            <a:xfrm rot="-1554641">
              <a:off x="3009" y="2949"/>
              <a:ext cx="23" cy="23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86" name="Line 474"/>
            <p:cNvSpPr>
              <a:spLocks noChangeAspect="1" noChangeShapeType="1"/>
            </p:cNvSpPr>
            <p:nvPr/>
          </p:nvSpPr>
          <p:spPr bwMode="auto">
            <a:xfrm rot="-1554641">
              <a:off x="3017" y="2925"/>
              <a:ext cx="23" cy="23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87" name="Oval 475"/>
            <p:cNvSpPr>
              <a:spLocks noChangeArrowheads="1"/>
            </p:cNvSpPr>
            <p:nvPr/>
          </p:nvSpPr>
          <p:spPr bwMode="auto">
            <a:xfrm rot="1733776">
              <a:off x="2299" y="2949"/>
              <a:ext cx="144" cy="80"/>
            </a:xfrm>
            <a:prstGeom prst="ellipse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88" name="AutoShape 476"/>
            <p:cNvSpPr>
              <a:spLocks noChangeArrowheads="1"/>
            </p:cNvSpPr>
            <p:nvPr/>
          </p:nvSpPr>
          <p:spPr bwMode="auto">
            <a:xfrm rot="-88525">
              <a:off x="2326" y="2947"/>
              <a:ext cx="83" cy="58"/>
            </a:xfrm>
            <a:prstGeom prst="curvedDownArrow">
              <a:avLst>
                <a:gd name="adj1" fmla="val 39035"/>
                <a:gd name="adj2" fmla="val 67656"/>
                <a:gd name="adj3" fmla="val 42009"/>
              </a:avLst>
            </a:prstGeom>
            <a:solidFill>
              <a:srgbClr val="FFFF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89" name="Oval 477"/>
            <p:cNvSpPr>
              <a:spLocks noChangeArrowheads="1"/>
            </p:cNvSpPr>
            <p:nvPr/>
          </p:nvSpPr>
          <p:spPr bwMode="auto">
            <a:xfrm rot="3438710">
              <a:off x="3108" y="2700"/>
              <a:ext cx="144" cy="80"/>
            </a:xfrm>
            <a:prstGeom prst="ellipse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0" name="AutoShape 478"/>
            <p:cNvSpPr>
              <a:spLocks noChangeArrowheads="1"/>
            </p:cNvSpPr>
            <p:nvPr/>
          </p:nvSpPr>
          <p:spPr bwMode="auto">
            <a:xfrm rot="3590724">
              <a:off x="3143" y="2715"/>
              <a:ext cx="83" cy="58"/>
            </a:xfrm>
            <a:prstGeom prst="curvedDownArrow">
              <a:avLst>
                <a:gd name="adj1" fmla="val 28621"/>
                <a:gd name="adj2" fmla="val 57241"/>
                <a:gd name="adj3" fmla="val 42009"/>
              </a:avLst>
            </a:prstGeom>
            <a:solidFill>
              <a:srgbClr val="FFFF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1" name="Text Box 479"/>
            <p:cNvSpPr txBox="1">
              <a:spLocks noChangeArrowheads="1"/>
            </p:cNvSpPr>
            <p:nvPr/>
          </p:nvSpPr>
          <p:spPr bwMode="auto">
            <a:xfrm>
              <a:off x="3360" y="2562"/>
              <a:ext cx="798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400" dirty="0">
                  <a:latin typeface="Times New Roman" pitchFamily="18" charset="0"/>
                </a:rPr>
                <a:t>Helical Partial </a:t>
              </a:r>
            </a:p>
            <a:p>
              <a:pPr algn="l"/>
              <a:r>
                <a:rPr lang="en-US" sz="1400" dirty="0">
                  <a:latin typeface="Times New Roman" pitchFamily="18" charset="0"/>
                </a:rPr>
                <a:t>Siberian Snake</a:t>
              </a:r>
            </a:p>
          </p:txBody>
        </p:sp>
        <p:sp>
          <p:nvSpPr>
            <p:cNvPr id="11392" name="Line 480"/>
            <p:cNvSpPr>
              <a:spLocks noChangeShapeType="1"/>
            </p:cNvSpPr>
            <p:nvPr/>
          </p:nvSpPr>
          <p:spPr bwMode="auto">
            <a:xfrm flipH="1">
              <a:off x="3249" y="2679"/>
              <a:ext cx="139" cy="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3" name="Text Box 481"/>
            <p:cNvSpPr txBox="1">
              <a:spLocks noChangeArrowheads="1"/>
            </p:cNvSpPr>
            <p:nvPr/>
          </p:nvSpPr>
          <p:spPr bwMode="auto">
            <a:xfrm>
              <a:off x="2928" y="2064"/>
              <a:ext cx="1294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Times New Roman" pitchFamily="18" charset="0"/>
                </a:rPr>
                <a:t>Spin Rotators</a:t>
              </a:r>
            </a:p>
            <a:p>
              <a:r>
                <a:rPr lang="en-US" sz="1400">
                  <a:latin typeface="Times New Roman" pitchFamily="18" charset="0"/>
                </a:rPr>
                <a:t>(longitudinal polarization)</a:t>
              </a:r>
            </a:p>
          </p:txBody>
        </p:sp>
        <p:sp>
          <p:nvSpPr>
            <p:cNvPr id="11394" name="Rectangle 482"/>
            <p:cNvSpPr>
              <a:spLocks noChangeArrowheads="1"/>
            </p:cNvSpPr>
            <p:nvPr/>
          </p:nvSpPr>
          <p:spPr bwMode="auto">
            <a:xfrm rot="-1213039">
              <a:off x="4296" y="1755"/>
              <a:ext cx="95" cy="58"/>
            </a:xfrm>
            <a:prstGeom prst="rect">
              <a:avLst/>
            </a:prstGeom>
            <a:solidFill>
              <a:srgbClr val="33CC33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95" name="Text Box 483"/>
            <p:cNvSpPr txBox="1">
              <a:spLocks noChangeArrowheads="1"/>
            </p:cNvSpPr>
            <p:nvPr/>
          </p:nvSpPr>
          <p:spPr bwMode="auto">
            <a:xfrm>
              <a:off x="1680" y="1260"/>
              <a:ext cx="83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400">
                  <a:latin typeface="Times New Roman" pitchFamily="18" charset="0"/>
                </a:rPr>
                <a:t>Siberian Snakes</a:t>
              </a:r>
            </a:p>
          </p:txBody>
        </p:sp>
        <p:sp>
          <p:nvSpPr>
            <p:cNvPr id="11396" name="Line 484"/>
            <p:cNvSpPr>
              <a:spLocks noChangeShapeType="1"/>
            </p:cNvSpPr>
            <p:nvPr/>
          </p:nvSpPr>
          <p:spPr bwMode="auto">
            <a:xfrm flipH="1">
              <a:off x="1432" y="1368"/>
              <a:ext cx="2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01" name="AutoShape 489"/>
            <p:cNvSpPr>
              <a:spLocks noChangeArrowheads="1"/>
            </p:cNvSpPr>
            <p:nvPr/>
          </p:nvSpPr>
          <p:spPr bwMode="auto">
            <a:xfrm rot="-2529997">
              <a:off x="4480" y="1572"/>
              <a:ext cx="83" cy="58"/>
            </a:xfrm>
            <a:prstGeom prst="curvedDownArrow">
              <a:avLst>
                <a:gd name="adj1" fmla="val 28621"/>
                <a:gd name="adj2" fmla="val 57241"/>
                <a:gd name="adj3" fmla="val 42009"/>
              </a:avLst>
            </a:prstGeom>
            <a:solidFill>
              <a:srgbClr val="FFFF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09" name="Text Box 497"/>
            <p:cNvSpPr txBox="1">
              <a:spLocks noChangeArrowheads="1"/>
            </p:cNvSpPr>
            <p:nvPr/>
          </p:nvSpPr>
          <p:spPr bwMode="auto">
            <a:xfrm>
              <a:off x="864" y="1872"/>
              <a:ext cx="1294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Times New Roman" pitchFamily="18" charset="0"/>
                </a:rPr>
                <a:t>Spin Rotators</a:t>
              </a:r>
            </a:p>
            <a:p>
              <a:r>
                <a:rPr lang="en-US" sz="1400">
                  <a:latin typeface="Times New Roman" pitchFamily="18" charset="0"/>
                </a:rPr>
                <a:t>(longitudinal polarization)</a:t>
              </a:r>
            </a:p>
          </p:txBody>
        </p:sp>
        <p:sp>
          <p:nvSpPr>
            <p:cNvPr id="11410" name="Line 498"/>
            <p:cNvSpPr>
              <a:spLocks noChangeShapeType="1"/>
            </p:cNvSpPr>
            <p:nvPr/>
          </p:nvSpPr>
          <p:spPr bwMode="auto">
            <a:xfrm flipH="1" flipV="1">
              <a:off x="1296" y="1728"/>
              <a:ext cx="54" cy="1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11" name="Line 499"/>
            <p:cNvSpPr>
              <a:spLocks noChangeShapeType="1"/>
            </p:cNvSpPr>
            <p:nvPr/>
          </p:nvSpPr>
          <p:spPr bwMode="auto">
            <a:xfrm flipV="1">
              <a:off x="1440" y="1872"/>
              <a:ext cx="14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12" name="Text Box 500"/>
            <p:cNvSpPr txBox="1">
              <a:spLocks noChangeArrowheads="1"/>
            </p:cNvSpPr>
            <p:nvPr/>
          </p:nvSpPr>
          <p:spPr bwMode="auto">
            <a:xfrm>
              <a:off x="2640" y="3168"/>
              <a:ext cx="101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400" b="1">
                  <a:solidFill>
                    <a:schemeClr val="bg1"/>
                  </a:solidFill>
                  <a:latin typeface="Times New Roman" pitchFamily="18" charset="0"/>
                </a:rPr>
                <a:t>Strong AGS Snake</a:t>
              </a:r>
            </a:p>
          </p:txBody>
        </p:sp>
        <p:sp>
          <p:nvSpPr>
            <p:cNvPr id="11413" name="Rectangle 501"/>
            <p:cNvSpPr>
              <a:spLocks noChangeArrowheads="1"/>
            </p:cNvSpPr>
            <p:nvPr/>
          </p:nvSpPr>
          <p:spPr bwMode="auto">
            <a:xfrm>
              <a:off x="3216" y="1200"/>
              <a:ext cx="1119" cy="136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 b="1" u="sng" dirty="0">
                  <a:latin typeface="Times New Roman" pitchFamily="18" charset="0"/>
                </a:rPr>
                <a:t>RHIC </a:t>
              </a:r>
              <a:r>
                <a:rPr lang="en-US" sz="1400" b="1" u="sng" dirty="0" err="1">
                  <a:latin typeface="Times New Roman" pitchFamily="18" charset="0"/>
                </a:rPr>
                <a:t>pC</a:t>
              </a:r>
              <a:r>
                <a:rPr lang="en-US" sz="1400" b="1" u="sng" dirty="0">
                  <a:latin typeface="Times New Roman" pitchFamily="18" charset="0"/>
                </a:rPr>
                <a:t> Polarimeters</a:t>
              </a:r>
            </a:p>
          </p:txBody>
        </p:sp>
        <p:sp>
          <p:nvSpPr>
            <p:cNvPr id="11414" name="Rectangle 502"/>
            <p:cNvSpPr>
              <a:spLocks noChangeArrowheads="1"/>
            </p:cNvSpPr>
            <p:nvPr/>
          </p:nvSpPr>
          <p:spPr bwMode="auto">
            <a:xfrm>
              <a:off x="1824" y="1152"/>
              <a:ext cx="1375" cy="136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 b="1" u="sng" dirty="0">
                  <a:latin typeface="Times New Roman" pitchFamily="18" charset="0"/>
                </a:rPr>
                <a:t>Absolute </a:t>
              </a:r>
              <a:r>
                <a:rPr lang="en-US" sz="1400" b="1" u="sng" dirty="0" err="1">
                  <a:latin typeface="Times New Roman" pitchFamily="18" charset="0"/>
                </a:rPr>
                <a:t>Polarimeter</a:t>
              </a:r>
              <a:r>
                <a:rPr lang="en-US" sz="1400" b="1" u="sng" dirty="0">
                  <a:latin typeface="Times New Roman" pitchFamily="18" charset="0"/>
                </a:rPr>
                <a:t> (H jet</a:t>
              </a:r>
              <a:r>
                <a:rPr lang="en-US" sz="1400" b="1" dirty="0">
                  <a:latin typeface="Times New Roman" pitchFamily="18" charset="0"/>
                </a:rPr>
                <a:t>)</a:t>
              </a:r>
            </a:p>
          </p:txBody>
        </p:sp>
        <p:sp>
          <p:nvSpPr>
            <p:cNvPr id="11416" name="Line 504"/>
            <p:cNvSpPr>
              <a:spLocks noChangeShapeType="1"/>
            </p:cNvSpPr>
            <p:nvPr/>
          </p:nvSpPr>
          <p:spPr bwMode="auto">
            <a:xfrm flipV="1">
              <a:off x="2784" y="1008"/>
              <a:ext cx="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17" name="Line 505"/>
            <p:cNvSpPr>
              <a:spLocks noChangeShapeType="1"/>
            </p:cNvSpPr>
            <p:nvPr/>
          </p:nvSpPr>
          <p:spPr bwMode="auto">
            <a:xfrm flipH="1" flipV="1">
              <a:off x="3216" y="1104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18" name="Rectangle 506"/>
            <p:cNvSpPr>
              <a:spLocks noChangeArrowheads="1"/>
            </p:cNvSpPr>
            <p:nvPr/>
          </p:nvSpPr>
          <p:spPr bwMode="auto">
            <a:xfrm>
              <a:off x="2676" y="1747"/>
              <a:ext cx="438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 b="1" i="1" u="sng" dirty="0">
                  <a:latin typeface="Times New Roman" pitchFamily="18" charset="0"/>
                </a:rPr>
                <a:t>STAR (p)</a:t>
              </a:r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11420" name="Line 508"/>
            <p:cNvSpPr>
              <a:spLocks noChangeShapeType="1"/>
            </p:cNvSpPr>
            <p:nvPr/>
          </p:nvSpPr>
          <p:spPr bwMode="auto">
            <a:xfrm>
              <a:off x="4224" y="1056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21" name="Rectangle 509"/>
            <p:cNvSpPr>
              <a:spLocks noChangeArrowheads="1"/>
            </p:cNvSpPr>
            <p:nvPr/>
          </p:nvSpPr>
          <p:spPr bwMode="auto">
            <a:xfrm>
              <a:off x="3072" y="2976"/>
              <a:ext cx="1301" cy="174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b="1" u="sng" dirty="0">
                  <a:solidFill>
                    <a:srgbClr val="FF0000"/>
                  </a:solidFill>
                  <a:latin typeface="Times New Roman" pitchFamily="18" charset="0"/>
                </a:rPr>
                <a:t>AGS </a:t>
              </a:r>
              <a:r>
                <a:rPr lang="en-US" b="1" u="sng" dirty="0" err="1" smtClean="0">
                  <a:solidFill>
                    <a:srgbClr val="FF0000"/>
                  </a:solidFill>
                  <a:latin typeface="Times New Roman" pitchFamily="18" charset="0"/>
                </a:rPr>
                <a:t>pC</a:t>
              </a:r>
              <a:r>
                <a:rPr lang="en-US" b="1" u="sng" dirty="0" smtClean="0">
                  <a:solidFill>
                    <a:srgbClr val="FF0000"/>
                  </a:solidFill>
                  <a:latin typeface="Times New Roman" pitchFamily="18" charset="0"/>
                </a:rPr>
                <a:t> </a:t>
              </a:r>
              <a:r>
                <a:rPr lang="en-US" b="1" u="sng" dirty="0" err="1" smtClean="0">
                  <a:solidFill>
                    <a:srgbClr val="FF0000"/>
                  </a:solidFill>
                  <a:latin typeface="Times New Roman" pitchFamily="18" charset="0"/>
                </a:rPr>
                <a:t>Polarimeter</a:t>
              </a:r>
              <a:endParaRPr lang="en-US" b="1" u="sng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11422" name="Text Box 510"/>
            <p:cNvSpPr txBox="1">
              <a:spLocks noChangeArrowheads="1"/>
            </p:cNvSpPr>
            <p:nvPr/>
          </p:nvSpPr>
          <p:spPr bwMode="auto">
            <a:xfrm>
              <a:off x="3552" y="1536"/>
              <a:ext cx="68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400" b="1" dirty="0">
                  <a:solidFill>
                    <a:srgbClr val="663300"/>
                  </a:solidFill>
                  <a:latin typeface="Times New Roman" pitchFamily="18" charset="0"/>
                </a:rPr>
                <a:t>Spin flipper</a:t>
              </a:r>
            </a:p>
          </p:txBody>
        </p:sp>
        <p:sp>
          <p:nvSpPr>
            <p:cNvPr id="11423" name="Line 511"/>
            <p:cNvSpPr>
              <a:spLocks noChangeShapeType="1"/>
            </p:cNvSpPr>
            <p:nvPr/>
          </p:nvSpPr>
          <p:spPr bwMode="auto">
            <a:xfrm>
              <a:off x="4176" y="1680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24" name="Line 512"/>
            <p:cNvSpPr>
              <a:spLocks noChangeShapeType="1"/>
            </p:cNvSpPr>
            <p:nvPr/>
          </p:nvSpPr>
          <p:spPr bwMode="auto">
            <a:xfrm flipH="1" flipV="1">
              <a:off x="2736" y="2064"/>
              <a:ext cx="33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25" name="Line 513"/>
            <p:cNvSpPr>
              <a:spLocks noChangeShapeType="1"/>
            </p:cNvSpPr>
            <p:nvPr/>
          </p:nvSpPr>
          <p:spPr bwMode="auto">
            <a:xfrm flipH="1" flipV="1">
              <a:off x="3120" y="2064"/>
              <a:ext cx="48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6" name="TextBox 155"/>
          <p:cNvSpPr txBox="1"/>
          <p:nvPr/>
        </p:nvSpPr>
        <p:spPr>
          <a:xfrm>
            <a:off x="533400" y="228600"/>
            <a:ext cx="815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/>
              <a:t>Polarized Proton Beams at RHIC</a:t>
            </a:r>
            <a:endParaRPr lang="en-US" sz="3200" b="1" i="1" dirty="0"/>
          </a:p>
        </p:txBody>
      </p:sp>
      <p:sp>
        <p:nvSpPr>
          <p:cNvPr id="157" name="TextBox 156"/>
          <p:cNvSpPr txBox="1"/>
          <p:nvPr/>
        </p:nvSpPr>
        <p:spPr>
          <a:xfrm>
            <a:off x="457200" y="5105400"/>
            <a:ext cx="8001000" cy="9233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AGS CNI </a:t>
            </a:r>
            <a:r>
              <a:rPr lang="en-US" b="1" dirty="0" err="1" smtClean="0"/>
              <a:t>pCarbon</a:t>
            </a:r>
            <a:r>
              <a:rPr lang="en-US" b="1" dirty="0" smtClean="0"/>
              <a:t> </a:t>
            </a:r>
            <a:r>
              <a:rPr lang="en-US" b="1" dirty="0" err="1" smtClean="0"/>
              <a:t>polarimeter</a:t>
            </a:r>
            <a:r>
              <a:rPr lang="en-US" b="1" dirty="0" smtClean="0"/>
              <a:t>  </a:t>
            </a:r>
            <a:r>
              <a:rPr lang="en-US" dirty="0" smtClean="0"/>
              <a:t>(96 channels)</a:t>
            </a:r>
          </a:p>
          <a:p>
            <a:r>
              <a:rPr lang="en-US" dirty="0" smtClean="0"/>
              <a:t>	- is used for beam development at AGS</a:t>
            </a:r>
          </a:p>
          <a:p>
            <a:r>
              <a:rPr lang="en-US" dirty="0" smtClean="0"/>
              <a:t>	- monitors polarization delivered to RHIC</a:t>
            </a:r>
          </a:p>
        </p:txBody>
      </p:sp>
      <p:sp>
        <p:nvSpPr>
          <p:cNvPr id="153" name="Slide Number Placeholder 15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1174A-1D80-4D8A-9764-FC5A1522859D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54" name="Footer Placeholder 15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PSTP 2013, University of Virginia</a:t>
            </a:r>
            <a:endParaRPr lang="en-US" dirty="0"/>
          </a:p>
        </p:txBody>
      </p:sp>
      <p:sp>
        <p:nvSpPr>
          <p:cNvPr id="155" name="Date Placeholder 15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2E22F-C04F-457C-AEE9-387D47BE8CF9}" type="datetime1">
              <a:rPr lang="en-US" smtClean="0"/>
              <a:pPr/>
              <a:t>9/12/2013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US" sz="3200" b="1" i="1" dirty="0" smtClean="0"/>
              <a:t>Rate Correction Factor.  Method III.</a:t>
            </a:r>
            <a:endParaRPr lang="en-US" sz="3200" b="1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6F274-2E8F-4F68-B725-EDD2FA043558}" type="datetime1">
              <a:rPr lang="en-US" smtClean="0"/>
              <a:pPr/>
              <a:t>9/12/2013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PSTP 2013, University of Virginia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EE075-043A-4F26-BB58-4977CF5E5804}" type="slidenum">
              <a:rPr lang="en-US" smtClean="0"/>
              <a:pPr/>
              <a:t>20</a:t>
            </a:fld>
            <a:endParaRPr lang="en-US" dirty="0"/>
          </a:p>
        </p:txBody>
      </p:sp>
      <p:cxnSp>
        <p:nvCxnSpPr>
          <p:cNvPr id="16" name="Straight Arrow Connector 15"/>
          <p:cNvCxnSpPr>
            <a:stCxn id="33" idx="1"/>
          </p:cNvCxnSpPr>
          <p:nvPr/>
        </p:nvCxnSpPr>
        <p:spPr>
          <a:xfrm flipH="1">
            <a:off x="6019800" y="764233"/>
            <a:ext cx="1143000" cy="60736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Banan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457200"/>
            <a:ext cx="2552108" cy="2475160"/>
          </a:xfrm>
          <a:prstGeom prst="rect">
            <a:avLst/>
          </a:prstGeom>
        </p:spPr>
      </p:pic>
      <p:pic>
        <p:nvPicPr>
          <p:cNvPr id="18" name="Picture 17" descr="rh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3581400"/>
            <a:ext cx="3595607" cy="24384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33400" y="3352800"/>
            <a:ext cx="2971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00CC"/>
                </a:solidFill>
              </a:rPr>
              <a:t>Single Run Measurement (sweep)</a:t>
            </a:r>
            <a:endParaRPr lang="en-US" sz="1400" b="1" dirty="0">
              <a:solidFill>
                <a:srgbClr val="0000CC"/>
              </a:solidFill>
            </a:endParaRPr>
          </a:p>
        </p:txBody>
      </p:sp>
      <p:pic>
        <p:nvPicPr>
          <p:cNvPr id="22" name="Picture 2" descr="\rho = r_\mathrm{good}/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4388" y="685800"/>
            <a:ext cx="1129553" cy="284877"/>
          </a:xfrm>
          <a:prstGeom prst="rect">
            <a:avLst/>
          </a:prstGeom>
          <a:noFill/>
        </p:spPr>
      </p:pic>
      <p:pic>
        <p:nvPicPr>
          <p:cNvPr id="23" name="Picture 4" descr="\rho = \rho_0(1-ar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4388" y="1018910"/>
            <a:ext cx="1290918" cy="245838"/>
          </a:xfrm>
          <a:prstGeom prst="rect">
            <a:avLst/>
          </a:prstGeom>
          <a:noFill/>
        </p:spPr>
      </p:pic>
      <p:pic>
        <p:nvPicPr>
          <p:cNvPr id="24" name="Picture 8" descr="k = 0.5+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9800" y="1981200"/>
            <a:ext cx="968188" cy="191558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3186953" y="1476163"/>
            <a:ext cx="15598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smtClean="0">
                <a:solidFill>
                  <a:srgbClr val="0000CC"/>
                </a:solidFill>
              </a:rPr>
              <a:t>Detection efficiency</a:t>
            </a:r>
            <a:r>
              <a:rPr lang="en-US" sz="1200" dirty="0" smtClean="0"/>
              <a:t>:</a:t>
            </a:r>
            <a:endParaRPr lang="en-US" sz="1200" dirty="0"/>
          </a:p>
        </p:txBody>
      </p:sp>
      <p:sp>
        <p:nvSpPr>
          <p:cNvPr id="26" name="Down Arrow 25"/>
          <p:cNvSpPr/>
          <p:nvPr/>
        </p:nvSpPr>
        <p:spPr>
          <a:xfrm>
            <a:off x="6324600" y="1828800"/>
            <a:ext cx="215153" cy="1057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2971800" y="990600"/>
            <a:ext cx="1775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smtClean="0">
                <a:solidFill>
                  <a:srgbClr val="0000CC"/>
                </a:solidFill>
              </a:rPr>
              <a:t>Probability that detected event is “good”</a:t>
            </a:r>
            <a:endParaRPr lang="en-US" sz="1200" b="1" i="1" dirty="0">
              <a:solidFill>
                <a:srgbClr val="0000CC"/>
              </a:solidFill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4495800" y="2819400"/>
            <a:ext cx="4191000" cy="1382018"/>
            <a:chOff x="4648200" y="2743200"/>
            <a:chExt cx="4191000" cy="1382018"/>
          </a:xfrm>
        </p:grpSpPr>
        <p:sp>
          <p:nvSpPr>
            <p:cNvPr id="28" name="TextBox 27"/>
            <p:cNvSpPr txBox="1"/>
            <p:nvPr/>
          </p:nvSpPr>
          <p:spPr>
            <a:xfrm>
              <a:off x="4648200" y="3048000"/>
              <a:ext cx="4191000" cy="1077218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US" sz="1600" b="1" i="1" dirty="0" smtClean="0"/>
                <a:t> A single sweep target run provides acceptable </a:t>
              </a:r>
            </a:p>
            <a:p>
              <a:r>
                <a:rPr lang="en-US" sz="1600" b="1" i="1" dirty="0" smtClean="0"/>
                <a:t>   statistical accuracy.</a:t>
              </a:r>
            </a:p>
            <a:p>
              <a:pPr>
                <a:buFont typeface="Arial" pitchFamily="34" charset="0"/>
                <a:buChar char="•"/>
              </a:pPr>
              <a:r>
                <a:rPr lang="en-US" sz="1600" b="1" i="1" dirty="0" smtClean="0"/>
                <a:t> Rate correction parameter may be measured for each strip separately.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648200" y="2743200"/>
              <a:ext cx="3657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i="1" u="sng" dirty="0" smtClean="0">
                  <a:solidFill>
                    <a:srgbClr val="00B050"/>
                  </a:solidFill>
                </a:rPr>
                <a:t>Advantage oh the Method:</a:t>
              </a:r>
              <a:endParaRPr lang="en-US" sz="2000" b="1" i="1" u="sng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572000" y="4572000"/>
            <a:ext cx="4114801" cy="1628239"/>
            <a:chOff x="4648199" y="4495800"/>
            <a:chExt cx="4114801" cy="1628239"/>
          </a:xfrm>
        </p:grpSpPr>
        <p:sp>
          <p:nvSpPr>
            <p:cNvPr id="29" name="TextBox 28"/>
            <p:cNvSpPr txBox="1"/>
            <p:nvPr/>
          </p:nvSpPr>
          <p:spPr>
            <a:xfrm>
              <a:off x="4648200" y="4800600"/>
              <a:ext cx="4114800" cy="1323439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US" sz="1600" b="1" i="1" dirty="0" smtClean="0"/>
                <a:t> Wrong results at low intensities</a:t>
              </a:r>
            </a:p>
            <a:p>
              <a:pPr>
                <a:buFont typeface="Arial" pitchFamily="34" charset="0"/>
                <a:buChar char="•"/>
              </a:pPr>
              <a:r>
                <a:rPr lang="en-US" sz="1600" b="1" i="1" dirty="0" smtClean="0"/>
                <a:t> Superimposing of  2 low amplitude signals (below DAQ threshold) may result into detected signal. This is not accounted by the method.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648199" y="4495800"/>
              <a:ext cx="258183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i="1" u="sng" dirty="0" smtClean="0">
                  <a:solidFill>
                    <a:srgbClr val="FF0000"/>
                  </a:solidFill>
                </a:rPr>
                <a:t>Possible problems:</a:t>
              </a:r>
              <a:endParaRPr lang="en-US" sz="2000" b="1" i="1" u="sng" dirty="0">
                <a:solidFill>
                  <a:srgbClr val="FF0000"/>
                </a:solidFill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7162800" y="533400"/>
            <a:ext cx="175260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1" i="1" dirty="0" smtClean="0"/>
              <a:t>A pileup probability of any event detection</a:t>
            </a:r>
            <a:endParaRPr lang="en-US" sz="1200" b="1" i="1" dirty="0"/>
          </a:p>
        </p:txBody>
      </p:sp>
      <p:pic>
        <p:nvPicPr>
          <p:cNvPr id="34" name="Picture 2" descr="\varepsilon(r) = \frac{1-e^{-r}}{r}\times&#10;(1-ar)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00600" y="1371600"/>
            <a:ext cx="2057400" cy="412339"/>
          </a:xfrm>
          <a:prstGeom prst="rect">
            <a:avLst/>
          </a:prstGeom>
          <a:noFill/>
        </p:spPr>
      </p:pic>
      <p:pic>
        <p:nvPicPr>
          <p:cNvPr id="35" name="Picture 4" descr="\varepsilon(r) = \frac{1-e^{-r}}{r}\times&#10;(1-ar) \approx 1-kr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00600" y="1371600"/>
            <a:ext cx="2786063" cy="411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2012_al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3886200"/>
            <a:ext cx="3474720" cy="2505639"/>
          </a:xfrm>
          <a:prstGeom prst="rect">
            <a:avLst/>
          </a:prstGeom>
        </p:spPr>
      </p:pic>
      <p:pic>
        <p:nvPicPr>
          <p:cNvPr id="10" name="Picture 9" descr="Ags2013Sl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3000" y="3886200"/>
            <a:ext cx="3474720" cy="2496909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2013.03.27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CniPol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EE075-043A-4F26-BB58-4977CF5E5804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228600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u="sng" dirty="0" smtClean="0"/>
              <a:t>Run 13: Polarization at Flattop (24 </a:t>
            </a:r>
            <a:r>
              <a:rPr lang="en-US" sz="2800" b="1" i="1" u="sng" dirty="0" err="1" smtClean="0"/>
              <a:t>GeV</a:t>
            </a:r>
            <a:r>
              <a:rPr lang="en-US" sz="2800" b="1" i="1" u="sng" dirty="0" smtClean="0"/>
              <a:t>)</a:t>
            </a:r>
            <a:endParaRPr lang="en-US" sz="2800" b="1" i="1" u="sng" dirty="0"/>
          </a:p>
        </p:txBody>
      </p:sp>
      <p:pic>
        <p:nvPicPr>
          <p:cNvPr id="8" name="Picture 7" descr="Ags2013al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24400" y="762000"/>
            <a:ext cx="3853828" cy="276933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57200" y="990600"/>
            <a:ext cx="3886200" cy="206210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b="1" dirty="0" smtClean="0"/>
              <a:t> 3800 Polarization measurements at flattop in Run 2013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 smtClean="0"/>
              <a:t>   200 Measurements for RHIC Fill monitoring</a:t>
            </a:r>
          </a:p>
          <a:p>
            <a:pPr>
              <a:buFont typeface="Arial" pitchFamily="34" charset="0"/>
              <a:buChar char="•"/>
            </a:pPr>
            <a:endParaRPr lang="en-US" sz="1600" b="1" dirty="0" smtClean="0"/>
          </a:p>
          <a:p>
            <a:r>
              <a:rPr lang="en-US" sz="1600" b="1" i="1" dirty="0" smtClean="0">
                <a:solidFill>
                  <a:srgbClr val="0000CC"/>
                </a:solidFill>
              </a:rPr>
              <a:t>Polarization results are consistent with Run 12 with a possible few percent improvement.</a:t>
            </a:r>
            <a:endParaRPr lang="en-US" sz="1600" b="1" i="1" dirty="0">
              <a:solidFill>
                <a:srgbClr val="0000C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95400" y="3581400"/>
            <a:ext cx="259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rgbClr val="FF0000"/>
                </a:solidFill>
              </a:rPr>
              <a:t>Run12 RHIC ref measurements</a:t>
            </a:r>
            <a:endParaRPr lang="en-US" sz="1400" b="1" i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86400" y="3657600"/>
            <a:ext cx="259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rgbClr val="FF0000"/>
                </a:solidFill>
              </a:rPr>
              <a:t>Run13 RHIC ref measurements</a:t>
            </a:r>
            <a:endParaRPr lang="en-US" sz="14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2013.03.27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CniPol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EE075-043A-4F26-BB58-4977CF5E5804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0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u="sng" dirty="0" smtClean="0"/>
              <a:t>AGS p-Carbon Detectors: 90 degree vs. 45 Degree</a:t>
            </a:r>
            <a:endParaRPr lang="en-US" sz="2800" b="1" i="1" u="sng" dirty="0"/>
          </a:p>
        </p:txBody>
      </p:sp>
      <p:sp>
        <p:nvSpPr>
          <p:cNvPr id="19" name="TextBox 18"/>
          <p:cNvSpPr txBox="1"/>
          <p:nvPr/>
        </p:nvSpPr>
        <p:spPr>
          <a:xfrm>
            <a:off x="533400" y="762000"/>
            <a:ext cx="7696200" cy="13849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The 90-degree and 45-degree detectors are essentially different:</a:t>
            </a:r>
          </a:p>
          <a:p>
            <a:pPr>
              <a:buFont typeface="Arial" charset="0"/>
              <a:buChar char="•"/>
            </a:pPr>
            <a:r>
              <a:rPr lang="en-US" b="1" i="1" dirty="0" smtClean="0"/>
              <a:t> </a:t>
            </a:r>
            <a:r>
              <a:rPr lang="en-US" sz="1600" b="1" i="1" dirty="0" smtClean="0"/>
              <a:t>different manufacturers</a:t>
            </a:r>
          </a:p>
          <a:p>
            <a:pPr>
              <a:buFont typeface="Arial" charset="0"/>
              <a:buChar char="•"/>
            </a:pPr>
            <a:r>
              <a:rPr lang="en-US" sz="1600" b="1" i="1" dirty="0" smtClean="0"/>
              <a:t> different strip orientations</a:t>
            </a:r>
          </a:p>
          <a:p>
            <a:pPr>
              <a:buFont typeface="Arial" charset="0"/>
              <a:buChar char="•"/>
            </a:pPr>
            <a:r>
              <a:rPr lang="en-US" sz="1600" b="1" i="1" dirty="0" smtClean="0"/>
              <a:t> different size</a:t>
            </a:r>
          </a:p>
          <a:p>
            <a:pPr>
              <a:buFont typeface="Arial" charset="0"/>
              <a:buChar char="•"/>
            </a:pPr>
            <a:r>
              <a:rPr lang="en-US" sz="1600" b="1" i="1" dirty="0" smtClean="0"/>
              <a:t> different distance to the target</a:t>
            </a:r>
            <a:endParaRPr lang="en-US" sz="1600" b="1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1676400" y="5486400"/>
            <a:ext cx="56388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/>
              <a:t>Results are consistent within 1% accuracy.</a:t>
            </a:r>
            <a:endParaRPr lang="en-US" b="1" i="1" dirty="0"/>
          </a:p>
        </p:txBody>
      </p:sp>
      <p:pic>
        <p:nvPicPr>
          <p:cNvPr id="10" name="Picture 9" descr="2013_9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2362200"/>
            <a:ext cx="3804159" cy="2743200"/>
          </a:xfrm>
          <a:prstGeom prst="rect">
            <a:avLst/>
          </a:prstGeom>
        </p:spPr>
      </p:pic>
      <p:pic>
        <p:nvPicPr>
          <p:cNvPr id="11" name="Picture 10" descr="2013_4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362200"/>
            <a:ext cx="3804159" cy="27432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US" sz="3200" b="1" i="1" dirty="0" smtClean="0"/>
              <a:t>Polarization Profile</a:t>
            </a:r>
            <a:endParaRPr lang="en-US" sz="3200" b="1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6F274-2E8F-4F68-B725-EDD2FA043558}" type="datetime1">
              <a:rPr lang="en-US" smtClean="0"/>
              <a:pPr/>
              <a:t>9/12/2013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PSTP 2013, University of Virginia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EE075-043A-4F26-BB58-4977CF5E5804}" type="slidenum">
              <a:rPr lang="en-US" smtClean="0"/>
              <a:pPr/>
              <a:t>23</a:t>
            </a:fld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3657600" y="2209800"/>
            <a:ext cx="5334000" cy="2426208"/>
            <a:chOff x="1752600" y="3505200"/>
            <a:chExt cx="5334000" cy="2426208"/>
          </a:xfrm>
        </p:grpSpPr>
        <p:sp>
          <p:nvSpPr>
            <p:cNvPr id="9" name="TextBox 8"/>
            <p:cNvSpPr txBox="1"/>
            <p:nvPr/>
          </p:nvSpPr>
          <p:spPr>
            <a:xfrm>
              <a:off x="1752600" y="3505200"/>
              <a:ext cx="5334000" cy="584775"/>
            </a:xfrm>
            <a:prstGeom prst="rect">
              <a:avLst/>
            </a:prstGeom>
            <a:solidFill>
              <a:srgbClr val="F6F890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Intensity and Polarizations profiles, </a:t>
              </a:r>
              <a:r>
                <a:rPr lang="en-US" sz="1600" b="1" i="1" dirty="0" smtClean="0">
                  <a:solidFill>
                    <a:srgbClr val="0000CC"/>
                  </a:solidFill>
                </a:rPr>
                <a:t>I(</a:t>
              </a:r>
              <a:r>
                <a:rPr lang="en-US" sz="1600" b="1" i="1" dirty="0" err="1" smtClean="0">
                  <a:solidFill>
                    <a:srgbClr val="0000CC"/>
                  </a:solidFill>
                </a:rPr>
                <a:t>x,y</a:t>
              </a:r>
              <a:r>
                <a:rPr lang="en-US" sz="1600" b="1" i="1" dirty="0" smtClean="0">
                  <a:solidFill>
                    <a:srgbClr val="0000CC"/>
                  </a:solidFill>
                </a:rPr>
                <a:t>) </a:t>
              </a:r>
              <a:r>
                <a:rPr lang="en-US" sz="1600" b="1" dirty="0" smtClean="0"/>
                <a:t>and</a:t>
              </a:r>
              <a:r>
                <a:rPr lang="en-US" sz="1600" b="1" i="1" dirty="0" smtClean="0">
                  <a:solidFill>
                    <a:srgbClr val="0000CC"/>
                  </a:solidFill>
                </a:rPr>
                <a:t> P(</a:t>
              </a:r>
              <a:r>
                <a:rPr lang="en-US" sz="1600" b="1" i="1" dirty="0" err="1" smtClean="0">
                  <a:solidFill>
                    <a:srgbClr val="0000CC"/>
                  </a:solidFill>
                </a:rPr>
                <a:t>x,y</a:t>
              </a:r>
              <a:r>
                <a:rPr lang="en-US" sz="1600" b="1" i="1" dirty="0" smtClean="0">
                  <a:solidFill>
                    <a:srgbClr val="0000CC"/>
                  </a:solidFill>
                </a:rPr>
                <a:t>),</a:t>
              </a:r>
            </a:p>
            <a:p>
              <a:r>
                <a:rPr lang="en-US" sz="1600" b="1" dirty="0" smtClean="0"/>
                <a:t>are needed for the RHIC experiments</a:t>
              </a:r>
              <a:endParaRPr lang="en-US" sz="1600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752600" y="5334000"/>
              <a:ext cx="5334000" cy="584775"/>
            </a:xfrm>
            <a:prstGeom prst="rect">
              <a:avLst/>
            </a:prstGeom>
            <a:solidFill>
              <a:srgbClr val="F6F890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u="sng" dirty="0" smtClean="0"/>
                <a:t>Average Beam Polarization </a:t>
              </a:r>
              <a:r>
                <a:rPr lang="en-US" sz="1600" i="1" u="sng" dirty="0" smtClean="0"/>
                <a:t>(measured by </a:t>
              </a:r>
              <a:r>
                <a:rPr lang="en-US" sz="1600" i="1" u="sng" dirty="0" err="1" smtClean="0"/>
                <a:t>polarimeter</a:t>
              </a:r>
              <a:r>
                <a:rPr lang="en-US" sz="1600" i="1" u="sng" dirty="0" smtClean="0"/>
                <a:t>):</a:t>
              </a:r>
            </a:p>
            <a:p>
              <a:endParaRPr lang="en-US" sz="1600" b="1" u="sng" dirty="0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1752600" y="4191000"/>
              <a:ext cx="5334000" cy="1077218"/>
              <a:chOff x="3505200" y="1600200"/>
              <a:chExt cx="5334000" cy="1077218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3505200" y="1600200"/>
                <a:ext cx="5334000" cy="1077218"/>
              </a:xfrm>
              <a:prstGeom prst="rect">
                <a:avLst/>
              </a:prstGeom>
              <a:solidFill>
                <a:srgbClr val="F6F89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600" b="1" u="sng" dirty="0" smtClean="0"/>
                  <a:t>Gaussian Approximation:</a:t>
                </a:r>
              </a:p>
              <a:p>
                <a:endParaRPr lang="en-US" sz="1600" dirty="0" smtClean="0"/>
              </a:p>
              <a:p>
                <a:endParaRPr lang="en-US" sz="1600" dirty="0" smtClean="0"/>
              </a:p>
              <a:p>
                <a:r>
                  <a:rPr lang="en-US" sz="1600" dirty="0" smtClean="0"/>
                  <a:t>                                               </a:t>
                </a:r>
                <a:r>
                  <a:rPr lang="en-US" sz="1600" i="1" dirty="0" smtClean="0"/>
                  <a:t>(similar for </a:t>
                </a:r>
                <a:r>
                  <a:rPr lang="en-US" sz="1600" i="1" dirty="0" smtClean="0">
                    <a:solidFill>
                      <a:srgbClr val="0000CC"/>
                    </a:solidFill>
                  </a:rPr>
                  <a:t>y</a:t>
                </a:r>
                <a:r>
                  <a:rPr lang="en-US" sz="1600" i="1" dirty="0" smtClean="0"/>
                  <a:t> coordinate).   </a:t>
                </a:r>
                <a:endParaRPr lang="en-US" sz="1600" i="1" dirty="0"/>
              </a:p>
            </p:txBody>
          </p:sp>
          <p:pic>
            <p:nvPicPr>
              <p:cNvPr id="12" name="Picture 2" descr="I_x(x) = I^{(x)}_\mathrm{max}e^{-x^2/2\sigma^2}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581400" y="1981200"/>
                <a:ext cx="1832897" cy="292608"/>
              </a:xfrm>
              <a:prstGeom prst="rect">
                <a:avLst/>
              </a:prstGeom>
              <a:noFill/>
            </p:spPr>
          </p:pic>
          <p:pic>
            <p:nvPicPr>
              <p:cNvPr id="13" name="Picture 4" descr="P_x(x) = P^{(x)}_\mathrm{max}e^{-R_xx^2/2\sigma^2}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715000" y="1981200"/>
                <a:ext cx="2106778" cy="292608"/>
              </a:xfrm>
              <a:prstGeom prst="rect">
                <a:avLst/>
              </a:prstGeom>
              <a:noFill/>
            </p:spPr>
          </p:pic>
          <p:pic>
            <p:nvPicPr>
              <p:cNvPr id="14" name="Picture 6" descr="R = \sigma^2_I/\sigma^2_P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581400" y="2362200"/>
                <a:ext cx="1151467" cy="292608"/>
              </a:xfrm>
              <a:prstGeom prst="rect">
                <a:avLst/>
              </a:prstGeom>
              <a:noFill/>
            </p:spPr>
          </p:pic>
        </p:grpSp>
        <p:pic>
          <p:nvPicPr>
            <p:cNvPr id="15" name="Picture 8" descr="\langle P\rangle = P^{(x)}_\mathrm{max}/\sqrt{1+R_x} = P^{(y)}_\mathrm{max}/\sqrt{1+R_y}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895600" y="5638800"/>
              <a:ext cx="3452774" cy="292608"/>
            </a:xfrm>
            <a:prstGeom prst="rect">
              <a:avLst/>
            </a:prstGeom>
            <a:noFill/>
          </p:spPr>
        </p:pic>
      </p:grpSp>
      <p:sp>
        <p:nvSpPr>
          <p:cNvPr id="17" name="TextBox 16"/>
          <p:cNvSpPr txBox="1"/>
          <p:nvPr/>
        </p:nvSpPr>
        <p:spPr>
          <a:xfrm>
            <a:off x="3657600" y="762000"/>
            <a:ext cx="5334000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 smtClean="0">
                <a:latin typeface="+mj-lt"/>
                <a:cs typeface="Angsana New" pitchFamily="18" charset="-34"/>
              </a:rPr>
              <a:t>  The </a:t>
            </a:r>
            <a:r>
              <a:rPr lang="en-US" b="1" i="1" dirty="0" smtClean="0">
                <a:solidFill>
                  <a:srgbClr val="0000CC"/>
                </a:solidFill>
                <a:latin typeface="+mj-lt"/>
                <a:cs typeface="Angsana New" pitchFamily="18" charset="-34"/>
              </a:rPr>
              <a:t>x-</a:t>
            </a:r>
            <a:r>
              <a:rPr lang="en-US" b="1" dirty="0" smtClean="0">
                <a:latin typeface="+mj-lt"/>
                <a:cs typeface="Angsana New" pitchFamily="18" charset="-34"/>
              </a:rPr>
              <a:t> and </a:t>
            </a:r>
            <a:r>
              <a:rPr lang="en-US" b="1" i="1" dirty="0" smtClean="0">
                <a:solidFill>
                  <a:srgbClr val="0000CC"/>
                </a:solidFill>
                <a:latin typeface="+mj-lt"/>
                <a:cs typeface="Angsana New" pitchFamily="18" charset="-34"/>
              </a:rPr>
              <a:t>y-</a:t>
            </a:r>
            <a:r>
              <a:rPr lang="en-US" b="1" dirty="0" smtClean="0">
                <a:solidFill>
                  <a:srgbClr val="0000CC"/>
                </a:solidFill>
                <a:latin typeface="+mj-lt"/>
                <a:cs typeface="Angsana New" pitchFamily="18" charset="-34"/>
              </a:rPr>
              <a:t> </a:t>
            </a:r>
            <a:r>
              <a:rPr lang="en-US" b="1" dirty="0" smtClean="0">
                <a:latin typeface="+mj-lt"/>
                <a:cs typeface="Angsana New" pitchFamily="18" charset="-34"/>
              </a:rPr>
              <a:t>polarization</a:t>
            </a:r>
            <a:r>
              <a:rPr lang="en-US" b="1" dirty="0" smtClean="0">
                <a:solidFill>
                  <a:srgbClr val="0000CC"/>
                </a:solidFill>
                <a:latin typeface="+mj-lt"/>
                <a:cs typeface="Angsana New" pitchFamily="18" charset="-34"/>
              </a:rPr>
              <a:t> </a:t>
            </a:r>
            <a:r>
              <a:rPr lang="en-US" b="1" dirty="0" smtClean="0">
                <a:latin typeface="+mj-lt"/>
                <a:cs typeface="Angsana New" pitchFamily="18" charset="-34"/>
              </a:rPr>
              <a:t>profiles may be </a:t>
            </a:r>
            <a:r>
              <a:rPr lang="en-US" b="1" dirty="0" err="1" smtClean="0">
                <a:latin typeface="+mj-lt"/>
                <a:cs typeface="Angsana New" pitchFamily="18" charset="-34"/>
              </a:rPr>
              <a:t>mesured</a:t>
            </a:r>
            <a:r>
              <a:rPr lang="en-US" b="1" dirty="0" smtClean="0">
                <a:latin typeface="+mj-lt"/>
                <a:cs typeface="Angsana New" pitchFamily="18" charset="-34"/>
              </a:rPr>
              <a:t> using moving target (vertical and horizontal, respectively).  In a fixed target run, the </a:t>
            </a:r>
            <a:r>
              <a:rPr lang="en-US" b="1" i="1" dirty="0" err="1" smtClean="0">
                <a:solidFill>
                  <a:srgbClr val="0000CC"/>
                </a:solidFill>
                <a:latin typeface="+mj-lt"/>
                <a:cs typeface="Angsana New" pitchFamily="18" charset="-34"/>
              </a:rPr>
              <a:t>Pmax</a:t>
            </a:r>
            <a:r>
              <a:rPr lang="en-US" b="1" dirty="0" smtClean="0">
                <a:latin typeface="+mj-lt"/>
                <a:cs typeface="Angsana New" pitchFamily="18" charset="-34"/>
              </a:rPr>
              <a:t> is measured.</a:t>
            </a:r>
          </a:p>
        </p:txBody>
      </p:sp>
      <p:pic>
        <p:nvPicPr>
          <p:cNvPr id="19" name="Picture 18" descr="jqV1_on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" y="609600"/>
            <a:ext cx="3200400" cy="2307826"/>
          </a:xfrm>
          <a:prstGeom prst="rect">
            <a:avLst/>
          </a:prstGeom>
        </p:spPr>
      </p:pic>
      <p:pic>
        <p:nvPicPr>
          <p:cNvPr id="20" name="Picture 19" descr="jqV1_on_R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3581400"/>
            <a:ext cx="3170133" cy="22860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657600" y="5105400"/>
            <a:ext cx="5334000" cy="92333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 Run13, in many measurements beam was moving in the beginning of measurements. As result coordinate was calculated incorrectly. Corrections may be applied. </a:t>
            </a:r>
            <a:endParaRPr lang="en-US" dirty="0"/>
          </a:p>
        </p:txBody>
      </p:sp>
      <p:sp>
        <p:nvSpPr>
          <p:cNvPr id="22" name="Down Arrow 21"/>
          <p:cNvSpPr/>
          <p:nvPr/>
        </p:nvSpPr>
        <p:spPr>
          <a:xfrm>
            <a:off x="1676400" y="2895600"/>
            <a:ext cx="228600" cy="457200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6" name="Straight Arrow Connector 25"/>
          <p:cNvCxnSpPr>
            <a:stCxn id="21" idx="1"/>
          </p:cNvCxnSpPr>
          <p:nvPr/>
        </p:nvCxnSpPr>
        <p:spPr>
          <a:xfrm flipH="1" flipV="1">
            <a:off x="2362200" y="4953000"/>
            <a:ext cx="1295400" cy="6140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US" sz="3200" b="1" i="1" dirty="0" smtClean="0"/>
              <a:t>Jump Quads</a:t>
            </a:r>
            <a:endParaRPr lang="en-US" sz="3200" b="1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6F274-2E8F-4F68-B725-EDD2FA043558}" type="datetime1">
              <a:rPr lang="en-US" smtClean="0"/>
              <a:pPr/>
              <a:t>9/12/2013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PSTP 2013, University of Virginia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EE075-043A-4F26-BB58-4977CF5E5804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9" name="Picture 8" descr="jqV1_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657600"/>
            <a:ext cx="3804159" cy="2743200"/>
          </a:xfrm>
          <a:prstGeom prst="rect">
            <a:avLst/>
          </a:prstGeom>
        </p:spPr>
      </p:pic>
      <p:pic>
        <p:nvPicPr>
          <p:cNvPr id="12" name="Picture 11" descr="jqH1_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9841" y="3733800"/>
            <a:ext cx="3804159" cy="2743200"/>
          </a:xfrm>
          <a:prstGeom prst="rect">
            <a:avLst/>
          </a:prstGeom>
        </p:spPr>
      </p:pic>
      <p:pic>
        <p:nvPicPr>
          <p:cNvPr id="8" name="Picture 7" descr="jqV1_off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990600"/>
            <a:ext cx="3804159" cy="2743200"/>
          </a:xfrm>
          <a:prstGeom prst="rect">
            <a:avLst/>
          </a:prstGeom>
        </p:spPr>
      </p:pic>
      <p:pic>
        <p:nvPicPr>
          <p:cNvPr id="10" name="Picture 9" descr="jqH1_off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39841" y="990600"/>
            <a:ext cx="3804159" cy="27432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04800" y="685800"/>
            <a:ext cx="3276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u="sng" dirty="0" smtClean="0">
                <a:solidFill>
                  <a:srgbClr val="0000FF"/>
                </a:solidFill>
              </a:rPr>
              <a:t>Horizontal Profile</a:t>
            </a:r>
            <a:endParaRPr lang="en-US" b="1" i="1" u="sng" dirty="0">
              <a:solidFill>
                <a:srgbClr val="00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19800" y="685800"/>
            <a:ext cx="3124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0000FF"/>
                </a:solidFill>
              </a:rPr>
              <a:t>Vertical Profile</a:t>
            </a:r>
            <a:endParaRPr lang="en-US" b="1" i="1" dirty="0">
              <a:solidFill>
                <a:srgbClr val="00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38600" y="1371600"/>
            <a:ext cx="1066800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JQ OFF</a:t>
            </a:r>
            <a:endParaRPr lang="en-US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114800" y="4038600"/>
            <a:ext cx="1066800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JQ ON</a:t>
            </a:r>
            <a:endParaRPr lang="en-US" sz="2400" b="1" dirty="0"/>
          </a:p>
        </p:txBody>
      </p:sp>
      <p:pic>
        <p:nvPicPr>
          <p:cNvPr id="20482" name="Picture 2" descr="\frac{\langle P_\mathrm{on}\rangle}{\langle P_\mathrm{off}\rangle} \approx 1.0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38600" y="5410200"/>
            <a:ext cx="1592507" cy="685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US" sz="3200" b="1" i="1" dirty="0" smtClean="0"/>
              <a:t>“Zero </a:t>
            </a:r>
            <a:r>
              <a:rPr lang="en-US" sz="3200" b="1" i="1" dirty="0" err="1" smtClean="0"/>
              <a:t>Emittance</a:t>
            </a:r>
            <a:r>
              <a:rPr lang="en-US" sz="3200" b="1" i="1" dirty="0" smtClean="0"/>
              <a:t> Polarization”</a:t>
            </a:r>
            <a:endParaRPr lang="en-US" sz="3200" b="1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6F274-2E8F-4F68-B725-EDD2FA043558}" type="datetime1">
              <a:rPr lang="en-US" smtClean="0"/>
              <a:pPr/>
              <a:t>9/12/2013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PSTP 2013, University of Virginia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EE075-043A-4F26-BB58-4977CF5E5804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28600" y="762000"/>
            <a:ext cx="8534400" cy="2339102"/>
          </a:xfrm>
          <a:prstGeom prst="rect">
            <a:avLst/>
          </a:prstGeom>
          <a:solidFill>
            <a:srgbClr val="F6F890"/>
          </a:solidFill>
        </p:spPr>
        <p:txBody>
          <a:bodyPr wrap="square" rtlCol="0">
            <a:spAutoFit/>
          </a:bodyPr>
          <a:lstStyle/>
          <a:p>
            <a:r>
              <a:rPr lang="en-US" sz="2000" b="1" u="sng" dirty="0" smtClean="0"/>
              <a:t>A model dependence between </a:t>
            </a:r>
            <a:r>
              <a:rPr lang="en-US" sz="2000" b="1" i="1" u="sng" dirty="0" smtClean="0">
                <a:solidFill>
                  <a:srgbClr val="0000CC"/>
                </a:solidFill>
              </a:rPr>
              <a:t>&lt;P&gt;</a:t>
            </a:r>
            <a:r>
              <a:rPr lang="en-US" sz="2000" b="1" u="sng" dirty="0" smtClean="0"/>
              <a:t> and </a:t>
            </a:r>
            <a:r>
              <a:rPr lang="en-US" sz="2000" b="1" i="1" u="sng" dirty="0" smtClean="0">
                <a:solidFill>
                  <a:srgbClr val="0000CC"/>
                </a:solidFill>
              </a:rPr>
              <a:t>R:</a:t>
            </a:r>
          </a:p>
          <a:p>
            <a:pPr algn="r"/>
            <a:r>
              <a:rPr lang="en-US" i="1" dirty="0" smtClean="0"/>
              <a:t>(W. Fischer and A. </a:t>
            </a:r>
            <a:r>
              <a:rPr lang="en-US" i="1" dirty="0" err="1" smtClean="0"/>
              <a:t>Bazilevsky</a:t>
            </a:r>
            <a:r>
              <a:rPr lang="en-US" i="1" dirty="0" smtClean="0"/>
              <a:t>, Phys.Rev.ST </a:t>
            </a:r>
            <a:r>
              <a:rPr lang="en-US" i="1" dirty="0" err="1" smtClean="0"/>
              <a:t>Accel.Beams</a:t>
            </a:r>
            <a:r>
              <a:rPr lang="en-US" i="1" dirty="0" smtClean="0"/>
              <a:t> 15 (2012) 041001)</a:t>
            </a:r>
          </a:p>
          <a:p>
            <a:pPr algn="r"/>
            <a:endParaRPr lang="en-US" i="1" dirty="0" smtClean="0"/>
          </a:p>
          <a:p>
            <a:r>
              <a:rPr lang="en-US" dirty="0" smtClean="0"/>
              <a:t>If the development of polarization profiles it the primary reason for the reduction of the average polarization :</a:t>
            </a:r>
          </a:p>
          <a:p>
            <a:endParaRPr lang="en-US" i="1" dirty="0" smtClean="0"/>
          </a:p>
          <a:p>
            <a:endParaRPr lang="en-US" i="1" dirty="0" smtClean="0"/>
          </a:p>
          <a:p>
            <a:r>
              <a:rPr lang="en-US" b="1" i="1" dirty="0" smtClean="0">
                <a:solidFill>
                  <a:srgbClr val="0000CC"/>
                </a:solidFill>
              </a:rPr>
              <a:t>P</a:t>
            </a:r>
            <a:r>
              <a:rPr lang="en-US" b="1" i="1" baseline="-25000" dirty="0" smtClean="0">
                <a:solidFill>
                  <a:srgbClr val="0000CC"/>
                </a:solidFill>
              </a:rPr>
              <a:t>0</a:t>
            </a:r>
            <a:r>
              <a:rPr lang="en-US" b="1" i="1" dirty="0" smtClean="0">
                <a:solidFill>
                  <a:srgbClr val="0000CC"/>
                </a:solidFill>
              </a:rPr>
              <a:t> = P</a:t>
            </a:r>
            <a:r>
              <a:rPr lang="en-US" b="1" i="1" baseline="-25000" dirty="0" smtClean="0">
                <a:solidFill>
                  <a:srgbClr val="0000CC"/>
                </a:solidFill>
              </a:rPr>
              <a:t>source</a:t>
            </a:r>
            <a:r>
              <a:rPr lang="en-US" b="1" dirty="0" smtClean="0"/>
              <a:t>  </a:t>
            </a:r>
            <a:r>
              <a:rPr lang="en-US" dirty="0" smtClean="0"/>
              <a:t>is “zero-</a:t>
            </a:r>
            <a:r>
              <a:rPr lang="en-US" dirty="0" err="1" smtClean="0"/>
              <a:t>emittance</a:t>
            </a:r>
            <a:r>
              <a:rPr lang="en-US" dirty="0" smtClean="0"/>
              <a:t> polarization”.</a:t>
            </a:r>
            <a:endParaRPr lang="en-US" dirty="0"/>
          </a:p>
        </p:txBody>
      </p:sp>
      <p:pic>
        <p:nvPicPr>
          <p:cNvPr id="10" name="Picture 14" descr="\langle P \rangle = \frac{P_0}{(1+R_x)(1+R_y)}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2133600"/>
            <a:ext cx="2614243" cy="609600"/>
          </a:xfrm>
          <a:prstGeom prst="rect">
            <a:avLst/>
          </a:prstGeom>
          <a:noFill/>
        </p:spPr>
      </p:pic>
      <p:pic>
        <p:nvPicPr>
          <p:cNvPr id="13" name="Picture 12" descr="AgsProfH3_2.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048000"/>
            <a:ext cx="3124200" cy="224502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733800" y="3276600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AGS </a:t>
            </a:r>
            <a:r>
              <a:rPr lang="en-US" dirty="0" err="1" smtClean="0"/>
              <a:t>polarimeter</a:t>
            </a:r>
            <a:r>
              <a:rPr lang="en-US" dirty="0" smtClean="0"/>
              <a:t> we can measure both (horizontal and vertical) polarization profiles:</a:t>
            </a:r>
            <a:endParaRPr lang="en-US" dirty="0"/>
          </a:p>
        </p:txBody>
      </p:sp>
      <p:pic>
        <p:nvPicPr>
          <p:cNvPr id="15" name="Picture 4" descr="{\color{red}P_0} = P_\mathrm{max}^{(x)}\sqrt{1+R_x}(1+R_y)=P_\mathrm{max}^{(y)}\sqrt{1+R_y}(1+R_x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4114800"/>
            <a:ext cx="4912157" cy="310896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3276600" y="46482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Corrections:</a:t>
            </a:r>
            <a:endParaRPr lang="en-US" u="sng" dirty="0"/>
          </a:p>
        </p:txBody>
      </p:sp>
      <p:sp>
        <p:nvSpPr>
          <p:cNvPr id="17" name="TextBox 16"/>
          <p:cNvSpPr txBox="1"/>
          <p:nvPr/>
        </p:nvSpPr>
        <p:spPr>
          <a:xfrm>
            <a:off x="1828800" y="5486400"/>
            <a:ext cx="662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c</a:t>
            </a:r>
            <a:r>
              <a:rPr lang="en-US" i="1" baseline="-25000" dirty="0" smtClean="0"/>
              <a:t>angle</a:t>
            </a:r>
            <a:r>
              <a:rPr lang="en-US" dirty="0" smtClean="0"/>
              <a:t> – correction due to the polarization angle at injection</a:t>
            </a:r>
          </a:p>
          <a:p>
            <a:r>
              <a:rPr lang="en-US" i="1" dirty="0" smtClean="0"/>
              <a:t>c</a:t>
            </a:r>
            <a:r>
              <a:rPr lang="en-US" i="1" baseline="-25000" dirty="0" smtClean="0"/>
              <a:t>target</a:t>
            </a:r>
            <a:r>
              <a:rPr lang="en-US" dirty="0" smtClean="0"/>
              <a:t> – correction due to the energy losses in the target </a:t>
            </a:r>
          </a:p>
          <a:p>
            <a:r>
              <a:rPr lang="en-US" dirty="0" smtClean="0"/>
              <a:t>systematic error of the source polarization measurement is included </a:t>
            </a:r>
            <a:endParaRPr lang="en-US" dirty="0"/>
          </a:p>
        </p:txBody>
      </p:sp>
      <p:pic>
        <p:nvPicPr>
          <p:cNvPr id="19460" name="Picture 4" descr="P_0/P_\mathrm{source} = c_\mathrm{angle}\cdot c_\mathrm{target}\approx 98\pm1\%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86200" y="5029200"/>
            <a:ext cx="4398094" cy="3474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2013.03.27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CniPol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EE075-043A-4F26-BB58-4977CF5E5804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152400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u="sng" dirty="0" smtClean="0"/>
              <a:t>Measurement of P</a:t>
            </a:r>
            <a:r>
              <a:rPr lang="en-US" sz="2800" b="1" i="1" u="sng" baseline="-25000" dirty="0" smtClean="0"/>
              <a:t>0</a:t>
            </a:r>
            <a:r>
              <a:rPr lang="en-US" sz="2800" b="1" i="1" u="sng" dirty="0" smtClean="0"/>
              <a:t> at AGS  </a:t>
            </a:r>
            <a:endParaRPr lang="en-US" sz="2800" b="1" i="1" u="sng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1676400" y="762000"/>
          <a:ext cx="5365751" cy="1933576"/>
        </p:xfrm>
        <a:graphic>
          <a:graphicData uri="http://schemas.openxmlformats.org/drawingml/2006/table">
            <a:tbl>
              <a:tblPr/>
              <a:tblGrid>
                <a:gridCol w="662098"/>
                <a:gridCol w="965559"/>
                <a:gridCol w="882797"/>
                <a:gridCol w="1158671"/>
                <a:gridCol w="841416"/>
                <a:gridCol w="855210"/>
              </a:tblGrid>
              <a:tr h="3399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Target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Intesity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P</a:t>
                      </a:r>
                      <a:r>
                        <a:rPr lang="en-US" sz="1400" b="1" i="0" u="none" strike="noStrike" baseline="-25000" dirty="0" err="1">
                          <a:solidFill>
                            <a:srgbClr val="000000"/>
                          </a:solidFill>
                          <a:latin typeface="Calibri"/>
                        </a:rPr>
                        <a:t>max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</a:t>
                      </a:r>
                      <a:r>
                        <a:rPr lang="en-US" sz="1400" b="1" i="0" u="none" strike="noStrike" baseline="-2500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</a:t>
                      </a:r>
                      <a:r>
                        <a:rPr lang="en-US" sz="1400" b="1" i="0" u="none" strike="noStrike" baseline="-25000" dirty="0">
                          <a:solidFill>
                            <a:srgbClr val="000000"/>
                          </a:solidFill>
                          <a:latin typeface="Calibri"/>
                        </a:rPr>
                        <a:t>source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2337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EF07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2.06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EF07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70.9 ± 0.5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EF07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0.098 ± 0.010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EF07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81.2 ± 1.1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EF07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81.2 ± 0.1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EF074"/>
                    </a:solidFill>
                  </a:tcPr>
                </a:tc>
              </a:tr>
              <a:tr h="2231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F07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1.51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F07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74.2 ± 0.5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F07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0.113 ± 0.010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F07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85.5 ± 1.3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F07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82.0 ± 0.1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F074"/>
                    </a:solidFill>
                  </a:tcPr>
                </a:tc>
              </a:tr>
              <a:tr h="2337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07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07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74.7 ± 0.8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07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0.049 ± 0.015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07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80.1 ± 1.6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07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81.6 ± 0.1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074"/>
                    </a:solidFill>
                  </a:tcPr>
                </a:tc>
              </a:tr>
              <a:tr h="2231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2.09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67.2 ± 0.6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0.103 ± 0.014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77.5 ± 1.0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81.0 ± 0.1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231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72.3 ± 0.8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0.093 ± 0.017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84.1 ± 1.3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82.2 ± 0.1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337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1.08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73.2 ± 0.9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0.047 ± 0.016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78.6 ± 1.6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81.7 ± 0.1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231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EF07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1.91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EF07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69.0 ± 0.2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EF07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Fixed target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EF07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79.7 ± 1.0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EF07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81.1 ± 0.1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EF074"/>
                    </a:solidFill>
                  </a:tcPr>
                </a:tc>
              </a:tr>
            </a:tbl>
          </a:graphicData>
        </a:graphic>
      </p:graphicFrame>
      <p:pic>
        <p:nvPicPr>
          <p:cNvPr id="11" name="Picture 10" descr="P0_vs_Psourc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0" y="2743200"/>
            <a:ext cx="3352800" cy="228337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04800" y="5334000"/>
            <a:ext cx="8458200" cy="923330"/>
          </a:xfrm>
          <a:prstGeom prst="rect">
            <a:avLst/>
          </a:prstGeom>
          <a:solidFill>
            <a:srgbClr val="F6F890"/>
          </a:solidFill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If </a:t>
            </a:r>
            <a:r>
              <a:rPr lang="en-US" b="1" u="sng" dirty="0" smtClean="0"/>
              <a:t>the model is valid: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 smtClean="0"/>
              <a:t>The </a:t>
            </a:r>
            <a:r>
              <a:rPr lang="en-US" b="1" i="1" dirty="0" smtClean="0"/>
              <a:t>polarization scale of the AGS </a:t>
            </a:r>
            <a:r>
              <a:rPr lang="en-US" b="1" i="1" dirty="0" err="1" smtClean="0"/>
              <a:t>polarimeter</a:t>
            </a:r>
            <a:r>
              <a:rPr lang="en-US" b="1" i="1" dirty="0" smtClean="0"/>
              <a:t> is correct with a few percent accuracy</a:t>
            </a:r>
            <a:r>
              <a:rPr lang="en-US" b="1" i="1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 smtClean="0"/>
              <a:t>The average beam polarization delivered to RHIC is </a:t>
            </a:r>
            <a:r>
              <a:rPr lang="en-US" b="1" i="1" dirty="0" smtClean="0">
                <a:solidFill>
                  <a:srgbClr val="0000FF"/>
                </a:solidFill>
              </a:rPr>
              <a:t>&lt;P&gt;≈66% </a:t>
            </a:r>
            <a:r>
              <a:rPr lang="en-US" b="1" i="1" dirty="0" smtClean="0"/>
              <a:t>( I ~ 2×10</a:t>
            </a:r>
            <a:r>
              <a:rPr lang="en-US" b="1" i="1" baseline="30000" dirty="0" smtClean="0"/>
              <a:t>11</a:t>
            </a:r>
            <a:r>
              <a:rPr lang="en-US" b="1" i="1" dirty="0" smtClean="0"/>
              <a:t>)</a:t>
            </a:r>
            <a:endParaRPr lang="en-US" b="1" i="1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2013.03.27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CniPol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EE075-043A-4F26-BB58-4977CF5E5804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228600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u="sng" dirty="0" smtClean="0"/>
              <a:t>AGS p-Carbon: Polarization at Injection (2.4 </a:t>
            </a:r>
            <a:r>
              <a:rPr lang="en-US" sz="2800" b="1" i="1" u="sng" dirty="0" err="1" smtClean="0"/>
              <a:t>GeV</a:t>
            </a:r>
            <a:r>
              <a:rPr lang="en-US" sz="2800" b="1" i="1" u="sng" dirty="0" smtClean="0"/>
              <a:t>)</a:t>
            </a:r>
            <a:endParaRPr lang="en-US" sz="2800" b="1" i="1" u="sng" dirty="0"/>
          </a:p>
        </p:txBody>
      </p:sp>
      <p:pic>
        <p:nvPicPr>
          <p:cNvPr id="8" name="Picture 7" descr="AgsProfH1_55505-5552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762000"/>
            <a:ext cx="3733800" cy="2683082"/>
          </a:xfrm>
          <a:prstGeom prst="rect">
            <a:avLst/>
          </a:prstGeom>
        </p:spPr>
      </p:pic>
      <p:pic>
        <p:nvPicPr>
          <p:cNvPr id="9" name="Picture 8" descr="AgsProfV2_55493-5550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400" y="762000"/>
            <a:ext cx="3790950" cy="2724150"/>
          </a:xfrm>
          <a:prstGeom prst="rect">
            <a:avLst/>
          </a:prstGeom>
        </p:spPr>
      </p:pic>
      <p:pic>
        <p:nvPicPr>
          <p:cNvPr id="10" name="Picture 9" descr="AgsProfV2_55861-5586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81600" y="3733800"/>
            <a:ext cx="3714750" cy="266939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43000" y="3962400"/>
            <a:ext cx="3886200" cy="206210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In AGS, polarization profile at injection was measured for the first time: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No polarization profile was observed at low intensity.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</a:t>
            </a:r>
            <a:r>
              <a:rPr lang="en-US" sz="1600" i="1" dirty="0" smtClean="0">
                <a:solidFill>
                  <a:srgbClr val="0000CC"/>
                </a:solidFill>
              </a:rPr>
              <a:t>R≈ 0.02 </a:t>
            </a:r>
            <a:r>
              <a:rPr lang="en-US" sz="1600" dirty="0" smtClean="0"/>
              <a:t>at higher intensity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Analyzing power was not calibrated for the injection energy ( 24 </a:t>
            </a:r>
            <a:r>
              <a:rPr lang="en-US" sz="1600" dirty="0" err="1" smtClean="0"/>
              <a:t>GeV</a:t>
            </a:r>
            <a:r>
              <a:rPr lang="en-US" sz="1600" dirty="0" smtClean="0"/>
              <a:t> </a:t>
            </a:r>
            <a:r>
              <a:rPr lang="en-US" sz="1600" dirty="0" smtClean="0">
                <a:solidFill>
                  <a:srgbClr val="0000CC"/>
                </a:solidFill>
              </a:rPr>
              <a:t>A</a:t>
            </a:r>
            <a:r>
              <a:rPr lang="en-US" sz="1600" baseline="-25000" dirty="0" smtClean="0">
                <a:solidFill>
                  <a:srgbClr val="0000CC"/>
                </a:solidFill>
              </a:rPr>
              <a:t>N</a:t>
            </a:r>
            <a:r>
              <a:rPr lang="en-US" sz="1600" dirty="0" smtClean="0"/>
              <a:t> was used instead)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1524000" y="1447800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rgbClr val="FF0000"/>
                </a:solidFill>
              </a:rPr>
              <a:t>P</a:t>
            </a:r>
            <a:r>
              <a:rPr lang="en-US" sz="1400" b="1" i="1" baseline="-25000" dirty="0" smtClean="0">
                <a:solidFill>
                  <a:srgbClr val="FF0000"/>
                </a:solidFill>
              </a:rPr>
              <a:t>source</a:t>
            </a:r>
            <a:r>
              <a:rPr lang="en-US" sz="1400" b="1" i="1" dirty="0" smtClean="0">
                <a:solidFill>
                  <a:srgbClr val="FF0000"/>
                </a:solidFill>
              </a:rPr>
              <a:t> = 75.9%</a:t>
            </a:r>
            <a:endParaRPr lang="en-US" sz="1400" b="1" i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67400" y="4343400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rgbClr val="FF0000"/>
                </a:solidFill>
              </a:rPr>
              <a:t>P</a:t>
            </a:r>
            <a:r>
              <a:rPr lang="en-US" sz="1400" b="1" i="1" baseline="-25000" dirty="0" smtClean="0">
                <a:solidFill>
                  <a:srgbClr val="FF0000"/>
                </a:solidFill>
              </a:rPr>
              <a:t>source</a:t>
            </a:r>
            <a:r>
              <a:rPr lang="en-US" sz="1400" b="1" i="1" dirty="0" smtClean="0">
                <a:solidFill>
                  <a:srgbClr val="FF0000"/>
                </a:solidFill>
              </a:rPr>
              <a:t> = 82.4%</a:t>
            </a:r>
            <a:endParaRPr lang="en-US" sz="1400" b="1" i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91200" y="1524000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rgbClr val="FF0000"/>
                </a:solidFill>
              </a:rPr>
              <a:t>P</a:t>
            </a:r>
            <a:r>
              <a:rPr lang="en-US" sz="1400" b="1" i="1" baseline="-25000" dirty="0" smtClean="0">
                <a:solidFill>
                  <a:srgbClr val="FF0000"/>
                </a:solidFill>
              </a:rPr>
              <a:t>source</a:t>
            </a:r>
            <a:r>
              <a:rPr lang="en-US" sz="1400" b="1" i="1" dirty="0" smtClean="0">
                <a:solidFill>
                  <a:srgbClr val="FF0000"/>
                </a:solidFill>
              </a:rPr>
              <a:t> = 77.8%</a:t>
            </a:r>
            <a:endParaRPr lang="en-US" sz="1400" b="1" i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3352801"/>
            <a:ext cx="2590800" cy="30480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400" b="1" i="1" dirty="0" smtClean="0"/>
              <a:t>Arbitrary units for Polarization !</a:t>
            </a:r>
            <a:endParaRPr lang="en-US" sz="1400" b="1" i="1" dirty="0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228600" y="2286000"/>
            <a:ext cx="533400" cy="1066800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533400" y="3733800"/>
            <a:ext cx="685800" cy="160020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US" sz="3200" b="1" i="1" dirty="0" smtClean="0"/>
              <a:t>Summary</a:t>
            </a:r>
            <a:endParaRPr lang="en-US" sz="3200" b="1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6F274-2E8F-4F68-B725-EDD2FA043558}" type="datetime1">
              <a:rPr lang="en-US" smtClean="0"/>
              <a:pPr/>
              <a:t>9/12/2013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PSTP 2013, University of Virginia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EE075-043A-4F26-BB58-4977CF5E5804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990600"/>
            <a:ext cx="8001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en-US" dirty="0" smtClean="0"/>
              <a:t> The AGS </a:t>
            </a:r>
            <a:r>
              <a:rPr lang="en-US" dirty="0" err="1" smtClean="0"/>
              <a:t>pCarbon</a:t>
            </a:r>
            <a:r>
              <a:rPr lang="en-US" dirty="0" smtClean="0"/>
              <a:t> </a:t>
            </a:r>
            <a:r>
              <a:rPr lang="en-US" dirty="0" err="1" smtClean="0"/>
              <a:t>polarimeter</a:t>
            </a:r>
            <a:r>
              <a:rPr lang="en-US" dirty="0" smtClean="0"/>
              <a:t> provide fast and reliable relative polarization measurements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 It is employed for monitoring polarization delivered to the RHIC as well as for numerous developments of polarized beam at AGS.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 The statistical accuracy of the polarization measurement in a single run is about </a:t>
            </a:r>
            <a:r>
              <a:rPr lang="el-GR" dirty="0" smtClean="0"/>
              <a:t>δ</a:t>
            </a:r>
            <a:r>
              <a:rPr lang="en-US" dirty="0" smtClean="0"/>
              <a:t>P ~ 2%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 The systematic accuracy of the </a:t>
            </a:r>
            <a:r>
              <a:rPr lang="en-US" u="sng" dirty="0" smtClean="0"/>
              <a:t>relative</a:t>
            </a:r>
            <a:r>
              <a:rPr lang="en-US" dirty="0" smtClean="0"/>
              <a:t> measurement of polarization is about </a:t>
            </a:r>
            <a:r>
              <a:rPr lang="el-GR" dirty="0" smtClean="0"/>
              <a:t>δ</a:t>
            </a:r>
            <a:r>
              <a:rPr lang="en-US" dirty="0" smtClean="0"/>
              <a:t>P&lt;2%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 We may expect that the </a:t>
            </a:r>
            <a:r>
              <a:rPr lang="en-US" dirty="0" err="1" smtClean="0"/>
              <a:t>polarimeter</a:t>
            </a:r>
            <a:r>
              <a:rPr lang="en-US" dirty="0" smtClean="0"/>
              <a:t> measures absolute polarization with a few percent accuracy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 The AGS </a:t>
            </a:r>
            <a:r>
              <a:rPr lang="en-US" dirty="0" err="1" smtClean="0"/>
              <a:t>pCarbon</a:t>
            </a:r>
            <a:r>
              <a:rPr lang="en-US" dirty="0" smtClean="0"/>
              <a:t> </a:t>
            </a:r>
            <a:r>
              <a:rPr lang="en-US" dirty="0" err="1" smtClean="0"/>
              <a:t>polarimeter</a:t>
            </a:r>
            <a:r>
              <a:rPr lang="en-US" dirty="0" smtClean="0"/>
              <a:t> may be used as absolute </a:t>
            </a:r>
            <a:r>
              <a:rPr lang="en-US" dirty="0" err="1" smtClean="0"/>
              <a:t>polarimeter</a:t>
            </a:r>
            <a:r>
              <a:rPr lang="en-US" dirty="0" smtClean="0"/>
              <a:t> if</a:t>
            </a:r>
          </a:p>
          <a:p>
            <a:r>
              <a:rPr lang="en-US" dirty="0" smtClean="0"/>
              <a:t>       - the conserving of “zero-</a:t>
            </a:r>
            <a:r>
              <a:rPr lang="en-US" dirty="0" err="1" smtClean="0"/>
              <a:t>emittance</a:t>
            </a:r>
            <a:r>
              <a:rPr lang="en-US" dirty="0" smtClean="0"/>
              <a:t> polarization” will be proved</a:t>
            </a:r>
          </a:p>
          <a:p>
            <a:r>
              <a:rPr lang="en-US" dirty="0" smtClean="0"/>
              <a:t>       - the energy calibration of the </a:t>
            </a:r>
            <a:r>
              <a:rPr lang="en-US" dirty="0" err="1" smtClean="0"/>
              <a:t>polarimeter</a:t>
            </a:r>
            <a:r>
              <a:rPr lang="en-US" dirty="0" smtClean="0"/>
              <a:t> detectors will be verified. 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563562"/>
          </a:xfrm>
        </p:spPr>
        <p:txBody>
          <a:bodyPr>
            <a:noAutofit/>
          </a:bodyPr>
          <a:lstStyle/>
          <a:p>
            <a:r>
              <a:rPr lang="en-US" sz="3200" b="1" i="1" u="sng" dirty="0" smtClean="0"/>
              <a:t>AGS CNI </a:t>
            </a:r>
            <a:r>
              <a:rPr lang="en-US" sz="3200" b="1" i="1" u="sng" dirty="0" err="1" smtClean="0"/>
              <a:t>Polarimeter</a:t>
            </a:r>
            <a:r>
              <a:rPr lang="en-US" sz="3200" b="1" i="1" u="sng" dirty="0" smtClean="0"/>
              <a:t> 2013</a:t>
            </a:r>
            <a:endParaRPr lang="en-US" sz="3200" b="1" i="1" u="sn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PSTP 2013, University of Virginia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D04CE-1516-4C72-97F6-69338D927AF3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124200" y="1143000"/>
            <a:ext cx="480060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1,8</a:t>
            </a:r>
            <a:r>
              <a:rPr lang="en-US" dirty="0" smtClean="0"/>
              <a:t>  -  Hamamatsu, slow preamplifiers,  L = 51 cm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124200" y="1676400"/>
            <a:ext cx="480060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2,7</a:t>
            </a:r>
            <a:r>
              <a:rPr lang="en-US" dirty="0" smtClean="0"/>
              <a:t>  -  BNL  2mm,    slow preamplifiers,   L = 30 cm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124200" y="2667000"/>
            <a:ext cx="480060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4,5 </a:t>
            </a:r>
            <a:r>
              <a:rPr lang="en-US" dirty="0" smtClean="0"/>
              <a:t> -  Hamamatsu, slow preamplifiers,   L = 51 cm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200400" y="7620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7030A0"/>
                </a:solidFill>
              </a:rPr>
              <a:t>3 different detector types:</a:t>
            </a:r>
            <a:endParaRPr lang="en-US" b="1" i="1" dirty="0">
              <a:solidFill>
                <a:srgbClr val="7030A0"/>
              </a:solidFill>
            </a:endParaRP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DEF99-BADA-4473-B128-84AAEB84EC1C}" type="datetime1">
              <a:rPr lang="en-US" smtClean="0"/>
              <a:pPr/>
              <a:t>9/12/2013</a:t>
            </a:fld>
            <a:endParaRPr lang="en-US" dirty="0"/>
          </a:p>
        </p:txBody>
      </p:sp>
      <p:pic>
        <p:nvPicPr>
          <p:cNvPr id="29" name="Picture 28" descr="Fig02_AGSpo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838200"/>
            <a:ext cx="2514600" cy="2443264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124200" y="2133600"/>
            <a:ext cx="480060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3,6</a:t>
            </a:r>
            <a:r>
              <a:rPr lang="en-US" dirty="0" smtClean="0"/>
              <a:t>  -  BNL  1 mm,   slow preamplifiers,   L = 30 cm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1981200" y="31242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00B050"/>
                </a:solidFill>
              </a:rPr>
              <a:t>inner</a:t>
            </a:r>
            <a:endParaRPr lang="en-US" b="1" i="1" dirty="0">
              <a:solidFill>
                <a:srgbClr val="00B05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28600" y="31242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00B050"/>
                </a:solidFill>
              </a:rPr>
              <a:t>outer</a:t>
            </a:r>
            <a:endParaRPr lang="en-US" b="1" i="1" dirty="0">
              <a:solidFill>
                <a:srgbClr val="00B050"/>
              </a:solidFill>
            </a:endParaRPr>
          </a:p>
        </p:txBody>
      </p:sp>
      <p:pic>
        <p:nvPicPr>
          <p:cNvPr id="16386" name="Picture 2" descr="\odo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4480" y="1981200"/>
            <a:ext cx="221996" cy="180975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 rot="16200000">
            <a:off x="131177" y="1926223"/>
            <a:ext cx="685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/>
              <a:t>Right</a:t>
            </a:r>
            <a:endParaRPr lang="en-US" sz="1600" b="1" i="1" dirty="0"/>
          </a:p>
        </p:txBody>
      </p:sp>
      <p:sp>
        <p:nvSpPr>
          <p:cNvPr id="26" name="TextBox 25"/>
          <p:cNvSpPr txBox="1"/>
          <p:nvPr/>
        </p:nvSpPr>
        <p:spPr>
          <a:xfrm rot="16200000">
            <a:off x="2417177" y="1850023"/>
            <a:ext cx="685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/>
              <a:t>Left</a:t>
            </a:r>
            <a:endParaRPr lang="en-US" sz="1600" b="1" i="1" dirty="0"/>
          </a:p>
        </p:txBody>
      </p:sp>
      <p:pic>
        <p:nvPicPr>
          <p:cNvPr id="28" name="Picture 27" descr="StripOrien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" y="3926380"/>
            <a:ext cx="5105400" cy="2017219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3124200" y="3200400"/>
            <a:ext cx="3581400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i="1" dirty="0" smtClean="0"/>
              <a:t>Every detector consists of 12 Si strips. </a:t>
            </a:r>
            <a:endParaRPr lang="en-US" sz="1600" b="1" i="1" dirty="0"/>
          </a:p>
        </p:txBody>
      </p:sp>
      <p:sp>
        <p:nvSpPr>
          <p:cNvPr id="37" name="TextBox 36"/>
          <p:cNvSpPr txBox="1"/>
          <p:nvPr/>
        </p:nvSpPr>
        <p:spPr>
          <a:xfrm>
            <a:off x="5410200" y="4267200"/>
            <a:ext cx="3581400" cy="110799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Carbon target foils:</a:t>
            </a:r>
          </a:p>
          <a:p>
            <a:r>
              <a:rPr lang="en-US" sz="1600" b="1" dirty="0" smtClean="0"/>
              <a:t>    </a:t>
            </a:r>
            <a:r>
              <a:rPr lang="en-US" sz="1600" b="1" i="1" dirty="0" smtClean="0"/>
              <a:t>Thickness: 27 nm</a:t>
            </a:r>
          </a:p>
          <a:p>
            <a:r>
              <a:rPr lang="en-US" sz="1600" b="1" i="1" dirty="0" smtClean="0"/>
              <a:t>    Width:       50 and 125 </a:t>
            </a:r>
            <a:r>
              <a:rPr lang="en-US" sz="1600" b="1" i="1" dirty="0" smtClean="0">
                <a:sym typeface="Symbol"/>
              </a:rPr>
              <a:t>m (Vertical)</a:t>
            </a:r>
            <a:r>
              <a:rPr lang="en-US" sz="1600" b="1" i="1" dirty="0" smtClean="0"/>
              <a:t> </a:t>
            </a:r>
          </a:p>
          <a:p>
            <a:r>
              <a:rPr lang="en-US" sz="1600" b="1" i="1" dirty="0" smtClean="0"/>
              <a:t>	   75 and 125 </a:t>
            </a:r>
            <a:r>
              <a:rPr lang="en-US" sz="1600" b="1" i="1" dirty="0" smtClean="0">
                <a:sym typeface="Symbol"/>
              </a:rPr>
              <a:t>m (Horizontal</a:t>
            </a:r>
            <a:r>
              <a:rPr lang="en-US" sz="1600" b="1" dirty="0" smtClean="0">
                <a:sym typeface="Symbol"/>
              </a:rPr>
              <a:t>)</a:t>
            </a:r>
            <a:r>
              <a:rPr lang="en-US" sz="1600" b="1" dirty="0" smtClean="0"/>
              <a:t> </a:t>
            </a:r>
            <a:endParaRPr lang="en-US" sz="16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87362"/>
          </a:xfrm>
        </p:spPr>
        <p:txBody>
          <a:bodyPr>
            <a:noAutofit/>
          </a:bodyPr>
          <a:lstStyle/>
          <a:p>
            <a:r>
              <a:rPr lang="en-US" sz="3200" b="1" i="1" dirty="0" smtClean="0"/>
              <a:t>Proton-Carbon </a:t>
            </a:r>
            <a:r>
              <a:rPr lang="en-US" sz="3200" b="1" i="1" dirty="0" err="1" smtClean="0"/>
              <a:t>Polarimeter</a:t>
            </a:r>
            <a:r>
              <a:rPr lang="en-US" sz="3200" b="1" i="1" dirty="0" smtClean="0"/>
              <a:t> kinematics</a:t>
            </a:r>
            <a:endParaRPr lang="en-US" sz="3200" b="1" i="1" dirty="0"/>
          </a:p>
        </p:txBody>
      </p:sp>
      <p:pic>
        <p:nvPicPr>
          <p:cNvPr id="5" name="Picture 4" descr="pC_planvie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0" y="685800"/>
            <a:ext cx="2286000" cy="1622322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228600" y="533400"/>
            <a:ext cx="4495800" cy="1981200"/>
            <a:chOff x="304800" y="1676400"/>
            <a:chExt cx="5537199" cy="2362200"/>
          </a:xfrm>
        </p:grpSpPr>
        <p:pic>
          <p:nvPicPr>
            <p:cNvPr id="4" name="Picture 3" descr="pC_schematics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4800" y="1676400"/>
              <a:ext cx="5537199" cy="236220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1752600" y="1676400"/>
              <a:ext cx="2209800" cy="381000"/>
            </a:xfrm>
            <a:prstGeom prst="rect">
              <a:avLst/>
            </a:prstGeom>
            <a:solidFill>
              <a:schemeClr val="bg1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886200" y="2819400"/>
              <a:ext cx="12954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5486400" y="6096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Plan view</a:t>
            </a:r>
            <a:endParaRPr lang="en-US" u="sng" dirty="0"/>
          </a:p>
        </p:txBody>
      </p:sp>
      <p:pic>
        <p:nvPicPr>
          <p:cNvPr id="2050" name="Picture 2" descr="0.009&lt;|t|&lt;0.022~~(GeV/c)^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4876800"/>
            <a:ext cx="3438525" cy="342900"/>
          </a:xfrm>
          <a:prstGeom prst="rect">
            <a:avLst/>
          </a:prstGeom>
          <a:noFill/>
        </p:spPr>
      </p:pic>
      <p:pic>
        <p:nvPicPr>
          <p:cNvPr id="2052" name="Picture 4" descr="|t| = 2M_CT_\mathrm{kin}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53000" y="2590800"/>
            <a:ext cx="1752600" cy="333828"/>
          </a:xfrm>
          <a:prstGeom prst="rect">
            <a:avLst/>
          </a:prstGeom>
          <a:noFill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81600" y="5257800"/>
            <a:ext cx="3048000" cy="348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4648200" y="4495800"/>
            <a:ext cx="403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u="sng" dirty="0" smtClean="0"/>
              <a:t>Event selection in RHIC/AGS </a:t>
            </a:r>
            <a:r>
              <a:rPr lang="en-US" sz="1600" b="1" i="1" u="sng" dirty="0" err="1" smtClean="0"/>
              <a:t>pC</a:t>
            </a:r>
            <a:r>
              <a:rPr lang="en-US" sz="1600" b="1" i="1" u="sng" dirty="0" smtClean="0"/>
              <a:t> </a:t>
            </a:r>
            <a:r>
              <a:rPr lang="en-US" sz="1600" b="1" i="1" u="sng" dirty="0" err="1" smtClean="0"/>
              <a:t>polarimeters</a:t>
            </a:r>
            <a:r>
              <a:rPr lang="en-US" sz="1600" b="1" i="1" u="sng" dirty="0" smtClean="0"/>
              <a:t>:</a:t>
            </a:r>
            <a:endParaRPr lang="en-US" sz="1600" b="1" i="1" u="sng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EE075-043A-4F26-BB58-4977CF5E5804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PSTP 2013, University of Virginia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D5B5C-7CF9-4D31-95AE-59820AF37F6A}" type="datetime1">
              <a:rPr lang="en-US" smtClean="0"/>
              <a:pPr/>
              <a:t>9/12/2013</a:t>
            </a:fld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81000" y="2438400"/>
            <a:ext cx="4038600" cy="13849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i="1" dirty="0" smtClean="0"/>
              <a:t>Beam polarization </a:t>
            </a:r>
            <a:r>
              <a:rPr lang="en-US" sz="1600" b="1" i="1" dirty="0" smtClean="0">
                <a:solidFill>
                  <a:srgbClr val="0000FF"/>
                </a:solidFill>
              </a:rPr>
              <a:t>P</a:t>
            </a:r>
            <a:r>
              <a:rPr lang="en-US" sz="1600" b="1" i="1" dirty="0" smtClean="0"/>
              <a:t> may be derived from the left-right asymmetry of the low energy (</a:t>
            </a:r>
            <a:r>
              <a:rPr lang="en-US" sz="1600" b="1" i="1" dirty="0" err="1" smtClean="0"/>
              <a:t>Coulom</a:t>
            </a:r>
            <a:r>
              <a:rPr lang="en-US" sz="1600" b="1" i="1" dirty="0" smtClean="0"/>
              <a:t>-Nuclear Interference region) recoil Carbon production:</a:t>
            </a:r>
          </a:p>
          <a:p>
            <a:pPr algn="ctr"/>
            <a:r>
              <a:rPr lang="en-US" sz="2000" b="1" i="1" dirty="0" smtClean="0">
                <a:solidFill>
                  <a:srgbClr val="0000FF"/>
                </a:solidFill>
              </a:rPr>
              <a:t>a</a:t>
            </a:r>
            <a:r>
              <a:rPr lang="en-US" sz="2000" b="1" i="1" baseline="-25000" dirty="0" smtClean="0">
                <a:solidFill>
                  <a:srgbClr val="0000FF"/>
                </a:solidFill>
              </a:rPr>
              <a:t>LR</a:t>
            </a:r>
            <a:r>
              <a:rPr lang="en-US" sz="2000" b="1" i="1" dirty="0" smtClean="0">
                <a:solidFill>
                  <a:srgbClr val="0000FF"/>
                </a:solidFill>
              </a:rPr>
              <a:t> = A</a:t>
            </a:r>
            <a:r>
              <a:rPr lang="en-US" sz="2000" b="1" i="1" baseline="-25000" dirty="0" smtClean="0">
                <a:solidFill>
                  <a:srgbClr val="0000FF"/>
                </a:solidFill>
              </a:rPr>
              <a:t>N</a:t>
            </a:r>
            <a:r>
              <a:rPr lang="en-US" sz="2000" b="1" i="1" dirty="0" smtClean="0">
                <a:solidFill>
                  <a:srgbClr val="0000FF"/>
                </a:solidFill>
              </a:rPr>
              <a:t>(t) P</a:t>
            </a:r>
            <a:endParaRPr lang="en-US" sz="2000" b="1" i="1" dirty="0">
              <a:solidFill>
                <a:srgbClr val="0000FF"/>
              </a:solidFill>
            </a:endParaRPr>
          </a:p>
        </p:txBody>
      </p:sp>
      <p:pic>
        <p:nvPicPr>
          <p:cNvPr id="20" name="Picture 19" descr="AN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04800" y="3809999"/>
            <a:ext cx="3707972" cy="2514601"/>
          </a:xfrm>
          <a:prstGeom prst="rect">
            <a:avLst/>
          </a:prstGeom>
        </p:spPr>
      </p:pic>
      <p:pic>
        <p:nvPicPr>
          <p:cNvPr id="35844" name="Picture 4" descr="\theta \approx \left( 1+\frac{M_\mathrm{C}}{p_\mathrm{beam}}\right)\sqrt{\frac{T_\mathrm{kin}}{2M_\mathrm{C}}} + {\color{red} \theta_\mathrm{mult}}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953000" y="3048000"/>
            <a:ext cx="3209925" cy="589578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4953000" y="3733800"/>
            <a:ext cx="327660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i="1" dirty="0" smtClean="0"/>
              <a:t>Multiple scattering </a:t>
            </a:r>
            <a:r>
              <a:rPr lang="en-US" sz="1400" b="1" i="1" dirty="0" smtClean="0">
                <a:solidFill>
                  <a:srgbClr val="FF0000"/>
                </a:solidFill>
                <a:sym typeface="Symbol"/>
              </a:rPr>
              <a:t></a:t>
            </a:r>
            <a:r>
              <a:rPr lang="en-US" sz="1400" b="1" i="1" baseline="-25000" dirty="0" err="1" smtClean="0">
                <a:solidFill>
                  <a:srgbClr val="FF0000"/>
                </a:solidFill>
                <a:sym typeface="Symbol"/>
              </a:rPr>
              <a:t>mult</a:t>
            </a:r>
            <a:r>
              <a:rPr lang="en-US" sz="1400" b="1" i="1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en-US" sz="1400" b="1" i="1" dirty="0" smtClean="0"/>
              <a:t>in the target is essential for the AGS </a:t>
            </a:r>
            <a:r>
              <a:rPr lang="en-US" sz="1400" b="1" i="1" dirty="0" err="1" smtClean="0"/>
              <a:t>polarimeter</a:t>
            </a:r>
            <a:endParaRPr lang="en-US" sz="1400" b="1" i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US" sz="3200" b="1" i="1" dirty="0" smtClean="0"/>
              <a:t>Measurement Types</a:t>
            </a:r>
            <a:endParaRPr lang="en-US" sz="3200" b="1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6F274-2E8F-4F68-B725-EDD2FA043558}" type="datetime1">
              <a:rPr lang="en-US" smtClean="0"/>
              <a:pPr/>
              <a:t>9/12/2013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PSTP 2013, University of Virginia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EE075-043A-4F26-BB58-4977CF5E5804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8" name="Picture 7" descr="Targe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609600"/>
            <a:ext cx="2067608" cy="1981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19400" y="685800"/>
            <a:ext cx="4953000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The target is being moved in/out the beam every AGS cycle (4 sec)</a:t>
            </a:r>
            <a:endParaRPr lang="en-US" b="1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2743200" y="1676400"/>
            <a:ext cx="6019800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b="1" u="sng" dirty="0" smtClean="0"/>
              <a:t>Fixed Target measurement:</a:t>
            </a:r>
            <a:r>
              <a:rPr lang="en-US" dirty="0" smtClean="0"/>
              <a:t>   </a:t>
            </a:r>
            <a:r>
              <a:rPr lang="en-US" i="1" dirty="0" smtClean="0">
                <a:solidFill>
                  <a:srgbClr val="0000FF"/>
                </a:solidFill>
              </a:rPr>
              <a:t>target is putt to the center of beam, polarization is measured at flattop. Constant rate in the detectors.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b="1" u="sng" dirty="0" smtClean="0"/>
              <a:t>Profile (moving target) measurement: </a:t>
            </a:r>
            <a:r>
              <a:rPr lang="en-US" dirty="0" smtClean="0"/>
              <a:t>  </a:t>
            </a:r>
            <a:r>
              <a:rPr lang="en-US" i="1" dirty="0" smtClean="0">
                <a:solidFill>
                  <a:srgbClr val="0000FF"/>
                </a:solidFill>
              </a:rPr>
              <a:t>target is uniformly moving during the measurements. Rate in the detectors follows the beam profile.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b="1" u="sng" dirty="0" smtClean="0"/>
              <a:t>Ramp measurement: </a:t>
            </a:r>
            <a:r>
              <a:rPr lang="en-US" b="1" dirty="0" smtClean="0"/>
              <a:t>  </a:t>
            </a:r>
            <a:r>
              <a:rPr lang="en-US" i="1" dirty="0" smtClean="0">
                <a:solidFill>
                  <a:srgbClr val="0000FF"/>
                </a:solidFill>
              </a:rPr>
              <a:t>the fixed target measurement during the acceleration. Polarization flips at integer values of G</a:t>
            </a:r>
            <a:r>
              <a:rPr lang="el-GR" i="1" dirty="0" smtClean="0">
                <a:solidFill>
                  <a:srgbClr val="0000FF"/>
                </a:solidFill>
              </a:rPr>
              <a:t>γ</a:t>
            </a:r>
            <a:r>
              <a:rPr lang="en-US" i="1" dirty="0" smtClean="0">
                <a:solidFill>
                  <a:srgbClr val="0000FF"/>
                </a:solidFill>
              </a:rPr>
              <a:t>.</a:t>
            </a:r>
            <a:endParaRPr lang="en-US" i="1" dirty="0">
              <a:solidFill>
                <a:srgbClr val="0000FF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0" y="4191000"/>
            <a:ext cx="9144000" cy="2176364"/>
            <a:chOff x="0" y="4343400"/>
            <a:chExt cx="9144000" cy="2176364"/>
          </a:xfrm>
        </p:grpSpPr>
        <p:pic>
          <p:nvPicPr>
            <p:cNvPr id="11" name="Picture 10" descr="Ramp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72009" y="4495800"/>
              <a:ext cx="2871991" cy="1947672"/>
            </a:xfrm>
            <a:prstGeom prst="rect">
              <a:avLst/>
            </a:prstGeom>
          </p:spPr>
        </p:pic>
        <p:pic>
          <p:nvPicPr>
            <p:cNvPr id="12" name="Picture 11" descr="FixedTarge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4572000"/>
              <a:ext cx="3017520" cy="1947764"/>
            </a:xfrm>
            <a:prstGeom prst="rect">
              <a:avLst/>
            </a:prstGeom>
          </p:spPr>
        </p:pic>
        <p:pic>
          <p:nvPicPr>
            <p:cNvPr id="14" name="Picture 13" descr="SweepTarget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24200" y="4572000"/>
              <a:ext cx="3017520" cy="1947764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3581400" y="4343400"/>
              <a:ext cx="1524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i="1" dirty="0" err="1" smtClean="0">
                  <a:solidFill>
                    <a:srgbClr val="FF0000"/>
                  </a:solidFill>
                </a:rPr>
                <a:t>Mooving</a:t>
              </a:r>
              <a:r>
                <a:rPr lang="en-US" sz="1400" b="1" i="1" dirty="0" smtClean="0">
                  <a:solidFill>
                    <a:srgbClr val="FF0000"/>
                  </a:solidFill>
                </a:rPr>
                <a:t> Target:</a:t>
              </a:r>
              <a:endParaRPr lang="en-US" sz="1400" b="1" i="1" dirty="0">
                <a:solidFill>
                  <a:srgbClr val="FF000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57200" y="4343400"/>
              <a:ext cx="1295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i="1" dirty="0" smtClean="0">
                  <a:solidFill>
                    <a:srgbClr val="FF0000"/>
                  </a:solidFill>
                </a:rPr>
                <a:t>Fixed Target:</a:t>
              </a:r>
              <a:endParaRPr lang="en-US" sz="1400" b="1" i="1" dirty="0">
                <a:solidFill>
                  <a:srgbClr val="FF000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705600" y="4419600"/>
              <a:ext cx="1981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i="1" dirty="0" smtClean="0">
                  <a:solidFill>
                    <a:srgbClr val="FF0000"/>
                  </a:solidFill>
                </a:rPr>
                <a:t>Ramp Measurement:</a:t>
              </a:r>
              <a:endParaRPr lang="en-US" sz="1400" b="1" i="1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20" name="Straight Arrow Connector 19"/>
          <p:cNvCxnSpPr>
            <a:stCxn id="9" idx="1"/>
          </p:cNvCxnSpPr>
          <p:nvPr/>
        </p:nvCxnSpPr>
        <p:spPr>
          <a:xfrm flipH="1">
            <a:off x="1981200" y="1008966"/>
            <a:ext cx="838200" cy="362634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04800" y="2057400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beam</a:t>
            </a:r>
            <a:endParaRPr lang="en-US" sz="1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639762"/>
          </a:xfrm>
        </p:spPr>
        <p:txBody>
          <a:bodyPr>
            <a:normAutofit/>
          </a:bodyPr>
          <a:lstStyle/>
          <a:p>
            <a:r>
              <a:rPr lang="en-US" sz="3200" b="1" i="1" dirty="0" smtClean="0"/>
              <a:t>Polarization Measurement</a:t>
            </a:r>
            <a:endParaRPr lang="en-US" sz="3200" b="1" i="1" dirty="0"/>
          </a:p>
        </p:txBody>
      </p:sp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685800"/>
            <a:ext cx="2667000" cy="3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1600200"/>
            <a:ext cx="3429000" cy="3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" name="TextBox 33"/>
          <p:cNvSpPr txBox="1"/>
          <p:nvPr/>
        </p:nvSpPr>
        <p:spPr>
          <a:xfrm>
            <a:off x="3200400" y="685800"/>
            <a:ext cx="3429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u="sng" dirty="0" smtClean="0"/>
              <a:t>Spin dependent amplitude:</a:t>
            </a:r>
            <a:endParaRPr lang="en-US" b="1" i="1" u="sng" dirty="0"/>
          </a:p>
        </p:txBody>
      </p:sp>
      <p:sp>
        <p:nvSpPr>
          <p:cNvPr id="35" name="TextBox 34"/>
          <p:cNvSpPr txBox="1"/>
          <p:nvPr/>
        </p:nvSpPr>
        <p:spPr>
          <a:xfrm>
            <a:off x="3200400" y="15240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u="sng" dirty="0" smtClean="0"/>
              <a:t>Rate in the detector:</a:t>
            </a:r>
            <a:endParaRPr lang="en-US" b="1" i="1" u="sng" dirty="0"/>
          </a:p>
        </p:txBody>
      </p:sp>
      <p:sp>
        <p:nvSpPr>
          <p:cNvPr id="36" name="Down Arrow 35"/>
          <p:cNvSpPr/>
          <p:nvPr/>
        </p:nvSpPr>
        <p:spPr>
          <a:xfrm>
            <a:off x="5410200" y="1066800"/>
            <a:ext cx="6096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441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2819400"/>
            <a:ext cx="201168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42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0400" y="3581400"/>
            <a:ext cx="2114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43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2800" y="4648200"/>
            <a:ext cx="2973659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" name="TextBox 40"/>
          <p:cNvSpPr txBox="1"/>
          <p:nvPr/>
        </p:nvSpPr>
        <p:spPr>
          <a:xfrm>
            <a:off x="609600" y="28956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7030A0"/>
                </a:solidFill>
              </a:rPr>
              <a:t>1. Spin Flip (one detector):</a:t>
            </a:r>
            <a:endParaRPr lang="en-US" b="1" i="1" dirty="0">
              <a:solidFill>
                <a:srgbClr val="7030A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09600" y="35814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7030A0"/>
                </a:solidFill>
              </a:rPr>
              <a:t>2. Left-right asymmetry</a:t>
            </a:r>
          </a:p>
          <a:p>
            <a:r>
              <a:rPr lang="en-US" b="1" i="1" dirty="0" smtClean="0">
                <a:solidFill>
                  <a:srgbClr val="7030A0"/>
                </a:solidFill>
              </a:rPr>
              <a:t>   (two detectors)</a:t>
            </a:r>
            <a:endParaRPr lang="en-US" b="1" i="1" dirty="0">
              <a:solidFill>
                <a:srgbClr val="7030A0"/>
              </a:solidFill>
            </a:endParaRPr>
          </a:p>
        </p:txBody>
      </p:sp>
      <p:sp>
        <p:nvSpPr>
          <p:cNvPr id="43" name="Down Arrow 42"/>
          <p:cNvSpPr/>
          <p:nvPr/>
        </p:nvSpPr>
        <p:spPr>
          <a:xfrm>
            <a:off x="5410200" y="2057400"/>
            <a:ext cx="6096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Down Arrow 43"/>
          <p:cNvSpPr/>
          <p:nvPr/>
        </p:nvSpPr>
        <p:spPr>
          <a:xfrm>
            <a:off x="3733800" y="4267200"/>
            <a:ext cx="609600" cy="381000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304800" y="4876800"/>
            <a:ext cx="2590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Square-root  formula: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524000" y="5638800"/>
            <a:ext cx="57150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0000"/>
                </a:solidFill>
              </a:rPr>
              <a:t>Combining “spin flip” and “left/right asymmetry” methods allows us to suppress systematic errors 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EE075-043A-4F26-BB58-4977CF5E5804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0" name="Footer Placeholder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PSTP 2013, University of Virginia</a:t>
            </a:r>
            <a:endParaRPr lang="en-US" dirty="0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1A4B5-6522-4770-97F1-CA9A054B850F}" type="datetime1">
              <a:rPr lang="en-US" smtClean="0"/>
              <a:pPr/>
              <a:t>9/12/2013</a:t>
            </a:fld>
            <a:endParaRPr lang="en-US" dirty="0"/>
          </a:p>
        </p:txBody>
      </p:sp>
      <p:grpSp>
        <p:nvGrpSpPr>
          <p:cNvPr id="53" name="Group 52"/>
          <p:cNvGrpSpPr/>
          <p:nvPr/>
        </p:nvGrpSpPr>
        <p:grpSpPr>
          <a:xfrm>
            <a:off x="152400" y="609600"/>
            <a:ext cx="2898648" cy="1603248"/>
            <a:chOff x="152400" y="762000"/>
            <a:chExt cx="2898648" cy="1603248"/>
          </a:xfrm>
        </p:grpSpPr>
        <p:sp>
          <p:nvSpPr>
            <p:cNvPr id="52" name="Rectangle 51"/>
            <p:cNvSpPr/>
            <p:nvPr/>
          </p:nvSpPr>
          <p:spPr>
            <a:xfrm>
              <a:off x="152400" y="838200"/>
              <a:ext cx="2898648" cy="1527048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152400" y="762000"/>
              <a:ext cx="2895600" cy="1524000"/>
              <a:chOff x="1215770" y="762000"/>
              <a:chExt cx="3160535" cy="1676400"/>
            </a:xfrm>
          </p:grpSpPr>
          <p:sp>
            <p:nvSpPr>
              <p:cNvPr id="16" name="Down Arrow 15"/>
              <p:cNvSpPr/>
              <p:nvPr/>
            </p:nvSpPr>
            <p:spPr>
              <a:xfrm flipV="1">
                <a:off x="2667000" y="1905000"/>
                <a:ext cx="152400" cy="533400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Oval 4"/>
              <p:cNvSpPr/>
              <p:nvPr/>
            </p:nvSpPr>
            <p:spPr>
              <a:xfrm>
                <a:off x="2590800" y="2057400"/>
                <a:ext cx="304800" cy="304800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" name="Straight Connector 6"/>
              <p:cNvCxnSpPr>
                <a:stCxn id="5" idx="3"/>
                <a:endCxn id="5" idx="7"/>
              </p:cNvCxnSpPr>
              <p:nvPr/>
            </p:nvCxnSpPr>
            <p:spPr>
              <a:xfrm rot="5400000" flipH="1" flipV="1">
                <a:off x="2635437" y="2102037"/>
                <a:ext cx="215526" cy="215526"/>
              </a:xfrm>
              <a:prstGeom prst="line">
                <a:avLst/>
              </a:prstGeom>
              <a:ln w="254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>
                <a:stCxn id="5" idx="1"/>
                <a:endCxn id="5" idx="5"/>
              </p:cNvCxnSpPr>
              <p:nvPr/>
            </p:nvCxnSpPr>
            <p:spPr>
              <a:xfrm rot="16200000" flipH="1">
                <a:off x="2635437" y="2102037"/>
                <a:ext cx="215526" cy="215526"/>
              </a:xfrm>
              <a:prstGeom prst="line">
                <a:avLst/>
              </a:prstGeom>
              <a:ln w="254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5400000" flipH="1" flipV="1">
                <a:off x="2133600" y="1600200"/>
                <a:ext cx="12192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/>
              <p:nvPr/>
            </p:nvCxnSpPr>
            <p:spPr>
              <a:xfrm flipV="1">
                <a:off x="2743200" y="1371600"/>
                <a:ext cx="1219200" cy="838200"/>
              </a:xfrm>
              <a:prstGeom prst="straightConnector1">
                <a:avLst/>
              </a:prstGeom>
              <a:ln w="5715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Rectangle 23"/>
              <p:cNvSpPr/>
              <p:nvPr/>
            </p:nvSpPr>
            <p:spPr>
              <a:xfrm rot="3300000">
                <a:off x="3854312" y="1270434"/>
                <a:ext cx="381000" cy="152400"/>
              </a:xfrm>
              <a:prstGeom prst="rect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8434" name="Picture 2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2362200" y="1600200"/>
                <a:ext cx="438150" cy="438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8435" name="Picture 3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3657600" y="1524000"/>
                <a:ext cx="718705" cy="527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8437" name="Picture 5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2895600" y="1447800"/>
                <a:ext cx="338667" cy="30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33" name="Rectangle 32"/>
              <p:cNvSpPr/>
              <p:nvPr/>
            </p:nvSpPr>
            <p:spPr>
              <a:xfrm rot="-3300000">
                <a:off x="1316736" y="1271016"/>
                <a:ext cx="381000" cy="152400"/>
              </a:xfrm>
              <a:prstGeom prst="rect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8" name="Straight Connector 37"/>
              <p:cNvCxnSpPr>
                <a:endCxn id="33" idx="2"/>
              </p:cNvCxnSpPr>
              <p:nvPr/>
            </p:nvCxnSpPr>
            <p:spPr>
              <a:xfrm flipH="1" flipV="1">
                <a:off x="1569655" y="1390923"/>
                <a:ext cx="1173545" cy="818877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TextBox 39"/>
              <p:cNvSpPr txBox="1"/>
              <p:nvPr/>
            </p:nvSpPr>
            <p:spPr>
              <a:xfrm>
                <a:off x="4038600" y="762000"/>
                <a:ext cx="228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i="1" dirty="0" smtClean="0">
                    <a:solidFill>
                      <a:srgbClr val="7030A0"/>
                    </a:solidFill>
                  </a:rPr>
                  <a:t>R</a:t>
                </a:r>
                <a:endParaRPr lang="en-US" sz="2800" i="1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1215770" y="834887"/>
                <a:ext cx="228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i="1" dirty="0" smtClean="0">
                    <a:solidFill>
                      <a:srgbClr val="7030A0"/>
                    </a:solidFill>
                  </a:rPr>
                  <a:t>L</a:t>
                </a:r>
                <a:endParaRPr lang="en-US" sz="2800" i="1" dirty="0">
                  <a:solidFill>
                    <a:srgbClr val="7030A0"/>
                  </a:solidFill>
                </a:endParaRPr>
              </a:p>
            </p:txBody>
          </p:sp>
        </p:grpSp>
      </p:grpSp>
      <p:sp>
        <p:nvSpPr>
          <p:cNvPr id="54" name="TextBox 53"/>
          <p:cNvSpPr txBox="1"/>
          <p:nvPr/>
        </p:nvSpPr>
        <p:spPr>
          <a:xfrm>
            <a:off x="0" y="2438400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T</a:t>
            </a:r>
            <a:r>
              <a:rPr lang="en-US" b="1" i="1" u="sng" dirty="0" smtClean="0"/>
              <a:t>wo methods to measure </a:t>
            </a:r>
            <a:r>
              <a:rPr lang="en-US" b="1" i="1" u="sng" dirty="0" err="1" smtClean="0"/>
              <a:t>polarisation</a:t>
            </a:r>
            <a:r>
              <a:rPr lang="en-US" b="1" i="1" u="sng" dirty="0" smtClean="0"/>
              <a:t>:</a:t>
            </a:r>
            <a:endParaRPr lang="en-US" b="1" i="1" u="sng" dirty="0"/>
          </a:p>
        </p:txBody>
      </p:sp>
      <p:sp>
        <p:nvSpPr>
          <p:cNvPr id="55" name="TextBox 54"/>
          <p:cNvSpPr txBox="1"/>
          <p:nvPr/>
        </p:nvSpPr>
        <p:spPr>
          <a:xfrm>
            <a:off x="5486400" y="2743200"/>
            <a:ext cx="335280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i="1" dirty="0" smtClean="0"/>
              <a:t>Beam intensity has to be controlled with 10</a:t>
            </a:r>
            <a:r>
              <a:rPr lang="en-US" sz="1400" b="1" i="1" baseline="30000" dirty="0" smtClean="0"/>
              <a:t>-4</a:t>
            </a:r>
            <a:r>
              <a:rPr lang="en-US" sz="1400" b="1" i="1" dirty="0" smtClean="0"/>
              <a:t> accuracy.</a:t>
            </a:r>
            <a:endParaRPr lang="en-US" sz="1400" b="1" i="1" dirty="0"/>
          </a:p>
        </p:txBody>
      </p:sp>
      <p:sp>
        <p:nvSpPr>
          <p:cNvPr id="56" name="TextBox 55"/>
          <p:cNvSpPr txBox="1"/>
          <p:nvPr/>
        </p:nvSpPr>
        <p:spPr>
          <a:xfrm>
            <a:off x="5486400" y="3581400"/>
            <a:ext cx="335280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i="1" dirty="0" smtClean="0"/>
              <a:t>Detector </a:t>
            </a:r>
            <a:r>
              <a:rPr lang="en-US" sz="1400" b="1" i="1" dirty="0" err="1" smtClean="0"/>
              <a:t>acceptamces</a:t>
            </a:r>
            <a:r>
              <a:rPr lang="en-US" sz="1400" b="1" i="1" dirty="0" smtClean="0"/>
              <a:t> has to be controlled with 10</a:t>
            </a:r>
            <a:r>
              <a:rPr lang="en-US" sz="1400" b="1" i="1" baseline="30000" dirty="0" smtClean="0"/>
              <a:t>-4</a:t>
            </a:r>
            <a:r>
              <a:rPr lang="en-US" sz="1400" b="1" i="1" dirty="0" smtClean="0"/>
              <a:t> accuracy.</a:t>
            </a:r>
            <a:endParaRPr lang="en-US" sz="1400" b="1" i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2012.12.05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CniPol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EE075-043A-4F26-BB58-4977CF5E5804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0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/>
              <a:t>Square Root Formula in details</a:t>
            </a:r>
            <a:endParaRPr lang="en-US" sz="2800" b="1" i="1" dirty="0"/>
          </a:p>
        </p:txBody>
      </p:sp>
      <p:sp>
        <p:nvSpPr>
          <p:cNvPr id="24" name="TextBox 23"/>
          <p:cNvSpPr txBox="1"/>
          <p:nvPr/>
        </p:nvSpPr>
        <p:spPr>
          <a:xfrm>
            <a:off x="1447800" y="5105400"/>
            <a:ext cx="617220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0000"/>
                </a:solidFill>
              </a:rPr>
              <a:t>Square root formula is </a:t>
            </a:r>
            <a:r>
              <a:rPr lang="en-US" b="1" i="1" u="sng" dirty="0" smtClean="0">
                <a:solidFill>
                  <a:srgbClr val="FF0000"/>
                </a:solidFill>
              </a:rPr>
              <a:t>absolutely</a:t>
            </a:r>
            <a:r>
              <a:rPr lang="en-US" b="1" i="1" dirty="0" smtClean="0">
                <a:solidFill>
                  <a:srgbClr val="FF0000"/>
                </a:solidFill>
              </a:rPr>
              <a:t> valid as long as there is </a:t>
            </a:r>
          </a:p>
          <a:p>
            <a:pPr algn="ctr"/>
            <a:r>
              <a:rPr lang="en-US" b="1" i="1" u="sng" dirty="0" smtClean="0">
                <a:solidFill>
                  <a:srgbClr val="FF0000"/>
                </a:solidFill>
              </a:rPr>
              <a:t>no correlation</a:t>
            </a:r>
            <a:r>
              <a:rPr lang="en-US" b="1" i="1" dirty="0" smtClean="0">
                <a:solidFill>
                  <a:srgbClr val="FF0000"/>
                </a:solidFill>
              </a:rPr>
              <a:t> between </a:t>
            </a:r>
            <a:r>
              <a:rPr lang="en-US" b="1" i="1" dirty="0" smtClean="0">
                <a:solidFill>
                  <a:srgbClr val="0000FF"/>
                </a:solidFill>
              </a:rPr>
              <a:t>a</a:t>
            </a:r>
            <a:r>
              <a:rPr lang="en-US" b="1" i="1" dirty="0" smtClean="0">
                <a:solidFill>
                  <a:srgbClr val="FF0000"/>
                </a:solidFill>
              </a:rPr>
              <a:t>, </a:t>
            </a:r>
            <a:r>
              <a:rPr lang="el-GR" b="1" i="1" dirty="0" smtClean="0">
                <a:solidFill>
                  <a:srgbClr val="0000FF"/>
                </a:solidFill>
              </a:rPr>
              <a:t>ε</a:t>
            </a:r>
            <a:r>
              <a:rPr lang="en-US" b="1" i="1" dirty="0" smtClean="0">
                <a:solidFill>
                  <a:srgbClr val="FF0000"/>
                </a:solidFill>
              </a:rPr>
              <a:t>, and </a:t>
            </a:r>
            <a:r>
              <a:rPr lang="el-GR" b="1" i="1" dirty="0" smtClean="0">
                <a:solidFill>
                  <a:srgbClr val="0000FF"/>
                </a:solidFill>
              </a:rPr>
              <a:t>λ</a:t>
            </a:r>
            <a:r>
              <a:rPr lang="en-US" b="1" i="1" dirty="0" smtClean="0">
                <a:solidFill>
                  <a:srgbClr val="FF0000"/>
                </a:solidFill>
              </a:rPr>
              <a:t>. </a:t>
            </a:r>
          </a:p>
          <a:p>
            <a:pPr algn="ctr"/>
            <a:r>
              <a:rPr lang="en-US" i="1" dirty="0" smtClean="0"/>
              <a:t>(and if we neglect statistical errors in measured number of events)</a:t>
            </a:r>
            <a:endParaRPr lang="en-US" dirty="0"/>
          </a:p>
        </p:txBody>
      </p:sp>
      <p:grpSp>
        <p:nvGrpSpPr>
          <p:cNvPr id="2" name="Group 13"/>
          <p:cNvGrpSpPr/>
          <p:nvPr/>
        </p:nvGrpSpPr>
        <p:grpSpPr>
          <a:xfrm>
            <a:off x="457200" y="2362200"/>
            <a:ext cx="8077200" cy="2110264"/>
            <a:chOff x="533400" y="1371600"/>
            <a:chExt cx="8077200" cy="2110264"/>
          </a:xfrm>
        </p:grpSpPr>
        <p:pic>
          <p:nvPicPr>
            <p:cNvPr id="16" name="Picture 15" descr="Sqrt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3400" y="1371600"/>
              <a:ext cx="2821287" cy="1295400"/>
            </a:xfrm>
            <a:prstGeom prst="rect">
              <a:avLst/>
            </a:prstGeom>
          </p:spPr>
        </p:pic>
        <p:pic>
          <p:nvPicPr>
            <p:cNvPr id="17" name="Picture 16" descr="Phy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86400" y="1524000"/>
              <a:ext cx="2286000" cy="770364"/>
            </a:xfrm>
            <a:prstGeom prst="rect">
              <a:avLst/>
            </a:prstGeom>
          </p:spPr>
        </p:pic>
        <p:sp>
          <p:nvSpPr>
            <p:cNvPr id="19" name="Right Arrow 18"/>
            <p:cNvSpPr/>
            <p:nvPr/>
          </p:nvSpPr>
          <p:spPr>
            <a:xfrm>
              <a:off x="3733800" y="1828800"/>
              <a:ext cx="1524000" cy="3048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810000" y="1600200"/>
              <a:ext cx="1371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i="1" dirty="0" smtClean="0">
                  <a:solidFill>
                    <a:srgbClr val="C00000"/>
                  </a:solidFill>
                </a:rPr>
                <a:t>Exact  solution</a:t>
              </a:r>
              <a:endParaRPr lang="en-US" sz="1400" b="1" i="1" dirty="0">
                <a:solidFill>
                  <a:srgbClr val="C00000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85800" y="2743200"/>
              <a:ext cx="23622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i="1" dirty="0" smtClean="0"/>
                <a:t>a – </a:t>
              </a:r>
              <a:r>
                <a:rPr lang="en-US" sz="1400" b="1" i="1" dirty="0" smtClean="0">
                  <a:solidFill>
                    <a:srgbClr val="0000CC"/>
                  </a:solidFill>
                </a:rPr>
                <a:t>polarization asymmetry</a:t>
              </a:r>
            </a:p>
            <a:p>
              <a:r>
                <a:rPr lang="el-GR" sz="1400" b="1" i="1" dirty="0" smtClean="0"/>
                <a:t>ε</a:t>
              </a:r>
              <a:r>
                <a:rPr lang="en-US" sz="1400" b="1" i="1" dirty="0" smtClean="0"/>
                <a:t> – </a:t>
              </a:r>
              <a:r>
                <a:rPr lang="en-US" sz="1400" b="1" i="1" dirty="0" smtClean="0">
                  <a:solidFill>
                    <a:srgbClr val="0000CC"/>
                  </a:solidFill>
                </a:rPr>
                <a:t>acceptance asymmetry   </a:t>
              </a:r>
            </a:p>
            <a:p>
              <a:r>
                <a:rPr lang="el-GR" sz="1400" b="1" i="1" dirty="0" smtClean="0"/>
                <a:t>λ</a:t>
              </a:r>
              <a:r>
                <a:rPr lang="en-US" sz="1400" b="1" i="1" dirty="0" smtClean="0"/>
                <a:t> – </a:t>
              </a:r>
              <a:r>
                <a:rPr lang="en-US" sz="1400" b="1" i="1" dirty="0" smtClean="0">
                  <a:solidFill>
                    <a:srgbClr val="0000CC"/>
                  </a:solidFill>
                </a:rPr>
                <a:t>intensity asymmetry</a:t>
              </a:r>
              <a:endParaRPr lang="en-US" sz="1400" b="1" i="1" dirty="0">
                <a:solidFill>
                  <a:srgbClr val="0000CC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562600" y="2438400"/>
              <a:ext cx="3048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i="1" dirty="0" smtClean="0"/>
                <a:t>(Plus similar equations for the </a:t>
              </a:r>
              <a:r>
                <a:rPr lang="el-GR" sz="1400" b="1" i="1" dirty="0" smtClean="0">
                  <a:solidFill>
                    <a:srgbClr val="0000FF"/>
                  </a:solidFill>
                </a:rPr>
                <a:t>ε</a:t>
              </a:r>
              <a:r>
                <a:rPr lang="en-US" sz="1400" b="1" i="1" dirty="0" smtClean="0">
                  <a:solidFill>
                    <a:srgbClr val="0000FF"/>
                  </a:solidFill>
                </a:rPr>
                <a:t> </a:t>
              </a:r>
              <a:r>
                <a:rPr lang="en-US" sz="1400" b="1" i="1" dirty="0" smtClean="0"/>
                <a:t>and </a:t>
              </a:r>
              <a:r>
                <a:rPr lang="el-GR" sz="1400" b="1" i="1" dirty="0" smtClean="0">
                  <a:solidFill>
                    <a:srgbClr val="0000FF"/>
                  </a:solidFill>
                </a:rPr>
                <a:t>λ</a:t>
              </a:r>
              <a:r>
                <a:rPr lang="en-US" sz="1400" b="1" i="1" dirty="0" smtClean="0"/>
                <a:t>)</a:t>
              </a:r>
              <a:endParaRPr lang="en-US" sz="1400" b="1" i="1" dirty="0"/>
            </a:p>
          </p:txBody>
        </p:sp>
      </p:grpSp>
      <p:grpSp>
        <p:nvGrpSpPr>
          <p:cNvPr id="3" name="Group 58"/>
          <p:cNvGrpSpPr/>
          <p:nvPr/>
        </p:nvGrpSpPr>
        <p:grpSpPr>
          <a:xfrm>
            <a:off x="2362200" y="685800"/>
            <a:ext cx="3962400" cy="1055132"/>
            <a:chOff x="2209800" y="1447800"/>
            <a:chExt cx="3962400" cy="1055132"/>
          </a:xfrm>
        </p:grpSpPr>
        <p:sp>
          <p:nvSpPr>
            <p:cNvPr id="15" name="Rectangle 14"/>
            <p:cNvSpPr/>
            <p:nvPr/>
          </p:nvSpPr>
          <p:spPr>
            <a:xfrm>
              <a:off x="2438400" y="1676400"/>
              <a:ext cx="76200" cy="5334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867400" y="1676400"/>
              <a:ext cx="76200" cy="5334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/>
            <p:cNvCxnSpPr/>
            <p:nvPr/>
          </p:nvCxnSpPr>
          <p:spPr>
            <a:xfrm flipV="1">
              <a:off x="4114800" y="1600200"/>
              <a:ext cx="0" cy="320040"/>
            </a:xfrm>
            <a:prstGeom prst="line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4114800" y="2057400"/>
              <a:ext cx="0" cy="320040"/>
            </a:xfrm>
            <a:prstGeom prst="line">
              <a:avLst/>
            </a:prstGeom>
            <a:ln w="19050">
              <a:solidFill>
                <a:srgbClr val="0000C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flipV="1">
              <a:off x="4191000" y="1752600"/>
              <a:ext cx="1676400" cy="228600"/>
            </a:xfrm>
            <a:prstGeom prst="straightConnector1">
              <a:avLst/>
            </a:prstGeom>
            <a:ln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flipH="1">
              <a:off x="2514600" y="1981200"/>
              <a:ext cx="1524000" cy="76200"/>
            </a:xfrm>
            <a:prstGeom prst="straightConnector1">
              <a:avLst/>
            </a:prstGeom>
            <a:ln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5943600" y="1600200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i="1" dirty="0" smtClean="0">
                  <a:latin typeface="Bodoni MT" pitchFamily="18" charset="0"/>
                </a:rPr>
                <a:t>R</a:t>
              </a:r>
              <a:endParaRPr lang="en-US" b="1" i="1" dirty="0">
                <a:latin typeface="Bodoni MT" pitchFamily="18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209800" y="1600200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i="1" dirty="0" smtClean="0">
                  <a:latin typeface="Bodoni MT" pitchFamily="18" charset="0"/>
                </a:rPr>
                <a:t>L</a:t>
              </a:r>
              <a:endParaRPr lang="en-US" b="1" i="1" dirty="0">
                <a:latin typeface="Bodoni MT" pitchFamily="18" charset="0"/>
              </a:endParaRPr>
            </a:p>
          </p:txBody>
        </p:sp>
        <p:grpSp>
          <p:nvGrpSpPr>
            <p:cNvPr id="8" name="Group 55"/>
            <p:cNvGrpSpPr/>
            <p:nvPr/>
          </p:nvGrpSpPr>
          <p:grpSpPr>
            <a:xfrm>
              <a:off x="4038600" y="1905000"/>
              <a:ext cx="152400" cy="152400"/>
              <a:chOff x="4648200" y="2362200"/>
              <a:chExt cx="152400" cy="152400"/>
            </a:xfrm>
          </p:grpSpPr>
          <p:sp>
            <p:nvSpPr>
              <p:cNvPr id="47" name="Oval 46"/>
              <p:cNvSpPr/>
              <p:nvPr/>
            </p:nvSpPr>
            <p:spPr>
              <a:xfrm>
                <a:off x="4648200" y="2362200"/>
                <a:ext cx="152400" cy="152400"/>
              </a:xfrm>
              <a:prstGeom prst="ellipse">
                <a:avLst/>
              </a:prstGeom>
              <a:solidFill>
                <a:srgbClr val="00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9" name="Straight Connector 48"/>
              <p:cNvCxnSpPr>
                <a:stCxn id="47" idx="1"/>
                <a:endCxn id="47" idx="5"/>
              </p:cNvCxnSpPr>
              <p:nvPr/>
            </p:nvCxnSpPr>
            <p:spPr>
              <a:xfrm>
                <a:off x="4670518" y="2384518"/>
                <a:ext cx="107764" cy="10776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>
                <a:stCxn id="47" idx="3"/>
                <a:endCxn id="47" idx="7"/>
              </p:cNvCxnSpPr>
              <p:nvPr/>
            </p:nvCxnSpPr>
            <p:spPr>
              <a:xfrm flipV="1">
                <a:off x="4670518" y="2384518"/>
                <a:ext cx="107764" cy="10776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7" name="TextBox 56"/>
            <p:cNvSpPr txBox="1"/>
            <p:nvPr/>
          </p:nvSpPr>
          <p:spPr>
            <a:xfrm>
              <a:off x="4114800" y="1447800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+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114800" y="2133600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00CC"/>
                  </a:solidFill>
                </a:rPr>
                <a:t>-</a:t>
              </a:r>
              <a:endParaRPr lang="en-US" dirty="0">
                <a:solidFill>
                  <a:srgbClr val="0000CC"/>
                </a:solidFill>
              </a:endParaRPr>
            </a:p>
          </p:txBody>
        </p:sp>
      </p:grpSp>
      <p:cxnSp>
        <p:nvCxnSpPr>
          <p:cNvPr id="60" name="Straight Arrow Connector 59"/>
          <p:cNvCxnSpPr/>
          <p:nvPr/>
        </p:nvCxnSpPr>
        <p:spPr>
          <a:xfrm>
            <a:off x="4343400" y="1219200"/>
            <a:ext cx="1600200" cy="7620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892" name="Picture 4" descr="N \sim \left(1+\langle A_N\rangle P\right)\times\mathrm{Acceptance}\times\mathrm{Beam\_Intensity}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1828800"/>
            <a:ext cx="5389839" cy="292608"/>
          </a:xfrm>
          <a:prstGeom prst="rect">
            <a:avLst/>
          </a:prstGeom>
          <a:noFill/>
        </p:spPr>
      </p:pic>
      <p:sp>
        <p:nvSpPr>
          <p:cNvPr id="32" name="TextBox 31"/>
          <p:cNvSpPr txBox="1"/>
          <p:nvPr/>
        </p:nvSpPr>
        <p:spPr>
          <a:xfrm>
            <a:off x="152400" y="18288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Number of events in a detector: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2012.12.05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CniPol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EE075-043A-4F26-BB58-4977CF5E5804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152400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/>
              <a:t>Possible correlation between asymmetries</a:t>
            </a:r>
            <a:endParaRPr lang="en-US" sz="2800" b="1" i="1" dirty="0"/>
          </a:p>
        </p:txBody>
      </p:sp>
      <p:sp>
        <p:nvSpPr>
          <p:cNvPr id="24" name="TextBox 23"/>
          <p:cNvSpPr txBox="1"/>
          <p:nvPr/>
        </p:nvSpPr>
        <p:spPr>
          <a:xfrm>
            <a:off x="152400" y="2971800"/>
            <a:ext cx="6629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solidFill>
                  <a:srgbClr val="FF0000"/>
                </a:solidFill>
                <a:sym typeface="Symbol"/>
              </a:rPr>
              <a:t></a:t>
            </a:r>
            <a:r>
              <a:rPr lang="en-US" sz="1600" b="1" i="1" baseline="-25000" dirty="0" smtClean="0">
                <a:solidFill>
                  <a:srgbClr val="FF0000"/>
                </a:solidFill>
                <a:sym typeface="Symbol"/>
              </a:rPr>
              <a:t></a:t>
            </a:r>
            <a:r>
              <a:rPr lang="en-US" sz="1600" b="1" i="1" dirty="0" smtClean="0">
                <a:solidFill>
                  <a:srgbClr val="0000CC"/>
                </a:solidFill>
                <a:sym typeface="Symbol"/>
              </a:rPr>
              <a:t>  - acceptance asymmetry dependence on beam polarity.</a:t>
            </a:r>
          </a:p>
          <a:p>
            <a:r>
              <a:rPr lang="en-US" sz="1600" b="1" i="1" dirty="0" smtClean="0">
                <a:sym typeface="Symbol"/>
              </a:rPr>
              <a:t>       Possible source: a shift between averaged beam/target positions for</a:t>
            </a:r>
          </a:p>
          <a:p>
            <a:r>
              <a:rPr lang="en-US" sz="1600" b="1" i="1" dirty="0" smtClean="0">
                <a:sym typeface="Symbol"/>
              </a:rPr>
              <a:t>       positive and negative polarities.  </a:t>
            </a:r>
          </a:p>
          <a:p>
            <a:r>
              <a:rPr lang="en-US" sz="1600" b="1" i="1" dirty="0" smtClean="0">
                <a:solidFill>
                  <a:srgbClr val="FF0000"/>
                </a:solidFill>
                <a:sym typeface="Symbol"/>
              </a:rPr>
              <a:t>       Was experimentally estimated to be negligible.</a:t>
            </a:r>
            <a:endParaRPr lang="en-US" sz="1600" b="1" i="1" dirty="0">
              <a:solidFill>
                <a:srgbClr val="FF0000"/>
              </a:solidFill>
            </a:endParaRPr>
          </a:p>
        </p:txBody>
      </p:sp>
      <p:pic>
        <p:nvPicPr>
          <p:cNvPr id="25" name="Picture 24" descr="PolarityAsy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34200" y="3048000"/>
            <a:ext cx="1631068" cy="565313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52400" y="4114800"/>
            <a:ext cx="868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solidFill>
                  <a:srgbClr val="FF0000"/>
                </a:solidFill>
                <a:sym typeface="Symbol"/>
              </a:rPr>
              <a:t></a:t>
            </a:r>
            <a:r>
              <a:rPr lang="en-US" sz="1600" b="1" i="1" baseline="-25000" dirty="0" smtClean="0">
                <a:solidFill>
                  <a:srgbClr val="FF0000"/>
                </a:solidFill>
                <a:sym typeface="Symbol"/>
              </a:rPr>
              <a:t>LR</a:t>
            </a:r>
            <a:r>
              <a:rPr lang="en-US" sz="1600" b="1" i="1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en-US" sz="1600" b="1" i="1" dirty="0" smtClean="0">
                <a:solidFill>
                  <a:srgbClr val="0000CC"/>
                </a:solidFill>
                <a:sym typeface="Symbol"/>
              </a:rPr>
              <a:t>– left right asymmetry of the calculated analyzing power </a:t>
            </a:r>
            <a:r>
              <a:rPr lang="en-US" sz="1600" b="1" i="1" dirty="0" smtClean="0">
                <a:sym typeface="Symbol"/>
              </a:rPr>
              <a:t>due to inaccurate calibration etc.</a:t>
            </a:r>
          </a:p>
          <a:p>
            <a:r>
              <a:rPr lang="en-US" sz="1600" b="1" i="1" dirty="0" smtClean="0">
                <a:sym typeface="Symbol"/>
              </a:rPr>
              <a:t>         </a:t>
            </a:r>
            <a:r>
              <a:rPr lang="en-US" sz="1600" b="1" i="1" dirty="0" smtClean="0">
                <a:solidFill>
                  <a:srgbClr val="FF0000"/>
                </a:solidFill>
                <a:sym typeface="Symbol"/>
              </a:rPr>
              <a:t>May be experimentally evaluated by studying of </a:t>
            </a:r>
            <a:r>
              <a:rPr lang="el-GR" sz="1600" b="1" i="1" dirty="0" smtClean="0">
                <a:solidFill>
                  <a:srgbClr val="FF0000"/>
                </a:solidFill>
              </a:rPr>
              <a:t>λ</a:t>
            </a:r>
            <a:r>
              <a:rPr lang="en-US" sz="1600" b="1" i="1" dirty="0" smtClean="0">
                <a:solidFill>
                  <a:srgbClr val="FF0000"/>
                </a:solidFill>
              </a:rPr>
              <a:t> in different groups of detectors.</a:t>
            </a:r>
            <a:r>
              <a:rPr lang="en-US" sz="1600" b="1" i="1" dirty="0" smtClean="0">
                <a:sym typeface="Symbol"/>
              </a:rPr>
              <a:t> </a:t>
            </a:r>
            <a:endParaRPr lang="en-US" sz="1600" b="1" i="1" dirty="0"/>
          </a:p>
        </p:txBody>
      </p:sp>
      <p:sp>
        <p:nvSpPr>
          <p:cNvPr id="27" name="TextBox 26"/>
          <p:cNvSpPr txBox="1"/>
          <p:nvPr/>
        </p:nvSpPr>
        <p:spPr>
          <a:xfrm>
            <a:off x="152400" y="4800600"/>
            <a:ext cx="807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solidFill>
                  <a:srgbClr val="FF0000"/>
                </a:solidFill>
                <a:sym typeface="Symbol"/>
              </a:rPr>
              <a:t></a:t>
            </a:r>
            <a:r>
              <a:rPr lang="en-US" sz="1600" b="1" i="1" baseline="-25000" dirty="0" smtClean="0">
                <a:solidFill>
                  <a:srgbClr val="FF0000"/>
                </a:solidFill>
                <a:sym typeface="Symbol"/>
              </a:rPr>
              <a:t>± </a:t>
            </a:r>
            <a:r>
              <a:rPr lang="en-US" sz="1600" b="1" i="1" dirty="0" smtClean="0">
                <a:solidFill>
                  <a:srgbClr val="0000CC"/>
                </a:solidFill>
                <a:sym typeface="Symbol"/>
              </a:rPr>
              <a:t>- physics asymmetry (analyzing power) dependence on beam polarity.</a:t>
            </a:r>
          </a:p>
          <a:p>
            <a:r>
              <a:rPr lang="en-US" sz="1600" b="1" i="1" dirty="0" smtClean="0">
                <a:solidFill>
                  <a:srgbClr val="0000CC"/>
                </a:solidFill>
                <a:sym typeface="Symbol"/>
              </a:rPr>
              <a:t>       </a:t>
            </a:r>
            <a:r>
              <a:rPr lang="en-US" sz="1600" b="1" i="1" dirty="0" smtClean="0">
                <a:solidFill>
                  <a:srgbClr val="FF0000"/>
                </a:solidFill>
                <a:sym typeface="Symbol"/>
              </a:rPr>
              <a:t>Was experimentally estimated to be negligible.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52400" y="5486400"/>
            <a:ext cx="8839200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i="1" dirty="0" smtClean="0"/>
              <a:t> </a:t>
            </a:r>
            <a:r>
              <a:rPr lang="en-US" b="1" i="1" dirty="0" smtClean="0">
                <a:solidFill>
                  <a:srgbClr val="C00000"/>
                </a:solidFill>
              </a:rPr>
              <a:t>Systematic errors of the measurements of physics asymmetry </a:t>
            </a:r>
            <a:r>
              <a:rPr lang="en-US" b="1" i="1" dirty="0" smtClean="0">
                <a:solidFill>
                  <a:srgbClr val="0000FF"/>
                </a:solidFill>
              </a:rPr>
              <a:t>a</a:t>
            </a:r>
            <a:r>
              <a:rPr lang="en-US" b="1" i="1" dirty="0" smtClean="0">
                <a:solidFill>
                  <a:srgbClr val="C00000"/>
                </a:solidFill>
              </a:rPr>
              <a:t> are negligible. </a:t>
            </a:r>
          </a:p>
          <a:p>
            <a:pPr>
              <a:buFont typeface="Arial" pitchFamily="34" charset="0"/>
              <a:buChar char="•"/>
            </a:pPr>
            <a:r>
              <a:rPr lang="en-US" b="1" i="1" dirty="0" smtClean="0">
                <a:solidFill>
                  <a:srgbClr val="C00000"/>
                </a:solidFill>
              </a:rPr>
              <a:t> Systematic errors of the measured polarization  are dominated by the accuracy of calculation of analyzing power due to the calibration, backgrounds and knowledge of A</a:t>
            </a:r>
            <a:r>
              <a:rPr lang="en-US" b="1" i="1" baseline="-25000" dirty="0" smtClean="0">
                <a:solidFill>
                  <a:srgbClr val="C00000"/>
                </a:solidFill>
              </a:rPr>
              <a:t>N</a:t>
            </a:r>
            <a:r>
              <a:rPr lang="en-US" b="1" i="1" dirty="0" smtClean="0">
                <a:solidFill>
                  <a:srgbClr val="C00000"/>
                </a:solidFill>
              </a:rPr>
              <a:t>(t).</a:t>
            </a:r>
            <a:endParaRPr lang="en-US" b="1" i="1" dirty="0">
              <a:solidFill>
                <a:srgbClr val="C00000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52400" y="762000"/>
            <a:ext cx="8991600" cy="2110264"/>
            <a:chOff x="152400" y="1219200"/>
            <a:chExt cx="8991600" cy="2110264"/>
          </a:xfrm>
        </p:grpSpPr>
        <p:pic>
          <p:nvPicPr>
            <p:cNvPr id="14" name="Picture 13" descr="Sqrt_mod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2400" y="1219200"/>
              <a:ext cx="4457701" cy="1371600"/>
            </a:xfrm>
            <a:prstGeom prst="rect">
              <a:avLst/>
            </a:prstGeom>
          </p:spPr>
        </p:pic>
        <p:pic>
          <p:nvPicPr>
            <p:cNvPr id="15" name="Picture 14" descr="Corr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91200" y="1371600"/>
              <a:ext cx="3352800" cy="1035070"/>
            </a:xfrm>
            <a:prstGeom prst="rect">
              <a:avLst/>
            </a:prstGeom>
          </p:spPr>
        </p:pic>
        <p:sp>
          <p:nvSpPr>
            <p:cNvPr id="22" name="Right Arrow 21"/>
            <p:cNvSpPr/>
            <p:nvPr/>
          </p:nvSpPr>
          <p:spPr>
            <a:xfrm>
              <a:off x="4724400" y="1676400"/>
              <a:ext cx="609600" cy="3810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/>
            <p:cNvCxnSpPr/>
            <p:nvPr/>
          </p:nvCxnSpPr>
          <p:spPr>
            <a:xfrm flipV="1">
              <a:off x="7924800" y="1752600"/>
              <a:ext cx="304800" cy="3048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8077200" y="2133600"/>
              <a:ext cx="304800" cy="3048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8686800" y="2057400"/>
              <a:ext cx="304800" cy="3048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5638800" y="2590800"/>
              <a:ext cx="3200400" cy="738664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Actually </a:t>
              </a:r>
              <a:r>
                <a:rPr lang="en-US" sz="1400" b="1" i="1" dirty="0" smtClean="0">
                  <a:solidFill>
                    <a:srgbClr val="0000CC"/>
                  </a:solidFill>
                  <a:sym typeface="Symbol"/>
                </a:rPr>
                <a:t></a:t>
              </a:r>
              <a:r>
                <a:rPr lang="el-GR" sz="1400" b="1" baseline="-25000" dirty="0" smtClean="0">
                  <a:solidFill>
                    <a:srgbClr val="0000CC"/>
                  </a:solidFill>
                  <a:sym typeface="Symbol"/>
                </a:rPr>
                <a:t>ε</a:t>
              </a:r>
              <a:r>
                <a:rPr lang="en-US" sz="1400" b="1" dirty="0" smtClean="0">
                  <a:sym typeface="Symbol"/>
                </a:rPr>
                <a:t>, </a:t>
              </a:r>
              <a:r>
                <a:rPr lang="el-GR" sz="1400" b="1" i="1" dirty="0" smtClean="0">
                  <a:solidFill>
                    <a:srgbClr val="0000CC"/>
                  </a:solidFill>
                  <a:sym typeface="Symbol"/>
                </a:rPr>
                <a:t></a:t>
              </a:r>
              <a:r>
                <a:rPr lang="el-GR" sz="1400" b="1" baseline="-25000" dirty="0" smtClean="0">
                  <a:solidFill>
                    <a:srgbClr val="0000CC"/>
                  </a:solidFill>
                  <a:sym typeface="Symbol"/>
                </a:rPr>
                <a:t>±</a:t>
              </a:r>
              <a:r>
                <a:rPr lang="en-US" sz="1400" b="1" dirty="0" smtClean="0">
                  <a:sym typeface="Symbol"/>
                </a:rPr>
                <a:t>, </a:t>
              </a:r>
              <a:r>
                <a:rPr lang="el-GR" sz="1400" b="1" i="1" dirty="0" smtClean="0">
                  <a:solidFill>
                    <a:srgbClr val="0000CC"/>
                  </a:solidFill>
                  <a:sym typeface="Symbol"/>
                </a:rPr>
                <a:t></a:t>
              </a:r>
              <a:r>
                <a:rPr lang="en-US" sz="1400" b="1" baseline="-25000" dirty="0" smtClean="0">
                  <a:solidFill>
                    <a:srgbClr val="0000CC"/>
                  </a:solidFill>
                  <a:sym typeface="Symbol"/>
                </a:rPr>
                <a:t>LR</a:t>
              </a:r>
              <a:r>
                <a:rPr lang="en-US" sz="1400" b="1" dirty="0" smtClean="0">
                  <a:solidFill>
                    <a:srgbClr val="0000CC"/>
                  </a:solidFill>
                  <a:sym typeface="Symbol"/>
                </a:rPr>
                <a:t> </a:t>
              </a:r>
              <a:r>
                <a:rPr lang="en-US" sz="1400" b="1" dirty="0" smtClean="0">
                  <a:sym typeface="Symbol"/>
                </a:rPr>
                <a:t>are systematic errors in measurements of the </a:t>
              </a:r>
              <a:r>
                <a:rPr lang="en-US" sz="1400" b="1" i="1" dirty="0" smtClean="0">
                  <a:solidFill>
                    <a:srgbClr val="0000CC"/>
                  </a:solidFill>
                  <a:sym typeface="Symbol"/>
                </a:rPr>
                <a:t>a</a:t>
              </a:r>
              <a:r>
                <a:rPr lang="en-US" sz="1400" b="1" dirty="0" smtClean="0">
                  <a:sym typeface="Symbol"/>
                </a:rPr>
                <a:t>, </a:t>
              </a:r>
              <a:r>
                <a:rPr lang="el-GR" sz="1400" b="1" i="1" dirty="0" smtClean="0">
                  <a:solidFill>
                    <a:srgbClr val="0000CC"/>
                  </a:solidFill>
                  <a:sym typeface="Symbol"/>
                </a:rPr>
                <a:t>ε</a:t>
              </a:r>
              <a:r>
                <a:rPr lang="en-US" sz="1400" b="1" dirty="0" smtClean="0">
                  <a:sym typeface="Symbol"/>
                </a:rPr>
                <a:t>, and </a:t>
              </a:r>
              <a:r>
                <a:rPr lang="el-GR" sz="1400" b="1" i="1" dirty="0" smtClean="0">
                  <a:solidFill>
                    <a:srgbClr val="0000CC"/>
                  </a:solidFill>
                  <a:sym typeface="Symbol"/>
                </a:rPr>
                <a:t></a:t>
              </a:r>
              <a:r>
                <a:rPr lang="en-US" sz="1400" b="1" dirty="0" smtClean="0">
                  <a:sym typeface="Symbol"/>
                </a:rPr>
                <a:t>, respectively</a:t>
              </a:r>
              <a:endParaRPr lang="en-US" sz="1400" b="1" dirty="0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2012.12.05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CniPol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EE075-043A-4F26-BB58-4977CF5E5804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228600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sym typeface="Symbol"/>
              </a:rPr>
              <a:t></a:t>
            </a:r>
            <a:r>
              <a:rPr lang="en-US" sz="2800" b="1" i="1" baseline="-25000" dirty="0" smtClean="0">
                <a:sym typeface="Symbol"/>
              </a:rPr>
              <a:t>LR</a:t>
            </a:r>
            <a:r>
              <a:rPr lang="en-US" sz="2800" b="1" i="1" dirty="0" smtClean="0">
                <a:sym typeface="Symbol"/>
              </a:rPr>
              <a:t> – left right asymmetry of the analyzing power</a:t>
            </a:r>
            <a:endParaRPr lang="en-US" sz="2800" b="1" i="1" dirty="0"/>
          </a:p>
        </p:txBody>
      </p:sp>
      <p:pic>
        <p:nvPicPr>
          <p:cNvPr id="17" name="Picture 16" descr="LambdaRu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762000"/>
            <a:ext cx="3657600" cy="2628325"/>
          </a:xfrm>
          <a:prstGeom prst="rect">
            <a:avLst/>
          </a:prstGeom>
        </p:spPr>
      </p:pic>
      <p:pic>
        <p:nvPicPr>
          <p:cNvPr id="18" name="Picture 17" descr="LambdaCb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762000"/>
            <a:ext cx="3657600" cy="2628325"/>
          </a:xfrm>
          <a:prstGeom prst="rect">
            <a:avLst/>
          </a:prstGeom>
        </p:spPr>
      </p:pic>
      <p:pic>
        <p:nvPicPr>
          <p:cNvPr id="19" name="Picture 18" descr="Lambda_sqr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0" y="3505200"/>
            <a:ext cx="3657600" cy="2628326"/>
          </a:xfrm>
          <a:prstGeom prst="rect">
            <a:avLst/>
          </a:prstGeom>
        </p:spPr>
      </p:pic>
      <p:pic>
        <p:nvPicPr>
          <p:cNvPr id="14338" name="Picture 2" descr="\lambda_\mathrm{meas} = \lambda + \delta_\mathrm{LR}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0200" y="4267200"/>
            <a:ext cx="1447800" cy="200279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4724400" y="3505200"/>
            <a:ext cx="3810000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b="1" i="1" dirty="0" smtClean="0">
                <a:solidFill>
                  <a:srgbClr val="0000CC"/>
                </a:solidFill>
              </a:rPr>
              <a:t>λ</a:t>
            </a:r>
            <a:r>
              <a:rPr lang="en-US" b="1" i="1" dirty="0" smtClean="0"/>
              <a:t> is the same for any strip pair.</a:t>
            </a:r>
          </a:p>
          <a:p>
            <a:r>
              <a:rPr lang="en-US" b="1" i="1" dirty="0" smtClean="0"/>
              <a:t>We can evaluate </a:t>
            </a:r>
            <a:r>
              <a:rPr lang="en-US" b="1" i="1" dirty="0" smtClean="0">
                <a:solidFill>
                  <a:srgbClr val="0000CC"/>
                </a:solidFill>
                <a:sym typeface="Symbol"/>
              </a:rPr>
              <a:t></a:t>
            </a:r>
            <a:r>
              <a:rPr lang="en-US" b="1" i="1" baseline="-25000" dirty="0" smtClean="0">
                <a:solidFill>
                  <a:srgbClr val="0000CC"/>
                </a:solidFill>
                <a:sym typeface="Symbol"/>
              </a:rPr>
              <a:t>LR</a:t>
            </a:r>
            <a:r>
              <a:rPr lang="en-US" b="1" i="1" baseline="-25000" dirty="0" smtClean="0">
                <a:solidFill>
                  <a:srgbClr val="0000CC"/>
                </a:solidFill>
              </a:rPr>
              <a:t> .</a:t>
            </a:r>
            <a:endParaRPr lang="en-US" b="1" i="1" baseline="-25000" dirty="0">
              <a:solidFill>
                <a:srgbClr val="0000CC"/>
              </a:solidFill>
            </a:endParaRPr>
          </a:p>
        </p:txBody>
      </p:sp>
      <p:sp>
        <p:nvSpPr>
          <p:cNvPr id="21" name="Right Arrow 20"/>
          <p:cNvSpPr/>
          <p:nvPr/>
        </p:nvSpPr>
        <p:spPr>
          <a:xfrm rot="10800000">
            <a:off x="4267200" y="3733800"/>
            <a:ext cx="3048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4800600" y="48768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0000CC"/>
                </a:solidFill>
                <a:sym typeface="Symbol"/>
              </a:rPr>
              <a:t></a:t>
            </a:r>
            <a:r>
              <a:rPr lang="en-US" b="1" i="1" baseline="-25000" dirty="0" smtClean="0">
                <a:solidFill>
                  <a:srgbClr val="0000CC"/>
                </a:solidFill>
                <a:sym typeface="Symbol"/>
              </a:rPr>
              <a:t>LR</a:t>
            </a:r>
            <a:r>
              <a:rPr lang="en-US" b="1" i="1" baseline="-25000" dirty="0" smtClean="0">
                <a:solidFill>
                  <a:srgbClr val="0000CC"/>
                </a:solidFill>
              </a:rPr>
              <a:t>  </a:t>
            </a:r>
            <a:r>
              <a:rPr lang="en-US" b="1" dirty="0" smtClean="0"/>
              <a:t>should be compared with</a:t>
            </a:r>
            <a:r>
              <a:rPr lang="en-US" b="1" i="1" dirty="0" smtClean="0">
                <a:solidFill>
                  <a:srgbClr val="0000CC"/>
                </a:solidFill>
              </a:rPr>
              <a:t> a≈ 10</a:t>
            </a:r>
            <a:r>
              <a:rPr lang="en-US" b="1" i="1" baseline="40000" dirty="0" smtClean="0">
                <a:solidFill>
                  <a:srgbClr val="0000CC"/>
                </a:solidFill>
              </a:rPr>
              <a:t>-2</a:t>
            </a:r>
            <a:endParaRPr lang="en-US" baseline="40000" dirty="0"/>
          </a:p>
        </p:txBody>
      </p:sp>
      <p:pic>
        <p:nvPicPr>
          <p:cNvPr id="38914" name="Picture 2" descr="|\delta_{LR}|\lesssim 2\times10^{-4}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10200" y="4572000"/>
            <a:ext cx="1524000" cy="260019"/>
          </a:xfrm>
          <a:prstGeom prst="rect">
            <a:avLst/>
          </a:prstGeom>
          <a:noFill/>
        </p:spPr>
      </p:pic>
      <p:sp>
        <p:nvSpPr>
          <p:cNvPr id="14" name="Down Arrow 13"/>
          <p:cNvSpPr/>
          <p:nvPr/>
        </p:nvSpPr>
        <p:spPr>
          <a:xfrm>
            <a:off x="6172200" y="5257800"/>
            <a:ext cx="533400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495800" y="5562600"/>
            <a:ext cx="4495800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i="1" u="sng" dirty="0" smtClean="0"/>
              <a:t>Possible contribution to the polarization accuracy:</a:t>
            </a:r>
          </a:p>
          <a:p>
            <a:endParaRPr lang="en-US" sz="1600" b="1" i="1" u="sng" dirty="0" smtClean="0"/>
          </a:p>
          <a:p>
            <a:endParaRPr lang="en-US" sz="1600" b="1" i="1" u="sng" dirty="0"/>
          </a:p>
        </p:txBody>
      </p:sp>
      <p:pic>
        <p:nvPicPr>
          <p:cNvPr id="38916" name="Picture 4" descr="\delta P\sim 1\% \ \ \ \ (P\sim70\%)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62600" y="5943600"/>
            <a:ext cx="2566412" cy="304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10839</TotalTime>
  <Words>2688</Words>
  <Application>Microsoft Office PowerPoint</Application>
  <PresentationFormat>On-screen Show (4:3)</PresentationFormat>
  <Paragraphs>455</Paragraphs>
  <Slides>28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Office Theme</vt:lpstr>
      <vt:lpstr>Document</vt:lpstr>
      <vt:lpstr>Polarimetry at the AGS</vt:lpstr>
      <vt:lpstr>PowerPoint Presentation</vt:lpstr>
      <vt:lpstr>AGS CNI Polarimeter 2013</vt:lpstr>
      <vt:lpstr>Proton-Carbon Polarimeter kinematics</vt:lpstr>
      <vt:lpstr>Measurement Types</vt:lpstr>
      <vt:lpstr>Polarization Measurement</vt:lpstr>
      <vt:lpstr>PowerPoint Presentation</vt:lpstr>
      <vt:lpstr>PowerPoint Presentation</vt:lpstr>
      <vt:lpstr>PowerPoint Presentation</vt:lpstr>
      <vt:lpstr>PowerPoint Presentation</vt:lpstr>
      <vt:lpstr>Schema of Mesurements</vt:lpstr>
      <vt:lpstr>Calibration</vt:lpstr>
      <vt:lpstr>Comments about Dead-Layer based calibraion</vt:lpstr>
      <vt:lpstr>Calibration using fast (punch through) protons</vt:lpstr>
      <vt:lpstr>Fast protons data fit</vt:lpstr>
      <vt:lpstr>Analysing Power</vt:lpstr>
      <vt:lpstr>Rate Corrections</vt:lpstr>
      <vt:lpstr>Rate Correction Factor.  Method I.</vt:lpstr>
      <vt:lpstr>Rate Correction Factor.  Method II.</vt:lpstr>
      <vt:lpstr>Rate Correction Factor.  Method III.</vt:lpstr>
      <vt:lpstr>PowerPoint Presentation</vt:lpstr>
      <vt:lpstr>PowerPoint Presentation</vt:lpstr>
      <vt:lpstr>Polarization Profile</vt:lpstr>
      <vt:lpstr>Jump Quads</vt:lpstr>
      <vt:lpstr>“Zero Emittance Polarization”</vt:lpstr>
      <vt:lpstr>PowerPoint Presentation</vt:lpstr>
      <vt:lpstr>PowerPoint Presentation</vt:lpstr>
      <vt:lpstr>Summary</vt:lpstr>
    </vt:vector>
  </TitlesOfParts>
  <Company>BNL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AutoBVT</dc:creator>
  <cp:lastModifiedBy>AutoBVT</cp:lastModifiedBy>
  <cp:revision>650</cp:revision>
  <dcterms:created xsi:type="dcterms:W3CDTF">2011-09-08T08:57:14Z</dcterms:created>
  <dcterms:modified xsi:type="dcterms:W3CDTF">2013-09-12T15:28:24Z</dcterms:modified>
</cp:coreProperties>
</file>