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318" r:id="rId2"/>
    <p:sldId id="397" r:id="rId3"/>
    <p:sldId id="321" r:id="rId4"/>
    <p:sldId id="257" r:id="rId5"/>
    <p:sldId id="343" r:id="rId6"/>
    <p:sldId id="394" r:id="rId7"/>
    <p:sldId id="395" r:id="rId8"/>
    <p:sldId id="351" r:id="rId9"/>
    <p:sldId id="352" r:id="rId10"/>
    <p:sldId id="398" r:id="rId11"/>
    <p:sldId id="354" r:id="rId12"/>
    <p:sldId id="393" r:id="rId13"/>
    <p:sldId id="345" r:id="rId14"/>
    <p:sldId id="353" r:id="rId15"/>
    <p:sldId id="357" r:id="rId16"/>
    <p:sldId id="359" r:id="rId17"/>
    <p:sldId id="358" r:id="rId18"/>
    <p:sldId id="399" r:id="rId19"/>
    <p:sldId id="400" r:id="rId20"/>
    <p:sldId id="401" r:id="rId21"/>
    <p:sldId id="402" r:id="rId22"/>
    <p:sldId id="381" r:id="rId2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8971" autoAdjust="0"/>
  </p:normalViewPr>
  <p:slideViewPr>
    <p:cSldViewPr>
      <p:cViewPr>
        <p:scale>
          <a:sx n="80" d="100"/>
          <a:sy n="80" d="100"/>
        </p:scale>
        <p:origin x="-2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5BFDBCE-764E-4407-93FA-C0F9B7845823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D6C79D5-8019-49FE-973E-D704798F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5F20AFE-A494-46F2-BD7C-B397E786A6F3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5FC091B1-FB7B-455D-BD90-CB34DA5D2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93CBA-09F6-45DE-97F1-68D0CCA07C79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00E14-3431-492D-A4BF-19508B1EB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F4C4-7F96-41EA-B3BD-5CB896C1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3067-5719-4AA3-8B83-95399DFF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7D63-FD2A-458A-988F-E8829CEF2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A08C-E805-4542-BD6F-6E2849C35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collegerule.files.wordpress.com/2007/03/uva_logo.png&amp;imgrefurl=http://collegerule.wordpress.com/2007/03/03/university-of-virginia/&amp;h=200&amp;w=200&amp;sz=13&amp;tbnid=M7nn-RgSANjNiM:&amp;tbnh=104&amp;tbnw=104&amp;prev=/images?q=uva+logo&amp;zoom=1&amp;q=uva+logo&amp;hl=en&amp;usg=__SyqAFQKL73lT94zzJfnbiPMuZCY=&amp;sa=X&amp;ei=OWTLTJS1A4iq8AahyOHbAQ&amp;ved=0CB0Q9QEwA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ea typeface="Adobe Heiti Std R" pitchFamily="34" charset="-128"/>
              </a:rPr>
              <a:t>HI</a:t>
            </a:r>
            <a:r>
              <a:rPr lang="en-US" sz="3600" dirty="0" smtClean="0">
                <a:ea typeface="Adobe Heiti Std R" pitchFamily="34" charset="-128"/>
              </a:rPr>
              <a:t>GS </a:t>
            </a:r>
            <a:r>
              <a:rPr lang="en-US" sz="3600" dirty="0" smtClean="0">
                <a:solidFill>
                  <a:srgbClr val="0070C0"/>
                </a:solidFill>
                <a:ea typeface="Adobe Heiti Std R" pitchFamily="34" charset="-128"/>
              </a:rPr>
              <a:t>Fro</a:t>
            </a:r>
            <a:r>
              <a:rPr lang="en-US" sz="3600" dirty="0" smtClean="0">
                <a:ea typeface="Adobe Heiti Std R" pitchFamily="34" charset="-128"/>
              </a:rPr>
              <a:t>zen </a:t>
            </a:r>
            <a:r>
              <a:rPr lang="en-US" sz="3600" dirty="0" smtClean="0">
                <a:solidFill>
                  <a:srgbClr val="0070C0"/>
                </a:solidFill>
                <a:ea typeface="Adobe Heiti Std R" pitchFamily="34" charset="-128"/>
              </a:rPr>
              <a:t>S</a:t>
            </a:r>
            <a:r>
              <a:rPr lang="en-US" sz="3600" dirty="0" smtClean="0">
                <a:ea typeface="Adobe Heiti Std R" pitchFamily="34" charset="-128"/>
              </a:rPr>
              <a:t>pin </a:t>
            </a:r>
            <a:r>
              <a:rPr lang="en-US" sz="3600" dirty="0" smtClean="0">
                <a:solidFill>
                  <a:srgbClr val="0070C0"/>
                </a:solidFill>
                <a:ea typeface="Adobe Heiti Std R" pitchFamily="34" charset="-128"/>
              </a:rPr>
              <a:t>T</a:t>
            </a:r>
            <a:r>
              <a:rPr lang="en-US" sz="3600" dirty="0" smtClean="0">
                <a:ea typeface="Adobe Heiti Std R" pitchFamily="34" charset="-128"/>
              </a:rPr>
              <a:t>arget System (HIFROST)</a:t>
            </a:r>
            <a:endParaRPr lang="en-US" sz="3600" dirty="0" smtClean="0">
              <a:solidFill>
                <a:schemeClr val="tx1"/>
              </a:solidFill>
              <a:ea typeface="Adobe Heiti Std R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00400"/>
            <a:ext cx="7772400" cy="1752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ea typeface="Adobe Heiti Std R" pitchFamily="34" charset="-128"/>
                <a:cs typeface="Calibri" pitchFamily="34" charset="0"/>
              </a:rPr>
              <a:t>Pil-Neyo</a:t>
            </a:r>
            <a:r>
              <a:rPr lang="en-US" dirty="0" smtClean="0">
                <a:solidFill>
                  <a:schemeClr val="tx1"/>
                </a:solidFill>
                <a:ea typeface="Adobe Heiti Std R" pitchFamily="34" charset="-128"/>
                <a:cs typeface="Calibri" pitchFamily="34" charset="0"/>
              </a:rPr>
              <a:t> Seo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Adobe Heiti Std R" pitchFamily="34" charset="-128"/>
                <a:cs typeface="Calibri" pitchFamily="34" charset="0"/>
              </a:rPr>
              <a:t>University of Virginia</a:t>
            </a:r>
          </a:p>
          <a:p>
            <a:pPr eaLnBrk="1" hangingPunct="1"/>
            <a:r>
              <a:rPr lang="en-US" sz="1800" dirty="0" smtClean="0">
                <a:solidFill>
                  <a:schemeClr val="tx1"/>
                </a:solidFill>
                <a:ea typeface="Adobe Heiti Std R" pitchFamily="34" charset="-128"/>
                <a:cs typeface="Calibri" pitchFamily="34" charset="0"/>
              </a:rPr>
              <a:t>Triangle Universities Nuclear Laboratory (TUNL)</a:t>
            </a:r>
          </a:p>
        </p:txBody>
      </p:sp>
      <p:pic>
        <p:nvPicPr>
          <p:cNvPr id="2052" name="Picture 5" descr="uva_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" y="5168956"/>
            <a:ext cx="1733797" cy="173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tunl-nic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20870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5792" y="6206418"/>
            <a:ext cx="390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PSTP International Workshop, 9/10/13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16942"/>
            <a:ext cx="42703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01" y="1824842"/>
            <a:ext cx="465330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5077" y="1752600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gamma vault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7390" y="1383268"/>
            <a:ext cx="200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gamma vault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60402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Gas Control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System-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LHe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transfer line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7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0563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0" y="1524000"/>
            <a:ext cx="1447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57200" y="76200"/>
            <a:ext cx="8229600" cy="79216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+mn-lt"/>
              </a:rPr>
              <a:t>HIFROST System</a:t>
            </a:r>
            <a:endParaRPr lang="en-US" sz="3200" dirty="0" smtClean="0">
              <a:latin typeface="+mn-lt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1" y="4343400"/>
            <a:ext cx="6315694" cy="2468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82" y="2633423"/>
            <a:ext cx="3720769" cy="1405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2723442"/>
            <a:ext cx="1828800" cy="133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00" y="3962400"/>
            <a:ext cx="220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ew mixing chamber</a:t>
            </a:r>
            <a:endParaRPr lang="en-US" sz="1600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" y="4331472"/>
            <a:ext cx="1859196" cy="2480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52100" y="3962400"/>
            <a:ext cx="2782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Horizontal dilution refrigerator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7515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Originally designed by T. </a:t>
            </a:r>
            <a:r>
              <a:rPr lang="en-US" sz="1600" dirty="0" err="1" smtClean="0"/>
              <a:t>Niinikoski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Used at CERN and GKSS in Germany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Modified by </a:t>
            </a:r>
            <a:r>
              <a:rPr lang="en-US" sz="1600" dirty="0" err="1" smtClean="0"/>
              <a:t>Uva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Ready for HIFROST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2" y="2681962"/>
            <a:ext cx="1828800" cy="1371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0563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1524000"/>
            <a:ext cx="1447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" y="3276600"/>
            <a:ext cx="3933749" cy="319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13864"/>
            <a:ext cx="3352800" cy="39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13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4646" y="766763"/>
            <a:ext cx="8894708" cy="3195637"/>
            <a:chOff x="152400" y="3586163"/>
            <a:chExt cx="8894708" cy="319563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86163"/>
              <a:ext cx="8894708" cy="3195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10000" y="5105400"/>
              <a:ext cx="1371600" cy="3810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92163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US" sz="3200" dirty="0" smtClean="0">
                <a:latin typeface="+mn-lt"/>
              </a:rPr>
              <a:t>HIFROST System</a:t>
            </a:r>
          </a:p>
        </p:txBody>
      </p:sp>
      <p:pic>
        <p:nvPicPr>
          <p:cNvPr id="38919" name="Picture 15" descr="DSC_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0" y="3659981"/>
            <a:ext cx="2514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30" y="3411537"/>
            <a:ext cx="1554753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6324600" y="2902803"/>
            <a:ext cx="20574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600" b="0" dirty="0">
                <a:latin typeface="+mn-lt"/>
              </a:rPr>
              <a:t>Scintillating target </a:t>
            </a:r>
          </a:p>
          <a:p>
            <a:pPr eaLnBrk="1" hangingPunct="1"/>
            <a:r>
              <a:rPr lang="en-US" sz="1600" b="0" dirty="0" smtClean="0">
                <a:latin typeface="+mn-lt"/>
              </a:rPr>
              <a:t>Developed as </a:t>
            </a:r>
            <a:r>
              <a:rPr lang="en-US" sz="1600" b="0" dirty="0">
                <a:latin typeface="+mn-lt"/>
              </a:rPr>
              <a:t>proton source </a:t>
            </a:r>
            <a:r>
              <a:rPr lang="en-US" sz="1600" b="0" dirty="0" smtClean="0">
                <a:latin typeface="+mn-lt"/>
              </a:rPr>
              <a:t>at </a:t>
            </a:r>
            <a:r>
              <a:rPr lang="en-US" sz="1600" b="0" dirty="0">
                <a:latin typeface="+mn-lt"/>
              </a:rPr>
              <a:t>UMass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1474787" y="2667000"/>
            <a:ext cx="187801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600" b="0" dirty="0" err="1">
                <a:latin typeface="+mn-lt"/>
              </a:rPr>
              <a:t>Butanol</a:t>
            </a:r>
            <a:r>
              <a:rPr lang="en-US" sz="1600" b="0" dirty="0">
                <a:latin typeface="+mn-lt"/>
              </a:rPr>
              <a:t> target </a:t>
            </a:r>
          </a:p>
          <a:p>
            <a:pPr eaLnBrk="1" hangingPunct="1"/>
            <a:r>
              <a:rPr lang="en-US" sz="1600" b="0" dirty="0">
                <a:latin typeface="+mn-lt"/>
              </a:rPr>
              <a:t>as deuteron </a:t>
            </a:r>
          </a:p>
          <a:p>
            <a:pPr eaLnBrk="1" hangingPunct="1"/>
            <a:r>
              <a:rPr lang="en-US" sz="1600" b="0" dirty="0">
                <a:latin typeface="+mn-lt"/>
              </a:rPr>
              <a:t>source is at UVa</a:t>
            </a:r>
          </a:p>
        </p:txBody>
      </p:sp>
    </p:spTree>
    <p:extLst>
      <p:ext uri="{BB962C8B-B14F-4D97-AF65-F5344CB8AC3E}">
        <p14:creationId xmlns:p14="http://schemas.microsoft.com/office/powerpoint/2010/main" val="20358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7" y="4572000"/>
            <a:ext cx="3335501" cy="20523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57200" y="76200"/>
            <a:ext cx="8229600" cy="79216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HIFROST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646" y="766763"/>
            <a:ext cx="8894708" cy="3195637"/>
            <a:chOff x="152400" y="3586163"/>
            <a:chExt cx="8894708" cy="3195637"/>
          </a:xfrm>
        </p:grpSpPr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86163"/>
              <a:ext cx="8894708" cy="3195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10000" y="5791200"/>
              <a:ext cx="1371600" cy="29382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30911" y="6400801"/>
              <a:ext cx="1350689" cy="30480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79289" y="4233446"/>
            <a:ext cx="390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AMI 2.5 T Polarizing SC magnet</a:t>
            </a:r>
            <a:endParaRPr lang="en-US" sz="1600" dirty="0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32009"/>
            <a:ext cx="2667000" cy="190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36" y="4233446"/>
            <a:ext cx="1084464" cy="25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59" y="2971800"/>
            <a:ext cx="2786941" cy="196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19800" y="27856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0.5 T solenoid from CERN</a:t>
            </a:r>
            <a:endParaRPr lang="en-US" sz="16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" y="3581401"/>
            <a:ext cx="1981088" cy="304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27050"/>
            <a:ext cx="2857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80565"/>
            <a:ext cx="4495800" cy="28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2450"/>
            <a:ext cx="2590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679450"/>
            <a:ext cx="1639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79450"/>
            <a:ext cx="3048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1910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-30163"/>
            <a:ext cx="8229600" cy="715963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latin typeface="+mn-lt"/>
                <a:ea typeface="Adobe Heiti Std R" pitchFamily="34" charset="-128"/>
              </a:rPr>
              <a:t>Transverse Holding Field Magnet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5371162" y="2715161"/>
            <a:ext cx="31632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b="0" dirty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Designed and constructed in 2009</a:t>
            </a:r>
          </a:p>
          <a:p>
            <a:pPr eaLnBrk="1" hangingPunct="1">
              <a:buFontTx/>
              <a:buChar char="•"/>
            </a:pPr>
            <a:r>
              <a:rPr lang="en-US" sz="1600" b="0" dirty="0">
                <a:latin typeface="+mn-lt"/>
              </a:rPr>
              <a:t> </a:t>
            </a:r>
            <a:r>
              <a:rPr lang="en-US" sz="1600" b="0" dirty="0" smtClean="0">
                <a:latin typeface="+mn-lt"/>
              </a:rPr>
              <a:t>NbTi:Cu=1.13:1</a:t>
            </a:r>
            <a:endParaRPr lang="en-US" sz="1600" b="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1600" b="0" dirty="0">
                <a:latin typeface="+mn-lt"/>
              </a:rPr>
              <a:t> 4 layers in 136,136,122,48 turns</a:t>
            </a:r>
          </a:p>
          <a:p>
            <a:pPr eaLnBrk="1" hangingPunct="1">
              <a:buFontTx/>
              <a:buChar char="•"/>
            </a:pPr>
            <a:r>
              <a:rPr lang="en-US" sz="1600" b="0" dirty="0">
                <a:latin typeface="+mn-lt"/>
              </a:rPr>
              <a:t> Measured 0.36T at 25 </a:t>
            </a:r>
            <a:r>
              <a:rPr lang="en-US" sz="1600" b="0" dirty="0" smtClean="0">
                <a:latin typeface="+mn-lt"/>
              </a:rPr>
              <a:t>A </a:t>
            </a:r>
            <a:endParaRPr lang="en-US" sz="1600" b="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en-US" sz="1600" b="0" dirty="0">
                <a:latin typeface="+mn-lt"/>
              </a:rPr>
              <a:t> Expected 0.5T at 35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9900" y="5569803"/>
            <a:ext cx="13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3312F6"/>
                </a:solidFill>
              </a:rPr>
              <a:t>Seo et al., </a:t>
            </a:r>
          </a:p>
          <a:p>
            <a:r>
              <a:rPr lang="en-US" sz="1600" i="1" dirty="0" smtClean="0">
                <a:solidFill>
                  <a:srgbClr val="3312F6"/>
                </a:solidFill>
              </a:rPr>
              <a:t>NIM A618, </a:t>
            </a:r>
          </a:p>
          <a:p>
            <a:r>
              <a:rPr lang="en-US" sz="1600" i="1" dirty="0" smtClean="0">
                <a:solidFill>
                  <a:srgbClr val="3312F6"/>
                </a:solidFill>
              </a:rPr>
              <a:t>43-47 (2010)</a:t>
            </a:r>
            <a:endParaRPr lang="en-US" sz="1600" i="1" dirty="0">
              <a:solidFill>
                <a:srgbClr val="3312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7514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52600" y="2126751"/>
            <a:ext cx="1371600" cy="37002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2126751"/>
            <a:ext cx="1143000" cy="37002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609600" y="76200"/>
            <a:ext cx="8229600" cy="79216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HIFROST System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3608"/>
            <a:ext cx="3759530" cy="308659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72730" y="3395246"/>
            <a:ext cx="391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70 GHz Microwave system w/ </a:t>
            </a:r>
            <a:r>
              <a:rPr lang="en-US" sz="1600" dirty="0"/>
              <a:t>C</a:t>
            </a:r>
            <a:r>
              <a:rPr lang="en-US" sz="1600" dirty="0" smtClean="0"/>
              <a:t>arcinotron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838200"/>
            <a:ext cx="398314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two sets of “microwave generator + power supply”</a:t>
            </a:r>
          </a:p>
          <a:p>
            <a:r>
              <a:rPr lang="en-US" sz="1400" dirty="0" smtClean="0"/>
              <a:t>   EIO + </a:t>
            </a:r>
            <a:r>
              <a:rPr lang="en-US" sz="1400" dirty="0" err="1" smtClean="0"/>
              <a:t>Cober</a:t>
            </a:r>
            <a:r>
              <a:rPr lang="en-US" sz="1400" dirty="0" smtClean="0"/>
              <a:t> power supply</a:t>
            </a:r>
          </a:p>
          <a:p>
            <a:r>
              <a:rPr lang="en-US" sz="1400" dirty="0" smtClean="0"/>
              <a:t>   Carcinotron + power supply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(from HZG, use as a backup)</a:t>
            </a:r>
          </a:p>
          <a:p>
            <a:endParaRPr lang="en-US" sz="1400" dirty="0" smtClean="0">
              <a:solidFill>
                <a:srgbClr val="009242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51" y="3803151"/>
            <a:ext cx="2026829" cy="270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14509"/>
            <a:ext cx="2965450" cy="38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" y="1223963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56177" y="2754179"/>
            <a:ext cx="1406623" cy="37002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09600" y="152400"/>
            <a:ext cx="8229600" cy="792163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HIFROST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60187" y="2754177"/>
            <a:ext cx="1331413" cy="37002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" y="4414652"/>
            <a:ext cx="3098470" cy="23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8654" y="4038600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Liverpool Q meter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813669" y="5243481"/>
            <a:ext cx="4465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Deuteron box, 2 Proton box are available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Setup at </a:t>
            </a:r>
            <a:r>
              <a:rPr lang="en-US" dirty="0" err="1" smtClean="0"/>
              <a:t>HIgS</a:t>
            </a:r>
            <a:r>
              <a:rPr lang="en-US" dirty="0" smtClean="0"/>
              <a:t> is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chemeClr val="accent2"/>
                </a:solidFill>
                <a:latin typeface="Adobe Heiti Std R" pitchFamily="34" charset="-128"/>
                <a:ea typeface="Adobe Heiti Std R" pitchFamily="34" charset="-128"/>
              </a:rPr>
              <a:t>GDH Sum Rule for the Deuteron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2133600" y="1473200"/>
          <a:ext cx="342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1803400" imgH="508000" progId="Equation.3">
                  <p:embed/>
                </p:oleObj>
              </mc:Choice>
              <mc:Fallback>
                <p:oleObj name="Equation" r:id="rId3" imgW="1803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73200"/>
                        <a:ext cx="3429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52400" y="2514600"/>
          <a:ext cx="8763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4318000" imgH="419100" progId="Equation.3">
                  <p:embed/>
                </p:oleObj>
              </mc:Choice>
              <mc:Fallback>
                <p:oleObj name="Equation" r:id="rId5" imgW="4318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87630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12"/>
          <p:cNvSpPr>
            <a:spLocks noChangeArrowheads="1"/>
          </p:cNvSpPr>
          <p:nvPr/>
        </p:nvSpPr>
        <p:spPr bwMode="auto">
          <a:xfrm>
            <a:off x="2286000" y="2438400"/>
            <a:ext cx="19812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2286000" y="3352800"/>
            <a:ext cx="133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HI</a:t>
            </a:r>
            <a:r>
              <a:rPr lang="en-US" sz="18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800">
                <a:solidFill>
                  <a:schemeClr val="accent2"/>
                </a:solidFill>
              </a:rPr>
              <a:t>S/TUNL</a:t>
            </a:r>
          </a:p>
        </p:txBody>
      </p:sp>
      <p:sp>
        <p:nvSpPr>
          <p:cNvPr id="5127" name="Oval 14"/>
          <p:cNvSpPr>
            <a:spLocks noChangeArrowheads="1"/>
          </p:cNvSpPr>
          <p:nvPr/>
        </p:nvSpPr>
        <p:spPr bwMode="auto">
          <a:xfrm>
            <a:off x="4495800" y="2438400"/>
            <a:ext cx="21336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3886200" y="3349625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 b="0"/>
              <a:t>LEGS,JLab,Bonn</a:t>
            </a:r>
          </a:p>
        </p:txBody>
      </p:sp>
      <p:sp>
        <p:nvSpPr>
          <p:cNvPr id="5129" name="Oval 16"/>
          <p:cNvSpPr>
            <a:spLocks noChangeArrowheads="1"/>
          </p:cNvSpPr>
          <p:nvPr/>
        </p:nvSpPr>
        <p:spPr bwMode="auto">
          <a:xfrm>
            <a:off x="6824663" y="2438400"/>
            <a:ext cx="21336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6096000" y="3352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 b="0"/>
              <a:t>Sum of GDH for neutron</a:t>
            </a:r>
          </a:p>
          <a:p>
            <a:pPr eaLnBrk="1" hangingPunct="1"/>
            <a:r>
              <a:rPr lang="en-US" sz="1800" b="0"/>
              <a:t>plus proton</a:t>
            </a: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457200" y="762000"/>
            <a:ext cx="7816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 u="sng">
                <a:solidFill>
                  <a:srgbClr val="FF0000"/>
                </a:solidFill>
              </a:rPr>
              <a:t>Hosoda and Yamamoto</a:t>
            </a:r>
            <a:r>
              <a:rPr lang="en-US" b="0"/>
              <a:t> showed that the same relation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  holds for spin S=1 nuclei such as the deuteron</a:t>
            </a:r>
          </a:p>
        </p:txBody>
      </p:sp>
      <p:pic>
        <p:nvPicPr>
          <p:cNvPr id="5132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038600"/>
            <a:ext cx="7796212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 Box 28"/>
          <p:cNvSpPr txBox="1">
            <a:spLocks noChangeArrowheads="1"/>
          </p:cNvSpPr>
          <p:nvPr/>
        </p:nvSpPr>
        <p:spPr bwMode="auto">
          <a:xfrm>
            <a:off x="123825" y="6577013"/>
            <a:ext cx="223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600" b="0" i="1"/>
              <a:t>PRL 93 (2004) 202303</a:t>
            </a:r>
          </a:p>
        </p:txBody>
      </p:sp>
    </p:spTree>
    <p:extLst>
      <p:ext uri="{BB962C8B-B14F-4D97-AF65-F5344CB8AC3E}">
        <p14:creationId xmlns:p14="http://schemas.microsoft.com/office/powerpoint/2010/main" val="28772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smtClean="0">
                <a:solidFill>
                  <a:schemeClr val="accent2"/>
                </a:solidFill>
                <a:latin typeface="Adobe Heiti Std R" pitchFamily="34" charset="-128"/>
                <a:ea typeface="Adobe Heiti Std R" pitchFamily="34" charset="-128"/>
              </a:rPr>
              <a:t>GDH Sum Rule for the Deuteron</a:t>
            </a: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2133600" y="1473200"/>
          <a:ext cx="3429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803400" imgH="508000" progId="Equation.3">
                  <p:embed/>
                </p:oleObj>
              </mc:Choice>
              <mc:Fallback>
                <p:oleObj name="Equation" r:id="rId3" imgW="18034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73200"/>
                        <a:ext cx="3429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152400" y="2514600"/>
          <a:ext cx="8763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4318000" imgH="419100" progId="Equation.3">
                  <p:embed/>
                </p:oleObj>
              </mc:Choice>
              <mc:Fallback>
                <p:oleObj name="Equation" r:id="rId5" imgW="4318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14600"/>
                        <a:ext cx="87630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Oval 10"/>
          <p:cNvSpPr>
            <a:spLocks noChangeArrowheads="1"/>
          </p:cNvSpPr>
          <p:nvPr/>
        </p:nvSpPr>
        <p:spPr bwMode="auto">
          <a:xfrm>
            <a:off x="2286000" y="2438400"/>
            <a:ext cx="19812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286000" y="3346450"/>
            <a:ext cx="658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HI</a:t>
            </a:r>
            <a:r>
              <a:rPr lang="en-US" sz="18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8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6151" name="Oval 12"/>
          <p:cNvSpPr>
            <a:spLocks noChangeArrowheads="1"/>
          </p:cNvSpPr>
          <p:nvPr/>
        </p:nvSpPr>
        <p:spPr bwMode="auto">
          <a:xfrm>
            <a:off x="4495800" y="2438400"/>
            <a:ext cx="21336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3886200" y="3349625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 b="0"/>
              <a:t>LEGS,JLab,Bonn</a:t>
            </a:r>
          </a:p>
        </p:txBody>
      </p:sp>
      <p:sp>
        <p:nvSpPr>
          <p:cNvPr id="6153" name="Oval 14"/>
          <p:cNvSpPr>
            <a:spLocks noChangeArrowheads="1"/>
          </p:cNvSpPr>
          <p:nvPr/>
        </p:nvSpPr>
        <p:spPr bwMode="auto">
          <a:xfrm>
            <a:off x="6824663" y="2438400"/>
            <a:ext cx="2133600" cy="990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 b="0"/>
              <a:t>Sum of GDH for neutron</a:t>
            </a:r>
          </a:p>
          <a:p>
            <a:pPr eaLnBrk="1" hangingPunct="1"/>
            <a:r>
              <a:rPr lang="en-US" sz="1800" b="0"/>
              <a:t>plus proton</a:t>
            </a:r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457200" y="762000"/>
            <a:ext cx="7816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 u="sng">
                <a:solidFill>
                  <a:srgbClr val="FF0000"/>
                </a:solidFill>
              </a:rPr>
              <a:t>Hosoda and Yamamoto</a:t>
            </a:r>
            <a:r>
              <a:rPr lang="en-US" b="0"/>
              <a:t> showed that the same relation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  holds for spin S=1 nuclei such as the deuteron</a:t>
            </a:r>
          </a:p>
        </p:txBody>
      </p:sp>
      <p:pic>
        <p:nvPicPr>
          <p:cNvPr id="615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038600"/>
            <a:ext cx="7796212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114800"/>
            <a:ext cx="77898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123825" y="6577013"/>
            <a:ext cx="223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600" b="0" i="1"/>
              <a:t>PRL 93 (2004) 202303</a:t>
            </a: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3657600" y="46624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8 MeV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5699125" y="55229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16 MeV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5181600" y="5805488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12 MeV</a:t>
            </a:r>
          </a:p>
        </p:txBody>
      </p:sp>
    </p:spTree>
    <p:extLst>
      <p:ext uri="{BB962C8B-B14F-4D97-AF65-F5344CB8AC3E}">
        <p14:creationId xmlns:p14="http://schemas.microsoft.com/office/powerpoint/2010/main" val="40477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gsforcomp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454" y="1047602"/>
            <a:ext cx="6725322" cy="5196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270" y="76200"/>
            <a:ext cx="6863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needed to execute </a:t>
            </a:r>
            <a:r>
              <a:rPr lang="en-US" sz="3200" dirty="0" smtClean="0">
                <a:solidFill>
                  <a:schemeClr val="bg1"/>
                </a:solidFill>
              </a:rPr>
              <a:t>experiments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002971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~100 MeV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3065" y="2907358"/>
            <a:ext cx="3207421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Ying Wu’s talk </a:t>
            </a:r>
          </a:p>
          <a:p>
            <a:r>
              <a:rPr lang="en-US" dirty="0" smtClean="0"/>
              <a:t>17:40-18:10</a:t>
            </a:r>
          </a:p>
          <a:p>
            <a:r>
              <a:rPr lang="en-US" dirty="0" smtClean="0"/>
              <a:t>Overview of the High Intensity </a:t>
            </a:r>
          </a:p>
          <a:p>
            <a:r>
              <a:rPr lang="en-US" dirty="0" err="1" smtClean="0"/>
              <a:t>Gammra</a:t>
            </a:r>
            <a:r>
              <a:rPr lang="en-US" dirty="0" smtClean="0"/>
              <a:t>-ray Source at TUNL:</a:t>
            </a:r>
          </a:p>
          <a:p>
            <a:r>
              <a:rPr lang="en-US" dirty="0" smtClean="0"/>
              <a:t>Capabilities and future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419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Adobe Heiti Std R" pitchFamily="34" charset="-128"/>
                <a:ea typeface="Adobe Heiti Std R" pitchFamily="34" charset="-128"/>
              </a:rPr>
              <a:t>The Neutron Detector Array (Blowfish)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990600" y="5105400"/>
            <a:ext cx="815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b="0"/>
              <a:t> 88 BC-505 liquid scintillators covering ¼ 4</a:t>
            </a:r>
            <a:r>
              <a:rPr lang="en-US" sz="2000" b="0">
                <a:latin typeface="Symbol" pitchFamily="18" charset="2"/>
              </a:rPr>
              <a:t>p</a:t>
            </a:r>
          </a:p>
          <a:p>
            <a:pPr eaLnBrk="1" hangingPunct="1">
              <a:buFontTx/>
              <a:buChar char="•"/>
            </a:pPr>
            <a:r>
              <a:rPr lang="en-US" sz="2000" b="0"/>
              <a:t> Active volume: 7.6 x 7.6 x 6.4cm</a:t>
            </a:r>
            <a:r>
              <a:rPr lang="en-US" sz="2000" b="0" baseline="30000"/>
              <a:t>3</a:t>
            </a:r>
          </a:p>
          <a:p>
            <a:pPr eaLnBrk="1" hangingPunct="1">
              <a:buFontTx/>
              <a:buChar char="•"/>
            </a:pPr>
            <a:r>
              <a:rPr lang="en-US" sz="2000" b="0" baseline="30000"/>
              <a:t> </a:t>
            </a:r>
            <a:r>
              <a:rPr lang="en-US" sz="2000" b="0"/>
              <a:t>Optically coupled to 12 staged PMT through a light guide</a:t>
            </a:r>
            <a:endParaRPr lang="en-US" sz="2000" b="0" baseline="30000"/>
          </a:p>
          <a:p>
            <a:pPr eaLnBrk="1" hangingPunct="1">
              <a:buFontTx/>
              <a:buChar char="•"/>
            </a:pPr>
            <a:r>
              <a:rPr lang="en-US" sz="2000" b="0"/>
              <a:t> 8 evenly spaced arm in </a:t>
            </a:r>
            <a:r>
              <a:rPr lang="en-US" sz="2000" b="0">
                <a:latin typeface="Symbol" pitchFamily="18" charset="2"/>
              </a:rPr>
              <a:t>f</a:t>
            </a:r>
          </a:p>
          <a:p>
            <a:pPr eaLnBrk="1" hangingPunct="1">
              <a:buFontTx/>
              <a:buChar char="•"/>
            </a:pPr>
            <a:r>
              <a:rPr lang="en-US" sz="2000" b="0"/>
              <a:t> 11 evenly spaced ring in </a:t>
            </a:r>
            <a:r>
              <a:rPr lang="en-US" sz="2000" b="0">
                <a:latin typeface="Symbol" pitchFamily="18" charset="2"/>
              </a:rPr>
              <a:t>q</a:t>
            </a:r>
            <a:r>
              <a:rPr lang="en-US" sz="2000" b="0"/>
              <a:t> from 22.5º to 157.5º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343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33"/>
          <p:cNvGrpSpPr>
            <a:grpSpLocks/>
          </p:cNvGrpSpPr>
          <p:nvPr/>
        </p:nvGrpSpPr>
        <p:grpSpPr bwMode="auto">
          <a:xfrm>
            <a:off x="4572000" y="2082800"/>
            <a:ext cx="1447800" cy="762000"/>
            <a:chOff x="3552" y="2736"/>
            <a:chExt cx="912" cy="480"/>
          </a:xfrm>
        </p:grpSpPr>
        <p:grpSp>
          <p:nvGrpSpPr>
            <p:cNvPr id="9224" name="Group 7"/>
            <p:cNvGrpSpPr>
              <a:grpSpLocks/>
            </p:cNvGrpSpPr>
            <p:nvPr/>
          </p:nvGrpSpPr>
          <p:grpSpPr bwMode="auto">
            <a:xfrm>
              <a:off x="4041" y="2736"/>
              <a:ext cx="163" cy="480"/>
              <a:chOff x="432" y="1584"/>
              <a:chExt cx="1732" cy="769"/>
            </a:xfrm>
          </p:grpSpPr>
          <p:sp>
            <p:nvSpPr>
              <p:cNvPr id="9240" name="Arc 8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Arc 9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Arc 10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Arc 11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3878" y="2736"/>
              <a:ext cx="163" cy="480"/>
              <a:chOff x="432" y="1584"/>
              <a:chExt cx="1732" cy="769"/>
            </a:xfrm>
          </p:grpSpPr>
          <p:sp>
            <p:nvSpPr>
              <p:cNvPr id="9236" name="Arc 1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Arc 1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Arc 1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Arc 1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6" name="Group 17"/>
            <p:cNvGrpSpPr>
              <a:grpSpLocks/>
            </p:cNvGrpSpPr>
            <p:nvPr/>
          </p:nvGrpSpPr>
          <p:grpSpPr bwMode="auto">
            <a:xfrm>
              <a:off x="3715" y="2736"/>
              <a:ext cx="163" cy="480"/>
              <a:chOff x="432" y="1584"/>
              <a:chExt cx="1732" cy="769"/>
            </a:xfrm>
          </p:grpSpPr>
          <p:sp>
            <p:nvSpPr>
              <p:cNvPr id="9232" name="Arc 18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Arc 19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Arc 20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Arc 21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7" name="Arc 23"/>
            <p:cNvSpPr>
              <a:spLocks/>
            </p:cNvSpPr>
            <p:nvPr/>
          </p:nvSpPr>
          <p:spPr bwMode="auto">
            <a:xfrm>
              <a:off x="3674" y="285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rc 24"/>
            <p:cNvSpPr>
              <a:spLocks/>
            </p:cNvSpPr>
            <p:nvPr/>
          </p:nvSpPr>
          <p:spPr bwMode="auto">
            <a:xfrm flipH="1">
              <a:off x="3633" y="2856"/>
              <a:ext cx="41" cy="359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Arc 25"/>
            <p:cNvSpPr>
              <a:spLocks/>
            </p:cNvSpPr>
            <p:nvPr/>
          </p:nvSpPr>
          <p:spPr bwMode="auto">
            <a:xfrm flipV="1">
              <a:off x="3593" y="273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Arc 26"/>
            <p:cNvSpPr>
              <a:spLocks/>
            </p:cNvSpPr>
            <p:nvPr/>
          </p:nvSpPr>
          <p:spPr bwMode="auto">
            <a:xfrm flipH="1" flipV="1">
              <a:off x="3552" y="273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27"/>
            <p:cNvSpPr>
              <a:spLocks noChangeShapeType="1"/>
            </p:cNvSpPr>
            <p:nvPr/>
          </p:nvSpPr>
          <p:spPr bwMode="auto">
            <a:xfrm>
              <a:off x="4204" y="2975"/>
              <a:ext cx="260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3" name="Text Box 57"/>
          <p:cNvSpPr txBox="1">
            <a:spLocks noChangeArrowheads="1"/>
          </p:cNvSpPr>
          <p:nvPr/>
        </p:nvSpPr>
        <p:spPr bwMode="auto">
          <a:xfrm>
            <a:off x="304800" y="4648200"/>
            <a:ext cx="327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400" b="0" i="1"/>
              <a:t>from Ward Wurtz’s Ph.D. Thesis (2010)</a:t>
            </a:r>
          </a:p>
        </p:txBody>
      </p:sp>
    </p:spTree>
    <p:extLst>
      <p:ext uri="{BB962C8B-B14F-4D97-AF65-F5344CB8AC3E}">
        <p14:creationId xmlns:p14="http://schemas.microsoft.com/office/powerpoint/2010/main" val="6611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57200"/>
            <a:ext cx="29289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2771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381000"/>
            <a:ext cx="2994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2"/>
          <p:cNvGrpSpPr>
            <a:grpSpLocks/>
          </p:cNvGrpSpPr>
          <p:nvPr/>
        </p:nvGrpSpPr>
        <p:grpSpPr bwMode="auto">
          <a:xfrm>
            <a:off x="76200" y="1600200"/>
            <a:ext cx="1219200" cy="762000"/>
            <a:chOff x="3552" y="2736"/>
            <a:chExt cx="912" cy="480"/>
          </a:xfrm>
        </p:grpSpPr>
        <p:grpSp>
          <p:nvGrpSpPr>
            <p:cNvPr id="10259" name="Group 7"/>
            <p:cNvGrpSpPr>
              <a:grpSpLocks/>
            </p:cNvGrpSpPr>
            <p:nvPr/>
          </p:nvGrpSpPr>
          <p:grpSpPr bwMode="auto">
            <a:xfrm>
              <a:off x="4041" y="2736"/>
              <a:ext cx="163" cy="480"/>
              <a:chOff x="432" y="1584"/>
              <a:chExt cx="1732" cy="769"/>
            </a:xfrm>
          </p:grpSpPr>
          <p:sp>
            <p:nvSpPr>
              <p:cNvPr id="10275" name="Arc 8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Arc 9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Arc 10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Arc 11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0" name="Group 12"/>
            <p:cNvGrpSpPr>
              <a:grpSpLocks/>
            </p:cNvGrpSpPr>
            <p:nvPr/>
          </p:nvGrpSpPr>
          <p:grpSpPr bwMode="auto">
            <a:xfrm>
              <a:off x="3878" y="2736"/>
              <a:ext cx="163" cy="480"/>
              <a:chOff x="432" y="1584"/>
              <a:chExt cx="1732" cy="769"/>
            </a:xfrm>
          </p:grpSpPr>
          <p:sp>
            <p:nvSpPr>
              <p:cNvPr id="10271" name="Arc 13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2" name="Arc 14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Arc 15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4" name="Arc 16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1" name="Group 17"/>
            <p:cNvGrpSpPr>
              <a:grpSpLocks/>
            </p:cNvGrpSpPr>
            <p:nvPr/>
          </p:nvGrpSpPr>
          <p:grpSpPr bwMode="auto">
            <a:xfrm>
              <a:off x="3715" y="2736"/>
              <a:ext cx="163" cy="480"/>
              <a:chOff x="432" y="1584"/>
              <a:chExt cx="1732" cy="769"/>
            </a:xfrm>
          </p:grpSpPr>
          <p:sp>
            <p:nvSpPr>
              <p:cNvPr id="10267" name="Arc 18"/>
              <p:cNvSpPr>
                <a:spLocks/>
              </p:cNvSpPr>
              <p:nvPr/>
            </p:nvSpPr>
            <p:spPr bwMode="auto">
              <a:xfrm>
                <a:off x="1728" y="1777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Arc 19"/>
              <p:cNvSpPr>
                <a:spLocks/>
              </p:cNvSpPr>
              <p:nvPr/>
            </p:nvSpPr>
            <p:spPr bwMode="auto">
              <a:xfrm flipH="1">
                <a:off x="1296" y="1776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Arc 20"/>
              <p:cNvSpPr>
                <a:spLocks/>
              </p:cNvSpPr>
              <p:nvPr/>
            </p:nvSpPr>
            <p:spPr bwMode="auto">
              <a:xfrm flipV="1">
                <a:off x="864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0" name="Arc 21"/>
              <p:cNvSpPr>
                <a:spLocks/>
              </p:cNvSpPr>
              <p:nvPr/>
            </p:nvSpPr>
            <p:spPr bwMode="auto">
              <a:xfrm flipH="1" flipV="1">
                <a:off x="432" y="1584"/>
                <a:ext cx="436" cy="576"/>
              </a:xfrm>
              <a:custGeom>
                <a:avLst/>
                <a:gdLst>
                  <a:gd name="T0" fmla="*/ 0 w 16338"/>
                  <a:gd name="T1" fmla="*/ 0 h 21600"/>
                  <a:gd name="T2" fmla="*/ 0 w 16338"/>
                  <a:gd name="T3" fmla="*/ 0 h 21600"/>
                  <a:gd name="T4" fmla="*/ 0 w 1633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338"/>
                  <a:gd name="T10" fmla="*/ 0 h 21600"/>
                  <a:gd name="T11" fmla="*/ 16338 w 1633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38" h="21600" fill="none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</a:path>
                  <a:path w="16338" h="21600" stroke="0" extrusionOk="0">
                    <a:moveTo>
                      <a:pt x="-1" y="0"/>
                    </a:moveTo>
                    <a:cubicBezTo>
                      <a:pt x="6272" y="0"/>
                      <a:pt x="12235" y="2726"/>
                      <a:pt x="16338" y="747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7150" cmpd="sng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2" name="Arc 23"/>
            <p:cNvSpPr>
              <a:spLocks/>
            </p:cNvSpPr>
            <p:nvPr/>
          </p:nvSpPr>
          <p:spPr bwMode="auto">
            <a:xfrm>
              <a:off x="3674" y="285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Arc 24"/>
            <p:cNvSpPr>
              <a:spLocks/>
            </p:cNvSpPr>
            <p:nvPr/>
          </p:nvSpPr>
          <p:spPr bwMode="auto">
            <a:xfrm flipH="1">
              <a:off x="3633" y="2856"/>
              <a:ext cx="41" cy="359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rc 25"/>
            <p:cNvSpPr>
              <a:spLocks/>
            </p:cNvSpPr>
            <p:nvPr/>
          </p:nvSpPr>
          <p:spPr bwMode="auto">
            <a:xfrm flipV="1">
              <a:off x="3593" y="273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rc 26"/>
            <p:cNvSpPr>
              <a:spLocks/>
            </p:cNvSpPr>
            <p:nvPr/>
          </p:nvSpPr>
          <p:spPr bwMode="auto">
            <a:xfrm flipH="1" flipV="1">
              <a:off x="3552" y="2736"/>
              <a:ext cx="41" cy="360"/>
            </a:xfrm>
            <a:custGeom>
              <a:avLst/>
              <a:gdLst>
                <a:gd name="T0" fmla="*/ 0 w 16338"/>
                <a:gd name="T1" fmla="*/ 0 h 21600"/>
                <a:gd name="T2" fmla="*/ 0 w 16338"/>
                <a:gd name="T3" fmla="*/ 0 h 21600"/>
                <a:gd name="T4" fmla="*/ 0 w 16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16338"/>
                <a:gd name="T10" fmla="*/ 0 h 21600"/>
                <a:gd name="T11" fmla="*/ 16338 w 16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38" h="21600" fill="none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</a:path>
                <a:path w="16338" h="21600" stroke="0" extrusionOk="0">
                  <a:moveTo>
                    <a:pt x="-1" y="0"/>
                  </a:moveTo>
                  <a:cubicBezTo>
                    <a:pt x="6272" y="0"/>
                    <a:pt x="12235" y="2726"/>
                    <a:pt x="16338" y="747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sng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4204" y="2975"/>
              <a:ext cx="260" cy="1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6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0" y="312674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200" y="312420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0" y="314198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00" y="313944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0" y="315722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0" y="31546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317246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0" y="318770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0" y="32029400"/>
            <a:ext cx="82296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00" y="32572325"/>
            <a:ext cx="4953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0" y="32724725"/>
            <a:ext cx="4953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810000"/>
            <a:ext cx="71707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5"/>
          <p:cNvSpPr txBox="1">
            <a:spLocks noChangeArrowheads="1"/>
          </p:cNvSpPr>
          <p:nvPr/>
        </p:nvSpPr>
        <p:spPr bwMode="auto">
          <a:xfrm>
            <a:off x="5562600" y="3505200"/>
            <a:ext cx="3278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/>
            <a:r>
              <a:rPr lang="en-US" sz="1400" b="0" i="1"/>
              <a:t>from Ward Wurtz’s Ph.D. Thesis (2010)</a:t>
            </a:r>
          </a:p>
        </p:txBody>
      </p:sp>
    </p:spTree>
    <p:extLst>
      <p:ext uri="{BB962C8B-B14F-4D97-AF65-F5344CB8AC3E}">
        <p14:creationId xmlns:p14="http://schemas.microsoft.com/office/powerpoint/2010/main" val="20581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62743" y="304482"/>
            <a:ext cx="60198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ea typeface="Adobe Heiti Std R" pitchFamily="34" charset="-128"/>
              </a:rPr>
              <a:t>Summary</a:t>
            </a:r>
            <a:endParaRPr lang="en-US" sz="3200" dirty="0" smtClean="0">
              <a:ea typeface="Adobe Heiti Std R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715" y="1828800"/>
            <a:ext cx="79938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HIFROST is currently in commissioning at TUNL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Fridge is going to be cooled down within two weeks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First experiment , GDH </a:t>
            </a:r>
            <a:r>
              <a:rPr lang="en-US" sz="2800" dirty="0" err="1" smtClean="0"/>
              <a:t>sumrule</a:t>
            </a:r>
            <a:r>
              <a:rPr lang="en-US" sz="2800" dirty="0" smtClean="0"/>
              <a:t> test on deuteron</a:t>
            </a:r>
          </a:p>
          <a:p>
            <a:r>
              <a:rPr lang="en-US" sz="2800" dirty="0" smtClean="0"/>
              <a:t>    is scheduled in late October 2012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1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" y="694099"/>
            <a:ext cx="9109004" cy="60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u="sng" dirty="0" smtClean="0">
                <a:latin typeface="+mn-lt"/>
                <a:ea typeface="Adobe Heiti Std R" pitchFamily="34" charset="-128"/>
              </a:rPr>
              <a:t>H</a:t>
            </a:r>
            <a:r>
              <a:rPr lang="en-US" sz="3200" dirty="0" smtClean="0">
                <a:latin typeface="+mn-lt"/>
                <a:ea typeface="Adobe Heiti Std R" pitchFamily="34" charset="-128"/>
              </a:rPr>
              <a:t>igh </a:t>
            </a:r>
            <a:r>
              <a:rPr lang="en-US" sz="3200" u="sng" dirty="0" smtClean="0">
                <a:latin typeface="+mn-lt"/>
                <a:ea typeface="Adobe Heiti Std R" pitchFamily="34" charset="-128"/>
              </a:rPr>
              <a:t>I</a:t>
            </a:r>
            <a:r>
              <a:rPr lang="en-US" sz="3200" dirty="0" smtClean="0">
                <a:latin typeface="+mn-lt"/>
                <a:ea typeface="Adobe Heiti Std R" pitchFamily="34" charset="-128"/>
              </a:rPr>
              <a:t>ntensive </a:t>
            </a:r>
            <a:r>
              <a:rPr lang="en-US" sz="3200" u="sng" dirty="0" smtClean="0">
                <a:latin typeface="Symbol" pitchFamily="18" charset="2"/>
                <a:ea typeface="Adobe Heiti Std R" pitchFamily="34" charset="-128"/>
              </a:rPr>
              <a:t>g</a:t>
            </a:r>
            <a:r>
              <a:rPr lang="en-US" sz="3200" dirty="0" smtClean="0">
                <a:latin typeface="+mn-lt"/>
                <a:ea typeface="Adobe Heiti Std R" pitchFamily="34" charset="-128"/>
              </a:rPr>
              <a:t>amma </a:t>
            </a:r>
            <a:r>
              <a:rPr lang="en-US" sz="3200" u="sng" dirty="0" smtClean="0">
                <a:latin typeface="+mn-lt"/>
                <a:ea typeface="Adobe Heiti Std R" pitchFamily="34" charset="-128"/>
              </a:rPr>
              <a:t>S</a:t>
            </a:r>
            <a:r>
              <a:rPr lang="en-US" sz="3200" dirty="0" smtClean="0">
                <a:latin typeface="+mn-lt"/>
                <a:ea typeface="Adobe Heiti Std R" pitchFamily="34" charset="-128"/>
              </a:rPr>
              <a:t>ource (</a:t>
            </a:r>
            <a:r>
              <a:rPr lang="en-US" sz="3200" dirty="0" err="1" smtClean="0">
                <a:latin typeface="+mn-lt"/>
                <a:ea typeface="Adobe Heiti Std R" pitchFamily="34" charset="-128"/>
              </a:rPr>
              <a:t>HI</a:t>
            </a:r>
            <a:r>
              <a:rPr lang="en-US" sz="3200" dirty="0" err="1" smtClean="0">
                <a:latin typeface="Symbol" pitchFamily="18" charset="2"/>
                <a:ea typeface="Adobe Heiti Std R" pitchFamily="34" charset="-128"/>
              </a:rPr>
              <a:t>g</a:t>
            </a:r>
            <a:r>
              <a:rPr lang="en-US" sz="3200" dirty="0" err="1" smtClean="0">
                <a:latin typeface="+mn-lt"/>
                <a:ea typeface="Adobe Heiti Std R" pitchFamily="34" charset="-128"/>
              </a:rPr>
              <a:t>S</a:t>
            </a:r>
            <a:r>
              <a:rPr lang="en-US" sz="3200" dirty="0" smtClean="0">
                <a:latin typeface="+mn-lt"/>
                <a:ea typeface="Adobe Heiti Std R" pitchFamily="34" charset="-128"/>
              </a:rPr>
              <a:t>)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03238" indent="-431800" defTabSz="449263">
              <a:lnSpc>
                <a:spcPct val="90000"/>
              </a:lnSpc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dirty="0" smtClean="0">
                <a:ea typeface="Adobe Heiti Std R" pitchFamily="34" charset="-128"/>
              </a:rPr>
              <a:t>Free electron laser from 192 to 780 nm</a:t>
            </a:r>
          </a:p>
          <a:p>
            <a:pPr marL="503238" indent="-431800" defTabSz="449263" eaLnBrk="1" hangingPunct="1">
              <a:lnSpc>
                <a:spcPct val="90000"/>
              </a:lnSpc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dirty="0" smtClean="0">
                <a:ea typeface="Adobe Heiti Std R" pitchFamily="34" charset="-128"/>
              </a:rPr>
              <a:t>Compton backscattering to produce </a:t>
            </a:r>
          </a:p>
          <a:p>
            <a:pPr marL="71438" indent="0" defTabSz="449263" eaLnBrk="1" hangingPunct="1">
              <a:lnSpc>
                <a:spcPct val="90000"/>
              </a:lnSpc>
              <a:buNone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dirty="0">
                <a:latin typeface="Symbol" pitchFamily="18" charset="2"/>
                <a:ea typeface="Adobe Heiti Std R" pitchFamily="34" charset="-128"/>
              </a:rPr>
              <a:t> </a:t>
            </a:r>
            <a:r>
              <a:rPr lang="en-GB" sz="2000" dirty="0" smtClean="0">
                <a:latin typeface="Symbol" pitchFamily="18" charset="2"/>
                <a:ea typeface="Adobe Heiti Std R" pitchFamily="34" charset="-128"/>
              </a:rPr>
              <a:t>      g</a:t>
            </a:r>
            <a:r>
              <a:rPr lang="en-GB" sz="2000" dirty="0" smtClean="0">
                <a:ea typeface="Adobe Heiti Std R" pitchFamily="34" charset="-128"/>
              </a:rPr>
              <a:t>-ray beam up to 100 MeV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581400" y="6400800"/>
            <a:ext cx="510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03238" indent="-431800" defTabSz="4492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b="0" dirty="0" smtClean="0"/>
              <a:t>Beam </a:t>
            </a:r>
            <a:r>
              <a:rPr lang="en-GB" sz="2000" b="0" dirty="0"/>
              <a:t>can be linearly or circularly polarized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1905000"/>
            <a:ext cx="441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503238" indent="-431800" defTabSz="4492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b="0" dirty="0" err="1" smtClean="0"/>
              <a:t>Intracavity</a:t>
            </a:r>
            <a:r>
              <a:rPr lang="en-GB" sz="2000" b="0" dirty="0" smtClean="0"/>
              <a:t> </a:t>
            </a:r>
            <a:r>
              <a:rPr lang="en-GB" sz="2000" b="0" dirty="0"/>
              <a:t>scattering leads to a very</a:t>
            </a:r>
          </a:p>
          <a:p>
            <a:pPr marL="503238" indent="-431800" defTabSz="449263">
              <a:lnSpc>
                <a:spcPct val="90000"/>
              </a:lnSpc>
              <a:spcBef>
                <a:spcPct val="20000"/>
              </a:spcBef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b="0" dirty="0"/>
              <a:t>  </a:t>
            </a:r>
            <a:r>
              <a:rPr lang="en-GB" sz="2000" b="0" dirty="0" smtClean="0"/>
              <a:t>     </a:t>
            </a:r>
            <a:r>
              <a:rPr lang="en-GB" sz="2000" b="0" dirty="0"/>
              <a:t>intense beam (~10</a:t>
            </a:r>
            <a:r>
              <a:rPr lang="en-GB" sz="2000" b="0" baseline="30000" dirty="0"/>
              <a:t>7</a:t>
            </a:r>
            <a:r>
              <a:rPr lang="en-GB" sz="2000" b="0" dirty="0"/>
              <a:t> </a:t>
            </a:r>
            <a:r>
              <a:rPr lang="en-GB" sz="2000" b="0" dirty="0">
                <a:latin typeface="Symbol" pitchFamily="18" charset="2"/>
              </a:rPr>
              <a:t>g</a:t>
            </a:r>
            <a:r>
              <a:rPr lang="en-GB" sz="2000" b="0" dirty="0"/>
              <a:t>/s)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3581400" y="56388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414338" indent="-342900" defTabSz="4492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1073150" algn="l"/>
                <a:tab pos="1987550" algn="l"/>
                <a:tab pos="2901950" algn="l"/>
                <a:tab pos="3816350" algn="l"/>
                <a:tab pos="4730750" algn="l"/>
                <a:tab pos="5645150" algn="l"/>
                <a:tab pos="6559550" algn="l"/>
                <a:tab pos="7473950" algn="l"/>
                <a:tab pos="8388350" algn="l"/>
                <a:tab pos="9302750" algn="l"/>
                <a:tab pos="10217150" algn="l"/>
              </a:tabLst>
            </a:pPr>
            <a:r>
              <a:rPr lang="en-GB" sz="2000" b="0" dirty="0" err="1" smtClean="0"/>
              <a:t>Monoenergetic</a:t>
            </a:r>
            <a:r>
              <a:rPr lang="en-GB" sz="2000" b="0" dirty="0" smtClean="0"/>
              <a:t> </a:t>
            </a:r>
            <a:r>
              <a:rPr lang="en-GB" sz="2000" b="0" dirty="0"/>
              <a:t>beam </a:t>
            </a:r>
            <a:r>
              <a:rPr lang="en-GB" sz="2000" b="0" dirty="0" smtClean="0"/>
              <a:t>(</a:t>
            </a:r>
            <a:r>
              <a:rPr lang="en-GB" sz="2000" b="0" dirty="0">
                <a:latin typeface="Symbol" pitchFamily="18" charset="2"/>
              </a:rPr>
              <a:t>D</a:t>
            </a:r>
            <a:r>
              <a:rPr lang="en-GB" sz="2000" b="0" dirty="0"/>
              <a:t>E/E=0.7~4.0%  with collimators)</a:t>
            </a:r>
          </a:p>
        </p:txBody>
      </p:sp>
    </p:spTree>
    <p:extLst>
      <p:ext uri="{BB962C8B-B14F-4D97-AF65-F5344CB8AC3E}">
        <p14:creationId xmlns:p14="http://schemas.microsoft.com/office/powerpoint/2010/main" val="750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"/>
            <a:ext cx="6076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Motivation: HIFROST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@ HIGS/TUNL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pro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56360"/>
            <a:ext cx="6035040" cy="466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7921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err="1" smtClean="0">
                <a:ea typeface="Adobe Heiti Std R" pitchFamily="34" charset="-128"/>
              </a:rPr>
              <a:t>HI</a:t>
            </a:r>
            <a:r>
              <a:rPr lang="en-US" sz="3200" dirty="0" err="1" smtClean="0">
                <a:latin typeface="Symbol" pitchFamily="18" charset="2"/>
                <a:ea typeface="Adobe Heiti Std R" pitchFamily="34" charset="-128"/>
              </a:rPr>
              <a:t>g</a:t>
            </a:r>
            <a:r>
              <a:rPr lang="en-US" sz="3200" dirty="0" err="1" smtClean="0">
                <a:ea typeface="Adobe Heiti Std R" pitchFamily="34" charset="-128"/>
              </a:rPr>
              <a:t>S</a:t>
            </a:r>
            <a:r>
              <a:rPr lang="en-US" sz="3200" dirty="0" smtClean="0">
                <a:ea typeface="Adobe Heiti Std R" pitchFamily="34" charset="-128"/>
              </a:rPr>
              <a:t> </a:t>
            </a:r>
            <a:r>
              <a:rPr lang="en-US" sz="3200" u="sng" dirty="0" smtClean="0">
                <a:ea typeface="Adobe Heiti Std R" pitchFamily="34" charset="-128"/>
              </a:rPr>
              <a:t>Fro</a:t>
            </a:r>
            <a:r>
              <a:rPr lang="en-US" sz="3200" dirty="0" smtClean="0">
                <a:ea typeface="Adobe Heiti Std R" pitchFamily="34" charset="-128"/>
              </a:rPr>
              <a:t>zen </a:t>
            </a:r>
            <a:r>
              <a:rPr lang="en-US" sz="3200" u="sng" dirty="0" smtClean="0">
                <a:ea typeface="Adobe Heiti Std R" pitchFamily="34" charset="-128"/>
              </a:rPr>
              <a:t>S</a:t>
            </a:r>
            <a:r>
              <a:rPr lang="en-US" sz="3200" dirty="0" smtClean="0">
                <a:ea typeface="Adobe Heiti Std R" pitchFamily="34" charset="-128"/>
              </a:rPr>
              <a:t>pin </a:t>
            </a:r>
            <a:r>
              <a:rPr lang="en-US" sz="3200" u="sng" dirty="0" smtClean="0">
                <a:ea typeface="Adobe Heiti Std R" pitchFamily="34" charset="-128"/>
              </a:rPr>
              <a:t>T</a:t>
            </a:r>
            <a:r>
              <a:rPr lang="en-US" sz="3200" dirty="0" smtClean="0">
                <a:ea typeface="Adobe Heiti Std R" pitchFamily="34" charset="-128"/>
              </a:rPr>
              <a:t>arget (HIFROST) System</a:t>
            </a:r>
          </a:p>
        </p:txBody>
      </p:sp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910" y="164575"/>
            <a:ext cx="7772400" cy="57607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Conceptual Design of HIFROST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915"/>
            <a:ext cx="9144000" cy="41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1195" y="5403495"/>
            <a:ext cx="752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Polarization mode with 2.5 </a:t>
            </a:r>
            <a:r>
              <a:rPr lang="en-US" sz="2800" dirty="0" smtClean="0"/>
              <a:t>T SC </a:t>
            </a:r>
            <a:r>
              <a:rPr lang="en-US" sz="2800" dirty="0" smtClean="0"/>
              <a:t>magnet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06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320"/>
            <a:ext cx="9145106" cy="40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20" y="5335137"/>
            <a:ext cx="860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Data-production mode with a detector </a:t>
            </a:r>
            <a:r>
              <a:rPr lang="en-US" sz="2800" dirty="0" smtClean="0"/>
              <a:t>array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6910" y="164575"/>
            <a:ext cx="7772400" cy="576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Conceptual Design of HIFROST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779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5363"/>
            <a:ext cx="8894708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994" y="-2745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Calibri" pitchFamily="34" charset="0"/>
                <a:ea typeface="Adobe Heiti Std R" pitchFamily="34" charset="-128"/>
                <a:cs typeface="Calibri" pitchFamily="34" charset="0"/>
              </a:rPr>
              <a:t>HIFROST System</a:t>
            </a:r>
            <a:endParaRPr lang="en-US" sz="3200" dirty="0">
              <a:latin typeface="Calibri" pitchFamily="34" charset="0"/>
              <a:ea typeface="Adobe Heiti Std R" pitchFamily="34" charset="-128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1143000"/>
            <a:ext cx="1416583" cy="307850"/>
          </a:xfrm>
          <a:prstGeom prst="rect">
            <a:avLst/>
          </a:prstGeom>
          <a:solidFill>
            <a:srgbClr val="FF00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6670" y="1237565"/>
            <a:ext cx="438172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dobe Heiti Std R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b="0" dirty="0">
                <a:latin typeface="+mn-lt"/>
              </a:rPr>
              <a:t> </a:t>
            </a:r>
            <a:r>
              <a:rPr lang="en-US" sz="1800" b="0" baseline="30000" dirty="0" smtClean="0">
                <a:latin typeface="+mn-lt"/>
              </a:rPr>
              <a:t>3</a:t>
            </a:r>
            <a:r>
              <a:rPr lang="en-US" sz="1800" b="0" dirty="0" smtClean="0">
                <a:latin typeface="+mn-lt"/>
              </a:rPr>
              <a:t>He (3 roots+2 </a:t>
            </a:r>
            <a:r>
              <a:rPr lang="en-US" sz="1800" b="0" dirty="0" err="1" smtClean="0">
                <a:latin typeface="+mn-lt"/>
              </a:rPr>
              <a:t>mech</a:t>
            </a:r>
            <a:r>
              <a:rPr lang="en-US" sz="1800" b="0" dirty="0" smtClean="0">
                <a:latin typeface="+mn-lt"/>
              </a:rPr>
              <a:t> pump) sys</a:t>
            </a:r>
          </a:p>
          <a:p>
            <a:pPr eaLnBrk="1" hangingPunct="1">
              <a:buFontTx/>
              <a:buChar char="•"/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800" b="0" baseline="30000" dirty="0" smtClean="0">
                <a:latin typeface="+mn-lt"/>
              </a:rPr>
              <a:t>4</a:t>
            </a:r>
            <a:r>
              <a:rPr lang="en-US" sz="1800" b="0" dirty="0" smtClean="0">
                <a:latin typeface="+mn-lt"/>
              </a:rPr>
              <a:t>He (2 roots + 1 </a:t>
            </a:r>
            <a:r>
              <a:rPr lang="en-US" sz="1800" b="0" dirty="0" err="1" smtClean="0">
                <a:latin typeface="+mn-lt"/>
              </a:rPr>
              <a:t>mech</a:t>
            </a:r>
            <a:r>
              <a:rPr lang="en-US" sz="1800" b="0" dirty="0" smtClean="0">
                <a:latin typeface="+mn-lt"/>
              </a:rPr>
              <a:t> pump) sys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46" y="2962819"/>
            <a:ext cx="2772338" cy="37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2" y="2895600"/>
            <a:ext cx="3423588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438400" y="284202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itchFamily="34" charset="0"/>
                <a:cs typeface="Calibri" pitchFamily="34" charset="0"/>
              </a:rPr>
              <a:t>Gas Control System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695325"/>
            <a:ext cx="337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11" y="1219200"/>
            <a:ext cx="4327463" cy="5400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9624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44334</TotalTime>
  <Words>526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Microsoft Equation 3.0</vt:lpstr>
      <vt:lpstr>HIGS Frozen Spin Target System (HIFROST)</vt:lpstr>
      <vt:lpstr>PowerPoint Presentation</vt:lpstr>
      <vt:lpstr>High Intensive gamma Source (HIgS)</vt:lpstr>
      <vt:lpstr>PowerPoint Presentation</vt:lpstr>
      <vt:lpstr>HIgS Frozen Spin Target (HIFROST) System</vt:lpstr>
      <vt:lpstr>Conceptual Design of HIFROST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HIFROST System</vt:lpstr>
      <vt:lpstr>PowerPoint Presentation</vt:lpstr>
      <vt:lpstr>Transverse Holding Field Magnet</vt:lpstr>
      <vt:lpstr>PowerPoint Presentation</vt:lpstr>
      <vt:lpstr>PowerPoint Presentation</vt:lpstr>
      <vt:lpstr>GDH Sum Rule for the Deuteron</vt:lpstr>
      <vt:lpstr>GDH Sum Rule for the Deuteron</vt:lpstr>
      <vt:lpstr>The Neutron Detector Array (Blowfish)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Pil</cp:lastModifiedBy>
  <cp:revision>422</cp:revision>
  <cp:lastPrinted>2012-04-17T17:30:26Z</cp:lastPrinted>
  <dcterms:created xsi:type="dcterms:W3CDTF">2010-12-05T14:37:35Z</dcterms:created>
  <dcterms:modified xsi:type="dcterms:W3CDTF">2013-09-10T13:06:47Z</dcterms:modified>
</cp:coreProperties>
</file>