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320" r:id="rId2"/>
    <p:sldId id="318" r:id="rId3"/>
    <p:sldId id="317" r:id="rId4"/>
    <p:sldId id="316" r:id="rId5"/>
    <p:sldId id="321" r:id="rId6"/>
    <p:sldId id="258" r:id="rId7"/>
    <p:sldId id="262" r:id="rId8"/>
    <p:sldId id="263" r:id="rId9"/>
    <p:sldId id="264" r:id="rId10"/>
    <p:sldId id="265" r:id="rId11"/>
    <p:sldId id="266" r:id="rId12"/>
    <p:sldId id="267" r:id="rId13"/>
    <p:sldId id="322" r:id="rId14"/>
    <p:sldId id="323" r:id="rId15"/>
    <p:sldId id="270" r:id="rId16"/>
    <p:sldId id="324" r:id="rId17"/>
    <p:sldId id="269" r:id="rId18"/>
    <p:sldId id="325" r:id="rId19"/>
    <p:sldId id="326" r:id="rId20"/>
    <p:sldId id="327" r:id="rId21"/>
    <p:sldId id="272" r:id="rId22"/>
    <p:sldId id="271" r:id="rId23"/>
    <p:sldId id="315" r:id="rId24"/>
    <p:sldId id="328" r:id="rId25"/>
    <p:sldId id="329" r:id="rId26"/>
    <p:sldId id="330" r:id="rId27"/>
    <p:sldId id="331" r:id="rId28"/>
    <p:sldId id="332" r:id="rId29"/>
    <p:sldId id="333" r:id="rId30"/>
    <p:sldId id="334" r:id="rId31"/>
    <p:sldId id="279" r:id="rId32"/>
    <p:sldId id="335" r:id="rId33"/>
    <p:sldId id="336" r:id="rId34"/>
    <p:sldId id="276" r:id="rId35"/>
    <p:sldId id="337" r:id="rId36"/>
    <p:sldId id="340" r:id="rId37"/>
    <p:sldId id="339" r:id="rId38"/>
    <p:sldId id="341" r:id="rId39"/>
    <p:sldId id="342" r:id="rId40"/>
    <p:sldId id="343" r:id="rId41"/>
    <p:sldId id="344" r:id="rId42"/>
    <p:sldId id="338" r:id="rId43"/>
    <p:sldId id="273" r:id="rId44"/>
    <p:sldId id="275" r:id="rId45"/>
    <p:sldId id="278" r:id="rId46"/>
    <p:sldId id="312" r:id="rId47"/>
    <p:sldId id="313" r:id="rId48"/>
    <p:sldId id="314" r:id="rId49"/>
    <p:sldId id="309" r:id="rId50"/>
    <p:sldId id="310" r:id="rId51"/>
    <p:sldId id="311" r:id="rId52"/>
    <p:sldId id="345" r:id="rId53"/>
    <p:sldId id="294"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DD75EC-E361-7F41-B86E-A7AD3471EB31}" type="datetimeFigureOut">
              <a:rPr lang="en-US" smtClean="0"/>
              <a:pPr/>
              <a:t>9/9/2013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19F4FD-9C87-284F-8E54-2FE0EFDDDD17}" type="slidenum">
              <a:rPr lang="en-US" smtClean="0"/>
              <a:pPr/>
              <a:t>‹#›</a:t>
            </a:fld>
            <a:endParaRPr lang="en-US"/>
          </a:p>
        </p:txBody>
      </p:sp>
    </p:spTree>
    <p:extLst>
      <p:ext uri="{BB962C8B-B14F-4D97-AF65-F5344CB8AC3E}">
        <p14:creationId xmlns:p14="http://schemas.microsoft.com/office/powerpoint/2010/main" val="2527147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BA7FC-AF77-8D45-AD22-D11105C029EE}" type="datetimeFigureOut">
              <a:rPr lang="en-US" smtClean="0"/>
              <a:pPr/>
              <a:t>9/9/2013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223D9B-FB24-F640-A287-4AF5D17526B6}" type="slidenum">
              <a:rPr lang="en-US" smtClean="0"/>
              <a:pPr/>
              <a:t>‹#›</a:t>
            </a:fld>
            <a:endParaRPr lang="en-US"/>
          </a:p>
        </p:txBody>
      </p:sp>
    </p:spTree>
    <p:extLst>
      <p:ext uri="{BB962C8B-B14F-4D97-AF65-F5344CB8AC3E}">
        <p14:creationId xmlns:p14="http://schemas.microsoft.com/office/powerpoint/2010/main" val="26050590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Euclid Symbol" charset="2"/>
              <a:cs typeface="Euclid Symbol" charset="2"/>
            </a:endParaRPr>
          </a:p>
        </p:txBody>
      </p:sp>
      <p:sp>
        <p:nvSpPr>
          <p:cNvPr id="4" name="Slide Number Placeholder 3"/>
          <p:cNvSpPr>
            <a:spLocks noGrp="1"/>
          </p:cNvSpPr>
          <p:nvPr>
            <p:ph type="sldNum" sz="quarter" idx="10"/>
          </p:nvPr>
        </p:nvSpPr>
        <p:spPr/>
        <p:txBody>
          <a:bodyPr/>
          <a:lstStyle/>
          <a:p>
            <a:fld id="{35223D9B-FB24-F640-A287-4AF5D17526B6}" type="slidenum">
              <a:rPr lang="en-US" smtClean="0"/>
              <a:pPr/>
              <a:t>12</a:t>
            </a:fld>
            <a:endParaRPr lang="en-US"/>
          </a:p>
        </p:txBody>
      </p:sp>
    </p:spTree>
    <p:extLst>
      <p:ext uri="{BB962C8B-B14F-4D97-AF65-F5344CB8AC3E}">
        <p14:creationId xmlns:p14="http://schemas.microsoft.com/office/powerpoint/2010/main" val="1005453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latin typeface="Euclid Symbol" charset="2"/>
              <a:cs typeface="Euclid Symbol" charset="2"/>
            </a:endParaRPr>
          </a:p>
        </p:txBody>
      </p:sp>
      <p:sp>
        <p:nvSpPr>
          <p:cNvPr id="4" name="Slide Number Placeholder 3"/>
          <p:cNvSpPr>
            <a:spLocks noGrp="1"/>
          </p:cNvSpPr>
          <p:nvPr>
            <p:ph type="sldNum" sz="quarter" idx="10"/>
          </p:nvPr>
        </p:nvSpPr>
        <p:spPr/>
        <p:txBody>
          <a:bodyPr/>
          <a:lstStyle/>
          <a:p>
            <a:fld id="{35223D9B-FB24-F640-A287-4AF5D17526B6}" type="slidenum">
              <a:rPr lang="en-US" smtClean="0"/>
              <a:pPr/>
              <a:t>13</a:t>
            </a:fld>
            <a:endParaRPr lang="en-US"/>
          </a:p>
        </p:txBody>
      </p:sp>
    </p:spTree>
    <p:extLst>
      <p:ext uri="{BB962C8B-B14F-4D97-AF65-F5344CB8AC3E}">
        <p14:creationId xmlns:p14="http://schemas.microsoft.com/office/powerpoint/2010/main" val="100545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8A1FD8-2ADA-414E-B21B-F31A8DE0B02F}" type="slidenum">
              <a:rPr lang="en-US"/>
              <a:pPr/>
              <a:t>31</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AD6C8-63D2-4C4B-A8C4-6CB4789C9DE1}" type="slidenum">
              <a:rPr lang="en-US"/>
              <a:pPr/>
              <a:t>34</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AAF5A-87E6-034A-A233-016B9082DF9C}" type="slidenum">
              <a:rPr lang="en-US"/>
              <a:pPr/>
              <a:t>44</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4A3CE-C587-924C-852F-CCBFA2A09A76}" type="slidenum">
              <a:rPr lang="en-US"/>
              <a:pPr/>
              <a:t>45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r>
              <a:rPr lang="en-US" smtClean="0"/>
              <a:t>8 September 2013</a:t>
            </a: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r>
              <a:rPr lang="en-US" smtClean="0"/>
              <a:t>Tapio Niinikoski</a:t>
            </a: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0301FF19-0900-984E-912F-5AFC9970763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 September 2013</a:t>
            </a:r>
            <a:endParaRPr lang="en-US"/>
          </a:p>
        </p:txBody>
      </p:sp>
      <p:sp>
        <p:nvSpPr>
          <p:cNvPr id="6" name="Footer Placeholder 5"/>
          <p:cNvSpPr>
            <a:spLocks noGrp="1"/>
          </p:cNvSpPr>
          <p:nvPr>
            <p:ph type="ftr" sz="quarter" idx="11"/>
          </p:nvPr>
        </p:nvSpPr>
        <p:spPr/>
        <p:txBody>
          <a:bodyPr/>
          <a:lstStyle/>
          <a:p>
            <a:r>
              <a:rPr lang="en-US" smtClean="0"/>
              <a:t>Tapio Niinikoski</a:t>
            </a:r>
            <a:endParaRPr lang="en-US"/>
          </a:p>
        </p:txBody>
      </p:sp>
      <p:sp>
        <p:nvSpPr>
          <p:cNvPr id="7" name="Slide Number Placeholder 6"/>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 September 2013</a:t>
            </a:r>
            <a:endParaRPr lang="en-US"/>
          </a:p>
        </p:txBody>
      </p:sp>
      <p:sp>
        <p:nvSpPr>
          <p:cNvPr id="8" name="Footer Placeholder 7"/>
          <p:cNvSpPr>
            <a:spLocks noGrp="1"/>
          </p:cNvSpPr>
          <p:nvPr>
            <p:ph type="ftr" sz="quarter" idx="11"/>
          </p:nvPr>
        </p:nvSpPr>
        <p:spPr/>
        <p:txBody>
          <a:bodyPr/>
          <a:lstStyle/>
          <a:p>
            <a:r>
              <a:rPr lang="en-US" smtClean="0"/>
              <a:t>Tapio Niinikoski</a:t>
            </a:r>
            <a:endParaRPr lang="en-US"/>
          </a:p>
        </p:txBody>
      </p:sp>
      <p:sp>
        <p:nvSpPr>
          <p:cNvPr id="9" name="Slide Number Placeholder 8"/>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 September 2013</a:t>
            </a:r>
            <a:endParaRPr lang="en-US"/>
          </a:p>
        </p:txBody>
      </p:sp>
      <p:sp>
        <p:nvSpPr>
          <p:cNvPr id="4" name="Footer Placeholder 3"/>
          <p:cNvSpPr>
            <a:spLocks noGrp="1"/>
          </p:cNvSpPr>
          <p:nvPr>
            <p:ph type="ftr" sz="quarter" idx="11"/>
          </p:nvPr>
        </p:nvSpPr>
        <p:spPr/>
        <p:txBody>
          <a:bodyPr/>
          <a:lstStyle/>
          <a:p>
            <a:r>
              <a:rPr lang="en-US" smtClean="0"/>
              <a:t>Tapio Niinikoski</a:t>
            </a:r>
            <a:endParaRPr lang="en-US"/>
          </a:p>
        </p:txBody>
      </p:sp>
      <p:sp>
        <p:nvSpPr>
          <p:cNvPr id="5" name="Slide Number Placeholder 4"/>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 September 2013</a:t>
            </a:r>
            <a:endParaRPr lang="en-US"/>
          </a:p>
        </p:txBody>
      </p:sp>
      <p:sp>
        <p:nvSpPr>
          <p:cNvPr id="3" name="Footer Placeholder 2"/>
          <p:cNvSpPr>
            <a:spLocks noGrp="1"/>
          </p:cNvSpPr>
          <p:nvPr>
            <p:ph type="ftr" sz="quarter" idx="11"/>
          </p:nvPr>
        </p:nvSpPr>
        <p:spPr/>
        <p:txBody>
          <a:bodyPr/>
          <a:lstStyle/>
          <a:p>
            <a:r>
              <a:rPr lang="en-US" smtClean="0"/>
              <a:t>Tapio Niinikoski</a:t>
            </a:r>
            <a:endParaRPr lang="en-US"/>
          </a:p>
        </p:txBody>
      </p:sp>
      <p:sp>
        <p:nvSpPr>
          <p:cNvPr id="4" name="Slide Number Placeholder 3"/>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September 2013</a:t>
            </a:r>
            <a:endParaRPr lang="en-US"/>
          </a:p>
        </p:txBody>
      </p:sp>
      <p:sp>
        <p:nvSpPr>
          <p:cNvPr id="6" name="Footer Placeholder 5"/>
          <p:cNvSpPr>
            <a:spLocks noGrp="1"/>
          </p:cNvSpPr>
          <p:nvPr>
            <p:ph type="ftr" sz="quarter" idx="11"/>
          </p:nvPr>
        </p:nvSpPr>
        <p:spPr/>
        <p:txBody>
          <a:bodyPr/>
          <a:lstStyle/>
          <a:p>
            <a:r>
              <a:rPr lang="en-US" smtClean="0"/>
              <a:t>Tapio Niinikoski</a:t>
            </a:r>
            <a:endParaRPr lang="en-US"/>
          </a:p>
        </p:txBody>
      </p:sp>
      <p:sp>
        <p:nvSpPr>
          <p:cNvPr id="7" name="Slide Number Placeholder 6"/>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September 2013</a:t>
            </a:r>
            <a:endParaRPr lang="en-US"/>
          </a:p>
        </p:txBody>
      </p:sp>
      <p:sp>
        <p:nvSpPr>
          <p:cNvPr id="6" name="Footer Placeholder 5"/>
          <p:cNvSpPr>
            <a:spLocks noGrp="1"/>
          </p:cNvSpPr>
          <p:nvPr>
            <p:ph type="ftr" sz="quarter" idx="11"/>
          </p:nvPr>
        </p:nvSpPr>
        <p:spPr/>
        <p:txBody>
          <a:bodyPr/>
          <a:lstStyle/>
          <a:p>
            <a:r>
              <a:rPr lang="en-US" smtClean="0"/>
              <a:t>Tapio Niinikoski</a:t>
            </a:r>
            <a:endParaRPr lang="en-US"/>
          </a:p>
        </p:txBody>
      </p:sp>
      <p:sp>
        <p:nvSpPr>
          <p:cNvPr id="7" name="Slide Number Placeholder 6"/>
          <p:cNvSpPr>
            <a:spLocks noGrp="1"/>
          </p:cNvSpPr>
          <p:nvPr>
            <p:ph type="sldNum" sz="quarter" idx="12"/>
          </p:nvPr>
        </p:nvSpPr>
        <p:spPr/>
        <p:txBody>
          <a:bodyPr/>
          <a:lstStyle/>
          <a:p>
            <a:fld id="{943E1B12-68C8-754D-9DDB-AEB5109988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 September 2013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Tapio Niinikoski</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01A4-008E-5742-81E2-EB8A481C609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Times New Roman"/>
          <a:ea typeface="+mj-ea"/>
          <a:cs typeface="Times New Roman"/>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3.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12.e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emf"/><Relationship Id="rId5" Type="http://schemas.openxmlformats.org/officeDocument/2006/relationships/oleObject" Target="../embeddings/oleObject13.bin"/><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5.bin"/><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1.emf"/><Relationship Id="rId5" Type="http://schemas.openxmlformats.org/officeDocument/2006/relationships/oleObject" Target="../embeddings/oleObject19.bin"/><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2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26.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8.png"/><Relationship Id="rId5" Type="http://schemas.openxmlformats.org/officeDocument/2006/relationships/image" Target="../media/image27.wmf"/><Relationship Id="rId4" Type="http://schemas.openxmlformats.org/officeDocument/2006/relationships/oleObject" Target="../embeddings/oleObject23.bin"/></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4.emf"/><Relationship Id="rId5" Type="http://schemas.openxmlformats.org/officeDocument/2006/relationships/oleObject" Target="../embeddings/oleObject25.bin"/><Relationship Id="rId4" Type="http://schemas.openxmlformats.org/officeDocument/2006/relationships/image" Target="../media/image3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37.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38.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9.wmf"/><Relationship Id="rId2" Type="http://schemas.openxmlformats.org/officeDocument/2006/relationships/slideLayout" Target="../slideLayouts/slideLayout12.xml"/><Relationship Id="rId1" Type="http://schemas.openxmlformats.org/officeDocument/2006/relationships/vmlDrawing" Target="../drawings/vmlDrawing20.vml"/><Relationship Id="rId6" Type="http://schemas.openxmlformats.org/officeDocument/2006/relationships/oleObject" Target="../embeddings/oleObject30.bin"/><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utef.cvut.cz/en/index.php?Ns=406&amp;id=1000028"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50.emf"/><Relationship Id="rId5" Type="http://schemas.openxmlformats.org/officeDocument/2006/relationships/oleObject" Target="../embeddings/oleObject32.bin"/><Relationship Id="rId4" Type="http://schemas.openxmlformats.org/officeDocument/2006/relationships/image" Target="../media/image4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9.emf"/><Relationship Id="rId4" Type="http://schemas.openxmlformats.org/officeDocument/2006/relationships/image" Target="../media/image6.emf"/><Relationship Id="rId9" Type="http://schemas.openxmlformats.org/officeDocument/2006/relationships/oleObject" Target="../embeddings/oleObject5.bin"/><Relationship Id="rId1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09"/>
            <a:ext cx="7772400" cy="1470025"/>
          </a:xfrm>
        </p:spPr>
        <p:txBody>
          <a:bodyPr/>
          <a:lstStyle/>
          <a:p>
            <a:r>
              <a:rPr lang="en-US" dirty="0" smtClean="0">
                <a:latin typeface="Euclid"/>
                <a:cs typeface="Euclid"/>
              </a:rPr>
              <a:t>Physics of </a:t>
            </a:r>
            <a:r>
              <a:rPr lang="en-US" dirty="0">
                <a:latin typeface="Euclid"/>
                <a:cs typeface="Euclid"/>
              </a:rPr>
              <a:t>P</a:t>
            </a:r>
            <a:r>
              <a:rPr lang="en-US" dirty="0" smtClean="0">
                <a:latin typeface="Euclid"/>
                <a:cs typeface="Euclid"/>
              </a:rPr>
              <a:t>olarized </a:t>
            </a:r>
            <a:r>
              <a:rPr lang="en-US" dirty="0">
                <a:latin typeface="Euclid"/>
                <a:cs typeface="Euclid"/>
              </a:rPr>
              <a:t>T</a:t>
            </a:r>
            <a:r>
              <a:rPr lang="en-US" dirty="0" smtClean="0">
                <a:latin typeface="Euclid"/>
                <a:cs typeface="Euclid"/>
              </a:rPr>
              <a:t>argets</a:t>
            </a:r>
            <a:br>
              <a:rPr lang="en-US" dirty="0" smtClean="0">
                <a:latin typeface="Euclid"/>
                <a:cs typeface="Euclid"/>
              </a:rPr>
            </a:br>
            <a:r>
              <a:rPr lang="en-US" sz="1800" dirty="0" smtClean="0">
                <a:solidFill>
                  <a:srgbClr val="0000FF"/>
                </a:solidFill>
                <a:latin typeface="Euclid"/>
                <a:cs typeface="Euclid"/>
              </a:rPr>
              <a:t>Presented in PSTP2013, Charlottesville, USA</a:t>
            </a:r>
            <a:br>
              <a:rPr lang="en-US" sz="1800" dirty="0" smtClean="0">
                <a:solidFill>
                  <a:srgbClr val="0000FF"/>
                </a:solidFill>
                <a:latin typeface="Euclid"/>
                <a:cs typeface="Euclid"/>
              </a:rPr>
            </a:br>
            <a:r>
              <a:rPr lang="en-US" sz="1800" dirty="0" smtClean="0">
                <a:solidFill>
                  <a:srgbClr val="0000FF"/>
                </a:solidFill>
                <a:latin typeface="Euclid"/>
                <a:cs typeface="Euclid"/>
              </a:rPr>
              <a:t>with tributes to the work of Michel </a:t>
            </a:r>
            <a:r>
              <a:rPr lang="en-US" sz="1800" dirty="0" err="1" smtClean="0">
                <a:solidFill>
                  <a:srgbClr val="0000FF"/>
                </a:solidFill>
                <a:latin typeface="Euclid"/>
                <a:cs typeface="Euclid"/>
              </a:rPr>
              <a:t>Borghini</a:t>
            </a:r>
            <a:r>
              <a:rPr lang="en-US" sz="1800" dirty="0" smtClean="0">
                <a:solidFill>
                  <a:srgbClr val="0000FF"/>
                </a:solidFill>
                <a:latin typeface="Euclid"/>
                <a:cs typeface="Euclid"/>
              </a:rPr>
              <a:t> and Franz Lehar</a:t>
            </a: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975462"/>
            <a:ext cx="8338161" cy="4380887"/>
          </a:xfrm>
        </p:spPr>
        <p:txBody>
          <a:bodyPr>
            <a:normAutofit/>
          </a:bodyPr>
          <a:lstStyle/>
          <a:p>
            <a:pPr marL="457200" indent="-457200" algn="l">
              <a:buFont typeface="+mj-lt"/>
              <a:buAutoNum type="arabicPeriod"/>
            </a:pPr>
            <a:r>
              <a:rPr lang="en-US" sz="2400" dirty="0" smtClean="0">
                <a:solidFill>
                  <a:srgbClr val="FF0000"/>
                </a:solidFill>
                <a:latin typeface="Euclid"/>
                <a:cs typeface="Euclid"/>
              </a:rPr>
              <a:t>Introduction to spins in solids at low temperature</a:t>
            </a:r>
          </a:p>
          <a:p>
            <a:pPr marL="914400" lvl="1" indent="-457200" algn="l">
              <a:buFont typeface="Arial"/>
              <a:buChar char="•"/>
            </a:pPr>
            <a:r>
              <a:rPr lang="en-US" sz="1800" dirty="0">
                <a:solidFill>
                  <a:srgbClr val="FF0000"/>
                </a:solidFill>
                <a:latin typeface="Euclid"/>
                <a:cs typeface="Euclid"/>
              </a:rPr>
              <a:t>t</a:t>
            </a:r>
            <a:r>
              <a:rPr lang="en-US" sz="1800" dirty="0" smtClean="0">
                <a:solidFill>
                  <a:srgbClr val="FF0000"/>
                </a:solidFill>
                <a:latin typeface="Euclid"/>
                <a:cs typeface="Euclid"/>
              </a:rPr>
              <a:t>ributes to the work of Michel </a:t>
            </a:r>
            <a:r>
              <a:rPr lang="en-US" sz="1800" dirty="0" err="1" smtClean="0">
                <a:solidFill>
                  <a:srgbClr val="FF0000"/>
                </a:solidFill>
                <a:latin typeface="Euclid"/>
                <a:cs typeface="Euclid"/>
              </a:rPr>
              <a:t>Borghini</a:t>
            </a:r>
            <a:r>
              <a:rPr lang="en-US" sz="1800" dirty="0" smtClean="0">
                <a:solidFill>
                  <a:srgbClr val="FF0000"/>
                </a:solidFill>
                <a:latin typeface="Euclid"/>
                <a:cs typeface="Euclid"/>
              </a:rPr>
              <a:t> and Franz Lehar</a:t>
            </a:r>
          </a:p>
          <a:p>
            <a:pPr marL="914400" lvl="1" indent="-457200" algn="l">
              <a:buFont typeface="Arial"/>
              <a:buChar char="•"/>
            </a:pPr>
            <a:r>
              <a:rPr lang="en-US" sz="1800" dirty="0" smtClean="0">
                <a:solidFill>
                  <a:srgbClr val="FF0000"/>
                </a:solidFill>
                <a:latin typeface="Euclid"/>
                <a:cs typeface="Euclid"/>
              </a:rPr>
              <a:t>quantum statistics and spin temperature</a:t>
            </a:r>
          </a:p>
          <a:p>
            <a:pPr marL="914400" lvl="1" indent="-457200" algn="l">
              <a:buFont typeface="Arial"/>
              <a:buChar char="•"/>
            </a:pPr>
            <a:r>
              <a:rPr lang="en-US" sz="1800" dirty="0" smtClean="0">
                <a:solidFill>
                  <a:srgbClr val="FF0000"/>
                </a:solidFill>
                <a:latin typeface="Euclid"/>
                <a:cs typeface="Euclid"/>
              </a:rPr>
              <a:t>saturation </a:t>
            </a:r>
            <a:r>
              <a:rPr lang="en-US" sz="1800" dirty="0">
                <a:solidFill>
                  <a:srgbClr val="FF0000"/>
                </a:solidFill>
                <a:latin typeface="Euclid"/>
                <a:cs typeface="Euclid"/>
              </a:rPr>
              <a:t>and relaxation in magnetic resonance</a:t>
            </a:r>
            <a:endParaRPr lang="en-US" sz="1800" dirty="0" smtClean="0">
              <a:solidFill>
                <a:srgbClr val="FF0000"/>
              </a:solidFill>
              <a:latin typeface="Euclid"/>
              <a:cs typeface="Euclid"/>
            </a:endParaRPr>
          </a:p>
          <a:p>
            <a:pPr marL="457200" indent="-457200" algn="l">
              <a:buFont typeface="+mj-lt"/>
              <a:buAutoNum type="arabicPeriod"/>
            </a:pPr>
            <a:r>
              <a:rPr lang="en-US" sz="2400" dirty="0" smtClean="0">
                <a:solidFill>
                  <a:srgbClr val="FF0000"/>
                </a:solidFill>
                <a:latin typeface="Euclid"/>
                <a:cs typeface="Euclid"/>
              </a:rPr>
              <a:t>Equal </a:t>
            </a:r>
            <a:r>
              <a:rPr lang="en-US" sz="2400" dirty="0">
                <a:solidFill>
                  <a:srgbClr val="FF0000"/>
                </a:solidFill>
                <a:latin typeface="Euclid"/>
                <a:cs typeface="Euclid"/>
              </a:rPr>
              <a:t>spin temperature model for </a:t>
            </a:r>
            <a:r>
              <a:rPr lang="en-US" sz="2400" dirty="0" smtClean="0">
                <a:solidFill>
                  <a:srgbClr val="FF0000"/>
                </a:solidFill>
                <a:latin typeface="Euclid"/>
                <a:cs typeface="Euclid"/>
              </a:rPr>
              <a:t>DNP</a:t>
            </a:r>
          </a:p>
          <a:p>
            <a:pPr marL="457200" indent="-457200" algn="l">
              <a:buFont typeface="+mj-lt"/>
              <a:buAutoNum type="arabicPeriod"/>
            </a:pPr>
            <a:r>
              <a:rPr lang="en-US" sz="2400" dirty="0" smtClean="0">
                <a:solidFill>
                  <a:srgbClr val="FF0000"/>
                </a:solidFill>
                <a:latin typeface="Euclid"/>
                <a:cs typeface="Euclid"/>
              </a:rPr>
              <a:t>Magnetic </a:t>
            </a:r>
            <a:r>
              <a:rPr lang="en-US" sz="2400" dirty="0">
                <a:solidFill>
                  <a:srgbClr val="FF0000"/>
                </a:solidFill>
                <a:latin typeface="Euclid"/>
                <a:cs typeface="Euclid"/>
              </a:rPr>
              <a:t>resonance and relaxation </a:t>
            </a:r>
            <a:r>
              <a:rPr lang="en-US" sz="2400" dirty="0" smtClean="0">
                <a:solidFill>
                  <a:srgbClr val="FF0000"/>
                </a:solidFill>
                <a:latin typeface="Euclid"/>
                <a:cs typeface="Euclid"/>
              </a:rPr>
              <a:t>at </a:t>
            </a:r>
            <a:r>
              <a:rPr lang="en-US" sz="2400" dirty="0">
                <a:solidFill>
                  <a:srgbClr val="FF0000"/>
                </a:solidFill>
                <a:latin typeface="Euclid"/>
                <a:cs typeface="Euclid"/>
              </a:rPr>
              <a:t>low temperatures</a:t>
            </a:r>
            <a:endParaRPr lang="en-US" sz="2400" dirty="0" smtClean="0">
              <a:solidFill>
                <a:srgbClr val="FF0000"/>
              </a:solidFill>
              <a:latin typeface="Euclid"/>
              <a:cs typeface="Euclid"/>
            </a:endParaRPr>
          </a:p>
          <a:p>
            <a:pPr marL="457200" indent="-457200" algn="l">
              <a:buFont typeface="+mj-lt"/>
              <a:buAutoNum type="arabicPeriod"/>
            </a:pPr>
            <a:r>
              <a:rPr lang="en-US" sz="2400" dirty="0" err="1" smtClean="0">
                <a:solidFill>
                  <a:srgbClr val="FF0000"/>
                </a:solidFill>
                <a:latin typeface="Euclid"/>
                <a:cs typeface="Euclid"/>
              </a:rPr>
              <a:t>Radiolytic</a:t>
            </a:r>
            <a:r>
              <a:rPr lang="en-US" sz="2400" dirty="0" smtClean="0">
                <a:solidFill>
                  <a:srgbClr val="FF0000"/>
                </a:solidFill>
                <a:latin typeface="Euclid"/>
                <a:cs typeface="Euclid"/>
              </a:rPr>
              <a:t> </a:t>
            </a:r>
            <a:r>
              <a:rPr lang="en-US" sz="2400" dirty="0">
                <a:solidFill>
                  <a:srgbClr val="FF0000"/>
                </a:solidFill>
                <a:latin typeface="Euclid"/>
                <a:cs typeface="Euclid"/>
              </a:rPr>
              <a:t>paramagnetic impurities usable for </a:t>
            </a:r>
            <a:r>
              <a:rPr lang="en-US" sz="2400" dirty="0" smtClean="0">
                <a:solidFill>
                  <a:srgbClr val="FF0000"/>
                </a:solidFill>
                <a:latin typeface="Euclid"/>
                <a:cs typeface="Euclid"/>
              </a:rPr>
              <a:t>DNP</a:t>
            </a:r>
          </a:p>
          <a:p>
            <a:pPr marL="457200" indent="-457200" algn="l">
              <a:buFont typeface="+mj-lt"/>
              <a:buAutoNum type="arabicPeriod"/>
            </a:pPr>
            <a:r>
              <a:rPr lang="en-US" sz="2400" dirty="0" smtClean="0">
                <a:solidFill>
                  <a:srgbClr val="FF0000"/>
                </a:solidFill>
                <a:latin typeface="Euclid"/>
                <a:cs typeface="Euclid"/>
              </a:rPr>
              <a:t>Weak </a:t>
            </a:r>
            <a:r>
              <a:rPr lang="en-US" sz="2400" dirty="0">
                <a:solidFill>
                  <a:srgbClr val="FF0000"/>
                </a:solidFill>
                <a:latin typeface="Euclid"/>
                <a:cs typeface="Euclid"/>
              </a:rPr>
              <a:t>saturation during NMR polarization </a:t>
            </a:r>
            <a:r>
              <a:rPr lang="en-US" sz="2400" dirty="0" smtClean="0">
                <a:solidFill>
                  <a:srgbClr val="FF0000"/>
                </a:solidFill>
                <a:latin typeface="Euclid"/>
                <a:cs typeface="Euclid"/>
              </a:rPr>
              <a:t>measurement</a:t>
            </a:r>
          </a:p>
          <a:p>
            <a:pPr marL="457200" indent="-457200" algn="l">
              <a:buFont typeface="+mj-lt"/>
              <a:buAutoNum type="arabicPeriod"/>
            </a:pPr>
            <a:r>
              <a:rPr lang="en-US" sz="2400" dirty="0" smtClean="0">
                <a:solidFill>
                  <a:srgbClr val="FF0000"/>
                </a:solidFill>
                <a:latin typeface="Euclid"/>
                <a:cs typeface="Euclid"/>
              </a:rPr>
              <a:t>Refrigeration </a:t>
            </a:r>
            <a:r>
              <a:rPr lang="en-US" sz="2400" dirty="0">
                <a:solidFill>
                  <a:srgbClr val="FF0000"/>
                </a:solidFill>
                <a:latin typeface="Euclid"/>
                <a:cs typeface="Euclid"/>
              </a:rPr>
              <a:t>using </a:t>
            </a:r>
            <a:r>
              <a:rPr lang="en-US" sz="2400" dirty="0" smtClean="0">
                <a:solidFill>
                  <a:srgbClr val="FF0000"/>
                </a:solidFill>
                <a:latin typeface="Euclid"/>
                <a:cs typeface="Euclid"/>
              </a:rPr>
              <a:t>quantum fluids</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1</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2556756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Euclid"/>
                <a:cs typeface="Euclid"/>
              </a:rPr>
              <a:t>Polarization and spin temperature</a:t>
            </a:r>
            <a:br>
              <a:rPr lang="en-US" dirty="0" smtClean="0">
                <a:latin typeface="Euclid"/>
                <a:cs typeface="Euclid"/>
              </a:rPr>
            </a:br>
            <a:r>
              <a:rPr lang="en-US" sz="2000" dirty="0" smtClean="0">
                <a:solidFill>
                  <a:srgbClr val="FF0000"/>
                </a:solidFill>
                <a:latin typeface="Euclid"/>
                <a:cs typeface="Euclid"/>
              </a:rPr>
              <a:t>- quantum statistics (QS) -</a:t>
            </a:r>
            <a:endParaRPr lang="en-US" sz="2000" dirty="0">
              <a:solidFill>
                <a:srgbClr val="FF0000"/>
              </a:solidFill>
              <a:latin typeface="Euclid"/>
              <a:cs typeface="Euclid"/>
            </a:endParaRPr>
          </a:p>
        </p:txBody>
      </p:sp>
      <p:sp>
        <p:nvSpPr>
          <p:cNvPr id="3" name="Content Placeholder 2"/>
          <p:cNvSpPr>
            <a:spLocks noGrp="1"/>
          </p:cNvSpPr>
          <p:nvPr>
            <p:ph idx="1"/>
          </p:nvPr>
        </p:nvSpPr>
        <p:spPr>
          <a:xfrm>
            <a:off x="87159" y="1417638"/>
            <a:ext cx="8952559" cy="5107268"/>
          </a:xfrm>
        </p:spPr>
        <p:txBody>
          <a:bodyPr>
            <a:normAutofit fontScale="62500" lnSpcReduction="20000"/>
          </a:bodyPr>
          <a:lstStyle/>
          <a:p>
            <a:r>
              <a:rPr lang="en-US" dirty="0" smtClean="0">
                <a:latin typeface="Euclid"/>
                <a:cs typeface="Euclid"/>
              </a:rPr>
              <a:t>Need </a:t>
            </a:r>
            <a:r>
              <a:rPr lang="en-US" dirty="0" smtClean="0">
                <a:solidFill>
                  <a:srgbClr val="FF0000"/>
                </a:solidFill>
                <a:latin typeface="Euclid"/>
                <a:cs typeface="Euclid"/>
              </a:rPr>
              <a:t>quantum statistics </a:t>
            </a:r>
            <a:r>
              <a:rPr lang="en-US" dirty="0" smtClean="0">
                <a:latin typeface="Euclid"/>
                <a:cs typeface="Euclid"/>
              </a:rPr>
              <a:t>to describe large arrays of spins </a:t>
            </a:r>
            <a:r>
              <a:rPr lang="en-US" i="1" dirty="0" smtClean="0">
                <a:latin typeface="Euclid"/>
                <a:cs typeface="Euclid"/>
              </a:rPr>
              <a:t>I </a:t>
            </a:r>
            <a:r>
              <a:rPr lang="en-US" dirty="0" smtClean="0">
                <a:latin typeface="Euclid"/>
                <a:cs typeface="Euclid"/>
              </a:rPr>
              <a:t>and their polarization and </a:t>
            </a:r>
            <a:r>
              <a:rPr lang="en-US" dirty="0" smtClean="0">
                <a:solidFill>
                  <a:srgbClr val="FF0000"/>
                </a:solidFill>
                <a:latin typeface="Euclid"/>
                <a:cs typeface="Euclid"/>
              </a:rPr>
              <a:t>spin temperature </a:t>
            </a:r>
            <a:r>
              <a:rPr lang="en-US" dirty="0" smtClean="0">
                <a:latin typeface="Euclid"/>
                <a:cs typeface="Euclid"/>
              </a:rPr>
              <a:t>(more generally: to obtain equilibrium and transient </a:t>
            </a:r>
            <a:r>
              <a:rPr lang="en-US" dirty="0" err="1" smtClean="0">
                <a:latin typeface="Euclid"/>
                <a:cs typeface="Euclid"/>
              </a:rPr>
              <a:t>behaviour</a:t>
            </a:r>
            <a:r>
              <a:rPr lang="en-US" dirty="0" smtClean="0">
                <a:latin typeface="Euclid"/>
                <a:cs typeface="Euclid"/>
              </a:rPr>
              <a:t> of the spin array)</a:t>
            </a:r>
          </a:p>
          <a:p>
            <a:r>
              <a:rPr lang="en-US" dirty="0" smtClean="0">
                <a:latin typeface="Euclid"/>
                <a:cs typeface="Euclid"/>
              </a:rPr>
              <a:t>QS provides sound framework to describe interactions among the spins </a:t>
            </a:r>
            <a:r>
              <a:rPr lang="en-US" i="1" dirty="0" smtClean="0">
                <a:latin typeface="Euclid"/>
                <a:cs typeface="Euclid"/>
              </a:rPr>
              <a:t>I</a:t>
            </a:r>
            <a:r>
              <a:rPr lang="en-US" dirty="0" smtClean="0">
                <a:latin typeface="Euclid"/>
                <a:cs typeface="Euclid"/>
              </a:rPr>
              <a:t> and their all other interactions; these yield  shapes to the resonant lines and determine the </a:t>
            </a:r>
            <a:r>
              <a:rPr lang="en-US" dirty="0" smtClean="0">
                <a:solidFill>
                  <a:srgbClr val="FF0000"/>
                </a:solidFill>
                <a:latin typeface="Euclid"/>
                <a:cs typeface="Euclid"/>
              </a:rPr>
              <a:t>spin-lattice </a:t>
            </a:r>
            <a:r>
              <a:rPr lang="en-US" dirty="0" smtClean="0">
                <a:latin typeface="Euclid"/>
                <a:cs typeface="Euclid"/>
              </a:rPr>
              <a:t>and </a:t>
            </a:r>
            <a:r>
              <a:rPr lang="en-US" dirty="0" smtClean="0">
                <a:solidFill>
                  <a:srgbClr val="FF0000"/>
                </a:solidFill>
                <a:latin typeface="Euclid"/>
                <a:cs typeface="Euclid"/>
              </a:rPr>
              <a:t>spin-spin </a:t>
            </a:r>
            <a:r>
              <a:rPr lang="en-US" dirty="0" smtClean="0">
                <a:solidFill>
                  <a:srgbClr val="0000FF"/>
                </a:solidFill>
                <a:latin typeface="Euclid"/>
                <a:cs typeface="Euclid"/>
              </a:rPr>
              <a:t>relaxation times</a:t>
            </a:r>
          </a:p>
          <a:p>
            <a:r>
              <a:rPr lang="en-US" dirty="0" smtClean="0">
                <a:latin typeface="Euclid"/>
                <a:cs typeface="Euclid"/>
              </a:rPr>
              <a:t>QS also provides framework to describe the interaction of the spins with static and </a:t>
            </a:r>
            <a:r>
              <a:rPr lang="en-US" dirty="0" smtClean="0">
                <a:solidFill>
                  <a:srgbClr val="FF0000"/>
                </a:solidFill>
                <a:latin typeface="Euclid"/>
                <a:cs typeface="Euclid"/>
              </a:rPr>
              <a:t>resonant fields</a:t>
            </a:r>
            <a:r>
              <a:rPr lang="en-US" dirty="0" smtClean="0">
                <a:solidFill>
                  <a:srgbClr val="000000"/>
                </a:solidFill>
                <a:latin typeface="Euclid"/>
                <a:cs typeface="Euclid"/>
              </a:rPr>
              <a:t>, including </a:t>
            </a:r>
            <a:r>
              <a:rPr lang="en-US" dirty="0" smtClean="0">
                <a:solidFill>
                  <a:srgbClr val="FF0000"/>
                </a:solidFill>
                <a:latin typeface="Euclid"/>
                <a:cs typeface="Euclid"/>
              </a:rPr>
              <a:t>saturation (</a:t>
            </a:r>
            <a:r>
              <a:rPr lang="en-US" dirty="0" err="1" smtClean="0">
                <a:solidFill>
                  <a:srgbClr val="FF0000"/>
                </a:solidFill>
                <a:latin typeface="Euclid"/>
                <a:cs typeface="Euclid"/>
              </a:rPr>
              <a:t>Provotorov</a:t>
            </a:r>
            <a:r>
              <a:rPr lang="en-US" dirty="0" smtClean="0">
                <a:solidFill>
                  <a:srgbClr val="FF0000"/>
                </a:solidFill>
                <a:latin typeface="Euclid"/>
                <a:cs typeface="Euclid"/>
              </a:rPr>
              <a:t> 1961)</a:t>
            </a:r>
          </a:p>
          <a:p>
            <a:r>
              <a:rPr lang="en-US" dirty="0" smtClean="0">
                <a:latin typeface="Euclid"/>
                <a:cs typeface="Euclid"/>
              </a:rPr>
              <a:t>Most importantly, QS allows to describe correctly the </a:t>
            </a:r>
            <a:r>
              <a:rPr lang="en-US" dirty="0" smtClean="0">
                <a:solidFill>
                  <a:srgbClr val="FF0000"/>
                </a:solidFill>
                <a:latin typeface="Euclid"/>
                <a:cs typeface="Euclid"/>
              </a:rPr>
              <a:t>dynamic nuclear polarization </a:t>
            </a:r>
            <a:r>
              <a:rPr lang="en-US" dirty="0" smtClean="0">
                <a:latin typeface="Euclid"/>
                <a:cs typeface="Euclid"/>
              </a:rPr>
              <a:t>by </a:t>
            </a:r>
            <a:r>
              <a:rPr lang="en-US" dirty="0" smtClean="0">
                <a:solidFill>
                  <a:srgbClr val="0000FF"/>
                </a:solidFill>
                <a:latin typeface="Euclid"/>
                <a:cs typeface="Euclid"/>
              </a:rPr>
              <a:t>cooling of electron spin-spin interactions (</a:t>
            </a:r>
            <a:r>
              <a:rPr lang="en-US" dirty="0" err="1" smtClean="0">
                <a:solidFill>
                  <a:srgbClr val="0000FF"/>
                </a:solidFill>
                <a:latin typeface="Euclid"/>
                <a:cs typeface="Euclid"/>
              </a:rPr>
              <a:t>Borghini</a:t>
            </a:r>
            <a:r>
              <a:rPr lang="en-US" dirty="0" smtClean="0">
                <a:solidFill>
                  <a:srgbClr val="0000FF"/>
                </a:solidFill>
                <a:latin typeface="Euclid"/>
                <a:cs typeface="Euclid"/>
              </a:rPr>
              <a:t> 1968)</a:t>
            </a:r>
          </a:p>
          <a:p>
            <a:r>
              <a:rPr lang="en-US" dirty="0" smtClean="0">
                <a:latin typeface="Euclid"/>
                <a:cs typeface="Euclid"/>
              </a:rPr>
              <a:t>Results are obtained in closed form by </a:t>
            </a:r>
            <a:r>
              <a:rPr lang="en-US" dirty="0" smtClean="0">
                <a:solidFill>
                  <a:srgbClr val="FF0000"/>
                </a:solidFill>
                <a:latin typeface="Euclid"/>
                <a:cs typeface="Euclid"/>
              </a:rPr>
              <a:t>perturbation theory </a:t>
            </a:r>
            <a:r>
              <a:rPr lang="en-US" dirty="0" smtClean="0">
                <a:latin typeface="Euclid"/>
                <a:cs typeface="Euclid"/>
              </a:rPr>
              <a:t>(in high field and at high temperature) </a:t>
            </a:r>
          </a:p>
          <a:p>
            <a:r>
              <a:rPr lang="en-US" dirty="0" smtClean="0">
                <a:latin typeface="Euclid"/>
                <a:cs typeface="Euclid"/>
              </a:rPr>
              <a:t>At very low spin temperatures (= very high polarization) we cannot get results in closed form easily, because the </a:t>
            </a:r>
            <a:r>
              <a:rPr lang="en-US" dirty="0" smtClean="0">
                <a:solidFill>
                  <a:srgbClr val="FF0000"/>
                </a:solidFill>
                <a:latin typeface="Euclid"/>
                <a:cs typeface="Euclid"/>
              </a:rPr>
              <a:t>spin density matrix </a:t>
            </a:r>
            <a:r>
              <a:rPr lang="en-US" dirty="0" smtClean="0">
                <a:latin typeface="Euclid"/>
                <a:cs typeface="Euclid"/>
              </a:rPr>
              <a:t>cannot then be expanded into Taylor series (which would converge very slowly)</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10</a:t>
            </a:fld>
            <a:endParaRPr lang="en-US">
              <a:latin typeface="Euclid"/>
              <a:cs typeface="Eucli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75" y="274638"/>
            <a:ext cx="8528403" cy="1143000"/>
          </a:xfrm>
        </p:spPr>
        <p:txBody>
          <a:bodyPr/>
          <a:lstStyle/>
          <a:p>
            <a:r>
              <a:rPr lang="en-US" dirty="0" smtClean="0">
                <a:latin typeface="Euclid"/>
                <a:cs typeface="Euclid"/>
              </a:rPr>
              <a:t>Where is QS less useful?</a:t>
            </a:r>
            <a:endParaRPr lang="en-US" dirty="0">
              <a:latin typeface="Euclid"/>
              <a:cs typeface="Euclid"/>
            </a:endParaRPr>
          </a:p>
        </p:txBody>
      </p:sp>
      <p:sp>
        <p:nvSpPr>
          <p:cNvPr id="3" name="Content Placeholder 2"/>
          <p:cNvSpPr>
            <a:spLocks noGrp="1"/>
          </p:cNvSpPr>
          <p:nvPr>
            <p:ph idx="1"/>
          </p:nvPr>
        </p:nvSpPr>
        <p:spPr>
          <a:xfrm>
            <a:off x="510508" y="1564977"/>
            <a:ext cx="8263270" cy="4561186"/>
          </a:xfrm>
        </p:spPr>
        <p:txBody>
          <a:bodyPr>
            <a:normAutofit fontScale="77500" lnSpcReduction="20000"/>
          </a:bodyPr>
          <a:lstStyle/>
          <a:p>
            <a:pPr>
              <a:lnSpc>
                <a:spcPct val="110000"/>
              </a:lnSpc>
            </a:pPr>
            <a:r>
              <a:rPr lang="en-US" dirty="0" smtClean="0">
                <a:latin typeface="Euclid"/>
                <a:cs typeface="Euclid"/>
              </a:rPr>
              <a:t>Low-density spin systems (weak interactions)</a:t>
            </a:r>
          </a:p>
          <a:p>
            <a:pPr>
              <a:lnSpc>
                <a:spcPct val="110000"/>
              </a:lnSpc>
            </a:pPr>
            <a:r>
              <a:rPr lang="en-US" dirty="0" smtClean="0">
                <a:latin typeface="Euclid"/>
                <a:cs typeface="Euclid"/>
              </a:rPr>
              <a:t>Very narrow line widths and slow spin-spin relaxation</a:t>
            </a:r>
          </a:p>
          <a:p>
            <a:pPr>
              <a:lnSpc>
                <a:spcPct val="110000"/>
              </a:lnSpc>
            </a:pPr>
            <a:r>
              <a:rPr lang="en-US" dirty="0" smtClean="0">
                <a:latin typeface="Euclid"/>
                <a:cs typeface="Euclid"/>
              </a:rPr>
              <a:t>Dominance of first-order forbidden transitions with low (but leading) second-order probability</a:t>
            </a:r>
          </a:p>
          <a:p>
            <a:pPr>
              <a:lnSpc>
                <a:spcPct val="110000"/>
              </a:lnSpc>
            </a:pPr>
            <a:r>
              <a:rPr lang="en-US" dirty="0" smtClean="0">
                <a:latin typeface="Euclid"/>
                <a:cs typeface="Euclid"/>
              </a:rPr>
              <a:t>These lead to (thermal) non-equilibrium states and </a:t>
            </a:r>
            <a:r>
              <a:rPr lang="en-US" dirty="0" err="1" smtClean="0">
                <a:latin typeface="Euclid"/>
                <a:cs typeface="Euclid"/>
              </a:rPr>
              <a:t>unfavourable</a:t>
            </a:r>
            <a:r>
              <a:rPr lang="en-US" dirty="0" smtClean="0">
                <a:latin typeface="Euclid"/>
                <a:cs typeface="Euclid"/>
              </a:rPr>
              <a:t> situations for DNP</a:t>
            </a:r>
          </a:p>
          <a:p>
            <a:pPr>
              <a:lnSpc>
                <a:spcPct val="110000"/>
              </a:lnSpc>
            </a:pPr>
            <a:r>
              <a:rPr lang="en-US" dirty="0" smtClean="0">
                <a:latin typeface="Euclid"/>
                <a:cs typeface="Euclid"/>
              </a:rPr>
              <a:t>Exception: solid-effect in single crystals (LMN + </a:t>
            </a:r>
            <a:r>
              <a:rPr lang="en-US" dirty="0" err="1" smtClean="0">
                <a:latin typeface="Euclid"/>
                <a:cs typeface="Euclid"/>
              </a:rPr>
              <a:t>Nd</a:t>
            </a:r>
            <a:r>
              <a:rPr lang="en-US" dirty="0" smtClean="0">
                <a:latin typeface="Euclid"/>
                <a:cs typeface="Euclid"/>
              </a:rPr>
              <a:t>)</a:t>
            </a:r>
          </a:p>
          <a:p>
            <a:pPr>
              <a:lnSpc>
                <a:spcPct val="110000"/>
              </a:lnSpc>
            </a:pPr>
            <a:r>
              <a:rPr lang="en-US" dirty="0" smtClean="0">
                <a:latin typeface="Euclid"/>
                <a:cs typeface="Euclid"/>
              </a:rPr>
              <a:t>Polarized targets users wish high densities of spins, fast polarization (synonym with fast relaxation), and high polarization (synonym of low spin temperature) </a:t>
            </a:r>
            <a:endParaRPr lang="en-US" dirty="0">
              <a:latin typeface="Euclid"/>
              <a:cs typeface="Euclid"/>
            </a:endParaRPr>
          </a:p>
        </p:txBody>
      </p:sp>
      <p:sp>
        <p:nvSpPr>
          <p:cNvPr id="4" name="Date Placeholder 3"/>
          <p:cNvSpPr>
            <a:spLocks noGrp="1"/>
          </p:cNvSpPr>
          <p:nvPr>
            <p:ph type="dt" sz="half" idx="10"/>
          </p:nvPr>
        </p:nvSpPr>
        <p:spPr>
          <a:xfrm>
            <a:off x="402283" y="6356350"/>
            <a:ext cx="2211067" cy="365125"/>
          </a:xfrm>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a:xfrm>
            <a:off x="3049669" y="6356350"/>
            <a:ext cx="3000735" cy="365125"/>
          </a:xfrm>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a:xfrm>
            <a:off x="6498283" y="6356350"/>
            <a:ext cx="2211067" cy="365125"/>
          </a:xfrm>
        </p:spPr>
        <p:txBody>
          <a:bodyPr/>
          <a:lstStyle/>
          <a:p>
            <a:fld id="{943E1B12-68C8-754D-9DDB-AEB510998836}" type="slidenum">
              <a:rPr lang="en-US" smtClean="0">
                <a:latin typeface="Euclid"/>
                <a:cs typeface="Euclid"/>
              </a:rPr>
              <a:pPr/>
              <a:t>11</a:t>
            </a:fld>
            <a:endParaRPr lang="en-US">
              <a:latin typeface="Euclid"/>
              <a:cs typeface="Eucli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smtClean="0">
                <a:latin typeface="Euclid"/>
                <a:cs typeface="Euclid"/>
              </a:rPr>
              <a:t>Spin density matrix  </a:t>
            </a:r>
            <a:br>
              <a:rPr lang="en-US" dirty="0" smtClean="0">
                <a:latin typeface="Euclid"/>
                <a:cs typeface="Euclid"/>
              </a:rPr>
            </a:br>
            <a:r>
              <a:rPr lang="en-US" sz="2000" dirty="0" smtClean="0">
                <a:solidFill>
                  <a:srgbClr val="FF0000"/>
                </a:solidFill>
                <a:latin typeface="Euclid"/>
                <a:cs typeface="Euclid"/>
              </a:rPr>
              <a:t>- also called polarization matrix -</a:t>
            </a:r>
            <a:endParaRPr lang="en-US" sz="2000" dirty="0">
              <a:solidFill>
                <a:srgbClr val="FF0000"/>
              </a:solidFill>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12</a:t>
            </a:fld>
            <a:endParaRPr lang="en-US">
              <a:latin typeface="Euclid"/>
              <a:cs typeface="Euclid"/>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000962886"/>
              </p:ext>
            </p:extLst>
          </p:nvPr>
        </p:nvGraphicFramePr>
        <p:xfrm>
          <a:off x="7102394" y="570167"/>
          <a:ext cx="460456" cy="544175"/>
        </p:xfrm>
        <a:graphic>
          <a:graphicData uri="http://schemas.openxmlformats.org/presentationml/2006/ole">
            <mc:AlternateContent xmlns:mc="http://schemas.openxmlformats.org/markup-compatibility/2006">
              <mc:Choice xmlns:v="urn:schemas-microsoft-com:vml" Requires="v">
                <p:oleObj spid="_x0000_s28033" name="Equation" r:id="rId4" imgW="139700" imgH="165100" progId="Equation.DSMT4">
                  <p:embed/>
                </p:oleObj>
              </mc:Choice>
              <mc:Fallback>
                <p:oleObj name="Equation" r:id="rId4" imgW="139700" imgH="165100" progId="Equation.DSMT4">
                  <p:embed/>
                  <p:pic>
                    <p:nvPicPr>
                      <p:cNvPr id="0" name=""/>
                      <p:cNvPicPr/>
                      <p:nvPr/>
                    </p:nvPicPr>
                    <p:blipFill>
                      <a:blip r:embed="rId5"/>
                      <a:stretch>
                        <a:fillRect/>
                      </a:stretch>
                    </p:blipFill>
                    <p:spPr>
                      <a:xfrm>
                        <a:off x="7102394" y="570167"/>
                        <a:ext cx="460456" cy="544175"/>
                      </a:xfrm>
                      <a:prstGeom prst="rect">
                        <a:avLst/>
                      </a:prstGeom>
                    </p:spPr>
                  </p:pic>
                </p:oleObj>
              </mc:Fallback>
            </mc:AlternateContent>
          </a:graphicData>
        </a:graphic>
      </p:graphicFrame>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1371847995"/>
              </p:ext>
            </p:extLst>
          </p:nvPr>
        </p:nvGraphicFramePr>
        <p:xfrm>
          <a:off x="965200" y="2136775"/>
          <a:ext cx="7610475" cy="3179763"/>
        </p:xfrm>
        <a:graphic>
          <a:graphicData uri="http://schemas.openxmlformats.org/presentationml/2006/ole">
            <mc:AlternateContent xmlns:mc="http://schemas.openxmlformats.org/markup-compatibility/2006">
              <mc:Choice xmlns:v="urn:schemas-microsoft-com:vml" Requires="v">
                <p:oleObj spid="_x0000_s28034" name="Equation" r:id="rId6" imgW="4406900" imgH="1841500" progId="Equation.DSMT4">
                  <p:embed/>
                </p:oleObj>
              </mc:Choice>
              <mc:Fallback>
                <p:oleObj name="Equation" r:id="rId6" imgW="4406900" imgH="1841500" progId="Equation.DSMT4">
                  <p:embed/>
                  <p:pic>
                    <p:nvPicPr>
                      <p:cNvPr id="0" name=""/>
                      <p:cNvPicPr/>
                      <p:nvPr/>
                    </p:nvPicPr>
                    <p:blipFill>
                      <a:blip r:embed="rId7"/>
                      <a:stretch>
                        <a:fillRect/>
                      </a:stretch>
                    </p:blipFill>
                    <p:spPr>
                      <a:xfrm>
                        <a:off x="965200" y="2136775"/>
                        <a:ext cx="7610475" cy="3179763"/>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smtClean="0">
                <a:latin typeface="Euclid"/>
                <a:cs typeface="Euclid"/>
              </a:rPr>
              <a:t>Boltzmann distribution</a:t>
            </a:r>
            <a:endParaRPr lang="en-US" sz="2000" dirty="0">
              <a:solidFill>
                <a:srgbClr val="FF0000"/>
              </a:solidFill>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13</a:t>
            </a:fld>
            <a:endParaRPr lang="en-US">
              <a:latin typeface="Euclid"/>
              <a:cs typeface="Euclid"/>
            </a:endParaRPr>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802324151"/>
              </p:ext>
            </p:extLst>
          </p:nvPr>
        </p:nvGraphicFramePr>
        <p:xfrm>
          <a:off x="982379" y="1506704"/>
          <a:ext cx="7287276" cy="5005749"/>
        </p:xfrm>
        <a:graphic>
          <a:graphicData uri="http://schemas.openxmlformats.org/presentationml/2006/ole">
            <mc:AlternateContent xmlns:mc="http://schemas.openxmlformats.org/markup-compatibility/2006">
              <mc:Choice xmlns:v="urn:schemas-microsoft-com:vml" Requires="v">
                <p:oleObj spid="_x0000_s101433" name="Equation" r:id="rId4" imgW="2959100" imgH="2032000" progId="Equation.DSMT4">
                  <p:embed/>
                </p:oleObj>
              </mc:Choice>
              <mc:Fallback>
                <p:oleObj name="Equation" r:id="rId4" imgW="2959100" imgH="2032000" progId="Equation.DSMT4">
                  <p:embed/>
                  <p:pic>
                    <p:nvPicPr>
                      <p:cNvPr id="0" name=""/>
                      <p:cNvPicPr/>
                      <p:nvPr/>
                    </p:nvPicPr>
                    <p:blipFill>
                      <a:blip r:embed="rId5"/>
                      <a:stretch>
                        <a:fillRect/>
                      </a:stretch>
                    </p:blipFill>
                    <p:spPr>
                      <a:xfrm>
                        <a:off x="982379" y="1506704"/>
                        <a:ext cx="7287276" cy="5005749"/>
                      </a:xfrm>
                      <a:prstGeom prst="rect">
                        <a:avLst/>
                      </a:prstGeom>
                    </p:spPr>
                  </p:pic>
                </p:oleObj>
              </mc:Fallback>
            </mc:AlternateContent>
          </a:graphicData>
        </a:graphic>
      </p:graphicFrame>
    </p:spTree>
    <p:extLst>
      <p:ext uri="{BB962C8B-B14F-4D97-AF65-F5344CB8AC3E}">
        <p14:creationId xmlns:p14="http://schemas.microsoft.com/office/powerpoint/2010/main" val="28812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1914"/>
          </a:xfrm>
        </p:spPr>
        <p:txBody>
          <a:bodyPr>
            <a:normAutofit fontScale="90000"/>
          </a:bodyPr>
          <a:lstStyle/>
          <a:p>
            <a:r>
              <a:rPr lang="en-US" dirty="0" err="1" smtClean="0"/>
              <a:t>Provotorov</a:t>
            </a:r>
            <a:r>
              <a:rPr lang="en-US" dirty="0" smtClean="0"/>
              <a:t> equations</a:t>
            </a:r>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14</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3365480412"/>
              </p:ext>
            </p:extLst>
          </p:nvPr>
        </p:nvGraphicFramePr>
        <p:xfrm>
          <a:off x="759536" y="1168837"/>
          <a:ext cx="7607808" cy="5377245"/>
        </p:xfrm>
        <a:graphic>
          <a:graphicData uri="http://schemas.openxmlformats.org/presentationml/2006/ole">
            <mc:AlternateContent xmlns:mc="http://schemas.openxmlformats.org/markup-compatibility/2006">
              <mc:Choice xmlns:v="urn:schemas-microsoft-com:vml" Requires="v">
                <p:oleObj spid="_x0000_s102449" name="Equation" r:id="rId3" imgW="5067300" imgH="3581400" progId="Equation.DSMT4">
                  <p:embed/>
                </p:oleObj>
              </mc:Choice>
              <mc:Fallback>
                <p:oleObj name="Equation" r:id="rId3" imgW="5067300" imgH="3581400" progId="Equation.DSMT4">
                  <p:embed/>
                  <p:pic>
                    <p:nvPicPr>
                      <p:cNvPr id="0" name=""/>
                      <p:cNvPicPr/>
                      <p:nvPr/>
                    </p:nvPicPr>
                    <p:blipFill>
                      <a:blip r:embed="rId4"/>
                      <a:stretch>
                        <a:fillRect/>
                      </a:stretch>
                    </p:blipFill>
                    <p:spPr>
                      <a:xfrm>
                        <a:off x="759536" y="1168837"/>
                        <a:ext cx="7607808" cy="5377245"/>
                      </a:xfrm>
                      <a:prstGeom prst="rect">
                        <a:avLst/>
                      </a:prstGeom>
                    </p:spPr>
                  </p:pic>
                </p:oleObj>
              </mc:Fallback>
            </mc:AlternateContent>
          </a:graphicData>
        </a:graphic>
      </p:graphicFrame>
    </p:spTree>
    <p:extLst>
      <p:ext uri="{BB962C8B-B14F-4D97-AF65-F5344CB8AC3E}">
        <p14:creationId xmlns:p14="http://schemas.microsoft.com/office/powerpoint/2010/main" val="1911771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clid"/>
                <a:cs typeface="Euclid"/>
              </a:rPr>
              <a:t>QS description of DNP</a:t>
            </a:r>
            <a:endParaRPr lang="en-US" dirty="0">
              <a:latin typeface="Euclid"/>
              <a:cs typeface="Euclid"/>
            </a:endParaRPr>
          </a:p>
        </p:txBody>
      </p:sp>
      <p:sp>
        <p:nvSpPr>
          <p:cNvPr id="3" name="Content Placeholder 2"/>
          <p:cNvSpPr>
            <a:spLocks noGrp="1"/>
          </p:cNvSpPr>
          <p:nvPr>
            <p:ph idx="1"/>
          </p:nvPr>
        </p:nvSpPr>
        <p:spPr>
          <a:xfrm>
            <a:off x="149417" y="1600200"/>
            <a:ext cx="8537383" cy="4525963"/>
          </a:xfrm>
        </p:spPr>
        <p:txBody>
          <a:bodyPr/>
          <a:lstStyle/>
          <a:p>
            <a:r>
              <a:rPr lang="en-US" dirty="0" smtClean="0">
                <a:latin typeface="Euclid"/>
                <a:cs typeface="Euclid"/>
              </a:rPr>
              <a:t>Solve in rotating frame </a:t>
            </a:r>
          </a:p>
          <a:p>
            <a:r>
              <a:rPr lang="en-US" dirty="0" smtClean="0">
                <a:latin typeface="Euclid"/>
                <a:cs typeface="Euclid"/>
              </a:rPr>
              <a:t>Only dipolar broadening of ESR, high- temperature approximation (</a:t>
            </a:r>
            <a:r>
              <a:rPr lang="en-US" dirty="0" err="1" smtClean="0">
                <a:latin typeface="Euclid"/>
                <a:cs typeface="Euclid"/>
              </a:rPr>
              <a:t>Provotorov</a:t>
            </a:r>
            <a:r>
              <a:rPr lang="en-US" dirty="0" smtClean="0">
                <a:latin typeface="Euclid"/>
                <a:cs typeface="Euclid"/>
              </a:rPr>
              <a:t>): </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15</a:t>
            </a:fld>
            <a:endParaRPr lang="en-US">
              <a:latin typeface="Euclid"/>
              <a:cs typeface="Euclid"/>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355406404"/>
              </p:ext>
            </p:extLst>
          </p:nvPr>
        </p:nvGraphicFramePr>
        <p:xfrm>
          <a:off x="1316038" y="3216348"/>
          <a:ext cx="6489700" cy="2451100"/>
        </p:xfrm>
        <a:graphic>
          <a:graphicData uri="http://schemas.openxmlformats.org/presentationml/2006/ole">
            <mc:AlternateContent xmlns:mc="http://schemas.openxmlformats.org/markup-compatibility/2006">
              <mc:Choice xmlns:v="urn:schemas-microsoft-com:vml" Requires="v">
                <p:oleObj spid="_x0000_s30900" name="Equation" r:id="rId3" imgW="2959100" imgH="1117600" progId="Equation.DSMT4">
                  <p:embed/>
                </p:oleObj>
              </mc:Choice>
              <mc:Fallback>
                <p:oleObj name="Equation" r:id="rId3" imgW="2959100" imgH="1117600" progId="Equation.DSMT4">
                  <p:embed/>
                  <p:pic>
                    <p:nvPicPr>
                      <p:cNvPr id="0" name="Picture 2"/>
                      <p:cNvPicPr>
                        <a:picLocks noChangeAspect="1" noChangeArrowheads="1"/>
                      </p:cNvPicPr>
                      <p:nvPr/>
                    </p:nvPicPr>
                    <p:blipFill>
                      <a:blip r:embed="rId4"/>
                      <a:srcRect/>
                      <a:stretch>
                        <a:fillRect/>
                      </a:stretch>
                    </p:blipFill>
                    <p:spPr bwMode="auto">
                      <a:xfrm>
                        <a:off x="1316038" y="3216348"/>
                        <a:ext cx="6489700" cy="245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4" name="Object 4"/>
          <p:cNvGraphicFramePr>
            <a:graphicFrameLocks noChangeAspect="1"/>
          </p:cNvGraphicFramePr>
          <p:nvPr>
            <p:extLst>
              <p:ext uri="{D42A27DB-BD31-4B8C-83A1-F6EECF244321}">
                <p14:modId xmlns:p14="http://schemas.microsoft.com/office/powerpoint/2010/main" val="4218136217"/>
              </p:ext>
            </p:extLst>
          </p:nvPr>
        </p:nvGraphicFramePr>
        <p:xfrm>
          <a:off x="4805020" y="1574800"/>
          <a:ext cx="4254500" cy="768350"/>
        </p:xfrm>
        <a:graphic>
          <a:graphicData uri="http://schemas.openxmlformats.org/presentationml/2006/ole">
            <mc:AlternateContent xmlns:mc="http://schemas.openxmlformats.org/markup-compatibility/2006">
              <mc:Choice xmlns:v="urn:schemas-microsoft-com:vml" Requires="v">
                <p:oleObj spid="_x0000_s30901" name="Equation" r:id="rId5" imgW="1689100" imgH="304800" progId="Equation.DSMT4">
                  <p:embed/>
                </p:oleObj>
              </mc:Choice>
              <mc:Fallback>
                <p:oleObj name="Equation" r:id="rId5" imgW="1689100" imgH="304800" progId="Equation.DSMT4">
                  <p:embed/>
                  <p:pic>
                    <p:nvPicPr>
                      <p:cNvPr id="0" name="Picture 4"/>
                      <p:cNvPicPr>
                        <a:picLocks noChangeAspect="1" noChangeArrowheads="1"/>
                      </p:cNvPicPr>
                      <p:nvPr/>
                    </p:nvPicPr>
                    <p:blipFill>
                      <a:blip r:embed="rId6"/>
                      <a:srcRect/>
                      <a:stretch>
                        <a:fillRect/>
                      </a:stretch>
                    </p:blipFill>
                    <p:spPr bwMode="auto">
                      <a:xfrm>
                        <a:off x="4805020" y="1574800"/>
                        <a:ext cx="4254500"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10"/>
            <a:ext cx="7772400" cy="1044988"/>
          </a:xfrm>
        </p:spPr>
        <p:txBody>
          <a:bodyPr/>
          <a:lstStyle/>
          <a:p>
            <a:r>
              <a:rPr lang="en-US" dirty="0" smtClean="0">
                <a:latin typeface="Euclid"/>
                <a:cs typeface="Euclid"/>
              </a:rPr>
              <a:t>Outline</a:t>
            </a:r>
            <a:br>
              <a:rPr lang="en-US" dirty="0" smtClean="0">
                <a:latin typeface="Euclid"/>
                <a:cs typeface="Euclid"/>
              </a:rPr>
            </a:b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444448"/>
            <a:ext cx="8338161" cy="4575698"/>
          </a:xfrm>
          <a:ln>
            <a:solidFill>
              <a:srgbClr val="CCFFCC"/>
            </a:solidFill>
          </a:ln>
        </p:spPr>
        <p:txBody>
          <a:bodyPr>
            <a:normAutofit/>
          </a:bodyPr>
          <a:lstStyle/>
          <a:p>
            <a:pPr marL="457200" indent="-457200" algn="l">
              <a:buFont typeface="+mj-lt"/>
              <a:buAutoNum type="arabicPeriod"/>
            </a:pPr>
            <a:r>
              <a:rPr lang="en-US" sz="2400" dirty="0" smtClean="0">
                <a:solidFill>
                  <a:schemeClr val="bg2"/>
                </a:solidFill>
                <a:latin typeface="Euclid"/>
                <a:cs typeface="Euclid"/>
              </a:rPr>
              <a:t>Introduction to spins in solids at low temperature</a:t>
            </a:r>
          </a:p>
          <a:p>
            <a:pPr marL="457200" indent="-457200" algn="l">
              <a:buFont typeface="+mj-lt"/>
              <a:buAutoNum type="arabicPeriod"/>
            </a:pPr>
            <a:r>
              <a:rPr lang="en-US" sz="2400" dirty="0" smtClean="0">
                <a:solidFill>
                  <a:srgbClr val="FF0000"/>
                </a:solidFill>
                <a:latin typeface="Euclid"/>
                <a:cs typeface="Euclid"/>
              </a:rPr>
              <a:t>Equal </a:t>
            </a:r>
            <a:r>
              <a:rPr lang="en-US" sz="2400" dirty="0">
                <a:solidFill>
                  <a:srgbClr val="FF0000"/>
                </a:solidFill>
                <a:latin typeface="Euclid"/>
                <a:cs typeface="Euclid"/>
              </a:rPr>
              <a:t>spin temperature model for </a:t>
            </a:r>
            <a:r>
              <a:rPr lang="en-US" sz="2400" dirty="0" smtClean="0">
                <a:solidFill>
                  <a:srgbClr val="FF0000"/>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Magnetic </a:t>
            </a:r>
            <a:r>
              <a:rPr lang="en-US" sz="2400" dirty="0">
                <a:solidFill>
                  <a:schemeClr val="bg2"/>
                </a:solidFill>
                <a:latin typeface="Euclid"/>
                <a:cs typeface="Euclid"/>
              </a:rPr>
              <a:t>resonance and relaxation </a:t>
            </a:r>
            <a:r>
              <a:rPr lang="en-US" sz="2400" dirty="0" smtClean="0">
                <a:solidFill>
                  <a:schemeClr val="bg2"/>
                </a:solidFill>
                <a:latin typeface="Euclid"/>
                <a:cs typeface="Euclid"/>
              </a:rPr>
              <a:t>at </a:t>
            </a:r>
            <a:r>
              <a:rPr lang="en-US" sz="2400" dirty="0">
                <a:solidFill>
                  <a:schemeClr val="bg2"/>
                </a:solidFill>
                <a:latin typeface="Euclid"/>
                <a:cs typeface="Euclid"/>
              </a:rPr>
              <a:t>low temperatures</a:t>
            </a:r>
            <a:endParaRPr lang="en-US" sz="2400" dirty="0" smtClean="0">
              <a:solidFill>
                <a:schemeClr val="bg2"/>
              </a:solidFill>
              <a:latin typeface="Euclid"/>
              <a:cs typeface="Euclid"/>
            </a:endParaRPr>
          </a:p>
          <a:p>
            <a:pPr marL="457200" indent="-457200" algn="l">
              <a:buFont typeface="+mj-lt"/>
              <a:buAutoNum type="arabicPeriod"/>
            </a:pPr>
            <a:r>
              <a:rPr lang="en-US" sz="2400" dirty="0" err="1" smtClean="0">
                <a:solidFill>
                  <a:schemeClr val="bg2"/>
                </a:solidFill>
                <a:latin typeface="Euclid"/>
                <a:cs typeface="Euclid"/>
              </a:rPr>
              <a:t>Radiolytic</a:t>
            </a:r>
            <a:r>
              <a:rPr lang="en-US" sz="2400" dirty="0" smtClean="0">
                <a:solidFill>
                  <a:schemeClr val="bg2"/>
                </a:solidFill>
                <a:latin typeface="Euclid"/>
                <a:cs typeface="Euclid"/>
              </a:rPr>
              <a:t> </a:t>
            </a:r>
            <a:r>
              <a:rPr lang="en-US" sz="2400" dirty="0">
                <a:solidFill>
                  <a:schemeClr val="bg2"/>
                </a:solidFill>
                <a:latin typeface="Euclid"/>
                <a:cs typeface="Euclid"/>
              </a:rPr>
              <a:t>paramagnetic impurities usable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Weak </a:t>
            </a:r>
            <a:r>
              <a:rPr lang="en-US" sz="2400" dirty="0">
                <a:solidFill>
                  <a:schemeClr val="bg2"/>
                </a:solidFill>
                <a:latin typeface="Euclid"/>
                <a:cs typeface="Euclid"/>
              </a:rPr>
              <a:t>saturation during NMR polarization </a:t>
            </a:r>
            <a:r>
              <a:rPr lang="en-US" sz="2400" dirty="0" smtClean="0">
                <a:solidFill>
                  <a:schemeClr val="bg2"/>
                </a:solidFill>
                <a:latin typeface="Euclid"/>
                <a:cs typeface="Euclid"/>
              </a:rPr>
              <a:t>measurement</a:t>
            </a:r>
          </a:p>
          <a:p>
            <a:pPr marL="457200" indent="-457200" algn="l">
              <a:buFont typeface="+mj-lt"/>
              <a:buAutoNum type="arabicPeriod"/>
            </a:pPr>
            <a:r>
              <a:rPr lang="en-US" sz="2400" dirty="0" smtClean="0">
                <a:solidFill>
                  <a:schemeClr val="bg2"/>
                </a:solidFill>
                <a:latin typeface="Euclid"/>
                <a:cs typeface="Euclid"/>
              </a:rPr>
              <a:t>Refrigeration </a:t>
            </a:r>
            <a:r>
              <a:rPr lang="en-US" sz="2400" dirty="0">
                <a:solidFill>
                  <a:schemeClr val="bg2"/>
                </a:solidFill>
                <a:latin typeface="Euclid"/>
                <a:cs typeface="Euclid"/>
              </a:rPr>
              <a:t>using </a:t>
            </a:r>
            <a:r>
              <a:rPr lang="en-US" sz="2400" dirty="0" smtClean="0">
                <a:solidFill>
                  <a:schemeClr val="bg2"/>
                </a:solidFill>
                <a:latin typeface="Euclid"/>
                <a:cs typeface="Euclid"/>
              </a:rPr>
              <a:t>quantum fluids</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16</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1913953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Euclid"/>
                <a:cs typeface="Euclid"/>
              </a:rPr>
              <a:t>Dynamic nuclear polarization (DNP)</a:t>
            </a:r>
            <a:endParaRPr lang="en-US" dirty="0">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17</a:t>
            </a:fld>
            <a:endParaRPr lang="en-US">
              <a:latin typeface="Euclid"/>
              <a:cs typeface="Euclid"/>
            </a:endParaRPr>
          </a:p>
        </p:txBody>
      </p:sp>
      <p:graphicFrame>
        <p:nvGraphicFramePr>
          <p:cNvPr id="7" name="Table 6"/>
          <p:cNvGraphicFramePr>
            <a:graphicFrameLocks noGrp="1"/>
          </p:cNvGraphicFramePr>
          <p:nvPr>
            <p:extLst>
              <p:ext uri="{D42A27DB-BD31-4B8C-83A1-F6EECF244321}">
                <p14:modId xmlns:p14="http://schemas.microsoft.com/office/powerpoint/2010/main" val="392832611"/>
              </p:ext>
            </p:extLst>
          </p:nvPr>
        </p:nvGraphicFramePr>
        <p:xfrm>
          <a:off x="189162" y="1888062"/>
          <a:ext cx="8497638" cy="2595880"/>
        </p:xfrm>
        <a:graphic>
          <a:graphicData uri="http://schemas.openxmlformats.org/drawingml/2006/table">
            <a:tbl>
              <a:tblPr firstRow="1" bandRow="1">
                <a:tableStyleId>{5C22544A-7EE6-4342-B048-85BDC9FD1C3A}</a:tableStyleId>
              </a:tblPr>
              <a:tblGrid>
                <a:gridCol w="2526677"/>
                <a:gridCol w="2769885"/>
                <a:gridCol w="3201076"/>
              </a:tblGrid>
              <a:tr h="370840">
                <a:tc>
                  <a:txBody>
                    <a:bodyPr/>
                    <a:lstStyle/>
                    <a:p>
                      <a:r>
                        <a:rPr lang="en-US" dirty="0" smtClean="0"/>
                        <a:t>Property</a:t>
                      </a:r>
                      <a:r>
                        <a:rPr lang="en-US" baseline="0" dirty="0" smtClean="0"/>
                        <a:t> or item</a:t>
                      </a:r>
                      <a:endParaRPr lang="en-US" dirty="0"/>
                    </a:p>
                  </a:txBody>
                  <a:tcPr/>
                </a:tc>
                <a:tc>
                  <a:txBody>
                    <a:bodyPr/>
                    <a:lstStyle/>
                    <a:p>
                      <a:r>
                        <a:rPr lang="en-US" dirty="0" smtClean="0"/>
                        <a:t>Solid effect</a:t>
                      </a:r>
                      <a:endParaRPr lang="en-US" dirty="0"/>
                    </a:p>
                  </a:txBody>
                  <a:tcPr/>
                </a:tc>
                <a:tc>
                  <a:txBody>
                    <a:bodyPr/>
                    <a:lstStyle/>
                    <a:p>
                      <a:r>
                        <a:rPr lang="en-US" dirty="0" smtClean="0"/>
                        <a:t>Cooling of spin interactions</a:t>
                      </a:r>
                      <a:endParaRPr lang="en-US" dirty="0"/>
                    </a:p>
                  </a:txBody>
                  <a:tcPr/>
                </a:tc>
              </a:tr>
              <a:tr h="370840">
                <a:tc>
                  <a:txBody>
                    <a:bodyPr/>
                    <a:lstStyle/>
                    <a:p>
                      <a:r>
                        <a:rPr lang="en-US" dirty="0" smtClean="0"/>
                        <a:t>Main spin transitions</a:t>
                      </a:r>
                      <a:endParaRPr lang="en-US" dirty="0"/>
                    </a:p>
                  </a:txBody>
                  <a:tcPr/>
                </a:tc>
                <a:tc>
                  <a:txBody>
                    <a:bodyPr/>
                    <a:lstStyle/>
                    <a:p>
                      <a:r>
                        <a:rPr lang="en-US" dirty="0" smtClean="0"/>
                        <a:t>Weak</a:t>
                      </a:r>
                      <a:r>
                        <a:rPr lang="en-US" baseline="0" dirty="0" smtClean="0"/>
                        <a:t> two-spin transitions</a:t>
                      </a:r>
                      <a:endParaRPr lang="en-US" dirty="0"/>
                    </a:p>
                  </a:txBody>
                  <a:tcPr/>
                </a:tc>
                <a:tc>
                  <a:txBody>
                    <a:bodyPr/>
                    <a:lstStyle/>
                    <a:p>
                      <a:r>
                        <a:rPr lang="en-US" dirty="0" smtClean="0"/>
                        <a:t>Strong single-spin transitions</a:t>
                      </a:r>
                      <a:endParaRPr lang="en-US" dirty="0"/>
                    </a:p>
                  </a:txBody>
                  <a:tcPr/>
                </a:tc>
              </a:tr>
              <a:tr h="370840">
                <a:tc>
                  <a:txBody>
                    <a:bodyPr/>
                    <a:lstStyle/>
                    <a:p>
                      <a:r>
                        <a:rPr lang="en-US" dirty="0" smtClean="0"/>
                        <a:t>Rotating field orientation</a:t>
                      </a:r>
                      <a:endParaRPr lang="en-US" dirty="0"/>
                    </a:p>
                  </a:txBody>
                  <a:tcPr/>
                </a:tc>
                <a:tc>
                  <a:txBody>
                    <a:bodyPr/>
                    <a:lstStyle/>
                    <a:p>
                      <a:r>
                        <a:rPr lang="en-US" dirty="0" smtClean="0"/>
                        <a:t>Parallel to </a:t>
                      </a:r>
                      <a:r>
                        <a:rPr lang="en-US" i="1" dirty="0" err="1" smtClean="0"/>
                        <a:t>B</a:t>
                      </a:r>
                      <a:r>
                        <a:rPr lang="en-US" i="1" baseline="-25000" dirty="0" err="1" smtClean="0"/>
                        <a:t>z</a:t>
                      </a:r>
                      <a:endParaRPr lang="en-US" baseline="-25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Perpendicular to </a:t>
                      </a:r>
                      <a:r>
                        <a:rPr lang="en-US" i="1" dirty="0" err="1" smtClean="0"/>
                        <a:t>B</a:t>
                      </a:r>
                      <a:r>
                        <a:rPr lang="en-US" i="1" baseline="-25000" dirty="0" err="1" smtClean="0"/>
                        <a:t>z</a:t>
                      </a:r>
                      <a:endParaRPr lang="en-US" baseline="-25000" dirty="0" smtClean="0"/>
                    </a:p>
                  </a:txBody>
                  <a:tcPr/>
                </a:tc>
              </a:tr>
              <a:tr h="370840">
                <a:tc>
                  <a:txBody>
                    <a:bodyPr/>
                    <a:lstStyle/>
                    <a:p>
                      <a:r>
                        <a:rPr lang="en-US" dirty="0" smtClean="0"/>
                        <a:t>Theory of transitions</a:t>
                      </a:r>
                      <a:endParaRPr lang="en-US" dirty="0"/>
                    </a:p>
                  </a:txBody>
                  <a:tcPr/>
                </a:tc>
                <a:tc>
                  <a:txBody>
                    <a:bodyPr/>
                    <a:lstStyle/>
                    <a:p>
                      <a:r>
                        <a:rPr lang="en-US" dirty="0" smtClean="0"/>
                        <a:t>Second-order perturbation</a:t>
                      </a:r>
                      <a:endParaRPr lang="en-US" dirty="0"/>
                    </a:p>
                  </a:txBody>
                  <a:tcPr/>
                </a:tc>
                <a:tc>
                  <a:txBody>
                    <a:bodyPr/>
                    <a:lstStyle/>
                    <a:p>
                      <a:r>
                        <a:rPr lang="en-US" dirty="0" smtClean="0"/>
                        <a:t>First-order perturbation theory</a:t>
                      </a:r>
                      <a:endParaRPr lang="en-US" dirty="0"/>
                    </a:p>
                  </a:txBody>
                  <a:tcPr/>
                </a:tc>
              </a:tr>
              <a:tr h="370840">
                <a:tc>
                  <a:txBody>
                    <a:bodyPr/>
                    <a:lstStyle/>
                    <a:p>
                      <a:r>
                        <a:rPr lang="en-US" dirty="0" smtClean="0"/>
                        <a:t>DNP modeling</a:t>
                      </a:r>
                      <a:endParaRPr lang="en-US" dirty="0"/>
                    </a:p>
                  </a:txBody>
                  <a:tcPr/>
                </a:tc>
                <a:tc>
                  <a:txBody>
                    <a:bodyPr/>
                    <a:lstStyle/>
                    <a:p>
                      <a:r>
                        <a:rPr lang="en-US" dirty="0" smtClean="0"/>
                        <a:t>Rate</a:t>
                      </a:r>
                      <a:r>
                        <a:rPr lang="en-US" baseline="0" dirty="0" smtClean="0"/>
                        <a:t> equations</a:t>
                      </a:r>
                      <a:endParaRPr lang="en-US" dirty="0"/>
                    </a:p>
                  </a:txBody>
                  <a:tcPr/>
                </a:tc>
                <a:tc>
                  <a:txBody>
                    <a:bodyPr/>
                    <a:lstStyle/>
                    <a:p>
                      <a:r>
                        <a:rPr lang="en-US" dirty="0" smtClean="0"/>
                        <a:t>Density matrix</a:t>
                      </a:r>
                      <a:endParaRPr lang="en-US" dirty="0"/>
                    </a:p>
                  </a:txBody>
                  <a:tcPr/>
                </a:tc>
              </a:tr>
              <a:tr h="370840">
                <a:tc>
                  <a:txBody>
                    <a:bodyPr/>
                    <a:lstStyle/>
                    <a:p>
                      <a:r>
                        <a:rPr lang="en-US" dirty="0" smtClean="0"/>
                        <a:t>Microwave</a:t>
                      </a:r>
                      <a:r>
                        <a:rPr lang="en-US" baseline="0" dirty="0" smtClean="0"/>
                        <a:t> field</a:t>
                      </a:r>
                      <a:endParaRPr lang="en-US" dirty="0"/>
                    </a:p>
                  </a:txBody>
                  <a:tcPr/>
                </a:tc>
                <a:tc>
                  <a:txBody>
                    <a:bodyPr/>
                    <a:lstStyle/>
                    <a:p>
                      <a:r>
                        <a:rPr lang="en-US" dirty="0" smtClean="0"/>
                        <a:t>Strong</a:t>
                      </a:r>
                      <a:endParaRPr lang="en-US" dirty="0"/>
                    </a:p>
                  </a:txBody>
                  <a:tcPr/>
                </a:tc>
                <a:tc>
                  <a:txBody>
                    <a:bodyPr/>
                    <a:lstStyle/>
                    <a:p>
                      <a:r>
                        <a:rPr lang="en-US" dirty="0" smtClean="0"/>
                        <a:t>Weak</a:t>
                      </a:r>
                      <a:endParaRPr lang="en-US" dirty="0"/>
                    </a:p>
                  </a:txBody>
                  <a:tcPr/>
                </a:tc>
              </a:tr>
              <a:tr h="370840">
                <a:tc>
                  <a:txBody>
                    <a:bodyPr/>
                    <a:lstStyle/>
                    <a:p>
                      <a:r>
                        <a:rPr lang="en-US" dirty="0" smtClean="0"/>
                        <a:t>ESR line</a:t>
                      </a:r>
                      <a:endParaRPr lang="en-US" dirty="0"/>
                    </a:p>
                  </a:txBody>
                  <a:tcPr/>
                </a:tc>
                <a:tc>
                  <a:txBody>
                    <a:bodyPr/>
                    <a:lstStyle/>
                    <a:p>
                      <a:r>
                        <a:rPr lang="en-US" dirty="0" smtClean="0"/>
                        <a:t>Narrow</a:t>
                      </a:r>
                      <a:r>
                        <a:rPr lang="en-US" baseline="0" dirty="0" smtClean="0"/>
                        <a:t>er than </a:t>
                      </a:r>
                      <a:endParaRPr lang="en-US" baseline="-25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Broader </a:t>
                      </a:r>
                      <a:r>
                        <a:rPr lang="en-US" baseline="0" dirty="0" smtClean="0"/>
                        <a:t>than </a:t>
                      </a:r>
                      <a:endParaRPr lang="en-US" baseline="-25000" dirty="0" smtClean="0"/>
                    </a:p>
                  </a:txBody>
                  <a:tcPr/>
                </a:tc>
              </a:tr>
            </a:tbl>
          </a:graphicData>
        </a:graphic>
      </p:graphicFrame>
      <p:sp>
        <p:nvSpPr>
          <p:cNvPr id="8" name="TextBox 7"/>
          <p:cNvSpPr txBox="1"/>
          <p:nvPr/>
        </p:nvSpPr>
        <p:spPr>
          <a:xfrm>
            <a:off x="264640" y="4920981"/>
            <a:ext cx="8952035" cy="1200329"/>
          </a:xfrm>
          <a:prstGeom prst="rect">
            <a:avLst/>
          </a:prstGeom>
          <a:noFill/>
        </p:spPr>
        <p:txBody>
          <a:bodyPr wrap="none" rtlCol="0">
            <a:spAutoFit/>
          </a:bodyPr>
          <a:lstStyle/>
          <a:p>
            <a:endParaRPr lang="en-US" dirty="0" smtClean="0">
              <a:latin typeface="Euclid"/>
              <a:cs typeface="Euclid"/>
            </a:endParaRPr>
          </a:p>
          <a:p>
            <a:r>
              <a:rPr lang="en-US" dirty="0" smtClean="0">
                <a:latin typeface="Euclid"/>
                <a:cs typeface="Euclid"/>
              </a:rPr>
              <a:t>Solid effect in LMN + </a:t>
            </a:r>
            <a:r>
              <a:rPr lang="en-US" dirty="0" err="1" smtClean="0">
                <a:latin typeface="Euclid"/>
                <a:cs typeface="Euclid"/>
              </a:rPr>
              <a:t>Nd</a:t>
            </a:r>
            <a:r>
              <a:rPr lang="en-US" dirty="0" smtClean="0">
                <a:latin typeface="Euclid"/>
                <a:cs typeface="Euclid"/>
              </a:rPr>
              <a:t> (Jeffries and </a:t>
            </a:r>
            <a:r>
              <a:rPr lang="en-US" dirty="0" err="1" smtClean="0">
                <a:latin typeface="Euclid"/>
                <a:cs typeface="Euclid"/>
              </a:rPr>
              <a:t>Schmugge</a:t>
            </a:r>
            <a:r>
              <a:rPr lang="en-US" dirty="0" smtClean="0">
                <a:latin typeface="Euclid"/>
                <a:cs typeface="Euclid"/>
              </a:rPr>
              <a:t> 1965, </a:t>
            </a:r>
            <a:r>
              <a:rPr lang="en-US" dirty="0" err="1" smtClean="0">
                <a:latin typeface="Euclid"/>
                <a:cs typeface="Euclid"/>
              </a:rPr>
              <a:t>Abragam</a:t>
            </a:r>
            <a:r>
              <a:rPr lang="en-US" dirty="0" smtClean="0">
                <a:latin typeface="Euclid"/>
                <a:cs typeface="Euclid"/>
              </a:rPr>
              <a:t> and coworkers 1965)</a:t>
            </a:r>
          </a:p>
          <a:p>
            <a:r>
              <a:rPr lang="en-US" dirty="0" smtClean="0">
                <a:latin typeface="Euclid"/>
                <a:cs typeface="Euclid"/>
              </a:rPr>
              <a:t>Cooling of spin-spin interactions (Redfield 1955, </a:t>
            </a:r>
            <a:r>
              <a:rPr lang="en-US" dirty="0" err="1" smtClean="0">
                <a:latin typeface="Euclid"/>
                <a:cs typeface="Euclid"/>
              </a:rPr>
              <a:t>Provotorov</a:t>
            </a:r>
            <a:r>
              <a:rPr lang="en-US" dirty="0" smtClean="0">
                <a:latin typeface="Euclid"/>
                <a:cs typeface="Euclid"/>
              </a:rPr>
              <a:t> 1962, </a:t>
            </a:r>
            <a:r>
              <a:rPr lang="en-US" dirty="0" err="1" smtClean="0">
                <a:latin typeface="Euclid"/>
                <a:cs typeface="Euclid"/>
              </a:rPr>
              <a:t>Borghini</a:t>
            </a:r>
            <a:r>
              <a:rPr lang="en-US" dirty="0" smtClean="0">
                <a:latin typeface="Euclid"/>
                <a:cs typeface="Euclid"/>
              </a:rPr>
              <a:t> 1968)</a:t>
            </a:r>
          </a:p>
          <a:p>
            <a:endParaRPr lang="en-US" dirty="0">
              <a:latin typeface="Euclid"/>
              <a:cs typeface="Euclid"/>
            </a:endParaRPr>
          </a:p>
        </p:txBody>
      </p:sp>
      <p:sp>
        <p:nvSpPr>
          <p:cNvPr id="9" name="TextBox 8"/>
          <p:cNvSpPr txBox="1"/>
          <p:nvPr/>
        </p:nvSpPr>
        <p:spPr>
          <a:xfrm>
            <a:off x="457200" y="1319415"/>
            <a:ext cx="3512974" cy="400110"/>
          </a:xfrm>
          <a:prstGeom prst="rect">
            <a:avLst/>
          </a:prstGeom>
          <a:noFill/>
        </p:spPr>
        <p:txBody>
          <a:bodyPr wrap="none" rtlCol="0">
            <a:spAutoFit/>
          </a:bodyPr>
          <a:lstStyle/>
          <a:p>
            <a:r>
              <a:rPr lang="en-US" sz="2000" dirty="0" smtClean="0">
                <a:latin typeface="Euclid"/>
                <a:cs typeface="Euclid"/>
              </a:rPr>
              <a:t>Two main categories of DNP:</a:t>
            </a:r>
          </a:p>
        </p:txBody>
      </p:sp>
      <p:graphicFrame>
        <p:nvGraphicFramePr>
          <p:cNvPr id="3" name="Object 2"/>
          <p:cNvGraphicFramePr>
            <a:graphicFrameLocks noChangeAspect="1"/>
          </p:cNvGraphicFramePr>
          <p:nvPr>
            <p:extLst>
              <p:ext uri="{D42A27DB-BD31-4B8C-83A1-F6EECF244321}">
                <p14:modId xmlns:p14="http://schemas.microsoft.com/office/powerpoint/2010/main" val="3837225145"/>
              </p:ext>
            </p:extLst>
          </p:nvPr>
        </p:nvGraphicFramePr>
        <p:xfrm>
          <a:off x="4241778" y="4021840"/>
          <a:ext cx="427498" cy="561091"/>
        </p:xfrm>
        <a:graphic>
          <a:graphicData uri="http://schemas.openxmlformats.org/presentationml/2006/ole">
            <mc:AlternateContent xmlns:mc="http://schemas.openxmlformats.org/markup-compatibility/2006">
              <mc:Choice xmlns:v="urn:schemas-microsoft-com:vml" Requires="v">
                <p:oleObj spid="_x0000_s1166" name="Equation" r:id="rId3" imgW="203200" imgH="266700" progId="Equation.DSMT4">
                  <p:embed/>
                </p:oleObj>
              </mc:Choice>
              <mc:Fallback>
                <p:oleObj name="Equation" r:id="rId3" imgW="203200" imgH="266700" progId="Equation.DSMT4">
                  <p:embed/>
                  <p:pic>
                    <p:nvPicPr>
                      <p:cNvPr id="0" name=""/>
                      <p:cNvPicPr/>
                      <p:nvPr/>
                    </p:nvPicPr>
                    <p:blipFill>
                      <a:blip r:embed="rId4"/>
                      <a:stretch>
                        <a:fillRect/>
                      </a:stretch>
                    </p:blipFill>
                    <p:spPr>
                      <a:xfrm>
                        <a:off x="4241778" y="4021840"/>
                        <a:ext cx="427498" cy="56109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37225145"/>
              </p:ext>
            </p:extLst>
          </p:nvPr>
        </p:nvGraphicFramePr>
        <p:xfrm>
          <a:off x="6856573" y="4021840"/>
          <a:ext cx="427498" cy="561091"/>
        </p:xfrm>
        <a:graphic>
          <a:graphicData uri="http://schemas.openxmlformats.org/presentationml/2006/ole">
            <mc:AlternateContent xmlns:mc="http://schemas.openxmlformats.org/markup-compatibility/2006">
              <mc:Choice xmlns:v="urn:schemas-microsoft-com:vml" Requires="v">
                <p:oleObj spid="_x0000_s1167" name="Equation" r:id="rId5" imgW="203200" imgH="266700" progId="Equation.DSMT4">
                  <p:embed/>
                </p:oleObj>
              </mc:Choice>
              <mc:Fallback>
                <p:oleObj name="Equation" r:id="rId5" imgW="203200" imgH="266700" progId="Equation.DSMT4">
                  <p:embed/>
                  <p:pic>
                    <p:nvPicPr>
                      <p:cNvPr id="0" name=""/>
                      <p:cNvPicPr/>
                      <p:nvPr/>
                    </p:nvPicPr>
                    <p:blipFill>
                      <a:blip r:embed="rId4"/>
                      <a:stretch>
                        <a:fillRect/>
                      </a:stretch>
                    </p:blipFill>
                    <p:spPr>
                      <a:xfrm>
                        <a:off x="6856573" y="4021840"/>
                        <a:ext cx="427498" cy="561091"/>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Spin-temperature model for DNP</a:t>
            </a:r>
            <a:br>
              <a:rPr lang="en-US" dirty="0" smtClean="0"/>
            </a:br>
            <a:r>
              <a:rPr lang="en-US" sz="2700" dirty="0" smtClean="0"/>
              <a:t>M. </a:t>
            </a:r>
            <a:r>
              <a:rPr lang="en-US" sz="2700" dirty="0" err="1" smtClean="0"/>
              <a:t>Borghini</a:t>
            </a:r>
            <a:r>
              <a:rPr lang="en-US" sz="2700" dirty="0" smtClean="0"/>
              <a:t>, PRL </a:t>
            </a:r>
            <a:r>
              <a:rPr lang="en-US" sz="2700" b="1" dirty="0" smtClean="0"/>
              <a:t>20</a:t>
            </a:r>
            <a:r>
              <a:rPr lang="en-US" sz="2700" dirty="0" smtClean="0"/>
              <a:t>, 419 (1968)</a:t>
            </a:r>
            <a:endParaRPr lang="en-US" sz="2700" dirty="0"/>
          </a:p>
        </p:txBody>
      </p:sp>
      <p:sp>
        <p:nvSpPr>
          <p:cNvPr id="3" name="Content Placeholder 2"/>
          <p:cNvSpPr>
            <a:spLocks noGrp="1"/>
          </p:cNvSpPr>
          <p:nvPr>
            <p:ph idx="1"/>
          </p:nvPr>
        </p:nvSpPr>
        <p:spPr>
          <a:xfrm>
            <a:off x="136965" y="1600200"/>
            <a:ext cx="8852949" cy="4756150"/>
          </a:xfrm>
        </p:spPr>
        <p:txBody>
          <a:bodyPr>
            <a:normAutofit fontScale="85000" lnSpcReduction="20000"/>
          </a:bodyPr>
          <a:lstStyle/>
          <a:p>
            <a:r>
              <a:rPr lang="en-US" dirty="0" err="1" smtClean="0"/>
              <a:t>Borghini</a:t>
            </a:r>
            <a:r>
              <a:rPr lang="en-US" dirty="0" smtClean="0"/>
              <a:t> extended the QS treatment of saturation to the case of spectral distribution of the electron spin system due to hyperfine interactions with nearby nuclei and to the anisotropy of the g-factors </a:t>
            </a:r>
          </a:p>
          <a:p>
            <a:r>
              <a:rPr lang="en-US" dirty="0" smtClean="0"/>
              <a:t>The treatment assumes that </a:t>
            </a:r>
            <a:r>
              <a:rPr lang="en-US" dirty="0" err="1" smtClean="0"/>
              <a:t>Provotorov’s</a:t>
            </a:r>
            <a:r>
              <a:rPr lang="en-US" dirty="0" smtClean="0"/>
              <a:t> result for cross-relaxation at high temperature is valid also at low temperature, when cross</a:t>
            </a:r>
            <a:r>
              <a:rPr lang="en-US" dirty="0"/>
              <a:t>-</a:t>
            </a:r>
            <a:r>
              <a:rPr lang="en-US" dirty="0" smtClean="0"/>
              <a:t>relaxation is </a:t>
            </a:r>
            <a:r>
              <a:rPr lang="en-US" dirty="0"/>
              <a:t>faster that spin-lattice relaxation</a:t>
            </a:r>
          </a:p>
          <a:p>
            <a:r>
              <a:rPr lang="en-US" dirty="0" smtClean="0"/>
              <a:t>The resulting equations yield the equilibrium spin temperature shared by the Zeeman and dipolar reservoirs of the electrons</a:t>
            </a:r>
          </a:p>
          <a:p>
            <a:r>
              <a:rPr lang="en-US" dirty="0"/>
              <a:t>A</a:t>
            </a:r>
            <a:r>
              <a:rPr lang="en-US" dirty="0" smtClean="0"/>
              <a:t>ll nuclear spins in the solid are also cooled to </a:t>
            </a:r>
            <a:r>
              <a:rPr lang="en-US" dirty="0"/>
              <a:t>this </a:t>
            </a:r>
            <a:r>
              <a:rPr lang="en-US" dirty="0" smtClean="0"/>
              <a:t>temperature.</a:t>
            </a:r>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18</a:t>
            </a:fld>
            <a:endParaRPr lang="en-US"/>
          </a:p>
        </p:txBody>
      </p:sp>
    </p:spTree>
    <p:extLst>
      <p:ext uri="{BB962C8B-B14F-4D97-AF65-F5344CB8AC3E}">
        <p14:creationId xmlns:p14="http://schemas.microsoft.com/office/powerpoint/2010/main" val="4206555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81" y="274639"/>
            <a:ext cx="8766476" cy="700266"/>
          </a:xfrm>
        </p:spPr>
        <p:txBody>
          <a:bodyPr>
            <a:normAutofit fontScale="90000"/>
          </a:bodyPr>
          <a:lstStyle/>
          <a:p>
            <a:r>
              <a:rPr lang="en-US" dirty="0" smtClean="0"/>
              <a:t>Spin-temperature model for DNP (cont.)</a:t>
            </a:r>
            <a:endParaRPr lang="en-US" sz="27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19</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258232652"/>
              </p:ext>
            </p:extLst>
          </p:nvPr>
        </p:nvGraphicFramePr>
        <p:xfrm>
          <a:off x="161181" y="1218258"/>
          <a:ext cx="8899346" cy="4887346"/>
        </p:xfrm>
        <a:graphic>
          <a:graphicData uri="http://schemas.openxmlformats.org/presentationml/2006/ole">
            <mc:AlternateContent xmlns:mc="http://schemas.openxmlformats.org/markup-compatibility/2006">
              <mc:Choice xmlns:v="urn:schemas-microsoft-com:vml" Requires="v">
                <p:oleObj spid="_x0000_s103469" name="Equation" r:id="rId3" imgW="4762500" imgH="2616200" progId="Equation.DSMT4">
                  <p:embed/>
                </p:oleObj>
              </mc:Choice>
              <mc:Fallback>
                <p:oleObj name="Equation" r:id="rId3" imgW="4762500" imgH="2616200" progId="Equation.DSMT4">
                  <p:embed/>
                  <p:pic>
                    <p:nvPicPr>
                      <p:cNvPr id="0" name=""/>
                      <p:cNvPicPr/>
                      <p:nvPr/>
                    </p:nvPicPr>
                    <p:blipFill>
                      <a:blip r:embed="rId4"/>
                      <a:stretch>
                        <a:fillRect/>
                      </a:stretch>
                    </p:blipFill>
                    <p:spPr>
                      <a:xfrm>
                        <a:off x="161181" y="1218258"/>
                        <a:ext cx="8899346" cy="4887346"/>
                      </a:xfrm>
                      <a:prstGeom prst="rect">
                        <a:avLst/>
                      </a:prstGeom>
                    </p:spPr>
                  </p:pic>
                </p:oleObj>
              </mc:Fallback>
            </mc:AlternateContent>
          </a:graphicData>
        </a:graphic>
      </p:graphicFrame>
    </p:spTree>
    <p:extLst>
      <p:ext uri="{BB962C8B-B14F-4D97-AF65-F5344CB8AC3E}">
        <p14:creationId xmlns:p14="http://schemas.microsoft.com/office/powerpoint/2010/main" val="884885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214"/>
            <a:ext cx="8229600" cy="1143000"/>
          </a:xfrm>
        </p:spPr>
        <p:txBody>
          <a:bodyPr>
            <a:normAutofit/>
          </a:bodyPr>
          <a:lstStyle/>
          <a:p>
            <a:r>
              <a:rPr lang="en-US" dirty="0" smtClean="0"/>
              <a:t>Michel </a:t>
            </a:r>
            <a:r>
              <a:rPr lang="en-US" dirty="0" err="1" smtClean="0"/>
              <a:t>Borghini</a:t>
            </a:r>
            <a:r>
              <a:rPr lang="en-US" dirty="0" smtClean="0"/>
              <a:t/>
            </a:r>
            <a:br>
              <a:rPr lang="en-US" dirty="0" smtClean="0"/>
            </a:br>
            <a:r>
              <a:rPr lang="en-US" sz="2000" dirty="0" smtClean="0"/>
              <a:t>† 15 December 2012, at age of </a:t>
            </a:r>
            <a:r>
              <a:rPr lang="en-US" sz="2000" dirty="0"/>
              <a:t>78 </a:t>
            </a:r>
            <a:r>
              <a:rPr lang="en-US" sz="2000" dirty="0" smtClean="0"/>
              <a:t>years</a:t>
            </a:r>
            <a:endParaRPr lang="en-US" sz="2000" dirty="0"/>
          </a:p>
        </p:txBody>
      </p:sp>
      <p:pic>
        <p:nvPicPr>
          <p:cNvPr id="7" name="Content Placeholder 6" descr="Michel Borghini.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457200" y="1326256"/>
            <a:ext cx="8229600" cy="4525963"/>
          </a:xfrm>
        </p:spPr>
      </p:pic>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a:t>
            </a:fld>
            <a:endParaRPr lang="en-US"/>
          </a:p>
        </p:txBody>
      </p:sp>
      <p:sp>
        <p:nvSpPr>
          <p:cNvPr id="8" name="TextBox 7"/>
          <p:cNvSpPr txBox="1"/>
          <p:nvPr/>
        </p:nvSpPr>
        <p:spPr>
          <a:xfrm>
            <a:off x="429609" y="6038999"/>
            <a:ext cx="5590191" cy="338554"/>
          </a:xfrm>
          <a:prstGeom prst="rect">
            <a:avLst/>
          </a:prstGeom>
          <a:noFill/>
        </p:spPr>
        <p:txBody>
          <a:bodyPr wrap="none" rtlCol="0">
            <a:spAutoFit/>
          </a:bodyPr>
          <a:lstStyle/>
          <a:p>
            <a:r>
              <a:rPr lang="en-US" sz="1600" dirty="0" smtClean="0">
                <a:latin typeface="Euclid"/>
                <a:cs typeface="Euclid"/>
              </a:rPr>
              <a:t>Michel </a:t>
            </a:r>
            <a:r>
              <a:rPr lang="en-US" sz="1600" dirty="0" err="1" smtClean="0">
                <a:latin typeface="Euclid"/>
                <a:cs typeface="Euclid"/>
              </a:rPr>
              <a:t>Borghini</a:t>
            </a:r>
            <a:r>
              <a:rPr lang="en-US" sz="1600" dirty="0" smtClean="0">
                <a:latin typeface="Euclid"/>
                <a:cs typeface="Euclid"/>
              </a:rPr>
              <a:t> and WA6 Polarized Target cryostat in 1976</a:t>
            </a:r>
            <a:endParaRPr lang="en-US" sz="1600" dirty="0">
              <a:latin typeface="Euclid"/>
              <a:cs typeface="Euclid"/>
            </a:endParaRPr>
          </a:p>
        </p:txBody>
      </p:sp>
    </p:spTree>
    <p:extLst>
      <p:ext uri="{BB962C8B-B14F-4D97-AF65-F5344CB8AC3E}">
        <p14:creationId xmlns:p14="http://schemas.microsoft.com/office/powerpoint/2010/main" val="864797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81" y="274639"/>
            <a:ext cx="8766476" cy="700266"/>
          </a:xfrm>
        </p:spPr>
        <p:txBody>
          <a:bodyPr>
            <a:normAutofit fontScale="90000"/>
          </a:bodyPr>
          <a:lstStyle/>
          <a:p>
            <a:r>
              <a:rPr lang="en-US" dirty="0" smtClean="0"/>
              <a:t>Spin-temperature model for DNP (cont.)</a:t>
            </a:r>
            <a:endParaRPr lang="en-US" sz="27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20</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4155340129"/>
              </p:ext>
            </p:extLst>
          </p:nvPr>
        </p:nvGraphicFramePr>
        <p:xfrm>
          <a:off x="161925" y="1292225"/>
          <a:ext cx="8897938" cy="3392488"/>
        </p:xfrm>
        <a:graphic>
          <a:graphicData uri="http://schemas.openxmlformats.org/presentationml/2006/ole">
            <mc:AlternateContent xmlns:mc="http://schemas.openxmlformats.org/markup-compatibility/2006">
              <mc:Choice xmlns:v="urn:schemas-microsoft-com:vml" Requires="v">
                <p:oleObj spid="_x0000_s104491" name="Equation" r:id="rId3" imgW="5029200" imgH="1917700" progId="Equation.DSMT4">
                  <p:embed/>
                </p:oleObj>
              </mc:Choice>
              <mc:Fallback>
                <p:oleObj name="Equation" r:id="rId3" imgW="5029200" imgH="1917700" progId="Equation.DSMT4">
                  <p:embed/>
                  <p:pic>
                    <p:nvPicPr>
                      <p:cNvPr id="0" name=""/>
                      <p:cNvPicPr/>
                      <p:nvPr/>
                    </p:nvPicPr>
                    <p:blipFill>
                      <a:blip r:embed="rId4"/>
                      <a:stretch>
                        <a:fillRect/>
                      </a:stretch>
                    </p:blipFill>
                    <p:spPr>
                      <a:xfrm>
                        <a:off x="161925" y="1292225"/>
                        <a:ext cx="8897938" cy="3392488"/>
                      </a:xfrm>
                      <a:prstGeom prst="rect">
                        <a:avLst/>
                      </a:prstGeom>
                    </p:spPr>
                  </p:pic>
                </p:oleObj>
              </mc:Fallback>
            </mc:AlternateContent>
          </a:graphicData>
        </a:graphic>
      </p:graphicFrame>
    </p:spTree>
    <p:extLst>
      <p:ext uri="{BB962C8B-B14F-4D97-AF65-F5344CB8AC3E}">
        <p14:creationId xmlns:p14="http://schemas.microsoft.com/office/powerpoint/2010/main" val="129925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latin typeface="Euclid"/>
                <a:cs typeface="Euclid"/>
              </a:rPr>
              <a:t>DNP with ESR line </a:t>
            </a:r>
            <a:r>
              <a:rPr lang="en-US" dirty="0" err="1" smtClean="0">
                <a:latin typeface="Euclid"/>
                <a:cs typeface="Euclid"/>
              </a:rPr>
              <a:t>broadenening</a:t>
            </a:r>
            <a:r>
              <a:rPr lang="en-US" dirty="0" smtClean="0">
                <a:latin typeface="Euclid"/>
                <a:cs typeface="Euclid"/>
              </a:rPr>
              <a:t> by anisotropic </a:t>
            </a:r>
            <a:r>
              <a:rPr lang="en-US" dirty="0" err="1" smtClean="0">
                <a:latin typeface="Euclid"/>
                <a:cs typeface="Euclid"/>
              </a:rPr>
              <a:t>g</a:t>
            </a:r>
            <a:r>
              <a:rPr lang="en-US" dirty="0" smtClean="0">
                <a:latin typeface="Euclid"/>
                <a:cs typeface="Euclid"/>
              </a:rPr>
              <a:t>-factor</a:t>
            </a:r>
            <a:endParaRPr lang="en-US" dirty="0">
              <a:latin typeface="Euclid"/>
              <a:cs typeface="Euclid"/>
            </a:endParaRPr>
          </a:p>
        </p:txBody>
      </p:sp>
      <p:sp>
        <p:nvSpPr>
          <p:cNvPr id="3" name="Content Placeholder 2"/>
          <p:cNvSpPr>
            <a:spLocks noGrp="1"/>
          </p:cNvSpPr>
          <p:nvPr>
            <p:ph idx="1"/>
          </p:nvPr>
        </p:nvSpPr>
        <p:spPr>
          <a:xfrm>
            <a:off x="457200" y="1662460"/>
            <a:ext cx="8229600" cy="4525963"/>
          </a:xfrm>
        </p:spPr>
        <p:txBody>
          <a:bodyPr>
            <a:normAutofit fontScale="77500" lnSpcReduction="20000"/>
          </a:bodyPr>
          <a:lstStyle/>
          <a:p>
            <a:r>
              <a:rPr lang="en-US" dirty="0" smtClean="0">
                <a:latin typeface="Euclid"/>
                <a:cs typeface="Euclid"/>
              </a:rPr>
              <a:t>Solve in rotating frame </a:t>
            </a:r>
          </a:p>
          <a:p>
            <a:endParaRPr lang="en-US" dirty="0" smtClean="0">
              <a:latin typeface="Euclid"/>
              <a:cs typeface="Euclid"/>
            </a:endParaRPr>
          </a:p>
          <a:p>
            <a:r>
              <a:rPr lang="en-US" dirty="0" smtClean="0">
                <a:latin typeface="Euclid"/>
                <a:cs typeface="Euclid"/>
              </a:rPr>
              <a:t>Low-temperature formula obtained by </a:t>
            </a:r>
            <a:r>
              <a:rPr lang="en-US" dirty="0" err="1" smtClean="0">
                <a:latin typeface="Euclid"/>
                <a:cs typeface="Euclid"/>
              </a:rPr>
              <a:t>Borghini</a:t>
            </a:r>
            <a:r>
              <a:rPr lang="en-US" dirty="0" smtClean="0">
                <a:latin typeface="Euclid"/>
                <a:cs typeface="Euclid"/>
              </a:rPr>
              <a:t> (1968), Niinikoski (1976) and by de </a:t>
            </a:r>
            <a:r>
              <a:rPr lang="en-US" dirty="0" err="1" smtClean="0">
                <a:latin typeface="Euclid"/>
                <a:cs typeface="Euclid"/>
              </a:rPr>
              <a:t>Koker</a:t>
            </a:r>
            <a:r>
              <a:rPr lang="en-US" dirty="0" smtClean="0">
                <a:latin typeface="Euclid"/>
                <a:cs typeface="Euclid"/>
              </a:rPr>
              <a:t> and Niinikoski (1988): </a:t>
            </a:r>
            <a:br>
              <a:rPr lang="en-US" dirty="0" smtClean="0">
                <a:latin typeface="Euclid"/>
                <a:cs typeface="Euclid"/>
              </a:rPr>
            </a:br>
            <a:r>
              <a:rPr lang="en-US" dirty="0" smtClean="0">
                <a:latin typeface="Euclid"/>
                <a:cs typeface="Euclid"/>
              </a:rPr>
              <a:t/>
            </a:r>
            <a:br>
              <a:rPr lang="en-US" dirty="0" smtClean="0">
                <a:latin typeface="Euclid"/>
                <a:cs typeface="Euclid"/>
              </a:rPr>
            </a:br>
            <a:r>
              <a:rPr lang="en-US" dirty="0" smtClean="0">
                <a:latin typeface="Euclid"/>
                <a:cs typeface="Euclid"/>
              </a:rPr>
              <a:t/>
            </a:r>
            <a:br>
              <a:rPr lang="en-US" dirty="0" smtClean="0">
                <a:latin typeface="Euclid"/>
                <a:cs typeface="Euclid"/>
              </a:rPr>
            </a:br>
            <a:r>
              <a:rPr lang="en-US" dirty="0" smtClean="0">
                <a:latin typeface="Euclid"/>
                <a:cs typeface="Euclid"/>
              </a:rPr>
              <a:t/>
            </a:r>
            <a:br>
              <a:rPr lang="en-US" dirty="0" smtClean="0">
                <a:latin typeface="Euclid"/>
                <a:cs typeface="Euclid"/>
              </a:rPr>
            </a:br>
            <a:r>
              <a:rPr lang="en-US" dirty="0" smtClean="0">
                <a:latin typeface="Euclid"/>
                <a:cs typeface="Euclid"/>
              </a:rPr>
              <a:t>valid for all inhomogeneous </a:t>
            </a:r>
            <a:r>
              <a:rPr lang="en-US" dirty="0" err="1" smtClean="0">
                <a:latin typeface="Euclid"/>
                <a:cs typeface="Euclid"/>
              </a:rPr>
              <a:t>lineshapes</a:t>
            </a:r>
            <a:r>
              <a:rPr lang="en-US" dirty="0" smtClean="0">
                <a:latin typeface="Euclid"/>
                <a:cs typeface="Euclid"/>
              </a:rPr>
              <a:t> (but caution with sub-lines due to hyperfine nuclei)</a:t>
            </a:r>
          </a:p>
          <a:p>
            <a:r>
              <a:rPr lang="en-US" dirty="0" smtClean="0">
                <a:latin typeface="Euclid"/>
                <a:cs typeface="Euclid"/>
              </a:rPr>
              <a:t>Dipolar interactions neglected (but important for internal equilibrium and for the transfer of polarization to nuclei)</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21</a:t>
            </a:fld>
            <a:endParaRPr lang="en-US">
              <a:latin typeface="Euclid"/>
              <a:cs typeface="Euclid"/>
            </a:endParaRPr>
          </a:p>
        </p:txBody>
      </p:sp>
      <p:graphicFrame>
        <p:nvGraphicFramePr>
          <p:cNvPr id="30724" name="Object 4"/>
          <p:cNvGraphicFramePr>
            <a:graphicFrameLocks noChangeAspect="1"/>
          </p:cNvGraphicFramePr>
          <p:nvPr>
            <p:extLst>
              <p:ext uri="{D42A27DB-BD31-4B8C-83A1-F6EECF244321}">
                <p14:modId xmlns:p14="http://schemas.microsoft.com/office/powerpoint/2010/main" val="3022921224"/>
              </p:ext>
            </p:extLst>
          </p:nvPr>
        </p:nvGraphicFramePr>
        <p:xfrm>
          <a:off x="4469373" y="1493342"/>
          <a:ext cx="4254500" cy="768350"/>
        </p:xfrm>
        <a:graphic>
          <a:graphicData uri="http://schemas.openxmlformats.org/presentationml/2006/ole">
            <mc:AlternateContent xmlns:mc="http://schemas.openxmlformats.org/markup-compatibility/2006">
              <mc:Choice xmlns:v="urn:schemas-microsoft-com:vml" Requires="v">
                <p:oleObj spid="_x0000_s32946" name="Equation" r:id="rId3" imgW="1689100" imgH="304800" progId="Equation.DSMT4">
                  <p:embed/>
                </p:oleObj>
              </mc:Choice>
              <mc:Fallback>
                <p:oleObj name="Equation" r:id="rId3" imgW="1689100" imgH="304800" progId="Equation.DSMT4">
                  <p:embed/>
                  <p:pic>
                    <p:nvPicPr>
                      <p:cNvPr id="0" name="Picture 3"/>
                      <p:cNvPicPr>
                        <a:picLocks noChangeAspect="1" noChangeArrowheads="1"/>
                      </p:cNvPicPr>
                      <p:nvPr/>
                    </p:nvPicPr>
                    <p:blipFill>
                      <a:blip r:embed="rId4"/>
                      <a:srcRect/>
                      <a:stretch>
                        <a:fillRect/>
                      </a:stretch>
                    </p:blipFill>
                    <p:spPr bwMode="auto">
                      <a:xfrm>
                        <a:off x="4469373" y="1493342"/>
                        <a:ext cx="4254500" cy="76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2772" name="Object 4"/>
          <p:cNvGraphicFramePr>
            <a:graphicFrameLocks noChangeAspect="1"/>
          </p:cNvGraphicFramePr>
          <p:nvPr>
            <p:extLst>
              <p:ext uri="{D42A27DB-BD31-4B8C-83A1-F6EECF244321}">
                <p14:modId xmlns:p14="http://schemas.microsoft.com/office/powerpoint/2010/main" val="3596670797"/>
              </p:ext>
            </p:extLst>
          </p:nvPr>
        </p:nvGraphicFramePr>
        <p:xfrm>
          <a:off x="2430463" y="3306267"/>
          <a:ext cx="4670425" cy="896937"/>
        </p:xfrm>
        <a:graphic>
          <a:graphicData uri="http://schemas.openxmlformats.org/presentationml/2006/ole">
            <mc:AlternateContent xmlns:mc="http://schemas.openxmlformats.org/markup-compatibility/2006">
              <mc:Choice xmlns:v="urn:schemas-microsoft-com:vml" Requires="v">
                <p:oleObj spid="_x0000_s32947" name="Equation" r:id="rId5" imgW="1854200" imgH="355600" progId="Equation.DSMT4">
                  <p:embed/>
                </p:oleObj>
              </mc:Choice>
              <mc:Fallback>
                <p:oleObj name="Equation" r:id="rId5" imgW="1854200" imgH="355600" progId="Equation.DSMT4">
                  <p:embed/>
                  <p:pic>
                    <p:nvPicPr>
                      <p:cNvPr id="0" name="Picture 4"/>
                      <p:cNvPicPr>
                        <a:picLocks noChangeAspect="1" noChangeArrowheads="1"/>
                      </p:cNvPicPr>
                      <p:nvPr/>
                    </p:nvPicPr>
                    <p:blipFill>
                      <a:blip r:embed="rId6"/>
                      <a:srcRect/>
                      <a:stretch>
                        <a:fillRect/>
                      </a:stretch>
                    </p:blipFill>
                    <p:spPr bwMode="auto">
                      <a:xfrm>
                        <a:off x="2430463" y="3306267"/>
                        <a:ext cx="4670425" cy="89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4240"/>
          </a:xfrm>
        </p:spPr>
        <p:txBody>
          <a:bodyPr>
            <a:normAutofit fontScale="90000"/>
          </a:bodyPr>
          <a:lstStyle/>
          <a:p>
            <a:r>
              <a:rPr lang="en-US" sz="3111" dirty="0" smtClean="0">
                <a:latin typeface="Euclid"/>
                <a:cs typeface="Euclid"/>
              </a:rPr>
              <a:t>Numeric results for DNP in </a:t>
            </a:r>
            <a:r>
              <a:rPr lang="en-US" sz="3111" dirty="0" err="1" smtClean="0">
                <a:latin typeface="Euclid"/>
                <a:cs typeface="Euclid"/>
              </a:rPr>
              <a:t>deuterated</a:t>
            </a:r>
            <a:r>
              <a:rPr lang="en-US" sz="3111" dirty="0" smtClean="0">
                <a:latin typeface="Euclid"/>
                <a:cs typeface="Euclid"/>
              </a:rPr>
              <a:t> PD at LT</a:t>
            </a:r>
            <a:r>
              <a:rPr lang="en-US" dirty="0" smtClean="0">
                <a:latin typeface="Euclid"/>
                <a:cs typeface="Euclid"/>
              </a:rPr>
              <a:t/>
            </a:r>
            <a:br>
              <a:rPr lang="en-US" dirty="0" smtClean="0">
                <a:latin typeface="Euclid"/>
                <a:cs typeface="Euclid"/>
              </a:rPr>
            </a:br>
            <a:r>
              <a:rPr lang="en-US" sz="2667" dirty="0" smtClean="0">
                <a:latin typeface="Euclid"/>
                <a:cs typeface="Euclid"/>
              </a:rPr>
              <a:t>R. de </a:t>
            </a:r>
            <a:r>
              <a:rPr lang="en-US" sz="2667" dirty="0" err="1" smtClean="0">
                <a:latin typeface="Euclid"/>
                <a:cs typeface="Euclid"/>
              </a:rPr>
              <a:t>Koker</a:t>
            </a:r>
            <a:r>
              <a:rPr lang="en-US" sz="2667" dirty="0" smtClean="0">
                <a:latin typeface="Euclid"/>
                <a:cs typeface="Euclid"/>
              </a:rPr>
              <a:t> and T. Niinikoski (1988)</a:t>
            </a:r>
            <a:r>
              <a:rPr lang="en-US" dirty="0" smtClean="0">
                <a:latin typeface="Euclid"/>
                <a:cs typeface="Euclid"/>
              </a:rPr>
              <a:t> </a:t>
            </a:r>
            <a:endParaRPr lang="en-US" dirty="0">
              <a:latin typeface="Euclid"/>
              <a:cs typeface="Euclid"/>
            </a:endParaRPr>
          </a:p>
        </p:txBody>
      </p:sp>
      <p:pic>
        <p:nvPicPr>
          <p:cNvPr id="7" name="Content Placeholder 6" descr="1-T(TL) CrV Plot.eps"/>
          <p:cNvPicPr>
            <a:picLocks noGrp="1" noChangeAspect="1"/>
          </p:cNvPicPr>
          <p:nvPr>
            <p:ph idx="1"/>
          </p:nvPr>
        </p:nvPicPr>
        <p:blipFill rotWithShape="1">
          <a:blip r:embed="rId2"/>
          <a:srcRect l="-1987" r="-2863"/>
          <a:stretch/>
        </p:blipFill>
        <p:spPr>
          <a:xfrm>
            <a:off x="230908" y="1600199"/>
            <a:ext cx="4554375" cy="4551621"/>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22</a:t>
            </a:fld>
            <a:endParaRPr lang="en-US">
              <a:latin typeface="Euclid"/>
              <a:cs typeface="Euclid"/>
            </a:endParaRPr>
          </a:p>
        </p:txBody>
      </p:sp>
      <p:pic>
        <p:nvPicPr>
          <p:cNvPr id="8" name="Picture 7" descr="Delta(TL) CrV Plot.eps"/>
          <p:cNvPicPr>
            <a:picLocks noChangeAspect="1"/>
          </p:cNvPicPr>
          <p:nvPr/>
        </p:nvPicPr>
        <p:blipFill>
          <a:blip r:embed="rId3"/>
          <a:stretch>
            <a:fillRect/>
          </a:stretch>
        </p:blipFill>
        <p:spPr>
          <a:xfrm>
            <a:off x="4732302" y="1600199"/>
            <a:ext cx="4238249" cy="452596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200"/>
            <a:ext cx="9144000" cy="750874"/>
          </a:xfrm>
        </p:spPr>
        <p:txBody>
          <a:bodyPr>
            <a:noAutofit/>
          </a:bodyPr>
          <a:lstStyle/>
          <a:p>
            <a:r>
              <a:rPr lang="en-US" sz="3200" dirty="0" smtClean="0">
                <a:latin typeface="Euclid"/>
                <a:cs typeface="Euclid"/>
              </a:rPr>
              <a:t>Conclusions based on the DNP at LT</a:t>
            </a:r>
            <a:br>
              <a:rPr lang="en-US" sz="3200" dirty="0" smtClean="0">
                <a:latin typeface="Euclid"/>
                <a:cs typeface="Euclid"/>
              </a:rPr>
            </a:br>
            <a:endParaRPr lang="en-US" sz="3200" dirty="0">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23</a:t>
            </a:fld>
            <a:endParaRPr lang="en-US">
              <a:latin typeface="Euclid"/>
              <a:cs typeface="Euclid"/>
            </a:endParaRPr>
          </a:p>
        </p:txBody>
      </p:sp>
      <p:sp>
        <p:nvSpPr>
          <p:cNvPr id="9" name="Content Placeholder 8"/>
          <p:cNvSpPr>
            <a:spLocks noGrp="1"/>
          </p:cNvSpPr>
          <p:nvPr>
            <p:ph idx="1"/>
          </p:nvPr>
        </p:nvSpPr>
        <p:spPr>
          <a:xfrm>
            <a:off x="457200" y="1021074"/>
            <a:ext cx="8229600" cy="5105089"/>
          </a:xfrm>
        </p:spPr>
        <p:txBody>
          <a:bodyPr>
            <a:normAutofit fontScale="85000" lnSpcReduction="20000"/>
          </a:bodyPr>
          <a:lstStyle/>
          <a:p>
            <a:pPr>
              <a:lnSpc>
                <a:spcPct val="110000"/>
              </a:lnSpc>
            </a:pPr>
            <a:r>
              <a:rPr lang="en-US" dirty="0" smtClean="0">
                <a:latin typeface="Euclid"/>
                <a:cs typeface="Euclid"/>
              </a:rPr>
              <a:t>Little gain in 1/</a:t>
            </a:r>
            <a:r>
              <a:rPr lang="en-US" i="1" dirty="0" smtClean="0">
                <a:latin typeface="Euclid"/>
                <a:cs typeface="Euclid"/>
              </a:rPr>
              <a:t>T</a:t>
            </a:r>
            <a:r>
              <a:rPr lang="en-US" baseline="-25000" dirty="0" smtClean="0">
                <a:latin typeface="Euclid"/>
                <a:cs typeface="Euclid"/>
              </a:rPr>
              <a:t>S</a:t>
            </a:r>
            <a:r>
              <a:rPr lang="en-US" dirty="0" smtClean="0">
                <a:latin typeface="Euclid"/>
                <a:cs typeface="Euclid"/>
              </a:rPr>
              <a:t> for </a:t>
            </a:r>
            <a:r>
              <a:rPr lang="en-US" i="1" dirty="0" smtClean="0">
                <a:latin typeface="Euclid"/>
                <a:cs typeface="Euclid"/>
              </a:rPr>
              <a:t>T</a:t>
            </a:r>
            <a:r>
              <a:rPr lang="en-US" baseline="-25000" dirty="0" smtClean="0">
                <a:latin typeface="Euclid"/>
                <a:cs typeface="Euclid"/>
              </a:rPr>
              <a:t>L</a:t>
            </a:r>
            <a:r>
              <a:rPr lang="en-US" dirty="0" smtClean="0">
                <a:latin typeface="Euclid"/>
                <a:cs typeface="Euclid"/>
              </a:rPr>
              <a:t> &lt; 0.4 K</a:t>
            </a:r>
          </a:p>
          <a:p>
            <a:pPr>
              <a:lnSpc>
                <a:spcPct val="110000"/>
              </a:lnSpc>
            </a:pPr>
            <a:r>
              <a:rPr lang="en-US" dirty="0" smtClean="0">
                <a:latin typeface="Euclid"/>
                <a:cs typeface="Euclid"/>
              </a:rPr>
              <a:t>Small </a:t>
            </a:r>
            <a:r>
              <a:rPr lang="en-US" dirty="0" err="1" smtClean="0">
                <a:latin typeface="Euclid"/>
                <a:cs typeface="Euclid"/>
              </a:rPr>
              <a:t>linewidth</a:t>
            </a:r>
            <a:r>
              <a:rPr lang="en-US" dirty="0" smtClean="0">
                <a:latin typeface="Euclid"/>
                <a:cs typeface="Euclid"/>
              </a:rPr>
              <a:t> can lead to very low </a:t>
            </a:r>
            <a:r>
              <a:rPr lang="en-US" i="1" dirty="0" smtClean="0">
                <a:latin typeface="Euclid"/>
                <a:cs typeface="Euclid"/>
              </a:rPr>
              <a:t>T</a:t>
            </a:r>
            <a:r>
              <a:rPr lang="en-US" baseline="-25000" dirty="0" smtClean="0">
                <a:latin typeface="Euclid"/>
                <a:cs typeface="Euclid"/>
              </a:rPr>
              <a:t>S</a:t>
            </a:r>
            <a:endParaRPr lang="en-US" dirty="0" smtClean="0">
              <a:latin typeface="Euclid"/>
              <a:cs typeface="Euclid"/>
            </a:endParaRPr>
          </a:p>
          <a:p>
            <a:pPr>
              <a:lnSpc>
                <a:spcPct val="110000"/>
              </a:lnSpc>
            </a:pPr>
            <a:r>
              <a:rPr lang="en-US" dirty="0" smtClean="0">
                <a:latin typeface="Euclid"/>
                <a:cs typeface="Euclid"/>
              </a:rPr>
              <a:t>Kink in the curves depends on </a:t>
            </a:r>
            <a:r>
              <a:rPr lang="en-US" i="1" dirty="0" smtClean="0">
                <a:latin typeface="Euclid"/>
                <a:cs typeface="Euclid"/>
              </a:rPr>
              <a:t>∆g</a:t>
            </a:r>
            <a:r>
              <a:rPr lang="en-US" dirty="0" smtClean="0">
                <a:latin typeface="Euclid"/>
                <a:cs typeface="Euclid"/>
              </a:rPr>
              <a:t> but not on </a:t>
            </a:r>
            <a:r>
              <a:rPr lang="en-US" i="1" dirty="0" smtClean="0">
                <a:latin typeface="Euclid"/>
                <a:cs typeface="Euclid"/>
              </a:rPr>
              <a:t>B</a:t>
            </a:r>
            <a:endParaRPr lang="en-US" dirty="0" smtClean="0">
              <a:latin typeface="Euclid"/>
              <a:cs typeface="Euclid"/>
            </a:endParaRPr>
          </a:p>
          <a:p>
            <a:pPr>
              <a:lnSpc>
                <a:spcPct val="110000"/>
              </a:lnSpc>
            </a:pPr>
            <a:r>
              <a:rPr lang="en-US" dirty="0" smtClean="0">
                <a:latin typeface="Euclid"/>
                <a:cs typeface="Euclid"/>
              </a:rPr>
              <a:t>Higher </a:t>
            </a:r>
            <a:r>
              <a:rPr lang="en-US" i="1" dirty="0" smtClean="0">
                <a:latin typeface="Euclid"/>
                <a:cs typeface="Euclid"/>
              </a:rPr>
              <a:t>P</a:t>
            </a:r>
            <a:r>
              <a:rPr lang="en-US" baseline="-25000" dirty="0" smtClean="0">
                <a:latin typeface="Euclid"/>
                <a:cs typeface="Euclid"/>
              </a:rPr>
              <a:t>D</a:t>
            </a:r>
            <a:r>
              <a:rPr lang="en-US" dirty="0" smtClean="0">
                <a:latin typeface="Euclid"/>
                <a:cs typeface="Euclid"/>
              </a:rPr>
              <a:t> by lower </a:t>
            </a:r>
            <a:r>
              <a:rPr lang="en-US" i="1" dirty="0" smtClean="0">
                <a:latin typeface="Euclid"/>
                <a:cs typeface="Euclid"/>
              </a:rPr>
              <a:t>∆g/g</a:t>
            </a:r>
            <a:r>
              <a:rPr lang="en-US" dirty="0" smtClean="0">
                <a:latin typeface="Euclid"/>
                <a:cs typeface="Euclid"/>
              </a:rPr>
              <a:t> or by higher </a:t>
            </a:r>
            <a:r>
              <a:rPr lang="en-US" i="1" dirty="0" smtClean="0">
                <a:latin typeface="Euclid"/>
                <a:cs typeface="Euclid"/>
              </a:rPr>
              <a:t>B</a:t>
            </a:r>
            <a:endParaRPr lang="en-US" dirty="0" smtClean="0">
              <a:latin typeface="Euclid"/>
              <a:cs typeface="Euclid"/>
            </a:endParaRPr>
          </a:p>
          <a:p>
            <a:pPr>
              <a:lnSpc>
                <a:spcPct val="110000"/>
              </a:lnSpc>
            </a:pPr>
            <a:r>
              <a:rPr lang="en-US" i="1" dirty="0" smtClean="0">
                <a:latin typeface="Euclid"/>
                <a:cs typeface="Euclid"/>
              </a:rPr>
              <a:t>B</a:t>
            </a:r>
            <a:r>
              <a:rPr lang="en-US" dirty="0" smtClean="0">
                <a:latin typeface="Euclid"/>
                <a:cs typeface="Euclid"/>
              </a:rPr>
              <a:t> is optimum when power absorption (≈ </a:t>
            </a:r>
            <a:r>
              <a:rPr lang="en-US" i="1" dirty="0" smtClean="0">
                <a:latin typeface="Euclid"/>
                <a:cs typeface="Euclid"/>
              </a:rPr>
              <a:t>B</a:t>
            </a:r>
            <a:r>
              <a:rPr lang="en-US" baseline="30000" dirty="0" smtClean="0">
                <a:latin typeface="Euclid"/>
                <a:cs typeface="Euclid"/>
              </a:rPr>
              <a:t>5</a:t>
            </a:r>
            <a:r>
              <a:rPr lang="en-US" dirty="0" smtClean="0">
                <a:latin typeface="Euclid"/>
                <a:cs typeface="Euclid"/>
              </a:rPr>
              <a:t>) and higher </a:t>
            </a:r>
            <a:r>
              <a:rPr lang="en-US" i="1" dirty="0" smtClean="0">
                <a:latin typeface="Euclid"/>
                <a:cs typeface="Euclid"/>
              </a:rPr>
              <a:t>T</a:t>
            </a:r>
            <a:r>
              <a:rPr lang="en-US" baseline="-25000" dirty="0" smtClean="0">
                <a:latin typeface="Euclid"/>
                <a:cs typeface="Euclid"/>
              </a:rPr>
              <a:t>L</a:t>
            </a:r>
            <a:r>
              <a:rPr lang="en-US" dirty="0" smtClean="0">
                <a:latin typeface="Euclid"/>
                <a:cs typeface="Euclid"/>
              </a:rPr>
              <a:t> beats benefits from increasing</a:t>
            </a:r>
          </a:p>
          <a:p>
            <a:pPr>
              <a:lnSpc>
                <a:spcPct val="110000"/>
              </a:lnSpc>
            </a:pPr>
            <a:r>
              <a:rPr lang="en-US" dirty="0" smtClean="0">
                <a:latin typeface="Euclid"/>
                <a:cs typeface="Euclid"/>
              </a:rPr>
              <a:t>Requirement of field homogeneity becomes more severe at higher field and for narrow EPR line</a:t>
            </a:r>
          </a:p>
          <a:p>
            <a:pPr>
              <a:lnSpc>
                <a:spcPct val="110000"/>
              </a:lnSpc>
            </a:pPr>
            <a:r>
              <a:rPr lang="en-US" dirty="0" smtClean="0">
                <a:latin typeface="Euclid"/>
                <a:cs typeface="Euclid"/>
              </a:rPr>
              <a:t>New paramagnetic compounds should be developed for use in higher </a:t>
            </a:r>
            <a:r>
              <a:rPr lang="en-US" i="1" dirty="0" smtClean="0">
                <a:latin typeface="Euclid"/>
                <a:cs typeface="Euclid"/>
              </a:rPr>
              <a:t>B </a:t>
            </a:r>
            <a:r>
              <a:rPr lang="en-US" dirty="0" smtClean="0">
                <a:latin typeface="Euclid"/>
                <a:cs typeface="Euclid"/>
              </a:rPr>
              <a:t>(5 T for example), such that</a:t>
            </a:r>
            <a:br>
              <a:rPr lang="en-US" dirty="0" smtClean="0">
                <a:latin typeface="Euclid"/>
                <a:cs typeface="Euclid"/>
              </a:rPr>
            </a:br>
            <a:r>
              <a:rPr lang="en-US" dirty="0" smtClean="0">
                <a:latin typeface="Euclid"/>
                <a:cs typeface="Euclid"/>
              </a:rPr>
              <a:t>optimum </a:t>
            </a:r>
            <a:r>
              <a:rPr lang="en-US" i="1" dirty="0" smtClean="0">
                <a:latin typeface="Euclid"/>
                <a:cs typeface="Euclid"/>
              </a:rPr>
              <a:t>T</a:t>
            </a:r>
            <a:r>
              <a:rPr lang="en-US" baseline="-25000" dirty="0" smtClean="0">
                <a:latin typeface="Euclid"/>
                <a:cs typeface="Euclid"/>
              </a:rPr>
              <a:t>1 </a:t>
            </a:r>
            <a:r>
              <a:rPr lang="en-US" dirty="0" smtClean="0">
                <a:latin typeface="Euclid"/>
                <a:cs typeface="Euclid"/>
              </a:rPr>
              <a:t>≈ 10 ms ; optimum </a:t>
            </a:r>
            <a:r>
              <a:rPr lang="en-US" i="1" dirty="0" smtClean="0">
                <a:latin typeface="Euclid"/>
                <a:cs typeface="Euclid"/>
              </a:rPr>
              <a:t>∆g &lt; </a:t>
            </a:r>
            <a:r>
              <a:rPr lang="en-US" dirty="0" smtClean="0">
                <a:latin typeface="Euclid"/>
                <a:cs typeface="Euclid"/>
              </a:rPr>
              <a:t>0.002</a:t>
            </a:r>
            <a:endParaRPr lang="en-US" dirty="0">
              <a:latin typeface="Euclid"/>
              <a:cs typeface="Euclid"/>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043502118"/>
              </p:ext>
            </p:extLst>
          </p:nvPr>
        </p:nvGraphicFramePr>
        <p:xfrm>
          <a:off x="7081958" y="3219962"/>
          <a:ext cx="1399575" cy="488394"/>
        </p:xfrm>
        <a:graphic>
          <a:graphicData uri="http://schemas.openxmlformats.org/presentationml/2006/ole">
            <mc:AlternateContent xmlns:mc="http://schemas.openxmlformats.org/markup-compatibility/2006">
              <mc:Choice xmlns:v="urn:schemas-microsoft-com:vml" Requires="v">
                <p:oleObj spid="_x0000_s91199" name="Equation" r:id="rId3" imgW="2438400" imgH="850900" progId="Equation.DSMT4">
                  <p:embed/>
                </p:oleObj>
              </mc:Choice>
              <mc:Fallback>
                <p:oleObj name="Equation" r:id="rId3" imgW="2438400" imgH="850900" progId="Equation.DSMT4">
                  <p:embed/>
                  <p:pic>
                    <p:nvPicPr>
                      <p:cNvPr id="0" name=""/>
                      <p:cNvPicPr/>
                      <p:nvPr/>
                    </p:nvPicPr>
                    <p:blipFill>
                      <a:blip r:embed="rId4"/>
                      <a:stretch>
                        <a:fillRect/>
                      </a:stretch>
                    </p:blipFill>
                    <p:spPr>
                      <a:xfrm>
                        <a:off x="7081958" y="3219962"/>
                        <a:ext cx="1399575" cy="488394"/>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10"/>
            <a:ext cx="7772400" cy="1044988"/>
          </a:xfrm>
        </p:spPr>
        <p:txBody>
          <a:bodyPr/>
          <a:lstStyle/>
          <a:p>
            <a:r>
              <a:rPr lang="en-US" dirty="0" smtClean="0">
                <a:latin typeface="Euclid"/>
                <a:cs typeface="Euclid"/>
              </a:rPr>
              <a:t>Outline</a:t>
            </a:r>
            <a:br>
              <a:rPr lang="en-US" dirty="0" smtClean="0">
                <a:latin typeface="Euclid"/>
                <a:cs typeface="Euclid"/>
              </a:rPr>
            </a:b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444448"/>
            <a:ext cx="8338161" cy="4575698"/>
          </a:xfrm>
          <a:ln>
            <a:solidFill>
              <a:srgbClr val="CCFFCC"/>
            </a:solidFill>
          </a:ln>
        </p:spPr>
        <p:txBody>
          <a:bodyPr>
            <a:normAutofit/>
          </a:bodyPr>
          <a:lstStyle/>
          <a:p>
            <a:pPr marL="457200" indent="-457200" algn="l">
              <a:buFont typeface="+mj-lt"/>
              <a:buAutoNum type="arabicPeriod"/>
            </a:pPr>
            <a:r>
              <a:rPr lang="en-US" sz="2400" dirty="0" smtClean="0">
                <a:solidFill>
                  <a:schemeClr val="bg2"/>
                </a:solidFill>
                <a:latin typeface="Euclid"/>
                <a:cs typeface="Euclid"/>
              </a:rPr>
              <a:t>Introduction to spins in solids at low temperature</a:t>
            </a:r>
            <a:endParaRPr lang="en-US" sz="1800" dirty="0" smtClean="0">
              <a:solidFill>
                <a:schemeClr val="bg2"/>
              </a:solidFill>
              <a:latin typeface="Euclid"/>
              <a:cs typeface="Euclid"/>
            </a:endParaRPr>
          </a:p>
          <a:p>
            <a:pPr marL="457200" indent="-457200" algn="l">
              <a:buFont typeface="+mj-lt"/>
              <a:buAutoNum type="arabicPeriod"/>
            </a:pPr>
            <a:r>
              <a:rPr lang="en-US" sz="2400" dirty="0" smtClean="0">
                <a:solidFill>
                  <a:schemeClr val="bg2"/>
                </a:solidFill>
                <a:latin typeface="Euclid"/>
                <a:cs typeface="Euclid"/>
              </a:rPr>
              <a:t>Equal </a:t>
            </a:r>
            <a:r>
              <a:rPr lang="en-US" sz="2400" dirty="0">
                <a:solidFill>
                  <a:schemeClr val="bg2"/>
                </a:solidFill>
                <a:latin typeface="Euclid"/>
                <a:cs typeface="Euclid"/>
              </a:rPr>
              <a:t>spin temperature model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rgbClr val="FF0000"/>
                </a:solidFill>
                <a:latin typeface="Euclid"/>
                <a:cs typeface="Euclid"/>
              </a:rPr>
              <a:t>Magnetic </a:t>
            </a:r>
            <a:r>
              <a:rPr lang="en-US" sz="2400" dirty="0">
                <a:solidFill>
                  <a:srgbClr val="FF0000"/>
                </a:solidFill>
                <a:latin typeface="Euclid"/>
                <a:cs typeface="Euclid"/>
              </a:rPr>
              <a:t>resonance and relaxation </a:t>
            </a:r>
            <a:r>
              <a:rPr lang="en-US" sz="2400" dirty="0" smtClean="0">
                <a:solidFill>
                  <a:srgbClr val="FF0000"/>
                </a:solidFill>
                <a:latin typeface="Euclid"/>
                <a:cs typeface="Euclid"/>
              </a:rPr>
              <a:t>at </a:t>
            </a:r>
            <a:r>
              <a:rPr lang="en-US" sz="2400" dirty="0">
                <a:solidFill>
                  <a:srgbClr val="FF0000"/>
                </a:solidFill>
                <a:latin typeface="Euclid"/>
                <a:cs typeface="Euclid"/>
              </a:rPr>
              <a:t>low temperatures</a:t>
            </a:r>
            <a:endParaRPr lang="en-US" sz="2400" dirty="0" smtClean="0">
              <a:solidFill>
                <a:srgbClr val="FF0000"/>
              </a:solidFill>
              <a:latin typeface="Euclid"/>
              <a:cs typeface="Euclid"/>
            </a:endParaRPr>
          </a:p>
          <a:p>
            <a:pPr marL="800100" lvl="1" indent="-342900" algn="l">
              <a:buFont typeface="Arial"/>
              <a:buChar char="•"/>
            </a:pPr>
            <a:r>
              <a:rPr lang="en-US" sz="1800" dirty="0" smtClean="0">
                <a:solidFill>
                  <a:srgbClr val="FF0000"/>
                </a:solidFill>
                <a:latin typeface="Euclid"/>
                <a:cs typeface="Euclid"/>
              </a:rPr>
              <a:t> </a:t>
            </a:r>
            <a:r>
              <a:rPr lang="en-US" sz="1800" dirty="0">
                <a:solidFill>
                  <a:srgbClr val="FF0000"/>
                </a:solidFill>
                <a:latin typeface="Euclid"/>
                <a:cs typeface="Euclid"/>
              </a:rPr>
              <a:t>in glassy and crystalline </a:t>
            </a:r>
            <a:r>
              <a:rPr lang="en-US" sz="1800" dirty="0" smtClean="0">
                <a:solidFill>
                  <a:srgbClr val="FF0000"/>
                </a:solidFill>
                <a:latin typeface="Euclid"/>
                <a:cs typeface="Euclid"/>
              </a:rPr>
              <a:t>solids </a:t>
            </a:r>
          </a:p>
          <a:p>
            <a:pPr marL="457200" indent="-457200" algn="l">
              <a:buFont typeface="+mj-lt"/>
              <a:buAutoNum type="arabicPeriod"/>
            </a:pPr>
            <a:r>
              <a:rPr lang="en-US" sz="2400" dirty="0" err="1" smtClean="0">
                <a:solidFill>
                  <a:schemeClr val="bg2"/>
                </a:solidFill>
                <a:latin typeface="Euclid"/>
                <a:cs typeface="Euclid"/>
              </a:rPr>
              <a:t>Radiolytic</a:t>
            </a:r>
            <a:r>
              <a:rPr lang="en-US" sz="2400" dirty="0" smtClean="0">
                <a:solidFill>
                  <a:schemeClr val="bg2"/>
                </a:solidFill>
                <a:latin typeface="Euclid"/>
                <a:cs typeface="Euclid"/>
              </a:rPr>
              <a:t> </a:t>
            </a:r>
            <a:r>
              <a:rPr lang="en-US" sz="2400" dirty="0">
                <a:solidFill>
                  <a:schemeClr val="bg2"/>
                </a:solidFill>
                <a:latin typeface="Euclid"/>
                <a:cs typeface="Euclid"/>
              </a:rPr>
              <a:t>paramagnetic impurities usable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Weak </a:t>
            </a:r>
            <a:r>
              <a:rPr lang="en-US" sz="2400" dirty="0">
                <a:solidFill>
                  <a:schemeClr val="bg2"/>
                </a:solidFill>
                <a:latin typeface="Euclid"/>
                <a:cs typeface="Euclid"/>
              </a:rPr>
              <a:t>saturation during NMR polarization </a:t>
            </a:r>
            <a:r>
              <a:rPr lang="en-US" sz="2400" dirty="0" smtClean="0">
                <a:solidFill>
                  <a:schemeClr val="bg2"/>
                </a:solidFill>
                <a:latin typeface="Euclid"/>
                <a:cs typeface="Euclid"/>
              </a:rPr>
              <a:t>measurement</a:t>
            </a:r>
          </a:p>
          <a:p>
            <a:pPr marL="457200" indent="-457200" algn="l">
              <a:buFont typeface="+mj-lt"/>
              <a:buAutoNum type="arabicPeriod"/>
            </a:pPr>
            <a:r>
              <a:rPr lang="en-US" sz="2400" dirty="0" smtClean="0">
                <a:solidFill>
                  <a:schemeClr val="bg2"/>
                </a:solidFill>
                <a:latin typeface="Euclid"/>
                <a:cs typeface="Euclid"/>
              </a:rPr>
              <a:t>Refrigeration </a:t>
            </a:r>
            <a:r>
              <a:rPr lang="en-US" sz="2400" dirty="0">
                <a:solidFill>
                  <a:schemeClr val="bg2"/>
                </a:solidFill>
                <a:latin typeface="Euclid"/>
                <a:cs typeface="Euclid"/>
              </a:rPr>
              <a:t>using </a:t>
            </a:r>
            <a:r>
              <a:rPr lang="en-US" sz="2400" dirty="0" smtClean="0">
                <a:solidFill>
                  <a:schemeClr val="bg2"/>
                </a:solidFill>
                <a:latin typeface="Euclid"/>
                <a:cs typeface="Euclid"/>
              </a:rPr>
              <a:t>quantum fluids</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24</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402419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6"/>
            <a:ext cx="8229600" cy="1143000"/>
          </a:xfrm>
        </p:spPr>
        <p:txBody>
          <a:bodyPr>
            <a:normAutofit fontScale="90000"/>
          </a:bodyPr>
          <a:lstStyle/>
          <a:p>
            <a:r>
              <a:rPr lang="en-US" dirty="0">
                <a:latin typeface="Euclid"/>
                <a:cs typeface="Euclid"/>
              </a:rPr>
              <a:t>Magnetic resonance and relaxation at low </a:t>
            </a:r>
            <a:r>
              <a:rPr lang="en-US" dirty="0" smtClean="0">
                <a:latin typeface="Euclid"/>
                <a:cs typeface="Euclid"/>
              </a:rPr>
              <a:t>temperatures</a:t>
            </a:r>
            <a:endParaRPr lang="en-US" dirty="0"/>
          </a:p>
        </p:txBody>
      </p:sp>
      <p:sp>
        <p:nvSpPr>
          <p:cNvPr id="3" name="Content Placeholder 2"/>
          <p:cNvSpPr>
            <a:spLocks noGrp="1"/>
          </p:cNvSpPr>
          <p:nvPr>
            <p:ph idx="1"/>
          </p:nvPr>
        </p:nvSpPr>
        <p:spPr>
          <a:xfrm>
            <a:off x="124514" y="1475184"/>
            <a:ext cx="8828046" cy="4881166"/>
          </a:xfrm>
        </p:spPr>
        <p:txBody>
          <a:bodyPr>
            <a:normAutofit fontScale="70000" lnSpcReduction="20000"/>
          </a:bodyPr>
          <a:lstStyle/>
          <a:p>
            <a:r>
              <a:rPr lang="en-US" dirty="0" err="1" smtClean="0"/>
              <a:t>Provotorov’s</a:t>
            </a:r>
            <a:r>
              <a:rPr lang="en-US" dirty="0" smtClean="0"/>
              <a:t> equations have two relaxation times in the rotating frame </a:t>
            </a:r>
            <a:r>
              <a:rPr lang="en-US" i="1" dirty="0"/>
              <a:t>T</a:t>
            </a:r>
            <a:r>
              <a:rPr lang="en-US" baseline="-25000" dirty="0"/>
              <a:t>1</a:t>
            </a:r>
            <a:r>
              <a:rPr lang="en-US" i="1" baseline="-25000" dirty="0"/>
              <a:t>Z</a:t>
            </a:r>
            <a:r>
              <a:rPr lang="en-US" dirty="0"/>
              <a:t> and </a:t>
            </a:r>
            <a:r>
              <a:rPr lang="en-US" i="1" dirty="0" smtClean="0"/>
              <a:t>T</a:t>
            </a:r>
            <a:r>
              <a:rPr lang="en-US" i="1" baseline="-25000" dirty="0" smtClean="0"/>
              <a:t>D</a:t>
            </a:r>
            <a:r>
              <a:rPr lang="en-US" dirty="0" smtClean="0"/>
              <a:t>, which describe the rate at which the Zeeman and dipolar systems reach internal thermal equilibrium (≠ </a:t>
            </a:r>
            <a:r>
              <a:rPr lang="en-US" i="1" dirty="0" smtClean="0"/>
              <a:t>T</a:t>
            </a:r>
            <a:r>
              <a:rPr lang="en-US" baseline="-25000" dirty="0" smtClean="0"/>
              <a:t>1</a:t>
            </a:r>
            <a:r>
              <a:rPr lang="en-US" dirty="0" smtClean="0"/>
              <a:t> in fixed frame)</a:t>
            </a:r>
          </a:p>
          <a:p>
            <a:r>
              <a:rPr lang="en-US" dirty="0" smtClean="0"/>
              <a:t>These have never been measured at low temperatures; direct measurement is difficult; </a:t>
            </a:r>
            <a:r>
              <a:rPr lang="en-US" i="1" dirty="0" smtClean="0"/>
              <a:t>T</a:t>
            </a:r>
            <a:r>
              <a:rPr lang="en-US" baseline="-25000" dirty="0" smtClean="0"/>
              <a:t>1</a:t>
            </a:r>
            <a:r>
              <a:rPr lang="en-US" i="1" baseline="-25000" dirty="0" smtClean="0"/>
              <a:t>Z</a:t>
            </a:r>
            <a:r>
              <a:rPr lang="en-US" dirty="0" smtClean="0"/>
              <a:t>/</a:t>
            </a:r>
            <a:r>
              <a:rPr lang="en-US" i="1" dirty="0" smtClean="0"/>
              <a:t>T</a:t>
            </a:r>
            <a:r>
              <a:rPr lang="en-US" i="1" baseline="-25000" dirty="0" smtClean="0"/>
              <a:t>D</a:t>
            </a:r>
            <a:r>
              <a:rPr lang="en-US" i="1" dirty="0" smtClean="0"/>
              <a:t> ≈ </a:t>
            </a:r>
            <a:r>
              <a:rPr lang="en-US" dirty="0" smtClean="0"/>
              <a:t>3</a:t>
            </a:r>
          </a:p>
          <a:p>
            <a:r>
              <a:rPr lang="en-US" dirty="0" smtClean="0"/>
              <a:t>Values can be determined, for nuclear spins, indirectly by measuring accurately the absorption (and dispersion) </a:t>
            </a:r>
            <a:r>
              <a:rPr lang="en-US" dirty="0" err="1" smtClean="0"/>
              <a:t>lineshapes</a:t>
            </a:r>
            <a:r>
              <a:rPr lang="en-US" dirty="0" smtClean="0"/>
              <a:t> at high RF current =&gt; fit with </a:t>
            </a:r>
            <a:r>
              <a:rPr lang="en-US" dirty="0" err="1" smtClean="0"/>
              <a:t>lineshapes</a:t>
            </a:r>
            <a:r>
              <a:rPr lang="en-US" dirty="0" smtClean="0"/>
              <a:t> of </a:t>
            </a:r>
            <a:r>
              <a:rPr lang="en-US" dirty="0" err="1" smtClean="0"/>
              <a:t>Provotorov</a:t>
            </a:r>
            <a:endParaRPr lang="en-US" dirty="0" smtClean="0"/>
          </a:p>
          <a:p>
            <a:r>
              <a:rPr lang="en-US" dirty="0" smtClean="0"/>
              <a:t>For electron spins, the relevant </a:t>
            </a:r>
            <a:r>
              <a:rPr lang="en-US" i="1" dirty="0" smtClean="0"/>
              <a:t>T</a:t>
            </a:r>
            <a:r>
              <a:rPr lang="en-US" baseline="-25000" dirty="0" smtClean="0"/>
              <a:t>1</a:t>
            </a:r>
            <a:r>
              <a:rPr lang="en-US" i="1" baseline="-25000" dirty="0" smtClean="0"/>
              <a:t>Z</a:t>
            </a:r>
            <a:r>
              <a:rPr lang="en-US" dirty="0" smtClean="0"/>
              <a:t> and </a:t>
            </a:r>
            <a:r>
              <a:rPr lang="en-US" i="1" dirty="0" smtClean="0"/>
              <a:t>T</a:t>
            </a:r>
            <a:r>
              <a:rPr lang="en-US" i="1" baseline="-25000" dirty="0" smtClean="0"/>
              <a:t>D</a:t>
            </a:r>
            <a:r>
              <a:rPr lang="en-US" i="1" dirty="0" smtClean="0"/>
              <a:t> </a:t>
            </a:r>
            <a:r>
              <a:rPr lang="en-US" dirty="0" smtClean="0"/>
              <a:t>can be estimated from the transient </a:t>
            </a:r>
            <a:r>
              <a:rPr lang="en-US" dirty="0" err="1" smtClean="0"/>
              <a:t>behaviour</a:t>
            </a:r>
            <a:r>
              <a:rPr lang="en-US" dirty="0" smtClean="0"/>
              <a:t> of different nuclear spins approaching common spin temperature</a:t>
            </a:r>
          </a:p>
          <a:p>
            <a:r>
              <a:rPr lang="en-US" dirty="0" smtClean="0"/>
              <a:t>See results of W. de Boer et al., JLTP </a:t>
            </a:r>
            <a:r>
              <a:rPr lang="en-US" b="1" dirty="0" smtClean="0"/>
              <a:t>15</a:t>
            </a:r>
            <a:r>
              <a:rPr lang="en-US" dirty="0" smtClean="0"/>
              <a:t>, 249 (1974); better data can be produced using the much improved instrumentation available today </a:t>
            </a:r>
          </a:p>
          <a:p>
            <a:r>
              <a:rPr lang="en-US" i="1" dirty="0" smtClean="0"/>
              <a:t>T</a:t>
            </a:r>
            <a:r>
              <a:rPr lang="en-US" i="1" baseline="-25000" dirty="0" smtClean="0"/>
              <a:t>D</a:t>
            </a:r>
            <a:r>
              <a:rPr lang="en-US" dirty="0" smtClean="0"/>
              <a:t> can be best measured by looking at the transient </a:t>
            </a:r>
            <a:r>
              <a:rPr lang="en-US" dirty="0" err="1" smtClean="0"/>
              <a:t>behaviour</a:t>
            </a:r>
            <a:r>
              <a:rPr lang="en-US" dirty="0" smtClean="0"/>
              <a:t> of the NMR </a:t>
            </a:r>
            <a:r>
              <a:rPr lang="en-US" dirty="0" err="1" smtClean="0"/>
              <a:t>lineshape</a:t>
            </a:r>
            <a:r>
              <a:rPr lang="en-US" dirty="0" smtClean="0"/>
              <a:t> when turning microwaves rapidly off and on.</a:t>
            </a:r>
            <a:endParaRPr lang="en-US" i="1" dirty="0" smtClean="0"/>
          </a:p>
          <a:p>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25</a:t>
            </a:fld>
            <a:endParaRPr lang="en-US" dirty="0"/>
          </a:p>
        </p:txBody>
      </p:sp>
    </p:spTree>
    <p:extLst>
      <p:ext uri="{BB962C8B-B14F-4D97-AF65-F5344CB8AC3E}">
        <p14:creationId xmlns:p14="http://schemas.microsoft.com/office/powerpoint/2010/main" val="34290519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Euclid"/>
                <a:cs typeface="Euclid"/>
              </a:rPr>
              <a:t>Electron spin relaxation </a:t>
            </a:r>
            <a:r>
              <a:rPr lang="en-US" dirty="0">
                <a:latin typeface="Euclid"/>
                <a:cs typeface="Euclid"/>
              </a:rPr>
              <a:t>at low </a:t>
            </a:r>
            <a:r>
              <a:rPr lang="en-US" dirty="0" smtClean="0">
                <a:latin typeface="Euclid"/>
                <a:cs typeface="Euclid"/>
              </a:rPr>
              <a:t>temperatures (cont.)</a:t>
            </a:r>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26</a:t>
            </a:fld>
            <a:endParaRPr lang="en-US" dirty="0"/>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3738112217"/>
              </p:ext>
            </p:extLst>
          </p:nvPr>
        </p:nvGraphicFramePr>
        <p:xfrm>
          <a:off x="366713" y="1520825"/>
          <a:ext cx="8523287" cy="4470400"/>
        </p:xfrm>
        <a:graphic>
          <a:graphicData uri="http://schemas.openxmlformats.org/presentationml/2006/ole">
            <mc:AlternateContent xmlns:mc="http://schemas.openxmlformats.org/markup-compatibility/2006">
              <mc:Choice xmlns:v="urn:schemas-microsoft-com:vml" Requires="v">
                <p:oleObj spid="_x0000_s105514" name="Equation" r:id="rId3" imgW="4406900" imgH="2311400" progId="Equation.DSMT4">
                  <p:embed/>
                </p:oleObj>
              </mc:Choice>
              <mc:Fallback>
                <p:oleObj name="Equation" r:id="rId3" imgW="4406900" imgH="2311400" progId="Equation.DSMT4">
                  <p:embed/>
                  <p:pic>
                    <p:nvPicPr>
                      <p:cNvPr id="0" name=""/>
                      <p:cNvPicPr/>
                      <p:nvPr/>
                    </p:nvPicPr>
                    <p:blipFill>
                      <a:blip r:embed="rId4"/>
                      <a:stretch>
                        <a:fillRect/>
                      </a:stretch>
                    </p:blipFill>
                    <p:spPr>
                      <a:xfrm>
                        <a:off x="366713" y="1520825"/>
                        <a:ext cx="8523287" cy="4470400"/>
                      </a:xfrm>
                      <a:prstGeom prst="rect">
                        <a:avLst/>
                      </a:prstGeom>
                    </p:spPr>
                  </p:pic>
                </p:oleObj>
              </mc:Fallback>
            </mc:AlternateContent>
          </a:graphicData>
        </a:graphic>
      </p:graphicFrame>
    </p:spTree>
    <p:extLst>
      <p:ext uri="{BB962C8B-B14F-4D97-AF65-F5344CB8AC3E}">
        <p14:creationId xmlns:p14="http://schemas.microsoft.com/office/powerpoint/2010/main" val="2166993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1" y="274638"/>
            <a:ext cx="8864965" cy="636127"/>
          </a:xfrm>
        </p:spPr>
        <p:txBody>
          <a:bodyPr>
            <a:normAutofit/>
          </a:bodyPr>
          <a:lstStyle/>
          <a:p>
            <a:r>
              <a:rPr lang="en-US" sz="2800" dirty="0" smtClean="0">
                <a:latin typeface="Euclid"/>
                <a:cs typeface="Euclid"/>
              </a:rPr>
              <a:t>Experimental electron spin-lattice relaxation </a:t>
            </a:r>
            <a:r>
              <a:rPr lang="en-US" sz="2800" dirty="0">
                <a:latin typeface="Euclid"/>
                <a:cs typeface="Euclid"/>
              </a:rPr>
              <a:t>at </a:t>
            </a:r>
            <a:r>
              <a:rPr lang="en-US" sz="2800" dirty="0" smtClean="0">
                <a:latin typeface="Euclid"/>
                <a:cs typeface="Euclid"/>
              </a:rPr>
              <a:t>LT</a:t>
            </a:r>
            <a:endParaRPr lang="en-US" sz="28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27</a:t>
            </a:fld>
            <a:endParaRPr lang="en-US" dirty="0"/>
          </a:p>
        </p:txBody>
      </p:sp>
      <p:sp>
        <p:nvSpPr>
          <p:cNvPr id="3" name="Content Placeholder 2"/>
          <p:cNvSpPr>
            <a:spLocks noGrp="1"/>
          </p:cNvSpPr>
          <p:nvPr>
            <p:ph idx="1"/>
          </p:nvPr>
        </p:nvSpPr>
        <p:spPr>
          <a:xfrm>
            <a:off x="141121" y="910766"/>
            <a:ext cx="8864965" cy="5445584"/>
          </a:xfrm>
        </p:spPr>
        <p:txBody>
          <a:bodyPr>
            <a:normAutofit fontScale="62500" lnSpcReduction="20000"/>
          </a:bodyPr>
          <a:lstStyle/>
          <a:p>
            <a:r>
              <a:rPr lang="en-US" dirty="0" smtClean="0"/>
              <a:t>Few direct results exist at </a:t>
            </a:r>
            <a:r>
              <a:rPr lang="en-US" i="1" dirty="0" smtClean="0"/>
              <a:t>T &lt; </a:t>
            </a:r>
            <a:r>
              <a:rPr lang="en-US" dirty="0" smtClean="0"/>
              <a:t>1 K, </a:t>
            </a:r>
            <a:r>
              <a:rPr lang="en-US" i="1" dirty="0" smtClean="0"/>
              <a:t>B </a:t>
            </a:r>
            <a:r>
              <a:rPr lang="en-US" dirty="0" smtClean="0"/>
              <a:t>= 2.5 T or </a:t>
            </a:r>
            <a:r>
              <a:rPr lang="en-US" i="1" dirty="0" smtClean="0"/>
              <a:t>B</a:t>
            </a:r>
            <a:r>
              <a:rPr lang="en-US" dirty="0" smtClean="0"/>
              <a:t> = 5 T</a:t>
            </a:r>
          </a:p>
          <a:p>
            <a:r>
              <a:rPr lang="en-US" dirty="0" smtClean="0"/>
              <a:t>Indirect </a:t>
            </a:r>
            <a:r>
              <a:rPr lang="en-US" i="1" dirty="0" smtClean="0"/>
              <a:t>T</a:t>
            </a:r>
            <a:r>
              <a:rPr lang="en-US" dirty="0" smtClean="0"/>
              <a:t> – dependence can be inferred from nuclear spin-lattice relaxation</a:t>
            </a:r>
          </a:p>
          <a:p>
            <a:r>
              <a:rPr lang="en-US" dirty="0" smtClean="0"/>
              <a:t>Zhou et al., J. Mag. Res. </a:t>
            </a:r>
            <a:r>
              <a:rPr lang="en-US" b="1" dirty="0" smtClean="0"/>
              <a:t>139</a:t>
            </a:r>
            <a:r>
              <a:rPr lang="en-US" dirty="0" smtClean="0"/>
              <a:t>, 165 (1999), report X-band results for 3 organic radicals and 14 transition metal complexes in glassy solids in the temperature range 10 K to 300 K; the data was fit with the temperature dependences of the direct process, Raman process, local mode (vibration) process, </a:t>
            </a:r>
            <a:r>
              <a:rPr lang="en-US" dirty="0" err="1" smtClean="0"/>
              <a:t>Orbach</a:t>
            </a:r>
            <a:r>
              <a:rPr lang="en-US" dirty="0" smtClean="0"/>
              <a:t> process and a thermally activated process.</a:t>
            </a:r>
          </a:p>
          <a:p>
            <a:r>
              <a:rPr lang="en-US" dirty="0" smtClean="0"/>
              <a:t>The fits yield the Debye temperatures for the solvents, and the coefficients for the listed processes, with the exception of the </a:t>
            </a:r>
            <a:r>
              <a:rPr lang="en-US" dirty="0" err="1" smtClean="0"/>
              <a:t>Orbach</a:t>
            </a:r>
            <a:r>
              <a:rPr lang="en-US" dirty="0" smtClean="0"/>
              <a:t> process that could not be resolved</a:t>
            </a:r>
          </a:p>
          <a:p>
            <a:r>
              <a:rPr lang="en-US" dirty="0" smtClean="0"/>
              <a:t>The following results are relevant for the polarized targets:</a:t>
            </a:r>
          </a:p>
          <a:p>
            <a:pPr lvl="1"/>
            <a:r>
              <a:rPr lang="en-US" dirty="0" smtClean="0"/>
              <a:t>The direct process could not be resolved for the </a:t>
            </a:r>
            <a:r>
              <a:rPr lang="en-US" dirty="0" err="1" smtClean="0"/>
              <a:t>Nycomed</a:t>
            </a:r>
            <a:r>
              <a:rPr lang="en-US" dirty="0" smtClean="0"/>
              <a:t> </a:t>
            </a:r>
            <a:r>
              <a:rPr lang="en-US" dirty="0" err="1"/>
              <a:t>T</a:t>
            </a:r>
            <a:r>
              <a:rPr lang="en-US" dirty="0" err="1" smtClean="0"/>
              <a:t>rityl</a:t>
            </a:r>
            <a:r>
              <a:rPr lang="en-US" dirty="0" smtClean="0"/>
              <a:t> and </a:t>
            </a:r>
            <a:r>
              <a:rPr lang="en-US" dirty="0" err="1" smtClean="0"/>
              <a:t>Tempone</a:t>
            </a:r>
            <a:r>
              <a:rPr lang="en-US" dirty="0" smtClean="0"/>
              <a:t> radicals (probably no or low g-anisotropy)</a:t>
            </a:r>
          </a:p>
          <a:p>
            <a:pPr lvl="1"/>
            <a:r>
              <a:rPr lang="en-US" dirty="0" smtClean="0"/>
              <a:t>The direct process was resolved for all metal complexes; these have larger g-anisotropies</a:t>
            </a:r>
          </a:p>
          <a:p>
            <a:pPr lvl="1"/>
            <a:r>
              <a:rPr lang="en-US" dirty="0" smtClean="0"/>
              <a:t>Both the Debye temperature (50 K – 120 K) and the coefficients for the processes depend on the glassy solid matrix; these disagree with the range of the calorimetric data of C. </a:t>
            </a:r>
            <a:r>
              <a:rPr lang="en-US" dirty="0" err="1" smtClean="0"/>
              <a:t>Talón</a:t>
            </a:r>
            <a:r>
              <a:rPr lang="en-US" dirty="0" smtClean="0"/>
              <a:t> et al., PR B </a:t>
            </a:r>
            <a:r>
              <a:rPr lang="en-US" b="1" dirty="0" smtClean="0"/>
              <a:t>58</a:t>
            </a:r>
            <a:r>
              <a:rPr lang="en-US" dirty="0" smtClean="0"/>
              <a:t>, 745 (1998)</a:t>
            </a:r>
          </a:p>
          <a:p>
            <a:pPr lvl="1"/>
            <a:r>
              <a:rPr lang="en-US" dirty="0" smtClean="0"/>
              <a:t>To resolve the direct process well, we should use a V-band spectrometer and extend the measurements down to 1 K</a:t>
            </a:r>
            <a:endParaRPr lang="en-US" dirty="0"/>
          </a:p>
        </p:txBody>
      </p:sp>
    </p:spTree>
    <p:extLst>
      <p:ext uri="{BB962C8B-B14F-4D97-AF65-F5344CB8AC3E}">
        <p14:creationId xmlns:p14="http://schemas.microsoft.com/office/powerpoint/2010/main" val="2602695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21" y="274638"/>
            <a:ext cx="8864965" cy="1046613"/>
          </a:xfrm>
        </p:spPr>
        <p:txBody>
          <a:bodyPr>
            <a:normAutofit fontScale="90000"/>
          </a:bodyPr>
          <a:lstStyle/>
          <a:p>
            <a:r>
              <a:rPr lang="en-US" sz="4000" dirty="0" smtClean="0">
                <a:latin typeface="Euclid"/>
                <a:cs typeface="Euclid"/>
              </a:rPr>
              <a:t>Experimental electron spin resonance line parameters</a:t>
            </a:r>
            <a:endParaRPr lang="en-US" sz="40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28</a:t>
            </a:fld>
            <a:endParaRPr lang="en-US" dirty="0"/>
          </a:p>
        </p:txBody>
      </p:sp>
      <p:sp>
        <p:nvSpPr>
          <p:cNvPr id="3" name="Content Placeholder 2"/>
          <p:cNvSpPr>
            <a:spLocks noGrp="1"/>
          </p:cNvSpPr>
          <p:nvPr>
            <p:ph idx="1"/>
          </p:nvPr>
        </p:nvSpPr>
        <p:spPr>
          <a:xfrm>
            <a:off x="141121" y="1513667"/>
            <a:ext cx="8864965" cy="5079762"/>
          </a:xfrm>
        </p:spPr>
        <p:txBody>
          <a:bodyPr>
            <a:normAutofit fontScale="70000" lnSpcReduction="20000"/>
          </a:bodyPr>
          <a:lstStyle/>
          <a:p>
            <a:r>
              <a:rPr lang="en-US" dirty="0" smtClean="0"/>
              <a:t>Accurate </a:t>
            </a:r>
            <a:r>
              <a:rPr lang="en-US" i="1" dirty="0" smtClean="0"/>
              <a:t>in-situ</a:t>
            </a:r>
            <a:r>
              <a:rPr lang="en-US" dirty="0" smtClean="0"/>
              <a:t> </a:t>
            </a:r>
            <a:r>
              <a:rPr lang="en-US" dirty="0" err="1" smtClean="0"/>
              <a:t>lineshape</a:t>
            </a:r>
            <a:r>
              <a:rPr lang="en-US" dirty="0" smtClean="0"/>
              <a:t> measurements in PT materials require a </a:t>
            </a:r>
            <a:r>
              <a:rPr lang="en-US" dirty="0" err="1" smtClean="0"/>
              <a:t>Fabry</a:t>
            </a:r>
            <a:r>
              <a:rPr lang="en-US" dirty="0" smtClean="0"/>
              <a:t>-Perot interferometer resonator, because the V-band wavelength is in the order of the sample dimensions</a:t>
            </a:r>
          </a:p>
          <a:p>
            <a:r>
              <a:rPr lang="en-US" dirty="0" smtClean="0"/>
              <a:t>The Bochum group of W. Meyer have constructed such and apparatus, and report in </a:t>
            </a:r>
            <a:r>
              <a:rPr lang="en-US" dirty="0"/>
              <a:t>PR B </a:t>
            </a:r>
            <a:r>
              <a:rPr lang="en-US" b="1" dirty="0"/>
              <a:t>74</a:t>
            </a:r>
            <a:r>
              <a:rPr lang="en-US" dirty="0"/>
              <a:t>, 134418 (2006</a:t>
            </a:r>
            <a:r>
              <a:rPr lang="en-US" dirty="0" smtClean="0"/>
              <a:t>) highly relevant results for the radicals used in </a:t>
            </a:r>
            <a:r>
              <a:rPr lang="en-US" dirty="0" err="1" smtClean="0"/>
              <a:t>deuterated</a:t>
            </a:r>
            <a:r>
              <a:rPr lang="en-US" dirty="0" smtClean="0"/>
              <a:t> materials </a:t>
            </a:r>
          </a:p>
          <a:p>
            <a:r>
              <a:rPr lang="en-US" dirty="0"/>
              <a:t>Such an apparatus could also be modified for relaxation time measurements</a:t>
            </a:r>
          </a:p>
          <a:p>
            <a:r>
              <a:rPr lang="en-US" dirty="0" smtClean="0"/>
              <a:t>While resolved hyperfine lines can be approximately measured in diluted liquid samples, the anisotropies of these and the g-tensor can only be seen </a:t>
            </a:r>
            <a:r>
              <a:rPr lang="en-US" i="1" dirty="0" smtClean="0"/>
              <a:t>in-situ</a:t>
            </a:r>
            <a:r>
              <a:rPr lang="en-US" dirty="0" smtClean="0"/>
              <a:t>; lines of </a:t>
            </a:r>
            <a:r>
              <a:rPr lang="en-US" dirty="0" err="1" smtClean="0"/>
              <a:t>radiolytic</a:t>
            </a:r>
            <a:r>
              <a:rPr lang="en-US" dirty="0" smtClean="0"/>
              <a:t> </a:t>
            </a:r>
            <a:r>
              <a:rPr lang="en-US" dirty="0" err="1" smtClean="0"/>
              <a:t>centres</a:t>
            </a:r>
            <a:r>
              <a:rPr lang="en-US" dirty="0" smtClean="0"/>
              <a:t> cannot be measured in liquid phase at all</a:t>
            </a:r>
            <a:endParaRPr lang="en-US" i="1" dirty="0" smtClean="0"/>
          </a:p>
          <a:p>
            <a:r>
              <a:rPr lang="en-US" dirty="0" smtClean="0"/>
              <a:t>One of the questions to be answered is, whether the hyperfine coupling of the electron can contribute to its spin-lattice relaxation, when the direct and </a:t>
            </a:r>
            <a:r>
              <a:rPr lang="en-US" dirty="0" err="1" smtClean="0"/>
              <a:t>Orbach</a:t>
            </a:r>
            <a:r>
              <a:rPr lang="en-US" dirty="0" smtClean="0"/>
              <a:t> processes are weak due to the smallness of the g-shift and/or g-anisotropy</a:t>
            </a:r>
            <a:endParaRPr lang="en-US" dirty="0"/>
          </a:p>
        </p:txBody>
      </p:sp>
    </p:spTree>
    <p:extLst>
      <p:ext uri="{BB962C8B-B14F-4D97-AF65-F5344CB8AC3E}">
        <p14:creationId xmlns:p14="http://schemas.microsoft.com/office/powerpoint/2010/main" val="1358179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10"/>
            <a:ext cx="7772400" cy="1044988"/>
          </a:xfrm>
        </p:spPr>
        <p:txBody>
          <a:bodyPr/>
          <a:lstStyle/>
          <a:p>
            <a:r>
              <a:rPr lang="en-US" dirty="0" smtClean="0">
                <a:latin typeface="Euclid"/>
                <a:cs typeface="Euclid"/>
              </a:rPr>
              <a:t>Outline</a:t>
            </a:r>
            <a:br>
              <a:rPr lang="en-US" dirty="0" smtClean="0">
                <a:latin typeface="Euclid"/>
                <a:cs typeface="Euclid"/>
              </a:rPr>
            </a:b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444448"/>
            <a:ext cx="8338161" cy="4575698"/>
          </a:xfrm>
          <a:ln>
            <a:solidFill>
              <a:srgbClr val="CCFFCC"/>
            </a:solidFill>
          </a:ln>
        </p:spPr>
        <p:txBody>
          <a:bodyPr>
            <a:noAutofit/>
          </a:bodyPr>
          <a:lstStyle/>
          <a:p>
            <a:pPr marL="457200" indent="-457200" algn="l">
              <a:buFont typeface="+mj-lt"/>
              <a:buAutoNum type="arabicPeriod"/>
            </a:pPr>
            <a:r>
              <a:rPr lang="en-US" sz="2400" dirty="0" smtClean="0">
                <a:solidFill>
                  <a:schemeClr val="bg2"/>
                </a:solidFill>
                <a:latin typeface="Euclid"/>
                <a:cs typeface="Euclid"/>
              </a:rPr>
              <a:t>Introduction to spins in solids at low temperature</a:t>
            </a:r>
          </a:p>
          <a:p>
            <a:pPr marL="457200" indent="-457200" algn="l">
              <a:buFont typeface="+mj-lt"/>
              <a:buAutoNum type="arabicPeriod"/>
            </a:pPr>
            <a:r>
              <a:rPr lang="en-US" sz="2400" dirty="0" smtClean="0">
                <a:solidFill>
                  <a:schemeClr val="bg2"/>
                </a:solidFill>
                <a:latin typeface="Euclid"/>
                <a:cs typeface="Euclid"/>
              </a:rPr>
              <a:t>Equal </a:t>
            </a:r>
            <a:r>
              <a:rPr lang="en-US" sz="2400" dirty="0">
                <a:solidFill>
                  <a:schemeClr val="bg2"/>
                </a:solidFill>
                <a:latin typeface="Euclid"/>
                <a:cs typeface="Euclid"/>
              </a:rPr>
              <a:t>spin temperature model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Magnetic </a:t>
            </a:r>
            <a:r>
              <a:rPr lang="en-US" sz="2400" dirty="0">
                <a:solidFill>
                  <a:schemeClr val="bg2"/>
                </a:solidFill>
                <a:latin typeface="Euclid"/>
                <a:cs typeface="Euclid"/>
              </a:rPr>
              <a:t>resonance and relaxation </a:t>
            </a:r>
            <a:r>
              <a:rPr lang="en-US" sz="2400" dirty="0" smtClean="0">
                <a:solidFill>
                  <a:schemeClr val="bg2"/>
                </a:solidFill>
                <a:latin typeface="Euclid"/>
                <a:cs typeface="Euclid"/>
              </a:rPr>
              <a:t>at </a:t>
            </a:r>
            <a:r>
              <a:rPr lang="en-US" sz="2400" dirty="0">
                <a:solidFill>
                  <a:schemeClr val="bg2"/>
                </a:solidFill>
                <a:latin typeface="Euclid"/>
                <a:cs typeface="Euclid"/>
              </a:rPr>
              <a:t>low temperatures</a:t>
            </a:r>
            <a:endParaRPr lang="en-US" sz="2400" dirty="0" smtClean="0">
              <a:solidFill>
                <a:schemeClr val="bg2"/>
              </a:solidFill>
              <a:latin typeface="Euclid"/>
              <a:cs typeface="Euclid"/>
            </a:endParaRPr>
          </a:p>
          <a:p>
            <a:pPr marL="457200" indent="-457200" algn="l">
              <a:buFont typeface="+mj-lt"/>
              <a:buAutoNum type="arabicPeriod"/>
            </a:pPr>
            <a:r>
              <a:rPr lang="en-US" sz="2400" dirty="0" err="1" smtClean="0">
                <a:solidFill>
                  <a:srgbClr val="FF0000"/>
                </a:solidFill>
                <a:latin typeface="Euclid"/>
                <a:cs typeface="Euclid"/>
              </a:rPr>
              <a:t>Radiolytic</a:t>
            </a:r>
            <a:r>
              <a:rPr lang="en-US" sz="2400" dirty="0" smtClean="0">
                <a:solidFill>
                  <a:srgbClr val="FF0000"/>
                </a:solidFill>
                <a:latin typeface="Euclid"/>
                <a:cs typeface="Euclid"/>
              </a:rPr>
              <a:t> </a:t>
            </a:r>
            <a:r>
              <a:rPr lang="en-US" sz="2400" dirty="0">
                <a:solidFill>
                  <a:srgbClr val="FF0000"/>
                </a:solidFill>
                <a:latin typeface="Euclid"/>
                <a:cs typeface="Euclid"/>
              </a:rPr>
              <a:t>paramagnetic impurities usable for </a:t>
            </a:r>
            <a:r>
              <a:rPr lang="en-US" sz="2400" dirty="0" smtClean="0">
                <a:solidFill>
                  <a:srgbClr val="FF0000"/>
                </a:solidFill>
                <a:latin typeface="Euclid"/>
                <a:cs typeface="Euclid"/>
              </a:rPr>
              <a:t>DNP</a:t>
            </a:r>
          </a:p>
          <a:p>
            <a:pPr marL="742950" lvl="1" indent="-285750" algn="l">
              <a:buFont typeface="Arial"/>
              <a:buChar char="•"/>
            </a:pPr>
            <a:r>
              <a:rPr lang="en-US" sz="1800" dirty="0">
                <a:solidFill>
                  <a:srgbClr val="FF0000"/>
                </a:solidFill>
                <a:latin typeface="Euclid"/>
                <a:cs typeface="Euclid"/>
              </a:rPr>
              <a:t>irradiated ammonia</a:t>
            </a:r>
          </a:p>
          <a:p>
            <a:pPr marL="742950" lvl="1" indent="-285750" algn="l">
              <a:buFont typeface="Arial"/>
              <a:buChar char="•"/>
            </a:pPr>
            <a:r>
              <a:rPr lang="en-US" sz="1800" dirty="0" smtClean="0">
                <a:solidFill>
                  <a:srgbClr val="FF0000"/>
                </a:solidFill>
                <a:latin typeface="Euclid"/>
                <a:cs typeface="Euclid"/>
              </a:rPr>
              <a:t>lithium hydrides</a:t>
            </a:r>
          </a:p>
          <a:p>
            <a:pPr marL="742950" lvl="1" indent="-285750" algn="l">
              <a:buFont typeface="Arial"/>
              <a:buChar char="•"/>
            </a:pPr>
            <a:r>
              <a:rPr lang="en-US" sz="1800" dirty="0" smtClean="0">
                <a:solidFill>
                  <a:srgbClr val="FF0000"/>
                </a:solidFill>
                <a:latin typeface="Euclid"/>
                <a:cs typeface="Euclid"/>
              </a:rPr>
              <a:t>Irradiated </a:t>
            </a:r>
            <a:r>
              <a:rPr lang="en-US" sz="1800" dirty="0" err="1" smtClean="0">
                <a:solidFill>
                  <a:srgbClr val="FF0000"/>
                </a:solidFill>
                <a:latin typeface="Euclid"/>
                <a:cs typeface="Euclid"/>
              </a:rPr>
              <a:t>BuOD</a:t>
            </a:r>
            <a:endParaRPr lang="en-US" sz="1800" dirty="0">
              <a:solidFill>
                <a:srgbClr val="FF0000"/>
              </a:solidFill>
              <a:latin typeface="Euclid"/>
              <a:cs typeface="Euclid"/>
            </a:endParaRPr>
          </a:p>
          <a:p>
            <a:pPr marL="457200" indent="-457200" algn="l">
              <a:buFont typeface="+mj-lt"/>
              <a:buAutoNum type="arabicPeriod"/>
            </a:pPr>
            <a:r>
              <a:rPr lang="en-US" sz="2400" dirty="0" smtClean="0">
                <a:solidFill>
                  <a:schemeClr val="bg2"/>
                </a:solidFill>
                <a:latin typeface="Euclid"/>
                <a:cs typeface="Euclid"/>
              </a:rPr>
              <a:t>Weak </a:t>
            </a:r>
            <a:r>
              <a:rPr lang="en-US" sz="2400" dirty="0">
                <a:solidFill>
                  <a:schemeClr val="bg2"/>
                </a:solidFill>
                <a:latin typeface="Euclid"/>
                <a:cs typeface="Euclid"/>
              </a:rPr>
              <a:t>saturation during NMR polarization </a:t>
            </a:r>
            <a:r>
              <a:rPr lang="en-US" sz="2400" dirty="0" smtClean="0">
                <a:solidFill>
                  <a:schemeClr val="bg2"/>
                </a:solidFill>
                <a:latin typeface="Euclid"/>
                <a:cs typeface="Euclid"/>
              </a:rPr>
              <a:t>measurement</a:t>
            </a:r>
          </a:p>
          <a:p>
            <a:pPr marL="457200" indent="-457200" algn="l">
              <a:buFont typeface="+mj-lt"/>
              <a:buAutoNum type="arabicPeriod"/>
            </a:pPr>
            <a:r>
              <a:rPr lang="en-US" sz="2400" dirty="0" smtClean="0">
                <a:solidFill>
                  <a:schemeClr val="bg2"/>
                </a:solidFill>
                <a:latin typeface="Euclid"/>
                <a:cs typeface="Euclid"/>
              </a:rPr>
              <a:t>Refrigeration </a:t>
            </a:r>
            <a:r>
              <a:rPr lang="en-US" sz="2400" dirty="0">
                <a:solidFill>
                  <a:schemeClr val="bg2"/>
                </a:solidFill>
                <a:latin typeface="Euclid"/>
                <a:cs typeface="Euclid"/>
              </a:rPr>
              <a:t>using </a:t>
            </a:r>
            <a:r>
              <a:rPr lang="en-US" sz="2400" dirty="0" smtClean="0">
                <a:solidFill>
                  <a:schemeClr val="bg2"/>
                </a:solidFill>
                <a:latin typeface="Euclid"/>
                <a:cs typeface="Euclid"/>
              </a:rPr>
              <a:t>quantum fluids</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29</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3747488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678" y="274638"/>
            <a:ext cx="4889122" cy="547201"/>
          </a:xfrm>
        </p:spPr>
        <p:txBody>
          <a:bodyPr>
            <a:normAutofit fontScale="90000"/>
          </a:bodyPr>
          <a:lstStyle/>
          <a:p>
            <a:r>
              <a:rPr lang="en-US" dirty="0" smtClean="0"/>
              <a:t>Michel </a:t>
            </a:r>
            <a:r>
              <a:rPr lang="en-US" dirty="0" err="1" smtClean="0"/>
              <a:t>Borghini</a:t>
            </a:r>
            <a:endParaRPr lang="en-US" sz="2000" dirty="0"/>
          </a:p>
        </p:txBody>
      </p:sp>
      <p:sp>
        <p:nvSpPr>
          <p:cNvPr id="3" name="Content Placeholder 2"/>
          <p:cNvSpPr>
            <a:spLocks noGrp="1"/>
          </p:cNvSpPr>
          <p:nvPr>
            <p:ph idx="1"/>
          </p:nvPr>
        </p:nvSpPr>
        <p:spPr>
          <a:xfrm>
            <a:off x="4208575" y="1145595"/>
            <a:ext cx="4935425" cy="5210756"/>
          </a:xfrm>
        </p:spPr>
        <p:txBody>
          <a:bodyPr>
            <a:normAutofit fontScale="62500" lnSpcReduction="20000"/>
          </a:bodyPr>
          <a:lstStyle/>
          <a:p>
            <a:r>
              <a:rPr lang="en-US" dirty="0" smtClean="0"/>
              <a:t>Obituary was published in CERN Courier of 28 March 2013, with biographic information including references to his work on polarized targets and spin physics</a:t>
            </a:r>
          </a:p>
          <a:p>
            <a:r>
              <a:rPr lang="en-US" dirty="0" smtClean="0"/>
              <a:t>“Spin temperature model of DNP” remains one of his best recalled contributions for this community (</a:t>
            </a:r>
            <a:r>
              <a:rPr lang="hu-HU" dirty="0" smtClean="0"/>
              <a:t>Phys</a:t>
            </a:r>
            <a:r>
              <a:rPr lang="hu-HU" dirty="0"/>
              <a:t>. Rev. Lett. </a:t>
            </a:r>
            <a:r>
              <a:rPr lang="hu-HU" b="1" dirty="0" smtClean="0"/>
              <a:t>20</a:t>
            </a:r>
            <a:r>
              <a:rPr lang="hu-HU" dirty="0" smtClean="0"/>
              <a:t> 419, 1968)</a:t>
            </a:r>
          </a:p>
          <a:p>
            <a:r>
              <a:rPr lang="hu-HU" dirty="0" smtClean="0"/>
              <a:t>This model extended the general QS treatment of magnetic resonance saturation to electron spin systems at low temperatures where the polarization is high</a:t>
            </a:r>
          </a:p>
          <a:p>
            <a:r>
              <a:rPr lang="hu-HU" dirty="0" smtClean="0"/>
              <a:t>Borghini and his team at CERN proved also experimentally the validity of his hypothesis that all nuclear spin species cool towards a common temperature, that of the dipolar energy reservoir of the electronic spin system under saturating microwave field</a:t>
            </a:r>
          </a:p>
          <a:p>
            <a:endParaRPr lang="hu-HU" dirty="0" smtClean="0"/>
          </a:p>
          <a:p>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a:t>
            </a:fld>
            <a:endParaRPr lang="en-US"/>
          </a:p>
        </p:txBody>
      </p:sp>
      <p:pic>
        <p:nvPicPr>
          <p:cNvPr id="7" name="Picture 6" descr="Borghini-Couri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208575" cy="6312863"/>
          </a:xfrm>
          <a:prstGeom prst="rect">
            <a:avLst/>
          </a:prstGeom>
        </p:spPr>
      </p:pic>
    </p:spTree>
    <p:extLst>
      <p:ext uri="{BB962C8B-B14F-4D97-AF65-F5344CB8AC3E}">
        <p14:creationId xmlns:p14="http://schemas.microsoft.com/office/powerpoint/2010/main" val="3425422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Radiolytic</a:t>
            </a:r>
            <a:r>
              <a:rPr lang="en-US" dirty="0"/>
              <a:t> paramagnetic impurities usable for </a:t>
            </a:r>
            <a:r>
              <a:rPr lang="en-US" dirty="0" smtClean="0"/>
              <a:t>DNP</a:t>
            </a:r>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a:xfrm>
            <a:off x="6553200" y="6369178"/>
            <a:ext cx="2133600" cy="365125"/>
          </a:xfrm>
        </p:spPr>
        <p:txBody>
          <a:bodyPr/>
          <a:lstStyle/>
          <a:p>
            <a:fld id="{943E1B12-68C8-754D-9DDB-AEB510998836}" type="slidenum">
              <a:rPr lang="en-US" smtClean="0"/>
              <a:pPr/>
              <a:t>30</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907723698"/>
              </p:ext>
            </p:extLst>
          </p:nvPr>
        </p:nvGraphicFramePr>
        <p:xfrm>
          <a:off x="776288" y="1770063"/>
          <a:ext cx="7523162" cy="4681537"/>
        </p:xfrm>
        <a:graphic>
          <a:graphicData uri="http://schemas.openxmlformats.org/presentationml/2006/ole">
            <mc:AlternateContent xmlns:mc="http://schemas.openxmlformats.org/markup-compatibility/2006">
              <mc:Choice xmlns:v="urn:schemas-microsoft-com:vml" Requires="v">
                <p:oleObj spid="_x0000_s108579" name="Equation" r:id="rId3" imgW="4673600" imgH="2908300" progId="Equation.DSMT4">
                  <p:embed/>
                </p:oleObj>
              </mc:Choice>
              <mc:Fallback>
                <p:oleObj name="Equation" r:id="rId3" imgW="4673600" imgH="2908300" progId="Equation.DSMT4">
                  <p:embed/>
                  <p:pic>
                    <p:nvPicPr>
                      <p:cNvPr id="0" name=""/>
                      <p:cNvPicPr/>
                      <p:nvPr/>
                    </p:nvPicPr>
                    <p:blipFill>
                      <a:blip r:embed="rId4"/>
                      <a:stretch>
                        <a:fillRect/>
                      </a:stretch>
                    </p:blipFill>
                    <p:spPr>
                      <a:xfrm>
                        <a:off x="776288" y="1770063"/>
                        <a:ext cx="7523162" cy="4681537"/>
                      </a:xfrm>
                      <a:prstGeom prst="rect">
                        <a:avLst/>
                      </a:prstGeom>
                    </p:spPr>
                  </p:pic>
                </p:oleObj>
              </mc:Fallback>
            </mc:AlternateContent>
          </a:graphicData>
        </a:graphic>
      </p:graphicFrame>
    </p:spTree>
    <p:extLst>
      <p:ext uri="{BB962C8B-B14F-4D97-AF65-F5344CB8AC3E}">
        <p14:creationId xmlns:p14="http://schemas.microsoft.com/office/powerpoint/2010/main" val="2426214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3" name="Rectangle 11"/>
          <p:cNvSpPr>
            <a:spLocks noGrp="1" noChangeArrowheads="1"/>
          </p:cNvSpPr>
          <p:nvPr>
            <p:ph type="title"/>
          </p:nvPr>
        </p:nvSpPr>
        <p:spPr>
          <a:xfrm>
            <a:off x="189163" y="274638"/>
            <a:ext cx="8954837" cy="698080"/>
          </a:xfrm>
        </p:spPr>
        <p:txBody>
          <a:bodyPr>
            <a:normAutofit fontScale="90000"/>
          </a:bodyPr>
          <a:lstStyle/>
          <a:p>
            <a:r>
              <a:rPr lang="en-US" sz="4000" dirty="0"/>
              <a:t>Deuteron Polarization of 63% at 6.5T  and 1 K</a:t>
            </a:r>
          </a:p>
        </p:txBody>
      </p:sp>
      <p:graphicFrame>
        <p:nvGraphicFramePr>
          <p:cNvPr id="151562" name="Object 10"/>
          <p:cNvGraphicFramePr>
            <a:graphicFrameLocks noGrp="1" noChangeAspect="1"/>
          </p:cNvGraphicFramePr>
          <p:nvPr>
            <p:ph idx="1"/>
          </p:nvPr>
        </p:nvGraphicFramePr>
        <p:xfrm>
          <a:off x="4476750" y="3798888"/>
          <a:ext cx="193675" cy="127000"/>
        </p:xfrm>
        <a:graphic>
          <a:graphicData uri="http://schemas.openxmlformats.org/presentationml/2006/ole">
            <mc:AlternateContent xmlns:mc="http://schemas.openxmlformats.org/markup-compatibility/2006">
              <mc:Choice xmlns:v="urn:schemas-microsoft-com:vml" Requires="v">
                <p:oleObj spid="_x0000_s45145" name="Acrobat Document" r:id="rId4" imgW="1390680" imgH="914400" progId="AcroExch.Document">
                  <p:embed/>
                </p:oleObj>
              </mc:Choice>
              <mc:Fallback>
                <p:oleObj name="Acrobat Document" r:id="rId4" imgW="1390680" imgH="914400" progId="AcroExch.Document">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0" y="3798888"/>
                        <a:ext cx="193675" cy="127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51565" name="Picture 13"/>
          <p:cNvPicPr>
            <a:picLocks noChangeAspect="1" noChangeArrowheads="1"/>
          </p:cNvPicPr>
          <p:nvPr/>
        </p:nvPicPr>
        <p:blipFill>
          <a:blip r:embed="rId6"/>
          <a:srcRect/>
          <a:stretch>
            <a:fillRect/>
          </a:stretch>
        </p:blipFill>
        <p:spPr bwMode="auto">
          <a:xfrm>
            <a:off x="1862138" y="1882775"/>
            <a:ext cx="5419725" cy="4562475"/>
          </a:xfrm>
          <a:prstGeom prst="rect">
            <a:avLst/>
          </a:prstGeom>
          <a:noFill/>
          <a:ln w="9525">
            <a:noFill/>
            <a:miter lim="800000"/>
            <a:headEnd/>
            <a:tailEnd/>
          </a:ln>
          <a:effectLst/>
        </p:spPr>
      </p:pic>
      <p:sp>
        <p:nvSpPr>
          <p:cNvPr id="5" name="TextBox 4"/>
          <p:cNvSpPr txBox="1"/>
          <p:nvPr/>
        </p:nvSpPr>
        <p:spPr>
          <a:xfrm>
            <a:off x="457200" y="972718"/>
            <a:ext cx="7820696" cy="923330"/>
          </a:xfrm>
          <a:prstGeom prst="rect">
            <a:avLst/>
          </a:prstGeom>
          <a:noFill/>
        </p:spPr>
        <p:txBody>
          <a:bodyPr wrap="none" rtlCol="0">
            <a:spAutoFit/>
          </a:bodyPr>
          <a:lstStyle/>
          <a:p>
            <a:r>
              <a:rPr lang="en-US" dirty="0" smtClean="0">
                <a:latin typeface="Times New Roman"/>
                <a:cs typeface="Times New Roman"/>
              </a:rPr>
              <a:t>Courtesy of D.G. </a:t>
            </a:r>
            <a:r>
              <a:rPr lang="en-US" dirty="0" err="1" smtClean="0">
                <a:latin typeface="Times New Roman"/>
                <a:cs typeface="Times New Roman"/>
              </a:rPr>
              <a:t>Crabb</a:t>
            </a:r>
            <a:r>
              <a:rPr lang="en-US" dirty="0" smtClean="0">
                <a:latin typeface="Times New Roman"/>
                <a:cs typeface="Times New Roman"/>
              </a:rPr>
              <a:t>, U. Virginia</a:t>
            </a:r>
          </a:p>
          <a:p>
            <a:endParaRPr lang="en-US" dirty="0" smtClean="0">
              <a:latin typeface="Times New Roman"/>
              <a:cs typeface="Times New Roman"/>
            </a:endParaRPr>
          </a:p>
          <a:p>
            <a:r>
              <a:rPr lang="en-US" dirty="0" smtClean="0">
                <a:latin typeface="Times New Roman"/>
                <a:cs typeface="Times New Roman"/>
              </a:rPr>
              <a:t>- Rad damage: Characteristic flux &gt; 10</a:t>
            </a:r>
            <a:r>
              <a:rPr lang="en-US" baseline="30000" dirty="0" smtClean="0">
                <a:latin typeface="Times New Roman"/>
                <a:cs typeface="Times New Roman"/>
              </a:rPr>
              <a:t>16</a:t>
            </a:r>
            <a:r>
              <a:rPr lang="en-US" dirty="0" smtClean="0">
                <a:latin typeface="Times New Roman"/>
                <a:cs typeface="Times New Roman"/>
              </a:rPr>
              <a:t> e</a:t>
            </a:r>
            <a:r>
              <a:rPr lang="en-US" baseline="30000" dirty="0" smtClean="0">
                <a:latin typeface="Times New Roman"/>
                <a:cs typeface="Times New Roman"/>
              </a:rPr>
              <a:t>-</a:t>
            </a:r>
            <a:r>
              <a:rPr lang="en-US" dirty="0" smtClean="0">
                <a:latin typeface="Times New Roman"/>
                <a:cs typeface="Times New Roman"/>
              </a:rPr>
              <a:t> /cm</a:t>
            </a:r>
            <a:r>
              <a:rPr lang="en-US" baseline="30000" dirty="0" smtClean="0">
                <a:latin typeface="Times New Roman"/>
                <a:cs typeface="Times New Roman"/>
              </a:rPr>
              <a:t>2</a:t>
            </a:r>
            <a:r>
              <a:rPr lang="en-US" dirty="0" smtClean="0">
                <a:latin typeface="Times New Roman"/>
                <a:cs typeface="Times New Roman"/>
              </a:rPr>
              <a:t> , i.e. close to chemical destruction</a:t>
            </a:r>
            <a:endParaRPr lang="en-US" baseline="30000" dirty="0">
              <a:latin typeface="Times New Roman"/>
              <a:cs typeface="Times New Roman"/>
            </a:endParaRPr>
          </a:p>
        </p:txBody>
      </p:sp>
      <p:sp>
        <p:nvSpPr>
          <p:cNvPr id="2" name="Date Placeholder 1"/>
          <p:cNvSpPr>
            <a:spLocks noGrp="1"/>
          </p:cNvSpPr>
          <p:nvPr>
            <p:ph type="dt" sz="half" idx="10"/>
          </p:nvPr>
        </p:nvSpPr>
        <p:spPr/>
        <p:txBody>
          <a:bodyPr/>
          <a:lstStyle/>
          <a:p>
            <a:r>
              <a:rPr lang="en-US" smtClean="0"/>
              <a:t>8 September 2013</a:t>
            </a:r>
            <a:endParaRPr lang="en-US"/>
          </a:p>
        </p:txBody>
      </p:sp>
      <p:sp>
        <p:nvSpPr>
          <p:cNvPr id="3" name="Footer Placeholder 2"/>
          <p:cNvSpPr>
            <a:spLocks noGrp="1"/>
          </p:cNvSpPr>
          <p:nvPr>
            <p:ph type="ftr" sz="quarter" idx="11"/>
          </p:nvPr>
        </p:nvSpPr>
        <p:spPr/>
        <p:txBody>
          <a:bodyPr/>
          <a:lstStyle/>
          <a:p>
            <a:r>
              <a:rPr lang="en-US" smtClean="0"/>
              <a:t>Tapio Niinikoski</a:t>
            </a:r>
            <a:endParaRPr lang="en-US"/>
          </a:p>
        </p:txBody>
      </p:sp>
      <p:sp>
        <p:nvSpPr>
          <p:cNvPr id="4" name="Slide Number Placeholder 3"/>
          <p:cNvSpPr>
            <a:spLocks noGrp="1"/>
          </p:cNvSpPr>
          <p:nvPr>
            <p:ph type="sldNum" sz="quarter" idx="12"/>
          </p:nvPr>
        </p:nvSpPr>
        <p:spPr/>
        <p:txBody>
          <a:bodyPr/>
          <a:lstStyle/>
          <a:p>
            <a:fld id="{943E1B12-68C8-754D-9DDB-AEB510998836}"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l="-738" t="-195" r="-2243"/>
          <a:stretch/>
        </p:blipFill>
        <p:spPr>
          <a:xfrm>
            <a:off x="-51874" y="0"/>
            <a:ext cx="4621977" cy="6858000"/>
          </a:xfrm>
        </p:spPr>
      </p:pic>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32</a:t>
            </a:fld>
            <a:endParaRPr lang="en-US"/>
          </a:p>
        </p:txBody>
      </p:sp>
      <p:sp>
        <p:nvSpPr>
          <p:cNvPr id="8" name="TextBox 7"/>
          <p:cNvSpPr txBox="1"/>
          <p:nvPr/>
        </p:nvSpPr>
        <p:spPr>
          <a:xfrm>
            <a:off x="4570104" y="448969"/>
            <a:ext cx="4388254" cy="2585323"/>
          </a:xfrm>
          <a:prstGeom prst="rect">
            <a:avLst/>
          </a:prstGeom>
          <a:noFill/>
        </p:spPr>
        <p:txBody>
          <a:bodyPr wrap="square" rtlCol="0">
            <a:spAutoFit/>
          </a:bodyPr>
          <a:lstStyle/>
          <a:p>
            <a:r>
              <a:rPr lang="en-US" dirty="0" smtClean="0">
                <a:latin typeface="Euclid"/>
                <a:cs typeface="Euclid"/>
              </a:rPr>
              <a:t>This yellow report of Michel </a:t>
            </a:r>
            <a:r>
              <a:rPr lang="en-US" dirty="0" err="1" smtClean="0">
                <a:latin typeface="Euclid"/>
                <a:cs typeface="Euclid"/>
              </a:rPr>
              <a:t>Borghini</a:t>
            </a:r>
            <a:r>
              <a:rPr lang="en-US" dirty="0" smtClean="0">
                <a:latin typeface="Euclid"/>
                <a:cs typeface="Euclid"/>
              </a:rPr>
              <a:t> was highly useful for the PT community, and it might still offer useful ideas for new developments.</a:t>
            </a:r>
          </a:p>
          <a:p>
            <a:endParaRPr lang="en-US" dirty="0">
              <a:latin typeface="Euclid"/>
              <a:cs typeface="Euclid"/>
            </a:endParaRPr>
          </a:p>
          <a:p>
            <a:r>
              <a:rPr lang="en-US" dirty="0" smtClean="0">
                <a:latin typeface="Euclid"/>
                <a:cs typeface="Euclid"/>
              </a:rPr>
              <a:t>It contains a broad compilation of potential PT materials and data on radicals, both stable </a:t>
            </a:r>
            <a:r>
              <a:rPr lang="en-US" dirty="0">
                <a:latin typeface="Euclid"/>
                <a:cs typeface="Euclid"/>
              </a:rPr>
              <a:t>paramagnetic </a:t>
            </a:r>
            <a:r>
              <a:rPr lang="en-US" dirty="0" smtClean="0">
                <a:latin typeface="Euclid"/>
                <a:cs typeface="Euclid"/>
              </a:rPr>
              <a:t>molecules and </a:t>
            </a:r>
            <a:r>
              <a:rPr lang="en-US" dirty="0" err="1" smtClean="0">
                <a:latin typeface="Euclid"/>
                <a:cs typeface="Euclid"/>
              </a:rPr>
              <a:t>radiolytic</a:t>
            </a:r>
            <a:r>
              <a:rPr lang="en-US" dirty="0" smtClean="0">
                <a:latin typeface="Euclid"/>
                <a:cs typeface="Euclid"/>
              </a:rPr>
              <a:t> </a:t>
            </a:r>
            <a:r>
              <a:rPr lang="en-US" dirty="0" err="1" smtClean="0">
                <a:latin typeface="Euclid"/>
                <a:cs typeface="Euclid"/>
              </a:rPr>
              <a:t>centres</a:t>
            </a:r>
            <a:r>
              <a:rPr lang="en-US" dirty="0" smtClean="0">
                <a:latin typeface="Euclid"/>
                <a:cs typeface="Euclid"/>
              </a:rPr>
              <a:t>.</a:t>
            </a:r>
            <a:endParaRPr lang="en-US" dirty="0">
              <a:latin typeface="Euclid"/>
              <a:cs typeface="Euclid"/>
            </a:endParaRPr>
          </a:p>
        </p:txBody>
      </p:sp>
    </p:spTree>
    <p:extLst>
      <p:ext uri="{BB962C8B-B14F-4D97-AF65-F5344CB8AC3E}">
        <p14:creationId xmlns:p14="http://schemas.microsoft.com/office/powerpoint/2010/main" val="36415817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9853"/>
          </a:xfrm>
        </p:spPr>
        <p:txBody>
          <a:bodyPr>
            <a:normAutofit fontScale="90000"/>
          </a:bodyPr>
          <a:lstStyle/>
          <a:p>
            <a:r>
              <a:rPr lang="en-US" dirty="0" smtClean="0"/>
              <a:t>Extract from </a:t>
            </a:r>
            <a:r>
              <a:rPr lang="en-US" dirty="0" err="1" smtClean="0"/>
              <a:t>Borhini’s</a:t>
            </a:r>
            <a:r>
              <a:rPr lang="en-US" dirty="0" smtClean="0"/>
              <a:t> yellow report</a:t>
            </a:r>
            <a:endParaRPr lang="en-US"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33</a:t>
            </a:fld>
            <a:endParaRPr lang="en-US"/>
          </a:p>
        </p:txBody>
      </p:sp>
      <p:pic>
        <p:nvPicPr>
          <p:cNvPr id="9" name="Content Placeholder 8"/>
          <p:cNvPicPr>
            <a:picLocks noGrp="1" noChangeAspect="1"/>
          </p:cNvPicPr>
          <p:nvPr>
            <p:ph idx="1"/>
          </p:nvPr>
        </p:nvPicPr>
        <p:blipFill rotWithShape="1">
          <a:blip r:embed="rId2"/>
          <a:srcRect b="2560"/>
          <a:stretch/>
        </p:blipFill>
        <p:spPr>
          <a:xfrm>
            <a:off x="457200" y="1308428"/>
            <a:ext cx="7881769" cy="5047922"/>
          </a:xfrm>
        </p:spPr>
      </p:pic>
    </p:spTree>
    <p:extLst>
      <p:ext uri="{BB962C8B-B14F-4D97-AF65-F5344CB8AC3E}">
        <p14:creationId xmlns:p14="http://schemas.microsoft.com/office/powerpoint/2010/main" val="9281331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233363" y="342900"/>
            <a:ext cx="6643687" cy="4983163"/>
          </a:xfrm>
          <a:prstGeom prst="rect">
            <a:avLst/>
          </a:prstGeom>
          <a:noFill/>
          <a:ln w="9525">
            <a:noFill/>
            <a:miter lim="800000"/>
            <a:headEnd/>
            <a:tailEnd/>
          </a:ln>
        </p:spPr>
      </p:pic>
      <p:sp>
        <p:nvSpPr>
          <p:cNvPr id="71683" name="Rectangle 3"/>
          <p:cNvSpPr>
            <a:spLocks/>
          </p:cNvSpPr>
          <p:nvPr/>
        </p:nvSpPr>
        <p:spPr bwMode="auto">
          <a:xfrm>
            <a:off x="6203950" y="6446838"/>
            <a:ext cx="2982913" cy="411162"/>
          </a:xfrm>
          <a:prstGeom prst="rect">
            <a:avLst/>
          </a:prstGeom>
          <a:noFill/>
          <a:ln w="9525">
            <a:noFill/>
            <a:miter lim="800000"/>
            <a:headEnd/>
            <a:tailEnd/>
          </a:ln>
        </p:spPr>
        <p:txBody>
          <a:bodyPr lIns="0" tIns="0" rIns="0" bIns="0" anchor="ctr">
            <a:prstTxWarp prst="textNoShape">
              <a:avLst/>
            </a:prstTxWarp>
          </a:bodyPr>
          <a:lstStyle/>
          <a:p>
            <a:pPr defTabSz="822325"/>
            <a:r>
              <a:rPr lang="en-US" sz="2100">
                <a:solidFill>
                  <a:srgbClr val="1A09FC"/>
                </a:solidFill>
                <a:latin typeface="Chalkboard" pitchFamily="22" charset="0"/>
                <a:sym typeface="Chalkboard" pitchFamily="22" charset="0"/>
              </a:rPr>
              <a:t>UVA/SLAC/JLAB Target</a:t>
            </a:r>
          </a:p>
        </p:txBody>
      </p:sp>
      <p:sp>
        <p:nvSpPr>
          <p:cNvPr id="2" name="Date Placeholder 1"/>
          <p:cNvSpPr>
            <a:spLocks noGrp="1"/>
          </p:cNvSpPr>
          <p:nvPr>
            <p:ph type="dt" sz="half" idx="10"/>
          </p:nvPr>
        </p:nvSpPr>
        <p:spPr/>
        <p:txBody>
          <a:bodyPr/>
          <a:lstStyle/>
          <a:p>
            <a:r>
              <a:rPr lang="en-US" smtClean="0"/>
              <a:t>8 September 2013</a:t>
            </a:r>
            <a:endParaRPr lang="en-US"/>
          </a:p>
        </p:txBody>
      </p:sp>
      <p:sp>
        <p:nvSpPr>
          <p:cNvPr id="3" name="Footer Placeholder 2"/>
          <p:cNvSpPr>
            <a:spLocks noGrp="1"/>
          </p:cNvSpPr>
          <p:nvPr>
            <p:ph type="ftr" sz="quarter" idx="11"/>
          </p:nvPr>
        </p:nvSpPr>
        <p:spPr/>
        <p:txBody>
          <a:bodyPr/>
          <a:lstStyle/>
          <a:p>
            <a:r>
              <a:rPr lang="en-US" smtClean="0"/>
              <a:t>Tapio Niinikoski</a:t>
            </a:r>
            <a:endParaRPr lang="en-US"/>
          </a:p>
        </p:txBody>
      </p:sp>
      <p:sp>
        <p:nvSpPr>
          <p:cNvPr id="4" name="Slide Number Placeholder 3"/>
          <p:cNvSpPr>
            <a:spLocks noGrp="1"/>
          </p:cNvSpPr>
          <p:nvPr>
            <p:ph type="sldNum" sz="quarter" idx="12"/>
          </p:nvPr>
        </p:nvSpPr>
        <p:spPr/>
        <p:txBody>
          <a:bodyPr/>
          <a:lstStyle/>
          <a:p>
            <a:fld id="{943E1B12-68C8-754D-9DDB-AEB510998836}" type="slidenum">
              <a:rPr lang="en-US" smtClean="0"/>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10"/>
            <a:ext cx="7772400" cy="1044988"/>
          </a:xfrm>
        </p:spPr>
        <p:txBody>
          <a:bodyPr/>
          <a:lstStyle/>
          <a:p>
            <a:r>
              <a:rPr lang="en-US" dirty="0" smtClean="0">
                <a:latin typeface="Euclid"/>
                <a:cs typeface="Euclid"/>
              </a:rPr>
              <a:t>Outline</a:t>
            </a:r>
            <a:br>
              <a:rPr lang="en-US" dirty="0" smtClean="0">
                <a:latin typeface="Euclid"/>
                <a:cs typeface="Euclid"/>
              </a:rPr>
            </a:b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444448"/>
            <a:ext cx="8338161" cy="4575698"/>
          </a:xfrm>
          <a:ln>
            <a:solidFill>
              <a:srgbClr val="CCFFCC"/>
            </a:solidFill>
          </a:ln>
        </p:spPr>
        <p:txBody>
          <a:bodyPr>
            <a:noAutofit/>
          </a:bodyPr>
          <a:lstStyle/>
          <a:p>
            <a:pPr marL="457200" indent="-457200" algn="l">
              <a:buFont typeface="+mj-lt"/>
              <a:buAutoNum type="arabicPeriod"/>
            </a:pPr>
            <a:r>
              <a:rPr lang="en-US" sz="2400" dirty="0" smtClean="0">
                <a:solidFill>
                  <a:schemeClr val="bg2"/>
                </a:solidFill>
                <a:latin typeface="Euclid"/>
                <a:cs typeface="Euclid"/>
              </a:rPr>
              <a:t>Introduction to spins in solids at low temperature</a:t>
            </a:r>
          </a:p>
          <a:p>
            <a:pPr marL="457200" indent="-457200" algn="l">
              <a:buFont typeface="+mj-lt"/>
              <a:buAutoNum type="arabicPeriod"/>
            </a:pPr>
            <a:r>
              <a:rPr lang="en-US" sz="2400" dirty="0" smtClean="0">
                <a:solidFill>
                  <a:schemeClr val="bg2"/>
                </a:solidFill>
                <a:latin typeface="Euclid"/>
                <a:cs typeface="Euclid"/>
              </a:rPr>
              <a:t>Equal </a:t>
            </a:r>
            <a:r>
              <a:rPr lang="en-US" sz="2400" dirty="0">
                <a:solidFill>
                  <a:schemeClr val="bg2"/>
                </a:solidFill>
                <a:latin typeface="Euclid"/>
                <a:cs typeface="Euclid"/>
              </a:rPr>
              <a:t>spin temperature model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Magnetic </a:t>
            </a:r>
            <a:r>
              <a:rPr lang="en-US" sz="2400" dirty="0">
                <a:solidFill>
                  <a:schemeClr val="bg2"/>
                </a:solidFill>
                <a:latin typeface="Euclid"/>
                <a:cs typeface="Euclid"/>
              </a:rPr>
              <a:t>resonance and relaxation </a:t>
            </a:r>
            <a:r>
              <a:rPr lang="en-US" sz="2400" dirty="0" smtClean="0">
                <a:solidFill>
                  <a:schemeClr val="bg2"/>
                </a:solidFill>
                <a:latin typeface="Euclid"/>
                <a:cs typeface="Euclid"/>
              </a:rPr>
              <a:t>at </a:t>
            </a:r>
            <a:r>
              <a:rPr lang="en-US" sz="2400" dirty="0">
                <a:solidFill>
                  <a:schemeClr val="bg2"/>
                </a:solidFill>
                <a:latin typeface="Euclid"/>
                <a:cs typeface="Euclid"/>
              </a:rPr>
              <a:t>low temperatures</a:t>
            </a:r>
            <a:endParaRPr lang="en-US" sz="2400" dirty="0" smtClean="0">
              <a:solidFill>
                <a:schemeClr val="bg2"/>
              </a:solidFill>
              <a:latin typeface="Euclid"/>
              <a:cs typeface="Euclid"/>
            </a:endParaRPr>
          </a:p>
          <a:p>
            <a:pPr marL="457200" indent="-457200" algn="l">
              <a:buFont typeface="+mj-lt"/>
              <a:buAutoNum type="arabicPeriod"/>
            </a:pPr>
            <a:r>
              <a:rPr lang="en-US" sz="2400" dirty="0" err="1" smtClean="0">
                <a:solidFill>
                  <a:schemeClr val="bg2"/>
                </a:solidFill>
                <a:latin typeface="Euclid"/>
                <a:cs typeface="Euclid"/>
              </a:rPr>
              <a:t>Radiolytic</a:t>
            </a:r>
            <a:r>
              <a:rPr lang="en-US" sz="2400" dirty="0" smtClean="0">
                <a:solidFill>
                  <a:schemeClr val="bg2"/>
                </a:solidFill>
                <a:latin typeface="Euclid"/>
                <a:cs typeface="Euclid"/>
              </a:rPr>
              <a:t> </a:t>
            </a:r>
            <a:r>
              <a:rPr lang="en-US" sz="2400" dirty="0">
                <a:solidFill>
                  <a:schemeClr val="bg2"/>
                </a:solidFill>
                <a:latin typeface="Euclid"/>
                <a:cs typeface="Euclid"/>
              </a:rPr>
              <a:t>paramagnetic impurities usable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rgbClr val="FF0000"/>
                </a:solidFill>
                <a:latin typeface="Euclid"/>
                <a:cs typeface="Euclid"/>
              </a:rPr>
              <a:t>Weak </a:t>
            </a:r>
            <a:r>
              <a:rPr lang="en-US" sz="2400" dirty="0">
                <a:solidFill>
                  <a:srgbClr val="FF0000"/>
                </a:solidFill>
                <a:latin typeface="Euclid"/>
                <a:cs typeface="Euclid"/>
              </a:rPr>
              <a:t>saturation during NMR polarization </a:t>
            </a:r>
            <a:r>
              <a:rPr lang="en-US" sz="2400" dirty="0" smtClean="0">
                <a:solidFill>
                  <a:srgbClr val="FF0000"/>
                </a:solidFill>
                <a:latin typeface="Euclid"/>
                <a:cs typeface="Euclid"/>
              </a:rPr>
              <a:t>measurement</a:t>
            </a:r>
          </a:p>
          <a:p>
            <a:pPr marL="914400" lvl="1" indent="-457200" algn="l">
              <a:buFont typeface="Arial"/>
              <a:buChar char="•"/>
            </a:pPr>
            <a:r>
              <a:rPr lang="en-US" sz="2000" dirty="0" err="1" smtClean="0">
                <a:solidFill>
                  <a:srgbClr val="FF0000"/>
                </a:solidFill>
                <a:latin typeface="Euclid"/>
                <a:cs typeface="Euclid"/>
              </a:rPr>
              <a:t>Lineshape</a:t>
            </a:r>
            <a:r>
              <a:rPr lang="en-US" sz="2000" dirty="0" smtClean="0">
                <a:solidFill>
                  <a:srgbClr val="FF0000"/>
                </a:solidFill>
                <a:latin typeface="Euclid"/>
                <a:cs typeface="Euclid"/>
              </a:rPr>
              <a:t> distortion due to resonance circuit</a:t>
            </a:r>
          </a:p>
          <a:p>
            <a:pPr marL="914400" lvl="1" indent="-457200" algn="l">
              <a:buFont typeface="Arial"/>
              <a:buChar char="•"/>
            </a:pPr>
            <a:r>
              <a:rPr lang="en-US" sz="2000" dirty="0" err="1" smtClean="0">
                <a:solidFill>
                  <a:srgbClr val="FF0000"/>
                </a:solidFill>
                <a:latin typeface="Euclid"/>
                <a:cs typeface="Euclid"/>
              </a:rPr>
              <a:t>Lineshape</a:t>
            </a:r>
            <a:r>
              <a:rPr lang="en-US" sz="2000" dirty="0" smtClean="0">
                <a:solidFill>
                  <a:srgbClr val="FF0000"/>
                </a:solidFill>
                <a:latin typeface="Euclid"/>
                <a:cs typeface="Euclid"/>
              </a:rPr>
              <a:t> distortion due to saturation</a:t>
            </a:r>
          </a:p>
          <a:p>
            <a:pPr marL="457200" indent="-457200" algn="l">
              <a:buFont typeface="+mj-lt"/>
              <a:buAutoNum type="arabicPeriod"/>
            </a:pPr>
            <a:r>
              <a:rPr lang="en-US" sz="2400" dirty="0" smtClean="0">
                <a:solidFill>
                  <a:schemeClr val="bg2"/>
                </a:solidFill>
                <a:latin typeface="Euclid"/>
                <a:cs typeface="Euclid"/>
              </a:rPr>
              <a:t>Refrigeration </a:t>
            </a:r>
            <a:r>
              <a:rPr lang="en-US" sz="2400" dirty="0">
                <a:solidFill>
                  <a:schemeClr val="bg2"/>
                </a:solidFill>
                <a:latin typeface="Euclid"/>
                <a:cs typeface="Euclid"/>
              </a:rPr>
              <a:t>using </a:t>
            </a:r>
            <a:r>
              <a:rPr lang="en-US" sz="2400" dirty="0" smtClean="0">
                <a:solidFill>
                  <a:schemeClr val="bg2"/>
                </a:solidFill>
                <a:latin typeface="Euclid"/>
                <a:cs typeface="Euclid"/>
              </a:rPr>
              <a:t>quantum fluids</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35</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3011706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Series-tuned NMR circuit (SMC)</a:t>
            </a:r>
            <a:endParaRPr lang="en-US" dirty="0"/>
          </a:p>
        </p:txBody>
      </p:sp>
      <p:pic>
        <p:nvPicPr>
          <p:cNvPr id="7" name="Content Placeholder 6"/>
          <p:cNvPicPr>
            <a:picLocks noGrp="1" noChangeAspect="1"/>
          </p:cNvPicPr>
          <p:nvPr>
            <p:ph idx="1"/>
          </p:nvPr>
        </p:nvPicPr>
        <p:blipFill>
          <a:blip r:embed="rId2"/>
          <a:srcRect l="-10054" r="-10054"/>
          <a:stretch>
            <a:fillRect/>
          </a:stretch>
        </p:blipFill>
        <p:spPr/>
      </p:pic>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36</a:t>
            </a:fld>
            <a:endParaRPr lang="en-US"/>
          </a:p>
        </p:txBody>
      </p:sp>
    </p:spTree>
    <p:extLst>
      <p:ext uri="{BB962C8B-B14F-4D97-AF65-F5344CB8AC3E}">
        <p14:creationId xmlns:p14="http://schemas.microsoft.com/office/powerpoint/2010/main" val="4024705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274638"/>
            <a:ext cx="8775161" cy="700266"/>
          </a:xfrm>
        </p:spPr>
        <p:txBody>
          <a:bodyPr>
            <a:normAutofit/>
          </a:bodyPr>
          <a:lstStyle/>
          <a:p>
            <a:r>
              <a:rPr lang="en-US" sz="3600" dirty="0" smtClean="0"/>
              <a:t>NMR </a:t>
            </a:r>
            <a:r>
              <a:rPr lang="en-US" sz="3600" dirty="0" err="1" smtClean="0"/>
              <a:t>lineshape</a:t>
            </a:r>
            <a:r>
              <a:rPr lang="en-US" sz="3600" dirty="0" smtClean="0"/>
              <a:t> distortion due to RF circuit</a:t>
            </a:r>
            <a:endParaRPr lang="en-US" sz="36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37</a:t>
            </a:fld>
            <a:endParaRPr lang="en-US"/>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1822197225"/>
              </p:ext>
            </p:extLst>
          </p:nvPr>
        </p:nvGraphicFramePr>
        <p:xfrm>
          <a:off x="295070" y="1550968"/>
          <a:ext cx="7543562" cy="1894728"/>
        </p:xfrm>
        <a:graphic>
          <a:graphicData uri="http://schemas.openxmlformats.org/presentationml/2006/ole">
            <mc:AlternateContent xmlns:mc="http://schemas.openxmlformats.org/markup-compatibility/2006">
              <mc:Choice xmlns:v="urn:schemas-microsoft-com:vml" Requires="v">
                <p:oleObj spid="_x0000_s109616" name="Equation" r:id="rId3" imgW="4749800" imgH="1193800" progId="Equation.DSMT4">
                  <p:embed/>
                </p:oleObj>
              </mc:Choice>
              <mc:Fallback>
                <p:oleObj name="Equation" r:id="rId3" imgW="4749800" imgH="1193800" progId="Equation.DSMT4">
                  <p:embed/>
                  <p:pic>
                    <p:nvPicPr>
                      <p:cNvPr id="0" name=""/>
                      <p:cNvPicPr/>
                      <p:nvPr/>
                    </p:nvPicPr>
                    <p:blipFill>
                      <a:blip r:embed="rId4"/>
                      <a:stretch>
                        <a:fillRect/>
                      </a:stretch>
                    </p:blipFill>
                    <p:spPr>
                      <a:xfrm>
                        <a:off x="295070" y="1550968"/>
                        <a:ext cx="7543562" cy="1894728"/>
                      </a:xfrm>
                      <a:prstGeom prst="rect">
                        <a:avLst/>
                      </a:prstGeom>
                    </p:spPr>
                  </p:pic>
                </p:oleObj>
              </mc:Fallback>
            </mc:AlternateContent>
          </a:graphicData>
        </a:graphic>
      </p:graphicFrame>
      <p:sp>
        <p:nvSpPr>
          <p:cNvPr id="8" name="TextBox 7"/>
          <p:cNvSpPr txBox="1"/>
          <p:nvPr/>
        </p:nvSpPr>
        <p:spPr>
          <a:xfrm>
            <a:off x="230924" y="962067"/>
            <a:ext cx="8775162" cy="584776"/>
          </a:xfrm>
          <a:prstGeom prst="rect">
            <a:avLst/>
          </a:prstGeom>
          <a:noFill/>
        </p:spPr>
        <p:txBody>
          <a:bodyPr wrap="square" rtlCol="0">
            <a:spAutoFit/>
          </a:bodyPr>
          <a:lstStyle/>
          <a:p>
            <a:r>
              <a:rPr lang="en-US" sz="1600" dirty="0" smtClean="0">
                <a:latin typeface="Euclid"/>
                <a:cs typeface="Euclid"/>
              </a:rPr>
              <a:t>The signal at the input of the preamplifier (with high impedance) can be expanded in power series of the real and imaginary parts of the NMR signal:</a:t>
            </a:r>
            <a:endParaRPr lang="en-US" sz="1600" dirty="0">
              <a:latin typeface="Euclid"/>
              <a:cs typeface="Euclid"/>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256149682"/>
              </p:ext>
            </p:extLst>
          </p:nvPr>
        </p:nvGraphicFramePr>
        <p:xfrm>
          <a:off x="463550" y="3559175"/>
          <a:ext cx="8218488" cy="2846388"/>
        </p:xfrm>
        <a:graphic>
          <a:graphicData uri="http://schemas.openxmlformats.org/presentationml/2006/ole">
            <mc:AlternateContent xmlns:mc="http://schemas.openxmlformats.org/markup-compatibility/2006">
              <mc:Choice xmlns:v="urn:schemas-microsoft-com:vml" Requires="v">
                <p:oleObj spid="_x0000_s109617" name="Equation" r:id="rId5" imgW="5283200" imgH="1828800" progId="Equation.DSMT4">
                  <p:embed/>
                </p:oleObj>
              </mc:Choice>
              <mc:Fallback>
                <p:oleObj name="Equation" r:id="rId5" imgW="5283200" imgH="1828800" progId="Equation.DSMT4">
                  <p:embed/>
                  <p:pic>
                    <p:nvPicPr>
                      <p:cNvPr id="0" name=""/>
                      <p:cNvPicPr/>
                      <p:nvPr/>
                    </p:nvPicPr>
                    <p:blipFill>
                      <a:blip r:embed="rId6"/>
                      <a:stretch>
                        <a:fillRect/>
                      </a:stretch>
                    </p:blipFill>
                    <p:spPr>
                      <a:xfrm>
                        <a:off x="463550" y="3559175"/>
                        <a:ext cx="8218488" cy="2846388"/>
                      </a:xfrm>
                      <a:prstGeom prst="rect">
                        <a:avLst/>
                      </a:prstGeom>
                    </p:spPr>
                  </p:pic>
                </p:oleObj>
              </mc:Fallback>
            </mc:AlternateContent>
          </a:graphicData>
        </a:graphic>
      </p:graphicFrame>
    </p:spTree>
    <p:extLst>
      <p:ext uri="{BB962C8B-B14F-4D97-AF65-F5344CB8AC3E}">
        <p14:creationId xmlns:p14="http://schemas.microsoft.com/office/powerpoint/2010/main" val="776320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274638"/>
            <a:ext cx="8775161" cy="405229"/>
          </a:xfrm>
        </p:spPr>
        <p:txBody>
          <a:bodyPr>
            <a:normAutofit fontScale="90000"/>
          </a:bodyPr>
          <a:lstStyle/>
          <a:p>
            <a:r>
              <a:rPr lang="en-US" sz="3600" dirty="0" smtClean="0"/>
              <a:t>NMR </a:t>
            </a:r>
            <a:r>
              <a:rPr lang="en-US" sz="3600" dirty="0" err="1" smtClean="0"/>
              <a:t>lineshape</a:t>
            </a:r>
            <a:r>
              <a:rPr lang="en-US" sz="3600" dirty="0" smtClean="0"/>
              <a:t> distortion due to RF circuit</a:t>
            </a:r>
            <a:endParaRPr lang="en-US" sz="36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38</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3183454395"/>
              </p:ext>
            </p:extLst>
          </p:nvPr>
        </p:nvGraphicFramePr>
        <p:xfrm>
          <a:off x="230925" y="1534011"/>
          <a:ext cx="8455875" cy="4888553"/>
        </p:xfrm>
        <a:graphic>
          <a:graphicData uri="http://schemas.openxmlformats.org/presentationml/2006/ole">
            <mc:AlternateContent xmlns:mc="http://schemas.openxmlformats.org/markup-compatibility/2006">
              <mc:Choice xmlns:v="urn:schemas-microsoft-com:vml" Requires="v">
                <p:oleObj spid="_x0000_s110611" name="Equation" r:id="rId3" imgW="4876800" imgH="2819400" progId="Equation.DSMT4">
                  <p:embed/>
                </p:oleObj>
              </mc:Choice>
              <mc:Fallback>
                <p:oleObj name="Equation" r:id="rId3" imgW="4876800" imgH="2819400" progId="Equation.DSMT4">
                  <p:embed/>
                  <p:pic>
                    <p:nvPicPr>
                      <p:cNvPr id="0" name=""/>
                      <p:cNvPicPr/>
                      <p:nvPr/>
                    </p:nvPicPr>
                    <p:blipFill>
                      <a:blip r:embed="rId4"/>
                      <a:stretch>
                        <a:fillRect/>
                      </a:stretch>
                    </p:blipFill>
                    <p:spPr>
                      <a:xfrm>
                        <a:off x="230925" y="1534011"/>
                        <a:ext cx="8455875" cy="4888553"/>
                      </a:xfrm>
                      <a:prstGeom prst="rect">
                        <a:avLst/>
                      </a:prstGeom>
                    </p:spPr>
                  </p:pic>
                </p:oleObj>
              </mc:Fallback>
            </mc:AlternateContent>
          </a:graphicData>
        </a:graphic>
      </p:graphicFrame>
      <p:sp>
        <p:nvSpPr>
          <p:cNvPr id="11" name="Content Placeholder 10"/>
          <p:cNvSpPr txBox="1">
            <a:spLocks noGrp="1"/>
          </p:cNvSpPr>
          <p:nvPr>
            <p:ph idx="1"/>
          </p:nvPr>
        </p:nvSpPr>
        <p:spPr>
          <a:xfrm>
            <a:off x="230925" y="912787"/>
            <a:ext cx="8229600" cy="584776"/>
          </a:xfrm>
          <a:prstGeom prst="rect">
            <a:avLst/>
          </a:prstGeom>
          <a:noFill/>
        </p:spPr>
        <p:txBody>
          <a:bodyPr wrap="square" rtlCol="0">
            <a:spAutoFit/>
          </a:bodyPr>
          <a:lstStyle/>
          <a:p>
            <a:pPr marL="0" indent="0">
              <a:buNone/>
            </a:pPr>
            <a:r>
              <a:rPr lang="en-US" sz="1600" dirty="0">
                <a:latin typeface="Euclid"/>
                <a:cs typeface="Euclid"/>
              </a:rPr>
              <a:t>T</a:t>
            </a:r>
            <a:r>
              <a:rPr lang="en-US" sz="1600" dirty="0" smtClean="0">
                <a:latin typeface="Euclid"/>
                <a:cs typeface="Euclid"/>
              </a:rPr>
              <a:t>he coefficients </a:t>
            </a:r>
            <a:r>
              <a:rPr lang="en-US" sz="1600" i="1" dirty="0" smtClean="0">
                <a:latin typeface="Euclid"/>
                <a:cs typeface="Euclid"/>
              </a:rPr>
              <a:t>A</a:t>
            </a:r>
            <a:r>
              <a:rPr lang="en-US" sz="1600" baseline="-25000" dirty="0" smtClean="0">
                <a:latin typeface="Euclid"/>
                <a:cs typeface="Euclid"/>
              </a:rPr>
              <a:t>n</a:t>
            </a:r>
            <a:r>
              <a:rPr lang="en-US" sz="1600" dirty="0" smtClean="0">
                <a:latin typeface="Euclid"/>
                <a:cs typeface="Euclid"/>
              </a:rPr>
              <a:t>(</a:t>
            </a:r>
            <a:r>
              <a:rPr lang="en-US" sz="1600" i="1" dirty="0" smtClean="0">
                <a:latin typeface="Euclid"/>
                <a:cs typeface="Euclid"/>
              </a:rPr>
              <a:t>x</a:t>
            </a:r>
            <a:r>
              <a:rPr lang="en-US" sz="1600" dirty="0" smtClean="0">
                <a:latin typeface="Euclid"/>
                <a:cs typeface="Euclid"/>
              </a:rPr>
              <a:t>) now depend on the offset of the angular frequency </a:t>
            </a:r>
            <a:r>
              <a:rPr lang="en-US" sz="1600" i="1" dirty="0" smtClean="0">
                <a:latin typeface="Euclid"/>
                <a:cs typeface="Euclid"/>
              </a:rPr>
              <a:t>x</a:t>
            </a:r>
            <a:r>
              <a:rPr lang="en-US" sz="1600" dirty="0" smtClean="0">
                <a:latin typeface="Euclid"/>
                <a:cs typeface="Euclid"/>
              </a:rPr>
              <a:t> and on circuit components in the following way:</a:t>
            </a:r>
            <a:endParaRPr lang="en-US" sz="1600" dirty="0">
              <a:latin typeface="Euclid"/>
              <a:cs typeface="Euclid"/>
            </a:endParaRPr>
          </a:p>
        </p:txBody>
      </p:sp>
    </p:spTree>
    <p:extLst>
      <p:ext uri="{BB962C8B-B14F-4D97-AF65-F5344CB8AC3E}">
        <p14:creationId xmlns:p14="http://schemas.microsoft.com/office/powerpoint/2010/main" val="2969640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274638"/>
            <a:ext cx="8775161" cy="405229"/>
          </a:xfrm>
        </p:spPr>
        <p:txBody>
          <a:bodyPr>
            <a:normAutofit fontScale="90000"/>
          </a:bodyPr>
          <a:lstStyle/>
          <a:p>
            <a:r>
              <a:rPr lang="en-US" sz="3600" dirty="0" smtClean="0"/>
              <a:t>NMR </a:t>
            </a:r>
            <a:r>
              <a:rPr lang="en-US" sz="3600" dirty="0" err="1" smtClean="0"/>
              <a:t>lineshape</a:t>
            </a:r>
            <a:r>
              <a:rPr lang="en-US" sz="3600" dirty="0" smtClean="0"/>
              <a:t> distortion due to RF circuit</a:t>
            </a:r>
            <a:endParaRPr lang="en-US" sz="36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39</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582959572"/>
              </p:ext>
            </p:extLst>
          </p:nvPr>
        </p:nvGraphicFramePr>
        <p:xfrm>
          <a:off x="415925" y="1601788"/>
          <a:ext cx="8002588" cy="1425575"/>
        </p:xfrm>
        <a:graphic>
          <a:graphicData uri="http://schemas.openxmlformats.org/presentationml/2006/ole">
            <mc:AlternateContent xmlns:mc="http://schemas.openxmlformats.org/markup-compatibility/2006">
              <mc:Choice xmlns:v="urn:schemas-microsoft-com:vml" Requires="v">
                <p:oleObj spid="_x0000_s111636" name="Equation" r:id="rId3" imgW="4927600" imgH="876300" progId="Equation.DSMT4">
                  <p:embed/>
                </p:oleObj>
              </mc:Choice>
              <mc:Fallback>
                <p:oleObj name="Equation" r:id="rId3" imgW="4927600" imgH="876300" progId="Equation.DSMT4">
                  <p:embed/>
                  <p:pic>
                    <p:nvPicPr>
                      <p:cNvPr id="0" name=""/>
                      <p:cNvPicPr/>
                      <p:nvPr/>
                    </p:nvPicPr>
                    <p:blipFill>
                      <a:blip r:embed="rId4"/>
                      <a:stretch>
                        <a:fillRect/>
                      </a:stretch>
                    </p:blipFill>
                    <p:spPr>
                      <a:xfrm>
                        <a:off x="415925" y="1601788"/>
                        <a:ext cx="8002588" cy="1425575"/>
                      </a:xfrm>
                      <a:prstGeom prst="rect">
                        <a:avLst/>
                      </a:prstGeom>
                    </p:spPr>
                  </p:pic>
                </p:oleObj>
              </mc:Fallback>
            </mc:AlternateContent>
          </a:graphicData>
        </a:graphic>
      </p:graphicFrame>
      <p:sp>
        <p:nvSpPr>
          <p:cNvPr id="11" name="Content Placeholder 10"/>
          <p:cNvSpPr txBox="1">
            <a:spLocks noGrp="1"/>
          </p:cNvSpPr>
          <p:nvPr>
            <p:ph idx="1"/>
          </p:nvPr>
        </p:nvSpPr>
        <p:spPr>
          <a:xfrm>
            <a:off x="230925" y="912787"/>
            <a:ext cx="8229600" cy="584776"/>
          </a:xfrm>
          <a:prstGeom prst="rect">
            <a:avLst/>
          </a:prstGeom>
          <a:noFill/>
        </p:spPr>
        <p:txBody>
          <a:bodyPr wrap="square" rtlCol="0">
            <a:spAutoFit/>
          </a:bodyPr>
          <a:lstStyle/>
          <a:p>
            <a:pPr marL="0" indent="0">
              <a:buNone/>
            </a:pPr>
            <a:r>
              <a:rPr lang="en-US" sz="1600" dirty="0" smtClean="0">
                <a:latin typeface="Euclid"/>
                <a:cs typeface="Euclid"/>
              </a:rPr>
              <a:t>After amplification, phase sensitive detection, and subtraction of </a:t>
            </a:r>
            <a:r>
              <a:rPr lang="en-US" sz="1600" i="1" dirty="0" smtClean="0">
                <a:latin typeface="Euclid"/>
                <a:cs typeface="Euclid"/>
              </a:rPr>
              <a:t>A</a:t>
            </a:r>
            <a:r>
              <a:rPr lang="en-US" sz="1600" baseline="-25000" dirty="0" smtClean="0">
                <a:latin typeface="Euclid"/>
                <a:cs typeface="Euclid"/>
              </a:rPr>
              <a:t>0</a:t>
            </a:r>
            <a:r>
              <a:rPr lang="en-US" sz="1600" dirty="0" smtClean="0">
                <a:latin typeface="Euclid"/>
                <a:cs typeface="Euclid"/>
              </a:rPr>
              <a:t>(x), the real part of the experimental DMR signal is now</a:t>
            </a:r>
            <a:endParaRPr lang="en-US" sz="1600" dirty="0">
              <a:latin typeface="Euclid"/>
              <a:cs typeface="Euclid"/>
            </a:endParaRPr>
          </a:p>
        </p:txBody>
      </p:sp>
      <p:sp>
        <p:nvSpPr>
          <p:cNvPr id="12" name="Content Placeholder 10"/>
          <p:cNvSpPr txBox="1">
            <a:spLocks/>
          </p:cNvSpPr>
          <p:nvPr/>
        </p:nvSpPr>
        <p:spPr>
          <a:xfrm>
            <a:off x="374848" y="3104786"/>
            <a:ext cx="8229600" cy="3440941"/>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latin typeface="Euclid"/>
                <a:cs typeface="Euclid"/>
              </a:rPr>
              <a:t>If the cable and capacitor are tuned exactly to the center frequency, the baseline is a skew parabola</a:t>
            </a:r>
          </a:p>
          <a:p>
            <a:r>
              <a:rPr lang="en-US" sz="1600" dirty="0" smtClean="0">
                <a:latin typeface="Euclid"/>
                <a:cs typeface="Euclid"/>
              </a:rPr>
              <a:t>All parameters are now known or easily measurable</a:t>
            </a:r>
          </a:p>
          <a:p>
            <a:r>
              <a:rPr lang="en-US" sz="1600" i="1" dirty="0" smtClean="0">
                <a:latin typeface="Euclid"/>
                <a:cs typeface="Euclid"/>
              </a:rPr>
              <a:t>A</a:t>
            </a:r>
            <a:r>
              <a:rPr lang="en-US" sz="1600" baseline="-25000" dirty="0" smtClean="0">
                <a:latin typeface="Euclid"/>
                <a:cs typeface="Euclid"/>
              </a:rPr>
              <a:t>0</a:t>
            </a:r>
            <a:r>
              <a:rPr lang="en-US" sz="1600" dirty="0" smtClean="0">
                <a:latin typeface="Euclid"/>
                <a:cs typeface="Euclid"/>
              </a:rPr>
              <a:t>(x) is the parabolic baseline, fit yields the circuit components (true + parasitic)</a:t>
            </a:r>
            <a:endParaRPr lang="en-US" sz="1600" i="1" dirty="0" smtClean="0">
              <a:latin typeface="Euclid"/>
              <a:cs typeface="Euclid"/>
            </a:endParaRPr>
          </a:p>
          <a:p>
            <a:r>
              <a:rPr lang="en-US" sz="1600" i="1" dirty="0" smtClean="0">
                <a:latin typeface="Euclid"/>
                <a:cs typeface="Euclid"/>
              </a:rPr>
              <a:t>A</a:t>
            </a:r>
            <a:r>
              <a:rPr lang="en-US" sz="1600" baseline="-25000" dirty="0" smtClean="0">
                <a:latin typeface="Euclid"/>
                <a:cs typeface="Euclid"/>
              </a:rPr>
              <a:t>1</a:t>
            </a:r>
            <a:r>
              <a:rPr lang="en-US" sz="1600" dirty="0" smtClean="0">
                <a:latin typeface="Euclid"/>
                <a:cs typeface="Euclid"/>
              </a:rPr>
              <a:t>(x) has a small skew parabolic contribution</a:t>
            </a:r>
          </a:p>
          <a:p>
            <a:r>
              <a:rPr lang="en-US" sz="1600" i="1" dirty="0" smtClean="0">
                <a:latin typeface="Euclid"/>
                <a:cs typeface="Euclid"/>
              </a:rPr>
              <a:t>A’</a:t>
            </a:r>
            <a:r>
              <a:rPr lang="en-US" sz="1600" baseline="-25000" dirty="0" smtClean="0">
                <a:latin typeface="Euclid"/>
                <a:cs typeface="Euclid"/>
              </a:rPr>
              <a:t>1</a:t>
            </a:r>
            <a:r>
              <a:rPr lang="en-US" sz="1600" dirty="0">
                <a:latin typeface="Euclid"/>
                <a:cs typeface="Euclid"/>
              </a:rPr>
              <a:t>(x) </a:t>
            </a:r>
            <a:r>
              <a:rPr lang="en-US" sz="1600" dirty="0" smtClean="0">
                <a:latin typeface="Euclid"/>
                <a:cs typeface="Euclid"/>
              </a:rPr>
              <a:t>is small and has skew and parabolic components</a:t>
            </a:r>
          </a:p>
          <a:p>
            <a:r>
              <a:rPr lang="en-US" sz="1600" i="1" dirty="0" smtClean="0">
                <a:latin typeface="Euclid"/>
                <a:cs typeface="Euclid"/>
              </a:rPr>
              <a:t>A</a:t>
            </a:r>
            <a:r>
              <a:rPr lang="en-US" sz="1600" baseline="-25000" dirty="0" smtClean="0">
                <a:latin typeface="Euclid"/>
                <a:cs typeface="Euclid"/>
              </a:rPr>
              <a:t>2</a:t>
            </a:r>
            <a:r>
              <a:rPr lang="en-US" sz="1600" dirty="0" smtClean="0">
                <a:latin typeface="Euclid"/>
                <a:cs typeface="Euclid"/>
              </a:rPr>
              <a:t>(</a:t>
            </a:r>
            <a:r>
              <a:rPr lang="en-US" sz="1600" dirty="0">
                <a:latin typeface="Euclid"/>
                <a:cs typeface="Euclid"/>
              </a:rPr>
              <a:t>x) </a:t>
            </a:r>
            <a:r>
              <a:rPr lang="en-US" sz="1600" dirty="0" smtClean="0">
                <a:latin typeface="Euclid"/>
                <a:cs typeface="Euclid"/>
              </a:rPr>
              <a:t>and </a:t>
            </a:r>
            <a:r>
              <a:rPr lang="en-US" sz="1600" i="1" dirty="0">
                <a:latin typeface="Euclid"/>
                <a:cs typeface="Euclid"/>
              </a:rPr>
              <a:t>A</a:t>
            </a:r>
            <a:r>
              <a:rPr lang="en-US" sz="1600" i="1" dirty="0" smtClean="0">
                <a:latin typeface="Euclid"/>
                <a:cs typeface="Euclid"/>
              </a:rPr>
              <a:t>’</a:t>
            </a:r>
            <a:r>
              <a:rPr lang="en-US" sz="1600" baseline="-25000" dirty="0" smtClean="0">
                <a:latin typeface="Euclid"/>
                <a:cs typeface="Euclid"/>
              </a:rPr>
              <a:t>2</a:t>
            </a:r>
            <a:r>
              <a:rPr lang="en-US" sz="1600" dirty="0" smtClean="0">
                <a:latin typeface="Euclid"/>
                <a:cs typeface="Euclid"/>
              </a:rPr>
              <a:t>(</a:t>
            </a:r>
            <a:r>
              <a:rPr lang="en-US" sz="1600" dirty="0">
                <a:latin typeface="Euclid"/>
                <a:cs typeface="Euclid"/>
              </a:rPr>
              <a:t>x) </a:t>
            </a:r>
            <a:r>
              <a:rPr lang="en-US" sz="1600" dirty="0" smtClean="0">
                <a:latin typeface="Euclid"/>
                <a:cs typeface="Euclid"/>
              </a:rPr>
              <a:t>are small but cannot be made negligible</a:t>
            </a:r>
          </a:p>
          <a:p>
            <a:pPr marL="0" indent="0">
              <a:buNone/>
            </a:pPr>
            <a:r>
              <a:rPr lang="en-US" sz="1600" dirty="0" smtClean="0">
                <a:latin typeface="Euclid"/>
                <a:cs typeface="Euclid"/>
              </a:rPr>
              <a:t>=&gt;</a:t>
            </a:r>
          </a:p>
          <a:p>
            <a:r>
              <a:rPr lang="en-US" sz="1600" dirty="0" smtClean="0">
                <a:latin typeface="Euclid"/>
                <a:cs typeface="Euclid"/>
              </a:rPr>
              <a:t>The experimental absorption signal is distorted with left-right asymmetry (≈ 5%)</a:t>
            </a:r>
          </a:p>
          <a:p>
            <a:r>
              <a:rPr lang="en-US" sz="1600" dirty="0" smtClean="0">
                <a:latin typeface="Euclid"/>
                <a:cs typeface="Euclid"/>
              </a:rPr>
              <a:t>The </a:t>
            </a:r>
            <a:r>
              <a:rPr lang="en-US" sz="1600" dirty="0">
                <a:latin typeface="Euclid"/>
                <a:cs typeface="Euclid"/>
              </a:rPr>
              <a:t>integral of the </a:t>
            </a:r>
            <a:r>
              <a:rPr lang="en-US" sz="1600" dirty="0" smtClean="0">
                <a:latin typeface="Euclid"/>
                <a:cs typeface="Euclid"/>
              </a:rPr>
              <a:t>signal has a non-linear error (few % at </a:t>
            </a:r>
            <a:r>
              <a:rPr lang="en-US" sz="1600" i="1" dirty="0" smtClean="0">
                <a:latin typeface="Euclid"/>
                <a:cs typeface="Euclid"/>
              </a:rPr>
              <a:t>P</a:t>
            </a:r>
            <a:r>
              <a:rPr lang="en-US" sz="1600" dirty="0" smtClean="0">
                <a:latin typeface="Euclid"/>
                <a:cs typeface="Euclid"/>
              </a:rPr>
              <a:t> = 0.5) coming mainly from the large asymmetry of the signal itself, amplified by the </a:t>
            </a:r>
            <a:r>
              <a:rPr lang="en-US" sz="1600" dirty="0" err="1" smtClean="0">
                <a:latin typeface="Euclid"/>
                <a:cs typeface="Euclid"/>
              </a:rPr>
              <a:t>skewness</a:t>
            </a:r>
            <a:r>
              <a:rPr lang="en-US" sz="1600" dirty="0" smtClean="0">
                <a:latin typeface="Euclid"/>
                <a:cs typeface="Euclid"/>
              </a:rPr>
              <a:t> of the terms above</a:t>
            </a:r>
            <a:endParaRPr lang="en-US" sz="1600" dirty="0">
              <a:latin typeface="Euclid"/>
              <a:cs typeface="Euclid"/>
            </a:endParaRPr>
          </a:p>
        </p:txBody>
      </p:sp>
    </p:spTree>
    <p:extLst>
      <p:ext uri="{BB962C8B-B14F-4D97-AF65-F5344CB8AC3E}">
        <p14:creationId xmlns:p14="http://schemas.microsoft.com/office/powerpoint/2010/main" val="630598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67305"/>
          </a:xfrm>
        </p:spPr>
        <p:txBody>
          <a:bodyPr>
            <a:normAutofit/>
          </a:bodyPr>
          <a:lstStyle/>
          <a:p>
            <a:r>
              <a:rPr lang="en-US" dirty="0" err="1" smtClean="0"/>
              <a:t>František</a:t>
            </a:r>
            <a:r>
              <a:rPr lang="en-US" dirty="0" smtClean="0"/>
              <a:t> (Franz) Lehar</a:t>
            </a:r>
            <a:br>
              <a:rPr lang="en-US" dirty="0" smtClean="0"/>
            </a:br>
            <a:r>
              <a:rPr lang="en-US" sz="2000" dirty="0" smtClean="0"/>
              <a:t>† 23 November 2011, at age of </a:t>
            </a:r>
            <a:r>
              <a:rPr lang="en-US" sz="2000" dirty="0"/>
              <a:t>77 </a:t>
            </a:r>
            <a:r>
              <a:rPr lang="en-US" sz="2000" dirty="0" smtClean="0"/>
              <a:t>years</a:t>
            </a:r>
            <a:endParaRPr lang="en-US" sz="2000" dirty="0"/>
          </a:p>
        </p:txBody>
      </p:sp>
      <p:pic>
        <p:nvPicPr>
          <p:cNvPr id="7" name="Content Placeholder 6"/>
          <p:cNvPicPr>
            <a:picLocks noGrp="1" noChangeAspect="1"/>
          </p:cNvPicPr>
          <p:nvPr>
            <p:ph idx="1"/>
          </p:nvPr>
        </p:nvPicPr>
        <p:blipFill>
          <a:blip r:embed="rId2"/>
          <a:srcRect t="13753" b="13753"/>
          <a:stretch>
            <a:fillRect/>
          </a:stretch>
        </p:blipFill>
        <p:spPr>
          <a:xfrm>
            <a:off x="457200" y="1522812"/>
            <a:ext cx="8229600" cy="4525963"/>
          </a:xfrm>
        </p:spPr>
      </p:pic>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4</a:t>
            </a:fld>
            <a:endParaRPr lang="en-US"/>
          </a:p>
        </p:txBody>
      </p:sp>
      <p:sp>
        <p:nvSpPr>
          <p:cNvPr id="8" name="TextBox 7"/>
          <p:cNvSpPr txBox="1"/>
          <p:nvPr/>
        </p:nvSpPr>
        <p:spPr>
          <a:xfrm>
            <a:off x="320239" y="6094858"/>
            <a:ext cx="6573423" cy="338554"/>
          </a:xfrm>
          <a:prstGeom prst="rect">
            <a:avLst/>
          </a:prstGeom>
          <a:noFill/>
        </p:spPr>
        <p:txBody>
          <a:bodyPr wrap="none" rtlCol="0">
            <a:spAutoFit/>
          </a:bodyPr>
          <a:lstStyle/>
          <a:p>
            <a:r>
              <a:rPr lang="en-US" sz="1600" dirty="0" smtClean="0">
                <a:latin typeface="Euclid"/>
                <a:cs typeface="Euclid"/>
              </a:rPr>
              <a:t>Franz Lehar delivering his Honorary Doctor’s </a:t>
            </a:r>
            <a:r>
              <a:rPr lang="en-US" sz="1600" dirty="0">
                <a:latin typeface="Euclid"/>
                <a:cs typeface="Euclid"/>
              </a:rPr>
              <a:t>speech </a:t>
            </a:r>
            <a:r>
              <a:rPr lang="en-US" sz="1600" dirty="0" smtClean="0">
                <a:latin typeface="Euclid"/>
                <a:cs typeface="Euclid"/>
              </a:rPr>
              <a:t>in Prague in 1996</a:t>
            </a:r>
            <a:endParaRPr lang="en-US" sz="1600" dirty="0">
              <a:latin typeface="Euclid"/>
              <a:cs typeface="Euclid"/>
            </a:endParaRPr>
          </a:p>
        </p:txBody>
      </p:sp>
    </p:spTree>
    <p:extLst>
      <p:ext uri="{BB962C8B-B14F-4D97-AF65-F5344CB8AC3E}">
        <p14:creationId xmlns:p14="http://schemas.microsoft.com/office/powerpoint/2010/main" val="5858693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274638"/>
            <a:ext cx="8775161" cy="405229"/>
          </a:xfrm>
        </p:spPr>
        <p:txBody>
          <a:bodyPr>
            <a:normAutofit fontScale="90000"/>
          </a:bodyPr>
          <a:lstStyle/>
          <a:p>
            <a:r>
              <a:rPr lang="en-US" sz="3600" dirty="0" smtClean="0"/>
              <a:t>NMR </a:t>
            </a:r>
            <a:r>
              <a:rPr lang="en-US" sz="3600" dirty="0" err="1" smtClean="0"/>
              <a:t>lineshape</a:t>
            </a:r>
            <a:r>
              <a:rPr lang="en-US" sz="3600" dirty="0" smtClean="0"/>
              <a:t> distortion: possible remedy</a:t>
            </a:r>
            <a:endParaRPr lang="en-US" sz="36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40</a:t>
            </a:fld>
            <a:endParaRPr lang="en-US"/>
          </a:p>
        </p:txBody>
      </p:sp>
      <p:sp>
        <p:nvSpPr>
          <p:cNvPr id="11" name="Content Placeholder 10"/>
          <p:cNvSpPr txBox="1">
            <a:spLocks noGrp="1"/>
          </p:cNvSpPr>
          <p:nvPr>
            <p:ph idx="1"/>
          </p:nvPr>
        </p:nvSpPr>
        <p:spPr>
          <a:xfrm>
            <a:off x="230925" y="912787"/>
            <a:ext cx="8229600" cy="1077218"/>
          </a:xfrm>
          <a:prstGeom prst="rect">
            <a:avLst/>
          </a:prstGeom>
          <a:noFill/>
        </p:spPr>
        <p:txBody>
          <a:bodyPr wrap="square" rtlCol="0">
            <a:spAutoFit/>
          </a:bodyPr>
          <a:lstStyle/>
          <a:p>
            <a:pPr marL="0" indent="0">
              <a:buNone/>
            </a:pPr>
            <a:r>
              <a:rPr lang="en-US" sz="1600" dirty="0" smtClean="0">
                <a:latin typeface="Euclid"/>
                <a:cs typeface="Euclid"/>
              </a:rPr>
              <a:t>Knowing that the skew and parabolic distortions cannot be simultaneously corrected by tuning, we can propose to detect also the imaginary part of the experimental signal, which will permit to determine the true absorption and dispersion parts of the complex susceptibility </a:t>
            </a:r>
            <a:r>
              <a:rPr lang="en-US" sz="1600" dirty="0">
                <a:latin typeface="Euclid"/>
                <a:cs typeface="Euclid"/>
              </a:rPr>
              <a:t>directly </a:t>
            </a:r>
            <a:r>
              <a:rPr lang="en-US" sz="1600" dirty="0" smtClean="0">
                <a:latin typeface="Euclid"/>
                <a:cs typeface="Euclid"/>
              </a:rPr>
              <a:t>from the original equation</a:t>
            </a:r>
            <a:endParaRPr lang="en-US" sz="1600" dirty="0">
              <a:latin typeface="Euclid"/>
              <a:cs typeface="Euclid"/>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956318375"/>
              </p:ext>
            </p:extLst>
          </p:nvPr>
        </p:nvGraphicFramePr>
        <p:xfrm>
          <a:off x="307899" y="2015659"/>
          <a:ext cx="8688158" cy="4173235"/>
        </p:xfrm>
        <a:graphic>
          <a:graphicData uri="http://schemas.openxmlformats.org/presentationml/2006/ole">
            <mc:AlternateContent xmlns:mc="http://schemas.openxmlformats.org/markup-compatibility/2006">
              <mc:Choice xmlns:v="urn:schemas-microsoft-com:vml" Requires="v">
                <p:oleObj spid="_x0000_s112654" name="Equation" r:id="rId3" imgW="6184900" imgH="2971800" progId="Equation.DSMT4">
                  <p:embed/>
                </p:oleObj>
              </mc:Choice>
              <mc:Fallback>
                <p:oleObj name="Equation" r:id="rId3" imgW="6184900" imgH="2971800" progId="Equation.DSMT4">
                  <p:embed/>
                  <p:pic>
                    <p:nvPicPr>
                      <p:cNvPr id="0" name=""/>
                      <p:cNvPicPr/>
                      <p:nvPr/>
                    </p:nvPicPr>
                    <p:blipFill>
                      <a:blip r:embed="rId4"/>
                      <a:stretch>
                        <a:fillRect/>
                      </a:stretch>
                    </p:blipFill>
                    <p:spPr>
                      <a:xfrm>
                        <a:off x="307899" y="2015659"/>
                        <a:ext cx="8688158" cy="4173235"/>
                      </a:xfrm>
                      <a:prstGeom prst="rect">
                        <a:avLst/>
                      </a:prstGeom>
                    </p:spPr>
                  </p:pic>
                </p:oleObj>
              </mc:Fallback>
            </mc:AlternateContent>
          </a:graphicData>
        </a:graphic>
      </p:graphicFrame>
    </p:spTree>
    <p:extLst>
      <p:ext uri="{BB962C8B-B14F-4D97-AF65-F5344CB8AC3E}">
        <p14:creationId xmlns:p14="http://schemas.microsoft.com/office/powerpoint/2010/main" val="37506870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25" y="274638"/>
            <a:ext cx="8775161" cy="405229"/>
          </a:xfrm>
        </p:spPr>
        <p:txBody>
          <a:bodyPr>
            <a:normAutofit fontScale="90000"/>
          </a:bodyPr>
          <a:lstStyle/>
          <a:p>
            <a:r>
              <a:rPr lang="en-US" sz="3600" dirty="0" smtClean="0"/>
              <a:t>NMR </a:t>
            </a:r>
            <a:r>
              <a:rPr lang="en-US" sz="3600" dirty="0" err="1" smtClean="0"/>
              <a:t>lineshape</a:t>
            </a:r>
            <a:r>
              <a:rPr lang="en-US" sz="3600" dirty="0" smtClean="0"/>
              <a:t> distortion due to saturation</a:t>
            </a:r>
            <a:endParaRPr lang="en-US" sz="36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41</a:t>
            </a:fld>
            <a:endParaRPr lang="en-US"/>
          </a:p>
        </p:txBody>
      </p:sp>
      <p:sp>
        <p:nvSpPr>
          <p:cNvPr id="11" name="Content Placeholder 10"/>
          <p:cNvSpPr txBox="1">
            <a:spLocks noGrp="1"/>
          </p:cNvSpPr>
          <p:nvPr>
            <p:ph idx="1"/>
          </p:nvPr>
        </p:nvSpPr>
        <p:spPr>
          <a:xfrm>
            <a:off x="230925" y="912787"/>
            <a:ext cx="8229600" cy="584776"/>
          </a:xfrm>
          <a:prstGeom prst="rect">
            <a:avLst/>
          </a:prstGeom>
          <a:noFill/>
        </p:spPr>
        <p:txBody>
          <a:bodyPr wrap="square" rtlCol="0">
            <a:spAutoFit/>
          </a:bodyPr>
          <a:lstStyle/>
          <a:p>
            <a:pPr marL="0" indent="0">
              <a:buNone/>
            </a:pPr>
            <a:r>
              <a:rPr lang="en-US" sz="1600" dirty="0" err="1" smtClean="0">
                <a:solidFill>
                  <a:srgbClr val="FF0000"/>
                </a:solidFill>
                <a:latin typeface="Euclid"/>
                <a:cs typeface="Euclid"/>
              </a:rPr>
              <a:t>Provotorov’s</a:t>
            </a:r>
            <a:r>
              <a:rPr lang="en-US" sz="1600" dirty="0" smtClean="0">
                <a:solidFill>
                  <a:srgbClr val="FF0000"/>
                </a:solidFill>
                <a:latin typeface="Euclid"/>
                <a:cs typeface="Euclid"/>
              </a:rPr>
              <a:t> original work yielded (in high-temperature approximation) the distortions of the susceptibility itself due to the saturation of the resonance signal.</a:t>
            </a:r>
            <a:endParaRPr lang="en-US" sz="1600" dirty="0">
              <a:solidFill>
                <a:srgbClr val="FF0000"/>
              </a:solidFill>
              <a:latin typeface="Euclid"/>
              <a:cs typeface="Euclid"/>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99148694"/>
              </p:ext>
            </p:extLst>
          </p:nvPr>
        </p:nvGraphicFramePr>
        <p:xfrm>
          <a:off x="327025" y="1574616"/>
          <a:ext cx="7419975" cy="3228975"/>
        </p:xfrm>
        <a:graphic>
          <a:graphicData uri="http://schemas.openxmlformats.org/presentationml/2006/ole">
            <mc:AlternateContent xmlns:mc="http://schemas.openxmlformats.org/markup-compatibility/2006">
              <mc:Choice xmlns:v="urn:schemas-microsoft-com:vml" Requires="v">
                <p:oleObj spid="_x0000_s113677" name="Equation" r:id="rId3" imgW="5283200" imgH="2298700" progId="Equation.DSMT4">
                  <p:embed/>
                </p:oleObj>
              </mc:Choice>
              <mc:Fallback>
                <p:oleObj name="Equation" r:id="rId3" imgW="5283200" imgH="2298700" progId="Equation.DSMT4">
                  <p:embed/>
                  <p:pic>
                    <p:nvPicPr>
                      <p:cNvPr id="0" name=""/>
                      <p:cNvPicPr/>
                      <p:nvPr/>
                    </p:nvPicPr>
                    <p:blipFill>
                      <a:blip r:embed="rId4"/>
                      <a:stretch>
                        <a:fillRect/>
                      </a:stretch>
                    </p:blipFill>
                    <p:spPr>
                      <a:xfrm>
                        <a:off x="327025" y="1574616"/>
                        <a:ext cx="7419975" cy="3228975"/>
                      </a:xfrm>
                      <a:prstGeom prst="rect">
                        <a:avLst/>
                      </a:prstGeom>
                    </p:spPr>
                  </p:pic>
                </p:oleObj>
              </mc:Fallback>
            </mc:AlternateContent>
          </a:graphicData>
        </a:graphic>
      </p:graphicFrame>
      <p:sp>
        <p:nvSpPr>
          <p:cNvPr id="7" name="TextBox 6"/>
          <p:cNvSpPr txBox="1"/>
          <p:nvPr/>
        </p:nvSpPr>
        <p:spPr>
          <a:xfrm>
            <a:off x="327025" y="5002796"/>
            <a:ext cx="8679061" cy="1200329"/>
          </a:xfrm>
          <a:prstGeom prst="rect">
            <a:avLst/>
          </a:prstGeom>
          <a:noFill/>
        </p:spPr>
        <p:txBody>
          <a:bodyPr wrap="square" rtlCol="0">
            <a:spAutoFit/>
          </a:bodyPr>
          <a:lstStyle/>
          <a:p>
            <a:r>
              <a:rPr lang="en-US" dirty="0" err="1" smtClean="0">
                <a:solidFill>
                  <a:srgbClr val="558ED5"/>
                </a:solidFill>
                <a:latin typeface="Euclid"/>
                <a:cs typeface="Euclid"/>
              </a:rPr>
              <a:t>Abragam</a:t>
            </a:r>
            <a:r>
              <a:rPr lang="en-US" dirty="0" smtClean="0">
                <a:solidFill>
                  <a:srgbClr val="558ED5"/>
                </a:solidFill>
                <a:latin typeface="Euclid"/>
                <a:cs typeface="Euclid"/>
              </a:rPr>
              <a:t> and Goldman (1982) derived, using the density matrix techniques, low-temperature expressions for the moments of the dipolar </a:t>
            </a:r>
            <a:r>
              <a:rPr lang="en-US" dirty="0" err="1" smtClean="0">
                <a:solidFill>
                  <a:srgbClr val="558ED5"/>
                </a:solidFill>
                <a:latin typeface="Euclid"/>
                <a:cs typeface="Euclid"/>
              </a:rPr>
              <a:t>lineshapes</a:t>
            </a:r>
            <a:r>
              <a:rPr lang="en-US" dirty="0" smtClean="0">
                <a:solidFill>
                  <a:srgbClr val="558ED5"/>
                </a:solidFill>
                <a:latin typeface="Euclid"/>
                <a:cs typeface="Euclid"/>
              </a:rPr>
              <a:t>, valid at any spin density and polarization, and for any </a:t>
            </a:r>
            <a:r>
              <a:rPr lang="en-US" dirty="0">
                <a:solidFill>
                  <a:srgbClr val="558ED5"/>
                </a:solidFill>
                <a:latin typeface="Euclid"/>
                <a:cs typeface="Euclid"/>
              </a:rPr>
              <a:t>nuclear </a:t>
            </a:r>
            <a:r>
              <a:rPr lang="en-US" dirty="0" smtClean="0">
                <a:solidFill>
                  <a:srgbClr val="558ED5"/>
                </a:solidFill>
                <a:latin typeface="Euclid"/>
                <a:cs typeface="Euclid"/>
              </a:rPr>
              <a:t>spin species with no </a:t>
            </a:r>
            <a:r>
              <a:rPr lang="en-US" dirty="0" err="1" smtClean="0">
                <a:solidFill>
                  <a:srgbClr val="558ED5"/>
                </a:solidFill>
                <a:latin typeface="Euclid"/>
                <a:cs typeface="Euclid"/>
              </a:rPr>
              <a:t>quadrupole</a:t>
            </a:r>
            <a:r>
              <a:rPr lang="en-US" dirty="0" smtClean="0">
                <a:solidFill>
                  <a:srgbClr val="558ED5"/>
                </a:solidFill>
                <a:latin typeface="Euclid"/>
                <a:cs typeface="Euclid"/>
              </a:rPr>
              <a:t> moment.</a:t>
            </a:r>
            <a:endParaRPr lang="en-US" dirty="0">
              <a:solidFill>
                <a:srgbClr val="558ED5"/>
              </a:solidFill>
              <a:latin typeface="Euclid"/>
              <a:cs typeface="Euclid"/>
            </a:endParaRPr>
          </a:p>
        </p:txBody>
      </p:sp>
    </p:spTree>
    <p:extLst>
      <p:ext uri="{BB962C8B-B14F-4D97-AF65-F5344CB8AC3E}">
        <p14:creationId xmlns:p14="http://schemas.microsoft.com/office/powerpoint/2010/main" val="1299737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11910"/>
            <a:ext cx="7772400" cy="1044988"/>
          </a:xfrm>
        </p:spPr>
        <p:txBody>
          <a:bodyPr/>
          <a:lstStyle/>
          <a:p>
            <a:r>
              <a:rPr lang="en-US" dirty="0" smtClean="0">
                <a:latin typeface="Euclid"/>
                <a:cs typeface="Euclid"/>
              </a:rPr>
              <a:t>Outline</a:t>
            </a:r>
            <a:br>
              <a:rPr lang="en-US" dirty="0" smtClean="0">
                <a:latin typeface="Euclid"/>
                <a:cs typeface="Euclid"/>
              </a:rPr>
            </a:br>
            <a:endParaRPr lang="en-US" sz="1800" dirty="0">
              <a:solidFill>
                <a:srgbClr val="0000FF"/>
              </a:solidFill>
              <a:latin typeface="Euclid"/>
              <a:cs typeface="Euclid"/>
            </a:endParaRPr>
          </a:p>
        </p:txBody>
      </p:sp>
      <p:sp>
        <p:nvSpPr>
          <p:cNvPr id="3" name="Subtitle 2"/>
          <p:cNvSpPr>
            <a:spLocks noGrp="1"/>
          </p:cNvSpPr>
          <p:nvPr>
            <p:ph type="subTitle" idx="1"/>
          </p:nvPr>
        </p:nvSpPr>
        <p:spPr>
          <a:xfrm>
            <a:off x="348639" y="1444448"/>
            <a:ext cx="8338161" cy="4575698"/>
          </a:xfrm>
          <a:ln>
            <a:solidFill>
              <a:srgbClr val="CCFFCC"/>
            </a:solidFill>
          </a:ln>
        </p:spPr>
        <p:txBody>
          <a:bodyPr>
            <a:noAutofit/>
          </a:bodyPr>
          <a:lstStyle/>
          <a:p>
            <a:pPr marL="457200" indent="-457200" algn="l">
              <a:buFont typeface="+mj-lt"/>
              <a:buAutoNum type="arabicPeriod"/>
            </a:pPr>
            <a:r>
              <a:rPr lang="en-US" sz="2400" dirty="0" smtClean="0">
                <a:solidFill>
                  <a:schemeClr val="bg2"/>
                </a:solidFill>
                <a:latin typeface="Euclid"/>
                <a:cs typeface="Euclid"/>
              </a:rPr>
              <a:t>Introduction to spins in solids at low temperature</a:t>
            </a:r>
          </a:p>
          <a:p>
            <a:pPr marL="457200" indent="-457200" algn="l">
              <a:buFont typeface="+mj-lt"/>
              <a:buAutoNum type="arabicPeriod"/>
            </a:pPr>
            <a:r>
              <a:rPr lang="en-US" sz="2400" dirty="0" smtClean="0">
                <a:solidFill>
                  <a:schemeClr val="bg2"/>
                </a:solidFill>
                <a:latin typeface="Euclid"/>
                <a:cs typeface="Euclid"/>
              </a:rPr>
              <a:t>Equal </a:t>
            </a:r>
            <a:r>
              <a:rPr lang="en-US" sz="2400" dirty="0">
                <a:solidFill>
                  <a:schemeClr val="bg2"/>
                </a:solidFill>
                <a:latin typeface="Euclid"/>
                <a:cs typeface="Euclid"/>
              </a:rPr>
              <a:t>spin temperature model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Magnetic </a:t>
            </a:r>
            <a:r>
              <a:rPr lang="en-US" sz="2400" dirty="0">
                <a:solidFill>
                  <a:schemeClr val="bg2"/>
                </a:solidFill>
                <a:latin typeface="Euclid"/>
                <a:cs typeface="Euclid"/>
              </a:rPr>
              <a:t>resonance and relaxation </a:t>
            </a:r>
            <a:r>
              <a:rPr lang="en-US" sz="2400" dirty="0" smtClean="0">
                <a:solidFill>
                  <a:schemeClr val="bg2"/>
                </a:solidFill>
                <a:latin typeface="Euclid"/>
                <a:cs typeface="Euclid"/>
              </a:rPr>
              <a:t>at </a:t>
            </a:r>
            <a:r>
              <a:rPr lang="en-US" sz="2400" dirty="0">
                <a:solidFill>
                  <a:schemeClr val="bg2"/>
                </a:solidFill>
                <a:latin typeface="Euclid"/>
                <a:cs typeface="Euclid"/>
              </a:rPr>
              <a:t>low temperatures</a:t>
            </a:r>
            <a:endParaRPr lang="en-US" sz="2400" dirty="0" smtClean="0">
              <a:solidFill>
                <a:schemeClr val="bg2"/>
              </a:solidFill>
              <a:latin typeface="Euclid"/>
              <a:cs typeface="Euclid"/>
            </a:endParaRPr>
          </a:p>
          <a:p>
            <a:pPr marL="457200" indent="-457200" algn="l">
              <a:buFont typeface="+mj-lt"/>
              <a:buAutoNum type="arabicPeriod"/>
            </a:pPr>
            <a:r>
              <a:rPr lang="en-US" sz="2400" dirty="0" err="1" smtClean="0">
                <a:solidFill>
                  <a:schemeClr val="bg2"/>
                </a:solidFill>
                <a:latin typeface="Euclid"/>
                <a:cs typeface="Euclid"/>
              </a:rPr>
              <a:t>Radiolytic</a:t>
            </a:r>
            <a:r>
              <a:rPr lang="en-US" sz="2400" dirty="0" smtClean="0">
                <a:solidFill>
                  <a:schemeClr val="bg2"/>
                </a:solidFill>
                <a:latin typeface="Euclid"/>
                <a:cs typeface="Euclid"/>
              </a:rPr>
              <a:t> </a:t>
            </a:r>
            <a:r>
              <a:rPr lang="en-US" sz="2400" dirty="0">
                <a:solidFill>
                  <a:schemeClr val="bg2"/>
                </a:solidFill>
                <a:latin typeface="Euclid"/>
                <a:cs typeface="Euclid"/>
              </a:rPr>
              <a:t>paramagnetic impurities usable for </a:t>
            </a:r>
            <a:r>
              <a:rPr lang="en-US" sz="2400" dirty="0" smtClean="0">
                <a:solidFill>
                  <a:schemeClr val="bg2"/>
                </a:solidFill>
                <a:latin typeface="Euclid"/>
                <a:cs typeface="Euclid"/>
              </a:rPr>
              <a:t>DNP</a:t>
            </a:r>
          </a:p>
          <a:p>
            <a:pPr marL="457200" indent="-457200" algn="l">
              <a:buFont typeface="+mj-lt"/>
              <a:buAutoNum type="arabicPeriod"/>
            </a:pPr>
            <a:r>
              <a:rPr lang="en-US" sz="2400" dirty="0" smtClean="0">
                <a:solidFill>
                  <a:schemeClr val="bg2"/>
                </a:solidFill>
                <a:latin typeface="Euclid"/>
                <a:cs typeface="Euclid"/>
              </a:rPr>
              <a:t>Weak </a:t>
            </a:r>
            <a:r>
              <a:rPr lang="en-US" sz="2400" dirty="0">
                <a:solidFill>
                  <a:schemeClr val="bg2"/>
                </a:solidFill>
                <a:latin typeface="Euclid"/>
                <a:cs typeface="Euclid"/>
              </a:rPr>
              <a:t>saturation during NMR polarization </a:t>
            </a:r>
            <a:r>
              <a:rPr lang="en-US" sz="2400" dirty="0" smtClean="0">
                <a:solidFill>
                  <a:schemeClr val="bg2"/>
                </a:solidFill>
                <a:latin typeface="Euclid"/>
                <a:cs typeface="Euclid"/>
              </a:rPr>
              <a:t>measurement</a:t>
            </a:r>
          </a:p>
          <a:p>
            <a:pPr marL="457200" indent="-457200" algn="l">
              <a:buFont typeface="+mj-lt"/>
              <a:buAutoNum type="arabicPeriod"/>
            </a:pPr>
            <a:r>
              <a:rPr lang="en-US" sz="2400" dirty="0" smtClean="0">
                <a:solidFill>
                  <a:srgbClr val="FF0000"/>
                </a:solidFill>
                <a:latin typeface="Euclid"/>
                <a:cs typeface="Euclid"/>
              </a:rPr>
              <a:t>Refrigeration </a:t>
            </a:r>
            <a:r>
              <a:rPr lang="en-US" sz="2400" dirty="0">
                <a:solidFill>
                  <a:srgbClr val="FF0000"/>
                </a:solidFill>
                <a:latin typeface="Euclid"/>
                <a:cs typeface="Euclid"/>
              </a:rPr>
              <a:t>using </a:t>
            </a:r>
            <a:r>
              <a:rPr lang="en-US" sz="2400" dirty="0" smtClean="0">
                <a:solidFill>
                  <a:srgbClr val="FF0000"/>
                </a:solidFill>
                <a:latin typeface="Euclid"/>
                <a:cs typeface="Euclid"/>
              </a:rPr>
              <a:t>quantum fluids</a:t>
            </a:r>
          </a:p>
          <a:p>
            <a:pPr marL="800100" lvl="1" indent="-342900" algn="l">
              <a:buFont typeface="Arial"/>
              <a:buChar char="•"/>
            </a:pPr>
            <a:r>
              <a:rPr lang="en-US" sz="1800" dirty="0" smtClean="0">
                <a:solidFill>
                  <a:srgbClr val="FF0000"/>
                </a:solidFill>
                <a:latin typeface="Euclid"/>
                <a:cs typeface="Euclid"/>
              </a:rPr>
              <a:t>Cooling by evaporating </a:t>
            </a:r>
            <a:r>
              <a:rPr lang="en-US" sz="1800" baseline="30000" dirty="0" smtClean="0">
                <a:solidFill>
                  <a:srgbClr val="FF0000"/>
                </a:solidFill>
                <a:latin typeface="Euclid"/>
                <a:cs typeface="Euclid"/>
              </a:rPr>
              <a:t>4</a:t>
            </a:r>
            <a:r>
              <a:rPr lang="en-US" sz="1800" dirty="0" smtClean="0">
                <a:solidFill>
                  <a:srgbClr val="FF0000"/>
                </a:solidFill>
                <a:latin typeface="Euclid"/>
                <a:cs typeface="Euclid"/>
              </a:rPr>
              <a:t>He superfluid</a:t>
            </a:r>
          </a:p>
          <a:p>
            <a:pPr marL="800100" lvl="1" indent="-342900" algn="l">
              <a:buFont typeface="Arial"/>
              <a:buChar char="•"/>
            </a:pPr>
            <a:r>
              <a:rPr lang="en-US" sz="1800" dirty="0" smtClean="0">
                <a:solidFill>
                  <a:srgbClr val="FF0000"/>
                </a:solidFill>
                <a:latin typeface="Euclid"/>
                <a:cs typeface="Euclid"/>
              </a:rPr>
              <a:t>Refrigeration by superfluid mixtures of </a:t>
            </a:r>
            <a:r>
              <a:rPr lang="en-US" sz="1800" baseline="30000" dirty="0" smtClean="0">
                <a:solidFill>
                  <a:srgbClr val="FF0000"/>
                </a:solidFill>
                <a:latin typeface="Euclid"/>
                <a:cs typeface="Euclid"/>
              </a:rPr>
              <a:t>3</a:t>
            </a:r>
            <a:r>
              <a:rPr lang="en-US" sz="1800" dirty="0" smtClean="0">
                <a:solidFill>
                  <a:srgbClr val="FF0000"/>
                </a:solidFill>
                <a:latin typeface="Euclid"/>
                <a:cs typeface="Euclid"/>
              </a:rPr>
              <a:t>He </a:t>
            </a:r>
            <a:r>
              <a:rPr lang="en-US" sz="1800" dirty="0">
                <a:solidFill>
                  <a:srgbClr val="FF0000"/>
                </a:solidFill>
                <a:latin typeface="Euclid"/>
                <a:cs typeface="Euclid"/>
              </a:rPr>
              <a:t>and </a:t>
            </a:r>
            <a:r>
              <a:rPr lang="en-US" sz="1800" baseline="30000" dirty="0">
                <a:solidFill>
                  <a:srgbClr val="FF0000"/>
                </a:solidFill>
                <a:latin typeface="Euclid"/>
                <a:cs typeface="Euclid"/>
              </a:rPr>
              <a:t>4</a:t>
            </a:r>
            <a:r>
              <a:rPr lang="en-US" sz="1800" dirty="0">
                <a:solidFill>
                  <a:srgbClr val="FF0000"/>
                </a:solidFill>
                <a:latin typeface="Euclid"/>
                <a:cs typeface="Euclid"/>
              </a:rPr>
              <a:t>He (Dilution </a:t>
            </a:r>
            <a:r>
              <a:rPr lang="en-US" sz="1800" dirty="0" smtClean="0">
                <a:solidFill>
                  <a:srgbClr val="FF0000"/>
                </a:solidFill>
                <a:latin typeface="Euclid"/>
                <a:cs typeface="Euclid"/>
              </a:rPr>
              <a:t>refrigeration)</a:t>
            </a:r>
            <a:endParaRPr lang="en-US" sz="1800" dirty="0">
              <a:solidFill>
                <a:srgbClr val="FF0000"/>
              </a:solidFill>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dirty="0">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42</a:t>
            </a:fld>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Tree>
    <p:extLst>
      <p:ext uri="{BB962C8B-B14F-4D97-AF65-F5344CB8AC3E}">
        <p14:creationId xmlns:p14="http://schemas.microsoft.com/office/powerpoint/2010/main" val="14602319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46"/>
            <a:ext cx="8229600" cy="657550"/>
          </a:xfrm>
        </p:spPr>
        <p:txBody>
          <a:bodyPr>
            <a:normAutofit fontScale="90000"/>
          </a:bodyPr>
          <a:lstStyle/>
          <a:p>
            <a:r>
              <a:rPr lang="en-US" dirty="0" smtClean="0">
                <a:latin typeface="Euclid"/>
                <a:cs typeface="Euclid"/>
              </a:rPr>
              <a:t>Refrigeration using quantum fluids</a:t>
            </a:r>
            <a:endParaRPr lang="en-US" dirty="0">
              <a:latin typeface="Euclid"/>
              <a:cs typeface="Euclid"/>
            </a:endParaRPr>
          </a:p>
        </p:txBody>
      </p:sp>
      <p:sp>
        <p:nvSpPr>
          <p:cNvPr id="3" name="Content Placeholder 2"/>
          <p:cNvSpPr>
            <a:spLocks noGrp="1"/>
          </p:cNvSpPr>
          <p:nvPr>
            <p:ph idx="1"/>
          </p:nvPr>
        </p:nvSpPr>
        <p:spPr>
          <a:xfrm>
            <a:off x="0" y="902570"/>
            <a:ext cx="9143999" cy="5248532"/>
          </a:xfrm>
        </p:spPr>
        <p:txBody>
          <a:bodyPr>
            <a:normAutofit fontScale="55000" lnSpcReduction="20000"/>
          </a:bodyPr>
          <a:lstStyle/>
          <a:p>
            <a:pPr>
              <a:spcAft>
                <a:spcPts val="600"/>
              </a:spcAft>
            </a:pPr>
            <a:r>
              <a:rPr lang="en-US" dirty="0" smtClean="0">
                <a:latin typeface="Euclid"/>
                <a:cs typeface="Euclid"/>
              </a:rPr>
              <a:t>Low lattice temperature </a:t>
            </a:r>
            <a:r>
              <a:rPr lang="en-US" i="1" dirty="0" smtClean="0">
                <a:latin typeface="Euclid"/>
                <a:cs typeface="Euclid"/>
              </a:rPr>
              <a:t>T</a:t>
            </a:r>
            <a:r>
              <a:rPr lang="en-US" i="1" baseline="-25000" dirty="0" smtClean="0">
                <a:latin typeface="Euclid"/>
                <a:cs typeface="Euclid"/>
              </a:rPr>
              <a:t>L</a:t>
            </a:r>
            <a:r>
              <a:rPr lang="en-US" dirty="0" smtClean="0">
                <a:latin typeface="Euclid"/>
                <a:cs typeface="Euclid"/>
              </a:rPr>
              <a:t> ≤ 1 K requires particular care in </a:t>
            </a:r>
            <a:r>
              <a:rPr lang="en-US" dirty="0" smtClean="0">
                <a:solidFill>
                  <a:srgbClr val="FF0000"/>
                </a:solidFill>
                <a:latin typeface="Euclid"/>
                <a:cs typeface="Euclid"/>
              </a:rPr>
              <a:t>heat transfer </a:t>
            </a:r>
            <a:r>
              <a:rPr lang="en-US" dirty="0" smtClean="0">
                <a:latin typeface="Euclid"/>
                <a:cs typeface="Euclid"/>
              </a:rPr>
              <a:t>and </a:t>
            </a:r>
            <a:br>
              <a:rPr lang="en-US" dirty="0" smtClean="0">
                <a:latin typeface="Euclid"/>
                <a:cs typeface="Euclid"/>
              </a:rPr>
            </a:br>
            <a:r>
              <a:rPr lang="en-US" dirty="0" smtClean="0">
                <a:solidFill>
                  <a:srgbClr val="FF0000"/>
                </a:solidFill>
                <a:latin typeface="Euclid"/>
                <a:cs typeface="Euclid"/>
              </a:rPr>
              <a:t>cooling power</a:t>
            </a:r>
          </a:p>
          <a:p>
            <a:pPr>
              <a:spcAft>
                <a:spcPts val="600"/>
              </a:spcAft>
            </a:pPr>
            <a:r>
              <a:rPr lang="en-US" dirty="0" smtClean="0">
                <a:solidFill>
                  <a:srgbClr val="0000FF"/>
                </a:solidFill>
                <a:latin typeface="Euclid"/>
                <a:cs typeface="Euclid"/>
              </a:rPr>
              <a:t>Boiling bath of </a:t>
            </a:r>
            <a:r>
              <a:rPr lang="en-US" baseline="30000" dirty="0" smtClean="0">
                <a:solidFill>
                  <a:srgbClr val="0000FF"/>
                </a:solidFill>
                <a:latin typeface="Euclid"/>
                <a:cs typeface="Euclid"/>
              </a:rPr>
              <a:t>4</a:t>
            </a:r>
            <a:r>
              <a:rPr lang="en-US" dirty="0" smtClean="0">
                <a:solidFill>
                  <a:srgbClr val="0000FF"/>
                </a:solidFill>
                <a:latin typeface="Euclid"/>
                <a:cs typeface="Euclid"/>
              </a:rPr>
              <a:t>He solves both: </a:t>
            </a:r>
          </a:p>
          <a:p>
            <a:pPr lvl="1">
              <a:spcAft>
                <a:spcPts val="600"/>
              </a:spcAft>
            </a:pPr>
            <a:r>
              <a:rPr lang="en-US" dirty="0" err="1" smtClean="0">
                <a:latin typeface="Euclid"/>
                <a:cs typeface="Euclid"/>
              </a:rPr>
              <a:t>Kapitza</a:t>
            </a:r>
            <a:r>
              <a:rPr lang="en-US" dirty="0" smtClean="0">
                <a:latin typeface="Euclid"/>
                <a:cs typeface="Euclid"/>
              </a:rPr>
              <a:t> conductance ≈ </a:t>
            </a:r>
            <a:r>
              <a:rPr lang="en-US" i="1" dirty="0" smtClean="0">
                <a:latin typeface="Euclid"/>
                <a:cs typeface="Euclid"/>
              </a:rPr>
              <a:t>T</a:t>
            </a:r>
            <a:r>
              <a:rPr lang="en-US" baseline="30000" dirty="0" smtClean="0">
                <a:latin typeface="Euclid"/>
                <a:cs typeface="Euclid"/>
              </a:rPr>
              <a:t>4</a:t>
            </a:r>
            <a:r>
              <a:rPr lang="en-US" dirty="0" smtClean="0">
                <a:latin typeface="Euclid"/>
                <a:cs typeface="Euclid"/>
              </a:rPr>
              <a:t> , excellent heat transport by two-fluid convection</a:t>
            </a:r>
          </a:p>
          <a:p>
            <a:pPr lvl="1">
              <a:spcAft>
                <a:spcPts val="600"/>
              </a:spcAft>
            </a:pPr>
            <a:r>
              <a:rPr lang="en-US" dirty="0" smtClean="0">
                <a:latin typeface="Euclid"/>
                <a:cs typeface="Euclid"/>
              </a:rPr>
              <a:t>Nucleate boiling limit is quite high; boiling heat transfer is also good</a:t>
            </a:r>
          </a:p>
          <a:p>
            <a:pPr lvl="1">
              <a:spcAft>
                <a:spcPts val="600"/>
              </a:spcAft>
            </a:pPr>
            <a:r>
              <a:rPr lang="en-US" dirty="0" smtClean="0">
                <a:latin typeface="Euclid"/>
                <a:cs typeface="Euclid"/>
              </a:rPr>
              <a:t>High burnout heat flux</a:t>
            </a:r>
          </a:p>
          <a:p>
            <a:pPr lvl="1">
              <a:spcAft>
                <a:spcPts val="600"/>
              </a:spcAft>
            </a:pPr>
            <a:r>
              <a:rPr lang="en-US" dirty="0" smtClean="0">
                <a:latin typeface="Euclid"/>
                <a:cs typeface="Euclid"/>
              </a:rPr>
              <a:t>Large latent heat = 80 J/mol, =&gt; very powerful refrigerators</a:t>
            </a:r>
          </a:p>
          <a:p>
            <a:pPr lvl="1">
              <a:spcAft>
                <a:spcPts val="600"/>
              </a:spcAft>
            </a:pPr>
            <a:r>
              <a:rPr lang="en-US" dirty="0" smtClean="0">
                <a:latin typeface="Euclid"/>
                <a:cs typeface="Euclid"/>
              </a:rPr>
              <a:t>Important developments were made by </a:t>
            </a:r>
            <a:r>
              <a:rPr lang="en-US" dirty="0" err="1" smtClean="0">
                <a:latin typeface="Euclid"/>
                <a:cs typeface="Euclid"/>
              </a:rPr>
              <a:t>Roubeau</a:t>
            </a:r>
            <a:r>
              <a:rPr lang="en-US" dirty="0" smtClean="0">
                <a:latin typeface="Euclid"/>
                <a:cs typeface="Euclid"/>
              </a:rPr>
              <a:t> (1968)</a:t>
            </a:r>
          </a:p>
          <a:p>
            <a:pPr>
              <a:spcAft>
                <a:spcPts val="600"/>
              </a:spcAft>
            </a:pPr>
            <a:r>
              <a:rPr lang="en-US" dirty="0" smtClean="0">
                <a:solidFill>
                  <a:srgbClr val="0000FF"/>
                </a:solidFill>
                <a:latin typeface="Euclid"/>
                <a:cs typeface="Euclid"/>
              </a:rPr>
              <a:t>Boiling bath of </a:t>
            </a:r>
            <a:r>
              <a:rPr lang="en-US" baseline="30000" dirty="0" smtClean="0">
                <a:solidFill>
                  <a:srgbClr val="0000FF"/>
                </a:solidFill>
                <a:latin typeface="Euclid"/>
                <a:cs typeface="Euclid"/>
              </a:rPr>
              <a:t>3</a:t>
            </a:r>
            <a:r>
              <a:rPr lang="en-US" dirty="0" smtClean="0">
                <a:solidFill>
                  <a:srgbClr val="0000FF"/>
                </a:solidFill>
                <a:latin typeface="Euclid"/>
                <a:cs typeface="Euclid"/>
              </a:rPr>
              <a:t>He enabled to get even higher polarizations in glassy hydrocarbons</a:t>
            </a:r>
          </a:p>
          <a:p>
            <a:pPr lvl="1">
              <a:spcAft>
                <a:spcPts val="600"/>
              </a:spcAft>
            </a:pPr>
            <a:r>
              <a:rPr lang="en-US" dirty="0" smtClean="0">
                <a:latin typeface="Euclid"/>
                <a:cs typeface="Euclid"/>
              </a:rPr>
              <a:t>Hydrogen content larger than that of LMN</a:t>
            </a:r>
          </a:p>
          <a:p>
            <a:pPr lvl="1">
              <a:spcAft>
                <a:spcPts val="600"/>
              </a:spcAft>
            </a:pPr>
            <a:r>
              <a:rPr lang="en-US" dirty="0" smtClean="0">
                <a:latin typeface="Euclid"/>
                <a:cs typeface="Euclid"/>
              </a:rPr>
              <a:t>Lower cooling power and large boiling heat resistance, but dynamic cooling required less microwave power; cooling is mainly by boiling in 2-phase flow</a:t>
            </a:r>
          </a:p>
          <a:p>
            <a:pPr lvl="1">
              <a:spcAft>
                <a:spcPts val="600"/>
              </a:spcAft>
            </a:pPr>
            <a:r>
              <a:rPr lang="en-US" dirty="0" smtClean="0">
                <a:latin typeface="Euclid"/>
                <a:cs typeface="Euclid"/>
              </a:rPr>
              <a:t>Early development was made by </a:t>
            </a:r>
            <a:r>
              <a:rPr lang="en-US" dirty="0" err="1" smtClean="0">
                <a:latin typeface="Euclid"/>
                <a:cs typeface="Euclid"/>
              </a:rPr>
              <a:t>Roubeau</a:t>
            </a:r>
            <a:r>
              <a:rPr lang="en-US" dirty="0" smtClean="0">
                <a:latin typeface="Euclid"/>
                <a:cs typeface="Euclid"/>
              </a:rPr>
              <a:t> and </a:t>
            </a:r>
            <a:r>
              <a:rPr lang="en-US" dirty="0" err="1" smtClean="0">
                <a:latin typeface="Euclid"/>
                <a:cs typeface="Euclid"/>
              </a:rPr>
              <a:t>Masaike</a:t>
            </a:r>
            <a:r>
              <a:rPr lang="en-US" dirty="0" smtClean="0">
                <a:latin typeface="Euclid"/>
                <a:cs typeface="Euclid"/>
              </a:rPr>
              <a:t> (1970)</a:t>
            </a:r>
          </a:p>
          <a:p>
            <a:pPr>
              <a:spcAft>
                <a:spcPts val="600"/>
              </a:spcAft>
            </a:pPr>
            <a:r>
              <a:rPr lang="en-US" dirty="0" smtClean="0">
                <a:solidFill>
                  <a:srgbClr val="0000FF"/>
                </a:solidFill>
                <a:latin typeface="Euclid"/>
                <a:cs typeface="Euclid"/>
              </a:rPr>
              <a:t>Dilution refrigeration yielded even better DNP</a:t>
            </a:r>
          </a:p>
          <a:p>
            <a:pPr lvl="1">
              <a:spcAft>
                <a:spcPts val="600"/>
              </a:spcAft>
            </a:pPr>
            <a:r>
              <a:rPr lang="en-US" dirty="0" err="1" smtClean="0">
                <a:latin typeface="Euclid"/>
                <a:cs typeface="Euclid"/>
              </a:rPr>
              <a:t>Kapitza</a:t>
            </a:r>
            <a:r>
              <a:rPr lang="en-US" dirty="0" smtClean="0">
                <a:latin typeface="Euclid"/>
                <a:cs typeface="Euclid"/>
              </a:rPr>
              <a:t> conductance ≈ </a:t>
            </a:r>
            <a:r>
              <a:rPr lang="en-US" i="1" dirty="0" smtClean="0">
                <a:latin typeface="Euclid"/>
                <a:cs typeface="Euclid"/>
              </a:rPr>
              <a:t>T</a:t>
            </a:r>
            <a:r>
              <a:rPr lang="en-US" baseline="30000" dirty="0" smtClean="0">
                <a:latin typeface="Euclid"/>
                <a:cs typeface="Euclid"/>
              </a:rPr>
              <a:t>4</a:t>
            </a:r>
            <a:r>
              <a:rPr lang="en-US" dirty="0" smtClean="0">
                <a:latin typeface="Euclid"/>
                <a:cs typeface="Euclid"/>
              </a:rPr>
              <a:t> , excellent heat transport by convection of the dilute solution</a:t>
            </a:r>
          </a:p>
          <a:p>
            <a:pPr lvl="1">
              <a:spcAft>
                <a:spcPts val="600"/>
              </a:spcAft>
            </a:pPr>
            <a:r>
              <a:rPr lang="en-US" dirty="0" smtClean="0">
                <a:latin typeface="Euclid"/>
                <a:cs typeface="Euclid"/>
              </a:rPr>
              <a:t>Large cooling power proportional to </a:t>
            </a:r>
            <a:r>
              <a:rPr lang="en-US" i="1" dirty="0" smtClean="0">
                <a:latin typeface="Euclid"/>
                <a:cs typeface="Euclid"/>
              </a:rPr>
              <a:t>T</a:t>
            </a:r>
            <a:r>
              <a:rPr lang="en-US" baseline="30000" dirty="0" smtClean="0">
                <a:latin typeface="Euclid"/>
                <a:cs typeface="Euclid"/>
              </a:rPr>
              <a:t>4</a:t>
            </a:r>
            <a:r>
              <a:rPr lang="en-US" dirty="0" smtClean="0">
                <a:latin typeface="Euclid"/>
                <a:cs typeface="Euclid"/>
              </a:rPr>
              <a:t> </a:t>
            </a:r>
          </a:p>
          <a:p>
            <a:pPr lvl="1">
              <a:spcAft>
                <a:spcPts val="600"/>
              </a:spcAft>
            </a:pPr>
            <a:r>
              <a:rPr lang="en-US" dirty="0" smtClean="0">
                <a:latin typeface="Euclid"/>
                <a:cs typeface="Euclid"/>
              </a:rPr>
              <a:t>Breakthrough in design by Niinikoski (1974)</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43</a:t>
            </a:fld>
            <a:endParaRPr lang="en-US">
              <a:latin typeface="Euclid"/>
              <a:cs typeface="Eucli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srcRect/>
          <a:stretch>
            <a:fillRect/>
          </a:stretch>
        </p:blipFill>
        <p:spPr bwMode="auto">
          <a:xfrm>
            <a:off x="5221288" y="638175"/>
            <a:ext cx="3546475" cy="5797550"/>
          </a:xfrm>
          <a:prstGeom prst="rect">
            <a:avLst/>
          </a:prstGeom>
          <a:noFill/>
          <a:ln w="9525">
            <a:noFill/>
            <a:miter lim="800000"/>
            <a:headEnd/>
            <a:tailEnd/>
          </a:ln>
        </p:spPr>
      </p:pic>
      <p:sp>
        <p:nvSpPr>
          <p:cNvPr id="9219" name="Rectangle 3"/>
          <p:cNvSpPr>
            <a:spLocks/>
          </p:cNvSpPr>
          <p:nvPr/>
        </p:nvSpPr>
        <p:spPr bwMode="auto">
          <a:xfrm>
            <a:off x="5770563" y="92075"/>
            <a:ext cx="2981325" cy="411163"/>
          </a:xfrm>
          <a:prstGeom prst="rect">
            <a:avLst/>
          </a:prstGeom>
          <a:noFill/>
          <a:ln w="9525">
            <a:noFill/>
            <a:miter lim="800000"/>
            <a:headEnd/>
            <a:tailEnd/>
          </a:ln>
        </p:spPr>
        <p:txBody>
          <a:bodyPr lIns="0" tIns="0" rIns="0" bIns="0" anchor="ctr">
            <a:prstTxWarp prst="textNoShape">
              <a:avLst/>
            </a:prstTxWarp>
          </a:bodyPr>
          <a:lstStyle/>
          <a:p>
            <a:pPr defTabSz="822325"/>
            <a:r>
              <a:rPr lang="en-US" sz="2100">
                <a:solidFill>
                  <a:srgbClr val="1A09FC"/>
                </a:solidFill>
                <a:latin typeface="Chalkboard" pitchFamily="22" charset="0"/>
                <a:sym typeface="Chalkboard" pitchFamily="22" charset="0"/>
              </a:rPr>
              <a:t>UVA/SLAC/JLAB Target</a:t>
            </a:r>
          </a:p>
        </p:txBody>
      </p:sp>
      <p:pic>
        <p:nvPicPr>
          <p:cNvPr id="9220" name="Picture 4"/>
          <p:cNvPicPr>
            <a:picLocks noChangeAspect="1" noChangeArrowheads="1"/>
          </p:cNvPicPr>
          <p:nvPr/>
        </p:nvPicPr>
        <p:blipFill>
          <a:blip r:embed="rId5"/>
          <a:srcRect/>
          <a:stretch>
            <a:fillRect/>
          </a:stretch>
        </p:blipFill>
        <p:spPr bwMode="auto">
          <a:xfrm>
            <a:off x="171450" y="468313"/>
            <a:ext cx="4710113" cy="6138862"/>
          </a:xfrm>
          <a:prstGeom prst="rect">
            <a:avLst/>
          </a:prstGeom>
          <a:noFill/>
          <a:ln w="9525">
            <a:noFill/>
            <a:miter lim="800000"/>
            <a:headEnd/>
            <a:tailEnd/>
          </a:ln>
        </p:spPr>
      </p:pic>
      <p:graphicFrame>
        <p:nvGraphicFramePr>
          <p:cNvPr id="9221" name="Object 5"/>
          <p:cNvGraphicFramePr>
            <a:graphicFrameLocks noGrp="1" noChangeAspect="1"/>
          </p:cNvGraphicFramePr>
          <p:nvPr>
            <p:ph/>
          </p:nvPr>
        </p:nvGraphicFramePr>
        <p:xfrm>
          <a:off x="4495800" y="3165475"/>
          <a:ext cx="149225" cy="68263"/>
        </p:xfrm>
        <a:graphic>
          <a:graphicData uri="http://schemas.openxmlformats.org/presentationml/2006/ole">
            <mc:AlternateContent xmlns:mc="http://schemas.openxmlformats.org/markup-compatibility/2006">
              <mc:Choice xmlns:v="urn:schemas-microsoft-com:vml" Requires="v">
                <p:oleObj spid="_x0000_s36951" name="Package" r:id="rId6" imgW="1066680" imgH="485640" progId="Package">
                  <p:embed/>
                </p:oleObj>
              </mc:Choice>
              <mc:Fallback>
                <p:oleObj name="Package" r:id="rId6" imgW="1066680" imgH="485640" progId="Package">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165475"/>
                        <a:ext cx="149225" cy="682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8 September 2013</a:t>
            </a:r>
            <a:endParaRPr lang="en-US"/>
          </a:p>
        </p:txBody>
      </p:sp>
      <p:sp>
        <p:nvSpPr>
          <p:cNvPr id="3" name="Footer Placeholder 2"/>
          <p:cNvSpPr>
            <a:spLocks noGrp="1"/>
          </p:cNvSpPr>
          <p:nvPr>
            <p:ph type="ftr" sz="quarter" idx="11"/>
          </p:nvPr>
        </p:nvSpPr>
        <p:spPr/>
        <p:txBody>
          <a:bodyPr/>
          <a:lstStyle/>
          <a:p>
            <a:r>
              <a:rPr lang="en-US" smtClean="0"/>
              <a:t>Tapio Niinikoski</a:t>
            </a:r>
            <a:endParaRPr lang="en-US"/>
          </a:p>
        </p:txBody>
      </p:sp>
      <p:sp>
        <p:nvSpPr>
          <p:cNvPr id="4" name="Slide Number Placeholder 3"/>
          <p:cNvSpPr>
            <a:spLocks noGrp="1"/>
          </p:cNvSpPr>
          <p:nvPr>
            <p:ph type="sldNum" sz="quarter" idx="12"/>
          </p:nvPr>
        </p:nvSpPr>
        <p:spPr/>
        <p:txBody>
          <a:bodyPr/>
          <a:lstStyle/>
          <a:p>
            <a:fld id="{0301FF19-0900-984E-912F-5AFC9970763C}" type="slidenum">
              <a:rPr lang="en-US" smtClean="0"/>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SMCryostat_95"/>
          <p:cNvPicPr>
            <a:picLocks noChangeAspect="1" noChangeArrowheads="1"/>
          </p:cNvPicPr>
          <p:nvPr/>
        </p:nvPicPr>
        <p:blipFill>
          <a:blip r:embed="rId3"/>
          <a:srcRect/>
          <a:stretch>
            <a:fillRect/>
          </a:stretch>
        </p:blipFill>
        <p:spPr bwMode="auto">
          <a:xfrm>
            <a:off x="8764" y="162121"/>
            <a:ext cx="9135236" cy="6458898"/>
          </a:xfrm>
          <a:prstGeom prst="rect">
            <a:avLst/>
          </a:prstGeom>
          <a:noFill/>
        </p:spPr>
      </p:pic>
      <p:sp>
        <p:nvSpPr>
          <p:cNvPr id="2" name="Date Placeholder 1"/>
          <p:cNvSpPr>
            <a:spLocks noGrp="1"/>
          </p:cNvSpPr>
          <p:nvPr>
            <p:ph type="dt" sz="half" idx="10"/>
          </p:nvPr>
        </p:nvSpPr>
        <p:spPr/>
        <p:txBody>
          <a:bodyPr/>
          <a:lstStyle/>
          <a:p>
            <a:r>
              <a:rPr lang="en-US" smtClean="0"/>
              <a:t>8 September 2013</a:t>
            </a:r>
            <a:endParaRPr lang="en-US"/>
          </a:p>
        </p:txBody>
      </p:sp>
      <p:sp>
        <p:nvSpPr>
          <p:cNvPr id="3" name="Footer Placeholder 2"/>
          <p:cNvSpPr>
            <a:spLocks noGrp="1"/>
          </p:cNvSpPr>
          <p:nvPr>
            <p:ph type="ftr" sz="quarter" idx="11"/>
          </p:nvPr>
        </p:nvSpPr>
        <p:spPr/>
        <p:txBody>
          <a:bodyPr/>
          <a:lstStyle/>
          <a:p>
            <a:r>
              <a:rPr lang="en-US" smtClean="0"/>
              <a:t>Tapio Niinikoski</a:t>
            </a:r>
            <a:endParaRPr lang="en-US"/>
          </a:p>
        </p:txBody>
      </p:sp>
      <p:sp>
        <p:nvSpPr>
          <p:cNvPr id="4" name="Slide Number Placeholder 3"/>
          <p:cNvSpPr>
            <a:spLocks noGrp="1"/>
          </p:cNvSpPr>
          <p:nvPr>
            <p:ph type="sldNum" sz="quarter" idx="12"/>
          </p:nvPr>
        </p:nvSpPr>
        <p:spPr/>
        <p:txBody>
          <a:bodyPr/>
          <a:lstStyle/>
          <a:p>
            <a:fld id="{943E1B12-68C8-754D-9DDB-AEB510998836}"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clid"/>
                <a:cs typeface="Euclid"/>
              </a:rPr>
              <a:t>COMPASS PT magnet</a:t>
            </a:r>
            <a:endParaRPr lang="en-US" dirty="0">
              <a:latin typeface="Euclid"/>
              <a:cs typeface="Euclid"/>
            </a:endParaRPr>
          </a:p>
        </p:txBody>
      </p:sp>
      <p:pic>
        <p:nvPicPr>
          <p:cNvPr id="7" name="Content Placeholder 6" descr="p2005_12_07_12h26_51_s.jpg"/>
          <p:cNvPicPr>
            <a:picLocks noGrp="1" noChangeAspect="1"/>
          </p:cNvPicPr>
          <p:nvPr>
            <p:ph idx="1"/>
          </p:nvPr>
        </p:nvPicPr>
        <p:blipFill>
          <a:blip r:embed="rId2"/>
          <a:srcRect l="-18187" r="-18187"/>
          <a:stretch>
            <a:fillRect/>
          </a:stretch>
        </p:blipFill>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46</a:t>
            </a:fld>
            <a:endParaRPr lang="en-US">
              <a:latin typeface="Euclid"/>
              <a:cs typeface="Euclid"/>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6490"/>
          </a:xfrm>
        </p:spPr>
        <p:txBody>
          <a:bodyPr>
            <a:normAutofit fontScale="90000"/>
          </a:bodyPr>
          <a:lstStyle/>
          <a:p>
            <a:r>
              <a:rPr lang="en-US" sz="3600" dirty="0" smtClean="0">
                <a:latin typeface="Euclid"/>
                <a:cs typeface="Euclid"/>
              </a:rPr>
              <a:t>SMC DR in COMPASS magnet</a:t>
            </a:r>
            <a:endParaRPr lang="en-US" sz="3600" dirty="0">
              <a:latin typeface="Euclid"/>
              <a:cs typeface="Euclid"/>
            </a:endParaRPr>
          </a:p>
        </p:txBody>
      </p:sp>
      <p:pic>
        <p:nvPicPr>
          <p:cNvPr id="7" name="Content Placeholder 6" descr="COMPASS-PT20Apr07a.jpg"/>
          <p:cNvPicPr>
            <a:picLocks noGrp="1" noChangeAspect="1"/>
          </p:cNvPicPr>
          <p:nvPr>
            <p:ph idx="1"/>
          </p:nvPr>
        </p:nvPicPr>
        <p:blipFill>
          <a:blip r:embed="rId2"/>
          <a:srcRect l="-18187" r="-18187"/>
          <a:stretch>
            <a:fillRect/>
          </a:stretch>
        </p:blipFill>
        <p:spPr>
          <a:xfrm>
            <a:off x="-1404221" y="576490"/>
            <a:ext cx="11429855" cy="6285980"/>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47</a:t>
            </a:fld>
            <a:endParaRPr lang="en-US">
              <a:latin typeface="Euclid"/>
              <a:cs typeface="Eucli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2980"/>
          </a:xfrm>
        </p:spPr>
        <p:txBody>
          <a:bodyPr>
            <a:normAutofit fontScale="90000"/>
          </a:bodyPr>
          <a:lstStyle/>
          <a:p>
            <a:r>
              <a:rPr lang="en-US" dirty="0" smtClean="0">
                <a:latin typeface="Euclid"/>
                <a:cs typeface="Euclid"/>
              </a:rPr>
              <a:t>COMPASS PT in operation</a:t>
            </a:r>
            <a:endParaRPr lang="en-US" dirty="0">
              <a:latin typeface="Euclid"/>
              <a:cs typeface="Euclid"/>
            </a:endParaRPr>
          </a:p>
        </p:txBody>
      </p:sp>
      <p:pic>
        <p:nvPicPr>
          <p:cNvPr id="7" name="Content Placeholder 6" descr="COMPASS-PT20Apr07b.jpg"/>
          <p:cNvPicPr>
            <a:picLocks noGrp="1" noChangeAspect="1"/>
          </p:cNvPicPr>
          <p:nvPr>
            <p:ph idx="1"/>
          </p:nvPr>
        </p:nvPicPr>
        <p:blipFill>
          <a:blip r:embed="rId2"/>
          <a:srcRect l="-18187" r="-18187"/>
          <a:stretch>
            <a:fillRect/>
          </a:stretch>
        </p:blipFill>
        <p:spPr>
          <a:xfrm>
            <a:off x="-1523371" y="562980"/>
            <a:ext cx="11454421" cy="6299490"/>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48</a:t>
            </a:fld>
            <a:endParaRPr lang="en-US">
              <a:latin typeface="Euclid"/>
              <a:cs typeface="Euclid"/>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60550" cy="630530"/>
          </a:xfrm>
        </p:spPr>
        <p:txBody>
          <a:bodyPr>
            <a:normAutofit fontScale="90000"/>
          </a:bodyPr>
          <a:lstStyle/>
          <a:p>
            <a:r>
              <a:rPr lang="en-US" dirty="0" smtClean="0">
                <a:latin typeface="Euclid"/>
                <a:cs typeface="Euclid"/>
              </a:rPr>
              <a:t>COMPASS triple-cell cavity</a:t>
            </a:r>
            <a:endParaRPr lang="en-US" dirty="0">
              <a:latin typeface="Euclid"/>
              <a:cs typeface="Euclid"/>
            </a:endParaRPr>
          </a:p>
        </p:txBody>
      </p:sp>
      <p:pic>
        <p:nvPicPr>
          <p:cNvPr id="7" name="Content Placeholder 6" descr="COMPASS-PT-Cavity-3-cell.jpg"/>
          <p:cNvPicPr>
            <a:picLocks noGrp="1" noChangeAspect="1"/>
          </p:cNvPicPr>
          <p:nvPr>
            <p:ph idx="1"/>
          </p:nvPr>
        </p:nvPicPr>
        <p:blipFill>
          <a:blip r:embed="rId2"/>
          <a:srcRect l="-10459" r="-10459"/>
          <a:stretch>
            <a:fillRect/>
          </a:stretch>
        </p:blipFill>
        <p:spPr>
          <a:xfrm>
            <a:off x="-806583" y="905168"/>
            <a:ext cx="10824089" cy="5952832"/>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49</a:t>
            </a:fld>
            <a:endParaRPr lang="en-US">
              <a:latin typeface="Euclid"/>
              <a:cs typeface="Eucli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8034" y="75406"/>
            <a:ext cx="3058765" cy="746436"/>
          </a:xfrm>
        </p:spPr>
        <p:txBody>
          <a:bodyPr>
            <a:normAutofit fontScale="90000"/>
          </a:bodyPr>
          <a:lstStyle/>
          <a:p>
            <a:r>
              <a:rPr lang="en-US" dirty="0" smtClean="0"/>
              <a:t>Franz Lehar</a:t>
            </a:r>
            <a:endParaRPr lang="en-US" sz="2000" dirty="0"/>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5</a:t>
            </a:fld>
            <a:endParaRPr lang="en-US"/>
          </a:p>
        </p:txBody>
      </p:sp>
      <p:pic>
        <p:nvPicPr>
          <p:cNvPr id="13" name="Content Placeholder 12" descr="Lehar-Prague.jpg"/>
          <p:cNvPicPr>
            <a:picLocks noGrp="1" noChangeAspect="1"/>
          </p:cNvPicPr>
          <p:nvPr>
            <p:ph idx="1"/>
          </p:nvPr>
        </p:nvPicPr>
        <p:blipFill>
          <a:blip r:embed="rId2">
            <a:extLst>
              <a:ext uri="{28A0092B-C50C-407E-A947-70E740481C1C}">
                <a14:useLocalDpi xmlns:a14="http://schemas.microsoft.com/office/drawing/2010/main" val="0"/>
              </a:ext>
            </a:extLst>
          </a:blip>
          <a:srcRect t="5023" b="5023"/>
          <a:stretch>
            <a:fillRect/>
          </a:stretch>
        </p:blipFill>
        <p:spPr>
          <a:xfrm>
            <a:off x="0" y="0"/>
            <a:ext cx="4604155" cy="5466477"/>
          </a:xfrm>
        </p:spPr>
      </p:pic>
      <p:sp>
        <p:nvSpPr>
          <p:cNvPr id="14" name="TextBox 13"/>
          <p:cNvSpPr txBox="1"/>
          <p:nvPr/>
        </p:nvSpPr>
        <p:spPr>
          <a:xfrm>
            <a:off x="4604155" y="1220307"/>
            <a:ext cx="4634787" cy="5632312"/>
          </a:xfrm>
          <a:prstGeom prst="rect">
            <a:avLst/>
          </a:prstGeom>
          <a:noFill/>
        </p:spPr>
        <p:txBody>
          <a:bodyPr wrap="square" rtlCol="0">
            <a:spAutoFit/>
          </a:bodyPr>
          <a:lstStyle/>
          <a:p>
            <a:pPr marL="285750" indent="-285750">
              <a:buFont typeface="Arial"/>
              <a:buChar char="•"/>
            </a:pPr>
            <a:r>
              <a:rPr lang="en-US" dirty="0" smtClean="0">
                <a:latin typeface="Euclid"/>
                <a:cs typeface="Euclid"/>
              </a:rPr>
              <a:t>Obituary was published by CTU in </a:t>
            </a:r>
            <a:r>
              <a:rPr lang="en-US" dirty="0">
                <a:latin typeface="Euclid"/>
                <a:cs typeface="Euclid"/>
                <a:hlinkClick r:id="rId3"/>
              </a:rPr>
              <a:t>http://www.utef.cvut.cz/en/index.php?Ns=406&amp;id=</a:t>
            </a:r>
            <a:r>
              <a:rPr lang="en-US" dirty="0" smtClean="0">
                <a:latin typeface="Euclid"/>
                <a:cs typeface="Euclid"/>
                <a:hlinkClick r:id="rId3"/>
              </a:rPr>
              <a:t>1000028</a:t>
            </a:r>
            <a:endParaRPr lang="en-US" dirty="0" smtClean="0">
              <a:latin typeface="Euclid"/>
              <a:cs typeface="Euclid"/>
            </a:endParaRPr>
          </a:p>
          <a:p>
            <a:pPr marL="285750" indent="-285750">
              <a:buFont typeface="Arial"/>
              <a:buChar char="•"/>
            </a:pPr>
            <a:r>
              <a:rPr lang="en-US" dirty="0" smtClean="0">
                <a:latin typeface="Euclid"/>
                <a:cs typeface="Euclid"/>
              </a:rPr>
              <a:t>One of the examples of the perfection of Franz’s work is his publication “Proton-proton Data Measured by the </a:t>
            </a:r>
            <a:r>
              <a:rPr lang="en-US" dirty="0" err="1" smtClean="0">
                <a:latin typeface="Euclid"/>
                <a:cs typeface="Euclid"/>
              </a:rPr>
              <a:t>Saclay</a:t>
            </a:r>
            <a:r>
              <a:rPr lang="en-US" dirty="0" smtClean="0">
                <a:latin typeface="Euclid"/>
                <a:cs typeface="Euclid"/>
              </a:rPr>
              <a:t> Nucleon-nucleon Collaboration at </a:t>
            </a:r>
            <a:r>
              <a:rPr lang="en-US" dirty="0" err="1" smtClean="0">
                <a:latin typeface="Euclid"/>
                <a:cs typeface="Euclid"/>
              </a:rPr>
              <a:t>Saturne</a:t>
            </a:r>
            <a:r>
              <a:rPr lang="en-US" dirty="0" smtClean="0">
                <a:latin typeface="Euclid"/>
                <a:cs typeface="Euclid"/>
              </a:rPr>
              <a:t> II”, CTU Reports 1/2000, Volume 4 (247 pages)</a:t>
            </a:r>
          </a:p>
          <a:p>
            <a:pPr marL="285750" indent="-285750">
              <a:buFont typeface="Arial"/>
              <a:buChar char="•"/>
            </a:pPr>
            <a:r>
              <a:rPr lang="en-US" dirty="0">
                <a:latin typeface="Euclid"/>
                <a:cs typeface="Euclid"/>
              </a:rPr>
              <a:t>Known for his experimental work on nucleon-nucleon </a:t>
            </a:r>
            <a:r>
              <a:rPr lang="en-US" dirty="0" smtClean="0">
                <a:latin typeface="Euclid"/>
                <a:cs typeface="Euclid"/>
              </a:rPr>
              <a:t>interaction: 3000 </a:t>
            </a:r>
            <a:r>
              <a:rPr lang="en-US" dirty="0">
                <a:latin typeface="Euclid"/>
                <a:cs typeface="Euclid"/>
              </a:rPr>
              <a:t>points for </a:t>
            </a:r>
            <a:r>
              <a:rPr lang="en-US" dirty="0" smtClean="0">
                <a:latin typeface="Euclid"/>
                <a:cs typeface="Euclid"/>
              </a:rPr>
              <a:t>p-p and </a:t>
            </a:r>
            <a:r>
              <a:rPr lang="en-US" dirty="0">
                <a:latin typeface="Euclid"/>
                <a:cs typeface="Euclid"/>
              </a:rPr>
              <a:t>1800 points </a:t>
            </a:r>
            <a:r>
              <a:rPr lang="en-US" dirty="0" smtClean="0">
                <a:latin typeface="Euclid"/>
                <a:cs typeface="Euclid"/>
              </a:rPr>
              <a:t>for n-n interaction with 2 or 3 spins measured</a:t>
            </a:r>
            <a:endParaRPr lang="en-US" dirty="0">
              <a:latin typeface="Euclid"/>
              <a:cs typeface="Euclid"/>
            </a:endParaRPr>
          </a:p>
          <a:p>
            <a:pPr marL="285750" indent="-285750">
              <a:buFont typeface="Arial"/>
              <a:buChar char="•"/>
            </a:pPr>
            <a:r>
              <a:rPr lang="en-US" dirty="0">
                <a:latin typeface="Euclid"/>
                <a:cs typeface="Euclid"/>
              </a:rPr>
              <a:t>Complete reconstruction of the scattering amplitudes based on this experimental data</a:t>
            </a:r>
          </a:p>
          <a:p>
            <a:pPr marL="285750" indent="-285750">
              <a:buFont typeface="Arial"/>
              <a:buChar char="•"/>
            </a:pPr>
            <a:r>
              <a:rPr lang="en-US" dirty="0">
                <a:latin typeface="Euclid"/>
                <a:cs typeface="Euclid"/>
              </a:rPr>
              <a:t>Promoted Frozen Spin target techniques required for his experimental work</a:t>
            </a:r>
            <a:endParaRPr lang="en-US" dirty="0" smtClean="0">
              <a:latin typeface="Euclid"/>
              <a:cs typeface="Euclid"/>
            </a:endParaRPr>
          </a:p>
          <a:p>
            <a:pPr marL="285750" indent="-285750">
              <a:buFont typeface="Arial"/>
              <a:buChar char="•"/>
            </a:pPr>
            <a:endParaRPr lang="en-US" dirty="0" smtClean="0">
              <a:latin typeface="Euclid"/>
              <a:cs typeface="Euclid"/>
            </a:endParaRPr>
          </a:p>
          <a:p>
            <a:pPr marL="285750" indent="-285750">
              <a:buFont typeface="Arial"/>
              <a:buChar char="•"/>
            </a:pPr>
            <a:endParaRPr lang="en-US" dirty="0">
              <a:latin typeface="Euclid"/>
              <a:cs typeface="Euclid"/>
            </a:endParaRPr>
          </a:p>
        </p:txBody>
      </p:sp>
    </p:spTree>
    <p:extLst>
      <p:ext uri="{BB962C8B-B14F-4D97-AF65-F5344CB8AC3E}">
        <p14:creationId xmlns:p14="http://schemas.microsoft.com/office/powerpoint/2010/main" val="14790180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4570"/>
          </a:xfrm>
        </p:spPr>
        <p:txBody>
          <a:bodyPr>
            <a:normAutofit fontScale="90000"/>
          </a:bodyPr>
          <a:lstStyle/>
          <a:p>
            <a:r>
              <a:rPr lang="en-US" sz="3600" dirty="0" smtClean="0">
                <a:latin typeface="Euclid"/>
                <a:cs typeface="Euclid"/>
              </a:rPr>
              <a:t>COMPASS double- and triple-cell target holders</a:t>
            </a:r>
            <a:endParaRPr lang="en-US" sz="3600" dirty="0">
              <a:latin typeface="Euclid"/>
              <a:cs typeface="Euclid"/>
            </a:endParaRPr>
          </a:p>
        </p:txBody>
      </p:sp>
      <p:pic>
        <p:nvPicPr>
          <p:cNvPr id="7" name="Content Placeholder 6" descr="COMPASS-PT-target-holder1.jpg"/>
          <p:cNvPicPr>
            <a:picLocks noGrp="1" noChangeAspect="1"/>
          </p:cNvPicPr>
          <p:nvPr>
            <p:ph idx="1"/>
          </p:nvPr>
        </p:nvPicPr>
        <p:blipFill>
          <a:blip r:embed="rId2"/>
          <a:srcRect l="-10459" r="-10459"/>
          <a:stretch>
            <a:fillRect/>
          </a:stretch>
        </p:blipFill>
        <p:spPr>
          <a:xfrm>
            <a:off x="-944163" y="756558"/>
            <a:ext cx="11094309" cy="6101442"/>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50</a:t>
            </a:fld>
            <a:endParaRPr lang="en-US">
              <a:latin typeface="Euclid"/>
              <a:cs typeface="Euclid"/>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1129570"/>
            <a:ext cx="2405015" cy="2693752"/>
          </a:xfrm>
        </p:spPr>
        <p:txBody>
          <a:bodyPr>
            <a:normAutofit/>
          </a:bodyPr>
          <a:lstStyle/>
          <a:p>
            <a:r>
              <a:rPr lang="en-US" sz="3600" dirty="0" smtClean="0">
                <a:latin typeface="Euclid"/>
                <a:cs typeface="Euclid"/>
              </a:rPr>
              <a:t>Triple-cell cavity mounted</a:t>
            </a:r>
            <a:endParaRPr lang="en-US" sz="3600" dirty="0">
              <a:latin typeface="Euclid"/>
              <a:cs typeface="Euclid"/>
            </a:endParaRPr>
          </a:p>
        </p:txBody>
      </p:sp>
      <p:pic>
        <p:nvPicPr>
          <p:cNvPr id="7" name="Content Placeholder 6" descr="COMPASS-PT-Cavity-02May06a.jpg"/>
          <p:cNvPicPr>
            <a:picLocks noGrp="1" noChangeAspect="1"/>
          </p:cNvPicPr>
          <p:nvPr>
            <p:ph idx="1"/>
          </p:nvPr>
        </p:nvPicPr>
        <p:blipFill>
          <a:blip r:embed="rId2"/>
          <a:srcRect l="-71221" r="-71221"/>
          <a:stretch>
            <a:fillRect/>
          </a:stretch>
        </p:blipFill>
        <p:spPr>
          <a:xfrm>
            <a:off x="-2592008" y="-27914"/>
            <a:ext cx="12469964" cy="6858000"/>
          </a:xfrm>
        </p:spPr>
      </p:pic>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51</a:t>
            </a:fld>
            <a:endParaRPr lang="en-US">
              <a:latin typeface="Euclid"/>
              <a:cs typeface="Euclid"/>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1044"/>
            <a:ext cx="8229600" cy="2796435"/>
          </a:xfrm>
        </p:spPr>
        <p:txBody>
          <a:bodyPr/>
          <a:lstStyle/>
          <a:p>
            <a:r>
              <a:rPr lang="en-US" dirty="0" smtClean="0">
                <a:solidFill>
                  <a:srgbClr val="FF0000"/>
                </a:solidFill>
              </a:rPr>
              <a:t>Warm thanks to the organizers!</a:t>
            </a:r>
            <a:br>
              <a:rPr lang="en-US" dirty="0" smtClean="0">
                <a:solidFill>
                  <a:srgbClr val="FF0000"/>
                </a:solidFill>
              </a:rPr>
            </a:br>
            <a:r>
              <a:rPr lang="en-US" dirty="0" smtClean="0">
                <a:solidFill>
                  <a:srgbClr val="FF0000"/>
                </a:solidFill>
              </a:rPr>
              <a:t/>
            </a:r>
            <a:br>
              <a:rPr lang="en-US" dirty="0" smtClean="0">
                <a:solidFill>
                  <a:srgbClr val="FF0000"/>
                </a:solidFill>
              </a:rPr>
            </a:br>
            <a:r>
              <a:rPr lang="en-US" sz="3600" dirty="0" smtClean="0">
                <a:solidFill>
                  <a:schemeClr val="tx2">
                    <a:lumMod val="60000"/>
                    <a:lumOff val="40000"/>
                  </a:schemeClr>
                </a:solidFill>
              </a:rPr>
              <a:t>More details will be included in the paper, if editors and publisher permit</a:t>
            </a:r>
            <a:endParaRPr lang="en-US" sz="3600" dirty="0">
              <a:solidFill>
                <a:schemeClr val="tx2">
                  <a:lumMod val="60000"/>
                  <a:lumOff val="40000"/>
                </a:schemeClr>
              </a:solidFill>
            </a:endParaRPr>
          </a:p>
        </p:txBody>
      </p:sp>
      <p:sp>
        <p:nvSpPr>
          <p:cNvPr id="4" name="Date Placeholder 3"/>
          <p:cNvSpPr>
            <a:spLocks noGrp="1"/>
          </p:cNvSpPr>
          <p:nvPr>
            <p:ph type="dt" sz="half" idx="10"/>
          </p:nvPr>
        </p:nvSpPr>
        <p:spPr/>
        <p:txBody>
          <a:bodyPr/>
          <a:lstStyle/>
          <a:p>
            <a:r>
              <a:rPr lang="en-US" smtClean="0"/>
              <a:t>8 September 2013</a:t>
            </a:r>
            <a:endParaRPr lang="en-US"/>
          </a:p>
        </p:txBody>
      </p:sp>
      <p:sp>
        <p:nvSpPr>
          <p:cNvPr id="5" name="Footer Placeholder 4"/>
          <p:cNvSpPr>
            <a:spLocks noGrp="1"/>
          </p:cNvSpPr>
          <p:nvPr>
            <p:ph type="ftr" sz="quarter" idx="11"/>
          </p:nvPr>
        </p:nvSpPr>
        <p:spPr/>
        <p:txBody>
          <a:bodyPr/>
          <a:lstStyle/>
          <a:p>
            <a:r>
              <a:rPr lang="en-US" smtClean="0"/>
              <a:t>Tapio Niinikoski</a:t>
            </a:r>
            <a:endParaRPr lang="en-US"/>
          </a:p>
        </p:txBody>
      </p:sp>
      <p:sp>
        <p:nvSpPr>
          <p:cNvPr id="6" name="Slide Number Placeholder 5"/>
          <p:cNvSpPr>
            <a:spLocks noGrp="1"/>
          </p:cNvSpPr>
          <p:nvPr>
            <p:ph type="sldNum" sz="quarter" idx="12"/>
          </p:nvPr>
        </p:nvSpPr>
        <p:spPr/>
        <p:txBody>
          <a:bodyPr/>
          <a:lstStyle/>
          <a:p>
            <a:fld id="{943E1B12-68C8-754D-9DDB-AEB510998836}" type="slidenum">
              <a:rPr lang="en-US" smtClean="0"/>
              <a:pPr/>
              <a:t>52</a:t>
            </a:fld>
            <a:endParaRPr lang="en-US"/>
          </a:p>
        </p:txBody>
      </p:sp>
    </p:spTree>
    <p:extLst>
      <p:ext uri="{BB962C8B-B14F-4D97-AF65-F5344CB8AC3E}">
        <p14:creationId xmlns:p14="http://schemas.microsoft.com/office/powerpoint/2010/main" val="18001898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03510"/>
          </a:xfrm>
        </p:spPr>
        <p:txBody>
          <a:bodyPr>
            <a:normAutofit fontScale="90000"/>
          </a:bodyPr>
          <a:lstStyle/>
          <a:p>
            <a:r>
              <a:rPr lang="en-US" dirty="0" smtClean="0">
                <a:latin typeface="Euclid"/>
                <a:cs typeface="Euclid"/>
              </a:rPr>
              <a:t>Double-target techniques for small </a:t>
            </a:r>
            <a:r>
              <a:rPr lang="en-US" i="1" dirty="0" smtClean="0">
                <a:latin typeface="Euclid"/>
                <a:cs typeface="Euclid"/>
              </a:rPr>
              <a:t>A</a:t>
            </a:r>
            <a:endParaRPr lang="en-US" dirty="0">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6" name="Footer Placeholder 5"/>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5" name="Slide Number Placeholder 4"/>
          <p:cNvSpPr>
            <a:spLocks noGrp="1"/>
          </p:cNvSpPr>
          <p:nvPr>
            <p:ph type="sldNum" sz="quarter" idx="12"/>
          </p:nvPr>
        </p:nvSpPr>
        <p:spPr/>
        <p:txBody>
          <a:bodyPr/>
          <a:lstStyle/>
          <a:p>
            <a:fld id="{943E1B12-68C8-754D-9DDB-AEB510998836}" type="slidenum">
              <a:rPr lang="en-US" smtClean="0">
                <a:latin typeface="Euclid"/>
                <a:cs typeface="Euclid"/>
              </a:rPr>
              <a:pPr/>
              <a:t>53</a:t>
            </a:fld>
            <a:endParaRPr lang="en-US">
              <a:latin typeface="Euclid"/>
              <a:cs typeface="Euclid"/>
            </a:endParaRPr>
          </a:p>
        </p:txBody>
      </p:sp>
      <p:sp>
        <p:nvSpPr>
          <p:cNvPr id="14" name="TextBox 13"/>
          <p:cNvSpPr txBox="1"/>
          <p:nvPr/>
        </p:nvSpPr>
        <p:spPr>
          <a:xfrm>
            <a:off x="-88361" y="1326439"/>
            <a:ext cx="9357126" cy="923330"/>
          </a:xfrm>
          <a:prstGeom prst="rect">
            <a:avLst/>
          </a:prstGeom>
          <a:noFill/>
        </p:spPr>
        <p:txBody>
          <a:bodyPr wrap="square" rtlCol="0">
            <a:spAutoFit/>
          </a:bodyPr>
          <a:lstStyle/>
          <a:p>
            <a:r>
              <a:rPr lang="en-US" dirty="0" smtClean="0">
                <a:latin typeface="Euclid"/>
                <a:cs typeface="Euclid"/>
              </a:rPr>
              <a:t>The target is split in two cells with opposite polarizations and aligned in the beam so that</a:t>
            </a:r>
          </a:p>
          <a:p>
            <a:r>
              <a:rPr lang="en-US" dirty="0">
                <a:latin typeface="Euclid"/>
                <a:cs typeface="Euclid"/>
              </a:rPr>
              <a:t>b</a:t>
            </a:r>
            <a:r>
              <a:rPr lang="en-US" dirty="0" smtClean="0">
                <a:latin typeface="Euclid"/>
                <a:cs typeface="Euclid"/>
              </a:rPr>
              <a:t>oth target halves see the same beam flux. The polarizations of the halves are reversed </a:t>
            </a:r>
          </a:p>
          <a:p>
            <a:r>
              <a:rPr lang="en-US" dirty="0" smtClean="0">
                <a:latin typeface="Euclid"/>
                <a:cs typeface="Euclid"/>
              </a:rPr>
              <a:t>at least once.                                    Notations:</a:t>
            </a:r>
            <a:endParaRPr lang="en-US" dirty="0">
              <a:latin typeface="Euclid"/>
              <a:cs typeface="Euclid"/>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4063776020"/>
              </p:ext>
            </p:extLst>
          </p:nvPr>
        </p:nvGraphicFramePr>
        <p:xfrm>
          <a:off x="5919788" y="1898650"/>
          <a:ext cx="2649537" cy="1193800"/>
        </p:xfrm>
        <a:graphic>
          <a:graphicData uri="http://schemas.openxmlformats.org/presentationml/2006/ole">
            <mc:AlternateContent xmlns:mc="http://schemas.openxmlformats.org/markup-compatibility/2006">
              <mc:Choice xmlns:v="urn:schemas-microsoft-com:vml" Requires="v">
                <p:oleObj spid="_x0000_s71940" name="Equation" r:id="rId3" imgW="1689100" imgH="762000" progId="Equation.DSMT4">
                  <p:embed/>
                </p:oleObj>
              </mc:Choice>
              <mc:Fallback>
                <p:oleObj name="Equation" r:id="rId3" imgW="1689100" imgH="762000" progId="Equation.DSMT4">
                  <p:embed/>
                  <p:pic>
                    <p:nvPicPr>
                      <p:cNvPr id="0" name="Picture 2"/>
                      <p:cNvPicPr>
                        <a:picLocks noChangeAspect="1" noChangeArrowheads="1"/>
                      </p:cNvPicPr>
                      <p:nvPr/>
                    </p:nvPicPr>
                    <p:blipFill>
                      <a:blip r:embed="rId4"/>
                      <a:srcRect/>
                      <a:stretch>
                        <a:fillRect/>
                      </a:stretch>
                    </p:blipFill>
                    <p:spPr bwMode="auto">
                      <a:xfrm>
                        <a:off x="5919788" y="1898650"/>
                        <a:ext cx="2649537" cy="119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683" name="Object 3"/>
          <p:cNvGraphicFramePr>
            <a:graphicFrameLocks noChangeAspect="1"/>
          </p:cNvGraphicFramePr>
          <p:nvPr>
            <p:extLst>
              <p:ext uri="{D42A27DB-BD31-4B8C-83A1-F6EECF244321}">
                <p14:modId xmlns:p14="http://schemas.microsoft.com/office/powerpoint/2010/main" val="7413016"/>
              </p:ext>
            </p:extLst>
          </p:nvPr>
        </p:nvGraphicFramePr>
        <p:xfrm>
          <a:off x="496888" y="2833688"/>
          <a:ext cx="5254625" cy="3662362"/>
        </p:xfrm>
        <a:graphic>
          <a:graphicData uri="http://schemas.openxmlformats.org/presentationml/2006/ole">
            <mc:AlternateContent xmlns:mc="http://schemas.openxmlformats.org/markup-compatibility/2006">
              <mc:Choice xmlns:v="urn:schemas-microsoft-com:vml" Requires="v">
                <p:oleObj spid="_x0000_s71941" name="Equation" r:id="rId5" imgW="3352800" imgH="2336800" progId="Equation.DSMT4">
                  <p:embed/>
                </p:oleObj>
              </mc:Choice>
              <mc:Fallback>
                <p:oleObj name="Equation" r:id="rId5" imgW="3352800" imgH="2336800" progId="Equation.DSMT4">
                  <p:embed/>
                  <p:pic>
                    <p:nvPicPr>
                      <p:cNvPr id="0" name="Picture 3"/>
                      <p:cNvPicPr>
                        <a:picLocks noChangeAspect="1" noChangeArrowheads="1"/>
                      </p:cNvPicPr>
                      <p:nvPr/>
                    </p:nvPicPr>
                    <p:blipFill>
                      <a:blip r:embed="rId6"/>
                      <a:srcRect/>
                      <a:stretch>
                        <a:fillRect/>
                      </a:stretch>
                    </p:blipFill>
                    <p:spPr bwMode="auto">
                      <a:xfrm>
                        <a:off x="496888" y="2833688"/>
                        <a:ext cx="5254625" cy="3662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5810004" y="3661203"/>
            <a:ext cx="3250293" cy="646331"/>
          </a:xfrm>
          <a:prstGeom prst="rect">
            <a:avLst/>
          </a:prstGeom>
          <a:noFill/>
        </p:spPr>
        <p:txBody>
          <a:bodyPr wrap="none" rtlCol="0">
            <a:spAutoFit/>
          </a:bodyPr>
          <a:lstStyle/>
          <a:p>
            <a:r>
              <a:rPr lang="en-US" dirty="0" smtClean="0">
                <a:solidFill>
                  <a:srgbClr val="FF0000"/>
                </a:solidFill>
                <a:latin typeface="Euclid"/>
                <a:cs typeface="Euclid"/>
              </a:rPr>
              <a:t>This is exact if the acceptance</a:t>
            </a:r>
          </a:p>
          <a:p>
            <a:r>
              <a:rPr lang="en-US" dirty="0" smtClean="0">
                <a:solidFill>
                  <a:srgbClr val="FF0000"/>
                </a:solidFill>
                <a:latin typeface="Euclid"/>
                <a:cs typeface="Euclid"/>
              </a:rPr>
              <a:t>ratio </a:t>
            </a:r>
            <a:r>
              <a:rPr lang="en-US" i="1" dirty="0" smtClean="0">
                <a:solidFill>
                  <a:srgbClr val="FF0000"/>
                </a:solidFill>
                <a:latin typeface="Euclid"/>
                <a:cs typeface="Euclid"/>
              </a:rPr>
              <a:t>K</a:t>
            </a:r>
            <a:r>
              <a:rPr lang="en-US" dirty="0" smtClean="0">
                <a:solidFill>
                  <a:srgbClr val="FF0000"/>
                </a:solidFill>
                <a:latin typeface="Euclid"/>
                <a:cs typeface="Euclid"/>
              </a:rPr>
              <a:t> is constant in time:</a:t>
            </a:r>
            <a:endParaRPr lang="en-US" dirty="0">
              <a:solidFill>
                <a:srgbClr val="FF0000"/>
              </a:solidFill>
              <a:latin typeface="Euclid"/>
              <a:cs typeface="Euclid"/>
            </a:endParaRPr>
          </a:p>
        </p:txBody>
      </p:sp>
      <p:graphicFrame>
        <p:nvGraphicFramePr>
          <p:cNvPr id="71684" name="Object 4"/>
          <p:cNvGraphicFramePr>
            <a:graphicFrameLocks noChangeAspect="1"/>
          </p:cNvGraphicFramePr>
          <p:nvPr>
            <p:extLst>
              <p:ext uri="{D42A27DB-BD31-4B8C-83A1-F6EECF244321}">
                <p14:modId xmlns:p14="http://schemas.microsoft.com/office/powerpoint/2010/main" val="2528775193"/>
              </p:ext>
            </p:extLst>
          </p:nvPr>
        </p:nvGraphicFramePr>
        <p:xfrm>
          <a:off x="6469063" y="4243388"/>
          <a:ext cx="1552575" cy="755650"/>
        </p:xfrm>
        <a:graphic>
          <a:graphicData uri="http://schemas.openxmlformats.org/presentationml/2006/ole">
            <mc:AlternateContent xmlns:mc="http://schemas.openxmlformats.org/markup-compatibility/2006">
              <mc:Choice xmlns:v="urn:schemas-microsoft-com:vml" Requires="v">
                <p:oleObj spid="_x0000_s71942" name="Equation" r:id="rId7" imgW="990600" imgH="482600" progId="Equation.DSMT4">
                  <p:embed/>
                </p:oleObj>
              </mc:Choice>
              <mc:Fallback>
                <p:oleObj name="Equation" r:id="rId7" imgW="990600" imgH="482600" progId="Equation.DSMT4">
                  <p:embed/>
                  <p:pic>
                    <p:nvPicPr>
                      <p:cNvPr id="0" name="Picture 4"/>
                      <p:cNvPicPr>
                        <a:picLocks noChangeAspect="1" noChangeArrowheads="1"/>
                      </p:cNvPicPr>
                      <p:nvPr/>
                    </p:nvPicPr>
                    <p:blipFill>
                      <a:blip r:embed="rId8"/>
                      <a:srcRect/>
                      <a:stretch>
                        <a:fillRect/>
                      </a:stretch>
                    </p:blipFill>
                    <p:spPr bwMode="auto">
                      <a:xfrm>
                        <a:off x="6469063" y="4243388"/>
                        <a:ext cx="1552575"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5811450" y="4939263"/>
            <a:ext cx="3236784" cy="923330"/>
          </a:xfrm>
          <a:prstGeom prst="rect">
            <a:avLst/>
          </a:prstGeom>
          <a:noFill/>
        </p:spPr>
        <p:txBody>
          <a:bodyPr wrap="none" rtlCol="0">
            <a:spAutoFit/>
          </a:bodyPr>
          <a:lstStyle/>
          <a:p>
            <a:r>
              <a:rPr lang="en-US" dirty="0" smtClean="0">
                <a:solidFill>
                  <a:srgbClr val="FF0000"/>
                </a:solidFill>
                <a:latin typeface="Euclid"/>
                <a:cs typeface="Euclid"/>
              </a:rPr>
              <a:t>If not, acceptance drift can be </a:t>
            </a:r>
          </a:p>
          <a:p>
            <a:r>
              <a:rPr lang="en-US" dirty="0" smtClean="0">
                <a:solidFill>
                  <a:srgbClr val="FF0000"/>
                </a:solidFill>
                <a:latin typeface="Euclid"/>
                <a:cs typeface="Euclid"/>
              </a:rPr>
              <a:t>eliminated by frequent pol.</a:t>
            </a:r>
          </a:p>
          <a:p>
            <a:r>
              <a:rPr lang="en-US" dirty="0" smtClean="0">
                <a:solidFill>
                  <a:srgbClr val="FF0000"/>
                </a:solidFill>
                <a:latin typeface="Euclid"/>
                <a:cs typeface="Euclid"/>
              </a:rPr>
              <a:t>reversals. </a:t>
            </a:r>
            <a:endParaRPr lang="en-US" dirty="0">
              <a:solidFill>
                <a:srgbClr val="FF0000"/>
              </a:solidFill>
              <a:latin typeface="Euclid"/>
              <a:cs typeface="Eucli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clid"/>
                <a:cs typeface="Euclid"/>
              </a:rPr>
              <a:t>Spin in solid matter</a:t>
            </a:r>
            <a:endParaRPr lang="en-US" dirty="0">
              <a:latin typeface="Euclid"/>
              <a:cs typeface="Euclid"/>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Euclid"/>
                <a:cs typeface="Euclid"/>
              </a:rPr>
              <a:t>We speak of (intrinsic) </a:t>
            </a:r>
            <a:r>
              <a:rPr lang="en-US" dirty="0" smtClean="0">
                <a:solidFill>
                  <a:srgbClr val="FF0000"/>
                </a:solidFill>
                <a:latin typeface="Euclid"/>
                <a:cs typeface="Euclid"/>
              </a:rPr>
              <a:t>spin</a:t>
            </a:r>
            <a:r>
              <a:rPr lang="en-US" dirty="0" smtClean="0">
                <a:latin typeface="Euclid"/>
                <a:cs typeface="Euclid"/>
              </a:rPr>
              <a:t> when the particle is very weakly connected with the dynamics of the solid matter; example: </a:t>
            </a:r>
            <a:r>
              <a:rPr lang="en-US" dirty="0" smtClean="0">
                <a:solidFill>
                  <a:srgbClr val="FF0000"/>
                </a:solidFill>
                <a:latin typeface="Euclid"/>
                <a:cs typeface="Euclid"/>
              </a:rPr>
              <a:t>nuclear spin in solids</a:t>
            </a:r>
          </a:p>
          <a:p>
            <a:r>
              <a:rPr lang="en-US" dirty="0" smtClean="0">
                <a:latin typeface="Euclid"/>
                <a:cs typeface="Euclid"/>
              </a:rPr>
              <a:t>The term </a:t>
            </a:r>
            <a:r>
              <a:rPr lang="en-US" dirty="0" smtClean="0">
                <a:solidFill>
                  <a:srgbClr val="FF0000"/>
                </a:solidFill>
                <a:latin typeface="Euclid"/>
                <a:cs typeface="Euclid"/>
              </a:rPr>
              <a:t>orbital angular momentum </a:t>
            </a:r>
            <a:r>
              <a:rPr lang="en-US" dirty="0" smtClean="0">
                <a:latin typeface="Euclid"/>
                <a:cs typeface="Euclid"/>
              </a:rPr>
              <a:t>is used when the angular motion is strongly linked with the dynamics of the solid matter; example: orbital momentum of electrons</a:t>
            </a:r>
          </a:p>
          <a:p>
            <a:r>
              <a:rPr lang="en-US" dirty="0" smtClean="0">
                <a:latin typeface="Euclid"/>
                <a:cs typeface="Euclid"/>
              </a:rPr>
              <a:t>The term </a:t>
            </a:r>
            <a:r>
              <a:rPr lang="en-US" dirty="0" smtClean="0">
                <a:solidFill>
                  <a:srgbClr val="FF0000"/>
                </a:solidFill>
                <a:latin typeface="Euclid"/>
                <a:cs typeface="Euclid"/>
              </a:rPr>
              <a:t>effective spin </a:t>
            </a:r>
            <a:r>
              <a:rPr lang="en-US" dirty="0" smtClean="0">
                <a:latin typeface="Euclid"/>
                <a:cs typeface="Euclid"/>
              </a:rPr>
              <a:t>refers to an electron bound in a solid, when only the lowest magnetic states of its ground-state </a:t>
            </a:r>
            <a:r>
              <a:rPr lang="en-US" dirty="0" err="1" smtClean="0">
                <a:latin typeface="Euclid"/>
                <a:cs typeface="Euclid"/>
              </a:rPr>
              <a:t>multiplet</a:t>
            </a:r>
            <a:r>
              <a:rPr lang="en-US" dirty="0" smtClean="0">
                <a:latin typeface="Euclid"/>
                <a:cs typeface="Euclid"/>
              </a:rPr>
              <a:t> are populated; in this case the term </a:t>
            </a:r>
            <a:r>
              <a:rPr lang="en-US" dirty="0" smtClean="0">
                <a:solidFill>
                  <a:srgbClr val="FF0000"/>
                </a:solidFill>
                <a:latin typeface="Euclid"/>
                <a:cs typeface="Euclid"/>
              </a:rPr>
              <a:t>"spin" </a:t>
            </a:r>
            <a:r>
              <a:rPr lang="en-US" dirty="0" smtClean="0">
                <a:latin typeface="Euclid"/>
                <a:cs typeface="Euclid"/>
              </a:rPr>
              <a:t>must be understood as a shorthand notation</a:t>
            </a:r>
            <a:endParaRPr lang="en-US" dirty="0">
              <a:latin typeface="Euclid"/>
              <a:cs typeface="Euclid"/>
            </a:endParaRP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6</a:t>
            </a:fld>
            <a:endParaRPr lang="en-US">
              <a:latin typeface="Euclid"/>
              <a:cs typeface="Eucli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3" y="274638"/>
            <a:ext cx="8759723" cy="580015"/>
          </a:xfrm>
        </p:spPr>
        <p:txBody>
          <a:bodyPr>
            <a:normAutofit fontScale="90000"/>
          </a:bodyPr>
          <a:lstStyle/>
          <a:p>
            <a:r>
              <a:rPr lang="en-US" dirty="0" smtClean="0">
                <a:latin typeface="Euclid"/>
                <a:cs typeface="Euclid"/>
              </a:rPr>
              <a:t>Spin operator</a:t>
            </a:r>
            <a:endParaRPr lang="en-US" dirty="0">
              <a:latin typeface="Euclid"/>
              <a:cs typeface="Euclid"/>
            </a:endParaRPr>
          </a:p>
        </p:txBody>
      </p:sp>
      <p:sp>
        <p:nvSpPr>
          <p:cNvPr id="3" name="Content Placeholder 2"/>
          <p:cNvSpPr>
            <a:spLocks noGrp="1"/>
          </p:cNvSpPr>
          <p:nvPr>
            <p:ph idx="1"/>
          </p:nvPr>
        </p:nvSpPr>
        <p:spPr>
          <a:xfrm>
            <a:off x="0" y="1092058"/>
            <a:ext cx="9143999" cy="5264292"/>
          </a:xfrm>
        </p:spPr>
        <p:txBody>
          <a:bodyPr>
            <a:normAutofit lnSpcReduction="10000"/>
          </a:bodyPr>
          <a:lstStyle/>
          <a:p>
            <a:pPr>
              <a:spcAft>
                <a:spcPts val="600"/>
              </a:spcAft>
            </a:pPr>
            <a:r>
              <a:rPr lang="en-US" sz="2400" dirty="0" smtClean="0">
                <a:latin typeface="Euclid"/>
                <a:cs typeface="Euclid"/>
              </a:rPr>
              <a:t>The commutation rules of the 3 components of the spin vector are obtained by performing small rotations about </a:t>
            </a:r>
            <a:r>
              <a:rPr lang="en-US" sz="2400" i="1" dirty="0" smtClean="0">
                <a:latin typeface="Euclid"/>
                <a:cs typeface="Euclid"/>
              </a:rPr>
              <a:t>x-</a:t>
            </a:r>
            <a:r>
              <a:rPr lang="en-US" sz="2400" dirty="0" smtClean="0">
                <a:latin typeface="Euclid"/>
                <a:cs typeface="Euclid"/>
              </a:rPr>
              <a:t> and </a:t>
            </a:r>
            <a:r>
              <a:rPr lang="en-US" sz="2400" i="1" dirty="0" smtClean="0">
                <a:latin typeface="Euclid"/>
                <a:cs typeface="Euclid"/>
              </a:rPr>
              <a:t>y</a:t>
            </a:r>
            <a:r>
              <a:rPr lang="en-US" sz="2400" dirty="0" smtClean="0">
                <a:latin typeface="Euclid"/>
                <a:cs typeface="Euclid"/>
              </a:rPr>
              <a:t>- axes, and by then comparing with the same rotations in reverse order:</a:t>
            </a:r>
            <a:br>
              <a:rPr lang="en-US" sz="2400" dirty="0" smtClean="0">
                <a:latin typeface="Euclid"/>
                <a:cs typeface="Euclid"/>
              </a:rPr>
            </a:br>
            <a:r>
              <a:rPr lang="en-US" sz="2400" dirty="0" smtClean="0">
                <a:latin typeface="Euclid"/>
                <a:cs typeface="Euclid"/>
              </a:rPr>
              <a:t/>
            </a:r>
            <a:br>
              <a:rPr lang="en-US" sz="2400" dirty="0" smtClean="0">
                <a:latin typeface="Euclid"/>
                <a:cs typeface="Euclid"/>
              </a:rPr>
            </a:br>
            <a:r>
              <a:rPr lang="en-US" sz="2400" dirty="0" smtClean="0">
                <a:latin typeface="Euclid"/>
                <a:cs typeface="Euclid"/>
              </a:rPr>
              <a:t>The same can be done for the two other pairs.</a:t>
            </a:r>
          </a:p>
          <a:p>
            <a:pPr>
              <a:spcAft>
                <a:spcPts val="600"/>
              </a:spcAft>
            </a:pPr>
            <a:r>
              <a:rPr lang="en-US" sz="2400" dirty="0" smtClean="0">
                <a:latin typeface="Euclid"/>
                <a:cs typeface="Euclid"/>
              </a:rPr>
              <a:t>It is remarkable that these commutation rules only require that </a:t>
            </a:r>
            <a:r>
              <a:rPr lang="en-US" sz="2400" dirty="0" smtClean="0">
                <a:solidFill>
                  <a:srgbClr val="FF0000"/>
                </a:solidFill>
                <a:latin typeface="Euclid"/>
                <a:cs typeface="Euclid"/>
              </a:rPr>
              <a:t>space is isotropic</a:t>
            </a:r>
            <a:r>
              <a:rPr lang="en-US" sz="2400" dirty="0" smtClean="0">
                <a:latin typeface="Euclid"/>
                <a:cs typeface="Euclid"/>
              </a:rPr>
              <a:t>, and that </a:t>
            </a:r>
            <a:r>
              <a:rPr lang="en-US" sz="2400" dirty="0" smtClean="0">
                <a:solidFill>
                  <a:srgbClr val="FF0000"/>
                </a:solidFill>
                <a:latin typeface="Euclid"/>
                <a:cs typeface="Euclid"/>
              </a:rPr>
              <a:t>all physics of spin can be derived from these rules</a:t>
            </a:r>
          </a:p>
          <a:p>
            <a:pPr>
              <a:spcAft>
                <a:spcPts val="600"/>
              </a:spcAft>
            </a:pPr>
            <a:r>
              <a:rPr lang="en-US" sz="2400" dirty="0" smtClean="0">
                <a:solidFill>
                  <a:srgbClr val="FF0000"/>
                </a:solidFill>
                <a:latin typeface="Euclid"/>
                <a:cs typeface="Euclid"/>
              </a:rPr>
              <a:t>Gravity curves the space-time;</a:t>
            </a:r>
            <a:r>
              <a:rPr lang="en-US" sz="2400" dirty="0" smtClean="0">
                <a:solidFill>
                  <a:srgbClr val="800000"/>
                </a:solidFill>
                <a:latin typeface="Euclid"/>
                <a:cs typeface="Euclid"/>
              </a:rPr>
              <a:t> </a:t>
            </a:r>
            <a:r>
              <a:rPr lang="en-US" sz="2400" dirty="0" smtClean="0">
                <a:latin typeface="Euclid"/>
                <a:cs typeface="Euclid"/>
              </a:rPr>
              <a:t>thus in quantum gravity the physics of spin is different</a:t>
            </a:r>
          </a:p>
          <a:p>
            <a:pPr>
              <a:spcAft>
                <a:spcPts val="600"/>
              </a:spcAft>
            </a:pPr>
            <a:r>
              <a:rPr lang="en-US" sz="2400" dirty="0" smtClean="0">
                <a:latin typeface="Euclid"/>
                <a:cs typeface="Euclid"/>
              </a:rPr>
              <a:t>C.N. Yang suggested that the 3 families of particles could possibly be explained in </a:t>
            </a:r>
            <a:r>
              <a:rPr lang="en-US" sz="2400" dirty="0">
                <a:latin typeface="Euclid"/>
                <a:cs typeface="Euclid"/>
              </a:rPr>
              <a:t>quantum gravity (BNL Symposium </a:t>
            </a:r>
            <a:r>
              <a:rPr lang="en-US" sz="2400" dirty="0" smtClean="0">
                <a:latin typeface="Euclid"/>
                <a:cs typeface="Euclid"/>
              </a:rPr>
              <a:t>1982; PRL </a:t>
            </a:r>
            <a:r>
              <a:rPr lang="en-US" sz="2400" b="1" dirty="0" smtClean="0">
                <a:latin typeface="Euclid"/>
                <a:cs typeface="Euclid"/>
              </a:rPr>
              <a:t>33</a:t>
            </a:r>
            <a:r>
              <a:rPr lang="en-US" sz="2400" dirty="0" smtClean="0">
                <a:latin typeface="Euclid"/>
                <a:cs typeface="Euclid"/>
              </a:rPr>
              <a:t>, 445 (1974)) </a:t>
            </a:r>
            <a:endParaRPr lang="en-US" sz="2400" dirty="0">
              <a:latin typeface="Euclid"/>
              <a:cs typeface="Euclid"/>
            </a:endParaRPr>
          </a:p>
        </p:txBody>
      </p:sp>
      <p:sp>
        <p:nvSpPr>
          <p:cNvPr id="4" name="Date Placeholder 3"/>
          <p:cNvSpPr>
            <a:spLocks noGrp="1"/>
          </p:cNvSpPr>
          <p:nvPr>
            <p:ph type="dt" sz="half" idx="10"/>
          </p:nvPr>
        </p:nvSpPr>
        <p:spPr>
          <a:xfrm>
            <a:off x="387903" y="6356350"/>
            <a:ext cx="2271040" cy="365125"/>
          </a:xfrm>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a:xfrm>
            <a:off x="3030155" y="6356350"/>
            <a:ext cx="3082124" cy="365125"/>
          </a:xfrm>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a:xfrm>
            <a:off x="6483903" y="6356350"/>
            <a:ext cx="2271040" cy="365125"/>
          </a:xfrm>
        </p:spPr>
        <p:txBody>
          <a:bodyPr/>
          <a:lstStyle/>
          <a:p>
            <a:fld id="{943E1B12-68C8-754D-9DDB-AEB510998836}" type="slidenum">
              <a:rPr lang="en-US" smtClean="0">
                <a:latin typeface="Euclid"/>
                <a:cs typeface="Euclid"/>
              </a:rPr>
              <a:pPr/>
              <a:t>7</a:t>
            </a:fld>
            <a:endParaRPr lang="en-US">
              <a:latin typeface="Euclid"/>
              <a:cs typeface="Euclid"/>
            </a:endParaRPr>
          </a:p>
        </p:txBody>
      </p:sp>
      <p:graphicFrame>
        <p:nvGraphicFramePr>
          <p:cNvPr id="21507" name="Object 3"/>
          <p:cNvGraphicFramePr>
            <a:graphicFrameLocks noChangeAspect="1"/>
          </p:cNvGraphicFramePr>
          <p:nvPr>
            <p:extLst>
              <p:ext uri="{D42A27DB-BD31-4B8C-83A1-F6EECF244321}">
                <p14:modId xmlns:p14="http://schemas.microsoft.com/office/powerpoint/2010/main" val="2549301230"/>
              </p:ext>
            </p:extLst>
          </p:nvPr>
        </p:nvGraphicFramePr>
        <p:xfrm>
          <a:off x="2569071" y="2193942"/>
          <a:ext cx="2754311" cy="469900"/>
        </p:xfrm>
        <a:graphic>
          <a:graphicData uri="http://schemas.openxmlformats.org/presentationml/2006/ole">
            <mc:AlternateContent xmlns:mc="http://schemas.openxmlformats.org/markup-compatibility/2006">
              <mc:Choice xmlns:v="urn:schemas-microsoft-com:vml" Requires="v">
                <p:oleObj spid="_x0000_s21636" name="Equation" r:id="rId3" imgW="1409700" imgH="254000" progId="Equation.3">
                  <p:embed/>
                </p:oleObj>
              </mc:Choice>
              <mc:Fallback>
                <p:oleObj name="Equation" r:id="rId3" imgW="1409700" imgH="2540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071" y="2193942"/>
                        <a:ext cx="2754311" cy="469900"/>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Euclid"/>
                <a:cs typeface="Euclid"/>
              </a:rPr>
              <a:t>Consequences of the commutation rules for </a:t>
            </a:r>
            <a:r>
              <a:rPr lang="en-US" i="1" dirty="0" err="1" smtClean="0">
                <a:latin typeface="Euclid"/>
                <a:cs typeface="Euclid"/>
              </a:rPr>
              <a:t>I</a:t>
            </a:r>
            <a:r>
              <a:rPr lang="en-US" i="1" baseline="-25000" dirty="0" err="1" smtClean="0">
                <a:latin typeface="Euclid"/>
                <a:cs typeface="Euclid"/>
              </a:rPr>
              <a:t>j</a:t>
            </a:r>
            <a:r>
              <a:rPr lang="en-US" i="1" baseline="-25000" dirty="0" smtClean="0">
                <a:latin typeface="Euclid"/>
                <a:cs typeface="Euclid"/>
              </a:rPr>
              <a:t>  </a:t>
            </a:r>
            <a:r>
              <a:rPr lang="en-US" dirty="0" smtClean="0">
                <a:latin typeface="Euclid"/>
                <a:cs typeface="Euclid"/>
              </a:rPr>
              <a:t>=&gt; </a:t>
            </a:r>
            <a:endParaRPr lang="en-US" baseline="-25000" dirty="0">
              <a:latin typeface="Euclid"/>
              <a:cs typeface="Euclid"/>
            </a:endParaRPr>
          </a:p>
        </p:txBody>
      </p:sp>
      <p:sp>
        <p:nvSpPr>
          <p:cNvPr id="3" name="Content Placeholder 2"/>
          <p:cNvSpPr>
            <a:spLocks noGrp="1"/>
          </p:cNvSpPr>
          <p:nvPr>
            <p:ph idx="1"/>
          </p:nvPr>
        </p:nvSpPr>
        <p:spPr>
          <a:xfrm>
            <a:off x="137289" y="1600200"/>
            <a:ext cx="9006711" cy="4525963"/>
          </a:xfrm>
        </p:spPr>
        <p:txBody>
          <a:bodyPr>
            <a:normAutofit/>
          </a:bodyPr>
          <a:lstStyle/>
          <a:p>
            <a:r>
              <a:rPr lang="en-US" sz="2400" dirty="0" smtClean="0">
                <a:latin typeface="Euclid"/>
                <a:cs typeface="Euclid"/>
              </a:rPr>
              <a:t>The difference between the largest </a:t>
            </a:r>
            <a:r>
              <a:rPr lang="en-US" sz="2400" dirty="0" err="1" smtClean="0">
                <a:latin typeface="Euclid"/>
                <a:cs typeface="Euclid"/>
              </a:rPr>
              <a:t>eigenvalue</a:t>
            </a:r>
            <a:r>
              <a:rPr lang="en-US" sz="2400" dirty="0" smtClean="0">
                <a:latin typeface="Euclid"/>
                <a:cs typeface="Euclid"/>
              </a:rPr>
              <a:t> </a:t>
            </a:r>
            <a:r>
              <a:rPr lang="en-US" sz="2400" i="1" dirty="0" smtClean="0">
                <a:latin typeface="Euclid"/>
                <a:cs typeface="Euclid"/>
              </a:rPr>
              <a:t>I </a:t>
            </a:r>
            <a:r>
              <a:rPr lang="en-US" sz="2400" dirty="0" smtClean="0">
                <a:latin typeface="Euclid"/>
                <a:cs typeface="Euclid"/>
              </a:rPr>
              <a:t>and the smallest </a:t>
            </a:r>
            <a:r>
              <a:rPr lang="en-US" sz="2400" dirty="0" err="1" smtClean="0">
                <a:latin typeface="Euclid"/>
                <a:cs typeface="Euclid"/>
              </a:rPr>
              <a:t>eigenvalue</a:t>
            </a:r>
            <a:r>
              <a:rPr lang="en-US" sz="2400" dirty="0" smtClean="0">
                <a:latin typeface="Euclid"/>
                <a:cs typeface="Euclid"/>
              </a:rPr>
              <a:t> </a:t>
            </a:r>
            <a:r>
              <a:rPr lang="en-US" sz="2400" i="1" dirty="0" smtClean="0">
                <a:latin typeface="Euclid"/>
                <a:cs typeface="Euclid"/>
              </a:rPr>
              <a:t>–I</a:t>
            </a:r>
            <a:r>
              <a:rPr lang="en-US" sz="2400" dirty="0" smtClean="0">
                <a:latin typeface="Euclid"/>
                <a:cs typeface="Euclid"/>
              </a:rPr>
              <a:t>  must be an integer =&gt; </a:t>
            </a:r>
            <a:r>
              <a:rPr lang="en-US" sz="2400" i="1" dirty="0" smtClean="0">
                <a:latin typeface="Euclid"/>
                <a:cs typeface="Euclid"/>
              </a:rPr>
              <a:t>I</a:t>
            </a:r>
            <a:r>
              <a:rPr lang="en-US" sz="2400" dirty="0" smtClean="0">
                <a:latin typeface="Euclid"/>
                <a:cs typeface="Euclid"/>
              </a:rPr>
              <a:t> can then only take half integer values 0, ±1/2, ±1, etc.</a:t>
            </a:r>
          </a:p>
          <a:p>
            <a:r>
              <a:rPr lang="en-US" sz="2400" dirty="0" smtClean="0">
                <a:latin typeface="Euclid"/>
                <a:cs typeface="Euclid"/>
              </a:rPr>
              <a:t>The </a:t>
            </a:r>
            <a:r>
              <a:rPr lang="en-US" sz="2400" dirty="0" err="1" smtClean="0">
                <a:latin typeface="Euclid"/>
                <a:cs typeface="Euclid"/>
              </a:rPr>
              <a:t>eigenvalue</a:t>
            </a:r>
            <a:r>
              <a:rPr lang="en-US" sz="2400" dirty="0" smtClean="0">
                <a:latin typeface="Euclid"/>
                <a:cs typeface="Euclid"/>
              </a:rPr>
              <a:t> of </a:t>
            </a:r>
            <a:r>
              <a:rPr lang="en-US" sz="2400" i="1" dirty="0" smtClean="0">
                <a:latin typeface="Euclid"/>
                <a:cs typeface="Euclid"/>
              </a:rPr>
              <a:t>I</a:t>
            </a:r>
            <a:r>
              <a:rPr lang="en-US" sz="2400" baseline="30000" dirty="0" smtClean="0">
                <a:latin typeface="Euclid"/>
                <a:cs typeface="Euclid"/>
              </a:rPr>
              <a:t>2</a:t>
            </a:r>
            <a:r>
              <a:rPr lang="en-US" sz="2400" dirty="0" smtClean="0">
                <a:latin typeface="Euclid"/>
                <a:cs typeface="Euclid"/>
              </a:rPr>
              <a:t> is </a:t>
            </a:r>
            <a:r>
              <a:rPr lang="en-US" sz="2400" i="1" dirty="0" smtClean="0">
                <a:latin typeface="Euclid"/>
                <a:cs typeface="Euclid"/>
              </a:rPr>
              <a:t>I</a:t>
            </a:r>
            <a:r>
              <a:rPr lang="en-US" sz="2400" dirty="0" smtClean="0">
                <a:latin typeface="Euclid"/>
                <a:cs typeface="Euclid"/>
              </a:rPr>
              <a:t>(</a:t>
            </a:r>
            <a:r>
              <a:rPr lang="en-US" sz="2400" i="1" dirty="0" smtClean="0">
                <a:latin typeface="Euclid"/>
                <a:cs typeface="Euclid"/>
              </a:rPr>
              <a:t>I</a:t>
            </a:r>
            <a:r>
              <a:rPr lang="en-US" sz="2400" dirty="0" smtClean="0">
                <a:latin typeface="Euclid"/>
                <a:cs typeface="Euclid"/>
              </a:rPr>
              <a:t> + 1)</a:t>
            </a:r>
          </a:p>
          <a:p>
            <a:r>
              <a:rPr lang="en-US" sz="2400" dirty="0" smtClean="0">
                <a:latin typeface="Euclid"/>
                <a:cs typeface="Euclid"/>
              </a:rPr>
              <a:t>Speaking of </a:t>
            </a:r>
            <a:r>
              <a:rPr lang="en-US" sz="2400" dirty="0" smtClean="0">
                <a:solidFill>
                  <a:srgbClr val="FF0000"/>
                </a:solidFill>
                <a:latin typeface="Euclid"/>
                <a:cs typeface="Euclid"/>
              </a:rPr>
              <a:t>spin </a:t>
            </a:r>
            <a:r>
              <a:rPr lang="en-US" sz="2400" i="1" dirty="0" smtClean="0">
                <a:solidFill>
                  <a:srgbClr val="FF0000"/>
                </a:solidFill>
                <a:latin typeface="Euclid"/>
                <a:cs typeface="Euclid"/>
              </a:rPr>
              <a:t>I</a:t>
            </a:r>
            <a:r>
              <a:rPr lang="en-US" sz="2400" dirty="0" smtClean="0">
                <a:latin typeface="Euclid"/>
                <a:cs typeface="Euclid"/>
              </a:rPr>
              <a:t> then means a </a:t>
            </a:r>
            <a:r>
              <a:rPr lang="en-US" sz="2400" dirty="0" smtClean="0">
                <a:solidFill>
                  <a:srgbClr val="FF0000"/>
                </a:solidFill>
                <a:latin typeface="Euclid"/>
                <a:cs typeface="Euclid"/>
              </a:rPr>
              <a:t>vector of length [</a:t>
            </a:r>
            <a:r>
              <a:rPr lang="en-US" sz="2400" i="1" dirty="0" smtClean="0">
                <a:solidFill>
                  <a:srgbClr val="FF0000"/>
                </a:solidFill>
                <a:latin typeface="Euclid"/>
                <a:cs typeface="Euclid"/>
              </a:rPr>
              <a:t>I</a:t>
            </a:r>
            <a:r>
              <a:rPr lang="en-US" sz="2400" dirty="0" smtClean="0">
                <a:solidFill>
                  <a:srgbClr val="FF0000"/>
                </a:solidFill>
                <a:latin typeface="Euclid"/>
                <a:cs typeface="Euclid"/>
              </a:rPr>
              <a:t>(</a:t>
            </a:r>
            <a:r>
              <a:rPr lang="en-US" sz="2400" i="1" dirty="0" smtClean="0">
                <a:solidFill>
                  <a:srgbClr val="FF0000"/>
                </a:solidFill>
                <a:latin typeface="Euclid"/>
                <a:cs typeface="Euclid"/>
              </a:rPr>
              <a:t>I</a:t>
            </a:r>
            <a:r>
              <a:rPr lang="en-US" sz="2400" dirty="0" smtClean="0">
                <a:solidFill>
                  <a:srgbClr val="FF0000"/>
                </a:solidFill>
                <a:latin typeface="Euclid"/>
                <a:cs typeface="Euclid"/>
              </a:rPr>
              <a:t> + 1)]</a:t>
            </a:r>
            <a:r>
              <a:rPr lang="en-US" sz="2400" baseline="30000" dirty="0" smtClean="0">
                <a:solidFill>
                  <a:srgbClr val="FF0000"/>
                </a:solidFill>
                <a:latin typeface="Euclid"/>
                <a:cs typeface="Euclid"/>
              </a:rPr>
              <a:t>1/2</a:t>
            </a:r>
            <a:r>
              <a:rPr lang="en-US" sz="2400" dirty="0" smtClean="0">
                <a:latin typeface="Euclid"/>
                <a:cs typeface="Euclid"/>
              </a:rPr>
              <a:t> and </a:t>
            </a:r>
            <a:r>
              <a:rPr lang="en-US" sz="2400" dirty="0" smtClean="0">
                <a:solidFill>
                  <a:srgbClr val="FF0000"/>
                </a:solidFill>
                <a:latin typeface="Euclid"/>
                <a:cs typeface="Euclid"/>
              </a:rPr>
              <a:t>maximum projection of </a:t>
            </a:r>
            <a:r>
              <a:rPr lang="en-US" sz="2400" i="1" dirty="0" smtClean="0">
                <a:solidFill>
                  <a:srgbClr val="FF0000"/>
                </a:solidFill>
                <a:latin typeface="Euclid"/>
                <a:cs typeface="Euclid"/>
              </a:rPr>
              <a:t>I</a:t>
            </a:r>
            <a:r>
              <a:rPr lang="en-US" sz="2400" dirty="0" smtClean="0">
                <a:latin typeface="Euclid"/>
                <a:cs typeface="Euclid"/>
              </a:rPr>
              <a:t> on any axis</a:t>
            </a:r>
          </a:p>
          <a:p>
            <a:r>
              <a:rPr lang="en-US" sz="2400" dirty="0" smtClean="0">
                <a:latin typeface="Euclid"/>
                <a:cs typeface="Euclid"/>
              </a:rPr>
              <a:t>Only one component of the spin vector can be determined; the 2 other components oscillate with unknown phase factor </a:t>
            </a:r>
          </a:p>
          <a:p>
            <a:r>
              <a:rPr lang="en-US" sz="2400" dirty="0" smtClean="0">
                <a:latin typeface="Euclid"/>
                <a:cs typeface="Euclid"/>
              </a:rPr>
              <a:t>Orbital angular moment operator has only integer </a:t>
            </a:r>
            <a:r>
              <a:rPr lang="en-US" sz="2400" dirty="0" err="1" smtClean="0">
                <a:latin typeface="Euclid"/>
                <a:cs typeface="Euclid"/>
              </a:rPr>
              <a:t>eigenvalues</a:t>
            </a:r>
            <a:r>
              <a:rPr lang="en-US" sz="2400" dirty="0" smtClean="0">
                <a:latin typeface="Euclid"/>
                <a:cs typeface="Euclid"/>
              </a:rPr>
              <a:t>, because of the form of the wave function that represents orbital motion</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8</a:t>
            </a:fld>
            <a:endParaRPr lang="en-US">
              <a:latin typeface="Euclid"/>
              <a:cs typeface="Eucli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Euclid"/>
                <a:cs typeface="Euclid"/>
              </a:rPr>
              <a:t>Spin in magnetic field</a:t>
            </a:r>
            <a:endParaRPr lang="en-US" dirty="0">
              <a:latin typeface="Euclid"/>
              <a:cs typeface="Euclid"/>
            </a:endParaRPr>
          </a:p>
        </p:txBody>
      </p:sp>
      <p:sp>
        <p:nvSpPr>
          <p:cNvPr id="3" name="Content Placeholder 2"/>
          <p:cNvSpPr>
            <a:spLocks noGrp="1"/>
          </p:cNvSpPr>
          <p:nvPr>
            <p:ph idx="1"/>
          </p:nvPr>
        </p:nvSpPr>
        <p:spPr/>
        <p:txBody>
          <a:bodyPr>
            <a:normAutofit/>
          </a:bodyPr>
          <a:lstStyle/>
          <a:p>
            <a:r>
              <a:rPr lang="en-US" sz="2400" dirty="0" smtClean="0">
                <a:latin typeface="Euclid"/>
                <a:cs typeface="Euclid"/>
              </a:rPr>
              <a:t>Magnetic energy operator</a:t>
            </a:r>
          </a:p>
          <a:p>
            <a:r>
              <a:rPr lang="en-US" sz="2400" dirty="0" smtClean="0">
                <a:latin typeface="Euclid"/>
                <a:cs typeface="Euclid"/>
              </a:rPr>
              <a:t>The Schrödinger equation</a:t>
            </a:r>
            <a:br>
              <a:rPr lang="en-US" sz="2400" dirty="0" smtClean="0">
                <a:latin typeface="Euclid"/>
                <a:cs typeface="Euclid"/>
              </a:rPr>
            </a:br>
            <a:r>
              <a:rPr lang="en-US" sz="2400" dirty="0" smtClean="0">
                <a:latin typeface="Euclid"/>
                <a:cs typeface="Euclid"/>
              </a:rPr>
              <a:t>has 2</a:t>
            </a:r>
            <a:r>
              <a:rPr lang="en-US" sz="2400" i="1" dirty="0" smtClean="0">
                <a:latin typeface="Euclid"/>
                <a:cs typeface="Euclid"/>
              </a:rPr>
              <a:t>I</a:t>
            </a:r>
            <a:r>
              <a:rPr lang="en-US" sz="2400" dirty="0" smtClean="0">
                <a:latin typeface="Euclid"/>
                <a:cs typeface="Euclid"/>
              </a:rPr>
              <a:t> + 1 </a:t>
            </a:r>
            <a:r>
              <a:rPr lang="en-US" sz="2400" dirty="0" err="1" smtClean="0">
                <a:latin typeface="Euclid"/>
                <a:cs typeface="Euclid"/>
              </a:rPr>
              <a:t>eigenvalues</a:t>
            </a:r>
            <a:r>
              <a:rPr lang="en-US" sz="2400" dirty="0" smtClean="0">
                <a:latin typeface="Euclid"/>
                <a:cs typeface="Euclid"/>
              </a:rPr>
              <a:t/>
            </a:r>
            <a:br>
              <a:rPr lang="en-US" sz="2400" dirty="0" smtClean="0">
                <a:latin typeface="Euclid"/>
                <a:cs typeface="Euclid"/>
              </a:rPr>
            </a:br>
            <a:r>
              <a:rPr lang="en-US" sz="2400" dirty="0" smtClean="0">
                <a:latin typeface="Euclid"/>
                <a:cs typeface="Euclid"/>
              </a:rPr>
              <a:t>with </a:t>
            </a:r>
            <a:r>
              <a:rPr lang="en-US" sz="2400" i="1" dirty="0" smtClean="0">
                <a:latin typeface="Euclid"/>
                <a:cs typeface="Euclid"/>
              </a:rPr>
              <a:t>–I</a:t>
            </a:r>
            <a:r>
              <a:rPr lang="en-US" sz="2400" dirty="0" smtClean="0">
                <a:latin typeface="Euclid"/>
                <a:cs typeface="Euclid"/>
              </a:rPr>
              <a:t> ≤ </a:t>
            </a:r>
            <a:r>
              <a:rPr lang="en-US" sz="2400" i="1" dirty="0" err="1" smtClean="0">
                <a:latin typeface="Euclid"/>
                <a:cs typeface="Euclid"/>
              </a:rPr>
              <a:t>m</a:t>
            </a:r>
            <a:r>
              <a:rPr lang="en-US" sz="2400" dirty="0" smtClean="0">
                <a:latin typeface="Euclid"/>
                <a:cs typeface="Euclid"/>
              </a:rPr>
              <a:t> ≤ </a:t>
            </a:r>
            <a:r>
              <a:rPr lang="en-US" sz="2400" i="1" dirty="0" smtClean="0">
                <a:latin typeface="Euclid"/>
                <a:cs typeface="Euclid"/>
              </a:rPr>
              <a:t>I</a:t>
            </a:r>
            <a:r>
              <a:rPr lang="en-US" sz="2400" dirty="0" smtClean="0">
                <a:latin typeface="Euclid"/>
                <a:cs typeface="Euclid"/>
              </a:rPr>
              <a:t> .</a:t>
            </a:r>
          </a:p>
          <a:p>
            <a:r>
              <a:rPr lang="en-US" sz="2400" dirty="0" smtClean="0">
                <a:latin typeface="Euclid"/>
                <a:cs typeface="Euclid"/>
              </a:rPr>
              <a:t>Time dependent Schrödinger equation: 	</a:t>
            </a:r>
            <a:br>
              <a:rPr lang="en-US" sz="2400" dirty="0" smtClean="0">
                <a:latin typeface="Euclid"/>
                <a:cs typeface="Euclid"/>
              </a:rPr>
            </a:br>
            <a:r>
              <a:rPr lang="en-US" sz="2400" dirty="0" smtClean="0">
                <a:latin typeface="Euclid"/>
                <a:cs typeface="Euclid"/>
              </a:rPr>
              <a:t>integrate with wave function representing spin </a:t>
            </a:r>
            <a:br>
              <a:rPr lang="en-US" sz="2400" dirty="0" smtClean="0">
                <a:latin typeface="Euclid"/>
                <a:cs typeface="Euclid"/>
              </a:rPr>
            </a:br>
            <a:r>
              <a:rPr lang="en-US" sz="2400" dirty="0" smtClean="0">
                <a:latin typeface="Euclid"/>
                <a:cs typeface="Euclid"/>
              </a:rPr>
              <a:t>initially along </a:t>
            </a:r>
            <a:r>
              <a:rPr lang="en-US" sz="2400" i="1" dirty="0" smtClean="0">
                <a:latin typeface="Euclid"/>
                <a:cs typeface="Euclid"/>
              </a:rPr>
              <a:t>x</a:t>
            </a:r>
            <a:r>
              <a:rPr lang="en-US" sz="2400" dirty="0" smtClean="0">
                <a:latin typeface="Euclid"/>
                <a:cs typeface="Euclid"/>
              </a:rPr>
              <a:t>–coordinate:</a:t>
            </a:r>
            <a:br>
              <a:rPr lang="en-US" sz="2400" dirty="0" smtClean="0">
                <a:latin typeface="Euclid"/>
                <a:cs typeface="Euclid"/>
              </a:rPr>
            </a:br>
            <a:r>
              <a:rPr lang="en-US" sz="2400" dirty="0" smtClean="0">
                <a:latin typeface="Euclid"/>
                <a:cs typeface="Euclid"/>
              </a:rPr>
              <a:t> </a:t>
            </a:r>
            <a:br>
              <a:rPr lang="en-US" sz="2400" dirty="0" smtClean="0">
                <a:latin typeface="Euclid"/>
                <a:cs typeface="Euclid"/>
              </a:rPr>
            </a:br>
            <a:r>
              <a:rPr lang="en-US" sz="2400" dirty="0" smtClean="0">
                <a:latin typeface="Euclid"/>
                <a:cs typeface="Euclid"/>
              </a:rPr>
              <a:t>=&gt; </a:t>
            </a:r>
            <a:r>
              <a:rPr lang="en-US" sz="2400" dirty="0" err="1" smtClean="0">
                <a:latin typeface="Euclid"/>
                <a:cs typeface="Euclid"/>
              </a:rPr>
              <a:t>Larmor</a:t>
            </a:r>
            <a:r>
              <a:rPr lang="en-US" sz="2400" dirty="0" smtClean="0">
                <a:latin typeface="Euclid"/>
                <a:cs typeface="Euclid"/>
              </a:rPr>
              <a:t> precession with</a:t>
            </a:r>
          </a:p>
          <a:p>
            <a:r>
              <a:rPr lang="en-US" sz="2400" dirty="0" smtClean="0">
                <a:latin typeface="Euclid"/>
                <a:cs typeface="Euclid"/>
              </a:rPr>
              <a:t>Recall: this only requires that space is isotropic, which fixes the commutation rules of the rotation operator</a:t>
            </a:r>
          </a:p>
        </p:txBody>
      </p:sp>
      <p:sp>
        <p:nvSpPr>
          <p:cNvPr id="4" name="Date Placeholder 3"/>
          <p:cNvSpPr>
            <a:spLocks noGrp="1"/>
          </p:cNvSpPr>
          <p:nvPr>
            <p:ph type="dt" sz="half" idx="10"/>
          </p:nvPr>
        </p:nvSpPr>
        <p:spPr/>
        <p:txBody>
          <a:bodyPr/>
          <a:lstStyle/>
          <a:p>
            <a:r>
              <a:rPr lang="en-US" smtClean="0">
                <a:latin typeface="Euclid"/>
                <a:cs typeface="Euclid"/>
              </a:rPr>
              <a:t>8 September 2013</a:t>
            </a:r>
            <a:endParaRPr lang="en-US">
              <a:latin typeface="Euclid"/>
              <a:cs typeface="Euclid"/>
            </a:endParaRPr>
          </a:p>
        </p:txBody>
      </p:sp>
      <p:sp>
        <p:nvSpPr>
          <p:cNvPr id="5" name="Footer Placeholder 4"/>
          <p:cNvSpPr>
            <a:spLocks noGrp="1"/>
          </p:cNvSpPr>
          <p:nvPr>
            <p:ph type="ftr" sz="quarter" idx="11"/>
          </p:nvPr>
        </p:nvSpPr>
        <p:spPr/>
        <p:txBody>
          <a:bodyPr/>
          <a:lstStyle/>
          <a:p>
            <a:r>
              <a:rPr lang="en-US" smtClean="0">
                <a:latin typeface="Euclid"/>
                <a:cs typeface="Euclid"/>
              </a:rPr>
              <a:t>Tapio Niinikoski</a:t>
            </a:r>
            <a:endParaRPr lang="en-US">
              <a:latin typeface="Euclid"/>
              <a:cs typeface="Euclid"/>
            </a:endParaRPr>
          </a:p>
        </p:txBody>
      </p:sp>
      <p:sp>
        <p:nvSpPr>
          <p:cNvPr id="6" name="Slide Number Placeholder 5"/>
          <p:cNvSpPr>
            <a:spLocks noGrp="1"/>
          </p:cNvSpPr>
          <p:nvPr>
            <p:ph type="sldNum" sz="quarter" idx="12"/>
          </p:nvPr>
        </p:nvSpPr>
        <p:spPr/>
        <p:txBody>
          <a:bodyPr/>
          <a:lstStyle/>
          <a:p>
            <a:fld id="{943E1B12-68C8-754D-9DDB-AEB510998836}" type="slidenum">
              <a:rPr lang="en-US" smtClean="0">
                <a:latin typeface="Euclid"/>
                <a:cs typeface="Euclid"/>
              </a:rPr>
              <a:pPr/>
              <a:t>9</a:t>
            </a:fld>
            <a:endParaRPr lang="en-US">
              <a:latin typeface="Euclid"/>
              <a:cs typeface="Euclid"/>
            </a:endParaRPr>
          </a:p>
        </p:txBody>
      </p:sp>
      <p:graphicFrame>
        <p:nvGraphicFramePr>
          <p:cNvPr id="23554" name="Object 2"/>
          <p:cNvGraphicFramePr>
            <a:graphicFrameLocks noChangeAspect="1"/>
          </p:cNvGraphicFramePr>
          <p:nvPr>
            <p:extLst>
              <p:ext uri="{D42A27DB-BD31-4B8C-83A1-F6EECF244321}">
                <p14:modId xmlns:p14="http://schemas.microsoft.com/office/powerpoint/2010/main" val="2534482318"/>
              </p:ext>
            </p:extLst>
          </p:nvPr>
        </p:nvGraphicFramePr>
        <p:xfrm>
          <a:off x="5499100" y="1600200"/>
          <a:ext cx="2611438" cy="490538"/>
        </p:xfrm>
        <a:graphic>
          <a:graphicData uri="http://schemas.openxmlformats.org/presentationml/2006/ole">
            <mc:AlternateContent xmlns:mc="http://schemas.openxmlformats.org/markup-compatibility/2006">
              <mc:Choice xmlns:v="urn:schemas-microsoft-com:vml" Requires="v">
                <p:oleObj spid="_x0000_s24069" name="Equation" r:id="rId3" imgW="1422400" imgH="266700" progId="Equation.DSMT4">
                  <p:embed/>
                </p:oleObj>
              </mc:Choice>
              <mc:Fallback>
                <p:oleObj name="Equation" r:id="rId3" imgW="1422400" imgH="266700" progId="Equation.DSMT4">
                  <p:embed/>
                  <p:pic>
                    <p:nvPicPr>
                      <p:cNvPr id="0" name="Picture 2"/>
                      <p:cNvPicPr>
                        <a:picLocks noChangeAspect="1" noChangeArrowheads="1"/>
                      </p:cNvPicPr>
                      <p:nvPr/>
                    </p:nvPicPr>
                    <p:blipFill>
                      <a:blip r:embed="rId4"/>
                      <a:srcRect/>
                      <a:stretch>
                        <a:fillRect/>
                      </a:stretch>
                    </p:blipFill>
                    <p:spPr bwMode="auto">
                      <a:xfrm>
                        <a:off x="5499100" y="1600200"/>
                        <a:ext cx="2611438"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7" name="Object 5"/>
          <p:cNvGraphicFramePr>
            <a:graphicFrameLocks noChangeAspect="1"/>
          </p:cNvGraphicFramePr>
          <p:nvPr>
            <p:extLst>
              <p:ext uri="{D42A27DB-BD31-4B8C-83A1-F6EECF244321}">
                <p14:modId xmlns:p14="http://schemas.microsoft.com/office/powerpoint/2010/main" val="3763024066"/>
              </p:ext>
            </p:extLst>
          </p:nvPr>
        </p:nvGraphicFramePr>
        <p:xfrm>
          <a:off x="5383213" y="2073275"/>
          <a:ext cx="1376362" cy="490538"/>
        </p:xfrm>
        <a:graphic>
          <a:graphicData uri="http://schemas.openxmlformats.org/presentationml/2006/ole">
            <mc:AlternateContent xmlns:mc="http://schemas.openxmlformats.org/markup-compatibility/2006">
              <mc:Choice xmlns:v="urn:schemas-microsoft-com:vml" Requires="v">
                <p:oleObj spid="_x0000_s24070" name="Equation" r:id="rId5" imgW="749300" imgH="266700" progId="Equation.DSMT4">
                  <p:embed/>
                </p:oleObj>
              </mc:Choice>
              <mc:Fallback>
                <p:oleObj name="Equation" r:id="rId5" imgW="749300" imgH="266700" progId="Equation.DSMT4">
                  <p:embed/>
                  <p:pic>
                    <p:nvPicPr>
                      <p:cNvPr id="0" name="Picture 5"/>
                      <p:cNvPicPr>
                        <a:picLocks noChangeAspect="1" noChangeArrowheads="1"/>
                      </p:cNvPicPr>
                      <p:nvPr/>
                    </p:nvPicPr>
                    <p:blipFill>
                      <a:blip r:embed="rId6"/>
                      <a:srcRect/>
                      <a:stretch>
                        <a:fillRect/>
                      </a:stretch>
                    </p:blipFill>
                    <p:spPr bwMode="auto">
                      <a:xfrm>
                        <a:off x="5383213" y="2073275"/>
                        <a:ext cx="1376362"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8" name="Object 6"/>
          <p:cNvGraphicFramePr>
            <a:graphicFrameLocks noChangeAspect="1"/>
          </p:cNvGraphicFramePr>
          <p:nvPr>
            <p:extLst>
              <p:ext uri="{D42A27DB-BD31-4B8C-83A1-F6EECF244321}">
                <p14:modId xmlns:p14="http://schemas.microsoft.com/office/powerpoint/2010/main" val="3936633665"/>
              </p:ext>
            </p:extLst>
          </p:nvPr>
        </p:nvGraphicFramePr>
        <p:xfrm>
          <a:off x="4781550" y="2441178"/>
          <a:ext cx="1771650" cy="492125"/>
        </p:xfrm>
        <a:graphic>
          <a:graphicData uri="http://schemas.openxmlformats.org/presentationml/2006/ole">
            <mc:AlternateContent xmlns:mc="http://schemas.openxmlformats.org/markup-compatibility/2006">
              <mc:Choice xmlns:v="urn:schemas-microsoft-com:vml" Requires="v">
                <p:oleObj spid="_x0000_s24071" name="Equation" r:id="rId7" imgW="965200" imgH="266700" progId="Equation.DSMT4">
                  <p:embed/>
                </p:oleObj>
              </mc:Choice>
              <mc:Fallback>
                <p:oleObj name="Equation" r:id="rId7" imgW="965200" imgH="266700" progId="Equation.DSMT4">
                  <p:embed/>
                  <p:pic>
                    <p:nvPicPr>
                      <p:cNvPr id="0" name="Picture 6"/>
                      <p:cNvPicPr>
                        <a:picLocks noChangeAspect="1" noChangeArrowheads="1"/>
                      </p:cNvPicPr>
                      <p:nvPr/>
                    </p:nvPicPr>
                    <p:blipFill>
                      <a:blip r:embed="rId8"/>
                      <a:srcRect/>
                      <a:stretch>
                        <a:fillRect/>
                      </a:stretch>
                    </p:blipFill>
                    <p:spPr bwMode="auto">
                      <a:xfrm>
                        <a:off x="4781550" y="2441178"/>
                        <a:ext cx="1771650"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59" name="Object 7"/>
          <p:cNvGraphicFramePr>
            <a:graphicFrameLocks noChangeAspect="1"/>
          </p:cNvGraphicFramePr>
          <p:nvPr>
            <p:extLst>
              <p:ext uri="{D42A27DB-BD31-4B8C-83A1-F6EECF244321}">
                <p14:modId xmlns:p14="http://schemas.microsoft.com/office/powerpoint/2010/main" val="3496913045"/>
              </p:ext>
            </p:extLst>
          </p:nvPr>
        </p:nvGraphicFramePr>
        <p:xfrm>
          <a:off x="6494463" y="3041087"/>
          <a:ext cx="1631950" cy="858531"/>
        </p:xfrm>
        <a:graphic>
          <a:graphicData uri="http://schemas.openxmlformats.org/presentationml/2006/ole">
            <mc:AlternateContent xmlns:mc="http://schemas.openxmlformats.org/markup-compatibility/2006">
              <mc:Choice xmlns:v="urn:schemas-microsoft-com:vml" Requires="v">
                <p:oleObj spid="_x0000_s24072" name="Equation" r:id="rId9" imgW="889000" imgH="393700" progId="Equation.DSMT4">
                  <p:embed/>
                </p:oleObj>
              </mc:Choice>
              <mc:Fallback>
                <p:oleObj name="Equation" r:id="rId9" imgW="889000" imgH="393700" progId="Equation.DSMT4">
                  <p:embed/>
                  <p:pic>
                    <p:nvPicPr>
                      <p:cNvPr id="0" name="Picture 7"/>
                      <p:cNvPicPr>
                        <a:picLocks noChangeAspect="1" noChangeArrowheads="1"/>
                      </p:cNvPicPr>
                      <p:nvPr/>
                    </p:nvPicPr>
                    <p:blipFill>
                      <a:blip r:embed="rId10"/>
                      <a:srcRect/>
                      <a:stretch>
                        <a:fillRect/>
                      </a:stretch>
                    </p:blipFill>
                    <p:spPr bwMode="auto">
                      <a:xfrm>
                        <a:off x="6494463" y="3041087"/>
                        <a:ext cx="1631950" cy="858531"/>
                      </a:xfrm>
                      <a:prstGeom prst="rect">
                        <a:avLst/>
                      </a:prstGeom>
                      <a:noFill/>
                      <a:extLst/>
                    </p:spPr>
                  </p:pic>
                </p:oleObj>
              </mc:Fallback>
            </mc:AlternateContent>
          </a:graphicData>
        </a:graphic>
      </p:graphicFrame>
      <p:graphicFrame>
        <p:nvGraphicFramePr>
          <p:cNvPr id="23560" name="Object 8"/>
          <p:cNvGraphicFramePr>
            <a:graphicFrameLocks noChangeAspect="1"/>
          </p:cNvGraphicFramePr>
          <p:nvPr>
            <p:extLst>
              <p:ext uri="{D42A27DB-BD31-4B8C-83A1-F6EECF244321}">
                <p14:modId xmlns:p14="http://schemas.microsoft.com/office/powerpoint/2010/main" val="62495485"/>
              </p:ext>
            </p:extLst>
          </p:nvPr>
        </p:nvGraphicFramePr>
        <p:xfrm>
          <a:off x="4704556" y="3886906"/>
          <a:ext cx="3697287" cy="679450"/>
        </p:xfrm>
        <a:graphic>
          <a:graphicData uri="http://schemas.openxmlformats.org/presentationml/2006/ole">
            <mc:AlternateContent xmlns:mc="http://schemas.openxmlformats.org/markup-compatibility/2006">
              <mc:Choice xmlns:v="urn:schemas-microsoft-com:vml" Requires="v">
                <p:oleObj spid="_x0000_s24073" name="Equation" r:id="rId11" imgW="2019300" imgH="368300" progId="Equation.3">
                  <p:embed/>
                </p:oleObj>
              </mc:Choice>
              <mc:Fallback>
                <p:oleObj name="Equation" r:id="rId11" imgW="2019300" imgH="36830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4556" y="3886906"/>
                        <a:ext cx="3697287"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1" name="Object 9"/>
          <p:cNvGraphicFramePr>
            <a:graphicFrameLocks noChangeAspect="1"/>
          </p:cNvGraphicFramePr>
          <p:nvPr>
            <p:extLst>
              <p:ext uri="{D42A27DB-BD31-4B8C-83A1-F6EECF244321}">
                <p14:modId xmlns:p14="http://schemas.microsoft.com/office/powerpoint/2010/main" val="2558314901"/>
              </p:ext>
            </p:extLst>
          </p:nvPr>
        </p:nvGraphicFramePr>
        <p:xfrm>
          <a:off x="4749240" y="4683027"/>
          <a:ext cx="1352550" cy="492125"/>
        </p:xfrm>
        <a:graphic>
          <a:graphicData uri="http://schemas.openxmlformats.org/presentationml/2006/ole">
            <mc:AlternateContent xmlns:mc="http://schemas.openxmlformats.org/markup-compatibility/2006">
              <mc:Choice xmlns:v="urn:schemas-microsoft-com:vml" Requires="v">
                <p:oleObj spid="_x0000_s24074" name="Equation" r:id="rId13" imgW="736600" imgH="266700" progId="Equation.DSMT4">
                  <p:embed/>
                </p:oleObj>
              </mc:Choice>
              <mc:Fallback>
                <p:oleObj name="Equation" r:id="rId13" imgW="736600" imgH="266700" progId="Equation.DSMT4">
                  <p:embed/>
                  <p:pic>
                    <p:nvPicPr>
                      <p:cNvPr id="0" name="Picture 9"/>
                      <p:cNvPicPr>
                        <a:picLocks noChangeAspect="1" noChangeArrowheads="1"/>
                      </p:cNvPicPr>
                      <p:nvPr/>
                    </p:nvPicPr>
                    <p:blipFill>
                      <a:blip r:embed="rId14"/>
                      <a:srcRect/>
                      <a:stretch>
                        <a:fillRect/>
                      </a:stretch>
                    </p:blipFill>
                    <p:spPr bwMode="auto">
                      <a:xfrm>
                        <a:off x="4749240" y="4683027"/>
                        <a:ext cx="1352550"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70987</TotalTime>
  <Words>2892</Words>
  <Application>Microsoft Office PowerPoint</Application>
  <PresentationFormat>On-screen Show (4:3)</PresentationFormat>
  <Paragraphs>408</Paragraphs>
  <Slides>53</Slides>
  <Notes>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Office Theme</vt:lpstr>
      <vt:lpstr>Equation</vt:lpstr>
      <vt:lpstr>Acrobat Document</vt:lpstr>
      <vt:lpstr>Package</vt:lpstr>
      <vt:lpstr>Physics of Polarized Targets Presented in PSTP2013, Charlottesville, USA with tributes to the work of Michel Borghini and Franz Lehar</vt:lpstr>
      <vt:lpstr>Michel Borghini † 15 December 2012, at age of 78 years</vt:lpstr>
      <vt:lpstr>Michel Borghini</vt:lpstr>
      <vt:lpstr>František (Franz) Lehar † 23 November 2011, at age of 77 years</vt:lpstr>
      <vt:lpstr>Franz Lehar</vt:lpstr>
      <vt:lpstr>Spin in solid matter</vt:lpstr>
      <vt:lpstr>Spin operator</vt:lpstr>
      <vt:lpstr>Consequences of the commutation rules for Ij  =&gt; </vt:lpstr>
      <vt:lpstr>Spin in magnetic field</vt:lpstr>
      <vt:lpstr>Polarization and spin temperature - quantum statistics (QS) -</vt:lpstr>
      <vt:lpstr>Where is QS less useful?</vt:lpstr>
      <vt:lpstr>Spin density matrix   - also called polarization matrix -</vt:lpstr>
      <vt:lpstr>Boltzmann distribution</vt:lpstr>
      <vt:lpstr>Provotorov equations</vt:lpstr>
      <vt:lpstr>QS description of DNP</vt:lpstr>
      <vt:lpstr>Outline </vt:lpstr>
      <vt:lpstr>Dynamic nuclear polarization (DNP)</vt:lpstr>
      <vt:lpstr>Spin-temperature model for DNP M. Borghini, PRL 20, 419 (1968)</vt:lpstr>
      <vt:lpstr>Spin-temperature model for DNP (cont.)</vt:lpstr>
      <vt:lpstr>Spin-temperature model for DNP (cont.)</vt:lpstr>
      <vt:lpstr>DNP with ESR line broadenening by anisotropic g-factor</vt:lpstr>
      <vt:lpstr>Numeric results for DNP in deuterated PD at LT R. de Koker and T. Niinikoski (1988) </vt:lpstr>
      <vt:lpstr>Conclusions based on the DNP at LT </vt:lpstr>
      <vt:lpstr>Outline </vt:lpstr>
      <vt:lpstr>Magnetic resonance and relaxation at low temperatures</vt:lpstr>
      <vt:lpstr>Electron spin relaxation at low temperatures (cont.)</vt:lpstr>
      <vt:lpstr>Experimental electron spin-lattice relaxation at LT</vt:lpstr>
      <vt:lpstr>Experimental electron spin resonance line parameters</vt:lpstr>
      <vt:lpstr>Outline </vt:lpstr>
      <vt:lpstr>Radiolytic paramagnetic impurities usable for DNP</vt:lpstr>
      <vt:lpstr>Deuteron Polarization of 63% at 6.5T  and 1 K</vt:lpstr>
      <vt:lpstr>PowerPoint Presentation</vt:lpstr>
      <vt:lpstr>Extract from Borhini’s yellow report</vt:lpstr>
      <vt:lpstr>PowerPoint Presentation</vt:lpstr>
      <vt:lpstr>Outline </vt:lpstr>
      <vt:lpstr>Series-tuned NMR circuit (SMC)</vt:lpstr>
      <vt:lpstr>NMR lineshape distortion due to RF circuit</vt:lpstr>
      <vt:lpstr>NMR lineshape distortion due to RF circuit</vt:lpstr>
      <vt:lpstr>NMR lineshape distortion due to RF circuit</vt:lpstr>
      <vt:lpstr>NMR lineshape distortion: possible remedy</vt:lpstr>
      <vt:lpstr>NMR lineshape distortion due to saturation</vt:lpstr>
      <vt:lpstr>Outline </vt:lpstr>
      <vt:lpstr>Refrigeration using quantum fluids</vt:lpstr>
      <vt:lpstr>PowerPoint Presentation</vt:lpstr>
      <vt:lpstr>PowerPoint Presentation</vt:lpstr>
      <vt:lpstr>COMPASS PT magnet</vt:lpstr>
      <vt:lpstr>SMC DR in COMPASS magnet</vt:lpstr>
      <vt:lpstr>COMPASS PT in operation</vt:lpstr>
      <vt:lpstr>COMPASS triple-cell cavity</vt:lpstr>
      <vt:lpstr>COMPASS double- and triple-cell target holders</vt:lpstr>
      <vt:lpstr>Triple-cell cavity mounted</vt:lpstr>
      <vt:lpstr>Warm thanks to the organizers!  More details will be included in the paper, if editors and publisher permit</vt:lpstr>
      <vt:lpstr>Double-target techniques for small A</vt:lpstr>
    </vt:vector>
  </TitlesOfParts>
  <Company>CERN Central Cryogenic Laboratory, leader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spin polarized targets -solid targets only-</dc:title>
  <dc:creator>Tapio Niinikoski</dc:creator>
  <cp:lastModifiedBy>Office of the Dean of Students</cp:lastModifiedBy>
  <cp:revision>199</cp:revision>
  <dcterms:created xsi:type="dcterms:W3CDTF">2011-03-04T23:16:50Z</dcterms:created>
  <dcterms:modified xsi:type="dcterms:W3CDTF">2013-09-09T14:16:22Z</dcterms:modified>
</cp:coreProperties>
</file>