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1" r:id="rId2"/>
    <p:sldId id="258" r:id="rId3"/>
    <p:sldId id="259" r:id="rId4"/>
    <p:sldId id="260" r:id="rId5"/>
    <p:sldId id="256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03" autoAdjust="0"/>
  </p:normalViewPr>
  <p:slideViewPr>
    <p:cSldViewPr>
      <p:cViewPr varScale="1">
        <p:scale>
          <a:sx n="78" d="100"/>
          <a:sy n="78" d="100"/>
        </p:scale>
        <p:origin x="-132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28FC48-9184-44F9-A5BE-4965DCAEB9D7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855CB-A892-4A03-9C16-DFA37519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155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02756" indent="-270291" defTabSz="914485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081164" indent="-216233" defTabSz="914485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13629" indent="-216233" defTabSz="914485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46095" indent="-216233" defTabSz="914485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378560" indent="-216233" algn="ctr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11026" indent="-216233" algn="ctr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243491" indent="-216233" algn="ctr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675957" indent="-216233" algn="ctr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3147D23A-5C37-4851-B801-B4EABBCEC13E}" type="slidenum">
              <a:rPr lang="en-US" smtClean="0">
                <a:latin typeface="Times New Roman" pitchFamily="18" charset="0"/>
              </a:rPr>
              <a:pPr/>
              <a:t>2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02756" indent="-270291" defTabSz="914485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081164" indent="-216233" defTabSz="914485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13629" indent="-216233" defTabSz="914485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46095" indent="-216233" defTabSz="914485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378560" indent="-216233" algn="ctr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11026" indent="-216233" algn="ctr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243491" indent="-216233" algn="ctr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675957" indent="-216233" algn="ctr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3147D23A-5C37-4851-B801-B4EABBCEC13E}" type="slidenum">
              <a:rPr lang="en-US" smtClean="0">
                <a:latin typeface="Times New Roman" pitchFamily="18" charset="0"/>
              </a:rPr>
              <a:pPr/>
              <a:t>4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A287C-F278-4D2C-BAE6-5F2222A2431C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7271F-FD79-4F43-94F3-17A6D18EC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07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A287C-F278-4D2C-BAE6-5F2222A2431C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7271F-FD79-4F43-94F3-17A6D18EC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760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A287C-F278-4D2C-BAE6-5F2222A2431C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7271F-FD79-4F43-94F3-17A6D18EC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838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A287C-F278-4D2C-BAE6-5F2222A2431C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7271F-FD79-4F43-94F3-17A6D18EC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256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A287C-F278-4D2C-BAE6-5F2222A2431C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7271F-FD79-4F43-94F3-17A6D18EC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854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A287C-F278-4D2C-BAE6-5F2222A2431C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7271F-FD79-4F43-94F3-17A6D18EC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015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A287C-F278-4D2C-BAE6-5F2222A2431C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7271F-FD79-4F43-94F3-17A6D18EC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042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A287C-F278-4D2C-BAE6-5F2222A2431C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7271F-FD79-4F43-94F3-17A6D18EC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71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A287C-F278-4D2C-BAE6-5F2222A2431C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7271F-FD79-4F43-94F3-17A6D18EC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014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A287C-F278-4D2C-BAE6-5F2222A2431C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7271F-FD79-4F43-94F3-17A6D18EC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47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A287C-F278-4D2C-BAE6-5F2222A2431C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7271F-FD79-4F43-94F3-17A6D18EC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314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A287C-F278-4D2C-BAE6-5F2222A2431C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7271F-FD79-4F43-94F3-17A6D18EC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525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vimeo.com/6286487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High-brightness </a:t>
            </a:r>
            <a:r>
              <a:rPr lang="en-US" dirty="0" err="1" smtClean="0"/>
              <a:t>Dudnikov</a:t>
            </a:r>
            <a:r>
              <a:rPr lang="en-US" dirty="0" smtClean="0"/>
              <a:t> –  type  H</a:t>
            </a:r>
            <a:r>
              <a:rPr lang="en-US" baseline="30000" dirty="0" smtClean="0"/>
              <a:t>-</a:t>
            </a:r>
            <a:r>
              <a:rPr lang="en-US" dirty="0" smtClean="0"/>
              <a:t>  ion source at </a:t>
            </a:r>
            <a:br>
              <a:rPr lang="en-US" dirty="0" smtClean="0"/>
            </a:br>
            <a:r>
              <a:rPr lang="en-US" dirty="0" smtClean="0"/>
              <a:t>INR RAS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Development of the high-intensity H- ion sources with peak current ~ 100 mA and small emittance </a:t>
            </a:r>
            <a:r>
              <a:rPr lang="en-US" dirty="0" smtClean="0"/>
              <a:t>by V</a:t>
            </a:r>
            <a:r>
              <a:rPr lang="en-US" dirty="0"/>
              <a:t>. G. </a:t>
            </a:r>
            <a:r>
              <a:rPr lang="en-US" dirty="0" err="1"/>
              <a:t>Dudnikov</a:t>
            </a:r>
            <a:r>
              <a:rPr lang="en-US" dirty="0"/>
              <a:t> made significant influence on design of INR RAS linear accelerator and experimental facility.</a:t>
            </a:r>
            <a:endParaRPr lang="ru-RU" dirty="0"/>
          </a:p>
          <a:p>
            <a:endParaRPr lang="en-US" dirty="0" smtClean="0"/>
          </a:p>
          <a:p>
            <a:r>
              <a:rPr lang="en-US" dirty="0" err="1"/>
              <a:t>Dudnikov</a:t>
            </a:r>
            <a:r>
              <a:rPr lang="en-US" dirty="0"/>
              <a:t> – type H- ion source (Penning discharge)  had been built at Novosibirsk and delivered to INR RAS in beginning of 80</a:t>
            </a:r>
            <a:r>
              <a:rPr lang="en-US" baseline="30000" dirty="0"/>
              <a:t>th</a:t>
            </a:r>
            <a:r>
              <a:rPr lang="en-US" dirty="0"/>
              <a:t>.  The ion source produced 100 mA H- ion beam with small emittance and with rep. rate </a:t>
            </a:r>
            <a:r>
              <a:rPr lang="en-US" dirty="0" smtClean="0"/>
              <a:t>50Hz.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dirty="0"/>
              <a:t>Viktor </a:t>
            </a:r>
            <a:r>
              <a:rPr lang="en-US" dirty="0" err="1"/>
              <a:t>Klenov</a:t>
            </a:r>
            <a:r>
              <a:rPr lang="en-US" dirty="0"/>
              <a:t> started to work with the H- ion source at INR RAS. He was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V</a:t>
            </a:r>
            <a:r>
              <a:rPr lang="en-US" dirty="0"/>
              <a:t>. G.  </a:t>
            </a:r>
            <a:r>
              <a:rPr lang="en-US" dirty="0" err="1"/>
              <a:t>Dudnikov</a:t>
            </a:r>
            <a:r>
              <a:rPr lang="en-US" dirty="0"/>
              <a:t> student at Novosibirsk and contributed to development of the H- ion source with high-brightness ion beam. </a:t>
            </a:r>
            <a:endParaRPr lang="en-US" dirty="0" smtClean="0"/>
          </a:p>
          <a:p>
            <a:endParaRPr lang="ru-RU" dirty="0"/>
          </a:p>
          <a:p>
            <a:r>
              <a:rPr lang="en-US" dirty="0"/>
              <a:t>The INR RAS linear accelerator has H- ion beam injector equipped with </a:t>
            </a:r>
            <a:r>
              <a:rPr lang="en-US" dirty="0" err="1"/>
              <a:t>Dudnikov</a:t>
            </a:r>
            <a:r>
              <a:rPr lang="en-US" dirty="0"/>
              <a:t> –type H-ion source. </a:t>
            </a:r>
            <a:endParaRPr lang="ru-RU" dirty="0"/>
          </a:p>
          <a:p>
            <a:endParaRPr lang="ru-RU" dirty="0"/>
          </a:p>
        </p:txBody>
      </p:sp>
      <p:pic>
        <p:nvPicPr>
          <p:cNvPr id="5" name="Содержимое 4" descr="100_2796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51920" y="980728"/>
            <a:ext cx="5111750" cy="383470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355976" y="5013176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Viktor </a:t>
            </a:r>
            <a:r>
              <a:rPr lang="en-US" dirty="0" err="1" smtClean="0"/>
              <a:t>Klenov</a:t>
            </a:r>
            <a:r>
              <a:rPr lang="en-US" dirty="0" smtClean="0"/>
              <a:t> (left) and Alexander Belov (right) at H- ion injector at INR RAS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976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PSTP 2013 Sept 9-13, 2013</a:t>
            </a:r>
            <a:endParaRPr lang="en-US"/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371475" y="620688"/>
            <a:ext cx="8423275" cy="470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2400" b="1" kern="1600" cap="all" dirty="0" err="1">
                <a:latin typeface="Times New Roman"/>
                <a:cs typeface="Arial"/>
              </a:rPr>
              <a:t>Vadim</a:t>
            </a:r>
            <a:r>
              <a:rPr lang="en-GB" sz="2400" b="1" kern="1600" cap="all" dirty="0">
                <a:latin typeface="Times New Roman"/>
                <a:cs typeface="Arial"/>
              </a:rPr>
              <a:t> </a:t>
            </a:r>
            <a:r>
              <a:rPr lang="en-GB" sz="2400" b="1" kern="1600" cap="all" dirty="0" err="1">
                <a:latin typeface="Times New Roman"/>
                <a:cs typeface="Arial"/>
              </a:rPr>
              <a:t>dudnikov</a:t>
            </a:r>
            <a:r>
              <a:rPr lang="en-GB" sz="2400" b="1" kern="1600" cap="all" dirty="0">
                <a:latin typeface="Times New Roman"/>
                <a:cs typeface="Arial"/>
              </a:rPr>
              <a:t> at </a:t>
            </a:r>
            <a:r>
              <a:rPr lang="en-GB" sz="2400" b="1" kern="1600" cap="all" dirty="0" err="1">
                <a:latin typeface="Times New Roman"/>
                <a:cs typeface="Arial"/>
              </a:rPr>
              <a:t>muons</a:t>
            </a:r>
            <a:r>
              <a:rPr lang="en-GB" sz="2400" b="1" kern="1600" cap="all" dirty="0">
                <a:latin typeface="Times New Roman"/>
                <a:cs typeface="Arial"/>
              </a:rPr>
              <a:t>, inc.* </a:t>
            </a:r>
          </a:p>
          <a:p>
            <a:pPr>
              <a:spcBef>
                <a:spcPts val="0"/>
              </a:spcBef>
              <a:spcAft>
                <a:spcPts val="300"/>
              </a:spcAft>
              <a:defRPr/>
            </a:pPr>
            <a:endParaRPr lang="en-US" sz="800" b="1" kern="1600" cap="all" dirty="0" smtClean="0">
              <a:latin typeface="Times New Roman"/>
              <a:cs typeface="Arial"/>
            </a:endParaRPr>
          </a:p>
          <a:p>
            <a:pPr>
              <a:spcBef>
                <a:spcPts val="0"/>
              </a:spcBef>
              <a:spcAft>
                <a:spcPts val="300"/>
              </a:spcAft>
              <a:defRPr/>
            </a:pPr>
            <a:endParaRPr lang="en-US" sz="800" b="1" kern="1600" cap="all" dirty="0">
              <a:latin typeface="Times New Roman"/>
              <a:cs typeface="Arial"/>
            </a:endParaRPr>
          </a:p>
          <a:p>
            <a:pPr marL="285750" indent="-285750" algn="l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Arial" charset="0"/>
              </a:rPr>
              <a:t>For the past 4 years, </a:t>
            </a:r>
            <a:r>
              <a:rPr lang="en-US" dirty="0" err="1">
                <a:latin typeface="Arial" charset="0"/>
              </a:rPr>
              <a:t>Vadim</a:t>
            </a:r>
            <a:r>
              <a:rPr lang="en-US" dirty="0">
                <a:latin typeface="Arial" charset="0"/>
              </a:rPr>
              <a:t> has been a Senior Accelerator Physicist at Muons</a:t>
            </a:r>
          </a:p>
          <a:p>
            <a:pPr marL="285750" indent="-285750" algn="l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Arial" charset="0"/>
            </a:endParaRPr>
          </a:p>
          <a:p>
            <a:pPr marL="285750" indent="-285750" algn="l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Arial" charset="0"/>
              </a:rPr>
              <a:t>Our main contact with ORNL and John Adams Institute</a:t>
            </a:r>
          </a:p>
          <a:p>
            <a:pPr marL="742950" lvl="1" indent="-285750" algn="l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Arial" charset="0"/>
              </a:rPr>
              <a:t>participating in H-minus source development </a:t>
            </a:r>
          </a:p>
          <a:p>
            <a:pPr marL="742950" lvl="1" indent="-285750" algn="l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Arial" charset="0"/>
              </a:rPr>
              <a:t>See presentation at </a:t>
            </a:r>
            <a:r>
              <a:rPr lang="en-US" dirty="0">
                <a:latin typeface="Arial" charset="0"/>
                <a:hlinkClick r:id="rId3"/>
              </a:rPr>
              <a:t>http://vimeo.com/62864876</a:t>
            </a:r>
            <a:endParaRPr lang="en-US" dirty="0">
              <a:latin typeface="Arial" charset="0"/>
            </a:endParaRPr>
          </a:p>
          <a:p>
            <a:pPr marL="742950" lvl="1" indent="-285750" algn="l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Arial" charset="0"/>
            </a:endParaRPr>
          </a:p>
          <a:p>
            <a:pPr marL="285750" indent="-285750" algn="l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Arial" charset="0"/>
              </a:rPr>
              <a:t>Principal Investigator on 3 Phase I and 1 Phase II  projects</a:t>
            </a:r>
          </a:p>
          <a:p>
            <a:pPr marL="742950" lvl="1" indent="-285750" algn="l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Arial" charset="0"/>
              </a:rPr>
              <a:t>H-minus Source using a Saddle Antenna (ORNL)</a:t>
            </a:r>
          </a:p>
          <a:p>
            <a:pPr marL="742950" lvl="1" indent="-285750" algn="l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Arial" charset="0"/>
              </a:rPr>
              <a:t>Proton/ion beam profile monitor using a ribbon electron beam (ORNL)</a:t>
            </a:r>
          </a:p>
          <a:p>
            <a:pPr marL="742950" lvl="1" indent="-285750" algn="l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Arial" charset="0"/>
              </a:rPr>
              <a:t>High efficiency </a:t>
            </a:r>
            <a:r>
              <a:rPr lang="en-US" dirty="0" err="1">
                <a:latin typeface="Arial" charset="0"/>
              </a:rPr>
              <a:t>Dudnikov</a:t>
            </a:r>
            <a:r>
              <a:rPr lang="en-US" dirty="0">
                <a:latin typeface="Arial" charset="0"/>
              </a:rPr>
              <a:t>-Type Penning Surface Plasma Source (FNAL)</a:t>
            </a:r>
          </a:p>
          <a:p>
            <a:pPr marL="742950" lvl="1" indent="-285750" algn="l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Arial" charset="0"/>
            </a:endParaRPr>
          </a:p>
          <a:p>
            <a:pPr marL="285750" indent="-285750" algn="l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Arial" charset="0"/>
              </a:rPr>
              <a:t>The author of many clever proposals that are in progress</a:t>
            </a:r>
          </a:p>
          <a:p>
            <a:pPr>
              <a:defRPr/>
            </a:pPr>
            <a:endParaRPr lang="en-US" dirty="0">
              <a:latin typeface="Arial" charset="0"/>
            </a:endParaRPr>
          </a:p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80F492-40C6-4D04-84C5-A6324BE3E83A}" type="slidenum">
              <a:rPr lang="en-US"/>
              <a:pPr>
                <a:defRPr/>
              </a:pPr>
              <a:t>2</a:t>
            </a:fld>
            <a:endParaRPr lang="en-US"/>
          </a:p>
        </p:txBody>
      </p:sp>
      <p:grpSp>
        <p:nvGrpSpPr>
          <p:cNvPr id="3077" name="Group 3"/>
          <p:cNvGrpSpPr>
            <a:grpSpLocks/>
          </p:cNvGrpSpPr>
          <p:nvPr/>
        </p:nvGrpSpPr>
        <p:grpSpPr bwMode="auto">
          <a:xfrm>
            <a:off x="0" y="0"/>
            <a:ext cx="1905000" cy="838200"/>
            <a:chOff x="3840" y="3216"/>
            <a:chExt cx="1440" cy="624"/>
          </a:xfrm>
        </p:grpSpPr>
        <p:grpSp>
          <p:nvGrpSpPr>
            <p:cNvPr id="3078" name="Group 4"/>
            <p:cNvGrpSpPr>
              <a:grpSpLocks/>
            </p:cNvGrpSpPr>
            <p:nvPr/>
          </p:nvGrpSpPr>
          <p:grpSpPr bwMode="auto">
            <a:xfrm>
              <a:off x="3840" y="3216"/>
              <a:ext cx="336" cy="624"/>
              <a:chOff x="1152" y="288"/>
              <a:chExt cx="960" cy="1872"/>
            </a:xfrm>
          </p:grpSpPr>
          <p:sp>
            <p:nvSpPr>
              <p:cNvPr id="3080" name="Oval 5"/>
              <p:cNvSpPr>
                <a:spLocks noChangeArrowheads="1"/>
              </p:cNvSpPr>
              <p:nvPr/>
            </p:nvSpPr>
            <p:spPr bwMode="auto">
              <a:xfrm>
                <a:off x="1152" y="1488"/>
                <a:ext cx="960" cy="67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1" name="Oval 6"/>
              <p:cNvSpPr>
                <a:spLocks noChangeArrowheads="1"/>
              </p:cNvSpPr>
              <p:nvPr/>
            </p:nvSpPr>
            <p:spPr bwMode="auto">
              <a:xfrm>
                <a:off x="1152" y="288"/>
                <a:ext cx="960" cy="67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2" name="Rectangle 7"/>
              <p:cNvSpPr>
                <a:spLocks noChangeAspect="1" noChangeArrowheads="1"/>
              </p:cNvSpPr>
              <p:nvPr/>
            </p:nvSpPr>
            <p:spPr bwMode="auto">
              <a:xfrm>
                <a:off x="1152" y="624"/>
                <a:ext cx="960" cy="12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3" name="WordArt 8"/>
              <p:cNvSpPr>
                <a:spLocks noChangeAspect="1" noChangeArrowheads="1" noChangeShapeType="1" noTextEdit="1"/>
              </p:cNvSpPr>
              <p:nvPr/>
            </p:nvSpPr>
            <p:spPr bwMode="auto">
              <a:xfrm>
                <a:off x="1392" y="768"/>
                <a:ext cx="494" cy="1008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2833"/>
                  </a:avLst>
                </a:prstTxWarp>
              </a:bodyPr>
              <a:lstStyle/>
              <a:p>
                <a:r>
                  <a:rPr lang="en-US" sz="5400" b="1" i="1" kern="10">
                    <a:solidFill>
                      <a:srgbClr val="FFFFFF"/>
                    </a:solidFill>
                    <a:latin typeface="Symbol"/>
                  </a:rPr>
                  <a:t>m</a:t>
                </a:r>
              </a:p>
            </p:txBody>
          </p:sp>
        </p:grpSp>
        <p:sp>
          <p:nvSpPr>
            <p:cNvPr id="3079" name="Text Box 9"/>
            <p:cNvSpPr txBox="1">
              <a:spLocks noChangeArrowheads="1"/>
            </p:cNvSpPr>
            <p:nvPr/>
          </p:nvSpPr>
          <p:spPr bwMode="auto">
            <a:xfrm>
              <a:off x="4274" y="3360"/>
              <a:ext cx="1006" cy="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600" b="1" i="1">
                  <a:solidFill>
                    <a:schemeClr val="accent2"/>
                  </a:solidFill>
                  <a:latin typeface="Times New Roman" pitchFamily="18" charset="0"/>
                </a:rPr>
                <a:t>Muons, Inc.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7252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PSTP 2013 Sept 9-13, 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773B02-0523-4CC4-9684-0F8717DF34B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4100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3150" y="536575"/>
            <a:ext cx="36322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3" t="9775" r="10193" b="9846"/>
          <a:stretch>
            <a:fillRect/>
          </a:stretch>
        </p:blipFill>
        <p:spPr bwMode="auto">
          <a:xfrm>
            <a:off x="587375" y="536575"/>
            <a:ext cx="4149725" cy="314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102" name="Group 3"/>
          <p:cNvGrpSpPr>
            <a:grpSpLocks/>
          </p:cNvGrpSpPr>
          <p:nvPr/>
        </p:nvGrpSpPr>
        <p:grpSpPr bwMode="auto">
          <a:xfrm>
            <a:off x="0" y="0"/>
            <a:ext cx="1905000" cy="838200"/>
            <a:chOff x="3840" y="3216"/>
            <a:chExt cx="1440" cy="624"/>
          </a:xfrm>
        </p:grpSpPr>
        <p:grpSp>
          <p:nvGrpSpPr>
            <p:cNvPr id="4104" name="Group 4"/>
            <p:cNvGrpSpPr>
              <a:grpSpLocks/>
            </p:cNvGrpSpPr>
            <p:nvPr/>
          </p:nvGrpSpPr>
          <p:grpSpPr bwMode="auto">
            <a:xfrm>
              <a:off x="3840" y="3216"/>
              <a:ext cx="336" cy="624"/>
              <a:chOff x="1152" y="288"/>
              <a:chExt cx="960" cy="1872"/>
            </a:xfrm>
          </p:grpSpPr>
          <p:sp>
            <p:nvSpPr>
              <p:cNvPr id="4106" name="Oval 5"/>
              <p:cNvSpPr>
                <a:spLocks noChangeArrowheads="1"/>
              </p:cNvSpPr>
              <p:nvPr/>
            </p:nvSpPr>
            <p:spPr bwMode="auto">
              <a:xfrm>
                <a:off x="1152" y="1488"/>
                <a:ext cx="960" cy="67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7" name="Oval 6"/>
              <p:cNvSpPr>
                <a:spLocks noChangeArrowheads="1"/>
              </p:cNvSpPr>
              <p:nvPr/>
            </p:nvSpPr>
            <p:spPr bwMode="auto">
              <a:xfrm>
                <a:off x="1152" y="288"/>
                <a:ext cx="960" cy="67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8" name="Rectangle 7"/>
              <p:cNvSpPr>
                <a:spLocks noChangeAspect="1" noChangeArrowheads="1"/>
              </p:cNvSpPr>
              <p:nvPr/>
            </p:nvSpPr>
            <p:spPr bwMode="auto">
              <a:xfrm>
                <a:off x="1152" y="624"/>
                <a:ext cx="960" cy="12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9" name="WordArt 8"/>
              <p:cNvSpPr>
                <a:spLocks noChangeAspect="1" noChangeArrowheads="1" noChangeShapeType="1" noTextEdit="1"/>
              </p:cNvSpPr>
              <p:nvPr/>
            </p:nvSpPr>
            <p:spPr bwMode="auto">
              <a:xfrm>
                <a:off x="1392" y="768"/>
                <a:ext cx="494" cy="1008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2833"/>
                  </a:avLst>
                </a:prstTxWarp>
              </a:bodyPr>
              <a:lstStyle/>
              <a:p>
                <a:r>
                  <a:rPr lang="en-US" sz="5400" b="1" i="1" kern="10">
                    <a:solidFill>
                      <a:srgbClr val="FFFFFF"/>
                    </a:solidFill>
                    <a:latin typeface="Symbol"/>
                  </a:rPr>
                  <a:t>m</a:t>
                </a:r>
              </a:p>
            </p:txBody>
          </p:sp>
        </p:grpSp>
        <p:sp>
          <p:nvSpPr>
            <p:cNvPr id="4105" name="Text Box 9"/>
            <p:cNvSpPr txBox="1">
              <a:spLocks noChangeArrowheads="1"/>
            </p:cNvSpPr>
            <p:nvPr/>
          </p:nvSpPr>
          <p:spPr bwMode="auto">
            <a:xfrm>
              <a:off x="4274" y="3360"/>
              <a:ext cx="1006" cy="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600" b="1" i="1">
                  <a:solidFill>
                    <a:schemeClr val="accent2"/>
                  </a:solidFill>
                  <a:latin typeface="Times New Roman" pitchFamily="18" charset="0"/>
                </a:rPr>
                <a:t>Muons, Inc.</a:t>
              </a:r>
            </a:p>
          </p:txBody>
        </p:sp>
      </p:grpSp>
      <p:pic>
        <p:nvPicPr>
          <p:cNvPr id="4103" name="Picture 2" descr="Assambling SA collecto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703638"/>
            <a:ext cx="4524375" cy="2506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086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PSTP 2013 Sept 9-13, 2013</a:t>
            </a:r>
            <a:endParaRPr lang="en-US"/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371475" y="3381667"/>
            <a:ext cx="8423275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285750" indent="-285750" algn="l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Arial" charset="0"/>
            </a:endParaRPr>
          </a:p>
          <a:p>
            <a:pPr algn="l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dirty="0">
                <a:solidFill>
                  <a:srgbClr val="0033CC"/>
                </a:solidFill>
                <a:latin typeface="Edwardian Script ITC" pitchFamily="66" charset="0"/>
              </a:rPr>
              <a:t>Although </a:t>
            </a:r>
            <a:r>
              <a:rPr lang="en-US" sz="3400" b="1" dirty="0" smtClean="0">
                <a:solidFill>
                  <a:srgbClr val="0033CC"/>
                </a:solidFill>
                <a:latin typeface="Edwardian Script ITC" pitchFamily="66" charset="0"/>
              </a:rPr>
              <a:t> I  am  unable  to  </a:t>
            </a:r>
            <a:r>
              <a:rPr lang="en-US" sz="3400" b="1" dirty="0">
                <a:solidFill>
                  <a:srgbClr val="0033CC"/>
                </a:solidFill>
                <a:latin typeface="Edwardian Script ITC" pitchFamily="66" charset="0"/>
              </a:rPr>
              <a:t>attend </a:t>
            </a:r>
            <a:r>
              <a:rPr lang="en-US" sz="3400" b="1" dirty="0" smtClean="0">
                <a:solidFill>
                  <a:srgbClr val="0033CC"/>
                </a:solidFill>
                <a:latin typeface="Edwardian Script ITC" pitchFamily="66" charset="0"/>
              </a:rPr>
              <a:t> this  workshop,  </a:t>
            </a:r>
            <a:r>
              <a:rPr lang="en-US" sz="3400" b="1" dirty="0">
                <a:solidFill>
                  <a:srgbClr val="0033CC"/>
                </a:solidFill>
                <a:latin typeface="Edwardian Script ITC" pitchFamily="66" charset="0"/>
              </a:rPr>
              <a:t>I send </a:t>
            </a:r>
            <a:r>
              <a:rPr lang="en-US" sz="3400" b="1" dirty="0" smtClean="0">
                <a:solidFill>
                  <a:srgbClr val="0033CC"/>
                </a:solidFill>
                <a:latin typeface="Edwardian Script ITC" pitchFamily="66" charset="0"/>
              </a:rPr>
              <a:t> my  </a:t>
            </a:r>
            <a:r>
              <a:rPr lang="en-US" sz="3400" b="1" dirty="0">
                <a:solidFill>
                  <a:srgbClr val="0033CC"/>
                </a:solidFill>
                <a:latin typeface="Edwardian Script ITC" pitchFamily="66" charset="0"/>
              </a:rPr>
              <a:t>best wishes </a:t>
            </a:r>
            <a:r>
              <a:rPr lang="en-US" sz="3400" b="1" dirty="0" smtClean="0">
                <a:solidFill>
                  <a:srgbClr val="0033CC"/>
                </a:solidFill>
                <a:latin typeface="Edwardian Script ITC" pitchFamily="66" charset="0"/>
              </a:rPr>
              <a:t> to  </a:t>
            </a:r>
            <a:r>
              <a:rPr lang="en-US" sz="3400" b="1" dirty="0" err="1">
                <a:solidFill>
                  <a:srgbClr val="0033CC"/>
                </a:solidFill>
                <a:latin typeface="Edwardian Script ITC" pitchFamily="66" charset="0"/>
              </a:rPr>
              <a:t>Vadim</a:t>
            </a:r>
            <a:r>
              <a:rPr lang="en-US" sz="3400" b="1" dirty="0">
                <a:solidFill>
                  <a:srgbClr val="0033CC"/>
                </a:solidFill>
                <a:latin typeface="Edwardian Script ITC" pitchFamily="66" charset="0"/>
              </a:rPr>
              <a:t>, </a:t>
            </a:r>
            <a:r>
              <a:rPr lang="en-US" sz="3400" b="1" dirty="0" smtClean="0">
                <a:solidFill>
                  <a:srgbClr val="0033CC"/>
                </a:solidFill>
                <a:latin typeface="Edwardian Script ITC" pitchFamily="66" charset="0"/>
              </a:rPr>
              <a:t> my  </a:t>
            </a:r>
            <a:r>
              <a:rPr lang="en-US" sz="3400" b="1" dirty="0">
                <a:solidFill>
                  <a:srgbClr val="0033CC"/>
                </a:solidFill>
                <a:latin typeface="Edwardian Script ITC" pitchFamily="66" charset="0"/>
              </a:rPr>
              <a:t>friend </a:t>
            </a:r>
            <a:r>
              <a:rPr lang="en-US" sz="3400" b="1" dirty="0" smtClean="0">
                <a:solidFill>
                  <a:srgbClr val="0033CC"/>
                </a:solidFill>
                <a:latin typeface="Edwardian Script ITC" pitchFamily="66" charset="0"/>
              </a:rPr>
              <a:t> and  co-worker</a:t>
            </a:r>
            <a:r>
              <a:rPr lang="en-US" sz="3400" b="1" dirty="0">
                <a:solidFill>
                  <a:srgbClr val="0033CC"/>
                </a:solidFill>
                <a:latin typeface="Edwardian Script ITC" pitchFamily="66" charset="0"/>
              </a:rPr>
              <a:t>, </a:t>
            </a:r>
            <a:r>
              <a:rPr lang="en-US" sz="3400" b="1" dirty="0" smtClean="0">
                <a:solidFill>
                  <a:srgbClr val="0033CC"/>
                </a:solidFill>
                <a:latin typeface="Edwardian Script ITC" pitchFamily="66" charset="0"/>
              </a:rPr>
              <a:t> with  congratulations  on  his  ongoing  and  inspiring  life  of  enthusiastic  productivity  and  </a:t>
            </a:r>
            <a:r>
              <a:rPr lang="en-US" sz="3400" b="1" dirty="0">
                <a:solidFill>
                  <a:srgbClr val="0033CC"/>
                </a:solidFill>
                <a:latin typeface="Edwardian Script ITC" pitchFamily="66" charset="0"/>
              </a:rPr>
              <a:t>creativity.  </a:t>
            </a:r>
          </a:p>
          <a:p>
            <a:pPr algn="l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latin typeface="Arial" charset="0"/>
              </a:rPr>
              <a:t>				       Rolland Johnson, President </a:t>
            </a:r>
            <a:r>
              <a:rPr lang="en-US" dirty="0" err="1" smtClean="0">
                <a:latin typeface="Arial" charset="0"/>
              </a:rPr>
              <a:t>Muons</a:t>
            </a:r>
            <a:r>
              <a:rPr lang="en-US" dirty="0" smtClean="0">
                <a:latin typeface="Arial" charset="0"/>
              </a:rPr>
              <a:t>, Inc.</a:t>
            </a:r>
            <a:endParaRPr lang="en-GB" dirty="0" smtClean="0">
              <a:latin typeface="Arial" charset="0"/>
            </a:endParaRPr>
          </a:p>
          <a:p>
            <a:pPr>
              <a:defRPr/>
            </a:pPr>
            <a:endParaRPr lang="en-US" dirty="0">
              <a:latin typeface="Arial" charset="0"/>
            </a:endParaRPr>
          </a:p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80F492-40C6-4D04-84C5-A6324BE3E83A}" type="slidenum">
              <a:rPr lang="en-US"/>
              <a:pPr>
                <a:defRPr/>
              </a:pPr>
              <a:t>4</a:t>
            </a:fld>
            <a:endParaRPr lang="en-US"/>
          </a:p>
        </p:txBody>
      </p:sp>
      <p:grpSp>
        <p:nvGrpSpPr>
          <p:cNvPr id="3077" name="Group 3"/>
          <p:cNvGrpSpPr>
            <a:grpSpLocks/>
          </p:cNvGrpSpPr>
          <p:nvPr/>
        </p:nvGrpSpPr>
        <p:grpSpPr bwMode="auto">
          <a:xfrm>
            <a:off x="0" y="0"/>
            <a:ext cx="1905000" cy="838200"/>
            <a:chOff x="3840" y="3216"/>
            <a:chExt cx="1440" cy="624"/>
          </a:xfrm>
        </p:grpSpPr>
        <p:grpSp>
          <p:nvGrpSpPr>
            <p:cNvPr id="3078" name="Group 4"/>
            <p:cNvGrpSpPr>
              <a:grpSpLocks/>
            </p:cNvGrpSpPr>
            <p:nvPr/>
          </p:nvGrpSpPr>
          <p:grpSpPr bwMode="auto">
            <a:xfrm>
              <a:off x="3840" y="3216"/>
              <a:ext cx="336" cy="624"/>
              <a:chOff x="1152" y="288"/>
              <a:chExt cx="960" cy="1872"/>
            </a:xfrm>
          </p:grpSpPr>
          <p:sp>
            <p:nvSpPr>
              <p:cNvPr id="3080" name="Oval 5"/>
              <p:cNvSpPr>
                <a:spLocks noChangeArrowheads="1"/>
              </p:cNvSpPr>
              <p:nvPr/>
            </p:nvSpPr>
            <p:spPr bwMode="auto">
              <a:xfrm>
                <a:off x="1152" y="1488"/>
                <a:ext cx="960" cy="67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1" name="Oval 6"/>
              <p:cNvSpPr>
                <a:spLocks noChangeArrowheads="1"/>
              </p:cNvSpPr>
              <p:nvPr/>
            </p:nvSpPr>
            <p:spPr bwMode="auto">
              <a:xfrm>
                <a:off x="1152" y="288"/>
                <a:ext cx="960" cy="67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2" name="Rectangle 7"/>
              <p:cNvSpPr>
                <a:spLocks noChangeAspect="1" noChangeArrowheads="1"/>
              </p:cNvSpPr>
              <p:nvPr/>
            </p:nvSpPr>
            <p:spPr bwMode="auto">
              <a:xfrm>
                <a:off x="1152" y="624"/>
                <a:ext cx="960" cy="12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3" name="WordArt 8"/>
              <p:cNvSpPr>
                <a:spLocks noChangeAspect="1" noChangeArrowheads="1" noChangeShapeType="1" noTextEdit="1"/>
              </p:cNvSpPr>
              <p:nvPr/>
            </p:nvSpPr>
            <p:spPr bwMode="auto">
              <a:xfrm>
                <a:off x="1392" y="768"/>
                <a:ext cx="494" cy="1008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2833"/>
                  </a:avLst>
                </a:prstTxWarp>
              </a:bodyPr>
              <a:lstStyle/>
              <a:p>
                <a:r>
                  <a:rPr lang="en-US" sz="5400" b="1" i="1" kern="10">
                    <a:solidFill>
                      <a:srgbClr val="FFFFFF"/>
                    </a:solidFill>
                    <a:latin typeface="Symbol"/>
                  </a:rPr>
                  <a:t>m</a:t>
                </a:r>
              </a:p>
            </p:txBody>
          </p:sp>
        </p:grpSp>
        <p:sp>
          <p:nvSpPr>
            <p:cNvPr id="3079" name="Text Box 9"/>
            <p:cNvSpPr txBox="1">
              <a:spLocks noChangeArrowheads="1"/>
            </p:cNvSpPr>
            <p:nvPr/>
          </p:nvSpPr>
          <p:spPr bwMode="auto">
            <a:xfrm>
              <a:off x="4274" y="3360"/>
              <a:ext cx="1006" cy="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600" b="1" i="1">
                  <a:solidFill>
                    <a:schemeClr val="accent2"/>
                  </a:solidFill>
                  <a:latin typeface="Times New Roman" pitchFamily="18" charset="0"/>
                </a:rPr>
                <a:t>Muons, Inc.</a:t>
              </a:r>
            </a:p>
          </p:txBody>
        </p:sp>
      </p:grpSp>
      <p:pic>
        <p:nvPicPr>
          <p:cNvPr id="13" name="Picture 2" descr="Rol_2012IPAC vadim ro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6150" y="362011"/>
            <a:ext cx="4038600" cy="3102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999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lgerian" pitchFamily="82" charset="0"/>
              </a:rPr>
              <a:t>Foundation of EIC at </a:t>
            </a:r>
            <a:r>
              <a:rPr lang="en-US" sz="3600" dirty="0" err="1" smtClean="0">
                <a:latin typeface="Algerian" pitchFamily="82" charset="0"/>
              </a:rPr>
              <a:t>JLab</a:t>
            </a:r>
            <a:endParaRPr lang="en-US" sz="3600" dirty="0">
              <a:latin typeface="Algerian" pitchFamily="82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“Ion sources are the sources of life of accelerator facilities”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				- V.G. </a:t>
            </a:r>
            <a:r>
              <a:rPr lang="en-US" sz="2400" dirty="0" err="1" smtClean="0"/>
              <a:t>Dudnikov</a:t>
            </a:r>
            <a:endParaRPr lang="en-US" sz="2400" dirty="0"/>
          </a:p>
        </p:txBody>
      </p:sp>
      <p:sp>
        <p:nvSpPr>
          <p:cNvPr id="14" name="Text Box 18"/>
          <p:cNvSpPr txBox="1">
            <a:spLocks noChangeArrowheads="1"/>
          </p:cNvSpPr>
          <p:nvPr/>
        </p:nvSpPr>
        <p:spPr bwMode="auto">
          <a:xfrm>
            <a:off x="2203960" y="5503032"/>
            <a:ext cx="1034186" cy="277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8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 baseline="30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 baseline="30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 baseline="30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 baseline="30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 baseline="30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aseline="30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aseline="30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aseline="30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aseline="30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1800" b="1" baseline="0">
                <a:latin typeface="Arial Narrow" pitchFamily="34" charset="0"/>
              </a:rPr>
              <a:t>12 GeV CEBAF</a:t>
            </a:r>
          </a:p>
        </p:txBody>
      </p:sp>
      <p:grpSp>
        <p:nvGrpSpPr>
          <p:cNvPr id="20" name="Group 24"/>
          <p:cNvGrpSpPr>
            <a:grpSpLocks/>
          </p:cNvGrpSpPr>
          <p:nvPr/>
        </p:nvGrpSpPr>
        <p:grpSpPr bwMode="auto">
          <a:xfrm>
            <a:off x="611560" y="2632815"/>
            <a:ext cx="4994112" cy="3532489"/>
            <a:chOff x="536" y="816"/>
            <a:chExt cx="4858" cy="3147"/>
          </a:xfrm>
        </p:grpSpPr>
        <p:sp>
          <p:nvSpPr>
            <p:cNvPr id="21" name="Arc 25"/>
            <p:cNvSpPr>
              <a:spLocks/>
            </p:cNvSpPr>
            <p:nvPr/>
          </p:nvSpPr>
          <p:spPr bwMode="auto">
            <a:xfrm>
              <a:off x="3744" y="2248"/>
              <a:ext cx="500" cy="828"/>
            </a:xfrm>
            <a:custGeom>
              <a:avLst/>
              <a:gdLst>
                <a:gd name="T0" fmla="*/ 3 w 21600"/>
                <a:gd name="T1" fmla="*/ 0 h 42654"/>
                <a:gd name="T2" fmla="*/ 0 w 21600"/>
                <a:gd name="T3" fmla="*/ 16 h 42654"/>
                <a:gd name="T4" fmla="*/ 0 w 21600"/>
                <a:gd name="T5" fmla="*/ 8 h 4265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2654" fill="none" extrusionOk="0">
                  <a:moveTo>
                    <a:pt x="4807" y="-1"/>
                  </a:moveTo>
                  <a:cubicBezTo>
                    <a:pt x="14631" y="2242"/>
                    <a:pt x="21600" y="10980"/>
                    <a:pt x="21600" y="21058"/>
                  </a:cubicBezTo>
                  <a:cubicBezTo>
                    <a:pt x="21600" y="32817"/>
                    <a:pt x="12193" y="42416"/>
                    <a:pt x="435" y="42653"/>
                  </a:cubicBezTo>
                </a:path>
                <a:path w="21600" h="42654" stroke="0" extrusionOk="0">
                  <a:moveTo>
                    <a:pt x="4807" y="-1"/>
                  </a:moveTo>
                  <a:cubicBezTo>
                    <a:pt x="14631" y="2242"/>
                    <a:pt x="21600" y="10980"/>
                    <a:pt x="21600" y="21058"/>
                  </a:cubicBezTo>
                  <a:cubicBezTo>
                    <a:pt x="21600" y="32817"/>
                    <a:pt x="12193" y="42416"/>
                    <a:pt x="435" y="42653"/>
                  </a:cubicBezTo>
                  <a:lnTo>
                    <a:pt x="0" y="21058"/>
                  </a:lnTo>
                  <a:lnTo>
                    <a:pt x="4807" y="-1"/>
                  </a:lnTo>
                  <a:close/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26"/>
            <p:cNvSpPr>
              <a:spLocks noChangeShapeType="1"/>
            </p:cNvSpPr>
            <p:nvPr/>
          </p:nvSpPr>
          <p:spPr bwMode="auto">
            <a:xfrm>
              <a:off x="1920" y="1590"/>
              <a:ext cx="240" cy="336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Arc 27"/>
            <p:cNvSpPr>
              <a:spLocks/>
            </p:cNvSpPr>
            <p:nvPr/>
          </p:nvSpPr>
          <p:spPr bwMode="auto">
            <a:xfrm rot="10800000">
              <a:off x="3378" y="1836"/>
              <a:ext cx="853" cy="348"/>
            </a:xfrm>
            <a:custGeom>
              <a:avLst/>
              <a:gdLst>
                <a:gd name="T0" fmla="*/ 24 w 30055"/>
                <a:gd name="T1" fmla="*/ 3 h 43200"/>
                <a:gd name="T2" fmla="*/ 24 w 30055"/>
                <a:gd name="T3" fmla="*/ 0 h 43200"/>
                <a:gd name="T4" fmla="*/ 17 w 30055"/>
                <a:gd name="T5" fmla="*/ 1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055" h="43200" fill="none" extrusionOk="0">
                  <a:moveTo>
                    <a:pt x="30055" y="41476"/>
                  </a:moveTo>
                  <a:cubicBezTo>
                    <a:pt x="27381" y="42613"/>
                    <a:pt x="24505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4490" y="-1"/>
                    <a:pt x="27351" y="580"/>
                    <a:pt x="30013" y="1705"/>
                  </a:cubicBezTo>
                </a:path>
                <a:path w="30055" h="43200" stroke="0" extrusionOk="0">
                  <a:moveTo>
                    <a:pt x="30055" y="41476"/>
                  </a:moveTo>
                  <a:cubicBezTo>
                    <a:pt x="27381" y="42613"/>
                    <a:pt x="24505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4490" y="-1"/>
                    <a:pt x="27351" y="580"/>
                    <a:pt x="30013" y="1705"/>
                  </a:cubicBezTo>
                  <a:lnTo>
                    <a:pt x="21600" y="21600"/>
                  </a:lnTo>
                  <a:lnTo>
                    <a:pt x="30055" y="41476"/>
                  </a:lnTo>
                  <a:close/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Arc 28"/>
            <p:cNvSpPr>
              <a:spLocks/>
            </p:cNvSpPr>
            <p:nvPr/>
          </p:nvSpPr>
          <p:spPr bwMode="auto">
            <a:xfrm>
              <a:off x="541" y="1839"/>
              <a:ext cx="853" cy="348"/>
            </a:xfrm>
            <a:custGeom>
              <a:avLst/>
              <a:gdLst>
                <a:gd name="T0" fmla="*/ 24 w 30055"/>
                <a:gd name="T1" fmla="*/ 3 h 43200"/>
                <a:gd name="T2" fmla="*/ 24 w 30055"/>
                <a:gd name="T3" fmla="*/ 0 h 43200"/>
                <a:gd name="T4" fmla="*/ 17 w 30055"/>
                <a:gd name="T5" fmla="*/ 1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055" h="43200" fill="none" extrusionOk="0">
                  <a:moveTo>
                    <a:pt x="30055" y="41476"/>
                  </a:moveTo>
                  <a:cubicBezTo>
                    <a:pt x="27381" y="42613"/>
                    <a:pt x="24505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4490" y="-1"/>
                    <a:pt x="27351" y="580"/>
                    <a:pt x="30013" y="1705"/>
                  </a:cubicBezTo>
                </a:path>
                <a:path w="30055" h="43200" stroke="0" extrusionOk="0">
                  <a:moveTo>
                    <a:pt x="30055" y="41476"/>
                  </a:moveTo>
                  <a:cubicBezTo>
                    <a:pt x="27381" y="42613"/>
                    <a:pt x="24505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4490" y="-1"/>
                    <a:pt x="27351" y="580"/>
                    <a:pt x="30013" y="1705"/>
                  </a:cubicBezTo>
                  <a:lnTo>
                    <a:pt x="21600" y="21600"/>
                  </a:lnTo>
                  <a:lnTo>
                    <a:pt x="30055" y="41476"/>
                  </a:lnTo>
                  <a:close/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29"/>
            <p:cNvSpPr>
              <a:spLocks noChangeShapeType="1"/>
            </p:cNvSpPr>
            <p:nvPr/>
          </p:nvSpPr>
          <p:spPr bwMode="auto">
            <a:xfrm>
              <a:off x="784" y="3075"/>
              <a:ext cx="2965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Arc 30"/>
            <p:cNvSpPr>
              <a:spLocks/>
            </p:cNvSpPr>
            <p:nvPr/>
          </p:nvSpPr>
          <p:spPr bwMode="auto">
            <a:xfrm>
              <a:off x="3722" y="3075"/>
              <a:ext cx="500" cy="826"/>
            </a:xfrm>
            <a:custGeom>
              <a:avLst/>
              <a:gdLst>
                <a:gd name="T0" fmla="*/ 0 w 21600"/>
                <a:gd name="T1" fmla="*/ 0 h 43196"/>
                <a:gd name="T2" fmla="*/ 0 w 21600"/>
                <a:gd name="T3" fmla="*/ 16 h 43196"/>
                <a:gd name="T4" fmla="*/ 0 w 21600"/>
                <a:gd name="T5" fmla="*/ 8 h 4319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6" fill="none" extrusionOk="0">
                  <a:moveTo>
                    <a:pt x="102" y="0"/>
                  </a:moveTo>
                  <a:cubicBezTo>
                    <a:pt x="11992" y="56"/>
                    <a:pt x="21600" y="9710"/>
                    <a:pt x="21600" y="21600"/>
                  </a:cubicBezTo>
                  <a:cubicBezTo>
                    <a:pt x="21600" y="33359"/>
                    <a:pt x="12193" y="42958"/>
                    <a:pt x="435" y="43195"/>
                  </a:cubicBezTo>
                </a:path>
                <a:path w="21600" h="43196" stroke="0" extrusionOk="0">
                  <a:moveTo>
                    <a:pt x="102" y="0"/>
                  </a:moveTo>
                  <a:cubicBezTo>
                    <a:pt x="11992" y="56"/>
                    <a:pt x="21600" y="9710"/>
                    <a:pt x="21600" y="21600"/>
                  </a:cubicBezTo>
                  <a:cubicBezTo>
                    <a:pt x="21600" y="33359"/>
                    <a:pt x="12193" y="42958"/>
                    <a:pt x="435" y="43195"/>
                  </a:cubicBezTo>
                  <a:lnTo>
                    <a:pt x="0" y="21600"/>
                  </a:lnTo>
                  <a:lnTo>
                    <a:pt x="102" y="0"/>
                  </a:lnTo>
                  <a:close/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Arc 31"/>
            <p:cNvSpPr>
              <a:spLocks/>
            </p:cNvSpPr>
            <p:nvPr/>
          </p:nvSpPr>
          <p:spPr bwMode="auto">
            <a:xfrm rot="10800000">
              <a:off x="820" y="3075"/>
              <a:ext cx="500" cy="826"/>
            </a:xfrm>
            <a:custGeom>
              <a:avLst/>
              <a:gdLst>
                <a:gd name="T0" fmla="*/ 0 w 21600"/>
                <a:gd name="T1" fmla="*/ 0 h 43196"/>
                <a:gd name="T2" fmla="*/ 0 w 21600"/>
                <a:gd name="T3" fmla="*/ 16 h 43196"/>
                <a:gd name="T4" fmla="*/ 0 w 21600"/>
                <a:gd name="T5" fmla="*/ 8 h 4319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6" fill="none" extrusionOk="0">
                  <a:moveTo>
                    <a:pt x="102" y="0"/>
                  </a:moveTo>
                  <a:cubicBezTo>
                    <a:pt x="11992" y="56"/>
                    <a:pt x="21600" y="9710"/>
                    <a:pt x="21600" y="21600"/>
                  </a:cubicBezTo>
                  <a:cubicBezTo>
                    <a:pt x="21600" y="33359"/>
                    <a:pt x="12193" y="42958"/>
                    <a:pt x="435" y="43195"/>
                  </a:cubicBezTo>
                </a:path>
                <a:path w="21600" h="43196" stroke="0" extrusionOk="0">
                  <a:moveTo>
                    <a:pt x="102" y="0"/>
                  </a:moveTo>
                  <a:cubicBezTo>
                    <a:pt x="11992" y="56"/>
                    <a:pt x="21600" y="9710"/>
                    <a:pt x="21600" y="21600"/>
                  </a:cubicBezTo>
                  <a:cubicBezTo>
                    <a:pt x="21600" y="33359"/>
                    <a:pt x="12193" y="42958"/>
                    <a:pt x="435" y="43195"/>
                  </a:cubicBezTo>
                  <a:lnTo>
                    <a:pt x="0" y="21600"/>
                  </a:lnTo>
                  <a:lnTo>
                    <a:pt x="102" y="0"/>
                  </a:lnTo>
                  <a:close/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32"/>
            <p:cNvSpPr>
              <a:spLocks noChangeShapeType="1"/>
            </p:cNvSpPr>
            <p:nvPr/>
          </p:nvSpPr>
          <p:spPr bwMode="auto">
            <a:xfrm>
              <a:off x="1296" y="3903"/>
              <a:ext cx="2455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33"/>
            <p:cNvSpPr>
              <a:spLocks noChangeShapeType="1"/>
            </p:cNvSpPr>
            <p:nvPr/>
          </p:nvSpPr>
          <p:spPr bwMode="auto">
            <a:xfrm>
              <a:off x="4002" y="1113"/>
              <a:ext cx="1392" cy="0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Arc 34"/>
            <p:cNvSpPr>
              <a:spLocks/>
            </p:cNvSpPr>
            <p:nvPr/>
          </p:nvSpPr>
          <p:spPr bwMode="auto">
            <a:xfrm rot="-5400000">
              <a:off x="4378" y="815"/>
              <a:ext cx="294" cy="295"/>
            </a:xfrm>
            <a:custGeom>
              <a:avLst/>
              <a:gdLst>
                <a:gd name="T0" fmla="*/ 1 w 43196"/>
                <a:gd name="T1" fmla="*/ 0 h 43196"/>
                <a:gd name="T2" fmla="*/ 0 w 43196"/>
                <a:gd name="T3" fmla="*/ 1 h 43196"/>
                <a:gd name="T4" fmla="*/ 1 w 43196"/>
                <a:gd name="T5" fmla="*/ 1 h 4319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196" h="43196" fill="none" extrusionOk="0">
                  <a:moveTo>
                    <a:pt x="22003" y="-1"/>
                  </a:moveTo>
                  <a:cubicBezTo>
                    <a:pt x="33771" y="221"/>
                    <a:pt x="43196" y="9825"/>
                    <a:pt x="43196" y="21596"/>
                  </a:cubicBezTo>
                  <a:cubicBezTo>
                    <a:pt x="43196" y="33525"/>
                    <a:pt x="33525" y="43196"/>
                    <a:pt x="21596" y="43196"/>
                  </a:cubicBezTo>
                  <a:cubicBezTo>
                    <a:pt x="9829" y="43196"/>
                    <a:pt x="227" y="33777"/>
                    <a:pt x="0" y="22012"/>
                  </a:cubicBezTo>
                </a:path>
                <a:path w="43196" h="43196" stroke="0" extrusionOk="0">
                  <a:moveTo>
                    <a:pt x="22003" y="-1"/>
                  </a:moveTo>
                  <a:cubicBezTo>
                    <a:pt x="33771" y="221"/>
                    <a:pt x="43196" y="9825"/>
                    <a:pt x="43196" y="21596"/>
                  </a:cubicBezTo>
                  <a:cubicBezTo>
                    <a:pt x="43196" y="33525"/>
                    <a:pt x="33525" y="43196"/>
                    <a:pt x="21596" y="43196"/>
                  </a:cubicBezTo>
                  <a:cubicBezTo>
                    <a:pt x="9829" y="43196"/>
                    <a:pt x="227" y="33777"/>
                    <a:pt x="0" y="22012"/>
                  </a:cubicBezTo>
                  <a:lnTo>
                    <a:pt x="21596" y="21596"/>
                  </a:lnTo>
                  <a:lnTo>
                    <a:pt x="22003" y="-1"/>
                  </a:lnTo>
                  <a:close/>
                </a:path>
              </a:pathLst>
            </a:custGeom>
            <a:noFill/>
            <a:ln w="19050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0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Arc 35"/>
            <p:cNvSpPr>
              <a:spLocks/>
            </p:cNvSpPr>
            <p:nvPr/>
          </p:nvSpPr>
          <p:spPr bwMode="auto">
            <a:xfrm rot="5400000">
              <a:off x="4081" y="1112"/>
              <a:ext cx="294" cy="295"/>
            </a:xfrm>
            <a:custGeom>
              <a:avLst/>
              <a:gdLst>
                <a:gd name="T0" fmla="*/ 1 w 43196"/>
                <a:gd name="T1" fmla="*/ 0 h 43196"/>
                <a:gd name="T2" fmla="*/ 0 w 43196"/>
                <a:gd name="T3" fmla="*/ 1 h 43196"/>
                <a:gd name="T4" fmla="*/ 1 w 43196"/>
                <a:gd name="T5" fmla="*/ 1 h 4319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196" h="43196" fill="none" extrusionOk="0">
                  <a:moveTo>
                    <a:pt x="22003" y="-1"/>
                  </a:moveTo>
                  <a:cubicBezTo>
                    <a:pt x="33771" y="221"/>
                    <a:pt x="43196" y="9825"/>
                    <a:pt x="43196" y="21596"/>
                  </a:cubicBezTo>
                  <a:cubicBezTo>
                    <a:pt x="43196" y="33525"/>
                    <a:pt x="33525" y="43196"/>
                    <a:pt x="21596" y="43196"/>
                  </a:cubicBezTo>
                  <a:cubicBezTo>
                    <a:pt x="9829" y="43196"/>
                    <a:pt x="227" y="33777"/>
                    <a:pt x="0" y="22012"/>
                  </a:cubicBezTo>
                </a:path>
                <a:path w="43196" h="43196" stroke="0" extrusionOk="0">
                  <a:moveTo>
                    <a:pt x="22003" y="-1"/>
                  </a:moveTo>
                  <a:cubicBezTo>
                    <a:pt x="33771" y="221"/>
                    <a:pt x="43196" y="9825"/>
                    <a:pt x="43196" y="21596"/>
                  </a:cubicBezTo>
                  <a:cubicBezTo>
                    <a:pt x="43196" y="33525"/>
                    <a:pt x="33525" y="43196"/>
                    <a:pt x="21596" y="43196"/>
                  </a:cubicBezTo>
                  <a:cubicBezTo>
                    <a:pt x="9829" y="43196"/>
                    <a:pt x="227" y="33777"/>
                    <a:pt x="0" y="22012"/>
                  </a:cubicBezTo>
                  <a:lnTo>
                    <a:pt x="21596" y="21596"/>
                  </a:lnTo>
                  <a:lnTo>
                    <a:pt x="22003" y="-1"/>
                  </a:lnTo>
                  <a:close/>
                </a:path>
              </a:pathLst>
            </a:custGeom>
            <a:noFill/>
            <a:ln w="19050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0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Line 36"/>
            <p:cNvSpPr>
              <a:spLocks noChangeShapeType="1"/>
            </p:cNvSpPr>
            <p:nvPr/>
          </p:nvSpPr>
          <p:spPr bwMode="auto">
            <a:xfrm>
              <a:off x="4376" y="955"/>
              <a:ext cx="0" cy="320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37"/>
            <p:cNvSpPr>
              <a:spLocks noChangeShapeType="1"/>
            </p:cNvSpPr>
            <p:nvPr/>
          </p:nvSpPr>
          <p:spPr bwMode="auto">
            <a:xfrm flipH="1">
              <a:off x="3273" y="1112"/>
              <a:ext cx="735" cy="413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8"/>
            <p:cNvSpPr>
              <a:spLocks noChangeShapeType="1"/>
            </p:cNvSpPr>
            <p:nvPr/>
          </p:nvSpPr>
          <p:spPr bwMode="auto">
            <a:xfrm>
              <a:off x="1381" y="1850"/>
              <a:ext cx="2487" cy="39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9"/>
            <p:cNvSpPr>
              <a:spLocks noChangeShapeType="1"/>
            </p:cNvSpPr>
            <p:nvPr/>
          </p:nvSpPr>
          <p:spPr bwMode="auto">
            <a:xfrm flipV="1">
              <a:off x="1381" y="1853"/>
              <a:ext cx="2004" cy="32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Arc 40"/>
            <p:cNvSpPr>
              <a:spLocks/>
            </p:cNvSpPr>
            <p:nvPr/>
          </p:nvSpPr>
          <p:spPr bwMode="auto">
            <a:xfrm>
              <a:off x="536" y="1696"/>
              <a:ext cx="757" cy="293"/>
            </a:xfrm>
            <a:custGeom>
              <a:avLst/>
              <a:gdLst>
                <a:gd name="T0" fmla="*/ 18 w 31509"/>
                <a:gd name="T1" fmla="*/ 2 h 43200"/>
                <a:gd name="T2" fmla="*/ 18 w 31509"/>
                <a:gd name="T3" fmla="*/ 0 h 43200"/>
                <a:gd name="T4" fmla="*/ 12 w 31509"/>
                <a:gd name="T5" fmla="*/ 1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1509" h="43200" fill="none" extrusionOk="0">
                  <a:moveTo>
                    <a:pt x="31509" y="40793"/>
                  </a:moveTo>
                  <a:cubicBezTo>
                    <a:pt x="28445" y="42374"/>
                    <a:pt x="25047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5021" y="-1"/>
                    <a:pt x="28393" y="812"/>
                    <a:pt x="31438" y="2371"/>
                  </a:cubicBezTo>
                </a:path>
                <a:path w="31509" h="43200" stroke="0" extrusionOk="0">
                  <a:moveTo>
                    <a:pt x="31509" y="40793"/>
                  </a:moveTo>
                  <a:cubicBezTo>
                    <a:pt x="28445" y="42374"/>
                    <a:pt x="25047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5021" y="-1"/>
                    <a:pt x="28393" y="812"/>
                    <a:pt x="31438" y="2371"/>
                  </a:cubicBezTo>
                  <a:lnTo>
                    <a:pt x="21600" y="21600"/>
                  </a:lnTo>
                  <a:lnTo>
                    <a:pt x="31509" y="40793"/>
                  </a:lnTo>
                  <a:close/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Line 41"/>
            <p:cNvSpPr>
              <a:spLocks noChangeShapeType="1"/>
            </p:cNvSpPr>
            <p:nvPr/>
          </p:nvSpPr>
          <p:spPr bwMode="auto">
            <a:xfrm>
              <a:off x="1285" y="1708"/>
              <a:ext cx="140" cy="203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42"/>
            <p:cNvSpPr>
              <a:spLocks noChangeShapeType="1"/>
            </p:cNvSpPr>
            <p:nvPr/>
          </p:nvSpPr>
          <p:spPr bwMode="auto">
            <a:xfrm>
              <a:off x="1420" y="1907"/>
              <a:ext cx="146" cy="24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43"/>
            <p:cNvSpPr>
              <a:spLocks noChangeShapeType="1"/>
            </p:cNvSpPr>
            <p:nvPr/>
          </p:nvSpPr>
          <p:spPr bwMode="auto">
            <a:xfrm flipV="1">
              <a:off x="1566" y="1898"/>
              <a:ext cx="438" cy="34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4"/>
            <p:cNvSpPr>
              <a:spLocks noChangeShapeType="1"/>
            </p:cNvSpPr>
            <p:nvPr/>
          </p:nvSpPr>
          <p:spPr bwMode="auto">
            <a:xfrm>
              <a:off x="1288" y="1968"/>
              <a:ext cx="136" cy="151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5"/>
            <p:cNvSpPr>
              <a:spLocks noChangeShapeType="1"/>
            </p:cNvSpPr>
            <p:nvPr/>
          </p:nvSpPr>
          <p:spPr bwMode="auto">
            <a:xfrm>
              <a:off x="1999" y="1896"/>
              <a:ext cx="1352" cy="222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6"/>
            <p:cNvSpPr>
              <a:spLocks noChangeShapeType="1"/>
            </p:cNvSpPr>
            <p:nvPr/>
          </p:nvSpPr>
          <p:spPr bwMode="auto">
            <a:xfrm flipV="1">
              <a:off x="1416" y="1900"/>
              <a:ext cx="1351" cy="216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7"/>
            <p:cNvSpPr>
              <a:spLocks noChangeShapeType="1"/>
            </p:cNvSpPr>
            <p:nvPr/>
          </p:nvSpPr>
          <p:spPr bwMode="auto">
            <a:xfrm>
              <a:off x="2763" y="1899"/>
              <a:ext cx="434" cy="34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8"/>
            <p:cNvSpPr>
              <a:spLocks noChangeShapeType="1"/>
            </p:cNvSpPr>
            <p:nvPr/>
          </p:nvSpPr>
          <p:spPr bwMode="auto">
            <a:xfrm flipH="1">
              <a:off x="3345" y="1969"/>
              <a:ext cx="131" cy="148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9"/>
            <p:cNvSpPr>
              <a:spLocks noChangeShapeType="1"/>
            </p:cNvSpPr>
            <p:nvPr/>
          </p:nvSpPr>
          <p:spPr bwMode="auto">
            <a:xfrm flipH="1">
              <a:off x="3345" y="1714"/>
              <a:ext cx="135" cy="196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50"/>
            <p:cNvSpPr>
              <a:spLocks noChangeShapeType="1"/>
            </p:cNvSpPr>
            <p:nvPr/>
          </p:nvSpPr>
          <p:spPr bwMode="auto">
            <a:xfrm flipH="1">
              <a:off x="3198" y="1908"/>
              <a:ext cx="148" cy="25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51"/>
            <p:cNvSpPr>
              <a:spLocks noChangeShapeType="1"/>
            </p:cNvSpPr>
            <p:nvPr/>
          </p:nvSpPr>
          <p:spPr bwMode="auto">
            <a:xfrm>
              <a:off x="1383" y="1506"/>
              <a:ext cx="2005" cy="322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Line 52"/>
            <p:cNvSpPr>
              <a:spLocks noChangeShapeType="1"/>
            </p:cNvSpPr>
            <p:nvPr/>
          </p:nvSpPr>
          <p:spPr bwMode="auto">
            <a:xfrm flipV="1">
              <a:off x="1381" y="1506"/>
              <a:ext cx="2004" cy="322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Arc 53"/>
            <p:cNvSpPr>
              <a:spLocks/>
            </p:cNvSpPr>
            <p:nvPr/>
          </p:nvSpPr>
          <p:spPr bwMode="auto">
            <a:xfrm rot="10800000">
              <a:off x="3470" y="1698"/>
              <a:ext cx="768" cy="293"/>
            </a:xfrm>
            <a:custGeom>
              <a:avLst/>
              <a:gdLst>
                <a:gd name="T0" fmla="*/ 18 w 31960"/>
                <a:gd name="T1" fmla="*/ 2 h 43200"/>
                <a:gd name="T2" fmla="*/ 18 w 31960"/>
                <a:gd name="T3" fmla="*/ 0 h 43200"/>
                <a:gd name="T4" fmla="*/ 12 w 31960"/>
                <a:gd name="T5" fmla="*/ 1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1960" h="43200" fill="none" extrusionOk="0">
                  <a:moveTo>
                    <a:pt x="31696" y="40694"/>
                  </a:moveTo>
                  <a:cubicBezTo>
                    <a:pt x="28585" y="42340"/>
                    <a:pt x="25119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5220" y="-1"/>
                    <a:pt x="28782" y="910"/>
                    <a:pt x="31959" y="2646"/>
                  </a:cubicBezTo>
                </a:path>
                <a:path w="31960" h="43200" stroke="0" extrusionOk="0">
                  <a:moveTo>
                    <a:pt x="31696" y="40694"/>
                  </a:moveTo>
                  <a:cubicBezTo>
                    <a:pt x="28585" y="42340"/>
                    <a:pt x="25119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5220" y="-1"/>
                    <a:pt x="28782" y="910"/>
                    <a:pt x="31959" y="2646"/>
                  </a:cubicBezTo>
                  <a:lnTo>
                    <a:pt x="21600" y="21600"/>
                  </a:lnTo>
                  <a:lnTo>
                    <a:pt x="31696" y="40694"/>
                  </a:lnTo>
                  <a:close/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Arc 54"/>
            <p:cNvSpPr>
              <a:spLocks/>
            </p:cNvSpPr>
            <p:nvPr/>
          </p:nvSpPr>
          <p:spPr bwMode="auto">
            <a:xfrm>
              <a:off x="541" y="1494"/>
              <a:ext cx="853" cy="348"/>
            </a:xfrm>
            <a:custGeom>
              <a:avLst/>
              <a:gdLst>
                <a:gd name="T0" fmla="*/ 24 w 30055"/>
                <a:gd name="T1" fmla="*/ 3 h 43200"/>
                <a:gd name="T2" fmla="*/ 24 w 30055"/>
                <a:gd name="T3" fmla="*/ 0 h 43200"/>
                <a:gd name="T4" fmla="*/ 17 w 30055"/>
                <a:gd name="T5" fmla="*/ 1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055" h="43200" fill="none" extrusionOk="0">
                  <a:moveTo>
                    <a:pt x="30055" y="41476"/>
                  </a:moveTo>
                  <a:cubicBezTo>
                    <a:pt x="27381" y="42613"/>
                    <a:pt x="24505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4490" y="-1"/>
                    <a:pt x="27351" y="580"/>
                    <a:pt x="30013" y="1705"/>
                  </a:cubicBezTo>
                </a:path>
                <a:path w="30055" h="43200" stroke="0" extrusionOk="0">
                  <a:moveTo>
                    <a:pt x="30055" y="41476"/>
                  </a:moveTo>
                  <a:cubicBezTo>
                    <a:pt x="27381" y="42613"/>
                    <a:pt x="24505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4490" y="-1"/>
                    <a:pt x="27351" y="580"/>
                    <a:pt x="30013" y="1705"/>
                  </a:cubicBezTo>
                  <a:lnTo>
                    <a:pt x="21600" y="21600"/>
                  </a:lnTo>
                  <a:lnTo>
                    <a:pt x="30055" y="41476"/>
                  </a:lnTo>
                  <a:close/>
                </a:path>
              </a:pathLst>
            </a:custGeom>
            <a:noFill/>
            <a:ln w="19050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Arc 55"/>
            <p:cNvSpPr>
              <a:spLocks/>
            </p:cNvSpPr>
            <p:nvPr/>
          </p:nvSpPr>
          <p:spPr bwMode="auto">
            <a:xfrm rot="10800000">
              <a:off x="3380" y="1494"/>
              <a:ext cx="853" cy="348"/>
            </a:xfrm>
            <a:custGeom>
              <a:avLst/>
              <a:gdLst>
                <a:gd name="T0" fmla="*/ 24 w 30055"/>
                <a:gd name="T1" fmla="*/ 3 h 43200"/>
                <a:gd name="T2" fmla="*/ 24 w 30055"/>
                <a:gd name="T3" fmla="*/ 0 h 43200"/>
                <a:gd name="T4" fmla="*/ 17 w 30055"/>
                <a:gd name="T5" fmla="*/ 1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055" h="43200" fill="none" extrusionOk="0">
                  <a:moveTo>
                    <a:pt x="30055" y="41476"/>
                  </a:moveTo>
                  <a:cubicBezTo>
                    <a:pt x="27381" y="42613"/>
                    <a:pt x="24505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4490" y="-1"/>
                    <a:pt x="27351" y="580"/>
                    <a:pt x="30013" y="1705"/>
                  </a:cubicBezTo>
                </a:path>
                <a:path w="30055" h="43200" stroke="0" extrusionOk="0">
                  <a:moveTo>
                    <a:pt x="30055" y="41476"/>
                  </a:moveTo>
                  <a:cubicBezTo>
                    <a:pt x="27381" y="42613"/>
                    <a:pt x="24505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4490" y="-1"/>
                    <a:pt x="27351" y="580"/>
                    <a:pt x="30013" y="1705"/>
                  </a:cubicBezTo>
                  <a:lnTo>
                    <a:pt x="21600" y="21600"/>
                  </a:lnTo>
                  <a:lnTo>
                    <a:pt x="30055" y="41476"/>
                  </a:lnTo>
                  <a:close/>
                </a:path>
              </a:pathLst>
            </a:custGeom>
            <a:noFill/>
            <a:ln w="19050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Rectangle 56"/>
            <p:cNvSpPr>
              <a:spLocks noChangeArrowheads="1"/>
            </p:cNvSpPr>
            <p:nvPr/>
          </p:nvSpPr>
          <p:spPr bwMode="auto">
            <a:xfrm>
              <a:off x="576" y="3009"/>
              <a:ext cx="232" cy="126"/>
            </a:xfrm>
            <a:prstGeom prst="rect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Line 57"/>
            <p:cNvSpPr>
              <a:spLocks noChangeShapeType="1"/>
            </p:cNvSpPr>
            <p:nvPr/>
          </p:nvSpPr>
          <p:spPr bwMode="auto">
            <a:xfrm rot="10800000">
              <a:off x="4242" y="2606"/>
              <a:ext cx="0" cy="58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Line 58"/>
            <p:cNvSpPr>
              <a:spLocks noChangeShapeType="1"/>
            </p:cNvSpPr>
            <p:nvPr/>
          </p:nvSpPr>
          <p:spPr bwMode="auto">
            <a:xfrm>
              <a:off x="4222" y="3472"/>
              <a:ext cx="0" cy="58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Rectangle 59"/>
            <p:cNvSpPr>
              <a:spLocks noChangeArrowheads="1"/>
            </p:cNvSpPr>
            <p:nvPr/>
          </p:nvSpPr>
          <p:spPr bwMode="auto">
            <a:xfrm>
              <a:off x="1557" y="3016"/>
              <a:ext cx="2031" cy="127"/>
            </a:xfrm>
            <a:prstGeom prst="rect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Rectangle 60"/>
            <p:cNvSpPr>
              <a:spLocks noChangeArrowheads="1"/>
            </p:cNvSpPr>
            <p:nvPr/>
          </p:nvSpPr>
          <p:spPr bwMode="auto">
            <a:xfrm>
              <a:off x="1557" y="3836"/>
              <a:ext cx="2031" cy="127"/>
            </a:xfrm>
            <a:prstGeom prst="rect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Rectangle 61"/>
            <p:cNvSpPr>
              <a:spLocks noChangeArrowheads="1"/>
            </p:cNvSpPr>
            <p:nvPr/>
          </p:nvSpPr>
          <p:spPr bwMode="auto">
            <a:xfrm>
              <a:off x="4835" y="1047"/>
              <a:ext cx="359" cy="126"/>
            </a:xfrm>
            <a:prstGeom prst="rect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Oval 63"/>
            <p:cNvSpPr>
              <a:spLocks noChangeArrowheads="1"/>
            </p:cNvSpPr>
            <p:nvPr/>
          </p:nvSpPr>
          <p:spPr bwMode="auto">
            <a:xfrm>
              <a:off x="2949" y="1881"/>
              <a:ext cx="69" cy="69"/>
            </a:xfrm>
            <a:prstGeom prst="ellipse">
              <a:avLst/>
            </a:prstGeom>
            <a:solidFill>
              <a:srgbClr val="00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Oval 64"/>
            <p:cNvSpPr>
              <a:spLocks noChangeArrowheads="1"/>
            </p:cNvSpPr>
            <p:nvPr/>
          </p:nvSpPr>
          <p:spPr bwMode="auto">
            <a:xfrm>
              <a:off x="1758" y="1881"/>
              <a:ext cx="69" cy="69"/>
            </a:xfrm>
            <a:prstGeom prst="ellipse">
              <a:avLst/>
            </a:prstGeom>
            <a:solidFill>
              <a:srgbClr val="00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Rectangle 65"/>
            <p:cNvSpPr>
              <a:spLocks noChangeArrowheads="1"/>
            </p:cNvSpPr>
            <p:nvPr/>
          </p:nvSpPr>
          <p:spPr bwMode="auto">
            <a:xfrm rot="540000">
              <a:off x="2913" y="2007"/>
              <a:ext cx="192" cy="96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026" name="Picture 2" descr="polarABS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5672" y="2201618"/>
            <a:ext cx="2716386" cy="1821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57592" y="4235624"/>
            <a:ext cx="35638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Dudnikov</a:t>
            </a:r>
            <a:r>
              <a:rPr lang="en-US" sz="1600" dirty="0" smtClean="0"/>
              <a:t> Universal Highly-Polarized Ion Source (DUHPIS): 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- high polarization, 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- high intensity, 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- different ion species (p, d, He, Li), </a:t>
            </a:r>
          </a:p>
          <a:p>
            <a:r>
              <a:rPr lang="en-US" sz="1600" dirty="0" smtClean="0"/>
              <a:t>together with 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- charge-exchange injection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6597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0033CC"/>
                </a:solidFill>
                <a:latin typeface="Algerian" pitchFamily="82" charset="0"/>
              </a:rPr>
              <a:t>Best wishes From MEIC Study Group </a:t>
            </a:r>
            <a:endParaRPr lang="en-US" sz="3600" dirty="0">
              <a:solidFill>
                <a:srgbClr val="0033CC"/>
              </a:solidFill>
              <a:latin typeface="Algerian" pitchFamily="82" charset="0"/>
            </a:endParaRPr>
          </a:p>
        </p:txBody>
      </p:sp>
      <p:sp>
        <p:nvSpPr>
          <p:cNvPr id="58" name="Content Placeholder 2"/>
          <p:cNvSpPr>
            <a:spLocks noGrp="1"/>
          </p:cNvSpPr>
          <p:nvPr/>
        </p:nvSpPr>
        <p:spPr bwMode="auto">
          <a:xfrm>
            <a:off x="125412" y="1052736"/>
            <a:ext cx="8893175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3333CC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663300"/>
                </a:solidFill>
                <a:latin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660066"/>
                </a:solidFill>
                <a:latin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009999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009999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009999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009999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009999"/>
                </a:solidFill>
                <a:latin typeface="+mn-lt"/>
              </a:defRPr>
            </a:lvl9pPr>
          </a:lstStyle>
          <a:p>
            <a:pPr marL="0" indent="0" eaLnBrk="1" hangingPunct="1">
              <a:buFontTx/>
              <a:buNone/>
            </a:pPr>
            <a:r>
              <a:rPr lang="en-US" sz="4000" dirty="0" smtClean="0">
                <a:solidFill>
                  <a:srgbClr val="0033CC"/>
                </a:solidFill>
                <a:latin typeface="Edwardian Script ITC" pitchFamily="66" charset="0"/>
              </a:rPr>
              <a:t>Congratulations on your past and best wishes for the future! 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en-US" sz="4000" dirty="0" smtClean="0">
                <a:solidFill>
                  <a:srgbClr val="0033CC"/>
                </a:solidFill>
                <a:latin typeface="Edwardian Script ITC" pitchFamily="66" charset="0"/>
              </a:rPr>
              <a:t>We wish you many more years of science and success!</a:t>
            </a:r>
          </a:p>
          <a:p>
            <a:pPr marL="0" indent="0" eaLnBrk="1" hangingPunct="1">
              <a:buFontTx/>
              <a:buNone/>
            </a:pPr>
            <a:endParaRPr lang="en-US" sz="1800" b="0" dirty="0" smtClean="0">
              <a:solidFill>
                <a:schemeClr val="tx1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n-US" sz="1800" dirty="0" smtClean="0">
                <a:solidFill>
                  <a:schemeClr val="tx1"/>
                </a:solidFill>
                <a:latin typeface="Arial Narrow" pitchFamily="34" charset="0"/>
              </a:rPr>
              <a:t>A. </a:t>
            </a:r>
            <a:r>
              <a:rPr lang="en-US" sz="1800" dirty="0" err="1" smtClean="0">
                <a:solidFill>
                  <a:schemeClr val="tx1"/>
                </a:solidFill>
                <a:latin typeface="Arial Narrow" pitchFamily="34" charset="0"/>
              </a:rPr>
              <a:t>Accardi</a:t>
            </a:r>
            <a:r>
              <a:rPr lang="en-US" sz="1800" dirty="0" smtClean="0">
                <a:solidFill>
                  <a:schemeClr val="tx1"/>
                </a:solidFill>
                <a:latin typeface="Arial Narrow" pitchFamily="34" charset="0"/>
              </a:rPr>
              <a:t>, S. Ahmed, A. </a:t>
            </a:r>
            <a:r>
              <a:rPr lang="en-US" sz="1800" dirty="0" err="1" smtClean="0">
                <a:solidFill>
                  <a:schemeClr val="tx1"/>
                </a:solidFill>
                <a:latin typeface="Arial Narrow" pitchFamily="34" charset="0"/>
              </a:rPr>
              <a:t>Bogacz</a:t>
            </a:r>
            <a:r>
              <a:rPr lang="en-US" sz="1800" dirty="0" smtClean="0">
                <a:solidFill>
                  <a:schemeClr val="tx1"/>
                </a:solidFill>
                <a:latin typeface="Arial Narrow" pitchFamily="34" charset="0"/>
              </a:rPr>
              <a:t>, P. </a:t>
            </a:r>
            <a:r>
              <a:rPr lang="en-US" sz="1800" dirty="0" err="1" smtClean="0">
                <a:solidFill>
                  <a:schemeClr val="tx1"/>
                </a:solidFill>
                <a:latin typeface="Arial Narrow" pitchFamily="34" charset="0"/>
              </a:rPr>
              <a:t>Chevtsov</a:t>
            </a:r>
            <a:r>
              <a:rPr lang="en-US" sz="1800" dirty="0" smtClean="0">
                <a:solidFill>
                  <a:schemeClr val="tx1"/>
                </a:solidFill>
                <a:latin typeface="Arial Narrow" pitchFamily="34" charset="0"/>
              </a:rPr>
              <a:t>, </a:t>
            </a:r>
            <a:r>
              <a:rPr lang="en-US" sz="1800" dirty="0" err="1" smtClean="0">
                <a:solidFill>
                  <a:schemeClr val="tx1"/>
                </a:solidFill>
                <a:latin typeface="Arial Narrow" pitchFamily="34" charset="0"/>
              </a:rPr>
              <a:t>Ya</a:t>
            </a:r>
            <a:r>
              <a:rPr lang="en-US" sz="1800" dirty="0" smtClean="0">
                <a:solidFill>
                  <a:schemeClr val="tx1"/>
                </a:solidFill>
                <a:latin typeface="Arial Narrow" pitchFamily="34" charset="0"/>
              </a:rPr>
              <a:t>. Derbenev, D. Douglas, R. </a:t>
            </a:r>
            <a:r>
              <a:rPr lang="en-US" sz="1800" dirty="0" err="1" smtClean="0">
                <a:solidFill>
                  <a:schemeClr val="tx1"/>
                </a:solidFill>
                <a:latin typeface="Arial Narrow" pitchFamily="34" charset="0"/>
              </a:rPr>
              <a:t>Ent</a:t>
            </a:r>
            <a:r>
              <a:rPr lang="en-US" sz="1800" dirty="0" smtClean="0">
                <a:solidFill>
                  <a:schemeClr val="tx1"/>
                </a:solidFill>
                <a:latin typeface="Arial Narrow" pitchFamily="34" charset="0"/>
              </a:rPr>
              <a:t>, V. </a:t>
            </a:r>
            <a:r>
              <a:rPr lang="en-US" sz="1800" dirty="0" err="1" smtClean="0">
                <a:solidFill>
                  <a:schemeClr val="tx1"/>
                </a:solidFill>
                <a:latin typeface="Arial Narrow" pitchFamily="34" charset="0"/>
              </a:rPr>
              <a:t>Guzey</a:t>
            </a:r>
            <a:r>
              <a:rPr lang="en-US" sz="1800" dirty="0" smtClean="0">
                <a:solidFill>
                  <a:schemeClr val="tx1"/>
                </a:solidFill>
                <a:latin typeface="Arial Narrow" pitchFamily="34" charset="0"/>
              </a:rPr>
              <a:t>, T. Horn, A. Hutton, C. Hyde, G. </a:t>
            </a:r>
            <a:r>
              <a:rPr lang="en-US" sz="1800" dirty="0" err="1" smtClean="0">
                <a:solidFill>
                  <a:schemeClr val="tx1"/>
                </a:solidFill>
                <a:latin typeface="Arial Narrow" pitchFamily="34" charset="0"/>
              </a:rPr>
              <a:t>Krafft</a:t>
            </a:r>
            <a:r>
              <a:rPr lang="en-US" sz="1800" dirty="0" smtClean="0">
                <a:solidFill>
                  <a:schemeClr val="tx1"/>
                </a:solidFill>
                <a:latin typeface="Arial Narrow" pitchFamily="34" charset="0"/>
              </a:rPr>
              <a:t>, R. Li, F. Lin, F. </a:t>
            </a:r>
            <a:r>
              <a:rPr lang="en-US" sz="1800" dirty="0" err="1" smtClean="0">
                <a:solidFill>
                  <a:schemeClr val="tx1"/>
                </a:solidFill>
                <a:latin typeface="Arial Narrow" pitchFamily="34" charset="0"/>
              </a:rPr>
              <a:t>Marhauser</a:t>
            </a:r>
            <a:r>
              <a:rPr lang="en-US" sz="1800" dirty="0" smtClean="0">
                <a:solidFill>
                  <a:schemeClr val="tx1"/>
                </a:solidFill>
                <a:latin typeface="Arial Narrow" pitchFamily="34" charset="0"/>
              </a:rPr>
              <a:t>,  R. </a:t>
            </a:r>
            <a:r>
              <a:rPr lang="en-US" sz="1800" dirty="0" err="1" smtClean="0">
                <a:solidFill>
                  <a:schemeClr val="tx1"/>
                </a:solidFill>
                <a:latin typeface="Arial Narrow" pitchFamily="34" charset="0"/>
              </a:rPr>
              <a:t>McKeown</a:t>
            </a:r>
            <a:r>
              <a:rPr lang="en-US" sz="1800" dirty="0" smtClean="0">
                <a:solidFill>
                  <a:schemeClr val="tx1"/>
                </a:solidFill>
                <a:latin typeface="Arial Narrow" pitchFamily="34" charset="0"/>
              </a:rPr>
              <a:t> ,V. </a:t>
            </a:r>
            <a:r>
              <a:rPr lang="en-US" sz="1800" dirty="0" err="1" smtClean="0">
                <a:solidFill>
                  <a:schemeClr val="tx1"/>
                </a:solidFill>
                <a:latin typeface="Arial Narrow" pitchFamily="34" charset="0"/>
              </a:rPr>
              <a:t>Morozov</a:t>
            </a:r>
            <a:r>
              <a:rPr lang="en-US" sz="1800" dirty="0" smtClean="0">
                <a:solidFill>
                  <a:schemeClr val="tx1"/>
                </a:solidFill>
                <a:latin typeface="Arial Narrow" pitchFamily="34" charset="0"/>
              </a:rPr>
              <a:t>, P. </a:t>
            </a:r>
            <a:r>
              <a:rPr lang="en-US" sz="1800" dirty="0" err="1" smtClean="0">
                <a:solidFill>
                  <a:schemeClr val="tx1"/>
                </a:solidFill>
                <a:latin typeface="Arial Narrow" pitchFamily="34" charset="0"/>
              </a:rPr>
              <a:t>Nadel-Turonski</a:t>
            </a:r>
            <a:r>
              <a:rPr lang="en-US" sz="1800" dirty="0" smtClean="0">
                <a:solidFill>
                  <a:schemeClr val="tx1"/>
                </a:solidFill>
                <a:latin typeface="Arial Narrow" pitchFamily="34" charset="0"/>
              </a:rPr>
              <a:t>, E. </a:t>
            </a:r>
            <a:r>
              <a:rPr lang="en-US" sz="1800" dirty="0" err="1" smtClean="0">
                <a:solidFill>
                  <a:schemeClr val="tx1"/>
                </a:solidFill>
                <a:latin typeface="Arial Narrow" pitchFamily="34" charset="0"/>
              </a:rPr>
              <a:t>Nissen</a:t>
            </a:r>
            <a:r>
              <a:rPr lang="en-US" sz="1800" dirty="0" smtClean="0">
                <a:solidFill>
                  <a:schemeClr val="tx1"/>
                </a:solidFill>
                <a:latin typeface="Arial Narrow" pitchFamily="34" charset="0"/>
              </a:rPr>
              <a:t>, F. </a:t>
            </a:r>
            <a:r>
              <a:rPr lang="en-US" sz="1800" dirty="0" err="1" smtClean="0">
                <a:solidFill>
                  <a:schemeClr val="tx1"/>
                </a:solidFill>
                <a:latin typeface="Arial Narrow" pitchFamily="34" charset="0"/>
              </a:rPr>
              <a:t>Pilat</a:t>
            </a:r>
            <a:r>
              <a:rPr lang="en-US" sz="1800" dirty="0" smtClean="0">
                <a:solidFill>
                  <a:schemeClr val="tx1"/>
                </a:solidFill>
                <a:latin typeface="Arial Narrow" pitchFamily="34" charset="0"/>
              </a:rPr>
              <a:t>, A. </a:t>
            </a:r>
            <a:r>
              <a:rPr lang="en-US" sz="1800" dirty="0" err="1" smtClean="0">
                <a:solidFill>
                  <a:schemeClr val="tx1"/>
                </a:solidFill>
                <a:latin typeface="Arial Narrow" pitchFamily="34" charset="0"/>
              </a:rPr>
              <a:t>Prokudin</a:t>
            </a:r>
            <a:r>
              <a:rPr lang="en-US" sz="1800" dirty="0" smtClean="0">
                <a:solidFill>
                  <a:schemeClr val="tx1"/>
                </a:solidFill>
                <a:latin typeface="Arial Narrow" pitchFamily="34" charset="0"/>
              </a:rPr>
              <a:t>,  R. </a:t>
            </a:r>
            <a:r>
              <a:rPr lang="en-US" sz="1800" dirty="0" err="1" smtClean="0">
                <a:solidFill>
                  <a:schemeClr val="tx1"/>
                </a:solidFill>
                <a:latin typeface="Arial Narrow" pitchFamily="34" charset="0"/>
              </a:rPr>
              <a:t>Rimmer</a:t>
            </a:r>
            <a:r>
              <a:rPr lang="en-US" sz="1800" dirty="0" smtClean="0">
                <a:solidFill>
                  <a:schemeClr val="tx1"/>
                </a:solidFill>
                <a:latin typeface="Arial Narrow" pitchFamily="34" charset="0"/>
              </a:rPr>
              <a:t>, T. </a:t>
            </a:r>
            <a:r>
              <a:rPr lang="en-US" sz="1800" dirty="0" err="1" smtClean="0">
                <a:solidFill>
                  <a:schemeClr val="tx1"/>
                </a:solidFill>
                <a:latin typeface="Arial Narrow" pitchFamily="34" charset="0"/>
              </a:rPr>
              <a:t>Satogata</a:t>
            </a:r>
            <a:r>
              <a:rPr lang="en-US" sz="1800" dirty="0" smtClean="0">
                <a:solidFill>
                  <a:schemeClr val="tx1"/>
                </a:solidFill>
                <a:latin typeface="Arial Narrow" pitchFamily="34" charset="0"/>
              </a:rPr>
              <a:t>, M. </a:t>
            </a:r>
            <a:r>
              <a:rPr lang="en-US" sz="1800" dirty="0" err="1" smtClean="0">
                <a:solidFill>
                  <a:schemeClr val="tx1"/>
                </a:solidFill>
                <a:latin typeface="Arial Narrow" pitchFamily="34" charset="0"/>
              </a:rPr>
              <a:t>Spata</a:t>
            </a:r>
            <a:r>
              <a:rPr lang="en-US" sz="1800" dirty="0" smtClean="0">
                <a:solidFill>
                  <a:schemeClr val="tx1"/>
                </a:solidFill>
                <a:latin typeface="Arial Narrow" pitchFamily="34" charset="0"/>
              </a:rPr>
              <a:t>, C. </a:t>
            </a:r>
            <a:r>
              <a:rPr lang="en-US" sz="1800" dirty="0" err="1" smtClean="0">
                <a:solidFill>
                  <a:schemeClr val="tx1"/>
                </a:solidFill>
                <a:latin typeface="Arial Narrow" pitchFamily="34" charset="0"/>
              </a:rPr>
              <a:t>Tennat</a:t>
            </a:r>
            <a:r>
              <a:rPr lang="en-US" sz="1800" dirty="0" smtClean="0">
                <a:solidFill>
                  <a:schemeClr val="tx1"/>
                </a:solidFill>
                <a:latin typeface="Arial Narrow" pitchFamily="34" charset="0"/>
              </a:rPr>
              <a:t>, B. </a:t>
            </a:r>
            <a:r>
              <a:rPr lang="en-US" sz="1800" dirty="0" err="1" smtClean="0">
                <a:solidFill>
                  <a:schemeClr val="tx1"/>
                </a:solidFill>
                <a:latin typeface="Arial Narrow" pitchFamily="34" charset="0"/>
              </a:rPr>
              <a:t>Terzić</a:t>
            </a:r>
            <a:r>
              <a:rPr lang="en-US" sz="1800" dirty="0" smtClean="0">
                <a:solidFill>
                  <a:schemeClr val="tx1"/>
                </a:solidFill>
                <a:latin typeface="Arial Narrow" pitchFamily="34" charset="0"/>
              </a:rPr>
              <a:t>, H. Wang, C. Weiss,  B. </a:t>
            </a:r>
            <a:r>
              <a:rPr lang="en-US" sz="1800" dirty="0" err="1" smtClean="0">
                <a:solidFill>
                  <a:schemeClr val="tx1"/>
                </a:solidFill>
                <a:latin typeface="Arial Narrow" pitchFamily="34" charset="0"/>
              </a:rPr>
              <a:t>Yunn</a:t>
            </a:r>
            <a:r>
              <a:rPr lang="en-US" sz="1800" dirty="0" smtClean="0">
                <a:solidFill>
                  <a:schemeClr val="tx1"/>
                </a:solidFill>
                <a:latin typeface="Arial Narrow" pitchFamily="34" charset="0"/>
              </a:rPr>
              <a:t>, Y. Zhang  ---  Thomas Jefferson National Accelerator Facility</a:t>
            </a:r>
          </a:p>
          <a:p>
            <a:pPr marL="0" indent="0" eaLnBrk="1" hangingPunct="1">
              <a:buFontTx/>
              <a:buNone/>
            </a:pPr>
            <a:r>
              <a:rPr lang="en-US" sz="1000" dirty="0" smtClean="0">
                <a:solidFill>
                  <a:schemeClr val="tx1"/>
                </a:solidFill>
                <a:latin typeface="Arial Narrow" pitchFamily="34" charset="0"/>
              </a:rPr>
              <a:t> </a:t>
            </a:r>
            <a:r>
              <a:rPr lang="en-US" sz="1800" dirty="0" smtClean="0">
                <a:solidFill>
                  <a:schemeClr val="tx1"/>
                </a:solidFill>
                <a:latin typeface="Arial Narrow" pitchFamily="34" charset="0"/>
              </a:rPr>
              <a:t>J. </a:t>
            </a:r>
            <a:r>
              <a:rPr lang="en-US" sz="1800" dirty="0" err="1" smtClean="0">
                <a:solidFill>
                  <a:schemeClr val="tx1"/>
                </a:solidFill>
                <a:latin typeface="Arial Narrow" pitchFamily="34" charset="0"/>
              </a:rPr>
              <a:t>Delayen</a:t>
            </a:r>
            <a:r>
              <a:rPr lang="en-US" sz="1800" dirty="0" smtClean="0">
                <a:solidFill>
                  <a:schemeClr val="tx1"/>
                </a:solidFill>
                <a:latin typeface="Arial Narrow" pitchFamily="34" charset="0"/>
              </a:rPr>
              <a:t>, S. </a:t>
            </a:r>
            <a:r>
              <a:rPr lang="en-US" sz="1800" dirty="0" err="1" smtClean="0">
                <a:solidFill>
                  <a:schemeClr val="tx1"/>
                </a:solidFill>
                <a:latin typeface="Arial Narrow" pitchFamily="34" charset="0"/>
              </a:rPr>
              <a:t>DeSilva</a:t>
            </a:r>
            <a:r>
              <a:rPr lang="en-US" sz="1800" dirty="0" smtClean="0">
                <a:solidFill>
                  <a:schemeClr val="tx1"/>
                </a:solidFill>
                <a:latin typeface="Arial Narrow" pitchFamily="34" charset="0"/>
              </a:rPr>
              <a:t>, H. </a:t>
            </a:r>
            <a:r>
              <a:rPr lang="en-US" sz="1800" dirty="0" err="1" smtClean="0">
                <a:solidFill>
                  <a:schemeClr val="tx1"/>
                </a:solidFill>
                <a:latin typeface="Arial Narrow" pitchFamily="34" charset="0"/>
              </a:rPr>
              <a:t>Sayed</a:t>
            </a:r>
            <a:r>
              <a:rPr lang="en-US" sz="1800" dirty="0" smtClean="0">
                <a:solidFill>
                  <a:schemeClr val="tx1"/>
                </a:solidFill>
                <a:latin typeface="Arial Narrow" pitchFamily="34" charset="0"/>
              </a:rPr>
              <a:t>   --  Old Dominion University</a:t>
            </a:r>
          </a:p>
          <a:p>
            <a:pPr marL="0" indent="0" eaLnBrk="1" hangingPunct="1">
              <a:buFontTx/>
              <a:buNone/>
            </a:pPr>
            <a:r>
              <a:rPr lang="en-US" sz="1000" dirty="0" smtClean="0">
                <a:solidFill>
                  <a:schemeClr val="tx1"/>
                </a:solidFill>
                <a:latin typeface="Arial Narrow" pitchFamily="34" charset="0"/>
              </a:rPr>
              <a:t> </a:t>
            </a:r>
            <a:r>
              <a:rPr lang="en-US" sz="1800" dirty="0" smtClean="0">
                <a:solidFill>
                  <a:schemeClr val="tx1"/>
                </a:solidFill>
                <a:latin typeface="Arial Narrow" pitchFamily="34" charset="0"/>
              </a:rPr>
              <a:t>M. Sullivan   --  Stanford Linear Accelerator Laboratory</a:t>
            </a:r>
          </a:p>
          <a:p>
            <a:pPr marL="0" indent="0" eaLnBrk="1" hangingPunct="1">
              <a:buFontTx/>
              <a:buNone/>
            </a:pPr>
            <a:r>
              <a:rPr lang="en-US" sz="1000" dirty="0" smtClean="0">
                <a:solidFill>
                  <a:schemeClr val="tx1"/>
                </a:solidFill>
                <a:latin typeface="Arial Narrow" pitchFamily="34" charset="0"/>
              </a:rPr>
              <a:t> </a:t>
            </a:r>
            <a:r>
              <a:rPr lang="en-US" sz="1800" dirty="0" smtClean="0">
                <a:solidFill>
                  <a:schemeClr val="tx1"/>
                </a:solidFill>
                <a:latin typeface="Arial Narrow" pitchFamily="34" charset="0"/>
              </a:rPr>
              <a:t>S. </a:t>
            </a:r>
            <a:r>
              <a:rPr lang="en-US" sz="1800" dirty="0" err="1" smtClean="0">
                <a:solidFill>
                  <a:schemeClr val="tx1"/>
                </a:solidFill>
                <a:latin typeface="Arial Narrow" pitchFamily="34" charset="0"/>
              </a:rPr>
              <a:t>Manikonda</a:t>
            </a:r>
            <a:r>
              <a:rPr lang="en-US" sz="1800" dirty="0" smtClean="0">
                <a:solidFill>
                  <a:schemeClr val="tx1"/>
                </a:solidFill>
                <a:latin typeface="Arial Narrow" pitchFamily="34" charset="0"/>
              </a:rPr>
              <a:t>, P. </a:t>
            </a:r>
            <a:r>
              <a:rPr lang="en-US" sz="1800" dirty="0" err="1" smtClean="0">
                <a:solidFill>
                  <a:schemeClr val="tx1"/>
                </a:solidFill>
                <a:latin typeface="Arial Narrow" pitchFamily="34" charset="0"/>
              </a:rPr>
              <a:t>Ostroumov</a:t>
            </a:r>
            <a:r>
              <a:rPr lang="en-US" sz="1800" dirty="0" smtClean="0">
                <a:solidFill>
                  <a:schemeClr val="tx1"/>
                </a:solidFill>
                <a:latin typeface="Arial Narrow" pitchFamily="34" charset="0"/>
              </a:rPr>
              <a:t>   -- Argonne National Laboratory</a:t>
            </a:r>
          </a:p>
          <a:p>
            <a:pPr marL="0" indent="0" eaLnBrk="1" hangingPunct="1">
              <a:buFontTx/>
              <a:buNone/>
            </a:pPr>
            <a:r>
              <a:rPr lang="en-US" sz="1000" dirty="0" smtClean="0">
                <a:solidFill>
                  <a:schemeClr val="tx1"/>
                </a:solidFill>
                <a:latin typeface="Arial Narrow" pitchFamily="34" charset="0"/>
              </a:rPr>
              <a:t> </a:t>
            </a:r>
            <a:r>
              <a:rPr lang="en-US" sz="1800" dirty="0" smtClean="0">
                <a:solidFill>
                  <a:schemeClr val="tx1"/>
                </a:solidFill>
                <a:latin typeface="Arial Narrow" pitchFamily="34" charset="0"/>
              </a:rPr>
              <a:t>S. </a:t>
            </a:r>
            <a:r>
              <a:rPr lang="en-US" sz="1800" dirty="0" err="1" smtClean="0">
                <a:solidFill>
                  <a:schemeClr val="tx1"/>
                </a:solidFill>
                <a:latin typeface="Arial Narrow" pitchFamily="34" charset="0"/>
              </a:rPr>
              <a:t>Abeyratne</a:t>
            </a:r>
            <a:r>
              <a:rPr lang="en-US" sz="1800" dirty="0" smtClean="0">
                <a:solidFill>
                  <a:schemeClr val="tx1"/>
                </a:solidFill>
                <a:latin typeface="Arial Narrow" pitchFamily="34" charset="0"/>
              </a:rPr>
              <a:t>, B. </a:t>
            </a:r>
            <a:r>
              <a:rPr lang="en-US" sz="1800" dirty="0" err="1" smtClean="0">
                <a:solidFill>
                  <a:schemeClr val="tx1"/>
                </a:solidFill>
                <a:latin typeface="Arial Narrow" pitchFamily="34" charset="0"/>
              </a:rPr>
              <a:t>Erdelyi</a:t>
            </a:r>
            <a:r>
              <a:rPr lang="en-US" sz="1800" dirty="0" smtClean="0">
                <a:solidFill>
                  <a:schemeClr val="tx1"/>
                </a:solidFill>
                <a:latin typeface="Arial Narrow" pitchFamily="34" charset="0"/>
              </a:rPr>
              <a:t>   -- Northern Illinois University</a:t>
            </a:r>
          </a:p>
          <a:p>
            <a:pPr marL="0" indent="0" eaLnBrk="1" hangingPunct="1">
              <a:buFontTx/>
              <a:buNone/>
            </a:pPr>
            <a:r>
              <a:rPr lang="en-US" sz="1000" dirty="0" smtClean="0">
                <a:solidFill>
                  <a:schemeClr val="tx1"/>
                </a:solidFill>
                <a:latin typeface="Arial Narrow" pitchFamily="34" charset="0"/>
              </a:rPr>
              <a:t> </a:t>
            </a:r>
            <a:r>
              <a:rPr lang="en-US" sz="1800" dirty="0" smtClean="0">
                <a:solidFill>
                  <a:schemeClr val="tx1"/>
                </a:solidFill>
                <a:latin typeface="Arial Narrow" pitchFamily="34" charset="0"/>
              </a:rPr>
              <a:t>R. Johnson  -- </a:t>
            </a:r>
            <a:r>
              <a:rPr lang="en-US" sz="1800" dirty="0" err="1" smtClean="0">
                <a:solidFill>
                  <a:schemeClr val="tx1"/>
                </a:solidFill>
                <a:latin typeface="Arial Narrow" pitchFamily="34" charset="0"/>
              </a:rPr>
              <a:t>Muons</a:t>
            </a:r>
            <a:r>
              <a:rPr lang="en-US" sz="1800" dirty="0" smtClean="0">
                <a:solidFill>
                  <a:schemeClr val="tx1"/>
                </a:solidFill>
                <a:latin typeface="Arial Narrow" pitchFamily="34" charset="0"/>
              </a:rPr>
              <a:t>, </a:t>
            </a:r>
            <a:r>
              <a:rPr lang="en-US" sz="1800" dirty="0" err="1" smtClean="0">
                <a:solidFill>
                  <a:schemeClr val="tx1"/>
                </a:solidFill>
                <a:latin typeface="Arial Narrow" pitchFamily="34" charset="0"/>
              </a:rPr>
              <a:t>Inc</a:t>
            </a:r>
            <a:endParaRPr lang="en-US" sz="1800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0" indent="0" eaLnBrk="1" hangingPunct="1">
              <a:buFontTx/>
              <a:buNone/>
            </a:pPr>
            <a:r>
              <a:rPr lang="en-US" sz="1000" dirty="0" smtClean="0">
                <a:solidFill>
                  <a:schemeClr val="tx1"/>
                </a:solidFill>
                <a:latin typeface="Arial Narrow" pitchFamily="34" charset="0"/>
              </a:rPr>
              <a:t> </a:t>
            </a:r>
            <a:r>
              <a:rPr lang="en-US" sz="1800" dirty="0" smtClean="0">
                <a:solidFill>
                  <a:schemeClr val="tx1"/>
                </a:solidFill>
                <a:latin typeface="Arial Narrow" pitchFamily="34" charset="0"/>
              </a:rPr>
              <a:t>A. </a:t>
            </a:r>
            <a:r>
              <a:rPr lang="en-US" sz="1800" dirty="0" err="1" smtClean="0">
                <a:solidFill>
                  <a:schemeClr val="tx1"/>
                </a:solidFill>
                <a:latin typeface="Arial Narrow" pitchFamily="34" charset="0"/>
              </a:rPr>
              <a:t>Kondratenko</a:t>
            </a:r>
            <a:r>
              <a:rPr lang="en-US" sz="1800" dirty="0" smtClean="0">
                <a:solidFill>
                  <a:schemeClr val="tx1"/>
                </a:solidFill>
                <a:latin typeface="Arial Narrow" pitchFamily="34" charset="0"/>
              </a:rPr>
              <a:t>   -- STL “</a:t>
            </a:r>
            <a:r>
              <a:rPr lang="en-US" sz="1800" dirty="0" err="1" smtClean="0">
                <a:solidFill>
                  <a:schemeClr val="tx1"/>
                </a:solidFill>
                <a:latin typeface="Arial Narrow" pitchFamily="34" charset="0"/>
              </a:rPr>
              <a:t>Zaryad</a:t>
            </a:r>
            <a:r>
              <a:rPr lang="en-US" sz="1800" dirty="0" smtClean="0">
                <a:solidFill>
                  <a:schemeClr val="tx1"/>
                </a:solidFill>
                <a:latin typeface="Arial Narrow" pitchFamily="34" charset="0"/>
              </a:rPr>
              <a:t>”, Novosibirsk, Russian Federation</a:t>
            </a:r>
          </a:p>
          <a:p>
            <a:pPr marL="0" indent="0" eaLnBrk="1" hangingPunct="1">
              <a:buFontTx/>
              <a:buNone/>
            </a:pPr>
            <a:r>
              <a:rPr lang="en-US" sz="1000" dirty="0" smtClean="0">
                <a:solidFill>
                  <a:schemeClr val="tx1"/>
                </a:solidFill>
                <a:latin typeface="Arial Narrow" pitchFamily="34" charset="0"/>
              </a:rPr>
              <a:t> </a:t>
            </a:r>
            <a:r>
              <a:rPr lang="en-US" sz="1800" dirty="0" smtClean="0">
                <a:solidFill>
                  <a:schemeClr val="tx1"/>
                </a:solidFill>
                <a:latin typeface="Arial Narrow" pitchFamily="34" charset="0"/>
              </a:rPr>
              <a:t>Y. Kim   --  Idaho State University</a:t>
            </a:r>
          </a:p>
        </p:txBody>
      </p:sp>
    </p:spTree>
    <p:extLst>
      <p:ext uri="{BB962C8B-B14F-4D97-AF65-F5344CB8AC3E}">
        <p14:creationId xmlns:p14="http://schemas.microsoft.com/office/powerpoint/2010/main" val="1333688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443</Words>
  <Application>Microsoft Office PowerPoint</Application>
  <PresentationFormat>On-screen Show (4:3)</PresentationFormat>
  <Paragraphs>62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High-brightness Dudnikov –  type  H-  ion source at  INR RAS</vt:lpstr>
      <vt:lpstr>PowerPoint Presentation</vt:lpstr>
      <vt:lpstr>PowerPoint Presentation</vt:lpstr>
      <vt:lpstr>PowerPoint Presentation</vt:lpstr>
      <vt:lpstr>Foundation of EIC at JLab</vt:lpstr>
      <vt:lpstr>Best wishes From MEIC Study Group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Foundation of EIC at JLab</dc:title>
  <dc:creator>derbenev</dc:creator>
  <cp:lastModifiedBy>derbenev</cp:lastModifiedBy>
  <cp:revision>6</cp:revision>
  <dcterms:created xsi:type="dcterms:W3CDTF">2013-09-11T18:24:01Z</dcterms:created>
  <dcterms:modified xsi:type="dcterms:W3CDTF">2013-09-12T00:06:37Z</dcterms:modified>
</cp:coreProperties>
</file>