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8" r:id="rId3"/>
    <p:sldId id="259" r:id="rId4"/>
    <p:sldId id="260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3" autoAdjust="0"/>
  </p:normalViewPr>
  <p:slideViewPr>
    <p:cSldViewPr>
      <p:cViewPr varScale="1">
        <p:scale>
          <a:sx n="78" d="100"/>
          <a:sy n="78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FC48-9184-44F9-A5BE-4965DCAEB9D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55CB-A892-4A03-9C16-DFA37519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5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47D23A-5C37-4851-B801-B4EABBCEC13E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47D23A-5C37-4851-B801-B4EABBCEC13E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1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287C-F278-4D2C-BAE6-5F2222A2431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271F-FD79-4F43-94F3-17A6D18E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6286487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High-brightness </a:t>
            </a:r>
            <a:r>
              <a:rPr lang="en-US" dirty="0" err="1" smtClean="0"/>
              <a:t>Dudnikov</a:t>
            </a:r>
            <a:r>
              <a:rPr lang="en-US" dirty="0" smtClean="0"/>
              <a:t> –  type  H</a:t>
            </a:r>
            <a:r>
              <a:rPr lang="en-US" baseline="30000" dirty="0" smtClean="0"/>
              <a:t>-</a:t>
            </a:r>
            <a:r>
              <a:rPr lang="en-US" dirty="0" smtClean="0"/>
              <a:t>  ion source at </a:t>
            </a:r>
            <a:br>
              <a:rPr lang="en-US" dirty="0" smtClean="0"/>
            </a:br>
            <a:r>
              <a:rPr lang="en-US" dirty="0" smtClean="0"/>
              <a:t>INR RAS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Development of the high-intensity H- ion sources with peak current ~ 100 mA and small emittance </a:t>
            </a:r>
            <a:r>
              <a:rPr lang="en-US" dirty="0" smtClean="0"/>
              <a:t>by V</a:t>
            </a:r>
            <a:r>
              <a:rPr lang="en-US" dirty="0"/>
              <a:t>. G. </a:t>
            </a:r>
            <a:r>
              <a:rPr lang="en-US" dirty="0" err="1"/>
              <a:t>Dudnikov</a:t>
            </a:r>
            <a:r>
              <a:rPr lang="en-US" dirty="0"/>
              <a:t> made significant influence on design of INR RAS linear accelerator and experimental facility.</a:t>
            </a:r>
            <a:endParaRPr lang="ru-RU" dirty="0"/>
          </a:p>
          <a:p>
            <a:endParaRPr lang="en-US" dirty="0" smtClean="0"/>
          </a:p>
          <a:p>
            <a:r>
              <a:rPr lang="en-US" dirty="0" err="1"/>
              <a:t>Dudnikov</a:t>
            </a:r>
            <a:r>
              <a:rPr lang="en-US" dirty="0"/>
              <a:t> – type H- ion source (Penning discharge)  had been built at Novosibirsk and delivered to INR RAS in beginning of 80</a:t>
            </a:r>
            <a:r>
              <a:rPr lang="en-US" baseline="30000" dirty="0"/>
              <a:t>th</a:t>
            </a:r>
            <a:r>
              <a:rPr lang="en-US" dirty="0"/>
              <a:t>.  The ion source produced 100 mA H- ion beam with small emittance and with rep. rate </a:t>
            </a:r>
            <a:r>
              <a:rPr lang="en-US" dirty="0" smtClean="0"/>
              <a:t>50Hz.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Viktor </a:t>
            </a:r>
            <a:r>
              <a:rPr lang="en-US" dirty="0" err="1"/>
              <a:t>Klenov</a:t>
            </a:r>
            <a:r>
              <a:rPr lang="en-US" dirty="0"/>
              <a:t> started to work with the H- ion source at INR RAS. He was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</a:t>
            </a:r>
            <a:r>
              <a:rPr lang="en-US" dirty="0"/>
              <a:t>. G.  </a:t>
            </a:r>
            <a:r>
              <a:rPr lang="en-US" dirty="0" err="1"/>
              <a:t>Dudnikov</a:t>
            </a:r>
            <a:r>
              <a:rPr lang="en-US" dirty="0"/>
              <a:t> student at Novosibirsk and contributed to development of the H- ion source with high-brightness ion beam. 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The INR RAS linear accelerator has H- ion beam injector equipped with </a:t>
            </a:r>
            <a:r>
              <a:rPr lang="en-US" dirty="0" err="1"/>
              <a:t>Dudnikov</a:t>
            </a:r>
            <a:r>
              <a:rPr lang="en-US" dirty="0"/>
              <a:t> –type H-ion source.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100_279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5111750" cy="3834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5976" y="50131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Viktor </a:t>
            </a:r>
            <a:r>
              <a:rPr lang="en-US" dirty="0" err="1" smtClean="0"/>
              <a:t>Klenov</a:t>
            </a:r>
            <a:r>
              <a:rPr lang="en-US" dirty="0" smtClean="0"/>
              <a:t> (left) and Alexander Belov (right) at H- ion injector at INR RAS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7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PSTP 2013 Sept 9-13, 2013</a:t>
            </a:r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71475" y="620688"/>
            <a:ext cx="8423275" cy="470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2400" b="1" kern="1600" cap="all" dirty="0" err="1">
                <a:latin typeface="Times New Roman"/>
                <a:cs typeface="Arial"/>
              </a:rPr>
              <a:t>Vadim</a:t>
            </a:r>
            <a:r>
              <a:rPr lang="en-GB" sz="2400" b="1" kern="1600" cap="all" dirty="0">
                <a:latin typeface="Times New Roman"/>
                <a:cs typeface="Arial"/>
              </a:rPr>
              <a:t> </a:t>
            </a:r>
            <a:r>
              <a:rPr lang="en-GB" sz="2400" b="1" kern="1600" cap="all" dirty="0" err="1">
                <a:latin typeface="Times New Roman"/>
                <a:cs typeface="Arial"/>
              </a:rPr>
              <a:t>dudnikov</a:t>
            </a:r>
            <a:r>
              <a:rPr lang="en-GB" sz="2400" b="1" kern="1600" cap="all" dirty="0">
                <a:latin typeface="Times New Roman"/>
                <a:cs typeface="Arial"/>
              </a:rPr>
              <a:t> at </a:t>
            </a:r>
            <a:r>
              <a:rPr lang="en-GB" sz="2400" b="1" kern="1600" cap="all" dirty="0" err="1">
                <a:latin typeface="Times New Roman"/>
                <a:cs typeface="Arial"/>
              </a:rPr>
              <a:t>muons</a:t>
            </a:r>
            <a:r>
              <a:rPr lang="en-GB" sz="2400" b="1" kern="1600" cap="all" dirty="0">
                <a:latin typeface="Times New Roman"/>
                <a:cs typeface="Arial"/>
              </a:rPr>
              <a:t>, inc.* 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en-US" sz="800" b="1" kern="1600" cap="all" dirty="0" smtClean="0">
              <a:latin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en-US" sz="800" b="1" kern="1600" cap="all" dirty="0">
              <a:latin typeface="Times New Roman"/>
              <a:cs typeface="Arial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For the past 4 years, </a:t>
            </a:r>
            <a:r>
              <a:rPr lang="en-US" dirty="0" err="1">
                <a:latin typeface="Arial" charset="0"/>
              </a:rPr>
              <a:t>Vadim</a:t>
            </a:r>
            <a:r>
              <a:rPr lang="en-US" dirty="0">
                <a:latin typeface="Arial" charset="0"/>
              </a:rPr>
              <a:t> has been a Senior Accelerator Physicist at Muons</a:t>
            </a: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charset="0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Our main contact with ORNL and John Adams Institute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participating in H-minus source development 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See presentation at </a:t>
            </a:r>
            <a:r>
              <a:rPr lang="en-US" dirty="0">
                <a:latin typeface="Arial" charset="0"/>
                <a:hlinkClick r:id="rId3"/>
              </a:rPr>
              <a:t>http://vimeo.com/62864876</a:t>
            </a:r>
            <a:endParaRPr lang="en-US" dirty="0">
              <a:latin typeface="Arial" charset="0"/>
            </a:endParaRP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charset="0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Principal Investigator on 3 Phase I and 1 Phase II  projects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H-minus Source using a Saddle Antenna (ORNL)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Proton/ion beam profile monitor using a ribbon electron beam (ORNL)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High efficiency </a:t>
            </a:r>
            <a:r>
              <a:rPr lang="en-US" dirty="0" err="1">
                <a:latin typeface="Arial" charset="0"/>
              </a:rPr>
              <a:t>Dudnikov</a:t>
            </a:r>
            <a:r>
              <a:rPr lang="en-US" dirty="0">
                <a:latin typeface="Arial" charset="0"/>
              </a:rPr>
              <a:t>-Type Penning Surface Plasma Source (FNAL)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charset="0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The author of many clever proposals that are in progress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0F492-40C6-4D04-84C5-A6324BE3E83A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0" y="0"/>
            <a:ext cx="1905000" cy="838200"/>
            <a:chOff x="3840" y="3216"/>
            <a:chExt cx="1440" cy="624"/>
          </a:xfrm>
        </p:grpSpPr>
        <p:grpSp>
          <p:nvGrpSpPr>
            <p:cNvPr id="3078" name="Group 4"/>
            <p:cNvGrpSpPr>
              <a:grpSpLocks/>
            </p:cNvGrpSpPr>
            <p:nvPr/>
          </p:nvGrpSpPr>
          <p:grpSpPr bwMode="auto">
            <a:xfrm>
              <a:off x="3840" y="3216"/>
              <a:ext cx="336" cy="624"/>
              <a:chOff x="1152" y="288"/>
              <a:chExt cx="960" cy="1872"/>
            </a:xfrm>
          </p:grpSpPr>
          <p:sp>
            <p:nvSpPr>
              <p:cNvPr id="3080" name="Oval 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Oval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152" y="624"/>
                <a:ext cx="960" cy="1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392" y="768"/>
                <a:ext cx="494" cy="100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2833"/>
                  </a:avLst>
                </a:prstTxWarp>
              </a:bodyPr>
              <a:lstStyle/>
              <a:p>
                <a:r>
                  <a:rPr lang="en-US" sz="5400" b="1" i="1" kern="10">
                    <a:solidFill>
                      <a:srgbClr val="FFFFFF"/>
                    </a:solidFill>
                    <a:latin typeface="Symbol"/>
                  </a:rPr>
                  <a:t>m</a:t>
                </a:r>
              </a:p>
            </p:txBody>
          </p:sp>
        </p:grpSp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4274" y="3360"/>
              <a:ext cx="100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chemeClr val="accent2"/>
                  </a:solidFill>
                  <a:latin typeface="Times New Roman" pitchFamily="18" charset="0"/>
                </a:rPr>
                <a:t>Muons,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25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PSTP 2013 Sept 9-13,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73B02-0523-4CC4-9684-0F8717DF34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10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536575"/>
            <a:ext cx="3632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3" t="9775" r="10193" b="9846"/>
          <a:stretch>
            <a:fillRect/>
          </a:stretch>
        </p:blipFill>
        <p:spPr bwMode="auto">
          <a:xfrm>
            <a:off x="587375" y="536575"/>
            <a:ext cx="414972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0" y="0"/>
            <a:ext cx="1905000" cy="838200"/>
            <a:chOff x="3840" y="3216"/>
            <a:chExt cx="1440" cy="624"/>
          </a:xfrm>
        </p:grpSpPr>
        <p:grpSp>
          <p:nvGrpSpPr>
            <p:cNvPr id="4104" name="Group 4"/>
            <p:cNvGrpSpPr>
              <a:grpSpLocks/>
            </p:cNvGrpSpPr>
            <p:nvPr/>
          </p:nvGrpSpPr>
          <p:grpSpPr bwMode="auto">
            <a:xfrm>
              <a:off x="3840" y="3216"/>
              <a:ext cx="336" cy="624"/>
              <a:chOff x="1152" y="288"/>
              <a:chExt cx="960" cy="1872"/>
            </a:xfrm>
          </p:grpSpPr>
          <p:sp>
            <p:nvSpPr>
              <p:cNvPr id="4106" name="Oval 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Oval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152" y="624"/>
                <a:ext cx="960" cy="1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392" y="768"/>
                <a:ext cx="494" cy="100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2833"/>
                  </a:avLst>
                </a:prstTxWarp>
              </a:bodyPr>
              <a:lstStyle/>
              <a:p>
                <a:r>
                  <a:rPr lang="en-US" sz="5400" b="1" i="1" kern="10">
                    <a:solidFill>
                      <a:srgbClr val="FFFFFF"/>
                    </a:solidFill>
                    <a:latin typeface="Symbol"/>
                  </a:rPr>
                  <a:t>m</a:t>
                </a:r>
              </a:p>
            </p:txBody>
          </p:sp>
        </p:grp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274" y="3360"/>
              <a:ext cx="100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chemeClr val="accent2"/>
                  </a:solidFill>
                  <a:latin typeface="Times New Roman" pitchFamily="18" charset="0"/>
                </a:rPr>
                <a:t>Muons, Inc.</a:t>
              </a:r>
            </a:p>
          </p:txBody>
        </p:sp>
      </p:grpSp>
      <p:pic>
        <p:nvPicPr>
          <p:cNvPr id="4103" name="Picture 2" descr="Assambling SA coll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03638"/>
            <a:ext cx="4524375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8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PSTP 2013 Sept 9-13, 2013</a:t>
            </a:r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71475" y="3381667"/>
            <a:ext cx="84232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Although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I  am  unable  to  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attend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this  workshop,  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I send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my  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best wishes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to  </a:t>
            </a:r>
            <a:r>
              <a:rPr lang="en-US" sz="3400" b="1" dirty="0" err="1">
                <a:solidFill>
                  <a:srgbClr val="0033CC"/>
                </a:solidFill>
                <a:latin typeface="Edwardian Script ITC" pitchFamily="66" charset="0"/>
              </a:rPr>
              <a:t>Vadim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,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my  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friend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and  co-worker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, </a:t>
            </a:r>
            <a:r>
              <a:rPr lang="en-US" sz="3400" b="1" dirty="0" smtClean="0">
                <a:solidFill>
                  <a:srgbClr val="0033CC"/>
                </a:solidFill>
                <a:latin typeface="Edwardian Script ITC" pitchFamily="66" charset="0"/>
              </a:rPr>
              <a:t> with  congratulations  on  his  ongoing  and  inspiring  life  of  enthusiastic  productivity  and  </a:t>
            </a:r>
            <a:r>
              <a:rPr lang="en-US" sz="3400" b="1" dirty="0">
                <a:solidFill>
                  <a:srgbClr val="0033CC"/>
                </a:solidFill>
                <a:latin typeface="Edwardian Script ITC" pitchFamily="66" charset="0"/>
              </a:rPr>
              <a:t>creativity.  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>				       Rolland Johnson, President </a:t>
            </a:r>
            <a:r>
              <a:rPr lang="en-US" dirty="0" err="1" smtClean="0">
                <a:latin typeface="Arial" charset="0"/>
              </a:rPr>
              <a:t>Muons</a:t>
            </a:r>
            <a:r>
              <a:rPr lang="en-US" dirty="0" smtClean="0">
                <a:latin typeface="Arial" charset="0"/>
              </a:rPr>
              <a:t>, Inc.</a:t>
            </a:r>
            <a:endParaRPr lang="en-GB" dirty="0" smtClean="0">
              <a:latin typeface="Arial" charset="0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0F492-40C6-4D04-84C5-A6324BE3E83A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0" y="0"/>
            <a:ext cx="1905000" cy="838200"/>
            <a:chOff x="3840" y="3216"/>
            <a:chExt cx="1440" cy="624"/>
          </a:xfrm>
        </p:grpSpPr>
        <p:grpSp>
          <p:nvGrpSpPr>
            <p:cNvPr id="3078" name="Group 4"/>
            <p:cNvGrpSpPr>
              <a:grpSpLocks/>
            </p:cNvGrpSpPr>
            <p:nvPr/>
          </p:nvGrpSpPr>
          <p:grpSpPr bwMode="auto">
            <a:xfrm>
              <a:off x="3840" y="3216"/>
              <a:ext cx="336" cy="624"/>
              <a:chOff x="1152" y="288"/>
              <a:chExt cx="960" cy="1872"/>
            </a:xfrm>
          </p:grpSpPr>
          <p:sp>
            <p:nvSpPr>
              <p:cNvPr id="3080" name="Oval 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Oval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960" cy="67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152" y="624"/>
                <a:ext cx="960" cy="1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392" y="768"/>
                <a:ext cx="494" cy="100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2833"/>
                  </a:avLst>
                </a:prstTxWarp>
              </a:bodyPr>
              <a:lstStyle/>
              <a:p>
                <a:r>
                  <a:rPr lang="en-US" sz="5400" b="1" i="1" kern="10">
                    <a:solidFill>
                      <a:srgbClr val="FFFFFF"/>
                    </a:solidFill>
                    <a:latin typeface="Symbol"/>
                  </a:rPr>
                  <a:t>m</a:t>
                </a:r>
              </a:p>
            </p:txBody>
          </p:sp>
        </p:grpSp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4274" y="3360"/>
              <a:ext cx="100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chemeClr val="accent2"/>
                  </a:solidFill>
                  <a:latin typeface="Times New Roman" pitchFamily="18" charset="0"/>
                </a:rPr>
                <a:t>Muons, Inc.</a:t>
              </a:r>
            </a:p>
          </p:txBody>
        </p:sp>
      </p:grpSp>
      <p:pic>
        <p:nvPicPr>
          <p:cNvPr id="13" name="Picture 2" descr="Rol_2012IPAC vadim r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362011"/>
            <a:ext cx="4038600" cy="310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9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Foundation of EIC at </a:t>
            </a:r>
            <a:r>
              <a:rPr lang="en-US" sz="3600" dirty="0" err="1" smtClean="0">
                <a:latin typeface="Algerian" pitchFamily="82" charset="0"/>
              </a:rPr>
              <a:t>JLab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“Ion sources are the sources of life of accelerator facilities”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- V.G. </a:t>
            </a:r>
            <a:r>
              <a:rPr lang="en-US" sz="2400" dirty="0" err="1" smtClean="0"/>
              <a:t>Dudnikov</a:t>
            </a:r>
            <a:endParaRPr lang="en-US" sz="2400" dirty="0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203960" y="5503032"/>
            <a:ext cx="1034186" cy="27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 baseline="0">
                <a:latin typeface="Arial Narrow" pitchFamily="34" charset="0"/>
              </a:rPr>
              <a:t>12 GeV CEBAF</a:t>
            </a: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611560" y="2632815"/>
            <a:ext cx="4994112" cy="3532489"/>
            <a:chOff x="536" y="816"/>
            <a:chExt cx="4858" cy="3147"/>
          </a:xfrm>
        </p:grpSpPr>
        <p:sp>
          <p:nvSpPr>
            <p:cNvPr id="21" name="Arc 25"/>
            <p:cNvSpPr>
              <a:spLocks/>
            </p:cNvSpPr>
            <p:nvPr/>
          </p:nvSpPr>
          <p:spPr bwMode="auto">
            <a:xfrm>
              <a:off x="3744" y="2248"/>
              <a:ext cx="500" cy="828"/>
            </a:xfrm>
            <a:custGeom>
              <a:avLst/>
              <a:gdLst>
                <a:gd name="T0" fmla="*/ 3 w 21600"/>
                <a:gd name="T1" fmla="*/ 0 h 42654"/>
                <a:gd name="T2" fmla="*/ 0 w 21600"/>
                <a:gd name="T3" fmla="*/ 16 h 42654"/>
                <a:gd name="T4" fmla="*/ 0 w 21600"/>
                <a:gd name="T5" fmla="*/ 8 h 426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654" fill="none" extrusionOk="0">
                  <a:moveTo>
                    <a:pt x="4807" y="-1"/>
                  </a:moveTo>
                  <a:cubicBezTo>
                    <a:pt x="14631" y="2242"/>
                    <a:pt x="21600" y="10980"/>
                    <a:pt x="21600" y="21058"/>
                  </a:cubicBezTo>
                  <a:cubicBezTo>
                    <a:pt x="21600" y="32817"/>
                    <a:pt x="12193" y="42416"/>
                    <a:pt x="435" y="42653"/>
                  </a:cubicBezTo>
                </a:path>
                <a:path w="21600" h="42654" stroke="0" extrusionOk="0">
                  <a:moveTo>
                    <a:pt x="4807" y="-1"/>
                  </a:moveTo>
                  <a:cubicBezTo>
                    <a:pt x="14631" y="2242"/>
                    <a:pt x="21600" y="10980"/>
                    <a:pt x="21600" y="21058"/>
                  </a:cubicBezTo>
                  <a:cubicBezTo>
                    <a:pt x="21600" y="32817"/>
                    <a:pt x="12193" y="42416"/>
                    <a:pt x="435" y="42653"/>
                  </a:cubicBezTo>
                  <a:lnTo>
                    <a:pt x="0" y="21058"/>
                  </a:lnTo>
                  <a:lnTo>
                    <a:pt x="4807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1920" y="1590"/>
              <a:ext cx="240" cy="33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7"/>
            <p:cNvSpPr>
              <a:spLocks/>
            </p:cNvSpPr>
            <p:nvPr/>
          </p:nvSpPr>
          <p:spPr bwMode="auto">
            <a:xfrm rot="10800000">
              <a:off x="3378" y="1836"/>
              <a:ext cx="853" cy="348"/>
            </a:xfrm>
            <a:custGeom>
              <a:avLst/>
              <a:gdLst>
                <a:gd name="T0" fmla="*/ 24 w 30055"/>
                <a:gd name="T1" fmla="*/ 3 h 43200"/>
                <a:gd name="T2" fmla="*/ 24 w 30055"/>
                <a:gd name="T3" fmla="*/ 0 h 43200"/>
                <a:gd name="T4" fmla="*/ 17 w 30055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55" h="43200" fill="none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</a:path>
                <a:path w="30055" h="43200" stroke="0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  <a:lnTo>
                    <a:pt x="21600" y="21600"/>
                  </a:lnTo>
                  <a:lnTo>
                    <a:pt x="30055" y="4147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rc 28"/>
            <p:cNvSpPr>
              <a:spLocks/>
            </p:cNvSpPr>
            <p:nvPr/>
          </p:nvSpPr>
          <p:spPr bwMode="auto">
            <a:xfrm>
              <a:off x="541" y="1839"/>
              <a:ext cx="853" cy="348"/>
            </a:xfrm>
            <a:custGeom>
              <a:avLst/>
              <a:gdLst>
                <a:gd name="T0" fmla="*/ 24 w 30055"/>
                <a:gd name="T1" fmla="*/ 3 h 43200"/>
                <a:gd name="T2" fmla="*/ 24 w 30055"/>
                <a:gd name="T3" fmla="*/ 0 h 43200"/>
                <a:gd name="T4" fmla="*/ 17 w 30055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55" h="43200" fill="none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</a:path>
                <a:path w="30055" h="43200" stroke="0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  <a:lnTo>
                    <a:pt x="21600" y="21600"/>
                  </a:lnTo>
                  <a:lnTo>
                    <a:pt x="30055" y="4147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784" y="3075"/>
              <a:ext cx="296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30"/>
            <p:cNvSpPr>
              <a:spLocks/>
            </p:cNvSpPr>
            <p:nvPr/>
          </p:nvSpPr>
          <p:spPr bwMode="auto">
            <a:xfrm>
              <a:off x="3722" y="3075"/>
              <a:ext cx="500" cy="826"/>
            </a:xfrm>
            <a:custGeom>
              <a:avLst/>
              <a:gdLst>
                <a:gd name="T0" fmla="*/ 0 w 21600"/>
                <a:gd name="T1" fmla="*/ 0 h 43196"/>
                <a:gd name="T2" fmla="*/ 0 w 21600"/>
                <a:gd name="T3" fmla="*/ 16 h 43196"/>
                <a:gd name="T4" fmla="*/ 0 w 21600"/>
                <a:gd name="T5" fmla="*/ 8 h 431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6" fill="none" extrusionOk="0">
                  <a:moveTo>
                    <a:pt x="102" y="0"/>
                  </a:moveTo>
                  <a:cubicBezTo>
                    <a:pt x="11992" y="56"/>
                    <a:pt x="21600" y="9710"/>
                    <a:pt x="21600" y="21600"/>
                  </a:cubicBezTo>
                  <a:cubicBezTo>
                    <a:pt x="21600" y="33359"/>
                    <a:pt x="12193" y="42958"/>
                    <a:pt x="435" y="43195"/>
                  </a:cubicBezTo>
                </a:path>
                <a:path w="21600" h="43196" stroke="0" extrusionOk="0">
                  <a:moveTo>
                    <a:pt x="102" y="0"/>
                  </a:moveTo>
                  <a:cubicBezTo>
                    <a:pt x="11992" y="56"/>
                    <a:pt x="21600" y="9710"/>
                    <a:pt x="21600" y="21600"/>
                  </a:cubicBezTo>
                  <a:cubicBezTo>
                    <a:pt x="21600" y="33359"/>
                    <a:pt x="12193" y="42958"/>
                    <a:pt x="435" y="43195"/>
                  </a:cubicBezTo>
                  <a:lnTo>
                    <a:pt x="0" y="21600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31"/>
            <p:cNvSpPr>
              <a:spLocks/>
            </p:cNvSpPr>
            <p:nvPr/>
          </p:nvSpPr>
          <p:spPr bwMode="auto">
            <a:xfrm rot="10800000">
              <a:off x="820" y="3075"/>
              <a:ext cx="500" cy="826"/>
            </a:xfrm>
            <a:custGeom>
              <a:avLst/>
              <a:gdLst>
                <a:gd name="T0" fmla="*/ 0 w 21600"/>
                <a:gd name="T1" fmla="*/ 0 h 43196"/>
                <a:gd name="T2" fmla="*/ 0 w 21600"/>
                <a:gd name="T3" fmla="*/ 16 h 43196"/>
                <a:gd name="T4" fmla="*/ 0 w 21600"/>
                <a:gd name="T5" fmla="*/ 8 h 431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6" fill="none" extrusionOk="0">
                  <a:moveTo>
                    <a:pt x="102" y="0"/>
                  </a:moveTo>
                  <a:cubicBezTo>
                    <a:pt x="11992" y="56"/>
                    <a:pt x="21600" y="9710"/>
                    <a:pt x="21600" y="21600"/>
                  </a:cubicBezTo>
                  <a:cubicBezTo>
                    <a:pt x="21600" y="33359"/>
                    <a:pt x="12193" y="42958"/>
                    <a:pt x="435" y="43195"/>
                  </a:cubicBezTo>
                </a:path>
                <a:path w="21600" h="43196" stroke="0" extrusionOk="0">
                  <a:moveTo>
                    <a:pt x="102" y="0"/>
                  </a:moveTo>
                  <a:cubicBezTo>
                    <a:pt x="11992" y="56"/>
                    <a:pt x="21600" y="9710"/>
                    <a:pt x="21600" y="21600"/>
                  </a:cubicBezTo>
                  <a:cubicBezTo>
                    <a:pt x="21600" y="33359"/>
                    <a:pt x="12193" y="42958"/>
                    <a:pt x="435" y="43195"/>
                  </a:cubicBezTo>
                  <a:lnTo>
                    <a:pt x="0" y="21600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1296" y="3903"/>
              <a:ext cx="24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4002" y="1113"/>
              <a:ext cx="1392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rc 34"/>
            <p:cNvSpPr>
              <a:spLocks/>
            </p:cNvSpPr>
            <p:nvPr/>
          </p:nvSpPr>
          <p:spPr bwMode="auto">
            <a:xfrm rot="-5400000">
              <a:off x="4378" y="815"/>
              <a:ext cx="294" cy="295"/>
            </a:xfrm>
            <a:custGeom>
              <a:avLst/>
              <a:gdLst>
                <a:gd name="T0" fmla="*/ 1 w 43196"/>
                <a:gd name="T1" fmla="*/ 0 h 43196"/>
                <a:gd name="T2" fmla="*/ 0 w 43196"/>
                <a:gd name="T3" fmla="*/ 1 h 43196"/>
                <a:gd name="T4" fmla="*/ 1 w 43196"/>
                <a:gd name="T5" fmla="*/ 1 h 431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6" h="43196" fill="none" extrusionOk="0">
                  <a:moveTo>
                    <a:pt x="22003" y="-1"/>
                  </a:moveTo>
                  <a:cubicBezTo>
                    <a:pt x="33771" y="221"/>
                    <a:pt x="43196" y="9825"/>
                    <a:pt x="43196" y="21596"/>
                  </a:cubicBezTo>
                  <a:cubicBezTo>
                    <a:pt x="43196" y="33525"/>
                    <a:pt x="33525" y="43196"/>
                    <a:pt x="21596" y="43196"/>
                  </a:cubicBezTo>
                  <a:cubicBezTo>
                    <a:pt x="9829" y="43196"/>
                    <a:pt x="227" y="33777"/>
                    <a:pt x="0" y="22012"/>
                  </a:cubicBezTo>
                </a:path>
                <a:path w="43196" h="43196" stroke="0" extrusionOk="0">
                  <a:moveTo>
                    <a:pt x="22003" y="-1"/>
                  </a:moveTo>
                  <a:cubicBezTo>
                    <a:pt x="33771" y="221"/>
                    <a:pt x="43196" y="9825"/>
                    <a:pt x="43196" y="21596"/>
                  </a:cubicBezTo>
                  <a:cubicBezTo>
                    <a:pt x="43196" y="33525"/>
                    <a:pt x="33525" y="43196"/>
                    <a:pt x="21596" y="43196"/>
                  </a:cubicBezTo>
                  <a:cubicBezTo>
                    <a:pt x="9829" y="43196"/>
                    <a:pt x="227" y="33777"/>
                    <a:pt x="0" y="22012"/>
                  </a:cubicBezTo>
                  <a:lnTo>
                    <a:pt x="21596" y="21596"/>
                  </a:lnTo>
                  <a:lnTo>
                    <a:pt x="22003" y="-1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rc 35"/>
            <p:cNvSpPr>
              <a:spLocks/>
            </p:cNvSpPr>
            <p:nvPr/>
          </p:nvSpPr>
          <p:spPr bwMode="auto">
            <a:xfrm rot="5400000">
              <a:off x="4081" y="1112"/>
              <a:ext cx="294" cy="295"/>
            </a:xfrm>
            <a:custGeom>
              <a:avLst/>
              <a:gdLst>
                <a:gd name="T0" fmla="*/ 1 w 43196"/>
                <a:gd name="T1" fmla="*/ 0 h 43196"/>
                <a:gd name="T2" fmla="*/ 0 w 43196"/>
                <a:gd name="T3" fmla="*/ 1 h 43196"/>
                <a:gd name="T4" fmla="*/ 1 w 43196"/>
                <a:gd name="T5" fmla="*/ 1 h 431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6" h="43196" fill="none" extrusionOk="0">
                  <a:moveTo>
                    <a:pt x="22003" y="-1"/>
                  </a:moveTo>
                  <a:cubicBezTo>
                    <a:pt x="33771" y="221"/>
                    <a:pt x="43196" y="9825"/>
                    <a:pt x="43196" y="21596"/>
                  </a:cubicBezTo>
                  <a:cubicBezTo>
                    <a:pt x="43196" y="33525"/>
                    <a:pt x="33525" y="43196"/>
                    <a:pt x="21596" y="43196"/>
                  </a:cubicBezTo>
                  <a:cubicBezTo>
                    <a:pt x="9829" y="43196"/>
                    <a:pt x="227" y="33777"/>
                    <a:pt x="0" y="22012"/>
                  </a:cubicBezTo>
                </a:path>
                <a:path w="43196" h="43196" stroke="0" extrusionOk="0">
                  <a:moveTo>
                    <a:pt x="22003" y="-1"/>
                  </a:moveTo>
                  <a:cubicBezTo>
                    <a:pt x="33771" y="221"/>
                    <a:pt x="43196" y="9825"/>
                    <a:pt x="43196" y="21596"/>
                  </a:cubicBezTo>
                  <a:cubicBezTo>
                    <a:pt x="43196" y="33525"/>
                    <a:pt x="33525" y="43196"/>
                    <a:pt x="21596" y="43196"/>
                  </a:cubicBezTo>
                  <a:cubicBezTo>
                    <a:pt x="9829" y="43196"/>
                    <a:pt x="227" y="33777"/>
                    <a:pt x="0" y="22012"/>
                  </a:cubicBezTo>
                  <a:lnTo>
                    <a:pt x="21596" y="21596"/>
                  </a:lnTo>
                  <a:lnTo>
                    <a:pt x="22003" y="-1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4376" y="955"/>
              <a:ext cx="0" cy="32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 flipH="1">
              <a:off x="3273" y="1112"/>
              <a:ext cx="735" cy="41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1381" y="1850"/>
              <a:ext cx="2487" cy="3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 flipV="1">
              <a:off x="1381" y="1853"/>
              <a:ext cx="2004" cy="3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40"/>
            <p:cNvSpPr>
              <a:spLocks/>
            </p:cNvSpPr>
            <p:nvPr/>
          </p:nvSpPr>
          <p:spPr bwMode="auto">
            <a:xfrm>
              <a:off x="536" y="1696"/>
              <a:ext cx="757" cy="293"/>
            </a:xfrm>
            <a:custGeom>
              <a:avLst/>
              <a:gdLst>
                <a:gd name="T0" fmla="*/ 18 w 31509"/>
                <a:gd name="T1" fmla="*/ 2 h 43200"/>
                <a:gd name="T2" fmla="*/ 18 w 31509"/>
                <a:gd name="T3" fmla="*/ 0 h 43200"/>
                <a:gd name="T4" fmla="*/ 12 w 31509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509" h="43200" fill="none" extrusionOk="0">
                  <a:moveTo>
                    <a:pt x="31509" y="40793"/>
                  </a:moveTo>
                  <a:cubicBezTo>
                    <a:pt x="28445" y="42374"/>
                    <a:pt x="25047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021" y="-1"/>
                    <a:pt x="28393" y="812"/>
                    <a:pt x="31438" y="2371"/>
                  </a:cubicBezTo>
                </a:path>
                <a:path w="31509" h="43200" stroke="0" extrusionOk="0">
                  <a:moveTo>
                    <a:pt x="31509" y="40793"/>
                  </a:moveTo>
                  <a:cubicBezTo>
                    <a:pt x="28445" y="42374"/>
                    <a:pt x="25047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021" y="-1"/>
                    <a:pt x="28393" y="812"/>
                    <a:pt x="31438" y="2371"/>
                  </a:cubicBezTo>
                  <a:lnTo>
                    <a:pt x="21600" y="21600"/>
                  </a:lnTo>
                  <a:lnTo>
                    <a:pt x="31509" y="40793"/>
                  </a:lnTo>
                  <a:close/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1285" y="1708"/>
              <a:ext cx="140" cy="20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1420" y="1907"/>
              <a:ext cx="146" cy="2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 flipV="1">
              <a:off x="1566" y="1898"/>
              <a:ext cx="438" cy="3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1288" y="1968"/>
              <a:ext cx="136" cy="15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1999" y="1896"/>
              <a:ext cx="1352" cy="22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 flipV="1">
              <a:off x="1416" y="1900"/>
              <a:ext cx="1351" cy="21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>
              <a:off x="2763" y="1899"/>
              <a:ext cx="434" cy="3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 flipH="1">
              <a:off x="3345" y="1969"/>
              <a:ext cx="131" cy="1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 flipH="1">
              <a:off x="3345" y="1714"/>
              <a:ext cx="135" cy="19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 flipH="1">
              <a:off x="3198" y="1908"/>
              <a:ext cx="148" cy="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>
              <a:off x="1383" y="1506"/>
              <a:ext cx="2005" cy="322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V="1">
              <a:off x="1381" y="1506"/>
              <a:ext cx="2004" cy="322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rc 53"/>
            <p:cNvSpPr>
              <a:spLocks/>
            </p:cNvSpPr>
            <p:nvPr/>
          </p:nvSpPr>
          <p:spPr bwMode="auto">
            <a:xfrm rot="10800000">
              <a:off x="3470" y="1698"/>
              <a:ext cx="768" cy="293"/>
            </a:xfrm>
            <a:custGeom>
              <a:avLst/>
              <a:gdLst>
                <a:gd name="T0" fmla="*/ 18 w 31960"/>
                <a:gd name="T1" fmla="*/ 2 h 43200"/>
                <a:gd name="T2" fmla="*/ 18 w 31960"/>
                <a:gd name="T3" fmla="*/ 0 h 43200"/>
                <a:gd name="T4" fmla="*/ 12 w 31960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960" h="43200" fill="none" extrusionOk="0">
                  <a:moveTo>
                    <a:pt x="31696" y="40694"/>
                  </a:moveTo>
                  <a:cubicBezTo>
                    <a:pt x="28585" y="42340"/>
                    <a:pt x="2511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20" y="-1"/>
                    <a:pt x="28782" y="910"/>
                    <a:pt x="31959" y="2646"/>
                  </a:cubicBezTo>
                </a:path>
                <a:path w="31960" h="43200" stroke="0" extrusionOk="0">
                  <a:moveTo>
                    <a:pt x="31696" y="40694"/>
                  </a:moveTo>
                  <a:cubicBezTo>
                    <a:pt x="28585" y="42340"/>
                    <a:pt x="2511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20" y="-1"/>
                    <a:pt x="28782" y="910"/>
                    <a:pt x="31959" y="2646"/>
                  </a:cubicBezTo>
                  <a:lnTo>
                    <a:pt x="21600" y="21600"/>
                  </a:lnTo>
                  <a:lnTo>
                    <a:pt x="31696" y="40694"/>
                  </a:lnTo>
                  <a:close/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rc 54"/>
            <p:cNvSpPr>
              <a:spLocks/>
            </p:cNvSpPr>
            <p:nvPr/>
          </p:nvSpPr>
          <p:spPr bwMode="auto">
            <a:xfrm>
              <a:off x="541" y="1494"/>
              <a:ext cx="853" cy="348"/>
            </a:xfrm>
            <a:custGeom>
              <a:avLst/>
              <a:gdLst>
                <a:gd name="T0" fmla="*/ 24 w 30055"/>
                <a:gd name="T1" fmla="*/ 3 h 43200"/>
                <a:gd name="T2" fmla="*/ 24 w 30055"/>
                <a:gd name="T3" fmla="*/ 0 h 43200"/>
                <a:gd name="T4" fmla="*/ 17 w 30055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55" h="43200" fill="none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</a:path>
                <a:path w="30055" h="43200" stroke="0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  <a:lnTo>
                    <a:pt x="21600" y="21600"/>
                  </a:lnTo>
                  <a:lnTo>
                    <a:pt x="30055" y="41476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rc 55"/>
            <p:cNvSpPr>
              <a:spLocks/>
            </p:cNvSpPr>
            <p:nvPr/>
          </p:nvSpPr>
          <p:spPr bwMode="auto">
            <a:xfrm rot="10800000">
              <a:off x="3380" y="1494"/>
              <a:ext cx="853" cy="348"/>
            </a:xfrm>
            <a:custGeom>
              <a:avLst/>
              <a:gdLst>
                <a:gd name="T0" fmla="*/ 24 w 30055"/>
                <a:gd name="T1" fmla="*/ 3 h 43200"/>
                <a:gd name="T2" fmla="*/ 24 w 30055"/>
                <a:gd name="T3" fmla="*/ 0 h 43200"/>
                <a:gd name="T4" fmla="*/ 17 w 30055"/>
                <a:gd name="T5" fmla="*/ 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55" h="43200" fill="none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</a:path>
                <a:path w="30055" h="43200" stroke="0" extrusionOk="0">
                  <a:moveTo>
                    <a:pt x="30055" y="41476"/>
                  </a:moveTo>
                  <a:cubicBezTo>
                    <a:pt x="27381" y="42613"/>
                    <a:pt x="24505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490" y="-1"/>
                    <a:pt x="27351" y="580"/>
                    <a:pt x="30013" y="1705"/>
                  </a:cubicBezTo>
                  <a:lnTo>
                    <a:pt x="21600" y="21600"/>
                  </a:lnTo>
                  <a:lnTo>
                    <a:pt x="30055" y="41476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576" y="3009"/>
              <a:ext cx="232" cy="126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7"/>
            <p:cNvSpPr>
              <a:spLocks noChangeShapeType="1"/>
            </p:cNvSpPr>
            <p:nvPr/>
          </p:nvSpPr>
          <p:spPr bwMode="auto">
            <a:xfrm rot="10800000">
              <a:off x="4242" y="2606"/>
              <a:ext cx="0" cy="5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>
              <a:off x="4222" y="3472"/>
              <a:ext cx="0" cy="5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59"/>
            <p:cNvSpPr>
              <a:spLocks noChangeArrowheads="1"/>
            </p:cNvSpPr>
            <p:nvPr/>
          </p:nvSpPr>
          <p:spPr bwMode="auto">
            <a:xfrm>
              <a:off x="1557" y="3016"/>
              <a:ext cx="2031" cy="127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60"/>
            <p:cNvSpPr>
              <a:spLocks noChangeArrowheads="1"/>
            </p:cNvSpPr>
            <p:nvPr/>
          </p:nvSpPr>
          <p:spPr bwMode="auto">
            <a:xfrm>
              <a:off x="1557" y="3836"/>
              <a:ext cx="2031" cy="127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61"/>
            <p:cNvSpPr>
              <a:spLocks noChangeArrowheads="1"/>
            </p:cNvSpPr>
            <p:nvPr/>
          </p:nvSpPr>
          <p:spPr bwMode="auto">
            <a:xfrm>
              <a:off x="4835" y="1047"/>
              <a:ext cx="359" cy="126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63"/>
            <p:cNvSpPr>
              <a:spLocks noChangeArrowheads="1"/>
            </p:cNvSpPr>
            <p:nvPr/>
          </p:nvSpPr>
          <p:spPr bwMode="auto">
            <a:xfrm>
              <a:off x="2949" y="1881"/>
              <a:ext cx="69" cy="69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64"/>
            <p:cNvSpPr>
              <a:spLocks noChangeArrowheads="1"/>
            </p:cNvSpPr>
            <p:nvPr/>
          </p:nvSpPr>
          <p:spPr bwMode="auto">
            <a:xfrm>
              <a:off x="1758" y="1881"/>
              <a:ext cx="69" cy="69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 rot="540000">
              <a:off x="2913" y="2007"/>
              <a:ext cx="192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26" name="Picture 2" descr="polarAB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72" y="2201618"/>
            <a:ext cx="2716386" cy="182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7592" y="4235624"/>
            <a:ext cx="3563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Dudnikov</a:t>
            </a:r>
            <a:r>
              <a:rPr lang="en-US" sz="1600" dirty="0" smtClean="0"/>
              <a:t> Universal Highly-Polarized Ion Source (DUHPIS):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high polarization,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high intensity,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different ion species (p, d, He, Li), </a:t>
            </a:r>
          </a:p>
          <a:p>
            <a:r>
              <a:rPr lang="en-US" sz="1600" dirty="0" smtClean="0"/>
              <a:t>together with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charge-exchange injection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59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33CC"/>
                </a:solidFill>
                <a:latin typeface="Algerian" pitchFamily="82" charset="0"/>
              </a:rPr>
              <a:t>Best wishes From MEIC Study Group </a:t>
            </a:r>
            <a:endParaRPr lang="en-US" sz="3600" dirty="0">
              <a:solidFill>
                <a:srgbClr val="0033CC"/>
              </a:solidFill>
              <a:latin typeface="Algerian" pitchFamily="82" charset="0"/>
            </a:endParaRPr>
          </a:p>
        </p:txBody>
      </p:sp>
      <p:sp>
        <p:nvSpPr>
          <p:cNvPr id="58" name="Content Placeholder 2"/>
          <p:cNvSpPr>
            <a:spLocks noGrp="1"/>
          </p:cNvSpPr>
          <p:nvPr/>
        </p:nvSpPr>
        <p:spPr bwMode="auto">
          <a:xfrm>
            <a:off x="125412" y="1052736"/>
            <a:ext cx="889317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663300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660066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  <a:latin typeface="Edwardian Script ITC" pitchFamily="66" charset="0"/>
              </a:rPr>
              <a:t>Congratulations on your past and best wishes for the future!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  <a:latin typeface="Edwardian Script ITC" pitchFamily="66" charset="0"/>
              </a:rPr>
              <a:t>We wish you many more years of science and success!</a:t>
            </a:r>
          </a:p>
          <a:p>
            <a:pPr marL="0" indent="0" eaLnBrk="1" hangingPunct="1">
              <a:buFontTx/>
              <a:buNone/>
            </a:pPr>
            <a:endParaRPr lang="en-US" sz="1800" b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A.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Accardi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S. Ahmed, A.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Bogacz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P.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Chevtsov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Ya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. Derbenev, D. Douglas, R.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Ent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V.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Guzey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T. Horn, A. Hutton, C. Hyde, G.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Krafft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R. Li, F. Lin, F.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Marhauser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 R.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McKeown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 ,V.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Morozov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P.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Nadel-Turonski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E.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Nissen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F.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Pilat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A.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Prokudin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 R.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Rimmer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T.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Satogata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M.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Spata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C.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Tennat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B.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Terzić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H. Wang, C. Weiss,  B.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Yunn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Y. Zhang  ---  Thomas Jefferson National Accelerator Facility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J.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Delayen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S.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DeSilva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H.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Sayed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   --  Old Dominion University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M. Sullivan   --  Stanford Linear Accelerator Laboratory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S.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Manikonda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P.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Ostroumov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   -- Argonne National Laboratory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S.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Abeyratne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B.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Erdelyi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   -- Northern Illinois University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R. Johnson  --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Muons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Inc</a:t>
            </a:r>
            <a:endParaRPr lang="en-US" sz="1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A. 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Kondratenko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   -- STL “</a:t>
            </a:r>
            <a:r>
              <a:rPr lang="en-US" sz="1800" dirty="0" err="1" smtClean="0">
                <a:solidFill>
                  <a:schemeClr val="tx1"/>
                </a:solidFill>
                <a:latin typeface="Arial Narrow" pitchFamily="34" charset="0"/>
              </a:rPr>
              <a:t>Zaryad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”, Novosibirsk, Russian Federation</a:t>
            </a:r>
          </a:p>
          <a:p>
            <a:pPr marL="0" indent="0" eaLnBrk="1" hangingPunct="1"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en-US" sz="1800" dirty="0" smtClean="0">
                <a:solidFill>
                  <a:schemeClr val="tx1"/>
                </a:solidFill>
                <a:latin typeface="Arial Narrow" pitchFamily="34" charset="0"/>
              </a:rPr>
              <a:t>Y. Kim   --  Idaho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33368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443</Words>
  <Application>Microsoft Office PowerPoint</Application>
  <PresentationFormat>On-screen Show (4:3)</PresentationFormat>
  <Paragraphs>62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High-brightness Dudnikov –  type  H-  ion source at  INR RAS</vt:lpstr>
      <vt:lpstr>PowerPoint Presentation</vt:lpstr>
      <vt:lpstr>PowerPoint Presentation</vt:lpstr>
      <vt:lpstr>PowerPoint Presentation</vt:lpstr>
      <vt:lpstr>Foundation of EIC at JLab</vt:lpstr>
      <vt:lpstr>Best wishes From MEIC Study Group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of EIC at JLab</dc:title>
  <dc:creator>derbenev</dc:creator>
  <cp:lastModifiedBy>derbenev</cp:lastModifiedBy>
  <cp:revision>6</cp:revision>
  <dcterms:created xsi:type="dcterms:W3CDTF">2013-09-11T18:24:01Z</dcterms:created>
  <dcterms:modified xsi:type="dcterms:W3CDTF">2013-09-12T00:06:37Z</dcterms:modified>
</cp:coreProperties>
</file>