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6" r:id="rId3"/>
    <p:sldId id="311" r:id="rId4"/>
    <p:sldId id="260" r:id="rId5"/>
    <p:sldId id="293" r:id="rId6"/>
    <p:sldId id="294" r:id="rId7"/>
    <p:sldId id="277" r:id="rId8"/>
    <p:sldId id="296" r:id="rId9"/>
    <p:sldId id="278" r:id="rId10"/>
    <p:sldId id="286" r:id="rId11"/>
    <p:sldId id="349" r:id="rId12"/>
    <p:sldId id="281" r:id="rId13"/>
    <p:sldId id="288" r:id="rId14"/>
    <p:sldId id="290" r:id="rId15"/>
    <p:sldId id="298" r:id="rId16"/>
    <p:sldId id="345" r:id="rId17"/>
    <p:sldId id="346" r:id="rId18"/>
    <p:sldId id="348" r:id="rId19"/>
    <p:sldId id="351" r:id="rId20"/>
    <p:sldId id="365" r:id="rId21"/>
    <p:sldId id="364" r:id="rId22"/>
    <p:sldId id="360" r:id="rId23"/>
    <p:sldId id="295" r:id="rId24"/>
    <p:sldId id="362" r:id="rId25"/>
    <p:sldId id="363" r:id="rId26"/>
    <p:sldId id="366" r:id="rId27"/>
  </p:sldIdLst>
  <p:sldSz cx="9144000" cy="6858000" type="letter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CC"/>
    <a:srgbClr val="333399"/>
    <a:srgbClr val="FF7517"/>
    <a:srgbClr val="009900"/>
    <a:srgbClr val="FF0000"/>
    <a:srgbClr val="00CCFF"/>
    <a:srgbClr val="33CC33"/>
    <a:srgbClr val="034ABD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 autoAdjust="0"/>
    <p:restoredTop sz="94472" autoAdjust="0"/>
  </p:normalViewPr>
  <p:slideViewPr>
    <p:cSldViewPr snapToObjects="1">
      <p:cViewPr varScale="1">
        <p:scale>
          <a:sx n="118" d="100"/>
          <a:sy n="118" d="100"/>
        </p:scale>
        <p:origin x="-16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"/>
    </p:cViewPr>
  </p:sorterViewPr>
  <p:notesViewPr>
    <p:cSldViewPr snapToObjects="1">
      <p:cViewPr varScale="1">
        <p:scale>
          <a:sx n="66" d="100"/>
          <a:sy n="66" d="100"/>
        </p:scale>
        <p:origin x="-3125" y="-8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VA\PHD%20Papers\Two%20Photon%20Stuff\Working%20Graphs%20Two%20photon%20pap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VA\PHD%20Papers\Two%20Photon%20Stuff\Working%20Graphs%20Two%20photon%20pap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ropbox\UVA\PHD%20Papers\Two%20Photon%20Stuff\Working%20Graphs%20Two%20photon%20pap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UVA\PHD%20Papers\Two%20Photon%20Stuff\Two%20Photon\Active%20Layer\Asyms%20condensed%20active%20lay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MottPolarimeters\MicroMott\Data\Transmission\QE\QE%20Tue,%2005-25-2010%20at%2007-47%20P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MottPolarimeters\MicroMott\Data\Transmission\QE\QE%20Tue,%2005-25-2010%20at%2007-47%20P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MottPolarimeters\MicroMott\Paper\Data%20for%20charts\Condensed%20asyms%20(Recovered)%20(version%20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MottPolarimeters\MicroMott\Analysis\logbook%202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FF7517"/>
                </a:solidFill>
              </a:rPr>
              <a:t>780nm</a:t>
            </a:r>
            <a:endParaRPr lang="en-US" sz="1400" dirty="0">
              <a:solidFill>
                <a:srgbClr val="FF7517"/>
              </a:solidFill>
            </a:endParaRPr>
          </a:p>
        </c:rich>
      </c:tx>
      <c:layout>
        <c:manualLayout>
          <c:xMode val="edge"/>
          <c:yMode val="edge"/>
          <c:x val="0.66215082489688992"/>
          <c:y val="0.8986112204724409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1620734908137"/>
          <c:y val="5.0925925925925923E-2"/>
          <c:w val="0.7989212598425196"/>
          <c:h val="0.75454469233013166"/>
        </c:manualLayout>
      </c:layout>
      <c:scatterChart>
        <c:scatterStyle val="lineMarker"/>
        <c:varyColors val="0"/>
        <c:ser>
          <c:idx val="0"/>
          <c:order val="0"/>
          <c:tx>
            <c:v>DC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QEvsPower!$E$3:$E$20</c:f>
                <c:numCache>
                  <c:formatCode>General</c:formatCode>
                  <c:ptCount val="18"/>
                  <c:pt idx="0">
                    <c:v>5.9052687734097005E-2</c:v>
                  </c:pt>
                  <c:pt idx="1">
                    <c:v>4.366585579810682E-2</c:v>
                  </c:pt>
                  <c:pt idx="2">
                    <c:v>2.1875899553855344E-2</c:v>
                  </c:pt>
                  <c:pt idx="3">
                    <c:v>2.2959979005695276E-2</c:v>
                  </c:pt>
                  <c:pt idx="4">
                    <c:v>2.4933182808947543E-2</c:v>
                  </c:pt>
                  <c:pt idx="5">
                    <c:v>3.2349532450012444E-2</c:v>
                  </c:pt>
                  <c:pt idx="6">
                    <c:v>1.2078720444615882E-2</c:v>
                  </c:pt>
                  <c:pt idx="7">
                    <c:v>1.1870023980013562E-2</c:v>
                  </c:pt>
                  <c:pt idx="8">
                    <c:v>5.9214451742488827E-3</c:v>
                  </c:pt>
                  <c:pt idx="9">
                    <c:v>5.2884881290585104E-3</c:v>
                  </c:pt>
                  <c:pt idx="10">
                    <c:v>1.5743006218503813E-2</c:v>
                  </c:pt>
                  <c:pt idx="11">
                    <c:v>7.9373104754971256E-3</c:v>
                  </c:pt>
                  <c:pt idx="12">
                    <c:v>1.029467592036544E-2</c:v>
                  </c:pt>
                  <c:pt idx="13">
                    <c:v>9.6101843278987575E-3</c:v>
                  </c:pt>
                  <c:pt idx="14">
                    <c:v>1.0299753853071181E-2</c:v>
                  </c:pt>
                  <c:pt idx="15">
                    <c:v>7.7403423473926631E-3</c:v>
                  </c:pt>
                  <c:pt idx="16">
                    <c:v>1.0562728044673935E-2</c:v>
                  </c:pt>
                  <c:pt idx="17">
                    <c:v>9.5467295599253547E-3</c:v>
                  </c:pt>
                </c:numCache>
              </c:numRef>
            </c:plus>
            <c:minus>
              <c:numRef>
                <c:f>QEvsPower!$E$3:$E$20</c:f>
                <c:numCache>
                  <c:formatCode>General</c:formatCode>
                  <c:ptCount val="18"/>
                  <c:pt idx="0">
                    <c:v>5.9052687734097005E-2</c:v>
                  </c:pt>
                  <c:pt idx="1">
                    <c:v>4.366585579810682E-2</c:v>
                  </c:pt>
                  <c:pt idx="2">
                    <c:v>2.1875899553855344E-2</c:v>
                  </c:pt>
                  <c:pt idx="3">
                    <c:v>2.2959979005695276E-2</c:v>
                  </c:pt>
                  <c:pt idx="4">
                    <c:v>2.4933182808947543E-2</c:v>
                  </c:pt>
                  <c:pt idx="5">
                    <c:v>3.2349532450012444E-2</c:v>
                  </c:pt>
                  <c:pt idx="6">
                    <c:v>1.2078720444615882E-2</c:v>
                  </c:pt>
                  <c:pt idx="7">
                    <c:v>1.1870023980013562E-2</c:v>
                  </c:pt>
                  <c:pt idx="8">
                    <c:v>5.9214451742488827E-3</c:v>
                  </c:pt>
                  <c:pt idx="9">
                    <c:v>5.2884881290585104E-3</c:v>
                  </c:pt>
                  <c:pt idx="10">
                    <c:v>1.5743006218503813E-2</c:v>
                  </c:pt>
                  <c:pt idx="11">
                    <c:v>7.9373104754971256E-3</c:v>
                  </c:pt>
                  <c:pt idx="12">
                    <c:v>1.029467592036544E-2</c:v>
                  </c:pt>
                  <c:pt idx="13">
                    <c:v>9.6101843278987575E-3</c:v>
                  </c:pt>
                  <c:pt idx="14">
                    <c:v>1.0299753853071181E-2</c:v>
                  </c:pt>
                  <c:pt idx="15">
                    <c:v>7.7403423473926631E-3</c:v>
                  </c:pt>
                  <c:pt idx="16">
                    <c:v>1.0562728044673935E-2</c:v>
                  </c:pt>
                  <c:pt idx="17">
                    <c:v>9.5467295599253547E-3</c:v>
                  </c:pt>
                </c:numCache>
              </c:numRef>
            </c:minus>
          </c:errBars>
          <c:xVal>
            <c:numRef>
              <c:f>QEvsPower!$C$3:$C$20</c:f>
              <c:numCache>
                <c:formatCode>General</c:formatCode>
                <c:ptCount val="18"/>
                <c:pt idx="0">
                  <c:v>1.34</c:v>
                </c:pt>
                <c:pt idx="1">
                  <c:v>1.3260000000000001</c:v>
                </c:pt>
                <c:pt idx="2">
                  <c:v>2.282</c:v>
                </c:pt>
                <c:pt idx="3">
                  <c:v>2.3140000000000001</c:v>
                </c:pt>
                <c:pt idx="4">
                  <c:v>5.1930000000000005</c:v>
                </c:pt>
                <c:pt idx="5">
                  <c:v>5.3679999999999994</c:v>
                </c:pt>
                <c:pt idx="6">
                  <c:v>10.203000000000001</c:v>
                </c:pt>
                <c:pt idx="7">
                  <c:v>10.106</c:v>
                </c:pt>
                <c:pt idx="8">
                  <c:v>21.083000000000002</c:v>
                </c:pt>
                <c:pt idx="9">
                  <c:v>21.078000000000003</c:v>
                </c:pt>
                <c:pt idx="10">
                  <c:v>49.654000000000003</c:v>
                </c:pt>
                <c:pt idx="11">
                  <c:v>49.741999999999997</c:v>
                </c:pt>
                <c:pt idx="12">
                  <c:v>89.975999999999999</c:v>
                </c:pt>
                <c:pt idx="13">
                  <c:v>88.871000000000009</c:v>
                </c:pt>
                <c:pt idx="14">
                  <c:v>150.69200000000001</c:v>
                </c:pt>
                <c:pt idx="15">
                  <c:v>148.88999999999999</c:v>
                </c:pt>
                <c:pt idx="16">
                  <c:v>10.447000000000001</c:v>
                </c:pt>
                <c:pt idx="17">
                  <c:v>10.404999999999999</c:v>
                </c:pt>
              </c:numCache>
            </c:numRef>
          </c:xVal>
          <c:yVal>
            <c:numRef>
              <c:f>QEvsPower!$D$3:$D$20</c:f>
              <c:numCache>
                <c:formatCode>General</c:formatCode>
                <c:ptCount val="18"/>
                <c:pt idx="0">
                  <c:v>1.0300797121782277</c:v>
                </c:pt>
                <c:pt idx="1">
                  <c:v>1.0836516524635169</c:v>
                </c:pt>
                <c:pt idx="2">
                  <c:v>0.98911966429093945</c:v>
                </c:pt>
                <c:pt idx="3">
                  <c:v>1.0249067773427196</c:v>
                </c:pt>
                <c:pt idx="4">
                  <c:v>1.1282453236068937</c:v>
                </c:pt>
                <c:pt idx="5">
                  <c:v>1.1073125047735688</c:v>
                </c:pt>
                <c:pt idx="6">
                  <c:v>1.0630904076553205</c:v>
                </c:pt>
                <c:pt idx="7">
                  <c:v>1.1279377623714506</c:v>
                </c:pt>
                <c:pt idx="8">
                  <c:v>0.96601046726897877</c:v>
                </c:pt>
                <c:pt idx="9">
                  <c:v>0.95496115540289772</c:v>
                </c:pt>
                <c:pt idx="10">
                  <c:v>1.0283654845172685</c:v>
                </c:pt>
                <c:pt idx="11">
                  <c:v>0.96929927532428384</c:v>
                </c:pt>
                <c:pt idx="12">
                  <c:v>0.92556784501849343</c:v>
                </c:pt>
                <c:pt idx="13">
                  <c:v>0.92226411569706435</c:v>
                </c:pt>
                <c:pt idx="14">
                  <c:v>0.82472447332832977</c:v>
                </c:pt>
                <c:pt idx="15">
                  <c:v>0.80951378703565291</c:v>
                </c:pt>
                <c:pt idx="16">
                  <c:v>0.97121907791017814</c:v>
                </c:pt>
                <c:pt idx="17">
                  <c:v>0.97483447742182028</c:v>
                </c:pt>
              </c:numCache>
            </c:numRef>
          </c:yVal>
          <c:smooth val="0"/>
        </c:ser>
        <c:ser>
          <c:idx val="1"/>
          <c:order val="1"/>
          <c:tx>
            <c:v>1000 MHz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QEvsPower!$L$3:$L$16</c:f>
                <c:numCache>
                  <c:formatCode>General</c:formatCode>
                  <c:ptCount val="14"/>
                  <c:pt idx="0">
                    <c:v>6.7917133159334106E-2</c:v>
                  </c:pt>
                  <c:pt idx="1">
                    <c:v>6.8659256358355986E-2</c:v>
                  </c:pt>
                  <c:pt idx="2">
                    <c:v>1.0061053493145409E-2</c:v>
                  </c:pt>
                  <c:pt idx="3">
                    <c:v>9.9346041470471848E-3</c:v>
                  </c:pt>
                  <c:pt idx="4">
                    <c:v>9.6751526321763644E-3</c:v>
                  </c:pt>
                  <c:pt idx="5">
                    <c:v>9.5021130013742804E-3</c:v>
                  </c:pt>
                  <c:pt idx="6">
                    <c:v>9.6297767097146356E-3</c:v>
                  </c:pt>
                  <c:pt idx="7">
                    <c:v>9.9030495230294467E-3</c:v>
                  </c:pt>
                  <c:pt idx="8">
                    <c:v>1.9518896481995514E-2</c:v>
                  </c:pt>
                  <c:pt idx="9">
                    <c:v>1.8709446581326766E-2</c:v>
                  </c:pt>
                  <c:pt idx="10">
                    <c:v>1.9961187429038654E-2</c:v>
                  </c:pt>
                  <c:pt idx="11">
                    <c:v>2.0836336619218201E-2</c:v>
                  </c:pt>
                  <c:pt idx="12">
                    <c:v>9.243023238111903E-3</c:v>
                  </c:pt>
                  <c:pt idx="13">
                    <c:v>8.825747688348087E-3</c:v>
                  </c:pt>
                </c:numCache>
              </c:numRef>
            </c:plus>
            <c:minus>
              <c:numRef>
                <c:f>QEvsPower!$L$3:$L$16</c:f>
                <c:numCache>
                  <c:formatCode>General</c:formatCode>
                  <c:ptCount val="14"/>
                  <c:pt idx="0">
                    <c:v>6.7917133159334106E-2</c:v>
                  </c:pt>
                  <c:pt idx="1">
                    <c:v>6.8659256358355986E-2</c:v>
                  </c:pt>
                  <c:pt idx="2">
                    <c:v>1.0061053493145409E-2</c:v>
                  </c:pt>
                  <c:pt idx="3">
                    <c:v>9.9346041470471848E-3</c:v>
                  </c:pt>
                  <c:pt idx="4">
                    <c:v>9.6751526321763644E-3</c:v>
                  </c:pt>
                  <c:pt idx="5">
                    <c:v>9.5021130013742804E-3</c:v>
                  </c:pt>
                  <c:pt idx="6">
                    <c:v>9.6297767097146356E-3</c:v>
                  </c:pt>
                  <c:pt idx="7">
                    <c:v>9.9030495230294467E-3</c:v>
                  </c:pt>
                  <c:pt idx="8">
                    <c:v>1.9518896481995514E-2</c:v>
                  </c:pt>
                  <c:pt idx="9">
                    <c:v>1.8709446581326766E-2</c:v>
                  </c:pt>
                  <c:pt idx="10">
                    <c:v>1.9961187429038654E-2</c:v>
                  </c:pt>
                  <c:pt idx="11">
                    <c:v>2.0836336619218201E-2</c:v>
                  </c:pt>
                  <c:pt idx="12">
                    <c:v>9.243023238111903E-3</c:v>
                  </c:pt>
                  <c:pt idx="13">
                    <c:v>8.825747688348087E-3</c:v>
                  </c:pt>
                </c:numCache>
              </c:numRef>
            </c:minus>
          </c:errBars>
          <c:xVal>
            <c:numRef>
              <c:f>QEvsPower!$J$3:$J$16</c:f>
              <c:numCache>
                <c:formatCode>General</c:formatCode>
                <c:ptCount val="14"/>
                <c:pt idx="0">
                  <c:v>0.74</c:v>
                </c:pt>
                <c:pt idx="1">
                  <c:v>0.73899999999999999</c:v>
                </c:pt>
                <c:pt idx="2">
                  <c:v>5.0739999999999998</c:v>
                </c:pt>
                <c:pt idx="3">
                  <c:v>5.1219999999999999</c:v>
                </c:pt>
                <c:pt idx="4">
                  <c:v>10.314</c:v>
                </c:pt>
                <c:pt idx="5">
                  <c:v>10.412000000000001</c:v>
                </c:pt>
                <c:pt idx="6">
                  <c:v>20.843</c:v>
                </c:pt>
                <c:pt idx="7">
                  <c:v>20.405000000000001</c:v>
                </c:pt>
                <c:pt idx="8">
                  <c:v>49.464999999999996</c:v>
                </c:pt>
                <c:pt idx="9">
                  <c:v>50.181999999999995</c:v>
                </c:pt>
                <c:pt idx="10">
                  <c:v>89.507999999999996</c:v>
                </c:pt>
                <c:pt idx="11">
                  <c:v>86.186999999999998</c:v>
                </c:pt>
                <c:pt idx="12">
                  <c:v>10.592000000000001</c:v>
                </c:pt>
                <c:pt idx="13">
                  <c:v>10.729999999999999</c:v>
                </c:pt>
              </c:numCache>
            </c:numRef>
          </c:xVal>
          <c:yVal>
            <c:numRef>
              <c:f>QEvsPower!$K$3:$K$16</c:f>
              <c:numCache>
                <c:formatCode>General</c:formatCode>
                <c:ptCount val="14"/>
                <c:pt idx="0">
                  <c:v>1.0047166651585915</c:v>
                </c:pt>
                <c:pt idx="1">
                  <c:v>1.0147299721174532</c:v>
                </c:pt>
                <c:pt idx="2">
                  <c:v>1.0166490501484544</c:v>
                </c:pt>
                <c:pt idx="3">
                  <c:v>1.0113236172090661</c:v>
                </c:pt>
                <c:pt idx="4">
                  <c:v>0.98555517552358385</c:v>
                </c:pt>
                <c:pt idx="5">
                  <c:v>0.97960831659897551</c:v>
                </c:pt>
                <c:pt idx="6">
                  <c:v>0.96831281544698822</c:v>
                </c:pt>
                <c:pt idx="7">
                  <c:v>0.98329900231110623</c:v>
                </c:pt>
                <c:pt idx="8">
                  <c:v>0.93513613850013333</c:v>
                </c:pt>
                <c:pt idx="9">
                  <c:v>0.91895284568753832</c:v>
                </c:pt>
                <c:pt idx="10">
                  <c:v>0.86057256764195955</c:v>
                </c:pt>
                <c:pt idx="11">
                  <c:v>0.87112528062128292</c:v>
                </c:pt>
                <c:pt idx="12">
                  <c:v>0.96618589785983178</c:v>
                </c:pt>
                <c:pt idx="13">
                  <c:v>0.94182763798281044</c:v>
                </c:pt>
              </c:numCache>
            </c:numRef>
          </c:yVal>
          <c:smooth val="0"/>
        </c:ser>
        <c:ser>
          <c:idx val="2"/>
          <c:order val="2"/>
          <c:tx>
            <c:v>500 MHz</c:v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CC00CC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QEvsPower!$S$3:$S$16</c:f>
                <c:numCache>
                  <c:formatCode>General</c:formatCode>
                  <c:ptCount val="14"/>
                  <c:pt idx="0">
                    <c:v>5.6227975241581997E-2</c:v>
                  </c:pt>
                  <c:pt idx="1">
                    <c:v>5.7337779783008705E-2</c:v>
                  </c:pt>
                  <c:pt idx="2">
                    <c:v>9.6724014048134369E-3</c:v>
                  </c:pt>
                  <c:pt idx="3">
                    <c:v>9.6468073944348375E-3</c:v>
                  </c:pt>
                  <c:pt idx="4">
                    <c:v>9.5982326325070831E-3</c:v>
                  </c:pt>
                  <c:pt idx="5">
                    <c:v>9.5010799042827103E-3</c:v>
                  </c:pt>
                  <c:pt idx="6">
                    <c:v>9.4568053329543815E-3</c:v>
                  </c:pt>
                  <c:pt idx="7">
                    <c:v>9.3723108086777741E-3</c:v>
                  </c:pt>
                  <c:pt idx="8">
                    <c:v>1.7806171382010478E-2</c:v>
                  </c:pt>
                  <c:pt idx="9">
                    <c:v>1.82501712199136E-2</c:v>
                  </c:pt>
                  <c:pt idx="10">
                    <c:v>1.9071794120618678E-2</c:v>
                  </c:pt>
                  <c:pt idx="11">
                    <c:v>1.8417716805181152E-2</c:v>
                  </c:pt>
                  <c:pt idx="12">
                    <c:v>9.0747807740153789E-3</c:v>
                  </c:pt>
                  <c:pt idx="13">
                    <c:v>9.2598048018812246E-3</c:v>
                  </c:pt>
                </c:numCache>
              </c:numRef>
            </c:plus>
            <c:minus>
              <c:numRef>
                <c:f>QEvsPower!$S$3:$S$16</c:f>
                <c:numCache>
                  <c:formatCode>General</c:formatCode>
                  <c:ptCount val="14"/>
                  <c:pt idx="0">
                    <c:v>5.6227975241581997E-2</c:v>
                  </c:pt>
                  <c:pt idx="1">
                    <c:v>5.7337779783008705E-2</c:v>
                  </c:pt>
                  <c:pt idx="2">
                    <c:v>9.6724014048134369E-3</c:v>
                  </c:pt>
                  <c:pt idx="3">
                    <c:v>9.6468073944348375E-3</c:v>
                  </c:pt>
                  <c:pt idx="4">
                    <c:v>9.5982326325070831E-3</c:v>
                  </c:pt>
                  <c:pt idx="5">
                    <c:v>9.5010799042827103E-3</c:v>
                  </c:pt>
                  <c:pt idx="6">
                    <c:v>9.4568053329543815E-3</c:v>
                  </c:pt>
                  <c:pt idx="7">
                    <c:v>9.3723108086777741E-3</c:v>
                  </c:pt>
                  <c:pt idx="8">
                    <c:v>1.7806171382010478E-2</c:v>
                  </c:pt>
                  <c:pt idx="9">
                    <c:v>1.82501712199136E-2</c:v>
                  </c:pt>
                  <c:pt idx="10">
                    <c:v>1.9071794120618678E-2</c:v>
                  </c:pt>
                  <c:pt idx="11">
                    <c:v>1.8417716805181152E-2</c:v>
                  </c:pt>
                  <c:pt idx="12">
                    <c:v>9.0747807740153789E-3</c:v>
                  </c:pt>
                  <c:pt idx="13">
                    <c:v>9.2598048018812246E-3</c:v>
                  </c:pt>
                </c:numCache>
              </c:numRef>
            </c:minus>
          </c:errBars>
          <c:xVal>
            <c:numRef>
              <c:f>QEvsPower!$Q$3:$Q$16</c:f>
              <c:numCache>
                <c:formatCode>General</c:formatCode>
                <c:ptCount val="14"/>
                <c:pt idx="0">
                  <c:v>0.85499999999999998</c:v>
                </c:pt>
                <c:pt idx="1">
                  <c:v>0.84599999999999997</c:v>
                </c:pt>
                <c:pt idx="2">
                  <c:v>5.0819999999999999</c:v>
                </c:pt>
                <c:pt idx="3">
                  <c:v>5.0449999999999999</c:v>
                </c:pt>
                <c:pt idx="4">
                  <c:v>10.104999999999999</c:v>
                </c:pt>
                <c:pt idx="5">
                  <c:v>10.112</c:v>
                </c:pt>
                <c:pt idx="6">
                  <c:v>20.544</c:v>
                </c:pt>
                <c:pt idx="7">
                  <c:v>20.605</c:v>
                </c:pt>
                <c:pt idx="8">
                  <c:v>50.973999999999997</c:v>
                </c:pt>
                <c:pt idx="9">
                  <c:v>49.971999999999994</c:v>
                </c:pt>
                <c:pt idx="10">
                  <c:v>91.71</c:v>
                </c:pt>
                <c:pt idx="11">
                  <c:v>92.716999999999999</c:v>
                </c:pt>
                <c:pt idx="12">
                  <c:v>10.167</c:v>
                </c:pt>
                <c:pt idx="13">
                  <c:v>10.057</c:v>
                </c:pt>
              </c:numCache>
            </c:numRef>
          </c:xVal>
          <c:yVal>
            <c:numRef>
              <c:f>QEvsPower!$R$3:$R$16</c:f>
              <c:numCache>
                <c:formatCode>General</c:formatCode>
                <c:ptCount val="14"/>
                <c:pt idx="0">
                  <c:v>0.96113861441310366</c:v>
                </c:pt>
                <c:pt idx="1">
                  <c:v>0.96965430326409163</c:v>
                </c:pt>
                <c:pt idx="2">
                  <c:v>0.96072127437098276</c:v>
                </c:pt>
                <c:pt idx="3">
                  <c:v>0.96448605966338996</c:v>
                </c:pt>
                <c:pt idx="4">
                  <c:v>0.95361401345618624</c:v>
                </c:pt>
                <c:pt idx="5">
                  <c:v>0.95080312755699126</c:v>
                </c:pt>
                <c:pt idx="6">
                  <c:v>0.93776751524137092</c:v>
                </c:pt>
                <c:pt idx="7">
                  <c:v>0.93129262473078878</c:v>
                </c:pt>
                <c:pt idx="8">
                  <c:v>0.88517034023222974</c:v>
                </c:pt>
                <c:pt idx="9">
                  <c:v>0.89858588272734319</c:v>
                </c:pt>
                <c:pt idx="10">
                  <c:v>0.84927851733873305</c:v>
                </c:pt>
                <c:pt idx="11">
                  <c:v>0.8316473329457974</c:v>
                </c:pt>
                <c:pt idx="12">
                  <c:v>0.91399188838693579</c:v>
                </c:pt>
                <c:pt idx="13">
                  <c:v>0.92155737604297461</c:v>
                </c:pt>
              </c:numCache>
            </c:numRef>
          </c:yVal>
          <c:smooth val="0"/>
        </c:ser>
        <c:ser>
          <c:idx val="3"/>
          <c:order val="3"/>
          <c:tx>
            <c:v>250 MHz</c:v>
          </c:tx>
          <c:spPr>
            <a:ln w="28575">
              <a:noFill/>
            </a:ln>
          </c:spPr>
          <c:marker>
            <c:symbol val="x"/>
            <c:size val="6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QEvsPower!$Z$3:$Z$16</c:f>
                <c:numCache>
                  <c:formatCode>General</c:formatCode>
                  <c:ptCount val="14"/>
                  <c:pt idx="0">
                    <c:v>4.440530314771185E-2</c:v>
                  </c:pt>
                  <c:pt idx="1">
                    <c:v>4.5005266139841113E-2</c:v>
                  </c:pt>
                  <c:pt idx="2">
                    <c:v>9.4938679603342735E-3</c:v>
                  </c:pt>
                  <c:pt idx="3">
                    <c:v>9.3735713278300815E-3</c:v>
                  </c:pt>
                  <c:pt idx="4">
                    <c:v>8.9656755434006676E-3</c:v>
                  </c:pt>
                  <c:pt idx="5">
                    <c:v>9.2601308669837401E-3</c:v>
                  </c:pt>
                  <c:pt idx="6">
                    <c:v>9.2898619762285511E-3</c:v>
                  </c:pt>
                  <c:pt idx="7">
                    <c:v>8.8489576723687069E-3</c:v>
                  </c:pt>
                  <c:pt idx="8">
                    <c:v>1.7725273508083898E-2</c:v>
                  </c:pt>
                  <c:pt idx="9">
                    <c:v>1.7303022680530866E-2</c:v>
                  </c:pt>
                  <c:pt idx="10">
                    <c:v>1.8951005913227716E-2</c:v>
                  </c:pt>
                  <c:pt idx="11">
                    <c:v>1.8555645850986641E-2</c:v>
                  </c:pt>
                  <c:pt idx="12">
                    <c:v>9.0721979031003399E-3</c:v>
                  </c:pt>
                  <c:pt idx="13">
                    <c:v>9.0472794296265115E-3</c:v>
                  </c:pt>
                </c:numCache>
              </c:numRef>
            </c:plus>
            <c:minus>
              <c:numRef>
                <c:f>QEvsPower!$Z$3:$Z$16</c:f>
                <c:numCache>
                  <c:formatCode>General</c:formatCode>
                  <c:ptCount val="14"/>
                  <c:pt idx="0">
                    <c:v>4.440530314771185E-2</c:v>
                  </c:pt>
                  <c:pt idx="1">
                    <c:v>4.5005266139841113E-2</c:v>
                  </c:pt>
                  <c:pt idx="2">
                    <c:v>9.4938679603342735E-3</c:v>
                  </c:pt>
                  <c:pt idx="3">
                    <c:v>9.3735713278300815E-3</c:v>
                  </c:pt>
                  <c:pt idx="4">
                    <c:v>8.9656755434006676E-3</c:v>
                  </c:pt>
                  <c:pt idx="5">
                    <c:v>9.2601308669837401E-3</c:v>
                  </c:pt>
                  <c:pt idx="6">
                    <c:v>9.2898619762285511E-3</c:v>
                  </c:pt>
                  <c:pt idx="7">
                    <c:v>8.8489576723687069E-3</c:v>
                  </c:pt>
                  <c:pt idx="8">
                    <c:v>1.7725273508083898E-2</c:v>
                  </c:pt>
                  <c:pt idx="9">
                    <c:v>1.7303022680530866E-2</c:v>
                  </c:pt>
                  <c:pt idx="10">
                    <c:v>1.8951005913227716E-2</c:v>
                  </c:pt>
                  <c:pt idx="11">
                    <c:v>1.8555645850986641E-2</c:v>
                  </c:pt>
                  <c:pt idx="12">
                    <c:v>9.0721979031003399E-3</c:v>
                  </c:pt>
                  <c:pt idx="13">
                    <c:v>9.0472794296265115E-3</c:v>
                  </c:pt>
                </c:numCache>
              </c:numRef>
            </c:minus>
          </c:errBars>
          <c:xVal>
            <c:numRef>
              <c:f>QEvsPower!$X$3:$X$16</c:f>
              <c:numCache>
                <c:formatCode>General</c:formatCode>
                <c:ptCount val="14"/>
                <c:pt idx="0">
                  <c:v>1.052</c:v>
                </c:pt>
                <c:pt idx="1">
                  <c:v>1.0470000000000002</c:v>
                </c:pt>
                <c:pt idx="2">
                  <c:v>4.99</c:v>
                </c:pt>
                <c:pt idx="3">
                  <c:v>5.016</c:v>
                </c:pt>
                <c:pt idx="4">
                  <c:v>10.510999999999999</c:v>
                </c:pt>
                <c:pt idx="5">
                  <c:v>10.263999999999999</c:v>
                </c:pt>
                <c:pt idx="6">
                  <c:v>20.440999999999999</c:v>
                </c:pt>
                <c:pt idx="7">
                  <c:v>20.73</c:v>
                </c:pt>
                <c:pt idx="8">
                  <c:v>49.951999999999998</c:v>
                </c:pt>
                <c:pt idx="9">
                  <c:v>50.145000000000003</c:v>
                </c:pt>
                <c:pt idx="10">
                  <c:v>89.664000000000001</c:v>
                </c:pt>
                <c:pt idx="11">
                  <c:v>89.661000000000001</c:v>
                </c:pt>
                <c:pt idx="12">
                  <c:v>10.004</c:v>
                </c:pt>
                <c:pt idx="13">
                  <c:v>10.048</c:v>
                </c:pt>
              </c:numCache>
            </c:numRef>
          </c:xVal>
          <c:yVal>
            <c:numRef>
              <c:f>QEvsPower!$Y$3:$Y$16</c:f>
              <c:numCache>
                <c:formatCode>General</c:formatCode>
                <c:ptCount val="14"/>
                <c:pt idx="0">
                  <c:v>0.93423854982574905</c:v>
                </c:pt>
                <c:pt idx="1">
                  <c:v>0.94237963783553358</c:v>
                </c:pt>
                <c:pt idx="2">
                  <c:v>0.9422565718612087</c:v>
                </c:pt>
                <c:pt idx="3">
                  <c:v>0.93796607384825925</c:v>
                </c:pt>
                <c:pt idx="4">
                  <c:v>0.92251477787897063</c:v>
                </c:pt>
                <c:pt idx="5">
                  <c:v>0.94455931073534549</c:v>
                </c:pt>
                <c:pt idx="6">
                  <c:v>0.91748273363980171</c:v>
                </c:pt>
                <c:pt idx="7">
                  <c:v>0.90229760882066723</c:v>
                </c:pt>
                <c:pt idx="8">
                  <c:v>0.86899363600233148</c:v>
                </c:pt>
                <c:pt idx="9">
                  <c:v>0.86164359771804699</c:v>
                </c:pt>
                <c:pt idx="10">
                  <c:v>0.82762971056691581</c:v>
                </c:pt>
                <c:pt idx="11">
                  <c:v>0.82101986972344443</c:v>
                </c:pt>
                <c:pt idx="12">
                  <c:v>0.9047168276650196</c:v>
                </c:pt>
                <c:pt idx="13">
                  <c:v>0.9000844383174752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17152"/>
        <c:axId val="128019072"/>
      </c:scatterChart>
      <c:valAx>
        <c:axId val="128017152"/>
        <c:scaling>
          <c:logBase val="10"/>
          <c:orientation val="minMax"/>
          <c:max val="17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Average Power</a:t>
                </a:r>
                <a:r>
                  <a:rPr lang="en-US" sz="1200" baseline="0" dirty="0" smtClean="0"/>
                  <a:t> (</a:t>
                </a:r>
                <a:r>
                  <a:rPr lang="en-US" sz="1200" baseline="0" dirty="0" smtClean="0">
                    <a:latin typeface="Symbol" pitchFamily="18" charset="2"/>
                  </a:rPr>
                  <a:t>m</a:t>
                </a:r>
                <a:r>
                  <a:rPr lang="en-US" sz="1200" baseline="0" dirty="0" smtClean="0"/>
                  <a:t>W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26148474975110869"/>
              <c:y val="0.89754839238845141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crossAx val="128019072"/>
        <c:crosses val="autoZero"/>
        <c:crossBetween val="midCat"/>
      </c:valAx>
      <c:valAx>
        <c:axId val="128019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QE</a:t>
                </a:r>
                <a:r>
                  <a:rPr lang="en-US" sz="1200" baseline="0"/>
                  <a:t> %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8.9039732102452699E-3"/>
              <c:y val="0.38285104986876639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280171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99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CC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CC00CC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4825699912511031"/>
          <c:y val="0.58274788568095659"/>
          <c:w val="0.17118744531933541"/>
          <c:h val="0.22339311752697591"/>
        </c:manualLayout>
      </c:layout>
      <c:overlay val="0"/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1560nm</a:t>
            </a:r>
            <a:endParaRPr lang="en-US" sz="1400" dirty="0">
              <a:solidFill>
                <a:srgbClr val="333399"/>
              </a:solidFill>
            </a:endParaRPr>
          </a:p>
        </c:rich>
      </c:tx>
      <c:layout>
        <c:manualLayout>
          <c:xMode val="edge"/>
          <c:yMode val="edge"/>
          <c:x val="0.7250742951485909"/>
          <c:y val="0.9052631578947366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46762904636973"/>
          <c:y val="3.8596491228070177E-2"/>
          <c:w val="0.74873381452318921"/>
          <c:h val="0.77888299488879675"/>
        </c:manualLayout>
      </c:layout>
      <c:scatterChart>
        <c:scatterStyle val="lineMarker"/>
        <c:varyColors val="0"/>
        <c:ser>
          <c:idx val="3"/>
          <c:order val="0"/>
          <c:tx>
            <c:v>250 MHz</c:v>
          </c:tx>
          <c:spPr>
            <a:ln w="28575">
              <a:noFill/>
            </a:ln>
          </c:spPr>
          <c:marker>
            <c:symbol val="x"/>
            <c:size val="5"/>
            <c:spPr>
              <a:ln>
                <a:solidFill>
                  <a:srgbClr val="FF0000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QEvsPower!$E$26:$E$50</c:f>
                <c:numCache>
                  <c:formatCode>General</c:formatCode>
                  <c:ptCount val="25"/>
                  <c:pt idx="0">
                    <c:v>3.5924239344618939E-8</c:v>
                  </c:pt>
                  <c:pt idx="1">
                    <c:v>6.3413276046908202E-9</c:v>
                  </c:pt>
                  <c:pt idx="2">
                    <c:v>1.8321637918703403E-8</c:v>
                  </c:pt>
                  <c:pt idx="3">
                    <c:v>2.042214754716364E-8</c:v>
                  </c:pt>
                  <c:pt idx="4">
                    <c:v>1.9844393388574967E-8</c:v>
                  </c:pt>
                  <c:pt idx="5">
                    <c:v>1.7266032397575726E-8</c:v>
                  </c:pt>
                  <c:pt idx="6">
                    <c:v>1.7962344853912816E-8</c:v>
                  </c:pt>
                  <c:pt idx="7">
                    <c:v>1.4192295289997948E-8</c:v>
                  </c:pt>
                  <c:pt idx="8">
                    <c:v>1.4996203881227786E-8</c:v>
                  </c:pt>
                  <c:pt idx="9">
                    <c:v>1.6418668583747479E-8</c:v>
                  </c:pt>
                  <c:pt idx="10">
                    <c:v>1.9347504214293118E-8</c:v>
                  </c:pt>
                  <c:pt idx="11">
                    <c:v>1.571649643465175E-8</c:v>
                  </c:pt>
                  <c:pt idx="12">
                    <c:v>1.4954263598271041E-8</c:v>
                  </c:pt>
                  <c:pt idx="13">
                    <c:v>1.5149763762023295E-8</c:v>
                  </c:pt>
                  <c:pt idx="14">
                    <c:v>1.3936561478644157E-8</c:v>
                  </c:pt>
                  <c:pt idx="15">
                    <c:v>1.3407525814734609E-8</c:v>
                  </c:pt>
                  <c:pt idx="16">
                    <c:v>1.6728330884972266E-8</c:v>
                  </c:pt>
                  <c:pt idx="17">
                    <c:v>1.6816444276963514E-8</c:v>
                  </c:pt>
                  <c:pt idx="18">
                    <c:v>1.5430090344090123E-8</c:v>
                  </c:pt>
                  <c:pt idx="19">
                    <c:v>1.5496776563558215E-8</c:v>
                  </c:pt>
                  <c:pt idx="20">
                    <c:v>1.3287958647783127E-8</c:v>
                  </c:pt>
                  <c:pt idx="21">
                    <c:v>1.4831668761604581E-8</c:v>
                  </c:pt>
                  <c:pt idx="22">
                    <c:v>1.3381953761654053E-8</c:v>
                  </c:pt>
                  <c:pt idx="23">
                    <c:v>1.2763284051297709E-8</c:v>
                  </c:pt>
                  <c:pt idx="24">
                    <c:v>1.402816268746503E-8</c:v>
                  </c:pt>
                </c:numCache>
              </c:numRef>
            </c:plus>
            <c:minus>
              <c:numRef>
                <c:f>QEvsPower!$E$26:$E$50</c:f>
                <c:numCache>
                  <c:formatCode>General</c:formatCode>
                  <c:ptCount val="25"/>
                  <c:pt idx="0">
                    <c:v>3.5924239344618939E-8</c:v>
                  </c:pt>
                  <c:pt idx="1">
                    <c:v>6.3413276046908202E-9</c:v>
                  </c:pt>
                  <c:pt idx="2">
                    <c:v>1.8321637918703403E-8</c:v>
                  </c:pt>
                  <c:pt idx="3">
                    <c:v>2.042214754716364E-8</c:v>
                  </c:pt>
                  <c:pt idx="4">
                    <c:v>1.9844393388574967E-8</c:v>
                  </c:pt>
                  <c:pt idx="5">
                    <c:v>1.7266032397575726E-8</c:v>
                  </c:pt>
                  <c:pt idx="6">
                    <c:v>1.7962344853912816E-8</c:v>
                  </c:pt>
                  <c:pt idx="7">
                    <c:v>1.4192295289997948E-8</c:v>
                  </c:pt>
                  <c:pt idx="8">
                    <c:v>1.4996203881227786E-8</c:v>
                  </c:pt>
                  <c:pt idx="9">
                    <c:v>1.6418668583747479E-8</c:v>
                  </c:pt>
                  <c:pt idx="10">
                    <c:v>1.9347504214293118E-8</c:v>
                  </c:pt>
                  <c:pt idx="11">
                    <c:v>1.571649643465175E-8</c:v>
                  </c:pt>
                  <c:pt idx="12">
                    <c:v>1.4954263598271041E-8</c:v>
                  </c:pt>
                  <c:pt idx="13">
                    <c:v>1.5149763762023295E-8</c:v>
                  </c:pt>
                  <c:pt idx="14">
                    <c:v>1.3936561478644157E-8</c:v>
                  </c:pt>
                  <c:pt idx="15">
                    <c:v>1.3407525814734609E-8</c:v>
                  </c:pt>
                  <c:pt idx="16">
                    <c:v>1.6728330884972266E-8</c:v>
                  </c:pt>
                  <c:pt idx="17">
                    <c:v>1.6816444276963514E-8</c:v>
                  </c:pt>
                  <c:pt idx="18">
                    <c:v>1.5430090344090123E-8</c:v>
                  </c:pt>
                  <c:pt idx="19">
                    <c:v>1.5496776563558215E-8</c:v>
                  </c:pt>
                  <c:pt idx="20">
                    <c:v>1.3287958647783127E-8</c:v>
                  </c:pt>
                  <c:pt idx="21">
                    <c:v>1.4831668761604581E-8</c:v>
                  </c:pt>
                  <c:pt idx="22">
                    <c:v>1.3381953761654053E-8</c:v>
                  </c:pt>
                  <c:pt idx="23">
                    <c:v>1.2763284051297709E-8</c:v>
                  </c:pt>
                  <c:pt idx="24">
                    <c:v>1.402816268746503E-8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xVal>
            <c:numRef>
              <c:f>QEvsPower!$C$26:$C$50</c:f>
              <c:numCache>
                <c:formatCode>General</c:formatCode>
                <c:ptCount val="25"/>
                <c:pt idx="0">
                  <c:v>7.4127741561928875E-2</c:v>
                </c:pt>
                <c:pt idx="1">
                  <c:v>0.29651096624771628</c:v>
                </c:pt>
                <c:pt idx="2">
                  <c:v>0.42431741721655947</c:v>
                </c:pt>
                <c:pt idx="3">
                  <c:v>0.53380494354653529</c:v>
                </c:pt>
                <c:pt idx="4">
                  <c:v>0.55766214772738598</c:v>
                </c:pt>
                <c:pt idx="5">
                  <c:v>0.71060386738676851</c:v>
                </c:pt>
                <c:pt idx="6">
                  <c:v>0.73701720058699605</c:v>
                </c:pt>
                <c:pt idx="7">
                  <c:v>0.93128300605963776</c:v>
                </c:pt>
                <c:pt idx="8">
                  <c:v>0.92105848998213025</c:v>
                </c:pt>
                <c:pt idx="9">
                  <c:v>1.0292679518024177</c:v>
                </c:pt>
                <c:pt idx="10">
                  <c:v>0.97473719938904446</c:v>
                </c:pt>
                <c:pt idx="11">
                  <c:v>1.2763604236755146</c:v>
                </c:pt>
                <c:pt idx="12">
                  <c:v>1.3049038643918898</c:v>
                </c:pt>
                <c:pt idx="13">
                  <c:v>1.4152434337283244</c:v>
                </c:pt>
                <c:pt idx="14">
                  <c:v>1.4365445088897983</c:v>
                </c:pt>
                <c:pt idx="15">
                  <c:v>1.4459169819608466</c:v>
                </c:pt>
                <c:pt idx="16">
                  <c:v>1.4080010681734232</c:v>
                </c:pt>
                <c:pt idx="17">
                  <c:v>1.5311212826067422</c:v>
                </c:pt>
                <c:pt idx="18">
                  <c:v>1.5481621427359213</c:v>
                </c:pt>
                <c:pt idx="19">
                  <c:v>1.6913053678210259</c:v>
                </c:pt>
                <c:pt idx="20">
                  <c:v>1.722830959060007</c:v>
                </c:pt>
                <c:pt idx="21">
                  <c:v>1.695139561350091</c:v>
                </c:pt>
                <c:pt idx="22">
                  <c:v>1.8915354743388801</c:v>
                </c:pt>
                <c:pt idx="23">
                  <c:v>1.893239560351798</c:v>
                </c:pt>
                <c:pt idx="24">
                  <c:v>1.8753466572161599</c:v>
                </c:pt>
              </c:numCache>
            </c:numRef>
          </c:xVal>
          <c:yVal>
            <c:numRef>
              <c:f>QEvsPower!$D$26:$D$50</c:f>
              <c:numCache>
                <c:formatCode>General</c:formatCode>
                <c:ptCount val="25"/>
                <c:pt idx="0">
                  <c:v>1.529957682543979E-8</c:v>
                </c:pt>
                <c:pt idx="1">
                  <c:v>1.1308744189465514E-8</c:v>
                </c:pt>
                <c:pt idx="2">
                  <c:v>4.8437982164398826E-8</c:v>
                </c:pt>
                <c:pt idx="3">
                  <c:v>6.9598437018504225E-8</c:v>
                </c:pt>
                <c:pt idx="4">
                  <c:v>7.0938820274984448E-8</c:v>
                </c:pt>
                <c:pt idx="5">
                  <c:v>8.1214403522740833E-8</c:v>
                </c:pt>
                <c:pt idx="6">
                  <c:v>8.7963183811104331E-8</c:v>
                </c:pt>
                <c:pt idx="7">
                  <c:v>9.1430616615081607E-8</c:v>
                </c:pt>
                <c:pt idx="8">
                  <c:v>9.5207684536459218E-8</c:v>
                </c:pt>
                <c:pt idx="9">
                  <c:v>1.1769704845843182E-7</c:v>
                </c:pt>
                <c:pt idx="10">
                  <c:v>1.3189132896124652E-7</c:v>
                </c:pt>
                <c:pt idx="11">
                  <c:v>1.4686340750510145E-7</c:v>
                </c:pt>
                <c:pt idx="12">
                  <c:v>1.4455854193359103E-7</c:v>
                </c:pt>
                <c:pt idx="13">
                  <c:v>1.6106477239605332E-7</c:v>
                </c:pt>
                <c:pt idx="14">
                  <c:v>1.5147457519359181E-7</c:v>
                </c:pt>
                <c:pt idx="15">
                  <c:v>1.4707775639554957E-7</c:v>
                </c:pt>
                <c:pt idx="16">
                  <c:v>1.7353584955403343E-7</c:v>
                </c:pt>
                <c:pt idx="17">
                  <c:v>1.9743612056595614E-7</c:v>
                </c:pt>
                <c:pt idx="18">
                  <c:v>1.8154777662699746E-7</c:v>
                </c:pt>
                <c:pt idx="19">
                  <c:v>2.0091219680858664E-7</c:v>
                </c:pt>
                <c:pt idx="20">
                  <c:v>1.7860616215587056E-7</c:v>
                </c:pt>
                <c:pt idx="21">
                  <c:v>1.9626446340812282E-7</c:v>
                </c:pt>
                <c:pt idx="22">
                  <c:v>1.9830172837612524E-7</c:v>
                </c:pt>
                <c:pt idx="23">
                  <c:v>1.9081512241082164E-7</c:v>
                </c:pt>
                <c:pt idx="24">
                  <c:v>2.0731536099459179E-7</c:v>
                </c:pt>
              </c:numCache>
            </c:numRef>
          </c:yVal>
          <c:smooth val="0"/>
        </c:ser>
        <c:ser>
          <c:idx val="2"/>
          <c:order val="1"/>
          <c:tx>
            <c:v>500 MHz</c:v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CC00CC"/>
                </a:solidFill>
              </a:ln>
            </c:spPr>
          </c:marker>
          <c:trendline>
            <c:spPr>
              <a:ln w="25400">
                <a:solidFill>
                  <a:srgbClr val="CC00CC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QEvsPower!$S$26:$S$39</c:f>
                <c:numCache>
                  <c:formatCode>General</c:formatCode>
                  <c:ptCount val="14"/>
                  <c:pt idx="0">
                    <c:v>1.0387872611931406E-8</c:v>
                  </c:pt>
                  <c:pt idx="1">
                    <c:v>9.7208905614394055E-9</c:v>
                  </c:pt>
                  <c:pt idx="2">
                    <c:v>9.6507184944250553E-9</c:v>
                  </c:pt>
                  <c:pt idx="3">
                    <c:v>9.2432505453505204E-9</c:v>
                  </c:pt>
                  <c:pt idx="4">
                    <c:v>9.0820535546562968E-9</c:v>
                  </c:pt>
                  <c:pt idx="5">
                    <c:v>8.1624627288450874E-9</c:v>
                  </c:pt>
                  <c:pt idx="6">
                    <c:v>8.0661735007194304E-9</c:v>
                  </c:pt>
                  <c:pt idx="7">
                    <c:v>7.8753670391838787E-9</c:v>
                  </c:pt>
                  <c:pt idx="8">
                    <c:v>7.9835731840501514E-9</c:v>
                  </c:pt>
                  <c:pt idx="9">
                    <c:v>7.3538391938264699E-9</c:v>
                  </c:pt>
                  <c:pt idx="10">
                    <c:v>7.4836112224416891E-9</c:v>
                  </c:pt>
                  <c:pt idx="11">
                    <c:v>7.9045437849149475E-9</c:v>
                  </c:pt>
                  <c:pt idx="12">
                    <c:v>7.2807085102221612E-9</c:v>
                  </c:pt>
                  <c:pt idx="13">
                    <c:v>7.6054578352169065E-9</c:v>
                  </c:pt>
                </c:numCache>
              </c:numRef>
            </c:plus>
            <c:minus>
              <c:numRef>
                <c:f>QEvsPower!$S$26:$S$39</c:f>
                <c:numCache>
                  <c:formatCode>General</c:formatCode>
                  <c:ptCount val="14"/>
                  <c:pt idx="0">
                    <c:v>1.0387872611931406E-8</c:v>
                  </c:pt>
                  <c:pt idx="1">
                    <c:v>9.7208905614394055E-9</c:v>
                  </c:pt>
                  <c:pt idx="2">
                    <c:v>9.6507184944250553E-9</c:v>
                  </c:pt>
                  <c:pt idx="3">
                    <c:v>9.2432505453505204E-9</c:v>
                  </c:pt>
                  <c:pt idx="4">
                    <c:v>9.0820535546562968E-9</c:v>
                  </c:pt>
                  <c:pt idx="5">
                    <c:v>8.1624627288450874E-9</c:v>
                  </c:pt>
                  <c:pt idx="6">
                    <c:v>8.0661735007194304E-9</c:v>
                  </c:pt>
                  <c:pt idx="7">
                    <c:v>7.8753670391838787E-9</c:v>
                  </c:pt>
                  <c:pt idx="8">
                    <c:v>7.9835731840501514E-9</c:v>
                  </c:pt>
                  <c:pt idx="9">
                    <c:v>7.3538391938264699E-9</c:v>
                  </c:pt>
                  <c:pt idx="10">
                    <c:v>7.4836112224416891E-9</c:v>
                  </c:pt>
                  <c:pt idx="11">
                    <c:v>7.9045437849149475E-9</c:v>
                  </c:pt>
                  <c:pt idx="12">
                    <c:v>7.2807085102221612E-9</c:v>
                  </c:pt>
                  <c:pt idx="13">
                    <c:v>7.6054578352169065E-9</c:v>
                  </c:pt>
                </c:numCache>
              </c:numRef>
            </c:minus>
            <c:spPr>
              <a:ln>
                <a:solidFill>
                  <a:srgbClr val="CC00CC"/>
                </a:solidFill>
              </a:ln>
            </c:spPr>
          </c:errBars>
          <c:xVal>
            <c:numRef>
              <c:f>QEvsPower!$Q$26:$Q$39</c:f>
              <c:numCache>
                <c:formatCode>General</c:formatCode>
                <c:ptCount val="14"/>
                <c:pt idx="0">
                  <c:v>0.19767397749847776</c:v>
                </c:pt>
                <c:pt idx="1">
                  <c:v>0.45882515897814752</c:v>
                </c:pt>
                <c:pt idx="2">
                  <c:v>0.44902666440386946</c:v>
                </c:pt>
                <c:pt idx="3">
                  <c:v>0.66501956654121464</c:v>
                </c:pt>
                <c:pt idx="4">
                  <c:v>0.67098386758642725</c:v>
                </c:pt>
                <c:pt idx="5">
                  <c:v>0.98197956494394589</c:v>
                </c:pt>
                <c:pt idx="6">
                  <c:v>0.9892219304988471</c:v>
                </c:pt>
                <c:pt idx="7">
                  <c:v>1.2367404238751736</c:v>
                </c:pt>
                <c:pt idx="8">
                  <c:v>1.2384445098880914</c:v>
                </c:pt>
                <c:pt idx="9">
                  <c:v>1.5336774116261196</c:v>
                </c:pt>
                <c:pt idx="10">
                  <c:v>1.5238789170518414</c:v>
                </c:pt>
                <c:pt idx="11">
                  <c:v>1.7347595611504327</c:v>
                </c:pt>
                <c:pt idx="12">
                  <c:v>1.7466881632408582</c:v>
                </c:pt>
                <c:pt idx="13">
                  <c:v>1.7402978406924159</c:v>
                </c:pt>
              </c:numCache>
            </c:numRef>
          </c:xVal>
          <c:yVal>
            <c:numRef>
              <c:f>QEvsPower!$R$26:$R$39</c:f>
              <c:numCache>
                <c:formatCode>General</c:formatCode>
                <c:ptCount val="14"/>
                <c:pt idx="0">
                  <c:v>1.2492429384880576E-8</c:v>
                </c:pt>
                <c:pt idx="1">
                  <c:v>2.8866573676795831E-8</c:v>
                </c:pt>
                <c:pt idx="2">
                  <c:v>2.7979772914474243E-8</c:v>
                </c:pt>
                <c:pt idx="3">
                  <c:v>4.1752968517987494E-8</c:v>
                </c:pt>
                <c:pt idx="4">
                  <c:v>4.1427794905518441E-8</c:v>
                </c:pt>
                <c:pt idx="5">
                  <c:v>5.8249773438770398E-8</c:v>
                </c:pt>
                <c:pt idx="6">
                  <c:v>5.7991329451082891E-8</c:v>
                </c:pt>
                <c:pt idx="7">
                  <c:v>7.4182181477204205E-8</c:v>
                </c:pt>
                <c:pt idx="8">
                  <c:v>7.5266467609571423E-8</c:v>
                </c:pt>
                <c:pt idx="9">
                  <c:v>8.9613539650909502E-8</c:v>
                </c:pt>
                <c:pt idx="10">
                  <c:v>9.0566772285819184E-8</c:v>
                </c:pt>
                <c:pt idx="11">
                  <c:v>1.110380405895332E-7</c:v>
                </c:pt>
                <c:pt idx="12">
                  <c:v>1.0225878552071024E-7</c:v>
                </c:pt>
                <c:pt idx="13">
                  <c:v>1.0716737646008311E-7</c:v>
                </c:pt>
              </c:numCache>
            </c:numRef>
          </c:yVal>
          <c:smooth val="0"/>
        </c:ser>
        <c:ser>
          <c:idx val="1"/>
          <c:order val="2"/>
          <c:tx>
            <c:v>1000 MHz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</a:ln>
            </c:spPr>
          </c:marker>
          <c:trendline>
            <c:spPr>
              <a:ln w="25400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QEvsPower!$Z$26:$Z$39</c:f>
                <c:numCache>
                  <c:formatCode>General</c:formatCode>
                  <c:ptCount val="14"/>
                  <c:pt idx="0">
                    <c:v>5.6791957210164428E-9</c:v>
                  </c:pt>
                  <c:pt idx="1">
                    <c:v>4.706953666352137E-9</c:v>
                  </c:pt>
                  <c:pt idx="2">
                    <c:v>5.1738641214296716E-9</c:v>
                  </c:pt>
                  <c:pt idx="3">
                    <c:v>5.5965902709049085E-9</c:v>
                  </c:pt>
                  <c:pt idx="4">
                    <c:v>5.0104278761033772E-9</c:v>
                  </c:pt>
                  <c:pt idx="5">
                    <c:v>5.1445987874173275E-9</c:v>
                  </c:pt>
                  <c:pt idx="6">
                    <c:v>5.1546998063246527E-9</c:v>
                  </c:pt>
                  <c:pt idx="7">
                    <c:v>4.9433589779671869E-9</c:v>
                  </c:pt>
                  <c:pt idx="8">
                    <c:v>4.9622477386500948E-9</c:v>
                  </c:pt>
                  <c:pt idx="9">
                    <c:v>4.7618684259201215E-9</c:v>
                  </c:pt>
                  <c:pt idx="10">
                    <c:v>4.5978349451685939E-9</c:v>
                  </c:pt>
                  <c:pt idx="11">
                    <c:v>4.18024532947993E-9</c:v>
                  </c:pt>
                  <c:pt idx="12">
                    <c:v>4.0535789981910504E-9</c:v>
                  </c:pt>
                  <c:pt idx="13">
                    <c:v>3.9611857788844202E-9</c:v>
                  </c:pt>
                </c:numCache>
              </c:numRef>
            </c:plus>
            <c:minus>
              <c:numRef>
                <c:f>QEvsPower!$Z$26:$Z$39</c:f>
                <c:numCache>
                  <c:formatCode>General</c:formatCode>
                  <c:ptCount val="14"/>
                  <c:pt idx="0">
                    <c:v>5.6791957210164428E-9</c:v>
                  </c:pt>
                  <c:pt idx="1">
                    <c:v>4.706953666352137E-9</c:v>
                  </c:pt>
                  <c:pt idx="2">
                    <c:v>5.1738641214296716E-9</c:v>
                  </c:pt>
                  <c:pt idx="3">
                    <c:v>5.5965902709049085E-9</c:v>
                  </c:pt>
                  <c:pt idx="4">
                    <c:v>5.0104278761033772E-9</c:v>
                  </c:pt>
                  <c:pt idx="5">
                    <c:v>5.1445987874173275E-9</c:v>
                  </c:pt>
                  <c:pt idx="6">
                    <c:v>5.1546998063246527E-9</c:v>
                  </c:pt>
                  <c:pt idx="7">
                    <c:v>4.9433589779671869E-9</c:v>
                  </c:pt>
                  <c:pt idx="8">
                    <c:v>4.9622477386500948E-9</c:v>
                  </c:pt>
                  <c:pt idx="9">
                    <c:v>4.7618684259201215E-9</c:v>
                  </c:pt>
                  <c:pt idx="10">
                    <c:v>4.5978349451685939E-9</c:v>
                  </c:pt>
                  <c:pt idx="11">
                    <c:v>4.18024532947993E-9</c:v>
                  </c:pt>
                  <c:pt idx="12">
                    <c:v>4.0535789981910504E-9</c:v>
                  </c:pt>
                  <c:pt idx="13">
                    <c:v>3.9611857788844202E-9</c:v>
                  </c:pt>
                </c:numCache>
              </c:numRef>
            </c:minus>
            <c:spPr>
              <a:ln>
                <a:solidFill>
                  <a:srgbClr val="00B0F0"/>
                </a:solidFill>
              </a:ln>
            </c:spPr>
          </c:errBars>
          <c:xVal>
            <c:numRef>
              <c:f>QEvsPower!$X$26:$X$39</c:f>
              <c:numCache>
                <c:formatCode>General</c:formatCode>
                <c:ptCount val="14"/>
                <c:pt idx="0">
                  <c:v>0.2117326871050503</c:v>
                </c:pt>
                <c:pt idx="1">
                  <c:v>0.51463397590120885</c:v>
                </c:pt>
                <c:pt idx="2">
                  <c:v>0.48864666420421071</c:v>
                </c:pt>
                <c:pt idx="3">
                  <c:v>0.70165741581894947</c:v>
                </c:pt>
                <c:pt idx="4">
                  <c:v>0.72423655549011179</c:v>
                </c:pt>
                <c:pt idx="5">
                  <c:v>0.96153053278893075</c:v>
                </c:pt>
                <c:pt idx="6">
                  <c:v>0.95769633925986553</c:v>
                </c:pt>
                <c:pt idx="7">
                  <c:v>1.200954617603897</c:v>
                </c:pt>
                <c:pt idx="8">
                  <c:v>1.2086230046620277</c:v>
                </c:pt>
                <c:pt idx="9">
                  <c:v>1.5179146160066284</c:v>
                </c:pt>
                <c:pt idx="10">
                  <c:v>1.5323993471164306</c:v>
                </c:pt>
                <c:pt idx="11">
                  <c:v>1.7535045072925295</c:v>
                </c:pt>
                <c:pt idx="12">
                  <c:v>1.7560606363119065</c:v>
                </c:pt>
                <c:pt idx="13">
                  <c:v>1.7684152599055614</c:v>
                </c:pt>
              </c:numCache>
            </c:numRef>
          </c:xVal>
          <c:yVal>
            <c:numRef>
              <c:f>QEvsPower!$Y$26:$Y$39</c:f>
              <c:numCache>
                <c:formatCode>General</c:formatCode>
                <c:ptCount val="14"/>
                <c:pt idx="0">
                  <c:v>7.3231792004184422E-9</c:v>
                </c:pt>
                <c:pt idx="1">
                  <c:v>1.5850668027519062E-8</c:v>
                </c:pt>
                <c:pt idx="2">
                  <c:v>1.6466882450924633E-8</c:v>
                </c:pt>
                <c:pt idx="3">
                  <c:v>2.6802184168611179E-8</c:v>
                </c:pt>
                <c:pt idx="4">
                  <c:v>2.4892323692540966E-8</c:v>
                </c:pt>
                <c:pt idx="5">
                  <c:v>3.5608381623136645E-8</c:v>
                </c:pt>
                <c:pt idx="6">
                  <c:v>3.5577392399631085E-8</c:v>
                </c:pt>
                <c:pt idx="7">
                  <c:v>4.479639159110782E-8</c:v>
                </c:pt>
                <c:pt idx="8">
                  <c:v>4.529078284968528E-8</c:v>
                </c:pt>
                <c:pt idx="9">
                  <c:v>5.7314422749863076E-8</c:v>
                </c:pt>
                <c:pt idx="10">
                  <c:v>5.5727466534116818E-8</c:v>
                </c:pt>
                <c:pt idx="11">
                  <c:v>5.9347554965163378E-8</c:v>
                </c:pt>
                <c:pt idx="12">
                  <c:v>5.7821214640747841E-8</c:v>
                </c:pt>
                <c:pt idx="13">
                  <c:v>5.6987015424018381E-8</c:v>
                </c:pt>
              </c:numCache>
            </c:numRef>
          </c:yVal>
          <c:smooth val="0"/>
        </c:ser>
        <c:ser>
          <c:idx val="4"/>
          <c:order val="3"/>
          <c:tx>
            <c:v>2000 MHz</c:v>
          </c:tx>
          <c:spPr>
            <a:ln w="28575">
              <a:noFill/>
            </a:ln>
          </c:spPr>
          <c:marker>
            <c:symbol val="star"/>
            <c:size val="5"/>
            <c:spPr>
              <a:ln>
                <a:solidFill>
                  <a:srgbClr val="990000"/>
                </a:solidFill>
              </a:ln>
            </c:spPr>
          </c:marker>
          <c:trendline>
            <c:spPr>
              <a:ln w="25400">
                <a:solidFill>
                  <a:srgbClr val="99000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QEvsPower!$AG$26:$AG$38</c:f>
                <c:numCache>
                  <c:formatCode>General</c:formatCode>
                  <c:ptCount val="13"/>
                  <c:pt idx="0">
                    <c:v>1.9427731863698463E-8</c:v>
                  </c:pt>
                  <c:pt idx="1">
                    <c:v>5.6834829078154113E-9</c:v>
                  </c:pt>
                  <c:pt idx="2">
                    <c:v>5.584004890113853E-9</c:v>
                  </c:pt>
                  <c:pt idx="3">
                    <c:v>4.3597901755338917E-9</c:v>
                  </c:pt>
                  <c:pt idx="4">
                    <c:v>4.159820138176494E-9</c:v>
                  </c:pt>
                  <c:pt idx="5">
                    <c:v>3.6747290710161781E-9</c:v>
                  </c:pt>
                  <c:pt idx="6">
                    <c:v>3.5435595728017555E-9</c:v>
                  </c:pt>
                  <c:pt idx="7">
                    <c:v>3.2344295902683502E-9</c:v>
                  </c:pt>
                  <c:pt idx="8">
                    <c:v>3.275928972002462E-9</c:v>
                  </c:pt>
                  <c:pt idx="9">
                    <c:v>3.0590802946581998E-9</c:v>
                  </c:pt>
                  <c:pt idx="10">
                    <c:v>2.9043283000239637E-9</c:v>
                  </c:pt>
                  <c:pt idx="11">
                    <c:v>2.6525428359804038E-9</c:v>
                  </c:pt>
                  <c:pt idx="12">
                    <c:v>2.641154809569983E-9</c:v>
                  </c:pt>
                </c:numCache>
              </c:numRef>
            </c:plus>
            <c:minus>
              <c:numRef>
                <c:f>QEvsPower!$AG$26:$AG$38</c:f>
                <c:numCache>
                  <c:formatCode>General</c:formatCode>
                  <c:ptCount val="13"/>
                  <c:pt idx="0">
                    <c:v>1.9427731863698463E-8</c:v>
                  </c:pt>
                  <c:pt idx="1">
                    <c:v>5.6834829078154113E-9</c:v>
                  </c:pt>
                  <c:pt idx="2">
                    <c:v>5.584004890113853E-9</c:v>
                  </c:pt>
                  <c:pt idx="3">
                    <c:v>4.3597901755338917E-9</c:v>
                  </c:pt>
                  <c:pt idx="4">
                    <c:v>4.159820138176494E-9</c:v>
                  </c:pt>
                  <c:pt idx="5">
                    <c:v>3.6747290710161781E-9</c:v>
                  </c:pt>
                  <c:pt idx="6">
                    <c:v>3.5435595728017555E-9</c:v>
                  </c:pt>
                  <c:pt idx="7">
                    <c:v>3.2344295902683502E-9</c:v>
                  </c:pt>
                  <c:pt idx="8">
                    <c:v>3.275928972002462E-9</c:v>
                  </c:pt>
                  <c:pt idx="9">
                    <c:v>3.0590802946581998E-9</c:v>
                  </c:pt>
                  <c:pt idx="10">
                    <c:v>2.9043283000239637E-9</c:v>
                  </c:pt>
                  <c:pt idx="11">
                    <c:v>2.6525428359804038E-9</c:v>
                  </c:pt>
                  <c:pt idx="12">
                    <c:v>2.641154809569983E-9</c:v>
                  </c:pt>
                </c:numCache>
              </c:numRef>
            </c:minus>
            <c:spPr>
              <a:ln>
                <a:solidFill>
                  <a:srgbClr val="990000"/>
                </a:solidFill>
              </a:ln>
            </c:spPr>
          </c:errBars>
          <c:xVal>
            <c:numRef>
              <c:f>QEvsPower!$AE$26:$AE$38</c:f>
              <c:numCache>
                <c:formatCode>General</c:formatCode>
                <c:ptCount val="13"/>
                <c:pt idx="0">
                  <c:v>5.7938924439208998E-2</c:v>
                </c:pt>
                <c:pt idx="1">
                  <c:v>0.29864107376386362</c:v>
                </c:pt>
                <c:pt idx="2">
                  <c:v>0.30204924578969944</c:v>
                </c:pt>
                <c:pt idx="3">
                  <c:v>0.53636107256591226</c:v>
                </c:pt>
                <c:pt idx="4">
                  <c:v>0.54786365315310803</c:v>
                </c:pt>
                <c:pt idx="5">
                  <c:v>0.84181849038144752</c:v>
                </c:pt>
                <c:pt idx="6">
                  <c:v>0.84522666240728328</c:v>
                </c:pt>
                <c:pt idx="7">
                  <c:v>1.1072298868934121</c:v>
                </c:pt>
                <c:pt idx="8">
                  <c:v>1.1025436503578878</c:v>
                </c:pt>
                <c:pt idx="9">
                  <c:v>1.4395266594124045</c:v>
                </c:pt>
                <c:pt idx="10">
                  <c:v>1.4416567669285518</c:v>
                </c:pt>
                <c:pt idx="11">
                  <c:v>1.6776726797176826</c:v>
                </c:pt>
                <c:pt idx="12">
                  <c:v>1.6712823571692403</c:v>
                </c:pt>
              </c:numCache>
            </c:numRef>
          </c:xVal>
          <c:yVal>
            <c:numRef>
              <c:f>QEvsPower!$AF$26:$AF$38</c:f>
              <c:numCache>
                <c:formatCode>General</c:formatCode>
                <c:ptCount val="13"/>
                <c:pt idx="0">
                  <c:v>6.8623101937634082E-9</c:v>
                </c:pt>
                <c:pt idx="1">
                  <c:v>1.1007433617356497E-8</c:v>
                </c:pt>
                <c:pt idx="2">
                  <c:v>1.0942705348574697E-8</c:v>
                </c:pt>
                <c:pt idx="3">
                  <c:v>1.5995066025557803E-8</c:v>
                </c:pt>
                <c:pt idx="4">
                  <c:v>1.5667804322148827E-8</c:v>
                </c:pt>
                <c:pt idx="5">
                  <c:v>2.1869636166131235E-8</c:v>
                </c:pt>
                <c:pt idx="6">
                  <c:v>2.1999912742403084E-8</c:v>
                </c:pt>
                <c:pt idx="7">
                  <c:v>2.7751633897592263E-8</c:v>
                </c:pt>
                <c:pt idx="8">
                  <c:v>2.7927769213844376E-8</c:v>
                </c:pt>
                <c:pt idx="9">
                  <c:v>3.5493363916302407E-8</c:v>
                </c:pt>
                <c:pt idx="10">
                  <c:v>3.4219934405818895E-8</c:v>
                </c:pt>
                <c:pt idx="11">
                  <c:v>3.7297705197280084E-8</c:v>
                </c:pt>
                <c:pt idx="12">
                  <c:v>3.6873109237780638E-8</c:v>
                </c:pt>
              </c:numCache>
            </c:numRef>
          </c:yVal>
          <c:smooth val="0"/>
        </c:ser>
        <c:ser>
          <c:idx val="0"/>
          <c:order val="4"/>
          <c:tx>
            <c:v>DC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trendline>
            <c:spPr>
              <a:ln w="25400">
                <a:solidFill>
                  <a:srgbClr val="009900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QEvsPower!$L$26:$L$43</c:f>
                <c:numCache>
                  <c:formatCode>General</c:formatCode>
                  <c:ptCount val="18"/>
                  <c:pt idx="0">
                    <c:v>5.2812758496376661E-10</c:v>
                  </c:pt>
                  <c:pt idx="1">
                    <c:v>8.6640605873087378E-10</c:v>
                  </c:pt>
                  <c:pt idx="2">
                    <c:v>8.3785769451695352E-10</c:v>
                  </c:pt>
                  <c:pt idx="3">
                    <c:v>4.5828371223609375E-10</c:v>
                  </c:pt>
                  <c:pt idx="4">
                    <c:v>3.3210309580393457E-10</c:v>
                  </c:pt>
                  <c:pt idx="5">
                    <c:v>4.5328629110566411E-10</c:v>
                  </c:pt>
                  <c:pt idx="6">
                    <c:v>4.7386001434362476E-10</c:v>
                  </c:pt>
                  <c:pt idx="7">
                    <c:v>4.4228502982339897E-10</c:v>
                  </c:pt>
                  <c:pt idx="8">
                    <c:v>4.2285139245491157E-10</c:v>
                  </c:pt>
                  <c:pt idx="9">
                    <c:v>3.3612479397298546E-10</c:v>
                  </c:pt>
                  <c:pt idx="10">
                    <c:v>3.4846295887802758E-10</c:v>
                  </c:pt>
                  <c:pt idx="11">
                    <c:v>3.6654360096100941E-10</c:v>
                  </c:pt>
                  <c:pt idx="12">
                    <c:v>3.5766884419502809E-10</c:v>
                  </c:pt>
                  <c:pt idx="13">
                    <c:v>3.432810649291429E-10</c:v>
                  </c:pt>
                  <c:pt idx="14">
                    <c:v>3.0870757391700889E-10</c:v>
                  </c:pt>
                  <c:pt idx="15">
                    <c:v>2.7345151533514546E-10</c:v>
                  </c:pt>
                  <c:pt idx="16">
                    <c:v>2.9011756370304836E-10</c:v>
                  </c:pt>
                  <c:pt idx="17">
                    <c:v>2.6179929027486132E-10</c:v>
                  </c:pt>
                </c:numCache>
              </c:numRef>
            </c:plus>
            <c:minus>
              <c:numRef>
                <c:f>QEvsPower!$L$26:$L$43</c:f>
                <c:numCache>
                  <c:formatCode>General</c:formatCode>
                  <c:ptCount val="18"/>
                  <c:pt idx="0">
                    <c:v>5.2812758496376661E-10</c:v>
                  </c:pt>
                  <c:pt idx="1">
                    <c:v>8.6640605873087378E-10</c:v>
                  </c:pt>
                  <c:pt idx="2">
                    <c:v>8.3785769451695352E-10</c:v>
                  </c:pt>
                  <c:pt idx="3">
                    <c:v>4.5828371223609375E-10</c:v>
                  </c:pt>
                  <c:pt idx="4">
                    <c:v>3.3210309580393457E-10</c:v>
                  </c:pt>
                  <c:pt idx="5">
                    <c:v>4.5328629110566411E-10</c:v>
                  </c:pt>
                  <c:pt idx="6">
                    <c:v>4.7386001434362476E-10</c:v>
                  </c:pt>
                  <c:pt idx="7">
                    <c:v>4.4228502982339897E-10</c:v>
                  </c:pt>
                  <c:pt idx="8">
                    <c:v>4.2285139245491157E-10</c:v>
                  </c:pt>
                  <c:pt idx="9">
                    <c:v>3.3612479397298546E-10</c:v>
                  </c:pt>
                  <c:pt idx="10">
                    <c:v>3.4846295887802758E-10</c:v>
                  </c:pt>
                  <c:pt idx="11">
                    <c:v>3.6654360096100941E-10</c:v>
                  </c:pt>
                  <c:pt idx="12">
                    <c:v>3.5766884419502809E-10</c:v>
                  </c:pt>
                  <c:pt idx="13">
                    <c:v>3.432810649291429E-10</c:v>
                  </c:pt>
                  <c:pt idx="14">
                    <c:v>3.0870757391700889E-10</c:v>
                  </c:pt>
                  <c:pt idx="15">
                    <c:v>2.7345151533514546E-10</c:v>
                  </c:pt>
                  <c:pt idx="16">
                    <c:v>2.9011756370304836E-10</c:v>
                  </c:pt>
                  <c:pt idx="17">
                    <c:v>2.6179929027486132E-10</c:v>
                  </c:pt>
                </c:numCache>
              </c:numRef>
            </c:minus>
            <c:spPr>
              <a:ln>
                <a:solidFill>
                  <a:srgbClr val="009900"/>
                </a:solidFill>
              </a:ln>
            </c:spPr>
          </c:errBars>
          <c:xVal>
            <c:numRef>
              <c:f>QEvsPower!$J$26:$J$43</c:f>
              <c:numCache>
                <c:formatCode>General</c:formatCode>
                <c:ptCount val="18"/>
                <c:pt idx="0">
                  <c:v>0.23942408481496613</c:v>
                </c:pt>
                <c:pt idx="1">
                  <c:v>0.41792709466811745</c:v>
                </c:pt>
                <c:pt idx="2">
                  <c:v>0.35274580467400718</c:v>
                </c:pt>
                <c:pt idx="3">
                  <c:v>0.75022386718710987</c:v>
                </c:pt>
                <c:pt idx="4">
                  <c:v>0.85374709247187286</c:v>
                </c:pt>
                <c:pt idx="5">
                  <c:v>0.79410408201974592</c:v>
                </c:pt>
                <c:pt idx="6">
                  <c:v>0.93383913507901473</c:v>
                </c:pt>
                <c:pt idx="7">
                  <c:v>0.97132902736320859</c:v>
                </c:pt>
                <c:pt idx="8">
                  <c:v>1.2652838645915483</c:v>
                </c:pt>
                <c:pt idx="9">
                  <c:v>1.3338733266114939</c:v>
                </c:pt>
                <c:pt idx="10">
                  <c:v>1.5988587016202291</c:v>
                </c:pt>
                <c:pt idx="11">
                  <c:v>1.5916163360653282</c:v>
                </c:pt>
                <c:pt idx="12">
                  <c:v>1.648703217498078</c:v>
                </c:pt>
                <c:pt idx="13">
                  <c:v>1.7547825718022181</c:v>
                </c:pt>
                <c:pt idx="14">
                  <c:v>1.7560606363119065</c:v>
                </c:pt>
                <c:pt idx="15">
                  <c:v>1.7897163350670351</c:v>
                </c:pt>
                <c:pt idx="16">
                  <c:v>1.9426580547264176</c:v>
                </c:pt>
                <c:pt idx="17">
                  <c:v>1.9494743987780891</c:v>
                </c:pt>
              </c:numCache>
            </c:numRef>
          </c:xVal>
          <c:yVal>
            <c:numRef>
              <c:f>QEvsPower!$K$26:$K$43</c:f>
              <c:numCache>
                <c:formatCode>General</c:formatCode>
                <c:ptCount val="18"/>
                <c:pt idx="0">
                  <c:v>4.5084683033042246E-10</c:v>
                </c:pt>
                <c:pt idx="1">
                  <c:v>1.2248486456805145E-9</c:v>
                </c:pt>
                <c:pt idx="2">
                  <c:v>1.7082905018507538E-9</c:v>
                </c:pt>
                <c:pt idx="3">
                  <c:v>2.0937032565166328E-9</c:v>
                </c:pt>
                <c:pt idx="4">
                  <c:v>1.7958810268846896E-9</c:v>
                </c:pt>
                <c:pt idx="5">
                  <c:v>2.2993207582511805E-9</c:v>
                </c:pt>
                <c:pt idx="6">
                  <c:v>3.0098825892623664E-9</c:v>
                </c:pt>
                <c:pt idx="7">
                  <c:v>2.8900291782586118E-9</c:v>
                </c:pt>
                <c:pt idx="8">
                  <c:v>3.8226326281152297E-9</c:v>
                </c:pt>
                <c:pt idx="9">
                  <c:v>3.2197152623197975E-9</c:v>
                </c:pt>
                <c:pt idx="10">
                  <c:v>4.1010358929355712E-9</c:v>
                </c:pt>
                <c:pt idx="11">
                  <c:v>4.4188944634556312E-9</c:v>
                </c:pt>
                <c:pt idx="12">
                  <c:v>4.3457759988287423E-9</c:v>
                </c:pt>
                <c:pt idx="13">
                  <c:v>4.6236921253676781E-9</c:v>
                </c:pt>
                <c:pt idx="14">
                  <c:v>4.1240471845475643E-9</c:v>
                </c:pt>
                <c:pt idx="15">
                  <c:v>3.7179692256432482E-9</c:v>
                </c:pt>
                <c:pt idx="16">
                  <c:v>4.0691669749946041E-9</c:v>
                </c:pt>
                <c:pt idx="17">
                  <c:v>3.8105418828839132E-9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96128"/>
        <c:axId val="128114688"/>
      </c:scatterChart>
      <c:valAx>
        <c:axId val="128096128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Average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Power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/>
                  <a:t>(W)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35498497163660991"/>
              <c:y val="0.9041873186904269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crossAx val="128114688"/>
        <c:crosses val="autoZero"/>
        <c:crossBetween val="midCat"/>
      </c:valAx>
      <c:valAx>
        <c:axId val="1281146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QE</a:t>
                </a:r>
                <a:r>
                  <a:rPr lang="en-US" sz="1200" baseline="0"/>
                  <a:t> %</a:t>
                </a:r>
                <a:endParaRPr lang="en-US" sz="1200"/>
              </a:p>
            </c:rich>
          </c:tx>
          <c:layout/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280961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CC00CC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B0F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99000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9900"/>
                </a:solidFill>
              </a:defRPr>
            </a:pPr>
            <a:endParaRPr lang="en-US"/>
          </a:p>
        </c:txPr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9825699912510941"/>
          <c:y val="0.10470838513606848"/>
          <c:w val="0.17118744531933541"/>
          <c:h val="0.23268821660450337"/>
        </c:manualLayout>
      </c:layout>
      <c:overlay val="0"/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 dirty="0" smtClean="0"/>
              <a:t>Electron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Polarization</a:t>
            </a:r>
            <a:r>
              <a:rPr lang="en-US" sz="1400" b="1" baseline="0" dirty="0" smtClean="0"/>
              <a:t> in Bulk </a:t>
            </a:r>
            <a:r>
              <a:rPr lang="en-US" sz="1400" b="1" baseline="0" dirty="0" err="1" smtClean="0"/>
              <a:t>GaAs</a:t>
            </a:r>
            <a:endParaRPr lang="en-US" sz="1400" b="1" dirty="0"/>
          </a:p>
        </c:rich>
      </c:tx>
      <c:layout>
        <c:manualLayout>
          <c:xMode val="edge"/>
          <c:yMode val="edge"/>
          <c:x val="0.33031533204575841"/>
          <c:y val="6.02903543307086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43985126859143"/>
          <c:y val="0.1565048118985127"/>
          <c:w val="0.76257552122022476"/>
          <c:h val="0.70344472929255941"/>
        </c:manualLayout>
      </c:layout>
      <c:scatterChart>
        <c:scatterStyle val="lineMarker"/>
        <c:varyColors val="0"/>
        <c:ser>
          <c:idx val="0"/>
          <c:order val="0"/>
          <c:tx>
            <c:v>780nm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7517"/>
              </a:solidFill>
              <a:ln>
                <a:solidFill>
                  <a:srgbClr val="FF7517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AsymvsCurrent!$R$4:$R$15</c:f>
                <c:numCache>
                  <c:formatCode>General</c:formatCode>
                  <c:ptCount val="12"/>
                  <c:pt idx="0">
                    <c:v>0.97521443734303959</c:v>
                  </c:pt>
                  <c:pt idx="1">
                    <c:v>0.88174277869314133</c:v>
                  </c:pt>
                  <c:pt idx="2">
                    <c:v>0.93206347892310537</c:v>
                  </c:pt>
                  <c:pt idx="3">
                    <c:v>0.99841287492887554</c:v>
                  </c:pt>
                  <c:pt idx="4">
                    <c:v>0.97592770400289341</c:v>
                  </c:pt>
                  <c:pt idx="5">
                    <c:v>0.84031872967538157</c:v>
                  </c:pt>
                  <c:pt idx="6">
                    <c:v>0.77132252864331052</c:v>
                  </c:pt>
                  <c:pt idx="7">
                    <c:v>0.8233105383914856</c:v>
                  </c:pt>
                  <c:pt idx="8">
                    <c:v>1.3002536200667012</c:v>
                  </c:pt>
                  <c:pt idx="9">
                    <c:v>1.1387317802403367</c:v>
                  </c:pt>
                  <c:pt idx="10">
                    <c:v>1.3316632361596239</c:v>
                  </c:pt>
                  <c:pt idx="11">
                    <c:v>1.058304041764796</c:v>
                  </c:pt>
                </c:numCache>
              </c:numRef>
            </c:plus>
            <c:minus>
              <c:numRef>
                <c:f>AsymvsCurrent!$R$3:$R$15</c:f>
                <c:numCache>
                  <c:formatCode>General</c:formatCode>
                  <c:ptCount val="13"/>
                  <c:pt idx="0">
                    <c:v>1.1559858025165808</c:v>
                  </c:pt>
                  <c:pt idx="1">
                    <c:v>0.97521443734303959</c:v>
                  </c:pt>
                  <c:pt idx="2">
                    <c:v>0.88174277869314133</c:v>
                  </c:pt>
                  <c:pt idx="3">
                    <c:v>0.93206347892310537</c:v>
                  </c:pt>
                  <c:pt idx="4">
                    <c:v>0.99841287492887554</c:v>
                  </c:pt>
                  <c:pt idx="5">
                    <c:v>0.97592770400289341</c:v>
                  </c:pt>
                  <c:pt idx="6">
                    <c:v>0.84031872967538157</c:v>
                  </c:pt>
                  <c:pt idx="7">
                    <c:v>0.77132252864331052</c:v>
                  </c:pt>
                  <c:pt idx="8">
                    <c:v>0.8233105383914856</c:v>
                  </c:pt>
                  <c:pt idx="9">
                    <c:v>1.3002536200667012</c:v>
                  </c:pt>
                  <c:pt idx="10">
                    <c:v>1.1387317802403367</c:v>
                  </c:pt>
                  <c:pt idx="11">
                    <c:v>1.3316632361596239</c:v>
                  </c:pt>
                  <c:pt idx="12">
                    <c:v>1.058304041764796</c:v>
                  </c:pt>
                </c:numCache>
              </c:numRef>
            </c:minus>
          </c:errBars>
          <c:xVal>
            <c:numRef>
              <c:f>AsymvsCurrent!$O$3:$O$15</c:f>
              <c:numCache>
                <c:formatCode>General</c:formatCode>
                <c:ptCount val="13"/>
                <c:pt idx="0">
                  <c:v>1.383875</c:v>
                </c:pt>
                <c:pt idx="1">
                  <c:v>2.6275416666666671</c:v>
                </c:pt>
                <c:pt idx="2">
                  <c:v>2.5929583333333333</c:v>
                </c:pt>
                <c:pt idx="3">
                  <c:v>2.592625</c:v>
                </c:pt>
                <c:pt idx="4">
                  <c:v>2.5603333333333329</c:v>
                </c:pt>
                <c:pt idx="5">
                  <c:v>2.327375</c:v>
                </c:pt>
                <c:pt idx="6">
                  <c:v>2.2703749999999996</c:v>
                </c:pt>
                <c:pt idx="7">
                  <c:v>0.99054166666666665</c:v>
                </c:pt>
                <c:pt idx="8">
                  <c:v>0.97116666666666662</c:v>
                </c:pt>
                <c:pt idx="9">
                  <c:v>1.0292916666666665</c:v>
                </c:pt>
                <c:pt idx="10">
                  <c:v>1.0237500000000002</c:v>
                </c:pt>
                <c:pt idx="11">
                  <c:v>1.0204166666666667</c:v>
                </c:pt>
                <c:pt idx="12">
                  <c:v>1.0315000000000001</c:v>
                </c:pt>
              </c:numCache>
            </c:numRef>
          </c:xVal>
          <c:yVal>
            <c:numRef>
              <c:f>AsymvsCurrent!$Q$3:$Q$15</c:f>
              <c:numCache>
                <c:formatCode>General</c:formatCode>
                <c:ptCount val="13"/>
                <c:pt idx="0">
                  <c:v>32.053828113895861</c:v>
                </c:pt>
                <c:pt idx="1">
                  <c:v>32.643324489505851</c:v>
                </c:pt>
                <c:pt idx="2">
                  <c:v>31.872303027431656</c:v>
                </c:pt>
                <c:pt idx="3">
                  <c:v>32.902901880892593</c:v>
                </c:pt>
                <c:pt idx="4">
                  <c:v>32.418320936182312</c:v>
                </c:pt>
                <c:pt idx="5">
                  <c:v>33.2298360733406</c:v>
                </c:pt>
                <c:pt idx="6">
                  <c:v>32.715705690055429</c:v>
                </c:pt>
                <c:pt idx="7">
                  <c:v>31.662621405221017</c:v>
                </c:pt>
                <c:pt idx="8">
                  <c:v>33.801125219121616</c:v>
                </c:pt>
                <c:pt idx="9">
                  <c:v>32.505576349078503</c:v>
                </c:pt>
                <c:pt idx="10">
                  <c:v>33.25540578954849</c:v>
                </c:pt>
                <c:pt idx="11">
                  <c:v>33.864054579049601</c:v>
                </c:pt>
                <c:pt idx="12">
                  <c:v>33.718148007769933</c:v>
                </c:pt>
              </c:numCache>
            </c:numRef>
          </c:yVal>
          <c:smooth val="0"/>
        </c:ser>
        <c:ser>
          <c:idx val="1"/>
          <c:order val="1"/>
          <c:tx>
            <c:v>1560nm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333399"/>
              </a:solidFill>
              <a:ln w="12700">
                <a:solidFill>
                  <a:srgbClr val="333399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AsymvsCurrent!$H$3:$H$25</c:f>
                <c:numCache>
                  <c:formatCode>General</c:formatCode>
                  <c:ptCount val="23"/>
                  <c:pt idx="0">
                    <c:v>1.6458171045819385</c:v>
                  </c:pt>
                  <c:pt idx="1">
                    <c:v>0.62641787247545722</c:v>
                  </c:pt>
                  <c:pt idx="2">
                    <c:v>0.65952697579344066</c:v>
                  </c:pt>
                  <c:pt idx="3">
                    <c:v>0.88467695134844659</c:v>
                  </c:pt>
                  <c:pt idx="4">
                    <c:v>0.7870182716169305</c:v>
                  </c:pt>
                  <c:pt idx="5">
                    <c:v>0.58527035306186237</c:v>
                  </c:pt>
                  <c:pt idx="6">
                    <c:v>2.1341973242036647</c:v>
                  </c:pt>
                  <c:pt idx="7">
                    <c:v>1.6621016823799886</c:v>
                  </c:pt>
                  <c:pt idx="8">
                    <c:v>1.0294598199285023</c:v>
                  </c:pt>
                  <c:pt idx="9">
                    <c:v>1.2330507704169544</c:v>
                  </c:pt>
                  <c:pt idx="10">
                    <c:v>1.3841982467888216</c:v>
                  </c:pt>
                  <c:pt idx="11">
                    <c:v>1.3318975591087945</c:v>
                  </c:pt>
                  <c:pt idx="12">
                    <c:v>1.452982916583083</c:v>
                  </c:pt>
                  <c:pt idx="13">
                    <c:v>1.2242265167245325</c:v>
                  </c:pt>
                  <c:pt idx="14">
                    <c:v>0.6217338788116914</c:v>
                  </c:pt>
                  <c:pt idx="15">
                    <c:v>0.66731563511956504</c:v>
                  </c:pt>
                  <c:pt idx="16">
                    <c:v>0.68922880231369521</c:v>
                  </c:pt>
                  <c:pt idx="17">
                    <c:v>1.6438880742626536</c:v>
                  </c:pt>
                  <c:pt idx="18">
                    <c:v>0.90217823709306333</c:v>
                  </c:pt>
                  <c:pt idx="19">
                    <c:v>0.94766943029136752</c:v>
                  </c:pt>
                  <c:pt idx="20">
                    <c:v>1.1443140230312152</c:v>
                  </c:pt>
                  <c:pt idx="21">
                    <c:v>0.63098315787732329</c:v>
                  </c:pt>
                  <c:pt idx="22">
                    <c:v>0.71906219404763727</c:v>
                  </c:pt>
                </c:numCache>
              </c:numRef>
            </c:plus>
            <c:minus>
              <c:numRef>
                <c:f>AsymvsCurrent!$H$3:$H$25</c:f>
                <c:numCache>
                  <c:formatCode>General</c:formatCode>
                  <c:ptCount val="23"/>
                  <c:pt idx="0">
                    <c:v>1.6458171045819385</c:v>
                  </c:pt>
                  <c:pt idx="1">
                    <c:v>0.62641787247545722</c:v>
                  </c:pt>
                  <c:pt idx="2">
                    <c:v>0.65952697579344066</c:v>
                  </c:pt>
                  <c:pt idx="3">
                    <c:v>0.88467695134844659</c:v>
                  </c:pt>
                  <c:pt idx="4">
                    <c:v>0.7870182716169305</c:v>
                  </c:pt>
                  <c:pt idx="5">
                    <c:v>0.58527035306186237</c:v>
                  </c:pt>
                  <c:pt idx="6">
                    <c:v>2.1341973242036647</c:v>
                  </c:pt>
                  <c:pt idx="7">
                    <c:v>1.6621016823799886</c:v>
                  </c:pt>
                  <c:pt idx="8">
                    <c:v>1.0294598199285023</c:v>
                  </c:pt>
                  <c:pt idx="9">
                    <c:v>1.2330507704169544</c:v>
                  </c:pt>
                  <c:pt idx="10">
                    <c:v>1.3841982467888216</c:v>
                  </c:pt>
                  <c:pt idx="11">
                    <c:v>1.3318975591087945</c:v>
                  </c:pt>
                  <c:pt idx="12">
                    <c:v>1.452982916583083</c:v>
                  </c:pt>
                  <c:pt idx="13">
                    <c:v>1.2242265167245325</c:v>
                  </c:pt>
                  <c:pt idx="14">
                    <c:v>0.6217338788116914</c:v>
                  </c:pt>
                  <c:pt idx="15">
                    <c:v>0.66731563511956504</c:v>
                  </c:pt>
                  <c:pt idx="16">
                    <c:v>0.68922880231369521</c:v>
                  </c:pt>
                  <c:pt idx="17">
                    <c:v>1.6438880742626536</c:v>
                  </c:pt>
                  <c:pt idx="18">
                    <c:v>0.90217823709306333</c:v>
                  </c:pt>
                  <c:pt idx="19">
                    <c:v>0.94766943029136752</c:v>
                  </c:pt>
                  <c:pt idx="20">
                    <c:v>1.1443140230312152</c:v>
                  </c:pt>
                  <c:pt idx="21">
                    <c:v>0.63098315787732329</c:v>
                  </c:pt>
                  <c:pt idx="22">
                    <c:v>0.71906219404763727</c:v>
                  </c:pt>
                </c:numCache>
              </c:numRef>
            </c:minus>
          </c:errBars>
          <c:xVal>
            <c:numRef>
              <c:f>AsymvsCurrent!$F$3:$F$25</c:f>
              <c:numCache>
                <c:formatCode>General</c:formatCode>
                <c:ptCount val="23"/>
                <c:pt idx="0">
                  <c:v>0.38008333333333333</c:v>
                </c:pt>
                <c:pt idx="1">
                  <c:v>0.75691666666666668</c:v>
                </c:pt>
                <c:pt idx="2">
                  <c:v>1.0125833333333332</c:v>
                </c:pt>
                <c:pt idx="3">
                  <c:v>0.37737499999999996</c:v>
                </c:pt>
                <c:pt idx="4">
                  <c:v>0.50754166666666678</c:v>
                </c:pt>
                <c:pt idx="5">
                  <c:v>0.7572916666666667</c:v>
                </c:pt>
                <c:pt idx="6">
                  <c:v>0.10049999999999999</c:v>
                </c:pt>
                <c:pt idx="7">
                  <c:v>0.22699999999999998</c:v>
                </c:pt>
                <c:pt idx="8">
                  <c:v>0.45687499999999998</c:v>
                </c:pt>
                <c:pt idx="9">
                  <c:v>0.27937499999999998</c:v>
                </c:pt>
                <c:pt idx="10">
                  <c:v>0.61312499999999992</c:v>
                </c:pt>
                <c:pt idx="11">
                  <c:v>0.95649999999999991</c:v>
                </c:pt>
                <c:pt idx="12">
                  <c:v>0.60424999999999995</c:v>
                </c:pt>
                <c:pt idx="13">
                  <c:v>0.38700000000000001</c:v>
                </c:pt>
                <c:pt idx="14">
                  <c:v>0.56795833333333334</c:v>
                </c:pt>
                <c:pt idx="15">
                  <c:v>0.63087500000000007</c:v>
                </c:pt>
                <c:pt idx="16">
                  <c:v>0.89320833333333338</c:v>
                </c:pt>
                <c:pt idx="17">
                  <c:v>0.78341666666666665</c:v>
                </c:pt>
                <c:pt idx="18">
                  <c:v>0.94400000000000006</c:v>
                </c:pt>
                <c:pt idx="19">
                  <c:v>0.86858333333333326</c:v>
                </c:pt>
                <c:pt idx="20">
                  <c:v>0.36108333333333331</c:v>
                </c:pt>
                <c:pt idx="21">
                  <c:v>0.5102916666666667</c:v>
                </c:pt>
                <c:pt idx="22">
                  <c:v>0.10049999999999999</c:v>
                </c:pt>
              </c:numCache>
            </c:numRef>
          </c:xVal>
          <c:yVal>
            <c:numRef>
              <c:f>AsymvsCurrent!$G$3:$G$25</c:f>
              <c:numCache>
                <c:formatCode>General</c:formatCode>
                <c:ptCount val="23"/>
                <c:pt idx="0">
                  <c:v>16.570419765954423</c:v>
                </c:pt>
                <c:pt idx="1">
                  <c:v>17.050473776472259</c:v>
                </c:pt>
                <c:pt idx="2">
                  <c:v>17.375418107736767</c:v>
                </c:pt>
                <c:pt idx="3">
                  <c:v>17.370990666603493</c:v>
                </c:pt>
                <c:pt idx="4">
                  <c:v>16.621161226133509</c:v>
                </c:pt>
                <c:pt idx="5">
                  <c:v>16.740801629791065</c:v>
                </c:pt>
                <c:pt idx="6">
                  <c:v>17.115840716350025</c:v>
                </c:pt>
                <c:pt idx="7">
                  <c:v>17.802740796892024</c:v>
                </c:pt>
                <c:pt idx="8">
                  <c:v>18.055104941488604</c:v>
                </c:pt>
                <c:pt idx="9">
                  <c:v>16.613500260577059</c:v>
                </c:pt>
                <c:pt idx="10">
                  <c:v>20.148090680816793</c:v>
                </c:pt>
                <c:pt idx="11">
                  <c:v>18.678677689865921</c:v>
                </c:pt>
                <c:pt idx="12">
                  <c:v>16.692448003032169</c:v>
                </c:pt>
                <c:pt idx="13">
                  <c:v>18.742751219974416</c:v>
                </c:pt>
                <c:pt idx="14">
                  <c:v>15.288103472781541</c:v>
                </c:pt>
                <c:pt idx="15">
                  <c:v>17.073008954375325</c:v>
                </c:pt>
                <c:pt idx="16">
                  <c:v>16.766620078646895</c:v>
                </c:pt>
                <c:pt idx="17">
                  <c:v>16.783086179940305</c:v>
                </c:pt>
                <c:pt idx="18">
                  <c:v>16.938394845311979</c:v>
                </c:pt>
                <c:pt idx="19">
                  <c:v>17.068133794475767</c:v>
                </c:pt>
                <c:pt idx="20">
                  <c:v>16.124889846970198</c:v>
                </c:pt>
                <c:pt idx="21">
                  <c:v>17.347112332401572</c:v>
                </c:pt>
                <c:pt idx="22">
                  <c:v>13.664973705405789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68384"/>
        <c:axId val="127970304"/>
      </c:scatterChart>
      <c:valAx>
        <c:axId val="12796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Photocurrent (nA)</a:t>
                </a:r>
              </a:p>
            </c:rich>
          </c:tx>
          <c:layout>
            <c:manualLayout>
              <c:xMode val="edge"/>
              <c:yMode val="edge"/>
              <c:x val="0.41515785526809151"/>
              <c:y val="0.92859976805224931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7970304"/>
        <c:crosses val="autoZero"/>
        <c:crossBetween val="midCat"/>
        <c:minorUnit val="0.1"/>
      </c:valAx>
      <c:valAx>
        <c:axId val="12797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baseline="0" dirty="0"/>
                  <a:t> Polarization </a:t>
                </a:r>
                <a:r>
                  <a:rPr lang="en-US" sz="1400" b="0" dirty="0"/>
                  <a:t>%</a:t>
                </a:r>
              </a:p>
            </c:rich>
          </c:tx>
          <c:layout>
            <c:manualLayout>
              <c:xMode val="edge"/>
              <c:yMode val="edge"/>
              <c:x val="6.1927276779081858E-2"/>
              <c:y val="0.3203945209973753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796838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628794631803098"/>
          <c:y val="0.66499671916010494"/>
          <c:w val="0.14496522309711413"/>
          <c:h val="0.15799285505978444"/>
        </c:manualLayout>
      </c:layout>
      <c:overlay val="0"/>
    </c:legend>
    <c:plotVisOnly val="1"/>
    <c:dispBlanksAs val="gap"/>
    <c:showDLblsOverMax val="0"/>
  </c:chart>
  <c:externalData r:id="rId1">
    <c:autoUpdate val="1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129483814544"/>
          <c:y val="5.1400554097404488E-2"/>
          <c:w val="0.791492125984252"/>
          <c:h val="0.70005358705161858"/>
        </c:manualLayout>
      </c:layout>
      <c:scatterChart>
        <c:scatterStyle val="lineMarker"/>
        <c:varyColors val="0"/>
        <c:ser>
          <c:idx val="1"/>
          <c:order val="0"/>
          <c:tx>
            <c:v>Thick Bulk GaAs</c:v>
          </c:tx>
          <c:spPr>
            <a:ln w="28575">
              <a:noFill/>
            </a:ln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0.81386372657249939</c:v>
                  </c:pt>
                  <c:pt idx="1">
                    <c:v>0.40857859159305038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0.81386372657249939</c:v>
                  </c:pt>
                  <c:pt idx="1">
                    <c:v>0.40857859159305038</c:v>
                  </c:pt>
                </c:numCache>
              </c:numRef>
            </c:minus>
          </c:errBars>
          <c:xVal>
            <c:numRef>
              <c:f>Sheet1!$A$2:$A$3</c:f>
              <c:numCache>
                <c:formatCode>General</c:formatCode>
                <c:ptCount val="2"/>
                <c:pt idx="0">
                  <c:v>777.5</c:v>
                </c:pt>
                <c:pt idx="1">
                  <c:v>1560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33.412555076514899</c:v>
                </c:pt>
                <c:pt idx="1">
                  <c:v>16.788956270431608</c:v>
                </c:pt>
              </c:numCache>
            </c:numRef>
          </c:yVal>
          <c:smooth val="0"/>
        </c:ser>
        <c:ser>
          <c:idx val="0"/>
          <c:order val="1"/>
          <c:tx>
            <c:v>.32um Active Layer</c:v>
          </c:tx>
          <c:spPr>
            <a:ln w="28575">
              <a:noFill/>
            </a:ln>
          </c:spPr>
          <c:marker>
            <c:symbol val="diamond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Sheet1!$F$11:$F$14</c:f>
                <c:numCache>
                  <c:formatCode>General</c:formatCode>
                  <c:ptCount val="4"/>
                  <c:pt idx="0">
                    <c:v>1.0694079101394747</c:v>
                  </c:pt>
                  <c:pt idx="1">
                    <c:v>1.0576787469862823</c:v>
                  </c:pt>
                  <c:pt idx="2">
                    <c:v>1.0053992015263429</c:v>
                  </c:pt>
                  <c:pt idx="3">
                    <c:v>0.87506522818427668</c:v>
                  </c:pt>
                </c:numCache>
              </c:numRef>
            </c:plus>
            <c:minus>
              <c:numRef>
                <c:f>Sheet1!$F$11:$F$14</c:f>
                <c:numCache>
                  <c:formatCode>General</c:formatCode>
                  <c:ptCount val="4"/>
                  <c:pt idx="0">
                    <c:v>1.0694079101394747</c:v>
                  </c:pt>
                  <c:pt idx="1">
                    <c:v>1.0576787469862823</c:v>
                  </c:pt>
                  <c:pt idx="2">
                    <c:v>1.0053992015263429</c:v>
                  </c:pt>
                  <c:pt idx="3">
                    <c:v>0.87506522818427668</c:v>
                  </c:pt>
                </c:numCache>
              </c:numRef>
            </c:minus>
          </c:errBars>
          <c:xVal>
            <c:numRef>
              <c:f>Sheet1!$A$11:$A$14</c:f>
              <c:numCache>
                <c:formatCode>General</c:formatCode>
                <c:ptCount val="4"/>
                <c:pt idx="0">
                  <c:v>777.5</c:v>
                </c:pt>
                <c:pt idx="1">
                  <c:v>770</c:v>
                </c:pt>
                <c:pt idx="2">
                  <c:v>850</c:v>
                </c:pt>
                <c:pt idx="3">
                  <c:v>1560</c:v>
                </c:pt>
              </c:numCache>
            </c:numRef>
          </c:xVal>
          <c:yVal>
            <c:numRef>
              <c:f>Sheet1!$E$11:$E$14</c:f>
              <c:numCache>
                <c:formatCode>General</c:formatCode>
                <c:ptCount val="4"/>
                <c:pt idx="0">
                  <c:v>43.945736011749659</c:v>
                </c:pt>
                <c:pt idx="1">
                  <c:v>43.463542900459565</c:v>
                </c:pt>
                <c:pt idx="2">
                  <c:v>41.315388259819017</c:v>
                </c:pt>
                <c:pt idx="3">
                  <c:v>35.951717439711942</c:v>
                </c:pt>
              </c:numCache>
            </c:numRef>
          </c:yVal>
          <c:smooth val="0"/>
        </c:ser>
        <c:ser>
          <c:idx val="2"/>
          <c:order val="2"/>
          <c:tx>
            <c:v>.18um Active Layer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Sheet1!$P$11:$P$14</c:f>
                <c:numCache>
                  <c:formatCode>General</c:formatCode>
                  <c:ptCount val="4"/>
                  <c:pt idx="0">
                    <c:v>1.036952640693404</c:v>
                  </c:pt>
                  <c:pt idx="1">
                    <c:v>1.0196907435524527</c:v>
                  </c:pt>
                  <c:pt idx="2">
                    <c:v>1.076781696550311</c:v>
                  </c:pt>
                  <c:pt idx="3">
                    <c:v>0.98101533105036809</c:v>
                  </c:pt>
                </c:numCache>
              </c:numRef>
            </c:plus>
            <c:minus>
              <c:numRef>
                <c:f>Sheet1!$P$11:$P$14</c:f>
                <c:numCache>
                  <c:formatCode>General</c:formatCode>
                  <c:ptCount val="4"/>
                  <c:pt idx="0">
                    <c:v>1.036952640693404</c:v>
                  </c:pt>
                  <c:pt idx="1">
                    <c:v>1.0196907435524527</c:v>
                  </c:pt>
                  <c:pt idx="2">
                    <c:v>1.076781696550311</c:v>
                  </c:pt>
                  <c:pt idx="3">
                    <c:v>0.98101533105036809</c:v>
                  </c:pt>
                </c:numCache>
              </c:numRef>
            </c:minus>
          </c:errBars>
          <c:xVal>
            <c:numRef>
              <c:f>Sheet1!$K$11:$K$14</c:f>
              <c:numCache>
                <c:formatCode>General</c:formatCode>
                <c:ptCount val="4"/>
                <c:pt idx="0">
                  <c:v>777.5</c:v>
                </c:pt>
                <c:pt idx="1">
                  <c:v>770</c:v>
                </c:pt>
                <c:pt idx="2">
                  <c:v>850</c:v>
                </c:pt>
                <c:pt idx="3">
                  <c:v>1560</c:v>
                </c:pt>
              </c:numCache>
            </c:numRef>
          </c:xVal>
          <c:yVal>
            <c:numRef>
              <c:f>Sheet1!$O$11:$O$14</c:f>
              <c:numCache>
                <c:formatCode>General</c:formatCode>
                <c:ptCount val="4"/>
                <c:pt idx="0">
                  <c:v>42.612031553513049</c:v>
                </c:pt>
                <c:pt idx="1">
                  <c:v>41.902646041597571</c:v>
                </c:pt>
                <c:pt idx="2">
                  <c:v>44.248742123466151</c:v>
                </c:pt>
                <c:pt idx="3">
                  <c:v>40.268472544653434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46848"/>
        <c:axId val="128448768"/>
      </c:scatterChart>
      <c:valAx>
        <c:axId val="128446848"/>
        <c:scaling>
          <c:orientation val="minMax"/>
          <c:max val="1600"/>
          <c:min val="70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8448768"/>
        <c:crosses val="autoZero"/>
        <c:crossBetween val="midCat"/>
        <c:minorUnit val="100"/>
      </c:valAx>
      <c:valAx>
        <c:axId val="128448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Polarization</a:t>
                </a:r>
                <a:r>
                  <a:rPr lang="en-US" sz="1200" baseline="0"/>
                  <a:t> (%)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2844684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859864391951002"/>
          <c:y val="0.5108133430995544"/>
          <c:w val="0.33140135608048993"/>
          <c:h val="0.249597448574742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QE %, 780nm</a:t>
            </a:r>
          </a:p>
        </c:rich>
      </c:tx>
      <c:layout>
        <c:manualLayout>
          <c:xMode val="edge"/>
          <c:yMode val="edge"/>
          <c:x val="0.5970992327882092"/>
          <c:y val="0.88888888888888884"/>
        </c:manualLayout>
      </c:layout>
      <c:overlay val="1"/>
    </c:title>
    <c:autoTitleDeleted val="0"/>
    <c:view3D>
      <c:rotX val="9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5.0925925925925923E-2"/>
          <c:w val="0.51427690288713857"/>
          <c:h val="0.73087926509186363"/>
        </c:manualLayout>
      </c:layout>
      <c:surfaceChart>
        <c:wireframe val="0"/>
        <c:ser>
          <c:idx val="0"/>
          <c:order val="0"/>
          <c:tx>
            <c:strRef>
              <c:f>'QE Tue, 05-25-2010 at 07-47 PM'!$B$45</c:f>
              <c:strCache>
                <c:ptCount val="1"/>
                <c:pt idx="0">
                  <c:v>2.54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PM'!$C$45:$Z$45</c:f>
              <c:numCache>
                <c:formatCode>General</c:formatCode>
                <c:ptCount val="24"/>
                <c:pt idx="0">
                  <c:v>1.3470617594680307E-3</c:v>
                </c:pt>
                <c:pt idx="1">
                  <c:v>1.5653008154712393E-3</c:v>
                </c:pt>
                <c:pt idx="2">
                  <c:v>1.866320203061861E-3</c:v>
                </c:pt>
                <c:pt idx="3">
                  <c:v>2.4156805854147366E-3</c:v>
                </c:pt>
                <c:pt idx="4">
                  <c:v>2.5285628557612356E-3</c:v>
                </c:pt>
                <c:pt idx="5">
                  <c:v>2.9951429065266841E-3</c:v>
                </c:pt>
                <c:pt idx="6">
                  <c:v>3.7702678295725551E-3</c:v>
                </c:pt>
                <c:pt idx="7">
                  <c:v>4.4174595128923834E-3</c:v>
                </c:pt>
                <c:pt idx="8">
                  <c:v>5.0345492574531431E-3</c:v>
                </c:pt>
                <c:pt idx="9">
                  <c:v>5.7268938489115724E-3</c:v>
                </c:pt>
                <c:pt idx="10">
                  <c:v>5.7344193336013524E-3</c:v>
                </c:pt>
                <c:pt idx="11">
                  <c:v>5.7795722417399433E-3</c:v>
                </c:pt>
                <c:pt idx="12">
                  <c:v>5.42587446132095E-3</c:v>
                </c:pt>
                <c:pt idx="13">
                  <c:v>4.7937337473806822E-3</c:v>
                </c:pt>
                <c:pt idx="14">
                  <c:v>4.2443733650277824E-3</c:v>
                </c:pt>
                <c:pt idx="15">
                  <c:v>2.8070057892825451E-3</c:v>
                </c:pt>
                <c:pt idx="16">
                  <c:v>2.7994803045927811E-3</c:v>
                </c:pt>
                <c:pt idx="17">
                  <c:v>2.1146611978241155E-3</c:v>
                </c:pt>
                <c:pt idx="18">
                  <c:v>1.8061163255437449E-3</c:v>
                </c:pt>
                <c:pt idx="19">
                  <c:v>1.6706576011279617E-3</c:v>
                </c:pt>
                <c:pt idx="20">
                  <c:v>1.5427243614019345E-3</c:v>
                </c:pt>
                <c:pt idx="21">
                  <c:v>1.7459124480256041E-3</c:v>
                </c:pt>
                <c:pt idx="22">
                  <c:v>1.7684889020949082E-3</c:v>
                </c:pt>
                <c:pt idx="23">
                  <c:v>2.8446332127314037E-3</c:v>
                </c:pt>
              </c:numCache>
            </c:numRef>
          </c:val>
        </c:ser>
        <c:ser>
          <c:idx val="1"/>
          <c:order val="1"/>
          <c:tx>
            <c:strRef>
              <c:f>'QE Tue, 05-25-2010 at 07-47 PM'!$B$46</c:f>
              <c:strCache>
                <c:ptCount val="1"/>
                <c:pt idx="0">
                  <c:v>3.175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PM'!$C$46:$Z$46</c:f>
              <c:numCache>
                <c:formatCode>General</c:formatCode>
                <c:ptCount val="24"/>
                <c:pt idx="0">
                  <c:v>1.5653008154712393E-3</c:v>
                </c:pt>
                <c:pt idx="1">
                  <c:v>1.8738456877516181E-3</c:v>
                </c:pt>
                <c:pt idx="2">
                  <c:v>2.4608334935533297E-3</c:v>
                </c:pt>
                <c:pt idx="3">
                  <c:v>3.5068758654307392E-3</c:v>
                </c:pt>
                <c:pt idx="4">
                  <c:v>4.0336597937144121E-3</c:v>
                </c:pt>
                <c:pt idx="5">
                  <c:v>4.5152908138593514E-3</c:v>
                </c:pt>
                <c:pt idx="6">
                  <c:v>6.3816110169212072E-3</c:v>
                </c:pt>
                <c:pt idx="7">
                  <c:v>7.8415550467356866E-3</c:v>
                </c:pt>
                <c:pt idx="8">
                  <c:v>8.5865780310224755E-3</c:v>
                </c:pt>
                <c:pt idx="9">
                  <c:v>1.088937634609074E-2</c:v>
                </c:pt>
                <c:pt idx="10">
                  <c:v>1.1265650580579004E-2</c:v>
                </c:pt>
                <c:pt idx="11">
                  <c:v>1.1280701549958666E-2</c:v>
                </c:pt>
                <c:pt idx="12">
                  <c:v>9.6476713722794157E-3</c:v>
                </c:pt>
                <c:pt idx="13">
                  <c:v>9.1058364746163887E-3</c:v>
                </c:pt>
                <c:pt idx="14">
                  <c:v>8.1952528271546747E-3</c:v>
                </c:pt>
                <c:pt idx="15">
                  <c:v>4.9893963493145947E-3</c:v>
                </c:pt>
                <c:pt idx="16">
                  <c:v>4.5453927526184126E-3</c:v>
                </c:pt>
                <c:pt idx="17">
                  <c:v>3.612232651087479E-3</c:v>
                </c:pt>
                <c:pt idx="18">
                  <c:v>2.5511393098305202E-3</c:v>
                </c:pt>
                <c:pt idx="19">
                  <c:v>1.8964221418209296E-3</c:v>
                </c:pt>
                <c:pt idx="20">
                  <c:v>1.7383869633358533E-3</c:v>
                </c:pt>
                <c:pt idx="21">
                  <c:v>1.6104537236098383E-3</c:v>
                </c:pt>
                <c:pt idx="22">
                  <c:v>1.6104537236098383E-3</c:v>
                </c:pt>
                <c:pt idx="23">
                  <c:v>1.6104537236098383E-3</c:v>
                </c:pt>
              </c:numCache>
            </c:numRef>
          </c:val>
        </c:ser>
        <c:ser>
          <c:idx val="2"/>
          <c:order val="2"/>
          <c:tx>
            <c:strRef>
              <c:f>'QE Tue, 05-25-2010 at 07-47 PM'!$B$47</c:f>
              <c:strCache>
                <c:ptCount val="1"/>
                <c:pt idx="0">
                  <c:v>3.81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PM'!$C$47:$Z$47</c:f>
              <c:numCache>
                <c:formatCode>General</c:formatCode>
                <c:ptCount val="24"/>
                <c:pt idx="0">
                  <c:v>1.9265240805799769E-3</c:v>
                </c:pt>
                <c:pt idx="1">
                  <c:v>2.5059864016919423E-3</c:v>
                </c:pt>
                <c:pt idx="2">
                  <c:v>3.1381271156322495E-3</c:v>
                </c:pt>
                <c:pt idx="3">
                  <c:v>5.3205176756642315E-3</c:v>
                </c:pt>
                <c:pt idx="4">
                  <c:v>5.4108234919414801E-3</c:v>
                </c:pt>
                <c:pt idx="5">
                  <c:v>6.9384968839639001E-3</c:v>
                </c:pt>
                <c:pt idx="6">
                  <c:v>1.3071766906122734E-2</c:v>
                </c:pt>
                <c:pt idx="7">
                  <c:v>1.4155436701448938E-2</c:v>
                </c:pt>
                <c:pt idx="8">
                  <c:v>3.244988998226922E-2</c:v>
                </c:pt>
                <c:pt idx="9">
                  <c:v>0.21402478457693319</c:v>
                </c:pt>
                <c:pt idx="10">
                  <c:v>0.21620717513696519</c:v>
                </c:pt>
                <c:pt idx="11">
                  <c:v>0.23487037716758233</c:v>
                </c:pt>
                <c:pt idx="12">
                  <c:v>0.2304303412006215</c:v>
                </c:pt>
                <c:pt idx="13">
                  <c:v>0.16089486266718711</c:v>
                </c:pt>
                <c:pt idx="14">
                  <c:v>5.9120207722798114E-2</c:v>
                </c:pt>
                <c:pt idx="15">
                  <c:v>2.0198400907330577E-2</c:v>
                </c:pt>
                <c:pt idx="16">
                  <c:v>9.6852987957282768E-3</c:v>
                </c:pt>
                <c:pt idx="17">
                  <c:v>6.4493403791291088E-3</c:v>
                </c:pt>
                <c:pt idx="18">
                  <c:v>4.4174595128923834E-3</c:v>
                </c:pt>
                <c:pt idx="19">
                  <c:v>3.1607035697015528E-3</c:v>
                </c:pt>
                <c:pt idx="20">
                  <c:v>2.4307315547942832E-3</c:v>
                </c:pt>
                <c:pt idx="21">
                  <c:v>1.7684889020949082E-3</c:v>
                </c:pt>
                <c:pt idx="22">
                  <c:v>1.7609634174051351E-3</c:v>
                </c:pt>
                <c:pt idx="23">
                  <c:v>1.6255046929893554E-3</c:v>
                </c:pt>
              </c:numCache>
            </c:numRef>
          </c:val>
        </c:ser>
        <c:ser>
          <c:idx val="3"/>
          <c:order val="3"/>
          <c:tx>
            <c:strRef>
              <c:f>'QE Tue, 05-25-2010 at 07-47 PM'!$B$48</c:f>
              <c:strCache>
                <c:ptCount val="1"/>
                <c:pt idx="0">
                  <c:v>4.445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PM'!$C$48:$Z$48</c:f>
              <c:numCache>
                <c:formatCode>General</c:formatCode>
                <c:ptCount val="24"/>
                <c:pt idx="0">
                  <c:v>2.8897861208699652E-3</c:v>
                </c:pt>
                <c:pt idx="1">
                  <c:v>3.4391465032228494E-3</c:v>
                </c:pt>
                <c:pt idx="2">
                  <c:v>4.3948830588230719E-3</c:v>
                </c:pt>
                <c:pt idx="3">
                  <c:v>7.4201279041088593E-3</c:v>
                </c:pt>
                <c:pt idx="4">
                  <c:v>7.4652808122474103E-3</c:v>
                </c:pt>
                <c:pt idx="5">
                  <c:v>1.0498051142222921E-2</c:v>
                </c:pt>
                <c:pt idx="6">
                  <c:v>0.11700623595647518</c:v>
                </c:pt>
                <c:pt idx="7">
                  <c:v>0.27069168429086632</c:v>
                </c:pt>
                <c:pt idx="8">
                  <c:v>0.93496621785646949</c:v>
                </c:pt>
                <c:pt idx="9">
                  <c:v>1.2673668766034136</c:v>
                </c:pt>
                <c:pt idx="10">
                  <c:v>1.2689472283882643</c:v>
                </c:pt>
                <c:pt idx="11">
                  <c:v>1.4123829665751961</c:v>
                </c:pt>
                <c:pt idx="12">
                  <c:v>1.356844889564726</c:v>
                </c:pt>
                <c:pt idx="13">
                  <c:v>1.2239448299434659</c:v>
                </c:pt>
                <c:pt idx="14">
                  <c:v>0.79386337992336276</c:v>
                </c:pt>
                <c:pt idx="15">
                  <c:v>0.13968804681142907</c:v>
                </c:pt>
                <c:pt idx="16">
                  <c:v>5.8029012442781996E-2</c:v>
                </c:pt>
                <c:pt idx="17">
                  <c:v>6.915920429894566E-3</c:v>
                </c:pt>
                <c:pt idx="18">
                  <c:v>4.8388866555192384E-3</c:v>
                </c:pt>
                <c:pt idx="19">
                  <c:v>4.8539376248987699E-3</c:v>
                </c:pt>
                <c:pt idx="20">
                  <c:v>3.3563661716354285E-3</c:v>
                </c:pt>
                <c:pt idx="21">
                  <c:v>2.7091744883156192E-3</c:v>
                </c:pt>
                <c:pt idx="22">
                  <c:v>2.1598141059627081E-3</c:v>
                </c:pt>
                <c:pt idx="23">
                  <c:v>1.7383869633358533E-3</c:v>
                </c:pt>
              </c:numCache>
            </c:numRef>
          </c:val>
        </c:ser>
        <c:ser>
          <c:idx val="4"/>
          <c:order val="4"/>
          <c:tx>
            <c:strRef>
              <c:f>'QE Tue, 05-25-2010 at 07-47 PM'!$B$49</c:f>
              <c:strCache>
                <c:ptCount val="1"/>
                <c:pt idx="0">
                  <c:v>5.08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PM'!$C$49:$Z$49</c:f>
              <c:numCache>
                <c:formatCode>General</c:formatCode>
                <c:ptCount val="24"/>
                <c:pt idx="0">
                  <c:v>3.4316210185330966E-3</c:v>
                </c:pt>
                <c:pt idx="1">
                  <c:v>5.2226863746972808E-3</c:v>
                </c:pt>
                <c:pt idx="2">
                  <c:v>5.6817409407729814E-3</c:v>
                </c:pt>
                <c:pt idx="3">
                  <c:v>1.0663611805397762E-2</c:v>
                </c:pt>
                <c:pt idx="4">
                  <c:v>1.0708764713536361E-2</c:v>
                </c:pt>
                <c:pt idx="5">
                  <c:v>8.6648430717960356E-2</c:v>
                </c:pt>
                <c:pt idx="6">
                  <c:v>0.60000689431500664</c:v>
                </c:pt>
                <c:pt idx="7">
                  <c:v>1.1035370749072244</c:v>
                </c:pt>
                <c:pt idx="8">
                  <c:v>1.2311692952456275</c:v>
                </c:pt>
                <c:pt idx="9">
                  <c:v>1.3025861449515277</c:v>
                </c:pt>
                <c:pt idx="10">
                  <c:v>1.2954369344962462</c:v>
                </c:pt>
                <c:pt idx="11">
                  <c:v>1.3490936403342613</c:v>
                </c:pt>
                <c:pt idx="12">
                  <c:v>1.3600055931344275</c:v>
                </c:pt>
                <c:pt idx="13">
                  <c:v>1.3581994768088841</c:v>
                </c:pt>
                <c:pt idx="14">
                  <c:v>1.3705412717000991</c:v>
                </c:pt>
                <c:pt idx="15">
                  <c:v>1.0206814884728994</c:v>
                </c:pt>
                <c:pt idx="16">
                  <c:v>1.0224123499515541</c:v>
                </c:pt>
                <c:pt idx="17">
                  <c:v>2.6301568990730544E-2</c:v>
                </c:pt>
                <c:pt idx="18">
                  <c:v>2.1741125268732626E-2</c:v>
                </c:pt>
                <c:pt idx="19">
                  <c:v>7.7587747151482934E-3</c:v>
                </c:pt>
                <c:pt idx="20">
                  <c:v>5.282890252215405E-3</c:v>
                </c:pt>
                <c:pt idx="21">
                  <c:v>2.7392764270746544E-3</c:v>
                </c:pt>
                <c:pt idx="22">
                  <c:v>2.7242254576951438E-3</c:v>
                </c:pt>
                <c:pt idx="23">
                  <c:v>2.1748650753422392E-3</c:v>
                </c:pt>
              </c:numCache>
            </c:numRef>
          </c:val>
        </c:ser>
        <c:ser>
          <c:idx val="5"/>
          <c:order val="5"/>
          <c:tx>
            <c:strRef>
              <c:f>'QE Tue, 05-25-2010 at 07-47 PM'!$B$50</c:f>
              <c:strCache>
                <c:ptCount val="1"/>
                <c:pt idx="0">
                  <c:v>5.715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PM'!$C$50:$Z$50</c:f>
              <c:numCache>
                <c:formatCode>General</c:formatCode>
                <c:ptCount val="24"/>
                <c:pt idx="0">
                  <c:v>4.6432240535853424E-3</c:v>
                </c:pt>
                <c:pt idx="1">
                  <c:v>5.6140115785650452E-3</c:v>
                </c:pt>
                <c:pt idx="2">
                  <c:v>7.3975514500395304E-3</c:v>
                </c:pt>
                <c:pt idx="3">
                  <c:v>0.11976808883761852</c:v>
                </c:pt>
                <c:pt idx="4">
                  <c:v>0.12123555835212324</c:v>
                </c:pt>
                <c:pt idx="5">
                  <c:v>0.70107415369856219</c:v>
                </c:pt>
                <c:pt idx="6">
                  <c:v>1.0194021560756394</c:v>
                </c:pt>
                <c:pt idx="7">
                  <c:v>1.0486762915188272</c:v>
                </c:pt>
                <c:pt idx="8">
                  <c:v>1.054245150189254</c:v>
                </c:pt>
                <c:pt idx="9">
                  <c:v>1.1084286399555661</c:v>
                </c:pt>
                <c:pt idx="10">
                  <c:v>1.1321339167283333</c:v>
                </c:pt>
                <c:pt idx="11">
                  <c:v>1.1407882241215686</c:v>
                </c:pt>
                <c:pt idx="12">
                  <c:v>1.158623622836302</c:v>
                </c:pt>
                <c:pt idx="13">
                  <c:v>1.1591504067645861</c:v>
                </c:pt>
                <c:pt idx="14">
                  <c:v>0.96755156656315777</c:v>
                </c:pt>
                <c:pt idx="15">
                  <c:v>1.1495930412085831</c:v>
                </c:pt>
                <c:pt idx="16">
                  <c:v>1.1341657975945638</c:v>
                </c:pt>
                <c:pt idx="17">
                  <c:v>0.85436827682908456</c:v>
                </c:pt>
                <c:pt idx="18">
                  <c:v>3.1689816028602893E-2</c:v>
                </c:pt>
                <c:pt idx="19">
                  <c:v>2.0702608381544991E-2</c:v>
                </c:pt>
                <c:pt idx="20">
                  <c:v>7.2620927256237923E-3</c:v>
                </c:pt>
                <c:pt idx="21">
                  <c:v>3.5369778041898009E-3</c:v>
                </c:pt>
                <c:pt idx="22">
                  <c:v>3.4090445644637882E-3</c:v>
                </c:pt>
                <c:pt idx="23">
                  <c:v>2.4984609170021592E-3</c:v>
                </c:pt>
              </c:numCache>
            </c:numRef>
          </c:val>
        </c:ser>
        <c:ser>
          <c:idx val="6"/>
          <c:order val="6"/>
          <c:tx>
            <c:strRef>
              <c:f>'QE Tue, 05-25-2010 at 07-47 PM'!$B$51</c:f>
              <c:strCache>
                <c:ptCount val="1"/>
                <c:pt idx="0">
                  <c:v>6.35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PM'!$C$51:$Z$51</c:f>
              <c:numCache>
                <c:formatCode>General</c:formatCode>
                <c:ptCount val="24"/>
                <c:pt idx="0">
                  <c:v>5.8473016039478527E-3</c:v>
                </c:pt>
                <c:pt idx="1">
                  <c:v>6.3816110169212072E-3</c:v>
                </c:pt>
                <c:pt idx="2">
                  <c:v>8.5188486688145739E-3</c:v>
                </c:pt>
                <c:pt idx="3">
                  <c:v>0.6383868662328106</c:v>
                </c:pt>
                <c:pt idx="4">
                  <c:v>0.6381611016921177</c:v>
                </c:pt>
                <c:pt idx="5">
                  <c:v>0.94775954182907163</c:v>
                </c:pt>
                <c:pt idx="6">
                  <c:v>0.91321756710304758</c:v>
                </c:pt>
                <c:pt idx="7">
                  <c:v>0.90147781098701341</c:v>
                </c:pt>
                <c:pt idx="8">
                  <c:v>0.93127873035848963</c:v>
                </c:pt>
                <c:pt idx="9">
                  <c:v>0.91163721531820063</c:v>
                </c:pt>
                <c:pt idx="10">
                  <c:v>0.89508114900071256</c:v>
                </c:pt>
                <c:pt idx="11">
                  <c:v>0.92036677755832486</c:v>
                </c:pt>
                <c:pt idx="12">
                  <c:v>0.88514750921022156</c:v>
                </c:pt>
                <c:pt idx="13">
                  <c:v>0.92081830663971165</c:v>
                </c:pt>
                <c:pt idx="14">
                  <c:v>0.92796751709498804</c:v>
                </c:pt>
                <c:pt idx="15">
                  <c:v>0.95189855840844695</c:v>
                </c:pt>
                <c:pt idx="16">
                  <c:v>0.84390785311031102</c:v>
                </c:pt>
                <c:pt idx="17">
                  <c:v>0.56569068412967938</c:v>
                </c:pt>
                <c:pt idx="18">
                  <c:v>0.69151678814254947</c:v>
                </c:pt>
                <c:pt idx="19">
                  <c:v>0.36310463628118705</c:v>
                </c:pt>
                <c:pt idx="20">
                  <c:v>6.4041874709904693E-3</c:v>
                </c:pt>
                <c:pt idx="21">
                  <c:v>4.6281730842058074E-3</c:v>
                </c:pt>
                <c:pt idx="22">
                  <c:v>3.2058564778401212E-3</c:v>
                </c:pt>
                <c:pt idx="23">
                  <c:v>3.2284329319094314E-3</c:v>
                </c:pt>
              </c:numCache>
            </c:numRef>
          </c:val>
        </c:ser>
        <c:ser>
          <c:idx val="7"/>
          <c:order val="7"/>
          <c:tx>
            <c:strRef>
              <c:f>'QE Tue, 05-25-2010 at 07-47 PM'!$B$52</c:f>
              <c:strCache>
                <c:ptCount val="1"/>
                <c:pt idx="0">
                  <c:v>6.985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PM'!$C$52:$Z$52</c:f>
              <c:numCache>
                <c:formatCode>General</c:formatCode>
                <c:ptCount val="24"/>
                <c:pt idx="0">
                  <c:v>6.3590345628518783E-3</c:v>
                </c:pt>
                <c:pt idx="1">
                  <c:v>7.1567359399670226E-3</c:v>
                </c:pt>
                <c:pt idx="2">
                  <c:v>2.3020457665992769E-2</c:v>
                </c:pt>
                <c:pt idx="3">
                  <c:v>0.75307525290484389</c:v>
                </c:pt>
                <c:pt idx="4">
                  <c:v>0.79311083145438965</c:v>
                </c:pt>
                <c:pt idx="5">
                  <c:v>0.75698850494351821</c:v>
                </c:pt>
                <c:pt idx="6">
                  <c:v>0.68978592666391281</c:v>
                </c:pt>
                <c:pt idx="7">
                  <c:v>0.69279612053981565</c:v>
                </c:pt>
                <c:pt idx="8">
                  <c:v>0.65705006826343282</c:v>
                </c:pt>
                <c:pt idx="9">
                  <c:v>0.67556276060025156</c:v>
                </c:pt>
                <c:pt idx="10">
                  <c:v>0.69377443354949386</c:v>
                </c:pt>
                <c:pt idx="11">
                  <c:v>0.68865710396044411</c:v>
                </c:pt>
                <c:pt idx="12">
                  <c:v>0.70280501517720362</c:v>
                </c:pt>
                <c:pt idx="13">
                  <c:v>0.69038796543909009</c:v>
                </c:pt>
                <c:pt idx="14">
                  <c:v>0.707771835072452</c:v>
                </c:pt>
                <c:pt idx="15">
                  <c:v>0.54680171755836771</c:v>
                </c:pt>
                <c:pt idx="16">
                  <c:v>0.51594723033032563</c:v>
                </c:pt>
                <c:pt idx="17">
                  <c:v>0.76820147713126574</c:v>
                </c:pt>
                <c:pt idx="18">
                  <c:v>0.78942334395640457</c:v>
                </c:pt>
                <c:pt idx="19">
                  <c:v>0.85173435718766322</c:v>
                </c:pt>
                <c:pt idx="20">
                  <c:v>0.12076897830135729</c:v>
                </c:pt>
                <c:pt idx="21">
                  <c:v>5.4710273694595878E-3</c:v>
                </c:pt>
                <c:pt idx="22">
                  <c:v>5.4785528541493114E-3</c:v>
                </c:pt>
                <c:pt idx="23">
                  <c:v>3.9057265539883387E-3</c:v>
                </c:pt>
              </c:numCache>
            </c:numRef>
          </c:val>
        </c:ser>
        <c:ser>
          <c:idx val="8"/>
          <c:order val="8"/>
          <c:tx>
            <c:strRef>
              <c:f>'QE Tue, 05-25-2010 at 07-47 PM'!$B$53</c:f>
              <c:strCache>
                <c:ptCount val="1"/>
                <c:pt idx="0">
                  <c:v>7.62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PM'!$C$53:$Z$53</c:f>
              <c:numCache>
                <c:formatCode>General</c:formatCode>
                <c:ptCount val="24"/>
                <c:pt idx="0">
                  <c:v>7.1341594858977649E-3</c:v>
                </c:pt>
                <c:pt idx="1">
                  <c:v>0.19408225014905311</c:v>
                </c:pt>
                <c:pt idx="2">
                  <c:v>0.20815490651891469</c:v>
                </c:pt>
                <c:pt idx="3">
                  <c:v>0.65426563892821565</c:v>
                </c:pt>
                <c:pt idx="4">
                  <c:v>0.65727583280412882</c:v>
                </c:pt>
                <c:pt idx="5">
                  <c:v>0.62190605476222349</c:v>
                </c:pt>
                <c:pt idx="6">
                  <c:v>0.5784087532553821</c:v>
                </c:pt>
                <c:pt idx="7">
                  <c:v>0.51790385634966463</c:v>
                </c:pt>
                <c:pt idx="8">
                  <c:v>0.54732850148664736</c:v>
                </c:pt>
                <c:pt idx="9">
                  <c:v>0.54951089204667924</c:v>
                </c:pt>
                <c:pt idx="10">
                  <c:v>0.57697891116432365</c:v>
                </c:pt>
                <c:pt idx="11">
                  <c:v>0.60301708819091226</c:v>
                </c:pt>
                <c:pt idx="12">
                  <c:v>0.5771294208581228</c:v>
                </c:pt>
                <c:pt idx="13">
                  <c:v>0.57231311065666857</c:v>
                </c:pt>
                <c:pt idx="14">
                  <c:v>0.55327363439156263</c:v>
                </c:pt>
                <c:pt idx="15">
                  <c:v>0.31960733477434378</c:v>
                </c:pt>
                <c:pt idx="16">
                  <c:v>0.31757545390810582</c:v>
                </c:pt>
                <c:pt idx="17">
                  <c:v>0.6319149493996119</c:v>
                </c:pt>
                <c:pt idx="18">
                  <c:v>0.65509344224409682</c:v>
                </c:pt>
                <c:pt idx="19">
                  <c:v>0.80447431333593566</c:v>
                </c:pt>
                <c:pt idx="20">
                  <c:v>1.2680441702254927E-2</c:v>
                </c:pt>
                <c:pt idx="21">
                  <c:v>6.1332700221589124E-3</c:v>
                </c:pt>
                <c:pt idx="22">
                  <c:v>6.1407955068486803E-3</c:v>
                </c:pt>
                <c:pt idx="23">
                  <c:v>4.5905456607569757E-3</c:v>
                </c:pt>
              </c:numCache>
            </c:numRef>
          </c:val>
        </c:ser>
        <c:ser>
          <c:idx val="9"/>
          <c:order val="9"/>
          <c:tx>
            <c:strRef>
              <c:f>'QE Tue, 05-25-2010 at 07-47 PM'!$B$54</c:f>
              <c:strCache>
                <c:ptCount val="1"/>
                <c:pt idx="0">
                  <c:v>8.255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PM'!$C$54:$Z$54</c:f>
              <c:numCache>
                <c:formatCode>General</c:formatCode>
                <c:ptCount val="24"/>
                <c:pt idx="0">
                  <c:v>8.3006096128114618E-3</c:v>
                </c:pt>
                <c:pt idx="1">
                  <c:v>2.9251558989118631E-2</c:v>
                </c:pt>
                <c:pt idx="2">
                  <c:v>0.41247181584605136</c:v>
                </c:pt>
                <c:pt idx="3">
                  <c:v>0.5592187672964769</c:v>
                </c:pt>
                <c:pt idx="4">
                  <c:v>0.55455296678882227</c:v>
                </c:pt>
                <c:pt idx="5">
                  <c:v>0.49246771809825834</c:v>
                </c:pt>
                <c:pt idx="6">
                  <c:v>0.46996651887586066</c:v>
                </c:pt>
                <c:pt idx="7">
                  <c:v>0.46921397040688106</c:v>
                </c:pt>
                <c:pt idx="8">
                  <c:v>0.45476503980253125</c:v>
                </c:pt>
                <c:pt idx="9">
                  <c:v>0.47049330280414131</c:v>
                </c:pt>
                <c:pt idx="10">
                  <c:v>0.48035168774773584</c:v>
                </c:pt>
                <c:pt idx="11">
                  <c:v>0.50924954895643348</c:v>
                </c:pt>
                <c:pt idx="12">
                  <c:v>0.49239246325136177</c:v>
                </c:pt>
                <c:pt idx="13">
                  <c:v>0.49592944105555115</c:v>
                </c:pt>
                <c:pt idx="14">
                  <c:v>0.43700489593468927</c:v>
                </c:pt>
                <c:pt idx="15">
                  <c:v>0.30026683912164703</c:v>
                </c:pt>
                <c:pt idx="16">
                  <c:v>0.30508314932309488</c:v>
                </c:pt>
                <c:pt idx="17">
                  <c:v>0.39027163601124082</c:v>
                </c:pt>
                <c:pt idx="18">
                  <c:v>0.57637687238914626</c:v>
                </c:pt>
                <c:pt idx="19">
                  <c:v>0.68730251671628628</c:v>
                </c:pt>
                <c:pt idx="20">
                  <c:v>0.4821578040732778</c:v>
                </c:pt>
                <c:pt idx="21">
                  <c:v>6.3289326240928154E-3</c:v>
                </c:pt>
                <c:pt idx="22">
                  <c:v>6.4643913485085943E-3</c:v>
                </c:pt>
                <c:pt idx="23">
                  <c:v>4.8614631095885534E-3</c:v>
                </c:pt>
              </c:numCache>
            </c:numRef>
          </c:val>
        </c:ser>
        <c:ser>
          <c:idx val="10"/>
          <c:order val="10"/>
          <c:tx>
            <c:strRef>
              <c:f>'QE Tue, 05-25-2010 at 07-47 PM'!$B$55</c:f>
              <c:strCache>
                <c:ptCount val="1"/>
                <c:pt idx="0">
                  <c:v>8.89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PM'!$C$55:$Z$55</c:f>
              <c:numCache>
                <c:formatCode>General</c:formatCode>
                <c:ptCount val="24"/>
                <c:pt idx="0">
                  <c:v>3.0094413274372386E-2</c:v>
                </c:pt>
                <c:pt idx="1">
                  <c:v>0.14149416313697297</c:v>
                </c:pt>
                <c:pt idx="2">
                  <c:v>0.50849700048745716</c:v>
                </c:pt>
                <c:pt idx="3">
                  <c:v>0.43730591532227869</c:v>
                </c:pt>
                <c:pt idx="4">
                  <c:v>0.44279951914580407</c:v>
                </c:pt>
                <c:pt idx="5">
                  <c:v>0.41743863574129431</c:v>
                </c:pt>
                <c:pt idx="6">
                  <c:v>0.39727033677272411</c:v>
                </c:pt>
                <c:pt idx="7">
                  <c:v>0.38778822606361973</c:v>
                </c:pt>
                <c:pt idx="8">
                  <c:v>0.41585828395644719</c:v>
                </c:pt>
                <c:pt idx="9">
                  <c:v>0.41924475206683776</c:v>
                </c:pt>
                <c:pt idx="10">
                  <c:v>0.43896152195402643</c:v>
                </c:pt>
                <c:pt idx="11">
                  <c:v>0.43572556353742675</c:v>
                </c:pt>
                <c:pt idx="12">
                  <c:v>0.41435318701849189</c:v>
                </c:pt>
                <c:pt idx="13">
                  <c:v>0.38891704876708288</c:v>
                </c:pt>
                <c:pt idx="14">
                  <c:v>0.3129849082473527</c:v>
                </c:pt>
                <c:pt idx="15">
                  <c:v>0.33473355900077095</c:v>
                </c:pt>
                <c:pt idx="16">
                  <c:v>0.34752688297337464</c:v>
                </c:pt>
                <c:pt idx="17">
                  <c:v>0.4702675382634483</c:v>
                </c:pt>
                <c:pt idx="18">
                  <c:v>0.5339331387388645</c:v>
                </c:pt>
                <c:pt idx="19">
                  <c:v>0.60008214916189984</c:v>
                </c:pt>
                <c:pt idx="20">
                  <c:v>0.53619078414579435</c:v>
                </c:pt>
                <c:pt idx="21">
                  <c:v>6.1031680833999033E-3</c:v>
                </c:pt>
                <c:pt idx="22">
                  <c:v>5.8924545120864055E-3</c:v>
                </c:pt>
                <c:pt idx="23">
                  <c:v>4.6658005076546313E-3</c:v>
                </c:pt>
              </c:numCache>
            </c:numRef>
          </c:val>
        </c:ser>
        <c:ser>
          <c:idx val="11"/>
          <c:order val="11"/>
          <c:tx>
            <c:strRef>
              <c:f>'QE Tue, 05-25-2010 at 07-47 PM'!$B$56</c:f>
              <c:strCache>
                <c:ptCount val="1"/>
                <c:pt idx="0">
                  <c:v>9.525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PM'!$C$56:$Z$56</c:f>
              <c:numCache>
                <c:formatCode>General</c:formatCode>
                <c:ptCount val="24"/>
                <c:pt idx="0">
                  <c:v>0.12076145281666772</c:v>
                </c:pt>
                <c:pt idx="1">
                  <c:v>0.18873915601932101</c:v>
                </c:pt>
                <c:pt idx="2">
                  <c:v>0.39892594340447446</c:v>
                </c:pt>
                <c:pt idx="3">
                  <c:v>0.35700899368248046</c:v>
                </c:pt>
                <c:pt idx="4">
                  <c:v>0.35934189393630583</c:v>
                </c:pt>
                <c:pt idx="5">
                  <c:v>0.34850519598304414</c:v>
                </c:pt>
                <c:pt idx="6">
                  <c:v>0.35595542582591133</c:v>
                </c:pt>
                <c:pt idx="7">
                  <c:v>0.34873096052373476</c:v>
                </c:pt>
                <c:pt idx="8">
                  <c:v>0.35813781638594339</c:v>
                </c:pt>
                <c:pt idx="9">
                  <c:v>0.33924884981463305</c:v>
                </c:pt>
                <c:pt idx="10">
                  <c:v>0.35866460031422764</c:v>
                </c:pt>
                <c:pt idx="11">
                  <c:v>0.33676543986700963</c:v>
                </c:pt>
                <c:pt idx="12">
                  <c:v>0.27708834627716838</c:v>
                </c:pt>
                <c:pt idx="13">
                  <c:v>0.27302458454469591</c:v>
                </c:pt>
                <c:pt idx="14">
                  <c:v>0.20966000345686794</c:v>
                </c:pt>
                <c:pt idx="15">
                  <c:v>0.32540195798546523</c:v>
                </c:pt>
                <c:pt idx="16">
                  <c:v>0.32389686104751259</c:v>
                </c:pt>
                <c:pt idx="17">
                  <c:v>0.42729702068488706</c:v>
                </c:pt>
                <c:pt idx="18">
                  <c:v>0.45611962704668901</c:v>
                </c:pt>
                <c:pt idx="19">
                  <c:v>0.55056445990324299</c:v>
                </c:pt>
                <c:pt idx="20">
                  <c:v>1.6977493460111043E-2</c:v>
                </c:pt>
                <c:pt idx="21">
                  <c:v>1.699254442949058E-2</c:v>
                </c:pt>
                <c:pt idx="22">
                  <c:v>5.6215370632548538E-3</c:v>
                </c:pt>
                <c:pt idx="23">
                  <c:v>4.455086936341196E-3</c:v>
                </c:pt>
              </c:numCache>
            </c:numRef>
          </c:val>
        </c:ser>
        <c:ser>
          <c:idx val="12"/>
          <c:order val="12"/>
          <c:tx>
            <c:strRef>
              <c:f>'QE Tue, 05-25-2010 at 07-47 PM'!$B$57</c:f>
              <c:strCache>
                <c:ptCount val="1"/>
                <c:pt idx="0">
                  <c:v>10.16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PM'!$C$57:$Z$57</c:f>
              <c:numCache>
                <c:formatCode>General</c:formatCode>
                <c:ptCount val="24"/>
                <c:pt idx="0">
                  <c:v>0.22817269579369087</c:v>
                </c:pt>
                <c:pt idx="1">
                  <c:v>0.3583635809266365</c:v>
                </c:pt>
                <c:pt idx="2">
                  <c:v>0.31569408273566613</c:v>
                </c:pt>
                <c:pt idx="3">
                  <c:v>0.31516729880738081</c:v>
                </c:pt>
                <c:pt idx="4">
                  <c:v>0.30380381692583658</c:v>
                </c:pt>
                <c:pt idx="5">
                  <c:v>0.30741604957692231</c:v>
                </c:pt>
                <c:pt idx="6">
                  <c:v>0.30154617151890667</c:v>
                </c:pt>
                <c:pt idx="7">
                  <c:v>0.30523365901689009</c:v>
                </c:pt>
                <c:pt idx="8">
                  <c:v>0.31042624345283104</c:v>
                </c:pt>
                <c:pt idx="9">
                  <c:v>0.28483959550762705</c:v>
                </c:pt>
                <c:pt idx="10">
                  <c:v>0.30974894983075135</c:v>
                </c:pt>
                <c:pt idx="11">
                  <c:v>0.28521586974211388</c:v>
                </c:pt>
                <c:pt idx="12">
                  <c:v>0.25714581184928831</c:v>
                </c:pt>
                <c:pt idx="13">
                  <c:v>0.19062052719176087</c:v>
                </c:pt>
                <c:pt idx="14">
                  <c:v>0.23253747691375487</c:v>
                </c:pt>
                <c:pt idx="15">
                  <c:v>0.26421976745766962</c:v>
                </c:pt>
                <c:pt idx="16">
                  <c:v>0.34338786639400593</c:v>
                </c:pt>
                <c:pt idx="17">
                  <c:v>0.38199360285250022</c:v>
                </c:pt>
                <c:pt idx="18">
                  <c:v>0.41691185181301088</c:v>
                </c:pt>
                <c:pt idx="19">
                  <c:v>0.2883013184649178</c:v>
                </c:pt>
                <c:pt idx="20">
                  <c:v>0</c:v>
                </c:pt>
                <c:pt idx="21">
                  <c:v>1.7572006750602522E-2</c:v>
                </c:pt>
                <c:pt idx="22">
                  <c:v>5.8548270886375894E-3</c:v>
                </c:pt>
                <c:pt idx="23">
                  <c:v>4.6432240535853424E-3</c:v>
                </c:pt>
              </c:numCache>
            </c:numRef>
          </c:val>
        </c:ser>
        <c:ser>
          <c:idx val="13"/>
          <c:order val="13"/>
          <c:tx>
            <c:strRef>
              <c:f>'QE Tue, 05-25-2010 at 07-47 PM'!$B$58</c:f>
              <c:strCache>
                <c:ptCount val="1"/>
                <c:pt idx="0">
                  <c:v>10.795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PM'!$C$58:$Z$58</c:f>
              <c:numCache>
                <c:formatCode>General</c:formatCode>
                <c:ptCount val="24"/>
                <c:pt idx="0">
                  <c:v>0.21500309758660274</c:v>
                </c:pt>
                <c:pt idx="1">
                  <c:v>0.30162142636580458</c:v>
                </c:pt>
                <c:pt idx="2">
                  <c:v>0.27234729092261645</c:v>
                </c:pt>
                <c:pt idx="3">
                  <c:v>0.25880141848103499</c:v>
                </c:pt>
                <c:pt idx="4">
                  <c:v>0.26692894194598626</c:v>
                </c:pt>
                <c:pt idx="5">
                  <c:v>0.25390985343268918</c:v>
                </c:pt>
                <c:pt idx="6">
                  <c:v>0.25624275368651489</c:v>
                </c:pt>
                <c:pt idx="7">
                  <c:v>0.26437027715146605</c:v>
                </c:pt>
                <c:pt idx="8">
                  <c:v>0.26497231592664744</c:v>
                </c:pt>
                <c:pt idx="9">
                  <c:v>0.270541174597071</c:v>
                </c:pt>
                <c:pt idx="10">
                  <c:v>0.25940345725621794</c:v>
                </c:pt>
                <c:pt idx="11">
                  <c:v>0.21658344937145338</c:v>
                </c:pt>
                <c:pt idx="12">
                  <c:v>0.17985908408539769</c:v>
                </c:pt>
                <c:pt idx="13">
                  <c:v>0.1691728958259292</c:v>
                </c:pt>
                <c:pt idx="14">
                  <c:v>0.21733599784043037</c:v>
                </c:pt>
                <c:pt idx="15">
                  <c:v>0.33044403272760692</c:v>
                </c:pt>
                <c:pt idx="16">
                  <c:v>0.31975784446813588</c:v>
                </c:pt>
                <c:pt idx="17">
                  <c:v>0.35670797429488904</c:v>
                </c:pt>
                <c:pt idx="18">
                  <c:v>0.38598210973807773</c:v>
                </c:pt>
                <c:pt idx="19">
                  <c:v>0.15698161062850902</c:v>
                </c:pt>
                <c:pt idx="20">
                  <c:v>0</c:v>
                </c:pt>
                <c:pt idx="21">
                  <c:v>1.9927483458499141E-2</c:v>
                </c:pt>
                <c:pt idx="22">
                  <c:v>6.3364581087826301E-3</c:v>
                </c:pt>
                <c:pt idx="23">
                  <c:v>4.884039563657832E-3</c:v>
                </c:pt>
              </c:numCache>
            </c:numRef>
          </c:val>
        </c:ser>
        <c:ser>
          <c:idx val="14"/>
          <c:order val="14"/>
          <c:tx>
            <c:strRef>
              <c:f>'QE Tue, 05-25-2010 at 07-47 PM'!$B$59</c:f>
              <c:strCache>
                <c:ptCount val="1"/>
                <c:pt idx="0">
                  <c:v>11.43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PM'!$C$59:$Z$59</c:f>
              <c:numCache>
                <c:formatCode>General</c:formatCode>
                <c:ptCount val="24"/>
                <c:pt idx="0">
                  <c:v>0.2048436932554179</c:v>
                </c:pt>
                <c:pt idx="1">
                  <c:v>0.15999180450441669</c:v>
                </c:pt>
                <c:pt idx="2">
                  <c:v>0.24367519425460787</c:v>
                </c:pt>
                <c:pt idx="3">
                  <c:v>0.244728762111176</c:v>
                </c:pt>
                <c:pt idx="4">
                  <c:v>0.22410893406121771</c:v>
                </c:pt>
                <c:pt idx="5">
                  <c:v>0.23080661543510889</c:v>
                </c:pt>
                <c:pt idx="6">
                  <c:v>0.21989466263494892</c:v>
                </c:pt>
                <c:pt idx="7">
                  <c:v>0.21154137462930941</c:v>
                </c:pt>
                <c:pt idx="8">
                  <c:v>0.22516250191778467</c:v>
                </c:pt>
                <c:pt idx="9">
                  <c:v>0.18136418102335022</c:v>
                </c:pt>
                <c:pt idx="10">
                  <c:v>0.19491005346492843</c:v>
                </c:pt>
                <c:pt idx="11">
                  <c:v>0.15780941394438341</c:v>
                </c:pt>
                <c:pt idx="12">
                  <c:v>0.11526784899313869</c:v>
                </c:pt>
                <c:pt idx="13">
                  <c:v>0.14454950992101639</c:v>
                </c:pt>
                <c:pt idx="14">
                  <c:v>0.20228502846089771</c:v>
                </c:pt>
                <c:pt idx="15">
                  <c:v>0.3112540467687025</c:v>
                </c:pt>
                <c:pt idx="16">
                  <c:v>0.30869538197418395</c:v>
                </c:pt>
                <c:pt idx="17">
                  <c:v>0.29913801641817844</c:v>
                </c:pt>
                <c:pt idx="18">
                  <c:v>0.35414930950036605</c:v>
                </c:pt>
                <c:pt idx="19">
                  <c:v>0.48020117805393875</c:v>
                </c:pt>
                <c:pt idx="20">
                  <c:v>3.0267499422236981E-2</c:v>
                </c:pt>
                <c:pt idx="21">
                  <c:v>5.7344193336013524E-3</c:v>
                </c:pt>
                <c:pt idx="22">
                  <c:v>5.6290625479446434E-3</c:v>
                </c:pt>
                <c:pt idx="23">
                  <c:v>4.8163102014499425E-3</c:v>
                </c:pt>
              </c:numCache>
            </c:numRef>
          </c:val>
        </c:ser>
        <c:ser>
          <c:idx val="15"/>
          <c:order val="15"/>
          <c:tx>
            <c:strRef>
              <c:f>'QE Tue, 05-25-2010 at 07-47 PM'!$B$60</c:f>
              <c:strCache>
                <c:ptCount val="1"/>
                <c:pt idx="0">
                  <c:v>12.065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PM'!$C$60:$Z$60</c:f>
              <c:numCache>
                <c:formatCode>General</c:formatCode>
                <c:ptCount val="24"/>
                <c:pt idx="0">
                  <c:v>0.14320997364623841</c:v>
                </c:pt>
                <c:pt idx="1">
                  <c:v>8.2524465107970235E-2</c:v>
                </c:pt>
                <c:pt idx="2">
                  <c:v>0.22109874018531228</c:v>
                </c:pt>
                <c:pt idx="3">
                  <c:v>0.20446741902093088</c:v>
                </c:pt>
                <c:pt idx="4">
                  <c:v>0.19001848841658067</c:v>
                </c:pt>
                <c:pt idx="5">
                  <c:v>0.1974687182594477</c:v>
                </c:pt>
                <c:pt idx="6">
                  <c:v>0.19069578203865817</c:v>
                </c:pt>
                <c:pt idx="7">
                  <c:v>0.18723405908136817</c:v>
                </c:pt>
                <c:pt idx="8">
                  <c:v>0.18098790678886206</c:v>
                </c:pt>
                <c:pt idx="9">
                  <c:v>0.13359240421271776</c:v>
                </c:pt>
                <c:pt idx="10">
                  <c:v>0.13026613997984141</c:v>
                </c:pt>
                <c:pt idx="11">
                  <c:v>0.10525895435575053</c:v>
                </c:pt>
                <c:pt idx="12">
                  <c:v>0.10674900032432411</c:v>
                </c:pt>
                <c:pt idx="13">
                  <c:v>0.18572896214341394</c:v>
                </c:pt>
                <c:pt idx="14">
                  <c:v>0.18437437489925559</c:v>
                </c:pt>
                <c:pt idx="15">
                  <c:v>0.28115210800964235</c:v>
                </c:pt>
                <c:pt idx="16">
                  <c:v>0.27580901387990903</c:v>
                </c:pt>
                <c:pt idx="17">
                  <c:v>0.28318398887587942</c:v>
                </c:pt>
                <c:pt idx="18">
                  <c:v>0.39478692682510225</c:v>
                </c:pt>
                <c:pt idx="19">
                  <c:v>2.4028872614421416E-2</c:v>
                </c:pt>
                <c:pt idx="20">
                  <c:v>2.3773006134969351E-2</c:v>
                </c:pt>
                <c:pt idx="21">
                  <c:v>5.2226863746972808E-3</c:v>
                </c:pt>
                <c:pt idx="22">
                  <c:v>5.0797021655917991E-3</c:v>
                </c:pt>
                <c:pt idx="23">
                  <c:v>4.4701379057207604E-3</c:v>
                </c:pt>
              </c:numCache>
            </c:numRef>
          </c:val>
        </c:ser>
        <c:ser>
          <c:idx val="16"/>
          <c:order val="16"/>
          <c:tx>
            <c:strRef>
              <c:f>'QE Tue, 05-25-2010 at 07-47 PM'!$B$61</c:f>
              <c:strCache>
                <c:ptCount val="1"/>
                <c:pt idx="0">
                  <c:v>12.7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PM'!$C$61:$Z$61</c:f>
              <c:numCache>
                <c:formatCode>General</c:formatCode>
                <c:ptCount val="24"/>
                <c:pt idx="0">
                  <c:v>8.7099959799346344E-2</c:v>
                </c:pt>
                <c:pt idx="1">
                  <c:v>2.9206406080980036E-2</c:v>
                </c:pt>
                <c:pt idx="2">
                  <c:v>0.17000069914180344</c:v>
                </c:pt>
                <c:pt idx="3">
                  <c:v>0.1903195078041704</c:v>
                </c:pt>
                <c:pt idx="4">
                  <c:v>0.18610523637790308</c:v>
                </c:pt>
                <c:pt idx="5">
                  <c:v>0.16879662159144201</c:v>
                </c:pt>
                <c:pt idx="6">
                  <c:v>0.16330301776791209</c:v>
                </c:pt>
                <c:pt idx="7">
                  <c:v>0.15683110093471372</c:v>
                </c:pt>
                <c:pt idx="8">
                  <c:v>0.11292742325462161</c:v>
                </c:pt>
                <c:pt idx="9">
                  <c:v>8.7295622401280207E-2</c:v>
                </c:pt>
                <c:pt idx="10">
                  <c:v>8.6445242631336697E-2</c:v>
                </c:pt>
                <c:pt idx="11">
                  <c:v>7.6669638019331424E-2</c:v>
                </c:pt>
                <c:pt idx="12">
                  <c:v>0.10543204050361595</c:v>
                </c:pt>
                <c:pt idx="13">
                  <c:v>0.16902238613213527</c:v>
                </c:pt>
                <c:pt idx="14">
                  <c:v>0.17933230015711396</c:v>
                </c:pt>
                <c:pt idx="15">
                  <c:v>0.25263052103542899</c:v>
                </c:pt>
                <c:pt idx="16">
                  <c:v>0.26790725495565332</c:v>
                </c:pt>
                <c:pt idx="17">
                  <c:v>0.30914691105557013</c:v>
                </c:pt>
                <c:pt idx="18">
                  <c:v>0.41691185181301088</c:v>
                </c:pt>
                <c:pt idx="19">
                  <c:v>9.5129651963326123E-2</c:v>
                </c:pt>
                <c:pt idx="20">
                  <c:v>1.9754397310634542E-2</c:v>
                </c:pt>
                <c:pt idx="21">
                  <c:v>4.8163102014499425E-3</c:v>
                </c:pt>
                <c:pt idx="22">
                  <c:v>4.7109534157932674E-3</c:v>
                </c:pt>
                <c:pt idx="23">
                  <c:v>4.0035578549552642E-3</c:v>
                </c:pt>
              </c:numCache>
            </c:numRef>
          </c:val>
        </c:ser>
        <c:ser>
          <c:idx val="17"/>
          <c:order val="17"/>
          <c:tx>
            <c:strRef>
              <c:f>'QE Tue, 05-25-2010 at 07-47 PM'!$B$62</c:f>
              <c:strCache>
                <c:ptCount val="1"/>
                <c:pt idx="0">
                  <c:v>13.335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PM'!$C$62:$Z$62</c:f>
              <c:numCache>
                <c:formatCode>General</c:formatCode>
                <c:ptCount val="24"/>
                <c:pt idx="0">
                  <c:v>2.9499899983880893E-2</c:v>
                </c:pt>
                <c:pt idx="1">
                  <c:v>5.6516390020139593E-3</c:v>
                </c:pt>
                <c:pt idx="2">
                  <c:v>0.19174934989522785</c:v>
                </c:pt>
                <c:pt idx="3">
                  <c:v>0.17752618383157001</c:v>
                </c:pt>
                <c:pt idx="4">
                  <c:v>0.17233359939563073</c:v>
                </c:pt>
                <c:pt idx="5">
                  <c:v>0.16398031138999183</c:v>
                </c:pt>
                <c:pt idx="6">
                  <c:v>0.15035918410151541</c:v>
                </c:pt>
                <c:pt idx="7">
                  <c:v>0.1167127420535745</c:v>
                </c:pt>
                <c:pt idx="8">
                  <c:v>0.10796812884406611</c:v>
                </c:pt>
                <c:pt idx="9">
                  <c:v>6.2070197721186132E-2</c:v>
                </c:pt>
                <c:pt idx="10">
                  <c:v>6.2943153945198935E-2</c:v>
                </c:pt>
                <c:pt idx="11">
                  <c:v>6.7398240881540616E-2</c:v>
                </c:pt>
                <c:pt idx="12">
                  <c:v>9.7387297370255699E-2</c:v>
                </c:pt>
                <c:pt idx="13">
                  <c:v>0.12051311182190526</c:v>
                </c:pt>
                <c:pt idx="14">
                  <c:v>0.16608744710312628</c:v>
                </c:pt>
                <c:pt idx="15">
                  <c:v>0.20529522233680444</c:v>
                </c:pt>
                <c:pt idx="16">
                  <c:v>0.24171856823526894</c:v>
                </c:pt>
                <c:pt idx="17">
                  <c:v>0.31877953145846832</c:v>
                </c:pt>
                <c:pt idx="18">
                  <c:v>0.15976603996372352</c:v>
                </c:pt>
                <c:pt idx="19">
                  <c:v>1.1363481881545961E-2</c:v>
                </c:pt>
                <c:pt idx="20">
                  <c:v>2.0266130269538583E-2</c:v>
                </c:pt>
                <c:pt idx="21">
                  <c:v>4.3045772425458857E-3</c:v>
                </c:pt>
                <c:pt idx="22">
                  <c:v>4.3121027272356475E-3</c:v>
                </c:pt>
                <c:pt idx="23">
                  <c:v>3.5746052276386291E-3</c:v>
                </c:pt>
              </c:numCache>
            </c:numRef>
          </c:val>
        </c:ser>
        <c:ser>
          <c:idx val="18"/>
          <c:order val="18"/>
          <c:tx>
            <c:strRef>
              <c:f>'QE Tue, 05-25-2010 at 07-47 PM'!$B$63</c:f>
              <c:strCache>
                <c:ptCount val="1"/>
                <c:pt idx="0">
                  <c:v>13.97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PM'!$C$63:$Z$63</c:f>
              <c:numCache>
                <c:formatCode>General</c:formatCode>
                <c:ptCount val="24"/>
                <c:pt idx="0">
                  <c:v>5.1549570124893905E-3</c:v>
                </c:pt>
                <c:pt idx="1">
                  <c:v>2.8747351514904497E-3</c:v>
                </c:pt>
                <c:pt idx="2">
                  <c:v>0.17564481265912771</c:v>
                </c:pt>
                <c:pt idx="3">
                  <c:v>0.17888077107572675</c:v>
                </c:pt>
                <c:pt idx="4">
                  <c:v>0.1709037573045753</c:v>
                </c:pt>
                <c:pt idx="5">
                  <c:v>0.15795992363817871</c:v>
                </c:pt>
                <c:pt idx="6">
                  <c:v>0.11394336368773995</c:v>
                </c:pt>
                <c:pt idx="7">
                  <c:v>0.10893891636904585</c:v>
                </c:pt>
                <c:pt idx="8">
                  <c:v>8.5685168677671092E-2</c:v>
                </c:pt>
                <c:pt idx="9">
                  <c:v>6.7902448355754416E-2</c:v>
                </c:pt>
                <c:pt idx="10">
                  <c:v>6.8820557487905804E-2</c:v>
                </c:pt>
                <c:pt idx="11">
                  <c:v>8.8085798293705594E-2</c:v>
                </c:pt>
                <c:pt idx="12">
                  <c:v>9.868920622158521E-2</c:v>
                </c:pt>
                <c:pt idx="13">
                  <c:v>0.12474243421755372</c:v>
                </c:pt>
                <c:pt idx="14">
                  <c:v>0.17301089301770994</c:v>
                </c:pt>
                <c:pt idx="15">
                  <c:v>0.22124924987910796</c:v>
                </c:pt>
                <c:pt idx="16">
                  <c:v>0.21786278176871221</c:v>
                </c:pt>
                <c:pt idx="17">
                  <c:v>6.7052068585810906E-2</c:v>
                </c:pt>
                <c:pt idx="18">
                  <c:v>9.3767539234479239E-3</c:v>
                </c:pt>
                <c:pt idx="19">
                  <c:v>9.0907855052367748E-3</c:v>
                </c:pt>
                <c:pt idx="20">
                  <c:v>5.9075054814659474E-3</c:v>
                </c:pt>
                <c:pt idx="21">
                  <c:v>4.0562362477836334E-3</c:v>
                </c:pt>
                <c:pt idx="22">
                  <c:v>3.7702678295725551E-3</c:v>
                </c:pt>
                <c:pt idx="23">
                  <c:v>3.1080251768731654E-3</c:v>
                </c:pt>
              </c:numCache>
            </c:numRef>
          </c:val>
        </c:ser>
        <c:ser>
          <c:idx val="19"/>
          <c:order val="19"/>
          <c:tx>
            <c:strRef>
              <c:f>'QE Tue, 05-25-2010 at 07-47 PM'!$B$64</c:f>
              <c:strCache>
                <c:ptCount val="1"/>
                <c:pt idx="0">
                  <c:v>14.605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PM'!$C$64:$Z$64</c:f>
              <c:numCache>
                <c:formatCode>General</c:formatCode>
                <c:ptCount val="24"/>
                <c:pt idx="0">
                  <c:v>2.8446332127314037E-3</c:v>
                </c:pt>
                <c:pt idx="1">
                  <c:v>2.2576454069296588E-3</c:v>
                </c:pt>
                <c:pt idx="2">
                  <c:v>4.4400359669616682E-2</c:v>
                </c:pt>
                <c:pt idx="3">
                  <c:v>4.4016559950439238E-2</c:v>
                </c:pt>
                <c:pt idx="4">
                  <c:v>0.13926661966880097</c:v>
                </c:pt>
                <c:pt idx="5">
                  <c:v>0.16315250807411585</c:v>
                </c:pt>
                <c:pt idx="6">
                  <c:v>0.10063078127154541</c:v>
                </c:pt>
                <c:pt idx="7">
                  <c:v>9.3120347551159624E-2</c:v>
                </c:pt>
                <c:pt idx="8">
                  <c:v>6.5614701010065724E-2</c:v>
                </c:pt>
                <c:pt idx="9">
                  <c:v>7.6195532483876033E-2</c:v>
                </c:pt>
                <c:pt idx="10">
                  <c:v>8.0898960414979765E-2</c:v>
                </c:pt>
                <c:pt idx="11">
                  <c:v>9.6175694335203524E-2</c:v>
                </c:pt>
                <c:pt idx="12">
                  <c:v>9.7439975763084205E-2</c:v>
                </c:pt>
                <c:pt idx="13">
                  <c:v>0.13407403523286276</c:v>
                </c:pt>
                <c:pt idx="14">
                  <c:v>0.17233359939563073</c:v>
                </c:pt>
                <c:pt idx="15">
                  <c:v>1.8986797872278444E-2</c:v>
                </c:pt>
                <c:pt idx="16">
                  <c:v>8.2705076740523225E-3</c:v>
                </c:pt>
                <c:pt idx="17">
                  <c:v>8.2855586434318531E-3</c:v>
                </c:pt>
                <c:pt idx="18">
                  <c:v>1.4388726726831702E-2</c:v>
                </c:pt>
                <c:pt idx="19">
                  <c:v>1.0580831473810426E-2</c:v>
                </c:pt>
                <c:pt idx="20">
                  <c:v>4.7410553545522904E-3</c:v>
                </c:pt>
                <c:pt idx="21">
                  <c:v>4.0637617324734213E-3</c:v>
                </c:pt>
                <c:pt idx="22">
                  <c:v>4.0637617324734213E-3</c:v>
                </c:pt>
                <c:pt idx="23">
                  <c:v>3.3563661716354285E-3</c:v>
                </c:pt>
              </c:numCache>
            </c:numRef>
          </c:val>
        </c:ser>
        <c:ser>
          <c:idx val="20"/>
          <c:order val="20"/>
          <c:tx>
            <c:strRef>
              <c:f>'QE Tue, 05-25-2010 at 07-47 PM'!$B$65</c:f>
              <c:strCache>
                <c:ptCount val="1"/>
                <c:pt idx="0">
                  <c:v>15.24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PM'!$C$65:$Z$65</c:f>
              <c:numCache>
                <c:formatCode>General</c:formatCode>
                <c:ptCount val="24"/>
                <c:pt idx="0">
                  <c:v>2.2651708916194514E-3</c:v>
                </c:pt>
                <c:pt idx="1">
                  <c:v>1.8738456877516181E-3</c:v>
                </c:pt>
                <c:pt idx="2">
                  <c:v>2.2049670141013268E-3</c:v>
                </c:pt>
                <c:pt idx="3">
                  <c:v>1.6932340551972451E-2</c:v>
                </c:pt>
                <c:pt idx="4">
                  <c:v>1.6796881827556683E-2</c:v>
                </c:pt>
                <c:pt idx="5">
                  <c:v>3.7875764443590164E-2</c:v>
                </c:pt>
                <c:pt idx="6">
                  <c:v>0.13081550036219441</c:v>
                </c:pt>
                <c:pt idx="7">
                  <c:v>0.10615448703383262</c:v>
                </c:pt>
                <c:pt idx="8">
                  <c:v>7.9514271232063116E-2</c:v>
                </c:pt>
                <c:pt idx="9">
                  <c:v>0.102579881806194</c:v>
                </c:pt>
                <c:pt idx="10">
                  <c:v>0.10232401532674197</c:v>
                </c:pt>
                <c:pt idx="11">
                  <c:v>0.10884108506807892</c:v>
                </c:pt>
                <c:pt idx="12">
                  <c:v>6.4546082184118989E-2</c:v>
                </c:pt>
                <c:pt idx="13">
                  <c:v>6.2574405195400418E-2</c:v>
                </c:pt>
                <c:pt idx="14">
                  <c:v>1.7255936393632373E-2</c:v>
                </c:pt>
                <c:pt idx="15">
                  <c:v>8.1802018577751354E-3</c:v>
                </c:pt>
                <c:pt idx="16">
                  <c:v>8.2554567046728266E-3</c:v>
                </c:pt>
                <c:pt idx="17">
                  <c:v>1.7489226419015107E-2</c:v>
                </c:pt>
                <c:pt idx="18">
                  <c:v>1.1092564432714403E-2</c:v>
                </c:pt>
                <c:pt idx="19">
                  <c:v>4.0336597937144121E-3</c:v>
                </c:pt>
                <c:pt idx="20">
                  <c:v>3.5896561970181597E-3</c:v>
                </c:pt>
                <c:pt idx="21">
                  <c:v>3.7552168601930154E-3</c:v>
                </c:pt>
                <c:pt idx="22">
                  <c:v>3.4993503807409852E-3</c:v>
                </c:pt>
                <c:pt idx="23">
                  <c:v>3.4316210185330966E-3</c:v>
                </c:pt>
              </c:numCache>
            </c:numRef>
          </c:val>
        </c:ser>
        <c:ser>
          <c:idx val="21"/>
          <c:order val="21"/>
          <c:tx>
            <c:strRef>
              <c:f>'QE Tue, 05-25-2010 at 07-47 PM'!$B$66</c:f>
              <c:strCache>
                <c:ptCount val="1"/>
                <c:pt idx="0">
                  <c:v>15.875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PM'!$C$66:$Z$66</c:f>
              <c:numCache>
                <c:formatCode>General</c:formatCode>
                <c:ptCount val="24"/>
                <c:pt idx="0">
                  <c:v>1.8738456877516181E-3</c:v>
                </c:pt>
                <c:pt idx="1">
                  <c:v>1.6706576011279617E-3</c:v>
                </c:pt>
                <c:pt idx="2">
                  <c:v>2.0845592590650612E-3</c:v>
                </c:pt>
                <c:pt idx="3">
                  <c:v>3.6423345898465498E-3</c:v>
                </c:pt>
                <c:pt idx="4">
                  <c:v>1.4930561624494819E-2</c:v>
                </c:pt>
                <c:pt idx="5">
                  <c:v>1.2815900426670699E-2</c:v>
                </c:pt>
                <c:pt idx="6">
                  <c:v>1.4930561624494819E-2</c:v>
                </c:pt>
                <c:pt idx="7">
                  <c:v>1.0821646983882839E-2</c:v>
                </c:pt>
                <c:pt idx="8">
                  <c:v>8.5941035157122547E-3</c:v>
                </c:pt>
                <c:pt idx="9">
                  <c:v>9.3692284387581048E-3</c:v>
                </c:pt>
                <c:pt idx="10">
                  <c:v>9.1585148674447441E-3</c:v>
                </c:pt>
                <c:pt idx="11">
                  <c:v>7.8340295620459213E-3</c:v>
                </c:pt>
                <c:pt idx="12">
                  <c:v>5.7344193336013524E-3</c:v>
                </c:pt>
                <c:pt idx="13">
                  <c:v>5.4635018847697834E-3</c:v>
                </c:pt>
                <c:pt idx="14">
                  <c:v>6.9309713992741209E-3</c:v>
                </c:pt>
                <c:pt idx="15">
                  <c:v>1.5908874634164481E-2</c:v>
                </c:pt>
                <c:pt idx="16">
                  <c:v>7.1191085165181953E-3</c:v>
                </c:pt>
                <c:pt idx="17">
                  <c:v>7.0363281849308689E-3</c:v>
                </c:pt>
                <c:pt idx="18">
                  <c:v>3.3187387481866306E-3</c:v>
                </c:pt>
                <c:pt idx="19">
                  <c:v>3.0854487228038677E-3</c:v>
                </c:pt>
                <c:pt idx="20">
                  <c:v>3.0929742074936452E-3</c:v>
                </c:pt>
                <c:pt idx="21">
                  <c:v>3.0628722687345887E-3</c:v>
                </c:pt>
                <c:pt idx="22">
                  <c:v>3.1832800237708292E-3</c:v>
                </c:pt>
                <c:pt idx="23">
                  <c:v>3.1607035697015528E-3</c:v>
                </c:pt>
              </c:numCache>
            </c:numRef>
          </c:val>
        </c:ser>
        <c:ser>
          <c:idx val="22"/>
          <c:order val="22"/>
          <c:tx>
            <c:strRef>
              <c:f>'QE Tue, 05-25-2010 at 07-47 PM'!$B$67</c:f>
              <c:strCache>
                <c:ptCount val="1"/>
                <c:pt idx="0">
                  <c:v>16.51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PM'!$C$67:$Z$67</c:f>
              <c:numCache>
                <c:formatCode>General</c:formatCode>
                <c:ptCount val="24"/>
                <c:pt idx="0">
                  <c:v>1.6330301776791209E-3</c:v>
                </c:pt>
                <c:pt idx="1">
                  <c:v>1.5803517848507764E-3</c:v>
                </c:pt>
                <c:pt idx="2">
                  <c:v>1.6631321164381923E-3</c:v>
                </c:pt>
                <c:pt idx="3">
                  <c:v>1.8437437489925601E-3</c:v>
                </c:pt>
                <c:pt idx="4">
                  <c:v>1.8512692336823215E-3</c:v>
                </c:pt>
                <c:pt idx="5">
                  <c:v>2.4156805854147366E-3</c:v>
                </c:pt>
                <c:pt idx="6">
                  <c:v>5.4409254307004823E-3</c:v>
                </c:pt>
                <c:pt idx="7">
                  <c:v>1.4734899022560921E-2</c:v>
                </c:pt>
                <c:pt idx="8">
                  <c:v>1.2853527850119541E-2</c:v>
                </c:pt>
                <c:pt idx="9">
                  <c:v>1.1197921218371187E-2</c:v>
                </c:pt>
                <c:pt idx="10">
                  <c:v>1.1250599611199546E-2</c:v>
                </c:pt>
                <c:pt idx="11">
                  <c:v>9.737977188556601E-3</c:v>
                </c:pt>
                <c:pt idx="12">
                  <c:v>1.2417049738113141E-2</c:v>
                </c:pt>
                <c:pt idx="13">
                  <c:v>1.2183759712730507E-2</c:v>
                </c:pt>
                <c:pt idx="14">
                  <c:v>1.3553397926267727E-2</c:v>
                </c:pt>
                <c:pt idx="15">
                  <c:v>3.3563661716354285E-3</c:v>
                </c:pt>
                <c:pt idx="16">
                  <c:v>3.3262642328763864E-3</c:v>
                </c:pt>
                <c:pt idx="17">
                  <c:v>2.5059864016919423E-3</c:v>
                </c:pt>
                <c:pt idx="18">
                  <c:v>2.4307315547942832E-3</c:v>
                </c:pt>
                <c:pt idx="19">
                  <c:v>2.3479512232068471E-3</c:v>
                </c:pt>
                <c:pt idx="20">
                  <c:v>2.3780531619659092E-3</c:v>
                </c:pt>
                <c:pt idx="21">
                  <c:v>0</c:v>
                </c:pt>
                <c:pt idx="22">
                  <c:v>2.4984609170021592E-3</c:v>
                </c:pt>
                <c:pt idx="23">
                  <c:v>2.4608334935533297E-3</c:v>
                </c:pt>
              </c:numCache>
            </c:numRef>
          </c:val>
        </c:ser>
        <c:bandFmts/>
        <c:axId val="231882112"/>
        <c:axId val="231892480"/>
        <c:axId val="231883648"/>
      </c:surfaceChart>
      <c:catAx>
        <c:axId val="23188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31892480"/>
        <c:crosses val="autoZero"/>
        <c:auto val="1"/>
        <c:lblAlgn val="ctr"/>
        <c:lblOffset val="100"/>
        <c:noMultiLvlLbl val="0"/>
      </c:catAx>
      <c:valAx>
        <c:axId val="23189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>
            <c:manualLayout>
              <c:xMode val="edge"/>
              <c:yMode val="edge"/>
              <c:x val="0.66250605693519504"/>
              <c:y val="0.2877311169437152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231882112"/>
        <c:crosses val="autoZero"/>
        <c:crossBetween val="midCat"/>
        <c:majorUnit val="0.25"/>
      </c:valAx>
      <c:serAx>
        <c:axId val="231883648"/>
        <c:scaling>
          <c:orientation val="minMax"/>
        </c:scaling>
        <c:delete val="0"/>
        <c:axPos val="b"/>
        <c:numFmt formatCode="#,##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31892480"/>
        <c:crosses val="autoZero"/>
      </c:serAx>
    </c:plotArea>
    <c:legend>
      <c:legendPos val="r"/>
      <c:layout>
        <c:manualLayout>
          <c:xMode val="edge"/>
          <c:yMode val="edge"/>
          <c:x val="0.78182843731072504"/>
          <c:y val="0.20718175853018372"/>
          <c:w val="0.16168105188774481"/>
          <c:h val="0.50230314960629496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5.0925925925925923E-2"/>
          <c:w val="0.51427690288713857"/>
          <c:h val="0.73087926509186363"/>
        </c:manualLayout>
      </c:layout>
      <c:surfaceChart>
        <c:wireframe val="0"/>
        <c:ser>
          <c:idx val="0"/>
          <c:order val="0"/>
          <c:tx>
            <c:strRef>
              <c:f>'QE Tue, 05-25-2010 at 07-47 PM'!$B$119</c:f>
              <c:strCache>
                <c:ptCount val="1"/>
                <c:pt idx="0">
                  <c:v>2.54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PM'!$C$119:$Z$119</c:f>
              <c:numCache>
                <c:formatCode>General</c:formatCode>
                <c:ptCount val="24"/>
                <c:pt idx="0">
                  <c:v>1.0170977641385474E-4</c:v>
                </c:pt>
                <c:pt idx="1">
                  <c:v>1.0170977641385474E-4</c:v>
                </c:pt>
                <c:pt idx="2">
                  <c:v>1.5256466462078042E-4</c:v>
                </c:pt>
                <c:pt idx="3">
                  <c:v>1.5256466462078042E-4</c:v>
                </c:pt>
                <c:pt idx="4">
                  <c:v>5.0854888206927032E-5</c:v>
                </c:pt>
                <c:pt idx="5">
                  <c:v>5.0854888206927032E-5</c:v>
                </c:pt>
                <c:pt idx="6">
                  <c:v>5.0854888206927032E-5</c:v>
                </c:pt>
                <c:pt idx="7">
                  <c:v>2.0341955282770962E-4</c:v>
                </c:pt>
                <c:pt idx="8">
                  <c:v>2.0341955282770962E-4</c:v>
                </c:pt>
                <c:pt idx="9">
                  <c:v>5.0854888206927032E-5</c:v>
                </c:pt>
                <c:pt idx="10">
                  <c:v>5.0854888206927032E-5</c:v>
                </c:pt>
                <c:pt idx="11">
                  <c:v>2.0341955282770962E-4</c:v>
                </c:pt>
                <c:pt idx="12">
                  <c:v>1.0170977641385474E-4</c:v>
                </c:pt>
                <c:pt idx="13">
                  <c:v>1.0170977641385474E-4</c:v>
                </c:pt>
                <c:pt idx="14">
                  <c:v>1.0170977641385474E-4</c:v>
                </c:pt>
                <c:pt idx="15">
                  <c:v>1.0170977641385474E-4</c:v>
                </c:pt>
                <c:pt idx="16">
                  <c:v>1.0170977641385474E-4</c:v>
                </c:pt>
                <c:pt idx="17">
                  <c:v>5.0854888206927032E-5</c:v>
                </c:pt>
                <c:pt idx="18">
                  <c:v>5.0854888206927032E-5</c:v>
                </c:pt>
                <c:pt idx="19">
                  <c:v>0</c:v>
                </c:pt>
                <c:pt idx="20">
                  <c:v>2.0341955282770962E-4</c:v>
                </c:pt>
                <c:pt idx="21">
                  <c:v>1.5256466462078042E-4</c:v>
                </c:pt>
                <c:pt idx="22">
                  <c:v>1.5256466462078042E-4</c:v>
                </c:pt>
                <c:pt idx="23">
                  <c:v>1.0170977641385474E-4</c:v>
                </c:pt>
              </c:numCache>
            </c:numRef>
          </c:val>
        </c:ser>
        <c:ser>
          <c:idx val="1"/>
          <c:order val="1"/>
          <c:tx>
            <c:strRef>
              <c:f>'QE Tue, 05-25-2010 at 07-47 PM'!$B$120</c:f>
              <c:strCache>
                <c:ptCount val="1"/>
                <c:pt idx="0">
                  <c:v>3.175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PM'!$C$120:$Z$120</c:f>
              <c:numCache>
                <c:formatCode>General</c:formatCode>
                <c:ptCount val="24"/>
                <c:pt idx="0">
                  <c:v>2.5427444103463402E-4</c:v>
                </c:pt>
                <c:pt idx="1">
                  <c:v>0</c:v>
                </c:pt>
                <c:pt idx="2">
                  <c:v>2.5427444103463402E-4</c:v>
                </c:pt>
                <c:pt idx="3">
                  <c:v>1.0170977641385474E-4</c:v>
                </c:pt>
                <c:pt idx="4">
                  <c:v>1.5256466462078042E-4</c:v>
                </c:pt>
                <c:pt idx="5">
                  <c:v>3.051293292415629E-4</c:v>
                </c:pt>
                <c:pt idx="6">
                  <c:v>1.5256466462078042E-4</c:v>
                </c:pt>
                <c:pt idx="7">
                  <c:v>5.0854888206927032E-5</c:v>
                </c:pt>
                <c:pt idx="8">
                  <c:v>2.5427444103463402E-4</c:v>
                </c:pt>
                <c:pt idx="9">
                  <c:v>2.5427444103463402E-4</c:v>
                </c:pt>
                <c:pt idx="10">
                  <c:v>5.0854888206927032E-5</c:v>
                </c:pt>
                <c:pt idx="11">
                  <c:v>1.0170977641385474E-4</c:v>
                </c:pt>
                <c:pt idx="12">
                  <c:v>2.0341955282770962E-4</c:v>
                </c:pt>
                <c:pt idx="13">
                  <c:v>2.5427444103463402E-4</c:v>
                </c:pt>
                <c:pt idx="14">
                  <c:v>1.5256466462078042E-4</c:v>
                </c:pt>
                <c:pt idx="15">
                  <c:v>2.0341955282770962E-4</c:v>
                </c:pt>
                <c:pt idx="16">
                  <c:v>1.5256466462078042E-4</c:v>
                </c:pt>
                <c:pt idx="17">
                  <c:v>1.5256466462078042E-4</c:v>
                </c:pt>
                <c:pt idx="18">
                  <c:v>1.0170977641385474E-4</c:v>
                </c:pt>
                <c:pt idx="19">
                  <c:v>1.0170977641385474E-4</c:v>
                </c:pt>
                <c:pt idx="20">
                  <c:v>1.0170977641385474E-4</c:v>
                </c:pt>
                <c:pt idx="21">
                  <c:v>0</c:v>
                </c:pt>
                <c:pt idx="22">
                  <c:v>1.5256466462078042E-4</c:v>
                </c:pt>
                <c:pt idx="23">
                  <c:v>5.0854888206927032E-5</c:v>
                </c:pt>
              </c:numCache>
            </c:numRef>
          </c:val>
        </c:ser>
        <c:ser>
          <c:idx val="2"/>
          <c:order val="2"/>
          <c:tx>
            <c:strRef>
              <c:f>'QE Tue, 05-25-2010 at 07-47 PM'!$B$121</c:f>
              <c:strCache>
                <c:ptCount val="1"/>
                <c:pt idx="0">
                  <c:v>3.81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PM'!$C$121:$Z$121</c:f>
              <c:numCache>
                <c:formatCode>General</c:formatCode>
                <c:ptCount val="24"/>
                <c:pt idx="0">
                  <c:v>2.0341955282770962E-4</c:v>
                </c:pt>
                <c:pt idx="1">
                  <c:v>2.5427444103463402E-4</c:v>
                </c:pt>
                <c:pt idx="2">
                  <c:v>1.0170977641385474E-4</c:v>
                </c:pt>
                <c:pt idx="3">
                  <c:v>3.5598421744848744E-4</c:v>
                </c:pt>
                <c:pt idx="4">
                  <c:v>3.051293292415629E-4</c:v>
                </c:pt>
                <c:pt idx="5">
                  <c:v>1.0170977641385474E-4</c:v>
                </c:pt>
                <c:pt idx="6">
                  <c:v>4.0683910565541534E-4</c:v>
                </c:pt>
                <c:pt idx="7">
                  <c:v>3.051293292415629E-4</c:v>
                </c:pt>
                <c:pt idx="8">
                  <c:v>2.5427444103463402E-4</c:v>
                </c:pt>
                <c:pt idx="9">
                  <c:v>4.5769399386234112E-4</c:v>
                </c:pt>
                <c:pt idx="10">
                  <c:v>2.5427444103463402E-4</c:v>
                </c:pt>
                <c:pt idx="11">
                  <c:v>2.5427444103463402E-4</c:v>
                </c:pt>
                <c:pt idx="12">
                  <c:v>2.5427444103463402E-4</c:v>
                </c:pt>
                <c:pt idx="13">
                  <c:v>5.0854888206927032E-5</c:v>
                </c:pt>
                <c:pt idx="14">
                  <c:v>2.5427444103463402E-4</c:v>
                </c:pt>
                <c:pt idx="15">
                  <c:v>3.051293292415629E-4</c:v>
                </c:pt>
                <c:pt idx="16">
                  <c:v>1.5256466462078042E-4</c:v>
                </c:pt>
                <c:pt idx="17">
                  <c:v>2.5427444103463402E-4</c:v>
                </c:pt>
                <c:pt idx="18">
                  <c:v>5.0854888206927032E-5</c:v>
                </c:pt>
                <c:pt idx="19">
                  <c:v>1.0170977641385474E-4</c:v>
                </c:pt>
                <c:pt idx="20">
                  <c:v>1.0170977641385474E-4</c:v>
                </c:pt>
                <c:pt idx="21">
                  <c:v>1.0170977641385474E-4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strRef>
              <c:f>'QE Tue, 05-25-2010 at 07-47 PM'!$B$122</c:f>
              <c:strCache>
                <c:ptCount val="1"/>
                <c:pt idx="0">
                  <c:v>4.445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PM'!$C$122:$Z$122</c:f>
              <c:numCache>
                <c:formatCode>General</c:formatCode>
                <c:ptCount val="24"/>
                <c:pt idx="0">
                  <c:v>2.5427444103463402E-4</c:v>
                </c:pt>
                <c:pt idx="1">
                  <c:v>0</c:v>
                </c:pt>
                <c:pt idx="2">
                  <c:v>4.0683910565541534E-4</c:v>
                </c:pt>
                <c:pt idx="3">
                  <c:v>4.0683910565541534E-4</c:v>
                </c:pt>
                <c:pt idx="4">
                  <c:v>1.5256466462078042E-4</c:v>
                </c:pt>
                <c:pt idx="5">
                  <c:v>2.0341955282770962E-4</c:v>
                </c:pt>
                <c:pt idx="6">
                  <c:v>5.5940377027619492E-4</c:v>
                </c:pt>
                <c:pt idx="7">
                  <c:v>4.5769399386234112E-4</c:v>
                </c:pt>
                <c:pt idx="8">
                  <c:v>6.6111354669004811E-4</c:v>
                </c:pt>
                <c:pt idx="9">
                  <c:v>3.051293292415629E-4</c:v>
                </c:pt>
                <c:pt idx="10">
                  <c:v>2.5427444103463402E-4</c:v>
                </c:pt>
                <c:pt idx="11">
                  <c:v>1.5256466462078042E-4</c:v>
                </c:pt>
                <c:pt idx="12">
                  <c:v>3.5598421744848744E-4</c:v>
                </c:pt>
                <c:pt idx="13">
                  <c:v>5.5940377027619492E-4</c:v>
                </c:pt>
                <c:pt idx="14">
                  <c:v>3.5598421744848744E-4</c:v>
                </c:pt>
                <c:pt idx="15">
                  <c:v>3.5598421744848744E-4</c:v>
                </c:pt>
                <c:pt idx="16">
                  <c:v>2.0341955282770962E-4</c:v>
                </c:pt>
                <c:pt idx="17">
                  <c:v>1.5256466462078042E-4</c:v>
                </c:pt>
                <c:pt idx="18">
                  <c:v>1.0170977641385474E-4</c:v>
                </c:pt>
                <c:pt idx="19">
                  <c:v>1.0170977641385474E-4</c:v>
                </c:pt>
                <c:pt idx="20">
                  <c:v>1.0170977641385474E-4</c:v>
                </c:pt>
                <c:pt idx="21">
                  <c:v>0</c:v>
                </c:pt>
                <c:pt idx="22">
                  <c:v>1.5256466462078042E-4</c:v>
                </c:pt>
                <c:pt idx="23">
                  <c:v>1.0170977641385474E-4</c:v>
                </c:pt>
              </c:numCache>
            </c:numRef>
          </c:val>
        </c:ser>
        <c:ser>
          <c:idx val="4"/>
          <c:order val="4"/>
          <c:tx>
            <c:strRef>
              <c:f>'QE Tue, 05-25-2010 at 07-47 PM'!$B$123</c:f>
              <c:strCache>
                <c:ptCount val="1"/>
                <c:pt idx="0">
                  <c:v>5.08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PM'!$C$123:$Z$123</c:f>
              <c:numCache>
                <c:formatCode>General</c:formatCode>
                <c:ptCount val="24"/>
                <c:pt idx="0">
                  <c:v>4.0683910565541534E-4</c:v>
                </c:pt>
                <c:pt idx="1">
                  <c:v>4.5769399386234112E-4</c:v>
                </c:pt>
                <c:pt idx="2">
                  <c:v>3.051293292415629E-4</c:v>
                </c:pt>
                <c:pt idx="3">
                  <c:v>3.5598421744848744E-4</c:v>
                </c:pt>
                <c:pt idx="4">
                  <c:v>1.5256466462078042E-4</c:v>
                </c:pt>
                <c:pt idx="5">
                  <c:v>5.0854888206926902E-4</c:v>
                </c:pt>
                <c:pt idx="6">
                  <c:v>5.0854888206926902E-4</c:v>
                </c:pt>
                <c:pt idx="7">
                  <c:v>3.051293292415629E-4</c:v>
                </c:pt>
                <c:pt idx="8">
                  <c:v>2.0341955282770962E-4</c:v>
                </c:pt>
                <c:pt idx="9">
                  <c:v>1.0170977641385474E-4</c:v>
                </c:pt>
                <c:pt idx="10">
                  <c:v>1.0170977641385474E-4</c:v>
                </c:pt>
                <c:pt idx="11">
                  <c:v>1.5256466462078042E-4</c:v>
                </c:pt>
                <c:pt idx="12">
                  <c:v>1.0170977641385474E-4</c:v>
                </c:pt>
                <c:pt idx="13">
                  <c:v>3.5598421744848744E-4</c:v>
                </c:pt>
                <c:pt idx="14">
                  <c:v>1.5256466462078042E-4</c:v>
                </c:pt>
                <c:pt idx="15">
                  <c:v>4.5769399386234112E-4</c:v>
                </c:pt>
                <c:pt idx="16">
                  <c:v>6.1025865848312135E-4</c:v>
                </c:pt>
                <c:pt idx="17">
                  <c:v>4.5769399386234112E-4</c:v>
                </c:pt>
                <c:pt idx="18">
                  <c:v>1.0170977641385474E-4</c:v>
                </c:pt>
                <c:pt idx="19">
                  <c:v>5.0854888206927032E-5</c:v>
                </c:pt>
                <c:pt idx="20">
                  <c:v>1.0170977641385474E-4</c:v>
                </c:pt>
                <c:pt idx="21">
                  <c:v>1.0170977641385474E-4</c:v>
                </c:pt>
                <c:pt idx="22">
                  <c:v>2.0341955282770962E-4</c:v>
                </c:pt>
                <c:pt idx="23">
                  <c:v>1.0170977641385474E-4</c:v>
                </c:pt>
              </c:numCache>
            </c:numRef>
          </c:val>
        </c:ser>
        <c:ser>
          <c:idx val="5"/>
          <c:order val="5"/>
          <c:tx>
            <c:strRef>
              <c:f>'QE Tue, 05-25-2010 at 07-47 PM'!$B$124</c:f>
              <c:strCache>
                <c:ptCount val="1"/>
                <c:pt idx="0">
                  <c:v>5.715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PM'!$C$124:$Z$124</c:f>
              <c:numCache>
                <c:formatCode>General</c:formatCode>
                <c:ptCount val="24"/>
                <c:pt idx="0">
                  <c:v>4.0683910565541534E-4</c:v>
                </c:pt>
                <c:pt idx="1">
                  <c:v>3.051293292415629E-4</c:v>
                </c:pt>
                <c:pt idx="2">
                  <c:v>3.5598421744848744E-4</c:v>
                </c:pt>
                <c:pt idx="3">
                  <c:v>4.0683910565541534E-4</c:v>
                </c:pt>
                <c:pt idx="4">
                  <c:v>2.0341955282770962E-4</c:v>
                </c:pt>
                <c:pt idx="5">
                  <c:v>5.0854888206926902E-4</c:v>
                </c:pt>
                <c:pt idx="6">
                  <c:v>5.0854888206926902E-4</c:v>
                </c:pt>
                <c:pt idx="7">
                  <c:v>2.5427444103463402E-4</c:v>
                </c:pt>
                <c:pt idx="8">
                  <c:v>3.5598421744848744E-4</c:v>
                </c:pt>
                <c:pt idx="9">
                  <c:v>3.051293292415629E-4</c:v>
                </c:pt>
                <c:pt idx="10">
                  <c:v>3.051293292415629E-4</c:v>
                </c:pt>
                <c:pt idx="11">
                  <c:v>2.5427444103463402E-4</c:v>
                </c:pt>
                <c:pt idx="12">
                  <c:v>2.0341955282770962E-4</c:v>
                </c:pt>
                <c:pt idx="13">
                  <c:v>2.5427444103463402E-4</c:v>
                </c:pt>
                <c:pt idx="14">
                  <c:v>1.5256466462078042E-4</c:v>
                </c:pt>
                <c:pt idx="15">
                  <c:v>3.051293292415629E-4</c:v>
                </c:pt>
                <c:pt idx="16">
                  <c:v>4.0683910565541534E-4</c:v>
                </c:pt>
                <c:pt idx="17">
                  <c:v>8.1367821131083816E-4</c:v>
                </c:pt>
                <c:pt idx="18">
                  <c:v>6.1025865848312135E-4</c:v>
                </c:pt>
                <c:pt idx="19">
                  <c:v>2.5427444103463402E-4</c:v>
                </c:pt>
                <c:pt idx="20">
                  <c:v>2.0341955282770962E-4</c:v>
                </c:pt>
                <c:pt idx="21">
                  <c:v>2.0341955282770962E-4</c:v>
                </c:pt>
                <c:pt idx="22">
                  <c:v>5.0854888206927032E-5</c:v>
                </c:pt>
                <c:pt idx="23">
                  <c:v>2.0341955282770962E-4</c:v>
                </c:pt>
              </c:numCache>
            </c:numRef>
          </c:val>
        </c:ser>
        <c:ser>
          <c:idx val="6"/>
          <c:order val="6"/>
          <c:tx>
            <c:strRef>
              <c:f>'QE Tue, 05-25-2010 at 07-47 PM'!$B$125</c:f>
              <c:strCache>
                <c:ptCount val="1"/>
                <c:pt idx="0">
                  <c:v>6.35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PM'!$C$125:$Z$125</c:f>
              <c:numCache>
                <c:formatCode>General</c:formatCode>
                <c:ptCount val="24"/>
                <c:pt idx="0">
                  <c:v>4.5769399386234112E-4</c:v>
                </c:pt>
                <c:pt idx="1">
                  <c:v>3.051293292415629E-4</c:v>
                </c:pt>
                <c:pt idx="2">
                  <c:v>4.0683910565541534E-4</c:v>
                </c:pt>
                <c:pt idx="3">
                  <c:v>7.6282332310390424E-4</c:v>
                </c:pt>
                <c:pt idx="4">
                  <c:v>1.2713722051731695E-3</c:v>
                </c:pt>
                <c:pt idx="5">
                  <c:v>7.6282332310390424E-4</c:v>
                </c:pt>
                <c:pt idx="6">
                  <c:v>5.5940377027619492E-4</c:v>
                </c:pt>
                <c:pt idx="7">
                  <c:v>6.1025865848312135E-4</c:v>
                </c:pt>
                <c:pt idx="8">
                  <c:v>7.6282332310390424E-4</c:v>
                </c:pt>
                <c:pt idx="9">
                  <c:v>4.5769399386234112E-4</c:v>
                </c:pt>
                <c:pt idx="10">
                  <c:v>3.051293292415629E-4</c:v>
                </c:pt>
                <c:pt idx="11">
                  <c:v>4.0683910565541534E-4</c:v>
                </c:pt>
                <c:pt idx="12">
                  <c:v>2.5427444103463402E-4</c:v>
                </c:pt>
                <c:pt idx="13">
                  <c:v>2.0341955282770962E-4</c:v>
                </c:pt>
                <c:pt idx="14">
                  <c:v>2.5427444103463402E-4</c:v>
                </c:pt>
                <c:pt idx="15">
                  <c:v>1.0170977641385474E-4</c:v>
                </c:pt>
                <c:pt idx="16">
                  <c:v>3.051293292415629E-4</c:v>
                </c:pt>
                <c:pt idx="17">
                  <c:v>3.5598421744848744E-4</c:v>
                </c:pt>
                <c:pt idx="18">
                  <c:v>1.6782113108285953E-3</c:v>
                </c:pt>
                <c:pt idx="19">
                  <c:v>4.5769399386234112E-4</c:v>
                </c:pt>
                <c:pt idx="20">
                  <c:v>5.0854888206927032E-5</c:v>
                </c:pt>
                <c:pt idx="21">
                  <c:v>1.0170977641385474E-4</c:v>
                </c:pt>
                <c:pt idx="22">
                  <c:v>2.0341955282770962E-4</c:v>
                </c:pt>
                <c:pt idx="23">
                  <c:v>5.0854888206927032E-5</c:v>
                </c:pt>
              </c:numCache>
            </c:numRef>
          </c:val>
        </c:ser>
        <c:ser>
          <c:idx val="7"/>
          <c:order val="7"/>
          <c:tx>
            <c:strRef>
              <c:f>'QE Tue, 05-25-2010 at 07-47 PM'!$B$126</c:f>
              <c:strCache>
                <c:ptCount val="1"/>
                <c:pt idx="0">
                  <c:v>6.985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PM'!$C$126:$Z$126</c:f>
              <c:numCache>
                <c:formatCode>General</c:formatCode>
                <c:ptCount val="24"/>
                <c:pt idx="0">
                  <c:v>4.5769399386234112E-4</c:v>
                </c:pt>
                <c:pt idx="1">
                  <c:v>5.0854888206926902E-4</c:v>
                </c:pt>
                <c:pt idx="2">
                  <c:v>2.6953090749671292E-3</c:v>
                </c:pt>
                <c:pt idx="3">
                  <c:v>4.2718106093818514E-3</c:v>
                </c:pt>
                <c:pt idx="4">
                  <c:v>3.3564226216571675E-3</c:v>
                </c:pt>
                <c:pt idx="5">
                  <c:v>1.9324857518632375E-3</c:v>
                </c:pt>
                <c:pt idx="6">
                  <c:v>1.4239368697939521E-3</c:v>
                </c:pt>
                <c:pt idx="7">
                  <c:v>5.5940377027619492E-4</c:v>
                </c:pt>
                <c:pt idx="8">
                  <c:v>7.1196843489697488E-4</c:v>
                </c:pt>
                <c:pt idx="9">
                  <c:v>4.5769399386234112E-4</c:v>
                </c:pt>
                <c:pt idx="10">
                  <c:v>5.5940377027619492E-4</c:v>
                </c:pt>
                <c:pt idx="11">
                  <c:v>1.0170977641385474E-4</c:v>
                </c:pt>
                <c:pt idx="12">
                  <c:v>1.5256466462078042E-4</c:v>
                </c:pt>
                <c:pt idx="13">
                  <c:v>2.0341955282770962E-4</c:v>
                </c:pt>
                <c:pt idx="14">
                  <c:v>2.0341955282770962E-4</c:v>
                </c:pt>
                <c:pt idx="15">
                  <c:v>1.5256466462078042E-4</c:v>
                </c:pt>
                <c:pt idx="16">
                  <c:v>5.0854888206927032E-5</c:v>
                </c:pt>
                <c:pt idx="17">
                  <c:v>1.5256466462078042E-4</c:v>
                </c:pt>
                <c:pt idx="18">
                  <c:v>9.6624287593161248E-4</c:v>
                </c:pt>
                <c:pt idx="19">
                  <c:v>1.4747917580008759E-3</c:v>
                </c:pt>
                <c:pt idx="20">
                  <c:v>5.0854888206926902E-4</c:v>
                </c:pt>
                <c:pt idx="21">
                  <c:v>1.0170977641385474E-4</c:v>
                </c:pt>
                <c:pt idx="22">
                  <c:v>1.0170977641385474E-4</c:v>
                </c:pt>
                <c:pt idx="23">
                  <c:v>0</c:v>
                </c:pt>
              </c:numCache>
            </c:numRef>
          </c:val>
        </c:ser>
        <c:ser>
          <c:idx val="8"/>
          <c:order val="8"/>
          <c:tx>
            <c:strRef>
              <c:f>'QE Tue, 05-25-2010 at 07-47 PM'!$B$127</c:f>
              <c:strCache>
                <c:ptCount val="1"/>
                <c:pt idx="0">
                  <c:v>7.62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PM'!$C$127:$Z$127</c:f>
              <c:numCache>
                <c:formatCode>General</c:formatCode>
                <c:ptCount val="24"/>
                <c:pt idx="0">
                  <c:v>7.1196843489697488E-4</c:v>
                </c:pt>
                <c:pt idx="1">
                  <c:v>1.9324857518632375E-3</c:v>
                </c:pt>
                <c:pt idx="2">
                  <c:v>1.5714160455940377E-2</c:v>
                </c:pt>
                <c:pt idx="3">
                  <c:v>1.36799649276633E-2</c:v>
                </c:pt>
                <c:pt idx="4">
                  <c:v>9.1538798772468882E-3</c:v>
                </c:pt>
                <c:pt idx="5">
                  <c:v>5.3906181499342514E-3</c:v>
                </c:pt>
                <c:pt idx="6">
                  <c:v>2.847873739587919E-3</c:v>
                </c:pt>
                <c:pt idx="7">
                  <c:v>1.9833406400701463E-3</c:v>
                </c:pt>
                <c:pt idx="8">
                  <c:v>1.0679526523454618E-3</c:v>
                </c:pt>
                <c:pt idx="9">
                  <c:v>5.5940377027619492E-4</c:v>
                </c:pt>
                <c:pt idx="10">
                  <c:v>7.6282332310390424E-4</c:v>
                </c:pt>
                <c:pt idx="11">
                  <c:v>6.1025865848312135E-4</c:v>
                </c:pt>
                <c:pt idx="12">
                  <c:v>4.0683910565541534E-4</c:v>
                </c:pt>
                <c:pt idx="13">
                  <c:v>3.5598421744848744E-4</c:v>
                </c:pt>
                <c:pt idx="14">
                  <c:v>3.5598421744848744E-4</c:v>
                </c:pt>
                <c:pt idx="15">
                  <c:v>2.5427444103463402E-4</c:v>
                </c:pt>
                <c:pt idx="16">
                  <c:v>3.5598421744848744E-4</c:v>
                </c:pt>
                <c:pt idx="17">
                  <c:v>2.0341955282770962E-4</c:v>
                </c:pt>
                <c:pt idx="18">
                  <c:v>3.5598421744848744E-4</c:v>
                </c:pt>
                <c:pt idx="19">
                  <c:v>2.3393248575186479E-3</c:v>
                </c:pt>
                <c:pt idx="20">
                  <c:v>1.5765015344147433E-3</c:v>
                </c:pt>
                <c:pt idx="21">
                  <c:v>2.0341955282770962E-4</c:v>
                </c:pt>
                <c:pt idx="22">
                  <c:v>1.0170977641385474E-4</c:v>
                </c:pt>
                <c:pt idx="23">
                  <c:v>2.0341955282770962E-4</c:v>
                </c:pt>
              </c:numCache>
            </c:numRef>
          </c:val>
        </c:ser>
        <c:ser>
          <c:idx val="9"/>
          <c:order val="9"/>
          <c:tx>
            <c:strRef>
              <c:f>'QE Tue, 05-25-2010 at 07-47 PM'!$B$128</c:f>
              <c:strCache>
                <c:ptCount val="1"/>
                <c:pt idx="0">
                  <c:v>8.255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PM'!$C$128:$Z$128</c:f>
              <c:numCache>
                <c:formatCode>General</c:formatCode>
                <c:ptCount val="24"/>
                <c:pt idx="0">
                  <c:v>7.1196843489697488E-4</c:v>
                </c:pt>
                <c:pt idx="1">
                  <c:v>9.0521701008329705E-3</c:v>
                </c:pt>
                <c:pt idx="2">
                  <c:v>2.8631302060500061E-2</c:v>
                </c:pt>
                <c:pt idx="3">
                  <c:v>2.5274879438842612E-2</c:v>
                </c:pt>
                <c:pt idx="4">
                  <c:v>1.5866725120561163E-2</c:v>
                </c:pt>
                <c:pt idx="5">
                  <c:v>9.9167032003507228E-3</c:v>
                </c:pt>
                <c:pt idx="6">
                  <c:v>5.4414730381412146E-3</c:v>
                </c:pt>
                <c:pt idx="7">
                  <c:v>2.7461639631740481E-3</c:v>
                </c:pt>
                <c:pt idx="8">
                  <c:v>1.6273564226216694E-3</c:v>
                </c:pt>
                <c:pt idx="9">
                  <c:v>8.6453309951775527E-4</c:v>
                </c:pt>
                <c:pt idx="10">
                  <c:v>8.6453309951775527E-4</c:v>
                </c:pt>
                <c:pt idx="11">
                  <c:v>5.5940377027619492E-4</c:v>
                </c:pt>
                <c:pt idx="12">
                  <c:v>3.5598421744848744E-4</c:v>
                </c:pt>
                <c:pt idx="13">
                  <c:v>4.5769399386234112E-4</c:v>
                </c:pt>
                <c:pt idx="14">
                  <c:v>2.5427444103463402E-4</c:v>
                </c:pt>
                <c:pt idx="15">
                  <c:v>3.5598421744848744E-4</c:v>
                </c:pt>
                <c:pt idx="16">
                  <c:v>1.5256466462078042E-4</c:v>
                </c:pt>
                <c:pt idx="17">
                  <c:v>5.0854888206927032E-5</c:v>
                </c:pt>
                <c:pt idx="18">
                  <c:v>3.5598421744848744E-4</c:v>
                </c:pt>
                <c:pt idx="19">
                  <c:v>1.1188075405523966E-3</c:v>
                </c:pt>
                <c:pt idx="20">
                  <c:v>1.3222270933801001E-3</c:v>
                </c:pt>
                <c:pt idx="21">
                  <c:v>1.0170977641385474E-4</c:v>
                </c:pt>
                <c:pt idx="22">
                  <c:v>0</c:v>
                </c:pt>
                <c:pt idx="23">
                  <c:v>5.0854888206927032E-5</c:v>
                </c:pt>
              </c:numCache>
            </c:numRef>
          </c:val>
        </c:ser>
        <c:ser>
          <c:idx val="10"/>
          <c:order val="10"/>
          <c:tx>
            <c:strRef>
              <c:f>'QE Tue, 05-25-2010 at 07-47 PM'!$B$129</c:f>
              <c:strCache>
                <c:ptCount val="1"/>
                <c:pt idx="0">
                  <c:v>8.89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PM'!$C$129:$Z$129</c:f>
              <c:numCache>
                <c:formatCode>General</c:formatCode>
                <c:ptCount val="24"/>
                <c:pt idx="0">
                  <c:v>3.0512932924156239E-3</c:v>
                </c:pt>
                <c:pt idx="1">
                  <c:v>1.8867163524769841E-2</c:v>
                </c:pt>
                <c:pt idx="2">
                  <c:v>3.229285401139851E-2</c:v>
                </c:pt>
                <c:pt idx="3">
                  <c:v>3.0207803594914748E-2</c:v>
                </c:pt>
                <c:pt idx="4">
                  <c:v>2.3850942569048808E-2</c:v>
                </c:pt>
                <c:pt idx="5">
                  <c:v>1.9833406400701449E-2</c:v>
                </c:pt>
                <c:pt idx="6">
                  <c:v>1.5409031126698816E-2</c:v>
                </c:pt>
                <c:pt idx="7">
                  <c:v>1.042525208241999E-2</c:v>
                </c:pt>
                <c:pt idx="8">
                  <c:v>3.8141166155195192E-3</c:v>
                </c:pt>
                <c:pt idx="9">
                  <c:v>1.6273564226216694E-3</c:v>
                </c:pt>
                <c:pt idx="10">
                  <c:v>8.1367821131083816E-4</c:v>
                </c:pt>
                <c:pt idx="11">
                  <c:v>9.1538798772469059E-4</c:v>
                </c:pt>
                <c:pt idx="12">
                  <c:v>4.5769399386234112E-4</c:v>
                </c:pt>
                <c:pt idx="13">
                  <c:v>4.0683910565541534E-4</c:v>
                </c:pt>
                <c:pt idx="14">
                  <c:v>2.0341955282770962E-4</c:v>
                </c:pt>
                <c:pt idx="15">
                  <c:v>3.051293292415629E-4</c:v>
                </c:pt>
                <c:pt idx="16">
                  <c:v>1.0170977641385474E-4</c:v>
                </c:pt>
                <c:pt idx="17">
                  <c:v>0</c:v>
                </c:pt>
                <c:pt idx="18">
                  <c:v>1.0170977641385474E-4</c:v>
                </c:pt>
                <c:pt idx="19">
                  <c:v>2.5427444103463402E-4</c:v>
                </c:pt>
                <c:pt idx="20">
                  <c:v>5.5940377027619492E-4</c:v>
                </c:pt>
                <c:pt idx="21">
                  <c:v>3.051293292415629E-4</c:v>
                </c:pt>
                <c:pt idx="22">
                  <c:v>5.0854888206927032E-5</c:v>
                </c:pt>
                <c:pt idx="23">
                  <c:v>1.5256466462078042E-4</c:v>
                </c:pt>
              </c:numCache>
            </c:numRef>
          </c:val>
        </c:ser>
        <c:ser>
          <c:idx val="11"/>
          <c:order val="11"/>
          <c:tx>
            <c:strRef>
              <c:f>'QE Tue, 05-25-2010 at 07-47 PM'!$B$130</c:f>
              <c:strCache>
                <c:ptCount val="1"/>
                <c:pt idx="0">
                  <c:v>9.525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PM'!$C$130:$Z$130</c:f>
              <c:numCache>
                <c:formatCode>General</c:formatCode>
                <c:ptCount val="24"/>
                <c:pt idx="0">
                  <c:v>3.3564226216571675E-3</c:v>
                </c:pt>
                <c:pt idx="1">
                  <c:v>1.6934677772906619E-2</c:v>
                </c:pt>
                <c:pt idx="2">
                  <c:v>3.1936869793950017E-2</c:v>
                </c:pt>
                <c:pt idx="3">
                  <c:v>3.8090311266988156E-2</c:v>
                </c:pt>
                <c:pt idx="4">
                  <c:v>4.4854011398509433E-2</c:v>
                </c:pt>
                <c:pt idx="5">
                  <c:v>7.3281893906181492E-2</c:v>
                </c:pt>
                <c:pt idx="6">
                  <c:v>0.10343884261288909</c:v>
                </c:pt>
                <c:pt idx="7">
                  <c:v>7.1196843489697487E-2</c:v>
                </c:pt>
                <c:pt idx="8">
                  <c:v>2.5071459886015012E-2</c:v>
                </c:pt>
                <c:pt idx="9">
                  <c:v>6.6619903551074083E-3</c:v>
                </c:pt>
                <c:pt idx="10">
                  <c:v>2.2376150811047792E-3</c:v>
                </c:pt>
                <c:pt idx="11">
                  <c:v>1.4239368697939521E-3</c:v>
                </c:pt>
                <c:pt idx="12">
                  <c:v>7.6282332310390424E-4</c:v>
                </c:pt>
                <c:pt idx="13">
                  <c:v>6.1025865848312135E-4</c:v>
                </c:pt>
                <c:pt idx="14">
                  <c:v>5.0854888206926902E-4</c:v>
                </c:pt>
                <c:pt idx="15">
                  <c:v>2.0341955282770962E-4</c:v>
                </c:pt>
                <c:pt idx="16">
                  <c:v>5.0854888206927032E-5</c:v>
                </c:pt>
                <c:pt idx="17">
                  <c:v>2.5427444103463402E-4</c:v>
                </c:pt>
                <c:pt idx="18">
                  <c:v>1.5256466462078042E-4</c:v>
                </c:pt>
                <c:pt idx="19">
                  <c:v>2.0341955282770962E-4</c:v>
                </c:pt>
                <c:pt idx="20">
                  <c:v>9.6624287593161248E-4</c:v>
                </c:pt>
                <c:pt idx="21">
                  <c:v>6.6111354669004811E-4</c:v>
                </c:pt>
                <c:pt idx="22">
                  <c:v>1.5256466462078042E-4</c:v>
                </c:pt>
                <c:pt idx="23">
                  <c:v>1.0170977641385474E-4</c:v>
                </c:pt>
              </c:numCache>
            </c:numRef>
          </c:val>
        </c:ser>
        <c:ser>
          <c:idx val="12"/>
          <c:order val="12"/>
          <c:tx>
            <c:strRef>
              <c:f>'QE Tue, 05-25-2010 at 07-47 PM'!$B$131</c:f>
              <c:strCache>
                <c:ptCount val="1"/>
                <c:pt idx="0">
                  <c:v>10.16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PM'!$C$131:$Z$131</c:f>
              <c:numCache>
                <c:formatCode>General</c:formatCode>
                <c:ptCount val="24"/>
                <c:pt idx="0">
                  <c:v>3.9158263919333632E-3</c:v>
                </c:pt>
                <c:pt idx="1">
                  <c:v>1.1238930293730827E-2</c:v>
                </c:pt>
                <c:pt idx="2">
                  <c:v>1.9629986847873745E-2</c:v>
                </c:pt>
                <c:pt idx="3">
                  <c:v>4.1955282770714246E-2</c:v>
                </c:pt>
                <c:pt idx="4">
                  <c:v>0.10974484875054845</c:v>
                </c:pt>
                <c:pt idx="5">
                  <c:v>0.41741692240245765</c:v>
                </c:pt>
                <c:pt idx="6">
                  <c:v>1.1670688294607723</c:v>
                </c:pt>
                <c:pt idx="7">
                  <c:v>0.99212801402893469</c:v>
                </c:pt>
                <c:pt idx="8">
                  <c:v>0.31830074528715829</c:v>
                </c:pt>
                <c:pt idx="9">
                  <c:v>4.5820254274441113E-2</c:v>
                </c:pt>
                <c:pt idx="10">
                  <c:v>5.8991670320035503E-3</c:v>
                </c:pt>
                <c:pt idx="11">
                  <c:v>1.7799210872424295E-3</c:v>
                </c:pt>
                <c:pt idx="12">
                  <c:v>1.8307759754493729E-3</c:v>
                </c:pt>
                <c:pt idx="13">
                  <c:v>9.1538798772469059E-4</c:v>
                </c:pt>
                <c:pt idx="14">
                  <c:v>6.1025865848312135E-4</c:v>
                </c:pt>
                <c:pt idx="15">
                  <c:v>3.5598421744848744E-4</c:v>
                </c:pt>
                <c:pt idx="16">
                  <c:v>2.5427444103463402E-4</c:v>
                </c:pt>
                <c:pt idx="17">
                  <c:v>2.5427444103463402E-4</c:v>
                </c:pt>
                <c:pt idx="18">
                  <c:v>3.5598421744848744E-4</c:v>
                </c:pt>
                <c:pt idx="19">
                  <c:v>3.5598421744848744E-4</c:v>
                </c:pt>
                <c:pt idx="20">
                  <c:v>7.6282332310390424E-4</c:v>
                </c:pt>
                <c:pt idx="21">
                  <c:v>4.0683910565541534E-4</c:v>
                </c:pt>
                <c:pt idx="22">
                  <c:v>4.5769399386234112E-4</c:v>
                </c:pt>
                <c:pt idx="23">
                  <c:v>3.051293292415629E-4</c:v>
                </c:pt>
              </c:numCache>
            </c:numRef>
          </c:val>
        </c:ser>
        <c:ser>
          <c:idx val="13"/>
          <c:order val="13"/>
          <c:tx>
            <c:strRef>
              <c:f>'QE Tue, 05-25-2010 at 07-47 PM'!$B$132</c:f>
              <c:strCache>
                <c:ptCount val="1"/>
                <c:pt idx="0">
                  <c:v>10.795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PM'!$C$132:$Z$132</c:f>
              <c:numCache>
                <c:formatCode>General</c:formatCode>
                <c:ptCount val="24"/>
                <c:pt idx="0">
                  <c:v>3.5089872862779895E-3</c:v>
                </c:pt>
                <c:pt idx="1">
                  <c:v>6.2042963612450814E-3</c:v>
                </c:pt>
                <c:pt idx="2">
                  <c:v>1.3323980710214825E-2</c:v>
                </c:pt>
                <c:pt idx="3">
                  <c:v>3.4327049539675594E-2</c:v>
                </c:pt>
                <c:pt idx="4">
                  <c:v>0.18251819377466164</c:v>
                </c:pt>
                <c:pt idx="5">
                  <c:v>2.1359561595791181</c:v>
                </c:pt>
                <c:pt idx="6">
                  <c:v>7.5368978518193774</c:v>
                </c:pt>
                <c:pt idx="7">
                  <c:v>8.7000000000000011</c:v>
                </c:pt>
                <c:pt idx="8">
                  <c:v>3.7227303814116612</c:v>
                </c:pt>
                <c:pt idx="9">
                  <c:v>0.37947917580009077</c:v>
                </c:pt>
                <c:pt idx="10">
                  <c:v>1.36799649276633E-2</c:v>
                </c:pt>
                <c:pt idx="11">
                  <c:v>3.6106970626918261E-3</c:v>
                </c:pt>
                <c:pt idx="12">
                  <c:v>1.9324857518632375E-3</c:v>
                </c:pt>
                <c:pt idx="13">
                  <c:v>1.4239368697939521E-3</c:v>
                </c:pt>
                <c:pt idx="14">
                  <c:v>6.6111354669004811E-4</c:v>
                </c:pt>
                <c:pt idx="15">
                  <c:v>7.6282332310390424E-4</c:v>
                </c:pt>
                <c:pt idx="16">
                  <c:v>3.051293292415629E-4</c:v>
                </c:pt>
                <c:pt idx="17">
                  <c:v>3.051293292415629E-4</c:v>
                </c:pt>
                <c:pt idx="18">
                  <c:v>3.5598421744848744E-4</c:v>
                </c:pt>
                <c:pt idx="19">
                  <c:v>4.0683910565541534E-4</c:v>
                </c:pt>
                <c:pt idx="20">
                  <c:v>1.1188075405523966E-3</c:v>
                </c:pt>
                <c:pt idx="21">
                  <c:v>8.6453309951775527E-4</c:v>
                </c:pt>
                <c:pt idx="22">
                  <c:v>5.0854888206927032E-5</c:v>
                </c:pt>
                <c:pt idx="23">
                  <c:v>1.5256466462078042E-4</c:v>
                </c:pt>
              </c:numCache>
            </c:numRef>
          </c:val>
        </c:ser>
        <c:ser>
          <c:idx val="14"/>
          <c:order val="14"/>
          <c:tx>
            <c:strRef>
              <c:f>'QE Tue, 05-25-2010 at 07-47 PM'!$B$133</c:f>
              <c:strCache>
                <c:ptCount val="1"/>
                <c:pt idx="0">
                  <c:v>11.43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PM'!$C$133:$Z$133</c:f>
              <c:numCache>
                <c:formatCode>General</c:formatCode>
                <c:ptCount val="24"/>
                <c:pt idx="0">
                  <c:v>3.6615519508987476E-3</c:v>
                </c:pt>
                <c:pt idx="1">
                  <c:v>3.5598421744848737E-3</c:v>
                </c:pt>
                <c:pt idx="2">
                  <c:v>6.5094256904866766E-3</c:v>
                </c:pt>
                <c:pt idx="3">
                  <c:v>2.1918456817185423E-2</c:v>
                </c:pt>
                <c:pt idx="4">
                  <c:v>0.18724769837790597</c:v>
                </c:pt>
                <c:pt idx="5">
                  <c:v>3.8668022797018708</c:v>
                </c:pt>
                <c:pt idx="6">
                  <c:v>4.3888277071459845</c:v>
                </c:pt>
                <c:pt idx="7">
                  <c:v>1.2854590092064884</c:v>
                </c:pt>
                <c:pt idx="8">
                  <c:v>7.1229899167031681</c:v>
                </c:pt>
                <c:pt idx="9">
                  <c:v>1.0167926348092942</c:v>
                </c:pt>
                <c:pt idx="10">
                  <c:v>1.7392371766769062E-2</c:v>
                </c:pt>
                <c:pt idx="11">
                  <c:v>3.6615519508987476E-3</c:v>
                </c:pt>
                <c:pt idx="12">
                  <c:v>2.4410346339324993E-3</c:v>
                </c:pt>
                <c:pt idx="13">
                  <c:v>2.1359053046909248E-3</c:v>
                </c:pt>
                <c:pt idx="14">
                  <c:v>1.2205173169662553E-3</c:v>
                </c:pt>
                <c:pt idx="15">
                  <c:v>1.0170977641385446E-3</c:v>
                </c:pt>
                <c:pt idx="16">
                  <c:v>3.051293292415629E-4</c:v>
                </c:pt>
                <c:pt idx="17">
                  <c:v>5.5940377027619492E-4</c:v>
                </c:pt>
                <c:pt idx="18">
                  <c:v>3.051293292415629E-4</c:v>
                </c:pt>
                <c:pt idx="19">
                  <c:v>5.0854888206927032E-5</c:v>
                </c:pt>
                <c:pt idx="20">
                  <c:v>1.0679526523454618E-3</c:v>
                </c:pt>
                <c:pt idx="21">
                  <c:v>3.5598421744848744E-4</c:v>
                </c:pt>
                <c:pt idx="22">
                  <c:v>5.0854888206927032E-5</c:v>
                </c:pt>
                <c:pt idx="23">
                  <c:v>5.0854888206927032E-5</c:v>
                </c:pt>
              </c:numCache>
            </c:numRef>
          </c:val>
        </c:ser>
        <c:ser>
          <c:idx val="15"/>
          <c:order val="15"/>
          <c:tx>
            <c:strRef>
              <c:f>'QE Tue, 05-25-2010 at 07-47 PM'!$B$134</c:f>
              <c:strCache>
                <c:ptCount val="1"/>
                <c:pt idx="0">
                  <c:v>12.065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PM'!$C$134:$Z$134</c:f>
              <c:numCache>
                <c:formatCode>General</c:formatCode>
                <c:ptCount val="24"/>
                <c:pt idx="0">
                  <c:v>3.1021481806225402E-3</c:v>
                </c:pt>
                <c:pt idx="1">
                  <c:v>2.1359053046909248E-3</c:v>
                </c:pt>
                <c:pt idx="2">
                  <c:v>3.7124068391056549E-3</c:v>
                </c:pt>
                <c:pt idx="3">
                  <c:v>1.0170977641385436E-2</c:v>
                </c:pt>
                <c:pt idx="4">
                  <c:v>9.1996492766331248E-2</c:v>
                </c:pt>
                <c:pt idx="5">
                  <c:v>1.8210118369136343</c:v>
                </c:pt>
                <c:pt idx="6">
                  <c:v>5.3439842174484298</c:v>
                </c:pt>
                <c:pt idx="7">
                  <c:v>1.8695782551512494</c:v>
                </c:pt>
                <c:pt idx="8">
                  <c:v>5.5526926786497146</c:v>
                </c:pt>
                <c:pt idx="9">
                  <c:v>0.48281630863656338</c:v>
                </c:pt>
                <c:pt idx="10">
                  <c:v>1.0272687417799208E-2</c:v>
                </c:pt>
                <c:pt idx="11">
                  <c:v>3.9666812801402891E-3</c:v>
                </c:pt>
                <c:pt idx="12">
                  <c:v>3.0512932924156239E-3</c:v>
                </c:pt>
                <c:pt idx="13">
                  <c:v>2.2376150811047792E-3</c:v>
                </c:pt>
                <c:pt idx="14">
                  <c:v>1.1188075405523966E-3</c:v>
                </c:pt>
                <c:pt idx="15">
                  <c:v>7.6282332310390424E-4</c:v>
                </c:pt>
                <c:pt idx="16">
                  <c:v>7.1196843489697488E-4</c:v>
                </c:pt>
                <c:pt idx="17">
                  <c:v>5.5940377027619492E-4</c:v>
                </c:pt>
                <c:pt idx="18">
                  <c:v>1.0170977641385474E-4</c:v>
                </c:pt>
                <c:pt idx="19">
                  <c:v>2.0341955282770962E-4</c:v>
                </c:pt>
                <c:pt idx="20">
                  <c:v>4.5769399386234112E-4</c:v>
                </c:pt>
                <c:pt idx="21">
                  <c:v>3.5598421744848744E-4</c:v>
                </c:pt>
                <c:pt idx="22">
                  <c:v>5.0854888206927032E-5</c:v>
                </c:pt>
                <c:pt idx="23">
                  <c:v>1.5256466462078042E-4</c:v>
                </c:pt>
              </c:numCache>
            </c:numRef>
          </c:val>
        </c:ser>
        <c:ser>
          <c:idx val="16"/>
          <c:order val="16"/>
          <c:tx>
            <c:strRef>
              <c:f>'QE Tue, 05-25-2010 at 07-47 PM'!$B$135</c:f>
              <c:strCache>
                <c:ptCount val="1"/>
                <c:pt idx="0">
                  <c:v>12.7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PM'!$C$135:$Z$135</c:f>
              <c:numCache>
                <c:formatCode>General</c:formatCode>
                <c:ptCount val="24"/>
                <c:pt idx="0">
                  <c:v>2.2884699693117051E-3</c:v>
                </c:pt>
                <c:pt idx="1">
                  <c:v>2.3393248575186479E-3</c:v>
                </c:pt>
                <c:pt idx="2">
                  <c:v>2.0341955282770926E-3</c:v>
                </c:pt>
                <c:pt idx="3">
                  <c:v>3.9158263919333632E-3</c:v>
                </c:pt>
                <c:pt idx="4">
                  <c:v>2.7105655414292006E-2</c:v>
                </c:pt>
                <c:pt idx="5">
                  <c:v>0.30360368259535286</c:v>
                </c:pt>
                <c:pt idx="6">
                  <c:v>2.9210539237176567</c:v>
                </c:pt>
                <c:pt idx="7">
                  <c:v>5.6394002630425284</c:v>
                </c:pt>
                <c:pt idx="8">
                  <c:v>1.6291363437088997</c:v>
                </c:pt>
                <c:pt idx="9">
                  <c:v>5.7669443226654966E-2</c:v>
                </c:pt>
                <c:pt idx="10">
                  <c:v>4.8820692678649734E-3</c:v>
                </c:pt>
                <c:pt idx="11">
                  <c:v>3.9158263919333632E-3</c:v>
                </c:pt>
                <c:pt idx="12">
                  <c:v>3.2547128452433405E-3</c:v>
                </c:pt>
                <c:pt idx="13">
                  <c:v>2.0850504164839981E-3</c:v>
                </c:pt>
                <c:pt idx="14">
                  <c:v>1.8307759754493729E-3</c:v>
                </c:pt>
                <c:pt idx="15">
                  <c:v>1.5765015344147433E-3</c:v>
                </c:pt>
                <c:pt idx="16">
                  <c:v>7.6282332310390424E-4</c:v>
                </c:pt>
                <c:pt idx="17">
                  <c:v>3.5598421744848744E-4</c:v>
                </c:pt>
                <c:pt idx="18">
                  <c:v>4.5769399386234112E-4</c:v>
                </c:pt>
                <c:pt idx="19">
                  <c:v>8.1367821131083816E-4</c:v>
                </c:pt>
                <c:pt idx="20">
                  <c:v>4.5769399386234112E-4</c:v>
                </c:pt>
                <c:pt idx="21">
                  <c:v>2.5427444103463402E-4</c:v>
                </c:pt>
                <c:pt idx="22">
                  <c:v>1.5256466462078042E-4</c:v>
                </c:pt>
                <c:pt idx="23">
                  <c:v>1.0170977641385474E-4</c:v>
                </c:pt>
              </c:numCache>
            </c:numRef>
          </c:val>
        </c:ser>
        <c:ser>
          <c:idx val="17"/>
          <c:order val="17"/>
          <c:tx>
            <c:strRef>
              <c:f>'QE Tue, 05-25-2010 at 07-47 PM'!$B$136</c:f>
              <c:strCache>
                <c:ptCount val="1"/>
                <c:pt idx="0">
                  <c:v>13.335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PM'!$C$136:$Z$136</c:f>
              <c:numCache>
                <c:formatCode>General</c:formatCode>
                <c:ptCount val="24"/>
                <c:pt idx="0">
                  <c:v>2.1867601928978611E-3</c:v>
                </c:pt>
                <c:pt idx="1">
                  <c:v>6.0517316966242924E-3</c:v>
                </c:pt>
                <c:pt idx="2">
                  <c:v>2.3901797457255799E-3</c:v>
                </c:pt>
                <c:pt idx="3">
                  <c:v>2.1359053046909248E-3</c:v>
                </c:pt>
                <c:pt idx="4">
                  <c:v>6.2042963612450814E-3</c:v>
                </c:pt>
                <c:pt idx="5">
                  <c:v>3.6310390179745806E-2</c:v>
                </c:pt>
                <c:pt idx="6">
                  <c:v>0.15205611573871108</c:v>
                </c:pt>
                <c:pt idx="7">
                  <c:v>0.22432091188075387</c:v>
                </c:pt>
                <c:pt idx="8">
                  <c:v>6.1839544059622963E-2</c:v>
                </c:pt>
                <c:pt idx="9">
                  <c:v>6.7128452433143524E-3</c:v>
                </c:pt>
                <c:pt idx="10">
                  <c:v>3.0512932924156239E-3</c:v>
                </c:pt>
                <c:pt idx="11">
                  <c:v>2.7970188513810001E-3</c:v>
                </c:pt>
                <c:pt idx="12">
                  <c:v>2.4918895221394152E-3</c:v>
                </c:pt>
                <c:pt idx="13">
                  <c:v>2.7970188513810001E-3</c:v>
                </c:pt>
                <c:pt idx="14">
                  <c:v>2.1359053046909248E-3</c:v>
                </c:pt>
                <c:pt idx="15">
                  <c:v>1.2205173169662553E-3</c:v>
                </c:pt>
                <c:pt idx="16">
                  <c:v>7.1196843489697488E-4</c:v>
                </c:pt>
                <c:pt idx="17">
                  <c:v>1.0170977641385446E-3</c:v>
                </c:pt>
                <c:pt idx="18">
                  <c:v>5.0854888206926902E-4</c:v>
                </c:pt>
                <c:pt idx="19">
                  <c:v>5.0854888206926902E-4</c:v>
                </c:pt>
                <c:pt idx="20">
                  <c:v>2.0341955282770962E-4</c:v>
                </c:pt>
                <c:pt idx="21">
                  <c:v>1.0170977641385474E-4</c:v>
                </c:pt>
                <c:pt idx="22">
                  <c:v>2.0341955282770962E-4</c:v>
                </c:pt>
                <c:pt idx="23">
                  <c:v>2.5427444103463402E-4</c:v>
                </c:pt>
              </c:numCache>
            </c:numRef>
          </c:val>
        </c:ser>
        <c:ser>
          <c:idx val="18"/>
          <c:order val="18"/>
          <c:tx>
            <c:strRef>
              <c:f>'QE Tue, 05-25-2010 at 07-47 PM'!$B$137</c:f>
              <c:strCache>
                <c:ptCount val="1"/>
                <c:pt idx="0">
                  <c:v>13.97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PM'!$C$137:$Z$137</c:f>
              <c:numCache>
                <c:formatCode>General</c:formatCode>
                <c:ptCount val="24"/>
                <c:pt idx="0">
                  <c:v>9.1538798772469059E-4</c:v>
                </c:pt>
                <c:pt idx="1">
                  <c:v>7.2213941253836756E-3</c:v>
                </c:pt>
                <c:pt idx="2">
                  <c:v>9.9675580885576747E-3</c:v>
                </c:pt>
                <c:pt idx="3">
                  <c:v>2.3393248575186479E-3</c:v>
                </c:pt>
                <c:pt idx="4">
                  <c:v>2.0341955282770926E-3</c:v>
                </c:pt>
                <c:pt idx="5">
                  <c:v>5.9500219202104423E-3</c:v>
                </c:pt>
                <c:pt idx="6">
                  <c:v>1.2256028057869361E-2</c:v>
                </c:pt>
                <c:pt idx="7">
                  <c:v>1.13914949583516E-2</c:v>
                </c:pt>
                <c:pt idx="8">
                  <c:v>6.5094256904866766E-3</c:v>
                </c:pt>
                <c:pt idx="9">
                  <c:v>3.2547128452433405E-3</c:v>
                </c:pt>
                <c:pt idx="10">
                  <c:v>3.1021481806225402E-3</c:v>
                </c:pt>
                <c:pt idx="11">
                  <c:v>2.6953090749671292E-3</c:v>
                </c:pt>
                <c:pt idx="12">
                  <c:v>1.9833406400701463E-3</c:v>
                </c:pt>
                <c:pt idx="13">
                  <c:v>2.5935992985532835E-3</c:v>
                </c:pt>
                <c:pt idx="14">
                  <c:v>1.5765015344147433E-3</c:v>
                </c:pt>
                <c:pt idx="15">
                  <c:v>1.1696624287593235E-3</c:v>
                </c:pt>
                <c:pt idx="16">
                  <c:v>1.1188075405523966E-3</c:v>
                </c:pt>
                <c:pt idx="17">
                  <c:v>2.5427444103463402E-4</c:v>
                </c:pt>
                <c:pt idx="18">
                  <c:v>7.1196843489697488E-4</c:v>
                </c:pt>
                <c:pt idx="19">
                  <c:v>5.0854888206926902E-4</c:v>
                </c:pt>
                <c:pt idx="20">
                  <c:v>5.0854888206926902E-4</c:v>
                </c:pt>
                <c:pt idx="21">
                  <c:v>1.5256466462078042E-4</c:v>
                </c:pt>
                <c:pt idx="22">
                  <c:v>2.0341955282770962E-4</c:v>
                </c:pt>
                <c:pt idx="23">
                  <c:v>5.0854888206927032E-5</c:v>
                </c:pt>
              </c:numCache>
            </c:numRef>
          </c:val>
        </c:ser>
        <c:ser>
          <c:idx val="19"/>
          <c:order val="19"/>
          <c:tx>
            <c:strRef>
              <c:f>'QE Tue, 05-25-2010 at 07-47 PM'!$B$138</c:f>
              <c:strCache>
                <c:ptCount val="1"/>
                <c:pt idx="0">
                  <c:v>14.605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PM'!$C$138:$Z$138</c:f>
              <c:numCache>
                <c:formatCode>General</c:formatCode>
                <c:ptCount val="24"/>
                <c:pt idx="0">
                  <c:v>4.5769399386234112E-4</c:v>
                </c:pt>
                <c:pt idx="1">
                  <c:v>1.5765015344147433E-3</c:v>
                </c:pt>
                <c:pt idx="2">
                  <c:v>1.3018851380973261E-2</c:v>
                </c:pt>
                <c:pt idx="3">
                  <c:v>7.526523454625204E-3</c:v>
                </c:pt>
                <c:pt idx="4">
                  <c:v>2.2376150811047792E-3</c:v>
                </c:pt>
                <c:pt idx="5">
                  <c:v>1.8307759754493729E-3</c:v>
                </c:pt>
                <c:pt idx="6">
                  <c:v>2.3901797457255799E-3</c:v>
                </c:pt>
                <c:pt idx="7">
                  <c:v>2.6444541867602011E-3</c:v>
                </c:pt>
                <c:pt idx="8">
                  <c:v>1.7799210872424295E-3</c:v>
                </c:pt>
                <c:pt idx="9">
                  <c:v>1.8816308636563058E-3</c:v>
                </c:pt>
                <c:pt idx="10">
                  <c:v>2.3901797457255799E-3</c:v>
                </c:pt>
                <c:pt idx="11">
                  <c:v>1.7799210872424295E-3</c:v>
                </c:pt>
                <c:pt idx="12">
                  <c:v>2.1359053046909248E-3</c:v>
                </c:pt>
                <c:pt idx="13">
                  <c:v>1.0679526523454618E-3</c:v>
                </c:pt>
                <c:pt idx="14">
                  <c:v>1.7290661990355105E-3</c:v>
                </c:pt>
                <c:pt idx="15">
                  <c:v>1.1188075405523966E-3</c:v>
                </c:pt>
                <c:pt idx="16">
                  <c:v>5.5940377027619492E-4</c:v>
                </c:pt>
                <c:pt idx="17">
                  <c:v>5.0854888206926902E-4</c:v>
                </c:pt>
                <c:pt idx="18">
                  <c:v>5.0854888206926902E-4</c:v>
                </c:pt>
                <c:pt idx="19">
                  <c:v>3.051293292415629E-4</c:v>
                </c:pt>
                <c:pt idx="20">
                  <c:v>2.0341955282770962E-4</c:v>
                </c:pt>
                <c:pt idx="21">
                  <c:v>3.051293292415629E-4</c:v>
                </c:pt>
                <c:pt idx="22">
                  <c:v>1.5256466462078042E-4</c:v>
                </c:pt>
                <c:pt idx="23">
                  <c:v>1.5256466462078042E-4</c:v>
                </c:pt>
              </c:numCache>
            </c:numRef>
          </c:val>
        </c:ser>
        <c:ser>
          <c:idx val="20"/>
          <c:order val="20"/>
          <c:tx>
            <c:strRef>
              <c:f>'QE Tue, 05-25-2010 at 07-47 PM'!$B$139</c:f>
              <c:strCache>
                <c:ptCount val="1"/>
                <c:pt idx="0">
                  <c:v>15.24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PM'!$C$139:$Z$139</c:f>
              <c:numCache>
                <c:formatCode>General</c:formatCode>
                <c:ptCount val="24"/>
                <c:pt idx="0">
                  <c:v>2.5427444103463402E-4</c:v>
                </c:pt>
                <c:pt idx="1">
                  <c:v>2.5427444103463402E-4</c:v>
                </c:pt>
                <c:pt idx="2">
                  <c:v>3.2547128452433405E-3</c:v>
                </c:pt>
                <c:pt idx="3">
                  <c:v>1.2052608505041572E-2</c:v>
                </c:pt>
                <c:pt idx="4">
                  <c:v>9.5607189829022728E-3</c:v>
                </c:pt>
                <c:pt idx="5">
                  <c:v>9.9167032003507228E-3</c:v>
                </c:pt>
                <c:pt idx="6">
                  <c:v>7.8316527838668045E-3</c:v>
                </c:pt>
                <c:pt idx="7">
                  <c:v>2.847873739587919E-3</c:v>
                </c:pt>
                <c:pt idx="8">
                  <c:v>1.9324857518632375E-3</c:v>
                </c:pt>
                <c:pt idx="9">
                  <c:v>1.4747917580008759E-3</c:v>
                </c:pt>
                <c:pt idx="10">
                  <c:v>1.2205173169662553E-3</c:v>
                </c:pt>
                <c:pt idx="11">
                  <c:v>1.4239368697939521E-3</c:v>
                </c:pt>
                <c:pt idx="12">
                  <c:v>1.4747917580008759E-3</c:v>
                </c:pt>
                <c:pt idx="13">
                  <c:v>1.3730819815870327E-3</c:v>
                </c:pt>
                <c:pt idx="14">
                  <c:v>1.0170977641385446E-3</c:v>
                </c:pt>
                <c:pt idx="15">
                  <c:v>6.6111354669004811E-4</c:v>
                </c:pt>
                <c:pt idx="16">
                  <c:v>5.5940377027619492E-4</c:v>
                </c:pt>
                <c:pt idx="17">
                  <c:v>7.1196843489697488E-4</c:v>
                </c:pt>
                <c:pt idx="18">
                  <c:v>4.0683910565541534E-4</c:v>
                </c:pt>
                <c:pt idx="19">
                  <c:v>3.051293292415629E-4</c:v>
                </c:pt>
                <c:pt idx="20">
                  <c:v>4.0683910565541534E-4</c:v>
                </c:pt>
                <c:pt idx="21">
                  <c:v>4.0683910565541534E-4</c:v>
                </c:pt>
                <c:pt idx="22">
                  <c:v>2.5427444103463402E-4</c:v>
                </c:pt>
                <c:pt idx="23">
                  <c:v>2.0341955282770962E-4</c:v>
                </c:pt>
              </c:numCache>
            </c:numRef>
          </c:val>
        </c:ser>
        <c:ser>
          <c:idx val="21"/>
          <c:order val="21"/>
          <c:tx>
            <c:strRef>
              <c:f>'QE Tue, 05-25-2010 at 07-47 PM'!$B$140</c:f>
              <c:strCache>
                <c:ptCount val="1"/>
                <c:pt idx="0">
                  <c:v>15.875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PM'!$C$140:$Z$140</c:f>
              <c:numCache>
                <c:formatCode>General</c:formatCode>
                <c:ptCount val="24"/>
                <c:pt idx="0">
                  <c:v>2.0341955282770962E-4</c:v>
                </c:pt>
                <c:pt idx="1">
                  <c:v>4.0683910565541534E-4</c:v>
                </c:pt>
                <c:pt idx="2">
                  <c:v>4.5769399386234112E-4</c:v>
                </c:pt>
                <c:pt idx="3">
                  <c:v>1.8816308636563058E-3</c:v>
                </c:pt>
                <c:pt idx="4">
                  <c:v>3.5089872862779895E-3</c:v>
                </c:pt>
                <c:pt idx="5">
                  <c:v>3.8649715037264629E-3</c:v>
                </c:pt>
                <c:pt idx="6">
                  <c:v>3.5089872862779895E-3</c:v>
                </c:pt>
                <c:pt idx="7">
                  <c:v>1.8307759754493729E-3</c:v>
                </c:pt>
                <c:pt idx="8">
                  <c:v>8.1367821131083816E-4</c:v>
                </c:pt>
                <c:pt idx="9">
                  <c:v>9.1538798772469059E-4</c:v>
                </c:pt>
                <c:pt idx="10">
                  <c:v>9.6624287593161248E-4</c:v>
                </c:pt>
                <c:pt idx="11">
                  <c:v>7.6282332310390424E-4</c:v>
                </c:pt>
                <c:pt idx="12">
                  <c:v>5.5940377027619492E-4</c:v>
                </c:pt>
                <c:pt idx="13">
                  <c:v>6.1025865848312135E-4</c:v>
                </c:pt>
                <c:pt idx="14">
                  <c:v>6.1025865848312135E-4</c:v>
                </c:pt>
                <c:pt idx="15">
                  <c:v>7.1196843489697488E-4</c:v>
                </c:pt>
                <c:pt idx="16">
                  <c:v>6.6111354669004811E-4</c:v>
                </c:pt>
                <c:pt idx="17">
                  <c:v>5.5940377027619492E-4</c:v>
                </c:pt>
                <c:pt idx="18">
                  <c:v>1.5256466462078042E-4</c:v>
                </c:pt>
                <c:pt idx="19">
                  <c:v>3.5598421744848744E-4</c:v>
                </c:pt>
                <c:pt idx="20">
                  <c:v>2.0341955282770962E-4</c:v>
                </c:pt>
                <c:pt idx="21">
                  <c:v>2.0341955282770962E-4</c:v>
                </c:pt>
                <c:pt idx="22">
                  <c:v>5.5940377027619492E-4</c:v>
                </c:pt>
                <c:pt idx="23">
                  <c:v>2.5427444103463402E-4</c:v>
                </c:pt>
              </c:numCache>
            </c:numRef>
          </c:val>
        </c:ser>
        <c:ser>
          <c:idx val="22"/>
          <c:order val="22"/>
          <c:tx>
            <c:strRef>
              <c:f>'QE Tue, 05-25-2010 at 07-47 PM'!$B$141</c:f>
              <c:strCache>
                <c:ptCount val="1"/>
                <c:pt idx="0">
                  <c:v>16.51</c:v>
                </c:pt>
              </c:strCache>
            </c:strRef>
          </c:tx>
          <c:cat>
            <c:numRef>
              <c:f>'QE Tue, 05-25-2010 at 07-47 PM'!$C$40:$Z$40</c:f>
              <c:numCache>
                <c:formatCode>General</c:formatCode>
                <c:ptCount val="24"/>
                <c:pt idx="0">
                  <c:v>0</c:v>
                </c:pt>
                <c:pt idx="1">
                  <c:v>0.63500000000000345</c:v>
                </c:pt>
                <c:pt idx="2">
                  <c:v>1.27</c:v>
                </c:pt>
                <c:pt idx="3">
                  <c:v>1.905</c:v>
                </c:pt>
                <c:pt idx="4">
                  <c:v>2.54</c:v>
                </c:pt>
                <c:pt idx="5">
                  <c:v>3.1749999999999998</c:v>
                </c:pt>
                <c:pt idx="6">
                  <c:v>3.8099999999999987</c:v>
                </c:pt>
                <c:pt idx="7">
                  <c:v>4.4450000000000003</c:v>
                </c:pt>
                <c:pt idx="8">
                  <c:v>5.08</c:v>
                </c:pt>
                <c:pt idx="9">
                  <c:v>5.7149999999999945</c:v>
                </c:pt>
                <c:pt idx="10">
                  <c:v>6.35</c:v>
                </c:pt>
                <c:pt idx="11">
                  <c:v>6.9850000000000003</c:v>
                </c:pt>
                <c:pt idx="12">
                  <c:v>7.6199999999999966</c:v>
                </c:pt>
                <c:pt idx="13">
                  <c:v>8.2550000000000008</c:v>
                </c:pt>
                <c:pt idx="14">
                  <c:v>8.89</c:v>
                </c:pt>
                <c:pt idx="15">
                  <c:v>9.5250000000000004</c:v>
                </c:pt>
                <c:pt idx="16">
                  <c:v>10.16</c:v>
                </c:pt>
                <c:pt idx="17">
                  <c:v>10.795</c:v>
                </c:pt>
                <c:pt idx="18">
                  <c:v>11.43</c:v>
                </c:pt>
                <c:pt idx="19">
                  <c:v>12.065000000000024</c:v>
                </c:pt>
                <c:pt idx="20">
                  <c:v>12.7</c:v>
                </c:pt>
                <c:pt idx="21">
                  <c:v>13.335000000000004</c:v>
                </c:pt>
                <c:pt idx="22">
                  <c:v>13.97</c:v>
                </c:pt>
                <c:pt idx="23">
                  <c:v>14.605</c:v>
                </c:pt>
              </c:numCache>
            </c:numRef>
          </c:cat>
          <c:val>
            <c:numRef>
              <c:f>'QE Tue, 05-25-2010 at 07-47 PM'!$C$141:$Z$141</c:f>
              <c:numCache>
                <c:formatCode>General</c:formatCode>
                <c:ptCount val="24"/>
                <c:pt idx="0">
                  <c:v>0</c:v>
                </c:pt>
                <c:pt idx="1">
                  <c:v>5.0854888206927032E-5</c:v>
                </c:pt>
                <c:pt idx="2">
                  <c:v>2.0341955282770962E-4</c:v>
                </c:pt>
                <c:pt idx="3">
                  <c:v>4.5769399386234112E-4</c:v>
                </c:pt>
                <c:pt idx="4">
                  <c:v>7.6282332310390424E-4</c:v>
                </c:pt>
                <c:pt idx="5">
                  <c:v>1.1188075405523966E-3</c:v>
                </c:pt>
                <c:pt idx="6">
                  <c:v>1.3730819815870327E-3</c:v>
                </c:pt>
                <c:pt idx="7">
                  <c:v>1.0679526523454618E-3</c:v>
                </c:pt>
                <c:pt idx="8">
                  <c:v>6.1025865848312135E-4</c:v>
                </c:pt>
                <c:pt idx="9">
                  <c:v>3.5598421744848744E-4</c:v>
                </c:pt>
                <c:pt idx="10">
                  <c:v>9.6624287593161248E-4</c:v>
                </c:pt>
                <c:pt idx="11">
                  <c:v>8.1367821131083816E-4</c:v>
                </c:pt>
                <c:pt idx="12">
                  <c:v>7.6282332310390424E-4</c:v>
                </c:pt>
                <c:pt idx="13">
                  <c:v>5.5940377027619492E-4</c:v>
                </c:pt>
                <c:pt idx="14">
                  <c:v>5.0854888206926902E-4</c:v>
                </c:pt>
                <c:pt idx="15">
                  <c:v>2.0341955282770962E-4</c:v>
                </c:pt>
                <c:pt idx="16">
                  <c:v>4.0683910565541534E-4</c:v>
                </c:pt>
                <c:pt idx="17">
                  <c:v>2.0341955282770962E-4</c:v>
                </c:pt>
                <c:pt idx="18">
                  <c:v>2.5427444103463402E-4</c:v>
                </c:pt>
                <c:pt idx="19">
                  <c:v>1.0170977641385474E-4</c:v>
                </c:pt>
                <c:pt idx="20">
                  <c:v>1.5256466462078042E-4</c:v>
                </c:pt>
                <c:pt idx="21">
                  <c:v>2.5427444103463402E-4</c:v>
                </c:pt>
                <c:pt idx="22">
                  <c:v>5.0854888206927032E-5</c:v>
                </c:pt>
                <c:pt idx="23">
                  <c:v>3.051293292415629E-4</c:v>
                </c:pt>
              </c:numCache>
            </c:numRef>
          </c:val>
        </c:ser>
        <c:bandFmts/>
        <c:axId val="260932736"/>
        <c:axId val="260934656"/>
        <c:axId val="260927488"/>
      </c:surfaceChart>
      <c:catAx>
        <c:axId val="26093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/>
          <c:overlay val="0"/>
        </c:title>
        <c:numFmt formatCode="#,##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60934656"/>
        <c:crosses val="autoZero"/>
        <c:auto val="1"/>
        <c:lblAlgn val="ctr"/>
        <c:lblOffset val="100"/>
        <c:noMultiLvlLbl val="0"/>
      </c:catAx>
      <c:valAx>
        <c:axId val="260934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>
            <c:manualLayout>
              <c:xMode val="edge"/>
              <c:yMode val="edge"/>
              <c:x val="0.66250605693519526"/>
              <c:y val="0.2877311169437152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260932736"/>
        <c:crosses val="autoZero"/>
        <c:crossBetween val="midCat"/>
      </c:valAx>
      <c:serAx>
        <c:axId val="260927488"/>
        <c:scaling>
          <c:orientation val="minMax"/>
        </c:scaling>
        <c:delete val="0"/>
        <c:axPos val="b"/>
        <c:numFmt formatCode="#,##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60934656"/>
        <c:crosses val="autoZero"/>
      </c:serAx>
    </c:plotArea>
    <c:legend>
      <c:legendPos val="r"/>
      <c:layout>
        <c:manualLayout>
          <c:xMode val="edge"/>
          <c:yMode val="edge"/>
          <c:x val="0.78182843731072538"/>
          <c:y val="0.20718175853018372"/>
          <c:w val="0.11560089844538665"/>
          <c:h val="0.3949821376494605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Bulk</c:v>
          </c:tx>
          <c:spPr>
            <a:ln w="15875">
              <a:noFill/>
            </a:ln>
          </c:spPr>
          <c:marker>
            <c:symbol val="circle"/>
            <c:size val="5"/>
            <c:spPr>
              <a:solidFill>
                <a:srgbClr val="333399"/>
              </a:solidFill>
              <a:ln>
                <a:solidFill>
                  <a:srgbClr val="333399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Sheet1!$C$46:$C$51</c:f>
                <c:numCache>
                  <c:formatCode>General</c:formatCode>
                  <c:ptCount val="6"/>
                  <c:pt idx="0">
                    <c:v>1.6540489042884719E-2</c:v>
                  </c:pt>
                  <c:pt idx="1">
                    <c:v>1.7415478428366431E-2</c:v>
                  </c:pt>
                  <c:pt idx="2">
                    <c:v>2.0645715186342537E-2</c:v>
                  </c:pt>
                  <c:pt idx="3">
                    <c:v>2.450127547700396E-2</c:v>
                  </c:pt>
                  <c:pt idx="4">
                    <c:v>2.3384640020511091E-2</c:v>
                  </c:pt>
                  <c:pt idx="5">
                    <c:v>2.5969367638730811E-2</c:v>
                  </c:pt>
                </c:numCache>
              </c:numRef>
            </c:plus>
            <c:minus>
              <c:numRef>
                <c:f>Sheet1!$C$46:$C$51</c:f>
                <c:numCache>
                  <c:formatCode>General</c:formatCode>
                  <c:ptCount val="6"/>
                  <c:pt idx="0">
                    <c:v>1.6540489042884719E-2</c:v>
                  </c:pt>
                  <c:pt idx="1">
                    <c:v>1.7415478428366431E-2</c:v>
                  </c:pt>
                  <c:pt idx="2">
                    <c:v>2.0645715186342537E-2</c:v>
                  </c:pt>
                  <c:pt idx="3">
                    <c:v>2.450127547700396E-2</c:v>
                  </c:pt>
                  <c:pt idx="4">
                    <c:v>2.3384640020511091E-2</c:v>
                  </c:pt>
                  <c:pt idx="5">
                    <c:v>2.5969367638730811E-2</c:v>
                  </c:pt>
                </c:numCache>
              </c:numRef>
            </c:minus>
          </c:errBars>
          <c:xVal>
            <c:numRef>
              <c:f>Sheet1!$A$46:$A$51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Sheet1!$B$46:$B$51</c:f>
              <c:numCache>
                <c:formatCode>General</c:formatCode>
                <c:ptCount val="6"/>
                <c:pt idx="0">
                  <c:v>6.6000000000000003E-2</c:v>
                </c:pt>
                <c:pt idx="1">
                  <c:v>0.13766666666666666</c:v>
                </c:pt>
                <c:pt idx="2">
                  <c:v>0.17033333333333492</c:v>
                </c:pt>
                <c:pt idx="3">
                  <c:v>0.19750000000000106</c:v>
                </c:pt>
                <c:pt idx="4">
                  <c:v>0.2121666666666667</c:v>
                </c:pt>
                <c:pt idx="5">
                  <c:v>0.23116666666666669</c:v>
                </c:pt>
              </c:numCache>
            </c:numRef>
          </c:yVal>
          <c:smooth val="0"/>
        </c:ser>
        <c:ser>
          <c:idx val="1"/>
          <c:order val="1"/>
          <c:tx>
            <c:v>Superlattice</c:v>
          </c:tx>
          <c:spPr>
            <a:ln w="15875">
              <a:noFill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Sheet1!$H$46:$H$51</c:f>
                <c:numCache>
                  <c:formatCode>General</c:formatCode>
                  <c:ptCount val="6"/>
                  <c:pt idx="0">
                    <c:v>2.4624211854011812E-3</c:v>
                  </c:pt>
                  <c:pt idx="1">
                    <c:v>5.1435738644120734E-3</c:v>
                  </c:pt>
                  <c:pt idx="2">
                    <c:v>6.7728737754629252E-3</c:v>
                  </c:pt>
                  <c:pt idx="3">
                    <c:v>7.7693079845830787E-3</c:v>
                  </c:pt>
                  <c:pt idx="4">
                    <c:v>8.473764520565712E-3</c:v>
                  </c:pt>
                  <c:pt idx="5">
                    <c:v>9.6565220772106691E-3</c:v>
                  </c:pt>
                </c:numCache>
              </c:numRef>
            </c:plus>
            <c:minus>
              <c:numRef>
                <c:f>Sheet1!$H$46:$H$51</c:f>
                <c:numCache>
                  <c:formatCode>General</c:formatCode>
                  <c:ptCount val="6"/>
                  <c:pt idx="0">
                    <c:v>2.4624211854011812E-3</c:v>
                  </c:pt>
                  <c:pt idx="1">
                    <c:v>5.1435738644120734E-3</c:v>
                  </c:pt>
                  <c:pt idx="2">
                    <c:v>6.7728737754629252E-3</c:v>
                  </c:pt>
                  <c:pt idx="3">
                    <c:v>7.7693079845830787E-3</c:v>
                  </c:pt>
                  <c:pt idx="4">
                    <c:v>8.473764520565712E-3</c:v>
                  </c:pt>
                  <c:pt idx="5">
                    <c:v>9.6565220772106691E-3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xVal>
            <c:numRef>
              <c:f>Sheet1!$F$46:$F$51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Sheet1!$G$46:$G$51</c:f>
              <c:numCache>
                <c:formatCode>General</c:formatCode>
                <c:ptCount val="6"/>
                <c:pt idx="0">
                  <c:v>6.2857142857143514E-2</c:v>
                </c:pt>
                <c:pt idx="1">
                  <c:v>0.14238095238095239</c:v>
                </c:pt>
                <c:pt idx="2">
                  <c:v>0.17345238095238374</c:v>
                </c:pt>
                <c:pt idx="3">
                  <c:v>0.19404761904761941</c:v>
                </c:pt>
                <c:pt idx="4">
                  <c:v>0.20934523809524119</c:v>
                </c:pt>
                <c:pt idx="5">
                  <c:v>0.22821428571428845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374592"/>
        <c:axId val="247376512"/>
      </c:scatterChart>
      <c:valAx>
        <c:axId val="24737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Incident</a:t>
                </a:r>
                <a:r>
                  <a:rPr lang="en-US" baseline="0">
                    <a:latin typeface="Arial" pitchFamily="34" charset="0"/>
                    <a:cs typeface="Arial" pitchFamily="34" charset="0"/>
                  </a:rPr>
                  <a:t> Scattering Energy (keV)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7376512"/>
        <c:crosses val="autoZero"/>
        <c:crossBetween val="midCat"/>
      </c:valAx>
      <c:valAx>
        <c:axId val="2473765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1200" baseline="-25000">
                    <a:latin typeface="Arial" pitchFamily="34" charset="0"/>
                    <a:cs typeface="Arial" pitchFamily="34" charset="0"/>
                  </a:rPr>
                  <a:t>eff</a:t>
                </a:r>
                <a:endParaRPr lang="en-US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0240549828179E-2"/>
              <c:y val="0.359066054243219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24737459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xVal>
            <c:numRef>
              <c:f>Sheet1!$A$782:$A$787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Sheet1!$R$782:$R$787</c:f>
              <c:numCache>
                <c:formatCode>General</c:formatCode>
                <c:ptCount val="6"/>
                <c:pt idx="0">
                  <c:v>1.4052455134275779</c:v>
                </c:pt>
                <c:pt idx="1">
                  <c:v>1.1034999065073055</c:v>
                </c:pt>
                <c:pt idx="2">
                  <c:v>0.80452705953806969</c:v>
                </c:pt>
                <c:pt idx="3">
                  <c:v>0.60623124317324695</c:v>
                </c:pt>
                <c:pt idx="4">
                  <c:v>0.47647178800235546</c:v>
                </c:pt>
                <c:pt idx="5">
                  <c:v>0.39099916884899488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425664"/>
        <c:axId val="247428224"/>
      </c:scatterChart>
      <c:valAx>
        <c:axId val="2474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Energy</a:t>
                </a:r>
                <a:r>
                  <a:rPr lang="en-US" baseline="0">
                    <a:latin typeface="Arial" pitchFamily="34" charset="0"/>
                    <a:cs typeface="Arial" pitchFamily="34" charset="0"/>
                  </a:rPr>
                  <a:t> (keV)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7428224"/>
        <c:crosses val="autoZero"/>
        <c:crossBetween val="midCat"/>
      </c:valAx>
      <c:valAx>
        <c:axId val="247428224"/>
        <c:scaling>
          <c:orientation val="minMax"/>
          <c:max val="1.5"/>
          <c:min val="0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Efficiency ( x 10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-3</a:t>
                </a:r>
                <a:r>
                  <a:rPr lang="en-US" baseline="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47425664"/>
        <c:crosses val="autoZero"/>
        <c:crossBetween val="midCat"/>
        <c:majorUnit val="0.2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0.69767</cdr:y>
    </cdr:from>
    <cdr:to>
      <cdr:x>0.37143</cdr:x>
      <cdr:y>0.97674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286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0.15714</cdr:x>
      <cdr:y>0.67442</cdr:y>
    </cdr:from>
    <cdr:to>
      <cdr:x>0.45714</cdr:x>
      <cdr:y>0.76744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22098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rgbClr val="333399"/>
              </a:solidFill>
            </a:rPr>
            <a:t>1560 nm </a:t>
          </a:r>
          <a:r>
            <a:rPr lang="en-US" sz="1400" dirty="0" err="1" smtClean="0">
              <a:solidFill>
                <a:srgbClr val="333399"/>
              </a:solidFill>
            </a:rPr>
            <a:t>avg</a:t>
          </a:r>
          <a:r>
            <a:rPr lang="en-US" sz="1400" dirty="0" smtClean="0">
              <a:solidFill>
                <a:srgbClr val="333399"/>
              </a:solidFill>
            </a:rPr>
            <a:t> = 16.8%</a:t>
          </a:r>
          <a:endParaRPr lang="en-US" sz="1400" dirty="0">
            <a:solidFill>
              <a:srgbClr val="333399"/>
            </a:solidFill>
          </a:endParaRPr>
        </a:p>
      </cdr:txBody>
    </cdr:sp>
  </cdr:relSizeAnchor>
  <cdr:relSizeAnchor xmlns:cdr="http://schemas.openxmlformats.org/drawingml/2006/chartDrawing">
    <cdr:from>
      <cdr:x>0.54603</cdr:x>
      <cdr:y>0.34367</cdr:y>
    </cdr:from>
    <cdr:to>
      <cdr:x>0.84603</cdr:x>
      <cdr:y>0.43669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12533" y="1126066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rgbClr val="FF7517"/>
              </a:solidFill>
            </a:rPr>
            <a:t>780 nm </a:t>
          </a:r>
          <a:r>
            <a:rPr lang="en-US" sz="1400" dirty="0" err="1" smtClean="0">
              <a:solidFill>
                <a:srgbClr val="FF7517"/>
              </a:solidFill>
            </a:rPr>
            <a:t>avg</a:t>
          </a:r>
          <a:r>
            <a:rPr lang="en-US" sz="1400" dirty="0" smtClean="0">
              <a:solidFill>
                <a:srgbClr val="FF7517"/>
              </a:solidFill>
            </a:rPr>
            <a:t> = 33.4%</a:t>
          </a:r>
          <a:endParaRPr lang="en-US" sz="1400" dirty="0">
            <a:solidFill>
              <a:srgbClr val="FF7517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84938" y="8848725"/>
            <a:ext cx="404812" cy="2698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8E27D1BF-7165-4907-9777-B76AB53C1107}" type="slidenum">
              <a:rPr lang="en-US" altLang="en-US" sz="1000" b="0">
                <a:latin typeface="Arial" charset="0"/>
              </a:rPr>
              <a:pPr algn="r" defTabSz="1243013"/>
              <a:t>‹#›</a:t>
            </a:fld>
            <a:endParaRPr lang="en-US" altLang="en-US" sz="10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394" tIns="60075" rIns="123394" bIns="60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8500"/>
            <a:ext cx="4602163" cy="34512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34125" y="8769350"/>
            <a:ext cx="555625" cy="4333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394" tIns="60075" rIns="123394" bIns="60075" anchor="ctr">
            <a:spAutoFit/>
          </a:bodyPr>
          <a:lstStyle/>
          <a:p>
            <a:pPr algn="r" defTabSz="1243013"/>
            <a:fld id="{3A013E0B-044C-4FF1-99D2-DA69CA0CDA97}" type="slidenum">
              <a:rPr lang="en-US" altLang="en-US" sz="2100" b="0">
                <a:latin typeface="Arial" charset="0"/>
              </a:rPr>
              <a:pPr algn="r" defTabSz="1243013"/>
              <a:t>‹#›</a:t>
            </a:fld>
            <a:endParaRPr lang="en-US" altLang="en-US" sz="21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1820863" y="6440488"/>
            <a:ext cx="5499100" cy="24765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004" name="Picture 36" descr="ne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</p:spPr>
      </p:pic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84006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3" y="62372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17463"/>
            <a:ext cx="2105025" cy="610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3"/>
            <a:ext cx="6162675" cy="6108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3038" y="17463"/>
            <a:ext cx="7434262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638925" y="6500813"/>
            <a:ext cx="250507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0" y="6673850"/>
            <a:ext cx="42719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800" b="0">
                <a:latin typeface="Times" pitchFamily="18" charset="0"/>
              </a:rPr>
              <a:t>Operated by the Southeastern Universities Research Association for the U.S. Department of  Energy</a:t>
            </a: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0" y="6500813"/>
            <a:ext cx="28289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" name="Picture 41" descr="new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363" y="6207125"/>
            <a:ext cx="1676400" cy="463550"/>
          </a:xfrm>
          <a:prstGeom prst="rect">
            <a:avLst/>
          </a:prstGeom>
          <a:noFill/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2803525" y="6410325"/>
            <a:ext cx="38528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500">
                <a:solidFill>
                  <a:schemeClr val="bg1"/>
                </a:solidFill>
                <a:latin typeface="Arial" charset="0"/>
              </a:rPr>
              <a:t>Page </a:t>
            </a:r>
            <a:fld id="{14418145-5110-4B78-9987-6ADC9FB1EE1E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US" sz="50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279F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02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6743" y="1066800"/>
            <a:ext cx="91313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Two Novel Approaches for Electron Beam Polarization from Unstrained </a:t>
            </a:r>
            <a:r>
              <a:rPr lang="en-US" b="1" dirty="0" err="1"/>
              <a:t>GaAs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000" dirty="0" smtClean="0"/>
              <a:t>J </a:t>
            </a:r>
            <a:r>
              <a:rPr lang="en-US" sz="2000" dirty="0"/>
              <a:t>L McCarter</a:t>
            </a:r>
            <a:r>
              <a:rPr lang="en-US" sz="2000" baseline="30000" dirty="0"/>
              <a:t>1,2</a:t>
            </a:r>
            <a:r>
              <a:rPr lang="en-US" sz="2000" dirty="0"/>
              <a:t>, N B Clayburn</a:t>
            </a:r>
            <a:r>
              <a:rPr lang="en-US" sz="2000" baseline="30000" dirty="0"/>
              <a:t>3</a:t>
            </a:r>
            <a:r>
              <a:rPr lang="en-US" sz="2000" dirty="0"/>
              <a:t>, A Afanasev</a:t>
            </a:r>
            <a:r>
              <a:rPr lang="en-US" sz="2000" baseline="30000" dirty="0"/>
              <a:t>4</a:t>
            </a:r>
            <a:r>
              <a:rPr lang="en-US" sz="2000" dirty="0"/>
              <a:t>, J M Dreiling</a:t>
            </a:r>
            <a:r>
              <a:rPr lang="en-US" sz="2000" baseline="30000" dirty="0"/>
              <a:t>3</a:t>
            </a:r>
            <a:r>
              <a:rPr lang="en-US" sz="2000" dirty="0"/>
              <a:t>, T J Gay</a:t>
            </a:r>
            <a:r>
              <a:rPr lang="en-US" sz="2000" baseline="30000" dirty="0"/>
              <a:t>3</a:t>
            </a:r>
            <a:r>
              <a:rPr lang="en-US" sz="2000" dirty="0"/>
              <a:t>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J </a:t>
            </a:r>
            <a:r>
              <a:rPr lang="en-US" sz="2000" dirty="0"/>
              <a:t>Hansknecht</a:t>
            </a:r>
            <a:r>
              <a:rPr lang="en-US" sz="2000" baseline="30000" dirty="0"/>
              <a:t>5</a:t>
            </a:r>
            <a:r>
              <a:rPr lang="en-US" sz="2000" dirty="0"/>
              <a:t>, A Kechiantz</a:t>
            </a:r>
            <a:r>
              <a:rPr lang="en-US" sz="2000" baseline="30000" dirty="0"/>
              <a:t>4,6</a:t>
            </a:r>
            <a:r>
              <a:rPr lang="en-US" sz="2000" dirty="0"/>
              <a:t>, M Poelker</a:t>
            </a:r>
            <a:r>
              <a:rPr lang="en-US" sz="2000" baseline="30000" dirty="0"/>
              <a:t>5</a:t>
            </a:r>
            <a:r>
              <a:rPr lang="en-US" sz="2000" dirty="0"/>
              <a:t>, D M Ryan</a:t>
            </a:r>
            <a:r>
              <a:rPr lang="en-US" sz="2000" baseline="30000" dirty="0"/>
              <a:t>3</a:t>
            </a:r>
            <a:endParaRPr lang="en-US" sz="2000" dirty="0">
              <a:effectLst/>
            </a:endParaRP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76800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1346200" y="3886200"/>
            <a:ext cx="6400800" cy="876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—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 smtClean="0">
                <a:latin typeface="+mj-lt"/>
              </a:rPr>
              <a:t>13 September 2013</a:t>
            </a:r>
          </a:p>
          <a:p>
            <a:pPr marL="0" indent="0" algn="ctr">
              <a:buFontTx/>
              <a:buNone/>
            </a:pPr>
            <a:r>
              <a:rPr lang="en-US" sz="2000" dirty="0" smtClean="0">
                <a:latin typeface="+mj-lt"/>
              </a:rPr>
              <a:t>Charlottesville, VA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9500" y="4886404"/>
            <a:ext cx="678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baseline="30000" dirty="0" smtClean="0"/>
              <a:t>1    </a:t>
            </a:r>
            <a:r>
              <a:rPr lang="en-US" sz="1100" dirty="0" smtClean="0"/>
              <a:t>Department </a:t>
            </a:r>
            <a:r>
              <a:rPr lang="en-US" sz="1100" dirty="0"/>
              <a:t>of Physics, University of Virginia, Charlottesville, VA </a:t>
            </a:r>
            <a:r>
              <a:rPr lang="en-US" sz="1100" dirty="0" smtClean="0"/>
              <a:t>22901</a:t>
            </a:r>
            <a:endParaRPr lang="en-US" sz="1100" dirty="0"/>
          </a:p>
          <a:p>
            <a:pPr algn="l"/>
            <a:r>
              <a:rPr lang="en-US" sz="1100" baseline="30000" dirty="0"/>
              <a:t>2</a:t>
            </a:r>
            <a:r>
              <a:rPr lang="en-US" sz="1100" dirty="0"/>
              <a:t> </a:t>
            </a:r>
            <a:r>
              <a:rPr lang="en-US" sz="1100" dirty="0" smtClean="0"/>
              <a:t>  Currently Laser </a:t>
            </a:r>
            <a:r>
              <a:rPr lang="en-US" sz="1100" dirty="0"/>
              <a:t>and Plasma Technologies, Hampton, VA 23666</a:t>
            </a:r>
          </a:p>
          <a:p>
            <a:pPr algn="l"/>
            <a:r>
              <a:rPr lang="en-US" sz="1100" baseline="30000" dirty="0"/>
              <a:t>3</a:t>
            </a:r>
            <a:r>
              <a:rPr lang="en-US" sz="1100" dirty="0"/>
              <a:t> </a:t>
            </a:r>
            <a:r>
              <a:rPr lang="en-US" sz="1100" dirty="0" smtClean="0"/>
              <a:t>  Department </a:t>
            </a:r>
            <a:r>
              <a:rPr lang="en-US" sz="1100" dirty="0"/>
              <a:t>of Physics, University of Nebraska, Lincoln, NE, 68588</a:t>
            </a:r>
          </a:p>
          <a:p>
            <a:pPr algn="l"/>
            <a:r>
              <a:rPr lang="en-US" sz="1100" baseline="30000" dirty="0"/>
              <a:t>4</a:t>
            </a:r>
            <a:r>
              <a:rPr lang="en-US" sz="1100" dirty="0"/>
              <a:t> </a:t>
            </a:r>
            <a:r>
              <a:rPr lang="en-US" sz="1100" dirty="0" smtClean="0"/>
              <a:t>  Department </a:t>
            </a:r>
            <a:r>
              <a:rPr lang="en-US" sz="1100" dirty="0"/>
              <a:t>of Physics, The George Washington University, Washington, DC 20052 </a:t>
            </a:r>
          </a:p>
          <a:p>
            <a:pPr algn="l"/>
            <a:r>
              <a:rPr lang="en-US" sz="1100" baseline="30000" dirty="0"/>
              <a:t>5</a:t>
            </a:r>
            <a:r>
              <a:rPr lang="en-US" sz="1100" dirty="0"/>
              <a:t> </a:t>
            </a:r>
            <a:r>
              <a:rPr lang="en-US" sz="1100" dirty="0" smtClean="0"/>
              <a:t>  Thomas </a:t>
            </a:r>
            <a:r>
              <a:rPr lang="en-US" sz="1100" dirty="0"/>
              <a:t>Jefferson National Accelerator Facility, </a:t>
            </a:r>
            <a:r>
              <a:rPr lang="en-US" sz="1100" dirty="0" smtClean="0"/>
              <a:t>Newport </a:t>
            </a:r>
            <a:r>
              <a:rPr lang="en-US" sz="1100" dirty="0"/>
              <a:t>News, VA 23606</a:t>
            </a:r>
          </a:p>
          <a:p>
            <a:pPr algn="l"/>
            <a:r>
              <a:rPr lang="en-US" sz="1100" baseline="30000" dirty="0" smtClean="0"/>
              <a:t>6    </a:t>
            </a:r>
            <a:r>
              <a:rPr lang="en-US" sz="1100" dirty="0" smtClean="0"/>
              <a:t>On </a:t>
            </a:r>
            <a:r>
              <a:rPr lang="en-US" sz="1100" dirty="0"/>
              <a:t>leave from Institute of </a:t>
            </a:r>
            <a:r>
              <a:rPr lang="en-US" sz="1100" dirty="0" err="1"/>
              <a:t>Radiophysics</a:t>
            </a:r>
            <a:r>
              <a:rPr lang="en-US" sz="1100" dirty="0"/>
              <a:t> and Electronics, NAS of Armenia, </a:t>
            </a:r>
            <a:r>
              <a:rPr lang="en-US" sz="1100" dirty="0" err="1"/>
              <a:t>Ashtarak</a:t>
            </a:r>
            <a:r>
              <a:rPr lang="en-US" sz="1100" dirty="0"/>
              <a:t> 0203, Armenia</a:t>
            </a:r>
            <a:endParaRPr lang="en-US" sz="1100" dirty="0">
              <a:effectLst/>
            </a:endParaRPr>
          </a:p>
        </p:txBody>
      </p:sp>
      <p:pic>
        <p:nvPicPr>
          <p:cNvPr id="6" name="Picture 5" descr="LPT 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92" y="3573145"/>
            <a:ext cx="1342390" cy="1138555"/>
          </a:xfrm>
          <a:prstGeom prst="rect">
            <a:avLst/>
          </a:prstGeom>
        </p:spPr>
      </p:pic>
      <p:pic>
        <p:nvPicPr>
          <p:cNvPr id="8" name="Picture 349" descr="unl_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883" y="3965247"/>
            <a:ext cx="2015674" cy="79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QE Characterization of Two-Photon Emission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8700" cy="3276600"/>
          </a:xfrm>
        </p:spPr>
        <p:txBody>
          <a:bodyPr/>
          <a:lstStyle/>
          <a:p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Equipment</a:t>
            </a:r>
          </a:p>
          <a:p>
            <a:pPr lvl="1"/>
            <a:r>
              <a:rPr lang="en-US" sz="1600" dirty="0" err="1" smtClean="0">
                <a:latin typeface="+mj-lt"/>
              </a:rPr>
              <a:t>Polarimeter</a:t>
            </a:r>
            <a:r>
              <a:rPr lang="en-US" sz="1600" dirty="0" smtClean="0">
                <a:latin typeface="+mj-lt"/>
              </a:rPr>
              <a:t> apparatus previously described</a:t>
            </a:r>
          </a:p>
          <a:p>
            <a:pPr lvl="1"/>
            <a:r>
              <a:rPr lang="en-US" sz="1600" dirty="0" smtClean="0">
                <a:latin typeface="+mj-lt"/>
              </a:rPr>
              <a:t>Bulk </a:t>
            </a:r>
            <a:r>
              <a:rPr lang="en-US" sz="1600" dirty="0" err="1" smtClean="0">
                <a:latin typeface="+mj-lt"/>
              </a:rPr>
              <a:t>GaAs</a:t>
            </a:r>
            <a:r>
              <a:rPr lang="en-US" sz="1600" dirty="0" smtClean="0">
                <a:latin typeface="+mj-lt"/>
              </a:rPr>
              <a:t> </a:t>
            </a:r>
          </a:p>
          <a:p>
            <a:pPr lvl="1"/>
            <a:r>
              <a:rPr lang="en-US" sz="1600" dirty="0" smtClean="0">
                <a:latin typeface="+mj-lt"/>
              </a:rPr>
              <a:t>Gain switched diode laser at </a:t>
            </a:r>
            <a:r>
              <a:rPr lang="en-US" sz="1600" dirty="0" smtClean="0">
                <a:solidFill>
                  <a:srgbClr val="333399"/>
                </a:solidFill>
                <a:latin typeface="+mj-lt"/>
              </a:rPr>
              <a:t>780nm</a:t>
            </a:r>
          </a:p>
          <a:p>
            <a:pPr lvl="1"/>
            <a:r>
              <a:rPr lang="en-US" sz="1600" dirty="0" smtClean="0">
                <a:latin typeface="+mj-lt"/>
              </a:rPr>
              <a:t>Gain switched diode and fiber amplifier at </a:t>
            </a:r>
            <a:r>
              <a:rPr lang="en-US" sz="1600" dirty="0" smtClean="0">
                <a:solidFill>
                  <a:srgbClr val="FF7517"/>
                </a:solidFill>
                <a:latin typeface="+mj-lt"/>
              </a:rPr>
              <a:t>1560nm</a:t>
            </a:r>
          </a:p>
          <a:p>
            <a:pPr lvl="2"/>
            <a:r>
              <a:rPr lang="en-US" sz="1400" dirty="0" smtClean="0">
                <a:solidFill>
                  <a:srgbClr val="CC00CC"/>
                </a:solidFill>
                <a:latin typeface="+mj-lt"/>
              </a:rPr>
              <a:t>Laser has constant average power output regardless of repetition rate of pulses</a:t>
            </a:r>
          </a:p>
          <a:p>
            <a:pPr lvl="2"/>
            <a:r>
              <a:rPr lang="en-US" sz="1400" dirty="0" smtClean="0">
                <a:solidFill>
                  <a:srgbClr val="CC00CC"/>
                </a:solidFill>
                <a:latin typeface="+mj-lt"/>
              </a:rPr>
              <a:t>Maximum pulse energy was 7 </a:t>
            </a:r>
            <a:r>
              <a:rPr lang="en-US" sz="1400" dirty="0" err="1" smtClean="0">
                <a:solidFill>
                  <a:srgbClr val="CC00CC"/>
                </a:solidFill>
                <a:latin typeface="+mj-lt"/>
              </a:rPr>
              <a:t>nJ</a:t>
            </a:r>
            <a:r>
              <a:rPr lang="en-US" sz="1400" dirty="0" smtClean="0">
                <a:solidFill>
                  <a:srgbClr val="CC00CC"/>
                </a:solidFill>
                <a:latin typeface="+mj-lt"/>
              </a:rPr>
              <a:t> over ~50ps</a:t>
            </a:r>
          </a:p>
          <a:p>
            <a:endParaRPr lang="en-US" sz="400" dirty="0" smtClean="0">
              <a:latin typeface="+mj-lt"/>
            </a:endParaRPr>
          </a:p>
          <a:p>
            <a:endParaRPr lang="en-US" sz="400" dirty="0" smtClean="0">
              <a:latin typeface="+mj-lt"/>
            </a:endParaRPr>
          </a:p>
          <a:p>
            <a:endParaRPr lang="en-US" sz="400" dirty="0">
              <a:latin typeface="+mj-lt"/>
            </a:endParaRPr>
          </a:p>
          <a:p>
            <a:endParaRPr lang="en-US" sz="4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Measure QE response at </a:t>
            </a:r>
            <a:r>
              <a:rPr lang="en-US" sz="2000" dirty="0" smtClean="0">
                <a:solidFill>
                  <a:srgbClr val="333399"/>
                </a:solidFill>
                <a:latin typeface="+mj-lt"/>
              </a:rPr>
              <a:t>780nm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 and </a:t>
            </a:r>
            <a:r>
              <a:rPr lang="en-US" sz="2000" dirty="0" smtClean="0">
                <a:solidFill>
                  <a:srgbClr val="FF7517"/>
                </a:solidFill>
                <a:latin typeface="+mj-lt"/>
              </a:rPr>
              <a:t>1560nm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, varying peak intensity:  Intensity = Power/Area</a:t>
            </a:r>
          </a:p>
          <a:p>
            <a:pPr lvl="1"/>
            <a:r>
              <a:rPr lang="en-US" sz="1600" dirty="0" smtClean="0">
                <a:latin typeface="+mj-lt"/>
              </a:rPr>
              <a:t>Average power of laser</a:t>
            </a:r>
          </a:p>
          <a:p>
            <a:pPr lvl="2"/>
            <a:r>
              <a:rPr lang="en-US" sz="1400" dirty="0" smtClean="0">
                <a:latin typeface="+mj-lt"/>
              </a:rPr>
              <a:t>In-line optical attenuator</a:t>
            </a:r>
          </a:p>
          <a:p>
            <a:pPr lvl="1"/>
            <a:r>
              <a:rPr lang="en-US" sz="1600" dirty="0" smtClean="0">
                <a:latin typeface="+mj-lt"/>
              </a:rPr>
              <a:t>Repetition rate of pulses </a:t>
            </a:r>
          </a:p>
          <a:p>
            <a:pPr lvl="2"/>
            <a:r>
              <a:rPr lang="en-US" sz="1400" dirty="0" smtClean="0">
                <a:latin typeface="+mj-lt"/>
              </a:rPr>
              <a:t>Repetition rate of laser seed amplifier, pulse width (~50ps)</a:t>
            </a:r>
          </a:p>
          <a:p>
            <a:pPr lvl="1"/>
            <a:r>
              <a:rPr lang="en-US" sz="1600" dirty="0" smtClean="0">
                <a:latin typeface="+mj-lt"/>
              </a:rPr>
              <a:t>Spot size on cathode</a:t>
            </a:r>
          </a:p>
          <a:p>
            <a:pPr lvl="2"/>
            <a:r>
              <a:rPr lang="en-US" sz="1400" dirty="0" smtClean="0">
                <a:latin typeface="+mj-lt"/>
              </a:rPr>
              <a:t>Focusing lenses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Two-Photon </a:t>
            </a:r>
            <a:r>
              <a:rPr lang="en-US" dirty="0"/>
              <a:t>Optical Set Up</a:t>
            </a:r>
          </a:p>
        </p:txBody>
      </p:sp>
      <p:pic>
        <p:nvPicPr>
          <p:cNvPr id="1026" name="Picture 2" descr="E:\P100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1" y="1744673"/>
            <a:ext cx="3849481" cy="2887111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3734261" y="1066798"/>
            <a:ext cx="5202587" cy="5316241"/>
            <a:chOff x="3734261" y="894829"/>
            <a:chExt cx="5202587" cy="5488209"/>
          </a:xfrm>
        </p:grpSpPr>
        <p:sp>
          <p:nvSpPr>
            <p:cNvPr id="216" name="Text Box 79"/>
            <p:cNvSpPr txBox="1">
              <a:spLocks noChangeArrowheads="1"/>
            </p:cNvSpPr>
            <p:nvPr/>
          </p:nvSpPr>
          <p:spPr bwMode="auto">
            <a:xfrm>
              <a:off x="4594654" y="1076007"/>
              <a:ext cx="4917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dirty="0" smtClean="0">
                  <a:latin typeface="Symbol" pitchFamily="18" charset="2"/>
                </a:rPr>
                <a:t>l/4 </a:t>
              </a:r>
              <a:endParaRPr lang="en-US" sz="1600" dirty="0">
                <a:latin typeface="Symbol" pitchFamily="18" charset="2"/>
              </a:endParaRPr>
            </a:p>
          </p:txBody>
        </p:sp>
        <p:grpSp>
          <p:nvGrpSpPr>
            <p:cNvPr id="217" name="Group 233"/>
            <p:cNvGrpSpPr>
              <a:grpSpLocks noChangeAspect="1"/>
            </p:cNvGrpSpPr>
            <p:nvPr/>
          </p:nvGrpSpPr>
          <p:grpSpPr>
            <a:xfrm>
              <a:off x="3734261" y="894829"/>
              <a:ext cx="5202587" cy="5488209"/>
              <a:chOff x="1764891" y="-87760"/>
              <a:chExt cx="6449810" cy="6803901"/>
            </a:xfrm>
          </p:grpSpPr>
          <p:sp>
            <p:nvSpPr>
              <p:cNvPr id="218" name="AutoShape 5"/>
              <p:cNvSpPr>
                <a:spLocks/>
              </p:cNvSpPr>
              <p:nvPr/>
            </p:nvSpPr>
            <p:spPr bwMode="auto">
              <a:xfrm>
                <a:off x="7961433" y="1710930"/>
                <a:ext cx="128058" cy="2338211"/>
              </a:xfrm>
              <a:prstGeom prst="rightBracket">
                <a:avLst>
                  <a:gd name="adj" fmla="val 1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72"/>
              <p:cNvSpPr>
                <a:spLocks noChangeShapeType="1"/>
              </p:cNvSpPr>
              <p:nvPr/>
            </p:nvSpPr>
            <p:spPr bwMode="auto">
              <a:xfrm flipH="1" flipV="1">
                <a:off x="3822288" y="1863329"/>
                <a:ext cx="388620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73"/>
              <p:cNvSpPr>
                <a:spLocks noChangeShapeType="1"/>
              </p:cNvSpPr>
              <p:nvPr/>
            </p:nvSpPr>
            <p:spPr bwMode="auto">
              <a:xfrm flipH="1">
                <a:off x="3517491" y="1558530"/>
                <a:ext cx="41910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Oval 75"/>
              <p:cNvSpPr>
                <a:spLocks noChangeArrowheads="1"/>
              </p:cNvSpPr>
              <p:nvPr/>
            </p:nvSpPr>
            <p:spPr bwMode="auto">
              <a:xfrm>
                <a:off x="7632291" y="1482330"/>
                <a:ext cx="1524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76"/>
              <p:cNvSpPr>
                <a:spLocks noChangeShapeType="1"/>
              </p:cNvSpPr>
              <p:nvPr/>
            </p:nvSpPr>
            <p:spPr bwMode="auto">
              <a:xfrm flipH="1" flipV="1">
                <a:off x="7708491" y="1558528"/>
                <a:ext cx="252942" cy="13897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77"/>
              <p:cNvSpPr>
                <a:spLocks noChangeShapeType="1"/>
              </p:cNvSpPr>
              <p:nvPr/>
            </p:nvSpPr>
            <p:spPr bwMode="auto">
              <a:xfrm flipH="1">
                <a:off x="7708488" y="1710930"/>
                <a:ext cx="252947" cy="12558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78"/>
              <p:cNvSpPr>
                <a:spLocks noChangeArrowheads="1"/>
              </p:cNvSpPr>
              <p:nvPr/>
            </p:nvSpPr>
            <p:spPr bwMode="auto">
              <a:xfrm>
                <a:off x="6336891" y="1329930"/>
                <a:ext cx="76200" cy="7620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79"/>
              <p:cNvSpPr txBox="1">
                <a:spLocks noChangeArrowheads="1"/>
              </p:cNvSpPr>
              <p:nvPr/>
            </p:nvSpPr>
            <p:spPr bwMode="auto">
              <a:xfrm>
                <a:off x="6108290" y="1939531"/>
                <a:ext cx="609599" cy="724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Symbol" pitchFamily="18" charset="2"/>
                  </a:rPr>
                  <a:t>l/2</a:t>
                </a:r>
                <a:r>
                  <a:rPr lang="en-US" dirty="0">
                    <a:latin typeface="Symbol" pitchFamily="18" charset="2"/>
                  </a:rPr>
                  <a:t> </a:t>
                </a:r>
              </a:p>
            </p:txBody>
          </p:sp>
          <p:sp>
            <p:nvSpPr>
              <p:cNvPr id="226" name="Rectangle 85"/>
              <p:cNvSpPr>
                <a:spLocks noChangeArrowheads="1"/>
              </p:cNvSpPr>
              <p:nvPr/>
            </p:nvSpPr>
            <p:spPr bwMode="auto">
              <a:xfrm rot="2702750" flipH="1">
                <a:off x="3136491" y="1710930"/>
                <a:ext cx="990600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86"/>
              <p:cNvSpPr>
                <a:spLocks noChangeShapeType="1"/>
              </p:cNvSpPr>
              <p:nvPr/>
            </p:nvSpPr>
            <p:spPr bwMode="auto">
              <a:xfrm flipV="1">
                <a:off x="3517489" y="-87759"/>
                <a:ext cx="1111" cy="164628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87"/>
              <p:cNvSpPr>
                <a:spLocks noChangeShapeType="1"/>
              </p:cNvSpPr>
              <p:nvPr/>
            </p:nvSpPr>
            <p:spPr bwMode="auto">
              <a:xfrm flipV="1">
                <a:off x="3822290" y="-87760"/>
                <a:ext cx="12426" cy="195108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Text Box 104"/>
              <p:cNvSpPr txBox="1">
                <a:spLocks noChangeArrowheads="1"/>
              </p:cNvSpPr>
              <p:nvPr/>
            </p:nvSpPr>
            <p:spPr bwMode="auto">
              <a:xfrm>
                <a:off x="7501134" y="1112099"/>
                <a:ext cx="397857" cy="41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dirty="0"/>
                  <a:t>L</a:t>
                </a:r>
              </a:p>
            </p:txBody>
          </p:sp>
          <p:grpSp>
            <p:nvGrpSpPr>
              <p:cNvPr id="230" name="Group 221"/>
              <p:cNvGrpSpPr/>
              <p:nvPr/>
            </p:nvGrpSpPr>
            <p:grpSpPr>
              <a:xfrm>
                <a:off x="2323231" y="2829941"/>
                <a:ext cx="5891470" cy="3886200"/>
                <a:chOff x="1157676" y="2209800"/>
                <a:chExt cx="7071100" cy="3886200"/>
              </a:xfrm>
            </p:grpSpPr>
            <p:sp>
              <p:nvSpPr>
                <p:cNvPr id="244" name="Line 3"/>
                <p:cNvSpPr>
                  <a:spLocks noChangeShapeType="1"/>
                </p:cNvSpPr>
                <p:nvPr/>
              </p:nvSpPr>
              <p:spPr bwMode="auto">
                <a:xfrm>
                  <a:off x="4419600" y="3429000"/>
                  <a:ext cx="1143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Rectangle 4"/>
                <p:cNvSpPr>
                  <a:spLocks noChangeArrowheads="1"/>
                </p:cNvSpPr>
                <p:nvPr/>
              </p:nvSpPr>
              <p:spPr bwMode="auto">
                <a:xfrm>
                  <a:off x="4800600" y="3352800"/>
                  <a:ext cx="457200" cy="152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1485900" y="4495800"/>
                  <a:ext cx="0" cy="762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7"/>
                <p:cNvSpPr>
                  <a:spLocks noChangeShapeType="1"/>
                </p:cNvSpPr>
                <p:nvPr/>
              </p:nvSpPr>
              <p:spPr bwMode="auto">
                <a:xfrm>
                  <a:off x="4876800" y="34290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Rectangle 8"/>
                <p:cNvSpPr>
                  <a:spLocks noChangeArrowheads="1"/>
                </p:cNvSpPr>
                <p:nvPr/>
              </p:nvSpPr>
              <p:spPr bwMode="auto">
                <a:xfrm>
                  <a:off x="3962400" y="4038600"/>
                  <a:ext cx="685800" cy="9906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" name="Group 9"/>
                <p:cNvGrpSpPr>
                  <a:grpSpLocks/>
                </p:cNvGrpSpPr>
                <p:nvPr/>
              </p:nvGrpSpPr>
              <p:grpSpPr bwMode="auto">
                <a:xfrm>
                  <a:off x="4267200" y="4468813"/>
                  <a:ext cx="228600" cy="458788"/>
                  <a:chOff x="1200" y="3199"/>
                  <a:chExt cx="144" cy="289"/>
                </a:xfrm>
              </p:grpSpPr>
              <p:grpSp>
                <p:nvGrpSpPr>
                  <p:cNvPr id="29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200" y="3199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15" name="Arc 11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Arc 12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00" y="3247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13" name="Arc 14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" name="Arc 15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1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200" y="3295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11" name="Arc 17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" name="Arc 18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200" y="3343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09" name="Arc 20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Arc 21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200" y="3391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07" name="Arc 23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" name="Arc 24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200" y="3439"/>
                    <a:ext cx="144" cy="49"/>
                    <a:chOff x="576" y="2976"/>
                    <a:chExt cx="144" cy="96"/>
                  </a:xfrm>
                </p:grpSpPr>
                <p:sp>
                  <p:nvSpPr>
                    <p:cNvPr id="305" name="Arc 26"/>
                    <p:cNvSpPr>
                      <a:spLocks/>
                    </p:cNvSpPr>
                    <p:nvPr/>
                  </p:nvSpPr>
                  <p:spPr bwMode="auto">
                    <a:xfrm>
                      <a:off x="576" y="2976"/>
                      <a:ext cx="144" cy="4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Arc 27"/>
                    <p:cNvSpPr>
                      <a:spLocks/>
                    </p:cNvSpPr>
                    <p:nvPr/>
                  </p:nvSpPr>
                  <p:spPr bwMode="auto">
                    <a:xfrm flipV="1">
                      <a:off x="576" y="3024"/>
                      <a:ext cx="144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50" name="Line 28"/>
                <p:cNvSpPr>
                  <a:spLocks noChangeShapeType="1"/>
                </p:cNvSpPr>
                <p:nvPr/>
              </p:nvSpPr>
              <p:spPr bwMode="auto">
                <a:xfrm>
                  <a:off x="4381500" y="3505200"/>
                  <a:ext cx="0" cy="914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29"/>
                <p:cNvSpPr>
                  <a:spLocks noChangeShapeType="1"/>
                </p:cNvSpPr>
                <p:nvPr/>
              </p:nvSpPr>
              <p:spPr bwMode="auto">
                <a:xfrm>
                  <a:off x="4381500" y="4876800"/>
                  <a:ext cx="0" cy="457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Oval 30"/>
                <p:cNvSpPr>
                  <a:spLocks noChangeArrowheads="1"/>
                </p:cNvSpPr>
                <p:nvPr/>
              </p:nvSpPr>
              <p:spPr bwMode="auto">
                <a:xfrm>
                  <a:off x="4191000" y="5334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AutoShape 31"/>
                <p:cNvSpPr>
                  <a:spLocks noChangeArrowheads="1"/>
                </p:cNvSpPr>
                <p:nvPr/>
              </p:nvSpPr>
              <p:spPr bwMode="auto">
                <a:xfrm flipV="1">
                  <a:off x="4206874" y="5867400"/>
                  <a:ext cx="304799" cy="228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32"/>
                <p:cNvSpPr>
                  <a:spLocks noChangeArrowheads="1"/>
                </p:cNvSpPr>
                <p:nvPr/>
              </p:nvSpPr>
              <p:spPr bwMode="auto">
                <a:xfrm flipV="1">
                  <a:off x="1333500" y="5257800"/>
                  <a:ext cx="304800" cy="228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381499" y="5714999"/>
                  <a:ext cx="1" cy="1715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34"/>
                <p:cNvSpPr>
                  <a:spLocks noChangeShapeType="1"/>
                </p:cNvSpPr>
                <p:nvPr/>
              </p:nvSpPr>
              <p:spPr bwMode="auto">
                <a:xfrm>
                  <a:off x="4381500" y="5410200"/>
                  <a:ext cx="0" cy="2286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" name="Group 35"/>
                <p:cNvGrpSpPr>
                  <a:grpSpLocks/>
                </p:cNvGrpSpPr>
                <p:nvPr/>
              </p:nvGrpSpPr>
              <p:grpSpPr bwMode="auto">
                <a:xfrm>
                  <a:off x="2855915" y="4114804"/>
                  <a:ext cx="882650" cy="696913"/>
                  <a:chOff x="887" y="2669"/>
                  <a:chExt cx="556" cy="439"/>
                </a:xfrm>
              </p:grpSpPr>
              <p:sp>
                <p:nvSpPr>
                  <p:cNvPr id="29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958" y="2669"/>
                    <a:ext cx="336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7" y="2844"/>
                    <a:ext cx="556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US" sz="1600" dirty="0"/>
                      <a:t>SRD</a:t>
                    </a:r>
                  </a:p>
                </p:txBody>
              </p:sp>
            </p:grpSp>
            <p:sp>
              <p:nvSpPr>
                <p:cNvPr id="25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191000" y="4267200"/>
                  <a:ext cx="1905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505200" y="42672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40"/>
                <p:cNvSpPr>
                  <a:spLocks noChangeShapeType="1"/>
                </p:cNvSpPr>
                <p:nvPr/>
              </p:nvSpPr>
              <p:spPr bwMode="auto">
                <a:xfrm>
                  <a:off x="4038600" y="4114800"/>
                  <a:ext cx="0" cy="304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41"/>
                <p:cNvSpPr>
                  <a:spLocks noChangeShapeType="1"/>
                </p:cNvSpPr>
                <p:nvPr/>
              </p:nvSpPr>
              <p:spPr bwMode="auto">
                <a:xfrm>
                  <a:off x="4191000" y="4114800"/>
                  <a:ext cx="0" cy="304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2" name="Group 42"/>
                <p:cNvGrpSpPr>
                  <a:grpSpLocks/>
                </p:cNvGrpSpPr>
                <p:nvPr/>
              </p:nvGrpSpPr>
              <p:grpSpPr bwMode="auto">
                <a:xfrm>
                  <a:off x="1219200" y="4000500"/>
                  <a:ext cx="533400" cy="533400"/>
                  <a:chOff x="624" y="2496"/>
                  <a:chExt cx="336" cy="336"/>
                </a:xfrm>
              </p:grpSpPr>
              <p:sp>
                <p:nvSpPr>
                  <p:cNvPr id="28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496"/>
                    <a:ext cx="336" cy="33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96" y="2568"/>
                    <a:ext cx="192" cy="192"/>
                    <a:chOff x="384" y="1536"/>
                    <a:chExt cx="384" cy="288"/>
                  </a:xfrm>
                </p:grpSpPr>
                <p:sp>
                  <p:nvSpPr>
                    <p:cNvPr id="289" name="Arc 45"/>
                    <p:cNvSpPr>
                      <a:spLocks/>
                    </p:cNvSpPr>
                    <p:nvPr/>
                  </p:nvSpPr>
                  <p:spPr bwMode="auto">
                    <a:xfrm>
                      <a:off x="432" y="1536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Arc 46"/>
                    <p:cNvSpPr>
                      <a:spLocks/>
                    </p:cNvSpPr>
                    <p:nvPr/>
                  </p:nvSpPr>
                  <p:spPr bwMode="auto">
                    <a:xfrm flipV="1">
                      <a:off x="528" y="1680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Arc 4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80" y="1680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576" y="1536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Arc 49"/>
                    <p:cNvSpPr>
                      <a:spLocks/>
                    </p:cNvSpPr>
                    <p:nvPr/>
                  </p:nvSpPr>
                  <p:spPr bwMode="auto">
                    <a:xfrm>
                      <a:off x="624" y="1536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Arc 50"/>
                    <p:cNvSpPr>
                      <a:spLocks/>
                    </p:cNvSpPr>
                    <p:nvPr/>
                  </p:nvSpPr>
                  <p:spPr bwMode="auto">
                    <a:xfrm flipV="1">
                      <a:off x="720" y="1680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Arc 5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72" y="1680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Arc 52"/>
                    <p:cNvSpPr>
                      <a:spLocks/>
                    </p:cNvSpPr>
                    <p:nvPr/>
                  </p:nvSpPr>
                  <p:spPr bwMode="auto">
                    <a:xfrm flipH="1">
                      <a:off x="384" y="1536"/>
                      <a:ext cx="48" cy="1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3" name="Group 53"/>
                <p:cNvGrpSpPr>
                  <a:grpSpLocks/>
                </p:cNvGrpSpPr>
                <p:nvPr/>
              </p:nvGrpSpPr>
              <p:grpSpPr bwMode="auto">
                <a:xfrm>
                  <a:off x="2079625" y="3962400"/>
                  <a:ext cx="892175" cy="609600"/>
                  <a:chOff x="1214" y="2496"/>
                  <a:chExt cx="562" cy="384"/>
                </a:xfrm>
              </p:grpSpPr>
              <p:grpSp>
                <p:nvGrpSpPr>
                  <p:cNvPr id="28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214" y="2496"/>
                    <a:ext cx="418" cy="384"/>
                    <a:chOff x="1214" y="2496"/>
                    <a:chExt cx="418" cy="384"/>
                  </a:xfrm>
                </p:grpSpPr>
                <p:sp>
                  <p:nvSpPr>
                    <p:cNvPr id="285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248" y="2496"/>
                      <a:ext cx="384" cy="38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4" y="2544"/>
                      <a:ext cx="323" cy="2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1600" dirty="0"/>
                        <a:t>G</a:t>
                      </a:r>
                    </a:p>
                  </p:txBody>
                </p:sp>
              </p:grpSp>
              <p:sp>
                <p:nvSpPr>
                  <p:cNvPr id="284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2688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4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752600" y="42672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558953" y="4495800"/>
                  <a:ext cx="2046982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Bias Network</a:t>
                  </a:r>
                </a:p>
              </p:txBody>
            </p:sp>
            <p:sp>
              <p:nvSpPr>
                <p:cNvPr id="26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478567" y="5334001"/>
                  <a:ext cx="1853016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DC Current</a:t>
                  </a:r>
                </a:p>
              </p:txBody>
            </p:sp>
            <p:sp>
              <p:nvSpPr>
                <p:cNvPr id="267" name="Line 61"/>
                <p:cNvSpPr>
                  <a:spLocks noChangeShapeType="1"/>
                </p:cNvSpPr>
                <p:nvPr/>
              </p:nvSpPr>
              <p:spPr bwMode="auto">
                <a:xfrm>
                  <a:off x="6858000" y="3429000"/>
                  <a:ext cx="10668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Oval 62"/>
                <p:cNvSpPr>
                  <a:spLocks noChangeArrowheads="1"/>
                </p:cNvSpPr>
                <p:nvPr/>
              </p:nvSpPr>
              <p:spPr bwMode="auto">
                <a:xfrm>
                  <a:off x="5562600" y="2667000"/>
                  <a:ext cx="304800" cy="762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9" name="Group 63"/>
                <p:cNvGrpSpPr>
                  <a:grpSpLocks/>
                </p:cNvGrpSpPr>
                <p:nvPr/>
              </p:nvGrpSpPr>
              <p:grpSpPr bwMode="auto">
                <a:xfrm>
                  <a:off x="4229100" y="3314700"/>
                  <a:ext cx="304800" cy="228600"/>
                  <a:chOff x="624" y="1152"/>
                  <a:chExt cx="192" cy="144"/>
                </a:xfrm>
              </p:grpSpPr>
              <p:sp>
                <p:nvSpPr>
                  <p:cNvPr id="281" name="AutoShape 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" y="1152"/>
                    <a:ext cx="192" cy="1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129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0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6248400" y="3124200"/>
                  <a:ext cx="609600" cy="609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67"/>
                <p:cNvSpPr>
                  <a:spLocks noChangeShapeType="1"/>
                </p:cNvSpPr>
                <p:nvPr/>
              </p:nvSpPr>
              <p:spPr bwMode="auto">
                <a:xfrm>
                  <a:off x="5410200" y="34290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6194158" y="3200400"/>
                  <a:ext cx="513295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G</a:t>
                  </a:r>
                </a:p>
              </p:txBody>
            </p:sp>
            <p:sp>
              <p:nvSpPr>
                <p:cNvPr id="27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322718" y="3200400"/>
                  <a:ext cx="884155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DFB</a:t>
                  </a:r>
                </a:p>
              </p:txBody>
            </p:sp>
            <p:sp>
              <p:nvSpPr>
                <p:cNvPr id="27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661586" y="3505200"/>
                  <a:ext cx="801906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ISO</a:t>
                  </a:r>
                </a:p>
              </p:txBody>
            </p:sp>
            <p:sp>
              <p:nvSpPr>
                <p:cNvPr id="27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542914" y="3505200"/>
                  <a:ext cx="1685862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Fiber Amp</a:t>
                  </a:r>
                </a:p>
              </p:txBody>
            </p:sp>
            <p:sp>
              <p:nvSpPr>
                <p:cNvPr id="276" name="Line 90"/>
                <p:cNvSpPr>
                  <a:spLocks noChangeShapeType="1"/>
                </p:cNvSpPr>
                <p:nvPr/>
              </p:nvSpPr>
              <p:spPr bwMode="auto">
                <a:xfrm>
                  <a:off x="4381500" y="2209800"/>
                  <a:ext cx="0" cy="1143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3733800" y="2209800"/>
                  <a:ext cx="6477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92"/>
                <p:cNvSpPr>
                  <a:spLocks noChangeShapeType="1"/>
                </p:cNvSpPr>
                <p:nvPr/>
              </p:nvSpPr>
              <p:spPr bwMode="auto">
                <a:xfrm>
                  <a:off x="3733800" y="2209800"/>
                  <a:ext cx="0" cy="457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AutoShape 93"/>
                <p:cNvSpPr>
                  <a:spLocks noChangeArrowheads="1"/>
                </p:cNvSpPr>
                <p:nvPr/>
              </p:nvSpPr>
              <p:spPr bwMode="auto">
                <a:xfrm flipV="1">
                  <a:off x="3581400" y="2667000"/>
                  <a:ext cx="304800" cy="228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157676" y="3581400"/>
                  <a:ext cx="680260" cy="419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 dirty="0"/>
                    <a:t>RF</a:t>
                  </a:r>
                </a:p>
              </p:txBody>
            </p:sp>
          </p:grpSp>
          <p:sp>
            <p:nvSpPr>
              <p:cNvPr id="231" name="Rectangle 78"/>
              <p:cNvSpPr>
                <a:spLocks noChangeArrowheads="1"/>
              </p:cNvSpPr>
              <p:nvPr/>
            </p:nvSpPr>
            <p:spPr bwMode="auto">
              <a:xfrm>
                <a:off x="7251291" y="1329930"/>
                <a:ext cx="76200" cy="762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Rectangle 78"/>
              <p:cNvSpPr>
                <a:spLocks noChangeArrowheads="1"/>
              </p:cNvSpPr>
              <p:nvPr/>
            </p:nvSpPr>
            <p:spPr bwMode="auto">
              <a:xfrm>
                <a:off x="6794091" y="1329930"/>
                <a:ext cx="76200" cy="76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79"/>
              <p:cNvSpPr txBox="1">
                <a:spLocks noChangeArrowheads="1"/>
              </p:cNvSpPr>
              <p:nvPr/>
            </p:nvSpPr>
            <p:spPr bwMode="auto">
              <a:xfrm>
                <a:off x="6247259" y="884684"/>
                <a:ext cx="1219200" cy="433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+mj-lt"/>
                  </a:rPr>
                  <a:t>LP</a:t>
                </a:r>
                <a:r>
                  <a:rPr lang="en-US" sz="1600" dirty="0" smtClean="0">
                    <a:latin typeface="Symbol" pitchFamily="18" charset="2"/>
                  </a:rPr>
                  <a:t> </a:t>
                </a:r>
                <a:endParaRPr lang="en-US" sz="1600" dirty="0">
                  <a:latin typeface="Symbol" pitchFamily="18" charset="2"/>
                </a:endParaRPr>
              </a:p>
            </p:txBody>
          </p:sp>
          <p:sp>
            <p:nvSpPr>
              <p:cNvPr id="234" name="Text Box 79"/>
              <p:cNvSpPr txBox="1">
                <a:spLocks noChangeArrowheads="1"/>
              </p:cNvSpPr>
              <p:nvPr/>
            </p:nvSpPr>
            <p:spPr bwMode="auto">
              <a:xfrm>
                <a:off x="6810081" y="2126459"/>
                <a:ext cx="1066800" cy="41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+mj-lt"/>
                  </a:rPr>
                  <a:t>Shutter</a:t>
                </a:r>
                <a:r>
                  <a:rPr lang="en-US" sz="1600" dirty="0" smtClean="0">
                    <a:latin typeface="Symbol" pitchFamily="18" charset="2"/>
                  </a:rPr>
                  <a:t> </a:t>
                </a:r>
                <a:endParaRPr lang="en-US" sz="1600" dirty="0">
                  <a:latin typeface="Symbol" pitchFamily="18" charset="2"/>
                </a:endParaRPr>
              </a:p>
            </p:txBody>
          </p:sp>
          <p:sp>
            <p:nvSpPr>
              <p:cNvPr id="235" name="Text Box 79"/>
              <p:cNvSpPr txBox="1">
                <a:spLocks noChangeArrowheads="1"/>
              </p:cNvSpPr>
              <p:nvPr/>
            </p:nvSpPr>
            <p:spPr bwMode="auto">
              <a:xfrm>
                <a:off x="1764891" y="1710930"/>
                <a:ext cx="12192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36" name="Text Box 79"/>
              <p:cNvSpPr txBox="1">
                <a:spLocks noChangeArrowheads="1"/>
              </p:cNvSpPr>
              <p:nvPr/>
            </p:nvSpPr>
            <p:spPr bwMode="auto">
              <a:xfrm>
                <a:off x="2149978" y="2126460"/>
                <a:ext cx="2209800" cy="748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+mj-lt"/>
                  </a:rPr>
                  <a:t>Translation stages and mirrors 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237" name="Rectangle 78"/>
              <p:cNvSpPr>
                <a:spLocks noChangeArrowheads="1"/>
              </p:cNvSpPr>
              <p:nvPr/>
            </p:nvSpPr>
            <p:spPr bwMode="auto">
              <a:xfrm rot="5400000">
                <a:off x="3707991" y="758430"/>
                <a:ext cx="76200" cy="76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78"/>
              <p:cNvSpPr>
                <a:spLocks noChangeArrowheads="1"/>
              </p:cNvSpPr>
              <p:nvPr/>
            </p:nvSpPr>
            <p:spPr bwMode="auto">
              <a:xfrm rot="5400000">
                <a:off x="3707991" y="266700"/>
                <a:ext cx="76200" cy="7620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75"/>
              <p:cNvSpPr>
                <a:spLocks noChangeArrowheads="1"/>
              </p:cNvSpPr>
              <p:nvPr/>
            </p:nvSpPr>
            <p:spPr bwMode="auto">
              <a:xfrm rot="5400000">
                <a:off x="3593691" y="644130"/>
                <a:ext cx="1524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78"/>
              <p:cNvSpPr>
                <a:spLocks noChangeArrowheads="1"/>
              </p:cNvSpPr>
              <p:nvPr/>
            </p:nvSpPr>
            <p:spPr bwMode="auto">
              <a:xfrm rot="5400000">
                <a:off x="3713104" y="-19359"/>
                <a:ext cx="76200" cy="762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Text Box 104"/>
              <p:cNvSpPr txBox="1">
                <a:spLocks noChangeArrowheads="1"/>
              </p:cNvSpPr>
              <p:nvPr/>
            </p:nvSpPr>
            <p:spPr bwMode="auto">
              <a:xfrm>
                <a:off x="3043290" y="681614"/>
                <a:ext cx="397857" cy="41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dirty="0"/>
                  <a:t>L</a:t>
                </a:r>
              </a:p>
            </p:txBody>
          </p:sp>
          <p:sp>
            <p:nvSpPr>
              <p:cNvPr id="242" name="Text Box 79"/>
              <p:cNvSpPr txBox="1">
                <a:spLocks noChangeArrowheads="1"/>
              </p:cNvSpPr>
              <p:nvPr/>
            </p:nvSpPr>
            <p:spPr bwMode="auto">
              <a:xfrm>
                <a:off x="3726555" y="896638"/>
                <a:ext cx="1219200" cy="433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+mj-lt"/>
                  </a:rPr>
                  <a:t>LP</a:t>
                </a:r>
                <a:endParaRPr lang="en-US" sz="1600" dirty="0">
                  <a:latin typeface="Symbol" pitchFamily="18" charset="2"/>
                </a:endParaRPr>
              </a:p>
            </p:txBody>
          </p:sp>
          <p:sp>
            <p:nvSpPr>
              <p:cNvPr id="243" name="Text Box 79"/>
              <p:cNvSpPr txBox="1">
                <a:spLocks noChangeArrowheads="1"/>
              </p:cNvSpPr>
              <p:nvPr/>
            </p:nvSpPr>
            <p:spPr bwMode="auto">
              <a:xfrm>
                <a:off x="4132204" y="399741"/>
                <a:ext cx="1778528" cy="41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600" dirty="0" err="1" smtClean="0">
                    <a:latin typeface="+mj-lt"/>
                  </a:rPr>
                  <a:t>Insertable</a:t>
                </a:r>
                <a:r>
                  <a:rPr lang="en-US" sz="1600" dirty="0" smtClean="0">
                    <a:latin typeface="+mj-lt"/>
                  </a:rPr>
                  <a:t> </a:t>
                </a:r>
                <a:r>
                  <a:rPr lang="en-US" sz="1600" dirty="0" smtClean="0">
                    <a:latin typeface="Symbol" pitchFamily="18" charset="2"/>
                  </a:rPr>
                  <a:t>l/2 </a:t>
                </a:r>
                <a:endParaRPr lang="en-US" sz="1600" dirty="0">
                  <a:latin typeface="Symbol" pitchFamily="18" charset="2"/>
                </a:endParaRPr>
              </a:p>
            </p:txBody>
          </p:sp>
        </p:grpSp>
      </p:grpSp>
      <p:sp>
        <p:nvSpPr>
          <p:cNvPr id="107" name="Rectangle 78"/>
          <p:cNvSpPr>
            <a:spLocks noChangeArrowheads="1"/>
          </p:cNvSpPr>
          <p:nvPr/>
        </p:nvSpPr>
        <p:spPr bwMode="auto">
          <a:xfrm rot="5400000">
            <a:off x="5296184" y="946640"/>
            <a:ext cx="59539" cy="614649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78"/>
          <p:cNvSpPr>
            <a:spLocks noChangeArrowheads="1"/>
          </p:cNvSpPr>
          <p:nvPr/>
        </p:nvSpPr>
        <p:spPr bwMode="auto">
          <a:xfrm>
            <a:off x="6684114" y="2174513"/>
            <a:ext cx="61465" cy="59539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78"/>
          <p:cNvSpPr>
            <a:spLocks noChangeArrowheads="1"/>
          </p:cNvSpPr>
          <p:nvPr/>
        </p:nvSpPr>
        <p:spPr bwMode="auto">
          <a:xfrm>
            <a:off x="6858225" y="2174513"/>
            <a:ext cx="61465" cy="59539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Text Box 79"/>
          <p:cNvSpPr txBox="1">
            <a:spLocks noChangeArrowheads="1"/>
          </p:cNvSpPr>
          <p:nvPr/>
        </p:nvSpPr>
        <p:spPr bwMode="auto">
          <a:xfrm>
            <a:off x="5629071" y="1060222"/>
            <a:ext cx="1229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 smtClean="0">
                <a:latin typeface="+mj-lt"/>
              </a:rPr>
              <a:t>LPF 850nm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111" name="Text Box 79"/>
          <p:cNvSpPr txBox="1">
            <a:spLocks noChangeArrowheads="1"/>
          </p:cNvSpPr>
          <p:nvPr/>
        </p:nvSpPr>
        <p:spPr bwMode="auto">
          <a:xfrm>
            <a:off x="5915946" y="2650825"/>
            <a:ext cx="10754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 smtClean="0">
                <a:latin typeface="+mj-lt"/>
              </a:rPr>
              <a:t>LPFs 1350nm</a:t>
            </a:r>
            <a:r>
              <a:rPr lang="en-US" sz="1600" dirty="0" smtClean="0">
                <a:latin typeface="Symbol" pitchFamily="18" charset="2"/>
              </a:rPr>
              <a:t> </a:t>
            </a:r>
            <a:endParaRPr lang="en-US" sz="16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69400" cy="736600"/>
          </a:xfrm>
        </p:spPr>
        <p:txBody>
          <a:bodyPr/>
          <a:lstStyle/>
          <a:p>
            <a:r>
              <a:rPr lang="en-US" sz="2800" dirty="0" err="1" smtClean="0"/>
              <a:t>GaAs</a:t>
            </a:r>
            <a:r>
              <a:rPr lang="en-US" sz="2800" dirty="0" smtClean="0"/>
              <a:t> Response to Laser Power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77779329"/>
              </p:ext>
            </p:extLst>
          </p:nvPr>
        </p:nvGraphicFramePr>
        <p:xfrm>
          <a:off x="0" y="9144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333" y="4572000"/>
            <a:ext cx="811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800" b="0" dirty="0" smtClean="0">
                <a:solidFill>
                  <a:srgbClr val="FF7517"/>
                </a:solidFill>
                <a:latin typeface="+mj-lt"/>
              </a:rPr>
              <a:t>For 780nm, QE ~  Slight variations seen due to surface charge and space charge effects.</a:t>
            </a:r>
          </a:p>
          <a:p>
            <a:pPr algn="l">
              <a:buFont typeface="Wingdings" pitchFamily="2" charset="2"/>
              <a:buChar char="§"/>
            </a:pPr>
            <a:endParaRPr lang="en-US" sz="1800" b="0" dirty="0" smtClean="0">
              <a:solidFill>
                <a:srgbClr val="FF7517"/>
              </a:solidFill>
              <a:latin typeface="+mj-lt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b="0" dirty="0" smtClean="0">
                <a:solidFill>
                  <a:srgbClr val="333399"/>
                </a:solidFill>
                <a:latin typeface="+mj-lt"/>
              </a:rPr>
              <a:t>For 1560nm, QE proportional to power, and </a:t>
            </a:r>
            <a:r>
              <a:rPr lang="en-US" sz="1800" b="0" dirty="0" smtClean="0">
                <a:solidFill>
                  <a:srgbClr val="333399"/>
                </a:solidFill>
                <a:latin typeface="+mj-lt"/>
              </a:rPr>
              <a:t>intensity</a:t>
            </a:r>
            <a:endParaRPr lang="en-US" sz="1800" b="0" dirty="0" smtClean="0">
              <a:solidFill>
                <a:srgbClr val="333399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70856569"/>
              </p:ext>
            </p:extLst>
          </p:nvPr>
        </p:nvGraphicFramePr>
        <p:xfrm>
          <a:off x="4419600" y="914400"/>
          <a:ext cx="47244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6105777"/>
            <a:ext cx="379520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Two photon process</a:t>
            </a:r>
            <a:r>
              <a:rPr lang="en-US" dirty="0" smtClean="0">
                <a:solidFill>
                  <a:srgbClr val="333399"/>
                </a:solidFill>
              </a:rPr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Bulk Polarization Results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04957579"/>
              </p:ext>
            </p:extLst>
          </p:nvPr>
        </p:nvGraphicFramePr>
        <p:xfrm>
          <a:off x="533400" y="838200"/>
          <a:ext cx="807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7316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No dependence of measured polarization on extracted photocurrent.</a:t>
            </a:r>
          </a:p>
          <a:p>
            <a:pPr algn="l">
              <a:buFont typeface="Arial" pitchFamily="34" charset="0"/>
              <a:buChar char="•"/>
            </a:pPr>
            <a:endParaRPr lang="en-US" sz="1600" b="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715000"/>
            <a:ext cx="408855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rgbClr val="333399"/>
                </a:solidFill>
              </a:rPr>
              <a:t>1560nm polarization much lower than predictions/experiments…but why?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4979" y="47316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0" dirty="0"/>
              <a:t>At high </a:t>
            </a:r>
            <a:r>
              <a:rPr lang="en-US" sz="1600" b="0" dirty="0">
                <a:solidFill>
                  <a:srgbClr val="333399"/>
                </a:solidFill>
              </a:rPr>
              <a:t>1560nm</a:t>
            </a:r>
            <a:r>
              <a:rPr lang="en-US" sz="1600" b="0" dirty="0"/>
              <a:t> power: start heating wafer – QE falls and lifetime greatly decreases, limiting available photocurrent.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Investigating Two-Photon Photoemission Polarization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Why is the polarization of the extracted beam so much lower than photoluminescence (93%) and differential transmission (49%) experiments?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62201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</a:rPr>
              <a:t>Unlike previous experiments, photoemitted beam studied. </a:t>
            </a:r>
          </a:p>
          <a:p>
            <a:pPr algn="l">
              <a:buFont typeface="Arial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FF7517"/>
                </a:solidFill>
                <a:latin typeface="+mj-lt"/>
              </a:rPr>
              <a:t>Absorption coefficient (</a:t>
            </a:r>
            <a:r>
              <a:rPr lang="en-US" sz="2000" b="0" dirty="0" smtClean="0">
                <a:solidFill>
                  <a:srgbClr val="FF7517"/>
                </a:solidFill>
                <a:latin typeface="Symbol" pitchFamily="18" charset="2"/>
              </a:rPr>
              <a:t>a</a:t>
            </a:r>
            <a:r>
              <a:rPr lang="en-US" sz="2000" b="0" dirty="0" smtClean="0">
                <a:solidFill>
                  <a:srgbClr val="FF7517"/>
                </a:solidFill>
                <a:latin typeface="+mj-lt"/>
              </a:rPr>
              <a:t>) @780nm ~ 1.03x10</a:t>
            </a:r>
            <a:r>
              <a:rPr lang="en-US" sz="2000" b="0" baseline="30000" dirty="0" smtClean="0">
                <a:solidFill>
                  <a:srgbClr val="FF7517"/>
                </a:solidFill>
                <a:latin typeface="+mj-lt"/>
              </a:rPr>
              <a:t>4 </a:t>
            </a:r>
            <a:r>
              <a:rPr lang="en-US" sz="2000" b="0" dirty="0" smtClean="0">
                <a:solidFill>
                  <a:srgbClr val="FF7517"/>
                </a:solidFill>
                <a:latin typeface="+mj-lt"/>
              </a:rPr>
              <a:t>cm</a:t>
            </a:r>
            <a:r>
              <a:rPr lang="en-US" sz="2000" b="0" baseline="30000" dirty="0" smtClean="0">
                <a:solidFill>
                  <a:srgbClr val="FF7517"/>
                </a:solidFill>
                <a:latin typeface="+mj-lt"/>
              </a:rPr>
              <a:t>-1</a:t>
            </a:r>
            <a:endParaRPr lang="en-US" sz="2000" b="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333399"/>
                </a:solidFill>
                <a:latin typeface="+mj-lt"/>
              </a:rPr>
              <a:t>Effective absorption coefficient (</a:t>
            </a:r>
            <a:r>
              <a:rPr lang="en-US" sz="2000" b="0" dirty="0" smtClean="0">
                <a:solidFill>
                  <a:srgbClr val="333399"/>
                </a:solidFill>
                <a:latin typeface="Symbol" pitchFamily="18" charset="2"/>
              </a:rPr>
              <a:t>b</a:t>
            </a:r>
            <a:r>
              <a:rPr lang="en-US" sz="2000" b="0" dirty="0" smtClean="0">
                <a:solidFill>
                  <a:srgbClr val="333399"/>
                </a:solidFill>
                <a:latin typeface="+mj-lt"/>
              </a:rPr>
              <a:t>*I</a:t>
            </a:r>
            <a:r>
              <a:rPr lang="en-US" sz="2000" b="0" baseline="-25000" dirty="0" smtClean="0">
                <a:solidFill>
                  <a:srgbClr val="333399"/>
                </a:solidFill>
                <a:latin typeface="+mj-lt"/>
              </a:rPr>
              <a:t>max</a:t>
            </a:r>
            <a:r>
              <a:rPr lang="en-US" sz="2000" b="0" dirty="0" smtClean="0">
                <a:solidFill>
                  <a:srgbClr val="333399"/>
                </a:solidFill>
                <a:latin typeface="+mj-lt"/>
              </a:rPr>
              <a:t>) @1560nm ~ 2.5x10</a:t>
            </a:r>
            <a:r>
              <a:rPr lang="en-US" sz="2000" b="0" baseline="30000" dirty="0" smtClean="0">
                <a:solidFill>
                  <a:srgbClr val="333399"/>
                </a:solidFill>
                <a:latin typeface="+mj-lt"/>
              </a:rPr>
              <a:t>-4 </a:t>
            </a:r>
            <a:r>
              <a:rPr lang="en-US" sz="2000" b="0" dirty="0" smtClean="0">
                <a:solidFill>
                  <a:srgbClr val="333399"/>
                </a:solidFill>
                <a:latin typeface="+mj-lt"/>
              </a:rPr>
              <a:t>cm</a:t>
            </a:r>
            <a:r>
              <a:rPr lang="en-US" sz="2000" b="0" baseline="30000" dirty="0" smtClean="0">
                <a:solidFill>
                  <a:srgbClr val="333399"/>
                </a:solidFill>
                <a:latin typeface="+mj-lt"/>
              </a:rPr>
              <a:t>-1</a:t>
            </a:r>
            <a:endParaRPr lang="en-US" sz="2000" b="0" dirty="0" smtClean="0">
              <a:solidFill>
                <a:srgbClr val="333399"/>
              </a:solidFill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</a:rPr>
              <a:t>Electrons must diffuse through more material at </a:t>
            </a:r>
            <a:r>
              <a:rPr lang="en-US" sz="2000" b="0" dirty="0" smtClean="0">
                <a:solidFill>
                  <a:srgbClr val="333399"/>
                </a:solidFill>
                <a:latin typeface="+mj-lt"/>
              </a:rPr>
              <a:t>1560nm</a:t>
            </a:r>
            <a:r>
              <a:rPr lang="en-US" sz="2000" b="0" dirty="0" smtClean="0">
                <a:latin typeface="+mj-lt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000" b="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latin typeface="+mj-lt"/>
              </a:rPr>
              <a:t>Diffusion introduces depolarization effects.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835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Used samples of bulk GaAs, with varying active layers, to test the effects these deeper electrons have on polarization.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GaAs Depolarization Results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47405" y="3886200"/>
            <a:ext cx="3505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Polarization decreases with </a:t>
            </a:r>
            <a:r>
              <a:rPr lang="en-US" sz="1600" dirty="0" err="1" smtClean="0"/>
              <a:t>GaAs</a:t>
            </a:r>
            <a:r>
              <a:rPr lang="en-US" sz="1600" dirty="0" smtClean="0"/>
              <a:t> thickness, with both two and one photon emission.</a:t>
            </a:r>
            <a:endParaRPr lang="en-US" sz="1600" dirty="0" smtClean="0">
              <a:solidFill>
                <a:srgbClr val="034ABD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89606"/>
              </p:ext>
            </p:extLst>
          </p:nvPr>
        </p:nvGraphicFramePr>
        <p:xfrm>
          <a:off x="4724400" y="1066801"/>
          <a:ext cx="4410835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417"/>
                <a:gridCol w="1558209"/>
                <a:gridCol w="1558209"/>
              </a:tblGrid>
              <a:tr h="4019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Photoelectron Polarization 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effectLst/>
                        </a:rPr>
                        <a:t>Active Thickness</a:t>
                      </a:r>
                      <a:endParaRPr lang="en-US" sz="160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effectLst/>
                        </a:rPr>
                        <a:t>One-photon (778 nm)</a:t>
                      </a:r>
                      <a:endParaRPr lang="en-US" sz="1600" dirty="0">
                        <a:solidFill>
                          <a:srgbClr val="333399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7517"/>
                          </a:solidFill>
                          <a:effectLst/>
                        </a:rPr>
                        <a:t>Two-photon (1560 nm)</a:t>
                      </a:r>
                      <a:endParaRPr lang="en-US" sz="1600" dirty="0">
                        <a:solidFill>
                          <a:srgbClr val="FF7517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0.18 mm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42.6±1.0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40.3±1.0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0.32 mm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44.0±1.1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36.0±0.9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Bulk Material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33.4±0.8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16.8±0.4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5334000"/>
            <a:ext cx="68580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34ABD"/>
                </a:solidFill>
              </a:rPr>
              <a:t>Max value for two photon polarization </a:t>
            </a:r>
            <a:r>
              <a:rPr lang="en-US" sz="1600" dirty="0" smtClean="0">
                <a:solidFill>
                  <a:srgbClr val="FF7517"/>
                </a:solidFill>
              </a:rPr>
              <a:t>(like one photon) </a:t>
            </a:r>
            <a:r>
              <a:rPr lang="en-US" sz="1600" dirty="0" smtClean="0">
                <a:solidFill>
                  <a:srgbClr val="034ABD"/>
                </a:solidFill>
              </a:rPr>
              <a:t>seems to be no greater than  50%, making two-photon emission unsuitable for use as a high polarization source.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256323"/>
              </p:ext>
            </p:extLst>
          </p:nvPr>
        </p:nvGraphicFramePr>
        <p:xfrm>
          <a:off x="-76200" y="914400"/>
          <a:ext cx="495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/>
              <a:t>Photoemission from OAM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43000"/>
            <a:ext cx="8229600" cy="4525963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Light beams with azimuthal phase dependence can carry orbital angular momentum (OAM</a:t>
            </a:r>
            <a:r>
              <a:rPr lang="en-US" sz="1800" dirty="0" smtClean="0">
                <a:latin typeface="+mj-lt"/>
              </a:rPr>
              <a:t>). </a:t>
            </a:r>
          </a:p>
          <a:p>
            <a:pPr lvl="1"/>
            <a:r>
              <a:rPr lang="en-US" sz="1800" dirty="0" smtClean="0">
                <a:latin typeface="+mj-lt"/>
              </a:rPr>
              <a:t>OAM </a:t>
            </a:r>
            <a:r>
              <a:rPr lang="en-US" sz="1800" dirty="0">
                <a:latin typeface="+mj-lt"/>
              </a:rPr>
              <a:t>light can </a:t>
            </a:r>
            <a:r>
              <a:rPr lang="en-US" sz="1800" dirty="0" smtClean="0">
                <a:latin typeface="+mj-lt"/>
              </a:rPr>
              <a:t>have arbitrarily </a:t>
            </a:r>
            <a:r>
              <a:rPr lang="en-US" sz="1800" dirty="0">
                <a:latin typeface="+mj-lt"/>
              </a:rPr>
              <a:t>large values of angular momentum (±</a:t>
            </a:r>
            <a:r>
              <a:rPr lang="en-US" sz="1800" dirty="0" err="1">
                <a:latin typeface="+mj-lt"/>
              </a:rPr>
              <a:t>mħ</a:t>
            </a:r>
            <a:r>
              <a:rPr lang="en-US" sz="1800" dirty="0">
                <a:latin typeface="+mj-lt"/>
              </a:rPr>
              <a:t>) </a:t>
            </a:r>
            <a:endParaRPr lang="en-US" sz="1800" dirty="0" smtClean="0">
              <a:latin typeface="+mj-lt"/>
            </a:endParaRPr>
          </a:p>
          <a:p>
            <a:pPr lvl="1"/>
            <a:r>
              <a:rPr lang="en-US" sz="1800" dirty="0" smtClean="0">
                <a:latin typeface="+mj-lt"/>
              </a:rPr>
              <a:t>Conventional </a:t>
            </a:r>
            <a:r>
              <a:rPr lang="en-US" sz="1800" dirty="0">
                <a:latin typeface="+mj-lt"/>
              </a:rPr>
              <a:t>circularly-polarized light </a:t>
            </a:r>
            <a:r>
              <a:rPr lang="en-US" sz="1800" dirty="0" smtClean="0">
                <a:latin typeface="+mj-lt"/>
              </a:rPr>
              <a:t>has only </a:t>
            </a:r>
            <a:r>
              <a:rPr lang="en-US" sz="1800" dirty="0">
                <a:latin typeface="+mj-lt"/>
              </a:rPr>
              <a:t>one unit (±ħ) of spin angular momentum </a:t>
            </a:r>
            <a:r>
              <a:rPr lang="en-US" sz="1800" dirty="0" smtClean="0">
                <a:latin typeface="+mj-lt"/>
              </a:rPr>
              <a:t>(SAM) per </a:t>
            </a:r>
            <a:r>
              <a:rPr lang="en-US" sz="1800" dirty="0">
                <a:latin typeface="+mj-lt"/>
              </a:rPr>
              <a:t>photon. </a:t>
            </a:r>
            <a:r>
              <a:rPr lang="en-US" sz="1200" dirty="0" smtClean="0">
                <a:latin typeface="+mj-lt"/>
              </a:rPr>
              <a:t>			</a:t>
            </a:r>
          </a:p>
          <a:p>
            <a:endParaRPr lang="en-US" sz="1800" dirty="0" smtClean="0">
              <a:solidFill>
                <a:srgbClr val="CC00CC"/>
              </a:solidFill>
              <a:latin typeface="+mj-lt"/>
            </a:endParaRPr>
          </a:p>
          <a:p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Requires:</a:t>
            </a:r>
          </a:p>
          <a:p>
            <a:pPr lvl="1"/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Bulk GaAs</a:t>
            </a:r>
          </a:p>
          <a:p>
            <a:pPr lvl="1"/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Light at the band gap energy of 1.42eV</a:t>
            </a:r>
          </a:p>
          <a:p>
            <a:pPr lvl="1"/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Use linearly polarized light with </a:t>
            </a:r>
            <a:r>
              <a:rPr lang="en-US" sz="1800" dirty="0" err="1" smtClean="0">
                <a:solidFill>
                  <a:srgbClr val="CC00CC"/>
                </a:solidFill>
                <a:latin typeface="+mj-lt"/>
              </a:rPr>
              <a:t>Laguerre</a:t>
            </a:r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-Gaussian spatial modes to 	create OAM conditions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QE</a:t>
            </a:r>
            <a:r>
              <a:rPr lang="en-US" sz="1800" baseline="-25000" dirty="0" smtClean="0">
                <a:solidFill>
                  <a:srgbClr val="009900"/>
                </a:solidFill>
                <a:latin typeface="+mj-lt"/>
              </a:rPr>
              <a:t>OAM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 experimentally approximately the same as QE</a:t>
            </a:r>
            <a:r>
              <a:rPr lang="en-US" sz="1800" baseline="-25000" dirty="0" smtClean="0">
                <a:solidFill>
                  <a:srgbClr val="009900"/>
                </a:solidFill>
                <a:latin typeface="+mj-lt"/>
              </a:rPr>
              <a:t>SAM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OAM Absorption – High Polarization?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158020"/>
            <a:ext cx="772748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 smtClean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Optical transitions in bulk GaAs</a:t>
            </a:r>
          </a:p>
          <a:p>
            <a:pPr marL="0" indent="0">
              <a:buNone/>
            </a:pPr>
            <a:endParaRPr lang="en-US" sz="800" b="0" dirty="0" smtClean="0">
              <a:latin typeface="+mj-lt"/>
            </a:endParaRPr>
          </a:p>
          <a:p>
            <a:pPr marL="800100" lvl="1" indent="-342900">
              <a:buAutoNum type="alphaLcParenR"/>
            </a:pPr>
            <a:r>
              <a:rPr lang="en-US" sz="1400" b="0" dirty="0" smtClean="0">
                <a:latin typeface="+mj-lt"/>
              </a:rPr>
              <a:t>SAM </a:t>
            </a:r>
            <a:r>
              <a:rPr lang="en-US" sz="1400" b="0" dirty="0">
                <a:latin typeface="+mj-lt"/>
              </a:rPr>
              <a:t>of +1ħ; the circled numbers </a:t>
            </a:r>
            <a:r>
              <a:rPr lang="en-US" sz="1400" b="0" dirty="0" smtClean="0">
                <a:latin typeface="+mj-lt"/>
              </a:rPr>
              <a:t>indicate relative </a:t>
            </a:r>
            <a:r>
              <a:rPr lang="en-US" sz="1400" b="0" dirty="0">
                <a:latin typeface="+mj-lt"/>
              </a:rPr>
              <a:t>transition </a:t>
            </a:r>
            <a:r>
              <a:rPr lang="en-US" sz="1400" b="0" dirty="0" smtClean="0">
                <a:latin typeface="+mj-lt"/>
              </a:rPr>
              <a:t>strengths  </a:t>
            </a:r>
          </a:p>
          <a:p>
            <a:pPr marL="800100" lvl="1" indent="-342900">
              <a:buAutoNum type="alphaLcParenR"/>
            </a:pPr>
            <a:r>
              <a:rPr lang="en-US" sz="1400" b="0" dirty="0" smtClean="0">
                <a:latin typeface="+mj-lt"/>
              </a:rPr>
              <a:t>linearly-polarized </a:t>
            </a:r>
            <a:r>
              <a:rPr lang="en-US" sz="1400" b="0" dirty="0">
                <a:latin typeface="+mj-lt"/>
              </a:rPr>
              <a:t>light with OAM = +1ħ</a:t>
            </a:r>
            <a:endParaRPr lang="en-US" sz="1400" b="0" dirty="0" smtClean="0">
              <a:latin typeface="+mj-lt"/>
            </a:endParaRPr>
          </a:p>
          <a:p>
            <a:pPr marL="800100" lvl="1" indent="-342900">
              <a:buAutoNum type="alphaLcParenR"/>
            </a:pPr>
            <a:r>
              <a:rPr lang="en-US" sz="1400" b="0" dirty="0">
                <a:latin typeface="+mj-lt"/>
              </a:rPr>
              <a:t>linearly-polarized light with OAM = +2ħ</a:t>
            </a:r>
          </a:p>
          <a:p>
            <a:pPr marL="800100" lvl="1" indent="-342900">
              <a:buAutoNum type="alphaLcParenR"/>
            </a:pPr>
            <a:r>
              <a:rPr lang="en-US" sz="1400" b="0" dirty="0" smtClean="0">
                <a:latin typeface="+mj-lt"/>
              </a:rPr>
              <a:t>linearly-polarized light with OAM = </a:t>
            </a:r>
            <a:r>
              <a:rPr lang="en-US" sz="1400" b="0" dirty="0">
                <a:latin typeface="+mj-lt"/>
              </a:rPr>
              <a:t>+3ħ</a:t>
            </a:r>
            <a:endParaRPr lang="en-US" sz="1400" b="0" dirty="0" smtClean="0">
              <a:latin typeface="+mj-lt"/>
            </a:endParaRPr>
          </a:p>
          <a:p>
            <a:pPr marL="800100" lvl="1" indent="-342900">
              <a:buAutoNum type="alphaLcParenR"/>
            </a:pPr>
            <a:r>
              <a:rPr lang="en-US" sz="1400" b="0" dirty="0" smtClean="0">
                <a:latin typeface="+mj-lt"/>
              </a:rPr>
              <a:t>The dashed arrows correspond to vector addition of SAM of both +1ħ or -1ħ and OAM, as linearly  polarized light is composed of photons of both spin states.</a:t>
            </a:r>
            <a:endParaRPr lang="en-US" sz="1400" b="0" i="1" dirty="0" smtClean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8359" y="3463128"/>
            <a:ext cx="3649980" cy="572318"/>
            <a:chOff x="6819900" y="1860982"/>
            <a:chExt cx="3649980" cy="572318"/>
          </a:xfrm>
        </p:grpSpPr>
        <p:sp>
          <p:nvSpPr>
            <p:cNvPr id="5" name="TextBox 4"/>
            <p:cNvSpPr txBox="1"/>
            <p:nvPr/>
          </p:nvSpPr>
          <p:spPr>
            <a:xfrm>
              <a:off x="6964680" y="1910080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latin typeface="+mn-lt"/>
                </a:rPr>
                <a:t>Does absorption of OAM light lead to high (&gt;50%) polarization?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19900" y="1860982"/>
              <a:ext cx="3522241" cy="572318"/>
            </a:xfrm>
            <a:prstGeom prst="roundRect">
              <a:avLst/>
            </a:prstGeom>
            <a:noFill/>
            <a:ln w="381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92" y="792163"/>
            <a:ext cx="2541033" cy="26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42" y="3191651"/>
            <a:ext cx="2536156" cy="26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5340559" cy="26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mtClean="0"/>
              <a:t>OAM Light Optical Set Up</a:t>
            </a:r>
            <a:endParaRPr lang="en-US" dirty="0"/>
          </a:p>
        </p:txBody>
      </p:sp>
      <p:sp>
        <p:nvSpPr>
          <p:cNvPr id="186" name="Text Box 2"/>
          <p:cNvSpPr txBox="1">
            <a:spLocks noChangeArrowheads="1"/>
          </p:cNvSpPr>
          <p:nvPr/>
        </p:nvSpPr>
        <p:spPr bwMode="auto">
          <a:xfrm>
            <a:off x="77679" y="1259047"/>
            <a:ext cx="3958514" cy="483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The </a:t>
            </a:r>
            <a:r>
              <a:rPr lang="en-US" sz="1600" b="0" kern="1200" dirty="0" smtClean="0">
                <a:solidFill>
                  <a:srgbClr val="FF7517"/>
                </a:solidFill>
                <a:effectLst/>
                <a:latin typeface="+mj-lt"/>
                <a:ea typeface="Calibri"/>
              </a:rPr>
              <a:t>diffraction </a:t>
            </a:r>
            <a:r>
              <a:rPr lang="en-US" sz="1600" b="0" kern="1200" dirty="0">
                <a:solidFill>
                  <a:srgbClr val="FF7517"/>
                </a:solidFill>
                <a:effectLst/>
                <a:latin typeface="+mj-lt"/>
                <a:ea typeface="Calibri"/>
              </a:rPr>
              <a:t>grating </a:t>
            </a:r>
            <a:r>
              <a:rPr lang="en-US" sz="1600" b="0" kern="1200" dirty="0">
                <a:solidFill>
                  <a:srgbClr val="000000"/>
                </a:solidFill>
                <a:effectLst/>
                <a:latin typeface="+mj-lt"/>
                <a:ea typeface="Calibri"/>
              </a:rPr>
              <a:t>can be </a:t>
            </a:r>
            <a:r>
              <a:rPr lang="en-US" sz="1600" b="0" kern="1200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replaced </a:t>
            </a:r>
            <a:r>
              <a:rPr lang="en-US" sz="1600" b="0" kern="1200" dirty="0">
                <a:solidFill>
                  <a:srgbClr val="000000"/>
                </a:solidFill>
                <a:effectLst/>
                <a:latin typeface="+mj-lt"/>
                <a:ea typeface="Calibri"/>
              </a:rPr>
              <a:t>with gratings of different topological charge </a:t>
            </a:r>
            <a:r>
              <a:rPr lang="en-US" sz="1600" b="0" kern="1200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to change amount of OAM.  </a:t>
            </a: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100" b="0" kern="1200" dirty="0" smtClean="0">
              <a:solidFill>
                <a:srgbClr val="000000"/>
              </a:solidFill>
              <a:effectLst/>
              <a:latin typeface="+mj-lt"/>
              <a:ea typeface="Calibri"/>
            </a:endParaRP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Steering mirrors </a:t>
            </a:r>
            <a:r>
              <a:rPr lang="en-US" sz="1600" b="0" kern="1200" dirty="0" smtClean="0">
                <a:solidFill>
                  <a:srgbClr val="333399"/>
                </a:solidFill>
                <a:effectLst/>
                <a:latin typeface="+mj-lt"/>
                <a:ea typeface="Calibri"/>
              </a:rPr>
              <a:t>M1, M2, and M3</a:t>
            </a:r>
            <a:r>
              <a:rPr lang="en-US" sz="1600" b="0" kern="1200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, and the beam splitter aligned companion OAM beams - verified via the CCD camera.</a:t>
            </a: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100" b="0" kern="1200" dirty="0" smtClean="0">
              <a:solidFill>
                <a:srgbClr val="000000"/>
              </a:solidFill>
              <a:effectLst/>
              <a:latin typeface="+mj-lt"/>
              <a:ea typeface="Calibri"/>
            </a:endParaRP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Mechanical shutters allowed one OAM beam at a time.</a:t>
            </a: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100" b="0" dirty="0" smtClean="0">
              <a:solidFill>
                <a:srgbClr val="000000"/>
              </a:solidFill>
              <a:effectLst/>
              <a:latin typeface="+mj-lt"/>
              <a:ea typeface="Times New Roman"/>
            </a:endParaRPr>
          </a:p>
          <a:p>
            <a:pPr marL="120650" marR="0" indent="-1206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  <a:ea typeface="Times New Roman"/>
              </a:rPr>
              <a:t>Systematic </a:t>
            </a:r>
            <a:r>
              <a:rPr lang="en-US" sz="1600" b="0" dirty="0">
                <a:latin typeface="+mj-lt"/>
                <a:ea typeface="Times New Roman"/>
              </a:rPr>
              <a:t>error </a:t>
            </a:r>
            <a:r>
              <a:rPr lang="en-US" sz="1600" b="0" dirty="0" smtClean="0">
                <a:latin typeface="+mj-lt"/>
                <a:ea typeface="Times New Roman"/>
              </a:rPr>
              <a:t>in polarization associated </a:t>
            </a:r>
            <a:r>
              <a:rPr lang="en-US" sz="1600" b="0" dirty="0">
                <a:latin typeface="+mj-lt"/>
                <a:ea typeface="Times New Roman"/>
              </a:rPr>
              <a:t>with beam misalignment, determined by displacing one linearly-polarized beam with a Gaussian profile  relative to the other by a distance comparable to the spatial extent of the OAM beams, was 1.8%.</a:t>
            </a:r>
            <a:endParaRPr lang="en-US" sz="1600" b="0" dirty="0">
              <a:effectLst/>
              <a:latin typeface="+mj-lt"/>
              <a:ea typeface="Times New Roman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4864848" y="2223609"/>
            <a:ext cx="12758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60022" y="1798243"/>
            <a:ext cx="751285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LP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230459" y="1036726"/>
            <a:ext cx="287258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188833" y="5720511"/>
            <a:ext cx="561371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Laser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14210" y="4868337"/>
            <a:ext cx="277640" cy="2769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L</a:t>
            </a:r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96203" y="827200"/>
            <a:ext cx="607859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Diode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laser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13982" y="3036380"/>
            <a:ext cx="407484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M2</a:t>
            </a:r>
            <a:endParaRPr lang="en-US" sz="1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936212" y="3343692"/>
            <a:ext cx="407484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M3</a:t>
            </a:r>
            <a:endParaRPr lang="en-US" sz="1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46848" y="5778353"/>
            <a:ext cx="1131679" cy="646331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Translation stages and mirrors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66830" y="5213753"/>
            <a:ext cx="768882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CCD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camera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Straight Connector 124"/>
          <p:cNvCxnSpPr>
            <a:stCxn id="148" idx="1"/>
          </p:cNvCxnSpPr>
          <p:nvPr/>
        </p:nvCxnSpPr>
        <p:spPr>
          <a:xfrm flipV="1">
            <a:off x="7907944" y="1467489"/>
            <a:ext cx="152400" cy="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5531298" y="1269539"/>
            <a:ext cx="537670" cy="38100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Palatino Linotype" pitchFamily="18" charset="0"/>
            </a:endParaRPr>
          </a:p>
        </p:txBody>
      </p:sp>
      <p:cxnSp>
        <p:nvCxnSpPr>
          <p:cNvPr id="127" name="Straight Connector 126"/>
          <p:cNvCxnSpPr>
            <a:stCxn id="126" idx="3"/>
            <a:endCxn id="148" idx="1"/>
          </p:cNvCxnSpPr>
          <p:nvPr/>
        </p:nvCxnSpPr>
        <p:spPr>
          <a:xfrm>
            <a:off x="6068968" y="1460039"/>
            <a:ext cx="1838976" cy="79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80367" y="1370789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48" idx="1"/>
          </p:cNvCxnSpPr>
          <p:nvPr/>
        </p:nvCxnSpPr>
        <p:spPr>
          <a:xfrm flipH="1">
            <a:off x="7869960" y="1467994"/>
            <a:ext cx="37984" cy="19834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056242" y="1472609"/>
            <a:ext cx="935" cy="16714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713002" y="3112979"/>
            <a:ext cx="67208" cy="377950"/>
          </a:xfrm>
          <a:prstGeom prst="rect">
            <a:avLst/>
          </a:prstGeom>
          <a:solidFill>
            <a:srgbClr val="FF7517"/>
          </a:solidFill>
          <a:ln w="12700">
            <a:solidFill>
              <a:srgbClr val="FF751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cxnSp>
        <p:nvCxnSpPr>
          <p:cNvPr id="132" name="Straight Connector 131"/>
          <p:cNvCxnSpPr>
            <a:endCxn id="131" idx="3"/>
          </p:cNvCxnSpPr>
          <p:nvPr/>
        </p:nvCxnSpPr>
        <p:spPr>
          <a:xfrm flipH="1" flipV="1">
            <a:off x="6780210" y="3301954"/>
            <a:ext cx="1089750" cy="1494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31" idx="3"/>
          </p:cNvCxnSpPr>
          <p:nvPr/>
        </p:nvCxnSpPr>
        <p:spPr>
          <a:xfrm flipH="1">
            <a:off x="6780210" y="3144102"/>
            <a:ext cx="1276032" cy="1578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1" idx="1"/>
          </p:cNvCxnSpPr>
          <p:nvPr/>
        </p:nvCxnSpPr>
        <p:spPr>
          <a:xfrm flipH="1" flipV="1">
            <a:off x="6140733" y="3289799"/>
            <a:ext cx="572269" cy="121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140733" y="2223609"/>
            <a:ext cx="0" cy="10722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968138" y="3044092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777754" y="3351404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5668457" y="2034634"/>
            <a:ext cx="67208" cy="377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399622" y="2036459"/>
            <a:ext cx="67208" cy="37795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86683" y="1636043"/>
            <a:ext cx="908021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Spatial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filter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71163" y="2695652"/>
            <a:ext cx="950901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7517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</a:p>
          <a:p>
            <a:pPr algn="ctr"/>
            <a:r>
              <a:rPr lang="en-US" sz="1200" b="1" dirty="0" smtClean="0">
                <a:solidFill>
                  <a:srgbClr val="FF7517"/>
                </a:solidFill>
                <a:latin typeface="Times New Roman" pitchFamily="18" charset="0"/>
                <a:cs typeface="Times New Roman" pitchFamily="18" charset="0"/>
              </a:rPr>
              <a:t>grating</a:t>
            </a:r>
            <a:endParaRPr lang="en-US" sz="1200" b="1" dirty="0">
              <a:solidFill>
                <a:srgbClr val="FF75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020293" y="2446742"/>
            <a:ext cx="825868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Rotatable</a:t>
            </a:r>
          </a:p>
          <a:p>
            <a:pPr algn="ctr"/>
            <a:r>
              <a:rPr lang="en-US" sz="1200" b="1" dirty="0" smtClean="0">
                <a:latin typeface="Symbol" pitchFamily="18" charset="2"/>
              </a:rPr>
              <a:t>l/2</a:t>
            </a:r>
            <a:endParaRPr lang="en-US" sz="1200" b="1" dirty="0">
              <a:latin typeface="Symbol" pitchFamily="18" charset="2"/>
            </a:endParaRPr>
          </a:p>
        </p:txBody>
      </p:sp>
      <p:sp>
        <p:nvSpPr>
          <p:cNvPr id="144" name="Rectangle 143"/>
          <p:cNvSpPr/>
          <p:nvPr/>
        </p:nvSpPr>
        <p:spPr>
          <a:xfrm rot="16200000">
            <a:off x="7835714" y="2079754"/>
            <a:ext cx="67208" cy="1976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223694" y="2037718"/>
            <a:ext cx="986167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Mechanical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shutters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59719" y="852212"/>
            <a:ext cx="655949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Beam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splitter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 rot="19187148">
            <a:off x="7900001" y="1354133"/>
            <a:ext cx="67208" cy="184329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38479" y="2056402"/>
            <a:ext cx="1131679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Translation stages and mirrors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6654913" y="5742607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747119" y="5828756"/>
            <a:ext cx="53785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6747119" y="5435450"/>
            <a:ext cx="0" cy="3933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580459" y="4609595"/>
            <a:ext cx="28824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6491465" y="4417570"/>
            <a:ext cx="88994" cy="19202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6747119" y="4609596"/>
            <a:ext cx="0" cy="8300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868708" y="4417571"/>
            <a:ext cx="114242" cy="19202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6654913" y="5206740"/>
            <a:ext cx="1049470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Insertable mirror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51383" y="4340760"/>
            <a:ext cx="768882" cy="461665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Vacuum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140078" y="5246475"/>
            <a:ext cx="67208" cy="37795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6209260" y="5439647"/>
            <a:ext cx="537859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6828217" y="1272589"/>
            <a:ext cx="268835" cy="37795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4704665" y="3361295"/>
            <a:ext cx="4728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4704665" y="2880532"/>
            <a:ext cx="0" cy="4807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4621384" y="3272878"/>
            <a:ext cx="169826" cy="1698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666261" y="3322891"/>
            <a:ext cx="76810" cy="7681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561036" y="2675152"/>
            <a:ext cx="287258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Y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102423" y="3212904"/>
            <a:ext cx="287258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X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442254" y="3361295"/>
            <a:ext cx="287258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Z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183536" y="6224486"/>
            <a:ext cx="4728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5183536" y="5743723"/>
            <a:ext cx="0" cy="4807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5100255" y="6136069"/>
            <a:ext cx="169826" cy="1698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Palatino Linotype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041539" y="5521819"/>
            <a:ext cx="287258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Z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589414" y="6092611"/>
            <a:ext cx="287258" cy="276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itchFamily="18" charset="0"/>
              </a:rPr>
              <a:t>X</a:t>
            </a:r>
          </a:p>
        </p:txBody>
      </p:sp>
      <p:cxnSp>
        <p:nvCxnSpPr>
          <p:cNvPr id="175" name="Straight Connector 174"/>
          <p:cNvCxnSpPr>
            <a:stCxn id="172" idx="5"/>
            <a:endCxn id="172" idx="1"/>
          </p:cNvCxnSpPr>
          <p:nvPr/>
        </p:nvCxnSpPr>
        <p:spPr>
          <a:xfrm flipH="1" flipV="1">
            <a:off x="5125125" y="6160939"/>
            <a:ext cx="120086" cy="120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72" idx="7"/>
            <a:endCxn id="172" idx="3"/>
          </p:cNvCxnSpPr>
          <p:nvPr/>
        </p:nvCxnSpPr>
        <p:spPr>
          <a:xfrm flipH="1">
            <a:off x="5125125" y="6160939"/>
            <a:ext cx="120086" cy="120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654913" y="5325941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 rot="16200000">
            <a:off x="8025473" y="2223772"/>
            <a:ext cx="67208" cy="1976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048527" y="2123599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772642" y="2112859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048527" y="3189393"/>
            <a:ext cx="184412" cy="20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75"/>
          <p:cNvSpPr>
            <a:spLocks noChangeArrowheads="1"/>
          </p:cNvSpPr>
          <p:nvPr/>
        </p:nvSpPr>
        <p:spPr bwMode="auto">
          <a:xfrm>
            <a:off x="7305985" y="1281422"/>
            <a:ext cx="122930" cy="3572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187" name="TextBox 186"/>
          <p:cNvSpPr txBox="1"/>
          <p:nvPr/>
        </p:nvSpPr>
        <p:spPr>
          <a:xfrm>
            <a:off x="8111742" y="1359044"/>
            <a:ext cx="407484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M1</a:t>
            </a:r>
            <a:endParaRPr lang="en-US" sz="12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val 75"/>
          <p:cNvSpPr>
            <a:spLocks noChangeArrowheads="1"/>
          </p:cNvSpPr>
          <p:nvPr/>
        </p:nvSpPr>
        <p:spPr bwMode="auto">
          <a:xfrm>
            <a:off x="6415338" y="1302871"/>
            <a:ext cx="122930" cy="3572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192" name="TextBox 191"/>
          <p:cNvSpPr txBox="1"/>
          <p:nvPr/>
        </p:nvSpPr>
        <p:spPr>
          <a:xfrm>
            <a:off x="6369666" y="1058032"/>
            <a:ext cx="287258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793988" y="1798243"/>
            <a:ext cx="751285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LP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102423" y="2034634"/>
            <a:ext cx="67208" cy="377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  <a:latin typeface="Palatino Linotype" pitchFamily="18" charset="0"/>
            </a:endParaRPr>
          </a:p>
        </p:txBody>
      </p:sp>
      <p:sp>
        <p:nvSpPr>
          <p:cNvPr id="195" name="Oval 75"/>
          <p:cNvSpPr>
            <a:spLocks noChangeArrowheads="1"/>
          </p:cNvSpPr>
          <p:nvPr/>
        </p:nvSpPr>
        <p:spPr bwMode="auto">
          <a:xfrm rot="5400000">
            <a:off x="6697611" y="4828219"/>
            <a:ext cx="122930" cy="3572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199" name="TextBox 198"/>
          <p:cNvSpPr txBox="1"/>
          <p:nvPr/>
        </p:nvSpPr>
        <p:spPr>
          <a:xfrm>
            <a:off x="6873713" y="3336284"/>
            <a:ext cx="768882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mħ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885271" y="2942101"/>
            <a:ext cx="768882" cy="276999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mħ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OAM Light Production</a:t>
            </a:r>
            <a:endParaRPr lang="en-US" dirty="0"/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324898" y="5577039"/>
            <a:ext cx="4292348" cy="128096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b="0" dirty="0" smtClean="0">
                <a:effectLst/>
                <a:latin typeface="+mj-lt"/>
                <a:ea typeface="Calibri"/>
                <a:cs typeface="Times New Roman"/>
              </a:rPr>
              <a:t>Intensity </a:t>
            </a:r>
            <a:r>
              <a:rPr lang="en-US" sz="1200" b="0" dirty="0">
                <a:effectLst/>
                <a:latin typeface="+mj-lt"/>
                <a:ea typeface="Calibri"/>
                <a:cs typeface="Times New Roman"/>
              </a:rPr>
              <a:t>patterns of various OAM </a:t>
            </a:r>
            <a:r>
              <a:rPr lang="en-US" sz="1200" b="0" dirty="0" smtClean="0">
                <a:effectLst/>
                <a:latin typeface="+mj-lt"/>
                <a:ea typeface="Calibri"/>
                <a:cs typeface="Times New Roman"/>
              </a:rPr>
              <a:t>beams.  The integer </a:t>
            </a:r>
            <a:r>
              <a:rPr lang="en-US" sz="1200" b="0" dirty="0">
                <a:effectLst/>
                <a:latin typeface="+mj-lt"/>
                <a:ea typeface="Calibri"/>
                <a:cs typeface="Times New Roman"/>
              </a:rPr>
              <a:t>number </a:t>
            </a:r>
            <a:r>
              <a:rPr lang="en-US" sz="1200" b="0" i="1" dirty="0">
                <a:effectLst/>
                <a:latin typeface="+mj-lt"/>
                <a:ea typeface="Calibri"/>
                <a:cs typeface="Times New Roman"/>
              </a:rPr>
              <a:t>m</a:t>
            </a:r>
            <a:r>
              <a:rPr lang="en-US" sz="1200" b="0" dirty="0">
                <a:effectLst/>
                <a:latin typeface="+mj-lt"/>
                <a:ea typeface="Calibri"/>
                <a:cs typeface="Times New Roman"/>
              </a:rPr>
              <a:t> is the topological charge of the </a:t>
            </a:r>
            <a:r>
              <a:rPr lang="en-US" sz="1200" b="0" dirty="0" smtClean="0">
                <a:effectLst/>
                <a:latin typeface="+mj-lt"/>
                <a:ea typeface="Calibri"/>
                <a:cs typeface="Times New Roman"/>
              </a:rPr>
              <a:t>vortex. </a:t>
            </a:r>
            <a:r>
              <a:rPr lang="en-US" sz="1200" b="0" dirty="0" smtClean="0">
                <a:latin typeface="+mj-lt"/>
                <a:ea typeface="Calibri"/>
                <a:cs typeface="Times New Roman"/>
              </a:rPr>
              <a:t>The right most column is the interference pattern obtained by superimposing the positive and negative </a:t>
            </a:r>
            <a:r>
              <a:rPr lang="en-US" sz="1200" b="0" dirty="0" smtClean="0">
                <a:latin typeface="+mj-lt"/>
              </a:rPr>
              <a:t>|</a:t>
            </a:r>
            <a:r>
              <a:rPr lang="en-US" sz="1200" b="0" i="1" dirty="0" smtClean="0">
                <a:latin typeface="+mj-lt"/>
              </a:rPr>
              <a:t>m</a:t>
            </a:r>
            <a:r>
              <a:rPr lang="en-US" sz="1200" b="0" dirty="0" smtClean="0">
                <a:latin typeface="+mj-lt"/>
              </a:rPr>
              <a:t>|</a:t>
            </a:r>
            <a:r>
              <a:rPr lang="en-US" sz="1200" b="0" dirty="0" smtClean="0">
                <a:latin typeface="+mj-lt"/>
                <a:ea typeface="Calibri"/>
                <a:cs typeface="Times New Roman"/>
              </a:rPr>
              <a:t> beams.  The interference pattern reveals the order </a:t>
            </a:r>
            <a:r>
              <a:rPr lang="en-US" sz="1200" b="0" i="1" dirty="0" smtClean="0">
                <a:latin typeface="+mj-lt"/>
                <a:ea typeface="Calibri"/>
                <a:cs typeface="Times New Roman"/>
              </a:rPr>
              <a:t>m</a:t>
            </a:r>
            <a:r>
              <a:rPr lang="en-US" sz="1200" b="0" dirty="0" smtClean="0">
                <a:latin typeface="+mj-lt"/>
                <a:ea typeface="Calibri"/>
                <a:cs typeface="Times New Roman"/>
              </a:rPr>
              <a:t> of the OAM beam</a:t>
            </a:r>
            <a:r>
              <a:rPr lang="en-US" sz="1200" b="0" dirty="0" smtClean="0">
                <a:latin typeface="+mj-lt"/>
                <a:ea typeface="Calibri"/>
                <a:cs typeface="Times New Roman"/>
              </a:rPr>
              <a:t>.  </a:t>
            </a:r>
            <a:endParaRPr lang="en-US" sz="1200" b="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24063" r="22994" b="22996"/>
          <a:stretch/>
        </p:blipFill>
        <p:spPr bwMode="auto">
          <a:xfrm>
            <a:off x="309236" y="927096"/>
            <a:ext cx="1079017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23704" r="22043" b="23280"/>
          <a:stretch/>
        </p:blipFill>
        <p:spPr bwMode="auto">
          <a:xfrm>
            <a:off x="2079215" y="938196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23381" r="22856" b="23802"/>
          <a:stretch/>
        </p:blipFill>
        <p:spPr bwMode="auto">
          <a:xfrm>
            <a:off x="316806" y="2101678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9468" r="21293" b="27715"/>
          <a:stretch/>
        </p:blipFill>
        <p:spPr bwMode="auto">
          <a:xfrm>
            <a:off x="2079215" y="2101678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17305" r="13727" b="29795"/>
          <a:stretch/>
        </p:blipFill>
        <p:spPr bwMode="auto">
          <a:xfrm>
            <a:off x="308714" y="3280765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3" t="16651" r="13246" b="30140"/>
          <a:stretch/>
        </p:blipFill>
        <p:spPr bwMode="auto">
          <a:xfrm>
            <a:off x="2079215" y="3250621"/>
            <a:ext cx="1079014" cy="10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7096" r="33746" b="29921"/>
          <a:stretch/>
        </p:blipFill>
        <p:spPr bwMode="auto">
          <a:xfrm>
            <a:off x="316806" y="4441727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17037" r="30944" b="29943"/>
          <a:stretch/>
        </p:blipFill>
        <p:spPr bwMode="auto">
          <a:xfrm>
            <a:off x="2079215" y="4441730"/>
            <a:ext cx="1079014" cy="107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24398" r="24633" b="22785"/>
          <a:stretch/>
        </p:blipFill>
        <p:spPr bwMode="auto">
          <a:xfrm>
            <a:off x="3847276" y="920218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 t="23729" r="20422" b="23623"/>
          <a:stretch/>
        </p:blipFill>
        <p:spPr bwMode="auto">
          <a:xfrm>
            <a:off x="3847276" y="2086092"/>
            <a:ext cx="1079014" cy="107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 t="17335" r="9220" b="29670"/>
          <a:stretch/>
        </p:blipFill>
        <p:spPr bwMode="auto">
          <a:xfrm>
            <a:off x="3847276" y="3254618"/>
            <a:ext cx="1079014" cy="10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16261" r="30866" b="30923"/>
          <a:stretch/>
        </p:blipFill>
        <p:spPr bwMode="auto">
          <a:xfrm>
            <a:off x="3847276" y="4441730"/>
            <a:ext cx="1079014" cy="107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Box 101"/>
          <p:cNvSpPr txBox="1">
            <a:spLocks noChangeAspect="1"/>
          </p:cNvSpPr>
          <p:nvPr/>
        </p:nvSpPr>
        <p:spPr>
          <a:xfrm>
            <a:off x="540588" y="920218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+1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2323849" y="903362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3900111" y="835579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|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|=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</a:t>
            </a:r>
          </a:p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Interference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550703" y="2090749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+2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2357538" y="2114427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-2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3881495" y="2006110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|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|=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r>
          </a:p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Interference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>
            <a:spLocks noChangeAspect="1"/>
          </p:cNvSpPr>
          <p:nvPr/>
        </p:nvSpPr>
        <p:spPr>
          <a:xfrm>
            <a:off x="570740" y="3254618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+3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>
            <a:spLocks noChangeAspect="1"/>
          </p:cNvSpPr>
          <p:nvPr/>
        </p:nvSpPr>
        <p:spPr>
          <a:xfrm>
            <a:off x="2323849" y="3228471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-3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0" name="TextBox 109"/>
          <p:cNvSpPr txBox="1">
            <a:spLocks noChangeAspect="1"/>
          </p:cNvSpPr>
          <p:nvPr/>
        </p:nvSpPr>
        <p:spPr>
          <a:xfrm>
            <a:off x="3916762" y="3169979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|</a:t>
            </a:r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|=3  </a:t>
            </a:r>
            <a:endParaRPr lang="en-US" sz="11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Interference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1" name="TextBox 110"/>
          <p:cNvSpPr txBox="1">
            <a:spLocks noChangeAspect="1"/>
          </p:cNvSpPr>
          <p:nvPr/>
        </p:nvSpPr>
        <p:spPr>
          <a:xfrm>
            <a:off x="564578" y="4424297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+5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2" name="TextBox 111"/>
          <p:cNvSpPr txBox="1">
            <a:spLocks noChangeAspect="1"/>
          </p:cNvSpPr>
          <p:nvPr/>
        </p:nvSpPr>
        <p:spPr>
          <a:xfrm>
            <a:off x="2338036" y="4430864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-5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3" name="TextBox 112"/>
          <p:cNvSpPr txBox="1">
            <a:spLocks noChangeAspect="1"/>
          </p:cNvSpPr>
          <p:nvPr/>
        </p:nvSpPr>
        <p:spPr>
          <a:xfrm>
            <a:off x="3877184" y="4352792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|</a:t>
            </a:r>
            <a:r>
              <a:rPr lang="en-US" sz="1100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|=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5</a:t>
            </a:r>
          </a:p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</a:t>
            </a:r>
            <a:r>
              <a:rPr lang="en-US" sz="1100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Interference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5311088" y="651004"/>
            <a:ext cx="3832912" cy="3097696"/>
            <a:chOff x="1979374" y="1543518"/>
            <a:chExt cx="3832912" cy="3097696"/>
          </a:xfrm>
        </p:grpSpPr>
        <p:pic>
          <p:nvPicPr>
            <p:cNvPr id="143" name="Picture 5" descr="Description: C:\Users\Nate\Documents\UNL\Gay\Vortex Light\Setup\proposalgrating-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486" y="1543518"/>
              <a:ext cx="2577988" cy="196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 Box 2"/>
            <p:cNvSpPr txBox="1">
              <a:spLocks noChangeArrowheads="1"/>
            </p:cNvSpPr>
            <p:nvPr/>
          </p:nvSpPr>
          <p:spPr bwMode="auto">
            <a:xfrm>
              <a:off x="1979374" y="3505199"/>
              <a:ext cx="3832912" cy="113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Computer-generated </a:t>
              </a:r>
              <a:r>
                <a:rPr lang="en-US" sz="1200" b="0" i="1" dirty="0" smtClean="0">
                  <a:effectLst/>
                  <a:latin typeface="+mj-lt"/>
                  <a:ea typeface="Calibri"/>
                  <a:cs typeface="Times New Roman"/>
                </a:rPr>
                <a:t>m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 = 1 </a:t>
              </a:r>
              <a:r>
                <a:rPr lang="en-US" sz="1200" b="0" dirty="0">
                  <a:effectLst/>
                  <a:latin typeface="+mj-lt"/>
                  <a:ea typeface="Calibri"/>
                  <a:cs typeface="Times New Roman"/>
                </a:rPr>
                <a:t>interference pattern 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comprising alternating </a:t>
              </a:r>
              <a:r>
                <a:rPr lang="en-US" sz="1200" b="0" dirty="0">
                  <a:effectLst/>
                  <a:latin typeface="+mj-lt"/>
                  <a:ea typeface="Calibri"/>
                  <a:cs typeface="Times New Roman"/>
                </a:rPr>
                <a:t>dark and light fringes. 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  </a:t>
              </a:r>
              <a:r>
                <a:rPr lang="en-US" sz="1200" b="0" dirty="0" smtClean="0">
                  <a:latin typeface="+mj-lt"/>
                  <a:ea typeface="Calibri"/>
                  <a:cs typeface="Times New Roman"/>
                </a:rPr>
                <a:t>T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he order-1 fringe </a:t>
              </a:r>
              <a:r>
                <a:rPr lang="en-US" sz="1200" b="0" dirty="0">
                  <a:effectLst/>
                  <a:latin typeface="+mj-lt"/>
                  <a:ea typeface="Calibri"/>
                  <a:cs typeface="Times New Roman"/>
                </a:rPr>
                <a:t>defect is 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in </a:t>
              </a:r>
              <a:r>
                <a:rPr lang="en-US" sz="1200" b="0" dirty="0">
                  <a:effectLst/>
                  <a:latin typeface="+mj-lt"/>
                  <a:ea typeface="Calibri"/>
                  <a:cs typeface="Times New Roman"/>
                </a:rPr>
                <a:t>the center of the </a:t>
              </a:r>
              <a:r>
                <a:rPr lang="en-US" sz="1200" b="0" dirty="0" smtClean="0">
                  <a:effectLst/>
                  <a:latin typeface="+mj-lt"/>
                  <a:ea typeface="Calibri"/>
                  <a:cs typeface="Times New Roman"/>
                </a:rPr>
                <a:t>figure.</a:t>
              </a:r>
              <a:endParaRPr lang="en-US" sz="1200" b="0" dirty="0">
                <a:effectLst/>
                <a:latin typeface="+mj-lt"/>
                <a:ea typeface="Calibri"/>
                <a:cs typeface="Times New Roman"/>
              </a:endParaRPr>
            </a:p>
          </p:txBody>
        </p:sp>
      </p:grpSp>
      <p:sp>
        <p:nvSpPr>
          <p:cNvPr id="161" name="Text Box 2"/>
          <p:cNvSpPr txBox="1">
            <a:spLocks noChangeArrowheads="1"/>
          </p:cNvSpPr>
          <p:nvPr/>
        </p:nvSpPr>
        <p:spPr bwMode="auto">
          <a:xfrm>
            <a:off x="4854838" y="5903035"/>
            <a:ext cx="4297829" cy="6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b="0" dirty="0" smtClean="0">
                <a:latin typeface="+mj-lt"/>
                <a:ea typeface="Calibri"/>
                <a:cs typeface="Times New Roman"/>
              </a:rPr>
              <a:t>FWHM measurements of the focused OAM beams from CCD camera images taken at the same distance from the grating (as measured along the appropriate optical path) as the photocathode.</a:t>
            </a:r>
            <a:endParaRPr lang="en-US" sz="1200" b="0" i="1" dirty="0">
              <a:effectLst/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64850"/>
              </p:ext>
            </p:extLst>
          </p:nvPr>
        </p:nvGraphicFramePr>
        <p:xfrm>
          <a:off x="5410200" y="3949925"/>
          <a:ext cx="3492500" cy="1981200"/>
        </p:xfrm>
        <a:graphic>
          <a:graphicData uri="http://schemas.openxmlformats.org/drawingml/2006/table">
            <a:tbl>
              <a:tblPr/>
              <a:tblGrid>
                <a:gridCol w="1308100"/>
                <a:gridCol w="1054100"/>
                <a:gridCol w="11303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Topological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 Width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Height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Charge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(μ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(μ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Palatino Linotype"/>
                        </a:rPr>
                        <a:t>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+1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-1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+2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-2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+3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+5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57435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Motivation: Improve </a:t>
            </a:r>
            <a:r>
              <a:rPr lang="en-US" dirty="0" smtClean="0">
                <a:latin typeface="+mj-lt"/>
              </a:rPr>
              <a:t>polarization capabilities </a:t>
            </a:r>
            <a:r>
              <a:rPr lang="en-US" dirty="0" smtClean="0">
                <a:latin typeface="+mj-lt"/>
              </a:rPr>
              <a:t>of the CEBAF photoinjector at Jefferson Lab</a:t>
            </a:r>
          </a:p>
          <a:p>
            <a:pPr lvl="1"/>
            <a:endParaRPr lang="en-US" sz="1000" dirty="0" smtClean="0"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Motivation </a:t>
            </a:r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for higher polarization electron </a:t>
            </a:r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beam</a:t>
            </a:r>
          </a:p>
          <a:p>
            <a:pPr lvl="1"/>
            <a:endParaRPr lang="en-US" sz="1800" dirty="0" smtClean="0">
              <a:solidFill>
                <a:srgbClr val="990000"/>
              </a:solidFill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Brief description </a:t>
            </a:r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of new style micro-Mott polarimeter</a:t>
            </a:r>
          </a:p>
          <a:p>
            <a:pPr lvl="1"/>
            <a:endParaRPr lang="en-US" sz="1800" dirty="0" smtClean="0">
              <a:solidFill>
                <a:srgbClr val="990000"/>
              </a:solidFill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Photoemission from </a:t>
            </a:r>
            <a:r>
              <a:rPr lang="en-US" sz="1800" dirty="0" err="1" smtClean="0">
                <a:solidFill>
                  <a:srgbClr val="990000"/>
                </a:solidFill>
                <a:latin typeface="+mj-lt"/>
              </a:rPr>
              <a:t>GaAs</a:t>
            </a:r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 using two photons</a:t>
            </a:r>
          </a:p>
          <a:p>
            <a:pPr lvl="2"/>
            <a:r>
              <a:rPr lang="en-US" sz="1400" dirty="0" smtClean="0">
                <a:solidFill>
                  <a:srgbClr val="990000"/>
                </a:solidFill>
                <a:latin typeface="+mj-lt"/>
              </a:rPr>
              <a:t>Theoretical and experimental background</a:t>
            </a:r>
          </a:p>
          <a:p>
            <a:pPr lvl="2"/>
            <a:r>
              <a:rPr lang="en-US" sz="1400" dirty="0" smtClean="0">
                <a:solidFill>
                  <a:srgbClr val="990000"/>
                </a:solidFill>
                <a:latin typeface="+mj-lt"/>
              </a:rPr>
              <a:t>Current experimental set up</a:t>
            </a:r>
          </a:p>
          <a:p>
            <a:pPr lvl="2"/>
            <a:r>
              <a:rPr lang="en-US" sz="1400" dirty="0" smtClean="0">
                <a:solidFill>
                  <a:srgbClr val="990000"/>
                </a:solidFill>
                <a:latin typeface="+mj-lt"/>
              </a:rPr>
              <a:t>Electron polarization results and discussion</a:t>
            </a:r>
            <a:endParaRPr lang="en-US" sz="1400" dirty="0" smtClean="0">
              <a:solidFill>
                <a:srgbClr val="990000"/>
              </a:solidFill>
              <a:latin typeface="+mj-lt"/>
            </a:endParaRPr>
          </a:p>
          <a:p>
            <a:pPr lvl="1"/>
            <a:endParaRPr lang="en-US" sz="1800" dirty="0" smtClean="0">
              <a:solidFill>
                <a:srgbClr val="990000"/>
              </a:solidFill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Photoemission from </a:t>
            </a:r>
            <a:r>
              <a:rPr lang="en-US" sz="1800" dirty="0" err="1" smtClean="0">
                <a:solidFill>
                  <a:srgbClr val="990000"/>
                </a:solidFill>
                <a:latin typeface="+mj-lt"/>
              </a:rPr>
              <a:t>GaAs</a:t>
            </a:r>
            <a:r>
              <a:rPr lang="en-US" sz="1800" dirty="0" smtClean="0">
                <a:solidFill>
                  <a:srgbClr val="990000"/>
                </a:solidFill>
                <a:latin typeface="+mj-lt"/>
              </a:rPr>
              <a:t> using light with orbital angular momentum </a:t>
            </a:r>
          </a:p>
          <a:p>
            <a:pPr lvl="2"/>
            <a:r>
              <a:rPr lang="en-US" sz="1400" dirty="0">
                <a:solidFill>
                  <a:srgbClr val="990000"/>
                </a:solidFill>
              </a:rPr>
              <a:t>Theoretical </a:t>
            </a:r>
            <a:r>
              <a:rPr lang="en-US" sz="1400" dirty="0" smtClean="0">
                <a:solidFill>
                  <a:srgbClr val="990000"/>
                </a:solidFill>
              </a:rPr>
              <a:t>background</a:t>
            </a:r>
            <a:endParaRPr lang="en-US" sz="1400" dirty="0">
              <a:solidFill>
                <a:srgbClr val="990000"/>
              </a:solidFill>
            </a:endParaRPr>
          </a:p>
          <a:p>
            <a:pPr lvl="2"/>
            <a:r>
              <a:rPr lang="en-US" sz="1400" dirty="0">
                <a:solidFill>
                  <a:srgbClr val="990000"/>
                </a:solidFill>
              </a:rPr>
              <a:t>Current experimental set up</a:t>
            </a:r>
          </a:p>
          <a:p>
            <a:pPr lvl="2"/>
            <a:r>
              <a:rPr lang="en-US" sz="1400" dirty="0">
                <a:solidFill>
                  <a:srgbClr val="990000"/>
                </a:solidFill>
              </a:rPr>
              <a:t>Electron polarization results and discussion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lvl="1"/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Future work and questions</a:t>
            </a:r>
          </a:p>
          <a:p>
            <a:pPr lvl="1">
              <a:buNone/>
            </a:pPr>
            <a:endParaRPr lang="en-US" sz="2000" u="sng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Measured OAM Electron Asymmetry</a:t>
            </a:r>
            <a:endParaRPr lang="en-US" dirty="0"/>
          </a:p>
        </p:txBody>
      </p:sp>
      <p:pic>
        <p:nvPicPr>
          <p:cNvPr id="33" name="Picture 13" descr="Graph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54063"/>
            <a:ext cx="5334000" cy="42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137268" y="5335643"/>
                <a:ext cx="6869464" cy="12175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0" kern="1200" dirty="0" smtClean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Asymmetry </a:t>
                </a:r>
                <a:r>
                  <a:rPr lang="en-US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as a function of </a:t>
                </a:r>
                <a:r>
                  <a:rPr lang="el-GR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rPr>
                      <m:t>E</m:t>
                    </m:r>
                    <m:r>
                      <a:rPr lang="en-US" sz="1400" b="0" i="1" kern="12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rPr>
                      <m:t> </m:t>
                    </m:r>
                  </m:oMath>
                </a14:m>
                <a:r>
                  <a:rPr lang="en-US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for OAM light and circularly polarized light. Solid and dashed lines indicate the weighted linear fit for extrapolation to </a:t>
                </a:r>
                <a:r>
                  <a:rPr lang="el-GR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Δ</a:t>
                </a:r>
                <a:r>
                  <a:rPr lang="en-US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E = 0 </a:t>
                </a:r>
                <a:r>
                  <a:rPr lang="en-US" sz="1400" b="0" kern="1200" dirty="0" err="1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eV</a:t>
                </a:r>
                <a:r>
                  <a:rPr lang="en-US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 for OAM and circularly polarized light respectively. </a:t>
                </a:r>
                <a:r>
                  <a:rPr lang="en-US" sz="1400" b="0" kern="1200" dirty="0" smtClean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Statistical </a:t>
                </a:r>
                <a:r>
                  <a:rPr lang="en-US" sz="1400" b="0" dirty="0">
                    <a:solidFill>
                      <a:srgbClr val="000000"/>
                    </a:solidFill>
                    <a:latin typeface="+mj-lt"/>
                    <a:ea typeface="Calibri"/>
                  </a:rPr>
                  <a:t>e</a:t>
                </a:r>
                <a:r>
                  <a:rPr lang="en-US" sz="1400" b="0" kern="1200" dirty="0" smtClean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rror </a:t>
                </a:r>
                <a:r>
                  <a:rPr lang="en-US" sz="1400" b="0" kern="1200" dirty="0">
                    <a:solidFill>
                      <a:srgbClr val="000000"/>
                    </a:solidFill>
                    <a:effectLst/>
                    <a:latin typeface="+mj-lt"/>
                    <a:ea typeface="Calibri"/>
                  </a:rPr>
                  <a:t>bars are smaller than the data points. </a:t>
                </a:r>
                <a:endParaRPr lang="en-US" sz="1600" b="0" dirty="0">
                  <a:effectLst/>
                  <a:latin typeface="+mj-lt"/>
                  <a:ea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0" dirty="0">
                    <a:effectLst/>
                    <a:latin typeface="+mj-lt"/>
                    <a:ea typeface="Times New Roman"/>
                  </a:rPr>
                  <a:t> </a:t>
                </a:r>
              </a:p>
            </p:txBody>
          </p:sp>
        </mc:Choice>
        <mc:Fallback>
          <p:sp>
            <p:nvSpPr>
              <p:cNvPr id="3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7268" y="5335643"/>
                <a:ext cx="6869464" cy="1217557"/>
              </a:xfrm>
              <a:prstGeom prst="rect">
                <a:avLst/>
              </a:prstGeom>
              <a:blipFill rotWithShape="1">
                <a:blip r:embed="rId3"/>
                <a:stretch>
                  <a:fillRect l="-2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8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Measured Polarization and Systematic Error</a:t>
            </a:r>
            <a:endParaRPr lang="en-US" dirty="0"/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4038600" y="1027969"/>
            <a:ext cx="4886802" cy="293443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j-lt"/>
                <a:ea typeface="Calibri"/>
                <a:cs typeface="Times New Roman"/>
              </a:rPr>
              <a:t>For beams with opposite degrees of OAM, the locations of maximum intensity shifted ~ 90</a:t>
            </a:r>
            <a:r>
              <a:rPr lang="en-US" sz="1400" b="0" baseline="30000" dirty="0" smtClean="0">
                <a:latin typeface="+mj-lt"/>
                <a:ea typeface="Calibri"/>
                <a:cs typeface="Times New Roman"/>
              </a:rPr>
              <a:t>o</a:t>
            </a:r>
            <a:r>
              <a:rPr lang="en-US" sz="1400" b="0" dirty="0" smtClean="0">
                <a:latin typeface="+mj-lt"/>
                <a:ea typeface="Calibri"/>
                <a:cs typeface="Times New Roman"/>
              </a:rPr>
              <a:t>. 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b="0" dirty="0" smtClean="0">
              <a:latin typeface="+mj-lt"/>
              <a:ea typeface="Calibri"/>
              <a:cs typeface="Times New Roman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j-lt"/>
                <a:ea typeface="Calibri"/>
                <a:cs typeface="Times New Roman"/>
              </a:rPr>
              <a:t>Electron transmission between the photocathode to the </a:t>
            </a:r>
            <a:r>
              <a:rPr lang="en-US" sz="1400" b="0" dirty="0" err="1" smtClean="0">
                <a:latin typeface="+mj-lt"/>
                <a:ea typeface="Calibri"/>
                <a:cs typeface="Times New Roman"/>
              </a:rPr>
              <a:t>polarimeter</a:t>
            </a:r>
            <a:r>
              <a:rPr lang="en-US" sz="1400" b="0" dirty="0" smtClean="0">
                <a:latin typeface="+mj-lt"/>
                <a:ea typeface="Calibri"/>
                <a:cs typeface="Times New Roman"/>
              </a:rPr>
              <a:t> was highly dependent on the incident laser location. 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b="0" dirty="0" smtClean="0">
              <a:latin typeface="+mj-lt"/>
              <a:ea typeface="Calibri"/>
              <a:cs typeface="Times New Roman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j-lt"/>
                <a:ea typeface="Calibri"/>
                <a:cs typeface="Times New Roman"/>
              </a:rPr>
              <a:t>Complementary OAM states had slightly different transmission rates and beam trajectories to the </a:t>
            </a:r>
            <a:r>
              <a:rPr lang="en-US" sz="1400" b="0" dirty="0" err="1" smtClean="0">
                <a:latin typeface="+mj-lt"/>
                <a:ea typeface="Calibri"/>
                <a:cs typeface="Times New Roman"/>
              </a:rPr>
              <a:t>polarimeter</a:t>
            </a:r>
            <a:r>
              <a:rPr lang="en-US" sz="1400" b="0" dirty="0" smtClean="0">
                <a:latin typeface="+mj-lt"/>
                <a:ea typeface="Calibri"/>
                <a:cs typeface="Times New Roman"/>
              </a:rPr>
              <a:t>, introducing the dominant systematic error.</a:t>
            </a:r>
            <a:endParaRPr lang="en-US" sz="1400" b="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8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23381" r="22856" b="23802"/>
          <a:stretch/>
        </p:blipFill>
        <p:spPr bwMode="auto">
          <a:xfrm>
            <a:off x="328255" y="746645"/>
            <a:ext cx="1654585" cy="16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19468" r="21293" b="27715"/>
          <a:stretch/>
        </p:blipFill>
        <p:spPr bwMode="auto">
          <a:xfrm>
            <a:off x="2090664" y="746645"/>
            <a:ext cx="1654585" cy="16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7096" r="33746" b="29921"/>
          <a:stretch/>
        </p:blipFill>
        <p:spPr bwMode="auto">
          <a:xfrm>
            <a:off x="322077" y="2497147"/>
            <a:ext cx="1654585" cy="16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17037" r="30944" b="29943"/>
          <a:stretch/>
        </p:blipFill>
        <p:spPr bwMode="auto">
          <a:xfrm>
            <a:off x="2090664" y="2497138"/>
            <a:ext cx="1654585" cy="165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699327" y="746645"/>
            <a:ext cx="912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+2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2446060" y="746645"/>
            <a:ext cx="860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-2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1" name="TextBox 110"/>
          <p:cNvSpPr txBox="1">
            <a:spLocks noChangeAspect="1"/>
          </p:cNvSpPr>
          <p:nvPr/>
        </p:nvSpPr>
        <p:spPr>
          <a:xfrm>
            <a:off x="699327" y="2497147"/>
            <a:ext cx="912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+5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2" name="TextBox 111"/>
          <p:cNvSpPr txBox="1">
            <a:spLocks noChangeAspect="1"/>
          </p:cNvSpPr>
          <p:nvPr/>
        </p:nvSpPr>
        <p:spPr>
          <a:xfrm>
            <a:off x="2498998" y="2486859"/>
            <a:ext cx="860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 </a:t>
            </a:r>
            <a:r>
              <a:rPr lang="en-US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= -5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8955" y="4817381"/>
            <a:ext cx="4112446" cy="1569660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The systematic error associated with beam misalignment, determined by displacing one linearly-polarized beam with a Gaussian profile  relative to the other by a distance comparable to the spatial extent of the OAM beams, was 1.8%.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839" y="5690175"/>
            <a:ext cx="3939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latin typeface="+mj-lt"/>
              </a:rPr>
              <a:t>Standard asymmetry calculation does not normalize for different detection rates on the same detector over different polarization states.</a:t>
            </a:r>
            <a:endParaRPr lang="en-US" sz="1400" b="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536556" y="4832384"/>
                <a:ext cx="1574341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+mj-lt"/>
                        </a:rPr>
                        <m:t>𝐴</m:t>
                      </m:r>
                      <m:r>
                        <a:rPr lang="en-US" sz="1800" i="1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j-lt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+mj-lt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>
                                  <a:latin typeface="+mj-lt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800" i="1">
                              <a:latin typeface="+mj-lt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+mj-lt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>
                                  <a:latin typeface="+mj-lt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+mj-lt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>
                                  <a:latin typeface="+mj-lt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800" i="1">
                              <a:latin typeface="+mj-lt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+mj-lt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>
                                  <a:latin typeface="+mj-lt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6" y="4832384"/>
                <a:ext cx="1574341" cy="6841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59574" y="4744569"/>
                <a:ext cx="156299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/>
                        </m:ctrlPr>
                      </m:sSupPr>
                      <m:e>
                        <m:r>
                          <a:rPr lang="en-US" sz="1800" i="1"/>
                          <m:t>𝑁</m:t>
                        </m:r>
                      </m:e>
                      <m:sup>
                        <m:r>
                          <a:rPr lang="en-US" sz="1800" i="1"/>
                          <m:t>+</m:t>
                        </m:r>
                      </m:sup>
                    </m:sSup>
                    <m:r>
                      <a:rPr lang="en-US" sz="1800" i="1"/>
                      <m:t>=</m:t>
                    </m:r>
                    <m:rad>
                      <m:radPr>
                        <m:degHide m:val="on"/>
                        <m:ctrlPr>
                          <a:rPr lang="en-US" sz="1800" i="1"/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/>
                            </m:ctrlPr>
                          </m:sSubPr>
                          <m:e>
                            <m:r>
                              <a:rPr lang="en-US" sz="1800" i="1"/>
                              <m:t>𝐿</m:t>
                            </m:r>
                          </m:e>
                          <m:sub>
                            <m:r>
                              <a:rPr lang="en-US" sz="1800" i="1"/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/>
                            </m:ctrlPr>
                          </m:sSubPr>
                          <m:e>
                            <m:r>
                              <a:rPr lang="en-US" sz="1800" i="1"/>
                              <m:t>𝑅</m:t>
                            </m:r>
                          </m:e>
                          <m:sub>
                            <m:r>
                              <a:rPr lang="en-US" sz="1800" i="1"/>
                              <m:t>−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/>
                  <a:t> </a:t>
                </a:r>
                <a:endParaRPr lang="en-US" sz="1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74" y="4744569"/>
                <a:ext cx="1562992" cy="4277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59574" y="5174465"/>
                <a:ext cx="156299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/>
                          </m:ctrlPr>
                        </m:sSupPr>
                        <m:e>
                          <m:r>
                            <a:rPr lang="en-US" sz="1800" i="1"/>
                            <m:t>𝑁</m:t>
                          </m:r>
                        </m:e>
                        <m:sup>
                          <m:r>
                            <a:rPr lang="en-US" sz="1800" i="1"/>
                            <m:t>−</m:t>
                          </m:r>
                        </m:sup>
                      </m:sSup>
                      <m:r>
                        <a:rPr lang="en-US" sz="1800" i="1"/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/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/>
                              </m:ctrlPr>
                            </m:sSubPr>
                            <m:e>
                              <m:r>
                                <a:rPr lang="en-US" sz="1800" i="1"/>
                                <m:t>𝐿</m:t>
                              </m:r>
                            </m:e>
                            <m:sub>
                              <m:r>
                                <a:rPr lang="en-US" sz="1800" i="1"/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/>
                              </m:ctrlPr>
                            </m:sSubPr>
                            <m:e>
                              <m:r>
                                <a:rPr lang="en-US" sz="1800" i="1"/>
                                <m:t>𝑅</m:t>
                              </m:r>
                            </m:e>
                            <m:sub>
                              <m:r>
                                <a:rPr lang="en-US" sz="1800" i="1"/>
                                <m:t>+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74" y="5174465"/>
                <a:ext cx="1562992" cy="4277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te\Documents\OriginLab\86\User Files\Grap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" y="3581400"/>
            <a:ext cx="3632422" cy="28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e\Documents\OriginLab\86\User Files\Linear Po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6807"/>
            <a:ext cx="3614646" cy="27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235" y="6382648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Electron </a:t>
            </a:r>
            <a:r>
              <a:rPr lang="en-US" sz="1100" b="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p</a:t>
            </a:r>
            <a:r>
              <a:rPr lang="en-US" sz="1100" b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olarization produced </a:t>
            </a:r>
            <a:r>
              <a:rPr lang="en-US" sz="1100" b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by light with varying degree of OAM</a:t>
            </a:r>
            <a:r>
              <a:rPr lang="en-US" sz="1100" b="0" dirty="0" smtClean="0">
                <a:latin typeface="+mj-lt"/>
                <a:ea typeface="Calibri"/>
                <a:cs typeface="Times New Roman"/>
              </a:rPr>
              <a:t>.  Composite errors are shown.</a:t>
            </a:r>
            <a:endParaRPr lang="en-US" sz="1100" b="0" dirty="0">
              <a:latin typeface="+mj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2943483"/>
            <a:ext cx="3733800" cy="567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Dependence </a:t>
            </a:r>
            <a:r>
              <a:rPr lang="en-US" sz="1100" b="0" dirty="0">
                <a:effectLst/>
                <a:latin typeface="+mj-lt"/>
                <a:ea typeface="Calibri"/>
                <a:cs typeface="Times New Roman"/>
              </a:rPr>
              <a:t>of 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electron </a:t>
            </a:r>
            <a:r>
              <a:rPr lang="en-US" sz="1100" b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polarization</a:t>
            </a:r>
            <a:r>
              <a:rPr lang="en-US" sz="1100" b="0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on laser </a:t>
            </a:r>
            <a:r>
              <a:rPr lang="en-US" sz="1100" b="0" dirty="0">
                <a:effectLst/>
                <a:latin typeface="+mj-lt"/>
                <a:ea typeface="Calibri"/>
                <a:cs typeface="Times New Roman"/>
              </a:rPr>
              <a:t>spot 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size </a:t>
            </a:r>
            <a:r>
              <a:rPr lang="en-US" sz="1100" b="0" dirty="0">
                <a:latin typeface="+mj-lt"/>
                <a:ea typeface="Calibri"/>
                <a:cs typeface="Times New Roman"/>
              </a:rPr>
              <a:t>incident on the </a:t>
            </a:r>
            <a:r>
              <a:rPr lang="en-US" sz="1100" b="0" dirty="0" smtClean="0">
                <a:latin typeface="+mj-lt"/>
                <a:ea typeface="Calibri"/>
                <a:cs typeface="Times New Roman"/>
              </a:rPr>
              <a:t>photocathode for OAM light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. </a:t>
            </a:r>
            <a:r>
              <a:rPr lang="en-US" sz="1100" b="0" dirty="0">
                <a:latin typeface="+mj-lt"/>
                <a:ea typeface="Calibri"/>
                <a:cs typeface="Times New Roman"/>
              </a:rPr>
              <a:t>Composite errors are shown.</a:t>
            </a:r>
            <a:endParaRPr lang="en-US" sz="1100" b="0" dirty="0">
              <a:latin typeface="+mj-lt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US" sz="1100" b="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" name="Picture 2" descr="C:\Users\Nate\Documents\OriginLab\86\User Files\Spot 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34" y="246807"/>
            <a:ext cx="3415554" cy="2718923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88"/>
            <a:ext cx="9144000" cy="736600"/>
          </a:xfrm>
        </p:spPr>
        <p:txBody>
          <a:bodyPr/>
          <a:lstStyle/>
          <a:p>
            <a:r>
              <a:rPr lang="en-US" dirty="0" smtClean="0"/>
              <a:t>OAM Polarization Results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010319" y="4114800"/>
            <a:ext cx="3733800" cy="212229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ffectLst/>
                <a:latin typeface="+mj-lt"/>
                <a:ea typeface="Calibri"/>
                <a:cs typeface="Times New Roman"/>
              </a:rPr>
              <a:t>Sadly, the polarization of electrons created via OAM light is lower than 2.5%, compared to 35% polarization with </a:t>
            </a:r>
            <a:r>
              <a:rPr lang="en-US" sz="1400" dirty="0" smtClean="0">
                <a:latin typeface="+mj-lt"/>
                <a:ea typeface="Calibri"/>
                <a:cs typeface="Times New Roman"/>
              </a:rPr>
              <a:t>circularly polarized light.  Given the systematic spatial displacement, these results are </a:t>
            </a:r>
            <a:r>
              <a:rPr lang="en-US" sz="1400" dirty="0" smtClean="0">
                <a:effectLst/>
                <a:latin typeface="+mj-lt"/>
                <a:ea typeface="Calibri"/>
                <a:cs typeface="Times New Roman"/>
              </a:rPr>
              <a:t>consistent with zero, suggesting no coupling of OAM to the extended (delocalized) electron states in </a:t>
            </a:r>
            <a:r>
              <a:rPr lang="en-US" sz="1400" dirty="0" err="1" smtClean="0">
                <a:effectLst/>
                <a:latin typeface="+mj-lt"/>
                <a:ea typeface="Calibri"/>
                <a:cs typeface="Times New Roman"/>
              </a:rPr>
              <a:t>GaAs</a:t>
            </a:r>
            <a:r>
              <a:rPr lang="en-US" sz="1400" dirty="0" smtClean="0">
                <a:effectLst/>
                <a:latin typeface="+mj-lt"/>
                <a:ea typeface="Calibri"/>
                <a:cs typeface="Times New Roman"/>
              </a:rPr>
              <a:t>, at least with beams of diameter &gt;250 </a:t>
            </a:r>
            <a:r>
              <a:rPr lang="en-US" sz="1400" dirty="0" smtClean="0">
                <a:effectLst/>
                <a:latin typeface="Symbol" panose="05050102010706020507" pitchFamily="18" charset="2"/>
                <a:ea typeface="Calibri"/>
                <a:cs typeface="Times New Roman"/>
              </a:rPr>
              <a:t>m</a:t>
            </a:r>
            <a:r>
              <a:rPr lang="en-US" sz="1400" dirty="0" smtClean="0">
                <a:effectLst/>
                <a:latin typeface="+mj-lt"/>
                <a:ea typeface="Calibri"/>
                <a:cs typeface="Times New Roman"/>
              </a:rPr>
              <a:t>m.</a:t>
            </a:r>
            <a:endParaRPr lang="en-US" sz="14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95" y="2895600"/>
            <a:ext cx="4800600" cy="9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Dependence </a:t>
            </a:r>
            <a:r>
              <a:rPr lang="en-US" sz="1100" b="0" dirty="0">
                <a:effectLst/>
                <a:latin typeface="+mj-lt"/>
                <a:ea typeface="Calibri"/>
                <a:cs typeface="Times New Roman"/>
              </a:rPr>
              <a:t>of 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electron </a:t>
            </a:r>
            <a:r>
              <a:rPr lang="en-US" sz="1100" b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polarization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US" sz="1100" b="0" dirty="0">
                <a:effectLst/>
                <a:latin typeface="+mj-lt"/>
                <a:ea typeface="Calibri"/>
                <a:cs typeface="Times New Roman"/>
              </a:rPr>
              <a:t>on the angle of linear </a:t>
            </a: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light polarization incident on the photocathode. </a:t>
            </a:r>
            <a:r>
              <a:rPr lang="en-US" sz="1100" b="0" dirty="0" smtClean="0">
                <a:latin typeface="+mj-lt"/>
              </a:rPr>
              <a:t>The large error </a:t>
            </a:r>
            <a:r>
              <a:rPr lang="en-US" sz="1100" b="0" dirty="0">
                <a:latin typeface="+mj-lt"/>
              </a:rPr>
              <a:t>bar includes the composite (systematic and random) error of the asymmetry measurement as well as the error in </a:t>
            </a:r>
            <a:r>
              <a:rPr lang="en-US" sz="1100" b="0" i="1" dirty="0" err="1" smtClean="0">
                <a:latin typeface="+mj-lt"/>
              </a:rPr>
              <a:t>S</a:t>
            </a:r>
            <a:r>
              <a:rPr lang="en-US" sz="1100" b="0" i="1" baseline="-25000" dirty="0" err="1" smtClean="0">
                <a:latin typeface="+mj-lt"/>
              </a:rPr>
              <a:t>eff</a:t>
            </a:r>
            <a:r>
              <a:rPr lang="en-US" sz="1100" b="0" dirty="0" smtClean="0">
                <a:latin typeface="+mj-lt"/>
              </a:rPr>
              <a:t>. </a:t>
            </a:r>
            <a:r>
              <a:rPr lang="en-US" sz="1100" b="0" dirty="0">
                <a:latin typeface="+mj-lt"/>
              </a:rPr>
              <a:t>Subsequent error </a:t>
            </a:r>
            <a:r>
              <a:rPr lang="en-US" sz="1100" b="0" dirty="0" smtClean="0">
                <a:latin typeface="+mj-lt"/>
              </a:rPr>
              <a:t>bars exclude systematic </a:t>
            </a:r>
            <a:r>
              <a:rPr lang="en-US" sz="1100" b="0" dirty="0" smtClean="0">
                <a:latin typeface="+mj-lt"/>
              </a:rPr>
              <a:t>error.</a:t>
            </a:r>
            <a:endParaRPr lang="en-US" sz="1100" b="0" dirty="0">
              <a:latin typeface="+mj-lt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0" dirty="0" smtClean="0">
                <a:effectLst/>
                <a:latin typeface="+mj-lt"/>
                <a:ea typeface="Calibri"/>
                <a:cs typeface="Times New Roman"/>
              </a:rPr>
              <a:t> </a:t>
            </a:r>
            <a:endParaRPr lang="en-US" sz="1100" b="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8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438400"/>
            <a:ext cx="3200400" cy="990600"/>
          </a:xfrm>
        </p:spPr>
        <p:txBody>
          <a:bodyPr/>
          <a:lstStyle/>
          <a:p>
            <a:r>
              <a:rPr lang="en-US" dirty="0" smtClean="0"/>
              <a:t>Any questions?</a:t>
            </a:r>
          </a:p>
          <a:p>
            <a:r>
              <a:rPr lang="en-US" dirty="0" smtClean="0"/>
              <a:t>Comments?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Comparison to other Mott designs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80432"/>
              </p:ext>
            </p:extLst>
          </p:nvPr>
        </p:nvGraphicFramePr>
        <p:xfrm>
          <a:off x="152401" y="1447800"/>
          <a:ext cx="8839200" cy="40385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1999"/>
                <a:gridCol w="990600"/>
                <a:gridCol w="533400"/>
                <a:gridCol w="533400"/>
                <a:gridCol w="1066800"/>
                <a:gridCol w="1852921"/>
                <a:gridCol w="1478500"/>
                <a:gridCol w="1621580"/>
              </a:tblGrid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Paper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Institution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Year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Target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Voltage (keV)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Max. Efficiency (x 0.001)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Max. Sherman (%)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Max. FOM (x 0.0001)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Neufeld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Rice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2007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/>
                        <a:t>Th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1.2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Snell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Rice/ALS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                     ~1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Tang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Rice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1988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10.5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Iori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Hiroshima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9.9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13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1.7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Iori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Hiroshima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13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12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1.8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Iori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Hiroshima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8.3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1.9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Uhrig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Muenster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1989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0.01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0.006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Petrov</a:t>
                      </a:r>
                      <a:r>
                        <a:rPr lang="en-US" sz="1200" u="none" strike="noStrike" dirty="0"/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St. Petersburg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1997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60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33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2.5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Petrov 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St. Petersburg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2003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Au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32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5.6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2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McCarter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/>
                        <a:t>Jlab</a:t>
                      </a:r>
                      <a:r>
                        <a:rPr lang="en-US" sz="1200" b="1" u="none" strike="noStrike" dirty="0" smtClean="0"/>
                        <a:t>/UVA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2009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Au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20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latin typeface="Arial"/>
                        </a:rPr>
                        <a:t>0.6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20.1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.4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latin typeface="Arial"/>
                        </a:rPr>
                        <a:t>0.011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4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dirty="0" smtClean="0"/>
              <a:t>Surface </a:t>
            </a:r>
            <a:r>
              <a:rPr lang="en-US" dirty="0" smtClean="0"/>
              <a:t>Uniformity of </a:t>
            </a:r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334000" cy="3200400"/>
          </a:xfrm>
        </p:spPr>
        <p:txBody>
          <a:bodyPr/>
          <a:lstStyle/>
          <a:p>
            <a:r>
              <a:rPr lang="en-US" sz="1800" dirty="0" smtClean="0"/>
              <a:t>QE of </a:t>
            </a:r>
            <a:r>
              <a:rPr lang="en-US" sz="1800" dirty="0" err="1" smtClean="0"/>
              <a:t>GaAs</a:t>
            </a:r>
            <a:r>
              <a:rPr lang="en-US" sz="1800" dirty="0" smtClean="0"/>
              <a:t> surface not uniform, due to positioning of Cs and NF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sources</a:t>
            </a:r>
          </a:p>
          <a:p>
            <a:endParaRPr lang="en-US" sz="1800" dirty="0" smtClean="0"/>
          </a:p>
          <a:p>
            <a:r>
              <a:rPr lang="en-US" sz="1800" dirty="0" smtClean="0"/>
              <a:t>Transmission to </a:t>
            </a:r>
            <a:r>
              <a:rPr lang="en-US" sz="1800" dirty="0" err="1" smtClean="0"/>
              <a:t>microMott</a:t>
            </a:r>
            <a:r>
              <a:rPr lang="en-US" sz="1800" dirty="0" smtClean="0"/>
              <a:t> is very dependent on initial laser positioning on the cathode.</a:t>
            </a:r>
          </a:p>
          <a:p>
            <a:endParaRPr lang="en-US" sz="1800" dirty="0"/>
          </a:p>
          <a:p>
            <a:r>
              <a:rPr lang="en-US" sz="1800" dirty="0" smtClean="0"/>
              <a:t>Care must be taken during experiments to ensure continuity of QE and transmission states during taking of data.</a:t>
            </a:r>
            <a:endParaRPr lang="en-US" sz="1800" dirty="0" smtClean="0"/>
          </a:p>
          <a:p>
            <a:endParaRPr lang="en-US" sz="18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35000278"/>
              </p:ext>
            </p:extLst>
          </p:nvPr>
        </p:nvGraphicFramePr>
        <p:xfrm>
          <a:off x="5181600" y="6858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57141610"/>
              </p:ext>
            </p:extLst>
          </p:nvPr>
        </p:nvGraphicFramePr>
        <p:xfrm>
          <a:off x="5181600" y="3581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6248400"/>
            <a:ext cx="246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Transmission </a:t>
            </a:r>
            <a:r>
              <a:rPr lang="en-US" sz="1400" dirty="0" smtClean="0">
                <a:latin typeface="+mn-lt"/>
              </a:rPr>
              <a:t>%</a:t>
            </a:r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Mott current/photocurrent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2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err="1" smtClean="0"/>
              <a:t>Polarimeter</a:t>
            </a:r>
            <a:r>
              <a:rPr lang="en-US" sz="2800" dirty="0" smtClean="0"/>
              <a:t> Characteristics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838200"/>
          <a:ext cx="4495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7338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Determined Sherman function by using same piece materials (bulk and </a:t>
            </a:r>
            <a:r>
              <a:rPr lang="en-US" sz="1600" dirty="0" err="1" smtClean="0">
                <a:latin typeface="+mj-lt"/>
              </a:rPr>
              <a:t>superlattice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GaAs</a:t>
            </a:r>
            <a:r>
              <a:rPr lang="en-US" sz="1600" dirty="0" smtClean="0">
                <a:latin typeface="+mj-lt"/>
              </a:rPr>
              <a:t>) used @ CEBAF and characterized with 5 </a:t>
            </a:r>
            <a:r>
              <a:rPr lang="en-US" sz="1600" dirty="0" err="1" smtClean="0">
                <a:latin typeface="+mj-lt"/>
              </a:rPr>
              <a:t>MeV</a:t>
            </a:r>
            <a:r>
              <a:rPr lang="en-US" sz="1600" dirty="0" smtClean="0">
                <a:latin typeface="+mj-lt"/>
              </a:rPr>
              <a:t> Mott 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Value of 0.201(4) at 20 keV scattering energy</a:t>
            </a:r>
          </a:p>
          <a:p>
            <a:endParaRPr lang="en-US" sz="1600" dirty="0" smtClean="0">
              <a:latin typeface="+mj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800600" y="838200"/>
          <a:ext cx="4191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3733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Efficiency of 0.6x10</a:t>
            </a:r>
            <a:r>
              <a:rPr lang="en-US" sz="1600" baseline="30000" dirty="0" smtClean="0">
                <a:latin typeface="+mj-lt"/>
              </a:rPr>
              <a:t>-3</a:t>
            </a:r>
            <a:r>
              <a:rPr lang="en-US" sz="1600" dirty="0" smtClean="0">
                <a:latin typeface="+mj-lt"/>
              </a:rPr>
              <a:t> and a FOM of 0.011x10</a:t>
            </a:r>
            <a:r>
              <a:rPr lang="en-US" sz="1600" baseline="30000" dirty="0" smtClean="0">
                <a:latin typeface="+mj-lt"/>
              </a:rPr>
              <a:t>-4</a:t>
            </a:r>
            <a:r>
              <a:rPr lang="en-US" sz="1600" dirty="0" smtClean="0">
                <a:latin typeface="+mj-lt"/>
              </a:rPr>
              <a:t> at 20keV scattering energy.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Efficiency is ~order of magnitude lower than comparable designs</a:t>
            </a:r>
          </a:p>
          <a:p>
            <a:pPr algn="l"/>
            <a:endParaRPr lang="en-US" sz="1600" dirty="0" smtClean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90485" y="5791200"/>
            <a:ext cx="4076700" cy="860524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60521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>
                <a:solidFill>
                  <a:srgbClr val="990000"/>
                </a:solidFill>
              </a:rPr>
              <a:t>Still useful, only need ~100 </a:t>
            </a:r>
            <a:r>
              <a:rPr lang="en-US" sz="1600" dirty="0" err="1">
                <a:solidFill>
                  <a:srgbClr val="990000"/>
                </a:solidFill>
              </a:rPr>
              <a:t>pA</a:t>
            </a:r>
            <a:r>
              <a:rPr lang="en-US" sz="1600" dirty="0">
                <a:solidFill>
                  <a:srgbClr val="990000"/>
                </a:solidFill>
              </a:rPr>
              <a:t> to target    </a:t>
            </a:r>
          </a:p>
        </p:txBody>
      </p:sp>
    </p:spTree>
    <p:extLst>
      <p:ext uri="{BB962C8B-B14F-4D97-AF65-F5344CB8AC3E}">
        <p14:creationId xmlns:p14="http://schemas.microsoft.com/office/powerpoint/2010/main" val="36604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err="1" smtClean="0"/>
              <a:t>JLab's</a:t>
            </a:r>
            <a:r>
              <a:rPr lang="en-US" sz="2800" dirty="0" smtClean="0"/>
              <a:t> </a:t>
            </a:r>
            <a:r>
              <a:rPr lang="en-US" sz="2800" dirty="0" smtClean="0"/>
              <a:t>Electron Beam Needs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Polarized beam currently supplied to 3 experimental halls doing nuclear physics</a:t>
            </a:r>
          </a:p>
          <a:p>
            <a:r>
              <a:rPr lang="en-US" sz="1800" dirty="0" smtClean="0">
                <a:latin typeface="+mj-lt"/>
              </a:rPr>
              <a:t>Interaction statistics go like current*polarization</a:t>
            </a:r>
            <a:r>
              <a:rPr lang="en-US" sz="1800" baseline="30000" dirty="0" smtClean="0">
                <a:latin typeface="+mj-lt"/>
              </a:rPr>
              <a:t>2</a:t>
            </a:r>
          </a:p>
          <a:p>
            <a:r>
              <a:rPr lang="en-US" sz="1800" dirty="0" smtClean="0">
                <a:latin typeface="+mj-lt"/>
              </a:rPr>
              <a:t>Beamtime currently oversubscribed – need to increase polarization</a:t>
            </a:r>
            <a:endParaRPr lang="en-US" sz="1800" dirty="0">
              <a:latin typeface="+mj-lt"/>
            </a:endParaRPr>
          </a:p>
        </p:txBody>
      </p:sp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6483763" y="4106331"/>
            <a:ext cx="2492507" cy="2069334"/>
            <a:chOff x="5638800" y="4175083"/>
            <a:chExt cx="3048000" cy="25305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5835036" y="4175083"/>
              <a:ext cx="2730736" cy="239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Picture 5" descr="ACC_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6091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82619" y="5434350"/>
            <a:ext cx="288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100 keV DC photogun</a:t>
            </a:r>
          </a:p>
          <a:p>
            <a:r>
              <a:rPr lang="en-US" sz="1600" dirty="0" smtClean="0"/>
              <a:t>GaAs photocathode</a:t>
            </a:r>
            <a:endParaRPr lang="en-US" sz="1600" dirty="0"/>
          </a:p>
        </p:txBody>
      </p:sp>
      <p:pic>
        <p:nvPicPr>
          <p:cNvPr id="4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762000" y="3962400"/>
            <a:ext cx="4114800" cy="83820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Micro Mott for Lab Room Photocathode Experiments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Accelerator-based </a:t>
            </a:r>
            <a:r>
              <a:rPr lang="en-US" sz="1800" dirty="0" smtClean="0">
                <a:latin typeface="+mj-lt"/>
              </a:rPr>
              <a:t>Mott polarimeters are ~100 keV and require electromagnets:  Complicated!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Advantages to operating ~ 20 keV</a:t>
            </a:r>
          </a:p>
          <a:p>
            <a:pPr lvl="1"/>
            <a:r>
              <a:rPr lang="en-US" sz="1600" b="0" dirty="0" smtClean="0">
                <a:latin typeface="+mj-lt"/>
              </a:rPr>
              <a:t>Radiation is not an effective problem</a:t>
            </a:r>
          </a:p>
          <a:p>
            <a:pPr lvl="1"/>
            <a:r>
              <a:rPr lang="en-US" sz="1600" b="0" dirty="0" smtClean="0">
                <a:latin typeface="+mj-lt"/>
              </a:rPr>
              <a:t>Smaller potentials allow for smaller designs</a:t>
            </a:r>
          </a:p>
          <a:p>
            <a:pPr lvl="1"/>
            <a:r>
              <a:rPr lang="en-US" sz="1600" b="0" dirty="0" smtClean="0">
                <a:latin typeface="+mj-lt"/>
              </a:rPr>
              <a:t>Smaller designs usually have increased efficiency, and thus increased figures of merit</a:t>
            </a:r>
          </a:p>
          <a:p>
            <a:pPr lvl="1"/>
            <a:r>
              <a:rPr lang="en-US" sz="1600" b="0" dirty="0" smtClean="0">
                <a:latin typeface="+mj-lt"/>
              </a:rPr>
              <a:t>No electromagnets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Sherman function determined by cross calibrating against the 5 MeV Mott @ CEBAF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New design was chosen to have increased efficiency and ease of construction</a:t>
            </a:r>
          </a:p>
          <a:p>
            <a:pPr lvl="1"/>
            <a:r>
              <a:rPr lang="en-US" sz="1600" b="0" dirty="0" smtClean="0">
                <a:latin typeface="+mj-lt"/>
              </a:rPr>
              <a:t>Improved efficiency : no</a:t>
            </a:r>
          </a:p>
          <a:p>
            <a:pPr lvl="1"/>
            <a:r>
              <a:rPr lang="en-US" sz="1600" b="0" dirty="0" smtClean="0">
                <a:latin typeface="+mj-lt"/>
              </a:rPr>
              <a:t>Ease of construction: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YES</a:t>
            </a:r>
            <a:r>
              <a:rPr lang="en-US" sz="1600" dirty="0" smtClean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pictures\Simion\Mott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4906547" cy="2651600"/>
          </a:xfrm>
          <a:prstGeom prst="rect">
            <a:avLst/>
          </a:prstGeom>
          <a:noFill/>
        </p:spPr>
      </p:pic>
      <p:pic>
        <p:nvPicPr>
          <p:cNvPr id="22" name="Picture 2" descr="M:\inj_group\james\Mott pics\Iso 1.TIF"/>
          <p:cNvPicPr>
            <a:picLocks noChangeAspect="1" noChangeArrowheads="1"/>
          </p:cNvPicPr>
          <p:nvPr/>
        </p:nvPicPr>
        <p:blipFill>
          <a:blip r:embed="rId3" cstate="print"/>
          <a:srcRect l="23422" t="13900" r="36637" b="21236"/>
          <a:stretch>
            <a:fillRect/>
          </a:stretch>
        </p:blipFill>
        <p:spPr bwMode="auto">
          <a:xfrm>
            <a:off x="6324600" y="2971800"/>
            <a:ext cx="2640016" cy="24594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Electron Source and </a:t>
            </a:r>
            <a:r>
              <a:rPr lang="en-US" sz="2800" dirty="0" err="1" smtClean="0"/>
              <a:t>Polarimeter</a:t>
            </a:r>
            <a:r>
              <a:rPr lang="en-US" sz="2800" dirty="0" smtClean="0"/>
              <a:t> Apparatus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14400"/>
            <a:ext cx="5486400" cy="4525963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Three main parts</a:t>
            </a:r>
          </a:p>
          <a:p>
            <a:pPr lvl="1"/>
            <a:r>
              <a:rPr lang="en-US" sz="1800" dirty="0" smtClean="0">
                <a:latin typeface="+mj-lt"/>
              </a:rPr>
              <a:t>Electron Beam Source – Load Locked</a:t>
            </a:r>
          </a:p>
          <a:p>
            <a:pPr lvl="1"/>
            <a:r>
              <a:rPr lang="en-US" sz="1800" dirty="0" smtClean="0">
                <a:latin typeface="+mj-lt"/>
              </a:rPr>
              <a:t>Beam Steering</a:t>
            </a:r>
          </a:p>
          <a:p>
            <a:pPr lvl="2"/>
            <a:r>
              <a:rPr lang="en-US" sz="1600" b="0" dirty="0" smtClean="0">
                <a:latin typeface="+mj-lt"/>
              </a:rPr>
              <a:t>Bent 90</a:t>
            </a:r>
            <a:r>
              <a:rPr lang="en-US" sz="1600" b="0" baseline="30000" dirty="0" smtClean="0">
                <a:latin typeface="+mj-lt"/>
              </a:rPr>
              <a:t>o</a:t>
            </a:r>
            <a:r>
              <a:rPr lang="en-US" sz="1600" b="0" dirty="0" smtClean="0">
                <a:latin typeface="+mj-lt"/>
              </a:rPr>
              <a:t>, preserving polarization transverse to </a:t>
            </a:r>
            <a:r>
              <a:rPr lang="en-US" sz="1600" b="0" dirty="0" err="1" smtClean="0">
                <a:latin typeface="+mj-lt"/>
              </a:rPr>
              <a:t>polarimeter</a:t>
            </a:r>
            <a:r>
              <a:rPr lang="en-US" sz="1600" b="0" dirty="0" smtClean="0">
                <a:latin typeface="+mj-lt"/>
              </a:rPr>
              <a:t> plane</a:t>
            </a:r>
          </a:p>
          <a:p>
            <a:pPr lvl="2"/>
            <a:r>
              <a:rPr lang="en-US" sz="1600" b="0" dirty="0" smtClean="0">
                <a:latin typeface="+mj-lt"/>
              </a:rPr>
              <a:t>Simple deflector and polarization rotator</a:t>
            </a:r>
          </a:p>
          <a:p>
            <a:pPr lvl="2">
              <a:buNone/>
            </a:pPr>
            <a:r>
              <a:rPr lang="en-US" sz="1600" b="0" dirty="0" smtClean="0">
                <a:latin typeface="+mj-lt"/>
              </a:rPr>
              <a:t>	</a:t>
            </a:r>
            <a:r>
              <a:rPr lang="en-US" sz="1400" b="0" dirty="0" smtClean="0">
                <a:latin typeface="+mj-lt"/>
              </a:rPr>
              <a:t>(Al-</a:t>
            </a:r>
            <a:r>
              <a:rPr lang="en-US" sz="1400" b="0" dirty="0" err="1" smtClean="0">
                <a:latin typeface="+mj-lt"/>
              </a:rPr>
              <a:t>Khateeb</a:t>
            </a:r>
            <a:r>
              <a:rPr lang="en-US" sz="1400" b="0" dirty="0" smtClean="0">
                <a:latin typeface="+mj-lt"/>
              </a:rPr>
              <a:t>, H.M. </a:t>
            </a:r>
            <a:r>
              <a:rPr lang="en-US" sz="1400" b="0" i="1" dirty="0" smtClean="0">
                <a:latin typeface="+mj-lt"/>
              </a:rPr>
              <a:t>et al</a:t>
            </a:r>
            <a:r>
              <a:rPr lang="en-US" sz="1400" b="0" dirty="0" smtClean="0">
                <a:latin typeface="+mj-lt"/>
              </a:rPr>
              <a:t>., </a:t>
            </a:r>
            <a:r>
              <a:rPr lang="en-US" sz="1400" b="0" dirty="0" smtClean="0">
                <a:latin typeface="+mj-lt"/>
              </a:rPr>
              <a:t>Rev. Sci. </a:t>
            </a:r>
            <a:r>
              <a:rPr lang="en-US" sz="1400" b="0" dirty="0" err="1" smtClean="0">
                <a:latin typeface="+mj-lt"/>
              </a:rPr>
              <a:t>Instrum</a:t>
            </a:r>
            <a:r>
              <a:rPr lang="en-US" sz="1400" b="0" dirty="0" smtClean="0">
                <a:latin typeface="+mj-lt"/>
              </a:rPr>
              <a:t>. 1999. </a:t>
            </a:r>
            <a:r>
              <a:rPr lang="en-US" sz="1400" dirty="0" smtClean="0">
                <a:latin typeface="+mj-lt"/>
              </a:rPr>
              <a:t>70</a:t>
            </a:r>
            <a:r>
              <a:rPr lang="en-US" sz="1400" b="0" dirty="0" smtClean="0">
                <a:latin typeface="+mj-lt"/>
              </a:rPr>
              <a:t>. 3882)</a:t>
            </a:r>
          </a:p>
        </p:txBody>
      </p:sp>
      <p:pic>
        <p:nvPicPr>
          <p:cNvPr id="5" name="Picture 3" descr="M:\inj_group\Archive\Visitors\AprilCook\Pictures\CIMG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3124200" cy="416560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 bwMode="auto">
          <a:xfrm rot="10800000" flipV="1">
            <a:off x="2362200" y="1828800"/>
            <a:ext cx="1600200" cy="1295400"/>
          </a:xfrm>
          <a:prstGeom prst="straightConnector1">
            <a:avLst/>
          </a:prstGeom>
          <a:noFill/>
          <a:ln w="222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1066800" y="3124200"/>
            <a:ext cx="1295400" cy="68580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791200" y="3124200"/>
            <a:ext cx="609600" cy="533400"/>
          </a:xfrm>
          <a:prstGeom prst="straightConnector1">
            <a:avLst/>
          </a:prstGeom>
          <a:noFill/>
          <a:ln w="2222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6400800" y="3505200"/>
            <a:ext cx="1371600" cy="1219200"/>
          </a:xfrm>
          <a:prstGeom prst="round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3037483" y="4734926"/>
            <a:ext cx="1392658" cy="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429004" y="5562600"/>
            <a:ext cx="18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5864" y="5362545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Incident Laser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260852" y="3968748"/>
            <a:ext cx="774696" cy="30480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962400" y="3502223"/>
            <a:ext cx="180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+mn-lt"/>
              </a:rPr>
              <a:t>Electron Trajectory</a:t>
            </a:r>
            <a:endParaRPr lang="en-US" sz="1400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1600200" y="1524000"/>
            <a:ext cx="2362200" cy="838200"/>
          </a:xfrm>
          <a:prstGeom prst="straightConnector1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838200" y="990600"/>
            <a:ext cx="762000" cy="25908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Electron Source and Polarimeter Apparatus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14400"/>
            <a:ext cx="5486400" cy="4525963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Three main parts</a:t>
            </a:r>
          </a:p>
          <a:p>
            <a:pPr lvl="1"/>
            <a:r>
              <a:rPr lang="en-US" sz="1800" dirty="0" smtClean="0">
                <a:latin typeface="+mj-lt"/>
              </a:rPr>
              <a:t>Electron Beam Source</a:t>
            </a:r>
          </a:p>
          <a:p>
            <a:pPr lvl="1"/>
            <a:r>
              <a:rPr lang="en-US" sz="1800" dirty="0" smtClean="0">
                <a:latin typeface="+mj-lt"/>
              </a:rPr>
              <a:t>Beam Steering</a:t>
            </a:r>
          </a:p>
          <a:p>
            <a:pPr lvl="1"/>
            <a:r>
              <a:rPr lang="en-US" sz="1800" dirty="0" smtClean="0">
                <a:latin typeface="+mj-lt"/>
              </a:rPr>
              <a:t>Mott Polarimeter ( 10” Chamber)</a:t>
            </a:r>
            <a:endParaRPr lang="en-US" sz="1800" dirty="0">
              <a:latin typeface="+mj-lt"/>
            </a:endParaRPr>
          </a:p>
        </p:txBody>
      </p:sp>
      <p:pic>
        <p:nvPicPr>
          <p:cNvPr id="5" name="Picture 3" descr="M:\inj_group\Archive\Visitors\AprilCook\Pictures\CIMG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590800" cy="34544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>
            <a:endCxn id="13" idx="3"/>
          </p:cNvCxnSpPr>
          <p:nvPr/>
        </p:nvCxnSpPr>
        <p:spPr bwMode="auto">
          <a:xfrm rot="10800000" flipV="1">
            <a:off x="2590800" y="2209800"/>
            <a:ext cx="1295400" cy="80010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1905000" y="2667000"/>
            <a:ext cx="685800" cy="685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7" name="Picture 16" descr="xview%20mot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1"/>
            <a:ext cx="2915222" cy="2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M:\inj_group\Archive\Visitors\AprilCook\Pictures\DSCF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362200"/>
            <a:ext cx="1771650" cy="23622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676400" y="4742649"/>
            <a:ext cx="62960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Retarding Field style micro Mott </a:t>
            </a:r>
            <a:r>
              <a:rPr lang="en-US" sz="1600" b="0" dirty="0" err="1" smtClean="0">
                <a:latin typeface="+mj-lt"/>
              </a:rPr>
              <a:t>polarimeter</a:t>
            </a:r>
            <a:endParaRPr lang="en-US" sz="1600" b="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endParaRPr lang="en-US" sz="1600" b="0" dirty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b="0" dirty="0" smtClean="0">
                <a:latin typeface="+mj-lt"/>
              </a:rPr>
              <a:t>Determined </a:t>
            </a:r>
            <a:r>
              <a:rPr lang="en-US" sz="1600" b="0" dirty="0" smtClean="0">
                <a:latin typeface="+mj-lt"/>
              </a:rPr>
              <a:t>Sherman function by using </a:t>
            </a:r>
            <a:r>
              <a:rPr lang="en-US" sz="1600" b="0" dirty="0" smtClean="0">
                <a:latin typeface="+mj-lt"/>
              </a:rPr>
              <a:t>the same photocathode wafers </a:t>
            </a:r>
            <a:r>
              <a:rPr lang="en-US" sz="1600" b="0" dirty="0" smtClean="0">
                <a:latin typeface="+mj-lt"/>
              </a:rPr>
              <a:t>(bulk and </a:t>
            </a:r>
            <a:r>
              <a:rPr lang="en-US" sz="1600" b="0" dirty="0" err="1" smtClean="0">
                <a:latin typeface="+mj-lt"/>
              </a:rPr>
              <a:t>superlattice</a:t>
            </a:r>
            <a:r>
              <a:rPr lang="en-US" sz="1600" b="0" dirty="0" smtClean="0">
                <a:latin typeface="+mj-lt"/>
              </a:rPr>
              <a:t> </a:t>
            </a:r>
            <a:r>
              <a:rPr lang="en-US" sz="1600" b="0" dirty="0" err="1" smtClean="0">
                <a:latin typeface="+mj-lt"/>
              </a:rPr>
              <a:t>GaAs</a:t>
            </a:r>
            <a:r>
              <a:rPr lang="en-US" sz="1600" b="0" dirty="0" smtClean="0">
                <a:latin typeface="+mj-lt"/>
              </a:rPr>
              <a:t>) used @ CEBAF and characterized with 5 MeV Mott </a:t>
            </a:r>
          </a:p>
          <a:p>
            <a:pPr algn="l">
              <a:buFont typeface="Arial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Effective Sherman function of 0.201(4) at 20 keV scattering energy</a:t>
            </a:r>
          </a:p>
          <a:p>
            <a:endParaRPr lang="en-US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Photoemission using Two Photons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Nonlinear optical process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</a:t>
            </a:r>
            <a:r>
              <a:rPr lang="en-US" sz="1800" b="0" dirty="0" smtClean="0">
                <a:latin typeface="+mj-lt"/>
              </a:rPr>
              <a:t>Intensity matters! (Power/Area)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+mj-lt"/>
              </a:rPr>
              <a:t>QE proportional to light intensity for two - photon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+mj-lt"/>
              </a:rPr>
              <a:t>QE constant for one - photon</a:t>
            </a:r>
            <a:endParaRPr lang="en-US" sz="1200" dirty="0" smtClean="0">
              <a:latin typeface="+mj-lt"/>
            </a:endParaRPr>
          </a:p>
          <a:p>
            <a:pPr>
              <a:buNone/>
            </a:pPr>
            <a:r>
              <a:rPr lang="en-US" sz="1200" dirty="0" smtClean="0">
                <a:latin typeface="+mj-lt"/>
              </a:rPr>
              <a:t>			</a:t>
            </a:r>
          </a:p>
          <a:p>
            <a:r>
              <a:rPr lang="en-US" sz="1800" dirty="0" smtClean="0">
                <a:solidFill>
                  <a:srgbClr val="CC00CC"/>
                </a:solidFill>
                <a:latin typeface="+mj-lt"/>
              </a:rPr>
              <a:t>Requires:</a:t>
            </a:r>
          </a:p>
          <a:p>
            <a:pPr lvl="1"/>
            <a:r>
              <a:rPr lang="en-US" sz="1800" b="0" dirty="0" smtClean="0">
                <a:solidFill>
                  <a:srgbClr val="CC00CC"/>
                </a:solidFill>
                <a:latin typeface="+mj-lt"/>
              </a:rPr>
              <a:t>Bulk GaAs</a:t>
            </a:r>
          </a:p>
          <a:p>
            <a:pPr lvl="1"/>
            <a:r>
              <a:rPr lang="en-US" sz="1800" b="0" dirty="0" smtClean="0">
                <a:solidFill>
                  <a:srgbClr val="CC00CC"/>
                </a:solidFill>
                <a:latin typeface="+mj-lt"/>
              </a:rPr>
              <a:t>Light at half the band gap energy of 1.42eV</a:t>
            </a:r>
          </a:p>
          <a:p>
            <a:pPr lvl="1"/>
            <a:r>
              <a:rPr lang="en-US" sz="1800" b="0" dirty="0" smtClean="0">
                <a:solidFill>
                  <a:srgbClr val="CC00CC"/>
                </a:solidFill>
                <a:latin typeface="+mj-lt"/>
              </a:rPr>
              <a:t>Use light at </a:t>
            </a:r>
            <a:r>
              <a:rPr lang="en-US" sz="1800" b="0" dirty="0" smtClean="0">
                <a:solidFill>
                  <a:srgbClr val="FF7517"/>
                </a:solidFill>
                <a:latin typeface="+mj-lt"/>
              </a:rPr>
              <a:t>1560nm</a:t>
            </a:r>
            <a:r>
              <a:rPr lang="en-US" sz="1800" b="0" dirty="0" smtClean="0">
                <a:solidFill>
                  <a:srgbClr val="CC00CC"/>
                </a:solidFill>
                <a:latin typeface="+mj-lt"/>
              </a:rPr>
              <a:t> instead of </a:t>
            </a:r>
            <a:r>
              <a:rPr lang="en-US" sz="1800" b="0" dirty="0" smtClean="0">
                <a:solidFill>
                  <a:srgbClr val="333399"/>
                </a:solidFill>
                <a:latin typeface="+mj-lt"/>
              </a:rPr>
              <a:t>780nm</a:t>
            </a:r>
          </a:p>
          <a:p>
            <a:pPr lvl="1">
              <a:buNone/>
            </a:pPr>
            <a:r>
              <a:rPr lang="en-US" sz="1800" b="0" dirty="0" smtClean="0">
                <a:solidFill>
                  <a:srgbClr val="CC00CC"/>
                </a:solidFill>
                <a:latin typeface="+mj-lt"/>
              </a:rPr>
              <a:t>			</a:t>
            </a:r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Two photons are absorbed simultaneously to excite electrons from valance band to conduction band.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800" dirty="0" smtClean="0">
                <a:solidFill>
                  <a:srgbClr val="FF7517"/>
                </a:solidFill>
                <a:latin typeface="+mj-lt"/>
              </a:rPr>
              <a:t>QE</a:t>
            </a:r>
            <a:r>
              <a:rPr lang="en-US" sz="1800" baseline="-25000" dirty="0" smtClean="0">
                <a:solidFill>
                  <a:srgbClr val="FF7517"/>
                </a:solidFill>
                <a:latin typeface="+mj-lt"/>
              </a:rPr>
              <a:t>1560nm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 very small – need to 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ensure no photoemission 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from 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low wavelengths, </a:t>
            </a: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where QE is much higher!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9900"/>
                </a:solidFill>
                <a:latin typeface="+mj-lt"/>
              </a:rPr>
              <a:t>		Will vary intensity to verify effects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Two-Photon Absorption – High Polarization?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772748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+mj-lt"/>
              </a:rPr>
              <a:t>	Optical transitions in bulk GaAs</a:t>
            </a:r>
          </a:p>
          <a:p>
            <a:pPr marL="0" indent="0">
              <a:buNone/>
            </a:pPr>
            <a:endParaRPr lang="en-US" sz="9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1600" b="0" dirty="0" smtClean="0">
                <a:latin typeface="+mj-lt"/>
              </a:rPr>
              <a:t>a) </a:t>
            </a:r>
            <a:r>
              <a:rPr lang="en-US" sz="1600" b="0" dirty="0" smtClean="0">
                <a:solidFill>
                  <a:srgbClr val="333399"/>
                </a:solidFill>
                <a:latin typeface="+mj-lt"/>
              </a:rPr>
              <a:t>one-photon absorption</a:t>
            </a:r>
            <a:r>
              <a:rPr lang="en-US" sz="1600" b="0" dirty="0" smtClean="0">
                <a:latin typeface="+mj-lt"/>
              </a:rPr>
              <a:t>, normal </a:t>
            </a:r>
            <a:r>
              <a:rPr lang="en-US" sz="1600" b="0" dirty="0" smtClean="0">
                <a:solidFill>
                  <a:srgbClr val="333399"/>
                </a:solidFill>
                <a:latin typeface="+mj-lt"/>
              </a:rPr>
              <a:t>780nm</a:t>
            </a:r>
            <a:r>
              <a:rPr lang="en-US" sz="1600" b="0" dirty="0" smtClean="0">
                <a:latin typeface="+mj-lt"/>
              </a:rPr>
              <a:t> absorption, </a:t>
            </a:r>
            <a:r>
              <a:rPr lang="en-US" sz="1600" b="0" dirty="0" smtClean="0">
                <a:solidFill>
                  <a:srgbClr val="009900"/>
                </a:solidFill>
                <a:latin typeface="+mj-lt"/>
              </a:rPr>
              <a:t>~50% </a:t>
            </a:r>
            <a:r>
              <a:rPr lang="en-US" sz="1600" b="0" dirty="0" err="1" smtClean="0">
                <a:solidFill>
                  <a:srgbClr val="009900"/>
                </a:solidFill>
                <a:latin typeface="+mj-lt"/>
              </a:rPr>
              <a:t>pol</a:t>
            </a:r>
            <a:endParaRPr lang="en-US" sz="1600" b="0" dirty="0" smtClean="0">
              <a:solidFill>
                <a:srgbClr val="009900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1600" b="0" dirty="0" smtClean="0">
                <a:latin typeface="+mj-lt"/>
              </a:rPr>
              <a:t>b) </a:t>
            </a:r>
            <a:r>
              <a:rPr lang="en-US" sz="1600" b="0" dirty="0" smtClean="0">
                <a:solidFill>
                  <a:srgbClr val="333399"/>
                </a:solidFill>
                <a:latin typeface="+mj-lt"/>
              </a:rPr>
              <a:t>one-photon absorption</a:t>
            </a:r>
            <a:r>
              <a:rPr lang="en-US" sz="1600" b="0" dirty="0" smtClean="0">
                <a:latin typeface="+mj-lt"/>
              </a:rPr>
              <a:t>, strained GaAs, up to 92% pol</a:t>
            </a:r>
          </a:p>
          <a:p>
            <a:pPr marL="457200" lvl="1" indent="0">
              <a:buNone/>
            </a:pPr>
            <a:r>
              <a:rPr lang="en-US" sz="1600" b="0" dirty="0" smtClean="0">
                <a:latin typeface="+mj-lt"/>
              </a:rPr>
              <a:t>c) </a:t>
            </a:r>
            <a:r>
              <a:rPr lang="en-US" sz="1600" b="0" dirty="0" smtClean="0">
                <a:solidFill>
                  <a:srgbClr val="FF7517"/>
                </a:solidFill>
                <a:latin typeface="+mj-lt"/>
              </a:rPr>
              <a:t>two-photon absorption </a:t>
            </a:r>
            <a:r>
              <a:rPr lang="en-US" sz="1600" b="0" dirty="0" smtClean="0">
                <a:latin typeface="+mj-lt"/>
              </a:rPr>
              <a:t>as suggested by Matsuyama </a:t>
            </a:r>
            <a:r>
              <a:rPr lang="en-US" sz="1600" b="0" i="1" dirty="0" smtClean="0">
                <a:latin typeface="+mj-lt"/>
              </a:rPr>
              <a:t>et al. </a:t>
            </a:r>
            <a:r>
              <a:rPr lang="en-US" sz="1600" b="0" dirty="0" err="1" smtClean="0">
                <a:latin typeface="+mj-lt"/>
              </a:rPr>
              <a:t>Jpn</a:t>
            </a:r>
            <a:r>
              <a:rPr lang="en-US" sz="1600" b="0" dirty="0" smtClean="0">
                <a:latin typeface="+mj-lt"/>
              </a:rPr>
              <a:t>. J. Appl. Phys</a:t>
            </a:r>
            <a:r>
              <a:rPr lang="en-US" sz="1600" b="0" i="1" dirty="0" smtClean="0">
                <a:latin typeface="+mj-lt"/>
              </a:rPr>
              <a:t>.</a:t>
            </a:r>
            <a:r>
              <a:rPr lang="en-US" sz="1600" b="0" dirty="0" smtClean="0">
                <a:latin typeface="+mj-lt"/>
              </a:rPr>
              <a:t>, 2001, </a:t>
            </a:r>
            <a:r>
              <a:rPr lang="en-US" sz="1600" dirty="0" smtClean="0">
                <a:latin typeface="+mj-lt"/>
              </a:rPr>
              <a:t>Part 2 40</a:t>
            </a:r>
            <a:r>
              <a:rPr lang="en-US" sz="1600" b="0" dirty="0" smtClean="0">
                <a:latin typeface="+mj-lt"/>
              </a:rPr>
              <a:t>, L555. </a:t>
            </a:r>
            <a:r>
              <a:rPr lang="en-US" sz="1600" b="0" dirty="0" smtClean="0">
                <a:solidFill>
                  <a:srgbClr val="009900"/>
                </a:solidFill>
                <a:latin typeface="+mj-lt"/>
              </a:rPr>
              <a:t>~100% pol</a:t>
            </a:r>
            <a:endParaRPr lang="en-US" sz="1600" b="0" i="1" dirty="0" smtClean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3696551"/>
            <a:ext cx="3733800" cy="762000"/>
            <a:chOff x="6819900" y="1816387"/>
            <a:chExt cx="3733800" cy="762000"/>
          </a:xfrm>
        </p:grpSpPr>
        <p:sp>
          <p:nvSpPr>
            <p:cNvPr id="5" name="TextBox 4"/>
            <p:cNvSpPr txBox="1"/>
            <p:nvPr/>
          </p:nvSpPr>
          <p:spPr>
            <a:xfrm>
              <a:off x="6964680" y="1910080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latin typeface="+mn-lt"/>
                </a:rPr>
                <a:t>Does two photon absorption lead to high (&gt;50%) polarization?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19900" y="1816387"/>
              <a:ext cx="3733800" cy="762000"/>
            </a:xfrm>
            <a:prstGeom prst="roundRect">
              <a:avLst/>
            </a:prstGeom>
            <a:noFill/>
            <a:ln w="381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8" y="965306"/>
            <a:ext cx="8210804" cy="2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736600"/>
          </a:xfrm>
        </p:spPr>
        <p:txBody>
          <a:bodyPr/>
          <a:lstStyle/>
          <a:p>
            <a:r>
              <a:rPr lang="en-US" sz="2800" dirty="0" smtClean="0"/>
              <a:t>Other Previous Two-Photon Polarization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Previous experimental  polarizations disagree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Pump/probe differential transmission </a:t>
            </a:r>
            <a:r>
              <a:rPr lang="en-US" sz="2000" dirty="0" smtClean="0">
                <a:latin typeface="+mj-lt"/>
              </a:rPr>
              <a:t>yields </a:t>
            </a:r>
          </a:p>
          <a:p>
            <a:pPr lvl="2"/>
            <a:r>
              <a:rPr lang="en-US" sz="1600" dirty="0" err="1" smtClean="0">
                <a:latin typeface="+mj-lt"/>
              </a:rPr>
              <a:t>Pol</a:t>
            </a:r>
            <a:r>
              <a:rPr lang="en-US" sz="1600" dirty="0" smtClean="0">
                <a:latin typeface="+mj-lt"/>
              </a:rPr>
              <a:t> = 49.5% </a:t>
            </a:r>
            <a:r>
              <a:rPr lang="en-US" sz="1600" b="0" dirty="0" smtClean="0">
                <a:latin typeface="+mj-lt"/>
              </a:rPr>
              <a:t>(</a:t>
            </a:r>
            <a:r>
              <a:rPr lang="en-US" sz="1600" b="0" dirty="0" err="1" smtClean="0">
                <a:latin typeface="+mj-lt"/>
              </a:rPr>
              <a:t>Miah</a:t>
            </a:r>
            <a:r>
              <a:rPr lang="en-US" sz="1600" b="0" dirty="0" smtClean="0">
                <a:latin typeface="+mj-lt"/>
              </a:rPr>
              <a:t>, M.I. J. Phys. </a:t>
            </a:r>
            <a:r>
              <a:rPr lang="en-US" sz="1600" b="0" dirty="0" err="1" smtClean="0">
                <a:latin typeface="+mj-lt"/>
              </a:rPr>
              <a:t>Chem</a:t>
            </a:r>
            <a:r>
              <a:rPr lang="en-US" sz="1600" b="0" dirty="0" smtClean="0">
                <a:latin typeface="+mj-lt"/>
              </a:rPr>
              <a:t> B. 2009, </a:t>
            </a:r>
            <a:r>
              <a:rPr lang="en-US" sz="1600" i="1" dirty="0" smtClean="0">
                <a:latin typeface="+mj-lt"/>
              </a:rPr>
              <a:t>113</a:t>
            </a:r>
            <a:r>
              <a:rPr lang="en-US" sz="1600" b="0" dirty="0" smtClean="0">
                <a:latin typeface="+mj-lt"/>
              </a:rPr>
              <a:t>, 6800-6802)</a:t>
            </a:r>
          </a:p>
          <a:p>
            <a:pPr lvl="2"/>
            <a:r>
              <a:rPr lang="en-US" sz="1600" dirty="0" err="1" smtClean="0">
                <a:latin typeface="+mj-lt"/>
              </a:rPr>
              <a:t>Pol</a:t>
            </a:r>
            <a:r>
              <a:rPr lang="en-US" sz="1600" dirty="0" smtClean="0">
                <a:latin typeface="+mj-lt"/>
              </a:rPr>
              <a:t> = 49%  </a:t>
            </a:r>
            <a:r>
              <a:rPr lang="en-US" sz="1600" b="0" dirty="0" smtClean="0">
                <a:latin typeface="+mj-lt"/>
              </a:rPr>
              <a:t>(</a:t>
            </a:r>
            <a:r>
              <a:rPr lang="en-US" sz="1600" b="0" dirty="0" err="1" smtClean="0">
                <a:latin typeface="+mj-lt"/>
              </a:rPr>
              <a:t>Bhat</a:t>
            </a:r>
            <a:r>
              <a:rPr lang="en-US" sz="1600" b="0" dirty="0" smtClean="0">
                <a:latin typeface="+mj-lt"/>
              </a:rPr>
              <a:t>, R.D.R </a:t>
            </a:r>
            <a:r>
              <a:rPr lang="en-US" sz="1600" b="0" i="1" dirty="0" smtClean="0">
                <a:latin typeface="+mj-lt"/>
              </a:rPr>
              <a:t>et al</a:t>
            </a:r>
            <a:r>
              <a:rPr lang="en-US" sz="1600" b="0" dirty="0" smtClean="0">
                <a:latin typeface="+mj-lt"/>
              </a:rPr>
              <a:t>, Phys. Rev. B. 2005, </a:t>
            </a:r>
            <a:r>
              <a:rPr lang="en-US" sz="1600" dirty="0" smtClean="0">
                <a:latin typeface="+mj-lt"/>
              </a:rPr>
              <a:t>71</a:t>
            </a:r>
            <a:r>
              <a:rPr lang="en-US" sz="1600" b="0" dirty="0" smtClean="0">
                <a:latin typeface="+mj-lt"/>
              </a:rPr>
              <a:t>, 035209)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lvl="1"/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Photoluminescence</a:t>
            </a:r>
            <a:r>
              <a:rPr lang="en-US" sz="2000" dirty="0" smtClean="0">
                <a:latin typeface="+mj-lt"/>
              </a:rPr>
              <a:t> yields </a:t>
            </a:r>
          </a:p>
          <a:p>
            <a:pPr lvl="2"/>
            <a:r>
              <a:rPr lang="en-US" sz="1600" dirty="0" err="1" smtClean="0">
                <a:latin typeface="+mj-lt"/>
              </a:rPr>
              <a:t>Pol</a:t>
            </a:r>
            <a:r>
              <a:rPr lang="en-US" sz="1600" dirty="0" smtClean="0">
                <a:latin typeface="+mj-lt"/>
              </a:rPr>
              <a:t> = 92% </a:t>
            </a:r>
            <a:r>
              <a:rPr lang="en-US" sz="1600" b="0" dirty="0" smtClean="0">
                <a:latin typeface="+mj-lt"/>
              </a:rPr>
              <a:t>(</a:t>
            </a:r>
            <a:r>
              <a:rPr lang="en-US" sz="1600" b="0" dirty="0" err="1" smtClean="0">
                <a:latin typeface="+mj-lt"/>
              </a:rPr>
              <a:t>Suziki</a:t>
            </a:r>
            <a:r>
              <a:rPr lang="en-US" sz="1600" b="0" dirty="0" smtClean="0">
                <a:latin typeface="+mj-lt"/>
              </a:rPr>
              <a:t>, C. </a:t>
            </a:r>
            <a:r>
              <a:rPr lang="en-US" sz="1600" b="0" i="1" dirty="0" smtClean="0">
                <a:latin typeface="+mj-lt"/>
              </a:rPr>
              <a:t>et al</a:t>
            </a:r>
            <a:r>
              <a:rPr lang="en-US" sz="1600" b="0" dirty="0" smtClean="0">
                <a:latin typeface="+mj-lt"/>
              </a:rPr>
              <a:t>, Spin 2002 proceedings) </a:t>
            </a:r>
          </a:p>
          <a:p>
            <a:pPr lvl="2"/>
            <a:r>
              <a:rPr lang="en-US" sz="1600" dirty="0" err="1" smtClean="0">
                <a:latin typeface="+mj-lt"/>
              </a:rPr>
              <a:t>Pol</a:t>
            </a:r>
            <a:r>
              <a:rPr lang="en-US" sz="1600" dirty="0" smtClean="0">
                <a:latin typeface="+mj-lt"/>
              </a:rPr>
              <a:t> = 95(3)%  </a:t>
            </a:r>
            <a:r>
              <a:rPr lang="en-US" sz="1600" b="0" dirty="0" smtClean="0">
                <a:latin typeface="+mj-lt"/>
              </a:rPr>
              <a:t>(Matsuyama, T. </a:t>
            </a:r>
            <a:r>
              <a:rPr lang="en-US" sz="1600" b="0" i="1" dirty="0" smtClean="0">
                <a:latin typeface="+mj-lt"/>
              </a:rPr>
              <a:t>et al</a:t>
            </a:r>
            <a:r>
              <a:rPr lang="en-US" sz="1600" b="0" dirty="0" smtClean="0">
                <a:latin typeface="+mj-lt"/>
              </a:rPr>
              <a:t>, </a:t>
            </a:r>
            <a:r>
              <a:rPr lang="en-US" sz="1600" b="0" dirty="0" err="1" smtClean="0">
                <a:latin typeface="+mj-lt"/>
              </a:rPr>
              <a:t>Jpn</a:t>
            </a:r>
            <a:r>
              <a:rPr lang="en-US" sz="1600" b="0" dirty="0" smtClean="0">
                <a:latin typeface="+mj-lt"/>
              </a:rPr>
              <a:t>. J. Appl. Phys. 2001, </a:t>
            </a:r>
            <a:r>
              <a:rPr lang="en-US" sz="1600" dirty="0" smtClean="0">
                <a:latin typeface="+mj-lt"/>
              </a:rPr>
              <a:t>40</a:t>
            </a:r>
            <a:r>
              <a:rPr lang="en-US" sz="1600" b="0" dirty="0" smtClean="0">
                <a:latin typeface="+mj-lt"/>
              </a:rPr>
              <a:t>, 555-557)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First to measure polarization via </a:t>
            </a:r>
            <a:r>
              <a:rPr lang="en-US" dirty="0" smtClean="0">
                <a:solidFill>
                  <a:srgbClr val="990000"/>
                </a:solidFill>
                <a:latin typeface="+mj-lt"/>
              </a:rPr>
              <a:t>photoemission</a:t>
            </a:r>
          </a:p>
          <a:p>
            <a:pPr lvl="1"/>
            <a:r>
              <a:rPr lang="en-US" sz="2000" dirty="0" smtClean="0">
                <a:latin typeface="+mj-lt"/>
              </a:rPr>
              <a:t>Results coming up…</a:t>
            </a:r>
          </a:p>
          <a:p>
            <a:pPr lvl="2"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23388</TotalTime>
  <Pages>1</Pages>
  <Words>2020</Words>
  <Application>Microsoft Office PowerPoint</Application>
  <PresentationFormat>Letter Paper (8.5x11 in)</PresentationFormat>
  <Paragraphs>439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Two Novel Approaches for Electron Beam Polarization from Unstrained GaAs    J L McCarter1,2, N B Clayburn3, A Afanasev4, J M Dreiling3, T J Gay3,  J Hansknecht5, A Kechiantz4,6, M Poelker5, D M Ryan3</vt:lpstr>
      <vt:lpstr>Outline</vt:lpstr>
      <vt:lpstr>JLab's Electron Beam Needs</vt:lpstr>
      <vt:lpstr>Micro Mott for Lab Room Photocathode Experiments</vt:lpstr>
      <vt:lpstr>Electron Source and Polarimeter Apparatus</vt:lpstr>
      <vt:lpstr>Electron Source and Polarimeter Apparatus</vt:lpstr>
      <vt:lpstr>Photoemission using Two Photons</vt:lpstr>
      <vt:lpstr>Two-Photon Absorption – High Polarization?</vt:lpstr>
      <vt:lpstr>Other Previous Two-Photon Polarization Results</vt:lpstr>
      <vt:lpstr>QE Characterization of Two-Photon Emission</vt:lpstr>
      <vt:lpstr>Two-Photon Optical Set Up</vt:lpstr>
      <vt:lpstr>GaAs Response to Laser Power</vt:lpstr>
      <vt:lpstr>Bulk Polarization Results</vt:lpstr>
      <vt:lpstr>Investigating Two-Photon Photoemission Polarization Results</vt:lpstr>
      <vt:lpstr>GaAs Depolarization Results</vt:lpstr>
      <vt:lpstr>Photoemission from OAM Light</vt:lpstr>
      <vt:lpstr>OAM Absorption – High Polarization?</vt:lpstr>
      <vt:lpstr>OAM Light Optical Set Up</vt:lpstr>
      <vt:lpstr>OAM Light Production</vt:lpstr>
      <vt:lpstr>Measured OAM Electron Asymmetry</vt:lpstr>
      <vt:lpstr>Measured Polarization and Systematic Error</vt:lpstr>
      <vt:lpstr>OAM Polarization Results</vt:lpstr>
      <vt:lpstr>The End</vt:lpstr>
      <vt:lpstr>Comparison to other Mott designs</vt:lpstr>
      <vt:lpstr>Surface Uniformity of GaAs</vt:lpstr>
      <vt:lpstr>Polarimeter Characteristics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BESAC</dc:subject>
  <dc:creator>Gwyn Williams</dc:creator>
  <cp:keywords>Presentation Generic</cp:keywords>
  <cp:lastModifiedBy>towropowr7@hotmail.com</cp:lastModifiedBy>
  <cp:revision>956</cp:revision>
  <cp:lastPrinted>2000-12-01T16:23:09Z</cp:lastPrinted>
  <dcterms:created xsi:type="dcterms:W3CDTF">2000-11-30T17:12:38Z</dcterms:created>
  <dcterms:modified xsi:type="dcterms:W3CDTF">2013-09-13T05:44:35Z</dcterms:modified>
</cp:coreProperties>
</file>