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59" r:id="rId3"/>
    <p:sldId id="286" r:id="rId4"/>
    <p:sldId id="264" r:id="rId5"/>
    <p:sldId id="271" r:id="rId6"/>
    <p:sldId id="265" r:id="rId7"/>
    <p:sldId id="274" r:id="rId8"/>
    <p:sldId id="269" r:id="rId9"/>
    <p:sldId id="270" r:id="rId10"/>
    <p:sldId id="272" r:id="rId11"/>
    <p:sldId id="273" r:id="rId12"/>
    <p:sldId id="266" r:id="rId13"/>
    <p:sldId id="276" r:id="rId14"/>
    <p:sldId id="277" r:id="rId15"/>
    <p:sldId id="275" r:id="rId16"/>
    <p:sldId id="279" r:id="rId17"/>
    <p:sldId id="280" r:id="rId18"/>
    <p:sldId id="281" r:id="rId19"/>
    <p:sldId id="283" r:id="rId20"/>
    <p:sldId id="278" r:id="rId21"/>
    <p:sldId id="267" r:id="rId22"/>
    <p:sldId id="268" r:id="rId23"/>
    <p:sldId id="282" r:id="rId24"/>
    <p:sldId id="287" r:id="rId2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2472" y="-84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E28A283-BE6E-4565-8BFD-D1DD2318E639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082346C-1BBC-4246-AC6A-012BDB1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1AEAAEA-A1ED-E44B-BE33-F405D0F4CD6A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556DBE8-8EF0-B64A-A8A7-F2D14BB1A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 Title</a:t>
            </a:r>
            <a:r>
              <a:rPr lang="en-US" baseline="0" dirty="0" smtClean="0"/>
              <a:t> Page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Blue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6F08-1DFD-D44E-87A0-90A6DDDDBB8B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6023-E48B-B14B-8DBB-49DEC0C63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521" y="1690673"/>
            <a:ext cx="67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ajan Pro"/>
              </a:rPr>
              <a:t>Electrons on the HDice Target</a:t>
            </a:r>
            <a:endParaRPr lang="en-US" sz="3600" dirty="0">
              <a:solidFill>
                <a:schemeClr val="bg1"/>
              </a:solidFill>
              <a:latin typeface="Traja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7902" y="2474091"/>
            <a:ext cx="5662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JaneAusten"/>
              </a:rPr>
              <a:t>Results and Analysis of Test Runs at JLab in 2012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JaneAuste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1718" y="5880847"/>
            <a:ext cx="134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JaneAusten"/>
              </a:rPr>
              <a:t>M. M. Lowry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JaneAusten"/>
              </a:rPr>
              <a:t>PSTP2013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JaneAusten"/>
              </a:rPr>
              <a:t>Sep 2013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JaneAust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rajan Pro"/>
                <a:cs typeface="Trajan Pro"/>
              </a:rPr>
              <a:t>Rastered</a:t>
            </a:r>
            <a:r>
              <a:rPr lang="en-US" sz="3600" dirty="0" smtClean="0">
                <a:latin typeface="Trajan Pro"/>
                <a:cs typeface="Trajan Pro"/>
              </a:rPr>
              <a:t> Temperature for Test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188" y="1417638"/>
            <a:ext cx="5997893" cy="428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Future Rastered Temperature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575" y="1601714"/>
            <a:ext cx="6237446" cy="411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MRcoilFor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705" y="1770530"/>
            <a:ext cx="544068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NMR Measurements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6093" y="1173350"/>
            <a:ext cx="1532965" cy="4885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46093" y="5230016"/>
            <a:ext cx="707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surrounded by NMR coils for monitoring of  H and D polarizations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NMR Measurements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4" name="Picture 3" descr="eHD1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21" y="1228324"/>
            <a:ext cx="5394960" cy="3474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3558" y="3505200"/>
            <a:ext cx="1568823" cy="9412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1953" y="2429435"/>
            <a:ext cx="359484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b="1" dirty="0" smtClean="0"/>
              <a:t>Directed at post-Irradiation effects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Confused by too many changes and too low polarization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Evidence for screening of NMR RF by free electrons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Most polarization lost during irradiation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NMR Measurements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5" name="Picture 4" descr="eHD2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24" y="1417638"/>
            <a:ext cx="5303520" cy="3931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7914" y="4116888"/>
            <a:ext cx="1770530" cy="744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29996" y="3986083"/>
            <a:ext cx="740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@ 50 mK,</a:t>
            </a:r>
          </a:p>
          <a:p>
            <a:r>
              <a:rPr lang="en-US" sz="1100" dirty="0" smtClean="0"/>
              <a:t> 0.29T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970904" y="2764235"/>
            <a:ext cx="3809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b="1" dirty="0" smtClean="0"/>
              <a:t>Directed at during-Irradiation effects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Confirm NMR RF screening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Polarization decay  T1 ~ 3-6 hr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 Re-growth after B zero’ing shows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   mechanism still active after beam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   gone but freeze out after 6-12 hr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Depolarization Mechanisms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118" y="1281953"/>
            <a:ext cx="52802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Paramagnetic Impurity – un-paired, bound,</a:t>
            </a:r>
          </a:p>
          <a:p>
            <a:pPr marL="342900" indent="-342900"/>
            <a:r>
              <a:rPr lang="en-US" dirty="0" smtClean="0"/>
              <a:t>       electron spin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Lattice flips intermittently to bring into equilibrium with B / T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Flip rate has Fourier component at</a:t>
            </a:r>
          </a:p>
          <a:p>
            <a:pPr marL="800100" lvl="1" indent="-342900"/>
            <a:r>
              <a:rPr lang="en-US" dirty="0" smtClean="0"/>
              <a:t>       nuclear resonance frequency of binding nucleus or nearby one, flipping it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Depolarized spin diffuses to rest of target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Rorschach,  </a:t>
            </a:r>
            <a:r>
              <a:rPr lang="en-US" dirty="0" err="1" smtClean="0"/>
              <a:t>Physica</a:t>
            </a:r>
            <a:r>
              <a:rPr lang="en-US" dirty="0" smtClean="0"/>
              <a:t> </a:t>
            </a:r>
            <a:r>
              <a:rPr lang="en-US" b="1" dirty="0" smtClean="0"/>
              <a:t>30</a:t>
            </a:r>
            <a:r>
              <a:rPr lang="en-US" dirty="0" smtClean="0"/>
              <a:t>(1964)38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Solutions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Suppress flips by higher electron polarization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Impede diffusion with higher electron polarization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Raise nuclear resonance frequency with higher B</a:t>
            </a:r>
          </a:p>
          <a:p>
            <a:pPr marL="342900" indent="-342900"/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5" name="Picture 4" descr="eHDpolarizatio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41" y="1281953"/>
            <a:ext cx="2743200" cy="19225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786282" y="2438400"/>
            <a:ext cx="744074" cy="107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30356" y="2259106"/>
            <a:ext cx="138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20% for e-test</a:t>
            </a:r>
          </a:p>
          <a:p>
            <a:r>
              <a:rPr lang="en-US" sz="1400" b="1" dirty="0" smtClean="0"/>
              <a:t>0.29 T/ 1.0 K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Depolarization Mechanisms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9177" y="1417638"/>
            <a:ext cx="59346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Hyperfine Interaction – un-paired, bound, electron spin mixes with nuclear spin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Mixing independent of T, amplitude admixture inversely proportional to B-field in </a:t>
            </a:r>
            <a:r>
              <a:rPr lang="en-US" dirty="0" err="1" smtClean="0"/>
              <a:t>Paschen</a:t>
            </a:r>
            <a:r>
              <a:rPr lang="en-US" dirty="0" smtClean="0"/>
              <a:t>-Back regime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Opposite direction nuclear spin diffuses to rest of target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dirty="0" smtClean="0"/>
              <a:t>Solutions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Suppress mixing with higher B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Impede diffusion with higher electron polarization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 smtClean="0"/>
              <a:t>Eliminate hyperfine mixing with “stretched” angular momentum state by rotating nuclear polarization</a:t>
            </a:r>
          </a:p>
          <a:p>
            <a:pPr marL="342900" indent="-342900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Irradiation Chemistry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553" y="1577788"/>
            <a:ext cx="69835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/>
              <a:t>What happens to the molecules when solid HD is irradiated?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smtClean="0"/>
              <a:t>     Subject dates back to the 50’s, with tritium decay studies in gas proportional counters.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166217" y="2875002"/>
            <a:ext cx="462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baseline="30000" dirty="0" smtClean="0"/>
              <a:t>3</a:t>
            </a:r>
            <a:r>
              <a:rPr lang="pt-BR" b="1" dirty="0" smtClean="0"/>
              <a:t>H</a:t>
            </a:r>
            <a:r>
              <a:rPr lang="pt-BR" dirty="0" smtClean="0"/>
              <a:t>  →  </a:t>
            </a:r>
            <a:r>
              <a:rPr lang="pt-BR" b="1" baseline="30000" dirty="0" smtClean="0"/>
              <a:t>3</a:t>
            </a:r>
            <a:r>
              <a:rPr lang="pt-BR" b="1" dirty="0" smtClean="0"/>
              <a:t>He</a:t>
            </a:r>
            <a:r>
              <a:rPr lang="pt-BR" b="1" baseline="30000" dirty="0" smtClean="0"/>
              <a:t>+</a:t>
            </a:r>
            <a:r>
              <a:rPr lang="pt-BR" b="1" dirty="0" smtClean="0"/>
              <a:t>  </a:t>
            </a:r>
            <a:r>
              <a:rPr lang="pt-BR" dirty="0" smtClean="0"/>
              <a:t>+  </a:t>
            </a:r>
            <a:r>
              <a:rPr lang="pt-BR" b="1" dirty="0" smtClean="0"/>
              <a:t>e</a:t>
            </a:r>
            <a:r>
              <a:rPr lang="pt-BR" b="1" baseline="30000" dirty="0" smtClean="0"/>
              <a:t>‐</a:t>
            </a:r>
            <a:r>
              <a:rPr lang="pt-BR" b="1" dirty="0" smtClean="0"/>
              <a:t> </a:t>
            </a:r>
            <a:r>
              <a:rPr lang="pt-BR" b="1" baseline="30000" dirty="0" smtClean="0"/>
              <a:t> </a:t>
            </a:r>
            <a:r>
              <a:rPr lang="pt-BR" dirty="0" smtClean="0"/>
              <a:t>+  </a:t>
            </a:r>
            <a:r>
              <a:rPr lang="pt-BR" b="1" dirty="0" smtClean="0"/>
              <a:t>ν  </a:t>
            </a:r>
            <a:r>
              <a:rPr lang="pt-BR" dirty="0" smtClean="0"/>
              <a:t>+18.6 keV,      t</a:t>
            </a:r>
            <a:r>
              <a:rPr lang="pt-BR" baseline="-25000" dirty="0" smtClean="0"/>
              <a:t>1/2</a:t>
            </a:r>
            <a:r>
              <a:rPr lang="pt-BR" dirty="0" smtClean="0"/>
              <a:t>= 12.3 yr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6047" y="3372543"/>
            <a:ext cx="461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energy deposited per decay = 5.65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29036" y="3806442"/>
            <a:ext cx="328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 3" pitchFamily="18" charset="2"/>
              <a:buChar char="9"/>
            </a:pPr>
            <a:r>
              <a:rPr lang="en-US" dirty="0" smtClean="0">
                <a:sym typeface="Wingdings 3"/>
              </a:rPr>
              <a:t>   156 ion pairs, 36.2 </a:t>
            </a:r>
            <a:r>
              <a:rPr lang="en-US" dirty="0" err="1" smtClean="0">
                <a:sym typeface="Wingdings 3"/>
              </a:rPr>
              <a:t>eV</a:t>
            </a:r>
            <a:r>
              <a:rPr lang="en-US" dirty="0" smtClean="0">
                <a:sym typeface="Wingdings 3"/>
              </a:rPr>
              <a:t> per pair</a:t>
            </a:r>
          </a:p>
          <a:p>
            <a:r>
              <a:rPr lang="en-US" dirty="0" smtClean="0">
                <a:sym typeface="Wingdings 3"/>
              </a:rPr>
              <a:t>        (15 </a:t>
            </a:r>
            <a:r>
              <a:rPr lang="en-US" dirty="0" err="1" smtClean="0">
                <a:sym typeface="Wingdings 3"/>
              </a:rPr>
              <a:t>eV</a:t>
            </a:r>
            <a:r>
              <a:rPr lang="en-US" dirty="0" smtClean="0">
                <a:sym typeface="Wingdings 3"/>
              </a:rPr>
              <a:t> required to ionize)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33836" y="4452773"/>
            <a:ext cx="4128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 3" pitchFamily="18" charset="2"/>
              <a:buChar char="9"/>
            </a:pPr>
            <a:r>
              <a:rPr lang="en-US" dirty="0" smtClean="0">
                <a:sym typeface="Wingdings 3"/>
              </a:rPr>
              <a:t>   5.1 atoms per ion pair, 7.2 </a:t>
            </a:r>
            <a:r>
              <a:rPr lang="en-US" dirty="0" err="1" smtClean="0">
                <a:sym typeface="Wingdings 3"/>
              </a:rPr>
              <a:t>eV</a:t>
            </a:r>
            <a:r>
              <a:rPr lang="en-US" dirty="0" smtClean="0">
                <a:sym typeface="Wingdings 3"/>
              </a:rPr>
              <a:t> per atom</a:t>
            </a:r>
          </a:p>
          <a:p>
            <a:r>
              <a:rPr lang="en-US" dirty="0" smtClean="0">
                <a:sym typeface="Wingdings 3"/>
              </a:rPr>
              <a:t>        (4.5 </a:t>
            </a:r>
            <a:r>
              <a:rPr lang="en-US" dirty="0" err="1" smtClean="0">
                <a:sym typeface="Wingdings 3"/>
              </a:rPr>
              <a:t>eV</a:t>
            </a:r>
            <a:r>
              <a:rPr lang="en-US" dirty="0" smtClean="0">
                <a:sym typeface="Wingdings 3"/>
              </a:rPr>
              <a:t> required to disassociate,</a:t>
            </a:r>
          </a:p>
          <a:p>
            <a:r>
              <a:rPr lang="en-US" dirty="0" smtClean="0">
                <a:sym typeface="Wingdings 3"/>
              </a:rPr>
              <a:t>           11 </a:t>
            </a:r>
            <a:r>
              <a:rPr lang="en-US" dirty="0" err="1" smtClean="0">
                <a:sym typeface="Wingdings 3"/>
              </a:rPr>
              <a:t>eV</a:t>
            </a:r>
            <a:r>
              <a:rPr lang="en-US" dirty="0" smtClean="0">
                <a:sym typeface="Wingdings 3"/>
              </a:rPr>
              <a:t> threshold)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8447" y="5376103"/>
            <a:ext cx="400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This is in gas. Could be different in solid.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Irradiation Chemistry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434" y="1417638"/>
            <a:ext cx="77813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Note that </a:t>
            </a:r>
            <a:r>
              <a:rPr lang="en-US" dirty="0" err="1" smtClean="0"/>
              <a:t>energetics</a:t>
            </a:r>
            <a:r>
              <a:rPr lang="en-US" dirty="0" smtClean="0"/>
              <a:t> only work because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baseline="30000" dirty="0" smtClean="0"/>
              <a:t>+</a:t>
            </a:r>
            <a:r>
              <a:rPr lang="en-US" baseline="30000" dirty="0" smtClean="0"/>
              <a:t> </a:t>
            </a:r>
            <a:r>
              <a:rPr lang="en-US" dirty="0" smtClean="0"/>
              <a:t>is very reactive.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                 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baseline="30000" dirty="0" smtClean="0"/>
              <a:t>+</a:t>
            </a:r>
            <a:r>
              <a:rPr lang="en-US" dirty="0" smtClean="0"/>
              <a:t> + 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aseline="-25000" dirty="0" smtClean="0"/>
              <a:t>   </a:t>
            </a:r>
            <a:r>
              <a:rPr lang="en-US" dirty="0" smtClean="0"/>
              <a:t>→ </a:t>
            </a:r>
            <a:r>
              <a:rPr lang="en-US" b="1" dirty="0" smtClean="0"/>
              <a:t>H</a:t>
            </a:r>
            <a:r>
              <a:rPr lang="en-US" b="1" baseline="-25000" dirty="0" smtClean="0"/>
              <a:t>3</a:t>
            </a:r>
            <a:r>
              <a:rPr lang="en-US" b="1" baseline="30000" dirty="0" smtClean="0"/>
              <a:t>+</a:t>
            </a:r>
            <a:r>
              <a:rPr lang="en-US" dirty="0" smtClean="0"/>
              <a:t> +  </a:t>
            </a:r>
            <a:r>
              <a:rPr lang="en-US" b="1" dirty="0" smtClean="0"/>
              <a:t>H</a:t>
            </a:r>
            <a:r>
              <a:rPr lang="en-US" dirty="0" smtClean="0"/>
              <a:t>  (note use of </a:t>
            </a:r>
            <a:r>
              <a:rPr lang="en-US" b="1" dirty="0" smtClean="0"/>
              <a:t>H</a:t>
            </a:r>
            <a:r>
              <a:rPr lang="en-US" dirty="0" smtClean="0"/>
              <a:t> for all isotopic analogs)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Thus we have three species produced:</a:t>
            </a:r>
          </a:p>
          <a:p>
            <a:pPr marL="342900" indent="-342900"/>
            <a:r>
              <a:rPr lang="en-US" dirty="0" smtClean="0"/>
              <a:t>       free 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dirty="0" smtClean="0"/>
              <a:t>   -  polaron,  some localize on lattice defects   </a:t>
            </a:r>
            <a:r>
              <a:rPr lang="en-US" sz="1600" b="1" dirty="0" smtClean="0"/>
              <a:t>(low mobility)</a:t>
            </a:r>
          </a:p>
          <a:p>
            <a:pPr marL="342900" indent="-342900"/>
            <a:r>
              <a:rPr lang="en-US" b="1" dirty="0" smtClean="0"/>
              <a:t>       H</a:t>
            </a:r>
            <a:r>
              <a:rPr lang="en-US" b="1" baseline="-25000" dirty="0" smtClean="0"/>
              <a:t>3</a:t>
            </a:r>
            <a:r>
              <a:rPr lang="en-US" b="1" baseline="30000" dirty="0" smtClean="0"/>
              <a:t>+</a:t>
            </a:r>
            <a:r>
              <a:rPr lang="en-US" b="1" dirty="0" smtClean="0"/>
              <a:t>  </a:t>
            </a:r>
            <a:r>
              <a:rPr lang="en-US" dirty="0" smtClean="0"/>
              <a:t>ion   - 2 paired electrons, not depolarizing, small triangle </a:t>
            </a:r>
            <a:r>
              <a:rPr lang="en-US" b="1" dirty="0" smtClean="0"/>
              <a:t>(high mobility)</a:t>
            </a:r>
            <a:endParaRPr lang="en-US" dirty="0" smtClean="0"/>
          </a:p>
          <a:p>
            <a:pPr marL="342900" indent="-342900"/>
            <a:r>
              <a:rPr lang="en-US" dirty="0" smtClean="0"/>
              <a:t>      atomic </a:t>
            </a:r>
            <a:r>
              <a:rPr lang="en-US" b="1" dirty="0" smtClean="0"/>
              <a:t>H</a:t>
            </a:r>
            <a:r>
              <a:rPr lang="en-US" dirty="0" smtClean="0"/>
              <a:t>  - single unpaired electron – </a:t>
            </a:r>
            <a:r>
              <a:rPr lang="en-US" b="1" dirty="0" smtClean="0">
                <a:solidFill>
                  <a:srgbClr val="C00000"/>
                </a:solidFill>
              </a:rPr>
              <a:t>the problem </a:t>
            </a:r>
            <a:r>
              <a:rPr lang="en-US" b="1" dirty="0" smtClean="0"/>
              <a:t>(intermediate mobility)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dirty="0" smtClean="0"/>
              <a:t>In time, the free electrons are captured</a:t>
            </a:r>
          </a:p>
          <a:p>
            <a:pPr marL="342900" indent="-342900"/>
            <a:r>
              <a:rPr lang="en-US" b="1" dirty="0" smtClean="0"/>
              <a:t>                    H</a:t>
            </a:r>
            <a:r>
              <a:rPr lang="en-US" b="1" baseline="-25000" dirty="0" smtClean="0"/>
              <a:t>3</a:t>
            </a:r>
            <a:r>
              <a:rPr lang="en-US" b="1" baseline="30000" dirty="0" smtClean="0"/>
              <a:t>+</a:t>
            </a:r>
            <a:r>
              <a:rPr lang="en-US" dirty="0" smtClean="0"/>
              <a:t> +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baseline="-25000" dirty="0" smtClean="0"/>
              <a:t>   </a:t>
            </a:r>
            <a:r>
              <a:rPr lang="en-US" dirty="0" smtClean="0"/>
              <a:t>→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dirty="0" smtClean="0"/>
              <a:t> +  </a:t>
            </a:r>
            <a:r>
              <a:rPr lang="en-US" b="1" dirty="0" smtClean="0"/>
              <a:t>H</a:t>
            </a:r>
            <a:r>
              <a:rPr lang="en-US" dirty="0" smtClean="0"/>
              <a:t>   or  → 3 </a:t>
            </a:r>
            <a:r>
              <a:rPr lang="en-US" b="1" dirty="0" smtClean="0"/>
              <a:t>H</a:t>
            </a:r>
            <a:r>
              <a:rPr lang="en-US" dirty="0" smtClean="0"/>
              <a:t>  but first dominates</a:t>
            </a:r>
          </a:p>
          <a:p>
            <a:pPr marL="342900" indent="-342900"/>
            <a:r>
              <a:rPr lang="en-US" b="1" dirty="0" smtClean="0"/>
              <a:t>                    H</a:t>
            </a:r>
            <a:r>
              <a:rPr lang="en-US" dirty="0" smtClean="0"/>
              <a:t>  + 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baseline="-25000" dirty="0" smtClean="0"/>
              <a:t>   </a:t>
            </a:r>
            <a:r>
              <a:rPr lang="en-US" dirty="0" smtClean="0"/>
              <a:t>→ </a:t>
            </a:r>
            <a:r>
              <a:rPr lang="en-US" b="1" dirty="0" smtClean="0"/>
              <a:t>H</a:t>
            </a:r>
            <a:r>
              <a:rPr lang="en-US" b="1" baseline="30000" dirty="0" smtClean="0"/>
              <a:t>-</a:t>
            </a:r>
            <a:r>
              <a:rPr lang="en-US" dirty="0" smtClean="0"/>
              <a:t> +  </a:t>
            </a:r>
            <a:r>
              <a:rPr lang="el-GR" b="1" dirty="0" smtClean="0"/>
              <a:t>γ</a:t>
            </a:r>
            <a:endParaRPr lang="en-US" b="1" dirty="0" smtClean="0"/>
          </a:p>
          <a:p>
            <a:pPr marL="342900" indent="-342900"/>
            <a:r>
              <a:rPr lang="en-US" b="1" dirty="0" smtClean="0"/>
              <a:t>                                        </a:t>
            </a:r>
            <a:r>
              <a:rPr lang="en-US" b="1" dirty="0" smtClean="0">
                <a:sym typeface="Wingdings 3"/>
              </a:rPr>
              <a:t></a:t>
            </a:r>
            <a:r>
              <a:rPr lang="en-US" b="1" dirty="0" smtClean="0"/>
              <a:t>    H</a:t>
            </a:r>
            <a:r>
              <a:rPr lang="en-US" b="1" baseline="30000" dirty="0" smtClean="0"/>
              <a:t>-</a:t>
            </a:r>
            <a:r>
              <a:rPr lang="en-US" dirty="0" smtClean="0"/>
              <a:t>  +  </a:t>
            </a:r>
            <a:r>
              <a:rPr lang="en-US" b="1" dirty="0" smtClean="0"/>
              <a:t>H</a:t>
            </a:r>
            <a:r>
              <a:rPr lang="en-US" dirty="0" smtClean="0"/>
              <a:t>  → 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dirty="0" smtClean="0"/>
              <a:t> +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C00000"/>
                </a:solidFill>
              </a:rPr>
              <a:t>Recombination= Self-Healing!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Irradiation Chemistry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1624" y="1568824"/>
            <a:ext cx="700143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/>
            <a:r>
              <a:rPr lang="en-US" dirty="0" smtClean="0"/>
              <a:t>Recombination is a function of concentration and mobility.  The energy release raises local temperature,  increases mobility and can provide feedback that generates a chain reaction</a:t>
            </a:r>
          </a:p>
          <a:p>
            <a:pPr marL="342900"/>
            <a:r>
              <a:rPr lang="en-US" dirty="0" smtClean="0"/>
              <a:t>                    – </a:t>
            </a:r>
            <a:r>
              <a:rPr lang="en-US" b="1" dirty="0" smtClean="0">
                <a:solidFill>
                  <a:srgbClr val="C00000"/>
                </a:solidFill>
              </a:rPr>
              <a:t>Recombination Flash!</a:t>
            </a:r>
          </a:p>
          <a:p>
            <a:pPr marL="342900"/>
            <a:endParaRPr lang="en-US" dirty="0" smtClean="0">
              <a:solidFill>
                <a:srgbClr val="C00000"/>
              </a:solidFill>
            </a:endParaRPr>
          </a:p>
          <a:p>
            <a:pPr marL="342900"/>
            <a:r>
              <a:rPr lang="en-US" dirty="0" smtClean="0"/>
              <a:t>Indications are that several hours after bombardment there is little free </a:t>
            </a: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dirty="0" smtClean="0"/>
              <a:t> or atomic </a:t>
            </a:r>
            <a:r>
              <a:rPr lang="en-US" b="1" dirty="0" smtClean="0"/>
              <a:t>H</a:t>
            </a:r>
            <a:r>
              <a:rPr lang="en-US" dirty="0" smtClean="0"/>
              <a:t> left.</a:t>
            </a:r>
          </a:p>
          <a:p>
            <a:pPr marL="342900"/>
            <a:endParaRPr lang="en-US" dirty="0" smtClean="0"/>
          </a:p>
          <a:p>
            <a:pPr marL="342900"/>
            <a:r>
              <a:rPr lang="en-US" dirty="0" smtClean="0"/>
              <a:t>Explains why inertial fusion community unable to make polarized </a:t>
            </a:r>
            <a:r>
              <a:rPr lang="en-US" b="1" dirty="0" smtClean="0"/>
              <a:t>T</a:t>
            </a:r>
            <a:r>
              <a:rPr lang="en-US" b="1" baseline="-25000" dirty="0" smtClean="0"/>
              <a:t>2</a:t>
            </a:r>
            <a:r>
              <a:rPr lang="en-US" dirty="0" smtClean="0"/>
              <a:t> pellets and, at least partially, why dynamic polarization efforts have been unsuccessful.</a:t>
            </a:r>
          </a:p>
          <a:p>
            <a:pPr marL="342900"/>
            <a:endParaRPr lang="en-US" dirty="0" smtClean="0"/>
          </a:p>
          <a:p>
            <a:pPr marL="342900"/>
            <a:r>
              <a:rPr lang="en-US" sz="2000" b="1" dirty="0" smtClean="0"/>
              <a:t>Do we see evidence of recombination?     </a:t>
            </a:r>
            <a:r>
              <a:rPr lang="en-US" sz="2000" b="1" dirty="0" smtClean="0">
                <a:solidFill>
                  <a:srgbClr val="0070C0"/>
                </a:solidFill>
              </a:rPr>
              <a:t>Yes!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HDice Collaboration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53" y="1752600"/>
            <a:ext cx="3747247" cy="5423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u="sng" dirty="0" smtClean="0">
                <a:solidFill>
                  <a:srgbClr val="404040"/>
                </a:solidFill>
                <a:latin typeface="Garamond"/>
                <a:cs typeface="Garamond"/>
              </a:rPr>
              <a:t>Jefferson Laboratory</a:t>
            </a:r>
            <a:endParaRPr lang="en-US" sz="2800" u="sng" dirty="0">
              <a:solidFill>
                <a:srgbClr val="404040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967" y="2447365"/>
            <a:ext cx="28238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M. M. Lowry</a:t>
            </a:r>
          </a:p>
          <a:p>
            <a:pPr marL="342900" indent="-342900"/>
            <a:r>
              <a:rPr lang="en-US" dirty="0" smtClean="0"/>
              <a:t>A. M. Sandorfi</a:t>
            </a:r>
          </a:p>
          <a:p>
            <a:pPr marL="342900" indent="-342900"/>
            <a:r>
              <a:rPr lang="en-US" dirty="0" smtClean="0"/>
              <a:t>X. Wei</a:t>
            </a:r>
          </a:p>
          <a:p>
            <a:pPr marL="342900" indent="-342900"/>
            <a:r>
              <a:rPr lang="en-US" dirty="0" smtClean="0"/>
              <a:t>A. Deur</a:t>
            </a:r>
          </a:p>
          <a:p>
            <a:pPr marL="342900" indent="-342900"/>
            <a:r>
              <a:rPr lang="en-US" dirty="0" smtClean="0"/>
              <a:t>T. Kageya</a:t>
            </a:r>
          </a:p>
          <a:p>
            <a:pPr marL="342900" indent="-342900"/>
            <a:r>
              <a:rPr lang="en-US" dirty="0" smtClean="0"/>
              <a:t>C. Bass</a:t>
            </a:r>
          </a:p>
          <a:p>
            <a:pPr marL="342900" indent="-342900"/>
            <a:r>
              <a:rPr lang="en-US" dirty="0" smtClean="0"/>
              <a:t>C. Hanretty</a:t>
            </a:r>
            <a:r>
              <a:rPr lang="en-US" baseline="30000" dirty="0" smtClean="0"/>
              <a:t>1</a:t>
            </a:r>
          </a:p>
          <a:p>
            <a:pPr marL="342900" indent="-342900"/>
            <a:r>
              <a:rPr lang="en-US" dirty="0" smtClean="0"/>
              <a:t>D. Ho</a:t>
            </a:r>
            <a:r>
              <a:rPr lang="en-US" baseline="30000" dirty="0" smtClean="0"/>
              <a:t>2</a:t>
            </a:r>
          </a:p>
          <a:p>
            <a:pPr marL="342900" indent="-342900"/>
            <a:r>
              <a:rPr lang="en-US" dirty="0" smtClean="0"/>
              <a:t>V. Laine</a:t>
            </a:r>
            <a:r>
              <a:rPr lang="en-US" baseline="30000" dirty="0" smtClean="0"/>
              <a:t>3</a:t>
            </a:r>
          </a:p>
          <a:p>
            <a:pPr marL="342900" indent="-342900"/>
            <a:r>
              <a:rPr lang="en-US" dirty="0" smtClean="0"/>
              <a:t>P. Peng</a:t>
            </a:r>
            <a:r>
              <a:rPr lang="en-US" baseline="30000" dirty="0" smtClean="0"/>
              <a:t>1</a:t>
            </a:r>
          </a:p>
          <a:p>
            <a:pPr marL="342900" indent="-34290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5705" y="2294965"/>
            <a:ext cx="169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 D’Angelo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09247" y="1752600"/>
            <a:ext cx="3747247" cy="542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Universita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’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</a:t>
            </a:r>
            <a:r>
              <a:rPr kumimoji="0" lang="en-US" sz="2800" b="0" i="0" u="sng" strike="noStrike" kern="1200" cap="none" spc="0" normalizeH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di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Roma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9247" y="2991970"/>
            <a:ext cx="3747247" cy="5423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James Madison University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4329" y="3561176"/>
            <a:ext cx="175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 S. Whisnant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7506" y="4419600"/>
            <a:ext cx="3084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u="sng" dirty="0" smtClean="0"/>
              <a:t>University of Virginia</a:t>
            </a:r>
          </a:p>
          <a:p>
            <a:pPr marL="342900" indent="-342900">
              <a:buAutoNum type="arabicParenR"/>
            </a:pPr>
            <a:r>
              <a:rPr lang="en-US" u="sng" dirty="0" smtClean="0"/>
              <a:t>Carnegie-Mellon Univer</a:t>
            </a:r>
            <a:r>
              <a:rPr lang="en-US" dirty="0" smtClean="0"/>
              <a:t>sity</a:t>
            </a:r>
          </a:p>
          <a:p>
            <a:pPr marL="342900" indent="-342900">
              <a:buAutoNum type="arabicParenR"/>
            </a:pPr>
            <a:r>
              <a:rPr lang="en-US" u="sng" dirty="0" err="1" smtClean="0"/>
              <a:t>Blaise</a:t>
            </a:r>
            <a:r>
              <a:rPr lang="en-US" u="sng" dirty="0" smtClean="0"/>
              <a:t> Pascal University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Ebeam Energy Deposit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8" name="Picture 7" descr="HDiceLogEntry39965f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" y="1641348"/>
            <a:ext cx="8183880" cy="357530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392707" y="2814920"/>
            <a:ext cx="1228164" cy="2734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20871" y="5395264"/>
            <a:ext cx="259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temperature rises as atomic </a:t>
            </a:r>
          </a:p>
          <a:p>
            <a:r>
              <a:rPr lang="en-US" sz="1600" b="1" dirty="0" smtClean="0"/>
              <a:t>concentration builds up 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457200" y="5038165"/>
            <a:ext cx="1088764" cy="178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97516" y="1453770"/>
            <a:ext cx="713872" cy="787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6383" y="1263749"/>
            <a:ext cx="124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 nA current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Ebeam Energy Deposit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4" name="Picture 3" descr="HDiceLogEntry39973f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7638"/>
            <a:ext cx="8229600" cy="35707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061883" y="2725271"/>
            <a:ext cx="1299883" cy="2429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61766" y="5024734"/>
            <a:ext cx="5549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15 mK drop out of 100 mK =&gt; ~85% of energy is recombination,</a:t>
            </a:r>
          </a:p>
          <a:p>
            <a:r>
              <a:rPr lang="en-US" sz="1600" b="1" dirty="0" smtClean="0"/>
              <a:t>implies ~14 (not 5) atoms per ion pair,</a:t>
            </a:r>
          </a:p>
          <a:p>
            <a:r>
              <a:rPr lang="en-US" sz="1600" b="1" dirty="0" smtClean="0"/>
              <a:t>agrees with ESR measurements on solid tritium (x3)</a:t>
            </a:r>
            <a:endParaRPr lang="en-US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213413" y="1649506"/>
            <a:ext cx="555811" cy="197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0588" y="1417638"/>
            <a:ext cx="2025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Recombination Flash!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Ebeam Energy Deposit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6" name="Picture 5" descr="HDiceLogEntry39975f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28" y="1643634"/>
            <a:ext cx="8238744" cy="357073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831977" y="1797522"/>
            <a:ext cx="502023" cy="6050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73271" y="4249271"/>
            <a:ext cx="860611" cy="206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35084" y="1489745"/>
            <a:ext cx="2025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Recombination Flash!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3882" y="4301570"/>
            <a:ext cx="2245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some mixture out of IBC</a:t>
            </a:r>
          </a:p>
          <a:p>
            <a:r>
              <a:rPr lang="en-US" sz="1600" b="1" dirty="0" smtClean="0"/>
              <a:t>(note zero suppression)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Summary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4683" y="1264024"/>
            <a:ext cx="582705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/>
              <a:t>Permanent radiation damage does not appear to be a major  limitation, </a:t>
            </a:r>
            <a:r>
              <a:rPr lang="en-US" b="1" dirty="0" smtClean="0"/>
              <a:t>yet</a:t>
            </a:r>
            <a:r>
              <a:rPr lang="en-US" dirty="0" smtClean="0"/>
              <a:t>. </a:t>
            </a:r>
          </a:p>
          <a:p>
            <a:pPr marL="342900" indent="-342900"/>
            <a:r>
              <a:rPr lang="en-US" dirty="0" smtClean="0"/>
              <a:t>          </a:t>
            </a:r>
            <a:r>
              <a:rPr lang="en-US" sz="1400" dirty="0" smtClean="0"/>
              <a:t>85% of energy in recombination </a:t>
            </a:r>
          </a:p>
          <a:p>
            <a:pPr marL="342900" indent="-342900"/>
            <a:r>
              <a:rPr lang="en-US" sz="1400" dirty="0" smtClean="0"/>
              <a:t>              =&gt; 3x10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 molecules/s =&gt;1. 3x10</a:t>
            </a:r>
            <a:r>
              <a:rPr lang="en-US" sz="1400" baseline="30000" dirty="0" smtClean="0"/>
              <a:t>20</a:t>
            </a:r>
            <a:r>
              <a:rPr lang="en-US" sz="1400" dirty="0" smtClean="0"/>
              <a:t> /12 hr</a:t>
            </a:r>
          </a:p>
          <a:p>
            <a:pPr marL="342900" indent="-342900"/>
            <a:r>
              <a:rPr lang="en-US" sz="1400" dirty="0" smtClean="0"/>
              <a:t>              1/3 mole HD target =&gt; 6x10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new/old</a:t>
            </a:r>
          </a:p>
          <a:p>
            <a:pPr marL="342900" indent="-342900"/>
            <a:r>
              <a:rPr lang="en-US" sz="1400" dirty="0" smtClean="0"/>
              <a:t>               naïve estimate: 3/16 ortho-H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, 1/12 para-D</a:t>
            </a:r>
            <a:r>
              <a:rPr lang="en-US" sz="1400" baseline="-25000" dirty="0" smtClean="0"/>
              <a:t>2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Target  geometry and Raster parameters need to be optimized for cooling in this temperature regime.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Need to have a higher holding field, hopefully 1.25 T.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Need to test eliminating hyper fine interaction with stretched angular momentum state.</a:t>
            </a:r>
          </a:p>
          <a:p>
            <a:pPr marL="342900" indent="-342900"/>
            <a:endParaRPr lang="en-US" dirty="0" smtClean="0"/>
          </a:p>
          <a:p>
            <a:pPr marL="342900"/>
            <a:r>
              <a:rPr lang="en-US" dirty="0" smtClean="0"/>
              <a:t>Plan is to continue development and testing at a new accelerator test facility that will provide 5-10 MeV electron beams to our targets.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Planned Test Facility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4" name="Picture 3" descr="InjectorTestFacil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4" y="1573299"/>
            <a:ext cx="7315200" cy="3752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eHDpolarization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40773" y="1551703"/>
            <a:ext cx="4572000" cy="32042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HDice Overview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81953"/>
            <a:ext cx="394447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Brute force polarization of solid HD</a:t>
            </a:r>
          </a:p>
          <a:p>
            <a:r>
              <a:rPr lang="en-US" sz="1600" dirty="0" smtClean="0"/>
              <a:t>    at 15 Tesla and 15-10 mK in DF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T1 switch with small (~10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    impurity of o-H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p-D</a:t>
            </a:r>
            <a:r>
              <a:rPr lang="en-US" sz="1600" baseline="-25000" dirty="0" smtClean="0"/>
              <a:t>2</a:t>
            </a:r>
          </a:p>
          <a:p>
            <a:r>
              <a:rPr lang="en-US" sz="1600" dirty="0" smtClean="0"/>
              <a:t>            – see talk by Whisnant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Initially polarize o-H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p-D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, they</a:t>
            </a:r>
          </a:p>
          <a:p>
            <a:r>
              <a:rPr lang="en-US" sz="1600" dirty="0" smtClean="0"/>
              <a:t>   spin exchange and polarize HD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Wait for o-H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(6.3 days) and</a:t>
            </a:r>
          </a:p>
          <a:p>
            <a:r>
              <a:rPr lang="en-US" sz="1600" dirty="0" smtClean="0"/>
              <a:t>     p-D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(18.6 days) to decay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Frozen spin, remove from DF,</a:t>
            </a:r>
          </a:p>
          <a:p>
            <a:r>
              <a:rPr lang="en-US" sz="1600" dirty="0" smtClean="0"/>
              <a:t>    load into in-beam cryostat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Option to do RF transitions</a:t>
            </a:r>
          </a:p>
          <a:p>
            <a:r>
              <a:rPr lang="en-US" sz="1600" dirty="0" smtClean="0"/>
              <a:t>    to rotate and transfer spin</a:t>
            </a:r>
          </a:p>
          <a:p>
            <a:r>
              <a:rPr lang="en-US" sz="1600" dirty="0" smtClean="0"/>
              <a:t>                 – see talk by Wei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44354" y="2637112"/>
            <a:ext cx="1219200" cy="3686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70153" y="2329335"/>
            <a:ext cx="948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15T/10mK</a:t>
            </a:r>
            <a:endParaRPr lang="en-US" sz="1400" b="1" dirty="0"/>
          </a:p>
        </p:txBody>
      </p:sp>
      <p:cxnSp>
        <p:nvCxnSpPr>
          <p:cNvPr id="16" name="Straight Arrow Connector 15"/>
          <p:cNvCxnSpPr>
            <a:stCxn id="18" idx="1"/>
          </p:cNvCxnSpPr>
          <p:nvPr/>
        </p:nvCxnSpPr>
        <p:spPr>
          <a:xfrm flipH="1" flipV="1">
            <a:off x="6633885" y="2199347"/>
            <a:ext cx="573740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07625" y="2199346"/>
            <a:ext cx="92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H</a:t>
            </a:r>
            <a:r>
              <a:rPr lang="en-US" sz="1400" b="1" dirty="0" smtClean="0"/>
              <a:t>=91%</a:t>
            </a:r>
            <a:endParaRPr lang="en-US" sz="14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633884" y="2713329"/>
            <a:ext cx="573741" cy="729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07625" y="2559440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D</a:t>
            </a:r>
            <a:r>
              <a:rPr lang="en-US" sz="1400" b="1" dirty="0" smtClean="0"/>
              <a:t>=30%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153914" y="343065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r>
              <a:rPr lang="en-US" sz="1400" b="1" baseline="-25000" dirty="0" smtClean="0"/>
              <a:t>D</a:t>
            </a:r>
            <a:r>
              <a:rPr lang="en-US" sz="1400" b="1" dirty="0" smtClean="0"/>
              <a:t>=7%</a:t>
            </a:r>
            <a:endParaRPr lang="en-US" sz="1400" b="1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28267" y="3738427"/>
            <a:ext cx="1035287" cy="332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HDice In-Beam Cryostat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12" name="Content Placeholder 11" descr="IBCrefrigeratorP4170010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597" y="1417638"/>
            <a:ext cx="751480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2567" b="6284"/>
          <a:stretch>
            <a:fillRect/>
          </a:stretch>
        </p:blipFill>
        <p:spPr bwMode="auto">
          <a:xfrm>
            <a:off x="1392114" y="1586219"/>
            <a:ext cx="6427470" cy="425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HDice Target</a:t>
            </a:r>
            <a:endParaRPr lang="en-US" sz="3600" dirty="0">
              <a:latin typeface="Trajan Pro"/>
              <a:cs typeface="Traja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EnergyLossFi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914400"/>
            <a:ext cx="48006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Ebeam Energy Deposit</a:t>
            </a:r>
            <a:endParaRPr lang="en-US" sz="3600" dirty="0">
              <a:latin typeface="Trajan Pro"/>
              <a:cs typeface="Traja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459506"/>
            <a:ext cx="2565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Note:  1 MeV/e- = 1 mW/nA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Mixing Chamber Temperature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7" name="Picture 6" descr="eTest1current.jpg"/>
          <p:cNvPicPr>
            <a:picLocks noChangeAspect="1"/>
          </p:cNvPicPr>
          <p:nvPr/>
        </p:nvPicPr>
        <p:blipFill>
          <a:blip r:embed="rId4"/>
          <a:srcRect t="57901"/>
          <a:stretch>
            <a:fillRect/>
          </a:stretch>
        </p:blipFill>
        <p:spPr>
          <a:xfrm>
            <a:off x="1969008" y="4198134"/>
            <a:ext cx="5394960" cy="1276493"/>
          </a:xfrm>
          <a:prstGeom prst="rect">
            <a:avLst/>
          </a:prstGeom>
        </p:spPr>
      </p:pic>
      <p:pic>
        <p:nvPicPr>
          <p:cNvPr id="8" name="Picture 7" descr="eTest1mixer1.jpg"/>
          <p:cNvPicPr>
            <a:picLocks noChangeAspect="1"/>
          </p:cNvPicPr>
          <p:nvPr/>
        </p:nvPicPr>
        <p:blipFill>
          <a:blip r:embed="rId5"/>
          <a:srcRect b="16095"/>
          <a:stretch>
            <a:fillRect/>
          </a:stretch>
        </p:blipFill>
        <p:spPr>
          <a:xfrm>
            <a:off x="1911724" y="1604906"/>
            <a:ext cx="5303520" cy="2593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9671" y="2492188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2.0 mW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68125" y="2076689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3.9 mW</a:t>
            </a:r>
            <a:endParaRPr lang="en-US" sz="1400" b="1" dirty="0"/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>
            <a:off x="4022148" y="2799965"/>
            <a:ext cx="413731" cy="3287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</p:cNvCxnSpPr>
          <p:nvPr/>
        </p:nvCxnSpPr>
        <p:spPr>
          <a:xfrm flipH="1">
            <a:off x="5068127" y="2384466"/>
            <a:ext cx="382475" cy="17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37122" y="4290065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0.5 nA</a:t>
            </a:r>
            <a:endParaRPr lang="en-US" sz="1400" b="1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 flipH="1">
            <a:off x="5405720" y="4597842"/>
            <a:ext cx="461781" cy="99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39788" y="4436259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(not real)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Thermal Conduction</a:t>
            </a:r>
            <a:endParaRPr lang="en-US" sz="3600" dirty="0">
              <a:latin typeface="Trajan Pro"/>
              <a:cs typeface="Trajan Pro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1577788"/>
          <a:ext cx="6096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62218"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Temperature [K]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Al [m‐K/W]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HD [m‐K/W]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Kapitza [m</a:t>
                      </a:r>
                      <a:r>
                        <a:rPr lang="pl-PL" sz="1200" baseline="30000" dirty="0" smtClean="0"/>
                        <a:t>2</a:t>
                      </a:r>
                      <a:r>
                        <a:rPr lang="pl-PL" sz="1200" dirty="0" smtClean="0"/>
                        <a:t>‐K/W] 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0.00208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1.14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0.00095 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0.200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0.00833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71.3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0.0608 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0.020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0.0833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71250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60.8 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16942" y="1208456"/>
            <a:ext cx="21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Thermal Resistivities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524000" y="3048000"/>
          <a:ext cx="6096000" cy="86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8806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Kapitza</a:t>
                      </a:r>
                      <a:endParaRPr lang="en-US" sz="1200" dirty="0"/>
                    </a:p>
                  </a:txBody>
                  <a:tcPr/>
                </a:tc>
              </a:tr>
              <a:tr h="2880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Area [m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1.1x10</a:t>
                      </a:r>
                      <a:r>
                        <a:rPr lang="en-US" sz="1200" baseline="30000" dirty="0" smtClean="0"/>
                        <a:t>-6</a:t>
                      </a: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5.7x10</a:t>
                      </a:r>
                      <a:r>
                        <a:rPr lang="en-US" sz="1200" baseline="30000" dirty="0" smtClean="0"/>
                        <a:t>-3</a:t>
                      </a: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5.7x10</a:t>
                      </a:r>
                      <a:r>
                        <a:rPr lang="en-US" sz="1200" baseline="30000" dirty="0" smtClean="0"/>
                        <a:t>-3</a:t>
                      </a:r>
                      <a:endParaRPr lang="en-US" sz="1200" baseline="0" dirty="0" smtClean="0"/>
                    </a:p>
                  </a:txBody>
                  <a:tcPr/>
                </a:tc>
              </a:tr>
              <a:tr h="2880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2.2x10</a:t>
                      </a:r>
                      <a:r>
                        <a:rPr lang="en-US" sz="1200" baseline="30000" dirty="0" smtClean="0"/>
                        <a:t>-4</a:t>
                      </a: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--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61055" y="2687615"/>
            <a:ext cx="600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smtClean="0"/>
              <a:t>Characteristic Geometry – </a:t>
            </a:r>
            <a:r>
              <a:rPr lang="en-US" sz="1200" b="1" dirty="0" smtClean="0"/>
              <a:t>960 38-micron wires in 15mm dia. x 50mm long cell</a:t>
            </a:r>
            <a:endParaRPr lang="en-US" sz="1200" dirty="0" smtClean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524000" y="4249271"/>
          <a:ext cx="6096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62218"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Temperature [K]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Al [K/W]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HD [K/W]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Kapitza [K/W] 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95.2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0.044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0.165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0.200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2.77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10.57 </a:t>
                      </a:r>
                      <a:endParaRPr lang="en-US" sz="1200" dirty="0"/>
                    </a:p>
                  </a:txBody>
                  <a:tcPr/>
                </a:tc>
              </a:tr>
              <a:tr h="26221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0.020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3810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2770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10570 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69342" y="3912204"/>
            <a:ext cx="212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Thermal Resistances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61055" y="5523166"/>
            <a:ext cx="2664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Al:  Woodcraft, Cryogenics </a:t>
            </a:r>
            <a:r>
              <a:rPr lang="en-US" sz="1200" b="1" dirty="0" smtClean="0"/>
              <a:t>45</a:t>
            </a:r>
            <a:r>
              <a:rPr lang="en-US" sz="1200" dirty="0" smtClean="0"/>
              <a:t>(2005)626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61055" y="5800165"/>
            <a:ext cx="3247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HD:  Constable &amp; Gaines, Phys Rev </a:t>
            </a:r>
            <a:r>
              <a:rPr lang="en-US" sz="1200" b="1" dirty="0" smtClean="0"/>
              <a:t>B8</a:t>
            </a:r>
            <a:r>
              <a:rPr lang="en-US" sz="1200" dirty="0" smtClean="0"/>
              <a:t>(1973)3966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rajan Pro"/>
                <a:cs typeface="Trajan Pro"/>
              </a:rPr>
              <a:t>Target Temperature</a:t>
            </a:r>
            <a:endParaRPr lang="en-US" sz="3600" dirty="0">
              <a:latin typeface="Trajan Pro"/>
              <a:cs typeface="Trajan Pro"/>
            </a:endParaRPr>
          </a:p>
        </p:txBody>
      </p:sp>
      <p:pic>
        <p:nvPicPr>
          <p:cNvPr id="8" name="Picture 7" descr="HDbeamUniform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5" y="1417638"/>
            <a:ext cx="7315200" cy="391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resentation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JLabPresentation_1</Template>
  <TotalTime>15135</TotalTime>
  <Words>1235</Words>
  <Application>Microsoft Office PowerPoint</Application>
  <PresentationFormat>On-screen Show (4:3)</PresentationFormat>
  <Paragraphs>257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JLabPresentation_1</vt:lpstr>
      <vt:lpstr>Slide 1</vt:lpstr>
      <vt:lpstr>HDice Collaboration</vt:lpstr>
      <vt:lpstr>HDice Overview</vt:lpstr>
      <vt:lpstr>HDice In-Beam Cryostat</vt:lpstr>
      <vt:lpstr>HDice Target</vt:lpstr>
      <vt:lpstr>Ebeam Energy Deposit</vt:lpstr>
      <vt:lpstr>Mixing Chamber Temperature</vt:lpstr>
      <vt:lpstr>Thermal Conduction</vt:lpstr>
      <vt:lpstr>Target Temperature</vt:lpstr>
      <vt:lpstr>Rastered Temperature for Test</vt:lpstr>
      <vt:lpstr>Future Rastered Temperature</vt:lpstr>
      <vt:lpstr>NMR Measurements</vt:lpstr>
      <vt:lpstr>NMR Measurements</vt:lpstr>
      <vt:lpstr>NMR Measurements</vt:lpstr>
      <vt:lpstr>Depolarization Mechanisms</vt:lpstr>
      <vt:lpstr>Depolarization Mechanisms</vt:lpstr>
      <vt:lpstr>Irradiation Chemistry</vt:lpstr>
      <vt:lpstr>Irradiation Chemistry</vt:lpstr>
      <vt:lpstr>Irradiation Chemistry</vt:lpstr>
      <vt:lpstr>Ebeam Energy Deposit</vt:lpstr>
      <vt:lpstr>Ebeam Energy Deposit</vt:lpstr>
      <vt:lpstr>Ebeam Energy Deposit</vt:lpstr>
      <vt:lpstr>Summary</vt:lpstr>
      <vt:lpstr>Planned Test Facility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Lowry</dc:creator>
  <cp:lastModifiedBy>Michael Lowry</cp:lastModifiedBy>
  <cp:revision>343</cp:revision>
  <dcterms:created xsi:type="dcterms:W3CDTF">2013-08-16T14:25:59Z</dcterms:created>
  <dcterms:modified xsi:type="dcterms:W3CDTF">2013-09-06T17:27:22Z</dcterms:modified>
</cp:coreProperties>
</file>