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3" r:id="rId2"/>
  </p:sldMasterIdLst>
  <p:notesMasterIdLst>
    <p:notesMasterId r:id="rId30"/>
  </p:notesMasterIdLst>
  <p:sldIdLst>
    <p:sldId id="280" r:id="rId3"/>
    <p:sldId id="266" r:id="rId4"/>
    <p:sldId id="296" r:id="rId5"/>
    <p:sldId id="273" r:id="rId6"/>
    <p:sldId id="299" r:id="rId7"/>
    <p:sldId id="271" r:id="rId8"/>
    <p:sldId id="274" r:id="rId9"/>
    <p:sldId id="261" r:id="rId10"/>
    <p:sldId id="267" r:id="rId11"/>
    <p:sldId id="269" r:id="rId12"/>
    <p:sldId id="284" r:id="rId13"/>
    <p:sldId id="294" r:id="rId14"/>
    <p:sldId id="268" r:id="rId15"/>
    <p:sldId id="272" r:id="rId16"/>
    <p:sldId id="275" r:id="rId17"/>
    <p:sldId id="304" r:id="rId18"/>
    <p:sldId id="287" r:id="rId19"/>
    <p:sldId id="281" r:id="rId20"/>
    <p:sldId id="279" r:id="rId21"/>
    <p:sldId id="301" r:id="rId22"/>
    <p:sldId id="295" r:id="rId23"/>
    <p:sldId id="290" r:id="rId24"/>
    <p:sldId id="288" r:id="rId25"/>
    <p:sldId id="292" r:id="rId26"/>
    <p:sldId id="283" r:id="rId27"/>
    <p:sldId id="289" r:id="rId28"/>
    <p:sldId id="285" r:id="rId29"/>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7FB"/>
    <a:srgbClr val="FFFFCC"/>
    <a:srgbClr val="FFFF99"/>
    <a:srgbClr val="0F0498"/>
    <a:srgbClr val="F8A15A"/>
    <a:srgbClr val="706146"/>
    <a:srgbClr val="482F0B"/>
    <a:srgbClr val="9BA3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6770" autoAdjust="0"/>
  </p:normalViewPr>
  <p:slideViewPr>
    <p:cSldViewPr snapToGrid="0" snapToObjects="1">
      <p:cViewPr>
        <p:scale>
          <a:sx n="70" d="100"/>
          <a:sy n="70" d="100"/>
        </p:scale>
        <p:origin x="-300" y="-72"/>
      </p:cViewPr>
      <p:guideLst>
        <p:guide orient="horz" pos="2160"/>
        <p:guide pos="2880"/>
      </p:guideLst>
    </p:cSldViewPr>
  </p:slideViewPr>
  <p:outlineViewPr>
    <p:cViewPr>
      <p:scale>
        <a:sx n="33" d="100"/>
        <a:sy n="33" d="100"/>
      </p:scale>
      <p:origin x="7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D648AEB6-9C1C-EC43-8189-1291B77981B3}" type="datetimeFigureOut">
              <a:rPr lang="en-US" smtClean="0"/>
              <a:pPr/>
              <a:t>9/9/2013</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F065143A-B4CA-1349-97A1-6A16D099A47D}" type="slidenum">
              <a:rPr lang="en-US" smtClean="0"/>
              <a:pPr/>
              <a:t>‹#›</a:t>
            </a:fld>
            <a:endParaRPr lang="en-US"/>
          </a:p>
        </p:txBody>
      </p:sp>
    </p:spTree>
    <p:extLst>
      <p:ext uri="{BB962C8B-B14F-4D97-AF65-F5344CB8AC3E}">
        <p14:creationId xmlns:p14="http://schemas.microsoft.com/office/powerpoint/2010/main" val="2470189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Page</a:t>
            </a:r>
            <a:endParaRPr lang="en-US" dirty="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smtClean="0"/>
              </a:p>
            </p:txBody>
          </p:sp>
        </mc:Choice>
        <mc:Fallback xmlns="">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With a proper choice of quadrupole strengths, the</a:t>
                </a:r>
                <a:r>
                  <a:rPr lang="en-US" baseline="0" dirty="0" smtClean="0"/>
                  <a:t> 4x4 transport matrix for the whole block (half sole. + insert + half sole.) is block </a:t>
                </a:r>
                <a:r>
                  <a:rPr lang="en-US" baseline="0" dirty="0" err="1" smtClean="0"/>
                  <a:t>diagonalized</a:t>
                </a:r>
                <a:r>
                  <a:rPr lang="en-US" baseline="0" dirty="0" smtClean="0"/>
                  <a:t>. The chosen one uses 5 quadrupoles and arranges in a symmetric way (3 families).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The lattice was also optimized by suppressing the dispersion only inside of dipoles sets in the spin rotator, without leaking to the solenoids. This will </a:t>
                </a:r>
                <a:r>
                  <a:rPr lang="en-US" baseline="0" dirty="0" smtClean="0"/>
                  <a:t>significantly reduce </a:t>
                </a:r>
                <a:r>
                  <a:rPr lang="en-US" baseline="0" dirty="0" smtClean="0"/>
                  <a:t>the depolarization </a:t>
                </a:r>
                <a:r>
                  <a:rPr lang="en-US" baseline="0" dirty="0" smtClean="0"/>
                  <a:t>effect to spin-orbit coupling function </a:t>
                </a:r>
                <a:r>
                  <a:rPr lang="en-US" i="0" smtClean="0">
                    <a:latin typeface="Cambria Math"/>
                    <a:cs typeface="Times New Roman" pitchFamily="18" charset="0"/>
                  </a:rPr>
                  <a:t>(</a:t>
                </a:r>
                <a:r>
                  <a:rPr lang="en-US" i="0">
                    <a:latin typeface="Cambria Math"/>
                    <a:ea typeface="Cambria Math"/>
                    <a:cs typeface="Times New Roman" pitchFamily="18" charset="0"/>
                  </a:rPr>
                  <a:t>𝜕𝑛 ̂</a:t>
                </a:r>
                <a:r>
                  <a:rPr lang="en-US" i="0" smtClean="0">
                    <a:latin typeface="Cambria Math"/>
                    <a:ea typeface="Cambria Math"/>
                    <a:cs typeface="Times New Roman" pitchFamily="18" charset="0"/>
                  </a:rPr>
                  <a:t>)/</a:t>
                </a:r>
                <a:r>
                  <a:rPr lang="en-US" i="0">
                    <a:latin typeface="Cambria Math"/>
                    <a:ea typeface="Cambria Math"/>
                    <a:cs typeface="Times New Roman" pitchFamily="18" charset="0"/>
                  </a:rPr>
                  <a:t>𝜕𝛿</a:t>
                </a:r>
                <a:r>
                  <a:rPr lang="en-US" baseline="0" dirty="0" smtClean="0"/>
                  <a:t> through the </a:t>
                </a:r>
                <a:r>
                  <a:rPr lang="en-US" baseline="0" dirty="0" smtClean="0"/>
                  <a:t>synchrotron </a:t>
                </a:r>
                <a:r>
                  <a:rPr lang="en-US" baseline="0" dirty="0" smtClean="0"/>
                  <a:t>motion inside of the solenoids, and consequent demanding in the spin matching</a:t>
                </a:r>
                <a:endParaRPr lang="en-US" dirty="0" smtClean="0"/>
              </a:p>
            </p:txBody>
          </p:sp>
        </mc:Fallback>
      </mc:AlternateContent>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algn="just"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Interior</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Interior</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gn="just">
              <a:buFont typeface="Arial"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Page</a:t>
            </a:r>
            <a:endParaRPr lang="en-US" dirty="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Interior</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230955" indent="-230955" algn="just">
                  <a:buFont typeface="+mj-lt"/>
                  <a:buAutoNum type="arabicPeriod"/>
                </a:pPr>
                <a:endParaRPr lang="en-US" dirty="0"/>
              </a:p>
            </p:txBody>
          </p:sp>
        </mc:Choice>
        <mc:Fallback xmlns="">
          <p:sp>
            <p:nvSpPr>
              <p:cNvPr id="3" name="Notes Placeholder 2"/>
              <p:cNvSpPr>
                <a:spLocks noGrp="1"/>
              </p:cNvSpPr>
              <p:nvPr>
                <p:ph type="body" idx="1"/>
              </p:nvPr>
            </p:nvSpPr>
            <p:spPr/>
            <p:txBody>
              <a:bodyPr>
                <a:normAutofit/>
              </a:bodyPr>
              <a:lstStyle/>
              <a:p>
                <a:pPr marL="228600" indent="-228600" algn="just">
                  <a:buFont typeface="+mj-lt"/>
                  <a:buAutoNum type="arabicPeriod"/>
                </a:pPr>
                <a:r>
                  <a:rPr lang="en-US" baseline="0" dirty="0" smtClean="0"/>
                  <a:t>We understand those terminologies of electron polarization quantitatively. Now we need to describe (or estimate) the electron polarization quantitatively. </a:t>
                </a:r>
                <a:r>
                  <a:rPr lang="en-US" dirty="0" smtClean="0"/>
                  <a:t>Two</a:t>
                </a:r>
                <a:r>
                  <a:rPr lang="en-US" baseline="0" dirty="0" smtClean="0"/>
                  <a:t> classes of computer algorithm for estimating the equilibrium polarization and lifetime: </a:t>
                </a:r>
                <a:r>
                  <a:rPr lang="en-US" baseline="0" dirty="0" err="1" smtClean="0"/>
                  <a:t>i</a:t>
                </a:r>
                <a:r>
                  <a:rPr lang="en-US" baseline="0" dirty="0" smtClean="0"/>
                  <a:t>) methods on evaluating </a:t>
                </a:r>
                <a:r>
                  <a:rPr lang="en-US" i="0" smtClean="0">
                    <a:latin typeface="Cambria Math"/>
                    <a:cs typeface="Times New Roman" pitchFamily="18" charset="0"/>
                  </a:rPr>
                  <a:t>(</a:t>
                </a:r>
                <a:r>
                  <a:rPr lang="en-US" i="0">
                    <a:latin typeface="Cambria Math"/>
                    <a:ea typeface="Cambria Math"/>
                    <a:cs typeface="Times New Roman" pitchFamily="18" charset="0"/>
                  </a:rPr>
                  <a:t>𝜕𝑛 ̂</a:t>
                </a:r>
                <a:r>
                  <a:rPr lang="en-US" i="0" smtClean="0">
                    <a:latin typeface="Cambria Math"/>
                    <a:ea typeface="Cambria Math"/>
                    <a:cs typeface="Times New Roman" pitchFamily="18" charset="0"/>
                  </a:rPr>
                  <a:t>)/</a:t>
                </a:r>
                <a:r>
                  <a:rPr lang="en-US" i="0">
                    <a:latin typeface="Cambria Math"/>
                    <a:ea typeface="Cambria Math"/>
                    <a:cs typeface="Times New Roman" pitchFamily="18" charset="0"/>
                  </a:rPr>
                  <a:t>𝜕𝛿</a:t>
                </a:r>
                <a:r>
                  <a:rPr lang="en-US" dirty="0" smtClean="0"/>
                  <a:t> in the D-K formula given the</a:t>
                </a:r>
                <a:r>
                  <a:rPr lang="en-US" baseline="0" dirty="0" smtClean="0"/>
                  <a:t> ring layout and magnet strengths; ii) algorithm using Monte-Carlo tracking. </a:t>
                </a:r>
              </a:p>
              <a:p>
                <a:pPr marL="228600" indent="-228600" algn="just">
                  <a:buFont typeface="+mj-lt"/>
                  <a:buAutoNum type="arabicPeriod"/>
                </a:pPr>
                <a:r>
                  <a:rPr lang="en-US" baseline="0" dirty="0" smtClean="0"/>
                  <a:t>Class </a:t>
                </a:r>
                <a:r>
                  <a:rPr lang="en-US" baseline="0" dirty="0" err="1" smtClean="0"/>
                  <a:t>i</a:t>
                </a:r>
                <a:r>
                  <a:rPr lang="en-US" baseline="0" dirty="0" smtClean="0"/>
                  <a:t>) methods are further divided according the degree of linearization of the spin and orbit motion, SLIM family (linearization of orbital and pin motion), SMILE (linearized orbital motion but nonlinear spin motion), SPRINT (linearized orbital motion but nonlinear spin motion).  Here I briefly introduce the SLIM algorithm created by Dr. Alex Chao and Dr. Desmond Barber, which is used widely for the estimation of electron polarization under the linearization scale for the first step of polarization studies, of course here for MEIC.</a:t>
                </a:r>
                <a:endParaRPr lang="en-US" dirty="0"/>
              </a:p>
            </p:txBody>
          </p:sp>
        </mc:Fallback>
      </mc:AlternateContent>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230955" indent="-230955">
                  <a:buFont typeface="+mj-lt"/>
                  <a:buAutoNum type="arabicPeriod"/>
                </a:pPr>
                <a:endParaRPr lang="en-US" dirty="0"/>
              </a:p>
            </p:txBody>
          </p:sp>
        </mc:Choice>
        <mc:Fallback xmlns="">
          <p:sp>
            <p:nvSpPr>
              <p:cNvPr id="3" name="Notes Placeholder 2"/>
              <p:cNvSpPr>
                <a:spLocks noGrp="1"/>
              </p:cNvSpPr>
              <p:nvPr>
                <p:ph type="body" idx="1"/>
              </p:nvPr>
            </p:nvSpPr>
            <p:spPr/>
            <p:txBody>
              <a:bodyPr>
                <a:normAutofit/>
              </a:bodyPr>
              <a:lstStyle/>
              <a:p>
                <a:pPr marL="228600" indent="-228600">
                  <a:buFont typeface="+mj-lt"/>
                  <a:buAutoNum type="arabicPeriod"/>
                </a:pPr>
                <a:r>
                  <a:rPr lang="en-US" sz="1200" dirty="0" smtClean="0">
                    <a:cs typeface="Times New Roman" pitchFamily="18" charset="0"/>
                  </a:rPr>
                  <a:t>The </a:t>
                </a:r>
                <a:r>
                  <a:rPr lang="en-US" sz="1200" b="0" i="0" smtClean="0">
                    <a:latin typeface="Cambria Math"/>
                    <a:cs typeface="Times New Roman" pitchFamily="18" charset="0"/>
                  </a:rPr>
                  <a:t>𝑣</a:t>
                </a:r>
                <a:r>
                  <a:rPr lang="en-US" sz="1200" b="0" i="0">
                    <a:latin typeface="Cambria Math"/>
                    <a:cs typeface="Times New Roman" pitchFamily="18" charset="0"/>
                  </a:rPr>
                  <a:t> ⃑</a:t>
                </a:r>
                <a:r>
                  <a:rPr lang="en-US" sz="1200" b="0" i="0" smtClean="0">
                    <a:latin typeface="Cambria Math"/>
                    <a:cs typeface="Times New Roman" pitchFamily="18" charset="0"/>
                  </a:rPr>
                  <a:t>_</a:t>
                </a:r>
                <a:r>
                  <a:rPr lang="en-US" sz="1200" i="0">
                    <a:latin typeface="Cambria Math"/>
                    <a:cs typeface="Times New Roman" pitchFamily="18" charset="0"/>
                  </a:rPr>
                  <a:t>𝑘</a:t>
                </a:r>
                <a:r>
                  <a:rPr lang="en-US" dirty="0" smtClean="0"/>
                  <a:t> are the eigenvectors</a:t>
                </a:r>
                <a:r>
                  <a:rPr lang="en-US" baseline="0" dirty="0" smtClean="0"/>
                  <a:t> for orbital motion with </a:t>
                </a:r>
                <a:r>
                  <a:rPr lang="en-US" baseline="0" dirty="0" err="1" smtClean="0"/>
                  <a:t>eigenvaluesof</a:t>
                </a:r>
                <a:r>
                  <a:rPr lang="en-US" baseline="0" dirty="0" smtClean="0"/>
                  <a:t> </a:t>
                </a:r>
                <a:r>
                  <a:rPr lang="en-US" sz="1200" i="0" smtClean="0">
                    <a:latin typeface="Cambria Math"/>
                    <a:ea typeface="Cambria Math"/>
                    <a:cs typeface="Times New Roman" pitchFamily="18" charset="0"/>
                  </a:rPr>
                  <a:t>𝜆_</a:t>
                </a:r>
                <a:r>
                  <a:rPr lang="en-US" sz="1200" b="0" i="0" smtClean="0">
                    <a:latin typeface="Cambria Math"/>
                    <a:cs typeface="Times New Roman" pitchFamily="18" charset="0"/>
                  </a:rPr>
                  <a:t>𝑘=𝑒^(−𝑖2</a:t>
                </a:r>
                <a:r>
                  <a:rPr lang="en-US" sz="1200" b="0" i="0" smtClean="0">
                    <a:latin typeface="Cambria Math"/>
                    <a:ea typeface="Cambria Math"/>
                    <a:cs typeface="Times New Roman" pitchFamily="18" charset="0"/>
                  </a:rPr>
                  <a:t>𝜋𝜐_𝑘 )</a:t>
                </a:r>
                <a:endParaRPr lang="en-US" dirty="0" smtClean="0"/>
              </a:p>
              <a:p>
                <a:pPr marL="228600" indent="-228600">
                  <a:buFont typeface="+mj-lt"/>
                  <a:buAutoNum type="arabicPeriod"/>
                </a:pPr>
                <a:r>
                  <a:rPr lang="en-US" i="0" smtClean="0">
                    <a:latin typeface="Cambria Math"/>
                    <a:ea typeface="Cambria Math"/>
                    <a:cs typeface="Times New Roman" pitchFamily="18" charset="0"/>
                  </a:rPr>
                  <a:t>〖</a:t>
                </a:r>
                <a:r>
                  <a:rPr lang="en-US" i="0">
                    <a:latin typeface="Cambria Math"/>
                    <a:ea typeface="Cambria Math"/>
                    <a:cs typeface="Times New Roman" pitchFamily="18" charset="0"/>
                  </a:rPr>
                  <a:t>𝑣_𝑘5</a:t>
                </a:r>
                <a:r>
                  <a:rPr lang="en-US" i="0" smtClean="0">
                    <a:latin typeface="Cambria Math"/>
                    <a:ea typeface="Cambria Math"/>
                    <a:cs typeface="Times New Roman" pitchFamily="18" charset="0"/>
                  </a:rPr>
                  <a:t>〗^</a:t>
                </a:r>
                <a:r>
                  <a:rPr lang="en-US" i="0">
                    <a:latin typeface="Cambria Math"/>
                    <a:ea typeface="Cambria Math"/>
                    <a:cs typeface="Times New Roman" pitchFamily="18" charset="0"/>
                  </a:rPr>
                  <a:t>∗</a:t>
                </a:r>
                <a:r>
                  <a:rPr lang="en-US" dirty="0" smtClean="0"/>
                  <a:t> embodies</a:t>
                </a:r>
                <a:r>
                  <a:rPr lang="en-US" baseline="0" dirty="0" smtClean="0"/>
                  <a:t> the impulse perturbation to electron state due to the photon emission event. </a:t>
                </a:r>
                <a:r>
                  <a:rPr lang="en-US" dirty="0" smtClean="0"/>
                  <a:t>In the spin-orbit coupling terms, each term is basically the product of the sensitivity of an orbit amplitude to a change of </a:t>
                </a:r>
                <a:r>
                  <a:rPr lang="en-US" i="0">
                    <a:latin typeface="Cambria Math"/>
                    <a:ea typeface="Cambria Math"/>
                    <a:cs typeface="Times New Roman" pitchFamily="18" charset="0"/>
                  </a:rPr>
                  <a:t>𝛿</a:t>
                </a:r>
                <a:r>
                  <a:rPr lang="en-US" dirty="0" smtClean="0"/>
                  <a:t> and the sensitivity of </a:t>
                </a:r>
                <a:r>
                  <a:rPr lang="en-US" i="0">
                    <a:latin typeface="Cambria Math"/>
                    <a:ea typeface="Cambria Math"/>
                    <a:cs typeface="Times New Roman" pitchFamily="18" charset="0"/>
                  </a:rPr>
                  <a:t>𝑛 ̂</a:t>
                </a:r>
                <a:r>
                  <a:rPr lang="en-US" dirty="0" smtClean="0"/>
                  <a:t> to a change of that orbit amplitude. </a:t>
                </a:r>
                <a:r>
                  <a:rPr lang="en-US" i="0">
                    <a:latin typeface="Cambria Math"/>
                    <a:ea typeface="Cambria Math"/>
                    <a:cs typeface="Times New Roman" pitchFamily="18" charset="0"/>
                  </a:rPr>
                  <a:t>|𝑣_𝑘5 |^2</a:t>
                </a:r>
                <a:r>
                  <a:rPr lang="en-US" dirty="0" smtClean="0"/>
                  <a:t> is the</a:t>
                </a:r>
                <a:r>
                  <a:rPr lang="en-US" baseline="0" dirty="0" smtClean="0"/>
                  <a:t> analogue of function H usually seen when using beta and dispersion functions</a:t>
                </a:r>
                <a:endParaRPr lang="en-US" dirty="0"/>
              </a:p>
            </p:txBody>
          </p:sp>
        </mc:Fallback>
      </mc:AlternateContent>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algn="just" defTabSz="923818" eaLnBrk="0" fontAlgn="base" hangingPunct="0">
              <a:spcBef>
                <a:spcPct val="30000"/>
              </a:spcBef>
              <a:spcAft>
                <a:spcPct val="0"/>
              </a:spcAft>
              <a:buFont typeface="Arial" pitchFamily="34" charset="0"/>
              <a:buChar char="•"/>
              <a:defRPr/>
            </a:pPr>
            <a:endParaRPr lang="en-US" dirty="0">
              <a:latin typeface="Times" charset="0"/>
              <a:ea typeface="ＭＳ Ｐゴシック" charset="-128"/>
            </a:endParaRPr>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a:latin typeface="Times" charset="0"/>
              <a:ea typeface="ＭＳ Ｐゴシック" charset="-128"/>
            </a:endParaRPr>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algn="just" defTabSz="923818" eaLnBrk="0" fontAlgn="base" hangingPunct="0">
              <a:spcBef>
                <a:spcPct val="30000"/>
              </a:spcBef>
              <a:spcAft>
                <a:spcPct val="0"/>
              </a:spcAft>
              <a:buFont typeface="Arial" pitchFamily="34" charset="0"/>
              <a:buChar char="•"/>
              <a:defRPr/>
            </a:pPr>
            <a:endParaRPr lang="en-US" dirty="0">
              <a:latin typeface="Times" charset="0"/>
              <a:ea typeface="ＭＳ Ｐゴシック" charset="-128"/>
            </a:endParaRPr>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216" indent="-173216" algn="just" defTabSz="923818" eaLnBrk="0" fontAlgn="base" hangingPunct="0">
              <a:spcBef>
                <a:spcPct val="30000"/>
              </a:spcBef>
              <a:spcAft>
                <a:spcPct val="0"/>
              </a:spcAft>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173216" indent="-173216" algn="just" defTabSz="923818" eaLnBrk="0" fontAlgn="base" hangingPunct="0">
                  <a:spcBef>
                    <a:spcPct val="30000"/>
                  </a:spcBef>
                  <a:spcAft>
                    <a:spcPct val="0"/>
                  </a:spcAft>
                  <a:buFont typeface="Arial" pitchFamily="34" charset="0"/>
                  <a:buChar char="•"/>
                  <a:defRPr/>
                </a:pPr>
                <a:endParaRPr lang="en-US" dirty="0"/>
              </a:p>
            </p:txBody>
          </p:sp>
        </mc:Choice>
        <mc:Fallback xmlns="">
          <p:sp>
            <p:nvSpPr>
              <p:cNvPr id="3" name="Notes Placeholder 2"/>
              <p:cNvSpPr>
                <a:spLocks noGrp="1"/>
              </p:cNvSpPr>
              <p:nvPr>
                <p:ph type="body" idx="1"/>
              </p:nvPr>
            </p:nvSpPr>
            <p:spPr/>
            <p:txBody>
              <a:bodyPr>
                <a:normAutofit/>
              </a:bodyPr>
              <a:lstStyle/>
              <a:p>
                <a:pPr marL="171450" marR="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n-US" sz="1050" b="0" i="0" dirty="0" smtClean="0">
                    <a:latin typeface="Cambria Math"/>
                    <a:cs typeface="Times New Roman" pitchFamily="18" charset="0"/>
                  </a:rPr>
                  <a:t>A</a:t>
                </a:r>
                <a:r>
                  <a:rPr lang="en-US" sz="1050" b="0" i="0" baseline="0" dirty="0" smtClean="0">
                    <a:latin typeface="Cambria Math"/>
                    <a:cs typeface="Times New Roman" pitchFamily="18" charset="0"/>
                  </a:rPr>
                  <a:t> very small fraction of the radiation photons cause spin flip. </a:t>
                </a:r>
                <a:r>
                  <a:rPr lang="en-US" sz="1200" b="0" i="0" u="none" strike="noStrike" kern="1200" baseline="0" dirty="0" smtClean="0">
                    <a:solidFill>
                      <a:schemeClr val="tx1"/>
                    </a:solidFill>
                    <a:latin typeface="Times" charset="0"/>
                    <a:ea typeface="ＭＳ Ｐゴシック" charset="-128"/>
                    <a:cs typeface="+mn-cs"/>
                  </a:rPr>
                  <a:t>It is a pure quantum effect associated with disparity of transition rates for spins to flip from along the direction of the dipole field to against the direction of the field and vice versa. The rates differ and this leads to a build-up of electron spin polarization antiparallel to the magnetic field. Positrons become polarized parallel to the field. </a:t>
                </a:r>
                <a:r>
                  <a:rPr lang="en-US" baseline="0" dirty="0" err="1" smtClean="0"/>
                  <a:t>Baier</a:t>
                </a:r>
                <a:r>
                  <a:rPr lang="en-US" baseline="0" dirty="0" smtClean="0"/>
                  <a:t> and </a:t>
                </a:r>
                <a:r>
                  <a:rPr lang="en-US" baseline="0" dirty="0" err="1" smtClean="0"/>
                  <a:t>Katkov</a:t>
                </a:r>
                <a:r>
                  <a:rPr lang="en-US" baseline="0" dirty="0" smtClean="0"/>
                  <a:t> generalized the original S-T expression to an arbitrary magnetic field. </a:t>
                </a:r>
                <a:endParaRPr lang="en-US" sz="1200" b="0" i="0" u="none" strike="noStrike" kern="1200" baseline="0" dirty="0" smtClean="0">
                  <a:solidFill>
                    <a:schemeClr val="tx1"/>
                  </a:solidFill>
                  <a:latin typeface="Times" charset="0"/>
                  <a:ea typeface="ＭＳ Ｐゴシック" charset="-128"/>
                  <a:cs typeface="+mn-cs"/>
                </a:endParaRPr>
              </a:p>
              <a:p>
                <a:pPr marL="171450" marR="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strike="noStrike" kern="1200" baseline="0" dirty="0" smtClean="0">
                    <a:solidFill>
                      <a:schemeClr val="tx1"/>
                    </a:solidFill>
                    <a:latin typeface="Times" charset="0"/>
                    <a:ea typeface="ＭＳ Ｐゴシック" charset="-128"/>
                    <a:cs typeface="+mn-cs"/>
                  </a:rPr>
                  <a:t>The stochastic element of photon emission together with damping determines the equilibrium phase space density distribution. The same photon emission also impacts a stochastic element to the spin precession, via T-BMT equation, spin diffusion can occur. The </a:t>
                </a:r>
                <a:r>
                  <a:rPr lang="en-US" baseline="0" dirty="0" smtClean="0"/>
                  <a:t>spin-orbit coupling function quantifies the </a:t>
                </a:r>
                <a:r>
                  <a:rPr lang="en-US" baseline="0" dirty="0" err="1" smtClean="0"/>
                  <a:t>radiative</a:t>
                </a:r>
                <a:r>
                  <a:rPr lang="en-US" baseline="0" dirty="0" smtClean="0"/>
                  <a:t> depolarization.</a:t>
                </a:r>
                <a:r>
                  <a:rPr lang="en-US" sz="1200" b="0" i="0" u="none" strike="noStrike" kern="1200" baseline="0" dirty="0" smtClean="0">
                    <a:solidFill>
                      <a:schemeClr val="tx1"/>
                    </a:solidFill>
                    <a:latin typeface="Times" charset="0"/>
                    <a:ea typeface="ＭＳ Ｐゴシック" charset="-128"/>
                    <a:cs typeface="+mn-cs"/>
                  </a:rPr>
                  <a:t> </a:t>
                </a:r>
              </a:p>
              <a:p>
                <a:pPr marL="171450" indent="-171450" algn="just">
                  <a:buFont typeface="Arial" pitchFamily="34" charset="0"/>
                  <a:buChar char="•"/>
                </a:pPr>
                <a:r>
                  <a:rPr lang="en-US" sz="1200" b="0" i="0" u="none" strike="noStrike" kern="1200" baseline="0" dirty="0" smtClean="0">
                    <a:solidFill>
                      <a:schemeClr val="tx1"/>
                    </a:solidFill>
                    <a:latin typeface="Times" charset="0"/>
                    <a:ea typeface="ＭＳ Ｐゴシック" charset="-128"/>
                    <a:cs typeface="+mn-cs"/>
                  </a:rPr>
                  <a:t>The polarization (time) is the result of a balance between the </a:t>
                </a:r>
                <a:r>
                  <a:rPr lang="en-US" sz="1200" b="0" i="0" u="none" strike="noStrike" kern="1200" baseline="0" dirty="0" err="1" smtClean="0">
                    <a:solidFill>
                      <a:schemeClr val="tx1"/>
                    </a:solidFill>
                    <a:latin typeface="Times" charset="0"/>
                    <a:ea typeface="ＭＳ Ｐゴシック" charset="-128"/>
                    <a:cs typeface="+mn-cs"/>
                  </a:rPr>
                  <a:t>Sokolov-Ternov</a:t>
                </a:r>
                <a:r>
                  <a:rPr lang="en-US" sz="1200" b="0" i="0" u="none" strike="noStrike" kern="1200" baseline="0" dirty="0" smtClean="0">
                    <a:solidFill>
                      <a:schemeClr val="tx1"/>
                    </a:solidFill>
                    <a:latin typeface="Times" charset="0"/>
                    <a:ea typeface="ＭＳ Ｐゴシック" charset="-128"/>
                    <a:cs typeface="+mn-cs"/>
                  </a:rPr>
                  <a:t> effect (time) and the </a:t>
                </a:r>
                <a:r>
                  <a:rPr lang="en-US" sz="1200" b="0" i="0" u="none" strike="noStrike" kern="1200" baseline="0" dirty="0" err="1" smtClean="0">
                    <a:solidFill>
                      <a:schemeClr val="tx1"/>
                    </a:solidFill>
                    <a:latin typeface="Times" charset="0"/>
                    <a:ea typeface="ＭＳ Ｐゴシック" charset="-128"/>
                    <a:cs typeface="+mn-cs"/>
                  </a:rPr>
                  <a:t>radiative</a:t>
                </a:r>
                <a:r>
                  <a:rPr lang="en-US" sz="1200" b="0" i="0" u="none" strike="noStrike" kern="1200" baseline="0" dirty="0" smtClean="0">
                    <a:solidFill>
                      <a:schemeClr val="tx1"/>
                    </a:solidFill>
                    <a:latin typeface="Times" charset="0"/>
                    <a:ea typeface="ＭＳ Ｐゴシック" charset="-128"/>
                    <a:cs typeface="+mn-cs"/>
                  </a:rPr>
                  <a:t> depolarization (time). In the approximation that the orbital motion is linear, the value of polarization is essentially the same at each point in phase space and azimuth and the polarization is aligned along the </a:t>
                </a:r>
                <a:r>
                  <a:rPr lang="en-US" sz="1200" b="0" i="0" u="none" strike="noStrike" kern="1200" baseline="0" dirty="0" err="1" smtClean="0">
                    <a:solidFill>
                      <a:schemeClr val="tx1"/>
                    </a:solidFill>
                    <a:latin typeface="Times" charset="0"/>
                    <a:ea typeface="ＭＳ Ｐゴシック" charset="-128"/>
                    <a:cs typeface="+mn-cs"/>
                  </a:rPr>
                  <a:t>Derbenev-Kondratenko</a:t>
                </a:r>
                <a:r>
                  <a:rPr lang="en-US" sz="1200" b="0" i="0" u="none" strike="noStrike" kern="1200" baseline="0" dirty="0" smtClean="0">
                    <a:solidFill>
                      <a:schemeClr val="tx1"/>
                    </a:solidFill>
                    <a:latin typeface="Times" charset="0"/>
                    <a:ea typeface="ＭＳ Ｐゴシック" charset="-128"/>
                    <a:cs typeface="+mn-cs"/>
                  </a:rPr>
                  <a:t> vector --- invariant spin field </a:t>
                </a:r>
                <a:r>
                  <a:rPr lang="en-US" sz="1200" b="0" i="0" smtClean="0">
                    <a:latin typeface="Cambria Math"/>
                    <a:cs typeface="Times New Roman" pitchFamily="18" charset="0"/>
                  </a:rPr>
                  <a:t>𝑛 ̂</a:t>
                </a:r>
                <a:r>
                  <a:rPr lang="en-US" sz="1200" b="0" i="0" u="none" strike="noStrike" kern="1200" baseline="0" dirty="0" smtClean="0">
                    <a:solidFill>
                      <a:schemeClr val="tx1"/>
                    </a:solidFill>
                    <a:latin typeface="Times" charset="0"/>
                    <a:ea typeface="ＭＳ Ｐゴシック" charset="-128"/>
                    <a:cs typeface="+mn-cs"/>
                  </a:rPr>
                  <a:t>, which is </a:t>
                </a:r>
                <a:r>
                  <a:rPr lang="en-US" sz="1200" baseline="0" dirty="0" smtClean="0"/>
                  <a:t>1-turn periodic unit 3-vector field over the phase space satisfying the Thomas-BMT equation along particle trajectories</a:t>
                </a:r>
                <a:r>
                  <a:rPr lang="en-US" sz="1200" b="0" i="0" u="none" strike="noStrike" kern="1200" baseline="0" dirty="0" smtClean="0">
                    <a:solidFill>
                      <a:schemeClr val="tx1"/>
                    </a:solidFill>
                    <a:latin typeface="Times" charset="0"/>
                    <a:ea typeface="ＭＳ Ｐゴシック" charset="-128"/>
                    <a:cs typeface="+mn-cs"/>
                  </a:rPr>
                  <a:t>, </a:t>
                </a:r>
                <a:r>
                  <a:rPr lang="en-US" sz="1200" b="0" i="0" smtClean="0">
                    <a:latin typeface="Cambria Math"/>
                    <a:cs typeface="Times New Roman" pitchFamily="18" charset="0"/>
                  </a:rPr>
                  <a:t>𝑛 ̂_0</a:t>
                </a:r>
                <a:r>
                  <a:rPr lang="en-US" sz="1200" b="0" i="0" u="none" strike="noStrike" kern="1200" baseline="0" dirty="0" smtClean="0">
                    <a:solidFill>
                      <a:schemeClr val="tx1"/>
                    </a:solidFill>
                    <a:latin typeface="Times" charset="0"/>
                    <a:ea typeface="ＭＳ Ｐゴシック" charset="-128"/>
                    <a:cs typeface="+mn-cs"/>
                  </a:rPr>
                  <a:t>is for the particle in the designed orbit.</a:t>
                </a:r>
              </a:p>
              <a:p>
                <a:pPr marL="171450" indent="-171450" algn="just">
                  <a:buFont typeface="Arial" pitchFamily="34" charset="0"/>
                  <a:buChar char="•"/>
                </a:pPr>
                <a:r>
                  <a:rPr lang="en-US" sz="1050" b="0" i="0" smtClean="0">
                    <a:latin typeface="Cambria Math"/>
                    <a:cs typeface="Times New Roman" pitchFamily="18" charset="0"/>
                  </a:rPr>
                  <a:t>𝑃_(𝑒𝑛𝑠,𝑑𝑘)=</a:t>
                </a:r>
                <a:r>
                  <a:rPr lang="en-US" sz="1200" b="0" i="0" smtClean="0">
                    <a:latin typeface="Cambria Math"/>
                    <a:cs typeface="Times New Roman" pitchFamily="18" charset="0"/>
                  </a:rPr>
                  <a:t>𝑃_𝑑𝑘 ⟨𝑛 ̂ ⟩_𝑠</a:t>
                </a:r>
                <a:r>
                  <a:rPr lang="en-US" dirty="0" smtClean="0"/>
                  <a:t> is the value of ensemble</a:t>
                </a:r>
                <a:r>
                  <a:rPr lang="en-US" baseline="0" dirty="0" smtClean="0"/>
                  <a:t> average of </a:t>
                </a:r>
                <a:r>
                  <a:rPr lang="en-US" sz="1200" b="0" i="0" smtClean="0">
                    <a:latin typeface="Cambria Math"/>
                    <a:cs typeface="Times New Roman" pitchFamily="18" charset="0"/>
                  </a:rPr>
                  <a:t>𝑃_𝑑𝑘</a:t>
                </a:r>
                <a:r>
                  <a:rPr lang="en-US" dirty="0" smtClean="0"/>
                  <a:t>, the equilibrium</a:t>
                </a:r>
                <a:r>
                  <a:rPr lang="en-US" baseline="0" dirty="0" smtClean="0"/>
                  <a:t> polarization along the </a:t>
                </a:r>
                <a:r>
                  <a:rPr lang="en-US" sz="1200" b="0" i="0" smtClean="0">
                    <a:latin typeface="Cambria Math"/>
                    <a:cs typeface="Times New Roman" pitchFamily="18" charset="0"/>
                  </a:rPr>
                  <a:t>𝑛 ̂</a:t>
                </a:r>
                <a:r>
                  <a:rPr lang="en-US" dirty="0" smtClean="0"/>
                  <a:t>, which is essentially independent of s.</a:t>
                </a:r>
              </a:p>
              <a:p>
                <a:pPr marL="171450" indent="-171450" algn="just">
                  <a:buFont typeface="Arial" pitchFamily="34" charset="0"/>
                  <a:buChar char="•"/>
                </a:pPr>
                <a:r>
                  <a:rPr lang="en-US" dirty="0" smtClean="0"/>
                  <a:t>&lt;&gt;s denotes an average over phase space at azimuth s, </a:t>
                </a:r>
                <a:r>
                  <a:rPr lang="en-US" dirty="0" err="1" smtClean="0"/>
                  <a:t>s_</a:t>
                </a:r>
                <a:r>
                  <a:rPr lang="en-US" baseline="0" dirty="0" err="1" smtClean="0"/>
                  <a:t>hat</a:t>
                </a:r>
                <a:r>
                  <a:rPr lang="en-US" baseline="0" dirty="0" smtClean="0"/>
                  <a:t> is the direction of motion, </a:t>
                </a:r>
                <a:r>
                  <a:rPr lang="en-US" baseline="0" dirty="0" err="1" smtClean="0"/>
                  <a:t>b_hat</a:t>
                </a:r>
                <a:r>
                  <a:rPr lang="en-US" baseline="0" dirty="0" smtClean="0"/>
                  <a:t> is the magnetic field direction if the electric field vanishes and the motion is perpendicular to the magnetic field. </a:t>
                </a:r>
              </a:p>
              <a:p>
                <a:pPr marL="171450" indent="-171450" algn="just">
                  <a:buFont typeface="Arial" pitchFamily="34" charset="0"/>
                  <a:buChar char="•"/>
                </a:pPr>
                <a:r>
                  <a:rPr lang="en-US" i="0">
                    <a:latin typeface="Cambria Math"/>
                    <a:cs typeface="Times New Roman" pitchFamily="18" charset="0"/>
                  </a:rPr>
                  <a:t>(</a:t>
                </a:r>
                <a:r>
                  <a:rPr lang="en-US" i="0">
                    <a:latin typeface="Cambria Math"/>
                    <a:ea typeface="Cambria Math"/>
                    <a:cs typeface="Times New Roman" pitchFamily="18" charset="0"/>
                  </a:rPr>
                  <a:t>𝜕𝑛 ̂)/𝜕𝛿</a:t>
                </a:r>
                <a:r>
                  <a:rPr lang="en-US" baseline="0" dirty="0" smtClean="0"/>
                  <a:t> in the numerator </a:t>
                </a:r>
                <a:r>
                  <a:rPr lang="en-US" sz="1200" b="0" i="0" u="none" strike="noStrike" kern="1200" baseline="0" dirty="0" smtClean="0">
                    <a:solidFill>
                      <a:schemeClr val="tx1"/>
                    </a:solidFill>
                    <a:latin typeface="Times" charset="0"/>
                    <a:ea typeface="ＭＳ Ｐゴシック" charset="-128"/>
                    <a:cs typeface="+mn-cs"/>
                  </a:rPr>
                  <a:t>is the so–called kinetic polarization term. This results from the dependence of the radiation power on the initial spin direction and is not associated with spin flip.</a:t>
                </a:r>
              </a:p>
              <a:p>
                <a:pPr marL="171450" indent="-171450" algn="just">
                  <a:buFont typeface="Arial" pitchFamily="34" charset="0"/>
                  <a:buChar char="•"/>
                </a:pPr>
                <a:r>
                  <a:rPr lang="en-US" baseline="0" dirty="0" smtClean="0"/>
                  <a:t> </a:t>
                </a:r>
                <a:r>
                  <a:rPr lang="en-US" i="0">
                    <a:latin typeface="Cambria Math"/>
                    <a:cs typeface="Times New Roman" pitchFamily="18" charset="0"/>
                  </a:rPr>
                  <a:t>(</a:t>
                </a:r>
                <a:r>
                  <a:rPr lang="en-US" i="0">
                    <a:latin typeface="Cambria Math"/>
                    <a:ea typeface="Cambria Math"/>
                    <a:cs typeface="Times New Roman" pitchFamily="18" charset="0"/>
                  </a:rPr>
                  <a:t>𝜕𝑛 ̂)/𝜕𝛿</a:t>
                </a:r>
                <a:r>
                  <a:rPr lang="en-US" dirty="0" smtClean="0"/>
                  <a:t> includes both</a:t>
                </a:r>
                <a:r>
                  <a:rPr lang="en-US" baseline="0" dirty="0" smtClean="0"/>
                  <a:t> transverse motion and synchrotron motion dependence of stable spin direction (or invariant spin field). </a:t>
                </a:r>
                <a:r>
                  <a:rPr lang="en-US" i="0">
                    <a:latin typeface="Cambria Math"/>
                    <a:cs typeface="Times New Roman" pitchFamily="18" charset="0"/>
                  </a:rPr>
                  <a:t>(</a:t>
                </a:r>
                <a:r>
                  <a:rPr lang="en-US" i="0">
                    <a:latin typeface="Cambria Math"/>
                    <a:ea typeface="Cambria Math"/>
                    <a:cs typeface="Times New Roman" pitchFamily="18" charset="0"/>
                  </a:rPr>
                  <a:t>𝜕𝑛 ̂_0)/𝜕𝛿</a:t>
                </a:r>
                <a:r>
                  <a:rPr lang="en-US" dirty="0" smtClean="0"/>
                  <a:t> can be approximate</a:t>
                </a:r>
                <a:r>
                  <a:rPr lang="en-US" baseline="0" dirty="0" smtClean="0"/>
                  <a:t> synchrotron motion dependence of stable spin direction.</a:t>
                </a:r>
                <a:r>
                  <a:rPr lang="en-US" dirty="0" smtClean="0"/>
                  <a:t> </a:t>
                </a:r>
                <a:endParaRPr lang="en-US" dirty="0"/>
              </a:p>
            </p:txBody>
          </p:sp>
        </mc:Fallback>
      </mc:AlternateContent>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230955" indent="-230955" algn="just">
                  <a:buFont typeface="+mj-lt"/>
                  <a:buAutoNum type="arabicPeriod"/>
                </a:pPr>
                <a:endParaRPr lang="en-US" dirty="0"/>
              </a:p>
            </p:txBody>
          </p:sp>
        </mc:Choice>
        <mc:Fallback xmlns="">
          <p:sp>
            <p:nvSpPr>
              <p:cNvPr id="3" name="Notes Placeholder 2"/>
              <p:cNvSpPr>
                <a:spLocks noGrp="1"/>
              </p:cNvSpPr>
              <p:nvPr>
                <p:ph type="body" idx="1"/>
              </p:nvPr>
            </p:nvSpPr>
            <p:spPr/>
            <p:txBody>
              <a:bodyPr>
                <a:normAutofit/>
              </a:bodyPr>
              <a:lstStyle/>
              <a:p>
                <a:pPr marL="228600" indent="-228600" algn="just">
                  <a:buFont typeface="+mj-lt"/>
                  <a:buAutoNum type="arabicPeriod"/>
                </a:pPr>
                <a:r>
                  <a:rPr lang="en-US" baseline="0" dirty="0" smtClean="0"/>
                  <a:t>We understand those terminologies of electron polarization quantitatively. Now we need to describe (or estimate) the electron polarization quantitatively. </a:t>
                </a:r>
                <a:r>
                  <a:rPr lang="en-US" dirty="0" smtClean="0"/>
                  <a:t>Two</a:t>
                </a:r>
                <a:r>
                  <a:rPr lang="en-US" baseline="0" dirty="0" smtClean="0"/>
                  <a:t> classes of computer algorithm for estimating the equilibrium polarization and lifetime: </a:t>
                </a:r>
                <a:r>
                  <a:rPr lang="en-US" baseline="0" dirty="0" err="1" smtClean="0"/>
                  <a:t>i</a:t>
                </a:r>
                <a:r>
                  <a:rPr lang="en-US" baseline="0" dirty="0" smtClean="0"/>
                  <a:t>) methods on evaluating </a:t>
                </a:r>
                <a:r>
                  <a:rPr lang="en-US" i="0" smtClean="0">
                    <a:latin typeface="Cambria Math"/>
                    <a:cs typeface="Times New Roman" pitchFamily="18" charset="0"/>
                  </a:rPr>
                  <a:t>(</a:t>
                </a:r>
                <a:r>
                  <a:rPr lang="en-US" i="0">
                    <a:latin typeface="Cambria Math"/>
                    <a:ea typeface="Cambria Math"/>
                    <a:cs typeface="Times New Roman" pitchFamily="18" charset="0"/>
                  </a:rPr>
                  <a:t>𝜕𝑛 ̂</a:t>
                </a:r>
                <a:r>
                  <a:rPr lang="en-US" i="0" smtClean="0">
                    <a:latin typeface="Cambria Math"/>
                    <a:ea typeface="Cambria Math"/>
                    <a:cs typeface="Times New Roman" pitchFamily="18" charset="0"/>
                  </a:rPr>
                  <a:t>)/</a:t>
                </a:r>
                <a:r>
                  <a:rPr lang="en-US" i="0">
                    <a:latin typeface="Cambria Math"/>
                    <a:ea typeface="Cambria Math"/>
                    <a:cs typeface="Times New Roman" pitchFamily="18" charset="0"/>
                  </a:rPr>
                  <a:t>𝜕𝛿</a:t>
                </a:r>
                <a:r>
                  <a:rPr lang="en-US" dirty="0" smtClean="0"/>
                  <a:t> in the D-K formula given the</a:t>
                </a:r>
                <a:r>
                  <a:rPr lang="en-US" baseline="0" dirty="0" smtClean="0"/>
                  <a:t> ring layout and magnet strengths; ii) algorithm using Monte-Carlo tracking. </a:t>
                </a:r>
              </a:p>
              <a:p>
                <a:pPr marL="228600" indent="-228600" algn="just">
                  <a:buFont typeface="+mj-lt"/>
                  <a:buAutoNum type="arabicPeriod"/>
                </a:pPr>
                <a:r>
                  <a:rPr lang="en-US" baseline="0" dirty="0" smtClean="0"/>
                  <a:t>Class </a:t>
                </a:r>
                <a:r>
                  <a:rPr lang="en-US" baseline="0" dirty="0" err="1" smtClean="0"/>
                  <a:t>i</a:t>
                </a:r>
                <a:r>
                  <a:rPr lang="en-US" baseline="0" dirty="0" smtClean="0"/>
                  <a:t>) methods are further divided according the degree of linearization of the spin and orbit motion, SLIM family (linearization of orbital and pin motion), SMILE (linearized orbital motion but nonlinear spin motion), SPRINT (linearized orbital motion but nonlinear spin motion).  Here I briefly introduce the SLIM algorithm created by Dr. Alex Chao and Dr. Desmond Barber, which is used widely for the estimation of electron polarization under the linearization scale for the first step of polarization studies, of course here for MEIC.</a:t>
                </a:r>
                <a:endParaRPr lang="en-US" dirty="0"/>
              </a:p>
            </p:txBody>
          </p:sp>
        </mc:Fallback>
      </mc:AlternateContent>
      <p:sp>
        <p:nvSpPr>
          <p:cNvPr id="4" name="Slide Number Placeholder 3"/>
          <p:cNvSpPr>
            <a:spLocks noGrp="1"/>
          </p:cNvSpPr>
          <p:nvPr>
            <p:ph type="sldNum" sz="quarter" idx="10"/>
          </p:nvPr>
        </p:nvSpPr>
        <p:spPr/>
        <p:txBody>
          <a:bodyPr/>
          <a:lstStyle/>
          <a:p>
            <a:fld id="{F065143A-B4CA-1349-97A1-6A16D099A47D}"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2"/>
          </p:nvPr>
        </p:nvSpPr>
        <p:spPr>
          <a:xfrm>
            <a:off x="457200" y="6444486"/>
            <a:ext cx="9231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84912-0303-4F0E-BC6C-D398587AAC7E}" type="datetime1">
              <a:rPr lang="en-US" smtClean="0">
                <a:solidFill>
                  <a:prstClr val="black">
                    <a:tint val="75000"/>
                  </a:prstClr>
                </a:solidFill>
              </a:rPr>
              <a:pPr/>
              <a:t>9/9/2013</a:t>
            </a:fld>
            <a:endParaRPr lang="en-US" dirty="0">
              <a:solidFill>
                <a:prstClr val="black">
                  <a:tint val="75000"/>
                </a:prstClr>
              </a:solidFill>
            </a:endParaRPr>
          </a:p>
        </p:txBody>
      </p:sp>
      <p:sp>
        <p:nvSpPr>
          <p:cNvPr id="8" name="Footer Placeholder 4"/>
          <p:cNvSpPr>
            <a:spLocks noGrp="1"/>
          </p:cNvSpPr>
          <p:nvPr>
            <p:ph type="ftr" sz="quarter" idx="3"/>
          </p:nvPr>
        </p:nvSpPr>
        <p:spPr>
          <a:xfrm>
            <a:off x="1943105" y="6444486"/>
            <a:ext cx="5275385" cy="365125"/>
          </a:xfrm>
          <a:prstGeom prst="rect">
            <a:avLst/>
          </a:prstGeom>
        </p:spPr>
        <p:txBody>
          <a:bodyPr vert="horz" lIns="91440" tIns="45720" rIns="91440" bIns="45720" rtlCol="0" anchor="ctr"/>
          <a:lstStyle>
            <a:lvl1pPr algn="ctr">
              <a:defRPr sz="1400" b="1">
                <a:solidFill>
                  <a:schemeClr val="tx1">
                    <a:tint val="75000"/>
                  </a:schemeClr>
                </a:solidFill>
                <a:latin typeface="Times New Roman" pitchFamily="18" charset="0"/>
                <a:cs typeface="Times New Roman" pitchFamily="18" charset="0"/>
              </a:defRPr>
            </a:lvl1pPr>
          </a:lstStyle>
          <a:p>
            <a:pPr>
              <a:defRPr/>
            </a:pPr>
            <a:r>
              <a:rPr lang="en-US" dirty="0" smtClean="0">
                <a:solidFill>
                  <a:prstClr val="black">
                    <a:tint val="75000"/>
                  </a:prstClr>
                </a:solidFill>
              </a:rPr>
              <a:t>F. Lin, PSPT 2013, University of Virginia, Charlottesville, Virginia</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7851530" y="6444486"/>
            <a:ext cx="835269" cy="365125"/>
          </a:xfrm>
          <a:prstGeom prst="rect">
            <a:avLst/>
          </a:prstGeom>
        </p:spPr>
        <p:txBody>
          <a:bodyPr vert="horz" lIns="91440" tIns="45720" rIns="91440" bIns="45720" rtlCol="0" anchor="ctr"/>
          <a:lstStyle>
            <a:lvl1pPr algn="r">
              <a:defRPr sz="1200" b="1">
                <a:solidFill>
                  <a:schemeClr val="tx1">
                    <a:tint val="75000"/>
                  </a:schemeClr>
                </a:solidFill>
                <a:latin typeface="Garamond" pitchFamily="18" charset="0"/>
                <a:cs typeface="Times New Roman" pitchFamily="18" charset="0"/>
              </a:defRPr>
            </a:lvl1pPr>
          </a:lstStyle>
          <a:p>
            <a:fld id="{54B5F37A-C7D1-8D46-9718-40E9CA655D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015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444486"/>
            <a:ext cx="9231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C2546-1318-4976-84C2-16DEBDDE7FE1}" type="datetime1">
              <a:rPr lang="en-US" smtClean="0">
                <a:solidFill>
                  <a:prstClr val="black">
                    <a:tint val="75000"/>
                  </a:prstClr>
                </a:solidFill>
              </a:rPr>
              <a:pPr/>
              <a:t>9/9/2013</a:t>
            </a:fld>
            <a:endParaRPr lang="en-US" dirty="0">
              <a:solidFill>
                <a:prstClr val="black">
                  <a:tint val="75000"/>
                </a:prstClr>
              </a:solidFill>
            </a:endParaRPr>
          </a:p>
        </p:txBody>
      </p:sp>
      <p:sp>
        <p:nvSpPr>
          <p:cNvPr id="8" name="Footer Placeholder 4"/>
          <p:cNvSpPr>
            <a:spLocks noGrp="1"/>
          </p:cNvSpPr>
          <p:nvPr>
            <p:ph type="ftr" sz="quarter" idx="3"/>
          </p:nvPr>
        </p:nvSpPr>
        <p:spPr>
          <a:xfrm>
            <a:off x="1943105" y="6444486"/>
            <a:ext cx="5275385" cy="365125"/>
          </a:xfrm>
          <a:prstGeom prst="rect">
            <a:avLst/>
          </a:prstGeom>
        </p:spPr>
        <p:txBody>
          <a:bodyPr vert="horz" lIns="91440" tIns="45720" rIns="91440" bIns="45720" rtlCol="0" anchor="ctr"/>
          <a:lstStyle>
            <a:lvl1pPr algn="ctr">
              <a:defRPr sz="1400" b="1">
                <a:solidFill>
                  <a:schemeClr val="tx1">
                    <a:tint val="75000"/>
                  </a:schemeClr>
                </a:solidFill>
                <a:latin typeface="Times New Roman" pitchFamily="18" charset="0"/>
                <a:cs typeface="Times New Roman" pitchFamily="18" charset="0"/>
              </a:defRPr>
            </a:lvl1pPr>
          </a:lstStyle>
          <a:p>
            <a:pPr>
              <a:defRPr/>
            </a:pPr>
            <a:r>
              <a:rPr lang="en-US" dirty="0" smtClean="0">
                <a:solidFill>
                  <a:prstClr val="black">
                    <a:tint val="75000"/>
                  </a:prstClr>
                </a:solidFill>
              </a:rPr>
              <a:t>F. Lin, PSPT 2013, University of Virginia, Charlottesville, Virginia</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7851530" y="6444486"/>
            <a:ext cx="835269" cy="365125"/>
          </a:xfrm>
          <a:prstGeom prst="rect">
            <a:avLst/>
          </a:prstGeom>
        </p:spPr>
        <p:txBody>
          <a:bodyPr vert="horz" lIns="91440" tIns="45720" rIns="91440" bIns="45720" rtlCol="0" anchor="ctr"/>
          <a:lstStyle>
            <a:lvl1pPr algn="r">
              <a:defRPr sz="1200" b="1">
                <a:solidFill>
                  <a:schemeClr val="tx1">
                    <a:tint val="75000"/>
                  </a:schemeClr>
                </a:solidFill>
                <a:latin typeface="Garamond" pitchFamily="18" charset="0"/>
                <a:cs typeface="Times New Roman" pitchFamily="18" charset="0"/>
              </a:defRPr>
            </a:lvl1pPr>
          </a:lstStyle>
          <a:p>
            <a:fld id="{54B5F37A-C7D1-8D46-9718-40E9CA655D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614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2"/>
          </p:nvPr>
        </p:nvSpPr>
        <p:spPr>
          <a:xfrm>
            <a:off x="457200" y="6356350"/>
            <a:ext cx="9231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84912-0303-4F0E-BC6C-D398587AAC7E}" type="datetime1">
              <a:rPr lang="en-US" smtClean="0">
                <a:solidFill>
                  <a:prstClr val="black">
                    <a:tint val="75000"/>
                  </a:prstClr>
                </a:solidFill>
              </a:rPr>
              <a:pPr/>
              <a:t>9/9/2013</a:t>
            </a:fld>
            <a:endParaRPr lang="en-US" dirty="0">
              <a:solidFill>
                <a:prstClr val="black">
                  <a:tint val="75000"/>
                </a:prstClr>
              </a:solidFill>
            </a:endParaRPr>
          </a:p>
        </p:txBody>
      </p:sp>
      <p:sp>
        <p:nvSpPr>
          <p:cNvPr id="8" name="Footer Placeholder 4"/>
          <p:cNvSpPr>
            <a:spLocks noGrp="1"/>
          </p:cNvSpPr>
          <p:nvPr>
            <p:ph type="ftr" sz="quarter" idx="3"/>
          </p:nvPr>
        </p:nvSpPr>
        <p:spPr>
          <a:xfrm>
            <a:off x="1943105" y="6356350"/>
            <a:ext cx="5275385" cy="365125"/>
          </a:xfrm>
          <a:prstGeom prst="rect">
            <a:avLst/>
          </a:prstGeom>
        </p:spPr>
        <p:txBody>
          <a:bodyPr vert="horz" lIns="91440" tIns="45720" rIns="91440" bIns="45720" rtlCol="0" anchor="ctr"/>
          <a:lstStyle>
            <a:lvl1pPr algn="ctr">
              <a:defRPr sz="1400" b="1">
                <a:solidFill>
                  <a:schemeClr val="tx1">
                    <a:tint val="75000"/>
                  </a:schemeClr>
                </a:solidFill>
                <a:latin typeface="Times New Roman" pitchFamily="18" charset="0"/>
                <a:cs typeface="Times New Roman" pitchFamily="18" charset="0"/>
              </a:defRPr>
            </a:lvl1pPr>
          </a:lstStyle>
          <a:p>
            <a:pPr>
              <a:defRPr/>
            </a:pPr>
            <a:r>
              <a:rPr lang="en-US" dirty="0" smtClean="0">
                <a:solidFill>
                  <a:prstClr val="black">
                    <a:tint val="75000"/>
                  </a:prstClr>
                </a:solidFill>
              </a:rPr>
              <a:t>F. Lin, PSPT 2013, University of Virginia, Charlottesville, Virginia</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7851530" y="6356350"/>
            <a:ext cx="835269" cy="365125"/>
          </a:xfrm>
          <a:prstGeom prst="rect">
            <a:avLst/>
          </a:prstGeom>
        </p:spPr>
        <p:txBody>
          <a:bodyPr vert="horz" lIns="91440" tIns="45720" rIns="91440" bIns="45720" rtlCol="0" anchor="ctr"/>
          <a:lstStyle>
            <a:lvl1pPr algn="r">
              <a:defRPr sz="1400" b="1">
                <a:solidFill>
                  <a:schemeClr val="tx1">
                    <a:tint val="75000"/>
                  </a:schemeClr>
                </a:solidFill>
                <a:latin typeface="Times New Roman" pitchFamily="18" charset="0"/>
                <a:cs typeface="Times New Roman" pitchFamily="18" charset="0"/>
              </a:defRPr>
            </a:lvl1pPr>
          </a:lstStyle>
          <a:p>
            <a:fld id="{54B5F37A-C7D1-8D46-9718-40E9CA655D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542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56350"/>
            <a:ext cx="9231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C2546-1318-4976-84C2-16DEBDDE7FE1}" type="datetime1">
              <a:rPr lang="en-US" smtClean="0">
                <a:solidFill>
                  <a:prstClr val="black">
                    <a:tint val="75000"/>
                  </a:prstClr>
                </a:solidFill>
              </a:rPr>
              <a:pPr/>
              <a:t>9/9/2013</a:t>
            </a:fld>
            <a:endParaRPr lang="en-US" dirty="0">
              <a:solidFill>
                <a:prstClr val="black">
                  <a:tint val="75000"/>
                </a:prstClr>
              </a:solidFill>
            </a:endParaRPr>
          </a:p>
        </p:txBody>
      </p:sp>
      <p:sp>
        <p:nvSpPr>
          <p:cNvPr id="8" name="Footer Placeholder 4"/>
          <p:cNvSpPr>
            <a:spLocks noGrp="1"/>
          </p:cNvSpPr>
          <p:nvPr>
            <p:ph type="ftr" sz="quarter" idx="3"/>
          </p:nvPr>
        </p:nvSpPr>
        <p:spPr>
          <a:xfrm>
            <a:off x="1943105" y="6356350"/>
            <a:ext cx="5275385" cy="365125"/>
          </a:xfrm>
          <a:prstGeom prst="rect">
            <a:avLst/>
          </a:prstGeom>
        </p:spPr>
        <p:txBody>
          <a:bodyPr vert="horz" lIns="91440" tIns="45720" rIns="91440" bIns="45720" rtlCol="0" anchor="ctr"/>
          <a:lstStyle>
            <a:lvl1pPr algn="ctr">
              <a:defRPr sz="1400" b="1">
                <a:solidFill>
                  <a:schemeClr val="tx1">
                    <a:tint val="75000"/>
                  </a:schemeClr>
                </a:solidFill>
                <a:latin typeface="Times New Roman" pitchFamily="18" charset="0"/>
                <a:cs typeface="Times New Roman" pitchFamily="18" charset="0"/>
              </a:defRPr>
            </a:lvl1pPr>
          </a:lstStyle>
          <a:p>
            <a:pPr>
              <a:defRPr/>
            </a:pPr>
            <a:r>
              <a:rPr lang="en-US" dirty="0" smtClean="0">
                <a:solidFill>
                  <a:prstClr val="black">
                    <a:tint val="75000"/>
                  </a:prstClr>
                </a:solidFill>
              </a:rPr>
              <a:t>F. Lin, PSPT 2013, University of Virginia, Charlottesville, Virginia</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7851530" y="6356350"/>
            <a:ext cx="835269" cy="365125"/>
          </a:xfrm>
          <a:prstGeom prst="rect">
            <a:avLst/>
          </a:prstGeom>
        </p:spPr>
        <p:txBody>
          <a:bodyPr vert="horz" lIns="91440" tIns="45720" rIns="91440" bIns="45720" rtlCol="0" anchor="ctr"/>
          <a:lstStyle>
            <a:lvl1pPr algn="r">
              <a:defRPr sz="1400" b="1">
                <a:solidFill>
                  <a:schemeClr val="tx1">
                    <a:tint val="75000"/>
                  </a:schemeClr>
                </a:solidFill>
                <a:latin typeface="Times New Roman" pitchFamily="18" charset="0"/>
                <a:cs typeface="Times New Roman" pitchFamily="18" charset="0"/>
              </a:defRPr>
            </a:lvl1pPr>
          </a:lstStyle>
          <a:p>
            <a:fld id="{54B5F37A-C7D1-8D46-9718-40E9CA655D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3121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444486"/>
            <a:ext cx="9231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5D2C5-5DC9-4BC0-BA88-CF9A2D59EAA0}" type="datetime1">
              <a:rPr lang="en-US" smtClean="0">
                <a:solidFill>
                  <a:prstClr val="black">
                    <a:tint val="75000"/>
                  </a:prstClr>
                </a:solidFill>
              </a:rPr>
              <a:pPr/>
              <a:t>9/9/2013</a:t>
            </a:fld>
            <a:endParaRPr lang="en-US" dirty="0">
              <a:solidFill>
                <a:prstClr val="black">
                  <a:tint val="75000"/>
                </a:prstClr>
              </a:solidFill>
            </a:endParaRPr>
          </a:p>
        </p:txBody>
      </p:sp>
      <p:sp>
        <p:nvSpPr>
          <p:cNvPr id="8" name="Footer Placeholder 4"/>
          <p:cNvSpPr>
            <a:spLocks noGrp="1"/>
          </p:cNvSpPr>
          <p:nvPr>
            <p:ph type="ftr" sz="quarter" idx="3"/>
          </p:nvPr>
        </p:nvSpPr>
        <p:spPr>
          <a:xfrm>
            <a:off x="1943105" y="6444486"/>
            <a:ext cx="5275385" cy="365125"/>
          </a:xfrm>
          <a:prstGeom prst="rect">
            <a:avLst/>
          </a:prstGeom>
        </p:spPr>
        <p:txBody>
          <a:bodyPr vert="horz" lIns="91440" tIns="45720" rIns="91440" bIns="45720" rtlCol="0" anchor="ctr"/>
          <a:lstStyle>
            <a:lvl1pPr algn="ctr">
              <a:defRPr sz="1400" b="1">
                <a:solidFill>
                  <a:schemeClr val="tx1">
                    <a:tint val="75000"/>
                  </a:schemeClr>
                </a:solidFill>
                <a:latin typeface="Times New Roman" pitchFamily="18" charset="0"/>
                <a:cs typeface="Times New Roman" pitchFamily="18" charset="0"/>
              </a:defRPr>
            </a:lvl1pPr>
          </a:lstStyle>
          <a:p>
            <a:pPr>
              <a:defRPr/>
            </a:pPr>
            <a:r>
              <a:rPr lang="en-US" dirty="0" smtClean="0">
                <a:solidFill>
                  <a:prstClr val="black">
                    <a:tint val="75000"/>
                  </a:prstClr>
                </a:solidFill>
              </a:rPr>
              <a:t>F. Lin, PSPT 2013, University of Virginia, Charlottesville, Virginia</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7851530" y="6444486"/>
            <a:ext cx="835269" cy="365125"/>
          </a:xfrm>
          <a:prstGeom prst="rect">
            <a:avLst/>
          </a:prstGeom>
        </p:spPr>
        <p:txBody>
          <a:bodyPr vert="horz" lIns="91440" tIns="45720" rIns="91440" bIns="45720" rtlCol="0" anchor="ctr"/>
          <a:lstStyle>
            <a:lvl1pPr algn="r">
              <a:defRPr sz="1200" b="1">
                <a:solidFill>
                  <a:schemeClr val="tx1">
                    <a:tint val="75000"/>
                  </a:schemeClr>
                </a:solidFill>
                <a:latin typeface="Garamond" pitchFamily="18" charset="0"/>
                <a:cs typeface="Times New Roman" pitchFamily="18" charset="0"/>
              </a:defRPr>
            </a:lvl1pPr>
          </a:lstStyle>
          <a:p>
            <a:fld id="{54B5F37A-C7D1-8D46-9718-40E9CA655D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8309905"/>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56350"/>
            <a:ext cx="9231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5D2C5-5DC9-4BC0-BA88-CF9A2D59EAA0}" type="datetime1">
              <a:rPr lang="en-US" smtClean="0">
                <a:solidFill>
                  <a:prstClr val="black">
                    <a:tint val="75000"/>
                  </a:prstClr>
                </a:solidFill>
              </a:rPr>
              <a:pPr/>
              <a:t>9/9/2013</a:t>
            </a:fld>
            <a:endParaRPr lang="en-US" dirty="0">
              <a:solidFill>
                <a:prstClr val="black">
                  <a:tint val="75000"/>
                </a:prstClr>
              </a:solidFill>
            </a:endParaRPr>
          </a:p>
        </p:txBody>
      </p:sp>
      <p:sp>
        <p:nvSpPr>
          <p:cNvPr id="8" name="Footer Placeholder 4"/>
          <p:cNvSpPr>
            <a:spLocks noGrp="1"/>
          </p:cNvSpPr>
          <p:nvPr>
            <p:ph type="ftr" sz="quarter" idx="3"/>
          </p:nvPr>
        </p:nvSpPr>
        <p:spPr>
          <a:xfrm>
            <a:off x="1943105" y="6356350"/>
            <a:ext cx="5275385" cy="365125"/>
          </a:xfrm>
          <a:prstGeom prst="rect">
            <a:avLst/>
          </a:prstGeom>
        </p:spPr>
        <p:txBody>
          <a:bodyPr vert="horz" lIns="91440" tIns="45720" rIns="91440" bIns="45720" rtlCol="0" anchor="ctr"/>
          <a:lstStyle>
            <a:lvl1pPr algn="ctr">
              <a:defRPr sz="1400" b="1">
                <a:solidFill>
                  <a:schemeClr val="tx1">
                    <a:tint val="75000"/>
                  </a:schemeClr>
                </a:solidFill>
                <a:latin typeface="Times New Roman" pitchFamily="18" charset="0"/>
                <a:cs typeface="Times New Roman" pitchFamily="18" charset="0"/>
              </a:defRPr>
            </a:lvl1pPr>
          </a:lstStyle>
          <a:p>
            <a:pPr>
              <a:defRPr/>
            </a:pPr>
            <a:r>
              <a:rPr lang="en-US" dirty="0" smtClean="0">
                <a:solidFill>
                  <a:prstClr val="black">
                    <a:tint val="75000"/>
                  </a:prstClr>
                </a:solidFill>
              </a:rPr>
              <a:t>F. Lin, PSPT 2013, University of Virginia, Charlottesville, Virginia</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7851530" y="6356350"/>
            <a:ext cx="835269" cy="365125"/>
          </a:xfrm>
          <a:prstGeom prst="rect">
            <a:avLst/>
          </a:prstGeom>
        </p:spPr>
        <p:txBody>
          <a:bodyPr vert="horz" lIns="91440" tIns="45720" rIns="91440" bIns="45720" rtlCol="0" anchor="ctr"/>
          <a:lstStyle>
            <a:lvl1pPr algn="r">
              <a:defRPr sz="1400" b="1">
                <a:solidFill>
                  <a:schemeClr val="tx1">
                    <a:tint val="75000"/>
                  </a:schemeClr>
                </a:solidFill>
                <a:latin typeface="Times New Roman" pitchFamily="18" charset="0"/>
                <a:cs typeface="Times New Roman" pitchFamily="18" charset="0"/>
              </a:defRPr>
            </a:lvl1pPr>
          </a:lstStyle>
          <a:p>
            <a:fld id="{54B5F37A-C7D1-8D46-9718-40E9CA655D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3046448"/>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10.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23.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33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18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76677"/>
            <a:ext cx="7772400" cy="1931906"/>
          </a:xfrm>
        </p:spPr>
        <p:txBody>
          <a:bodyPr>
            <a:normAutofit/>
          </a:bodyPr>
          <a:lstStyle/>
          <a:p>
            <a:r>
              <a:rPr lang="en-US" sz="4000" b="1" dirty="0" smtClean="0">
                <a:latin typeface="Garamond" pitchFamily="18" charset="0"/>
              </a:rPr>
              <a:t>Polarized Electron Beams </a:t>
            </a:r>
            <a:r>
              <a:rPr lang="en-US" sz="4000" b="1" dirty="0">
                <a:latin typeface="Garamond" pitchFamily="18" charset="0"/>
              </a:rPr>
              <a:t>In The </a:t>
            </a:r>
            <a:r>
              <a:rPr lang="en-US" sz="4000" b="1" dirty="0" smtClean="0">
                <a:latin typeface="Garamond" pitchFamily="18" charset="0"/>
              </a:rPr>
              <a:t>MEIC Collider Ring At </a:t>
            </a:r>
            <a:r>
              <a:rPr lang="en-US" sz="4000" b="1" dirty="0" err="1" smtClean="0">
                <a:latin typeface="Garamond" pitchFamily="18" charset="0"/>
              </a:rPr>
              <a:t>JLab</a:t>
            </a:r>
            <a:endParaRPr lang="en-US" sz="4000" b="1" cap="small" dirty="0">
              <a:latin typeface="Garamond"/>
              <a:cs typeface="Garamond"/>
            </a:endParaRPr>
          </a:p>
        </p:txBody>
      </p:sp>
      <p:sp>
        <p:nvSpPr>
          <p:cNvPr id="6" name="Subtitle 2"/>
          <p:cNvSpPr>
            <a:spLocks noGrp="1"/>
          </p:cNvSpPr>
          <p:nvPr>
            <p:ph type="subTitle" idx="1"/>
          </p:nvPr>
        </p:nvSpPr>
        <p:spPr>
          <a:xfrm>
            <a:off x="1419770" y="3509013"/>
            <a:ext cx="6400800" cy="630182"/>
          </a:xfrm>
        </p:spPr>
        <p:txBody>
          <a:bodyPr>
            <a:normAutofit fontScale="70000" lnSpcReduction="20000"/>
          </a:bodyPr>
          <a:lstStyle/>
          <a:p>
            <a:r>
              <a:rPr lang="en-US" sz="2800" dirty="0" err="1">
                <a:solidFill>
                  <a:schemeClr val="tx1"/>
                </a:solidFill>
                <a:latin typeface="Garamond" pitchFamily="18" charset="0"/>
                <a:cs typeface="Times New Roman" pitchFamily="18" charset="0"/>
              </a:rPr>
              <a:t>Fanglei</a:t>
            </a:r>
            <a:r>
              <a:rPr lang="en-US" sz="2800" dirty="0">
                <a:solidFill>
                  <a:schemeClr val="tx1"/>
                </a:solidFill>
                <a:latin typeface="Garamond" pitchFamily="18" charset="0"/>
                <a:cs typeface="Times New Roman" pitchFamily="18" charset="0"/>
              </a:rPr>
              <a:t> Lin</a:t>
            </a:r>
          </a:p>
          <a:p>
            <a:r>
              <a:rPr lang="en-US" sz="2400" dirty="0">
                <a:solidFill>
                  <a:schemeClr val="tx1"/>
                </a:solidFill>
                <a:latin typeface="Garamond" pitchFamily="18" charset="0"/>
                <a:cs typeface="Times New Roman" pitchFamily="18" charset="0"/>
              </a:rPr>
              <a:t>Center for Advanced Studies of Accelerators (CASA), Jefferson Lab</a:t>
            </a:r>
            <a:endParaRPr lang="ru-RU" sz="2400" dirty="0">
              <a:solidFill>
                <a:schemeClr val="tx1"/>
              </a:solidFill>
              <a:latin typeface="Garamond" pitchFamily="18" charset="0"/>
              <a:cs typeface="Times New Roman" pitchFamily="18" charset="0"/>
            </a:endParaRPr>
          </a:p>
        </p:txBody>
      </p:sp>
      <p:sp>
        <p:nvSpPr>
          <p:cNvPr id="7" name="Rectangle 3"/>
          <p:cNvSpPr txBox="1">
            <a:spLocks noChangeArrowheads="1"/>
          </p:cNvSpPr>
          <p:nvPr/>
        </p:nvSpPr>
        <p:spPr bwMode="auto">
          <a:xfrm>
            <a:off x="1439157" y="4827294"/>
            <a:ext cx="6400800" cy="103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charset="-128"/>
                <a:cs typeface="+mn-cs"/>
              </a:defRPr>
            </a:lvl1pPr>
            <a:lvl2pPr marL="457200" indent="0" algn="ctr" rtl="0" eaLnBrk="0" fontAlgn="base" hangingPunct="0">
              <a:spcBef>
                <a:spcPct val="20000"/>
              </a:spcBef>
              <a:spcAft>
                <a:spcPct val="0"/>
              </a:spcAft>
              <a:buNone/>
              <a:defRPr sz="2400">
                <a:solidFill>
                  <a:schemeClr val="tx1"/>
                </a:solidFill>
                <a:latin typeface="+mn-lt"/>
                <a:ea typeface="ＭＳ Ｐゴシック" charset="-128"/>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sz="2400">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sz="2400">
                <a:solidFill>
                  <a:schemeClr val="tx1"/>
                </a:solidFill>
                <a:latin typeface="+mn-lt"/>
                <a:ea typeface="ＭＳ Ｐゴシック" charset="-128"/>
              </a:defRPr>
            </a:lvl5pPr>
            <a:lvl6pPr marL="2286000" indent="0" algn="ctr" rtl="0" fontAlgn="base">
              <a:spcBef>
                <a:spcPct val="20000"/>
              </a:spcBef>
              <a:spcAft>
                <a:spcPct val="0"/>
              </a:spcAft>
              <a:buNone/>
              <a:defRPr sz="2400">
                <a:solidFill>
                  <a:schemeClr val="tx1"/>
                </a:solidFill>
                <a:latin typeface="+mn-lt"/>
              </a:defRPr>
            </a:lvl6pPr>
            <a:lvl7pPr marL="2743200" indent="0" algn="ctr" rtl="0" fontAlgn="base">
              <a:spcBef>
                <a:spcPct val="20000"/>
              </a:spcBef>
              <a:spcAft>
                <a:spcPct val="0"/>
              </a:spcAft>
              <a:buNone/>
              <a:defRPr sz="2400">
                <a:solidFill>
                  <a:schemeClr val="tx1"/>
                </a:solidFill>
                <a:latin typeface="+mn-lt"/>
              </a:defRPr>
            </a:lvl7pPr>
            <a:lvl8pPr marL="3200400" indent="0" algn="ctr" rtl="0" fontAlgn="base">
              <a:spcBef>
                <a:spcPct val="20000"/>
              </a:spcBef>
              <a:spcAft>
                <a:spcPct val="0"/>
              </a:spcAft>
              <a:buNone/>
              <a:defRPr sz="2400">
                <a:solidFill>
                  <a:schemeClr val="tx1"/>
                </a:solidFill>
                <a:latin typeface="+mn-lt"/>
              </a:defRPr>
            </a:lvl8pPr>
            <a:lvl9pPr marL="3657600" indent="0" algn="ctr" rtl="0" fontAlgn="base">
              <a:spcBef>
                <a:spcPct val="20000"/>
              </a:spcBef>
              <a:spcAft>
                <a:spcPct val="0"/>
              </a:spcAft>
              <a:buNone/>
              <a:defRPr sz="2400">
                <a:solidFill>
                  <a:schemeClr val="tx1"/>
                </a:solidFill>
                <a:latin typeface="+mn-lt"/>
              </a:defRPr>
            </a:lvl9pPr>
          </a:lstStyle>
          <a:p>
            <a:pPr eaLnBrk="1" hangingPunct="1"/>
            <a:r>
              <a:rPr lang="en-US" sz="1600" kern="0" dirty="0" smtClean="0">
                <a:latin typeface="Garamond" pitchFamily="18" charset="0"/>
                <a:cs typeface="Times New Roman" pitchFamily="18" charset="0"/>
              </a:rPr>
              <a:t>2013 International Workshop on Polarized Sources, Targets &amp; </a:t>
            </a:r>
            <a:r>
              <a:rPr lang="en-US" sz="1600" kern="0" dirty="0" err="1" smtClean="0">
                <a:latin typeface="Garamond" pitchFamily="18" charset="0"/>
                <a:cs typeface="Times New Roman" pitchFamily="18" charset="0"/>
              </a:rPr>
              <a:t>Polarimetry</a:t>
            </a:r>
            <a:endParaRPr lang="en-US" sz="1600" kern="0" dirty="0" smtClean="0">
              <a:latin typeface="Garamond" pitchFamily="18" charset="0"/>
              <a:cs typeface="Times New Roman" pitchFamily="18" charset="0"/>
            </a:endParaRPr>
          </a:p>
          <a:p>
            <a:pPr eaLnBrk="1" hangingPunct="1"/>
            <a:r>
              <a:rPr lang="en-US" sz="1600" dirty="0">
                <a:latin typeface="Garamond" pitchFamily="18" charset="0"/>
                <a:cs typeface="Times New Roman" pitchFamily="18" charset="0"/>
              </a:rPr>
              <a:t>University of Virginia, Charlottesville, </a:t>
            </a:r>
            <a:r>
              <a:rPr lang="en-US" sz="1600" dirty="0" smtClean="0">
                <a:latin typeface="Garamond" pitchFamily="18" charset="0"/>
                <a:cs typeface="Times New Roman" pitchFamily="18" charset="0"/>
              </a:rPr>
              <a:t>Virginia</a:t>
            </a:r>
          </a:p>
          <a:p>
            <a:pPr eaLnBrk="1" hangingPunct="1"/>
            <a:r>
              <a:rPr lang="en-US" sz="1600" kern="0" dirty="0" smtClean="0">
                <a:latin typeface="Garamond" pitchFamily="18" charset="0"/>
                <a:cs typeface="Times New Roman" pitchFamily="18" charset="0"/>
              </a:rPr>
              <a:t>September 9</a:t>
            </a:r>
            <a:r>
              <a:rPr lang="en-US" sz="1600" kern="0" baseline="30000" dirty="0" smtClean="0">
                <a:latin typeface="Garamond" pitchFamily="18" charset="0"/>
                <a:cs typeface="Times New Roman" pitchFamily="18" charset="0"/>
              </a:rPr>
              <a:t>th</a:t>
            </a:r>
            <a:r>
              <a:rPr lang="en-US" sz="1600" kern="0" dirty="0" smtClean="0">
                <a:latin typeface="Garamond" pitchFamily="18" charset="0"/>
                <a:cs typeface="Times New Roman" pitchFamily="18" charset="0"/>
              </a:rPr>
              <a:t> – 13</a:t>
            </a:r>
            <a:r>
              <a:rPr lang="en-US" sz="1600" kern="0" baseline="30000" dirty="0" smtClean="0">
                <a:latin typeface="Garamond" pitchFamily="18" charset="0"/>
                <a:cs typeface="Times New Roman" pitchFamily="18" charset="0"/>
              </a:rPr>
              <a:t>th</a:t>
            </a:r>
            <a:r>
              <a:rPr lang="en-US" sz="1600" kern="0" dirty="0" smtClean="0">
                <a:latin typeface="Garamond" pitchFamily="18" charset="0"/>
                <a:cs typeface="Times New Roman" pitchFamily="18" charset="0"/>
              </a:rPr>
              <a:t>, 2013</a:t>
            </a:r>
            <a:endParaRPr lang="ru-RU" sz="1600" kern="0" dirty="0" smtClean="0">
              <a:latin typeface="Garamond" pitchFamily="18" charset="0"/>
              <a:cs typeface="Times New Roman" pitchFamily="18" charset="0"/>
            </a:endParaRPr>
          </a:p>
        </p:txBody>
      </p:sp>
    </p:spTree>
    <p:extLst>
      <p:ext uri="{BB962C8B-B14F-4D97-AF65-F5344CB8AC3E}">
        <p14:creationId xmlns:p14="http://schemas.microsoft.com/office/powerpoint/2010/main" val="407164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5665"/>
          </a:xfrm>
        </p:spPr>
        <p:txBody>
          <a:bodyPr>
            <a:normAutofit/>
          </a:bodyPr>
          <a:lstStyle/>
          <a:p>
            <a:pPr algn="l"/>
            <a:r>
              <a:rPr lang="en-US" sz="3200" b="1" dirty="0" smtClean="0">
                <a:latin typeface="Garamond" pitchFamily="18" charset="0"/>
                <a:cs typeface="Times New Roman" pitchFamily="18" charset="0"/>
              </a:rPr>
              <a:t>Universal Spin Rotator (USR)</a:t>
            </a:r>
            <a:endParaRPr lang="ru-RU" sz="3200" b="1" dirty="0">
              <a:latin typeface="Garamond" pitchFamily="18" charset="0"/>
              <a:cs typeface="Times New Roman" pitchFamily="18" charset="0"/>
            </a:endParaRPr>
          </a:p>
        </p:txBody>
      </p:sp>
      <p:sp>
        <p:nvSpPr>
          <p:cNvPr id="3" name="Content Placeholder 2"/>
          <p:cNvSpPr>
            <a:spLocks noGrp="1"/>
          </p:cNvSpPr>
          <p:nvPr>
            <p:ph idx="1"/>
          </p:nvPr>
        </p:nvSpPr>
        <p:spPr>
          <a:xfrm>
            <a:off x="385189" y="744465"/>
            <a:ext cx="5101937" cy="2994568"/>
          </a:xfrm>
        </p:spPr>
        <p:txBody>
          <a:bodyPr>
            <a:noAutofit/>
          </a:bodyPr>
          <a:lstStyle/>
          <a:p>
            <a:pPr marL="237744" indent="-237744">
              <a:spcBef>
                <a:spcPts val="25"/>
              </a:spcBef>
              <a:buSzPct val="70000"/>
              <a:buFontTx/>
              <a:buBlip>
                <a:blip r:embed="rId3"/>
              </a:buBlip>
            </a:pPr>
            <a:r>
              <a:rPr lang="en-US" sz="1600" dirty="0">
                <a:latin typeface="Garamond" pitchFamily="18" charset="0"/>
                <a:cs typeface="Times New Roman" pitchFamily="18" charset="0"/>
              </a:rPr>
              <a:t>Schematic drawing of </a:t>
            </a:r>
            <a:r>
              <a:rPr lang="en-US" sz="1600" dirty="0" smtClean="0">
                <a:latin typeface="Garamond" pitchFamily="18" charset="0"/>
                <a:cs typeface="Times New Roman" pitchFamily="18" charset="0"/>
              </a:rPr>
              <a:t>USR</a:t>
            </a:r>
          </a:p>
          <a:p>
            <a:pPr marL="237744" indent="-237744">
              <a:spcBef>
                <a:spcPts val="25"/>
              </a:spcBef>
              <a:buSzPct val="70000"/>
              <a:buFontTx/>
              <a:buBlip>
                <a:blip r:embed="rId3"/>
              </a:buBlip>
            </a:pPr>
            <a:endParaRPr lang="en-US" sz="1600" dirty="0">
              <a:latin typeface="Garamond" pitchFamily="18" charset="0"/>
              <a:cs typeface="Times New Roman" pitchFamily="18" charset="0"/>
            </a:endParaRPr>
          </a:p>
          <a:p>
            <a:pPr marL="237744" indent="-237744">
              <a:spcBef>
                <a:spcPts val="25"/>
              </a:spcBef>
              <a:buSzPct val="70000"/>
              <a:buFontTx/>
              <a:buBlip>
                <a:blip r:embed="rId3"/>
              </a:buBlip>
            </a:pPr>
            <a:endParaRPr lang="en-US" sz="1600" dirty="0" smtClean="0">
              <a:latin typeface="Garamond" pitchFamily="18" charset="0"/>
              <a:cs typeface="Times New Roman" pitchFamily="18" charset="0"/>
            </a:endParaRPr>
          </a:p>
          <a:p>
            <a:pPr marL="237744" indent="-237744">
              <a:spcBef>
                <a:spcPts val="25"/>
              </a:spcBef>
              <a:buSzPct val="70000"/>
              <a:buFontTx/>
              <a:buBlip>
                <a:blip r:embed="rId3"/>
              </a:buBlip>
            </a:pPr>
            <a:endParaRPr lang="en-US" sz="1600" dirty="0">
              <a:latin typeface="Garamond" pitchFamily="18" charset="0"/>
              <a:cs typeface="Times New Roman" pitchFamily="18" charset="0"/>
            </a:endParaRPr>
          </a:p>
          <a:p>
            <a:pPr marL="237744" indent="-237744">
              <a:spcBef>
                <a:spcPts val="25"/>
              </a:spcBef>
              <a:buSzPct val="70000"/>
              <a:buFontTx/>
              <a:buBlip>
                <a:blip r:embed="rId3"/>
              </a:buBlip>
            </a:pPr>
            <a:endParaRPr lang="en-US" sz="1600" dirty="0" smtClean="0">
              <a:latin typeface="Garamond" pitchFamily="18" charset="0"/>
              <a:cs typeface="Times New Roman" pitchFamily="18" charset="0"/>
            </a:endParaRPr>
          </a:p>
          <a:p>
            <a:pPr marL="237744" indent="-237744">
              <a:spcBef>
                <a:spcPts val="25"/>
              </a:spcBef>
              <a:buSzPct val="70000"/>
              <a:buFontTx/>
              <a:buBlip>
                <a:blip r:embed="rId3"/>
              </a:buBlip>
            </a:pPr>
            <a:endParaRPr lang="en-US" sz="1600" dirty="0">
              <a:latin typeface="Garamond" pitchFamily="18" charset="0"/>
              <a:cs typeface="Times New Roman" pitchFamily="18" charset="0"/>
            </a:endParaRPr>
          </a:p>
          <a:p>
            <a:pPr marL="237744" indent="-237744">
              <a:spcBef>
                <a:spcPts val="25"/>
              </a:spcBef>
              <a:buSzPct val="70000"/>
              <a:buFontTx/>
              <a:buBlip>
                <a:blip r:embed="rId3"/>
              </a:buBlip>
            </a:pPr>
            <a:endParaRPr lang="en-US" sz="1600" dirty="0" smtClean="0">
              <a:latin typeface="Garamond" pitchFamily="18" charset="0"/>
              <a:cs typeface="Times New Roman" pitchFamily="18" charset="0"/>
            </a:endParaRPr>
          </a:p>
          <a:p>
            <a:pPr marL="237744" indent="-237744">
              <a:spcBef>
                <a:spcPts val="25"/>
              </a:spcBef>
              <a:buSzPct val="70000"/>
              <a:buFontTx/>
              <a:buBlip>
                <a:blip r:embed="rId3"/>
              </a:buBlip>
            </a:pPr>
            <a:endParaRPr lang="en-US" sz="1600" dirty="0">
              <a:latin typeface="Garamond" pitchFamily="18" charset="0"/>
              <a:cs typeface="Times New Roman" pitchFamily="18" charset="0"/>
            </a:endParaRPr>
          </a:p>
          <a:p>
            <a:pPr marL="237744" indent="-237744">
              <a:spcBef>
                <a:spcPts val="25"/>
              </a:spcBef>
              <a:buSzPct val="70000"/>
              <a:buFontTx/>
              <a:buBlip>
                <a:blip r:embed="rId3"/>
              </a:buBlip>
            </a:pPr>
            <a:endParaRPr lang="en-US" sz="1600" dirty="0" smtClean="0">
              <a:latin typeface="Garamond" pitchFamily="18" charset="0"/>
              <a:cs typeface="Times New Roman" pitchFamily="18" charset="0"/>
            </a:endParaRPr>
          </a:p>
          <a:p>
            <a:pPr marL="237744" indent="-237744">
              <a:spcBef>
                <a:spcPts val="25"/>
              </a:spcBef>
              <a:buSzPct val="70000"/>
              <a:buFontTx/>
              <a:buBlip>
                <a:blip r:embed="rId3"/>
              </a:buBlip>
            </a:pPr>
            <a:endParaRPr lang="en-US" sz="1600" dirty="0">
              <a:latin typeface="Garamond" pitchFamily="18" charset="0"/>
              <a:cs typeface="Times New Roman" pitchFamily="18" charset="0"/>
            </a:endParaRPr>
          </a:p>
          <a:p>
            <a:pPr marL="237744" indent="-237744">
              <a:spcBef>
                <a:spcPts val="25"/>
              </a:spcBef>
              <a:buSzPct val="70000"/>
              <a:buFontTx/>
              <a:buBlip>
                <a:blip r:embed="rId3"/>
              </a:buBlip>
            </a:pPr>
            <a:r>
              <a:rPr lang="en-US" sz="1600" dirty="0" smtClean="0">
                <a:latin typeface="Garamond" pitchFamily="18" charset="0"/>
                <a:cs typeface="Times New Roman" pitchFamily="18" charset="0"/>
              </a:rPr>
              <a:t>Parameters of USR for MEIC </a:t>
            </a:r>
            <a:endParaRPr lang="en-US" sz="1600"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10</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4972046" y="1166425"/>
            <a:ext cx="4007412" cy="1438654"/>
          </a:xfrm>
          <a:prstGeom prst="rect">
            <a:avLst/>
          </a:prstGeom>
        </p:spPr>
      </p:pic>
      <p:sp>
        <p:nvSpPr>
          <p:cNvPr id="11" name="Content Placeholder 2"/>
          <p:cNvSpPr txBox="1">
            <a:spLocks/>
          </p:cNvSpPr>
          <p:nvPr/>
        </p:nvSpPr>
        <p:spPr>
          <a:xfrm>
            <a:off x="4514384" y="732963"/>
            <a:ext cx="4629531" cy="519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7744" indent="-237744">
              <a:spcBef>
                <a:spcPts val="25"/>
              </a:spcBef>
              <a:buSzPct val="70000"/>
              <a:buFontTx/>
              <a:buBlip>
                <a:blip r:embed="rId3"/>
              </a:buBlip>
            </a:pPr>
            <a:r>
              <a:rPr lang="en-US" sz="1600" dirty="0" smtClean="0">
                <a:latin typeface="Garamond" pitchFamily="18" charset="0"/>
                <a:cs typeface="Times New Roman" pitchFamily="18" charset="0"/>
              </a:rPr>
              <a:t>Illustration of step-by-step spin rotation by a USR </a:t>
            </a:r>
            <a:endParaRPr lang="en-US" sz="1600" dirty="0">
              <a:latin typeface="Garamond"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27646062"/>
              </p:ext>
            </p:extLst>
          </p:nvPr>
        </p:nvGraphicFramePr>
        <p:xfrm>
          <a:off x="1163778" y="3692785"/>
          <a:ext cx="6764484" cy="2676856"/>
        </p:xfrm>
        <a:graphic>
          <a:graphicData uri="http://schemas.openxmlformats.org/drawingml/2006/table">
            <a:tbl>
              <a:tblPr firstRow="1" firstCol="1" bandRow="1">
                <a:tableStyleId>{5DA37D80-6434-44D0-A028-1B22A696006F}</a:tableStyleId>
              </a:tblPr>
              <a:tblGrid>
                <a:gridCol w="578780"/>
                <a:gridCol w="1177907"/>
                <a:gridCol w="644344"/>
                <a:gridCol w="1260805"/>
                <a:gridCol w="1248746"/>
                <a:gridCol w="642083"/>
                <a:gridCol w="1211819"/>
              </a:tblGrid>
              <a:tr h="334607">
                <a:tc>
                  <a:txBody>
                    <a:bodyPr/>
                    <a:lstStyle/>
                    <a:p>
                      <a:pPr marL="0" marR="0" algn="ctr">
                        <a:spcBef>
                          <a:spcPts val="0"/>
                        </a:spcBef>
                        <a:spcAft>
                          <a:spcPts val="0"/>
                        </a:spcAft>
                      </a:pPr>
                      <a:r>
                        <a:rPr lang="ru-RU" sz="1400" dirty="0">
                          <a:effectLst/>
                          <a:latin typeface="Garamond" pitchFamily="18" charset="0"/>
                        </a:rPr>
                        <a:t>E</a:t>
                      </a:r>
                      <a:endParaRPr lang="en-US" sz="1400" b="0" dirty="0">
                        <a:effectLst/>
                        <a:latin typeface="Garamond" pitchFamily="18" charset="0"/>
                        <a:ea typeface="Times New Roman"/>
                      </a:endParaRPr>
                    </a:p>
                  </a:txBody>
                  <a:tcPr marL="68580" marR="68580" marT="0" marB="0"/>
                </a:tc>
                <a:tc gridSpan="2">
                  <a:txBody>
                    <a:bodyPr/>
                    <a:lstStyle/>
                    <a:p>
                      <a:pPr marL="0" marR="0" algn="ctr">
                        <a:spcBef>
                          <a:spcPts val="0"/>
                        </a:spcBef>
                        <a:spcAft>
                          <a:spcPts val="0"/>
                        </a:spcAft>
                      </a:pPr>
                      <a:r>
                        <a:rPr lang="ru-RU" sz="1400" dirty="0">
                          <a:effectLst/>
                          <a:latin typeface="Garamond" pitchFamily="18" charset="0"/>
                        </a:rPr>
                        <a:t>Solenoid 1</a:t>
                      </a:r>
                      <a:endParaRPr lang="en-US" sz="1400" b="0" dirty="0">
                        <a:effectLst/>
                        <a:latin typeface="Garamond" pitchFamily="18" charset="0"/>
                        <a:ea typeface="Times New Roman"/>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ru-RU" sz="1400" dirty="0">
                          <a:effectLst/>
                          <a:latin typeface="Garamond" pitchFamily="18" charset="0"/>
                        </a:rPr>
                        <a:t>Arc Dipole 1</a:t>
                      </a:r>
                      <a:endParaRPr lang="en-US" sz="1400" b="0" dirty="0">
                        <a:effectLst/>
                        <a:latin typeface="Garamond" pitchFamily="18" charset="0"/>
                        <a:ea typeface="Times New Roman"/>
                      </a:endParaRPr>
                    </a:p>
                  </a:txBody>
                  <a:tcPr marL="68580" marR="68580" marT="0" marB="0"/>
                </a:tc>
                <a:tc gridSpan="2">
                  <a:txBody>
                    <a:bodyPr/>
                    <a:lstStyle/>
                    <a:p>
                      <a:pPr marL="0" marR="0" algn="ctr">
                        <a:spcBef>
                          <a:spcPts val="0"/>
                        </a:spcBef>
                        <a:spcAft>
                          <a:spcPts val="0"/>
                        </a:spcAft>
                      </a:pPr>
                      <a:r>
                        <a:rPr lang="en-US" sz="1400">
                          <a:effectLst/>
                          <a:latin typeface="Garamond" pitchFamily="18" charset="0"/>
                        </a:rPr>
                        <a:t>Solenoid</a:t>
                      </a:r>
                      <a:r>
                        <a:rPr lang="ru-RU" sz="1400">
                          <a:effectLst/>
                          <a:latin typeface="Garamond" pitchFamily="18" charset="0"/>
                        </a:rPr>
                        <a:t> 2</a:t>
                      </a:r>
                      <a:endParaRPr lang="en-US" sz="1400" b="0">
                        <a:effectLst/>
                        <a:latin typeface="Garamond" pitchFamily="18" charset="0"/>
                        <a:ea typeface="Times New Roman"/>
                      </a:endParaRPr>
                    </a:p>
                  </a:txBody>
                  <a:tcPr marL="68580" marR="68580" marT="0" marB="0"/>
                </a:tc>
                <a:tc hMerge="1">
                  <a:txBody>
                    <a:bodyPr/>
                    <a:lstStyle/>
                    <a:p>
                      <a:endParaRPr lang="en-US"/>
                    </a:p>
                  </a:txBody>
                  <a:tcPr/>
                </a:tc>
                <a:tc>
                  <a:txBody>
                    <a:bodyPr/>
                    <a:lstStyle/>
                    <a:p>
                      <a:pPr marL="0" marR="0" algn="ctr">
                        <a:spcBef>
                          <a:spcPts val="0"/>
                        </a:spcBef>
                        <a:spcAft>
                          <a:spcPts val="0"/>
                        </a:spcAft>
                      </a:pPr>
                      <a:r>
                        <a:rPr lang="ru-RU" sz="1400">
                          <a:effectLst/>
                          <a:latin typeface="Garamond" pitchFamily="18" charset="0"/>
                        </a:rPr>
                        <a:t>Arc Dipole 2</a:t>
                      </a:r>
                      <a:endParaRPr lang="en-US" sz="1400" b="0">
                        <a:effectLst/>
                        <a:latin typeface="Garamond" pitchFamily="18" charset="0"/>
                        <a:ea typeface="Times New Roman"/>
                      </a:endParaRPr>
                    </a:p>
                  </a:txBody>
                  <a:tcPr marL="68580" marR="68580" marT="0" marB="0"/>
                </a:tc>
              </a:tr>
              <a:tr h="334607">
                <a:tc>
                  <a:txBody>
                    <a:bodyPr/>
                    <a:lstStyle/>
                    <a:p>
                      <a:pPr marL="0" marR="0" algn="ctr">
                        <a:spcBef>
                          <a:spcPts val="0"/>
                        </a:spcBef>
                        <a:spcAft>
                          <a:spcPts val="0"/>
                        </a:spcAft>
                      </a:pPr>
                      <a:r>
                        <a:rPr lang="ru-RU" sz="1400" dirty="0">
                          <a:effectLst/>
                          <a:latin typeface="Garamond" pitchFamily="18" charset="0"/>
                        </a:rPr>
                        <a:t> </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Spin Rotation</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BDL</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Spin Rotation </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Spin Rotation</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BDL</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Spin Rotation</a:t>
                      </a:r>
                      <a:endParaRPr lang="en-US" sz="1400" b="0">
                        <a:effectLst/>
                        <a:latin typeface="Garamond" pitchFamily="18" charset="0"/>
                        <a:ea typeface="Times New Roman"/>
                      </a:endParaRPr>
                    </a:p>
                  </a:txBody>
                  <a:tcPr marL="68580" marR="68580" marT="0" marB="0"/>
                </a:tc>
              </a:tr>
              <a:tr h="334607">
                <a:tc>
                  <a:txBody>
                    <a:bodyPr/>
                    <a:lstStyle/>
                    <a:p>
                      <a:pPr marL="0" marR="0" algn="ctr">
                        <a:spcBef>
                          <a:spcPts val="0"/>
                        </a:spcBef>
                        <a:spcAft>
                          <a:spcPts val="0"/>
                        </a:spcAft>
                      </a:pPr>
                      <a:r>
                        <a:rPr lang="ru-RU" sz="1400" dirty="0">
                          <a:effectLst/>
                          <a:latin typeface="Garamond" pitchFamily="18" charset="0"/>
                        </a:rPr>
                        <a:t>GeV</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rad</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T·m</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rad</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rad</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T·m</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rad</a:t>
                      </a:r>
                      <a:endParaRPr lang="en-US" sz="1400" b="0" dirty="0">
                        <a:effectLst/>
                        <a:latin typeface="Garamond" pitchFamily="18" charset="0"/>
                        <a:ea typeface="Times New Roman"/>
                      </a:endParaRPr>
                    </a:p>
                  </a:txBody>
                  <a:tcPr marL="68580" marR="68580" marT="0" marB="0"/>
                </a:tc>
              </a:tr>
              <a:tr h="334607">
                <a:tc>
                  <a:txBody>
                    <a:bodyPr/>
                    <a:lstStyle/>
                    <a:p>
                      <a:pPr marL="0" marR="0" algn="ctr">
                        <a:spcBef>
                          <a:spcPts val="0"/>
                        </a:spcBef>
                        <a:spcAft>
                          <a:spcPts val="0"/>
                        </a:spcAft>
                      </a:pPr>
                      <a:r>
                        <a:rPr lang="ru-RU" sz="1400" dirty="0">
                          <a:effectLst/>
                          <a:latin typeface="Garamond" pitchFamily="18" charset="0"/>
                        </a:rPr>
                        <a:t>3</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π/2</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15.7</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π/3</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0</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0</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π/6</a:t>
                      </a:r>
                      <a:endParaRPr lang="en-US" sz="1400" b="0" dirty="0">
                        <a:effectLst/>
                        <a:latin typeface="Garamond" pitchFamily="18" charset="0"/>
                        <a:ea typeface="Times New Roman"/>
                      </a:endParaRPr>
                    </a:p>
                  </a:txBody>
                  <a:tcPr marL="68580" marR="68580" marT="0" marB="0"/>
                </a:tc>
              </a:tr>
              <a:tr h="334607">
                <a:tc>
                  <a:txBody>
                    <a:bodyPr/>
                    <a:lstStyle/>
                    <a:p>
                      <a:pPr marL="0" marR="0" algn="ctr">
                        <a:spcBef>
                          <a:spcPts val="0"/>
                        </a:spcBef>
                        <a:spcAft>
                          <a:spcPts val="0"/>
                        </a:spcAft>
                      </a:pPr>
                      <a:r>
                        <a:rPr lang="ru-RU" sz="1400" dirty="0">
                          <a:effectLst/>
                          <a:latin typeface="Garamond" pitchFamily="18" charset="0"/>
                        </a:rPr>
                        <a:t>4.5</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π/4</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11.8</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π/2</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π/2</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23.6</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π/4</a:t>
                      </a:r>
                      <a:endParaRPr lang="en-US" sz="1400" b="0">
                        <a:effectLst/>
                        <a:latin typeface="Garamond" pitchFamily="18" charset="0"/>
                        <a:ea typeface="Times New Roman"/>
                      </a:endParaRPr>
                    </a:p>
                  </a:txBody>
                  <a:tcPr marL="68580" marR="68580" marT="0" marB="0"/>
                </a:tc>
              </a:tr>
              <a:tr h="334607">
                <a:tc>
                  <a:txBody>
                    <a:bodyPr/>
                    <a:lstStyle/>
                    <a:p>
                      <a:pPr marL="0" marR="0" algn="ctr">
                        <a:spcBef>
                          <a:spcPts val="0"/>
                        </a:spcBef>
                        <a:spcAft>
                          <a:spcPts val="0"/>
                        </a:spcAft>
                      </a:pPr>
                      <a:r>
                        <a:rPr lang="ru-RU" sz="1400" dirty="0">
                          <a:effectLst/>
                          <a:latin typeface="Garamond" pitchFamily="18" charset="0"/>
                        </a:rPr>
                        <a:t>6</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0.62</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12.3</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2π/3</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1.91</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38.2</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π/3</a:t>
                      </a:r>
                      <a:endParaRPr lang="en-US" sz="1400" b="0">
                        <a:effectLst/>
                        <a:latin typeface="Garamond" pitchFamily="18" charset="0"/>
                        <a:ea typeface="Times New Roman"/>
                      </a:endParaRPr>
                    </a:p>
                  </a:txBody>
                  <a:tcPr marL="68580" marR="68580" marT="0" marB="0"/>
                </a:tc>
              </a:tr>
              <a:tr h="334607">
                <a:tc>
                  <a:txBody>
                    <a:bodyPr/>
                    <a:lstStyle/>
                    <a:p>
                      <a:pPr marL="0" marR="0" algn="ctr">
                        <a:spcBef>
                          <a:spcPts val="0"/>
                        </a:spcBef>
                        <a:spcAft>
                          <a:spcPts val="0"/>
                        </a:spcAft>
                      </a:pPr>
                      <a:r>
                        <a:rPr lang="ru-RU" sz="1400" dirty="0">
                          <a:effectLst/>
                          <a:latin typeface="Garamond" pitchFamily="18" charset="0"/>
                        </a:rPr>
                        <a:t>9</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π/6</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15.7</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π</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2π/3</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62.8</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π/2</a:t>
                      </a:r>
                      <a:endParaRPr lang="en-US" sz="1400" b="0" dirty="0">
                        <a:effectLst/>
                        <a:latin typeface="Garamond" pitchFamily="18" charset="0"/>
                        <a:ea typeface="Times New Roman"/>
                      </a:endParaRPr>
                    </a:p>
                  </a:txBody>
                  <a:tcPr marL="68580" marR="68580" marT="0" marB="0"/>
                </a:tc>
              </a:tr>
              <a:tr h="334607">
                <a:tc>
                  <a:txBody>
                    <a:bodyPr/>
                    <a:lstStyle/>
                    <a:p>
                      <a:pPr marL="0" marR="0" algn="ctr">
                        <a:spcBef>
                          <a:spcPts val="0"/>
                        </a:spcBef>
                        <a:spcAft>
                          <a:spcPts val="0"/>
                        </a:spcAft>
                      </a:pPr>
                      <a:r>
                        <a:rPr lang="ru-RU" sz="1400" dirty="0">
                          <a:effectLst/>
                          <a:latin typeface="Garamond" pitchFamily="18" charset="0"/>
                        </a:rPr>
                        <a:t>12</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0.62</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24.6</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a:effectLst/>
                          <a:latin typeface="Garamond" pitchFamily="18" charset="0"/>
                        </a:rPr>
                        <a:t>4π/3</a:t>
                      </a:r>
                      <a:endParaRPr lang="en-US" sz="1400" b="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1.91</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76.4</a:t>
                      </a:r>
                      <a:endParaRPr lang="en-US" sz="1400" b="0" dirty="0">
                        <a:effectLst/>
                        <a:latin typeface="Garamond" pitchFamily="18" charset="0"/>
                        <a:ea typeface="Times New Roman"/>
                      </a:endParaRPr>
                    </a:p>
                  </a:txBody>
                  <a:tcPr marL="68580" marR="68580" marT="0" marB="0"/>
                </a:tc>
                <a:tc>
                  <a:txBody>
                    <a:bodyPr/>
                    <a:lstStyle/>
                    <a:p>
                      <a:pPr marL="0" marR="0" algn="ctr">
                        <a:spcBef>
                          <a:spcPts val="0"/>
                        </a:spcBef>
                        <a:spcAft>
                          <a:spcPts val="0"/>
                        </a:spcAft>
                      </a:pPr>
                      <a:r>
                        <a:rPr lang="ru-RU" sz="1400" dirty="0">
                          <a:effectLst/>
                          <a:latin typeface="Garamond" pitchFamily="18" charset="0"/>
                        </a:rPr>
                        <a:t>2π/3</a:t>
                      </a:r>
                      <a:endParaRPr lang="en-US" sz="1400" b="0" dirty="0">
                        <a:effectLst/>
                        <a:latin typeface="Garamond" pitchFamily="18" charset="0"/>
                        <a:ea typeface="Times New Roman"/>
                      </a:endParaRPr>
                    </a:p>
                  </a:txBody>
                  <a:tcPr marL="68580" marR="68580" marT="0" marB="0"/>
                </a:tc>
              </a:tr>
            </a:tbl>
          </a:graphicData>
        </a:graphic>
      </p:graphicFrame>
      <p:sp>
        <p:nvSpPr>
          <p:cNvPr id="13" name="TextBox 12"/>
          <p:cNvSpPr txBox="1"/>
          <p:nvPr/>
        </p:nvSpPr>
        <p:spPr bwMode="auto">
          <a:xfrm flipH="1">
            <a:off x="903082" y="2603362"/>
            <a:ext cx="2689204" cy="307777"/>
          </a:xfrm>
          <a:prstGeom prst="rect">
            <a:avLst/>
          </a:prstGeom>
          <a:solidFill>
            <a:srgbClr val="FFFF99"/>
          </a:solidFill>
          <a:ln>
            <a:noFill/>
          </a:ln>
        </p:spPr>
        <p:txBody>
          <a:bodyPr wrap="square">
            <a:spAutoFit/>
          </a:bodyPr>
          <a:lstStyle/>
          <a:p>
            <a:pPr algn="just">
              <a:defRPr/>
            </a:pPr>
            <a:r>
              <a:rPr lang="en-US" sz="1400" dirty="0" smtClean="0">
                <a:latin typeface="Garamond" pitchFamily="18" charset="0"/>
              </a:rPr>
              <a:t>P. </a:t>
            </a:r>
            <a:r>
              <a:rPr lang="en-US" sz="1400" dirty="0" err="1" smtClean="0">
                <a:latin typeface="Garamond" pitchFamily="18" charset="0"/>
              </a:rPr>
              <a:t>Chevtsov</a:t>
            </a:r>
            <a:r>
              <a:rPr lang="en-US" sz="1400" dirty="0">
                <a:latin typeface="Garamond" pitchFamily="18" charset="0"/>
              </a:rPr>
              <a:t> </a:t>
            </a:r>
            <a:r>
              <a:rPr lang="en-US" sz="1400" dirty="0" smtClean="0">
                <a:latin typeface="Garamond" pitchFamily="18" charset="0"/>
              </a:rPr>
              <a:t>et al., Jlab-TN-10-026</a:t>
            </a:r>
            <a:endParaRPr lang="en-US" sz="1400" dirty="0">
              <a:latin typeface="Garamond" pitchFamily="18" charset="0"/>
            </a:endParaRPr>
          </a:p>
        </p:txBody>
      </p:sp>
      <p:grpSp>
        <p:nvGrpSpPr>
          <p:cNvPr id="21" name="Group 20"/>
          <p:cNvGrpSpPr/>
          <p:nvPr/>
        </p:nvGrpSpPr>
        <p:grpSpPr>
          <a:xfrm>
            <a:off x="363029" y="1096867"/>
            <a:ext cx="4081330" cy="1390873"/>
            <a:chOff x="261868" y="1253932"/>
            <a:chExt cx="4081330" cy="1390873"/>
          </a:xfrm>
        </p:grpSpPr>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7482" y="1253932"/>
              <a:ext cx="3486532" cy="1378635"/>
            </a:xfrm>
            <a:prstGeom prst="rect">
              <a:avLst/>
            </a:prstGeom>
          </p:spPr>
        </p:pic>
        <p:cxnSp>
          <p:nvCxnSpPr>
            <p:cNvPr id="8" name="Straight Arrow Connector 7"/>
            <p:cNvCxnSpPr/>
            <p:nvPr/>
          </p:nvCxnSpPr>
          <p:spPr>
            <a:xfrm flipV="1">
              <a:off x="4094014" y="1917758"/>
              <a:ext cx="0" cy="382772"/>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61868" y="2300529"/>
              <a:ext cx="467832" cy="1"/>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bwMode="auto">
            <a:xfrm flipH="1">
              <a:off x="384101" y="1807518"/>
              <a:ext cx="434609" cy="276999"/>
            </a:xfrm>
            <a:prstGeom prst="rect">
              <a:avLst/>
            </a:prstGeom>
            <a:noFill/>
          </p:spPr>
          <p:txBody>
            <a:bodyPr wrap="square">
              <a:spAutoFit/>
            </a:bodyPr>
            <a:lstStyle/>
            <a:p>
              <a:pPr algn="just">
                <a:defRPr/>
              </a:pPr>
              <a:r>
                <a:rPr lang="en-US" sz="1200" b="1" dirty="0" smtClean="0">
                  <a:latin typeface="Garamond" pitchFamily="18" charset="0"/>
                </a:rPr>
                <a:t>IP</a:t>
              </a:r>
              <a:endParaRPr lang="en-US" sz="1200" b="1" dirty="0">
                <a:latin typeface="Garamond" pitchFamily="18" charset="0"/>
              </a:endParaRPr>
            </a:p>
          </p:txBody>
        </p:sp>
        <p:sp>
          <p:nvSpPr>
            <p:cNvPr id="18" name="TextBox 17"/>
            <p:cNvSpPr txBox="1"/>
            <p:nvPr/>
          </p:nvSpPr>
          <p:spPr bwMode="auto">
            <a:xfrm flipH="1">
              <a:off x="3840166" y="1554906"/>
              <a:ext cx="472499" cy="276999"/>
            </a:xfrm>
            <a:prstGeom prst="rect">
              <a:avLst/>
            </a:prstGeom>
            <a:noFill/>
          </p:spPr>
          <p:txBody>
            <a:bodyPr wrap="square">
              <a:spAutoFit/>
            </a:bodyPr>
            <a:lstStyle/>
            <a:p>
              <a:pPr algn="just">
                <a:defRPr/>
              </a:pPr>
              <a:r>
                <a:rPr lang="en-US" sz="1200" b="1" dirty="0" smtClean="0">
                  <a:latin typeface="Garamond" pitchFamily="18" charset="0"/>
                </a:rPr>
                <a:t>Arc</a:t>
              </a:r>
              <a:endParaRPr lang="en-US" sz="1200" b="1" dirty="0">
                <a:latin typeface="Garamond" pitchFamily="18" charset="0"/>
              </a:endParaRPr>
            </a:p>
          </p:txBody>
        </p:sp>
        <mc:AlternateContent xmlns:mc="http://schemas.openxmlformats.org/markup-compatibility/2006" xmlns:a14="http://schemas.microsoft.com/office/drawing/2010/main">
          <mc:Choice Requires="a14">
            <p:sp>
              <p:nvSpPr>
                <p:cNvPr id="19" name="TextBox 18"/>
                <p:cNvSpPr txBox="1"/>
                <p:nvPr/>
              </p:nvSpPr>
              <p:spPr bwMode="auto">
                <a:xfrm flipH="1">
                  <a:off x="298198" y="2344210"/>
                  <a:ext cx="501502" cy="300595"/>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acc>
                          <m:accPr>
                            <m:chr m:val="⃗"/>
                            <m:ctrlPr>
                              <a:rPr lang="en-US" sz="1200" b="1" i="1" dirty="0" smtClean="0">
                                <a:solidFill>
                                  <a:schemeClr val="tx1"/>
                                </a:solidFill>
                                <a:latin typeface="Cambria Math"/>
                              </a:rPr>
                            </m:ctrlPr>
                          </m:accPr>
                          <m:e>
                            <m:r>
                              <a:rPr lang="en-US" sz="1200" b="1" i="1" dirty="0" smtClean="0">
                                <a:solidFill>
                                  <a:schemeClr val="tx1"/>
                                </a:solidFill>
                                <a:latin typeface="Cambria Math"/>
                              </a:rPr>
                              <m:t>𝑺</m:t>
                            </m:r>
                          </m:e>
                        </m:acc>
                      </m:oMath>
                    </m:oMathPara>
                  </a14:m>
                  <a:endParaRPr lang="en-US" sz="1200" b="1" dirty="0">
                    <a:latin typeface="Garamond"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bwMode="auto">
                <a:xfrm flipH="1">
                  <a:off x="298198" y="2344210"/>
                  <a:ext cx="501502" cy="30059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bwMode="auto">
                <a:xfrm flipH="1">
                  <a:off x="3841696" y="2279241"/>
                  <a:ext cx="501502" cy="300595"/>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acc>
                          <m:accPr>
                            <m:chr m:val="⃗"/>
                            <m:ctrlPr>
                              <a:rPr lang="en-US" sz="1200" b="1" i="1" dirty="0" smtClean="0">
                                <a:solidFill>
                                  <a:schemeClr val="tx1"/>
                                </a:solidFill>
                                <a:latin typeface="Cambria Math"/>
                              </a:rPr>
                            </m:ctrlPr>
                          </m:accPr>
                          <m:e>
                            <m:r>
                              <a:rPr lang="en-US" sz="1200" b="1" i="1" dirty="0" smtClean="0">
                                <a:solidFill>
                                  <a:schemeClr val="tx1"/>
                                </a:solidFill>
                                <a:latin typeface="Cambria Math"/>
                              </a:rPr>
                              <m:t>𝑺</m:t>
                            </m:r>
                          </m:e>
                        </m:acc>
                      </m:oMath>
                    </m:oMathPara>
                  </a14:m>
                  <a:endParaRPr lang="en-US" sz="1200" b="1" dirty="0">
                    <a:latin typeface="Garamond"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bwMode="auto">
                <a:xfrm flipH="1">
                  <a:off x="3841696" y="2279241"/>
                  <a:ext cx="501502" cy="300595"/>
                </a:xfrm>
                <a:prstGeom prst="rect">
                  <a:avLst/>
                </a:prstGeom>
                <a:blipFill rotWithShape="1">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635395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Solenoid Decoupling Schemes --- LZ Scheme</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11</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sp>
        <p:nvSpPr>
          <p:cNvPr id="8" name="TextBox 1"/>
          <p:cNvSpPr txBox="1">
            <a:spLocks noChangeArrowheads="1"/>
          </p:cNvSpPr>
          <p:nvPr/>
        </p:nvSpPr>
        <p:spPr bwMode="auto">
          <a:xfrm>
            <a:off x="364212" y="734336"/>
            <a:ext cx="39871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237744" indent="-237744" algn="just">
              <a:spcBef>
                <a:spcPts val="25"/>
              </a:spcBef>
              <a:buSzPct val="70000"/>
              <a:buBlip>
                <a:blip r:embed="rId3"/>
              </a:buBlip>
            </a:pPr>
            <a:r>
              <a:rPr lang="en-US" sz="1600" dirty="0" err="1" smtClean="0">
                <a:latin typeface="Garamond" pitchFamily="18" charset="0"/>
                <a:cs typeface="Times New Roman" pitchFamily="18" charset="0"/>
              </a:rPr>
              <a:t>Litvinenko-Zholents</a:t>
            </a:r>
            <a:r>
              <a:rPr lang="en-US" sz="1600" dirty="0" smtClean="0">
                <a:latin typeface="Garamond" pitchFamily="18" charset="0"/>
                <a:cs typeface="Times New Roman" pitchFamily="18" charset="0"/>
              </a:rPr>
              <a:t> (LZ) Scheme</a:t>
            </a:r>
            <a:r>
              <a:rPr lang="en-US" sz="1600" baseline="30000" dirty="0" smtClean="0">
                <a:latin typeface="Garamond" pitchFamily="18" charset="0"/>
                <a:cs typeface="Times New Roman" pitchFamily="18" charset="0"/>
              </a:rPr>
              <a:t>*</a:t>
            </a:r>
            <a:endParaRPr lang="en-US" sz="1600" dirty="0" smtClean="0">
              <a:latin typeface="Garamond" pitchFamily="18" charset="0"/>
              <a:cs typeface="Times New Roman" pitchFamily="18" charset="0"/>
            </a:endParaRPr>
          </a:p>
          <a:p>
            <a:pPr marL="548640" lvl="1" algn="just">
              <a:buSzPct val="70000"/>
              <a:buFont typeface="Arial" pitchFamily="34" charset="0"/>
              <a:buChar char="•"/>
            </a:pPr>
            <a:r>
              <a:rPr lang="en-US" sz="1400" dirty="0" smtClean="0">
                <a:latin typeface="Garamond" pitchFamily="18" charset="0"/>
                <a:cs typeface="Times New Roman" pitchFamily="18" charset="0"/>
              </a:rPr>
              <a:t>A solenoid is divided into two equal parts</a:t>
            </a:r>
          </a:p>
          <a:p>
            <a:pPr marL="548640" lvl="1" algn="just">
              <a:buSzPct val="70000"/>
              <a:buFont typeface="Arial" pitchFamily="34" charset="0"/>
              <a:buChar char="•"/>
            </a:pPr>
            <a:r>
              <a:rPr lang="en-US" sz="1400" dirty="0" smtClean="0">
                <a:latin typeface="Garamond" pitchFamily="18" charset="0"/>
                <a:cs typeface="Times New Roman" pitchFamily="18" charset="0"/>
              </a:rPr>
              <a:t>Normal quadrupoles are placed between them</a:t>
            </a:r>
          </a:p>
          <a:p>
            <a:pPr marL="548640" lvl="1">
              <a:buSzPct val="70000"/>
              <a:buFont typeface="Arial" pitchFamily="34" charset="0"/>
              <a:buChar char="•"/>
            </a:pPr>
            <a:r>
              <a:rPr lang="en-US" sz="1400" dirty="0" smtClean="0">
                <a:latin typeface="Garamond" pitchFamily="18" charset="0"/>
                <a:cs typeface="Times New Roman" pitchFamily="18" charset="0"/>
              </a:rPr>
              <a:t>Quad strengths are independent of solenoid strength </a:t>
            </a:r>
          </a:p>
        </p:txBody>
      </p:sp>
      <p:grpSp>
        <p:nvGrpSpPr>
          <p:cNvPr id="22" name="Group 21"/>
          <p:cNvGrpSpPr/>
          <p:nvPr/>
        </p:nvGrpSpPr>
        <p:grpSpPr>
          <a:xfrm>
            <a:off x="1182900" y="4316689"/>
            <a:ext cx="2618125" cy="1519027"/>
            <a:chOff x="911805" y="2972933"/>
            <a:chExt cx="2811071" cy="2142187"/>
          </a:xfrm>
        </p:grpSpPr>
        <p:pic>
          <p:nvPicPr>
            <p:cNvPr id="23"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1855" y="2972933"/>
              <a:ext cx="1559944" cy="98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1"/>
            <p:cNvSpPr txBox="1">
              <a:spLocks noChangeArrowheads="1"/>
            </p:cNvSpPr>
            <p:nvPr/>
          </p:nvSpPr>
          <p:spPr bwMode="auto">
            <a:xfrm>
              <a:off x="911805" y="4066305"/>
              <a:ext cx="1219197" cy="569978"/>
            </a:xfrm>
            <a:prstGeom prst="rect">
              <a:avLst/>
            </a:prstGeom>
            <a:noFill/>
            <a:ln>
              <a:noFill/>
            </a:ln>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b="1" dirty="0" smtClean="0">
                  <a:solidFill>
                    <a:srgbClr val="7030A0"/>
                  </a:solidFill>
                  <a:latin typeface="Times New Roman" pitchFamily="18" charset="0"/>
                  <a:cs typeface="Times New Roman" pitchFamily="18" charset="0"/>
                </a:rPr>
                <a:t>Half Sol.</a:t>
              </a:r>
            </a:p>
          </p:txBody>
        </p:sp>
        <p:cxnSp>
          <p:nvCxnSpPr>
            <p:cNvPr id="25" name="Straight Arrow Connector 24"/>
            <p:cNvCxnSpPr/>
            <p:nvPr/>
          </p:nvCxnSpPr>
          <p:spPr bwMode="auto">
            <a:xfrm>
              <a:off x="1504843" y="3714302"/>
              <a:ext cx="304800" cy="0"/>
            </a:xfrm>
            <a:prstGeom prst="straightConnector1">
              <a:avLst/>
            </a:prstGeom>
            <a:solidFill>
              <a:schemeClr val="accent1"/>
            </a:solidFill>
            <a:ln w="19050" cap="flat" cmpd="sng" algn="ctr">
              <a:solidFill>
                <a:srgbClr val="7030A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2721934" y="3714303"/>
              <a:ext cx="304800" cy="0"/>
            </a:xfrm>
            <a:prstGeom prst="straightConnector1">
              <a:avLst/>
            </a:prstGeom>
            <a:solidFill>
              <a:schemeClr val="accent1"/>
            </a:solidFill>
            <a:ln w="19050" cap="flat" cmpd="sng" algn="ctr">
              <a:solidFill>
                <a:srgbClr val="7030A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1809643" y="3810001"/>
              <a:ext cx="912290" cy="0"/>
            </a:xfrm>
            <a:prstGeom prst="straightConnector1">
              <a:avLst/>
            </a:prstGeom>
            <a:solidFill>
              <a:schemeClr val="accent1"/>
            </a:solidFill>
            <a:ln w="19050" cap="flat" cmpd="sng" algn="ctr">
              <a:solidFill>
                <a:srgbClr val="7030A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1"/>
            <p:cNvSpPr txBox="1">
              <a:spLocks noChangeArrowheads="1"/>
            </p:cNvSpPr>
            <p:nvPr/>
          </p:nvSpPr>
          <p:spPr bwMode="auto">
            <a:xfrm>
              <a:off x="1371601" y="4545142"/>
              <a:ext cx="2057400" cy="569978"/>
            </a:xfrm>
            <a:prstGeom prst="rect">
              <a:avLst/>
            </a:prstGeom>
            <a:noFill/>
            <a:ln>
              <a:noFill/>
            </a:ln>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b="1" dirty="0" smtClean="0">
                  <a:solidFill>
                    <a:srgbClr val="7030A0"/>
                  </a:solidFill>
                  <a:latin typeface="Times New Roman" pitchFamily="18" charset="0"/>
                  <a:cs typeface="Times New Roman" pitchFamily="18" charset="0"/>
                </a:rPr>
                <a:t>5 Quads. (3 families)</a:t>
              </a:r>
            </a:p>
          </p:txBody>
        </p:sp>
        <p:sp>
          <p:nvSpPr>
            <p:cNvPr id="29" name="TextBox 1"/>
            <p:cNvSpPr txBox="1">
              <a:spLocks noChangeArrowheads="1"/>
            </p:cNvSpPr>
            <p:nvPr/>
          </p:nvSpPr>
          <p:spPr bwMode="auto">
            <a:xfrm>
              <a:off x="2503677" y="4045969"/>
              <a:ext cx="1219199" cy="569978"/>
            </a:xfrm>
            <a:prstGeom prst="rect">
              <a:avLst/>
            </a:prstGeom>
            <a:noFill/>
            <a:ln>
              <a:noFill/>
            </a:ln>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b="1" dirty="0" smtClean="0">
                  <a:solidFill>
                    <a:srgbClr val="7030A0"/>
                  </a:solidFill>
                  <a:latin typeface="Times New Roman" pitchFamily="18" charset="0"/>
                  <a:cs typeface="Times New Roman" pitchFamily="18" charset="0"/>
                </a:rPr>
                <a:t>Half Sol.</a:t>
              </a:r>
            </a:p>
          </p:txBody>
        </p:sp>
        <p:cxnSp>
          <p:nvCxnSpPr>
            <p:cNvPr id="30" name="Straight Arrow Connector 29"/>
            <p:cNvCxnSpPr/>
            <p:nvPr/>
          </p:nvCxnSpPr>
          <p:spPr bwMode="auto">
            <a:xfrm flipV="1">
              <a:off x="2330301" y="3810000"/>
              <a:ext cx="0" cy="6374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flipV="1">
              <a:off x="1657242" y="3714304"/>
              <a:ext cx="0" cy="41439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flipV="1">
              <a:off x="2874333" y="3714302"/>
              <a:ext cx="0" cy="4143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 name="Group 9"/>
          <p:cNvGrpSpPr/>
          <p:nvPr/>
        </p:nvGrpSpPr>
        <p:grpSpPr>
          <a:xfrm>
            <a:off x="4393870" y="1041075"/>
            <a:ext cx="4652163" cy="5044016"/>
            <a:chOff x="418619" y="1288475"/>
            <a:chExt cx="4864427" cy="4989170"/>
          </a:xfrm>
        </p:grpSpPr>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619" y="2569060"/>
              <a:ext cx="4864427" cy="3708585"/>
            </a:xfrm>
            <a:prstGeom prst="rect">
              <a:avLst/>
            </a:prstGeom>
          </p:spPr>
        </p:pic>
        <p:sp>
          <p:nvSpPr>
            <p:cNvPr id="33" name="AutoShape 40"/>
            <p:cNvSpPr>
              <a:spLocks/>
            </p:cNvSpPr>
            <p:nvPr/>
          </p:nvSpPr>
          <p:spPr bwMode="auto">
            <a:xfrm rot="5400000">
              <a:off x="1457590" y="2074853"/>
              <a:ext cx="45721" cy="744200"/>
            </a:xfrm>
            <a:prstGeom prst="leftBrace">
              <a:avLst>
                <a:gd name="adj1" fmla="val 505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40"/>
            <p:cNvSpPr>
              <a:spLocks/>
            </p:cNvSpPr>
            <p:nvPr/>
          </p:nvSpPr>
          <p:spPr bwMode="auto">
            <a:xfrm rot="5400000">
              <a:off x="2179999" y="2120370"/>
              <a:ext cx="47698" cy="651193"/>
            </a:xfrm>
            <a:prstGeom prst="leftBrace">
              <a:avLst>
                <a:gd name="adj1" fmla="val 505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40"/>
            <p:cNvSpPr>
              <a:spLocks/>
            </p:cNvSpPr>
            <p:nvPr/>
          </p:nvSpPr>
          <p:spPr bwMode="auto">
            <a:xfrm rot="5400000">
              <a:off x="3041937" y="1949158"/>
              <a:ext cx="45719" cy="995599"/>
            </a:xfrm>
            <a:prstGeom prst="leftBrace">
              <a:avLst>
                <a:gd name="adj1" fmla="val 505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40"/>
            <p:cNvSpPr>
              <a:spLocks/>
            </p:cNvSpPr>
            <p:nvPr/>
          </p:nvSpPr>
          <p:spPr bwMode="auto">
            <a:xfrm rot="5400000">
              <a:off x="3807882" y="2202487"/>
              <a:ext cx="45723" cy="484985"/>
            </a:xfrm>
            <a:prstGeom prst="leftBrace">
              <a:avLst>
                <a:gd name="adj1" fmla="val 505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TextBox 1"/>
            <p:cNvSpPr txBox="1">
              <a:spLocks noChangeArrowheads="1"/>
            </p:cNvSpPr>
            <p:nvPr/>
          </p:nvSpPr>
          <p:spPr bwMode="auto">
            <a:xfrm>
              <a:off x="487874" y="1288475"/>
              <a:ext cx="20304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just">
                <a:buSzPct val="70000"/>
              </a:pPr>
              <a:r>
                <a:rPr lang="en-US" sz="1200" dirty="0" smtClean="0">
                  <a:latin typeface="Times New Roman" pitchFamily="18" charset="0"/>
                  <a:cs typeface="Times New Roman" pitchFamily="18" charset="0"/>
                </a:rPr>
                <a:t>1</a:t>
              </a:r>
              <a:r>
                <a:rPr lang="en-US" sz="1200" baseline="30000" dirty="0" smtClean="0">
                  <a:latin typeface="Times New Roman" pitchFamily="18" charset="0"/>
                  <a:cs typeface="Times New Roman" pitchFamily="18" charset="0"/>
                </a:rPr>
                <a:t>st</a:t>
              </a:r>
              <a:r>
                <a:rPr lang="en-US" sz="1200" dirty="0" smtClean="0">
                  <a:latin typeface="Times New Roman" pitchFamily="18" charset="0"/>
                  <a:cs typeface="Times New Roman" pitchFamily="18" charset="0"/>
                </a:rPr>
                <a:t> Sol. + Decoupling Quads</a:t>
              </a:r>
            </a:p>
          </p:txBody>
        </p:sp>
        <p:sp>
          <p:nvSpPr>
            <p:cNvPr id="40" name="TextBox 1"/>
            <p:cNvSpPr txBox="1">
              <a:spLocks noChangeArrowheads="1"/>
            </p:cNvSpPr>
            <p:nvPr/>
          </p:nvSpPr>
          <p:spPr bwMode="auto">
            <a:xfrm>
              <a:off x="1748625" y="1848575"/>
              <a:ext cx="978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Dipole  Set</a:t>
              </a:r>
            </a:p>
          </p:txBody>
        </p:sp>
        <p:sp>
          <p:nvSpPr>
            <p:cNvPr id="42" name="TextBox 1"/>
            <p:cNvSpPr txBox="1">
              <a:spLocks noChangeArrowheads="1"/>
            </p:cNvSpPr>
            <p:nvPr/>
          </p:nvSpPr>
          <p:spPr bwMode="auto">
            <a:xfrm>
              <a:off x="2637275" y="1312225"/>
              <a:ext cx="20430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Sol. + Decoupling Quads </a:t>
              </a:r>
            </a:p>
          </p:txBody>
        </p:sp>
        <p:sp>
          <p:nvSpPr>
            <p:cNvPr id="43" name="TextBox 1"/>
            <p:cNvSpPr txBox="1">
              <a:spLocks noChangeArrowheads="1"/>
            </p:cNvSpPr>
            <p:nvPr/>
          </p:nvSpPr>
          <p:spPr bwMode="auto">
            <a:xfrm>
              <a:off x="3397275" y="1846600"/>
              <a:ext cx="978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Dipole  Set</a:t>
              </a:r>
            </a:p>
          </p:txBody>
        </p:sp>
        <p:cxnSp>
          <p:nvCxnSpPr>
            <p:cNvPr id="44" name="Straight Arrow Connector 43"/>
            <p:cNvCxnSpPr/>
            <p:nvPr/>
          </p:nvCxnSpPr>
          <p:spPr bwMode="auto">
            <a:xfrm flipH="1">
              <a:off x="2201850" y="2158325"/>
              <a:ext cx="9014" cy="203951"/>
            </a:xfrm>
            <a:prstGeom prst="straightConnector1">
              <a:avLst/>
            </a:prstGeom>
            <a:solidFill>
              <a:schemeClr val="accent1"/>
            </a:solidFill>
            <a:ln w="952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flipH="1">
              <a:off x="1475965" y="1601099"/>
              <a:ext cx="9898" cy="770740"/>
            </a:xfrm>
            <a:prstGeom prst="straightConnector1">
              <a:avLst/>
            </a:prstGeom>
            <a:solidFill>
              <a:schemeClr val="accent1"/>
            </a:solidFill>
            <a:ln w="952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p:nvPr/>
          </p:nvCxnSpPr>
          <p:spPr bwMode="auto">
            <a:xfrm flipH="1">
              <a:off x="3840600" y="2158325"/>
              <a:ext cx="9014" cy="203951"/>
            </a:xfrm>
            <a:prstGeom prst="straightConnector1">
              <a:avLst/>
            </a:prstGeom>
            <a:solidFill>
              <a:schemeClr val="accent1"/>
            </a:solidFill>
            <a:ln w="952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a:off x="3064796" y="1601099"/>
              <a:ext cx="5929" cy="778900"/>
            </a:xfrm>
            <a:prstGeom prst="straightConnector1">
              <a:avLst/>
            </a:prstGeom>
            <a:solidFill>
              <a:schemeClr val="accent1"/>
            </a:solidFill>
            <a:ln w="952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p:cNvGrpSpPr/>
          <p:nvPr/>
        </p:nvGrpSpPr>
        <p:grpSpPr>
          <a:xfrm>
            <a:off x="296883" y="2244442"/>
            <a:ext cx="3884723" cy="1729635"/>
            <a:chOff x="296883" y="2446317"/>
            <a:chExt cx="3884723" cy="1729635"/>
          </a:xfrm>
        </p:grpSpPr>
        <p:grpSp>
          <p:nvGrpSpPr>
            <p:cNvPr id="37" name="Group 36"/>
            <p:cNvGrpSpPr/>
            <p:nvPr/>
          </p:nvGrpSpPr>
          <p:grpSpPr>
            <a:xfrm>
              <a:off x="394869" y="2533324"/>
              <a:ext cx="3685943" cy="1405605"/>
              <a:chOff x="3931618" y="3985792"/>
              <a:chExt cx="3685943" cy="1405605"/>
            </a:xfrm>
          </p:grpSpPr>
          <p:sp>
            <p:nvSpPr>
              <p:cNvPr id="38" name="Flowchart: Direct Access Storage 37"/>
              <p:cNvSpPr/>
              <p:nvPr/>
            </p:nvSpPr>
            <p:spPr>
              <a:xfrm>
                <a:off x="3966362" y="4620290"/>
                <a:ext cx="522514" cy="486100"/>
              </a:xfrm>
              <a:prstGeom prst="flowChartMagneticDrum">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845133" y="4592228"/>
                <a:ext cx="213756" cy="514162"/>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246908" y="4590253"/>
                <a:ext cx="213756" cy="514162"/>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652633" y="4592228"/>
                <a:ext cx="213756" cy="514162"/>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80133" y="4592228"/>
                <a:ext cx="213756" cy="514162"/>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507633" y="4592228"/>
                <a:ext cx="213756" cy="514162"/>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lowchart: Direct Access Storage 51"/>
              <p:cNvSpPr/>
              <p:nvPr/>
            </p:nvSpPr>
            <p:spPr>
              <a:xfrm>
                <a:off x="7087512" y="4618315"/>
                <a:ext cx="522514" cy="486100"/>
              </a:xfrm>
              <a:prstGeom prst="flowChartMagneticDrum">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1"/>
              <p:cNvSpPr txBox="1">
                <a:spLocks noChangeArrowheads="1"/>
              </p:cNvSpPr>
              <p:nvPr/>
            </p:nvSpPr>
            <p:spPr bwMode="auto">
              <a:xfrm>
                <a:off x="3931618" y="3999642"/>
                <a:ext cx="818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Half </a:t>
                </a:r>
              </a:p>
              <a:p>
                <a:pPr marL="0" indent="0" algn="just">
                  <a:buSzPct val="70000"/>
                </a:pPr>
                <a:r>
                  <a:rPr lang="en-US" sz="1200" dirty="0" smtClean="0">
                    <a:latin typeface="Times New Roman" pitchFamily="18" charset="0"/>
                    <a:cs typeface="Times New Roman" pitchFamily="18" charset="0"/>
                  </a:rPr>
                  <a:t>Solenoid</a:t>
                </a:r>
              </a:p>
            </p:txBody>
          </p:sp>
          <p:sp>
            <p:nvSpPr>
              <p:cNvPr id="54" name="TextBox 1"/>
              <p:cNvSpPr txBox="1">
                <a:spLocks noChangeArrowheads="1"/>
              </p:cNvSpPr>
              <p:nvPr/>
            </p:nvSpPr>
            <p:spPr bwMode="auto">
              <a:xfrm>
                <a:off x="6886518" y="3985792"/>
                <a:ext cx="731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Half </a:t>
                </a:r>
              </a:p>
              <a:p>
                <a:pPr marL="0" indent="0" algn="just">
                  <a:buSzPct val="70000"/>
                </a:pPr>
                <a:r>
                  <a:rPr lang="en-US" sz="1200" dirty="0" smtClean="0">
                    <a:latin typeface="Times New Roman" pitchFamily="18" charset="0"/>
                    <a:cs typeface="Times New Roman" pitchFamily="18" charset="0"/>
                  </a:rPr>
                  <a:t>Solenoid</a:t>
                </a:r>
              </a:p>
            </p:txBody>
          </p:sp>
          <p:sp>
            <p:nvSpPr>
              <p:cNvPr id="55" name="Rectangle 54"/>
              <p:cNvSpPr/>
              <p:nvPr/>
            </p:nvSpPr>
            <p:spPr>
              <a:xfrm>
                <a:off x="4642168" y="4359766"/>
                <a:ext cx="2259296" cy="1031631"/>
              </a:xfrm>
              <a:prstGeom prst="rect">
                <a:avLst/>
              </a:prstGeom>
              <a:noFill/>
              <a:ln>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1"/>
              <p:cNvSpPr txBox="1">
                <a:spLocks noChangeArrowheads="1"/>
              </p:cNvSpPr>
              <p:nvPr/>
            </p:nvSpPr>
            <p:spPr bwMode="auto">
              <a:xfrm>
                <a:off x="4904511" y="3985792"/>
                <a:ext cx="1757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just">
                  <a:buSzPct val="70000"/>
                </a:pPr>
                <a:r>
                  <a:rPr lang="en-US" sz="1200" dirty="0" smtClean="0">
                    <a:latin typeface="Times New Roman" pitchFamily="18" charset="0"/>
                    <a:cs typeface="Times New Roman" pitchFamily="18" charset="0"/>
                  </a:rPr>
                  <a:t>Quad. Decoupling Insert</a:t>
                </a:r>
              </a:p>
            </p:txBody>
          </p:sp>
        </p:grpSp>
        <p:sp>
          <p:nvSpPr>
            <p:cNvPr id="14" name="Rectangle 13"/>
            <p:cNvSpPr/>
            <p:nvPr/>
          </p:nvSpPr>
          <p:spPr>
            <a:xfrm>
              <a:off x="296883" y="2446317"/>
              <a:ext cx="3884723" cy="17296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TextBox 1"/>
          <p:cNvSpPr txBox="1">
            <a:spLocks noChangeArrowheads="1"/>
          </p:cNvSpPr>
          <p:nvPr/>
        </p:nvSpPr>
        <p:spPr bwMode="auto">
          <a:xfrm>
            <a:off x="492541" y="5975189"/>
            <a:ext cx="43882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just">
              <a:buSzPct val="70000"/>
            </a:pPr>
            <a:r>
              <a:rPr lang="en-US" sz="1100" dirty="0" smtClean="0">
                <a:latin typeface="Garamond" pitchFamily="18" charset="0"/>
                <a:cs typeface="Times New Roman" pitchFamily="18" charset="0"/>
              </a:rPr>
              <a:t>* V. </a:t>
            </a:r>
            <a:r>
              <a:rPr lang="en-US" sz="1100" dirty="0" err="1" smtClean="0">
                <a:latin typeface="Garamond" pitchFamily="18" charset="0"/>
                <a:cs typeface="Times New Roman" pitchFamily="18" charset="0"/>
              </a:rPr>
              <a:t>Litvinenko</a:t>
            </a:r>
            <a:r>
              <a:rPr lang="en-US" sz="1100" dirty="0" smtClean="0">
                <a:latin typeface="Garamond" pitchFamily="18" charset="0"/>
                <a:cs typeface="Times New Roman" pitchFamily="18" charset="0"/>
              </a:rPr>
              <a:t>, A. </a:t>
            </a:r>
            <a:r>
              <a:rPr lang="en-US" sz="1100" dirty="0" err="1" smtClean="0">
                <a:latin typeface="Garamond" pitchFamily="18" charset="0"/>
                <a:cs typeface="Times New Roman" pitchFamily="18" charset="0"/>
              </a:rPr>
              <a:t>Zholents</a:t>
            </a:r>
            <a:r>
              <a:rPr lang="en-US" sz="1100" dirty="0" smtClean="0">
                <a:latin typeface="Garamond" pitchFamily="18" charset="0"/>
                <a:cs typeface="Times New Roman" pitchFamily="18" charset="0"/>
              </a:rPr>
              <a:t>, BINP (Novosibirsk) </a:t>
            </a:r>
            <a:r>
              <a:rPr lang="en-US" sz="1100" dirty="0" err="1" smtClean="0">
                <a:latin typeface="Garamond" pitchFamily="18" charset="0"/>
                <a:cs typeface="Times New Roman" pitchFamily="18" charset="0"/>
              </a:rPr>
              <a:t>Prepring</a:t>
            </a:r>
            <a:r>
              <a:rPr lang="en-US" sz="1100" dirty="0" smtClean="0">
                <a:latin typeface="Garamond" pitchFamily="18" charset="0"/>
                <a:cs typeface="Times New Roman" pitchFamily="18" charset="0"/>
              </a:rPr>
              <a:t> 81-80 (1981). English translation: DESY Report L-Trans 289 (1984)</a:t>
            </a:r>
          </a:p>
        </p:txBody>
      </p:sp>
    </p:spTree>
    <p:extLst>
      <p:ext uri="{BB962C8B-B14F-4D97-AF65-F5344CB8AC3E}">
        <p14:creationId xmlns:p14="http://schemas.microsoft.com/office/powerpoint/2010/main" val="3417707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Solenoid Decoupling Schemes --- KF Scheme</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12</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sp>
        <p:nvSpPr>
          <p:cNvPr id="8" name="TextBox 1"/>
          <p:cNvSpPr txBox="1">
            <a:spLocks noChangeArrowheads="1"/>
          </p:cNvSpPr>
          <p:nvPr/>
        </p:nvSpPr>
        <p:spPr bwMode="auto">
          <a:xfrm>
            <a:off x="353577" y="734336"/>
            <a:ext cx="4331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237744" indent="-237744" algn="just">
              <a:spcBef>
                <a:spcPts val="25"/>
              </a:spcBef>
              <a:buSzPct val="70000"/>
              <a:buFontTx/>
              <a:buBlip>
                <a:blip r:embed="rId3"/>
              </a:buBlip>
            </a:pPr>
            <a:r>
              <a:rPr lang="en-US" sz="1600" dirty="0" err="1" smtClean="0">
                <a:latin typeface="Garamond" pitchFamily="18" charset="0"/>
                <a:cs typeface="Times New Roman" pitchFamily="18" charset="0"/>
              </a:rPr>
              <a:t>Kondratenko-Filatov</a:t>
            </a:r>
            <a:r>
              <a:rPr lang="en-US" sz="1600" dirty="0" smtClean="0">
                <a:latin typeface="Garamond" pitchFamily="18" charset="0"/>
                <a:cs typeface="Times New Roman" pitchFamily="18" charset="0"/>
              </a:rPr>
              <a:t> (KF) Scheme</a:t>
            </a:r>
            <a:r>
              <a:rPr lang="en-US" sz="1600" baseline="30000" dirty="0" smtClean="0">
                <a:latin typeface="Garamond" pitchFamily="18" charset="0"/>
                <a:cs typeface="Times New Roman" pitchFamily="18" charset="0"/>
              </a:rPr>
              <a:t>*</a:t>
            </a:r>
            <a:endParaRPr lang="en-US" sz="1600" dirty="0" smtClean="0">
              <a:latin typeface="Garamond" pitchFamily="18" charset="0"/>
              <a:cs typeface="Times New Roman" pitchFamily="18" charset="0"/>
            </a:endParaRPr>
          </a:p>
          <a:p>
            <a:pPr marL="548640" lvl="1" algn="just">
              <a:buSzPct val="70000"/>
              <a:buFont typeface="Arial" pitchFamily="34" charset="0"/>
              <a:buChar char="•"/>
            </a:pPr>
            <a:r>
              <a:rPr lang="en-US" sz="1400" dirty="0" smtClean="0">
                <a:latin typeface="Garamond" pitchFamily="18" charset="0"/>
                <a:cs typeface="Times New Roman" pitchFamily="18" charset="0"/>
              </a:rPr>
              <a:t>Mixture of different strength and length solenoids</a:t>
            </a:r>
          </a:p>
          <a:p>
            <a:pPr marL="548640" lvl="1" algn="just">
              <a:buSzPct val="70000"/>
              <a:buFont typeface="Arial" pitchFamily="34" charset="0"/>
              <a:buChar char="•"/>
            </a:pPr>
            <a:r>
              <a:rPr lang="en-US" sz="1400" dirty="0" smtClean="0">
                <a:latin typeface="Garamond" pitchFamily="18" charset="0"/>
                <a:cs typeface="Times New Roman" pitchFamily="18" charset="0"/>
              </a:rPr>
              <a:t>Skew </a:t>
            </a:r>
            <a:r>
              <a:rPr lang="en-US" sz="1400" dirty="0">
                <a:latin typeface="Garamond" pitchFamily="18" charset="0"/>
                <a:cs typeface="Times New Roman" pitchFamily="18" charset="0"/>
              </a:rPr>
              <a:t>quadrupoles are </a:t>
            </a:r>
            <a:r>
              <a:rPr lang="en-US" sz="1400" dirty="0" smtClean="0">
                <a:latin typeface="Garamond" pitchFamily="18" charset="0"/>
                <a:cs typeface="Times New Roman" pitchFamily="18" charset="0"/>
              </a:rPr>
              <a:t>interleaved among solenoids</a:t>
            </a:r>
            <a:endParaRPr lang="en-US" sz="1400" dirty="0">
              <a:latin typeface="Garamond" pitchFamily="18" charset="0"/>
              <a:cs typeface="Times New Roman" pitchFamily="18" charset="0"/>
            </a:endParaRPr>
          </a:p>
          <a:p>
            <a:pPr marL="548640" lvl="1">
              <a:buSzPct val="70000"/>
              <a:buFont typeface="Arial" pitchFamily="34" charset="0"/>
              <a:buChar char="•"/>
            </a:pPr>
            <a:r>
              <a:rPr lang="en-US" sz="1400" dirty="0" smtClean="0">
                <a:latin typeface="Garamond" pitchFamily="18" charset="0"/>
                <a:cs typeface="Times New Roman" pitchFamily="18" charset="0"/>
              </a:rPr>
              <a:t>Skew quad </a:t>
            </a:r>
            <a:r>
              <a:rPr lang="en-US" sz="1400" dirty="0">
                <a:latin typeface="Garamond" pitchFamily="18" charset="0"/>
                <a:cs typeface="Times New Roman" pitchFamily="18" charset="0"/>
              </a:rPr>
              <a:t>strengths are </a:t>
            </a:r>
            <a:r>
              <a:rPr lang="en-US" sz="1400" dirty="0" smtClean="0">
                <a:latin typeface="Garamond" pitchFamily="18" charset="0"/>
                <a:cs typeface="Times New Roman" pitchFamily="18" charset="0"/>
              </a:rPr>
              <a:t>dependent </a:t>
            </a:r>
            <a:r>
              <a:rPr lang="en-US" sz="1400" dirty="0">
                <a:latin typeface="Garamond" pitchFamily="18" charset="0"/>
                <a:cs typeface="Times New Roman" pitchFamily="18" charset="0"/>
              </a:rPr>
              <a:t>of solenoid </a:t>
            </a:r>
            <a:r>
              <a:rPr lang="en-US" sz="1400" dirty="0" smtClean="0">
                <a:latin typeface="Garamond" pitchFamily="18" charset="0"/>
                <a:cs typeface="Times New Roman" pitchFamily="18" charset="0"/>
              </a:rPr>
              <a:t>strengths</a:t>
            </a:r>
            <a:endParaRPr lang="en-US" sz="1400" dirty="0">
              <a:latin typeface="Garamond" pitchFamily="18" charset="0"/>
              <a:cs typeface="Times New Roman" pitchFamily="18" charset="0"/>
            </a:endParaRPr>
          </a:p>
        </p:txBody>
      </p:sp>
      <p:grpSp>
        <p:nvGrpSpPr>
          <p:cNvPr id="18" name="Group 17"/>
          <p:cNvGrpSpPr/>
          <p:nvPr/>
        </p:nvGrpSpPr>
        <p:grpSpPr>
          <a:xfrm>
            <a:off x="4239491" y="1009147"/>
            <a:ext cx="4805498" cy="5038926"/>
            <a:chOff x="4083363" y="1187272"/>
            <a:chExt cx="4949751" cy="5038926"/>
          </a:xfrm>
        </p:grpSpPr>
        <p:grpSp>
          <p:nvGrpSpPr>
            <p:cNvPr id="3" name="Group 2"/>
            <p:cNvGrpSpPr/>
            <p:nvPr/>
          </p:nvGrpSpPr>
          <p:grpSpPr>
            <a:xfrm>
              <a:off x="4083363" y="1187272"/>
              <a:ext cx="4949751" cy="5038926"/>
              <a:chOff x="227891" y="882460"/>
              <a:chExt cx="4949751" cy="5038926"/>
            </a:xfrm>
          </p:grpSpPr>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7891" y="2173448"/>
                <a:ext cx="4949751" cy="3747938"/>
              </a:xfrm>
              <a:prstGeom prst="rect">
                <a:avLst/>
              </a:prstGeom>
            </p:spPr>
          </p:pic>
          <p:sp>
            <p:nvSpPr>
              <p:cNvPr id="76" name="AutoShape 40"/>
              <p:cNvSpPr>
                <a:spLocks/>
              </p:cNvSpPr>
              <p:nvPr/>
            </p:nvSpPr>
            <p:spPr bwMode="auto">
              <a:xfrm rot="5400000">
                <a:off x="1030082" y="2003614"/>
                <a:ext cx="45719" cy="269182"/>
              </a:xfrm>
              <a:prstGeom prst="leftBrace">
                <a:avLst>
                  <a:gd name="adj1" fmla="val 505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TextBox 1"/>
              <p:cNvSpPr txBox="1">
                <a:spLocks noChangeArrowheads="1"/>
              </p:cNvSpPr>
              <p:nvPr/>
            </p:nvSpPr>
            <p:spPr bwMode="auto">
              <a:xfrm>
                <a:off x="642251" y="1549725"/>
                <a:ext cx="632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just">
                  <a:buSzPct val="70000"/>
                </a:pPr>
                <a:r>
                  <a:rPr lang="en-US" sz="1200" dirty="0" smtClean="0">
                    <a:latin typeface="Times New Roman" pitchFamily="18" charset="0"/>
                    <a:cs typeface="Times New Roman" pitchFamily="18" charset="0"/>
                  </a:rPr>
                  <a:t>1</a:t>
                </a:r>
                <a:r>
                  <a:rPr lang="en-US" sz="1200" baseline="30000" dirty="0" smtClean="0">
                    <a:latin typeface="Times New Roman" pitchFamily="18" charset="0"/>
                    <a:cs typeface="Times New Roman" pitchFamily="18" charset="0"/>
                  </a:rPr>
                  <a:t>st</a:t>
                </a:r>
                <a:r>
                  <a:rPr lang="en-US" sz="1200" dirty="0" smtClean="0">
                    <a:latin typeface="Times New Roman" pitchFamily="18" charset="0"/>
                    <a:cs typeface="Times New Roman" pitchFamily="18" charset="0"/>
                  </a:rPr>
                  <a:t> Sol.</a:t>
                </a:r>
              </a:p>
            </p:txBody>
          </p:sp>
          <p:cxnSp>
            <p:nvCxnSpPr>
              <p:cNvPr id="78" name="Straight Arrow Connector 77"/>
              <p:cNvCxnSpPr/>
              <p:nvPr/>
            </p:nvCxnSpPr>
            <p:spPr bwMode="auto">
              <a:xfrm flipH="1">
                <a:off x="1073725" y="1849575"/>
                <a:ext cx="9014" cy="203951"/>
              </a:xfrm>
              <a:prstGeom prst="straightConnector1">
                <a:avLst/>
              </a:prstGeom>
              <a:solidFill>
                <a:schemeClr val="accent1"/>
              </a:solidFill>
              <a:ln w="952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utoShape 40"/>
              <p:cNvSpPr>
                <a:spLocks/>
              </p:cNvSpPr>
              <p:nvPr/>
            </p:nvSpPr>
            <p:spPr bwMode="auto">
              <a:xfrm rot="5400000">
                <a:off x="1296300" y="2013492"/>
                <a:ext cx="45719" cy="227364"/>
              </a:xfrm>
              <a:prstGeom prst="leftBrace">
                <a:avLst>
                  <a:gd name="adj1" fmla="val 505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 name="Straight Arrow Connector 80"/>
              <p:cNvCxnSpPr/>
              <p:nvPr/>
            </p:nvCxnSpPr>
            <p:spPr bwMode="auto">
              <a:xfrm>
                <a:off x="1335753" y="1020959"/>
                <a:ext cx="0" cy="1029125"/>
              </a:xfrm>
              <a:prstGeom prst="straightConnector1">
                <a:avLst/>
              </a:prstGeom>
              <a:solidFill>
                <a:schemeClr val="accent1"/>
              </a:solidFill>
              <a:ln w="952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p:cNvCxnSpPr/>
              <p:nvPr/>
            </p:nvCxnSpPr>
            <p:spPr bwMode="auto">
              <a:xfrm flipH="1">
                <a:off x="1831750" y="1859475"/>
                <a:ext cx="9014" cy="203951"/>
              </a:xfrm>
              <a:prstGeom prst="straightConnector1">
                <a:avLst/>
              </a:prstGeom>
              <a:solidFill>
                <a:schemeClr val="accent1"/>
              </a:solidFill>
              <a:ln w="952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AutoShape 40"/>
              <p:cNvSpPr>
                <a:spLocks/>
              </p:cNvSpPr>
              <p:nvPr/>
            </p:nvSpPr>
            <p:spPr bwMode="auto">
              <a:xfrm rot="5400000">
                <a:off x="1841654" y="1745331"/>
                <a:ext cx="45719" cy="761999"/>
              </a:xfrm>
              <a:prstGeom prst="leftBrace">
                <a:avLst>
                  <a:gd name="adj1" fmla="val 505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TextBox 1"/>
              <p:cNvSpPr txBox="1">
                <a:spLocks noChangeArrowheads="1"/>
              </p:cNvSpPr>
              <p:nvPr/>
            </p:nvSpPr>
            <p:spPr bwMode="auto">
              <a:xfrm>
                <a:off x="1406242" y="1520739"/>
                <a:ext cx="978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Dipole Set</a:t>
                </a:r>
              </a:p>
            </p:txBody>
          </p:sp>
          <p:sp>
            <p:nvSpPr>
              <p:cNvPr id="85" name="AutoShape 40"/>
              <p:cNvSpPr>
                <a:spLocks/>
              </p:cNvSpPr>
              <p:nvPr/>
            </p:nvSpPr>
            <p:spPr bwMode="auto">
              <a:xfrm rot="5400000">
                <a:off x="2360085" y="2012649"/>
                <a:ext cx="45719" cy="227364"/>
              </a:xfrm>
              <a:prstGeom prst="leftBrace">
                <a:avLst>
                  <a:gd name="adj1" fmla="val 505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TextBox 1"/>
              <p:cNvSpPr txBox="1">
                <a:spLocks noChangeArrowheads="1"/>
              </p:cNvSpPr>
              <p:nvPr/>
            </p:nvSpPr>
            <p:spPr bwMode="auto">
              <a:xfrm>
                <a:off x="3004291" y="882460"/>
                <a:ext cx="1621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Decoupling  Skew Quads</a:t>
                </a:r>
              </a:p>
            </p:txBody>
          </p:sp>
          <p:sp>
            <p:nvSpPr>
              <p:cNvPr id="88" name="AutoShape 40"/>
              <p:cNvSpPr>
                <a:spLocks/>
              </p:cNvSpPr>
              <p:nvPr/>
            </p:nvSpPr>
            <p:spPr bwMode="auto">
              <a:xfrm rot="5400000">
                <a:off x="2759267" y="1876456"/>
                <a:ext cx="45719" cy="499749"/>
              </a:xfrm>
              <a:prstGeom prst="leftBrace">
                <a:avLst>
                  <a:gd name="adj1" fmla="val 505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TextBox 1"/>
              <p:cNvSpPr txBox="1">
                <a:spLocks noChangeArrowheads="1"/>
              </p:cNvSpPr>
              <p:nvPr/>
            </p:nvSpPr>
            <p:spPr bwMode="auto">
              <a:xfrm>
                <a:off x="2479705" y="1547279"/>
                <a:ext cx="7385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just">
                  <a:buSzPct val="70000"/>
                </a:pPr>
                <a:r>
                  <a:rPr lang="en-US" sz="1200" dirty="0" smtClean="0">
                    <a:latin typeface="Times New Roman" pitchFamily="18" charset="0"/>
                    <a:cs typeface="Times New Roman" pitchFamily="18" charset="0"/>
                  </a:rPr>
                  <a:t>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Sol.</a:t>
                </a:r>
              </a:p>
            </p:txBody>
          </p:sp>
          <p:cxnSp>
            <p:nvCxnSpPr>
              <p:cNvPr id="90" name="Straight Arrow Connector 89"/>
              <p:cNvCxnSpPr/>
              <p:nvPr/>
            </p:nvCxnSpPr>
            <p:spPr bwMode="auto">
              <a:xfrm flipH="1">
                <a:off x="2757587" y="1859004"/>
                <a:ext cx="7450" cy="203951"/>
              </a:xfrm>
              <a:prstGeom prst="straightConnector1">
                <a:avLst/>
              </a:prstGeom>
              <a:solidFill>
                <a:schemeClr val="accent1"/>
              </a:solidFill>
              <a:ln w="952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AutoShape 40"/>
              <p:cNvSpPr>
                <a:spLocks/>
              </p:cNvSpPr>
              <p:nvPr/>
            </p:nvSpPr>
            <p:spPr bwMode="auto">
              <a:xfrm rot="5400000">
                <a:off x="3335984" y="1821532"/>
                <a:ext cx="45719" cy="609600"/>
              </a:xfrm>
              <a:prstGeom prst="leftBrace">
                <a:avLst>
                  <a:gd name="adj1" fmla="val 5058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92" name="Straight Arrow Connector 91"/>
              <p:cNvCxnSpPr/>
              <p:nvPr/>
            </p:nvCxnSpPr>
            <p:spPr bwMode="auto">
              <a:xfrm flipH="1">
                <a:off x="3361237" y="1868904"/>
                <a:ext cx="7450" cy="203951"/>
              </a:xfrm>
              <a:prstGeom prst="straightConnector1">
                <a:avLst/>
              </a:prstGeom>
              <a:solidFill>
                <a:schemeClr val="accent1"/>
              </a:solidFill>
              <a:ln w="952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Box 1"/>
              <p:cNvSpPr txBox="1">
                <a:spLocks noChangeArrowheads="1"/>
              </p:cNvSpPr>
              <p:nvPr/>
            </p:nvSpPr>
            <p:spPr bwMode="auto">
              <a:xfrm>
                <a:off x="3079281" y="1539130"/>
                <a:ext cx="978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Dipole Set</a:t>
                </a:r>
              </a:p>
            </p:txBody>
          </p:sp>
        </p:grpSp>
        <p:cxnSp>
          <p:nvCxnSpPr>
            <p:cNvPr id="43" name="Straight Arrow Connector 42"/>
            <p:cNvCxnSpPr/>
            <p:nvPr/>
          </p:nvCxnSpPr>
          <p:spPr bwMode="auto">
            <a:xfrm>
              <a:off x="6234250" y="1325771"/>
              <a:ext cx="0" cy="1039025"/>
            </a:xfrm>
            <a:prstGeom prst="straightConnector1">
              <a:avLst/>
            </a:prstGeom>
            <a:solidFill>
              <a:schemeClr val="accent1"/>
            </a:solidFill>
            <a:ln w="9525" cap="flat" cmpd="sng" algn="ctr">
              <a:solidFill>
                <a:schemeClr val="tx1"/>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a:xfrm>
              <a:off x="5191225" y="1325771"/>
              <a:ext cx="169624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284976" y="2244442"/>
            <a:ext cx="3884755" cy="1729635"/>
            <a:chOff x="225601" y="2600692"/>
            <a:chExt cx="3884755" cy="1729635"/>
          </a:xfrm>
        </p:grpSpPr>
        <p:grpSp>
          <p:nvGrpSpPr>
            <p:cNvPr id="27" name="Group 26"/>
            <p:cNvGrpSpPr/>
            <p:nvPr/>
          </p:nvGrpSpPr>
          <p:grpSpPr>
            <a:xfrm>
              <a:off x="225601" y="2762387"/>
              <a:ext cx="3773408" cy="1120598"/>
              <a:chOff x="3919743" y="3985792"/>
              <a:chExt cx="3773408" cy="1120598"/>
            </a:xfrm>
          </p:grpSpPr>
          <p:sp>
            <p:nvSpPr>
              <p:cNvPr id="28" name="Flowchart: Direct Access Storage 27"/>
              <p:cNvSpPr/>
              <p:nvPr/>
            </p:nvSpPr>
            <p:spPr>
              <a:xfrm>
                <a:off x="4013862" y="4620290"/>
                <a:ext cx="522514" cy="486100"/>
              </a:xfrm>
              <a:prstGeom prst="flowChartMagneticDrum">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726383" y="4592228"/>
                <a:ext cx="213756" cy="514162"/>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590758" y="4592228"/>
                <a:ext cx="213756" cy="514162"/>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lowchart: Direct Access Storage 33"/>
              <p:cNvSpPr/>
              <p:nvPr/>
            </p:nvSpPr>
            <p:spPr>
              <a:xfrm>
                <a:off x="7005268" y="4618315"/>
                <a:ext cx="687883" cy="486100"/>
              </a:xfrm>
              <a:prstGeom prst="flowChartMagneticDrum">
                <a:avLst/>
              </a:prstGeom>
              <a:noFill/>
              <a:ln w="19050">
                <a:solidFill>
                  <a:srgbClr val="3217F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1"/>
              <p:cNvSpPr txBox="1">
                <a:spLocks noChangeArrowheads="1"/>
              </p:cNvSpPr>
              <p:nvPr/>
            </p:nvSpPr>
            <p:spPr bwMode="auto">
              <a:xfrm>
                <a:off x="3919743" y="3999642"/>
                <a:ext cx="818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1</a:t>
                </a:r>
                <a:r>
                  <a:rPr lang="en-US" sz="1200" baseline="30000" dirty="0" smtClean="0">
                    <a:latin typeface="Times New Roman" pitchFamily="18" charset="0"/>
                    <a:cs typeface="Times New Roman" pitchFamily="18" charset="0"/>
                  </a:rPr>
                  <a:t>st</a:t>
                </a:r>
                <a:r>
                  <a:rPr lang="en-US" sz="1200" dirty="0" smtClean="0">
                    <a:latin typeface="Times New Roman" pitchFamily="18" charset="0"/>
                    <a:cs typeface="Times New Roman" pitchFamily="18" charset="0"/>
                  </a:rPr>
                  <a:t>  </a:t>
                </a:r>
              </a:p>
              <a:p>
                <a:pPr marL="0" indent="0" algn="just">
                  <a:buSzPct val="70000"/>
                </a:pPr>
                <a:r>
                  <a:rPr lang="en-US" sz="1200" dirty="0" smtClean="0">
                    <a:latin typeface="Times New Roman" pitchFamily="18" charset="0"/>
                    <a:cs typeface="Times New Roman" pitchFamily="18" charset="0"/>
                  </a:rPr>
                  <a:t>Solenoid</a:t>
                </a:r>
              </a:p>
            </p:txBody>
          </p:sp>
          <p:sp>
            <p:nvSpPr>
              <p:cNvPr id="36" name="TextBox 1"/>
              <p:cNvSpPr txBox="1">
                <a:spLocks noChangeArrowheads="1"/>
              </p:cNvSpPr>
              <p:nvPr/>
            </p:nvSpPr>
            <p:spPr bwMode="auto">
              <a:xfrm>
                <a:off x="6934018" y="3985792"/>
                <a:ext cx="731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a:t>
                </a:r>
              </a:p>
              <a:p>
                <a:pPr marL="0" indent="0" algn="just">
                  <a:buSzPct val="70000"/>
                </a:pPr>
                <a:r>
                  <a:rPr lang="en-US" sz="1200" dirty="0" smtClean="0">
                    <a:latin typeface="Times New Roman" pitchFamily="18" charset="0"/>
                    <a:cs typeface="Times New Roman" pitchFamily="18" charset="0"/>
                  </a:rPr>
                  <a:t>Solenoid</a:t>
                </a:r>
              </a:p>
            </p:txBody>
          </p:sp>
          <p:sp>
            <p:nvSpPr>
              <p:cNvPr id="38" name="TextBox 1"/>
              <p:cNvSpPr txBox="1">
                <a:spLocks noChangeArrowheads="1"/>
              </p:cNvSpPr>
              <p:nvPr/>
            </p:nvSpPr>
            <p:spPr bwMode="auto">
              <a:xfrm>
                <a:off x="4647459" y="4181654"/>
                <a:ext cx="9975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just">
                  <a:buSzPct val="70000"/>
                </a:pPr>
                <a:r>
                  <a:rPr lang="en-US" sz="1200" dirty="0" smtClean="0">
                    <a:latin typeface="Times New Roman" pitchFamily="18" charset="0"/>
                    <a:cs typeface="Times New Roman" pitchFamily="18" charset="0"/>
                  </a:rPr>
                  <a:t>Skew Quad. </a:t>
                </a:r>
              </a:p>
            </p:txBody>
          </p:sp>
        </p:grpSp>
        <p:sp>
          <p:nvSpPr>
            <p:cNvPr id="50" name="Rectangle 49"/>
            <p:cNvSpPr/>
            <p:nvPr/>
          </p:nvSpPr>
          <p:spPr>
            <a:xfrm>
              <a:off x="225633" y="2600692"/>
              <a:ext cx="3884723" cy="17296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TextBox 1"/>
          <p:cNvSpPr txBox="1">
            <a:spLocks noChangeArrowheads="1"/>
          </p:cNvSpPr>
          <p:nvPr/>
        </p:nvSpPr>
        <p:spPr bwMode="auto">
          <a:xfrm>
            <a:off x="492542" y="5975189"/>
            <a:ext cx="41492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just">
              <a:buSzPct val="70000"/>
            </a:pPr>
            <a:r>
              <a:rPr lang="en-US" sz="1100" dirty="0" smtClean="0">
                <a:latin typeface="Garamond" pitchFamily="18" charset="0"/>
                <a:cs typeface="Times New Roman" pitchFamily="18" charset="0"/>
              </a:rPr>
              <a:t>* Yu. N. </a:t>
            </a:r>
            <a:r>
              <a:rPr lang="en-US" sz="1100" dirty="0" err="1" smtClean="0">
                <a:latin typeface="Garamond" pitchFamily="18" charset="0"/>
                <a:cs typeface="Times New Roman" pitchFamily="18" charset="0"/>
              </a:rPr>
              <a:t>Filatov</a:t>
            </a:r>
            <a:r>
              <a:rPr lang="en-US" sz="1100" dirty="0" smtClean="0">
                <a:latin typeface="Garamond" pitchFamily="18" charset="0"/>
                <a:cs typeface="Times New Roman" pitchFamily="18" charset="0"/>
              </a:rPr>
              <a:t>, A. M. </a:t>
            </a:r>
            <a:r>
              <a:rPr lang="en-US" sz="1100" dirty="0" err="1" smtClean="0">
                <a:latin typeface="Garamond" pitchFamily="18" charset="0"/>
                <a:cs typeface="Times New Roman" pitchFamily="18" charset="0"/>
              </a:rPr>
              <a:t>Kondratenko</a:t>
            </a:r>
            <a:r>
              <a:rPr lang="en-US" sz="1100" dirty="0" smtClean="0">
                <a:latin typeface="Garamond" pitchFamily="18" charset="0"/>
                <a:cs typeface="Times New Roman" pitchFamily="18" charset="0"/>
              </a:rPr>
              <a:t>, et al. Proc. of 20</a:t>
            </a:r>
            <a:r>
              <a:rPr lang="en-US" sz="1100" baseline="30000" dirty="0" smtClean="0">
                <a:latin typeface="Garamond" pitchFamily="18" charset="0"/>
                <a:cs typeface="Times New Roman" pitchFamily="18" charset="0"/>
              </a:rPr>
              <a:t>th</a:t>
            </a:r>
            <a:r>
              <a:rPr lang="en-US" sz="1100" dirty="0" smtClean="0">
                <a:latin typeface="Garamond" pitchFamily="18" charset="0"/>
                <a:cs typeface="Times New Roman" pitchFamily="18" charset="0"/>
              </a:rPr>
              <a:t> Int. </a:t>
            </a:r>
            <a:r>
              <a:rPr lang="en-US" sz="1100" dirty="0" err="1" smtClean="0">
                <a:latin typeface="Garamond" pitchFamily="18" charset="0"/>
                <a:cs typeface="Times New Roman" pitchFamily="18" charset="0"/>
              </a:rPr>
              <a:t>Symp</a:t>
            </a:r>
            <a:r>
              <a:rPr lang="en-US" sz="1100" dirty="0" smtClean="0">
                <a:latin typeface="Garamond" pitchFamily="18" charset="0"/>
                <a:cs typeface="Times New Roman" pitchFamily="18" charset="0"/>
              </a:rPr>
              <a:t>. On Spin Physics (DSPIN2012), </a:t>
            </a:r>
            <a:r>
              <a:rPr lang="en-US" sz="1100" dirty="0" err="1" smtClean="0">
                <a:latin typeface="Garamond" pitchFamily="18" charset="0"/>
                <a:cs typeface="Times New Roman" pitchFamily="18" charset="0"/>
              </a:rPr>
              <a:t>Dubna</a:t>
            </a:r>
            <a:r>
              <a:rPr lang="en-US" sz="1100" dirty="0" smtClean="0">
                <a:latin typeface="Garamond" pitchFamily="18" charset="0"/>
                <a:cs typeface="Times New Roman" pitchFamily="18" charset="0"/>
              </a:rPr>
              <a:t>.</a:t>
            </a:r>
          </a:p>
        </p:txBody>
      </p:sp>
      <p:grpSp>
        <p:nvGrpSpPr>
          <p:cNvPr id="44" name="Group 43"/>
          <p:cNvGrpSpPr/>
          <p:nvPr/>
        </p:nvGrpSpPr>
        <p:grpSpPr>
          <a:xfrm>
            <a:off x="283001" y="4083092"/>
            <a:ext cx="3884755" cy="1729635"/>
            <a:chOff x="225601" y="2600692"/>
            <a:chExt cx="3884755" cy="1729635"/>
          </a:xfrm>
        </p:grpSpPr>
        <p:grpSp>
          <p:nvGrpSpPr>
            <p:cNvPr id="45" name="Group 44"/>
            <p:cNvGrpSpPr/>
            <p:nvPr/>
          </p:nvGrpSpPr>
          <p:grpSpPr>
            <a:xfrm>
              <a:off x="225601" y="2762387"/>
              <a:ext cx="3322158" cy="1120598"/>
              <a:chOff x="3919743" y="3985792"/>
              <a:chExt cx="3322158" cy="1120598"/>
            </a:xfrm>
          </p:grpSpPr>
          <p:sp>
            <p:nvSpPr>
              <p:cNvPr id="47" name="Flowchart: Direct Access Storage 46"/>
              <p:cNvSpPr/>
              <p:nvPr/>
            </p:nvSpPr>
            <p:spPr>
              <a:xfrm>
                <a:off x="4013862" y="4620290"/>
                <a:ext cx="522514" cy="486100"/>
              </a:xfrm>
              <a:prstGeom prst="flowChartMagneticDrum">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738258" y="4592228"/>
                <a:ext cx="213756" cy="514162"/>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103883" y="4592228"/>
                <a:ext cx="213756" cy="514162"/>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Flowchart: Direct Access Storage 53"/>
              <p:cNvSpPr/>
              <p:nvPr/>
            </p:nvSpPr>
            <p:spPr>
              <a:xfrm>
                <a:off x="6554018" y="4618315"/>
                <a:ext cx="687883" cy="486100"/>
              </a:xfrm>
              <a:prstGeom prst="flowChartMagneticDrum">
                <a:avLst/>
              </a:prstGeom>
              <a:noFill/>
              <a:ln w="19050">
                <a:solidFill>
                  <a:srgbClr val="3217F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1"/>
              <p:cNvSpPr txBox="1">
                <a:spLocks noChangeArrowheads="1"/>
              </p:cNvSpPr>
              <p:nvPr/>
            </p:nvSpPr>
            <p:spPr bwMode="auto">
              <a:xfrm>
                <a:off x="3919743" y="3999642"/>
                <a:ext cx="818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1</a:t>
                </a:r>
                <a:r>
                  <a:rPr lang="en-US" sz="1200" baseline="30000" dirty="0" smtClean="0">
                    <a:latin typeface="Times New Roman" pitchFamily="18" charset="0"/>
                    <a:cs typeface="Times New Roman" pitchFamily="18" charset="0"/>
                  </a:rPr>
                  <a:t>st</a:t>
                </a:r>
                <a:r>
                  <a:rPr lang="en-US" sz="1200" dirty="0" smtClean="0">
                    <a:latin typeface="Times New Roman" pitchFamily="18" charset="0"/>
                    <a:cs typeface="Times New Roman" pitchFamily="18" charset="0"/>
                  </a:rPr>
                  <a:t>  </a:t>
                </a:r>
              </a:p>
              <a:p>
                <a:pPr marL="0" indent="0" algn="just">
                  <a:buSzPct val="70000"/>
                </a:pPr>
                <a:r>
                  <a:rPr lang="en-US" sz="1200" dirty="0" smtClean="0">
                    <a:latin typeface="Times New Roman" pitchFamily="18" charset="0"/>
                    <a:cs typeface="Times New Roman" pitchFamily="18" charset="0"/>
                  </a:rPr>
                  <a:t>Solenoid</a:t>
                </a:r>
              </a:p>
            </p:txBody>
          </p:sp>
          <p:sp>
            <p:nvSpPr>
              <p:cNvPr id="56" name="TextBox 1"/>
              <p:cNvSpPr txBox="1">
                <a:spLocks noChangeArrowheads="1"/>
              </p:cNvSpPr>
              <p:nvPr/>
            </p:nvSpPr>
            <p:spPr bwMode="auto">
              <a:xfrm>
                <a:off x="5140893" y="3985792"/>
                <a:ext cx="731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dirty="0" smtClean="0">
                    <a:latin typeface="Times New Roman" pitchFamily="18" charset="0"/>
                    <a:cs typeface="Times New Roman" pitchFamily="18" charset="0"/>
                  </a:rPr>
                  <a:t>2</a:t>
                </a:r>
                <a:r>
                  <a:rPr lang="en-US" sz="1200" baseline="30000" dirty="0" smtClean="0">
                    <a:latin typeface="Times New Roman" pitchFamily="18" charset="0"/>
                    <a:cs typeface="Times New Roman" pitchFamily="18" charset="0"/>
                  </a:rPr>
                  <a:t>nd</a:t>
                </a:r>
                <a:r>
                  <a:rPr lang="en-US" sz="1200" dirty="0" smtClean="0">
                    <a:latin typeface="Times New Roman" pitchFamily="18" charset="0"/>
                    <a:cs typeface="Times New Roman" pitchFamily="18" charset="0"/>
                  </a:rPr>
                  <a:t>  </a:t>
                </a:r>
              </a:p>
              <a:p>
                <a:pPr marL="0" indent="0" algn="just">
                  <a:buSzPct val="70000"/>
                </a:pPr>
                <a:r>
                  <a:rPr lang="en-US" sz="1200" dirty="0" smtClean="0">
                    <a:latin typeface="Times New Roman" pitchFamily="18" charset="0"/>
                    <a:cs typeface="Times New Roman" pitchFamily="18" charset="0"/>
                  </a:rPr>
                  <a:t>Solenoid</a:t>
                </a:r>
              </a:p>
            </p:txBody>
          </p:sp>
        </p:grpSp>
        <p:sp>
          <p:nvSpPr>
            <p:cNvPr id="46" name="Rectangle 45"/>
            <p:cNvSpPr/>
            <p:nvPr/>
          </p:nvSpPr>
          <p:spPr>
            <a:xfrm>
              <a:off x="225633" y="2600692"/>
              <a:ext cx="3884723" cy="17296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9" name="Flowchart: Direct Access Storage 58"/>
          <p:cNvSpPr/>
          <p:nvPr/>
        </p:nvSpPr>
        <p:spPr>
          <a:xfrm>
            <a:off x="1561551" y="4887210"/>
            <a:ext cx="687883" cy="486100"/>
          </a:xfrm>
          <a:prstGeom prst="flowChartMagneticDrum">
            <a:avLst/>
          </a:prstGeom>
          <a:noFill/>
          <a:ln w="19050">
            <a:solidFill>
              <a:srgbClr val="3217F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3771416" y="4861123"/>
            <a:ext cx="213756" cy="514162"/>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1"/>
          <p:cNvSpPr txBox="1">
            <a:spLocks noChangeArrowheads="1"/>
          </p:cNvSpPr>
          <p:nvPr/>
        </p:nvSpPr>
        <p:spPr bwMode="auto">
          <a:xfrm>
            <a:off x="2867801" y="4242812"/>
            <a:ext cx="731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ctr">
              <a:buSzPct val="70000"/>
            </a:pPr>
            <a:r>
              <a:rPr lang="en-US" sz="1200" baseline="30000" dirty="0" smtClean="0">
                <a:latin typeface="Times New Roman" pitchFamily="18" charset="0"/>
                <a:cs typeface="Times New Roman" pitchFamily="18" charset="0"/>
              </a:rPr>
              <a:t>3rd</a:t>
            </a:r>
            <a:r>
              <a:rPr lang="en-US" sz="1200" dirty="0" smtClean="0">
                <a:latin typeface="Times New Roman" pitchFamily="18" charset="0"/>
                <a:cs typeface="Times New Roman" pitchFamily="18" charset="0"/>
              </a:rPr>
              <a:t>  </a:t>
            </a:r>
          </a:p>
          <a:p>
            <a:pPr marL="0" indent="0" algn="just">
              <a:buSzPct val="70000"/>
            </a:pPr>
            <a:r>
              <a:rPr lang="en-US" sz="1200" dirty="0" smtClean="0">
                <a:latin typeface="Times New Roman" pitchFamily="18" charset="0"/>
                <a:cs typeface="Times New Roman" pitchFamily="18" charset="0"/>
              </a:rPr>
              <a:t>Solenoid</a:t>
            </a:r>
          </a:p>
        </p:txBody>
      </p:sp>
      <p:sp>
        <p:nvSpPr>
          <p:cNvPr id="62" name="TextBox 1"/>
          <p:cNvSpPr txBox="1">
            <a:spLocks noChangeArrowheads="1"/>
          </p:cNvSpPr>
          <p:nvPr/>
        </p:nvSpPr>
        <p:spPr bwMode="auto">
          <a:xfrm>
            <a:off x="841192" y="5502982"/>
            <a:ext cx="9453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just">
              <a:buSzPct val="70000"/>
            </a:pPr>
            <a:r>
              <a:rPr lang="en-US" sz="1200" dirty="0" smtClean="0">
                <a:latin typeface="Times New Roman" pitchFamily="18" charset="0"/>
                <a:cs typeface="Times New Roman" pitchFamily="18" charset="0"/>
              </a:rPr>
              <a:t>Skew Quad.</a:t>
            </a:r>
          </a:p>
        </p:txBody>
      </p:sp>
      <p:sp>
        <p:nvSpPr>
          <p:cNvPr id="63" name="TextBox 1"/>
          <p:cNvSpPr txBox="1">
            <a:spLocks noChangeArrowheads="1"/>
          </p:cNvSpPr>
          <p:nvPr/>
        </p:nvSpPr>
        <p:spPr bwMode="auto">
          <a:xfrm>
            <a:off x="1078666" y="3140412"/>
            <a:ext cx="2162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marL="0" indent="0" algn="just">
              <a:buSzPct val="70000"/>
            </a:pPr>
            <a:r>
              <a:rPr lang="en-US" sz="12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742456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5665"/>
          </a:xfrm>
        </p:spPr>
        <p:txBody>
          <a:bodyPr>
            <a:normAutofit/>
          </a:bodyPr>
          <a:lstStyle/>
          <a:p>
            <a:pPr algn="l"/>
            <a:r>
              <a:rPr lang="en-US" sz="3200" b="1" dirty="0" smtClean="0">
                <a:latin typeface="Garamond" pitchFamily="18" charset="0"/>
                <a:cs typeface="Times New Roman" pitchFamily="18" charset="0"/>
              </a:rPr>
              <a:t>Polarization Configuration I</a:t>
            </a:r>
            <a:endParaRPr lang="ru-RU" sz="3200" b="1" dirty="0">
              <a:latin typeface="Garamond" pitchFamily="18" charset="0"/>
              <a:cs typeface="Times New Roman" pitchFamily="18" charset="0"/>
            </a:endParaRPr>
          </a:p>
        </p:txBody>
      </p:sp>
      <p:sp>
        <p:nvSpPr>
          <p:cNvPr id="3" name="Content Placeholder 2"/>
          <p:cNvSpPr>
            <a:spLocks noGrp="1"/>
          </p:cNvSpPr>
          <p:nvPr>
            <p:ph idx="1"/>
          </p:nvPr>
        </p:nvSpPr>
        <p:spPr>
          <a:xfrm>
            <a:off x="372136" y="730442"/>
            <a:ext cx="8382846" cy="726213"/>
          </a:xfrm>
        </p:spPr>
        <p:txBody>
          <a:bodyPr>
            <a:normAutofit/>
          </a:bodyPr>
          <a:lstStyle/>
          <a:p>
            <a:pPr marL="237744" indent="-237744" algn="just">
              <a:spcBef>
                <a:spcPts val="25"/>
              </a:spcBef>
              <a:buSzPct val="70000"/>
              <a:buFontTx/>
              <a:buBlip>
                <a:blip r:embed="rId3"/>
              </a:buBlip>
            </a:pPr>
            <a:r>
              <a:rPr lang="en-US" sz="1600" u="sng" dirty="0" smtClean="0">
                <a:latin typeface="Garamond" pitchFamily="18" charset="0"/>
                <a:cs typeface="Times New Roman" pitchFamily="18" charset="0"/>
              </a:rPr>
              <a:t>Same solenoid field directions</a:t>
            </a: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in two spin rotators in the same IR (flipped spin in two half arcs )</a:t>
            </a: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13</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228600" y="5194537"/>
            <a:ext cx="7467600" cy="363021"/>
            <a:chOff x="762000" y="5105400"/>
            <a:chExt cx="7467600" cy="363021"/>
          </a:xfrm>
        </p:grpSpPr>
        <p:grpSp>
          <p:nvGrpSpPr>
            <p:cNvPr id="67" name="Group 66"/>
            <p:cNvGrpSpPr/>
            <p:nvPr/>
          </p:nvGrpSpPr>
          <p:grpSpPr>
            <a:xfrm>
              <a:off x="762000" y="5105400"/>
              <a:ext cx="7467600" cy="363021"/>
              <a:chOff x="914400" y="5245299"/>
              <a:chExt cx="7467600" cy="363021"/>
            </a:xfrm>
          </p:grpSpPr>
          <p:cxnSp>
            <p:nvCxnSpPr>
              <p:cNvPr id="74" name="Straight Arrow Connector 73"/>
              <p:cNvCxnSpPr/>
              <p:nvPr/>
            </p:nvCxnSpPr>
            <p:spPr bwMode="auto">
              <a:xfrm flipV="1">
                <a:off x="4089227" y="5404174"/>
                <a:ext cx="368473" cy="92809"/>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scene3d>
                <a:camera prst="orthographicFront">
                  <a:rot lat="0" lon="0" rev="20699999"/>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Arrow Connector 74"/>
              <p:cNvCxnSpPr/>
              <p:nvPr/>
            </p:nvCxnSpPr>
            <p:spPr bwMode="auto">
              <a:xfrm flipV="1">
                <a:off x="8153400" y="5269392"/>
                <a:ext cx="0" cy="27432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p:nvPr/>
            </p:nvCxnSpPr>
            <p:spPr bwMode="auto">
              <a:xfrm>
                <a:off x="1276350" y="5305425"/>
                <a:ext cx="0" cy="27432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Rectangle 76"/>
              <p:cNvSpPr/>
              <p:nvPr/>
            </p:nvSpPr>
            <p:spPr bwMode="auto">
              <a:xfrm>
                <a:off x="914400" y="5245299"/>
                <a:ext cx="7467600" cy="363021"/>
              </a:xfrm>
              <a:prstGeom prst="rect">
                <a:avLst/>
              </a:prstGeom>
              <a:noFill/>
              <a:ln w="22225" cap="flat" cmpd="sng" algn="ctr">
                <a:solidFill>
                  <a:srgbClr val="00B05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grpSp>
          <p:nvGrpSpPr>
            <p:cNvPr id="68" name="Group 67"/>
            <p:cNvGrpSpPr/>
            <p:nvPr/>
          </p:nvGrpSpPr>
          <p:grpSpPr>
            <a:xfrm>
              <a:off x="2111449" y="5168382"/>
              <a:ext cx="631751" cy="186884"/>
              <a:chOff x="1120849" y="3068404"/>
              <a:chExt cx="631751" cy="186884"/>
            </a:xfrm>
          </p:grpSpPr>
          <p:sp>
            <p:nvSpPr>
              <p:cNvPr id="72" name="Flowchart: Direct Access Storage 71"/>
              <p:cNvSpPr/>
              <p:nvPr/>
            </p:nvSpPr>
            <p:spPr bwMode="auto">
              <a:xfrm>
                <a:off x="1120849" y="3068404"/>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73" name="Straight Arrow Connector 72"/>
              <p:cNvCxnSpPr>
                <a:stCxn id="72" idx="1"/>
                <a:endCxn id="72" idx="3"/>
              </p:cNvCxnSpPr>
              <p:nvPr/>
            </p:nvCxnSpPr>
            <p:spPr bwMode="auto">
              <a:xfrm>
                <a:off x="1120849" y="3161846"/>
                <a:ext cx="421167" cy="0"/>
              </a:xfrm>
              <a:prstGeom prst="straightConnector1">
                <a:avLst/>
              </a:prstGeom>
              <a:solidFill>
                <a:schemeClr val="accent1"/>
              </a:solidFill>
              <a:ln w="28575"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p:cNvGrpSpPr/>
            <p:nvPr/>
          </p:nvGrpSpPr>
          <p:grpSpPr>
            <a:xfrm>
              <a:off x="5997649" y="5171920"/>
              <a:ext cx="631751" cy="186884"/>
              <a:chOff x="1120849" y="3068404"/>
              <a:chExt cx="631751" cy="186884"/>
            </a:xfrm>
          </p:grpSpPr>
          <p:sp>
            <p:nvSpPr>
              <p:cNvPr id="70" name="Flowchart: Direct Access Storage 69"/>
              <p:cNvSpPr/>
              <p:nvPr/>
            </p:nvSpPr>
            <p:spPr bwMode="auto">
              <a:xfrm>
                <a:off x="1120849" y="3068404"/>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71" name="Straight Arrow Connector 70"/>
              <p:cNvCxnSpPr>
                <a:stCxn id="70" idx="1"/>
                <a:endCxn id="70" idx="3"/>
              </p:cNvCxnSpPr>
              <p:nvPr/>
            </p:nvCxnSpPr>
            <p:spPr bwMode="auto">
              <a:xfrm>
                <a:off x="1120849" y="3161846"/>
                <a:ext cx="421167" cy="0"/>
              </a:xfrm>
              <a:prstGeom prst="straightConnector1">
                <a:avLst/>
              </a:prstGeom>
              <a:solidFill>
                <a:schemeClr val="accent1"/>
              </a:solidFill>
              <a:ln w="28575"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8" name="Group 77"/>
          <p:cNvGrpSpPr/>
          <p:nvPr/>
        </p:nvGrpSpPr>
        <p:grpSpPr>
          <a:xfrm>
            <a:off x="228600" y="5815878"/>
            <a:ext cx="7467600" cy="533400"/>
            <a:chOff x="228600" y="5410200"/>
            <a:chExt cx="7467600" cy="533400"/>
          </a:xfrm>
        </p:grpSpPr>
        <p:cxnSp>
          <p:nvCxnSpPr>
            <p:cNvPr id="79" name="Straight Arrow Connector 78"/>
            <p:cNvCxnSpPr/>
            <p:nvPr/>
          </p:nvCxnSpPr>
          <p:spPr bwMode="auto">
            <a:xfrm flipV="1">
              <a:off x="3238500" y="5743902"/>
              <a:ext cx="349163" cy="68580"/>
            </a:xfrm>
            <a:prstGeom prst="straightConnector1">
              <a:avLst/>
            </a:prstGeom>
            <a:solidFill>
              <a:schemeClr val="accent1"/>
            </a:solidFill>
            <a:ln w="25400" cap="flat" cmpd="sng" algn="ctr">
              <a:solidFill>
                <a:schemeClr val="tx1"/>
              </a:solidFill>
              <a:prstDash val="sysDash"/>
              <a:round/>
              <a:headEnd type="none" w="med" len="med"/>
              <a:tailEnd type="triangle" w="lg" len="lg"/>
            </a:ln>
            <a:effectLst/>
            <a:scene3d>
              <a:camera prst="orthographicFront">
                <a:rot lat="0" lon="0" rev="102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0" name="Group 79"/>
            <p:cNvGrpSpPr/>
            <p:nvPr/>
          </p:nvGrpSpPr>
          <p:grpSpPr>
            <a:xfrm>
              <a:off x="228600" y="5410200"/>
              <a:ext cx="7467600" cy="533400"/>
              <a:chOff x="762000" y="5486400"/>
              <a:chExt cx="7467600" cy="533400"/>
            </a:xfrm>
          </p:grpSpPr>
          <p:grpSp>
            <p:nvGrpSpPr>
              <p:cNvPr id="81" name="Group 80"/>
              <p:cNvGrpSpPr/>
              <p:nvPr/>
            </p:nvGrpSpPr>
            <p:grpSpPr>
              <a:xfrm>
                <a:off x="762000" y="5486400"/>
                <a:ext cx="7467600" cy="533400"/>
                <a:chOff x="914400" y="5151120"/>
                <a:chExt cx="7467600" cy="533400"/>
              </a:xfrm>
            </p:grpSpPr>
            <p:cxnSp>
              <p:nvCxnSpPr>
                <p:cNvPr id="88" name="Straight Arrow Connector 87"/>
                <p:cNvCxnSpPr/>
                <p:nvPr/>
              </p:nvCxnSpPr>
              <p:spPr bwMode="auto">
                <a:xfrm flipV="1">
                  <a:off x="8153400" y="5410200"/>
                  <a:ext cx="0" cy="27432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p:cNvCxnSpPr/>
                <p:nvPr/>
              </p:nvCxnSpPr>
              <p:spPr bwMode="auto">
                <a:xfrm>
                  <a:off x="1266825" y="5151120"/>
                  <a:ext cx="0" cy="27432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Rectangle 89"/>
                <p:cNvSpPr/>
                <p:nvPr/>
              </p:nvSpPr>
              <p:spPr bwMode="auto">
                <a:xfrm>
                  <a:off x="914400" y="5245299"/>
                  <a:ext cx="7467600" cy="363021"/>
                </a:xfrm>
                <a:prstGeom prst="rect">
                  <a:avLst/>
                </a:prstGeom>
                <a:noFill/>
                <a:ln w="22225" cap="flat" cmpd="sng" algn="ctr">
                  <a:solidFill>
                    <a:srgbClr val="00B05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grpSp>
            <p:nvGrpSpPr>
              <p:cNvPr id="82" name="Group 81"/>
              <p:cNvGrpSpPr/>
              <p:nvPr/>
            </p:nvGrpSpPr>
            <p:grpSpPr>
              <a:xfrm>
                <a:off x="2101701" y="5669883"/>
                <a:ext cx="631751" cy="186884"/>
                <a:chOff x="1088950" y="3068404"/>
                <a:chExt cx="631751" cy="186884"/>
              </a:xfrm>
            </p:grpSpPr>
            <p:sp>
              <p:nvSpPr>
                <p:cNvPr id="86" name="Flowchart: Direct Access Storage 85"/>
                <p:cNvSpPr/>
                <p:nvPr/>
              </p:nvSpPr>
              <p:spPr bwMode="auto">
                <a:xfrm>
                  <a:off x="1088950" y="3068404"/>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87" name="Straight Arrow Connector 86"/>
                <p:cNvCxnSpPr>
                  <a:stCxn id="86" idx="1"/>
                  <a:endCxn id="86" idx="3"/>
                </p:cNvCxnSpPr>
                <p:nvPr/>
              </p:nvCxnSpPr>
              <p:spPr bwMode="auto">
                <a:xfrm>
                  <a:off x="1088950" y="3161846"/>
                  <a:ext cx="421167" cy="0"/>
                </a:xfrm>
                <a:prstGeom prst="straightConnector1">
                  <a:avLst/>
                </a:prstGeom>
                <a:solidFill>
                  <a:schemeClr val="accent1"/>
                </a:solidFill>
                <a:ln w="28575"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p:cNvGrpSpPr/>
              <p:nvPr/>
            </p:nvGrpSpPr>
            <p:grpSpPr>
              <a:xfrm>
                <a:off x="5997649" y="5669883"/>
                <a:ext cx="631751" cy="186884"/>
                <a:chOff x="1120849" y="3068404"/>
                <a:chExt cx="631751" cy="186884"/>
              </a:xfrm>
            </p:grpSpPr>
            <p:sp>
              <p:nvSpPr>
                <p:cNvPr id="84" name="Flowchart: Direct Access Storage 83"/>
                <p:cNvSpPr/>
                <p:nvPr/>
              </p:nvSpPr>
              <p:spPr bwMode="auto">
                <a:xfrm>
                  <a:off x="1120849" y="3068404"/>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85" name="Straight Arrow Connector 84"/>
                <p:cNvCxnSpPr>
                  <a:stCxn id="84" idx="1"/>
                  <a:endCxn id="84" idx="3"/>
                </p:cNvCxnSpPr>
                <p:nvPr/>
              </p:nvCxnSpPr>
              <p:spPr bwMode="auto">
                <a:xfrm>
                  <a:off x="1120849" y="3161846"/>
                  <a:ext cx="421167" cy="0"/>
                </a:xfrm>
                <a:prstGeom prst="straightConnector1">
                  <a:avLst/>
                </a:prstGeom>
                <a:solidFill>
                  <a:schemeClr val="accent1"/>
                </a:solidFill>
                <a:ln w="28575"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sp>
        <p:nvSpPr>
          <p:cNvPr id="103" name="TextBox 102"/>
          <p:cNvSpPr txBox="1"/>
          <p:nvPr/>
        </p:nvSpPr>
        <p:spPr bwMode="auto">
          <a:xfrm flipH="1">
            <a:off x="7775414" y="4812618"/>
            <a:ext cx="530386" cy="307777"/>
          </a:xfrm>
          <a:prstGeom prst="rect">
            <a:avLst/>
          </a:prstGeom>
          <a:noFill/>
        </p:spPr>
        <p:txBody>
          <a:bodyPr wrap="square">
            <a:spAutoFit/>
          </a:bodyPr>
          <a:lstStyle/>
          <a:p>
            <a:pPr algn="ctr">
              <a:defRPr/>
            </a:pPr>
            <a:r>
              <a:rPr lang="en-US" sz="1400" b="1" dirty="0" smtClean="0">
                <a:latin typeface="Garamond" pitchFamily="18" charset="0"/>
              </a:rPr>
              <a:t>S-T</a:t>
            </a:r>
            <a:endParaRPr lang="en-US" sz="1400" b="1" dirty="0">
              <a:latin typeface="Garamond" pitchFamily="18" charset="0"/>
            </a:endParaRPr>
          </a:p>
        </p:txBody>
      </p:sp>
      <p:sp>
        <p:nvSpPr>
          <p:cNvPr id="105" name="Smiley Face 104"/>
          <p:cNvSpPr/>
          <p:nvPr/>
        </p:nvSpPr>
        <p:spPr bwMode="auto">
          <a:xfrm>
            <a:off x="7921786" y="5937487"/>
            <a:ext cx="274320" cy="274320"/>
          </a:xfrm>
          <a:prstGeom prst="smileyFace">
            <a:avLst>
              <a:gd name="adj" fmla="val -4653"/>
            </a:avLst>
          </a:prstGeom>
          <a:solidFill>
            <a:srgbClr val="FFFF00"/>
          </a:solidFill>
          <a:ln w="9525" cap="flat" cmpd="sng" algn="ctr">
            <a:solidFill>
              <a:schemeClr val="accent1">
                <a:lumMod val="9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06" name="Smiley Face 105"/>
          <p:cNvSpPr/>
          <p:nvPr/>
        </p:nvSpPr>
        <p:spPr bwMode="auto">
          <a:xfrm>
            <a:off x="7905303" y="5214170"/>
            <a:ext cx="274320" cy="274320"/>
          </a:xfrm>
          <a:prstGeom prst="smileyFace">
            <a:avLst>
              <a:gd name="adj" fmla="val 4653"/>
            </a:avLst>
          </a:prstGeom>
          <a:solidFill>
            <a:srgbClr val="FFFF00"/>
          </a:solidFill>
          <a:ln w="9525" cap="flat" cmpd="sng" algn="ctr">
            <a:solidFill>
              <a:schemeClr val="accent1">
                <a:lumMod val="9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07" name="Smiley Face 106"/>
          <p:cNvSpPr/>
          <p:nvPr/>
        </p:nvSpPr>
        <p:spPr bwMode="auto">
          <a:xfrm>
            <a:off x="8566649" y="5946118"/>
            <a:ext cx="274320" cy="274320"/>
          </a:xfrm>
          <a:prstGeom prst="smileyFace">
            <a:avLst>
              <a:gd name="adj" fmla="val -4653"/>
            </a:avLst>
          </a:prstGeom>
          <a:solidFill>
            <a:srgbClr val="FFFF00"/>
          </a:solidFill>
          <a:ln w="9525" cap="flat" cmpd="sng" algn="ctr">
            <a:solidFill>
              <a:schemeClr val="accent1">
                <a:lumMod val="9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09" name="Smiley Face 108"/>
          <p:cNvSpPr/>
          <p:nvPr/>
        </p:nvSpPr>
        <p:spPr bwMode="auto">
          <a:xfrm>
            <a:off x="8564880" y="5223112"/>
            <a:ext cx="274320" cy="274320"/>
          </a:xfrm>
          <a:prstGeom prst="smileyFace">
            <a:avLst>
              <a:gd name="adj" fmla="val -4653"/>
            </a:avLst>
          </a:prstGeom>
          <a:solidFill>
            <a:srgbClr val="FFFF00"/>
          </a:solidFill>
          <a:ln w="9525" cap="flat" cmpd="sng" algn="ctr">
            <a:solidFill>
              <a:schemeClr val="accent1">
                <a:lumMod val="9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10" name="TextBox 109"/>
          <p:cNvSpPr txBox="1"/>
          <p:nvPr/>
        </p:nvSpPr>
        <p:spPr bwMode="auto">
          <a:xfrm flipH="1">
            <a:off x="8382000" y="4822143"/>
            <a:ext cx="682786" cy="307777"/>
          </a:xfrm>
          <a:prstGeom prst="rect">
            <a:avLst/>
          </a:prstGeom>
          <a:noFill/>
        </p:spPr>
        <p:txBody>
          <a:bodyPr wrap="square">
            <a:spAutoFit/>
          </a:bodyPr>
          <a:lstStyle/>
          <a:p>
            <a:pPr algn="ctr">
              <a:defRPr/>
            </a:pPr>
            <a:r>
              <a:rPr lang="en-US" sz="1400" b="1" dirty="0" smtClean="0">
                <a:latin typeface="Garamond" pitchFamily="18" charset="0"/>
              </a:rPr>
              <a:t>FOSP</a:t>
            </a:r>
            <a:endParaRPr lang="en-US" sz="1400" b="1" dirty="0">
              <a:latin typeface="Garamond" pitchFamily="18" charset="0"/>
            </a:endParaRPr>
          </a:p>
        </p:txBody>
      </p:sp>
      <p:sp>
        <p:nvSpPr>
          <p:cNvPr id="91" name="Content Placeholder 2"/>
          <p:cNvSpPr txBox="1">
            <a:spLocks/>
          </p:cNvSpPr>
          <p:nvPr/>
        </p:nvSpPr>
        <p:spPr>
          <a:xfrm>
            <a:off x="7244139" y="2083663"/>
            <a:ext cx="1861049" cy="897662"/>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Bef>
                <a:spcPts val="0"/>
              </a:spcBef>
              <a:buSzPct val="70000"/>
              <a:buNone/>
            </a:pPr>
            <a:r>
              <a:rPr lang="en-US" sz="1200" dirty="0" smtClean="0">
                <a:latin typeface="Garamond" pitchFamily="18" charset="0"/>
                <a:cs typeface="Times New Roman" pitchFamily="18" charset="0"/>
              </a:rPr>
              <a:t>FOSP : First Order Spin Perturbation from non-zero </a:t>
            </a:r>
            <a:r>
              <a:rPr lang="el-GR" sz="1200" dirty="0" smtClean="0">
                <a:latin typeface="Garamond" pitchFamily="18" charset="0"/>
                <a:cs typeface="Times New Roman" pitchFamily="18" charset="0"/>
              </a:rPr>
              <a:t>δ</a:t>
            </a:r>
            <a:r>
              <a:rPr lang="en-US" sz="1200" dirty="0" smtClean="0">
                <a:latin typeface="Garamond" pitchFamily="18" charset="0"/>
                <a:cs typeface="Times New Roman" pitchFamily="18" charset="0"/>
              </a:rPr>
              <a:t> in the solenoid through G matrix. </a:t>
            </a:r>
            <a:endParaRPr lang="en-US" sz="1200" b="1" dirty="0">
              <a:solidFill>
                <a:schemeClr val="tx1"/>
              </a:solidFill>
            </a:endParaRPr>
          </a:p>
        </p:txBody>
      </p:sp>
      <p:cxnSp>
        <p:nvCxnSpPr>
          <p:cNvPr id="111" name="Straight Arrow Connector 4"/>
          <p:cNvCxnSpPr>
            <a:cxnSpLocks noChangeShapeType="1"/>
          </p:cNvCxnSpPr>
          <p:nvPr/>
        </p:nvCxnSpPr>
        <p:spPr bwMode="auto">
          <a:xfrm flipV="1">
            <a:off x="389908" y="5225907"/>
            <a:ext cx="0" cy="267043"/>
          </a:xfrm>
          <a:prstGeom prst="straightConnector1">
            <a:avLst/>
          </a:prstGeom>
          <a:noFill/>
          <a:ln w="25400" algn="ctr">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Arrow Connector 111"/>
          <p:cNvCxnSpPr/>
          <p:nvPr/>
        </p:nvCxnSpPr>
        <p:spPr bwMode="auto">
          <a:xfrm flipV="1">
            <a:off x="7266115" y="5366522"/>
            <a:ext cx="0" cy="274320"/>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Group 24"/>
          <p:cNvGrpSpPr/>
          <p:nvPr/>
        </p:nvGrpSpPr>
        <p:grpSpPr>
          <a:xfrm>
            <a:off x="599628" y="1083953"/>
            <a:ext cx="6029771" cy="3384559"/>
            <a:chOff x="599628" y="560078"/>
            <a:chExt cx="6029771" cy="3384559"/>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628" y="560078"/>
              <a:ext cx="6029771" cy="3384559"/>
            </a:xfrm>
            <a:prstGeom prst="rect">
              <a:avLst/>
            </a:prstGeom>
          </p:spPr>
        </p:pic>
        <p:sp>
          <p:nvSpPr>
            <p:cNvPr id="160" name="Rectangle 159"/>
            <p:cNvSpPr/>
            <p:nvPr/>
          </p:nvSpPr>
          <p:spPr bwMode="auto">
            <a:xfrm>
              <a:off x="809626" y="1866899"/>
              <a:ext cx="5643452" cy="819151"/>
            </a:xfrm>
            <a:prstGeom prst="rect">
              <a:avLst/>
            </a:prstGeom>
            <a:noFill/>
            <a:ln w="22225" cap="flat" cmpd="sng" algn="ctr">
              <a:solidFill>
                <a:srgbClr val="00B050"/>
              </a:solidFill>
              <a:prstDash val="sysDash"/>
              <a:round/>
              <a:headEnd type="none" w="med" len="med"/>
              <a:tailEnd type="none" w="med" len="med"/>
            </a:ln>
            <a:effectLst/>
            <a:scene3d>
              <a:camera prst="orthographicFront">
                <a:rot lat="0" lon="0" rev="180000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sp>
        <p:nvSpPr>
          <p:cNvPr id="161" name="TextBox 160"/>
          <p:cNvSpPr txBox="1"/>
          <p:nvPr/>
        </p:nvSpPr>
        <p:spPr bwMode="auto">
          <a:xfrm flipH="1">
            <a:off x="3176334" y="3719061"/>
            <a:ext cx="1471866" cy="307777"/>
          </a:xfrm>
          <a:prstGeom prst="rect">
            <a:avLst/>
          </a:prstGeom>
          <a:noFill/>
        </p:spPr>
        <p:txBody>
          <a:bodyPr wrap="square">
            <a:spAutoFit/>
          </a:bodyPr>
          <a:lstStyle/>
          <a:p>
            <a:pPr algn="ctr">
              <a:defRPr/>
            </a:pPr>
            <a:r>
              <a:rPr lang="en-US" sz="1400" b="1" dirty="0" smtClean="0">
                <a:latin typeface="Garamond" pitchFamily="18" charset="0"/>
              </a:rPr>
              <a:t>spin  orientation</a:t>
            </a:r>
            <a:endParaRPr lang="en-US" sz="1400" b="1" dirty="0">
              <a:latin typeface="Garamond" pitchFamily="18" charset="0"/>
            </a:endParaRPr>
          </a:p>
        </p:txBody>
      </p:sp>
      <mc:AlternateContent xmlns:mc="http://schemas.openxmlformats.org/markup-compatibility/2006" xmlns:a14="http://schemas.microsoft.com/office/drawing/2010/main">
        <mc:Choice Requires="a14">
          <p:sp>
            <p:nvSpPr>
              <p:cNvPr id="162" name="Content Placeholder 2"/>
              <p:cNvSpPr txBox="1">
                <a:spLocks/>
              </p:cNvSpPr>
              <p:nvPr/>
            </p:nvSpPr>
            <p:spPr>
              <a:xfrm>
                <a:off x="2684632" y="1195601"/>
                <a:ext cx="1563518" cy="5474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1" indent="-182880">
                  <a:spcBef>
                    <a:spcPts val="0"/>
                  </a:spcBef>
                  <a:buSzPct val="70000"/>
                  <a:buFont typeface="Arial" pitchFamily="34" charset="0"/>
                  <a:buChar char="•"/>
                </a:pPr>
                <a:r>
                  <a:rPr lang="en-US" sz="1200" dirty="0" smtClean="0">
                    <a:latin typeface="Garamond" pitchFamily="18" charset="0"/>
                    <a:cs typeface="Times New Roman" pitchFamily="18" charset="0"/>
                  </a:rPr>
                  <a:t>Magnetic field   </a:t>
                </a:r>
                <a14:m>
                  <m:oMath xmlns:m="http://schemas.openxmlformats.org/officeDocument/2006/math">
                    <m:acc>
                      <m:accPr>
                        <m:chr m:val="⃗"/>
                        <m:ctrlPr>
                          <a:rPr lang="en-US" sz="1200" b="1" i="1" dirty="0">
                            <a:solidFill>
                              <a:srgbClr val="FF0000"/>
                            </a:solidFill>
                            <a:latin typeface="Cambria Math"/>
                          </a:rPr>
                        </m:ctrlPr>
                      </m:accPr>
                      <m:e>
                        <m:r>
                          <a:rPr lang="en-US" sz="1200" b="1" i="1" dirty="0">
                            <a:solidFill>
                              <a:srgbClr val="FF0000"/>
                            </a:solidFill>
                            <a:latin typeface="Cambria Math"/>
                          </a:rPr>
                          <m:t>𝑩</m:t>
                        </m:r>
                      </m:e>
                    </m:acc>
                  </m:oMath>
                </a14:m>
                <a:endParaRPr lang="en-US" sz="1200" b="1" dirty="0" smtClean="0">
                  <a:solidFill>
                    <a:srgbClr val="FF0000"/>
                  </a:solidFill>
                  <a:latin typeface="Garamond" pitchFamily="18" charset="0"/>
                </a:endParaRPr>
              </a:p>
              <a:p>
                <a:pPr marL="182880" lvl="1" indent="-182880">
                  <a:spcBef>
                    <a:spcPts val="0"/>
                  </a:spcBef>
                  <a:buSzPct val="70000"/>
                  <a:buFont typeface="Arial" pitchFamily="34" charset="0"/>
                  <a:buChar char="•"/>
                </a:pPr>
                <a:r>
                  <a:rPr lang="en-US" sz="1200" dirty="0" smtClean="0">
                    <a:latin typeface="Garamond" pitchFamily="18" charset="0"/>
                    <a:cs typeface="Times New Roman" pitchFamily="18" charset="0"/>
                  </a:rPr>
                  <a:t>Spin vector        </a:t>
                </a:r>
                <a14:m>
                  <m:oMath xmlns:m="http://schemas.openxmlformats.org/officeDocument/2006/math">
                    <m:acc>
                      <m:accPr>
                        <m:chr m:val="⃗"/>
                        <m:ctrlPr>
                          <a:rPr lang="en-US" sz="1200" b="1" i="1" dirty="0" smtClean="0">
                            <a:solidFill>
                              <a:schemeClr val="tx1"/>
                            </a:solidFill>
                            <a:latin typeface="Cambria Math"/>
                          </a:rPr>
                        </m:ctrlPr>
                      </m:accPr>
                      <m:e>
                        <m:r>
                          <a:rPr lang="en-US" sz="1200" b="1" i="1" dirty="0" smtClean="0">
                            <a:solidFill>
                              <a:schemeClr val="tx1"/>
                            </a:solidFill>
                            <a:latin typeface="Cambria Math"/>
                          </a:rPr>
                          <m:t>𝑺</m:t>
                        </m:r>
                      </m:e>
                    </m:acc>
                  </m:oMath>
                </a14:m>
                <a:endParaRPr lang="en-US" sz="1200" b="1" dirty="0">
                  <a:solidFill>
                    <a:schemeClr val="tx1"/>
                  </a:solidFill>
                </a:endParaRPr>
              </a:p>
            </p:txBody>
          </p:sp>
        </mc:Choice>
        <mc:Fallback xmlns="">
          <p:sp>
            <p:nvSpPr>
              <p:cNvPr id="162" name="Content Placeholder 2"/>
              <p:cNvSpPr txBox="1">
                <a:spLocks noRot="1" noChangeAspect="1" noMove="1" noResize="1" noEditPoints="1" noAdjustHandles="1" noChangeArrowheads="1" noChangeShapeType="1" noTextEdit="1"/>
              </p:cNvSpPr>
              <p:nvPr/>
            </p:nvSpPr>
            <p:spPr>
              <a:xfrm>
                <a:off x="2684632" y="1195601"/>
                <a:ext cx="1563518" cy="547474"/>
              </a:xfrm>
              <a:prstGeom prst="rect">
                <a:avLst/>
              </a:prstGeom>
              <a:blipFill rotWithShape="1">
                <a:blip r:embed="rId5"/>
                <a:stretch>
                  <a:fillRect b="-1111"/>
                </a:stretch>
              </a:blipFill>
            </p:spPr>
            <p:txBody>
              <a:bodyPr/>
              <a:lstStyle/>
              <a:p>
                <a:r>
                  <a:rPr lang="en-US">
                    <a:noFill/>
                  </a:rPr>
                  <a:t> </a:t>
                </a:r>
              </a:p>
            </p:txBody>
          </p:sp>
        </mc:Fallback>
      </mc:AlternateContent>
      <p:sp>
        <p:nvSpPr>
          <p:cNvPr id="163" name="TextBox 162"/>
          <p:cNvSpPr txBox="1"/>
          <p:nvPr/>
        </p:nvSpPr>
        <p:spPr bwMode="auto">
          <a:xfrm flipH="1">
            <a:off x="239632" y="4861247"/>
            <a:ext cx="731918" cy="307777"/>
          </a:xfrm>
          <a:prstGeom prst="rect">
            <a:avLst/>
          </a:prstGeom>
          <a:noFill/>
        </p:spPr>
        <p:txBody>
          <a:bodyPr wrap="square">
            <a:spAutoFit/>
          </a:bodyPr>
          <a:lstStyle/>
          <a:p>
            <a:pPr algn="ctr">
              <a:defRPr/>
            </a:pPr>
            <a:r>
              <a:rPr lang="en-US" sz="1400" b="1" dirty="0" smtClean="0">
                <a:latin typeface="Garamond" pitchFamily="18" charset="0"/>
              </a:rPr>
              <a:t>Arc </a:t>
            </a:r>
            <a:endParaRPr lang="en-US" sz="1400" b="1" dirty="0">
              <a:latin typeface="Garamond" pitchFamily="18" charset="0"/>
            </a:endParaRPr>
          </a:p>
        </p:txBody>
      </p:sp>
      <p:sp>
        <p:nvSpPr>
          <p:cNvPr id="164" name="TextBox 163"/>
          <p:cNvSpPr txBox="1"/>
          <p:nvPr/>
        </p:nvSpPr>
        <p:spPr bwMode="auto">
          <a:xfrm flipH="1">
            <a:off x="6973559" y="4850233"/>
            <a:ext cx="731918" cy="307777"/>
          </a:xfrm>
          <a:prstGeom prst="rect">
            <a:avLst/>
          </a:prstGeom>
          <a:noFill/>
        </p:spPr>
        <p:txBody>
          <a:bodyPr wrap="square">
            <a:spAutoFit/>
          </a:bodyPr>
          <a:lstStyle/>
          <a:p>
            <a:pPr algn="ctr">
              <a:defRPr/>
            </a:pPr>
            <a:r>
              <a:rPr lang="en-US" sz="1400" b="1" dirty="0" smtClean="0">
                <a:latin typeface="Garamond" pitchFamily="18" charset="0"/>
              </a:rPr>
              <a:t>Arc </a:t>
            </a:r>
            <a:endParaRPr lang="en-US" sz="1400" b="1" dirty="0">
              <a:latin typeface="Garamond" pitchFamily="18" charset="0"/>
            </a:endParaRPr>
          </a:p>
        </p:txBody>
      </p:sp>
      <p:sp>
        <p:nvSpPr>
          <p:cNvPr id="27" name="Left Brace 26"/>
          <p:cNvSpPr/>
          <p:nvPr/>
        </p:nvSpPr>
        <p:spPr>
          <a:xfrm>
            <a:off x="3609975" y="1095376"/>
            <a:ext cx="460248" cy="6953250"/>
          </a:xfrm>
          <a:prstGeom prst="leftBrace">
            <a:avLst>
              <a:gd name="adj1" fmla="val 374140"/>
              <a:gd name="adj2" fmla="val 50470"/>
            </a:avLst>
          </a:prstGeom>
          <a:ln w="19050">
            <a:solidFill>
              <a:schemeClr val="tx1"/>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5" name="Straight Arrow Connector 164"/>
          <p:cNvCxnSpPr/>
          <p:nvPr/>
        </p:nvCxnSpPr>
        <p:spPr>
          <a:xfrm>
            <a:off x="3644814" y="3319676"/>
            <a:ext cx="0" cy="935762"/>
          </a:xfrm>
          <a:prstGeom prst="straightConnector1">
            <a:avLst/>
          </a:prstGeom>
          <a:ln w="47625">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bwMode="auto">
          <a:xfrm flipH="1">
            <a:off x="3218450" y="4850232"/>
            <a:ext cx="731918" cy="307777"/>
          </a:xfrm>
          <a:prstGeom prst="rect">
            <a:avLst/>
          </a:prstGeom>
          <a:noFill/>
        </p:spPr>
        <p:txBody>
          <a:bodyPr wrap="square">
            <a:spAutoFit/>
          </a:bodyPr>
          <a:lstStyle/>
          <a:p>
            <a:pPr algn="ctr">
              <a:defRPr/>
            </a:pPr>
            <a:r>
              <a:rPr lang="en-US" sz="1400" b="1" dirty="0" smtClean="0">
                <a:latin typeface="Garamond" pitchFamily="18" charset="0"/>
              </a:rPr>
              <a:t>IP</a:t>
            </a:r>
            <a:endParaRPr lang="en-US" sz="1400" b="1" dirty="0">
              <a:latin typeface="Garamond" pitchFamily="18" charset="0"/>
            </a:endParaRPr>
          </a:p>
        </p:txBody>
      </p:sp>
      <p:sp>
        <p:nvSpPr>
          <p:cNvPr id="167" name="TextBox 166"/>
          <p:cNvSpPr txBox="1"/>
          <p:nvPr/>
        </p:nvSpPr>
        <p:spPr bwMode="auto">
          <a:xfrm flipH="1">
            <a:off x="1301599" y="4845692"/>
            <a:ext cx="1241575" cy="307777"/>
          </a:xfrm>
          <a:prstGeom prst="rect">
            <a:avLst/>
          </a:prstGeom>
          <a:noFill/>
        </p:spPr>
        <p:txBody>
          <a:bodyPr wrap="square">
            <a:spAutoFit/>
          </a:bodyPr>
          <a:lstStyle/>
          <a:p>
            <a:pPr algn="ctr">
              <a:defRPr/>
            </a:pPr>
            <a:r>
              <a:rPr lang="en-US" sz="1400" b="1" dirty="0" smtClean="0">
                <a:latin typeface="Garamond" pitchFamily="18" charset="0"/>
              </a:rPr>
              <a:t>Solenoid field </a:t>
            </a:r>
            <a:endParaRPr lang="en-US" sz="1400" b="1" dirty="0">
              <a:latin typeface="Garamond" pitchFamily="18" charset="0"/>
            </a:endParaRPr>
          </a:p>
        </p:txBody>
      </p:sp>
      <p:sp>
        <p:nvSpPr>
          <p:cNvPr id="168" name="TextBox 167"/>
          <p:cNvSpPr txBox="1"/>
          <p:nvPr/>
        </p:nvSpPr>
        <p:spPr bwMode="auto">
          <a:xfrm flipH="1">
            <a:off x="5159224" y="4845692"/>
            <a:ext cx="1241575" cy="307777"/>
          </a:xfrm>
          <a:prstGeom prst="rect">
            <a:avLst/>
          </a:prstGeom>
          <a:noFill/>
        </p:spPr>
        <p:txBody>
          <a:bodyPr wrap="square">
            <a:spAutoFit/>
          </a:bodyPr>
          <a:lstStyle/>
          <a:p>
            <a:pPr algn="ctr">
              <a:defRPr/>
            </a:pPr>
            <a:r>
              <a:rPr lang="en-US" sz="1400" b="1" dirty="0" smtClean="0">
                <a:latin typeface="Garamond" pitchFamily="18" charset="0"/>
              </a:rPr>
              <a:t>Solenoid field </a:t>
            </a:r>
            <a:endParaRPr lang="en-US" sz="1400" b="1" dirty="0">
              <a:latin typeface="Garamond" pitchFamily="18" charset="0"/>
            </a:endParaRPr>
          </a:p>
        </p:txBody>
      </p:sp>
      <p:cxnSp>
        <p:nvCxnSpPr>
          <p:cNvPr id="169" name="Straight Arrow Connector 4"/>
          <p:cNvCxnSpPr>
            <a:cxnSpLocks noChangeShapeType="1"/>
          </p:cNvCxnSpPr>
          <p:nvPr/>
        </p:nvCxnSpPr>
        <p:spPr bwMode="auto">
          <a:xfrm flipV="1">
            <a:off x="380383" y="5930757"/>
            <a:ext cx="0" cy="267043"/>
          </a:xfrm>
          <a:prstGeom prst="straightConnector1">
            <a:avLst/>
          </a:prstGeom>
          <a:noFill/>
          <a:ln w="25400" algn="ctr">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Straight Arrow Connector 169"/>
          <p:cNvCxnSpPr/>
          <p:nvPr/>
        </p:nvCxnSpPr>
        <p:spPr bwMode="auto">
          <a:xfrm flipV="1">
            <a:off x="7266115" y="6071372"/>
            <a:ext cx="0" cy="274320"/>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Content Placeholder 2"/>
          <p:cNvSpPr txBox="1">
            <a:spLocks/>
          </p:cNvSpPr>
          <p:nvPr/>
        </p:nvSpPr>
        <p:spPr>
          <a:xfrm>
            <a:off x="7021492" y="3344525"/>
            <a:ext cx="1591321" cy="528424"/>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Bef>
                <a:spcPts val="0"/>
              </a:spcBef>
              <a:buSzPct val="70000"/>
              <a:buNone/>
            </a:pPr>
            <a:r>
              <a:rPr lang="en-US" sz="1200" dirty="0" smtClean="0">
                <a:latin typeface="Garamond" pitchFamily="18" charset="0"/>
                <a:cs typeface="Times New Roman" pitchFamily="18" charset="0"/>
              </a:rPr>
              <a:t>S-T    : </a:t>
            </a:r>
            <a:r>
              <a:rPr lang="en-US" sz="1200" dirty="0" err="1" smtClean="0">
                <a:latin typeface="Garamond" pitchFamily="18" charset="0"/>
                <a:cs typeface="Times New Roman" pitchFamily="18" charset="0"/>
              </a:rPr>
              <a:t>Sokolov-Ternov</a:t>
            </a:r>
            <a:r>
              <a:rPr lang="en-US" sz="1200" dirty="0" smtClean="0">
                <a:latin typeface="Garamond" pitchFamily="18" charset="0"/>
                <a:cs typeface="Times New Roman" pitchFamily="18" charset="0"/>
              </a:rPr>
              <a:t> self-Polarization effect</a:t>
            </a:r>
          </a:p>
        </p:txBody>
      </p:sp>
      <p:cxnSp>
        <p:nvCxnSpPr>
          <p:cNvPr id="34" name="Straight Arrow Connector 33"/>
          <p:cNvCxnSpPr/>
          <p:nvPr/>
        </p:nvCxnSpPr>
        <p:spPr>
          <a:xfrm>
            <a:off x="8040607" y="3872949"/>
            <a:ext cx="0" cy="832401"/>
          </a:xfrm>
          <a:prstGeom prst="straightConnector1">
            <a:avLst/>
          </a:prstGeom>
          <a:ln w="127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a:off x="8754982" y="2981325"/>
            <a:ext cx="0" cy="1733550"/>
          </a:xfrm>
          <a:prstGeom prst="straightConnector1">
            <a:avLst/>
          </a:prstGeom>
          <a:ln w="127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395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5665"/>
          </a:xfrm>
        </p:spPr>
        <p:txBody>
          <a:bodyPr>
            <a:normAutofit/>
          </a:bodyPr>
          <a:lstStyle/>
          <a:p>
            <a:pPr algn="l"/>
            <a:r>
              <a:rPr lang="en-US" sz="3200" b="1" dirty="0">
                <a:latin typeface="Garamond" pitchFamily="18" charset="0"/>
                <a:cs typeface="Times New Roman" pitchFamily="18" charset="0"/>
              </a:rPr>
              <a:t>Polarization Configuration II</a:t>
            </a:r>
            <a:endParaRPr lang="ru-RU" sz="3200" b="1" dirty="0">
              <a:latin typeface="Garamond" pitchFamily="18" charset="0"/>
              <a:cs typeface="Times New Roman" pitchFamily="18" charset="0"/>
            </a:endParaRPr>
          </a:p>
        </p:txBody>
      </p:sp>
      <p:sp>
        <p:nvSpPr>
          <p:cNvPr id="3" name="Content Placeholder 2"/>
          <p:cNvSpPr>
            <a:spLocks noGrp="1"/>
          </p:cNvSpPr>
          <p:nvPr>
            <p:ph idx="1"/>
          </p:nvPr>
        </p:nvSpPr>
        <p:spPr>
          <a:xfrm>
            <a:off x="372135" y="734215"/>
            <a:ext cx="8469368" cy="427836"/>
          </a:xfrm>
        </p:spPr>
        <p:txBody>
          <a:bodyPr>
            <a:normAutofit/>
          </a:bodyPr>
          <a:lstStyle/>
          <a:p>
            <a:pPr marL="237744" indent="-237744" algn="just">
              <a:spcBef>
                <a:spcPts val="25"/>
              </a:spcBef>
              <a:buSzPct val="70000"/>
              <a:buFontTx/>
              <a:buBlip>
                <a:blip r:embed="rId3"/>
              </a:buBlip>
            </a:pPr>
            <a:r>
              <a:rPr lang="en-US" sz="1600" u="sng" dirty="0" smtClean="0">
                <a:latin typeface="Garamond" pitchFamily="18" charset="0"/>
                <a:cs typeface="Times New Roman" pitchFamily="18" charset="0"/>
              </a:rPr>
              <a:t>Opposite </a:t>
            </a:r>
            <a:r>
              <a:rPr lang="en-US" sz="1600" u="sng" dirty="0">
                <a:latin typeface="Garamond" pitchFamily="18" charset="0"/>
                <a:cs typeface="Times New Roman" pitchFamily="18" charset="0"/>
              </a:rPr>
              <a:t>solenoid field directions</a:t>
            </a:r>
            <a:r>
              <a:rPr lang="en-US" sz="1600" dirty="0">
                <a:latin typeface="Garamond" pitchFamily="18" charset="0"/>
                <a:cs typeface="Times New Roman" pitchFamily="18" charset="0"/>
              </a:rPr>
              <a:t> in two spin rotators in the same </a:t>
            </a:r>
            <a:r>
              <a:rPr lang="en-US" sz="1600" dirty="0" smtClean="0">
                <a:latin typeface="Garamond" pitchFamily="18" charset="0"/>
                <a:cs typeface="Times New Roman" pitchFamily="18" charset="0"/>
              </a:rPr>
              <a:t>IR (same spin in two half arcs)</a:t>
            </a:r>
            <a:endParaRPr lang="en-US" sz="1600" dirty="0">
              <a:latin typeface="Garamond" pitchFamily="18" charset="0"/>
              <a:cs typeface="Times New Roman" pitchFamily="18" charset="0"/>
            </a:endParaRPr>
          </a:p>
          <a:p>
            <a:pPr marL="0" indent="0">
              <a:buSzPct val="70000"/>
              <a:buNone/>
            </a:pPr>
            <a:endParaRPr lang="en-US" sz="1600" i="1" dirty="0" smtClean="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14</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228600" y="5900880"/>
            <a:ext cx="7467600" cy="444000"/>
            <a:chOff x="914400" y="6037779"/>
            <a:chExt cx="7467600" cy="444000"/>
          </a:xfrm>
        </p:grpSpPr>
        <p:grpSp>
          <p:nvGrpSpPr>
            <p:cNvPr id="37" name="Group 36"/>
            <p:cNvGrpSpPr/>
            <p:nvPr/>
          </p:nvGrpSpPr>
          <p:grpSpPr>
            <a:xfrm>
              <a:off x="914400" y="6037779"/>
              <a:ext cx="7467600" cy="444000"/>
              <a:chOff x="914400" y="5562600"/>
              <a:chExt cx="7467600" cy="444000"/>
            </a:xfrm>
          </p:grpSpPr>
          <p:cxnSp>
            <p:nvCxnSpPr>
              <p:cNvPr id="44" name="Straight Arrow Connector 43"/>
              <p:cNvCxnSpPr/>
              <p:nvPr/>
            </p:nvCxnSpPr>
            <p:spPr bwMode="auto">
              <a:xfrm flipV="1">
                <a:off x="3952875" y="5798819"/>
                <a:ext cx="349163" cy="68580"/>
              </a:xfrm>
              <a:prstGeom prst="straightConnector1">
                <a:avLst/>
              </a:prstGeom>
              <a:solidFill>
                <a:schemeClr val="accent1"/>
              </a:solidFill>
              <a:ln w="25400" cap="flat" cmpd="sng" algn="ctr">
                <a:solidFill>
                  <a:schemeClr val="tx1"/>
                </a:solidFill>
                <a:prstDash val="sysDash"/>
                <a:round/>
                <a:headEnd type="none" w="med" len="med"/>
                <a:tailEnd type="triangle" w="lg" len="lg"/>
              </a:ln>
              <a:effectLst/>
              <a:scene3d>
                <a:camera prst="orthographicFront">
                  <a:rot lat="0" lon="0" rev="102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flipV="1">
                <a:off x="8153400" y="5732280"/>
                <a:ext cx="0" cy="27432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p:cNvCxnSpPr/>
              <p:nvPr/>
            </p:nvCxnSpPr>
            <p:spPr bwMode="auto">
              <a:xfrm>
                <a:off x="1266825" y="5596268"/>
                <a:ext cx="0" cy="27432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46"/>
              <p:cNvSpPr/>
              <p:nvPr/>
            </p:nvSpPr>
            <p:spPr bwMode="auto">
              <a:xfrm>
                <a:off x="914400" y="5562600"/>
                <a:ext cx="7467600" cy="363021"/>
              </a:xfrm>
              <a:prstGeom prst="rect">
                <a:avLst/>
              </a:prstGeom>
              <a:noFill/>
              <a:ln w="22225" cap="flat" cmpd="sng" algn="ctr">
                <a:solidFill>
                  <a:srgbClr val="00B05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grpSp>
          <p:nvGrpSpPr>
            <p:cNvPr id="38" name="Group 37"/>
            <p:cNvGrpSpPr/>
            <p:nvPr/>
          </p:nvGrpSpPr>
          <p:grpSpPr>
            <a:xfrm>
              <a:off x="2250563" y="6127083"/>
              <a:ext cx="631751" cy="186884"/>
              <a:chOff x="1120849" y="3068404"/>
              <a:chExt cx="631751" cy="186884"/>
            </a:xfrm>
          </p:grpSpPr>
          <p:sp>
            <p:nvSpPr>
              <p:cNvPr id="42" name="Flowchart: Direct Access Storage 41"/>
              <p:cNvSpPr/>
              <p:nvPr/>
            </p:nvSpPr>
            <p:spPr bwMode="auto">
              <a:xfrm>
                <a:off x="1120849" y="3068404"/>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scene3d>
                <a:camera prst="orthographicFront">
                  <a:rot lat="0" lon="0" rev="1080000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43" name="Straight Arrow Connector 42"/>
              <p:cNvCxnSpPr/>
              <p:nvPr/>
            </p:nvCxnSpPr>
            <p:spPr bwMode="auto">
              <a:xfrm>
                <a:off x="1184647" y="3161846"/>
                <a:ext cx="421167" cy="0"/>
              </a:xfrm>
              <a:prstGeom prst="straightConnector1">
                <a:avLst/>
              </a:prstGeom>
              <a:solidFill>
                <a:schemeClr val="accent1"/>
              </a:solidFill>
              <a:ln w="28575" cap="flat" cmpd="sng" algn="ctr">
                <a:solidFill>
                  <a:srgbClr val="0000CC"/>
                </a:solidFill>
                <a:prstDash val="solid"/>
                <a:round/>
                <a:headEnd type="none" w="med" len="med"/>
                <a:tailEnd type="arrow"/>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oup 38"/>
            <p:cNvGrpSpPr/>
            <p:nvPr/>
          </p:nvGrpSpPr>
          <p:grpSpPr>
            <a:xfrm>
              <a:off x="5845249" y="6127083"/>
              <a:ext cx="631751" cy="186884"/>
              <a:chOff x="1120849" y="3068404"/>
              <a:chExt cx="631751" cy="186884"/>
            </a:xfrm>
            <a:scene3d>
              <a:camera prst="orthographicFront">
                <a:rot lat="0" lon="0" rev="0"/>
              </a:camera>
              <a:lightRig rig="threePt" dir="t"/>
            </a:scene3d>
          </p:grpSpPr>
          <p:sp>
            <p:nvSpPr>
              <p:cNvPr id="40" name="Flowchart: Direct Access Storage 39"/>
              <p:cNvSpPr/>
              <p:nvPr/>
            </p:nvSpPr>
            <p:spPr bwMode="auto">
              <a:xfrm>
                <a:off x="1120849" y="3068404"/>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41" name="Straight Arrow Connector 40"/>
              <p:cNvCxnSpPr>
                <a:stCxn id="40" idx="1"/>
                <a:endCxn id="40" idx="3"/>
              </p:cNvCxnSpPr>
              <p:nvPr/>
            </p:nvCxnSpPr>
            <p:spPr bwMode="auto">
              <a:xfrm>
                <a:off x="1120849" y="3161846"/>
                <a:ext cx="421167" cy="0"/>
              </a:xfrm>
              <a:prstGeom prst="straightConnector1">
                <a:avLst/>
              </a:prstGeom>
              <a:solidFill>
                <a:schemeClr val="accent1"/>
              </a:solidFill>
              <a:ln w="28575"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8" name="Group 47"/>
          <p:cNvGrpSpPr/>
          <p:nvPr/>
        </p:nvGrpSpPr>
        <p:grpSpPr>
          <a:xfrm>
            <a:off x="228600" y="5120258"/>
            <a:ext cx="7467600" cy="435683"/>
            <a:chOff x="914400" y="5032738"/>
            <a:chExt cx="7467600" cy="435683"/>
          </a:xfrm>
        </p:grpSpPr>
        <p:grpSp>
          <p:nvGrpSpPr>
            <p:cNvPr id="49" name="Group 48"/>
            <p:cNvGrpSpPr/>
            <p:nvPr/>
          </p:nvGrpSpPr>
          <p:grpSpPr>
            <a:xfrm>
              <a:off x="914400" y="5032738"/>
              <a:ext cx="7467600" cy="435683"/>
              <a:chOff x="914400" y="5172637"/>
              <a:chExt cx="7467600" cy="435683"/>
            </a:xfrm>
          </p:grpSpPr>
          <p:cxnSp>
            <p:nvCxnSpPr>
              <p:cNvPr id="70" name="Straight Arrow Connector 69"/>
              <p:cNvCxnSpPr/>
              <p:nvPr/>
            </p:nvCxnSpPr>
            <p:spPr bwMode="auto">
              <a:xfrm flipV="1">
                <a:off x="4108277" y="5425440"/>
                <a:ext cx="368473" cy="92809"/>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scene3d>
                <a:camera prst="orthographicFront">
                  <a:rot lat="0" lon="0" rev="20699999"/>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p:cNvCxnSpPr/>
              <p:nvPr/>
            </p:nvCxnSpPr>
            <p:spPr bwMode="auto">
              <a:xfrm flipV="1">
                <a:off x="8153400" y="5279317"/>
                <a:ext cx="0" cy="27432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71"/>
              <p:cNvCxnSpPr/>
              <p:nvPr/>
            </p:nvCxnSpPr>
            <p:spPr bwMode="auto">
              <a:xfrm>
                <a:off x="1266825" y="5172637"/>
                <a:ext cx="0" cy="27432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a:scene3d>
                <a:camera prst="orthographicFront">
                  <a:rot lat="0" lon="0" rev="10799999"/>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Rectangle 72"/>
              <p:cNvSpPr/>
              <p:nvPr/>
            </p:nvSpPr>
            <p:spPr bwMode="auto">
              <a:xfrm>
                <a:off x="914400" y="5245299"/>
                <a:ext cx="7467600" cy="363021"/>
              </a:xfrm>
              <a:prstGeom prst="rect">
                <a:avLst/>
              </a:prstGeom>
              <a:noFill/>
              <a:ln w="22225" cap="flat" cmpd="sng" algn="ctr">
                <a:solidFill>
                  <a:srgbClr val="00B05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grpSp>
          <p:nvGrpSpPr>
            <p:cNvPr id="50" name="Group 49"/>
            <p:cNvGrpSpPr/>
            <p:nvPr/>
          </p:nvGrpSpPr>
          <p:grpSpPr>
            <a:xfrm>
              <a:off x="5845249" y="5181600"/>
              <a:ext cx="631751" cy="186884"/>
              <a:chOff x="1120849" y="3068404"/>
              <a:chExt cx="631751" cy="186884"/>
            </a:xfrm>
            <a:scene3d>
              <a:camera prst="orthographicFront">
                <a:rot lat="0" lon="0" rev="0"/>
              </a:camera>
              <a:lightRig rig="threePt" dir="t"/>
            </a:scene3d>
          </p:grpSpPr>
          <p:sp>
            <p:nvSpPr>
              <p:cNvPr id="68" name="Flowchart: Direct Access Storage 67"/>
              <p:cNvSpPr/>
              <p:nvPr/>
            </p:nvSpPr>
            <p:spPr bwMode="auto">
              <a:xfrm>
                <a:off x="1120849" y="3068404"/>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69" name="Straight Arrow Connector 68"/>
              <p:cNvCxnSpPr>
                <a:stCxn id="68" idx="1"/>
                <a:endCxn id="68" idx="3"/>
              </p:cNvCxnSpPr>
              <p:nvPr/>
            </p:nvCxnSpPr>
            <p:spPr bwMode="auto">
              <a:xfrm>
                <a:off x="1120849" y="3161846"/>
                <a:ext cx="421167" cy="0"/>
              </a:xfrm>
              <a:prstGeom prst="straightConnector1">
                <a:avLst/>
              </a:prstGeom>
              <a:solidFill>
                <a:schemeClr val="accent1"/>
              </a:solidFill>
              <a:ln w="28575" cap="flat" cmpd="sng" algn="ctr">
                <a:solidFill>
                  <a:srgbClr val="0000C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 name="Group 64"/>
            <p:cNvGrpSpPr/>
            <p:nvPr/>
          </p:nvGrpSpPr>
          <p:grpSpPr>
            <a:xfrm>
              <a:off x="2286000" y="5181600"/>
              <a:ext cx="631751" cy="186884"/>
              <a:chOff x="1120849" y="3068404"/>
              <a:chExt cx="631751" cy="186884"/>
            </a:xfrm>
          </p:grpSpPr>
          <p:sp>
            <p:nvSpPr>
              <p:cNvPr id="66" name="Flowchart: Direct Access Storage 65"/>
              <p:cNvSpPr/>
              <p:nvPr/>
            </p:nvSpPr>
            <p:spPr bwMode="auto">
              <a:xfrm>
                <a:off x="1120849" y="3068404"/>
                <a:ext cx="631751" cy="186884"/>
              </a:xfrm>
              <a:prstGeom prst="flowChartMagneticDrum">
                <a:avLst/>
              </a:prstGeom>
              <a:solidFill>
                <a:schemeClr val="accent3">
                  <a:lumMod val="65000"/>
                </a:schemeClr>
              </a:solidFill>
              <a:ln w="9525" cap="flat" cmpd="sng" algn="ctr">
                <a:solidFill>
                  <a:schemeClr val="tx1"/>
                </a:solidFill>
                <a:prstDash val="solid"/>
                <a:round/>
                <a:headEnd type="none" w="med" len="med"/>
                <a:tailEnd type="none" w="med" len="med"/>
              </a:ln>
              <a:effectLst/>
              <a:scene3d>
                <a:camera prst="orthographicFront">
                  <a:rot lat="0" lon="0" rev="1080000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67" name="Straight Arrow Connector 66"/>
              <p:cNvCxnSpPr/>
              <p:nvPr/>
            </p:nvCxnSpPr>
            <p:spPr bwMode="auto">
              <a:xfrm>
                <a:off x="1184647" y="3161846"/>
                <a:ext cx="421167" cy="0"/>
              </a:xfrm>
              <a:prstGeom prst="straightConnector1">
                <a:avLst/>
              </a:prstGeom>
              <a:solidFill>
                <a:schemeClr val="accent1"/>
              </a:solidFill>
              <a:ln w="28575" cap="flat" cmpd="sng" algn="ctr">
                <a:solidFill>
                  <a:srgbClr val="0000CC"/>
                </a:solidFill>
                <a:prstDash val="solid"/>
                <a:round/>
                <a:headEnd type="none" w="med" len="med"/>
                <a:tailEnd type="arrow"/>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75" name="Smiley Face 74"/>
          <p:cNvSpPr/>
          <p:nvPr/>
        </p:nvSpPr>
        <p:spPr bwMode="auto">
          <a:xfrm>
            <a:off x="7954483" y="5940570"/>
            <a:ext cx="274320" cy="274320"/>
          </a:xfrm>
          <a:prstGeom prst="smileyFace">
            <a:avLst>
              <a:gd name="adj" fmla="val -4653"/>
            </a:avLst>
          </a:prstGeom>
          <a:solidFill>
            <a:srgbClr val="FFFF00"/>
          </a:solidFill>
          <a:ln w="9525" cap="flat" cmpd="sng" algn="ctr">
            <a:solidFill>
              <a:schemeClr val="accent1">
                <a:lumMod val="9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6" name="Smiley Face 75"/>
          <p:cNvSpPr/>
          <p:nvPr/>
        </p:nvSpPr>
        <p:spPr bwMode="auto">
          <a:xfrm>
            <a:off x="7938000" y="5217221"/>
            <a:ext cx="274320" cy="274320"/>
          </a:xfrm>
          <a:prstGeom prst="smileyFace">
            <a:avLst>
              <a:gd name="adj" fmla="val -4653"/>
            </a:avLst>
          </a:prstGeom>
          <a:solidFill>
            <a:srgbClr val="FFFF00"/>
          </a:solidFill>
          <a:ln w="9525" cap="flat" cmpd="sng" algn="ctr">
            <a:solidFill>
              <a:schemeClr val="accent1">
                <a:lumMod val="9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9" name="Smiley Face 78"/>
          <p:cNvSpPr/>
          <p:nvPr/>
        </p:nvSpPr>
        <p:spPr bwMode="auto">
          <a:xfrm>
            <a:off x="8567183" y="5217221"/>
            <a:ext cx="274320" cy="274320"/>
          </a:xfrm>
          <a:prstGeom prst="smileyFace">
            <a:avLst>
              <a:gd name="adj" fmla="val 4653"/>
            </a:avLst>
          </a:prstGeom>
          <a:solidFill>
            <a:srgbClr val="FFFF00"/>
          </a:solidFill>
          <a:ln w="9525" cap="flat" cmpd="sng" algn="ctr">
            <a:solidFill>
              <a:schemeClr val="accent1">
                <a:lumMod val="9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80" name="Smiley Face 79"/>
          <p:cNvSpPr/>
          <p:nvPr/>
        </p:nvSpPr>
        <p:spPr bwMode="auto">
          <a:xfrm>
            <a:off x="8600764" y="5950095"/>
            <a:ext cx="274320" cy="274320"/>
          </a:xfrm>
          <a:prstGeom prst="smileyFace">
            <a:avLst>
              <a:gd name="adj" fmla="val 4653"/>
            </a:avLst>
          </a:prstGeom>
          <a:solidFill>
            <a:srgbClr val="FFFF00"/>
          </a:solidFill>
          <a:ln w="9525" cap="flat" cmpd="sng" algn="ctr">
            <a:solidFill>
              <a:schemeClr val="accent1">
                <a:lumMod val="9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05" name="TextBox 104"/>
          <p:cNvSpPr txBox="1"/>
          <p:nvPr/>
        </p:nvSpPr>
        <p:spPr bwMode="auto">
          <a:xfrm flipH="1">
            <a:off x="7775414" y="4817193"/>
            <a:ext cx="530386" cy="307777"/>
          </a:xfrm>
          <a:prstGeom prst="rect">
            <a:avLst/>
          </a:prstGeom>
          <a:noFill/>
        </p:spPr>
        <p:txBody>
          <a:bodyPr wrap="square">
            <a:spAutoFit/>
          </a:bodyPr>
          <a:lstStyle/>
          <a:p>
            <a:pPr algn="ctr">
              <a:defRPr/>
            </a:pPr>
            <a:r>
              <a:rPr lang="en-US" sz="1400" b="1" dirty="0" smtClean="0">
                <a:latin typeface="Garamond" pitchFamily="18" charset="0"/>
              </a:rPr>
              <a:t>S-T</a:t>
            </a:r>
            <a:endParaRPr lang="en-US" sz="1400" b="1" dirty="0">
              <a:latin typeface="Garamond" pitchFamily="18" charset="0"/>
            </a:endParaRPr>
          </a:p>
        </p:txBody>
      </p:sp>
      <p:sp>
        <p:nvSpPr>
          <p:cNvPr id="106" name="TextBox 105"/>
          <p:cNvSpPr txBox="1"/>
          <p:nvPr/>
        </p:nvSpPr>
        <p:spPr bwMode="auto">
          <a:xfrm flipH="1">
            <a:off x="8382000" y="4817193"/>
            <a:ext cx="682786" cy="307777"/>
          </a:xfrm>
          <a:prstGeom prst="rect">
            <a:avLst/>
          </a:prstGeom>
          <a:noFill/>
        </p:spPr>
        <p:txBody>
          <a:bodyPr wrap="square">
            <a:spAutoFit/>
          </a:bodyPr>
          <a:lstStyle/>
          <a:p>
            <a:pPr algn="ctr">
              <a:defRPr/>
            </a:pPr>
            <a:r>
              <a:rPr lang="en-US" sz="1400" b="1" dirty="0" smtClean="0">
                <a:latin typeface="Garamond" pitchFamily="18" charset="0"/>
              </a:rPr>
              <a:t>FOSP</a:t>
            </a:r>
            <a:endParaRPr lang="en-US" sz="1400" b="1" dirty="0">
              <a:latin typeface="Garamond" pitchFamily="18"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50" y="1076326"/>
            <a:ext cx="6081572" cy="3383731"/>
          </a:xfrm>
          <a:prstGeom prst="rect">
            <a:avLst/>
          </a:prstGeom>
        </p:spPr>
      </p:pic>
      <mc:AlternateContent xmlns:mc="http://schemas.openxmlformats.org/markup-compatibility/2006" xmlns:a14="http://schemas.microsoft.com/office/drawing/2010/main">
        <mc:Choice Requires="a14">
          <p:sp>
            <p:nvSpPr>
              <p:cNvPr id="127" name="Content Placeholder 2"/>
              <p:cNvSpPr txBox="1">
                <a:spLocks/>
              </p:cNvSpPr>
              <p:nvPr/>
            </p:nvSpPr>
            <p:spPr>
              <a:xfrm>
                <a:off x="2684632" y="1195601"/>
                <a:ext cx="1563518" cy="5474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lvl="1" indent="-182880">
                  <a:spcBef>
                    <a:spcPts val="0"/>
                  </a:spcBef>
                  <a:buSzPct val="70000"/>
                  <a:buFont typeface="Arial" pitchFamily="34" charset="0"/>
                  <a:buChar char="•"/>
                </a:pPr>
                <a:r>
                  <a:rPr lang="en-US" sz="1200" dirty="0" smtClean="0">
                    <a:latin typeface="Garamond" pitchFamily="18" charset="0"/>
                    <a:cs typeface="Times New Roman" pitchFamily="18" charset="0"/>
                  </a:rPr>
                  <a:t>Magnetic field   </a:t>
                </a:r>
                <a14:m>
                  <m:oMath xmlns:m="http://schemas.openxmlformats.org/officeDocument/2006/math">
                    <m:acc>
                      <m:accPr>
                        <m:chr m:val="⃗"/>
                        <m:ctrlPr>
                          <a:rPr lang="en-US" sz="1200" b="1" i="1" dirty="0">
                            <a:solidFill>
                              <a:srgbClr val="FF0000"/>
                            </a:solidFill>
                            <a:latin typeface="Cambria Math"/>
                          </a:rPr>
                        </m:ctrlPr>
                      </m:accPr>
                      <m:e>
                        <m:r>
                          <a:rPr lang="en-US" sz="1200" b="1" i="1" dirty="0">
                            <a:solidFill>
                              <a:srgbClr val="FF0000"/>
                            </a:solidFill>
                            <a:latin typeface="Cambria Math"/>
                          </a:rPr>
                          <m:t>𝑩</m:t>
                        </m:r>
                      </m:e>
                    </m:acc>
                  </m:oMath>
                </a14:m>
                <a:endParaRPr lang="en-US" sz="1200" b="1" dirty="0" smtClean="0">
                  <a:solidFill>
                    <a:srgbClr val="FF0000"/>
                  </a:solidFill>
                  <a:latin typeface="Garamond" pitchFamily="18" charset="0"/>
                </a:endParaRPr>
              </a:p>
              <a:p>
                <a:pPr marL="182880" lvl="1" indent="-182880">
                  <a:spcBef>
                    <a:spcPts val="0"/>
                  </a:spcBef>
                  <a:buSzPct val="70000"/>
                  <a:buFont typeface="Arial" pitchFamily="34" charset="0"/>
                  <a:buChar char="•"/>
                </a:pPr>
                <a:r>
                  <a:rPr lang="en-US" sz="1200" dirty="0" smtClean="0">
                    <a:latin typeface="Garamond" pitchFamily="18" charset="0"/>
                    <a:cs typeface="Times New Roman" pitchFamily="18" charset="0"/>
                  </a:rPr>
                  <a:t>Spin vector        </a:t>
                </a:r>
                <a14:m>
                  <m:oMath xmlns:m="http://schemas.openxmlformats.org/officeDocument/2006/math">
                    <m:acc>
                      <m:accPr>
                        <m:chr m:val="⃗"/>
                        <m:ctrlPr>
                          <a:rPr lang="en-US" sz="1200" b="1" i="1" dirty="0" smtClean="0">
                            <a:solidFill>
                              <a:schemeClr val="tx1"/>
                            </a:solidFill>
                            <a:latin typeface="Cambria Math"/>
                          </a:rPr>
                        </m:ctrlPr>
                      </m:accPr>
                      <m:e>
                        <m:r>
                          <a:rPr lang="en-US" sz="1200" b="1" i="1" dirty="0" smtClean="0">
                            <a:solidFill>
                              <a:schemeClr val="tx1"/>
                            </a:solidFill>
                            <a:latin typeface="Cambria Math"/>
                          </a:rPr>
                          <m:t>𝑺</m:t>
                        </m:r>
                      </m:e>
                    </m:acc>
                  </m:oMath>
                </a14:m>
                <a:endParaRPr lang="en-US" sz="1200" b="1" dirty="0">
                  <a:solidFill>
                    <a:schemeClr val="tx1"/>
                  </a:solidFill>
                </a:endParaRPr>
              </a:p>
            </p:txBody>
          </p:sp>
        </mc:Choice>
        <mc:Fallback xmlns="">
          <p:sp>
            <p:nvSpPr>
              <p:cNvPr id="127" name="Content Placeholder 2"/>
              <p:cNvSpPr txBox="1">
                <a:spLocks noRot="1" noChangeAspect="1" noMove="1" noResize="1" noEditPoints="1" noAdjustHandles="1" noChangeArrowheads="1" noChangeShapeType="1" noTextEdit="1"/>
              </p:cNvSpPr>
              <p:nvPr/>
            </p:nvSpPr>
            <p:spPr>
              <a:xfrm>
                <a:off x="2684632" y="1195601"/>
                <a:ext cx="1563518" cy="547474"/>
              </a:xfrm>
              <a:prstGeom prst="rect">
                <a:avLst/>
              </a:prstGeom>
              <a:blipFill rotWithShape="1">
                <a:blip r:embed="rId5"/>
                <a:stretch>
                  <a:fillRect b="-1111"/>
                </a:stretch>
              </a:blipFill>
            </p:spPr>
            <p:txBody>
              <a:bodyPr/>
              <a:lstStyle/>
              <a:p>
                <a:r>
                  <a:rPr lang="en-US">
                    <a:noFill/>
                  </a:rPr>
                  <a:t> </a:t>
                </a:r>
              </a:p>
            </p:txBody>
          </p:sp>
        </mc:Fallback>
      </mc:AlternateContent>
      <p:cxnSp>
        <p:nvCxnSpPr>
          <p:cNvPr id="128" name="Straight Arrow Connector 127"/>
          <p:cNvCxnSpPr/>
          <p:nvPr/>
        </p:nvCxnSpPr>
        <p:spPr>
          <a:xfrm>
            <a:off x="3644814" y="3291101"/>
            <a:ext cx="0" cy="935762"/>
          </a:xfrm>
          <a:prstGeom prst="straightConnector1">
            <a:avLst/>
          </a:prstGeom>
          <a:ln w="47625">
            <a:solidFill>
              <a:srgbClr val="00B050"/>
            </a:solidFill>
            <a:tailEnd type="stealth" w="lg" len="lg"/>
          </a:ln>
        </p:spPr>
        <p:style>
          <a:lnRef idx="2">
            <a:schemeClr val="accent1"/>
          </a:lnRef>
          <a:fillRef idx="0">
            <a:schemeClr val="accent1"/>
          </a:fillRef>
          <a:effectRef idx="1">
            <a:schemeClr val="accent1"/>
          </a:effectRef>
          <a:fontRef idx="minor">
            <a:schemeClr val="tx1"/>
          </a:fontRef>
        </p:style>
      </p:cxnSp>
      <p:sp>
        <p:nvSpPr>
          <p:cNvPr id="129" name="Rectangle 128"/>
          <p:cNvSpPr/>
          <p:nvPr/>
        </p:nvSpPr>
        <p:spPr bwMode="auto">
          <a:xfrm>
            <a:off x="876301" y="2324099"/>
            <a:ext cx="5643452" cy="819151"/>
          </a:xfrm>
          <a:prstGeom prst="rect">
            <a:avLst/>
          </a:prstGeom>
          <a:noFill/>
          <a:ln w="22225" cap="flat" cmpd="sng" algn="ctr">
            <a:solidFill>
              <a:srgbClr val="00B050"/>
            </a:solidFill>
            <a:prstDash val="sysDash"/>
            <a:round/>
            <a:headEnd type="none" w="med" len="med"/>
            <a:tailEnd type="none" w="med" len="med"/>
          </a:ln>
          <a:effectLst/>
          <a:scene3d>
            <a:camera prst="orthographicFront">
              <a:rot lat="0" lon="0" rev="180000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30" name="TextBox 129"/>
          <p:cNvSpPr txBox="1"/>
          <p:nvPr/>
        </p:nvSpPr>
        <p:spPr bwMode="auto">
          <a:xfrm flipH="1">
            <a:off x="3176334" y="3719061"/>
            <a:ext cx="1471866" cy="307777"/>
          </a:xfrm>
          <a:prstGeom prst="rect">
            <a:avLst/>
          </a:prstGeom>
          <a:noFill/>
        </p:spPr>
        <p:txBody>
          <a:bodyPr wrap="square">
            <a:spAutoFit/>
          </a:bodyPr>
          <a:lstStyle/>
          <a:p>
            <a:pPr algn="ctr">
              <a:defRPr/>
            </a:pPr>
            <a:r>
              <a:rPr lang="en-US" sz="1400" b="1" dirty="0" smtClean="0">
                <a:latin typeface="Garamond" pitchFamily="18" charset="0"/>
              </a:rPr>
              <a:t>spin  orientation</a:t>
            </a:r>
            <a:endParaRPr lang="en-US" sz="1400" b="1" dirty="0">
              <a:latin typeface="Garamond" pitchFamily="18" charset="0"/>
            </a:endParaRPr>
          </a:p>
        </p:txBody>
      </p:sp>
      <p:sp>
        <p:nvSpPr>
          <p:cNvPr id="131" name="Left Brace 130"/>
          <p:cNvSpPr/>
          <p:nvPr/>
        </p:nvSpPr>
        <p:spPr>
          <a:xfrm>
            <a:off x="3609975" y="1095376"/>
            <a:ext cx="460248" cy="6953250"/>
          </a:xfrm>
          <a:prstGeom prst="leftBrace">
            <a:avLst>
              <a:gd name="adj1" fmla="val 374140"/>
              <a:gd name="adj2" fmla="val 50470"/>
            </a:avLst>
          </a:prstGeom>
          <a:ln w="19050">
            <a:solidFill>
              <a:schemeClr val="tx1"/>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Content Placeholder 2"/>
          <p:cNvSpPr txBox="1">
            <a:spLocks/>
          </p:cNvSpPr>
          <p:nvPr/>
        </p:nvSpPr>
        <p:spPr>
          <a:xfrm>
            <a:off x="7244139" y="2083663"/>
            <a:ext cx="1861049" cy="897662"/>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Bef>
                <a:spcPts val="0"/>
              </a:spcBef>
              <a:buSzPct val="70000"/>
              <a:buNone/>
            </a:pPr>
            <a:r>
              <a:rPr lang="en-US" sz="1200" dirty="0" smtClean="0">
                <a:latin typeface="Garamond" pitchFamily="18" charset="0"/>
                <a:cs typeface="Times New Roman" pitchFamily="18" charset="0"/>
              </a:rPr>
              <a:t>FOSP : First Order Spin Perturbation from non-zero </a:t>
            </a:r>
            <a:r>
              <a:rPr lang="el-GR" sz="1200" dirty="0" smtClean="0">
                <a:latin typeface="Garamond" pitchFamily="18" charset="0"/>
                <a:cs typeface="Times New Roman" pitchFamily="18" charset="0"/>
              </a:rPr>
              <a:t>δ</a:t>
            </a:r>
            <a:r>
              <a:rPr lang="en-US" sz="1200" dirty="0" smtClean="0">
                <a:latin typeface="Garamond" pitchFamily="18" charset="0"/>
                <a:cs typeface="Times New Roman" pitchFamily="18" charset="0"/>
              </a:rPr>
              <a:t> in the solenoid through G matrix. </a:t>
            </a:r>
            <a:endParaRPr lang="en-US" sz="1200" b="1" dirty="0">
              <a:solidFill>
                <a:schemeClr val="tx1"/>
              </a:solidFill>
            </a:endParaRPr>
          </a:p>
        </p:txBody>
      </p:sp>
      <p:sp>
        <p:nvSpPr>
          <p:cNvPr id="133" name="Content Placeholder 2"/>
          <p:cNvSpPr txBox="1">
            <a:spLocks/>
          </p:cNvSpPr>
          <p:nvPr/>
        </p:nvSpPr>
        <p:spPr>
          <a:xfrm>
            <a:off x="7021492" y="3344525"/>
            <a:ext cx="1591321" cy="528424"/>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spcBef>
                <a:spcPts val="0"/>
              </a:spcBef>
              <a:buSzPct val="70000"/>
              <a:buNone/>
            </a:pPr>
            <a:r>
              <a:rPr lang="en-US" sz="1200" dirty="0" smtClean="0">
                <a:latin typeface="Garamond" pitchFamily="18" charset="0"/>
                <a:cs typeface="Times New Roman" pitchFamily="18" charset="0"/>
              </a:rPr>
              <a:t>S-T    : </a:t>
            </a:r>
            <a:r>
              <a:rPr lang="en-US" sz="1200" dirty="0" err="1" smtClean="0">
                <a:latin typeface="Garamond" pitchFamily="18" charset="0"/>
                <a:cs typeface="Times New Roman" pitchFamily="18" charset="0"/>
              </a:rPr>
              <a:t>Sokolov-Ternov</a:t>
            </a:r>
            <a:r>
              <a:rPr lang="en-US" sz="1200" dirty="0" smtClean="0">
                <a:latin typeface="Garamond" pitchFamily="18" charset="0"/>
                <a:cs typeface="Times New Roman" pitchFamily="18" charset="0"/>
              </a:rPr>
              <a:t> self-Polarization effect</a:t>
            </a:r>
          </a:p>
        </p:txBody>
      </p:sp>
      <p:cxnSp>
        <p:nvCxnSpPr>
          <p:cNvPr id="134" name="Straight Arrow Connector 133"/>
          <p:cNvCxnSpPr/>
          <p:nvPr/>
        </p:nvCxnSpPr>
        <p:spPr>
          <a:xfrm>
            <a:off x="8040607" y="3872949"/>
            <a:ext cx="0" cy="832401"/>
          </a:xfrm>
          <a:prstGeom prst="straightConnector1">
            <a:avLst/>
          </a:prstGeom>
          <a:ln w="127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a:off x="8754982" y="2981325"/>
            <a:ext cx="0" cy="1733550"/>
          </a:xfrm>
          <a:prstGeom prst="straightConnector1">
            <a:avLst/>
          </a:prstGeom>
          <a:ln w="127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bwMode="auto">
          <a:xfrm flipH="1">
            <a:off x="239632" y="4861247"/>
            <a:ext cx="731918" cy="307777"/>
          </a:xfrm>
          <a:prstGeom prst="rect">
            <a:avLst/>
          </a:prstGeom>
          <a:noFill/>
        </p:spPr>
        <p:txBody>
          <a:bodyPr wrap="square">
            <a:spAutoFit/>
          </a:bodyPr>
          <a:lstStyle/>
          <a:p>
            <a:pPr algn="ctr">
              <a:defRPr/>
            </a:pPr>
            <a:r>
              <a:rPr lang="en-US" sz="1400" b="1" dirty="0" smtClean="0">
                <a:latin typeface="Garamond" pitchFamily="18" charset="0"/>
              </a:rPr>
              <a:t>Arc </a:t>
            </a:r>
            <a:endParaRPr lang="en-US" sz="1400" b="1" dirty="0">
              <a:latin typeface="Garamond" pitchFamily="18" charset="0"/>
            </a:endParaRPr>
          </a:p>
        </p:txBody>
      </p:sp>
      <p:sp>
        <p:nvSpPr>
          <p:cNvPr id="137" name="TextBox 136"/>
          <p:cNvSpPr txBox="1"/>
          <p:nvPr/>
        </p:nvSpPr>
        <p:spPr bwMode="auto">
          <a:xfrm flipH="1">
            <a:off x="6973559" y="4850233"/>
            <a:ext cx="731918" cy="307777"/>
          </a:xfrm>
          <a:prstGeom prst="rect">
            <a:avLst/>
          </a:prstGeom>
          <a:noFill/>
        </p:spPr>
        <p:txBody>
          <a:bodyPr wrap="square">
            <a:spAutoFit/>
          </a:bodyPr>
          <a:lstStyle/>
          <a:p>
            <a:pPr algn="ctr">
              <a:defRPr/>
            </a:pPr>
            <a:r>
              <a:rPr lang="en-US" sz="1400" b="1" dirty="0" smtClean="0">
                <a:latin typeface="Garamond" pitchFamily="18" charset="0"/>
              </a:rPr>
              <a:t>Arc </a:t>
            </a:r>
            <a:endParaRPr lang="en-US" sz="1400" b="1" dirty="0">
              <a:latin typeface="Garamond" pitchFamily="18" charset="0"/>
            </a:endParaRPr>
          </a:p>
        </p:txBody>
      </p:sp>
      <p:sp>
        <p:nvSpPr>
          <p:cNvPr id="138" name="TextBox 137"/>
          <p:cNvSpPr txBox="1"/>
          <p:nvPr/>
        </p:nvSpPr>
        <p:spPr bwMode="auto">
          <a:xfrm flipH="1">
            <a:off x="3218450" y="4850232"/>
            <a:ext cx="731918" cy="307777"/>
          </a:xfrm>
          <a:prstGeom prst="rect">
            <a:avLst/>
          </a:prstGeom>
          <a:noFill/>
        </p:spPr>
        <p:txBody>
          <a:bodyPr wrap="square">
            <a:spAutoFit/>
          </a:bodyPr>
          <a:lstStyle/>
          <a:p>
            <a:pPr algn="ctr">
              <a:defRPr/>
            </a:pPr>
            <a:r>
              <a:rPr lang="en-US" sz="1400" b="1" dirty="0" smtClean="0">
                <a:latin typeface="Garamond" pitchFamily="18" charset="0"/>
              </a:rPr>
              <a:t>IP</a:t>
            </a:r>
            <a:endParaRPr lang="en-US" sz="1400" b="1" dirty="0">
              <a:latin typeface="Garamond" pitchFamily="18" charset="0"/>
            </a:endParaRPr>
          </a:p>
        </p:txBody>
      </p:sp>
      <p:sp>
        <p:nvSpPr>
          <p:cNvPr id="139" name="TextBox 138"/>
          <p:cNvSpPr txBox="1"/>
          <p:nvPr/>
        </p:nvSpPr>
        <p:spPr bwMode="auto">
          <a:xfrm flipH="1">
            <a:off x="1301599" y="4845692"/>
            <a:ext cx="1241575" cy="307777"/>
          </a:xfrm>
          <a:prstGeom prst="rect">
            <a:avLst/>
          </a:prstGeom>
          <a:noFill/>
        </p:spPr>
        <p:txBody>
          <a:bodyPr wrap="square">
            <a:spAutoFit/>
          </a:bodyPr>
          <a:lstStyle/>
          <a:p>
            <a:pPr algn="ctr">
              <a:defRPr/>
            </a:pPr>
            <a:r>
              <a:rPr lang="en-US" sz="1400" b="1" dirty="0" smtClean="0">
                <a:latin typeface="Garamond" pitchFamily="18" charset="0"/>
              </a:rPr>
              <a:t>Solenoid field </a:t>
            </a:r>
            <a:endParaRPr lang="en-US" sz="1400" b="1" dirty="0">
              <a:latin typeface="Garamond" pitchFamily="18" charset="0"/>
            </a:endParaRPr>
          </a:p>
        </p:txBody>
      </p:sp>
      <p:sp>
        <p:nvSpPr>
          <p:cNvPr id="140" name="TextBox 139"/>
          <p:cNvSpPr txBox="1"/>
          <p:nvPr/>
        </p:nvSpPr>
        <p:spPr bwMode="auto">
          <a:xfrm flipH="1">
            <a:off x="5159224" y="4845692"/>
            <a:ext cx="1241575" cy="307777"/>
          </a:xfrm>
          <a:prstGeom prst="rect">
            <a:avLst/>
          </a:prstGeom>
          <a:noFill/>
        </p:spPr>
        <p:txBody>
          <a:bodyPr wrap="square">
            <a:spAutoFit/>
          </a:bodyPr>
          <a:lstStyle/>
          <a:p>
            <a:pPr algn="ctr">
              <a:defRPr/>
            </a:pPr>
            <a:r>
              <a:rPr lang="en-US" sz="1400" b="1" dirty="0" smtClean="0">
                <a:latin typeface="Garamond" pitchFamily="18" charset="0"/>
              </a:rPr>
              <a:t>Solenoid field </a:t>
            </a:r>
            <a:endParaRPr lang="en-US" sz="1400" b="1" dirty="0">
              <a:latin typeface="Garamond" pitchFamily="18" charset="0"/>
            </a:endParaRPr>
          </a:p>
        </p:txBody>
      </p:sp>
      <p:cxnSp>
        <p:nvCxnSpPr>
          <p:cNvPr id="141" name="Straight Arrow Connector 4"/>
          <p:cNvCxnSpPr>
            <a:cxnSpLocks noChangeShapeType="1"/>
          </p:cNvCxnSpPr>
          <p:nvPr/>
        </p:nvCxnSpPr>
        <p:spPr bwMode="auto">
          <a:xfrm flipV="1">
            <a:off x="370858" y="5225907"/>
            <a:ext cx="0" cy="267043"/>
          </a:xfrm>
          <a:prstGeom prst="straightConnector1">
            <a:avLst/>
          </a:prstGeom>
          <a:noFill/>
          <a:ln w="25400" algn="ctr">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Arrow Connector 141"/>
          <p:cNvCxnSpPr/>
          <p:nvPr/>
        </p:nvCxnSpPr>
        <p:spPr bwMode="auto">
          <a:xfrm flipV="1">
            <a:off x="7266115" y="5366522"/>
            <a:ext cx="0" cy="274320"/>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Straight Arrow Connector 4"/>
          <p:cNvCxnSpPr>
            <a:cxnSpLocks noChangeShapeType="1"/>
          </p:cNvCxnSpPr>
          <p:nvPr/>
        </p:nvCxnSpPr>
        <p:spPr bwMode="auto">
          <a:xfrm flipV="1">
            <a:off x="389908" y="5930757"/>
            <a:ext cx="0" cy="267043"/>
          </a:xfrm>
          <a:prstGeom prst="straightConnector1">
            <a:avLst/>
          </a:prstGeom>
          <a:noFill/>
          <a:ln w="25400" algn="ctr">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Arrow Connector 143"/>
          <p:cNvCxnSpPr/>
          <p:nvPr/>
        </p:nvCxnSpPr>
        <p:spPr bwMode="auto">
          <a:xfrm flipV="1">
            <a:off x="7266115" y="6071372"/>
            <a:ext cx="0" cy="274320"/>
          </a:xfrm>
          <a:prstGeom prst="straightConnector1">
            <a:avLst/>
          </a:prstGeom>
          <a:solidFill>
            <a:schemeClr val="accent1"/>
          </a:solidFill>
          <a:ln w="25400" cap="flat" cmpd="sng" algn="ctr">
            <a:solidFill>
              <a:srgbClr val="FF0000"/>
            </a:solidFill>
            <a:prstDash val="solid"/>
            <a:round/>
            <a:headEnd type="none" w="med" len="med"/>
            <a:tailEnd type="triangle" w="lg" len="lg"/>
          </a:ln>
          <a:effectLst/>
          <a:scene3d>
            <a:camera prst="orthographicFront">
              <a:rot lat="0" lon="0" rev="10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73832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Example Calculation (Polarization Lifetime)</a:t>
            </a:r>
            <a:r>
              <a:rPr lang="en-US" sz="3200" b="1" baseline="30000" dirty="0" smtClean="0">
                <a:latin typeface="Garamond" pitchFamily="18" charset="0"/>
                <a:cs typeface="Times New Roman" pitchFamily="18" charset="0"/>
              </a:rPr>
              <a:t>1</a:t>
            </a:r>
            <a:endParaRPr lang="ru-RU" sz="3200" b="1" dirty="0">
              <a:latin typeface="Garamond" pitchFamily="18" charset="0"/>
              <a:cs typeface="Times New Roman" pitchFamily="18" charset="0"/>
            </a:endParaRPr>
          </a:p>
        </p:txBody>
      </p:sp>
      <p:sp>
        <p:nvSpPr>
          <p:cNvPr id="3" name="Content Placeholder 2"/>
          <p:cNvSpPr>
            <a:spLocks noGrp="1"/>
          </p:cNvSpPr>
          <p:nvPr>
            <p:ph idx="1"/>
          </p:nvPr>
        </p:nvSpPr>
        <p:spPr>
          <a:xfrm>
            <a:off x="378649" y="733222"/>
            <a:ext cx="6967205" cy="469576"/>
          </a:xfrm>
        </p:spPr>
        <p:txBody>
          <a:bodyPr>
            <a:normAutofit/>
          </a:bodyPr>
          <a:lstStyle/>
          <a:p>
            <a:pPr>
              <a:buSzPct val="70000"/>
              <a:buFontTx/>
              <a:buBlip>
                <a:blip r:embed="rId3"/>
              </a:buBlip>
            </a:pPr>
            <a:r>
              <a:rPr lang="en-US" sz="1600" dirty="0" smtClean="0">
                <a:latin typeface="Garamond" pitchFamily="18" charset="0"/>
                <a:cs typeface="Times New Roman" pitchFamily="18" charset="0"/>
              </a:rPr>
              <a:t>Polarization configuration I --- (same solenoid field directions)</a:t>
            </a:r>
            <a:endParaRPr lang="en-US" sz="1600"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15</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graphicFrame>
        <p:nvGraphicFramePr>
          <p:cNvPr id="9" name="Group 73"/>
          <p:cNvGraphicFramePr>
            <a:graphicFrameLocks/>
          </p:cNvGraphicFramePr>
          <p:nvPr>
            <p:extLst>
              <p:ext uri="{D42A27DB-BD31-4B8C-83A1-F6EECF244321}">
                <p14:modId xmlns:p14="http://schemas.microsoft.com/office/powerpoint/2010/main" val="4001621269"/>
              </p:ext>
            </p:extLst>
          </p:nvPr>
        </p:nvGraphicFramePr>
        <p:xfrm>
          <a:off x="866774" y="1196401"/>
          <a:ext cx="7612208" cy="1495021"/>
        </p:xfrm>
        <a:graphic>
          <a:graphicData uri="http://schemas.openxmlformats.org/drawingml/2006/table">
            <a:tbl>
              <a:tblPr/>
              <a:tblGrid>
                <a:gridCol w="685800"/>
                <a:gridCol w="620610"/>
                <a:gridCol w="750990"/>
                <a:gridCol w="762000"/>
                <a:gridCol w="800766"/>
                <a:gridCol w="839972"/>
                <a:gridCol w="705753"/>
                <a:gridCol w="736270"/>
                <a:gridCol w="795647"/>
                <a:gridCol w="914400"/>
              </a:tblGrid>
              <a:tr h="31401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Energy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a:t>
                      </a:r>
                      <a:r>
                        <a:rPr kumimoji="0" lang="en-US" sz="1200" u="none" strike="noStrike" cap="none" normalizeH="0" baseline="0" dirty="0" err="1" smtClean="0">
                          <a:ln>
                            <a:noFill/>
                          </a:ln>
                          <a:effectLst/>
                          <a:latin typeface="Garamond" pitchFamily="18" charset="0"/>
                        </a:rPr>
                        <a:t>GeV</a:t>
                      </a:r>
                      <a:r>
                        <a:rPr kumimoji="0" lang="en-US" sz="1200" u="none" strike="noStrike" cap="none" normalizeH="0" baseline="0" dirty="0" smtClean="0">
                          <a:ln>
                            <a:noFill/>
                          </a:ln>
                          <a:effectLst/>
                          <a:latin typeface="Garamond" pitchFamily="18" charset="0"/>
                        </a:rPr>
                        <a:t>)</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smtClean="0">
                          <a:ln>
                            <a:noFill/>
                          </a:ln>
                          <a:effectLst/>
                          <a:latin typeface="Garamond" pitchFamily="18" charset="0"/>
                        </a:rPr>
                        <a:t>Equi. Pol.</a:t>
                      </a:r>
                      <a:r>
                        <a:rPr kumimoji="0" lang="en-US" sz="1200" u="none" strike="noStrike" cap="none" normalizeH="0" baseline="30000" smtClean="0">
                          <a:ln>
                            <a:noFill/>
                          </a:ln>
                          <a:effectLst/>
                          <a:latin typeface="Garamond" pitchFamily="18" charset="0"/>
                        </a:rPr>
                        <a:t>2</a:t>
                      </a:r>
                      <a:r>
                        <a:rPr kumimoji="0" lang="en-US" sz="1200" u="none" strike="noStrike" cap="none" normalizeH="0" baseline="0" smtClean="0">
                          <a:ln>
                            <a:noFill/>
                          </a:ln>
                          <a:effectLst/>
                          <a:latin typeface="Garamond" pitchFamily="18" charset="0"/>
                        </a:rPr>
                        <a:t>  (%)</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Total Pol. Time</a:t>
                      </a:r>
                      <a:r>
                        <a:rPr kumimoji="0" lang="en-US" sz="1200" u="none" strike="noStrike" cap="none" normalizeH="0" baseline="30000" dirty="0" smtClean="0">
                          <a:ln>
                            <a:noFill/>
                          </a:ln>
                          <a:effectLst/>
                          <a:latin typeface="Garamond" pitchFamily="18" charset="0"/>
                        </a:rPr>
                        <a:t>2</a:t>
                      </a:r>
                      <a:r>
                        <a:rPr kumimoji="0" lang="en-US" sz="1200" u="none" strike="noStrike" cap="none" normalizeH="0" baseline="0" dirty="0" smtClean="0">
                          <a:ln>
                            <a:noFill/>
                          </a:ln>
                          <a:effectLst/>
                          <a:latin typeface="Garamond" pitchFamily="18" charset="0"/>
                        </a:rPr>
                        <a:t> (s)</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Spin-Orbit Depolarization Time (s) </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err="1" smtClean="0">
                          <a:ln>
                            <a:noFill/>
                          </a:ln>
                          <a:effectLst/>
                          <a:latin typeface="Garamond" pitchFamily="18" charset="0"/>
                        </a:rPr>
                        <a:t>Sokolov-Ternov</a:t>
                      </a:r>
                      <a:r>
                        <a:rPr kumimoji="0" lang="en-US" sz="1200" u="none" strike="noStrike" cap="none" normalizeH="0" baseline="0" dirty="0" smtClean="0">
                          <a:ln>
                            <a:noFill/>
                          </a:ln>
                          <a:effectLst/>
                          <a:latin typeface="Garamond" pitchFamily="18" charset="0"/>
                        </a:rPr>
                        <a:t> Polarization Effect</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Spin Tune</a:t>
                      </a:r>
                      <a:r>
                        <a:rPr kumimoji="0" lang="en-US" sz="1200" u="none" strike="noStrike" cap="none" normalizeH="0" baseline="30000" dirty="0" smtClean="0">
                          <a:ln>
                            <a:noFill/>
                          </a:ln>
                          <a:effectLst/>
                          <a:latin typeface="Garamond" pitchFamily="18" charset="0"/>
                        </a:rPr>
                        <a:t>4</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r>
              <a:tr h="43958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Mode I</a:t>
                      </a:r>
                      <a:r>
                        <a:rPr kumimoji="0" lang="en-US" sz="1200" u="none" strike="noStrike" cap="none" normalizeH="0" baseline="30000" dirty="0" smtClean="0">
                          <a:ln>
                            <a:noFill/>
                          </a:ln>
                          <a:effectLst/>
                          <a:latin typeface="Garamond" pitchFamily="18" charset="0"/>
                        </a:rPr>
                        <a:t>3</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Mode II</a:t>
                      </a:r>
                      <a:r>
                        <a:rPr kumimoji="0" lang="en-US" sz="1200" u="none" strike="noStrike" cap="none" normalizeH="0" baseline="30000" dirty="0" smtClean="0">
                          <a:ln>
                            <a:noFill/>
                          </a:ln>
                          <a:effectLst/>
                          <a:latin typeface="Garamond" pitchFamily="18" charset="0"/>
                        </a:rPr>
                        <a:t>3</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Mode III</a:t>
                      </a:r>
                      <a:r>
                        <a:rPr kumimoji="0" lang="en-US" sz="1200" u="none" strike="noStrike" cap="none" normalizeH="0" baseline="30000" dirty="0" smtClean="0">
                          <a:ln>
                            <a:noFill/>
                          </a:ln>
                          <a:effectLst/>
                          <a:latin typeface="Garamond" pitchFamily="18" charset="0"/>
                        </a:rPr>
                        <a:t>3</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Subtotal</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Pol. (%)</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Time (s)</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2" marB="45732" horzOverflow="overflow">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991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5</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12.4</a:t>
                      </a:r>
                    </a:p>
                  </a:txBody>
                  <a:tcPr marT="45732" marB="45732"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Garamond" pitchFamily="18" charset="0"/>
                          <a:cs typeface="Times New Roman" pitchFamily="18" charset="0"/>
                        </a:rPr>
                        <a:t>2950</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mn-cs"/>
                        </a:rPr>
                        <a:t>86492</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mn-cs"/>
                        </a:rPr>
                        <a:t>9E17</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3954</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217FB"/>
                          </a:solidFill>
                          <a:effectLst/>
                          <a:latin typeface="Garamond" pitchFamily="18" charset="0"/>
                          <a:cs typeface="Times New Roman" pitchFamily="18" charset="0"/>
                        </a:rPr>
                        <a:t>3470</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mn-cs"/>
                        </a:rPr>
                        <a:t>87.2</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7030A0"/>
                          </a:solidFill>
                          <a:effectLst/>
                          <a:latin typeface="Garamond" pitchFamily="18" charset="0"/>
                          <a:cs typeface="+mn-cs"/>
                        </a:rPr>
                        <a:t>19673</a:t>
                      </a:r>
                      <a:endParaRPr kumimoji="0" lang="en-US" sz="1200" b="1" i="0" u="none" strike="noStrike" cap="none" normalizeH="0" baseline="0" dirty="0" smtClean="0">
                        <a:ln>
                          <a:noFill/>
                        </a:ln>
                        <a:solidFill>
                          <a:srgbClr val="7030A0"/>
                        </a:solidFill>
                        <a:effectLst/>
                        <a:latin typeface="Garamond" pitchFamily="18" charset="0"/>
                        <a:cs typeface="Times New Roman" pitchFamily="18" charset="0"/>
                      </a:endParaRP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0.389892</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4" marB="45734" horzOverflow="overflow">
                    <a:solidFill>
                      <a:schemeClr val="accent3">
                        <a:lumMod val="20000"/>
                        <a:lumOff val="80000"/>
                      </a:schemeClr>
                    </a:solidFill>
                  </a:tcPr>
                </a:tc>
              </a:tr>
              <a:tr h="2991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9</a:t>
                      </a:r>
                    </a:p>
                  </a:txBody>
                  <a:tcPr marT="45732" marB="45732"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24.2</a:t>
                      </a:r>
                    </a:p>
                  </a:txBody>
                  <a:tcPr marT="45732" marB="45732"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Garamond" pitchFamily="18" charset="0"/>
                          <a:cs typeface="Times New Roman" pitchFamily="18" charset="0"/>
                        </a:rPr>
                        <a:t>313</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1340</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2E15</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535</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3217FB"/>
                          </a:solidFill>
                          <a:effectLst/>
                          <a:latin typeface="Garamond" pitchFamily="18" charset="0"/>
                          <a:cs typeface="Times New Roman" pitchFamily="18" charset="0"/>
                        </a:rPr>
                        <a:t>449</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87.6</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7030A0"/>
                          </a:solidFill>
                          <a:effectLst/>
                          <a:latin typeface="Garamond" pitchFamily="18" charset="0"/>
                          <a:cs typeface="Times New Roman" pitchFamily="18" charset="0"/>
                        </a:rPr>
                        <a:t>1035</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0.234249</a:t>
                      </a:r>
                    </a:p>
                  </a:txBody>
                  <a:tcPr marT="45734" marB="45734" horzOverflow="overflow">
                    <a:solidFill>
                      <a:schemeClr val="accent3">
                        <a:lumMod val="20000"/>
                        <a:lumOff val="80000"/>
                      </a:schemeClr>
                    </a:solidFill>
                  </a:tcPr>
                </a:tc>
              </a:tr>
            </a:tbl>
          </a:graphicData>
        </a:graphic>
      </p:graphicFrame>
      <p:graphicFrame>
        <p:nvGraphicFramePr>
          <p:cNvPr id="12" name="Group 73"/>
          <p:cNvGraphicFramePr>
            <a:graphicFrameLocks/>
          </p:cNvGraphicFramePr>
          <p:nvPr>
            <p:extLst>
              <p:ext uri="{D42A27DB-BD31-4B8C-83A1-F6EECF244321}">
                <p14:modId xmlns:p14="http://schemas.microsoft.com/office/powerpoint/2010/main" val="3904463684"/>
              </p:ext>
            </p:extLst>
          </p:nvPr>
        </p:nvGraphicFramePr>
        <p:xfrm>
          <a:off x="869489" y="3227764"/>
          <a:ext cx="7561992" cy="1495021"/>
        </p:xfrm>
        <a:graphic>
          <a:graphicData uri="http://schemas.openxmlformats.org/drawingml/2006/table">
            <a:tbl>
              <a:tblPr/>
              <a:tblGrid>
                <a:gridCol w="685800"/>
                <a:gridCol w="629771"/>
                <a:gridCol w="741829"/>
                <a:gridCol w="762000"/>
                <a:gridCol w="787418"/>
                <a:gridCol w="839972"/>
                <a:gridCol w="680760"/>
                <a:gridCol w="760021"/>
                <a:gridCol w="807522"/>
                <a:gridCol w="866899"/>
              </a:tblGrid>
              <a:tr h="31401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Energy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a:t>
                      </a:r>
                      <a:r>
                        <a:rPr kumimoji="0" lang="en-US" sz="1200" u="none" strike="noStrike" cap="none" normalizeH="0" baseline="0" dirty="0" err="1" smtClean="0">
                          <a:ln>
                            <a:noFill/>
                          </a:ln>
                          <a:effectLst/>
                          <a:latin typeface="Garamond" pitchFamily="18" charset="0"/>
                        </a:rPr>
                        <a:t>GeV</a:t>
                      </a:r>
                      <a:r>
                        <a:rPr kumimoji="0" lang="en-US" sz="1200" u="none" strike="noStrike" cap="none" normalizeH="0" baseline="0" dirty="0" smtClean="0">
                          <a:ln>
                            <a:noFill/>
                          </a:ln>
                          <a:effectLst/>
                          <a:latin typeface="Garamond" pitchFamily="18" charset="0"/>
                        </a:rPr>
                        <a:t>)</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err="1" smtClean="0">
                          <a:ln>
                            <a:noFill/>
                          </a:ln>
                          <a:effectLst/>
                          <a:latin typeface="Garamond" pitchFamily="18" charset="0"/>
                        </a:rPr>
                        <a:t>Equi</a:t>
                      </a:r>
                      <a:r>
                        <a:rPr kumimoji="0" lang="en-US" sz="1200" u="none" strike="noStrike" cap="none" normalizeH="0" baseline="0" dirty="0" smtClean="0">
                          <a:ln>
                            <a:noFill/>
                          </a:ln>
                          <a:effectLst/>
                          <a:latin typeface="Garamond" pitchFamily="18" charset="0"/>
                        </a:rPr>
                        <a:t>. Pol.</a:t>
                      </a:r>
                      <a:r>
                        <a:rPr kumimoji="0" lang="en-US" sz="1200" u="none" strike="noStrike" cap="none" normalizeH="0" baseline="30000" dirty="0" smtClean="0">
                          <a:ln>
                            <a:noFill/>
                          </a:ln>
                          <a:effectLst/>
                          <a:latin typeface="Garamond" pitchFamily="18" charset="0"/>
                        </a:rPr>
                        <a:t>2</a:t>
                      </a:r>
                      <a:r>
                        <a:rPr kumimoji="0" lang="en-US" sz="1200" u="none" strike="noStrike" cap="none" normalizeH="0" baseline="0" dirty="0" smtClean="0">
                          <a:ln>
                            <a:noFill/>
                          </a:ln>
                          <a:effectLst/>
                          <a:latin typeface="Garamond" pitchFamily="18" charset="0"/>
                        </a:rPr>
                        <a:t>  (%)</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Total Pol Time</a:t>
                      </a:r>
                      <a:r>
                        <a:rPr kumimoji="0" lang="en-US" sz="1200" u="none" strike="noStrike" cap="none" normalizeH="0" baseline="30000" dirty="0" smtClean="0">
                          <a:ln>
                            <a:noFill/>
                          </a:ln>
                          <a:effectLst/>
                          <a:latin typeface="Garamond" pitchFamily="18" charset="0"/>
                        </a:rPr>
                        <a:t>2</a:t>
                      </a:r>
                      <a:r>
                        <a:rPr kumimoji="0" lang="en-US" sz="1200" u="none" strike="noStrike" cap="none" normalizeH="0" baseline="0" dirty="0" smtClean="0">
                          <a:ln>
                            <a:noFill/>
                          </a:ln>
                          <a:effectLst/>
                          <a:latin typeface="Garamond" pitchFamily="18" charset="0"/>
                        </a:rPr>
                        <a:t> (s)</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Spin-Orbit Depolarization Time (s) </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err="1" smtClean="0">
                          <a:ln>
                            <a:noFill/>
                          </a:ln>
                          <a:effectLst/>
                          <a:latin typeface="Garamond" pitchFamily="18" charset="0"/>
                        </a:rPr>
                        <a:t>Sokolov-Ternov</a:t>
                      </a:r>
                      <a:r>
                        <a:rPr kumimoji="0" lang="en-US" sz="1200" u="none" strike="noStrike" cap="none" normalizeH="0" baseline="0" dirty="0" smtClean="0">
                          <a:ln>
                            <a:noFill/>
                          </a:ln>
                          <a:effectLst/>
                          <a:latin typeface="Garamond" pitchFamily="18" charset="0"/>
                        </a:rPr>
                        <a:t> Depolarization Effect</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Spin Tune</a:t>
                      </a:r>
                      <a:r>
                        <a:rPr kumimoji="0" lang="en-US" sz="1200" u="none" strike="noStrike" cap="none" normalizeH="0" baseline="30000" dirty="0" smtClean="0">
                          <a:ln>
                            <a:noFill/>
                          </a:ln>
                          <a:effectLst/>
                          <a:latin typeface="Garamond" pitchFamily="18" charset="0"/>
                        </a:rPr>
                        <a:t>4</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r>
              <a:tr h="43958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Mode I</a:t>
                      </a:r>
                      <a:r>
                        <a:rPr kumimoji="0" lang="en-US" sz="1200" u="none" strike="noStrike" cap="none" normalizeH="0" baseline="30000" dirty="0" smtClean="0">
                          <a:ln>
                            <a:noFill/>
                          </a:ln>
                          <a:effectLst/>
                          <a:latin typeface="Garamond" pitchFamily="18" charset="0"/>
                        </a:rPr>
                        <a:t>3</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Mode II</a:t>
                      </a:r>
                      <a:r>
                        <a:rPr kumimoji="0" lang="en-US" sz="1200" u="none" strike="noStrike" cap="none" normalizeH="0" baseline="30000" dirty="0" smtClean="0">
                          <a:ln>
                            <a:noFill/>
                          </a:ln>
                          <a:effectLst/>
                          <a:latin typeface="Garamond" pitchFamily="18" charset="0"/>
                        </a:rPr>
                        <a:t>3</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Mode III</a:t>
                      </a:r>
                      <a:r>
                        <a:rPr kumimoji="0" lang="en-US" sz="1200" u="none" strike="noStrike" cap="none" normalizeH="0" baseline="30000" dirty="0" smtClean="0">
                          <a:ln>
                            <a:noFill/>
                          </a:ln>
                          <a:effectLst/>
                          <a:latin typeface="Garamond" pitchFamily="18" charset="0"/>
                        </a:rPr>
                        <a:t>3</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Subtotal</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Pol. (%)</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Time (s)</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2" marB="45732" horzOverflow="overflow">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991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5</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latin typeface="Garamond" pitchFamily="18" charset="0"/>
                        </a:rPr>
                        <a:t>0</a:t>
                      </a:r>
                      <a:endParaRPr kumimoji="0" lang="en-US" sz="1200" b="1" i="0" u="none" strike="noStrike" cap="none" normalizeH="0" baseline="0" dirty="0" smtClean="0">
                        <a:ln>
                          <a:noFill/>
                        </a:ln>
                        <a:solidFill>
                          <a:srgbClr val="0000CC"/>
                        </a:solidFill>
                        <a:effectLst/>
                        <a:latin typeface="Garamond" pitchFamily="18" charset="0"/>
                        <a:cs typeface="Times New Roman" pitchFamily="18" charset="0"/>
                      </a:endParaRPr>
                    </a:p>
                  </a:txBody>
                  <a:tcPr marT="45732" marB="45732"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Garamond" pitchFamily="18" charset="0"/>
                          <a:cs typeface="+mn-cs"/>
                        </a:rPr>
                        <a:t>10178</a:t>
                      </a:r>
                      <a:endParaRPr kumimoji="0" lang="en-US" sz="1200" b="1" i="0" u="none" strike="noStrike" cap="none" normalizeH="0" baseline="0" dirty="0" smtClean="0">
                        <a:ln>
                          <a:noFill/>
                        </a:ln>
                        <a:solidFill>
                          <a:srgbClr val="FF0000"/>
                        </a:solidFill>
                        <a:effectLst/>
                        <a:latin typeface="Garamond" pitchFamily="18" charset="0"/>
                        <a:cs typeface="Times New Roman" pitchFamily="18" charset="0"/>
                      </a:endParaRP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25911</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6E18</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84434</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3217FB"/>
                          </a:solidFill>
                          <a:effectLst/>
                          <a:latin typeface="Garamond" pitchFamily="18" charset="0"/>
                          <a:cs typeface="Times New Roman" pitchFamily="18" charset="0"/>
                        </a:rPr>
                        <a:t>21086</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latin typeface="Garamond" pitchFamily="18" charset="0"/>
                        </a:rPr>
                        <a:t>0</a:t>
                      </a:r>
                      <a:endParaRPr kumimoji="0" lang="en-US" sz="1200" b="0" i="0" u="none" strike="noStrike" cap="none" normalizeH="0" baseline="0" dirty="0" smtClean="0">
                        <a:ln>
                          <a:noFill/>
                        </a:ln>
                        <a:solidFill>
                          <a:schemeClr val="tx1"/>
                        </a:solidFill>
                        <a:effectLst/>
                        <a:latin typeface="Garamond" pitchFamily="18" charset="0"/>
                        <a:cs typeface="Times New Roman" pitchFamily="18" charset="0"/>
                      </a:endParaRP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7030A0"/>
                          </a:solidFill>
                          <a:effectLst/>
                          <a:latin typeface="Garamond" pitchFamily="18" charset="0"/>
                          <a:cs typeface="+mn-cs"/>
                        </a:rPr>
                        <a:t>19673</a:t>
                      </a:r>
                      <a:endParaRPr kumimoji="0" lang="en-US" sz="1200" b="1" i="0" u="none" strike="noStrike" cap="none" normalizeH="0" baseline="0" dirty="0" smtClean="0">
                        <a:ln>
                          <a:noFill/>
                        </a:ln>
                        <a:solidFill>
                          <a:srgbClr val="7030A0"/>
                        </a:solidFill>
                        <a:effectLst/>
                        <a:latin typeface="Garamond" pitchFamily="18" charset="0"/>
                        <a:cs typeface="Times New Roman" pitchFamily="18" charset="0"/>
                      </a:endParaRP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0</a:t>
                      </a:r>
                    </a:p>
                  </a:txBody>
                  <a:tcPr marT="45734" marB="45734" horzOverflow="overflow">
                    <a:solidFill>
                      <a:schemeClr val="accent3">
                        <a:lumMod val="20000"/>
                        <a:lumOff val="80000"/>
                      </a:schemeClr>
                    </a:solidFill>
                  </a:tcPr>
                </a:tc>
              </a:tr>
              <a:tr h="2991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9</a:t>
                      </a:r>
                    </a:p>
                  </a:txBody>
                  <a:tcPr marT="45732" marB="45732"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0</a:t>
                      </a:r>
                    </a:p>
                  </a:txBody>
                  <a:tcPr marT="45732" marB="45732"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Garamond" pitchFamily="18" charset="0"/>
                          <a:cs typeface="Times New Roman" pitchFamily="18" charset="0"/>
                        </a:rPr>
                        <a:t>584</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1383</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1E15</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5123</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3217FB"/>
                          </a:solidFill>
                          <a:effectLst/>
                          <a:latin typeface="Garamond" pitchFamily="18" charset="0"/>
                          <a:cs typeface="Times New Roman" pitchFamily="18" charset="0"/>
                        </a:rPr>
                        <a:t>1340</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0</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7030A0"/>
                          </a:solidFill>
                          <a:effectLst/>
                          <a:latin typeface="Garamond" pitchFamily="18" charset="0"/>
                          <a:cs typeface="Times New Roman" pitchFamily="18" charset="0"/>
                        </a:rPr>
                        <a:t>1035</a:t>
                      </a:r>
                    </a:p>
                  </a:txBody>
                  <a:tcPr marT="45734" marB="45734" horzOverflow="overflow">
                    <a:solidFill>
                      <a:schemeClr val="accent3">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Garamond" pitchFamily="18" charset="0"/>
                          <a:cs typeface="Times New Roman" pitchFamily="18" charset="0"/>
                        </a:rPr>
                        <a:t>0</a:t>
                      </a:r>
                    </a:p>
                  </a:txBody>
                  <a:tcPr marT="45734" marB="45734" horzOverflow="overflow">
                    <a:solidFill>
                      <a:schemeClr val="accent3">
                        <a:lumMod val="20000"/>
                        <a:lumOff val="80000"/>
                      </a:schemeClr>
                    </a:solidFill>
                  </a:tcPr>
                </a:tc>
              </a:tr>
            </a:tbl>
          </a:graphicData>
        </a:graphic>
      </p:graphicFrame>
      <p:sp>
        <p:nvSpPr>
          <p:cNvPr id="10" name="Content Placeholder 2"/>
          <p:cNvSpPr txBox="1">
            <a:spLocks/>
          </p:cNvSpPr>
          <p:nvPr/>
        </p:nvSpPr>
        <p:spPr>
          <a:xfrm>
            <a:off x="383429" y="2763937"/>
            <a:ext cx="6974299" cy="4695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70000"/>
              <a:buFontTx/>
              <a:buBlip>
                <a:blip r:embed="rId3"/>
              </a:buBlip>
            </a:pPr>
            <a:r>
              <a:rPr lang="en-US" sz="1600" dirty="0" smtClean="0">
                <a:latin typeface="Garamond" pitchFamily="18" charset="0"/>
                <a:cs typeface="Times New Roman" pitchFamily="18" charset="0"/>
              </a:rPr>
              <a:t>Polarization configuration II --- (opposite solenoid field directions)</a:t>
            </a:r>
            <a:endParaRPr lang="en-US" sz="1600" dirty="0">
              <a:latin typeface="Garamond" pitchFamily="18" charset="0"/>
              <a:cs typeface="Times New Roman" pitchFamily="18" charset="0"/>
            </a:endParaRPr>
          </a:p>
        </p:txBody>
      </p:sp>
      <p:sp>
        <p:nvSpPr>
          <p:cNvPr id="11" name="Content Placeholder 2"/>
          <p:cNvSpPr txBox="1">
            <a:spLocks/>
          </p:cNvSpPr>
          <p:nvPr/>
        </p:nvSpPr>
        <p:spPr>
          <a:xfrm>
            <a:off x="383429" y="4884870"/>
            <a:ext cx="8397013" cy="167031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SzPct val="70000"/>
              <a:buFont typeface="+mj-lt"/>
              <a:buAutoNum type="arabicPeriod"/>
            </a:pPr>
            <a:r>
              <a:rPr lang="en-US" sz="1600" dirty="0" smtClean="0">
                <a:latin typeface="Garamond" pitchFamily="18" charset="0"/>
                <a:cs typeface="Times New Roman" pitchFamily="18" charset="0"/>
              </a:rPr>
              <a:t>Thick-lens code SLICK was used for those calculations without any further spin matching.</a:t>
            </a:r>
          </a:p>
          <a:p>
            <a:pPr algn="just">
              <a:buSzPct val="70000"/>
              <a:buFont typeface="+mj-lt"/>
              <a:buAutoNum type="arabicPeriod"/>
            </a:pPr>
            <a:r>
              <a:rPr lang="en-US" sz="1600" dirty="0" smtClean="0">
                <a:latin typeface="Garamond" pitchFamily="18" charset="0"/>
                <a:cs typeface="Times New Roman" pitchFamily="18" charset="0"/>
              </a:rPr>
              <a:t>Equilibrium polarization and total polarization time are determined by the spin-orbit coupling depolarization effect and </a:t>
            </a:r>
            <a:r>
              <a:rPr lang="en-US" sz="1600" dirty="0" err="1" smtClean="0">
                <a:latin typeface="Garamond" pitchFamily="18" charset="0"/>
                <a:cs typeface="Times New Roman" pitchFamily="18" charset="0"/>
              </a:rPr>
              <a:t>Sokolov-Ternov</a:t>
            </a:r>
            <a:r>
              <a:rPr lang="en-US" sz="1600" dirty="0" smtClean="0">
                <a:latin typeface="Garamond" pitchFamily="18" charset="0"/>
                <a:cs typeface="Times New Roman" pitchFamily="18" charset="0"/>
              </a:rPr>
              <a:t> effect.</a:t>
            </a:r>
          </a:p>
          <a:p>
            <a:pPr algn="just">
              <a:buSzPct val="70000"/>
              <a:buFont typeface="+mj-lt"/>
              <a:buAutoNum type="arabicPeriod"/>
            </a:pPr>
            <a:r>
              <a:rPr lang="en-US" sz="1600" dirty="0" smtClean="0">
                <a:latin typeface="Garamond" pitchFamily="18" charset="0"/>
                <a:cs typeface="Times New Roman" pitchFamily="18" charset="0"/>
              </a:rPr>
              <a:t>Mode I, II, III are the horizontal, vertical and longitudinal motion, respectively, for an orbit-decoupled ring lattice.</a:t>
            </a:r>
          </a:p>
          <a:p>
            <a:pPr algn="just">
              <a:buSzPct val="70000"/>
              <a:buFont typeface="+mj-lt"/>
              <a:buAutoNum type="arabicPeriod"/>
            </a:pPr>
            <a:r>
              <a:rPr lang="en-US" sz="1600" dirty="0" smtClean="0">
                <a:latin typeface="Garamond" pitchFamily="18" charset="0"/>
                <a:cs typeface="Times New Roman" pitchFamily="18" charset="0"/>
              </a:rPr>
              <a:t>Non-zero spin tune in the configuration I is only because of the non-zero integral of the solenoid fields in the spin rotators; non-zero spin tune in the configuration II can be produced by very weak solenoid fields in the region having longitudinal polarization.</a:t>
            </a:r>
            <a:endParaRPr lang="en-US" sz="1600" dirty="0">
              <a:latin typeface="Garamond" pitchFamily="18" charset="0"/>
              <a:cs typeface="Times New Roman" pitchFamily="18" charset="0"/>
            </a:endParaRPr>
          </a:p>
        </p:txBody>
      </p:sp>
    </p:spTree>
    <p:extLst>
      <p:ext uri="{BB962C8B-B14F-4D97-AF65-F5344CB8AC3E}">
        <p14:creationId xmlns:p14="http://schemas.microsoft.com/office/powerpoint/2010/main" val="1956922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591108" cy="725665"/>
          </a:xfrm>
        </p:spPr>
        <p:txBody>
          <a:bodyPr>
            <a:normAutofit/>
          </a:bodyPr>
          <a:lstStyle/>
          <a:p>
            <a:pPr algn="l"/>
            <a:r>
              <a:rPr lang="en-US" sz="3200" b="1" dirty="0" smtClean="0">
                <a:latin typeface="Garamond" pitchFamily="18" charset="0"/>
                <a:cs typeface="Times New Roman" pitchFamily="18" charset="0"/>
              </a:rPr>
              <a:t>Comparison Of Two Pol. Configurations</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16</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3" name="Group 73"/>
              <p:cNvGraphicFramePr>
                <a:graphicFrameLocks/>
              </p:cNvGraphicFramePr>
              <p:nvPr>
                <p:extLst>
                  <p:ext uri="{D42A27DB-BD31-4B8C-83A1-F6EECF244321}">
                    <p14:modId xmlns:p14="http://schemas.microsoft.com/office/powerpoint/2010/main" val="2327142121"/>
                  </p:ext>
                </p:extLst>
              </p:nvPr>
            </p:nvGraphicFramePr>
            <p:xfrm>
              <a:off x="478475" y="903767"/>
              <a:ext cx="8197702" cy="5411972"/>
            </p:xfrm>
            <a:graphic>
              <a:graphicData uri="http://schemas.openxmlformats.org/drawingml/2006/table">
                <a:tbl>
                  <a:tblPr>
                    <a:tableStyleId>{616DA210-FB5B-4158-B5E0-FEB733F419BA}</a:tableStyleId>
                  </a:tblPr>
                  <a:tblGrid>
                    <a:gridCol w="4084000"/>
                    <a:gridCol w="4113702"/>
                  </a:tblGrid>
                  <a:tr h="773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Garamond" pitchFamily="18" charset="0"/>
                            </a:rPr>
                            <a:t>Polarization Configuration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Garamond" pitchFamily="18" charset="0"/>
                            </a:rPr>
                            <a:t>same solenoid field directions  in the same IR</a:t>
                          </a:r>
                          <a:endParaRPr kumimoji="0" lang="en-US" sz="1400" b="0" i="0" u="none" strike="noStrike" cap="none" normalizeH="0" baseline="0" dirty="0" smtClean="0">
                            <a:ln>
                              <a:noFill/>
                            </a:ln>
                            <a:solidFill>
                              <a:schemeClr val="tx1"/>
                            </a:solidFill>
                            <a:effectLst/>
                            <a:latin typeface="Garamond" pitchFamily="18" charset="0"/>
                            <a:cs typeface="Times New Roman" pitchFamily="18" charset="0"/>
                          </a:endParaRPr>
                        </a:p>
                      </a:txBody>
                      <a:tcPr marL="91444" marR="91444" marT="45738" marB="45738" horzOverflow="overflow">
                        <a:lnL w="12700" cmpd="sng">
                          <a:noFill/>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latin typeface="Garamond" pitchFamily="18" charset="0"/>
                            </a:rPr>
                            <a:t>Polarization</a:t>
                          </a:r>
                          <a:r>
                            <a:rPr lang="en-US" sz="1400" baseline="0" dirty="0" smtClean="0">
                              <a:latin typeface="Garamond" pitchFamily="18" charset="0"/>
                            </a:rPr>
                            <a:t> Configuration </a:t>
                          </a:r>
                          <a:r>
                            <a:rPr lang="en-US" sz="1400" dirty="0" smtClean="0">
                              <a:latin typeface="Garamond" pitchFamily="18" charset="0"/>
                            </a:rPr>
                            <a:t>II</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aseline="0" dirty="0" smtClean="0">
                              <a:latin typeface="Garamond" pitchFamily="18" charset="0"/>
                            </a:rPr>
                            <a:t>opposite solenoid field directions in the same IR</a:t>
                          </a:r>
                          <a:endParaRPr lang="en-US" sz="1400" dirty="0" smtClean="0">
                            <a:solidFill>
                              <a:schemeClr val="tx1"/>
                            </a:solidFill>
                            <a:latin typeface="Garamond" pitchFamily="18" charset="0"/>
                            <a:cs typeface="Times New Roman" pitchFamily="18" charset="0"/>
                          </a:endParaRPr>
                        </a:p>
                      </a:txBody>
                      <a:tcPr marL="91444" marR="91444" marT="45738" marB="45738" horzOverflow="overflow">
                        <a:lnR w="12700" cmpd="sng">
                          <a:noFill/>
                        </a:lnR>
                      </a:tcPr>
                    </a:tc>
                  </a:tr>
                  <a:tr h="4638732">
                    <a:tc>
                      <a:txBody>
                        <a:bodyPr/>
                        <a:lstStyle/>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r>
                            <a:rPr lang="en-US" sz="1400" dirty="0" err="1" smtClean="0">
                              <a:latin typeface="Garamond" pitchFamily="18" charset="0"/>
                            </a:rPr>
                            <a:t>Sokolov-Ternov</a:t>
                          </a:r>
                          <a:r>
                            <a:rPr lang="en-US" sz="1400" dirty="0" smtClean="0">
                              <a:latin typeface="Garamond" pitchFamily="18" charset="0"/>
                            </a:rPr>
                            <a:t> effect may help to preserve one polarization state with spin matching.</a:t>
                          </a: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r>
                            <a:rPr lang="en-US" sz="1400" dirty="0" smtClean="0">
                              <a:latin typeface="Garamond" pitchFamily="18" charset="0"/>
                            </a:rPr>
                            <a:t>Spin matching is demanding to maintain the polarization due to the non-zero integral of longitudinal solenoid fields in the two spin rotators in the same IR.</a:t>
                          </a:r>
                          <a:endParaRPr lang="en-US" sz="1400" dirty="0" smtClean="0">
                            <a:latin typeface="Garamond"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400" u="none" strike="noStrike" cap="none" normalizeH="0" baseline="0" dirty="0" smtClean="0">
                              <a:ln>
                                <a:noFill/>
                              </a:ln>
                              <a:effectLst/>
                              <a:latin typeface="Garamond" pitchFamily="18" charset="0"/>
                            </a:rPr>
                            <a:t>The total depolarization time is determined by the spin-orbit coupling depolarization time. </a:t>
                          </a: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u="none" strike="noStrike" cap="none" normalizeH="0" baseline="0" dirty="0" smtClean="0">
                              <a:ln>
                                <a:noFill/>
                              </a:ln>
                              <a:effectLst/>
                              <a:latin typeface="Garamond" pitchFamily="18" charset="0"/>
                            </a:rPr>
                            <a:t>Design-orbit spin tune (</a:t>
                          </a:r>
                          <a14:m>
                            <m:oMath xmlns:m="http://schemas.openxmlformats.org/officeDocument/2006/math">
                              <m:sSub>
                                <m:sSubPr>
                                  <m:ctrlPr>
                                    <a:rPr kumimoji="0" lang="en-US" sz="1400" i="1" u="none" strike="noStrike" cap="none" normalizeH="0" baseline="0" smtClean="0">
                                      <a:ln>
                                        <a:noFill/>
                                      </a:ln>
                                      <a:effectLst/>
                                      <a:latin typeface="Cambria Math"/>
                                    </a:rPr>
                                  </m:ctrlPr>
                                </m:sSubPr>
                                <m:e>
                                  <m:r>
                                    <a:rPr kumimoji="0" lang="en-US" sz="1400" u="none" strike="noStrike" cap="none" normalizeH="0" baseline="0" smtClean="0">
                                      <a:ln>
                                        <a:noFill/>
                                      </a:ln>
                                      <a:effectLst/>
                                      <a:latin typeface="Cambria Math"/>
                                    </a:rPr>
                                    <m:t>𝜈</m:t>
                                  </m:r>
                                </m:e>
                                <m:sub>
                                  <m:r>
                                    <a:rPr kumimoji="0" lang="en-US" sz="1400" u="none" strike="noStrike" cap="none" normalizeH="0" baseline="0" smtClean="0">
                                      <a:ln>
                                        <a:noFill/>
                                      </a:ln>
                                      <a:effectLst/>
                                      <a:latin typeface="Cambria Math"/>
                                    </a:rPr>
                                    <m:t>0</m:t>
                                  </m:r>
                                </m:sub>
                              </m:sSub>
                            </m:oMath>
                          </a14:m>
                          <a:r>
                            <a:rPr kumimoji="0" lang="en-US" sz="1400" u="none" strike="noStrike" cap="none" normalizeH="0" baseline="0" dirty="0" smtClean="0">
                              <a:ln>
                                <a:noFill/>
                              </a:ln>
                              <a:effectLst/>
                              <a:latin typeface="Garamond" pitchFamily="18" charset="0"/>
                            </a:rPr>
                            <a:t>) is not zero, only because of </a:t>
                          </a:r>
                          <a:r>
                            <a:rPr lang="en-US" sz="1400" dirty="0" smtClean="0">
                              <a:latin typeface="Garamond" pitchFamily="18" charset="0"/>
                            </a:rPr>
                            <a:t>the non-zero integral of longitudinal fields</a:t>
                          </a:r>
                          <a:r>
                            <a:rPr kumimoji="0" lang="en-US" sz="1400" u="none" strike="noStrike" cap="none" normalizeH="0" baseline="0" dirty="0" smtClean="0">
                              <a:ln>
                                <a:noFill/>
                              </a:ln>
                              <a:effectLst/>
                              <a:latin typeface="Garamond" pitchFamily="18" charset="0"/>
                            </a:rPr>
                            <a:t>. </a:t>
                          </a:r>
                          <a:endParaRPr kumimoji="0" lang="en-US" sz="1400" b="0" i="0" u="none" strike="noStrike" cap="none" normalizeH="0" baseline="0" dirty="0" smtClean="0">
                            <a:ln>
                              <a:noFill/>
                            </a:ln>
                            <a:solidFill>
                              <a:schemeClr val="tx1"/>
                            </a:solidFill>
                            <a:effectLst/>
                            <a:latin typeface="Garamond" pitchFamily="18" charset="0"/>
                            <a:cs typeface="Times New Roman" pitchFamily="18" charset="0"/>
                          </a:endParaRPr>
                        </a:p>
                      </a:txBody>
                      <a:tcPr marL="91444" marR="91444" marT="45738" marB="45738" horzOverflow="overflow">
                        <a:lnL w="12700" cmpd="sng">
                          <a:noFill/>
                        </a:ln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r>
                            <a:rPr lang="en-US" sz="1400" dirty="0" err="1" smtClean="0">
                              <a:latin typeface="Garamond" pitchFamily="18" charset="0"/>
                            </a:rPr>
                            <a:t>Sokolov-Ternov</a:t>
                          </a:r>
                          <a:r>
                            <a:rPr lang="en-US" sz="1400" dirty="0" smtClean="0">
                              <a:latin typeface="Garamond" pitchFamily="18" charset="0"/>
                            </a:rPr>
                            <a:t> effect does not contribute to preserve the polarization.</a:t>
                          </a: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defRPr/>
                          </a:pPr>
                          <a:r>
                            <a:rPr lang="en-US" sz="1400" dirty="0" smtClean="0">
                              <a:latin typeface="Garamond" pitchFamily="18" charset="0"/>
                            </a:rPr>
                            <a:t>Spin matching is much less demanding due to the zero integral of longitudinal solenoid fields in the two spin rotators in the same IR.</a:t>
                          </a: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400" u="none" strike="noStrike" cap="none" normalizeH="0" baseline="0" dirty="0" smtClean="0">
                            <a:ln>
                              <a:noFill/>
                            </a:ln>
                            <a:effectLst/>
                            <a:latin typeface="Garamond"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400" u="none" strike="noStrike" cap="none" normalizeH="0" baseline="0" dirty="0" smtClean="0">
                              <a:ln>
                                <a:noFill/>
                              </a:ln>
                              <a:effectLst/>
                              <a:latin typeface="Garamond" pitchFamily="18" charset="0"/>
                            </a:rPr>
                            <a:t>The total polarization time is mainly determined by the </a:t>
                          </a:r>
                          <a:r>
                            <a:rPr kumimoji="0" lang="en-US" sz="1400" u="none" strike="noStrike" cap="none" normalizeH="0" baseline="0" dirty="0" err="1" smtClean="0">
                              <a:ln>
                                <a:noFill/>
                              </a:ln>
                              <a:effectLst/>
                              <a:latin typeface="Garamond" pitchFamily="18" charset="0"/>
                            </a:rPr>
                            <a:t>Sokolov-Ternov</a:t>
                          </a:r>
                          <a:r>
                            <a:rPr kumimoji="0" lang="en-US" sz="1400" u="none" strike="noStrike" cap="none" normalizeH="0" baseline="0" dirty="0" smtClean="0">
                              <a:ln>
                                <a:noFill/>
                              </a:ln>
                              <a:effectLst/>
                              <a:latin typeface="Garamond" pitchFamily="18" charset="0"/>
                            </a:rPr>
                            <a:t> depolarization time.  </a:t>
                          </a: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400" u="none" strike="noStrike" cap="none" normalizeH="0" baseline="0" dirty="0" smtClean="0">
                            <a:ln>
                              <a:noFill/>
                            </a:ln>
                            <a:effectLst/>
                            <a:latin typeface="Garamond"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u="none" strike="noStrike" cap="none" normalizeH="0" baseline="0" dirty="0" smtClean="0">
                              <a:ln>
                                <a:noFill/>
                              </a:ln>
                              <a:effectLst/>
                              <a:latin typeface="Garamond" pitchFamily="18" charset="0"/>
                            </a:rPr>
                            <a:t>Design-orbit spin tune (</a:t>
                          </a:r>
                          <a14:m>
                            <m:oMath xmlns:m="http://schemas.openxmlformats.org/officeDocument/2006/math">
                              <m:sSub>
                                <m:sSubPr>
                                  <m:ctrlPr>
                                    <a:rPr kumimoji="0" lang="en-US" sz="1400" i="1" u="none" strike="noStrike" cap="none" normalizeH="0" baseline="0" smtClean="0">
                                      <a:ln>
                                        <a:noFill/>
                                      </a:ln>
                                      <a:effectLst/>
                                      <a:latin typeface="Cambria Math"/>
                                    </a:rPr>
                                  </m:ctrlPr>
                                </m:sSubPr>
                                <m:e>
                                  <m:r>
                                    <a:rPr kumimoji="0" lang="en-US" sz="1400" u="none" strike="noStrike" cap="none" normalizeH="0" baseline="0" smtClean="0">
                                      <a:ln>
                                        <a:noFill/>
                                      </a:ln>
                                      <a:effectLst/>
                                      <a:latin typeface="Cambria Math"/>
                                    </a:rPr>
                                    <m:t>𝜈</m:t>
                                  </m:r>
                                </m:e>
                                <m:sub>
                                  <m:r>
                                    <a:rPr kumimoji="0" lang="en-US" sz="1400" u="none" strike="noStrike" cap="none" normalizeH="0" baseline="0" smtClean="0">
                                      <a:ln>
                                        <a:noFill/>
                                      </a:ln>
                                      <a:effectLst/>
                                      <a:latin typeface="Cambria Math"/>
                                    </a:rPr>
                                    <m:t>0</m:t>
                                  </m:r>
                                </m:sub>
                              </m:sSub>
                            </m:oMath>
                          </a14:m>
                          <a:r>
                            <a:rPr kumimoji="0" lang="en-US" sz="1400" u="none" strike="noStrike" cap="none" normalizeH="0" baseline="0" dirty="0" smtClean="0">
                              <a:ln>
                                <a:noFill/>
                              </a:ln>
                              <a:effectLst/>
                              <a:latin typeface="Garamond" pitchFamily="18" charset="0"/>
                            </a:rPr>
                            <a:t>) is zero, </a:t>
                          </a:r>
                          <a:r>
                            <a:rPr lang="en-US" sz="1400" dirty="0" smtClean="0">
                              <a:latin typeface="Garamond" pitchFamily="18" charset="0"/>
                            </a:rPr>
                            <a:t>but can be adjusted easily using weak fields because of figure-8 shape.</a:t>
                          </a:r>
                          <a:endParaRPr kumimoji="0" lang="en-US" sz="1400" b="0" i="0" u="none" strike="noStrike" cap="none" normalizeH="0" baseline="0" dirty="0" smtClean="0">
                            <a:ln>
                              <a:noFill/>
                            </a:ln>
                            <a:solidFill>
                              <a:schemeClr val="tx1"/>
                            </a:solidFill>
                            <a:effectLst/>
                            <a:latin typeface="Garamond" pitchFamily="18" charset="0"/>
                            <a:cs typeface="Times New Roman" pitchFamily="18" charset="0"/>
                          </a:endParaRPr>
                        </a:p>
                      </a:txBody>
                      <a:tcPr marL="91444" marR="91444" marT="45738" marB="45738" horzOverflow="overflow">
                        <a:lnR w="12700" cmpd="sng">
                          <a:noFill/>
                        </a:lnR>
                      </a:tcPr>
                    </a:tc>
                  </a:tr>
                </a:tbl>
              </a:graphicData>
            </a:graphic>
          </p:graphicFrame>
        </mc:Choice>
        <mc:Fallback xmlns="">
          <p:graphicFrame>
            <p:nvGraphicFramePr>
              <p:cNvPr id="13" name="Group 73"/>
              <p:cNvGraphicFramePr>
                <a:graphicFrameLocks/>
              </p:cNvGraphicFramePr>
              <p:nvPr>
                <p:extLst>
                  <p:ext uri="{D42A27DB-BD31-4B8C-83A1-F6EECF244321}">
                    <p14:modId xmlns:p14="http://schemas.microsoft.com/office/powerpoint/2010/main" val="2327142121"/>
                  </p:ext>
                </p:extLst>
              </p:nvPr>
            </p:nvGraphicFramePr>
            <p:xfrm>
              <a:off x="478475" y="903767"/>
              <a:ext cx="8197702" cy="5411972"/>
            </p:xfrm>
            <a:graphic>
              <a:graphicData uri="http://schemas.openxmlformats.org/drawingml/2006/table">
                <a:tbl>
                  <a:tblPr>
                    <a:tableStyleId>{616DA210-FB5B-4158-B5E0-FEB733F419BA}</a:tableStyleId>
                  </a:tblPr>
                  <a:tblGrid>
                    <a:gridCol w="4084000"/>
                    <a:gridCol w="4113702"/>
                  </a:tblGrid>
                  <a:tr h="773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Garamond" pitchFamily="18" charset="0"/>
                            </a:rPr>
                            <a:t>Polarization Configuration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Garamond" pitchFamily="18" charset="0"/>
                            </a:rPr>
                            <a:t>same solenoid field directions  in the same IR</a:t>
                          </a:r>
                          <a:endParaRPr kumimoji="0" lang="en-US" sz="1400" b="0" i="0" u="none" strike="noStrike" cap="none" normalizeH="0" baseline="0" dirty="0" smtClean="0">
                            <a:ln>
                              <a:noFill/>
                            </a:ln>
                            <a:solidFill>
                              <a:schemeClr val="tx1"/>
                            </a:solidFill>
                            <a:effectLst/>
                            <a:latin typeface="Garamond" pitchFamily="18" charset="0"/>
                            <a:cs typeface="Times New Roman" pitchFamily="18" charset="0"/>
                          </a:endParaRPr>
                        </a:p>
                      </a:txBody>
                      <a:tcPr marL="91444" marR="91444" marT="45738" marB="45738" horzOverflow="overflow">
                        <a:lnL w="12700" cmpd="sng">
                          <a:noFill/>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smtClean="0">
                              <a:latin typeface="Garamond" pitchFamily="18" charset="0"/>
                            </a:rPr>
                            <a:t>Polarization</a:t>
                          </a:r>
                          <a:r>
                            <a:rPr lang="en-US" sz="1400" baseline="0" dirty="0" smtClean="0">
                              <a:latin typeface="Garamond" pitchFamily="18" charset="0"/>
                            </a:rPr>
                            <a:t> Configuration </a:t>
                          </a:r>
                          <a:r>
                            <a:rPr lang="en-US" sz="1400" dirty="0" smtClean="0">
                              <a:latin typeface="Garamond" pitchFamily="18" charset="0"/>
                            </a:rPr>
                            <a:t>II</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aseline="0" dirty="0" smtClean="0">
                              <a:latin typeface="Garamond" pitchFamily="18" charset="0"/>
                            </a:rPr>
                            <a:t>opposite solenoid field directions in the same IR</a:t>
                          </a:r>
                          <a:endParaRPr lang="en-US" sz="1400" dirty="0" smtClean="0">
                            <a:solidFill>
                              <a:schemeClr val="tx1"/>
                            </a:solidFill>
                            <a:latin typeface="Garamond" pitchFamily="18" charset="0"/>
                            <a:cs typeface="Times New Roman" pitchFamily="18" charset="0"/>
                          </a:endParaRPr>
                        </a:p>
                      </a:txBody>
                      <a:tcPr marL="91444" marR="91444" marT="45738" marB="45738" horzOverflow="overflow">
                        <a:lnR w="12700" cmpd="sng">
                          <a:noFill/>
                        </a:lnR>
                      </a:tcPr>
                    </a:tc>
                  </a:tr>
                  <a:tr h="4638732">
                    <a:tc>
                      <a:txBody>
                        <a:bodyPr/>
                        <a:lstStyle/>
                        <a:p>
                          <a:endParaRPr lang="en-US"/>
                        </a:p>
                      </a:txBody>
                      <a:tcPr marL="91444" marR="91444" marT="45738" marB="45738" horzOverflow="overflow">
                        <a:lnL w="12700" cmpd="sng">
                          <a:noFill/>
                        </a:lnL>
                        <a:blipFill rotWithShape="1">
                          <a:blip r:embed="rId3"/>
                          <a:stretch>
                            <a:fillRect l="-149" t="-16820" r="-101343" b="-131"/>
                          </a:stretch>
                        </a:blipFill>
                      </a:tcPr>
                    </a:tc>
                    <a:tc>
                      <a:txBody>
                        <a:bodyPr/>
                        <a:lstStyle/>
                        <a:p>
                          <a:endParaRPr lang="en-US"/>
                        </a:p>
                      </a:txBody>
                      <a:tcPr marL="91444" marR="91444" marT="45738" marB="45738" horzOverflow="overflow">
                        <a:lnR w="12700" cmpd="sng">
                          <a:noFill/>
                        </a:lnR>
                        <a:blipFill rotWithShape="1">
                          <a:blip r:embed="rId3"/>
                          <a:stretch>
                            <a:fillRect l="-99407" t="-16820" r="-593" b="-131"/>
                          </a:stretch>
                        </a:blipFill>
                      </a:tcPr>
                    </a:tc>
                  </a:tr>
                </a:tbl>
              </a:graphicData>
            </a:graphic>
          </p:graphicFrame>
        </mc:Fallback>
      </mc:AlternateContent>
    </p:spTree>
    <p:extLst>
      <p:ext uri="{BB962C8B-B14F-4D97-AF65-F5344CB8AC3E}">
        <p14:creationId xmlns:p14="http://schemas.microsoft.com/office/powerpoint/2010/main" val="239050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Summary And Perspective</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17</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sp>
        <p:nvSpPr>
          <p:cNvPr id="7" name="TextBox 1"/>
          <p:cNvSpPr txBox="1">
            <a:spLocks noChangeArrowheads="1"/>
          </p:cNvSpPr>
          <p:nvPr/>
        </p:nvSpPr>
        <p:spPr bwMode="auto">
          <a:xfrm>
            <a:off x="406743" y="888279"/>
            <a:ext cx="836911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buSzPct val="70000"/>
              <a:buFontTx/>
              <a:buBlip>
                <a:blip r:embed="rId3"/>
              </a:buBlip>
            </a:pPr>
            <a:r>
              <a:rPr lang="en-US" sz="1600" dirty="0" smtClean="0">
                <a:latin typeface="Garamond" pitchFamily="18" charset="0"/>
                <a:cs typeface="Times New Roman" pitchFamily="18" charset="0"/>
              </a:rPr>
              <a:t>Highly longitudinally polarized electron beam is desired in the MEIC collider ring to meet the  physics program requirements. </a:t>
            </a:r>
          </a:p>
          <a:p>
            <a:pPr marL="0" indent="0" algn="just">
              <a:buSzPct val="70000"/>
            </a:pPr>
            <a:endParaRPr lang="en-US" sz="1600" dirty="0">
              <a:latin typeface="Garamond" pitchFamily="18" charset="0"/>
              <a:cs typeface="Times New Roman" pitchFamily="18" charset="0"/>
            </a:endParaRPr>
          </a:p>
          <a:p>
            <a:pPr algn="just">
              <a:buSzPct val="70000"/>
              <a:buFontTx/>
              <a:buBlip>
                <a:blip r:embed="rId3"/>
              </a:buBlip>
            </a:pPr>
            <a:r>
              <a:rPr lang="en-US" sz="1600" dirty="0" smtClean="0">
                <a:latin typeface="Garamond" pitchFamily="18" charset="0"/>
                <a:cs typeface="Times New Roman" pitchFamily="18" charset="0"/>
              </a:rPr>
              <a:t>Polarization schemes have been developed, including solenoid spin rotator, solenoid decoupling schemes, polarization configurations.</a:t>
            </a:r>
          </a:p>
          <a:p>
            <a:pPr algn="just">
              <a:buSzPct val="70000"/>
              <a:buFontTx/>
              <a:buBlip>
                <a:blip r:embed="rId3"/>
              </a:buBlip>
            </a:pPr>
            <a:endParaRPr lang="en-US" sz="1600" dirty="0">
              <a:latin typeface="Garamond" pitchFamily="18" charset="0"/>
              <a:cs typeface="Times New Roman" pitchFamily="18" charset="0"/>
            </a:endParaRPr>
          </a:p>
          <a:p>
            <a:pPr algn="just">
              <a:buSzPct val="70000"/>
              <a:buFontTx/>
              <a:buBlip>
                <a:blip r:embed="rId3"/>
              </a:buBlip>
            </a:pPr>
            <a:r>
              <a:rPr lang="en-US" sz="1600" dirty="0" smtClean="0">
                <a:latin typeface="Garamond" pitchFamily="18" charset="0"/>
                <a:cs typeface="Times New Roman" pitchFamily="18" charset="0"/>
              </a:rPr>
              <a:t>Polarization lifetimes at 5 and 9GeV are sufficiently long for MEIC experiments. </a:t>
            </a:r>
          </a:p>
          <a:p>
            <a:pPr algn="just">
              <a:buSzPct val="70000"/>
              <a:buFontTx/>
              <a:buBlip>
                <a:blip r:embed="rId3"/>
              </a:buBlip>
            </a:pPr>
            <a:endParaRPr lang="en-US" sz="1600" dirty="0">
              <a:latin typeface="Garamond" pitchFamily="18" charset="0"/>
              <a:cs typeface="Times New Roman" pitchFamily="18" charset="0"/>
            </a:endParaRPr>
          </a:p>
          <a:p>
            <a:pPr algn="just">
              <a:buSzPct val="70000"/>
              <a:buFontTx/>
              <a:buBlip>
                <a:blip r:embed="rId3"/>
              </a:buBlip>
            </a:pPr>
            <a:r>
              <a:rPr lang="en-US" sz="1600" dirty="0" smtClean="0">
                <a:latin typeface="Garamond" pitchFamily="18" charset="0"/>
                <a:cs typeface="Times New Roman" pitchFamily="18" charset="0"/>
              </a:rPr>
              <a:t>Future plans:</a:t>
            </a:r>
          </a:p>
          <a:p>
            <a:pPr algn="just">
              <a:buSzPct val="70000"/>
              <a:buFontTx/>
              <a:buBlip>
                <a:blip r:embed="rId3"/>
              </a:buBlip>
            </a:pPr>
            <a:endParaRPr lang="en-US" sz="1600" dirty="0" smtClean="0">
              <a:latin typeface="Garamond" pitchFamily="18" charset="0"/>
              <a:cs typeface="Times New Roman" pitchFamily="18" charset="0"/>
            </a:endParaRPr>
          </a:p>
          <a:p>
            <a:pPr lvl="1" algn="just">
              <a:buSzPct val="70000"/>
              <a:buFont typeface="Garamond" pitchFamily="18" charset="0"/>
              <a:buChar char="−"/>
            </a:pPr>
            <a:r>
              <a:rPr lang="en-US" sz="1600" dirty="0" smtClean="0">
                <a:latin typeface="Garamond" pitchFamily="18" charset="0"/>
                <a:cs typeface="Times New Roman" pitchFamily="18" charset="0"/>
              </a:rPr>
              <a:t>Study alternate helical-dipole spin rotator considering its impacts (synchrotron radiation and orbit excursion) to both beam and polarization</a:t>
            </a:r>
          </a:p>
          <a:p>
            <a:pPr lvl="1" algn="just">
              <a:buSzPct val="70000"/>
              <a:buFont typeface="Garamond" pitchFamily="18" charset="0"/>
              <a:buChar char="−"/>
            </a:pPr>
            <a:endParaRPr lang="en-US" sz="1600" dirty="0">
              <a:latin typeface="Garamond" pitchFamily="18" charset="0"/>
              <a:cs typeface="Times New Roman" pitchFamily="18" charset="0"/>
            </a:endParaRPr>
          </a:p>
          <a:p>
            <a:pPr lvl="1" algn="just">
              <a:buSzPct val="70000"/>
              <a:buFont typeface="Garamond" pitchFamily="18" charset="0"/>
              <a:buChar char="−"/>
            </a:pPr>
            <a:r>
              <a:rPr lang="en-US" sz="1600" dirty="0" smtClean="0">
                <a:latin typeface="Garamond" pitchFamily="18" charset="0"/>
                <a:cs typeface="Times New Roman" pitchFamily="18" charset="0"/>
              </a:rPr>
              <a:t>Study spin matching</a:t>
            </a: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(linear motion) schemes and Monte-Carlo spin-obit tracking with radiation (nonlinear motion)</a:t>
            </a:r>
          </a:p>
          <a:p>
            <a:pPr lvl="1" algn="just">
              <a:buSzPct val="70000"/>
              <a:buFont typeface="Garamond" pitchFamily="18" charset="0"/>
              <a:buChar char="−"/>
            </a:pPr>
            <a:endParaRPr lang="en-US" sz="1600" dirty="0">
              <a:latin typeface="Garamond" pitchFamily="18" charset="0"/>
              <a:cs typeface="Times New Roman" pitchFamily="18" charset="0"/>
            </a:endParaRPr>
          </a:p>
          <a:p>
            <a:pPr lvl="1" algn="just">
              <a:buSzPct val="70000"/>
              <a:buFont typeface="Garamond" pitchFamily="18" charset="0"/>
              <a:buChar char="−"/>
            </a:pPr>
            <a:r>
              <a:rPr lang="en-US" sz="1600" dirty="0" smtClean="0">
                <a:latin typeface="Garamond" pitchFamily="18" charset="0"/>
                <a:cs typeface="Times New Roman" pitchFamily="18" charset="0"/>
              </a:rPr>
              <a:t>Consider the possibility of polarized positron beam</a:t>
            </a:r>
          </a:p>
        </p:txBody>
      </p:sp>
    </p:spTree>
    <p:extLst>
      <p:ext uri="{BB962C8B-B14F-4D97-AF65-F5344CB8AC3E}">
        <p14:creationId xmlns:p14="http://schemas.microsoft.com/office/powerpoint/2010/main" val="3417707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99448" y="4095707"/>
            <a:ext cx="7772400" cy="1470025"/>
          </a:xfrm>
        </p:spPr>
        <p:txBody>
          <a:bodyPr>
            <a:normAutofit/>
          </a:bodyPr>
          <a:lstStyle/>
          <a:p>
            <a:r>
              <a:rPr lang="en-US" sz="4000" b="1" dirty="0" smtClean="0">
                <a:latin typeface="Garamond" pitchFamily="18" charset="0"/>
              </a:rPr>
              <a:t>Thank You For Your Attention !</a:t>
            </a:r>
            <a:endParaRPr lang="en-US" sz="4000" b="1" dirty="0">
              <a:latin typeface="Garamond" pitchFamily="18" charset="0"/>
            </a:endParaRPr>
          </a:p>
        </p:txBody>
      </p:sp>
      <p:cxnSp>
        <p:nvCxnSpPr>
          <p:cNvPr id="4" name="Straight Connector 3"/>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57199" y="0"/>
            <a:ext cx="8323244" cy="7256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smtClean="0">
                <a:latin typeface="Garamond" pitchFamily="18" charset="0"/>
                <a:cs typeface="Times New Roman" pitchFamily="18" charset="0"/>
              </a:rPr>
              <a:t>Acknowledgement</a:t>
            </a:r>
            <a:endParaRPr lang="ru-RU" sz="3200" b="1" dirty="0">
              <a:latin typeface="Garamond" pitchFamily="18" charset="0"/>
              <a:cs typeface="Times New Roman" pitchFamily="18" charset="0"/>
            </a:endParaRPr>
          </a:p>
        </p:txBody>
      </p:sp>
      <p:sp>
        <p:nvSpPr>
          <p:cNvPr id="7" name="TextBox 1"/>
          <p:cNvSpPr txBox="1">
            <a:spLocks noChangeArrowheads="1"/>
          </p:cNvSpPr>
          <p:nvPr/>
        </p:nvSpPr>
        <p:spPr bwMode="auto">
          <a:xfrm>
            <a:off x="374844" y="783775"/>
            <a:ext cx="849270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buSzPct val="70000"/>
              <a:buFontTx/>
              <a:buBlip>
                <a:blip r:embed="rId4"/>
              </a:buBlip>
            </a:pPr>
            <a:r>
              <a:rPr lang="en-US" sz="1600" dirty="0" smtClean="0">
                <a:latin typeface="Garamond" pitchFamily="18" charset="0"/>
                <a:cs typeface="Times New Roman" pitchFamily="18" charset="0"/>
              </a:rPr>
              <a:t>I would like to thank all members of </a:t>
            </a:r>
            <a:r>
              <a:rPr lang="en-US" sz="1600" dirty="0" err="1" smtClean="0">
                <a:latin typeface="Garamond" pitchFamily="18" charset="0"/>
                <a:cs typeface="Times New Roman" pitchFamily="18" charset="0"/>
              </a:rPr>
              <a:t>JLab</a:t>
            </a:r>
            <a:r>
              <a:rPr lang="en-US" sz="1600" dirty="0" smtClean="0">
                <a:latin typeface="Garamond" pitchFamily="18" charset="0"/>
                <a:cs typeface="Times New Roman" pitchFamily="18" charset="0"/>
              </a:rPr>
              <a:t> EIC design study group and our external collaborators, especially:</a:t>
            </a:r>
          </a:p>
          <a:p>
            <a:pPr algn="just">
              <a:buSzPct val="70000"/>
              <a:buFontTx/>
              <a:buBlip>
                <a:blip r:embed="rId4"/>
              </a:buBlip>
            </a:pPr>
            <a:endParaRPr lang="en-US" sz="1600" dirty="0">
              <a:latin typeface="Garamond" pitchFamily="18" charset="0"/>
              <a:cs typeface="Times New Roman" pitchFamily="18" charset="0"/>
            </a:endParaRPr>
          </a:p>
          <a:p>
            <a:pPr lvl="1" algn="just">
              <a:buSzPct val="70000"/>
              <a:buFont typeface="Arial" pitchFamily="34" charset="0"/>
              <a:buChar char="•"/>
            </a:pPr>
            <a:r>
              <a:rPr lang="en-US" sz="1600" dirty="0" err="1">
                <a:latin typeface="Garamond" pitchFamily="18" charset="0"/>
                <a:cs typeface="Times New Roman" pitchFamily="18" charset="0"/>
              </a:rPr>
              <a:t>Yaroslav</a:t>
            </a:r>
            <a:r>
              <a:rPr lang="en-US" sz="1600" dirty="0">
                <a:latin typeface="Garamond" pitchFamily="18" charset="0"/>
                <a:cs typeface="Times New Roman" pitchFamily="18" charset="0"/>
              </a:rPr>
              <a:t> S. </a:t>
            </a:r>
            <a:r>
              <a:rPr lang="en-US" sz="1600" dirty="0" err="1">
                <a:latin typeface="Garamond" pitchFamily="18" charset="0"/>
                <a:cs typeface="Times New Roman" pitchFamily="18" charset="0"/>
              </a:rPr>
              <a:t>Derbenev</a:t>
            </a:r>
            <a:r>
              <a:rPr lang="en-US" sz="1600" dirty="0">
                <a:latin typeface="Garamond" pitchFamily="18" charset="0"/>
                <a:cs typeface="Times New Roman" pitchFamily="18" charset="0"/>
              </a:rPr>
              <a:t>, </a:t>
            </a:r>
            <a:r>
              <a:rPr lang="en-US" sz="1600" dirty="0" err="1">
                <a:latin typeface="Garamond" pitchFamily="18" charset="0"/>
                <a:cs typeface="Times New Roman" pitchFamily="18" charset="0"/>
              </a:rPr>
              <a:t>Vasiliy</a:t>
            </a:r>
            <a:r>
              <a:rPr lang="en-US" sz="1600" dirty="0">
                <a:latin typeface="Garamond" pitchFamily="18" charset="0"/>
                <a:cs typeface="Times New Roman" pitchFamily="18" charset="0"/>
              </a:rPr>
              <a:t> S. </a:t>
            </a:r>
            <a:r>
              <a:rPr lang="en-US" sz="1600" dirty="0" err="1">
                <a:latin typeface="Garamond" pitchFamily="18" charset="0"/>
                <a:cs typeface="Times New Roman" pitchFamily="18" charset="0"/>
              </a:rPr>
              <a:t>Morozov</a:t>
            </a:r>
            <a:r>
              <a:rPr lang="en-US" sz="1600" dirty="0">
                <a:latin typeface="Garamond" pitchFamily="18" charset="0"/>
                <a:cs typeface="Times New Roman" pitchFamily="18" charset="0"/>
              </a:rPr>
              <a:t>, </a:t>
            </a:r>
            <a:r>
              <a:rPr lang="en-US" sz="1600" dirty="0" err="1">
                <a:latin typeface="Garamond" pitchFamily="18" charset="0"/>
                <a:cs typeface="Times New Roman" pitchFamily="18" charset="0"/>
              </a:rPr>
              <a:t>Yuhong</a:t>
            </a:r>
            <a:r>
              <a:rPr lang="en-US" sz="1600" dirty="0">
                <a:latin typeface="Garamond" pitchFamily="18" charset="0"/>
                <a:cs typeface="Times New Roman" pitchFamily="18" charset="0"/>
              </a:rPr>
              <a:t> Zhang, Jefferson Lab, USA</a:t>
            </a:r>
          </a:p>
          <a:p>
            <a:pPr lvl="1" algn="just">
              <a:buSzPct val="70000"/>
              <a:buFont typeface="Arial" pitchFamily="34" charset="0"/>
              <a:buChar char="•"/>
            </a:pPr>
            <a:endParaRPr lang="en-US" sz="1600" dirty="0">
              <a:latin typeface="Garamond" pitchFamily="18" charset="0"/>
              <a:cs typeface="Times New Roman" pitchFamily="18" charset="0"/>
            </a:endParaRPr>
          </a:p>
          <a:p>
            <a:pPr lvl="1" algn="just">
              <a:buSzPct val="70000"/>
              <a:buFont typeface="Arial" pitchFamily="34" charset="0"/>
              <a:buChar char="•"/>
            </a:pPr>
            <a:r>
              <a:rPr lang="en-US" sz="1600" dirty="0">
                <a:latin typeface="Garamond" pitchFamily="18" charset="0"/>
                <a:cs typeface="Times New Roman" pitchFamily="18" charset="0"/>
              </a:rPr>
              <a:t>Desmond P. Barber, DESY/Liverpool/Cockcroft, Germany</a:t>
            </a:r>
          </a:p>
          <a:p>
            <a:pPr lvl="1" algn="just">
              <a:buSzPct val="70000"/>
              <a:buFont typeface="Arial" pitchFamily="34" charset="0"/>
              <a:buChar char="•"/>
            </a:pPr>
            <a:endParaRPr lang="en-US" sz="1600" dirty="0">
              <a:latin typeface="Garamond" pitchFamily="18" charset="0"/>
              <a:cs typeface="Times New Roman" pitchFamily="18" charset="0"/>
            </a:endParaRPr>
          </a:p>
          <a:p>
            <a:pPr lvl="1" algn="just">
              <a:buSzPct val="70000"/>
              <a:buFont typeface="Arial" pitchFamily="34" charset="0"/>
              <a:buChar char="•"/>
            </a:pPr>
            <a:r>
              <a:rPr lang="en-US" sz="1600" dirty="0" err="1">
                <a:latin typeface="Garamond" pitchFamily="18" charset="0"/>
                <a:cs typeface="Times New Roman" pitchFamily="18" charset="0"/>
              </a:rPr>
              <a:t>Anatoliy</a:t>
            </a:r>
            <a:r>
              <a:rPr lang="en-US" sz="1600" dirty="0">
                <a:latin typeface="Garamond" pitchFamily="18" charset="0"/>
                <a:cs typeface="Times New Roman" pitchFamily="18" charset="0"/>
              </a:rPr>
              <a:t> M. </a:t>
            </a:r>
            <a:r>
              <a:rPr lang="en-US" sz="1600" dirty="0" err="1">
                <a:latin typeface="Garamond" pitchFamily="18" charset="0"/>
                <a:cs typeface="Times New Roman" pitchFamily="18" charset="0"/>
              </a:rPr>
              <a:t>Kondratenko</a:t>
            </a:r>
            <a:r>
              <a:rPr lang="en-US" sz="1600" dirty="0">
                <a:latin typeface="Garamond" pitchFamily="18" charset="0"/>
                <a:cs typeface="Times New Roman" pitchFamily="18" charset="0"/>
              </a:rPr>
              <a:t>, Scientific and Technical Laboratory </a:t>
            </a:r>
            <a:r>
              <a:rPr lang="en-US" sz="1600" dirty="0" err="1">
                <a:latin typeface="Garamond" pitchFamily="18" charset="0"/>
                <a:cs typeface="Times New Roman" pitchFamily="18" charset="0"/>
              </a:rPr>
              <a:t>Zaryad</a:t>
            </a:r>
            <a:r>
              <a:rPr lang="en-US" sz="1600" dirty="0">
                <a:latin typeface="Garamond" pitchFamily="18" charset="0"/>
                <a:cs typeface="Times New Roman" pitchFamily="18" charset="0"/>
              </a:rPr>
              <a:t>, Novosibirsk, Russia</a:t>
            </a:r>
          </a:p>
          <a:p>
            <a:pPr lvl="1" algn="just">
              <a:buSzPct val="70000"/>
              <a:buFont typeface="Arial" pitchFamily="34" charset="0"/>
              <a:buChar char="•"/>
            </a:pPr>
            <a:endParaRPr lang="en-US" sz="1600" dirty="0">
              <a:latin typeface="Garamond" pitchFamily="18" charset="0"/>
              <a:cs typeface="Times New Roman" pitchFamily="18" charset="0"/>
            </a:endParaRPr>
          </a:p>
          <a:p>
            <a:pPr lvl="1" algn="just">
              <a:buSzPct val="70000"/>
              <a:buFont typeface="Arial" pitchFamily="34" charset="0"/>
              <a:buChar char="•"/>
            </a:pPr>
            <a:r>
              <a:rPr lang="en-US" sz="1600" dirty="0" err="1">
                <a:latin typeface="Garamond" pitchFamily="18" charset="0"/>
                <a:cs typeface="Times New Roman" pitchFamily="18" charset="0"/>
              </a:rPr>
              <a:t>Yury</a:t>
            </a:r>
            <a:r>
              <a:rPr lang="en-US" sz="1600" dirty="0">
                <a:latin typeface="Garamond" pitchFamily="18" charset="0"/>
                <a:cs typeface="Times New Roman" pitchFamily="18" charset="0"/>
              </a:rPr>
              <a:t> N. </a:t>
            </a:r>
            <a:r>
              <a:rPr lang="en-US" sz="1600" dirty="0" err="1">
                <a:latin typeface="Garamond" pitchFamily="18" charset="0"/>
                <a:cs typeface="Times New Roman" pitchFamily="18" charset="0"/>
              </a:rPr>
              <a:t>Filatov</a:t>
            </a:r>
            <a:r>
              <a:rPr lang="en-US" sz="1600" dirty="0">
                <a:latin typeface="Garamond" pitchFamily="18" charset="0"/>
                <a:cs typeface="Times New Roman" pitchFamily="18" charset="0"/>
              </a:rPr>
              <a:t>, Moscow Institute of Physics and Technology, </a:t>
            </a:r>
            <a:r>
              <a:rPr lang="en-US" sz="1600" dirty="0" err="1">
                <a:latin typeface="Garamond" pitchFamily="18" charset="0"/>
                <a:cs typeface="Times New Roman" pitchFamily="18" charset="0"/>
              </a:rPr>
              <a:t>Dolgoprudny</a:t>
            </a:r>
            <a:r>
              <a:rPr lang="en-US" sz="1600" dirty="0">
                <a:latin typeface="Garamond" pitchFamily="18" charset="0"/>
                <a:cs typeface="Times New Roman" pitchFamily="18" charset="0"/>
              </a:rPr>
              <a:t> Russia </a:t>
            </a:r>
          </a:p>
          <a:p>
            <a:pPr algn="just">
              <a:buSzPct val="70000"/>
              <a:buFontTx/>
              <a:buBlip>
                <a:blip r:embed="rId4"/>
              </a:buBlip>
            </a:pPr>
            <a:endParaRPr lang="en-US" sz="1600" dirty="0" smtClean="0">
              <a:latin typeface="Garamond" pitchFamily="18" charset="0"/>
              <a:cs typeface="Times New Roman" pitchFamily="18" charset="0"/>
            </a:endParaRPr>
          </a:p>
          <a:p>
            <a:pPr algn="just">
              <a:buSzPct val="70000"/>
              <a:buFontTx/>
              <a:buBlip>
                <a:blip r:embed="rId4"/>
              </a:buBlip>
            </a:pPr>
            <a:r>
              <a:rPr lang="en-US" sz="1600" dirty="0" smtClean="0">
                <a:latin typeface="Garamond" pitchFamily="18" charset="0"/>
                <a:cs typeface="Times New Roman" pitchFamily="18" charset="0"/>
              </a:rPr>
              <a:t>This wok has been done under </a:t>
            </a:r>
            <a:r>
              <a:rPr lang="en-US" sz="1600" dirty="0">
                <a:latin typeface="Garamond" pitchFamily="18" charset="0"/>
              </a:rPr>
              <a:t>U.S. DOE Contract No. DE-AC05-06OR23177 and DE-AC02-06CH11357. </a:t>
            </a:r>
            <a:endParaRPr lang="en-US" sz="1600" dirty="0" smtClean="0">
              <a:latin typeface="Garamond" pitchFamily="18" charset="0"/>
              <a:cs typeface="Times New Roman" pitchFamily="18" charset="0"/>
            </a:endParaRPr>
          </a:p>
        </p:txBody>
      </p:sp>
    </p:spTree>
    <p:extLst>
      <p:ext uri="{BB962C8B-B14F-4D97-AF65-F5344CB8AC3E}">
        <p14:creationId xmlns:p14="http://schemas.microsoft.com/office/powerpoint/2010/main" val="298825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105" y="2478844"/>
            <a:ext cx="5038725" cy="807281"/>
          </a:xfrm>
        </p:spPr>
        <p:txBody>
          <a:bodyPr>
            <a:normAutofit/>
          </a:bodyPr>
          <a:lstStyle/>
          <a:p>
            <a:pPr marL="0" indent="0" algn="ctr">
              <a:buSzPct val="70000"/>
              <a:buNone/>
            </a:pPr>
            <a:r>
              <a:rPr lang="en-US" sz="1400" dirty="0" smtClean="0">
                <a:latin typeface="Garamond" pitchFamily="18" charset="0"/>
                <a:cs typeface="Times New Roman" pitchFamily="18" charset="0"/>
              </a:rPr>
              <a:t> </a:t>
            </a:r>
            <a:r>
              <a:rPr lang="en-US" sz="4000" b="1" dirty="0" smtClean="0">
                <a:latin typeface="Garamond" pitchFamily="18" charset="0"/>
                <a:cs typeface="Times New Roman" pitchFamily="18" charset="0"/>
              </a:rPr>
              <a:t>Back Up</a:t>
            </a:r>
            <a:endParaRPr lang="en-US" sz="40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19</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943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5665"/>
          </a:xfrm>
        </p:spPr>
        <p:txBody>
          <a:bodyPr>
            <a:normAutofit/>
          </a:bodyPr>
          <a:lstStyle/>
          <a:p>
            <a:pPr algn="l"/>
            <a:r>
              <a:rPr lang="en-US" sz="3200" b="1" dirty="0">
                <a:latin typeface="Garamond" pitchFamily="18" charset="0"/>
                <a:cs typeface="Times New Roman" pitchFamily="18" charset="0"/>
              </a:rPr>
              <a:t>Outline</a:t>
            </a:r>
            <a:endParaRPr lang="ru-RU" sz="3200" b="1" dirty="0">
              <a:latin typeface="Garamond" pitchFamily="18" charset="0"/>
              <a:cs typeface="Times New Roman" pitchFamily="18" charset="0"/>
            </a:endParaRPr>
          </a:p>
        </p:txBody>
      </p:sp>
      <p:sp>
        <p:nvSpPr>
          <p:cNvPr id="3" name="Content Placeholder 2"/>
          <p:cNvSpPr>
            <a:spLocks noGrp="1"/>
          </p:cNvSpPr>
          <p:nvPr>
            <p:ph idx="1"/>
          </p:nvPr>
        </p:nvSpPr>
        <p:spPr>
          <a:xfrm>
            <a:off x="457200" y="964369"/>
            <a:ext cx="8229600" cy="4974094"/>
          </a:xfrm>
        </p:spPr>
        <p:txBody>
          <a:bodyPr>
            <a:normAutofit/>
          </a:bodyPr>
          <a:lstStyle/>
          <a:p>
            <a:pPr>
              <a:buSzPct val="85000"/>
              <a:buBlip>
                <a:blip r:embed="rId3"/>
              </a:buBlip>
            </a:pPr>
            <a:r>
              <a:rPr lang="en-US" sz="1800" dirty="0">
                <a:latin typeface="Garamond" pitchFamily="18" charset="0"/>
                <a:cs typeface="Times New Roman" pitchFamily="18" charset="0"/>
              </a:rPr>
              <a:t>Medium-energy Electron Ion Collider (MEIC) at </a:t>
            </a:r>
            <a:r>
              <a:rPr lang="en-US" sz="1800" dirty="0" err="1" smtClean="0">
                <a:latin typeface="Garamond" pitchFamily="18" charset="0"/>
                <a:cs typeface="Times New Roman" pitchFamily="18" charset="0"/>
              </a:rPr>
              <a:t>JLab</a:t>
            </a:r>
            <a:endParaRPr lang="en-US" sz="1800" dirty="0" smtClean="0">
              <a:latin typeface="Garamond" pitchFamily="18" charset="0"/>
              <a:cs typeface="Times New Roman" pitchFamily="18" charset="0"/>
            </a:endParaRPr>
          </a:p>
          <a:p>
            <a:pPr>
              <a:buSzPct val="85000"/>
              <a:buBlip>
                <a:blip r:embed="rId3"/>
              </a:buBlip>
            </a:pPr>
            <a:endParaRPr lang="en-US" sz="1800" dirty="0">
              <a:latin typeface="Garamond" pitchFamily="18" charset="0"/>
              <a:cs typeface="Times New Roman" pitchFamily="18" charset="0"/>
            </a:endParaRPr>
          </a:p>
          <a:p>
            <a:pPr>
              <a:buSzPct val="85000"/>
              <a:buBlip>
                <a:blip r:embed="rId3"/>
              </a:buBlip>
            </a:pPr>
            <a:r>
              <a:rPr lang="en-US" sz="1800" dirty="0" smtClean="0">
                <a:latin typeface="Garamond" pitchFamily="18" charset="0"/>
                <a:cs typeface="Times New Roman" pitchFamily="18" charset="0"/>
              </a:rPr>
              <a:t>Introduction to </a:t>
            </a:r>
            <a:r>
              <a:rPr lang="en-US" sz="1800" dirty="0">
                <a:latin typeface="Garamond" pitchFamily="18" charset="0"/>
                <a:cs typeface="Times New Roman" pitchFamily="18" charset="0"/>
              </a:rPr>
              <a:t>electron </a:t>
            </a:r>
            <a:r>
              <a:rPr lang="en-US" sz="1800" dirty="0" smtClean="0">
                <a:latin typeface="Garamond" pitchFamily="18" charset="0"/>
                <a:cs typeface="Times New Roman" pitchFamily="18" charset="0"/>
              </a:rPr>
              <a:t>spin and polarization, SLIM </a:t>
            </a:r>
            <a:r>
              <a:rPr lang="en-US" sz="1800" dirty="0">
                <a:latin typeface="Garamond" pitchFamily="18" charset="0"/>
                <a:cs typeface="Times New Roman" pitchFamily="18" charset="0"/>
              </a:rPr>
              <a:t>algorithm and spin </a:t>
            </a:r>
            <a:r>
              <a:rPr lang="en-US" sz="1800" dirty="0" smtClean="0">
                <a:latin typeface="Garamond" pitchFamily="18" charset="0"/>
                <a:cs typeface="Times New Roman" pitchFamily="18" charset="0"/>
              </a:rPr>
              <a:t>matching</a:t>
            </a:r>
            <a:endParaRPr lang="en-US" sz="1800" dirty="0">
              <a:latin typeface="Garamond" pitchFamily="18" charset="0"/>
              <a:cs typeface="Times New Roman" pitchFamily="18" charset="0"/>
            </a:endParaRPr>
          </a:p>
          <a:p>
            <a:pPr>
              <a:buSzPct val="85000"/>
              <a:buBlip>
                <a:blip r:embed="rId3"/>
              </a:buBlip>
            </a:pPr>
            <a:endParaRPr lang="en-US" sz="1800" dirty="0">
              <a:latin typeface="Garamond" pitchFamily="18" charset="0"/>
              <a:cs typeface="Times New Roman" pitchFamily="18" charset="0"/>
            </a:endParaRPr>
          </a:p>
          <a:p>
            <a:pPr>
              <a:buSzPct val="85000"/>
              <a:buBlip>
                <a:blip r:embed="rId3"/>
              </a:buBlip>
            </a:pPr>
            <a:r>
              <a:rPr lang="en-US" sz="1800" dirty="0" smtClean="0">
                <a:latin typeface="Garamond" pitchFamily="18" charset="0"/>
                <a:cs typeface="Times New Roman" pitchFamily="18" charset="0"/>
              </a:rPr>
              <a:t>Electron polarization </a:t>
            </a:r>
            <a:r>
              <a:rPr lang="en-US" sz="1800" smtClean="0">
                <a:latin typeface="Garamond" pitchFamily="18" charset="0"/>
                <a:cs typeface="Times New Roman" pitchFamily="18" charset="0"/>
              </a:rPr>
              <a:t>design for MEIC: </a:t>
            </a:r>
            <a:r>
              <a:rPr lang="en-US" sz="1800" dirty="0" smtClean="0">
                <a:latin typeface="Garamond" pitchFamily="18" charset="0"/>
                <a:cs typeface="Times New Roman" pitchFamily="18" charset="0"/>
              </a:rPr>
              <a:t>spin rotator, polarization configurations </a:t>
            </a:r>
          </a:p>
          <a:p>
            <a:pPr lvl="1">
              <a:buSzPct val="85000"/>
              <a:buFont typeface="Garamond" pitchFamily="18" charset="0"/>
              <a:buChar char="−"/>
            </a:pPr>
            <a:endParaRPr lang="en-US" sz="1600" dirty="0">
              <a:latin typeface="Garamond" pitchFamily="18" charset="0"/>
              <a:cs typeface="Times New Roman" pitchFamily="18" charset="0"/>
            </a:endParaRPr>
          </a:p>
          <a:p>
            <a:pPr>
              <a:buSzPct val="85000"/>
              <a:buBlip>
                <a:blip r:embed="rId3"/>
              </a:buBlip>
            </a:pPr>
            <a:r>
              <a:rPr lang="en-US" sz="1800" dirty="0" smtClean="0">
                <a:latin typeface="Garamond" pitchFamily="18" charset="0"/>
                <a:cs typeface="Times New Roman" pitchFamily="18" charset="0"/>
              </a:rPr>
              <a:t>Example of polarization (lifetime) calculation for MEIC electron </a:t>
            </a:r>
            <a:r>
              <a:rPr lang="en-US" sz="1800" dirty="0">
                <a:latin typeface="Garamond" pitchFamily="18" charset="0"/>
                <a:cs typeface="Times New Roman" pitchFamily="18" charset="0"/>
              </a:rPr>
              <a:t>collider </a:t>
            </a:r>
            <a:r>
              <a:rPr lang="en-US" sz="1800" dirty="0" smtClean="0">
                <a:latin typeface="Garamond" pitchFamily="18" charset="0"/>
                <a:cs typeface="Times New Roman" pitchFamily="18" charset="0"/>
              </a:rPr>
              <a:t>ring</a:t>
            </a:r>
          </a:p>
          <a:p>
            <a:pPr>
              <a:buSzPct val="85000"/>
              <a:buBlip>
                <a:blip r:embed="rId3"/>
              </a:buBlip>
            </a:pPr>
            <a:endParaRPr lang="en-US" sz="1800" dirty="0">
              <a:latin typeface="Garamond" pitchFamily="18" charset="0"/>
              <a:cs typeface="Times New Roman" pitchFamily="18" charset="0"/>
            </a:endParaRPr>
          </a:p>
          <a:p>
            <a:pPr>
              <a:buSzPct val="85000"/>
              <a:buBlip>
                <a:blip r:embed="rId3"/>
              </a:buBlip>
            </a:pPr>
            <a:r>
              <a:rPr lang="en-US" sz="1800" dirty="0" smtClean="0">
                <a:latin typeface="Garamond" pitchFamily="18" charset="0"/>
                <a:cs typeface="Times New Roman" pitchFamily="18" charset="0"/>
              </a:rPr>
              <a:t>Summary and perspective</a:t>
            </a:r>
            <a:endParaRPr lang="en-US" sz="1800"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2</a:t>
            </a:fld>
            <a:endParaRPr lang="en-US" dirty="0">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319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5665"/>
          </a:xfrm>
        </p:spPr>
        <p:txBody>
          <a:bodyPr>
            <a:normAutofit/>
          </a:bodyPr>
          <a:lstStyle/>
          <a:p>
            <a:pPr algn="l"/>
            <a:r>
              <a:rPr lang="en-US" sz="3200" b="1" dirty="0" smtClean="0">
                <a:latin typeface="Garamond" pitchFamily="18" charset="0"/>
                <a:cs typeface="Times New Roman" pitchFamily="18" charset="0"/>
              </a:rPr>
              <a:t>SLIM Algorithm And Spin Matching</a:t>
            </a:r>
            <a:endParaRPr lang="ru-RU" sz="3200" b="1" dirty="0">
              <a:latin typeface="Garamond"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60459"/>
                <a:ext cx="8342416" cy="5604798"/>
              </a:xfrm>
            </p:spPr>
            <p:txBody>
              <a:bodyPr>
                <a:normAutofit fontScale="92500" lnSpcReduction="10000"/>
              </a:bodyPr>
              <a:lstStyle/>
              <a:p>
                <a:pPr algn="just">
                  <a:lnSpc>
                    <a:spcPct val="110000"/>
                  </a:lnSpc>
                  <a:buSzPct val="70000"/>
                  <a:buFontTx/>
                  <a:buBlip>
                    <a:blip r:embed="rId3"/>
                  </a:buBlip>
                </a:pPr>
                <a:r>
                  <a:rPr lang="en-US" sz="1700" dirty="0" smtClean="0">
                    <a:latin typeface="Garamond" pitchFamily="18" charset="0"/>
                    <a:cs typeface="Times New Roman" pitchFamily="18" charset="0"/>
                  </a:rPr>
                  <a:t>Obtaining expressions for </a:t>
                </a:r>
                <a14:m>
                  <m:oMath xmlns:m="http://schemas.openxmlformats.org/officeDocument/2006/math">
                    <m:f>
                      <m:fPr>
                        <m:type m:val="skw"/>
                        <m:ctrlPr>
                          <a:rPr lang="en-US" sz="1700" i="1">
                            <a:latin typeface="Cambria Math"/>
                            <a:cs typeface="Times New Roman" pitchFamily="18" charset="0"/>
                          </a:rPr>
                        </m:ctrlPr>
                      </m:fPr>
                      <m:num>
                        <m:r>
                          <a:rPr lang="en-US" sz="1700" i="1">
                            <a:latin typeface="Cambria Math"/>
                            <a:ea typeface="Cambria Math"/>
                            <a:cs typeface="Times New Roman" pitchFamily="18" charset="0"/>
                          </a:rPr>
                          <m:t>𝜕</m:t>
                        </m:r>
                        <m:acc>
                          <m:accPr>
                            <m:chr m:val="̂"/>
                            <m:ctrlPr>
                              <a:rPr lang="en-US" sz="1700" i="1">
                                <a:latin typeface="Cambria Math"/>
                                <a:ea typeface="Cambria Math"/>
                                <a:cs typeface="Times New Roman" pitchFamily="18" charset="0"/>
                              </a:rPr>
                            </m:ctrlPr>
                          </m:accPr>
                          <m:e>
                            <m:r>
                              <a:rPr lang="en-US" sz="1700" i="1">
                                <a:latin typeface="Cambria Math"/>
                                <a:ea typeface="Cambria Math"/>
                                <a:cs typeface="Times New Roman" pitchFamily="18" charset="0"/>
                              </a:rPr>
                              <m:t>𝑛</m:t>
                            </m:r>
                          </m:e>
                        </m:acc>
                      </m:num>
                      <m:den>
                        <m:r>
                          <a:rPr lang="en-US" sz="1700" i="1">
                            <a:latin typeface="Cambria Math"/>
                            <a:ea typeface="Cambria Math"/>
                            <a:cs typeface="Times New Roman" pitchFamily="18" charset="0"/>
                          </a:rPr>
                          <m:t>𝜕𝛿</m:t>
                        </m:r>
                      </m:den>
                    </m:f>
                  </m:oMath>
                </a14:m>
                <a:r>
                  <a:rPr lang="en-US" sz="1700" dirty="0">
                    <a:latin typeface="Garamond" pitchFamily="18" charset="0"/>
                    <a:cs typeface="Times New Roman" pitchFamily="18" charset="0"/>
                  </a:rPr>
                  <a:t> in an linear approximation of orbit and spin motion. F</a:t>
                </a:r>
                <a:r>
                  <a:rPr lang="en-US" sz="1700" dirty="0" smtClean="0">
                    <a:latin typeface="Garamond" pitchFamily="18" charset="0"/>
                    <a:cs typeface="Times New Roman" pitchFamily="18" charset="0"/>
                  </a:rPr>
                  <a:t>or </a:t>
                </a:r>
                <a:r>
                  <a:rPr lang="en-US" sz="1700" dirty="0">
                    <a:latin typeface="Garamond" pitchFamily="18" charset="0"/>
                    <a:cs typeface="Times New Roman" pitchFamily="18" charset="0"/>
                  </a:rPr>
                  <a:t>spin, the </a:t>
                </a:r>
                <a:r>
                  <a:rPr lang="en-US" sz="1700" dirty="0" smtClean="0">
                    <a:latin typeface="Garamond" pitchFamily="18" charset="0"/>
                    <a:cs typeface="Times New Roman" pitchFamily="18" charset="0"/>
                  </a:rPr>
                  <a:t>  linearization assumes small angle </a:t>
                </a:r>
                <a:r>
                  <a:rPr lang="en-US" sz="1700" dirty="0">
                    <a:latin typeface="Garamond" pitchFamily="18" charset="0"/>
                    <a:cs typeface="Times New Roman" pitchFamily="18" charset="0"/>
                  </a:rPr>
                  <a:t>between </a:t>
                </a:r>
                <a14:m>
                  <m:oMath xmlns:m="http://schemas.openxmlformats.org/officeDocument/2006/math">
                    <m:acc>
                      <m:accPr>
                        <m:chr m:val="̂"/>
                        <m:ctrlPr>
                          <a:rPr lang="en-US" sz="1700" i="1">
                            <a:latin typeface="Cambria Math"/>
                            <a:cs typeface="Times New Roman" pitchFamily="18" charset="0"/>
                          </a:rPr>
                        </m:ctrlPr>
                      </m:accPr>
                      <m:e>
                        <m:r>
                          <a:rPr lang="en-US" sz="1700" i="1">
                            <a:latin typeface="Cambria Math"/>
                            <a:cs typeface="Times New Roman" pitchFamily="18" charset="0"/>
                          </a:rPr>
                          <m:t>𝑛</m:t>
                        </m:r>
                      </m:e>
                    </m:acc>
                  </m:oMath>
                </a14:m>
                <a:r>
                  <a:rPr lang="en-US" sz="1700" dirty="0">
                    <a:latin typeface="Garamond" pitchFamily="18" charset="0"/>
                    <a:cs typeface="Times New Roman" pitchFamily="18" charset="0"/>
                  </a:rPr>
                  <a:t> and </a:t>
                </a:r>
                <a14:m>
                  <m:oMath xmlns:m="http://schemas.openxmlformats.org/officeDocument/2006/math">
                    <m:sSub>
                      <m:sSubPr>
                        <m:ctrlPr>
                          <a:rPr lang="en-US" sz="1700" i="1">
                            <a:latin typeface="Cambria Math"/>
                            <a:cs typeface="Times New Roman" pitchFamily="18" charset="0"/>
                          </a:rPr>
                        </m:ctrlPr>
                      </m:sSubPr>
                      <m:e>
                        <m:acc>
                          <m:accPr>
                            <m:chr m:val="̂"/>
                            <m:ctrlPr>
                              <a:rPr lang="en-US" sz="1700" i="1">
                                <a:latin typeface="Cambria Math"/>
                                <a:cs typeface="Times New Roman" pitchFamily="18" charset="0"/>
                              </a:rPr>
                            </m:ctrlPr>
                          </m:accPr>
                          <m:e>
                            <m:r>
                              <a:rPr lang="en-US" sz="1700" i="1">
                                <a:latin typeface="Cambria Math"/>
                                <a:cs typeface="Times New Roman" pitchFamily="18" charset="0"/>
                              </a:rPr>
                              <m:t>𝑛</m:t>
                            </m:r>
                          </m:e>
                        </m:acc>
                      </m:e>
                      <m:sub>
                        <m:r>
                          <a:rPr lang="en-US" sz="1700" i="1">
                            <a:latin typeface="Cambria Math"/>
                            <a:cs typeface="Times New Roman" pitchFamily="18" charset="0"/>
                          </a:rPr>
                          <m:t>0</m:t>
                        </m:r>
                      </m:sub>
                    </m:sSub>
                  </m:oMath>
                </a14:m>
                <a:r>
                  <a:rPr lang="en-US" sz="1700" dirty="0" smtClean="0">
                    <a:latin typeface="Garamond" pitchFamily="18" charset="0"/>
                    <a:cs typeface="Times New Roman" pitchFamily="18" charset="0"/>
                  </a:rPr>
                  <a:t> </a:t>
                </a:r>
                <a:r>
                  <a:rPr lang="en-US" sz="1700" dirty="0">
                    <a:latin typeface="Garamond" pitchFamily="18" charset="0"/>
                    <a:cs typeface="Times New Roman" pitchFamily="18" charset="0"/>
                  </a:rPr>
                  <a:t>at </a:t>
                </a:r>
                <a:r>
                  <a:rPr lang="en-US" sz="1700" dirty="0" smtClean="0">
                    <a:latin typeface="Garamond" pitchFamily="18" charset="0"/>
                    <a:cs typeface="Times New Roman" pitchFamily="18" charset="0"/>
                  </a:rPr>
                  <a:t>all positions </a:t>
                </a:r>
                <a:r>
                  <a:rPr lang="en-US" sz="1700" dirty="0">
                    <a:latin typeface="Garamond" pitchFamily="18" charset="0"/>
                    <a:cs typeface="Times New Roman" pitchFamily="18" charset="0"/>
                  </a:rPr>
                  <a:t>in </a:t>
                </a:r>
                <a:r>
                  <a:rPr lang="en-US" sz="1700" dirty="0" smtClean="0">
                    <a:latin typeface="Garamond" pitchFamily="18" charset="0"/>
                    <a:cs typeface="Times New Roman" pitchFamily="18" charset="0"/>
                  </a:rPr>
                  <a:t>phase space </a:t>
                </a:r>
                <a:r>
                  <a:rPr lang="en-US" sz="1700" dirty="0">
                    <a:latin typeface="Garamond" pitchFamily="18" charset="0"/>
                    <a:cs typeface="Times New Roman" pitchFamily="18" charset="0"/>
                  </a:rPr>
                  <a:t>so that the </a:t>
                </a:r>
                <a:r>
                  <a:rPr lang="en-US" sz="1700" dirty="0" smtClean="0">
                    <a:latin typeface="Garamond" pitchFamily="18" charset="0"/>
                    <a:cs typeface="Times New Roman" pitchFamily="18" charset="0"/>
                  </a:rPr>
                  <a:t>approximately </a:t>
                </a:r>
                <a14:m>
                  <m:oMath xmlns:m="http://schemas.openxmlformats.org/officeDocument/2006/math">
                    <m:acc>
                      <m:accPr>
                        <m:chr m:val="̂"/>
                        <m:ctrlPr>
                          <a:rPr lang="en-US" sz="1500" i="1">
                            <a:latin typeface="Cambria Math"/>
                            <a:cs typeface="Times New Roman" pitchFamily="18" charset="0"/>
                          </a:rPr>
                        </m:ctrlPr>
                      </m:accPr>
                      <m:e>
                        <m:r>
                          <a:rPr lang="en-US" sz="1500" i="1">
                            <a:latin typeface="Cambria Math"/>
                            <a:cs typeface="Times New Roman" pitchFamily="18" charset="0"/>
                          </a:rPr>
                          <m:t>𝑛</m:t>
                        </m:r>
                      </m:e>
                    </m:acc>
                    <m:d>
                      <m:dPr>
                        <m:ctrlPr>
                          <a:rPr lang="en-US" sz="1500" i="1">
                            <a:latin typeface="Cambria Math"/>
                            <a:cs typeface="Times New Roman" pitchFamily="18" charset="0"/>
                          </a:rPr>
                        </m:ctrlPr>
                      </m:dPr>
                      <m:e>
                        <m:acc>
                          <m:accPr>
                            <m:chr m:val="⃑"/>
                            <m:ctrlPr>
                              <a:rPr lang="en-US" sz="1500" i="1">
                                <a:latin typeface="Cambria Math"/>
                                <a:cs typeface="Times New Roman" pitchFamily="18" charset="0"/>
                              </a:rPr>
                            </m:ctrlPr>
                          </m:accPr>
                          <m:e>
                            <m:r>
                              <a:rPr lang="en-US" sz="1500" i="1">
                                <a:latin typeface="Cambria Math"/>
                                <a:cs typeface="Times New Roman" pitchFamily="18" charset="0"/>
                              </a:rPr>
                              <m:t>𝑢</m:t>
                            </m:r>
                          </m:e>
                        </m:acc>
                        <m:r>
                          <a:rPr lang="en-US" sz="1500" i="1">
                            <a:latin typeface="Cambria Math"/>
                            <a:cs typeface="Times New Roman" pitchFamily="18" charset="0"/>
                          </a:rPr>
                          <m:t>;</m:t>
                        </m:r>
                        <m:r>
                          <a:rPr lang="en-US" sz="1500" i="1">
                            <a:latin typeface="Cambria Math"/>
                            <a:cs typeface="Times New Roman" pitchFamily="18" charset="0"/>
                          </a:rPr>
                          <m:t>𝑠</m:t>
                        </m:r>
                      </m:e>
                    </m:d>
                    <m:r>
                      <a:rPr lang="en-US" sz="1500" i="1">
                        <a:latin typeface="Cambria Math"/>
                        <a:cs typeface="Times New Roman" pitchFamily="18" charset="0"/>
                      </a:rPr>
                      <m:t>=</m:t>
                    </m:r>
                    <m:sSub>
                      <m:sSubPr>
                        <m:ctrlPr>
                          <a:rPr lang="en-US" sz="1500" i="1">
                            <a:latin typeface="Cambria Math"/>
                            <a:cs typeface="Times New Roman" pitchFamily="18" charset="0"/>
                          </a:rPr>
                        </m:ctrlPr>
                      </m:sSubPr>
                      <m:e>
                        <m:acc>
                          <m:accPr>
                            <m:chr m:val="̂"/>
                            <m:ctrlPr>
                              <a:rPr lang="en-US" sz="1500" i="1">
                                <a:latin typeface="Cambria Math"/>
                                <a:cs typeface="Times New Roman" pitchFamily="18" charset="0"/>
                              </a:rPr>
                            </m:ctrlPr>
                          </m:accPr>
                          <m:e>
                            <m:r>
                              <a:rPr lang="en-US" sz="1500" i="1">
                                <a:latin typeface="Cambria Math"/>
                                <a:cs typeface="Times New Roman" pitchFamily="18" charset="0"/>
                              </a:rPr>
                              <m:t>𝑛</m:t>
                            </m:r>
                          </m:e>
                        </m:acc>
                      </m:e>
                      <m:sub>
                        <m:r>
                          <a:rPr lang="en-US" sz="1500" i="1">
                            <a:latin typeface="Cambria Math"/>
                            <a:cs typeface="Times New Roman" pitchFamily="18" charset="0"/>
                          </a:rPr>
                          <m:t>0</m:t>
                        </m:r>
                      </m:sub>
                    </m:sSub>
                    <m:d>
                      <m:dPr>
                        <m:ctrlPr>
                          <a:rPr lang="en-US" sz="1500" i="1">
                            <a:latin typeface="Cambria Math"/>
                            <a:cs typeface="Times New Roman" pitchFamily="18" charset="0"/>
                          </a:rPr>
                        </m:ctrlPr>
                      </m:dPr>
                      <m:e>
                        <m:r>
                          <a:rPr lang="en-US" sz="1500" i="1">
                            <a:latin typeface="Cambria Math"/>
                            <a:cs typeface="Times New Roman" pitchFamily="18" charset="0"/>
                          </a:rPr>
                          <m:t>𝑠</m:t>
                        </m:r>
                      </m:e>
                    </m:d>
                    <m:r>
                      <a:rPr lang="en-US" sz="1500" i="1">
                        <a:latin typeface="Cambria Math"/>
                        <a:cs typeface="Times New Roman" pitchFamily="18" charset="0"/>
                      </a:rPr>
                      <m:t>+</m:t>
                    </m:r>
                    <m:r>
                      <a:rPr lang="en-US" sz="1500" i="1">
                        <a:latin typeface="Cambria Math"/>
                        <a:ea typeface="Cambria Math"/>
                        <a:cs typeface="Times New Roman" pitchFamily="18" charset="0"/>
                      </a:rPr>
                      <m:t>𝛼</m:t>
                    </m:r>
                    <m:d>
                      <m:dPr>
                        <m:ctrlPr>
                          <a:rPr lang="en-US" sz="1500" i="1">
                            <a:latin typeface="Cambria Math"/>
                            <a:ea typeface="Cambria Math"/>
                            <a:cs typeface="Times New Roman" pitchFamily="18" charset="0"/>
                          </a:rPr>
                        </m:ctrlPr>
                      </m:dPr>
                      <m:e>
                        <m:acc>
                          <m:accPr>
                            <m:chr m:val="⃑"/>
                            <m:ctrlPr>
                              <a:rPr lang="en-US" sz="1500" i="1">
                                <a:latin typeface="Cambria Math"/>
                                <a:ea typeface="Cambria Math"/>
                                <a:cs typeface="Times New Roman" pitchFamily="18" charset="0"/>
                              </a:rPr>
                            </m:ctrlPr>
                          </m:accPr>
                          <m:e>
                            <m:r>
                              <a:rPr lang="en-US" sz="1500" i="1">
                                <a:latin typeface="Cambria Math"/>
                                <a:ea typeface="Cambria Math"/>
                                <a:cs typeface="Times New Roman" pitchFamily="18" charset="0"/>
                              </a:rPr>
                              <m:t>𝑢</m:t>
                            </m:r>
                          </m:e>
                        </m:acc>
                        <m:r>
                          <a:rPr lang="en-US" sz="1500" i="1">
                            <a:latin typeface="Cambria Math"/>
                            <a:cs typeface="Times New Roman" pitchFamily="18" charset="0"/>
                          </a:rPr>
                          <m:t>;</m:t>
                        </m:r>
                        <m:r>
                          <a:rPr lang="en-US" sz="1500" i="1">
                            <a:latin typeface="Cambria Math"/>
                            <a:cs typeface="Times New Roman" pitchFamily="18" charset="0"/>
                          </a:rPr>
                          <m:t>𝑠</m:t>
                        </m:r>
                      </m:e>
                    </m:d>
                    <m:acc>
                      <m:accPr>
                        <m:chr m:val="̂"/>
                        <m:ctrlPr>
                          <a:rPr lang="en-US" sz="1500" i="1">
                            <a:latin typeface="Cambria Math"/>
                            <a:ea typeface="Cambria Math"/>
                            <a:cs typeface="Times New Roman" pitchFamily="18" charset="0"/>
                          </a:rPr>
                        </m:ctrlPr>
                      </m:accPr>
                      <m:e>
                        <m:r>
                          <a:rPr lang="en-US" sz="1500" i="1">
                            <a:latin typeface="Cambria Math"/>
                            <a:ea typeface="Cambria Math"/>
                            <a:cs typeface="Times New Roman" pitchFamily="18" charset="0"/>
                          </a:rPr>
                          <m:t>𝑚</m:t>
                        </m:r>
                      </m:e>
                    </m:acc>
                    <m:r>
                      <a:rPr lang="en-US" sz="1500" i="1">
                        <a:latin typeface="Cambria Math"/>
                        <a:cs typeface="Times New Roman" pitchFamily="18" charset="0"/>
                      </a:rPr>
                      <m:t>(</m:t>
                    </m:r>
                    <m:r>
                      <a:rPr lang="en-US" sz="1500" i="1">
                        <a:latin typeface="Cambria Math"/>
                        <a:cs typeface="Times New Roman" pitchFamily="18" charset="0"/>
                      </a:rPr>
                      <m:t>𝑠</m:t>
                    </m:r>
                    <m:r>
                      <a:rPr lang="en-US" sz="1500" i="1">
                        <a:latin typeface="Cambria Math"/>
                        <a:cs typeface="Times New Roman" pitchFamily="18" charset="0"/>
                      </a:rPr>
                      <m:t>)+</m:t>
                    </m:r>
                    <m:r>
                      <a:rPr lang="en-US" sz="1500" i="1">
                        <a:latin typeface="Cambria Math"/>
                        <a:ea typeface="Cambria Math"/>
                        <a:cs typeface="Times New Roman" pitchFamily="18" charset="0"/>
                      </a:rPr>
                      <m:t>𝛽</m:t>
                    </m:r>
                    <m:r>
                      <a:rPr lang="en-US" sz="1500" i="1">
                        <a:latin typeface="Cambria Math"/>
                        <a:ea typeface="Cambria Math"/>
                        <a:cs typeface="Times New Roman" pitchFamily="18" charset="0"/>
                      </a:rPr>
                      <m:t>(</m:t>
                    </m:r>
                    <m:acc>
                      <m:accPr>
                        <m:chr m:val="⃑"/>
                        <m:ctrlPr>
                          <a:rPr lang="en-US" sz="1500" i="1">
                            <a:latin typeface="Cambria Math"/>
                            <a:ea typeface="Cambria Math"/>
                            <a:cs typeface="Times New Roman" pitchFamily="18" charset="0"/>
                          </a:rPr>
                        </m:ctrlPr>
                      </m:accPr>
                      <m:e>
                        <m:r>
                          <a:rPr lang="en-US" sz="1500" i="1">
                            <a:latin typeface="Cambria Math"/>
                            <a:ea typeface="Cambria Math"/>
                            <a:cs typeface="Times New Roman" pitchFamily="18" charset="0"/>
                          </a:rPr>
                          <m:t>𝑢</m:t>
                        </m:r>
                      </m:e>
                    </m:acc>
                    <m:r>
                      <a:rPr lang="en-US" sz="1500" i="1">
                        <a:latin typeface="Cambria Math"/>
                        <a:cs typeface="Times New Roman" pitchFamily="18" charset="0"/>
                      </a:rPr>
                      <m:t>;</m:t>
                    </m:r>
                    <m:r>
                      <a:rPr lang="en-US" sz="1500" i="1">
                        <a:latin typeface="Cambria Math"/>
                        <a:cs typeface="Times New Roman" pitchFamily="18" charset="0"/>
                      </a:rPr>
                      <m:t>𝑠</m:t>
                    </m:r>
                    <m:r>
                      <a:rPr lang="en-US" sz="1500" i="1">
                        <a:latin typeface="Cambria Math"/>
                        <a:ea typeface="Cambria Math"/>
                        <a:cs typeface="Times New Roman" pitchFamily="18" charset="0"/>
                      </a:rPr>
                      <m:t>)</m:t>
                    </m:r>
                    <m:acc>
                      <m:accPr>
                        <m:chr m:val="̂"/>
                        <m:ctrlPr>
                          <a:rPr lang="en-US" sz="1500" i="1">
                            <a:latin typeface="Cambria Math"/>
                            <a:ea typeface="Cambria Math"/>
                            <a:cs typeface="Times New Roman" pitchFamily="18" charset="0"/>
                          </a:rPr>
                        </m:ctrlPr>
                      </m:accPr>
                      <m:e>
                        <m:r>
                          <a:rPr lang="en-US" sz="1500" i="1">
                            <a:latin typeface="Cambria Math"/>
                            <a:ea typeface="Cambria Math"/>
                            <a:cs typeface="Times New Roman" pitchFamily="18" charset="0"/>
                          </a:rPr>
                          <m:t>𝑙</m:t>
                        </m:r>
                      </m:e>
                    </m:acc>
                    <m:r>
                      <a:rPr lang="en-US" sz="1500" i="1">
                        <a:latin typeface="Cambria Math"/>
                        <a:ea typeface="Cambria Math"/>
                        <a:cs typeface="Times New Roman" pitchFamily="18" charset="0"/>
                      </a:rPr>
                      <m:t>(</m:t>
                    </m:r>
                    <m:r>
                      <a:rPr lang="en-US" sz="1500" i="1">
                        <a:latin typeface="Cambria Math"/>
                        <a:ea typeface="Cambria Math"/>
                        <a:cs typeface="Times New Roman" pitchFamily="18" charset="0"/>
                      </a:rPr>
                      <m:t>𝑠</m:t>
                    </m:r>
                    <m:r>
                      <a:rPr lang="en-US" sz="1500" i="1">
                        <a:latin typeface="Cambria Math"/>
                        <a:ea typeface="Cambria Math"/>
                        <a:cs typeface="Times New Roman" pitchFamily="18" charset="0"/>
                      </a:rPr>
                      <m:t>)</m:t>
                    </m:r>
                  </m:oMath>
                </a14:m>
                <a:r>
                  <a:rPr lang="en-US" sz="1700" dirty="0">
                    <a:latin typeface="Garamond" pitchFamily="18" charset="0"/>
                    <a:cs typeface="Times New Roman" pitchFamily="18" charset="0"/>
                  </a:rPr>
                  <a:t>with </a:t>
                </a:r>
                <a:r>
                  <a:rPr lang="en-US" sz="1700" dirty="0" smtClean="0">
                    <a:latin typeface="Garamond" pitchFamily="18" charset="0"/>
                    <a:cs typeface="Times New Roman" pitchFamily="18" charset="0"/>
                  </a:rPr>
                  <a:t>an assumption that </a:t>
                </a:r>
                <a14:m>
                  <m:oMath xmlns:m="http://schemas.openxmlformats.org/officeDocument/2006/math">
                    <m:rad>
                      <m:radPr>
                        <m:degHide m:val="on"/>
                        <m:ctrlPr>
                          <a:rPr lang="en-US" sz="1500" i="1">
                            <a:latin typeface="Cambria Math"/>
                            <a:cs typeface="Times New Roman" pitchFamily="18" charset="0"/>
                          </a:rPr>
                        </m:ctrlPr>
                      </m:radPr>
                      <m:deg/>
                      <m:e>
                        <m:sSup>
                          <m:sSupPr>
                            <m:ctrlPr>
                              <a:rPr lang="en-US" sz="1500" i="1">
                                <a:latin typeface="Cambria Math"/>
                                <a:cs typeface="Times New Roman" pitchFamily="18" charset="0"/>
                              </a:rPr>
                            </m:ctrlPr>
                          </m:sSupPr>
                          <m:e>
                            <m:r>
                              <a:rPr lang="en-US" sz="1500" i="1">
                                <a:latin typeface="Cambria Math"/>
                                <a:ea typeface="Cambria Math"/>
                                <a:cs typeface="Times New Roman" pitchFamily="18" charset="0"/>
                              </a:rPr>
                              <m:t>𝛼</m:t>
                            </m:r>
                          </m:e>
                          <m:sup>
                            <m:r>
                              <a:rPr lang="en-US" sz="1500" i="1">
                                <a:latin typeface="Cambria Math"/>
                                <a:cs typeface="Times New Roman" pitchFamily="18" charset="0"/>
                              </a:rPr>
                              <m:t>2</m:t>
                            </m:r>
                          </m:sup>
                        </m:sSup>
                        <m:r>
                          <a:rPr lang="en-US" sz="1500" i="1">
                            <a:latin typeface="Cambria Math"/>
                            <a:cs typeface="Times New Roman" pitchFamily="18" charset="0"/>
                          </a:rPr>
                          <m:t>+</m:t>
                        </m:r>
                        <m:sSup>
                          <m:sSupPr>
                            <m:ctrlPr>
                              <a:rPr lang="en-US" sz="1500" i="1">
                                <a:latin typeface="Cambria Math"/>
                                <a:cs typeface="Times New Roman" pitchFamily="18" charset="0"/>
                              </a:rPr>
                            </m:ctrlPr>
                          </m:sSupPr>
                          <m:e>
                            <m:r>
                              <a:rPr lang="en-US" sz="1500" i="1">
                                <a:latin typeface="Cambria Math"/>
                                <a:ea typeface="Cambria Math"/>
                                <a:cs typeface="Times New Roman" pitchFamily="18" charset="0"/>
                              </a:rPr>
                              <m:t>𝛽</m:t>
                            </m:r>
                          </m:e>
                          <m:sup>
                            <m:r>
                              <a:rPr lang="en-US" sz="1500" i="1">
                                <a:latin typeface="Cambria Math"/>
                                <a:cs typeface="Times New Roman" pitchFamily="18" charset="0"/>
                              </a:rPr>
                              <m:t>2</m:t>
                            </m:r>
                          </m:sup>
                        </m:sSup>
                      </m:e>
                    </m:rad>
                    <m:r>
                      <a:rPr lang="en-US" sz="1500" i="1">
                        <a:latin typeface="Cambria Math"/>
                        <a:ea typeface="Cambria Math"/>
                        <a:cs typeface="Times New Roman" pitchFamily="18" charset="0"/>
                      </a:rPr>
                      <m:t>≪1</m:t>
                    </m:r>
                  </m:oMath>
                </a14:m>
                <a:r>
                  <a:rPr lang="en-US" sz="1600" i="1" dirty="0">
                    <a:latin typeface="Garamond" pitchFamily="18" charset="0"/>
                    <a:cs typeface="Times New Roman" pitchFamily="18" charset="0"/>
                  </a:rPr>
                  <a:t>. </a:t>
                </a:r>
                <a:r>
                  <a:rPr lang="en-US" sz="1700" dirty="0">
                    <a:latin typeface="Garamond" pitchFamily="18" charset="0"/>
                    <a:cs typeface="Times New Roman" pitchFamily="18" charset="0"/>
                  </a:rPr>
                  <a:t>(</a:t>
                </a:r>
                <a14:m>
                  <m:oMath xmlns:m="http://schemas.openxmlformats.org/officeDocument/2006/math">
                    <m:acc>
                      <m:accPr>
                        <m:chr m:val="̂"/>
                        <m:ctrlPr>
                          <a:rPr lang="en-US" sz="1700" i="1">
                            <a:latin typeface="Cambria Math"/>
                            <a:ea typeface="Cambria Math"/>
                            <a:cs typeface="Times New Roman" pitchFamily="18" charset="0"/>
                          </a:rPr>
                        </m:ctrlPr>
                      </m:accPr>
                      <m:e>
                        <m:r>
                          <a:rPr lang="en-US" sz="1700" i="1">
                            <a:latin typeface="Cambria Math"/>
                            <a:ea typeface="Cambria Math"/>
                            <a:cs typeface="Times New Roman" pitchFamily="18" charset="0"/>
                          </a:rPr>
                          <m:t>𝑚</m:t>
                        </m:r>
                      </m:e>
                    </m:acc>
                  </m:oMath>
                </a14:m>
                <a:r>
                  <a:rPr lang="en-US" sz="1700" i="1" dirty="0">
                    <a:latin typeface="Garamond" pitchFamily="18" charset="0"/>
                    <a:cs typeface="Times New Roman" pitchFamily="18" charset="0"/>
                  </a:rPr>
                  <a:t> </a:t>
                </a:r>
                <a:r>
                  <a:rPr lang="en-US" sz="1700" dirty="0">
                    <a:latin typeface="Garamond" pitchFamily="18" charset="0"/>
                    <a:cs typeface="Times New Roman" pitchFamily="18" charset="0"/>
                  </a:rPr>
                  <a:t>and </a:t>
                </a:r>
                <a14:m>
                  <m:oMath xmlns:m="http://schemas.openxmlformats.org/officeDocument/2006/math">
                    <m:acc>
                      <m:accPr>
                        <m:chr m:val="̂"/>
                        <m:ctrlPr>
                          <a:rPr lang="en-US" sz="1700" i="1">
                            <a:latin typeface="Cambria Math"/>
                            <a:ea typeface="Cambria Math"/>
                            <a:cs typeface="Times New Roman" pitchFamily="18" charset="0"/>
                          </a:rPr>
                        </m:ctrlPr>
                      </m:accPr>
                      <m:e>
                        <m:r>
                          <a:rPr lang="en-US" sz="1700" i="1">
                            <a:latin typeface="Cambria Math"/>
                            <a:ea typeface="Cambria Math"/>
                            <a:cs typeface="Times New Roman" pitchFamily="18" charset="0"/>
                          </a:rPr>
                          <m:t>𝑙</m:t>
                        </m:r>
                      </m:e>
                    </m:acc>
                  </m:oMath>
                </a14:m>
                <a:r>
                  <a:rPr lang="en-US" sz="1700" i="1" dirty="0">
                    <a:latin typeface="Garamond" pitchFamily="18" charset="0"/>
                    <a:cs typeface="Times New Roman" pitchFamily="18" charset="0"/>
                  </a:rPr>
                  <a:t> </a:t>
                </a:r>
                <a:r>
                  <a:rPr lang="en-US" sz="1700" dirty="0">
                    <a:latin typeface="Garamond" pitchFamily="18" charset="0"/>
                    <a:cs typeface="Times New Roman" pitchFamily="18" charset="0"/>
                  </a:rPr>
                  <a:t>are </a:t>
                </a:r>
                <a:r>
                  <a:rPr lang="en-US" sz="1700" dirty="0" smtClean="0">
                    <a:latin typeface="Garamond" pitchFamily="18" charset="0"/>
                    <a:cs typeface="Times New Roman" pitchFamily="18" charset="0"/>
                  </a:rPr>
                  <a:t>1-turn periodic </a:t>
                </a:r>
                <a:r>
                  <a:rPr lang="en-US" sz="1700" dirty="0">
                    <a:latin typeface="Garamond" pitchFamily="18" charset="0"/>
                    <a:cs typeface="Times New Roman" pitchFamily="18" charset="0"/>
                  </a:rPr>
                  <a:t>and is orthonormal.) </a:t>
                </a:r>
                <a:r>
                  <a:rPr lang="en-US" sz="1700" dirty="0" smtClean="0">
                    <a:latin typeface="Garamond" pitchFamily="18" charset="0"/>
                    <a:cs typeface="Times New Roman" pitchFamily="18" charset="0"/>
                  </a:rPr>
                  <a:t>This approximation </a:t>
                </a:r>
                <a:r>
                  <a:rPr lang="en-US" sz="1700" dirty="0">
                    <a:latin typeface="Garamond" pitchFamily="18" charset="0"/>
                    <a:cs typeface="Times New Roman" pitchFamily="18" charset="0"/>
                  </a:rPr>
                  <a:t>reveals just the 1</a:t>
                </a:r>
                <a:r>
                  <a:rPr lang="en-US" sz="1700" baseline="30000" dirty="0">
                    <a:latin typeface="Garamond" pitchFamily="18" charset="0"/>
                    <a:cs typeface="Times New Roman" pitchFamily="18" charset="0"/>
                  </a:rPr>
                  <a:t>st</a:t>
                </a:r>
                <a:r>
                  <a:rPr lang="en-US" sz="1700" dirty="0">
                    <a:latin typeface="Garamond" pitchFamily="18" charset="0"/>
                    <a:cs typeface="Times New Roman" pitchFamily="18" charset="0"/>
                  </a:rPr>
                  <a:t> order </a:t>
                </a:r>
                <a:r>
                  <a:rPr lang="en-US" sz="1700" dirty="0" smtClean="0">
                    <a:latin typeface="Garamond" pitchFamily="18" charset="0"/>
                    <a:cs typeface="Times New Roman" pitchFamily="18" charset="0"/>
                  </a:rPr>
                  <a:t>spin-orbit resonances </a:t>
                </a:r>
                <a:r>
                  <a:rPr lang="en-US" sz="1700" dirty="0">
                    <a:latin typeface="Garamond" pitchFamily="18" charset="0"/>
                    <a:cs typeface="Times New Roman" pitchFamily="18" charset="0"/>
                  </a:rPr>
                  <a:t>and it breaks </a:t>
                </a:r>
                <a:r>
                  <a:rPr lang="en-US" sz="1700" dirty="0" smtClean="0">
                    <a:latin typeface="Garamond" pitchFamily="18" charset="0"/>
                    <a:cs typeface="Times New Roman" pitchFamily="18" charset="0"/>
                  </a:rPr>
                  <a:t>down when </a:t>
                </a:r>
                <a14:m>
                  <m:oMath xmlns:m="http://schemas.openxmlformats.org/officeDocument/2006/math">
                    <m:rad>
                      <m:radPr>
                        <m:degHide m:val="on"/>
                        <m:ctrlPr>
                          <a:rPr lang="en-US" sz="1700" i="1">
                            <a:latin typeface="Cambria Math"/>
                            <a:cs typeface="Times New Roman" pitchFamily="18" charset="0"/>
                          </a:rPr>
                        </m:ctrlPr>
                      </m:radPr>
                      <m:deg/>
                      <m:e>
                        <m:sSup>
                          <m:sSupPr>
                            <m:ctrlPr>
                              <a:rPr lang="en-US" sz="1700" i="1">
                                <a:latin typeface="Cambria Math"/>
                                <a:cs typeface="Times New Roman" pitchFamily="18" charset="0"/>
                              </a:rPr>
                            </m:ctrlPr>
                          </m:sSupPr>
                          <m:e>
                            <m:r>
                              <a:rPr lang="en-US" sz="1700" i="1">
                                <a:latin typeface="Cambria Math"/>
                                <a:ea typeface="Cambria Math"/>
                                <a:cs typeface="Times New Roman" pitchFamily="18" charset="0"/>
                              </a:rPr>
                              <m:t>𝛼</m:t>
                            </m:r>
                          </m:e>
                          <m:sup>
                            <m:r>
                              <a:rPr lang="en-US" sz="1700" i="1">
                                <a:latin typeface="Cambria Math"/>
                                <a:cs typeface="Times New Roman" pitchFamily="18" charset="0"/>
                              </a:rPr>
                              <m:t>2</m:t>
                            </m:r>
                          </m:sup>
                        </m:sSup>
                        <m:r>
                          <a:rPr lang="en-US" sz="1700" i="1">
                            <a:latin typeface="Cambria Math"/>
                            <a:cs typeface="Times New Roman" pitchFamily="18" charset="0"/>
                          </a:rPr>
                          <m:t>+</m:t>
                        </m:r>
                        <m:sSup>
                          <m:sSupPr>
                            <m:ctrlPr>
                              <a:rPr lang="en-US" sz="1700" i="1">
                                <a:latin typeface="Cambria Math"/>
                                <a:cs typeface="Times New Roman" pitchFamily="18" charset="0"/>
                              </a:rPr>
                            </m:ctrlPr>
                          </m:sSupPr>
                          <m:e>
                            <m:r>
                              <a:rPr lang="en-US" sz="1700" i="1">
                                <a:latin typeface="Cambria Math"/>
                                <a:ea typeface="Cambria Math"/>
                                <a:cs typeface="Times New Roman" pitchFamily="18" charset="0"/>
                              </a:rPr>
                              <m:t>𝛽</m:t>
                            </m:r>
                          </m:e>
                          <m:sup>
                            <m:r>
                              <a:rPr lang="en-US" sz="1700" i="1">
                                <a:latin typeface="Cambria Math"/>
                                <a:cs typeface="Times New Roman" pitchFamily="18" charset="0"/>
                              </a:rPr>
                              <m:t>2</m:t>
                            </m:r>
                          </m:sup>
                        </m:sSup>
                      </m:e>
                    </m:rad>
                  </m:oMath>
                </a14:m>
                <a:r>
                  <a:rPr lang="en-US" sz="1700" dirty="0">
                    <a:latin typeface="Garamond" pitchFamily="18" charset="0"/>
                    <a:cs typeface="Times New Roman" pitchFamily="18" charset="0"/>
                  </a:rPr>
                  <a:t> becomes large very close to resonances. T</a:t>
                </a:r>
                <a:r>
                  <a:rPr lang="en-US" sz="1700" dirty="0" smtClean="0">
                    <a:latin typeface="Garamond" pitchFamily="18" charset="0"/>
                    <a:cs typeface="Times New Roman" pitchFamily="18" charset="0"/>
                  </a:rPr>
                  <a:t>he </a:t>
                </a:r>
                <a:r>
                  <a:rPr lang="en-US" sz="1700" dirty="0">
                    <a:latin typeface="Garamond" pitchFamily="18" charset="0"/>
                    <a:cs typeface="Times New Roman" pitchFamily="18" charset="0"/>
                  </a:rPr>
                  <a:t>code SLICK (created and developed by Prof. A.W. Chao and Prof. D.P. Barber</a:t>
                </a:r>
                <a:r>
                  <a:rPr lang="en-US" sz="1700" dirty="0" smtClean="0">
                    <a:latin typeface="Garamond" pitchFamily="18" charset="0"/>
                    <a:cs typeface="Times New Roman" pitchFamily="18" charset="0"/>
                  </a:rPr>
                  <a:t>) calculates </a:t>
                </a:r>
                <a:r>
                  <a:rPr lang="en-US" sz="1700" dirty="0">
                    <a:latin typeface="Garamond" pitchFamily="18" charset="0"/>
                    <a:cs typeface="Times New Roman" pitchFamily="18" charset="0"/>
                  </a:rPr>
                  <a:t>the equilibrium polarization and depolarization time under </a:t>
                </a:r>
                <a:r>
                  <a:rPr lang="en-US" sz="1700" dirty="0" smtClean="0">
                    <a:latin typeface="Garamond" pitchFamily="18" charset="0"/>
                    <a:cs typeface="Times New Roman" pitchFamily="18" charset="0"/>
                  </a:rPr>
                  <a:t>these approximations.</a:t>
                </a:r>
              </a:p>
              <a:p>
                <a:pPr marL="457200" lvl="1" indent="0" algn="just">
                  <a:buSzPct val="70000"/>
                  <a:buNone/>
                </a:pPr>
                <a:r>
                  <a:rPr lang="en-US" sz="1600" dirty="0" smtClean="0">
                    <a:latin typeface="Garamond" pitchFamily="18" charset="0"/>
                    <a:cs typeface="Times New Roman" pitchFamily="18" charset="0"/>
                  </a:rPr>
                  <a:t>        </a:t>
                </a:r>
                <a:endParaRPr lang="en-US" sz="1600" dirty="0">
                  <a:latin typeface="Garamond" pitchFamily="18" charset="0"/>
                  <a:cs typeface="Times New Roman" pitchFamily="18" charset="0"/>
                </a:endParaRPr>
              </a:p>
              <a:p>
                <a:pPr algn="just">
                  <a:buSzPct val="70000"/>
                  <a:buFontTx/>
                  <a:buBlip>
                    <a:blip r:embed="rId3"/>
                  </a:buBlip>
                </a:pPr>
                <a:r>
                  <a:rPr lang="en-US" sz="1700" dirty="0">
                    <a:latin typeface="Garamond" pitchFamily="18" charset="0"/>
                    <a:cs typeface="Times New Roman" pitchFamily="18" charset="0"/>
                  </a:rPr>
                  <a:t>The combined linear orbit and spin motion is described by 8x8 transport matrices of</a:t>
                </a:r>
                <a:endParaRPr lang="en-US" sz="1700" dirty="0" smtClean="0">
                  <a:latin typeface="Garamond" pitchFamily="18" charset="0"/>
                  <a:cs typeface="Times New Roman" pitchFamily="18" charset="0"/>
                </a:endParaRPr>
              </a:p>
              <a:p>
                <a:pPr marL="0" indent="0" algn="just">
                  <a:buSzPct val="70000"/>
                  <a:buNone/>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a:t>
                </a:r>
                <a14:m>
                  <m:oMath xmlns:m="http://schemas.openxmlformats.org/officeDocument/2006/math">
                    <m:d>
                      <m:dPr>
                        <m:ctrlPr>
                          <a:rPr lang="en-US" sz="1500" i="1">
                            <a:latin typeface="Cambria Math"/>
                            <a:cs typeface="Times New Roman" pitchFamily="18" charset="0"/>
                          </a:rPr>
                        </m:ctrlPr>
                      </m:dPr>
                      <m:e>
                        <m:eqArr>
                          <m:eqArrPr>
                            <m:ctrlPr>
                              <a:rPr lang="en-US" sz="1500" i="1">
                                <a:latin typeface="Cambria Math"/>
                                <a:cs typeface="Times New Roman" pitchFamily="18" charset="0"/>
                              </a:rPr>
                            </m:ctrlPr>
                          </m:eqArrPr>
                          <m:e>
                            <m:m>
                              <m:mPr>
                                <m:mcs>
                                  <m:mc>
                                    <m:mcPr>
                                      <m:count m:val="1"/>
                                      <m:mcJc m:val="center"/>
                                    </m:mcPr>
                                  </m:mc>
                                </m:mcs>
                                <m:ctrlPr>
                                  <a:rPr lang="en-US" sz="1500" i="1">
                                    <a:latin typeface="Cambria Math"/>
                                    <a:cs typeface="Times New Roman" pitchFamily="18" charset="0"/>
                                  </a:rPr>
                                </m:ctrlPr>
                              </m:mPr>
                              <m:mr>
                                <m:e>
                                  <m:r>
                                    <m:rPr>
                                      <m:brk m:alnAt="7"/>
                                    </m:rPr>
                                    <a:rPr lang="en-US" sz="1500" i="1">
                                      <a:latin typeface="Cambria Math"/>
                                      <a:cs typeface="Times New Roman" pitchFamily="18" charset="0"/>
                                    </a:rPr>
                                    <m:t>𝑥</m:t>
                                  </m:r>
                                </m:e>
                              </m:mr>
                              <m:mr>
                                <m:e>
                                  <m:sSup>
                                    <m:sSupPr>
                                      <m:ctrlPr>
                                        <a:rPr lang="en-US" sz="1500" i="1">
                                          <a:latin typeface="Cambria Math"/>
                                          <a:cs typeface="Times New Roman" pitchFamily="18" charset="0"/>
                                        </a:rPr>
                                      </m:ctrlPr>
                                    </m:sSupPr>
                                    <m:e>
                                      <m:r>
                                        <a:rPr lang="en-US" sz="1500" i="1">
                                          <a:latin typeface="Cambria Math"/>
                                          <a:cs typeface="Times New Roman" pitchFamily="18" charset="0"/>
                                        </a:rPr>
                                        <m:t>𝑥</m:t>
                                      </m:r>
                                    </m:e>
                                    <m:sup>
                                      <m:r>
                                        <a:rPr lang="en-US" sz="1500" i="1">
                                          <a:latin typeface="Cambria Math"/>
                                          <a:cs typeface="Times New Roman" pitchFamily="18" charset="0"/>
                                        </a:rPr>
                                        <m:t>′</m:t>
                                      </m:r>
                                    </m:sup>
                                  </m:sSup>
                                </m:e>
                              </m:mr>
                              <m:mr>
                                <m:e>
                                  <m:r>
                                    <a:rPr lang="en-US" sz="1500" i="1">
                                      <a:latin typeface="Cambria Math"/>
                                      <a:cs typeface="Times New Roman" pitchFamily="18" charset="0"/>
                                    </a:rPr>
                                    <m:t>𝑦</m:t>
                                  </m:r>
                                </m:e>
                              </m:mr>
                            </m:m>
                          </m:e>
                          <m:e>
                            <m:sSup>
                              <m:sSupPr>
                                <m:ctrlPr>
                                  <a:rPr lang="en-US" sz="1500" i="1">
                                    <a:latin typeface="Cambria Math"/>
                                    <a:cs typeface="Times New Roman" pitchFamily="18" charset="0"/>
                                  </a:rPr>
                                </m:ctrlPr>
                              </m:sSupPr>
                              <m:e>
                                <m:r>
                                  <a:rPr lang="en-US" sz="1500" i="1">
                                    <a:latin typeface="Cambria Math"/>
                                    <a:cs typeface="Times New Roman" pitchFamily="18" charset="0"/>
                                  </a:rPr>
                                  <m:t>𝑦</m:t>
                                </m:r>
                              </m:e>
                              <m:sup>
                                <m:r>
                                  <a:rPr lang="en-US" sz="1500" i="1">
                                    <a:latin typeface="Cambria Math"/>
                                    <a:cs typeface="Times New Roman" pitchFamily="18" charset="0"/>
                                  </a:rPr>
                                  <m:t>′</m:t>
                                </m:r>
                              </m:sup>
                            </m:sSup>
                          </m:e>
                          <m:e>
                            <m:r>
                              <a:rPr lang="en-US" sz="1500" i="1">
                                <a:latin typeface="Cambria Math"/>
                                <a:ea typeface="Cambria Math"/>
                                <a:cs typeface="Times New Roman" pitchFamily="18" charset="0"/>
                              </a:rPr>
                              <m:t>𝜎</m:t>
                            </m:r>
                          </m:e>
                          <m:e>
                            <m:r>
                              <a:rPr lang="en-US" sz="1500" i="1">
                                <a:latin typeface="Cambria Math"/>
                                <a:ea typeface="Cambria Math"/>
                                <a:cs typeface="Times New Roman" pitchFamily="18" charset="0"/>
                              </a:rPr>
                              <m:t>𝛿</m:t>
                            </m:r>
                          </m:e>
                          <m:e>
                            <m:r>
                              <a:rPr lang="en-US" sz="1500" i="1">
                                <a:latin typeface="Cambria Math"/>
                                <a:ea typeface="Cambria Math"/>
                                <a:cs typeface="Times New Roman" pitchFamily="18" charset="0"/>
                              </a:rPr>
                              <m:t>𝛼</m:t>
                            </m:r>
                          </m:e>
                          <m:e>
                            <m:r>
                              <a:rPr lang="en-US" sz="1500" i="1">
                                <a:latin typeface="Cambria Math"/>
                                <a:ea typeface="Cambria Math"/>
                                <a:cs typeface="Times New Roman" pitchFamily="18" charset="0"/>
                              </a:rPr>
                              <m:t>𝛽</m:t>
                            </m:r>
                          </m:e>
                        </m:eqArr>
                      </m:e>
                    </m:d>
                    <m:r>
                      <a:rPr lang="en-US" sz="1500" i="1">
                        <a:latin typeface="Cambria Math"/>
                        <a:cs typeface="Times New Roman" pitchFamily="18" charset="0"/>
                      </a:rPr>
                      <m:t>(</m:t>
                    </m:r>
                    <m:sSub>
                      <m:sSubPr>
                        <m:ctrlPr>
                          <a:rPr lang="en-US" sz="1500" i="1">
                            <a:latin typeface="Cambria Math"/>
                            <a:cs typeface="Times New Roman" pitchFamily="18" charset="0"/>
                          </a:rPr>
                        </m:ctrlPr>
                      </m:sSubPr>
                      <m:e>
                        <m:r>
                          <a:rPr lang="en-US" sz="1500" i="1">
                            <a:latin typeface="Cambria Math"/>
                            <a:cs typeface="Times New Roman" pitchFamily="18" charset="0"/>
                          </a:rPr>
                          <m:t>𝑠</m:t>
                        </m:r>
                      </m:e>
                      <m:sub>
                        <m:r>
                          <a:rPr lang="en-US" sz="1500" i="1">
                            <a:latin typeface="Cambria Math"/>
                            <a:cs typeface="Times New Roman" pitchFamily="18" charset="0"/>
                          </a:rPr>
                          <m:t>1</m:t>
                        </m:r>
                      </m:sub>
                    </m:sSub>
                    <m:r>
                      <a:rPr lang="en-US" sz="1500" i="1">
                        <a:latin typeface="Cambria Math"/>
                        <a:cs typeface="Times New Roman" pitchFamily="18" charset="0"/>
                      </a:rPr>
                      <m:t>)=</m:t>
                    </m:r>
                    <m:d>
                      <m:dPr>
                        <m:ctrlPr>
                          <a:rPr lang="en-US" sz="1500" i="1">
                            <a:latin typeface="Cambria Math"/>
                            <a:cs typeface="Times New Roman" pitchFamily="18" charset="0"/>
                          </a:rPr>
                        </m:ctrlPr>
                      </m:dPr>
                      <m:e>
                        <m:m>
                          <m:mPr>
                            <m:mcs>
                              <m:mc>
                                <m:mcPr>
                                  <m:count m:val="2"/>
                                  <m:mcJc m:val="center"/>
                                </m:mcPr>
                              </m:mc>
                            </m:mcs>
                            <m:ctrlPr>
                              <a:rPr lang="en-US" sz="1500" i="1">
                                <a:latin typeface="Cambria Math"/>
                                <a:cs typeface="Times New Roman" pitchFamily="18" charset="0"/>
                              </a:rPr>
                            </m:ctrlPr>
                          </m:mPr>
                          <m:mr>
                            <m:e>
                              <m:sSub>
                                <m:sSubPr>
                                  <m:ctrlPr>
                                    <a:rPr lang="en-US" sz="1500" i="1">
                                      <a:latin typeface="Cambria Math"/>
                                      <a:cs typeface="Times New Roman" pitchFamily="18" charset="0"/>
                                    </a:rPr>
                                  </m:ctrlPr>
                                </m:sSubPr>
                                <m:e>
                                  <m:r>
                                    <a:rPr lang="en-US" sz="1500" i="1">
                                      <a:latin typeface="Cambria Math"/>
                                      <a:cs typeface="Times New Roman" pitchFamily="18" charset="0"/>
                                    </a:rPr>
                                    <m:t>𝑀</m:t>
                                  </m:r>
                                </m:e>
                                <m:sub>
                                  <m:r>
                                    <a:rPr lang="en-US" sz="1500" i="1">
                                      <a:latin typeface="Cambria Math"/>
                                      <a:cs typeface="Times New Roman" pitchFamily="18" charset="0"/>
                                    </a:rPr>
                                    <m:t>6</m:t>
                                  </m:r>
                                  <m:r>
                                    <a:rPr lang="en-US" sz="1500" i="1">
                                      <a:latin typeface="Cambria Math"/>
                                      <a:ea typeface="Cambria Math"/>
                                      <a:cs typeface="Times New Roman" pitchFamily="18" charset="0"/>
                                    </a:rPr>
                                    <m:t>×6</m:t>
                                  </m:r>
                                </m:sub>
                              </m:sSub>
                            </m:e>
                            <m:e>
                              <m:sSub>
                                <m:sSubPr>
                                  <m:ctrlPr>
                                    <a:rPr lang="en-US" sz="1500" i="1">
                                      <a:latin typeface="Cambria Math"/>
                                      <a:cs typeface="Times New Roman" pitchFamily="18" charset="0"/>
                                    </a:rPr>
                                  </m:ctrlPr>
                                </m:sSubPr>
                                <m:e>
                                  <m:r>
                                    <a:rPr lang="en-US" sz="1500" i="1">
                                      <a:latin typeface="Cambria Math"/>
                                      <a:cs typeface="Times New Roman" pitchFamily="18" charset="0"/>
                                    </a:rPr>
                                    <m:t>0</m:t>
                                  </m:r>
                                </m:e>
                                <m:sub>
                                  <m:r>
                                    <a:rPr lang="en-US" sz="1500" i="1">
                                      <a:latin typeface="Cambria Math"/>
                                      <a:cs typeface="Times New Roman" pitchFamily="18" charset="0"/>
                                    </a:rPr>
                                    <m:t>6</m:t>
                                  </m:r>
                                  <m:r>
                                    <a:rPr lang="en-US" sz="1500" i="1">
                                      <a:latin typeface="Cambria Math"/>
                                      <a:ea typeface="Cambria Math"/>
                                      <a:cs typeface="Times New Roman" pitchFamily="18" charset="0"/>
                                    </a:rPr>
                                    <m:t>×2</m:t>
                                  </m:r>
                                </m:sub>
                              </m:sSub>
                            </m:e>
                          </m:mr>
                          <m:mr>
                            <m:e>
                              <m:sSub>
                                <m:sSubPr>
                                  <m:ctrlPr>
                                    <a:rPr lang="en-US" sz="1500" i="1">
                                      <a:latin typeface="Cambria Math"/>
                                      <a:cs typeface="Times New Roman" pitchFamily="18" charset="0"/>
                                    </a:rPr>
                                  </m:ctrlPr>
                                </m:sSubPr>
                                <m:e>
                                  <m:r>
                                    <a:rPr lang="en-US" sz="1500" i="1">
                                      <a:latin typeface="Cambria Math"/>
                                      <a:cs typeface="Times New Roman" pitchFamily="18" charset="0"/>
                                    </a:rPr>
                                    <m:t>𝐺</m:t>
                                  </m:r>
                                </m:e>
                                <m:sub>
                                  <m:r>
                                    <a:rPr lang="en-US" sz="1500" i="1">
                                      <a:latin typeface="Cambria Math"/>
                                      <a:cs typeface="Times New Roman" pitchFamily="18" charset="0"/>
                                    </a:rPr>
                                    <m:t>2</m:t>
                                  </m:r>
                                  <m:r>
                                    <a:rPr lang="en-US" sz="1500" i="1">
                                      <a:latin typeface="Cambria Math"/>
                                      <a:ea typeface="Cambria Math"/>
                                      <a:cs typeface="Times New Roman" pitchFamily="18" charset="0"/>
                                    </a:rPr>
                                    <m:t>×6</m:t>
                                  </m:r>
                                </m:sub>
                              </m:sSub>
                            </m:e>
                            <m:e>
                              <m:sSub>
                                <m:sSubPr>
                                  <m:ctrlPr>
                                    <a:rPr lang="en-US" sz="1500" i="1">
                                      <a:latin typeface="Cambria Math"/>
                                      <a:cs typeface="Times New Roman" pitchFamily="18" charset="0"/>
                                    </a:rPr>
                                  </m:ctrlPr>
                                </m:sSubPr>
                                <m:e>
                                  <m:r>
                                    <a:rPr lang="en-US" sz="1500" i="1">
                                      <a:latin typeface="Cambria Math"/>
                                      <a:cs typeface="Times New Roman" pitchFamily="18" charset="0"/>
                                    </a:rPr>
                                    <m:t>𝐷</m:t>
                                  </m:r>
                                </m:e>
                                <m:sub>
                                  <m:r>
                                    <a:rPr lang="en-US" sz="1500" i="1">
                                      <a:latin typeface="Cambria Math"/>
                                      <a:cs typeface="Times New Roman" pitchFamily="18" charset="0"/>
                                    </a:rPr>
                                    <m:t>2</m:t>
                                  </m:r>
                                  <m:r>
                                    <a:rPr lang="en-US" sz="1500" i="1">
                                      <a:latin typeface="Cambria Math"/>
                                      <a:ea typeface="Cambria Math"/>
                                      <a:cs typeface="Times New Roman" pitchFamily="18" charset="0"/>
                                    </a:rPr>
                                    <m:t>×2</m:t>
                                  </m:r>
                                </m:sub>
                              </m:sSub>
                            </m:e>
                          </m:mr>
                        </m:m>
                      </m:e>
                    </m:d>
                  </m:oMath>
                </a14:m>
                <a:r>
                  <a:rPr lang="en-US" sz="1500" i="1" dirty="0">
                    <a:latin typeface="Garamond" pitchFamily="18" charset="0"/>
                    <a:cs typeface="Times New Roman" pitchFamily="18" charset="0"/>
                  </a:rPr>
                  <a:t>(</a:t>
                </a:r>
                <a14:m>
                  <m:oMath xmlns:m="http://schemas.openxmlformats.org/officeDocument/2006/math">
                    <m:sSub>
                      <m:sSubPr>
                        <m:ctrlPr>
                          <a:rPr lang="en-US" sz="1500" i="1">
                            <a:latin typeface="Cambria Math"/>
                            <a:cs typeface="Times New Roman" pitchFamily="18" charset="0"/>
                          </a:rPr>
                        </m:ctrlPr>
                      </m:sSubPr>
                      <m:e>
                        <m:r>
                          <a:rPr lang="en-US" sz="1500" i="1">
                            <a:latin typeface="Cambria Math"/>
                            <a:cs typeface="Times New Roman" pitchFamily="18" charset="0"/>
                          </a:rPr>
                          <m:t>𝑠</m:t>
                        </m:r>
                      </m:e>
                      <m:sub>
                        <m:r>
                          <a:rPr lang="en-US" sz="1500" i="1">
                            <a:latin typeface="Cambria Math"/>
                            <a:cs typeface="Times New Roman" pitchFamily="18" charset="0"/>
                          </a:rPr>
                          <m:t>1</m:t>
                        </m:r>
                      </m:sub>
                    </m:sSub>
                  </m:oMath>
                </a14:m>
                <a:r>
                  <a:rPr lang="en-US" sz="1500" dirty="0">
                    <a:latin typeface="Garamond" pitchFamily="18" charset="0"/>
                    <a:cs typeface="Times New Roman" pitchFamily="18" charset="0"/>
                  </a:rPr>
                  <a:t>, </a:t>
                </a:r>
                <a14:m>
                  <m:oMath xmlns:m="http://schemas.openxmlformats.org/officeDocument/2006/math">
                    <m:sSub>
                      <m:sSubPr>
                        <m:ctrlPr>
                          <a:rPr lang="en-US" sz="1500" i="1">
                            <a:latin typeface="Cambria Math"/>
                            <a:cs typeface="Times New Roman" pitchFamily="18" charset="0"/>
                          </a:rPr>
                        </m:ctrlPr>
                      </m:sSubPr>
                      <m:e>
                        <m:r>
                          <a:rPr lang="en-US" sz="1500" i="1">
                            <a:latin typeface="Cambria Math"/>
                            <a:cs typeface="Times New Roman" pitchFamily="18" charset="0"/>
                          </a:rPr>
                          <m:t>𝑠</m:t>
                        </m:r>
                      </m:e>
                      <m:sub>
                        <m:r>
                          <a:rPr lang="en-US" sz="1500" i="1">
                            <a:latin typeface="Cambria Math"/>
                            <a:cs typeface="Times New Roman" pitchFamily="18" charset="0"/>
                          </a:rPr>
                          <m:t>0</m:t>
                        </m:r>
                      </m:sub>
                    </m:sSub>
                  </m:oMath>
                </a14:m>
                <a:r>
                  <a:rPr lang="en-US" sz="1500" dirty="0">
                    <a:latin typeface="Garamond" pitchFamily="18" charset="0"/>
                    <a:cs typeface="Times New Roman" pitchFamily="18" charset="0"/>
                  </a:rPr>
                  <a:t>) </a:t>
                </a:r>
                <a14:m>
                  <m:oMath xmlns:m="http://schemas.openxmlformats.org/officeDocument/2006/math">
                    <m:d>
                      <m:dPr>
                        <m:ctrlPr>
                          <a:rPr lang="en-US" sz="1500" i="1">
                            <a:latin typeface="Cambria Math"/>
                            <a:cs typeface="Times New Roman" pitchFamily="18" charset="0"/>
                          </a:rPr>
                        </m:ctrlPr>
                      </m:dPr>
                      <m:e>
                        <m:eqArr>
                          <m:eqArrPr>
                            <m:ctrlPr>
                              <a:rPr lang="en-US" sz="1500" i="1">
                                <a:latin typeface="Cambria Math"/>
                                <a:cs typeface="Times New Roman" pitchFamily="18" charset="0"/>
                              </a:rPr>
                            </m:ctrlPr>
                          </m:eqArrPr>
                          <m:e>
                            <m:m>
                              <m:mPr>
                                <m:mcs>
                                  <m:mc>
                                    <m:mcPr>
                                      <m:count m:val="1"/>
                                      <m:mcJc m:val="center"/>
                                    </m:mcPr>
                                  </m:mc>
                                </m:mcs>
                                <m:ctrlPr>
                                  <a:rPr lang="en-US" sz="1500" i="1">
                                    <a:latin typeface="Cambria Math"/>
                                    <a:cs typeface="Times New Roman" pitchFamily="18" charset="0"/>
                                  </a:rPr>
                                </m:ctrlPr>
                              </m:mPr>
                              <m:mr>
                                <m:e>
                                  <m:r>
                                    <m:rPr>
                                      <m:brk m:alnAt="7"/>
                                    </m:rPr>
                                    <a:rPr lang="en-US" sz="1500" i="1">
                                      <a:latin typeface="Cambria Math"/>
                                      <a:cs typeface="Times New Roman" pitchFamily="18" charset="0"/>
                                    </a:rPr>
                                    <m:t>𝑥</m:t>
                                  </m:r>
                                </m:e>
                              </m:mr>
                              <m:mr>
                                <m:e>
                                  <m:sSup>
                                    <m:sSupPr>
                                      <m:ctrlPr>
                                        <a:rPr lang="en-US" sz="1500" i="1">
                                          <a:latin typeface="Cambria Math"/>
                                          <a:cs typeface="Times New Roman" pitchFamily="18" charset="0"/>
                                        </a:rPr>
                                      </m:ctrlPr>
                                    </m:sSupPr>
                                    <m:e>
                                      <m:r>
                                        <a:rPr lang="en-US" sz="1500" i="1">
                                          <a:latin typeface="Cambria Math"/>
                                          <a:cs typeface="Times New Roman" pitchFamily="18" charset="0"/>
                                        </a:rPr>
                                        <m:t>𝑥</m:t>
                                      </m:r>
                                    </m:e>
                                    <m:sup>
                                      <m:r>
                                        <a:rPr lang="en-US" sz="1500" i="1">
                                          <a:latin typeface="Cambria Math"/>
                                          <a:cs typeface="Times New Roman" pitchFamily="18" charset="0"/>
                                        </a:rPr>
                                        <m:t>′</m:t>
                                      </m:r>
                                    </m:sup>
                                  </m:sSup>
                                </m:e>
                              </m:mr>
                              <m:mr>
                                <m:e>
                                  <m:r>
                                    <a:rPr lang="en-US" sz="1500" i="1">
                                      <a:latin typeface="Cambria Math"/>
                                      <a:cs typeface="Times New Roman" pitchFamily="18" charset="0"/>
                                    </a:rPr>
                                    <m:t>𝑦</m:t>
                                  </m:r>
                                </m:e>
                              </m:mr>
                            </m:m>
                          </m:e>
                          <m:e>
                            <m:sSup>
                              <m:sSupPr>
                                <m:ctrlPr>
                                  <a:rPr lang="en-US" sz="1500" i="1">
                                    <a:latin typeface="Cambria Math"/>
                                    <a:cs typeface="Times New Roman" pitchFamily="18" charset="0"/>
                                  </a:rPr>
                                </m:ctrlPr>
                              </m:sSupPr>
                              <m:e>
                                <m:r>
                                  <a:rPr lang="en-US" sz="1500" i="1">
                                    <a:latin typeface="Cambria Math"/>
                                    <a:cs typeface="Times New Roman" pitchFamily="18" charset="0"/>
                                  </a:rPr>
                                  <m:t>𝑦</m:t>
                                </m:r>
                              </m:e>
                              <m:sup>
                                <m:r>
                                  <a:rPr lang="en-US" sz="1500" i="1">
                                    <a:latin typeface="Cambria Math"/>
                                    <a:cs typeface="Times New Roman" pitchFamily="18" charset="0"/>
                                  </a:rPr>
                                  <m:t>′</m:t>
                                </m:r>
                              </m:sup>
                            </m:sSup>
                          </m:e>
                          <m:e>
                            <m:r>
                              <a:rPr lang="en-US" sz="1500" i="1">
                                <a:latin typeface="Cambria Math"/>
                                <a:ea typeface="Cambria Math"/>
                                <a:cs typeface="Times New Roman" pitchFamily="18" charset="0"/>
                              </a:rPr>
                              <m:t>𝜎</m:t>
                            </m:r>
                          </m:e>
                          <m:e>
                            <m:r>
                              <a:rPr lang="en-US" sz="1500" i="1">
                                <a:latin typeface="Cambria Math"/>
                                <a:ea typeface="Cambria Math"/>
                                <a:cs typeface="Times New Roman" pitchFamily="18" charset="0"/>
                              </a:rPr>
                              <m:t>𝛿</m:t>
                            </m:r>
                          </m:e>
                          <m:e>
                            <m:r>
                              <a:rPr lang="en-US" sz="1500" i="1">
                                <a:latin typeface="Cambria Math"/>
                                <a:ea typeface="Cambria Math"/>
                                <a:cs typeface="Times New Roman" pitchFamily="18" charset="0"/>
                              </a:rPr>
                              <m:t>𝛼</m:t>
                            </m:r>
                          </m:e>
                          <m:e>
                            <m:r>
                              <a:rPr lang="en-US" sz="1500" i="1">
                                <a:latin typeface="Cambria Math"/>
                                <a:ea typeface="Cambria Math"/>
                                <a:cs typeface="Times New Roman" pitchFamily="18" charset="0"/>
                              </a:rPr>
                              <m:t>𝛽</m:t>
                            </m:r>
                          </m:e>
                        </m:eqArr>
                      </m:e>
                    </m:d>
                  </m:oMath>
                </a14:m>
                <a:r>
                  <a:rPr lang="en-US" sz="1500" dirty="0">
                    <a:latin typeface="Garamond" pitchFamily="18" charset="0"/>
                    <a:cs typeface="Times New Roman" pitchFamily="18" charset="0"/>
                  </a:rPr>
                  <a:t>(</a:t>
                </a:r>
                <a14:m>
                  <m:oMath xmlns:m="http://schemas.openxmlformats.org/officeDocument/2006/math">
                    <m:sSub>
                      <m:sSubPr>
                        <m:ctrlPr>
                          <a:rPr lang="en-US" sz="1500" i="1">
                            <a:latin typeface="Cambria Math"/>
                            <a:cs typeface="Times New Roman" pitchFamily="18" charset="0"/>
                          </a:rPr>
                        </m:ctrlPr>
                      </m:sSubPr>
                      <m:e>
                        <m:r>
                          <a:rPr lang="en-US" sz="1500" i="1">
                            <a:latin typeface="Cambria Math"/>
                            <a:cs typeface="Times New Roman" pitchFamily="18" charset="0"/>
                          </a:rPr>
                          <m:t>𝑠</m:t>
                        </m:r>
                      </m:e>
                      <m:sub>
                        <m:r>
                          <a:rPr lang="en-US" sz="1500" i="1">
                            <a:latin typeface="Cambria Math"/>
                            <a:cs typeface="Times New Roman" pitchFamily="18" charset="0"/>
                          </a:rPr>
                          <m:t>0</m:t>
                        </m:r>
                      </m:sub>
                    </m:sSub>
                  </m:oMath>
                </a14:m>
                <a:r>
                  <a:rPr lang="en-US" sz="1500" dirty="0">
                    <a:latin typeface="Garamond" pitchFamily="18" charset="0"/>
                    <a:cs typeface="Times New Roman" pitchFamily="18" charset="0"/>
                  </a:rPr>
                  <a:t>)</a:t>
                </a:r>
                <a:endParaRPr lang="en-US" sz="1500" dirty="0" smtClean="0">
                  <a:latin typeface="Garamond" pitchFamily="18" charset="0"/>
                  <a:cs typeface="Times New Roman" pitchFamily="18" charset="0"/>
                </a:endParaRPr>
              </a:p>
              <a:p>
                <a:pPr marL="0" indent="0" algn="just">
                  <a:buSzPct val="70000"/>
                  <a:buNone/>
                </a:pPr>
                <a:r>
                  <a:rPr lang="en-US" sz="1600" dirty="0">
                    <a:latin typeface="Garamond" pitchFamily="18" charset="0"/>
                    <a:cs typeface="Times New Roman" pitchFamily="18" charset="0"/>
                  </a:rPr>
                  <a:t>	</a:t>
                </a:r>
                <a14:m>
                  <m:oMath xmlns:m="http://schemas.openxmlformats.org/officeDocument/2006/math">
                    <m:sSub>
                      <m:sSubPr>
                        <m:ctrlPr>
                          <a:rPr lang="en-US" sz="1500" i="1">
                            <a:latin typeface="Cambria Math"/>
                            <a:cs typeface="Times New Roman" pitchFamily="18" charset="0"/>
                          </a:rPr>
                        </m:ctrlPr>
                      </m:sSubPr>
                      <m:e>
                        <m:r>
                          <a:rPr lang="en-US" sz="1500" i="1">
                            <a:latin typeface="Cambria Math"/>
                            <a:cs typeface="Times New Roman" pitchFamily="18" charset="0"/>
                          </a:rPr>
                          <m:t>𝑀</m:t>
                        </m:r>
                      </m:e>
                      <m:sub>
                        <m:r>
                          <a:rPr lang="en-US" sz="1500" i="1">
                            <a:latin typeface="Cambria Math"/>
                            <a:cs typeface="Times New Roman" pitchFamily="18" charset="0"/>
                          </a:rPr>
                          <m:t>6</m:t>
                        </m:r>
                        <m:r>
                          <a:rPr lang="en-US" sz="1500" i="1">
                            <a:latin typeface="Cambria Math"/>
                            <a:ea typeface="Cambria Math"/>
                            <a:cs typeface="Times New Roman" pitchFamily="18" charset="0"/>
                          </a:rPr>
                          <m:t>×6</m:t>
                        </m:r>
                      </m:sub>
                    </m:sSub>
                  </m:oMath>
                </a14:m>
                <a:r>
                  <a:rPr lang="en-US" sz="1500" dirty="0">
                    <a:latin typeface="Garamond" pitchFamily="18" charset="0"/>
                    <a:cs typeface="Times New Roman" pitchFamily="18" charset="0"/>
                  </a:rPr>
                  <a:t> is a </a:t>
                </a:r>
                <a:r>
                  <a:rPr lang="en-US" sz="1500" dirty="0" err="1">
                    <a:latin typeface="Garamond" pitchFamily="18" charset="0"/>
                    <a:cs typeface="Times New Roman" pitchFamily="18" charset="0"/>
                  </a:rPr>
                  <a:t>symplectic</a:t>
                </a:r>
                <a:r>
                  <a:rPr lang="en-US" sz="1500" dirty="0">
                    <a:latin typeface="Garamond" pitchFamily="18" charset="0"/>
                    <a:cs typeface="Times New Roman" pitchFamily="18" charset="0"/>
                  </a:rPr>
                  <a:t> matrix describing orbital </a:t>
                </a:r>
                <a:r>
                  <a:rPr lang="en-US" sz="1500" dirty="0" smtClean="0">
                    <a:latin typeface="Garamond" pitchFamily="18" charset="0"/>
                    <a:cs typeface="Times New Roman" pitchFamily="18" charset="0"/>
                  </a:rPr>
                  <a:t>motion;</a:t>
                </a:r>
              </a:p>
              <a:p>
                <a:pPr marL="0" indent="0" algn="just">
                  <a:buSzPct val="70000"/>
                  <a:buNone/>
                </a:pPr>
                <a:r>
                  <a:rPr lang="en-US" sz="1500" dirty="0">
                    <a:latin typeface="Garamond" pitchFamily="18" charset="0"/>
                    <a:cs typeface="Times New Roman" pitchFamily="18" charset="0"/>
                  </a:rPr>
                  <a:t>	</a:t>
                </a:r>
                <a14:m>
                  <m:oMath xmlns:m="http://schemas.openxmlformats.org/officeDocument/2006/math">
                    <m:sSub>
                      <m:sSubPr>
                        <m:ctrlPr>
                          <a:rPr lang="en-US" sz="1500" i="1">
                            <a:latin typeface="Cambria Math"/>
                            <a:cs typeface="Times New Roman" pitchFamily="18" charset="0"/>
                          </a:rPr>
                        </m:ctrlPr>
                      </m:sSubPr>
                      <m:e>
                        <m:r>
                          <a:rPr lang="en-US" sz="1500" i="1">
                            <a:latin typeface="Cambria Math"/>
                            <a:cs typeface="Times New Roman" pitchFamily="18" charset="0"/>
                          </a:rPr>
                          <m:t>𝐺</m:t>
                        </m:r>
                      </m:e>
                      <m:sub>
                        <m:r>
                          <a:rPr lang="en-US" sz="1500">
                            <a:latin typeface="Cambria Math"/>
                            <a:cs typeface="Times New Roman" pitchFamily="18" charset="0"/>
                          </a:rPr>
                          <m:t>2</m:t>
                        </m:r>
                        <m:r>
                          <a:rPr lang="en-US" sz="1500">
                            <a:latin typeface="Cambria Math"/>
                            <a:ea typeface="Cambria Math"/>
                            <a:cs typeface="Times New Roman" pitchFamily="18" charset="0"/>
                          </a:rPr>
                          <m:t>×6</m:t>
                        </m:r>
                      </m:sub>
                    </m:sSub>
                  </m:oMath>
                </a14:m>
                <a:r>
                  <a:rPr lang="en-US" sz="1500" dirty="0">
                    <a:latin typeface="Garamond" pitchFamily="18" charset="0"/>
                    <a:cs typeface="Times New Roman" pitchFamily="18" charset="0"/>
                  </a:rPr>
                  <a:t> describes the coupling of </a:t>
                </a:r>
                <a:r>
                  <a:rPr lang="en-US" sz="1500" dirty="0" smtClean="0">
                    <a:latin typeface="Garamond" pitchFamily="18" charset="0"/>
                    <a:cs typeface="Times New Roman" pitchFamily="18" charset="0"/>
                  </a:rPr>
                  <a:t>the spin  variables </a:t>
                </a:r>
                <a:r>
                  <a:rPr lang="en-US" sz="1500" dirty="0">
                    <a:latin typeface="Garamond" pitchFamily="18" charset="0"/>
                    <a:cs typeface="Times New Roman" pitchFamily="18" charset="0"/>
                  </a:rPr>
                  <a:t>(</a:t>
                </a:r>
                <a14:m>
                  <m:oMath xmlns:m="http://schemas.openxmlformats.org/officeDocument/2006/math">
                    <m:r>
                      <a:rPr lang="en-US" sz="1500" i="1">
                        <a:latin typeface="Cambria Math"/>
                        <a:ea typeface="Cambria Math"/>
                        <a:cs typeface="Times New Roman" pitchFamily="18" charset="0"/>
                      </a:rPr>
                      <m:t>𝛼</m:t>
                    </m:r>
                  </m:oMath>
                </a14:m>
                <a:r>
                  <a:rPr lang="en-US" sz="1500" dirty="0">
                    <a:latin typeface="Garamond" pitchFamily="18" charset="0"/>
                    <a:cs typeface="Times New Roman" pitchFamily="18" charset="0"/>
                  </a:rPr>
                  <a:t>,</a:t>
                </a:r>
                <a:r>
                  <a:rPr lang="en-US" sz="1500" dirty="0">
                    <a:latin typeface="Garamond" pitchFamily="18" charset="0"/>
                    <a:ea typeface="Cambria Math"/>
                    <a:cs typeface="Times New Roman" pitchFamily="18" charset="0"/>
                  </a:rPr>
                  <a:t> </a:t>
                </a:r>
                <a14:m>
                  <m:oMath xmlns:m="http://schemas.openxmlformats.org/officeDocument/2006/math">
                    <m:r>
                      <a:rPr lang="en-US" sz="1500" i="1">
                        <a:latin typeface="Cambria Math"/>
                        <a:ea typeface="Cambria Math"/>
                        <a:cs typeface="Times New Roman" pitchFamily="18" charset="0"/>
                      </a:rPr>
                      <m:t>𝛽</m:t>
                    </m:r>
                  </m:oMath>
                </a14:m>
                <a:r>
                  <a:rPr lang="en-US" sz="1500" dirty="0">
                    <a:latin typeface="Garamond" pitchFamily="18" charset="0"/>
                    <a:cs typeface="Times New Roman" pitchFamily="18" charset="0"/>
                  </a:rPr>
                  <a:t>) to the orbit and depend on </a:t>
                </a:r>
                <a14:m>
                  <m:oMath xmlns:m="http://schemas.openxmlformats.org/officeDocument/2006/math">
                    <m:acc>
                      <m:accPr>
                        <m:chr m:val="̂"/>
                        <m:ctrlPr>
                          <a:rPr lang="en-US" sz="1500" i="1">
                            <a:latin typeface="Cambria Math"/>
                            <a:ea typeface="Cambria Math"/>
                            <a:cs typeface="Times New Roman" pitchFamily="18" charset="0"/>
                          </a:rPr>
                        </m:ctrlPr>
                      </m:accPr>
                      <m:e>
                        <m:r>
                          <a:rPr lang="en-US" sz="1500" i="1">
                            <a:latin typeface="Cambria Math"/>
                            <a:ea typeface="Cambria Math"/>
                            <a:cs typeface="Times New Roman" pitchFamily="18" charset="0"/>
                          </a:rPr>
                          <m:t>𝑚</m:t>
                        </m:r>
                      </m:e>
                    </m:acc>
                    <m:r>
                      <a:rPr lang="en-US" sz="1500" i="1">
                        <a:latin typeface="Cambria Math"/>
                        <a:cs typeface="Times New Roman" pitchFamily="18" charset="0"/>
                      </a:rPr>
                      <m:t>(</m:t>
                    </m:r>
                    <m:r>
                      <a:rPr lang="en-US" sz="1500" i="1">
                        <a:latin typeface="Cambria Math"/>
                        <a:cs typeface="Times New Roman" pitchFamily="18" charset="0"/>
                      </a:rPr>
                      <m:t>𝑠</m:t>
                    </m:r>
                    <m:r>
                      <a:rPr lang="en-US" sz="1500" i="1">
                        <a:latin typeface="Cambria Math"/>
                        <a:cs typeface="Times New Roman" pitchFamily="18" charset="0"/>
                      </a:rPr>
                      <m:t>)</m:t>
                    </m:r>
                  </m:oMath>
                </a14:m>
                <a:r>
                  <a:rPr lang="en-US" sz="1500" dirty="0">
                    <a:latin typeface="Garamond" pitchFamily="18" charset="0"/>
                    <a:cs typeface="Times New Roman" pitchFamily="18" charset="0"/>
                  </a:rPr>
                  <a:t> and </a:t>
                </a:r>
                <a14:m>
                  <m:oMath xmlns:m="http://schemas.openxmlformats.org/officeDocument/2006/math">
                    <m:acc>
                      <m:accPr>
                        <m:chr m:val="̂"/>
                        <m:ctrlPr>
                          <a:rPr lang="en-US" sz="1500" i="1">
                            <a:latin typeface="Cambria Math"/>
                            <a:ea typeface="Cambria Math"/>
                            <a:cs typeface="Times New Roman" pitchFamily="18" charset="0"/>
                          </a:rPr>
                        </m:ctrlPr>
                      </m:accPr>
                      <m:e>
                        <m:r>
                          <a:rPr lang="en-US" sz="1500" i="1">
                            <a:latin typeface="Cambria Math"/>
                            <a:ea typeface="Cambria Math"/>
                            <a:cs typeface="Times New Roman" pitchFamily="18" charset="0"/>
                          </a:rPr>
                          <m:t>𝑙</m:t>
                        </m:r>
                      </m:e>
                    </m:acc>
                    <m:r>
                      <a:rPr lang="en-US" sz="1500" i="1">
                        <a:latin typeface="Cambria Math"/>
                        <a:ea typeface="Cambria Math"/>
                        <a:cs typeface="Times New Roman" pitchFamily="18" charset="0"/>
                      </a:rPr>
                      <m:t>(</m:t>
                    </m:r>
                    <m:r>
                      <a:rPr lang="en-US" sz="1500" i="1">
                        <a:latin typeface="Cambria Math"/>
                        <a:ea typeface="Cambria Math"/>
                        <a:cs typeface="Times New Roman" pitchFamily="18" charset="0"/>
                      </a:rPr>
                      <m:t>𝑠</m:t>
                    </m:r>
                    <m:r>
                      <a:rPr lang="en-US" sz="1500" i="1">
                        <a:latin typeface="Cambria Math"/>
                        <a:ea typeface="Cambria Math"/>
                        <a:cs typeface="Times New Roman" pitchFamily="18" charset="0"/>
                      </a:rPr>
                      <m:t>)</m:t>
                    </m:r>
                  </m:oMath>
                </a14:m>
                <a:r>
                  <a:rPr lang="en-US" sz="1500" dirty="0" smtClean="0">
                    <a:latin typeface="Garamond" pitchFamily="18" charset="0"/>
                    <a:cs typeface="Times New Roman" pitchFamily="18" charset="0"/>
                  </a:rPr>
                  <a:t>. </a:t>
                </a:r>
                <a14:m>
                  <m:oMath xmlns:m="http://schemas.openxmlformats.org/officeDocument/2006/math">
                    <m:r>
                      <a:rPr lang="en-US" sz="1500" i="1">
                        <a:latin typeface="Cambria Math"/>
                        <a:cs typeface="Times New Roman" pitchFamily="18" charset="0"/>
                      </a:rPr>
                      <m:t>𝐺</m:t>
                    </m:r>
                  </m:oMath>
                </a14:m>
                <a:r>
                  <a:rPr lang="en-US" sz="1500" dirty="0" smtClean="0">
                    <a:latin typeface="Garamond" pitchFamily="18" charset="0"/>
                    <a:cs typeface="Times New Roman" pitchFamily="18" charset="0"/>
                  </a:rPr>
                  <a:t> </a:t>
                </a:r>
              </a:p>
              <a:p>
                <a:pPr marL="0" indent="0" algn="just">
                  <a:buSzPct val="70000"/>
                  <a:buNone/>
                </a:pPr>
                <a:r>
                  <a:rPr lang="en-US" sz="1500" dirty="0">
                    <a:latin typeface="Garamond" pitchFamily="18" charset="0"/>
                    <a:cs typeface="Times New Roman" pitchFamily="18" charset="0"/>
                  </a:rPr>
                  <a:t> </a:t>
                </a:r>
                <a:r>
                  <a:rPr lang="en-US" sz="1500" dirty="0" smtClean="0">
                    <a:latin typeface="Garamond" pitchFamily="18" charset="0"/>
                    <a:cs typeface="Times New Roman" pitchFamily="18" charset="0"/>
                  </a:rPr>
                  <a:t>                  matrix is the target of spin matching mechanism</a:t>
                </a:r>
                <a:r>
                  <a:rPr lang="en-US" sz="1500" dirty="0">
                    <a:latin typeface="Garamond" pitchFamily="18" charset="0"/>
                    <a:cs typeface="Times New Roman" pitchFamily="18" charset="0"/>
                  </a:rPr>
                  <a:t> </a:t>
                </a:r>
                <a:r>
                  <a:rPr lang="en-US" sz="1500" dirty="0" smtClean="0">
                    <a:latin typeface="Garamond" pitchFamily="18" charset="0"/>
                    <a:cs typeface="Times New Roman" pitchFamily="18" charset="0"/>
                  </a:rPr>
                  <a:t>and can be adjusted only within linear approximation </a:t>
                </a:r>
              </a:p>
              <a:p>
                <a:pPr marL="0" indent="0" algn="just">
                  <a:buSzPct val="70000"/>
                  <a:buNone/>
                </a:pPr>
                <a:r>
                  <a:rPr lang="en-US" sz="1500" dirty="0">
                    <a:latin typeface="Garamond" pitchFamily="18" charset="0"/>
                    <a:cs typeface="Times New Roman" pitchFamily="18" charset="0"/>
                  </a:rPr>
                  <a:t> </a:t>
                </a:r>
                <a:r>
                  <a:rPr lang="en-US" sz="1500" dirty="0" smtClean="0">
                    <a:latin typeface="Garamond" pitchFamily="18" charset="0"/>
                    <a:cs typeface="Times New Roman" pitchFamily="18" charset="0"/>
                  </a:rPr>
                  <a:t>                  for spin motion in the lattice design (successfully used at HERA electron ring (DESY, Germany)).</a:t>
                </a:r>
              </a:p>
              <a:p>
                <a:pPr marL="0" indent="0" algn="just">
                  <a:buSzPct val="70000"/>
                  <a:buNone/>
                </a:pPr>
                <a:r>
                  <a:rPr lang="en-US" sz="1500" dirty="0">
                    <a:latin typeface="Garamond" pitchFamily="18" charset="0"/>
                    <a:cs typeface="Times New Roman" pitchFamily="18" charset="0"/>
                  </a:rPr>
                  <a:t>	</a:t>
                </a:r>
                <a14:m>
                  <m:oMath xmlns:m="http://schemas.openxmlformats.org/officeDocument/2006/math">
                    <m:sSub>
                      <m:sSubPr>
                        <m:ctrlPr>
                          <a:rPr lang="en-US" sz="1500" i="1">
                            <a:latin typeface="Cambria Math"/>
                            <a:cs typeface="Times New Roman" pitchFamily="18" charset="0"/>
                          </a:rPr>
                        </m:ctrlPr>
                      </m:sSubPr>
                      <m:e>
                        <m:r>
                          <a:rPr lang="en-US" sz="1500" i="1">
                            <a:latin typeface="Cambria Math"/>
                            <a:cs typeface="Times New Roman" pitchFamily="18" charset="0"/>
                          </a:rPr>
                          <m:t>𝐷</m:t>
                        </m:r>
                      </m:e>
                      <m:sub>
                        <m:r>
                          <a:rPr lang="en-US" sz="1500" i="1">
                            <a:latin typeface="Cambria Math"/>
                            <a:cs typeface="Times New Roman" pitchFamily="18" charset="0"/>
                          </a:rPr>
                          <m:t>2</m:t>
                        </m:r>
                        <m:r>
                          <a:rPr lang="en-US" sz="1500" i="1">
                            <a:latin typeface="Cambria Math"/>
                            <a:ea typeface="Cambria Math"/>
                            <a:cs typeface="Times New Roman" pitchFamily="18" charset="0"/>
                          </a:rPr>
                          <m:t>×2</m:t>
                        </m:r>
                      </m:sub>
                    </m:sSub>
                  </m:oMath>
                </a14:m>
                <a:r>
                  <a:rPr lang="en-US" sz="1500" dirty="0">
                    <a:latin typeface="Garamond" pitchFamily="18" charset="0"/>
                    <a:cs typeface="Times New Roman" pitchFamily="18" charset="0"/>
                  </a:rPr>
                  <a:t> is a rotation matrix </a:t>
                </a:r>
                <a:r>
                  <a:rPr lang="en-US" sz="1500" dirty="0" smtClean="0">
                    <a:latin typeface="Garamond" pitchFamily="18" charset="0"/>
                    <a:cs typeface="Times New Roman" pitchFamily="18" charset="0"/>
                  </a:rPr>
                  <a:t>associated with describing </a:t>
                </a:r>
                <a:r>
                  <a:rPr lang="en-US" sz="1500" dirty="0">
                    <a:latin typeface="Garamond" pitchFamily="18" charset="0"/>
                    <a:cs typeface="Times New Roman" pitchFamily="18" charset="0"/>
                  </a:rPr>
                  <a:t>the </a:t>
                </a:r>
                <a:r>
                  <a:rPr lang="en-US" sz="1500" dirty="0" smtClean="0">
                    <a:latin typeface="Garamond" pitchFamily="18" charset="0"/>
                    <a:cs typeface="Times New Roman" pitchFamily="18" charset="0"/>
                  </a:rPr>
                  <a:t>spin motion </a:t>
                </a:r>
                <a:r>
                  <a:rPr lang="en-US" sz="1500" dirty="0">
                    <a:latin typeface="Garamond" pitchFamily="18" charset="0"/>
                    <a:cs typeface="Times New Roman" pitchFamily="18" charset="0"/>
                  </a:rPr>
                  <a:t>in the periodic reference frame.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60459"/>
                <a:ext cx="8342416" cy="5604798"/>
              </a:xfrm>
              <a:blipFill rotWithShape="1">
                <a:blip r:embed="rId4"/>
                <a:stretch>
                  <a:fillRect t="-8696" r="-292"/>
                </a:stretch>
              </a:blipFill>
            </p:spPr>
            <p:txBody>
              <a:bodyPr/>
              <a:lstStyle/>
              <a:p>
                <a:r>
                  <a:rPr lang="en-US">
                    <a:noFill/>
                  </a:rPr>
                  <a:t> </a:t>
                </a:r>
              </a:p>
            </p:txBody>
          </p:sp>
        </mc:Fallback>
      </mc:AlternateContent>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20</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272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5665"/>
          </a:xfrm>
        </p:spPr>
        <p:txBody>
          <a:bodyPr>
            <a:normAutofit/>
          </a:bodyPr>
          <a:lstStyle/>
          <a:p>
            <a:pPr algn="l"/>
            <a:r>
              <a:rPr lang="en-US" sz="3200" b="1" dirty="0">
                <a:latin typeface="Garamond" pitchFamily="18" charset="0"/>
                <a:cs typeface="Times New Roman" pitchFamily="18" charset="0"/>
              </a:rPr>
              <a:t>SLIM </a:t>
            </a:r>
            <a:r>
              <a:rPr lang="en-US" sz="3200" b="1" dirty="0" smtClean="0">
                <a:latin typeface="Garamond" pitchFamily="18" charset="0"/>
                <a:cs typeface="Times New Roman" pitchFamily="18" charset="0"/>
              </a:rPr>
              <a:t>Algorithm (cont.)</a:t>
            </a:r>
            <a:endParaRPr lang="ru-RU" sz="3200" b="1" dirty="0">
              <a:latin typeface="Garamond"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50068"/>
                <a:ext cx="8229600" cy="5604798"/>
              </a:xfrm>
            </p:spPr>
            <p:txBody>
              <a:bodyPr>
                <a:normAutofit/>
              </a:bodyPr>
              <a:lstStyle/>
              <a:p>
                <a:pPr algn="just">
                  <a:buSzPct val="70000"/>
                  <a:buFontTx/>
                  <a:buBlip>
                    <a:blip r:embed="rId3"/>
                  </a:buBlip>
                </a:pPr>
                <a:r>
                  <a:rPr lang="en-US" sz="1600" dirty="0" smtClean="0">
                    <a:latin typeface="Garamond" pitchFamily="18" charset="0"/>
                    <a:cs typeface="Times New Roman" pitchFamily="18" charset="0"/>
                  </a:rPr>
                  <a:t>The eigenvectors for one turn matrix can be written as</a:t>
                </a:r>
              </a:p>
              <a:p>
                <a:pPr marL="0" indent="0">
                  <a:buSzPct val="70000"/>
                  <a:buNone/>
                </a:pPr>
                <a:r>
                  <a:rPr lang="en-US" sz="1600" dirty="0" smtClean="0">
                    <a:cs typeface="Times New Roman" pitchFamily="18" charset="0"/>
                  </a:rPr>
                  <a:t>		</a:t>
                </a:r>
                <a14:m>
                  <m:oMath xmlns:m="http://schemas.openxmlformats.org/officeDocument/2006/math">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r>
                      <a:rPr lang="en-US" sz="1600">
                        <a:latin typeface="Cambria Math"/>
                        <a:cs typeface="Times New Roman" pitchFamily="18" charset="0"/>
                      </a:rPr>
                      <m:t>=</m:t>
                    </m:r>
                    <m:d>
                      <m:dPr>
                        <m:ctrlPr>
                          <a:rPr lang="en-US" sz="1600" i="1">
                            <a:latin typeface="Cambria Math"/>
                            <a:cs typeface="Times New Roman" pitchFamily="18" charset="0"/>
                          </a:rPr>
                        </m:ctrlPr>
                      </m:dPr>
                      <m:e>
                        <m:m>
                          <m:mPr>
                            <m:mcs>
                              <m:mc>
                                <m:mcPr>
                                  <m:count m:val="1"/>
                                  <m:mcJc m:val="center"/>
                                </m:mcPr>
                              </m:mc>
                            </m:mcs>
                            <m:ctrlPr>
                              <a:rPr lang="en-US" sz="1600" i="1">
                                <a:latin typeface="Cambria Math"/>
                                <a:cs typeface="Times New Roman" pitchFamily="18" charset="0"/>
                              </a:rPr>
                            </m:ctrlPr>
                          </m:mPr>
                          <m:m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𝑣</m:t>
                                      </m:r>
                                    </m:e>
                                  </m:acc>
                                </m:e>
                                <m:sub>
                                  <m:r>
                                    <a:rPr lang="en-US" sz="1600" i="1">
                                      <a:latin typeface="Cambria Math"/>
                                      <a:cs typeface="Times New Roman" pitchFamily="18" charset="0"/>
                                    </a:rPr>
                                    <m:t>𝑘</m:t>
                                  </m:r>
                                </m:sub>
                              </m:sSub>
                              <m:r>
                                <m:rPr>
                                  <m:brk m:alnAt="7"/>
                                </m:rPr>
                                <a:rPr lang="en-US" sz="1600" i="1">
                                  <a:latin typeface="Cambria Math"/>
                                  <a:cs typeface="Times New Roman" pitchFamily="18" charset="0"/>
                                </a:rPr>
                                <m:t>(</m:t>
                              </m:r>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r>
                                <m:rPr>
                                  <m:brk m:alnAt="7"/>
                                </m:rPr>
                                <a:rPr lang="en-US" sz="1600" i="1">
                                  <a:latin typeface="Cambria Math"/>
                                  <a:cs typeface="Times New Roman" pitchFamily="18" charset="0"/>
                                </a:rPr>
                                <m:t>)</m:t>
                              </m:r>
                            </m:e>
                          </m:mr>
                          <m:m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𝑤</m:t>
                                      </m:r>
                                    </m:e>
                                  </m:acc>
                                </m:e>
                                <m:sub>
                                  <m:r>
                                    <a:rPr lang="en-US" sz="1600" i="1">
                                      <a:latin typeface="Cambria Math"/>
                                      <a:cs typeface="Times New Roman" pitchFamily="18" charset="0"/>
                                    </a:rPr>
                                    <m:t>𝑘</m:t>
                                  </m:r>
                                </m:sub>
                              </m:sSub>
                              <m:r>
                                <m:rPr>
                                  <m:brk m:alnAt="7"/>
                                </m:rPr>
                                <a:rPr lang="en-US" sz="1600" i="1">
                                  <a:latin typeface="Cambria Math"/>
                                  <a:cs typeface="Times New Roman" pitchFamily="18" charset="0"/>
                                </a:rPr>
                                <m:t>(</m:t>
                              </m:r>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r>
                                <a:rPr lang="en-US" sz="1600" i="1">
                                  <a:latin typeface="Cambria Math"/>
                                  <a:cs typeface="Times New Roman" pitchFamily="18" charset="0"/>
                                </a:rPr>
                                <m:t>)</m:t>
                              </m:r>
                            </m:e>
                          </m:mr>
                        </m:m>
                      </m:e>
                    </m:d>
                    <m:r>
                      <a:rPr lang="en-US" sz="1600">
                        <a:latin typeface="Cambria Math"/>
                        <a:cs typeface="Times New Roman" pitchFamily="18" charset="0"/>
                      </a:rPr>
                      <m:t>,</m:t>
                    </m:r>
                    <m:r>
                      <a:rPr lang="en-US" sz="1600" i="1">
                        <a:latin typeface="Cambria Math"/>
                        <a:cs typeface="Times New Roman" pitchFamily="18" charset="0"/>
                      </a:rPr>
                      <m:t>  </m:t>
                    </m:r>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i="1">
                            <a:latin typeface="Cambria Math"/>
                            <a:cs typeface="Times New Roman" pitchFamily="18" charset="0"/>
                          </a:rPr>
                          <m:t>−</m:t>
                        </m:r>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r>
                      <a:rPr lang="en-US" sz="1600">
                        <a:latin typeface="Cambria Math"/>
                        <a:cs typeface="Times New Roman" pitchFamily="18" charset="0"/>
                      </a:rPr>
                      <m:t>=</m:t>
                    </m:r>
                    <m:sSup>
                      <m:sSupPr>
                        <m:ctrlPr>
                          <a:rPr lang="en-US" sz="1600" i="1">
                            <a:latin typeface="Cambria Math"/>
                            <a:cs typeface="Times New Roman" pitchFamily="18" charset="0"/>
                          </a:rPr>
                        </m:ctrlPr>
                      </m:sSupPr>
                      <m:e>
                        <m:d>
                          <m:dPr>
                            <m:begChr m:val="["/>
                            <m:endChr m:val="]"/>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e>
                        </m:d>
                      </m:e>
                      <m:sup>
                        <m:r>
                          <a:rPr lang="en-US" sz="1600" i="1">
                            <a:latin typeface="Cambria Math"/>
                            <a:cs typeface="Times New Roman" pitchFamily="18" charset="0"/>
                          </a:rPr>
                          <m:t>∗</m:t>
                        </m:r>
                      </m:sup>
                    </m:sSup>
                    <m:r>
                      <a:rPr lang="en-US" sz="1600" i="1">
                        <a:latin typeface="Cambria Math"/>
                        <a:cs typeface="Times New Roman" pitchFamily="18" charset="0"/>
                      </a:rPr>
                      <m:t>,  </m:t>
                    </m:r>
                    <m:r>
                      <a:rPr lang="en-US" sz="1600" i="1">
                        <a:latin typeface="Cambria Math"/>
                        <a:cs typeface="Times New Roman" pitchFamily="18" charset="0"/>
                      </a:rPr>
                      <m:t>𝑓𝑜𝑟</m:t>
                    </m:r>
                    <m:r>
                      <a:rPr lang="en-US" sz="1600" i="1">
                        <a:latin typeface="Cambria Math"/>
                        <a:cs typeface="Times New Roman" pitchFamily="18" charset="0"/>
                      </a:rPr>
                      <m:t> </m:t>
                    </m:r>
                    <m:r>
                      <a:rPr lang="en-US" sz="1600" i="1">
                        <a:latin typeface="Cambria Math"/>
                        <a:cs typeface="Times New Roman" pitchFamily="18" charset="0"/>
                      </a:rPr>
                      <m:t>𝑘</m:t>
                    </m:r>
                    <m:r>
                      <a:rPr lang="en-US" sz="1600" i="1">
                        <a:latin typeface="Cambria Math"/>
                        <a:cs typeface="Times New Roman" pitchFamily="18" charset="0"/>
                      </a:rPr>
                      <m:t>=</m:t>
                    </m:r>
                    <m:r>
                      <a:rPr lang="en-US" sz="1600" i="1">
                        <a:latin typeface="Cambria Math"/>
                        <a:cs typeface="Times New Roman" pitchFamily="18" charset="0"/>
                      </a:rPr>
                      <m:t>𝐼</m:t>
                    </m:r>
                    <m:r>
                      <a:rPr lang="en-US" sz="1600" i="1">
                        <a:latin typeface="Cambria Math"/>
                        <a:cs typeface="Times New Roman" pitchFamily="18" charset="0"/>
                      </a:rPr>
                      <m:t>,</m:t>
                    </m:r>
                    <m:r>
                      <a:rPr lang="en-US" sz="1600" i="1">
                        <a:latin typeface="Cambria Math"/>
                        <a:cs typeface="Times New Roman" pitchFamily="18" charset="0"/>
                      </a:rPr>
                      <m:t>𝐼𝐼</m:t>
                    </m:r>
                    <m:r>
                      <a:rPr lang="en-US" sz="1600" i="1">
                        <a:latin typeface="Cambria Math"/>
                        <a:cs typeface="Times New Roman" pitchFamily="18" charset="0"/>
                      </a:rPr>
                      <m:t>, </m:t>
                    </m:r>
                    <m:r>
                      <a:rPr lang="en-US" sz="1600" i="1">
                        <a:latin typeface="Cambria Math"/>
                        <a:cs typeface="Times New Roman" pitchFamily="18" charset="0"/>
                      </a:rPr>
                      <m:t>𝐼𝐼𝐼</m:t>
                    </m:r>
                  </m:oMath>
                </a14:m>
                <a:endParaRPr lang="en-US" sz="1600" i="1" dirty="0" smtClean="0">
                  <a:latin typeface="Cambria Math"/>
                  <a:cs typeface="Times New Roman" pitchFamily="18" charset="0"/>
                </a:endParaRPr>
              </a:p>
              <a:p>
                <a:pPr marL="0" indent="0" algn="just">
                  <a:buSzPct val="70000"/>
                  <a:buNone/>
                </a:pPr>
                <a:r>
                  <a:rPr lang="en-US" sz="1600" dirty="0" smtClean="0">
                    <a:cs typeface="Times New Roman" pitchFamily="18" charset="0"/>
                  </a:rPr>
                  <a:t>		</a:t>
                </a:r>
                <a14:m>
                  <m:oMath xmlns:m="http://schemas.openxmlformats.org/officeDocument/2006/math">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r>
                      <a:rPr lang="en-US" sz="1600">
                        <a:latin typeface="Cambria Math"/>
                        <a:cs typeface="Times New Roman" pitchFamily="18" charset="0"/>
                      </a:rPr>
                      <m:t>=</m:t>
                    </m:r>
                    <m:d>
                      <m:dPr>
                        <m:ctrlPr>
                          <a:rPr lang="en-US" sz="1600" i="1">
                            <a:latin typeface="Cambria Math"/>
                            <a:cs typeface="Times New Roman" pitchFamily="18" charset="0"/>
                          </a:rPr>
                        </m:ctrlPr>
                      </m:dPr>
                      <m:e>
                        <m:m>
                          <m:mPr>
                            <m:mcs>
                              <m:mc>
                                <m:mcPr>
                                  <m:count m:val="1"/>
                                  <m:mcJc m:val="center"/>
                                </m:mcPr>
                              </m:mc>
                            </m:mcs>
                            <m:ctrlPr>
                              <a:rPr lang="en-US" sz="1600" i="1">
                                <a:latin typeface="Cambria Math"/>
                                <a:cs typeface="Times New Roman" pitchFamily="18" charset="0"/>
                              </a:rPr>
                            </m:ctrlPr>
                          </m:mPr>
                          <m:m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0</m:t>
                                      </m:r>
                                    </m:e>
                                  </m:acc>
                                </m:e>
                                <m:sub>
                                  <m:r>
                                    <a:rPr lang="en-US" sz="1600" i="1">
                                      <a:latin typeface="Cambria Math"/>
                                      <a:cs typeface="Times New Roman" pitchFamily="18" charset="0"/>
                                    </a:rPr>
                                    <m:t>6</m:t>
                                  </m:r>
                                </m:sub>
                              </m:sSub>
                              <m:r>
                                <m:rPr>
                                  <m:brk m:alnAt="7"/>
                                </m:rPr>
                                <a:rPr lang="en-US" sz="1600" i="1">
                                  <a:latin typeface="Cambria Math"/>
                                  <a:cs typeface="Times New Roman" pitchFamily="18" charset="0"/>
                                </a:rPr>
                                <m:t>(</m:t>
                              </m:r>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r>
                                <m:rPr>
                                  <m:brk m:alnAt="7"/>
                                </m:rPr>
                                <a:rPr lang="en-US" sz="1600" i="1">
                                  <a:latin typeface="Cambria Math"/>
                                  <a:cs typeface="Times New Roman" pitchFamily="18" charset="0"/>
                                </a:rPr>
                                <m:t>)</m:t>
                              </m:r>
                            </m:e>
                          </m:mr>
                          <m:m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𝑤</m:t>
                                      </m:r>
                                    </m:e>
                                  </m:acc>
                                </m:e>
                                <m:sub>
                                  <m:r>
                                    <a:rPr lang="en-US" sz="1600" i="1">
                                      <a:latin typeface="Cambria Math"/>
                                      <a:cs typeface="Times New Roman" pitchFamily="18" charset="0"/>
                                    </a:rPr>
                                    <m:t>𝑘</m:t>
                                  </m:r>
                                </m:sub>
                              </m:sSub>
                              <m:r>
                                <m:rPr>
                                  <m:brk m:alnAt="7"/>
                                </m:rPr>
                                <a:rPr lang="en-US" sz="1600" i="1">
                                  <a:latin typeface="Cambria Math"/>
                                  <a:cs typeface="Times New Roman" pitchFamily="18" charset="0"/>
                                </a:rPr>
                                <m:t>(</m:t>
                              </m:r>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r>
                                <a:rPr lang="en-US" sz="1600" i="1">
                                  <a:latin typeface="Cambria Math"/>
                                  <a:cs typeface="Times New Roman" pitchFamily="18" charset="0"/>
                                </a:rPr>
                                <m:t>)</m:t>
                              </m:r>
                            </m:e>
                          </m:mr>
                        </m:m>
                      </m:e>
                    </m:d>
                    <m:r>
                      <a:rPr lang="en-US" sz="1600">
                        <a:latin typeface="Cambria Math"/>
                        <a:cs typeface="Times New Roman" pitchFamily="18" charset="0"/>
                      </a:rPr>
                      <m:t>,</m:t>
                    </m:r>
                    <m:r>
                      <a:rPr lang="en-US" sz="1600" i="1" smtClean="0">
                        <a:latin typeface="Cambria Math"/>
                        <a:cs typeface="Times New Roman" pitchFamily="18" charset="0"/>
                      </a:rPr>
                      <m:t> </m:t>
                    </m:r>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i="1">
                            <a:latin typeface="Cambria Math"/>
                            <a:cs typeface="Times New Roman" pitchFamily="18" charset="0"/>
                          </a:rPr>
                          <m:t>−</m:t>
                        </m:r>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r>
                      <a:rPr lang="en-US" sz="1600">
                        <a:latin typeface="Cambria Math"/>
                        <a:cs typeface="Times New Roman" pitchFamily="18" charset="0"/>
                      </a:rPr>
                      <m:t>=</m:t>
                    </m:r>
                    <m:sSup>
                      <m:sSupPr>
                        <m:ctrlPr>
                          <a:rPr lang="en-US" sz="1600" i="1">
                            <a:latin typeface="Cambria Math"/>
                            <a:cs typeface="Times New Roman" pitchFamily="18" charset="0"/>
                          </a:rPr>
                        </m:ctrlPr>
                      </m:sSupPr>
                      <m:e>
                        <m:d>
                          <m:dPr>
                            <m:begChr m:val="["/>
                            <m:endChr m:val="]"/>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𝑞</m:t>
                                    </m:r>
                                  </m:e>
                                </m:acc>
                              </m:e>
                              <m:sub>
                                <m:r>
                                  <a:rPr lang="en-US" sz="1600" i="1">
                                    <a:latin typeface="Cambria Math"/>
                                    <a:cs typeface="Times New Roman" pitchFamily="18" charset="0"/>
                                  </a:rPr>
                                  <m:t>𝑘</m:t>
                                </m:r>
                              </m:sub>
                            </m:sSub>
                            <m:d>
                              <m:dPr>
                                <m:ctrlPr>
                                  <a:rPr lang="en-US" sz="1600" i="1">
                                    <a:latin typeface="Cambria Math"/>
                                    <a:cs typeface="Times New Roman"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𝑠</m:t>
                                    </m:r>
                                  </m:e>
                                  <m:sub>
                                    <m:r>
                                      <a:rPr lang="en-US" sz="1600" i="1">
                                        <a:latin typeface="Cambria Math"/>
                                        <a:cs typeface="Times New Roman" pitchFamily="18" charset="0"/>
                                      </a:rPr>
                                      <m:t>0</m:t>
                                    </m:r>
                                  </m:sub>
                                </m:sSub>
                              </m:e>
                            </m:d>
                          </m:e>
                        </m:d>
                      </m:e>
                      <m:sup>
                        <m:r>
                          <a:rPr lang="en-US" sz="1600" i="1">
                            <a:latin typeface="Cambria Math"/>
                            <a:cs typeface="Times New Roman" pitchFamily="18" charset="0"/>
                          </a:rPr>
                          <m:t>∗</m:t>
                        </m:r>
                      </m:sup>
                    </m:sSup>
                    <m:r>
                      <a:rPr lang="en-US" sz="1600" i="1">
                        <a:latin typeface="Cambria Math"/>
                        <a:cs typeface="Times New Roman" pitchFamily="18" charset="0"/>
                      </a:rPr>
                      <m:t>, </m:t>
                    </m:r>
                    <m:r>
                      <a:rPr lang="en-US" sz="1600" i="1">
                        <a:latin typeface="Cambria Math"/>
                        <a:cs typeface="Times New Roman" pitchFamily="18" charset="0"/>
                      </a:rPr>
                      <m:t>𝑓𝑜𝑟</m:t>
                    </m:r>
                    <m:r>
                      <a:rPr lang="en-US" sz="1600" i="1">
                        <a:latin typeface="Cambria Math"/>
                        <a:cs typeface="Times New Roman" pitchFamily="18" charset="0"/>
                      </a:rPr>
                      <m:t> </m:t>
                    </m:r>
                    <m:r>
                      <a:rPr lang="en-US" sz="1600" i="1">
                        <a:latin typeface="Cambria Math"/>
                        <a:cs typeface="Times New Roman" pitchFamily="18" charset="0"/>
                      </a:rPr>
                      <m:t>𝑘</m:t>
                    </m:r>
                    <m:r>
                      <a:rPr lang="en-US" sz="1600" i="1">
                        <a:latin typeface="Cambria Math"/>
                        <a:cs typeface="Times New Roman" pitchFamily="18" charset="0"/>
                      </a:rPr>
                      <m:t>=</m:t>
                    </m:r>
                    <m:r>
                      <a:rPr lang="en-US" sz="1600" i="1">
                        <a:latin typeface="Cambria Math"/>
                        <a:cs typeface="Times New Roman" pitchFamily="18" charset="0"/>
                      </a:rPr>
                      <m:t>𝐼𝑉</m:t>
                    </m:r>
                  </m:oMath>
                </a14:m>
                <a:endParaRPr lang="en-US" sz="1600" dirty="0" smtClean="0">
                  <a:latin typeface="Garamond" pitchFamily="18" charset="0"/>
                  <a:cs typeface="Times New Roman" pitchFamily="18" charset="0"/>
                </a:endParaRPr>
              </a:p>
              <a:p>
                <a:pPr marL="0" indent="0" algn="just">
                  <a:buSzPct val="70000"/>
                  <a:buNone/>
                </a:pPr>
                <a:r>
                  <a:rPr lang="en-US" sz="1600" dirty="0" smtClean="0">
                    <a:cs typeface="Times New Roman" pitchFamily="18" charset="0"/>
                  </a:rPr>
                  <a:t>		</a:t>
                </a:r>
                <a14:m>
                  <m:oMath xmlns:m="http://schemas.openxmlformats.org/officeDocument/2006/math">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𝑣</m:t>
                            </m:r>
                          </m:e>
                        </m:acc>
                      </m:e>
                      <m:sub>
                        <m:r>
                          <a:rPr lang="en-US" sz="1600" i="1">
                            <a:latin typeface="Cambria Math"/>
                            <a:cs typeface="Times New Roman" pitchFamily="18" charset="0"/>
                          </a:rPr>
                          <m:t>𝑘</m:t>
                        </m:r>
                      </m:sub>
                    </m:sSub>
                  </m:oMath>
                </a14:m>
                <a:r>
                  <a:rPr lang="en-US" sz="1600" dirty="0">
                    <a:latin typeface="Garamond" pitchFamily="18" charset="0"/>
                    <a:cs typeface="Times New Roman" pitchFamily="18" charset="0"/>
                  </a:rPr>
                  <a:t> are the eigenvectors for orbital motion with eigenvalues </a:t>
                </a:r>
                <a14:m>
                  <m:oMath xmlns:m="http://schemas.openxmlformats.org/officeDocument/2006/math">
                    <m:sSub>
                      <m:sSubPr>
                        <m:ctrlPr>
                          <a:rPr lang="en-US" sz="1600" i="1">
                            <a:latin typeface="Cambria Math"/>
                            <a:cs typeface="Times New Roman" pitchFamily="18" charset="0"/>
                          </a:rPr>
                        </m:ctrlPr>
                      </m:sSubPr>
                      <m:e>
                        <m:r>
                          <a:rPr lang="en-US" sz="1600" i="1">
                            <a:latin typeface="Cambria Math"/>
                            <a:ea typeface="Cambria Math"/>
                            <a:cs typeface="Times New Roman" pitchFamily="18" charset="0"/>
                          </a:rPr>
                          <m:t>𝜆</m:t>
                        </m:r>
                      </m:e>
                      <m:sub>
                        <m:r>
                          <a:rPr lang="en-US" sz="1600" i="1">
                            <a:latin typeface="Cambria Math"/>
                            <a:cs typeface="Times New Roman" pitchFamily="18" charset="0"/>
                          </a:rPr>
                          <m:t>𝑘</m:t>
                        </m:r>
                      </m:sub>
                    </m:sSub>
                    <m:r>
                      <a:rPr lang="en-US" sz="1600" i="1">
                        <a:latin typeface="Cambria Math"/>
                        <a:cs typeface="Times New Roman" pitchFamily="18" charset="0"/>
                      </a:rPr>
                      <m:t>=</m:t>
                    </m:r>
                    <m:sSup>
                      <m:sSupPr>
                        <m:ctrlPr>
                          <a:rPr lang="en-US" sz="1600" i="1">
                            <a:latin typeface="Cambria Math"/>
                            <a:cs typeface="Times New Roman" pitchFamily="18" charset="0"/>
                          </a:rPr>
                        </m:ctrlPr>
                      </m:sSupPr>
                      <m:e>
                        <m:r>
                          <a:rPr lang="en-US" sz="1600" i="1">
                            <a:latin typeface="Cambria Math"/>
                            <a:cs typeface="Times New Roman" pitchFamily="18" charset="0"/>
                          </a:rPr>
                          <m:t>𝑒</m:t>
                        </m:r>
                      </m:e>
                      <m:sup>
                        <m:r>
                          <a:rPr lang="en-US" sz="1600" i="1">
                            <a:latin typeface="Cambria Math"/>
                            <a:cs typeface="Times New Roman" pitchFamily="18" charset="0"/>
                          </a:rPr>
                          <m:t>−</m:t>
                        </m:r>
                        <m:r>
                          <a:rPr lang="en-US" sz="1600" i="1">
                            <a:latin typeface="Cambria Math"/>
                            <a:cs typeface="Times New Roman" pitchFamily="18" charset="0"/>
                          </a:rPr>
                          <m:t>𝑖</m:t>
                        </m:r>
                        <m:r>
                          <a:rPr lang="en-US" sz="1600" i="1">
                            <a:latin typeface="Cambria Math"/>
                            <a:cs typeface="Times New Roman" pitchFamily="18" charset="0"/>
                          </a:rPr>
                          <m:t>2</m:t>
                        </m:r>
                        <m:r>
                          <a:rPr lang="en-US" sz="1600" i="1">
                            <a:latin typeface="Cambria Math"/>
                            <a:ea typeface="Cambria Math"/>
                            <a:cs typeface="Times New Roman" pitchFamily="18" charset="0"/>
                          </a:rPr>
                          <m:t>𝜋</m:t>
                        </m:r>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𝜈</m:t>
                            </m:r>
                          </m:e>
                          <m:sub>
                            <m:r>
                              <a:rPr lang="en-US" sz="1600" i="1">
                                <a:latin typeface="Cambria Math"/>
                                <a:ea typeface="Cambria Math"/>
                                <a:cs typeface="Times New Roman" pitchFamily="18" charset="0"/>
                              </a:rPr>
                              <m:t>𝑘</m:t>
                            </m:r>
                          </m:sub>
                        </m:sSub>
                      </m:sup>
                    </m:sSup>
                    <m:r>
                      <a:rPr lang="en-US" sz="1600" i="1">
                        <a:latin typeface="Cambria Math"/>
                        <a:cs typeface="Times New Roman" pitchFamily="18" charset="0"/>
                      </a:rPr>
                      <m:t> </m:t>
                    </m:r>
                    <m:d>
                      <m:dPr>
                        <m:ctrlPr>
                          <a:rPr lang="en-US" sz="1600" i="1">
                            <a:latin typeface="Cambria Math"/>
                            <a:cs typeface="Times New Roman" pitchFamily="18" charset="0"/>
                          </a:rPr>
                        </m:ctrlPr>
                      </m:dPr>
                      <m:e>
                        <m:r>
                          <a:rPr lang="en-US" sz="1600" i="1">
                            <a:latin typeface="Cambria Math"/>
                            <a:cs typeface="Times New Roman" pitchFamily="18" charset="0"/>
                          </a:rPr>
                          <m:t>𝑘</m:t>
                        </m:r>
                        <m:r>
                          <a:rPr lang="en-US" sz="1600" i="1">
                            <a:latin typeface="Cambria Math"/>
                            <a:cs typeface="Times New Roman" pitchFamily="18" charset="0"/>
                          </a:rPr>
                          <m:t>=</m:t>
                        </m:r>
                        <m:r>
                          <a:rPr lang="en-US" sz="1600" i="1">
                            <a:latin typeface="Cambria Math"/>
                            <a:cs typeface="Times New Roman" pitchFamily="18" charset="0"/>
                          </a:rPr>
                          <m:t>𝐼</m:t>
                        </m:r>
                        <m:r>
                          <a:rPr lang="en-US" sz="1600" i="1">
                            <a:latin typeface="Cambria Math"/>
                            <a:cs typeface="Times New Roman" pitchFamily="18" charset="0"/>
                          </a:rPr>
                          <m:t>,</m:t>
                        </m:r>
                        <m:r>
                          <a:rPr lang="en-US" sz="1600" i="1">
                            <a:latin typeface="Cambria Math"/>
                            <a:cs typeface="Times New Roman" pitchFamily="18" charset="0"/>
                          </a:rPr>
                          <m:t>𝐼𝐼</m:t>
                        </m:r>
                        <m:r>
                          <a:rPr lang="en-US" sz="1600" i="1">
                            <a:latin typeface="Cambria Math"/>
                            <a:cs typeface="Times New Roman" pitchFamily="18" charset="0"/>
                          </a:rPr>
                          <m:t>,</m:t>
                        </m:r>
                        <m:r>
                          <a:rPr lang="en-US" sz="1600" i="1">
                            <a:latin typeface="Cambria Math"/>
                            <a:cs typeface="Times New Roman" pitchFamily="18" charset="0"/>
                          </a:rPr>
                          <m:t>𝐼𝐼𝐼</m:t>
                        </m:r>
                      </m:e>
                    </m:d>
                  </m:oMath>
                </a14:m>
                <a:endParaRPr lang="en-US" sz="1600" dirty="0">
                  <a:latin typeface="Garamond" pitchFamily="18" charset="0"/>
                  <a:cs typeface="Times New Roman" pitchFamily="18" charset="0"/>
                </a:endParaRPr>
              </a:p>
              <a:p>
                <a:pPr marL="0" indent="0" algn="just">
                  <a:buSzPct val="70000"/>
                  <a:buNone/>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a:t>
                </a:r>
                <a14:m>
                  <m:oMath xmlns:m="http://schemas.openxmlformats.org/officeDocument/2006/math">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𝑤</m:t>
                            </m:r>
                          </m:e>
                        </m:acc>
                      </m:e>
                      <m:sub>
                        <m:r>
                          <a:rPr lang="en-US" sz="1600" i="1">
                            <a:latin typeface="Cambria Math"/>
                            <a:cs typeface="Times New Roman" pitchFamily="18" charset="0"/>
                          </a:rPr>
                          <m:t>𝑘</m:t>
                        </m:r>
                      </m:sub>
                    </m:sSub>
                  </m:oMath>
                </a14:m>
                <a:r>
                  <a:rPr lang="en-US" sz="1600" dirty="0">
                    <a:latin typeface="Garamond" pitchFamily="18" charset="0"/>
                    <a:cs typeface="Times New Roman" pitchFamily="18" charset="0"/>
                  </a:rPr>
                  <a:t> are the spin components of  the orbit eigenvectors </a:t>
                </a:r>
                <a14:m>
                  <m:oMath xmlns:m="http://schemas.openxmlformats.org/officeDocument/2006/math">
                    <m:d>
                      <m:dPr>
                        <m:ctrlPr>
                          <a:rPr lang="en-US" sz="1600" i="1">
                            <a:latin typeface="Cambria Math"/>
                            <a:cs typeface="Times New Roman" pitchFamily="18" charset="0"/>
                          </a:rPr>
                        </m:ctrlPr>
                      </m:dPr>
                      <m:e>
                        <m:r>
                          <a:rPr lang="en-US" sz="1600" i="1">
                            <a:latin typeface="Cambria Math"/>
                            <a:cs typeface="Times New Roman" pitchFamily="18" charset="0"/>
                          </a:rPr>
                          <m:t>𝑘</m:t>
                        </m:r>
                        <m:r>
                          <a:rPr lang="en-US" sz="1600" i="1">
                            <a:latin typeface="Cambria Math"/>
                            <a:cs typeface="Times New Roman" pitchFamily="18" charset="0"/>
                          </a:rPr>
                          <m:t>=</m:t>
                        </m:r>
                        <m:r>
                          <a:rPr lang="en-US" sz="1600" i="1">
                            <a:latin typeface="Cambria Math"/>
                            <a:cs typeface="Times New Roman" pitchFamily="18" charset="0"/>
                          </a:rPr>
                          <m:t>𝐼</m:t>
                        </m:r>
                        <m:r>
                          <a:rPr lang="en-US" sz="1600" i="1">
                            <a:latin typeface="Cambria Math"/>
                            <a:cs typeface="Times New Roman" pitchFamily="18" charset="0"/>
                          </a:rPr>
                          <m:t>,</m:t>
                        </m:r>
                        <m:r>
                          <a:rPr lang="en-US" sz="1600" i="1">
                            <a:latin typeface="Cambria Math"/>
                            <a:cs typeface="Times New Roman" pitchFamily="18" charset="0"/>
                          </a:rPr>
                          <m:t>𝐼𝐼</m:t>
                        </m:r>
                        <m:r>
                          <a:rPr lang="en-US" sz="1600" i="1">
                            <a:latin typeface="Cambria Math"/>
                            <a:cs typeface="Times New Roman" pitchFamily="18" charset="0"/>
                          </a:rPr>
                          <m:t>,</m:t>
                        </m:r>
                        <m:r>
                          <a:rPr lang="en-US" sz="1600" i="1">
                            <a:latin typeface="Cambria Math"/>
                            <a:cs typeface="Times New Roman" pitchFamily="18" charset="0"/>
                          </a:rPr>
                          <m:t>𝐼𝐼𝐼</m:t>
                        </m:r>
                      </m:e>
                    </m:d>
                  </m:oMath>
                </a14:m>
                <a:r>
                  <a:rPr lang="en-US" sz="1600" dirty="0">
                    <a:latin typeface="Garamond" pitchFamily="18" charset="0"/>
                    <a:cs typeface="Times New Roman" pitchFamily="18" charset="0"/>
                  </a:rPr>
                  <a:t>.</a:t>
                </a:r>
              </a:p>
              <a:p>
                <a:pPr marL="0" indent="0" algn="just">
                  <a:buSzPct val="70000"/>
                </a:pPr>
                <a:endParaRPr lang="en-US" sz="1600" dirty="0">
                  <a:latin typeface="Garamond" pitchFamily="18" charset="0"/>
                  <a:cs typeface="Times New Roman" pitchFamily="18" charset="0"/>
                </a:endParaRPr>
              </a:p>
              <a:p>
                <a:pPr algn="just">
                  <a:buSzPct val="70000"/>
                  <a:buFontTx/>
                  <a:buBlip>
                    <a:blip r:embed="rId3"/>
                  </a:buBlip>
                </a:pPr>
                <a:r>
                  <a:rPr lang="en-US" sz="1600" dirty="0">
                    <a:latin typeface="Garamond" pitchFamily="18" charset="0"/>
                    <a:cs typeface="Times New Roman" pitchFamily="18" charset="0"/>
                  </a:rPr>
                  <a:t>Finally, the spin-orbit coupling term can be expressed as </a:t>
                </a:r>
              </a:p>
              <a:p>
                <a:pPr marL="0" indent="0" algn="just">
                  <a:buSzPct val="70000"/>
                  <a:buNone/>
                </a:pPr>
                <a:r>
                  <a:rPr lang="en-US" sz="1600" dirty="0">
                    <a:latin typeface="Garamond" pitchFamily="18" charset="0"/>
                    <a:cs typeface="Times New Roman" pitchFamily="18" charset="0"/>
                  </a:rPr>
                  <a:t>		</a:t>
                </a:r>
              </a:p>
              <a:p>
                <a:pPr marL="0" indent="0" algn="just">
                  <a:buSzPct val="70000"/>
                  <a:buNone/>
                </a:pPr>
                <a:r>
                  <a:rPr lang="en-US" sz="1600" dirty="0">
                    <a:latin typeface="Garamond" pitchFamily="18" charset="0"/>
                    <a:cs typeface="Times New Roman" pitchFamily="18" charset="0"/>
                  </a:rPr>
                  <a:t>		</a:t>
                </a:r>
                <a14:m>
                  <m:oMath xmlns:m="http://schemas.openxmlformats.org/officeDocument/2006/math">
                    <m:f>
                      <m:fPr>
                        <m:ctrlPr>
                          <a:rPr lang="en-US" sz="1800" i="1">
                            <a:latin typeface="Cambria Math"/>
                            <a:cs typeface="Times New Roman" pitchFamily="18" charset="0"/>
                          </a:rPr>
                        </m:ctrlPr>
                      </m:fPr>
                      <m:num>
                        <m:r>
                          <a:rPr lang="en-US" sz="1800" i="1">
                            <a:latin typeface="Cambria Math"/>
                            <a:ea typeface="Cambria Math"/>
                            <a:cs typeface="Times New Roman" pitchFamily="18" charset="0"/>
                          </a:rPr>
                          <m:t>𝜕</m:t>
                        </m:r>
                        <m:acc>
                          <m:accPr>
                            <m:chr m:val="̂"/>
                            <m:ctrlPr>
                              <a:rPr lang="en-US" sz="1800" i="1">
                                <a:latin typeface="Cambria Math"/>
                                <a:ea typeface="Cambria Math"/>
                                <a:cs typeface="Times New Roman" pitchFamily="18" charset="0"/>
                              </a:rPr>
                            </m:ctrlPr>
                          </m:accPr>
                          <m:e>
                            <m:r>
                              <a:rPr lang="en-US" sz="1800" i="1">
                                <a:latin typeface="Cambria Math"/>
                                <a:ea typeface="Cambria Math"/>
                                <a:cs typeface="Times New Roman" pitchFamily="18" charset="0"/>
                              </a:rPr>
                              <m:t>𝑛</m:t>
                            </m:r>
                          </m:e>
                        </m:acc>
                      </m:num>
                      <m:den>
                        <m:r>
                          <a:rPr lang="en-US" sz="1800" i="1">
                            <a:latin typeface="Cambria Math"/>
                            <a:ea typeface="Cambria Math"/>
                            <a:cs typeface="Times New Roman" pitchFamily="18" charset="0"/>
                          </a:rPr>
                          <m:t>𝜕𝛿</m:t>
                        </m:r>
                      </m:den>
                    </m:f>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𝑖</m:t>
                    </m:r>
                    <m:r>
                      <a:rPr lang="en-US" sz="1800" i="1">
                        <a:latin typeface="Cambria Math"/>
                        <a:ea typeface="Cambria Math"/>
                        <a:cs typeface="Times New Roman" pitchFamily="18" charset="0"/>
                      </a:rPr>
                      <m:t> </m:t>
                    </m:r>
                    <m:nary>
                      <m:naryPr>
                        <m:chr m:val="∑"/>
                        <m:supHide m:val="on"/>
                        <m:ctrlPr>
                          <a:rPr lang="en-US" sz="1800" i="1">
                            <a:latin typeface="Cambria Math"/>
                            <a:ea typeface="Cambria Math"/>
                            <a:cs typeface="Times New Roman" pitchFamily="18" charset="0"/>
                          </a:rPr>
                        </m:ctrlPr>
                      </m:naryPr>
                      <m:sub>
                        <m:r>
                          <m:rPr>
                            <m:brk m:alnAt="7"/>
                          </m:rP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𝐼𝐼𝐼</m:t>
                        </m:r>
                      </m:sub>
                      <m:sup/>
                      <m:e>
                        <m:d>
                          <m:dPr>
                            <m:begChr m:val="{"/>
                            <m:endChr m:val="}"/>
                            <m:ctrlPr>
                              <a:rPr lang="en-US" sz="1800" i="1">
                                <a:latin typeface="Cambria Math"/>
                                <a:ea typeface="Cambria Math"/>
                                <a:cs typeface="Times New Roman" pitchFamily="18" charset="0"/>
                              </a:rPr>
                            </m:ctrlPr>
                          </m:dPr>
                          <m:e>
                            <m:sSup>
                              <m:sSupPr>
                                <m:ctrlPr>
                                  <a:rPr lang="en-US" sz="1800" i="1">
                                    <a:latin typeface="Cambria Math"/>
                                    <a:ea typeface="Cambria Math"/>
                                    <a:cs typeface="Times New Roman" pitchFamily="18" charset="0"/>
                                  </a:rPr>
                                </m:ctrlPr>
                              </m:s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𝑣</m:t>
                                    </m:r>
                                  </m:e>
                                  <m:sub>
                                    <m: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5</m:t>
                                    </m:r>
                                  </m:sub>
                                </m:sSub>
                              </m:e>
                              <m:sup>
                                <m:r>
                                  <a:rPr lang="en-US" sz="1800" i="1">
                                    <a:latin typeface="Cambria Math"/>
                                    <a:ea typeface="Cambria Math"/>
                                    <a:cs typeface="Times New Roman" pitchFamily="18" charset="0"/>
                                  </a:rPr>
                                  <m:t>∗</m:t>
                                </m:r>
                              </m:sup>
                            </m:sSup>
                            <m:sSub>
                              <m:sSubPr>
                                <m:ctrlPr>
                                  <a:rPr lang="en-US" sz="1800" i="1">
                                    <a:latin typeface="Cambria Math"/>
                                    <a:ea typeface="Cambria Math"/>
                                    <a:cs typeface="Times New Roman" pitchFamily="18" charset="0"/>
                                  </a:rPr>
                                </m:ctrlPr>
                              </m:sSubPr>
                              <m:e>
                                <m:acc>
                                  <m:accPr>
                                    <m:chr m:val="⃑"/>
                                    <m:ctrlPr>
                                      <a:rPr lang="en-US" sz="1800" i="1">
                                        <a:latin typeface="Cambria Math"/>
                                        <a:ea typeface="Cambria Math"/>
                                        <a:cs typeface="Times New Roman" pitchFamily="18" charset="0"/>
                                      </a:rPr>
                                    </m:ctrlPr>
                                  </m:accPr>
                                  <m:e>
                                    <m:r>
                                      <a:rPr lang="en-US" sz="1800" i="1">
                                        <a:latin typeface="Cambria Math"/>
                                        <a:ea typeface="Cambria Math"/>
                                        <a:cs typeface="Times New Roman" pitchFamily="18" charset="0"/>
                                      </a:rPr>
                                      <m:t>𝑤</m:t>
                                    </m:r>
                                  </m:e>
                                </m:acc>
                              </m:e>
                              <m:sub>
                                <m:r>
                                  <a:rPr lang="en-US" sz="1800" i="1">
                                    <a:latin typeface="Cambria Math"/>
                                    <a:ea typeface="Cambria Math"/>
                                    <a:cs typeface="Times New Roman" pitchFamily="18" charset="0"/>
                                  </a:rPr>
                                  <m:t>𝑘</m:t>
                                </m:r>
                              </m:sub>
                            </m:sSub>
                            <m:r>
                              <a:rPr lang="en-US" sz="1800" i="1">
                                <a:latin typeface="Cambria Math"/>
                                <a:ea typeface="Cambria Math"/>
                                <a:cs typeface="Times New Roman" pitchFamily="18" charset="0"/>
                              </a:rPr>
                              <m:t>−</m:t>
                            </m:r>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𝑣</m:t>
                                </m:r>
                              </m:e>
                              <m:sub>
                                <m: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5</m:t>
                                </m:r>
                              </m:sub>
                            </m:sSub>
                            <m:sSup>
                              <m:sSupPr>
                                <m:ctrlPr>
                                  <a:rPr lang="en-US" sz="1800" i="1">
                                    <a:latin typeface="Cambria Math"/>
                                    <a:ea typeface="Cambria Math"/>
                                    <a:cs typeface="Times New Roman" pitchFamily="18" charset="0"/>
                                  </a:rPr>
                                </m:ctrlPr>
                              </m:sSupPr>
                              <m:e>
                                <m:sSub>
                                  <m:sSubPr>
                                    <m:ctrlPr>
                                      <a:rPr lang="en-US" sz="1800" i="1">
                                        <a:latin typeface="Cambria Math"/>
                                        <a:ea typeface="Cambria Math"/>
                                        <a:cs typeface="Times New Roman" pitchFamily="18" charset="0"/>
                                      </a:rPr>
                                    </m:ctrlPr>
                                  </m:sSubPr>
                                  <m:e>
                                    <m:acc>
                                      <m:accPr>
                                        <m:chr m:val="⃑"/>
                                        <m:ctrlPr>
                                          <a:rPr lang="en-US" sz="1800" i="1">
                                            <a:latin typeface="Cambria Math"/>
                                            <a:ea typeface="Cambria Math"/>
                                            <a:cs typeface="Times New Roman" pitchFamily="18" charset="0"/>
                                          </a:rPr>
                                        </m:ctrlPr>
                                      </m:accPr>
                                      <m:e>
                                        <m:r>
                                          <a:rPr lang="en-US" sz="1800" i="1">
                                            <a:latin typeface="Cambria Math"/>
                                            <a:ea typeface="Cambria Math"/>
                                            <a:cs typeface="Times New Roman" pitchFamily="18" charset="0"/>
                                          </a:rPr>
                                          <m:t>𝑤</m:t>
                                        </m:r>
                                      </m:e>
                                    </m:acc>
                                  </m:e>
                                  <m:sub>
                                    <m:r>
                                      <a:rPr lang="en-US" sz="1800" i="1">
                                        <a:latin typeface="Cambria Math"/>
                                        <a:ea typeface="Cambria Math"/>
                                        <a:cs typeface="Times New Roman" pitchFamily="18" charset="0"/>
                                      </a:rPr>
                                      <m:t>𝑘</m:t>
                                    </m:r>
                                  </m:sub>
                                </m:sSub>
                              </m:e>
                              <m:sup>
                                <m:r>
                                  <a:rPr lang="en-US" sz="1800" i="1">
                                    <a:latin typeface="Cambria Math"/>
                                    <a:ea typeface="Cambria Math"/>
                                    <a:cs typeface="Times New Roman" pitchFamily="18" charset="0"/>
                                  </a:rPr>
                                  <m:t>∗</m:t>
                                </m:r>
                              </m:sup>
                            </m:sSup>
                          </m:e>
                        </m:d>
                      </m:e>
                    </m:nary>
                    <m:r>
                      <a:rPr lang="en-US" sz="1800" i="1">
                        <a:latin typeface="Cambria Math"/>
                        <a:ea typeface="Cambria Math"/>
                        <a:cs typeface="Times New Roman" pitchFamily="18" charset="0"/>
                      </a:rPr>
                      <m:t>=−2</m:t>
                    </m:r>
                    <m:r>
                      <a:rPr lang="en-US" sz="1800">
                        <a:latin typeface="Cambria Math"/>
                        <a:ea typeface="Cambria Math"/>
                        <a:cs typeface="Times New Roman" pitchFamily="18" charset="0"/>
                      </a:rPr>
                      <m:t> </m:t>
                    </m:r>
                    <m:r>
                      <m:rPr>
                        <m:sty m:val="p"/>
                      </m:rPr>
                      <a:rPr lang="en-US" sz="1800">
                        <a:latin typeface="Cambria Math"/>
                        <a:ea typeface="Cambria Math"/>
                        <a:cs typeface="Times New Roman" pitchFamily="18" charset="0"/>
                      </a:rPr>
                      <m:t>Im</m:t>
                    </m:r>
                    <m:nary>
                      <m:naryPr>
                        <m:chr m:val="∑"/>
                        <m:supHide m:val="on"/>
                        <m:ctrlPr>
                          <a:rPr lang="en-US" sz="1800" i="1">
                            <a:latin typeface="Cambria Math"/>
                            <a:ea typeface="Cambria Math"/>
                            <a:cs typeface="Times New Roman" pitchFamily="18" charset="0"/>
                          </a:rPr>
                        </m:ctrlPr>
                      </m:naryPr>
                      <m:sub>
                        <m:r>
                          <m:rPr>
                            <m:brk m:alnAt="7"/>
                          </m:rP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𝐼𝐼𝐼</m:t>
                        </m:r>
                      </m:sub>
                      <m:sup/>
                      <m:e>
                        <m:sSup>
                          <m:sSupPr>
                            <m:ctrlPr>
                              <a:rPr lang="en-US" sz="1800" i="1">
                                <a:latin typeface="Cambria Math"/>
                                <a:ea typeface="Cambria Math"/>
                                <a:cs typeface="Times New Roman" pitchFamily="18" charset="0"/>
                              </a:rPr>
                            </m:ctrlPr>
                          </m:s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𝑣</m:t>
                                </m:r>
                              </m:e>
                              <m:sub>
                                <m: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5</m:t>
                                </m:r>
                              </m:sub>
                            </m:sSub>
                          </m:e>
                          <m:sup>
                            <m:r>
                              <a:rPr lang="en-US" sz="1800" i="1">
                                <a:latin typeface="Cambria Math"/>
                                <a:ea typeface="Cambria Math"/>
                                <a:cs typeface="Times New Roman" pitchFamily="18" charset="0"/>
                              </a:rPr>
                              <m:t>∗</m:t>
                            </m:r>
                          </m:sup>
                        </m:sSup>
                        <m:sSub>
                          <m:sSubPr>
                            <m:ctrlPr>
                              <a:rPr lang="en-US" sz="1800" i="1">
                                <a:latin typeface="Cambria Math"/>
                                <a:ea typeface="Cambria Math"/>
                                <a:cs typeface="Times New Roman" pitchFamily="18" charset="0"/>
                              </a:rPr>
                            </m:ctrlPr>
                          </m:sSubPr>
                          <m:e>
                            <m:acc>
                              <m:accPr>
                                <m:chr m:val="⃑"/>
                                <m:ctrlPr>
                                  <a:rPr lang="en-US" sz="1800" i="1">
                                    <a:latin typeface="Cambria Math"/>
                                    <a:ea typeface="Cambria Math"/>
                                    <a:cs typeface="Times New Roman" pitchFamily="18" charset="0"/>
                                  </a:rPr>
                                </m:ctrlPr>
                              </m:accPr>
                              <m:e>
                                <m:r>
                                  <a:rPr lang="en-US" sz="1800" i="1">
                                    <a:latin typeface="Cambria Math"/>
                                    <a:ea typeface="Cambria Math"/>
                                    <a:cs typeface="Times New Roman" pitchFamily="18" charset="0"/>
                                  </a:rPr>
                                  <m:t>𝑤</m:t>
                                </m:r>
                              </m:e>
                            </m:acc>
                          </m:e>
                          <m:sub>
                            <m:r>
                              <a:rPr lang="en-US" sz="1800" i="1">
                                <a:latin typeface="Cambria Math"/>
                                <a:ea typeface="Cambria Math"/>
                                <a:cs typeface="Times New Roman" pitchFamily="18" charset="0"/>
                              </a:rPr>
                              <m:t>𝑘</m:t>
                            </m:r>
                          </m:sub>
                        </m:sSub>
                      </m:e>
                    </m:nary>
                  </m:oMath>
                </a14:m>
                <a:endParaRPr lang="en-US" sz="1800" dirty="0">
                  <a:latin typeface="Garamond" pitchFamily="18" charset="0"/>
                  <a:cs typeface="Times New Roman" pitchFamily="18" charset="0"/>
                </a:endParaRPr>
              </a:p>
              <a:p>
                <a:pPr marL="0" indent="0" algn="just">
                  <a:buSzPct val="70000"/>
                </a:pPr>
                <a:endParaRPr lang="en-US" sz="1800" dirty="0">
                  <a:latin typeface="Garamond" pitchFamily="18" charset="0"/>
                  <a:cs typeface="Times New Roman" pitchFamily="18" charset="0"/>
                </a:endParaRPr>
              </a:p>
              <a:p>
                <a:pPr marL="0" indent="0">
                  <a:buSzPct val="70000"/>
                  <a:buNone/>
                </a:pPr>
                <a:r>
                  <a:rPr lang="en-US" sz="1800" dirty="0">
                    <a:latin typeface="Garamond" pitchFamily="18" charset="0"/>
                    <a:cs typeface="Times New Roman" pitchFamily="18" charset="0"/>
                  </a:rPr>
                  <a:t>		</a:t>
                </a:r>
                <a14:m>
                  <m:oMath xmlns:m="http://schemas.openxmlformats.org/officeDocument/2006/math">
                    <m:sSup>
                      <m:sSupPr>
                        <m:ctrlPr>
                          <a:rPr lang="en-US" sz="1800" i="1">
                            <a:latin typeface="Cambria Math"/>
                            <a:cs typeface="Times New Roman" pitchFamily="18" charset="0"/>
                          </a:rPr>
                        </m:ctrlPr>
                      </m:sSupPr>
                      <m:e>
                        <m:r>
                          <a:rPr lang="en-US" sz="1800" i="1">
                            <a:latin typeface="Cambria Math"/>
                            <a:cs typeface="Times New Roman" pitchFamily="18" charset="0"/>
                          </a:rPr>
                          <m:t>(</m:t>
                        </m:r>
                        <m:f>
                          <m:fPr>
                            <m:ctrlPr>
                              <a:rPr lang="en-US" sz="1800" i="1">
                                <a:latin typeface="Cambria Math"/>
                                <a:cs typeface="Times New Roman" pitchFamily="18" charset="0"/>
                              </a:rPr>
                            </m:ctrlPr>
                          </m:fPr>
                          <m:num>
                            <m:r>
                              <a:rPr lang="en-US" sz="1800" i="1">
                                <a:latin typeface="Cambria Math"/>
                                <a:ea typeface="Cambria Math"/>
                                <a:cs typeface="Times New Roman" pitchFamily="18" charset="0"/>
                              </a:rPr>
                              <m:t>𝜕</m:t>
                            </m:r>
                            <m:acc>
                              <m:accPr>
                                <m:chr m:val="̂"/>
                                <m:ctrlPr>
                                  <a:rPr lang="en-US" sz="1800" i="1">
                                    <a:latin typeface="Cambria Math"/>
                                    <a:ea typeface="Cambria Math"/>
                                    <a:cs typeface="Times New Roman" pitchFamily="18" charset="0"/>
                                  </a:rPr>
                                </m:ctrlPr>
                              </m:accPr>
                              <m:e>
                                <m:r>
                                  <a:rPr lang="en-US" sz="1800" i="1">
                                    <a:latin typeface="Cambria Math"/>
                                    <a:ea typeface="Cambria Math"/>
                                    <a:cs typeface="Times New Roman" pitchFamily="18" charset="0"/>
                                  </a:rPr>
                                  <m:t>𝑛</m:t>
                                </m:r>
                              </m:e>
                            </m:acc>
                          </m:num>
                          <m:den>
                            <m:r>
                              <a:rPr lang="en-US" sz="1800" i="1">
                                <a:latin typeface="Cambria Math"/>
                                <a:ea typeface="Cambria Math"/>
                                <a:cs typeface="Times New Roman" pitchFamily="18" charset="0"/>
                              </a:rPr>
                              <m:t>𝜕𝛿</m:t>
                            </m:r>
                          </m:den>
                        </m:f>
                        <m:r>
                          <a:rPr lang="en-US" sz="1800" i="1">
                            <a:latin typeface="Cambria Math"/>
                            <a:cs typeface="Times New Roman" pitchFamily="18" charset="0"/>
                          </a:rPr>
                          <m:t>)</m:t>
                        </m:r>
                      </m:e>
                      <m:sup>
                        <m:r>
                          <a:rPr lang="en-US" sz="1800" i="1">
                            <a:latin typeface="Cambria Math"/>
                            <a:cs typeface="Times New Roman" pitchFamily="18" charset="0"/>
                          </a:rPr>
                          <m:t>2</m:t>
                        </m:r>
                      </m:sup>
                    </m:sSup>
                    <m:r>
                      <a:rPr lang="en-US" sz="1800" i="1">
                        <a:latin typeface="Cambria Math"/>
                        <a:cs typeface="Times New Roman" pitchFamily="18" charset="0"/>
                      </a:rPr>
                      <m:t>=4</m:t>
                    </m:r>
                    <m:nary>
                      <m:naryPr>
                        <m:chr m:val="∑"/>
                        <m:ctrlPr>
                          <a:rPr lang="en-US" sz="1800" i="1">
                            <a:latin typeface="Cambria Math"/>
                            <a:cs typeface="Times New Roman" pitchFamily="18" charset="0"/>
                          </a:rPr>
                        </m:ctrlPr>
                      </m:naryPr>
                      <m:sub>
                        <m:r>
                          <m:rPr>
                            <m:brk m:alnAt="23"/>
                          </m:rPr>
                          <a:rPr lang="en-US" sz="1800" i="1">
                            <a:latin typeface="Cambria Math"/>
                            <a:ea typeface="Cambria Math"/>
                            <a:cs typeface="Times New Roman" pitchFamily="18" charset="0"/>
                          </a:rPr>
                          <m:t>𝜇</m:t>
                        </m:r>
                        <m:r>
                          <a:rPr lang="en-US" sz="1800" i="1">
                            <a:latin typeface="Cambria Math"/>
                            <a:ea typeface="Cambria Math"/>
                            <a:cs typeface="Times New Roman" pitchFamily="18" charset="0"/>
                          </a:rPr>
                          <m:t>=1</m:t>
                        </m:r>
                      </m:sub>
                      <m:sup>
                        <m:r>
                          <a:rPr lang="en-US" sz="1800" i="1">
                            <a:latin typeface="Cambria Math"/>
                            <a:cs typeface="Times New Roman" pitchFamily="18" charset="0"/>
                          </a:rPr>
                          <m:t>2</m:t>
                        </m:r>
                      </m:sup>
                      <m:e>
                        <m:sSup>
                          <m:sSupPr>
                            <m:ctrlPr>
                              <a:rPr lang="en-US" sz="1800" i="1">
                                <a:latin typeface="Cambria Math"/>
                                <a:cs typeface="Times New Roman" pitchFamily="18" charset="0"/>
                              </a:rPr>
                            </m:ctrlPr>
                          </m:sSupPr>
                          <m:e>
                            <m:r>
                              <a:rPr lang="en-US" sz="1800" i="1">
                                <a:latin typeface="Cambria Math"/>
                                <a:cs typeface="Times New Roman" pitchFamily="18" charset="0"/>
                              </a:rPr>
                              <m:t>(</m:t>
                            </m:r>
                            <m:r>
                              <m:rPr>
                                <m:sty m:val="p"/>
                              </m:rPr>
                              <a:rPr lang="en-US" sz="1800">
                                <a:latin typeface="Cambria Math"/>
                                <a:ea typeface="Cambria Math"/>
                                <a:cs typeface="Times New Roman" pitchFamily="18" charset="0"/>
                              </a:rPr>
                              <m:t>Im</m:t>
                            </m:r>
                            <m:nary>
                              <m:naryPr>
                                <m:chr m:val="∑"/>
                                <m:supHide m:val="on"/>
                                <m:ctrlPr>
                                  <a:rPr lang="en-US" sz="1800" i="1">
                                    <a:latin typeface="Cambria Math"/>
                                    <a:ea typeface="Cambria Math"/>
                                    <a:cs typeface="Times New Roman" pitchFamily="18" charset="0"/>
                                  </a:rPr>
                                </m:ctrlPr>
                              </m:naryPr>
                              <m:sub>
                                <m:r>
                                  <m:rPr>
                                    <m:brk m:alnAt="7"/>
                                  </m:rP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m:t>
                                </m:r>
                                <m:r>
                                  <a:rPr lang="en-US" sz="1800" i="1">
                                    <a:latin typeface="Cambria Math"/>
                                    <a:ea typeface="Cambria Math"/>
                                    <a:cs typeface="Times New Roman" pitchFamily="18" charset="0"/>
                                  </a:rPr>
                                  <m:t>,</m:t>
                                </m:r>
                                <m:r>
                                  <a:rPr lang="en-US" sz="1800" i="1">
                                    <a:latin typeface="Cambria Math"/>
                                    <a:ea typeface="Cambria Math"/>
                                    <a:cs typeface="Times New Roman" pitchFamily="18" charset="0"/>
                                  </a:rPr>
                                  <m:t>𝐼𝐼𝐼</m:t>
                                </m:r>
                              </m:sub>
                              <m:sup/>
                              <m:e>
                                <m:sSup>
                                  <m:sSupPr>
                                    <m:ctrlPr>
                                      <a:rPr lang="en-US" sz="1800" i="1">
                                        <a:latin typeface="Cambria Math"/>
                                        <a:ea typeface="Cambria Math"/>
                                        <a:cs typeface="Times New Roman" pitchFamily="18" charset="0"/>
                                      </a:rPr>
                                    </m:ctrlPr>
                                  </m:sSupPr>
                                  <m:e>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𝑣</m:t>
                                        </m:r>
                                      </m:e>
                                      <m:sub>
                                        <m: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5</m:t>
                                        </m:r>
                                      </m:sub>
                                    </m:sSub>
                                  </m:e>
                                  <m:sup>
                                    <m:r>
                                      <a:rPr lang="en-US" sz="1800" i="1">
                                        <a:latin typeface="Cambria Math"/>
                                        <a:ea typeface="Cambria Math"/>
                                        <a:cs typeface="Times New Roman" pitchFamily="18" charset="0"/>
                                      </a:rPr>
                                      <m:t>∗</m:t>
                                    </m:r>
                                  </m:sup>
                                </m:sSup>
                                <m:sSub>
                                  <m:sSubPr>
                                    <m:ctrlPr>
                                      <a:rPr lang="en-US" sz="1800" i="1">
                                        <a:latin typeface="Cambria Math"/>
                                        <a:ea typeface="Cambria Math"/>
                                        <a:cs typeface="Times New Roman" pitchFamily="18" charset="0"/>
                                      </a:rPr>
                                    </m:ctrlPr>
                                  </m:sSubPr>
                                  <m:e>
                                    <m:r>
                                      <a:rPr lang="en-US" sz="1800" i="1">
                                        <a:latin typeface="Cambria Math"/>
                                        <a:ea typeface="Cambria Math"/>
                                        <a:cs typeface="Times New Roman" pitchFamily="18" charset="0"/>
                                      </a:rPr>
                                      <m:t>𝑤</m:t>
                                    </m:r>
                                  </m:e>
                                  <m:sub>
                                    <m:r>
                                      <a:rPr lang="en-US" sz="1800" i="1">
                                        <a:latin typeface="Cambria Math"/>
                                        <a:ea typeface="Cambria Math"/>
                                        <a:cs typeface="Times New Roman" pitchFamily="18" charset="0"/>
                                      </a:rPr>
                                      <m:t>𝑘</m:t>
                                    </m:r>
                                    <m:r>
                                      <a:rPr lang="en-US" sz="1800" i="1">
                                        <a:latin typeface="Cambria Math"/>
                                        <a:ea typeface="Cambria Math"/>
                                        <a:cs typeface="Times New Roman" pitchFamily="18" charset="0"/>
                                      </a:rPr>
                                      <m:t>𝜇</m:t>
                                    </m:r>
                                  </m:sub>
                                </m:sSub>
                              </m:e>
                            </m:nary>
                            <m:r>
                              <a:rPr lang="en-US" sz="1800" i="1">
                                <a:latin typeface="Cambria Math"/>
                                <a:cs typeface="Times New Roman" pitchFamily="18" charset="0"/>
                              </a:rPr>
                              <m:t>)</m:t>
                            </m:r>
                          </m:e>
                          <m:sup>
                            <m:r>
                              <a:rPr lang="en-US" sz="1800" i="1">
                                <a:latin typeface="Cambria Math"/>
                                <a:cs typeface="Times New Roman" pitchFamily="18" charset="0"/>
                              </a:rPr>
                              <m:t>2</m:t>
                            </m:r>
                          </m:sup>
                        </m:sSup>
                      </m:e>
                    </m:nary>
                  </m:oMath>
                </a14:m>
                <a:endParaRPr lang="en-US" sz="1800" dirty="0">
                  <a:latin typeface="Garamond" pitchFamily="18" charset="0"/>
                  <a:cs typeface="Times New Roman" pitchFamily="18" charset="0"/>
                </a:endParaRPr>
              </a:p>
              <a:p>
                <a:pPr marL="0" indent="0" algn="just">
                  <a:buSzPct val="70000"/>
                </a:pPr>
                <a:endParaRPr lang="en-US" sz="1600" dirty="0">
                  <a:latin typeface="Garamond" pitchFamily="18" charset="0"/>
                  <a:cs typeface="Times New Roman" pitchFamily="18" charset="0"/>
                </a:endParaRPr>
              </a:p>
              <a:p>
                <a:pPr algn="just">
                  <a:buSzPct val="70000"/>
                  <a:buFontTx/>
                  <a:buBlip>
                    <a:blip r:embed="rId3"/>
                  </a:buBlip>
                </a:pPr>
                <a:r>
                  <a:rPr lang="en-US" sz="1600" dirty="0">
                    <a:latin typeface="Garamond" pitchFamily="18" charset="0"/>
                    <a:cs typeface="Times New Roman" pitchFamily="18" charset="0"/>
                  </a:rPr>
                  <a:t>This is the spin-orbit coupling function used in the code </a:t>
                </a:r>
                <a:r>
                  <a:rPr lang="en-US" sz="1600" dirty="0" smtClean="0">
                    <a:latin typeface="Garamond" pitchFamily="18" charset="0"/>
                    <a:cs typeface="Times New Roman" pitchFamily="18" charset="0"/>
                  </a:rPr>
                  <a:t>SLICK (created and developed by Prof. A.W. Chao and Prof. D.P. Barber) </a:t>
                </a:r>
                <a:r>
                  <a:rPr lang="en-US" sz="1600" dirty="0">
                    <a:latin typeface="Garamond" pitchFamily="18" charset="0"/>
                    <a:cs typeface="Times New Roman" pitchFamily="18" charset="0"/>
                  </a:rPr>
                  <a:t>to calculate the equilibrium polarization and depolarization </a:t>
                </a:r>
                <a:r>
                  <a:rPr lang="en-US" sz="1600" dirty="0" smtClean="0">
                    <a:latin typeface="Garamond" pitchFamily="18" charset="0"/>
                    <a:cs typeface="Times New Roman" pitchFamily="18" charset="0"/>
                  </a:rPr>
                  <a:t>time under the linear orbit and spin approximation.</a:t>
                </a:r>
                <a:endParaRPr lang="en-US" sz="1600" i="1" dirty="0">
                  <a:latin typeface="Garamond"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50068"/>
                <a:ext cx="8229600" cy="5604798"/>
              </a:xfrm>
              <a:blipFill rotWithShape="1">
                <a:blip r:embed="rId4"/>
                <a:stretch>
                  <a:fillRect t="-217" r="-370"/>
                </a:stretch>
              </a:blipFill>
            </p:spPr>
            <p:txBody>
              <a:bodyPr/>
              <a:lstStyle/>
              <a:p>
                <a:r>
                  <a:rPr lang="en-US">
                    <a:noFill/>
                  </a:rPr>
                  <a:t> </a:t>
                </a:r>
              </a:p>
            </p:txBody>
          </p:sp>
        </mc:Fallback>
      </mc:AlternateContent>
      <p:sp>
        <p:nvSpPr>
          <p:cNvPr id="4" name="Footer Placeholder 3"/>
          <p:cNvSpPr>
            <a:spLocks noGrp="1"/>
          </p:cNvSpPr>
          <p:nvPr>
            <p:ph type="ftr" sz="quarter" idx="3"/>
          </p:nvPr>
        </p:nvSpPr>
        <p:spPr>
          <a:xfrm>
            <a:off x="1943105" y="6444486"/>
            <a:ext cx="5275385" cy="365125"/>
          </a:xfrm>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a:xfrm>
            <a:off x="7851530" y="6444486"/>
            <a:ext cx="835269" cy="365125"/>
          </a:xfrm>
        </p:spPr>
        <p:txBody>
          <a:bodyPr/>
          <a:lstStyle/>
          <a:p>
            <a:fld id="{54B5F37A-C7D1-8D46-9718-40E9CA655D5B}" type="slidenum">
              <a:rPr lang="en-US" smtClean="0">
                <a:solidFill>
                  <a:prstClr val="black">
                    <a:tint val="75000"/>
                  </a:prstClr>
                </a:solidFill>
              </a:rPr>
              <a:pPr/>
              <a:t>21</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133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Electron Injection And </a:t>
            </a:r>
            <a:r>
              <a:rPr lang="en-US" sz="3200" b="1" dirty="0" err="1" smtClean="0">
                <a:latin typeface="Garamond" pitchFamily="18" charset="0"/>
                <a:cs typeface="Times New Roman" pitchFamily="18" charset="0"/>
              </a:rPr>
              <a:t>Polarimetry</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22</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3326945"/>
            <a:ext cx="76200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0775" y="761282"/>
            <a:ext cx="436245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941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General Information Of Helical Dipole</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23</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44325" y="921325"/>
            <a:ext cx="8236529" cy="1815882"/>
            <a:chOff x="396825" y="3124200"/>
            <a:chExt cx="8236529" cy="1815882"/>
          </a:xfrm>
        </p:grpSpPr>
        <p:sp>
          <p:nvSpPr>
            <p:cNvPr id="9" name="TextBox 1"/>
            <p:cNvSpPr txBox="1">
              <a:spLocks noChangeArrowheads="1"/>
            </p:cNvSpPr>
            <p:nvPr/>
          </p:nvSpPr>
          <p:spPr bwMode="auto">
            <a:xfrm>
              <a:off x="396825" y="3124200"/>
              <a:ext cx="823652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buSzPct val="70000"/>
                <a:buFontTx/>
                <a:buBlip>
                  <a:blip r:embed="rId3"/>
                </a:buBlip>
              </a:pPr>
              <a:r>
                <a:rPr lang="en-US" sz="1600" dirty="0" smtClean="0">
                  <a:latin typeface="Garamond" pitchFamily="18" charset="0"/>
                  <a:cs typeface="Times New Roman" pitchFamily="18" charset="0"/>
                </a:rPr>
                <a:t>The trajectories in the helical magnet                                       is determined by the equations</a:t>
              </a:r>
            </a:p>
            <a:p>
              <a:pPr algn="just">
                <a:buSzPct val="70000"/>
                <a:buFontTx/>
                <a:buBlip>
                  <a:blip r:embed="rId3"/>
                </a:buBlip>
              </a:pPr>
              <a:endParaRPr lang="en-US" sz="1600" dirty="0">
                <a:latin typeface="Garamond" pitchFamily="18" charset="0"/>
                <a:cs typeface="Times New Roman" pitchFamily="18" charset="0"/>
              </a:endParaRPr>
            </a:p>
            <a:p>
              <a:pPr marL="0" indent="0" algn="just">
                <a:buSzPct val="70000"/>
              </a:pPr>
              <a:r>
                <a:rPr lang="en-US" sz="1600" dirty="0" smtClean="0">
                  <a:latin typeface="Garamond" pitchFamily="18" charset="0"/>
                  <a:cs typeface="Times New Roman" pitchFamily="18" charset="0"/>
                </a:rPr>
                <a:t>                                                         ,                                     ,                         .</a:t>
              </a:r>
            </a:p>
            <a:p>
              <a:pPr marL="0" indent="0" algn="just">
                <a:buSzPct val="70000"/>
              </a:pPr>
              <a:r>
                <a:rPr lang="en-US" sz="1600" dirty="0" smtClean="0">
                  <a:latin typeface="Garamond" pitchFamily="18" charset="0"/>
                  <a:cs typeface="Times New Roman" pitchFamily="18" charset="0"/>
                </a:rPr>
                <a:t>       The solutions of orbits are </a:t>
              </a:r>
            </a:p>
            <a:p>
              <a:pPr marL="0" indent="0" algn="just">
                <a:buSzPct val="70000"/>
              </a:pPr>
              <a:r>
                <a:rPr lang="en-US" sz="1600" dirty="0" smtClean="0">
                  <a:latin typeface="Garamond" pitchFamily="18" charset="0"/>
                  <a:cs typeface="Times New Roman" pitchFamily="18" charset="0"/>
                </a:rPr>
                <a:t>                                                               ,                                    ,                   ,</a:t>
              </a:r>
            </a:p>
            <a:p>
              <a:pPr marL="0" indent="0" algn="just">
                <a:buSzPct val="70000"/>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a:t>
              </a:r>
            </a:p>
            <a:p>
              <a:pPr marL="0" indent="0" algn="just">
                <a:buSzPct val="70000"/>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where                   is the amplitude of the particle orbit in a helical magnet.</a:t>
              </a:r>
              <a:endParaRPr lang="en-US" sz="1600" dirty="0">
                <a:latin typeface="Garamond" pitchFamily="18" charset="0"/>
                <a:cs typeface="Times New Roman" pitchFamily="18" charset="0"/>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825" y="3178655"/>
              <a:ext cx="18859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638" y="3462667"/>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463776"/>
              <a:ext cx="11926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535542"/>
              <a:ext cx="437321"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4342" y="4180367"/>
              <a:ext cx="1656471"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1400" y="4191000"/>
              <a:ext cx="1614268"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4267200"/>
              <a:ext cx="41148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8000" y="4662818"/>
              <a:ext cx="8572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17"/>
          <p:cNvGrpSpPr/>
          <p:nvPr/>
        </p:nvGrpSpPr>
        <p:grpSpPr>
          <a:xfrm>
            <a:off x="468075" y="2880750"/>
            <a:ext cx="8200903" cy="1585201"/>
            <a:chOff x="444325" y="4841471"/>
            <a:chExt cx="8200903" cy="1585201"/>
          </a:xfrm>
        </p:grpSpPr>
        <p:sp>
          <p:nvSpPr>
            <p:cNvPr id="19" name="TextBox 1"/>
            <p:cNvSpPr txBox="1">
              <a:spLocks noChangeArrowheads="1"/>
            </p:cNvSpPr>
            <p:nvPr/>
          </p:nvSpPr>
          <p:spPr bwMode="auto">
            <a:xfrm>
              <a:off x="444325" y="4841471"/>
              <a:ext cx="82009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buSzPct val="70000"/>
                <a:buFontTx/>
                <a:buBlip>
                  <a:blip r:embed="rId3"/>
                </a:buBlip>
              </a:pPr>
              <a:r>
                <a:rPr lang="en-US" sz="1600" dirty="0" smtClean="0">
                  <a:latin typeface="Garamond" pitchFamily="18" charset="0"/>
                  <a:cs typeface="Times New Roman" pitchFamily="18" charset="0"/>
                </a:rPr>
                <a:t>The curvatures of the orbits in the horizontal, vertical and longitudinal direction are</a:t>
              </a:r>
              <a:endParaRPr lang="en-US" sz="1600" dirty="0">
                <a:latin typeface="Garamond" pitchFamily="18" charset="0"/>
                <a:cs typeface="Times New Roman" pitchFamily="18" charset="0"/>
              </a:endParaRPr>
            </a:p>
            <a:p>
              <a:pPr marL="0" indent="0" algn="just">
                <a:buSzPct val="70000"/>
              </a:pPr>
              <a:r>
                <a:rPr lang="en-US" sz="1600" dirty="0" smtClean="0">
                  <a:latin typeface="Garamond" pitchFamily="18" charset="0"/>
                  <a:cs typeface="Times New Roman" pitchFamily="18" charset="0"/>
                </a:rPr>
                <a:t>                                                         ,                              ,                         .</a:t>
              </a:r>
            </a:p>
            <a:p>
              <a:pPr marL="0" indent="0" algn="just">
                <a:buSzPct val="70000"/>
              </a:pPr>
              <a:endParaRPr lang="en-US" sz="1600" dirty="0" smtClean="0">
                <a:latin typeface="Garamond" pitchFamily="18" charset="0"/>
                <a:cs typeface="Times New Roman" pitchFamily="18" charset="0"/>
              </a:endParaRPr>
            </a:p>
            <a:p>
              <a:pPr marL="0" indent="0" algn="just">
                <a:buSzPct val="70000"/>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The 3D curvature can be calculated through</a:t>
              </a:r>
            </a:p>
          </p:txBody>
        </p:sp>
        <p:pic>
          <p:nvPicPr>
            <p:cNvPr id="2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4392" y="5181600"/>
              <a:ext cx="527538"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5562" y="5181600"/>
              <a:ext cx="519249"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8575" y="5257800"/>
              <a:ext cx="41148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5878032"/>
              <a:ext cx="340570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up 23"/>
          <p:cNvGrpSpPr/>
          <p:nvPr/>
        </p:nvGrpSpPr>
        <p:grpSpPr>
          <a:xfrm>
            <a:off x="468076" y="4587825"/>
            <a:ext cx="8450296" cy="1569660"/>
            <a:chOff x="432451" y="731325"/>
            <a:chExt cx="8450296" cy="1569660"/>
          </a:xfrm>
        </p:grpSpPr>
        <p:sp>
          <p:nvSpPr>
            <p:cNvPr id="25" name="TextBox 1"/>
            <p:cNvSpPr txBox="1">
              <a:spLocks noChangeArrowheads="1"/>
            </p:cNvSpPr>
            <p:nvPr/>
          </p:nvSpPr>
          <p:spPr bwMode="auto">
            <a:xfrm>
              <a:off x="432451" y="731325"/>
              <a:ext cx="84502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buSzPct val="70000"/>
                <a:buFontTx/>
                <a:buBlip>
                  <a:blip r:embed="rId3"/>
                </a:buBlip>
              </a:pPr>
              <a:r>
                <a:rPr lang="en-US" sz="1600" dirty="0" smtClean="0">
                  <a:latin typeface="Garamond" pitchFamily="18" charset="0"/>
                  <a:cs typeface="Times New Roman" pitchFamily="18" charset="0"/>
                </a:rPr>
                <a:t>The integral of helical field:</a:t>
              </a:r>
            </a:p>
            <a:p>
              <a:pPr marL="0" indent="0" algn="just">
                <a:buSzPct val="70000"/>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from Dr. </a:t>
              </a:r>
              <a:r>
                <a:rPr lang="en-US" sz="1600" dirty="0" err="1" smtClean="0">
                  <a:latin typeface="Garamond" pitchFamily="18" charset="0"/>
                  <a:cs typeface="Times New Roman" pitchFamily="18" charset="0"/>
                </a:rPr>
                <a:t>Kondratenko’s</a:t>
              </a:r>
              <a:r>
                <a:rPr lang="en-US" sz="1600" dirty="0" smtClean="0">
                  <a:latin typeface="Garamond" pitchFamily="18" charset="0"/>
                  <a:cs typeface="Times New Roman" pitchFamily="18" charset="0"/>
                </a:rPr>
                <a:t> thesis for protons </a:t>
              </a:r>
            </a:p>
            <a:p>
              <a:pPr marL="0" indent="0" algn="just">
                <a:buSzPct val="70000"/>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a:t>
              </a:r>
            </a:p>
            <a:p>
              <a:pPr marL="0" indent="0" algn="just">
                <a:buSzPct val="70000"/>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we can obtain for electrons</a:t>
              </a:r>
            </a:p>
            <a:p>
              <a:pPr marL="0" indent="0" algn="just">
                <a:buSzPct val="70000"/>
              </a:pPr>
              <a:endParaRPr lang="en-US" sz="1600" dirty="0" smtClean="0">
                <a:latin typeface="Garamond" pitchFamily="18" charset="0"/>
                <a:cs typeface="Times New Roman" pitchFamily="18" charset="0"/>
              </a:endParaRPr>
            </a:p>
            <a:p>
              <a:pPr marL="0" indent="0" algn="just">
                <a:buSzPct val="70000"/>
              </a:pPr>
              <a:r>
                <a:rPr lang="en-US" sz="1600" dirty="0" smtClean="0">
                  <a:latin typeface="Garamond" pitchFamily="18" charset="0"/>
                  <a:cs typeface="Times New Roman" pitchFamily="18" charset="0"/>
                </a:rPr>
                <a:t>         where </a:t>
              </a:r>
              <a:r>
                <a:rPr lang="en-US" sz="1600" i="1" dirty="0" smtClean="0">
                  <a:latin typeface="Garamond" pitchFamily="18" charset="0"/>
                  <a:cs typeface="Times New Roman" pitchFamily="18" charset="0"/>
                </a:rPr>
                <a:t>M </a:t>
              </a:r>
              <a:r>
                <a:rPr lang="en-US" sz="1600" dirty="0" smtClean="0">
                  <a:latin typeface="Garamond" pitchFamily="18" charset="0"/>
                  <a:cs typeface="Times New Roman" pitchFamily="18" charset="0"/>
                </a:rPr>
                <a:t>is the integer number of field periods, </a:t>
              </a:r>
              <a:r>
                <a:rPr lang="ru-RU" sz="1600" i="1" dirty="0" smtClean="0">
                  <a:latin typeface="Garamond" pitchFamily="18" charset="0"/>
                  <a:sym typeface="Symbol"/>
                </a:rPr>
                <a:t></a:t>
              </a:r>
              <a:r>
                <a:rPr lang="en-US" sz="1600" i="1" dirty="0" smtClean="0">
                  <a:latin typeface="Garamond" pitchFamily="18" charset="0"/>
                  <a:sym typeface="Symbol"/>
                </a:rPr>
                <a:t> </a:t>
              </a:r>
              <a:r>
                <a:rPr lang="en-US" sz="1600" dirty="0" smtClean="0">
                  <a:latin typeface="Garamond" pitchFamily="18" charset="0"/>
                  <a:sym typeface="Symbol"/>
                </a:rPr>
                <a:t>is the spin rotation angle, </a:t>
              </a:r>
              <a:r>
                <a:rPr lang="en-US" sz="1600" i="1" dirty="0" err="1" smtClean="0">
                  <a:latin typeface="Garamond" pitchFamily="18" charset="0"/>
                </a:rPr>
                <a:t>G</a:t>
              </a:r>
              <a:r>
                <a:rPr lang="en-US" sz="1600" i="1" baseline="-25000" dirty="0" err="1" smtClean="0">
                  <a:latin typeface="Garamond" pitchFamily="18" charset="0"/>
                </a:rPr>
                <a:t>e</a:t>
              </a:r>
              <a:r>
                <a:rPr lang="en-US" sz="1600" dirty="0" smtClean="0">
                  <a:latin typeface="Garamond" pitchFamily="18" charset="0"/>
                </a:rPr>
                <a:t>=0.001159652.</a:t>
              </a:r>
              <a:r>
                <a:rPr lang="en-US" sz="1600" dirty="0" smtClean="0">
                  <a:latin typeface="Garamond" pitchFamily="18" charset="0"/>
                  <a:cs typeface="Times New Roman" pitchFamily="18" charset="0"/>
                </a:rPr>
                <a:t>  </a:t>
              </a:r>
              <a:endParaRPr lang="en-US" sz="1600" dirty="0">
                <a:latin typeface="Garamond" pitchFamily="18" charset="0"/>
                <a:cs typeface="Times New Roman" pitchFamily="18" charset="0"/>
              </a:endParaRPr>
            </a:p>
          </p:txBody>
        </p:sp>
        <p:pic>
          <p:nvPicPr>
            <p:cNvPr id="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52065" y="954051"/>
              <a:ext cx="2286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23352" y="1448301"/>
              <a:ext cx="225742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45941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Effects Of Helical Dipoles</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24</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1"/>
              <p:cNvSpPr txBox="1">
                <a:spLocks noChangeArrowheads="1"/>
              </p:cNvSpPr>
              <p:nvPr/>
            </p:nvSpPr>
            <p:spPr bwMode="auto">
              <a:xfrm>
                <a:off x="408700" y="825798"/>
                <a:ext cx="8497784" cy="41382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buSzPct val="70000"/>
                  <a:buFontTx/>
                  <a:buBlip>
                    <a:blip r:embed="rId3"/>
                  </a:buBlip>
                </a:pPr>
                <a:r>
                  <a:rPr lang="en-US" sz="1600" u="sng" dirty="0" smtClean="0">
                    <a:latin typeface="Garamond" pitchFamily="18" charset="0"/>
                    <a:cs typeface="Times New Roman" pitchFamily="18" charset="0"/>
                  </a:rPr>
                  <a:t>Synchrotron radiation power</a:t>
                </a:r>
                <a:r>
                  <a:rPr lang="en-US" sz="1600" dirty="0" smtClean="0">
                    <a:latin typeface="Garamond" pitchFamily="18" charset="0"/>
                    <a:cs typeface="Times New Roman" pitchFamily="18" charset="0"/>
                  </a:rPr>
                  <a:t> is calculated using the following two formulas</a:t>
                </a:r>
              </a:p>
              <a:p>
                <a:pPr marL="0" indent="0" algn="just">
                  <a:buSzPct val="70000"/>
                </a:pPr>
                <a:endParaRPr lang="en-US" sz="800" dirty="0" smtClean="0">
                  <a:latin typeface="Garamond" pitchFamily="18" charset="0"/>
                  <a:cs typeface="Times New Roman" pitchFamily="18" charset="0"/>
                </a:endParaRPr>
              </a:p>
              <a:p>
                <a:pPr lvl="1" algn="just">
                  <a:buSzPct val="70000"/>
                  <a:buFont typeface="Arial" pitchFamily="34" charset="0"/>
                  <a:buChar char="•"/>
                </a:pPr>
                <a14:m>
                  <m:oMath xmlns:m="http://schemas.openxmlformats.org/officeDocument/2006/math">
                    <m:sSub>
                      <m:sSubPr>
                        <m:ctrlPr>
                          <a:rPr lang="en-US" sz="1600" i="1">
                            <a:latin typeface="Cambria Math"/>
                            <a:cs typeface="Times New Roman" pitchFamily="18" charset="0"/>
                          </a:rPr>
                        </m:ctrlPr>
                      </m:sSubPr>
                      <m:e>
                        <m:r>
                          <a:rPr lang="en-US" sz="1600" i="1">
                            <a:latin typeface="Cambria Math"/>
                            <a:cs typeface="Times New Roman" pitchFamily="18" charset="0"/>
                          </a:rPr>
                          <m:t>𝑃</m:t>
                        </m:r>
                      </m:e>
                      <m:sub>
                        <m:r>
                          <a:rPr lang="en-US" sz="1600" i="1">
                            <a:latin typeface="Cambria Math"/>
                            <a:cs typeface="Times New Roman" pitchFamily="18" charset="0"/>
                          </a:rPr>
                          <m:t>𝑟</m:t>
                        </m:r>
                      </m:sub>
                    </m:sSub>
                    <m:r>
                      <a:rPr lang="en-US" sz="1600" i="1">
                        <a:latin typeface="Cambria Math"/>
                        <a:cs typeface="Times New Roman" pitchFamily="18" charset="0"/>
                      </a:rPr>
                      <m:t>=</m:t>
                    </m:r>
                    <m:f>
                      <m:fPr>
                        <m:ctrlPr>
                          <a:rPr lang="en-US" sz="1600" i="1">
                            <a:latin typeface="Cambria Math"/>
                            <a:cs typeface="Times New Roman" pitchFamily="18" charset="0"/>
                          </a:rPr>
                        </m:ctrlPr>
                      </m:fPr>
                      <m:num>
                        <m:r>
                          <a:rPr lang="en-US" sz="1600" i="1">
                            <a:latin typeface="Cambria Math"/>
                            <a:cs typeface="Times New Roman" pitchFamily="18" charset="0"/>
                          </a:rPr>
                          <m:t>𝑐</m:t>
                        </m:r>
                        <m:sSub>
                          <m:sSubPr>
                            <m:ctrlPr>
                              <a:rPr lang="en-US" sz="1600" i="1">
                                <a:latin typeface="Cambria Math"/>
                                <a:cs typeface="Times New Roman" pitchFamily="18" charset="0"/>
                              </a:rPr>
                            </m:ctrlPr>
                          </m:sSubPr>
                          <m:e>
                            <m:r>
                              <a:rPr lang="en-US" sz="1600" i="1">
                                <a:latin typeface="Cambria Math"/>
                                <a:cs typeface="Times New Roman" pitchFamily="18" charset="0"/>
                              </a:rPr>
                              <m:t>𝐶</m:t>
                            </m:r>
                          </m:e>
                          <m:sub>
                            <m:r>
                              <a:rPr lang="en-US" sz="1600" i="1">
                                <a:latin typeface="Cambria Math"/>
                                <a:cs typeface="Times New Roman" pitchFamily="18" charset="0"/>
                              </a:rPr>
                              <m:t>𝑟</m:t>
                            </m:r>
                          </m:sub>
                        </m:sSub>
                      </m:num>
                      <m:den>
                        <m:r>
                          <a:rPr lang="en-US" sz="1600" i="1">
                            <a:latin typeface="Cambria Math"/>
                            <a:cs typeface="Times New Roman" pitchFamily="18" charset="0"/>
                          </a:rPr>
                          <m:t>2</m:t>
                        </m:r>
                        <m:r>
                          <a:rPr lang="en-US" sz="1600" i="1">
                            <a:latin typeface="Cambria Math"/>
                            <a:ea typeface="Cambria Math"/>
                            <a:cs typeface="Times New Roman" pitchFamily="18" charset="0"/>
                          </a:rPr>
                          <m:t>𝜋</m:t>
                        </m:r>
                      </m:den>
                    </m:f>
                    <m:r>
                      <a:rPr lang="en-US" sz="1600" i="1">
                        <a:latin typeface="Cambria Math"/>
                        <a:cs typeface="Times New Roman" pitchFamily="18" charset="0"/>
                      </a:rPr>
                      <m:t>.</m:t>
                    </m:r>
                    <m:f>
                      <m:fPr>
                        <m:ctrlPr>
                          <a:rPr lang="en-US" sz="1600" i="1">
                            <a:latin typeface="Cambria Math"/>
                            <a:cs typeface="Times New Roman" pitchFamily="18" charset="0"/>
                          </a:rPr>
                        </m:ctrlPr>
                      </m:fPr>
                      <m:num>
                        <m:sSup>
                          <m:sSupPr>
                            <m:ctrlPr>
                              <a:rPr lang="en-US" sz="1600" i="1">
                                <a:latin typeface="Cambria Math"/>
                                <a:cs typeface="Times New Roman" pitchFamily="18" charset="0"/>
                              </a:rPr>
                            </m:ctrlPr>
                          </m:sSupPr>
                          <m:e>
                            <m:r>
                              <a:rPr lang="en-US" sz="1600" i="1">
                                <a:latin typeface="Cambria Math"/>
                                <a:cs typeface="Times New Roman" pitchFamily="18" charset="0"/>
                              </a:rPr>
                              <m:t>𝐸</m:t>
                            </m:r>
                          </m:e>
                          <m:sup>
                            <m:r>
                              <a:rPr lang="en-US" sz="1600" i="1">
                                <a:latin typeface="Cambria Math"/>
                                <a:cs typeface="Times New Roman" pitchFamily="18" charset="0"/>
                              </a:rPr>
                              <m:t>4</m:t>
                            </m:r>
                          </m:sup>
                        </m:sSup>
                      </m:num>
                      <m:den>
                        <m:sSup>
                          <m:sSupPr>
                            <m:ctrlPr>
                              <a:rPr lang="en-US" sz="1600" i="1">
                                <a:latin typeface="Cambria Math"/>
                                <a:cs typeface="Times New Roman" pitchFamily="18" charset="0"/>
                              </a:rPr>
                            </m:ctrlPr>
                          </m:sSupPr>
                          <m:e>
                            <m:r>
                              <a:rPr lang="en-US" sz="1600" i="1">
                                <a:latin typeface="Cambria Math"/>
                                <a:ea typeface="Cambria Math"/>
                                <a:cs typeface="Times New Roman" pitchFamily="18" charset="0"/>
                              </a:rPr>
                              <m:t>𝜌</m:t>
                            </m:r>
                          </m:e>
                          <m:sup>
                            <m:r>
                              <a:rPr lang="en-US" sz="1600" i="1">
                                <a:latin typeface="Cambria Math"/>
                                <a:cs typeface="Times New Roman" pitchFamily="18" charset="0"/>
                              </a:rPr>
                              <m:t>2</m:t>
                            </m:r>
                          </m:sup>
                        </m:sSup>
                      </m:den>
                    </m:f>
                    <m:r>
                      <a:rPr lang="en-US" sz="1600" i="1">
                        <a:latin typeface="Cambria Math"/>
                        <a:cs typeface="Times New Roman" pitchFamily="18" charset="0"/>
                      </a:rPr>
                      <m:t>=14.085</m:t>
                    </m:r>
                    <m:f>
                      <m:fPr>
                        <m:ctrlPr>
                          <a:rPr lang="en-US" sz="1600" i="1">
                            <a:latin typeface="Cambria Math"/>
                            <a:cs typeface="Times New Roman" pitchFamily="18" charset="0"/>
                          </a:rPr>
                        </m:ctrlPr>
                      </m:fPr>
                      <m:num>
                        <m:r>
                          <a:rPr lang="en-US" sz="1600" i="1">
                            <a:latin typeface="Cambria Math"/>
                            <a:cs typeface="Times New Roman" pitchFamily="18" charset="0"/>
                          </a:rPr>
                          <m:t>𝐼</m:t>
                        </m:r>
                        <m:d>
                          <m:dPr>
                            <m:ctrlPr>
                              <a:rPr lang="en-US" sz="1600" i="1">
                                <a:latin typeface="Cambria Math"/>
                                <a:cs typeface="Times New Roman" pitchFamily="18" charset="0"/>
                              </a:rPr>
                            </m:ctrlPr>
                          </m:dPr>
                          <m:e>
                            <m:r>
                              <a:rPr lang="en-US" sz="1600" i="1">
                                <a:latin typeface="Cambria Math"/>
                                <a:cs typeface="Times New Roman" pitchFamily="18" charset="0"/>
                              </a:rPr>
                              <m:t>𝐴</m:t>
                            </m:r>
                          </m:e>
                        </m:d>
                        <m:sSup>
                          <m:sSupPr>
                            <m:ctrlPr>
                              <a:rPr lang="en-US" sz="1600" i="1">
                                <a:latin typeface="Cambria Math"/>
                                <a:cs typeface="Times New Roman" pitchFamily="18" charset="0"/>
                              </a:rPr>
                            </m:ctrlPr>
                          </m:sSupPr>
                          <m:e>
                            <m:r>
                              <a:rPr lang="en-US" sz="1600" i="1">
                                <a:latin typeface="Cambria Math"/>
                                <a:cs typeface="Times New Roman" pitchFamily="18" charset="0"/>
                              </a:rPr>
                              <m:t>𝐸</m:t>
                            </m:r>
                          </m:e>
                          <m:sup>
                            <m:r>
                              <a:rPr lang="en-US" sz="1600" i="1">
                                <a:latin typeface="Cambria Math"/>
                                <a:cs typeface="Times New Roman" pitchFamily="18" charset="0"/>
                              </a:rPr>
                              <m:t>4</m:t>
                            </m:r>
                          </m:sup>
                        </m:sSup>
                        <m:d>
                          <m:dPr>
                            <m:ctrlPr>
                              <a:rPr lang="en-US" sz="1600" i="1">
                                <a:latin typeface="Cambria Math"/>
                                <a:cs typeface="Times New Roman" pitchFamily="18" charset="0"/>
                              </a:rPr>
                            </m:ctrlPr>
                          </m:dPr>
                          <m:e>
                            <m:r>
                              <a:rPr lang="en-US" sz="1600" i="1">
                                <a:latin typeface="Cambria Math"/>
                                <a:cs typeface="Times New Roman" pitchFamily="18" charset="0"/>
                              </a:rPr>
                              <m:t>𝐺𝑒𝑉</m:t>
                            </m:r>
                          </m:e>
                        </m:d>
                      </m:num>
                      <m:den>
                        <m:sSup>
                          <m:sSupPr>
                            <m:ctrlPr>
                              <a:rPr lang="en-US" sz="1600" i="1">
                                <a:latin typeface="Cambria Math"/>
                                <a:cs typeface="Times New Roman" pitchFamily="18" charset="0"/>
                              </a:rPr>
                            </m:ctrlPr>
                          </m:sSupPr>
                          <m:e>
                            <m:r>
                              <a:rPr lang="en-US" sz="1600" i="1">
                                <a:latin typeface="Cambria Math"/>
                                <a:ea typeface="Cambria Math"/>
                                <a:cs typeface="Times New Roman" pitchFamily="18" charset="0"/>
                              </a:rPr>
                              <m:t>𝜌</m:t>
                            </m:r>
                          </m:e>
                          <m:sup>
                            <m:r>
                              <a:rPr lang="en-US" sz="1600" i="1">
                                <a:latin typeface="Cambria Math"/>
                                <a:cs typeface="Times New Roman" pitchFamily="18" charset="0"/>
                              </a:rPr>
                              <m:t>2</m:t>
                            </m:r>
                          </m:sup>
                        </m:sSup>
                        <m:d>
                          <m:dPr>
                            <m:ctrlPr>
                              <a:rPr lang="en-US" sz="1600" i="1">
                                <a:latin typeface="Cambria Math"/>
                                <a:cs typeface="Times New Roman" pitchFamily="18" charset="0"/>
                              </a:rPr>
                            </m:ctrlPr>
                          </m:dPr>
                          <m:e>
                            <m:r>
                              <a:rPr lang="en-US" sz="1600" i="1">
                                <a:latin typeface="Cambria Math"/>
                                <a:cs typeface="Times New Roman" pitchFamily="18" charset="0"/>
                              </a:rPr>
                              <m:t>𝑚</m:t>
                            </m:r>
                          </m:e>
                        </m:d>
                      </m:den>
                    </m:f>
                    <m:d>
                      <m:dPr>
                        <m:ctrlPr>
                          <a:rPr lang="en-US" sz="1600" i="1">
                            <a:latin typeface="Cambria Math"/>
                            <a:cs typeface="Times New Roman" pitchFamily="18" charset="0"/>
                          </a:rPr>
                        </m:ctrlPr>
                      </m:dPr>
                      <m:e>
                        <m:r>
                          <a:rPr lang="en-US" sz="1600" i="1">
                            <a:latin typeface="Cambria Math"/>
                            <a:cs typeface="Times New Roman" pitchFamily="18" charset="0"/>
                          </a:rPr>
                          <m:t>𝑘𝑊</m:t>
                        </m:r>
                        <m:r>
                          <a:rPr lang="en-US" sz="1600" i="1">
                            <a:latin typeface="Cambria Math"/>
                            <a:cs typeface="Times New Roman" pitchFamily="18" charset="0"/>
                          </a:rPr>
                          <m:t>/</m:t>
                        </m:r>
                        <m:r>
                          <a:rPr lang="en-US" sz="1600" i="1">
                            <a:latin typeface="Cambria Math"/>
                            <a:cs typeface="Times New Roman" pitchFamily="18" charset="0"/>
                          </a:rPr>
                          <m:t>𝑚</m:t>
                        </m:r>
                      </m:e>
                    </m:d>
                  </m:oMath>
                </a14:m>
                <a:endParaRPr lang="en-US" sz="1600" dirty="0">
                  <a:latin typeface="Garamond" pitchFamily="18" charset="0"/>
                  <a:cs typeface="Times New Roman" pitchFamily="18" charset="0"/>
                </a:endParaRPr>
              </a:p>
              <a:p>
                <a:pPr lvl="1" algn="just">
                  <a:buSzPct val="70000"/>
                  <a:buFont typeface="Arial" pitchFamily="34" charset="0"/>
                  <a:buChar char="•"/>
                </a:pPr>
                <a:endParaRPr lang="en-US" sz="1600" dirty="0">
                  <a:latin typeface="Garamond" pitchFamily="18" charset="0"/>
                  <a:cs typeface="Times New Roman" pitchFamily="18" charset="0"/>
                </a:endParaRPr>
              </a:p>
              <a:p>
                <a:pPr lvl="1" algn="just">
                  <a:buSzPct val="70000"/>
                  <a:buFont typeface="Arial" pitchFamily="34" charset="0"/>
                  <a:buChar char="•"/>
                </a:pPr>
                <a14:m>
                  <m:oMath xmlns:m="http://schemas.openxmlformats.org/officeDocument/2006/math">
                    <m:sSub>
                      <m:sSubPr>
                        <m:ctrlPr>
                          <a:rPr lang="en-US" sz="1600" i="1">
                            <a:latin typeface="Cambria Math"/>
                            <a:cs typeface="Times New Roman" pitchFamily="18" charset="0"/>
                          </a:rPr>
                        </m:ctrlPr>
                      </m:sSubPr>
                      <m:e>
                        <m:r>
                          <a:rPr lang="en-US" sz="1600" i="1">
                            <a:latin typeface="Cambria Math"/>
                            <a:cs typeface="Times New Roman" pitchFamily="18" charset="0"/>
                          </a:rPr>
                          <m:t>𝑃</m:t>
                        </m:r>
                      </m:e>
                      <m:sub>
                        <m:r>
                          <a:rPr lang="en-US" sz="1600" i="1">
                            <a:latin typeface="Cambria Math"/>
                            <a:cs typeface="Times New Roman" pitchFamily="18" charset="0"/>
                          </a:rPr>
                          <m:t>𝑟</m:t>
                        </m:r>
                      </m:sub>
                    </m:sSub>
                    <m:r>
                      <a:rPr lang="en-US" sz="1600" i="1">
                        <a:latin typeface="Cambria Math"/>
                        <a:cs typeface="Times New Roman" pitchFamily="18" charset="0"/>
                      </a:rPr>
                      <m:t>=</m:t>
                    </m:r>
                    <m:f>
                      <m:fPr>
                        <m:ctrlPr>
                          <a:rPr lang="en-US" sz="1600" i="1">
                            <a:latin typeface="Cambria Math"/>
                            <a:cs typeface="Times New Roman" pitchFamily="18" charset="0"/>
                          </a:rPr>
                        </m:ctrlPr>
                      </m:fPr>
                      <m:num>
                        <m:r>
                          <a:rPr lang="en-US" sz="1600" i="1">
                            <a:latin typeface="Cambria Math"/>
                            <a:cs typeface="Times New Roman" pitchFamily="18" charset="0"/>
                          </a:rPr>
                          <m:t>𝑐</m:t>
                        </m:r>
                        <m:sSub>
                          <m:sSubPr>
                            <m:ctrlPr>
                              <a:rPr lang="en-US" sz="1600" i="1">
                                <a:latin typeface="Cambria Math"/>
                                <a:cs typeface="Times New Roman" pitchFamily="18" charset="0"/>
                              </a:rPr>
                            </m:ctrlPr>
                          </m:sSubPr>
                          <m:e>
                            <m:r>
                              <a:rPr lang="en-US" sz="1600" i="1">
                                <a:latin typeface="Cambria Math"/>
                                <a:cs typeface="Times New Roman" pitchFamily="18" charset="0"/>
                              </a:rPr>
                              <m:t>𝐶</m:t>
                            </m:r>
                          </m:e>
                          <m:sub>
                            <m:r>
                              <a:rPr lang="en-US" sz="1600" i="1">
                                <a:latin typeface="Cambria Math"/>
                                <a:cs typeface="Times New Roman" pitchFamily="18" charset="0"/>
                              </a:rPr>
                              <m:t>𝑟</m:t>
                            </m:r>
                          </m:sub>
                        </m:sSub>
                      </m:num>
                      <m:den>
                        <m:r>
                          <a:rPr lang="en-US" sz="1600" i="1">
                            <a:latin typeface="Cambria Math"/>
                            <a:cs typeface="Times New Roman" pitchFamily="18" charset="0"/>
                          </a:rPr>
                          <m:t>2</m:t>
                        </m:r>
                        <m:r>
                          <a:rPr lang="en-US" sz="1600" i="1">
                            <a:latin typeface="Cambria Math"/>
                            <a:ea typeface="Cambria Math"/>
                            <a:cs typeface="Times New Roman" pitchFamily="18" charset="0"/>
                          </a:rPr>
                          <m:t>𝜋</m:t>
                        </m:r>
                      </m:den>
                    </m:f>
                    <m:r>
                      <a:rPr lang="en-US" sz="1600" i="1">
                        <a:latin typeface="Cambria Math"/>
                        <a:cs typeface="Times New Roman" pitchFamily="18" charset="0"/>
                      </a:rPr>
                      <m:t>.</m:t>
                    </m:r>
                    <m:f>
                      <m:fPr>
                        <m:ctrlPr>
                          <a:rPr lang="en-US" sz="1600" i="1">
                            <a:latin typeface="Cambria Math"/>
                            <a:cs typeface="Times New Roman" pitchFamily="18" charset="0"/>
                          </a:rPr>
                        </m:ctrlPr>
                      </m:fPr>
                      <m:num>
                        <m:sSup>
                          <m:sSupPr>
                            <m:ctrlPr>
                              <a:rPr lang="en-US" sz="1600" i="1">
                                <a:latin typeface="Cambria Math"/>
                                <a:cs typeface="Times New Roman" pitchFamily="18" charset="0"/>
                              </a:rPr>
                            </m:ctrlPr>
                          </m:sSupPr>
                          <m:e>
                            <m:r>
                              <a:rPr lang="en-US" sz="1600" i="1">
                                <a:latin typeface="Cambria Math"/>
                                <a:cs typeface="Times New Roman" pitchFamily="18" charset="0"/>
                              </a:rPr>
                              <m:t>𝐸</m:t>
                            </m:r>
                          </m:e>
                          <m:sup>
                            <m:r>
                              <a:rPr lang="en-US" sz="1600" i="1">
                                <a:latin typeface="Cambria Math"/>
                                <a:cs typeface="Times New Roman" pitchFamily="18" charset="0"/>
                              </a:rPr>
                              <m:t>4</m:t>
                            </m:r>
                          </m:sup>
                        </m:sSup>
                      </m:num>
                      <m:den>
                        <m:sSup>
                          <m:sSupPr>
                            <m:ctrlPr>
                              <a:rPr lang="en-US" sz="1600" i="1">
                                <a:latin typeface="Cambria Math"/>
                                <a:cs typeface="Times New Roman" pitchFamily="18" charset="0"/>
                              </a:rPr>
                            </m:ctrlPr>
                          </m:sSupPr>
                          <m:e>
                            <m:r>
                              <a:rPr lang="en-US" sz="1600" i="1">
                                <a:latin typeface="Cambria Math"/>
                                <a:ea typeface="Cambria Math"/>
                                <a:cs typeface="Times New Roman" pitchFamily="18" charset="0"/>
                              </a:rPr>
                              <m:t>𝜌</m:t>
                            </m:r>
                          </m:e>
                          <m:sup>
                            <m:r>
                              <a:rPr lang="en-US" sz="1600" i="1">
                                <a:latin typeface="Cambria Math"/>
                                <a:cs typeface="Times New Roman" pitchFamily="18" charset="0"/>
                              </a:rPr>
                              <m:t>2</m:t>
                            </m:r>
                          </m:sup>
                        </m:sSup>
                      </m:den>
                    </m:f>
                    <m:r>
                      <a:rPr lang="en-US" sz="1600" i="1">
                        <a:latin typeface="Cambria Math"/>
                        <a:cs typeface="Times New Roman" pitchFamily="18" charset="0"/>
                      </a:rPr>
                      <m:t>=1.26694</m:t>
                    </m:r>
                    <m:f>
                      <m:fPr>
                        <m:ctrlPr>
                          <a:rPr lang="en-US" sz="1600" i="1">
                            <a:latin typeface="Cambria Math"/>
                            <a:cs typeface="Times New Roman" pitchFamily="18" charset="0"/>
                          </a:rPr>
                        </m:ctrlPr>
                      </m:fPr>
                      <m:num>
                        <m:r>
                          <a:rPr lang="en-US" sz="1600" i="1">
                            <a:latin typeface="Cambria Math"/>
                            <a:cs typeface="Times New Roman" pitchFamily="18" charset="0"/>
                          </a:rPr>
                          <m:t>𝐼</m:t>
                        </m:r>
                        <m:d>
                          <m:dPr>
                            <m:ctrlPr>
                              <a:rPr lang="en-US" sz="1600" i="1">
                                <a:latin typeface="Cambria Math"/>
                                <a:cs typeface="Times New Roman" pitchFamily="18" charset="0"/>
                              </a:rPr>
                            </m:ctrlPr>
                          </m:dPr>
                          <m:e>
                            <m:r>
                              <a:rPr lang="en-US" sz="1600" i="1">
                                <a:latin typeface="Cambria Math"/>
                                <a:cs typeface="Times New Roman" pitchFamily="18" charset="0"/>
                              </a:rPr>
                              <m:t>𝐴</m:t>
                            </m:r>
                          </m:e>
                        </m:d>
                        <m:sSup>
                          <m:sSupPr>
                            <m:ctrlPr>
                              <a:rPr lang="en-US" sz="1600" i="1">
                                <a:latin typeface="Cambria Math"/>
                                <a:cs typeface="Times New Roman" pitchFamily="18" charset="0"/>
                              </a:rPr>
                            </m:ctrlPr>
                          </m:sSupPr>
                          <m:e>
                            <m:r>
                              <a:rPr lang="en-US" sz="1600" i="1">
                                <a:latin typeface="Cambria Math"/>
                                <a:cs typeface="Times New Roman" pitchFamily="18" charset="0"/>
                              </a:rPr>
                              <m:t>𝐸</m:t>
                            </m:r>
                          </m:e>
                          <m:sup>
                            <m:r>
                              <a:rPr lang="en-US" sz="1600" i="1">
                                <a:latin typeface="Cambria Math"/>
                                <a:cs typeface="Times New Roman" pitchFamily="18" charset="0"/>
                              </a:rPr>
                              <m:t>2</m:t>
                            </m:r>
                          </m:sup>
                        </m:sSup>
                        <m:d>
                          <m:dPr>
                            <m:ctrlPr>
                              <a:rPr lang="en-US" sz="1600" i="1">
                                <a:latin typeface="Cambria Math"/>
                                <a:cs typeface="Times New Roman" pitchFamily="18" charset="0"/>
                              </a:rPr>
                            </m:ctrlPr>
                          </m:dPr>
                          <m:e>
                            <m:r>
                              <a:rPr lang="en-US" sz="1600" i="1">
                                <a:latin typeface="Cambria Math"/>
                                <a:cs typeface="Times New Roman" pitchFamily="18" charset="0"/>
                              </a:rPr>
                              <m:t>𝐺𝑒𝑉</m:t>
                            </m:r>
                          </m:e>
                        </m:d>
                        <m:sSup>
                          <m:sSupPr>
                            <m:ctrlPr>
                              <a:rPr lang="en-US" sz="1600" i="1">
                                <a:latin typeface="Cambria Math"/>
                                <a:cs typeface="Times New Roman" pitchFamily="18" charset="0"/>
                              </a:rPr>
                            </m:ctrlPr>
                          </m:sSupPr>
                          <m:e>
                            <m:r>
                              <a:rPr lang="en-US" sz="1600" i="1">
                                <a:latin typeface="Cambria Math"/>
                                <a:cs typeface="Times New Roman" pitchFamily="18" charset="0"/>
                              </a:rPr>
                              <m:t>𝐵</m:t>
                            </m:r>
                          </m:e>
                          <m:sup>
                            <m:r>
                              <a:rPr lang="en-US" sz="1600" i="1">
                                <a:latin typeface="Cambria Math"/>
                                <a:cs typeface="Times New Roman" pitchFamily="18" charset="0"/>
                              </a:rPr>
                              <m:t>2</m:t>
                            </m:r>
                          </m:sup>
                        </m:sSup>
                        <m:d>
                          <m:dPr>
                            <m:ctrlPr>
                              <a:rPr lang="en-US" sz="1600" i="1">
                                <a:latin typeface="Cambria Math"/>
                                <a:cs typeface="Times New Roman" pitchFamily="18" charset="0"/>
                              </a:rPr>
                            </m:ctrlPr>
                          </m:dPr>
                          <m:e>
                            <m:r>
                              <a:rPr lang="en-US" sz="1600" i="1">
                                <a:latin typeface="Cambria Math"/>
                                <a:cs typeface="Times New Roman" pitchFamily="18" charset="0"/>
                              </a:rPr>
                              <m:t>𝑇</m:t>
                            </m:r>
                          </m:e>
                        </m:d>
                      </m:num>
                      <m:den>
                        <m:r>
                          <a:rPr lang="en-US" sz="1600" i="1">
                            <a:latin typeface="Cambria Math"/>
                            <a:cs typeface="Times New Roman" pitchFamily="18" charset="0"/>
                          </a:rPr>
                          <m:t>1</m:t>
                        </m:r>
                      </m:den>
                    </m:f>
                    <m:r>
                      <a:rPr lang="en-US" sz="1600" i="1">
                        <a:latin typeface="Cambria Math"/>
                        <a:cs typeface="Times New Roman" pitchFamily="18" charset="0"/>
                      </a:rPr>
                      <m:t>(</m:t>
                    </m:r>
                    <m:r>
                      <a:rPr lang="en-US" sz="1600" i="1">
                        <a:latin typeface="Cambria Math"/>
                        <a:cs typeface="Times New Roman" pitchFamily="18" charset="0"/>
                      </a:rPr>
                      <m:t>𝑘𝑊</m:t>
                    </m:r>
                    <m:r>
                      <a:rPr lang="en-US" sz="1600" i="1">
                        <a:latin typeface="Cambria Math"/>
                        <a:cs typeface="Times New Roman" pitchFamily="18" charset="0"/>
                      </a:rPr>
                      <m:t>/</m:t>
                    </m:r>
                    <m:r>
                      <a:rPr lang="en-US" sz="1600" i="1">
                        <a:latin typeface="Cambria Math"/>
                        <a:cs typeface="Times New Roman" pitchFamily="18" charset="0"/>
                      </a:rPr>
                      <m:t>𝑚</m:t>
                    </m:r>
                    <m:r>
                      <a:rPr lang="en-US" sz="1600" i="1">
                        <a:latin typeface="Cambria Math"/>
                        <a:cs typeface="Times New Roman" pitchFamily="18" charset="0"/>
                      </a:rPr>
                      <m:t>)</m:t>
                    </m:r>
                  </m:oMath>
                </a14:m>
                <a:endParaRPr lang="en-US" sz="1600" dirty="0">
                  <a:latin typeface="Garamond" pitchFamily="18" charset="0"/>
                  <a:cs typeface="Times New Roman" pitchFamily="18" charset="0"/>
                </a:endParaRPr>
              </a:p>
              <a:p>
                <a:pPr lvl="1" algn="just">
                  <a:buSzPct val="70000"/>
                  <a:buFont typeface="Arial" pitchFamily="34" charset="0"/>
                  <a:buChar char="•"/>
                </a:pPr>
                <a:endParaRPr lang="en-US" sz="1600" dirty="0">
                  <a:latin typeface="Garamond" pitchFamily="18" charset="0"/>
                  <a:cs typeface="Times New Roman" pitchFamily="18" charset="0"/>
                </a:endParaRPr>
              </a:p>
              <a:p>
                <a:pPr marL="457200" lvl="1" indent="0" algn="just">
                  <a:buSzPct val="70000"/>
                </a:pPr>
                <a:r>
                  <a:rPr lang="en-US" sz="1600" dirty="0">
                    <a:latin typeface="Garamond" pitchFamily="18" charset="0"/>
                    <a:cs typeface="Times New Roman" pitchFamily="18" charset="0"/>
                  </a:rPr>
                  <a:t>where </a:t>
                </a:r>
                <a14:m>
                  <m:oMath xmlns:m="http://schemas.openxmlformats.org/officeDocument/2006/math">
                    <m:sSub>
                      <m:sSubPr>
                        <m:ctrlPr>
                          <a:rPr lang="en-US" sz="1600" i="1">
                            <a:latin typeface="Cambria Math"/>
                            <a:cs typeface="Times New Roman" pitchFamily="18" charset="0"/>
                          </a:rPr>
                        </m:ctrlPr>
                      </m:sSubPr>
                      <m:e>
                        <m:r>
                          <a:rPr lang="en-US" sz="1600" i="1">
                            <a:latin typeface="Cambria Math"/>
                            <a:cs typeface="Times New Roman" pitchFamily="18" charset="0"/>
                          </a:rPr>
                          <m:t>𝐶</m:t>
                        </m:r>
                      </m:e>
                      <m:sub>
                        <m:r>
                          <a:rPr lang="en-US" sz="1600" i="1">
                            <a:latin typeface="Cambria Math"/>
                            <a:cs typeface="Times New Roman" pitchFamily="18" charset="0"/>
                          </a:rPr>
                          <m:t>𝑟</m:t>
                        </m:r>
                      </m:sub>
                    </m:sSub>
                    <m:r>
                      <a:rPr lang="en-US" sz="1600" i="1">
                        <a:latin typeface="Cambria Math"/>
                        <a:cs typeface="Times New Roman" pitchFamily="18" charset="0"/>
                      </a:rPr>
                      <m:t>=8.85</m:t>
                    </m:r>
                    <m:r>
                      <a:rPr lang="en-US" sz="1600" i="1">
                        <a:latin typeface="Cambria Math"/>
                        <a:ea typeface="Cambria Math"/>
                        <a:cs typeface="Times New Roman" pitchFamily="18" charset="0"/>
                      </a:rPr>
                      <m:t>×</m:t>
                    </m:r>
                    <m:sSup>
                      <m:sSupPr>
                        <m:ctrlPr>
                          <a:rPr lang="en-US" sz="1600" i="1">
                            <a:latin typeface="Cambria Math"/>
                            <a:ea typeface="Cambria Math"/>
                            <a:cs typeface="Times New Roman" pitchFamily="18" charset="0"/>
                          </a:rPr>
                        </m:ctrlPr>
                      </m:sSupPr>
                      <m:e>
                        <m:r>
                          <a:rPr lang="en-US" sz="1600" i="1">
                            <a:latin typeface="Cambria Math"/>
                            <a:ea typeface="Cambria Math"/>
                            <a:cs typeface="Times New Roman" pitchFamily="18" charset="0"/>
                          </a:rPr>
                          <m:t>10</m:t>
                        </m:r>
                      </m:e>
                      <m:sup>
                        <m:r>
                          <a:rPr lang="en-US" sz="1600" i="1">
                            <a:latin typeface="Cambria Math"/>
                            <a:ea typeface="Cambria Math"/>
                            <a:cs typeface="Times New Roman" pitchFamily="18" charset="0"/>
                          </a:rPr>
                          <m:t>−5</m:t>
                        </m:r>
                      </m:sup>
                    </m:sSup>
                    <m:r>
                      <a:rPr lang="en-US" sz="1600" i="1">
                        <a:latin typeface="Cambria Math"/>
                        <a:ea typeface="Cambria Math"/>
                        <a:cs typeface="Times New Roman" pitchFamily="18" charset="0"/>
                      </a:rPr>
                      <m:t>𝑚</m:t>
                    </m:r>
                    <m:r>
                      <a:rPr lang="en-US" sz="1600" i="1">
                        <a:latin typeface="Cambria Math"/>
                        <a:ea typeface="Cambria Math"/>
                        <a:cs typeface="Times New Roman" pitchFamily="18" charset="0"/>
                      </a:rPr>
                      <m:t>/</m:t>
                    </m:r>
                    <m:sSup>
                      <m:sSupPr>
                        <m:ctrlPr>
                          <a:rPr lang="en-US" sz="1600" i="1">
                            <a:latin typeface="Cambria Math"/>
                            <a:ea typeface="Cambria Math"/>
                            <a:cs typeface="Times New Roman" pitchFamily="18" charset="0"/>
                          </a:rPr>
                        </m:ctrlPr>
                      </m:sSupPr>
                      <m:e>
                        <m:r>
                          <a:rPr lang="en-US" sz="1600" i="1">
                            <a:latin typeface="Cambria Math"/>
                            <a:ea typeface="Cambria Math"/>
                            <a:cs typeface="Times New Roman" pitchFamily="18" charset="0"/>
                          </a:rPr>
                          <m:t>𝐺𝑒𝑉</m:t>
                        </m:r>
                      </m:e>
                      <m:sup>
                        <m:r>
                          <a:rPr lang="en-US" sz="1600" i="1">
                            <a:latin typeface="Cambria Math"/>
                            <a:ea typeface="Cambria Math"/>
                            <a:cs typeface="Times New Roman" pitchFamily="18" charset="0"/>
                          </a:rPr>
                          <m:t>3</m:t>
                        </m:r>
                      </m:sup>
                    </m:sSup>
                  </m:oMath>
                </a14:m>
                <a:r>
                  <a:rPr lang="en-US" sz="1600" dirty="0">
                    <a:latin typeface="Garamond" pitchFamily="18" charset="0"/>
                    <a:cs typeface="Times New Roman" pitchFamily="18" charset="0"/>
                  </a:rPr>
                  <a:t>, </a:t>
                </a:r>
                <a:r>
                  <a:rPr lang="en-US" sz="1600" i="1" dirty="0">
                    <a:latin typeface="Garamond" pitchFamily="18" charset="0"/>
                    <a:cs typeface="Times New Roman" pitchFamily="18" charset="0"/>
                  </a:rPr>
                  <a:t>I</a:t>
                </a:r>
                <a:r>
                  <a:rPr lang="en-US" sz="1600" dirty="0">
                    <a:latin typeface="Garamond" pitchFamily="18" charset="0"/>
                    <a:cs typeface="Times New Roman" pitchFamily="18" charset="0"/>
                  </a:rPr>
                  <a:t> is the beam current, </a:t>
                </a:r>
                <a:r>
                  <a:rPr lang="en-US" sz="1600" i="1" dirty="0">
                    <a:latin typeface="Garamond" pitchFamily="18" charset="0"/>
                    <a:cs typeface="Times New Roman" pitchFamily="18" charset="0"/>
                  </a:rPr>
                  <a:t>B </a:t>
                </a:r>
                <a:r>
                  <a:rPr lang="en-US" sz="1600" dirty="0">
                    <a:latin typeface="Garamond" pitchFamily="18" charset="0"/>
                    <a:cs typeface="Times New Roman" pitchFamily="18" charset="0"/>
                  </a:rPr>
                  <a:t>is the magnetic field, </a:t>
                </a:r>
                <a14:m>
                  <m:oMath xmlns:m="http://schemas.openxmlformats.org/officeDocument/2006/math">
                    <m:r>
                      <a:rPr lang="en-US" sz="1600" i="1">
                        <a:latin typeface="Cambria Math"/>
                        <a:ea typeface="Cambria Math"/>
                        <a:cs typeface="Times New Roman" pitchFamily="18" charset="0"/>
                      </a:rPr>
                      <m:t>𝜌</m:t>
                    </m:r>
                    <m:r>
                      <a:rPr lang="en-US" sz="1600" i="1">
                        <a:latin typeface="Cambria Math"/>
                        <a:ea typeface="Cambria Math"/>
                        <a:cs typeface="Times New Roman" pitchFamily="18" charset="0"/>
                      </a:rPr>
                      <m:t>=1/</m:t>
                    </m:r>
                    <m:r>
                      <a:rPr lang="en-US" sz="1600" i="1">
                        <a:latin typeface="Cambria Math"/>
                        <a:ea typeface="Cambria Math"/>
                        <a:cs typeface="Times New Roman" pitchFamily="18" charset="0"/>
                      </a:rPr>
                      <m:t>𝜅</m:t>
                    </m:r>
                  </m:oMath>
                </a14:m>
                <a:r>
                  <a:rPr lang="en-US" sz="1600" dirty="0">
                    <a:latin typeface="Garamond" pitchFamily="18" charset="0"/>
                    <a:cs typeface="Times New Roman" pitchFamily="18" charset="0"/>
                  </a:rPr>
                  <a:t> is the local radius of curvature, </a:t>
                </a:r>
                <a:r>
                  <a:rPr lang="en-US" sz="1600" i="1" dirty="0">
                    <a:latin typeface="Garamond" pitchFamily="18" charset="0"/>
                    <a:cs typeface="Times New Roman" pitchFamily="18" charset="0"/>
                  </a:rPr>
                  <a:t>E </a:t>
                </a:r>
                <a:r>
                  <a:rPr lang="en-US" sz="1600" dirty="0">
                    <a:latin typeface="Garamond" pitchFamily="18" charset="0"/>
                    <a:cs typeface="Times New Roman" pitchFamily="18" charset="0"/>
                  </a:rPr>
                  <a:t>is the beam energy.</a:t>
                </a:r>
              </a:p>
              <a:p>
                <a:pPr marL="0" indent="0" algn="just">
                  <a:buSzPct val="70000"/>
                </a:pPr>
                <a:endParaRPr lang="en-US" sz="1000" dirty="0" smtClean="0">
                  <a:latin typeface="Garamond" pitchFamily="18" charset="0"/>
                  <a:cs typeface="Times New Roman" pitchFamily="18" charset="0"/>
                </a:endParaRPr>
              </a:p>
              <a:p>
                <a:pPr algn="just">
                  <a:buSzPct val="70000"/>
                  <a:buFontTx/>
                  <a:buBlip>
                    <a:blip r:embed="rId3"/>
                  </a:buBlip>
                </a:pPr>
                <a:r>
                  <a:rPr lang="en-US" sz="1600" u="sng" dirty="0" smtClean="0">
                    <a:latin typeface="Garamond" pitchFamily="18" charset="0"/>
                    <a:cs typeface="Times New Roman" pitchFamily="18" charset="0"/>
                  </a:rPr>
                  <a:t>Orbit excursion</a:t>
                </a:r>
                <a:r>
                  <a:rPr lang="en-US" sz="1600" dirty="0" smtClean="0">
                    <a:latin typeface="Garamond" pitchFamily="18" charset="0"/>
                    <a:cs typeface="Times New Roman" pitchFamily="18" charset="0"/>
                  </a:rPr>
                  <a:t> is calculated as the amplitude of the particle orbit in the helical magnet</a:t>
                </a:r>
              </a:p>
              <a:p>
                <a:pPr marL="0" indent="0" algn="just">
                  <a:buSzPct val="70000"/>
                </a:pPr>
                <a:endParaRPr lang="en-US" sz="800" b="0" i="1" dirty="0" smtClean="0">
                  <a:latin typeface="Garamond" pitchFamily="18" charset="0"/>
                  <a:cs typeface="Times New Roman" pitchFamily="18" charset="0"/>
                </a:endParaRPr>
              </a:p>
              <a:p>
                <a:pPr marL="0" indent="0" algn="just">
                  <a:buSzPct val="70000"/>
                </a:pPr>
                <a14:m>
                  <m:oMathPara xmlns:m="http://schemas.openxmlformats.org/officeDocument/2006/math">
                    <m:oMathParaPr>
                      <m:jc m:val="center"/>
                    </m:oMathParaPr>
                    <m:oMath xmlns:m="http://schemas.openxmlformats.org/officeDocument/2006/math">
                      <m:r>
                        <a:rPr lang="en-US" sz="1600" b="0" i="1" smtClean="0">
                          <a:latin typeface="Cambria Math"/>
                          <a:cs typeface="Times New Roman" pitchFamily="18" charset="0"/>
                        </a:rPr>
                        <m:t>𝑟</m:t>
                      </m:r>
                      <m:r>
                        <a:rPr lang="en-US" sz="1600" b="0" i="1" smtClean="0">
                          <a:latin typeface="Cambria Math"/>
                          <a:cs typeface="Times New Roman" pitchFamily="18" charset="0"/>
                        </a:rPr>
                        <m:t>=</m:t>
                      </m:r>
                      <m:f>
                        <m:fPr>
                          <m:ctrlPr>
                            <a:rPr lang="en-US" sz="1600" b="0" i="1" smtClean="0">
                              <a:latin typeface="Cambria Math"/>
                              <a:cs typeface="Times New Roman" pitchFamily="18" charset="0"/>
                            </a:rPr>
                          </m:ctrlPr>
                        </m:fPr>
                        <m:num>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𝐵</m:t>
                              </m:r>
                            </m:e>
                            <m:sub>
                              <m:r>
                                <a:rPr lang="en-US" sz="1600" b="0" i="1" smtClean="0">
                                  <a:latin typeface="Cambria Math"/>
                                  <a:cs typeface="Times New Roman" pitchFamily="18" charset="0"/>
                                </a:rPr>
                                <m:t>h</m:t>
                              </m:r>
                            </m:sub>
                          </m:sSub>
                        </m:num>
                        <m:den>
                          <m:r>
                            <a:rPr lang="en-US" sz="1600" b="0" i="1" smtClean="0">
                              <a:latin typeface="Cambria Math"/>
                              <a:cs typeface="Times New Roman" pitchFamily="18" charset="0"/>
                            </a:rPr>
                            <m:t>𝐵</m:t>
                          </m:r>
                          <m:r>
                            <a:rPr lang="en-US" sz="1600" b="0" i="1" smtClean="0">
                              <a:latin typeface="Cambria Math"/>
                              <a:ea typeface="Cambria Math"/>
                              <a:cs typeface="Times New Roman" pitchFamily="18" charset="0"/>
                            </a:rPr>
                            <m:t>𝜌</m:t>
                          </m:r>
                          <m:sSup>
                            <m:sSupPr>
                              <m:ctrlPr>
                                <a:rPr lang="en-US" sz="1600" b="0" i="1" smtClean="0">
                                  <a:latin typeface="Cambria Math"/>
                                  <a:ea typeface="Cambria Math"/>
                                  <a:cs typeface="Times New Roman" pitchFamily="18" charset="0"/>
                                </a:rPr>
                              </m:ctrlPr>
                            </m:sSupPr>
                            <m:e>
                              <m:r>
                                <a:rPr lang="en-US" sz="1600" b="0" i="1" smtClean="0">
                                  <a:latin typeface="Cambria Math"/>
                                  <a:ea typeface="Cambria Math"/>
                                  <a:cs typeface="Times New Roman" pitchFamily="18" charset="0"/>
                                </a:rPr>
                                <m:t>𝑘</m:t>
                              </m:r>
                            </m:e>
                            <m:sup>
                              <m:r>
                                <a:rPr lang="en-US" sz="1600" b="0" i="1" smtClean="0">
                                  <a:latin typeface="Cambria Math"/>
                                  <a:ea typeface="Cambria Math"/>
                                  <a:cs typeface="Times New Roman" pitchFamily="18" charset="0"/>
                                </a:rPr>
                                <m:t>2</m:t>
                              </m:r>
                            </m:sup>
                          </m:sSup>
                        </m:den>
                      </m:f>
                      <m:r>
                        <a:rPr lang="en-US" sz="1600" b="0" i="1" smtClean="0">
                          <a:latin typeface="Cambria Math"/>
                          <a:ea typeface="Cambria Math"/>
                          <a:cs typeface="Times New Roman" pitchFamily="18" charset="0"/>
                        </a:rPr>
                        <m:t>=</m:t>
                      </m:r>
                      <m:f>
                        <m:fPr>
                          <m:ctrlPr>
                            <a:rPr lang="en-US" sz="1600" i="1">
                              <a:latin typeface="Cambria Math"/>
                              <a:cs typeface="Times New Roman" pitchFamily="18" charset="0"/>
                            </a:rPr>
                          </m:ctrlPr>
                        </m:fPr>
                        <m:num>
                          <m:sSub>
                            <m:sSubPr>
                              <m:ctrlPr>
                                <a:rPr lang="en-US" sz="1600" i="1">
                                  <a:latin typeface="Cambria Math"/>
                                  <a:cs typeface="Times New Roman" pitchFamily="18" charset="0"/>
                                </a:rPr>
                              </m:ctrlPr>
                            </m:sSubPr>
                            <m:e>
                              <m:r>
                                <a:rPr lang="en-US" sz="1600" i="1">
                                  <a:latin typeface="Cambria Math"/>
                                  <a:cs typeface="Times New Roman" pitchFamily="18" charset="0"/>
                                </a:rPr>
                                <m:t>𝐵</m:t>
                              </m:r>
                            </m:e>
                            <m:sub>
                              <m:r>
                                <a:rPr lang="en-US" sz="1600" i="1">
                                  <a:latin typeface="Cambria Math"/>
                                  <a:cs typeface="Times New Roman" pitchFamily="18" charset="0"/>
                                </a:rPr>
                                <m:t>h</m:t>
                              </m:r>
                            </m:sub>
                          </m:sSub>
                        </m:num>
                        <m:den>
                          <m:r>
                            <a:rPr lang="en-US" sz="1600" i="1">
                              <a:latin typeface="Cambria Math"/>
                              <a:cs typeface="Times New Roman" pitchFamily="18" charset="0"/>
                            </a:rPr>
                            <m:t>𝐵</m:t>
                          </m:r>
                          <m:r>
                            <a:rPr lang="en-US" sz="1600" i="1">
                              <a:latin typeface="Cambria Math"/>
                              <a:ea typeface="Cambria Math"/>
                              <a:cs typeface="Times New Roman" pitchFamily="18" charset="0"/>
                            </a:rPr>
                            <m:t>𝜌</m:t>
                          </m:r>
                        </m:den>
                      </m:f>
                      <m:r>
                        <a:rPr lang="en-US" sz="1600" b="0" i="1" smtClean="0">
                          <a:latin typeface="Cambria Math"/>
                          <a:ea typeface="Cambria Math"/>
                          <a:cs typeface="Times New Roman" pitchFamily="18" charset="0"/>
                        </a:rPr>
                        <m:t>.</m:t>
                      </m:r>
                      <m:sSup>
                        <m:sSupPr>
                          <m:ctrlPr>
                            <a:rPr lang="en-US" sz="1600" b="0" i="1" smtClean="0">
                              <a:latin typeface="Cambria Math"/>
                              <a:ea typeface="Cambria Math"/>
                              <a:cs typeface="Times New Roman" pitchFamily="18" charset="0"/>
                            </a:rPr>
                          </m:ctrlPr>
                        </m:sSupPr>
                        <m:e>
                          <m:r>
                            <a:rPr lang="en-US" sz="1600" b="0" i="1" smtClean="0">
                              <a:latin typeface="Cambria Math"/>
                              <a:ea typeface="Cambria Math"/>
                              <a:cs typeface="Times New Roman" pitchFamily="18" charset="0"/>
                            </a:rPr>
                            <m:t>(</m:t>
                          </m:r>
                          <m:f>
                            <m:fPr>
                              <m:ctrlPr>
                                <a:rPr lang="en-US" sz="1600" b="0" i="1" smtClean="0">
                                  <a:latin typeface="Cambria Math"/>
                                  <a:ea typeface="Cambria Math"/>
                                  <a:cs typeface="Times New Roman" pitchFamily="18" charset="0"/>
                                </a:rPr>
                              </m:ctrlPr>
                            </m:fPr>
                            <m:num>
                              <m:r>
                                <a:rPr lang="en-US" sz="1600" b="0" i="1" smtClean="0">
                                  <a:latin typeface="Cambria Math"/>
                                  <a:ea typeface="Cambria Math"/>
                                  <a:cs typeface="Times New Roman" pitchFamily="18" charset="0"/>
                                </a:rPr>
                                <m:t>𝐿</m:t>
                              </m:r>
                            </m:num>
                            <m:den>
                              <m:r>
                                <a:rPr lang="en-US" sz="1600" b="0" i="1" smtClean="0">
                                  <a:latin typeface="Cambria Math"/>
                                  <a:ea typeface="Cambria Math"/>
                                  <a:cs typeface="Times New Roman" pitchFamily="18" charset="0"/>
                                </a:rPr>
                                <m:t>2</m:t>
                              </m:r>
                              <m:r>
                                <a:rPr lang="en-US" sz="1600" b="0" i="1" smtClean="0">
                                  <a:latin typeface="Cambria Math"/>
                                  <a:ea typeface="Cambria Math"/>
                                  <a:cs typeface="Times New Roman" pitchFamily="18" charset="0"/>
                                </a:rPr>
                                <m:t>𝜋</m:t>
                              </m:r>
                              <m:r>
                                <a:rPr lang="en-US" sz="1600" b="0" i="1" smtClean="0">
                                  <a:latin typeface="Cambria Math"/>
                                  <a:ea typeface="Cambria Math"/>
                                  <a:cs typeface="Times New Roman" pitchFamily="18" charset="0"/>
                                </a:rPr>
                                <m:t>𝑀</m:t>
                              </m:r>
                            </m:den>
                          </m:f>
                          <m:r>
                            <a:rPr lang="en-US" sz="1600" b="0" i="1" smtClean="0">
                              <a:latin typeface="Cambria Math"/>
                              <a:ea typeface="Cambria Math"/>
                              <a:cs typeface="Times New Roman" pitchFamily="18" charset="0"/>
                            </a:rPr>
                            <m:t>)</m:t>
                          </m:r>
                        </m:e>
                        <m:sup>
                          <m:r>
                            <a:rPr lang="en-US" sz="1600" b="0" i="1" smtClean="0">
                              <a:latin typeface="Cambria Math"/>
                              <a:ea typeface="Cambria Math"/>
                              <a:cs typeface="Times New Roman" pitchFamily="18" charset="0"/>
                            </a:rPr>
                            <m:t>2</m:t>
                          </m:r>
                        </m:sup>
                      </m:sSup>
                    </m:oMath>
                  </m:oMathPara>
                </a14:m>
                <a:endParaRPr lang="en-US" sz="1600" dirty="0" smtClean="0">
                  <a:latin typeface="Garamond" pitchFamily="18" charset="0"/>
                  <a:cs typeface="Times New Roman" pitchFamily="18" charset="0"/>
                </a:endParaRPr>
              </a:p>
              <a:p>
                <a:pPr marL="0" indent="0" algn="just">
                  <a:buSzPct val="70000"/>
                </a:pPr>
                <a:r>
                  <a:rPr lang="en-US" sz="1600" dirty="0" smtClean="0">
                    <a:latin typeface="Garamond" pitchFamily="18" charset="0"/>
                    <a:cs typeface="Times New Roman" pitchFamily="18" charset="0"/>
                  </a:rPr>
                  <a:t>       </a:t>
                </a:r>
              </a:p>
              <a:p>
                <a:pPr marL="0" indent="0" algn="just">
                  <a:buSzPct val="70000"/>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where </a:t>
                </a:r>
                <a:r>
                  <a:rPr lang="en-US" sz="1600" dirty="0">
                    <a:latin typeface="Garamond" pitchFamily="18" charset="0"/>
                    <a:cs typeface="Times New Roman" pitchFamily="18" charset="0"/>
                  </a:rPr>
                  <a:t>w</a:t>
                </a:r>
                <a:r>
                  <a:rPr lang="en-US" sz="1600" dirty="0" smtClean="0">
                    <a:latin typeface="Garamond" pitchFamily="18" charset="0"/>
                    <a:cs typeface="Times New Roman" pitchFamily="18" charset="0"/>
                  </a:rPr>
                  <a:t>ave number </a:t>
                </a:r>
                <a14:m>
                  <m:oMath xmlns:m="http://schemas.openxmlformats.org/officeDocument/2006/math">
                    <m:r>
                      <a:rPr lang="en-US" sz="1600" i="1">
                        <a:latin typeface="Cambria Math"/>
                        <a:ea typeface="Cambria Math"/>
                        <a:cs typeface="Times New Roman" pitchFamily="18" charset="0"/>
                      </a:rPr>
                      <m:t>𝑘</m:t>
                    </m:r>
                    <m:r>
                      <a:rPr lang="en-US" sz="1600" b="0" i="1" smtClean="0">
                        <a:latin typeface="Cambria Math"/>
                        <a:ea typeface="Cambria Math"/>
                        <a:cs typeface="Times New Roman" pitchFamily="18" charset="0"/>
                      </a:rPr>
                      <m:t>=</m:t>
                    </m:r>
                    <m:f>
                      <m:fPr>
                        <m:type m:val="skw"/>
                        <m:ctrlPr>
                          <a:rPr lang="en-US" sz="1600" b="0" i="1" smtClean="0">
                            <a:latin typeface="Cambria Math"/>
                            <a:ea typeface="Cambria Math"/>
                            <a:cs typeface="Times New Roman" pitchFamily="18" charset="0"/>
                          </a:rPr>
                        </m:ctrlPr>
                      </m:fPr>
                      <m:num>
                        <m:r>
                          <a:rPr lang="en-US" sz="1600" b="0" i="1" smtClean="0">
                            <a:latin typeface="Cambria Math"/>
                            <a:ea typeface="Cambria Math"/>
                            <a:cs typeface="Times New Roman" pitchFamily="18" charset="0"/>
                          </a:rPr>
                          <m:t>2</m:t>
                        </m:r>
                        <m:r>
                          <a:rPr lang="en-US" sz="1600" b="0" i="1" smtClean="0">
                            <a:latin typeface="Cambria Math"/>
                            <a:ea typeface="Cambria Math"/>
                            <a:cs typeface="Times New Roman" pitchFamily="18" charset="0"/>
                          </a:rPr>
                          <m:t>𝜋</m:t>
                        </m:r>
                      </m:num>
                      <m:den>
                        <m:r>
                          <a:rPr lang="en-US" sz="1600" b="0" i="1" smtClean="0">
                            <a:latin typeface="Cambria Math"/>
                            <a:ea typeface="Cambria Math"/>
                            <a:cs typeface="Times New Roman" pitchFamily="18" charset="0"/>
                          </a:rPr>
                          <m:t>𝜆</m:t>
                        </m:r>
                      </m:den>
                    </m:f>
                  </m:oMath>
                </a14:m>
                <a:r>
                  <a:rPr lang="en-US" sz="1600" dirty="0" smtClean="0">
                    <a:latin typeface="Garamond" pitchFamily="18" charset="0"/>
                    <a:cs typeface="Times New Roman" pitchFamily="18" charset="0"/>
                  </a:rPr>
                  <a:t>, </a:t>
                </a:r>
                <a14:m>
                  <m:oMath xmlns:m="http://schemas.openxmlformats.org/officeDocument/2006/math">
                    <m:r>
                      <a:rPr lang="en-US" sz="1600" i="1" dirty="0" smtClean="0">
                        <a:latin typeface="Cambria Math"/>
                        <a:ea typeface="Cambria Math"/>
                        <a:cs typeface="Times New Roman" pitchFamily="18" charset="0"/>
                      </a:rPr>
                      <m:t>𝜆</m:t>
                    </m:r>
                    <m:r>
                      <a:rPr lang="en-US" sz="1600" b="0" i="1" dirty="0" smtClean="0">
                        <a:latin typeface="Cambria Math"/>
                        <a:ea typeface="Cambria Math"/>
                        <a:cs typeface="Times New Roman" pitchFamily="18" charset="0"/>
                      </a:rPr>
                      <m:t>=</m:t>
                    </m:r>
                    <m:r>
                      <a:rPr lang="en-US" sz="1600" b="0" i="1" dirty="0" smtClean="0">
                        <a:latin typeface="Cambria Math"/>
                        <a:ea typeface="Cambria Math"/>
                        <a:cs typeface="Times New Roman" pitchFamily="18" charset="0"/>
                      </a:rPr>
                      <m:t>𝐿</m:t>
                    </m:r>
                    <m:r>
                      <a:rPr lang="en-US" sz="1600" b="0" i="1" dirty="0" smtClean="0">
                        <a:latin typeface="Cambria Math"/>
                        <a:ea typeface="Cambria Math"/>
                        <a:cs typeface="Times New Roman" pitchFamily="18" charset="0"/>
                      </a:rPr>
                      <m:t>/</m:t>
                    </m:r>
                    <m:r>
                      <a:rPr lang="en-US" sz="1600" b="0" i="1" dirty="0" smtClean="0">
                        <a:latin typeface="Cambria Math"/>
                        <a:ea typeface="Cambria Math"/>
                        <a:cs typeface="Times New Roman" pitchFamily="18" charset="0"/>
                      </a:rPr>
                      <m:t>𝑀</m:t>
                    </m:r>
                  </m:oMath>
                </a14:m>
                <a:r>
                  <a:rPr lang="en-US" sz="1600" dirty="0" smtClean="0">
                    <a:latin typeface="Garamond" pitchFamily="18" charset="0"/>
                    <a:cs typeface="Times New Roman" pitchFamily="18" charset="0"/>
                  </a:rPr>
                  <a:t> is helical magnet period, </a:t>
                </a:r>
                <a14:m>
                  <m:oMath xmlns:m="http://schemas.openxmlformats.org/officeDocument/2006/math">
                    <m:r>
                      <a:rPr lang="en-US" sz="1600" i="1" dirty="0">
                        <a:latin typeface="Cambria Math"/>
                        <a:ea typeface="Cambria Math"/>
                        <a:cs typeface="Times New Roman" pitchFamily="18" charset="0"/>
                      </a:rPr>
                      <m:t>𝑀</m:t>
                    </m:r>
                  </m:oMath>
                </a14:m>
                <a:r>
                  <a:rPr lang="en-US" sz="1600" dirty="0" smtClean="0">
                    <a:latin typeface="Garamond" pitchFamily="18" charset="0"/>
                    <a:cs typeface="Times New Roman" pitchFamily="18" charset="0"/>
                  </a:rPr>
                  <a:t> is the integer number of field period in the </a:t>
                </a:r>
                <a14:m>
                  <m:oMath xmlns:m="http://schemas.openxmlformats.org/officeDocument/2006/math">
                    <m:r>
                      <a:rPr lang="en-US" sz="1600" i="1" dirty="0">
                        <a:latin typeface="Cambria Math"/>
                        <a:ea typeface="Cambria Math"/>
                        <a:cs typeface="Times New Roman" pitchFamily="18" charset="0"/>
                      </a:rPr>
                      <m:t>𝐿</m:t>
                    </m:r>
                  </m:oMath>
                </a14:m>
                <a:r>
                  <a:rPr lang="en-US" sz="1600" dirty="0" smtClean="0">
                    <a:latin typeface="Garamond" pitchFamily="18" charset="0"/>
                    <a:cs typeface="Times New Roman" pitchFamily="18" charset="0"/>
                  </a:rPr>
                  <a:t> long helical magnet.   </a:t>
                </a:r>
                <a:endParaRPr lang="en-US" sz="1600" dirty="0">
                  <a:latin typeface="Garamond" pitchFamily="18" charset="0"/>
                  <a:cs typeface="Times New Roman" pitchFamily="18" charset="0"/>
                </a:endParaRPr>
              </a:p>
            </p:txBody>
          </p:sp>
        </mc:Choice>
        <mc:Fallback xmlns="">
          <p:sp>
            <p:nvSpPr>
              <p:cNvPr id="7" name="TextBox 1"/>
              <p:cNvSpPr txBox="1">
                <a:spLocks noRot="1" noChangeAspect="1" noMove="1" noResize="1" noEditPoints="1" noAdjustHandles="1" noChangeArrowheads="1" noChangeShapeType="1" noTextEdit="1"/>
              </p:cNvSpPr>
              <p:nvPr/>
            </p:nvSpPr>
            <p:spPr bwMode="auto">
              <a:xfrm>
                <a:off x="408700" y="825798"/>
                <a:ext cx="8497784" cy="4138249"/>
              </a:xfrm>
              <a:prstGeom prst="rect">
                <a:avLst/>
              </a:prstGeom>
              <a:blipFill rotWithShape="1">
                <a:blip r:embed="rId4"/>
                <a:stretch>
                  <a:fillRect l="-359" t="-295" r="-430" b="-45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613215" y="5133864"/>
                <a:ext cx="3719673" cy="1114536"/>
              </a:xfrm>
              <a:prstGeom prst="rect">
                <a:avLst/>
              </a:prstGeom>
              <a:ln w="22225">
                <a:solidFill>
                  <a:srgbClr val="0000CC"/>
                </a:solidFill>
              </a:ln>
            </p:spPr>
            <p:txBody>
              <a:bodyPr wrap="none">
                <a:spAutoFit/>
              </a:bodyPr>
              <a:lstStyle/>
              <a:p>
                <a:pPr marL="0" indent="0" algn="just">
                  <a:buSzPct val="70000"/>
                </a:pPr>
                <a14:m>
                  <m:oMath xmlns:m="http://schemas.openxmlformats.org/officeDocument/2006/math">
                    <m:sSub>
                      <m:sSubPr>
                        <m:ctrlPr>
                          <a:rPr lang="en-US" sz="1600" b="1" i="1" smtClean="0">
                            <a:solidFill>
                              <a:srgbClr val="0000CC"/>
                            </a:solidFill>
                            <a:latin typeface="Cambria Math"/>
                            <a:cs typeface="Times New Roman" pitchFamily="18" charset="0"/>
                          </a:rPr>
                        </m:ctrlPr>
                      </m:sSubPr>
                      <m:e>
                        <m:r>
                          <a:rPr lang="en-US" sz="1600" b="1" i="1" smtClean="0">
                            <a:solidFill>
                              <a:srgbClr val="0000CC"/>
                            </a:solidFill>
                            <a:latin typeface="Cambria Math"/>
                            <a:cs typeface="Times New Roman" pitchFamily="18" charset="0"/>
                          </a:rPr>
                          <m:t>𝑩</m:t>
                        </m:r>
                      </m:e>
                      <m:sub>
                        <m:r>
                          <a:rPr lang="en-US" sz="1600" b="1" i="1" smtClean="0">
                            <a:solidFill>
                              <a:srgbClr val="0000CC"/>
                            </a:solidFill>
                            <a:latin typeface="Cambria Math"/>
                            <a:cs typeface="Times New Roman" pitchFamily="18" charset="0"/>
                          </a:rPr>
                          <m:t>𝒉</m:t>
                        </m:r>
                      </m:sub>
                    </m:sSub>
                    <m:r>
                      <a:rPr lang="en-US" sz="1600" b="1" i="1" smtClean="0">
                        <a:solidFill>
                          <a:srgbClr val="0000CC"/>
                        </a:solidFill>
                        <a:latin typeface="Cambria Math"/>
                        <a:cs typeface="Times New Roman" pitchFamily="18" charset="0"/>
                      </a:rPr>
                      <m:t>𝑳</m:t>
                    </m:r>
                    <m:r>
                      <a:rPr lang="en-US" sz="1600" b="1" i="1" smtClean="0">
                        <a:solidFill>
                          <a:srgbClr val="0000CC"/>
                        </a:solidFill>
                        <a:latin typeface="Cambria Math"/>
                        <a:ea typeface="Cambria Math"/>
                        <a:cs typeface="Times New Roman" pitchFamily="18" charset="0"/>
                      </a:rPr>
                      <m:t>≈</m:t>
                    </m:r>
                    <m:f>
                      <m:fPr>
                        <m:ctrlPr>
                          <a:rPr lang="en-US" sz="1600" b="1" i="1" smtClean="0">
                            <a:solidFill>
                              <a:srgbClr val="0000CC"/>
                            </a:solidFill>
                            <a:latin typeface="Cambria Math"/>
                            <a:ea typeface="Cambria Math"/>
                            <a:cs typeface="Times New Roman" pitchFamily="18" charset="0"/>
                          </a:rPr>
                        </m:ctrlPr>
                      </m:fPr>
                      <m:num>
                        <m:r>
                          <a:rPr lang="en-US" sz="1600" b="1" i="1" smtClean="0">
                            <a:solidFill>
                              <a:srgbClr val="0000CC"/>
                            </a:solidFill>
                            <a:latin typeface="Cambria Math"/>
                            <a:ea typeface="Cambria Math"/>
                            <a:cs typeface="Times New Roman" pitchFamily="18" charset="0"/>
                          </a:rPr>
                          <m:t>𝑩</m:t>
                        </m:r>
                        <m:r>
                          <a:rPr lang="en-US" sz="1600" b="1" i="1" smtClean="0">
                            <a:solidFill>
                              <a:srgbClr val="0000CC"/>
                            </a:solidFill>
                            <a:latin typeface="Cambria Math"/>
                            <a:ea typeface="Cambria Math"/>
                            <a:cs typeface="Times New Roman" pitchFamily="18" charset="0"/>
                          </a:rPr>
                          <m:t>𝝆</m:t>
                        </m:r>
                      </m:num>
                      <m:den>
                        <m:sSub>
                          <m:sSubPr>
                            <m:ctrlPr>
                              <a:rPr lang="en-US" sz="1600" b="1" i="1" smtClean="0">
                                <a:solidFill>
                                  <a:srgbClr val="0000CC"/>
                                </a:solidFill>
                                <a:latin typeface="Cambria Math"/>
                                <a:ea typeface="Cambria Math"/>
                                <a:cs typeface="Times New Roman" pitchFamily="18" charset="0"/>
                              </a:rPr>
                            </m:ctrlPr>
                          </m:sSubPr>
                          <m:e>
                            <m:r>
                              <a:rPr lang="en-US" sz="1600" b="1" i="1" smtClean="0">
                                <a:solidFill>
                                  <a:srgbClr val="0000CC"/>
                                </a:solidFill>
                                <a:latin typeface="Cambria Math"/>
                                <a:ea typeface="Cambria Math"/>
                                <a:cs typeface="Times New Roman" pitchFamily="18" charset="0"/>
                              </a:rPr>
                              <m:t>𝑮</m:t>
                            </m:r>
                          </m:e>
                          <m:sub>
                            <m:r>
                              <a:rPr lang="en-US" sz="1600" b="1" i="1" smtClean="0">
                                <a:solidFill>
                                  <a:srgbClr val="0000CC"/>
                                </a:solidFill>
                                <a:latin typeface="Cambria Math"/>
                                <a:ea typeface="Cambria Math"/>
                                <a:cs typeface="Times New Roman" pitchFamily="18" charset="0"/>
                              </a:rPr>
                              <m:t>𝒆</m:t>
                            </m:r>
                          </m:sub>
                        </m:sSub>
                        <m:r>
                          <a:rPr lang="en-US" sz="1600" b="1" i="1" smtClean="0">
                            <a:solidFill>
                              <a:srgbClr val="0000CC"/>
                            </a:solidFill>
                            <a:latin typeface="Cambria Math"/>
                            <a:ea typeface="Cambria Math"/>
                            <a:cs typeface="Times New Roman" pitchFamily="18" charset="0"/>
                          </a:rPr>
                          <m:t>𝜸</m:t>
                        </m:r>
                      </m:den>
                    </m:f>
                    <m:rad>
                      <m:radPr>
                        <m:degHide m:val="on"/>
                        <m:ctrlPr>
                          <a:rPr lang="en-US" sz="1600" b="1" i="1" smtClean="0">
                            <a:solidFill>
                              <a:srgbClr val="0000CC"/>
                            </a:solidFill>
                            <a:latin typeface="Cambria Math"/>
                            <a:ea typeface="Cambria Math"/>
                            <a:cs typeface="Times New Roman" pitchFamily="18" charset="0"/>
                          </a:rPr>
                        </m:ctrlPr>
                      </m:radPr>
                      <m:deg/>
                      <m:e>
                        <m:sSup>
                          <m:sSupPr>
                            <m:ctrlPr>
                              <a:rPr lang="en-US" sz="1600" b="1" i="1" smtClean="0">
                                <a:solidFill>
                                  <a:srgbClr val="0000CC"/>
                                </a:solidFill>
                                <a:latin typeface="Cambria Math"/>
                                <a:ea typeface="Cambria Math"/>
                                <a:cs typeface="Times New Roman" pitchFamily="18" charset="0"/>
                              </a:rPr>
                            </m:ctrlPr>
                          </m:sSupPr>
                          <m:e>
                            <m:r>
                              <a:rPr lang="en-US" sz="1600" b="1" i="1" smtClean="0">
                                <a:solidFill>
                                  <a:srgbClr val="0000CC"/>
                                </a:solidFill>
                                <a:latin typeface="Cambria Math"/>
                                <a:ea typeface="Cambria Math"/>
                                <a:cs typeface="Times New Roman" pitchFamily="18" charset="0"/>
                              </a:rPr>
                              <m:t>𝝋</m:t>
                            </m:r>
                          </m:e>
                          <m:sup>
                            <m:r>
                              <a:rPr lang="en-US" sz="1600" b="1" i="1" smtClean="0">
                                <a:solidFill>
                                  <a:srgbClr val="0000CC"/>
                                </a:solidFill>
                                <a:latin typeface="Cambria Math"/>
                                <a:ea typeface="Cambria Math"/>
                                <a:cs typeface="Times New Roman" pitchFamily="18" charset="0"/>
                              </a:rPr>
                              <m:t>𝟐</m:t>
                            </m:r>
                          </m:sup>
                        </m:sSup>
                        <m:r>
                          <a:rPr lang="en-US" sz="1600" b="1" i="1" smtClean="0">
                            <a:solidFill>
                              <a:srgbClr val="0000CC"/>
                            </a:solidFill>
                            <a:latin typeface="Cambria Math"/>
                            <a:ea typeface="Cambria Math"/>
                            <a:cs typeface="Times New Roman" pitchFamily="18" charset="0"/>
                          </a:rPr>
                          <m:t>+</m:t>
                        </m:r>
                        <m:r>
                          <a:rPr lang="en-US" sz="1600" b="1" i="1" smtClean="0">
                            <a:solidFill>
                              <a:srgbClr val="0000CC"/>
                            </a:solidFill>
                            <a:latin typeface="Cambria Math"/>
                            <a:ea typeface="Cambria Math"/>
                            <a:cs typeface="Times New Roman" pitchFamily="18" charset="0"/>
                          </a:rPr>
                          <m:t>𝟒</m:t>
                        </m:r>
                        <m:r>
                          <a:rPr lang="en-US" sz="1600" b="1" i="1" smtClean="0">
                            <a:solidFill>
                              <a:srgbClr val="0000CC"/>
                            </a:solidFill>
                            <a:latin typeface="Cambria Math"/>
                            <a:ea typeface="Cambria Math"/>
                            <a:cs typeface="Times New Roman" pitchFamily="18" charset="0"/>
                          </a:rPr>
                          <m:t>𝝅</m:t>
                        </m:r>
                        <m:r>
                          <a:rPr lang="en-US" sz="1600" b="1" i="1" smtClean="0">
                            <a:solidFill>
                              <a:srgbClr val="0000CC"/>
                            </a:solidFill>
                            <a:latin typeface="Cambria Math"/>
                            <a:ea typeface="Cambria Math"/>
                            <a:cs typeface="Times New Roman" pitchFamily="18" charset="0"/>
                          </a:rPr>
                          <m:t>𝑴</m:t>
                        </m:r>
                        <m:r>
                          <a:rPr lang="en-US" sz="1600" b="1" i="1" smtClean="0">
                            <a:solidFill>
                              <a:srgbClr val="0000CC"/>
                            </a:solidFill>
                            <a:latin typeface="Cambria Math"/>
                            <a:ea typeface="Cambria Math"/>
                            <a:cs typeface="Times New Roman" pitchFamily="18" charset="0"/>
                          </a:rPr>
                          <m:t>𝝋</m:t>
                        </m:r>
                      </m:e>
                    </m:rad>
                  </m:oMath>
                </a14:m>
                <a:r>
                  <a:rPr lang="en-US" sz="1600" b="1" i="1" dirty="0" smtClean="0">
                    <a:solidFill>
                      <a:srgbClr val="0000CC"/>
                    </a:solidFill>
                    <a:latin typeface="Cambria Math"/>
                    <a:cs typeface="Times New Roman" pitchFamily="18" charset="0"/>
                  </a:rPr>
                  <a:t> </a:t>
                </a:r>
                <a:r>
                  <a:rPr lang="en-US" sz="1600" b="1" dirty="0" smtClean="0">
                    <a:solidFill>
                      <a:srgbClr val="0000CC"/>
                    </a:solidFill>
                    <a:latin typeface="Cambria Math"/>
                    <a:cs typeface="Times New Roman" pitchFamily="18" charset="0"/>
                  </a:rPr>
                  <a:t>===&gt; </a:t>
                </a:r>
                <a14:m>
                  <m:oMath xmlns:m="http://schemas.openxmlformats.org/officeDocument/2006/math">
                    <m:sSub>
                      <m:sSubPr>
                        <m:ctrlPr>
                          <a:rPr lang="en-US" sz="1600" b="1" i="1">
                            <a:solidFill>
                              <a:srgbClr val="0000CC"/>
                            </a:solidFill>
                            <a:latin typeface="Cambria Math"/>
                            <a:cs typeface="Times New Roman" pitchFamily="18" charset="0"/>
                          </a:rPr>
                        </m:ctrlPr>
                      </m:sSubPr>
                      <m:e>
                        <m:r>
                          <a:rPr lang="en-US" sz="1600" b="1" i="1">
                            <a:solidFill>
                              <a:srgbClr val="0000CC"/>
                            </a:solidFill>
                            <a:latin typeface="Cambria Math"/>
                            <a:cs typeface="Times New Roman" pitchFamily="18" charset="0"/>
                          </a:rPr>
                          <m:t>𝑷</m:t>
                        </m:r>
                      </m:e>
                      <m:sub>
                        <m:r>
                          <a:rPr lang="en-US" sz="1600" b="1" i="1">
                            <a:solidFill>
                              <a:srgbClr val="0000CC"/>
                            </a:solidFill>
                            <a:latin typeface="Cambria Math"/>
                            <a:cs typeface="Times New Roman" pitchFamily="18" charset="0"/>
                          </a:rPr>
                          <m:t>𝒓</m:t>
                        </m:r>
                      </m:sub>
                    </m:sSub>
                    <m:r>
                      <a:rPr lang="en-US" sz="1600" b="1" i="1" smtClean="0">
                        <a:solidFill>
                          <a:srgbClr val="0000CC"/>
                        </a:solidFill>
                        <a:latin typeface="Cambria Math"/>
                        <a:ea typeface="Cambria Math"/>
                        <a:cs typeface="Times New Roman" pitchFamily="18" charset="0"/>
                      </a:rPr>
                      <m:t>∝</m:t>
                    </m:r>
                    <m:f>
                      <m:fPr>
                        <m:ctrlPr>
                          <a:rPr lang="en-US" sz="1600" b="1" i="1" smtClean="0">
                            <a:solidFill>
                              <a:srgbClr val="0000CC"/>
                            </a:solidFill>
                            <a:latin typeface="Cambria Math"/>
                            <a:ea typeface="Cambria Math"/>
                            <a:cs typeface="Times New Roman" pitchFamily="18" charset="0"/>
                          </a:rPr>
                        </m:ctrlPr>
                      </m:fPr>
                      <m:num>
                        <m:r>
                          <a:rPr lang="en-US" sz="1600" b="1" i="1" smtClean="0">
                            <a:solidFill>
                              <a:srgbClr val="0000CC"/>
                            </a:solidFill>
                            <a:latin typeface="Cambria Math"/>
                            <a:ea typeface="Cambria Math"/>
                            <a:cs typeface="Times New Roman" pitchFamily="18" charset="0"/>
                          </a:rPr>
                          <m:t>𝑴</m:t>
                        </m:r>
                      </m:num>
                      <m:den>
                        <m:sSup>
                          <m:sSupPr>
                            <m:ctrlPr>
                              <a:rPr lang="en-US" sz="1600" b="1" i="1" smtClean="0">
                                <a:solidFill>
                                  <a:srgbClr val="0000CC"/>
                                </a:solidFill>
                                <a:latin typeface="Cambria Math"/>
                                <a:ea typeface="Cambria Math"/>
                                <a:cs typeface="Times New Roman" pitchFamily="18" charset="0"/>
                              </a:rPr>
                            </m:ctrlPr>
                          </m:sSupPr>
                          <m:e>
                            <m:r>
                              <a:rPr lang="en-US" sz="1600" b="1" i="1" smtClean="0">
                                <a:solidFill>
                                  <a:srgbClr val="0000CC"/>
                                </a:solidFill>
                                <a:latin typeface="Cambria Math"/>
                                <a:ea typeface="Cambria Math"/>
                                <a:cs typeface="Times New Roman" pitchFamily="18" charset="0"/>
                              </a:rPr>
                              <m:t>𝑳</m:t>
                            </m:r>
                          </m:e>
                          <m:sup>
                            <m:r>
                              <a:rPr lang="en-US" sz="1600" b="1" i="1" smtClean="0">
                                <a:solidFill>
                                  <a:srgbClr val="0000CC"/>
                                </a:solidFill>
                                <a:latin typeface="Cambria Math"/>
                                <a:ea typeface="Cambria Math"/>
                                <a:cs typeface="Times New Roman" pitchFamily="18" charset="0"/>
                              </a:rPr>
                              <m:t>𝟐</m:t>
                            </m:r>
                          </m:sup>
                        </m:sSup>
                      </m:den>
                    </m:f>
                  </m:oMath>
                </a14:m>
                <a:endParaRPr lang="en-US" sz="1600" b="1" dirty="0" smtClean="0">
                  <a:solidFill>
                    <a:srgbClr val="0000CC"/>
                  </a:solidFill>
                  <a:latin typeface="Cambria Math"/>
                  <a:cs typeface="Times New Roman" pitchFamily="18" charset="0"/>
                </a:endParaRPr>
              </a:p>
              <a:p>
                <a:pPr marL="0" indent="0" algn="just">
                  <a:buSzPct val="70000"/>
                </a:pPr>
                <a:endParaRPr lang="en-US" sz="1600" b="1" i="1" dirty="0" smtClean="0">
                  <a:solidFill>
                    <a:srgbClr val="0000CC"/>
                  </a:solidFill>
                  <a:latin typeface="Cambria Math"/>
                  <a:cs typeface="Times New Roman" pitchFamily="18" charset="0"/>
                </a:endParaRPr>
              </a:p>
              <a:p>
                <a:pPr marL="0" indent="0" algn="just">
                  <a:buSzPct val="70000"/>
                </a:pPr>
                <a14:m>
                  <m:oMath xmlns:m="http://schemas.openxmlformats.org/officeDocument/2006/math">
                    <m:r>
                      <a:rPr lang="en-US" sz="1600" b="1" i="1">
                        <a:solidFill>
                          <a:srgbClr val="0000CC"/>
                        </a:solidFill>
                        <a:latin typeface="Cambria Math"/>
                        <a:cs typeface="Times New Roman" pitchFamily="18" charset="0"/>
                      </a:rPr>
                      <m:t>𝒓</m:t>
                    </m:r>
                    <m:r>
                      <a:rPr lang="en-US" sz="1600" b="1" i="1">
                        <a:solidFill>
                          <a:srgbClr val="0000CC"/>
                        </a:solidFill>
                        <a:latin typeface="Cambria Math"/>
                        <a:cs typeface="Times New Roman" pitchFamily="18" charset="0"/>
                      </a:rPr>
                      <m:t>=</m:t>
                    </m:r>
                    <m:f>
                      <m:fPr>
                        <m:ctrlPr>
                          <a:rPr lang="en-US" sz="1600" b="1" i="1">
                            <a:solidFill>
                              <a:srgbClr val="0000CC"/>
                            </a:solidFill>
                            <a:latin typeface="Cambria Math"/>
                            <a:cs typeface="Times New Roman" pitchFamily="18" charset="0"/>
                          </a:rPr>
                        </m:ctrlPr>
                      </m:fPr>
                      <m:num>
                        <m:sSub>
                          <m:sSubPr>
                            <m:ctrlPr>
                              <a:rPr lang="en-US" sz="1600" b="1" i="1">
                                <a:solidFill>
                                  <a:srgbClr val="0000CC"/>
                                </a:solidFill>
                                <a:latin typeface="Cambria Math"/>
                                <a:cs typeface="Times New Roman" pitchFamily="18" charset="0"/>
                              </a:rPr>
                            </m:ctrlPr>
                          </m:sSubPr>
                          <m:e>
                            <m:r>
                              <a:rPr lang="en-US" sz="1600" b="1" i="1">
                                <a:solidFill>
                                  <a:srgbClr val="0000CC"/>
                                </a:solidFill>
                                <a:latin typeface="Cambria Math"/>
                                <a:cs typeface="Times New Roman" pitchFamily="18" charset="0"/>
                              </a:rPr>
                              <m:t>𝑩</m:t>
                            </m:r>
                          </m:e>
                          <m:sub>
                            <m:r>
                              <a:rPr lang="en-US" sz="1600" b="1" i="1">
                                <a:solidFill>
                                  <a:srgbClr val="0000CC"/>
                                </a:solidFill>
                                <a:latin typeface="Cambria Math"/>
                                <a:cs typeface="Times New Roman" pitchFamily="18" charset="0"/>
                              </a:rPr>
                              <m:t>𝒉</m:t>
                            </m:r>
                          </m:sub>
                        </m:sSub>
                      </m:num>
                      <m:den>
                        <m:r>
                          <a:rPr lang="en-US" sz="1600" b="1" i="1">
                            <a:solidFill>
                              <a:srgbClr val="0000CC"/>
                            </a:solidFill>
                            <a:latin typeface="Cambria Math"/>
                            <a:cs typeface="Times New Roman" pitchFamily="18" charset="0"/>
                          </a:rPr>
                          <m:t>𝑩</m:t>
                        </m:r>
                        <m:r>
                          <a:rPr lang="en-US" sz="1600" b="1" i="1">
                            <a:solidFill>
                              <a:srgbClr val="0000CC"/>
                            </a:solidFill>
                            <a:latin typeface="Cambria Math"/>
                            <a:ea typeface="Cambria Math"/>
                            <a:cs typeface="Times New Roman" pitchFamily="18" charset="0"/>
                          </a:rPr>
                          <m:t>𝝆</m:t>
                        </m:r>
                        <m:sSup>
                          <m:sSupPr>
                            <m:ctrlPr>
                              <a:rPr lang="en-US" sz="1600" b="1" i="1">
                                <a:solidFill>
                                  <a:srgbClr val="0000CC"/>
                                </a:solidFill>
                                <a:latin typeface="Cambria Math"/>
                                <a:ea typeface="Cambria Math"/>
                                <a:cs typeface="Times New Roman" pitchFamily="18" charset="0"/>
                              </a:rPr>
                            </m:ctrlPr>
                          </m:sSupPr>
                          <m:e>
                            <m:r>
                              <a:rPr lang="en-US" sz="1600" b="1" i="1">
                                <a:solidFill>
                                  <a:srgbClr val="0000CC"/>
                                </a:solidFill>
                                <a:latin typeface="Cambria Math"/>
                                <a:ea typeface="Cambria Math"/>
                                <a:cs typeface="Times New Roman" pitchFamily="18" charset="0"/>
                              </a:rPr>
                              <m:t>𝒌</m:t>
                            </m:r>
                          </m:e>
                          <m:sup>
                            <m:r>
                              <a:rPr lang="en-US" sz="1600" b="1" i="1">
                                <a:solidFill>
                                  <a:srgbClr val="0000CC"/>
                                </a:solidFill>
                                <a:latin typeface="Cambria Math"/>
                                <a:ea typeface="Cambria Math"/>
                                <a:cs typeface="Times New Roman" pitchFamily="18" charset="0"/>
                              </a:rPr>
                              <m:t>𝟐</m:t>
                            </m:r>
                          </m:sup>
                        </m:sSup>
                      </m:den>
                    </m:f>
                    <m:r>
                      <a:rPr lang="en-US" sz="1600" b="1" i="1">
                        <a:solidFill>
                          <a:srgbClr val="0000CC"/>
                        </a:solidFill>
                        <a:latin typeface="Cambria Math"/>
                        <a:ea typeface="Cambria Math"/>
                        <a:cs typeface="Times New Roman" pitchFamily="18" charset="0"/>
                      </a:rPr>
                      <m:t>=</m:t>
                    </m:r>
                    <m:f>
                      <m:fPr>
                        <m:ctrlPr>
                          <a:rPr lang="en-US" sz="1600" b="1" i="1">
                            <a:solidFill>
                              <a:srgbClr val="0000CC"/>
                            </a:solidFill>
                            <a:latin typeface="Cambria Math"/>
                            <a:cs typeface="Times New Roman" pitchFamily="18" charset="0"/>
                          </a:rPr>
                        </m:ctrlPr>
                      </m:fPr>
                      <m:num>
                        <m:sSub>
                          <m:sSubPr>
                            <m:ctrlPr>
                              <a:rPr lang="en-US" sz="1600" b="1" i="1">
                                <a:solidFill>
                                  <a:srgbClr val="0000CC"/>
                                </a:solidFill>
                                <a:latin typeface="Cambria Math"/>
                                <a:cs typeface="Times New Roman" pitchFamily="18" charset="0"/>
                              </a:rPr>
                            </m:ctrlPr>
                          </m:sSubPr>
                          <m:e>
                            <m:r>
                              <a:rPr lang="en-US" sz="1600" b="1" i="1">
                                <a:solidFill>
                                  <a:srgbClr val="0000CC"/>
                                </a:solidFill>
                                <a:latin typeface="Cambria Math"/>
                                <a:cs typeface="Times New Roman" pitchFamily="18" charset="0"/>
                              </a:rPr>
                              <m:t>𝑩</m:t>
                            </m:r>
                          </m:e>
                          <m:sub>
                            <m:r>
                              <a:rPr lang="en-US" sz="1600" b="1" i="1">
                                <a:solidFill>
                                  <a:srgbClr val="0000CC"/>
                                </a:solidFill>
                                <a:latin typeface="Cambria Math"/>
                                <a:cs typeface="Times New Roman" pitchFamily="18" charset="0"/>
                              </a:rPr>
                              <m:t>𝒉</m:t>
                            </m:r>
                          </m:sub>
                        </m:sSub>
                      </m:num>
                      <m:den>
                        <m:r>
                          <a:rPr lang="en-US" sz="1600" b="1" i="1">
                            <a:solidFill>
                              <a:srgbClr val="0000CC"/>
                            </a:solidFill>
                            <a:latin typeface="Cambria Math"/>
                            <a:cs typeface="Times New Roman" pitchFamily="18" charset="0"/>
                          </a:rPr>
                          <m:t>𝑩</m:t>
                        </m:r>
                        <m:r>
                          <a:rPr lang="en-US" sz="1600" b="1" i="1">
                            <a:solidFill>
                              <a:srgbClr val="0000CC"/>
                            </a:solidFill>
                            <a:latin typeface="Cambria Math"/>
                            <a:ea typeface="Cambria Math"/>
                            <a:cs typeface="Times New Roman" pitchFamily="18" charset="0"/>
                          </a:rPr>
                          <m:t>𝝆</m:t>
                        </m:r>
                      </m:den>
                    </m:f>
                    <m:r>
                      <a:rPr lang="en-US" sz="1600" b="1" i="1">
                        <a:solidFill>
                          <a:srgbClr val="0000CC"/>
                        </a:solidFill>
                        <a:latin typeface="Cambria Math"/>
                        <a:ea typeface="Cambria Math"/>
                        <a:cs typeface="Times New Roman" pitchFamily="18" charset="0"/>
                      </a:rPr>
                      <m:t>.</m:t>
                    </m:r>
                    <m:sSup>
                      <m:sSupPr>
                        <m:ctrlPr>
                          <a:rPr lang="en-US" sz="1600" b="1" i="1">
                            <a:solidFill>
                              <a:srgbClr val="0000CC"/>
                            </a:solidFill>
                            <a:latin typeface="Cambria Math"/>
                            <a:ea typeface="Cambria Math"/>
                            <a:cs typeface="Times New Roman" pitchFamily="18" charset="0"/>
                          </a:rPr>
                        </m:ctrlPr>
                      </m:sSupPr>
                      <m:e>
                        <m:r>
                          <a:rPr lang="en-US" sz="1600" b="1" i="1">
                            <a:solidFill>
                              <a:srgbClr val="0000CC"/>
                            </a:solidFill>
                            <a:latin typeface="Cambria Math"/>
                            <a:ea typeface="Cambria Math"/>
                            <a:cs typeface="Times New Roman" pitchFamily="18" charset="0"/>
                          </a:rPr>
                          <m:t>(</m:t>
                        </m:r>
                        <m:f>
                          <m:fPr>
                            <m:ctrlPr>
                              <a:rPr lang="en-US" sz="1600" b="1" i="1">
                                <a:solidFill>
                                  <a:srgbClr val="0000CC"/>
                                </a:solidFill>
                                <a:latin typeface="Cambria Math"/>
                                <a:ea typeface="Cambria Math"/>
                                <a:cs typeface="Times New Roman" pitchFamily="18" charset="0"/>
                              </a:rPr>
                            </m:ctrlPr>
                          </m:fPr>
                          <m:num>
                            <m:r>
                              <a:rPr lang="en-US" sz="1600" b="1" i="1">
                                <a:solidFill>
                                  <a:srgbClr val="0000CC"/>
                                </a:solidFill>
                                <a:latin typeface="Cambria Math"/>
                                <a:ea typeface="Cambria Math"/>
                                <a:cs typeface="Times New Roman" pitchFamily="18" charset="0"/>
                              </a:rPr>
                              <m:t>𝑳</m:t>
                            </m:r>
                          </m:num>
                          <m:den>
                            <m:r>
                              <a:rPr lang="en-US" sz="1600" b="1" i="1">
                                <a:solidFill>
                                  <a:srgbClr val="0000CC"/>
                                </a:solidFill>
                                <a:latin typeface="Cambria Math"/>
                                <a:ea typeface="Cambria Math"/>
                                <a:cs typeface="Times New Roman" pitchFamily="18" charset="0"/>
                              </a:rPr>
                              <m:t>𝟐</m:t>
                            </m:r>
                            <m:r>
                              <a:rPr lang="en-US" sz="1600" b="1" i="1">
                                <a:solidFill>
                                  <a:srgbClr val="0000CC"/>
                                </a:solidFill>
                                <a:latin typeface="Cambria Math"/>
                                <a:ea typeface="Cambria Math"/>
                                <a:cs typeface="Times New Roman" pitchFamily="18" charset="0"/>
                              </a:rPr>
                              <m:t>𝝅</m:t>
                            </m:r>
                            <m:r>
                              <a:rPr lang="en-US" sz="1600" b="1" i="1">
                                <a:solidFill>
                                  <a:srgbClr val="0000CC"/>
                                </a:solidFill>
                                <a:latin typeface="Cambria Math"/>
                                <a:ea typeface="Cambria Math"/>
                                <a:cs typeface="Times New Roman" pitchFamily="18" charset="0"/>
                              </a:rPr>
                              <m:t>𝑴</m:t>
                            </m:r>
                          </m:den>
                        </m:f>
                        <m:r>
                          <a:rPr lang="en-US" sz="1600" b="1" i="1">
                            <a:solidFill>
                              <a:srgbClr val="0000CC"/>
                            </a:solidFill>
                            <a:latin typeface="Cambria Math"/>
                            <a:ea typeface="Cambria Math"/>
                            <a:cs typeface="Times New Roman" pitchFamily="18" charset="0"/>
                          </a:rPr>
                          <m:t>)</m:t>
                        </m:r>
                      </m:e>
                      <m:sup>
                        <m:r>
                          <a:rPr lang="en-US" sz="1600" b="1" i="1">
                            <a:solidFill>
                              <a:srgbClr val="0000CC"/>
                            </a:solidFill>
                            <a:latin typeface="Cambria Math"/>
                            <a:ea typeface="Cambria Math"/>
                            <a:cs typeface="Times New Roman" pitchFamily="18" charset="0"/>
                          </a:rPr>
                          <m:t>𝟐</m:t>
                        </m:r>
                      </m:sup>
                    </m:sSup>
                  </m:oMath>
                </a14:m>
                <a:r>
                  <a:rPr lang="en-US" sz="1600" b="1" dirty="0" smtClean="0">
                    <a:solidFill>
                      <a:srgbClr val="0000CC"/>
                    </a:solidFill>
                    <a:latin typeface="Times New Roman" pitchFamily="18" charset="0"/>
                    <a:cs typeface="Times New Roman" pitchFamily="18" charset="0"/>
                  </a:rPr>
                  <a:t> </a:t>
                </a:r>
                <a:r>
                  <a:rPr lang="en-US" sz="1600" b="1" dirty="0" smtClean="0">
                    <a:solidFill>
                      <a:srgbClr val="0000CC"/>
                    </a:solidFill>
                    <a:latin typeface="Cambria Math"/>
                    <a:cs typeface="Times New Roman" pitchFamily="18" charset="0"/>
                  </a:rPr>
                  <a:t>===&gt; </a:t>
                </a:r>
                <a14:m>
                  <m:oMath xmlns:m="http://schemas.openxmlformats.org/officeDocument/2006/math">
                    <m:r>
                      <a:rPr lang="en-US" sz="1600" b="1" i="1">
                        <a:solidFill>
                          <a:srgbClr val="0000CC"/>
                        </a:solidFill>
                        <a:latin typeface="Cambria Math"/>
                        <a:cs typeface="Times New Roman" pitchFamily="18" charset="0"/>
                      </a:rPr>
                      <m:t>𝒓</m:t>
                    </m:r>
                    <m:r>
                      <a:rPr lang="en-US" sz="1600" b="1" i="1" smtClean="0">
                        <a:solidFill>
                          <a:srgbClr val="0000CC"/>
                        </a:solidFill>
                        <a:latin typeface="Cambria Math"/>
                        <a:ea typeface="Cambria Math"/>
                        <a:cs typeface="Times New Roman" pitchFamily="18" charset="0"/>
                      </a:rPr>
                      <m:t>∝</m:t>
                    </m:r>
                    <m:f>
                      <m:fPr>
                        <m:ctrlPr>
                          <a:rPr lang="en-US" sz="1600" b="1" i="1" smtClean="0">
                            <a:solidFill>
                              <a:srgbClr val="0000CC"/>
                            </a:solidFill>
                            <a:latin typeface="Cambria Math"/>
                            <a:ea typeface="Cambria Math"/>
                            <a:cs typeface="Times New Roman" pitchFamily="18" charset="0"/>
                          </a:rPr>
                        </m:ctrlPr>
                      </m:fPr>
                      <m:num>
                        <m:sSup>
                          <m:sSupPr>
                            <m:ctrlPr>
                              <a:rPr lang="en-US" sz="1600" b="1" i="1" smtClean="0">
                                <a:solidFill>
                                  <a:srgbClr val="0000CC"/>
                                </a:solidFill>
                                <a:latin typeface="Cambria Math"/>
                                <a:ea typeface="Cambria Math"/>
                                <a:cs typeface="Times New Roman" pitchFamily="18" charset="0"/>
                              </a:rPr>
                            </m:ctrlPr>
                          </m:sSupPr>
                          <m:e>
                            <m:r>
                              <a:rPr lang="en-US" sz="1600" b="1" i="1" smtClean="0">
                                <a:solidFill>
                                  <a:srgbClr val="0000CC"/>
                                </a:solidFill>
                                <a:latin typeface="Cambria Math"/>
                                <a:ea typeface="Cambria Math"/>
                                <a:cs typeface="Times New Roman" pitchFamily="18" charset="0"/>
                              </a:rPr>
                              <m:t>𝑳</m:t>
                            </m:r>
                          </m:e>
                          <m:sup>
                            <m:r>
                              <a:rPr lang="en-US" sz="1600" b="1" i="1" smtClean="0">
                                <a:solidFill>
                                  <a:srgbClr val="0000CC"/>
                                </a:solidFill>
                                <a:latin typeface="Cambria Math"/>
                                <a:ea typeface="Cambria Math"/>
                                <a:cs typeface="Times New Roman" pitchFamily="18" charset="0"/>
                              </a:rPr>
                              <m:t>𝟐</m:t>
                            </m:r>
                          </m:sup>
                        </m:sSup>
                      </m:num>
                      <m:den>
                        <m:sSup>
                          <m:sSupPr>
                            <m:ctrlPr>
                              <a:rPr lang="en-US" sz="1600" b="1" i="1" smtClean="0">
                                <a:solidFill>
                                  <a:srgbClr val="0000CC"/>
                                </a:solidFill>
                                <a:latin typeface="Cambria Math"/>
                                <a:ea typeface="Cambria Math"/>
                                <a:cs typeface="Times New Roman" pitchFamily="18" charset="0"/>
                              </a:rPr>
                            </m:ctrlPr>
                          </m:sSupPr>
                          <m:e>
                            <m:r>
                              <a:rPr lang="en-US" sz="1600" b="1" i="1" smtClean="0">
                                <a:solidFill>
                                  <a:srgbClr val="0000CC"/>
                                </a:solidFill>
                                <a:latin typeface="Cambria Math"/>
                                <a:ea typeface="Cambria Math"/>
                                <a:cs typeface="Times New Roman" pitchFamily="18" charset="0"/>
                              </a:rPr>
                              <m:t>𝑴</m:t>
                            </m:r>
                          </m:e>
                          <m:sup>
                            <m:r>
                              <a:rPr lang="en-US" sz="1600" b="1" i="1" smtClean="0">
                                <a:solidFill>
                                  <a:srgbClr val="0000CC"/>
                                </a:solidFill>
                                <a:latin typeface="Cambria Math"/>
                                <a:ea typeface="Cambria Math"/>
                                <a:cs typeface="Times New Roman" pitchFamily="18" charset="0"/>
                              </a:rPr>
                              <m:t>𝟐</m:t>
                            </m:r>
                          </m:sup>
                        </m:sSup>
                      </m:den>
                    </m:f>
                  </m:oMath>
                </a14:m>
                <a:endParaRPr lang="en-US" sz="1600" b="1" dirty="0">
                  <a:solidFill>
                    <a:srgbClr val="0000CC"/>
                  </a:solidFill>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613215" y="5133864"/>
                <a:ext cx="3719673" cy="1114536"/>
              </a:xfrm>
              <a:prstGeom prst="rect">
                <a:avLst/>
              </a:prstGeom>
              <a:blipFill rotWithShape="1">
                <a:blip r:embed="rId5"/>
                <a:stretch>
                  <a:fillRect/>
                </a:stretch>
              </a:blipFill>
              <a:ln w="22225">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2517721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Impact Of Solenoid &amp; Helical Dipole</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25</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697780135"/>
              </p:ext>
            </p:extLst>
          </p:nvPr>
        </p:nvGraphicFramePr>
        <p:xfrm>
          <a:off x="1708898" y="1631312"/>
          <a:ext cx="6019800" cy="1854200"/>
        </p:xfrm>
        <a:graphic>
          <a:graphicData uri="http://schemas.openxmlformats.org/drawingml/2006/table">
            <a:tbl>
              <a:tblPr firstRow="1" bandRow="1">
                <a:tableStyleId>{5DA37D80-6434-44D0-A028-1B22A696006F}</a:tableStyleId>
              </a:tblPr>
              <a:tblGrid>
                <a:gridCol w="2438400"/>
                <a:gridCol w="1676400"/>
                <a:gridCol w="1905000"/>
              </a:tblGrid>
              <a:tr h="370840">
                <a:tc>
                  <a:txBody>
                    <a:bodyPr/>
                    <a:lstStyle/>
                    <a:p>
                      <a:endParaRPr lang="en-US" sz="1600" dirty="0">
                        <a:solidFill>
                          <a:schemeClr val="tx1"/>
                        </a:solidFill>
                        <a:latin typeface="Garamond" pitchFamily="18" charset="0"/>
                      </a:endParaRPr>
                    </a:p>
                  </a:txBody>
                  <a:tcPr/>
                </a:tc>
                <a:tc>
                  <a:txBody>
                    <a:bodyPr/>
                    <a:lstStyle/>
                    <a:p>
                      <a:pPr algn="r"/>
                      <a:r>
                        <a:rPr lang="en-US" sz="1600" dirty="0" smtClean="0">
                          <a:latin typeface="Garamond" pitchFamily="18" charset="0"/>
                        </a:rPr>
                        <a:t>Solenoid</a:t>
                      </a:r>
                      <a:endParaRPr lang="en-US" sz="1600" dirty="0">
                        <a:solidFill>
                          <a:schemeClr val="tx1"/>
                        </a:solidFill>
                        <a:latin typeface="Garamond" pitchFamily="18" charset="0"/>
                      </a:endParaRPr>
                    </a:p>
                  </a:txBody>
                  <a:tcPr/>
                </a:tc>
                <a:tc>
                  <a:txBody>
                    <a:bodyPr/>
                    <a:lstStyle/>
                    <a:p>
                      <a:pPr algn="r"/>
                      <a:r>
                        <a:rPr lang="en-US" sz="1600" dirty="0" smtClean="0">
                          <a:latin typeface="Garamond" pitchFamily="18" charset="0"/>
                        </a:rPr>
                        <a:t>Helical Dipole</a:t>
                      </a:r>
                      <a:endParaRPr lang="en-US" sz="1600" dirty="0">
                        <a:solidFill>
                          <a:schemeClr val="tx1"/>
                        </a:solidFill>
                        <a:latin typeface="Garamond" pitchFamily="18" charset="0"/>
                      </a:endParaRPr>
                    </a:p>
                  </a:txBody>
                  <a:tcPr/>
                </a:tc>
              </a:tr>
              <a:tr h="370840">
                <a:tc>
                  <a:txBody>
                    <a:bodyPr/>
                    <a:lstStyle/>
                    <a:p>
                      <a:pPr algn="l"/>
                      <a:r>
                        <a:rPr lang="en-US" sz="1600" dirty="0" smtClean="0">
                          <a:latin typeface="Garamond" pitchFamily="18" charset="0"/>
                        </a:rPr>
                        <a:t>Synchrotron Radiation</a:t>
                      </a:r>
                      <a:endParaRPr lang="en-US" sz="1600" dirty="0">
                        <a:solidFill>
                          <a:schemeClr val="tx1"/>
                        </a:solidFill>
                        <a:latin typeface="Garamond" pitchFamily="18" charset="0"/>
                      </a:endParaRPr>
                    </a:p>
                  </a:txBody>
                  <a:tcPr/>
                </a:tc>
                <a:tc>
                  <a:txBody>
                    <a:bodyPr/>
                    <a:lstStyle/>
                    <a:p>
                      <a:pPr algn="r"/>
                      <a:r>
                        <a:rPr lang="en-US" sz="1600" dirty="0" smtClean="0">
                          <a:latin typeface="Garamond" pitchFamily="18" charset="0"/>
                        </a:rPr>
                        <a:t>No</a:t>
                      </a:r>
                      <a:endParaRPr lang="en-US" sz="1600" dirty="0">
                        <a:solidFill>
                          <a:schemeClr val="tx1"/>
                        </a:solidFill>
                        <a:latin typeface="Garamond" pitchFamily="18" charset="0"/>
                      </a:endParaRPr>
                    </a:p>
                  </a:txBody>
                  <a:tcPr/>
                </a:tc>
                <a:tc>
                  <a:txBody>
                    <a:bodyPr/>
                    <a:lstStyle/>
                    <a:p>
                      <a:pPr algn="r"/>
                      <a:r>
                        <a:rPr lang="en-US" sz="1600" dirty="0" smtClean="0">
                          <a:latin typeface="Garamond" pitchFamily="18" charset="0"/>
                        </a:rPr>
                        <a:t>Yes</a:t>
                      </a:r>
                      <a:r>
                        <a:rPr lang="en-US" sz="1600" baseline="30000" dirty="0" smtClean="0">
                          <a:latin typeface="Garamond" pitchFamily="18" charset="0"/>
                        </a:rPr>
                        <a:t>3</a:t>
                      </a:r>
                      <a:endParaRPr lang="en-US" sz="1600" dirty="0">
                        <a:solidFill>
                          <a:schemeClr val="tx1"/>
                        </a:solidFill>
                        <a:latin typeface="Garamond" pitchFamily="18" charset="0"/>
                      </a:endParaRPr>
                    </a:p>
                  </a:txBody>
                  <a:tcPr/>
                </a:tc>
              </a:tr>
              <a:tr h="370840">
                <a:tc>
                  <a:txBody>
                    <a:bodyPr/>
                    <a:lstStyle/>
                    <a:p>
                      <a:pPr algn="l"/>
                      <a:r>
                        <a:rPr lang="en-US" sz="1600" dirty="0" smtClean="0">
                          <a:latin typeface="Garamond" pitchFamily="18" charset="0"/>
                        </a:rPr>
                        <a:t>Orbit Excursion</a:t>
                      </a:r>
                      <a:endParaRPr lang="en-US" sz="1600" dirty="0">
                        <a:solidFill>
                          <a:schemeClr val="tx1"/>
                        </a:solidFill>
                        <a:latin typeface="Garamond" pitchFamily="18" charset="0"/>
                      </a:endParaRPr>
                    </a:p>
                  </a:txBody>
                  <a:tcPr/>
                </a:tc>
                <a:tc>
                  <a:txBody>
                    <a:bodyPr/>
                    <a:lstStyle/>
                    <a:p>
                      <a:pPr algn="r"/>
                      <a:r>
                        <a:rPr lang="en-US" sz="1600" dirty="0" smtClean="0">
                          <a:latin typeface="Garamond" pitchFamily="18" charset="0"/>
                        </a:rPr>
                        <a:t>No</a:t>
                      </a:r>
                      <a:endParaRPr lang="en-US" sz="1600" dirty="0">
                        <a:solidFill>
                          <a:schemeClr val="tx1"/>
                        </a:solidFill>
                        <a:latin typeface="Garamond" pitchFamily="18" charset="0"/>
                      </a:endParaRPr>
                    </a:p>
                  </a:txBody>
                  <a:tcPr/>
                </a:tc>
                <a:tc>
                  <a:txBody>
                    <a:bodyPr/>
                    <a:lstStyle/>
                    <a:p>
                      <a:pPr algn="r"/>
                      <a:r>
                        <a:rPr lang="en-US" sz="1600" dirty="0" smtClean="0">
                          <a:latin typeface="Garamond" pitchFamily="18" charset="0"/>
                        </a:rPr>
                        <a:t>Yes</a:t>
                      </a:r>
                      <a:r>
                        <a:rPr lang="en-US" sz="1600" baseline="30000" dirty="0" smtClean="0">
                          <a:latin typeface="Garamond" pitchFamily="18" charset="0"/>
                        </a:rPr>
                        <a:t>4</a:t>
                      </a:r>
                      <a:endParaRPr lang="en-US" sz="1600" dirty="0">
                        <a:solidFill>
                          <a:schemeClr val="tx1"/>
                        </a:solidFill>
                        <a:latin typeface="Garamond" pitchFamily="18" charset="0"/>
                      </a:endParaRPr>
                    </a:p>
                  </a:txBody>
                  <a:tcPr/>
                </a:tc>
              </a:tr>
              <a:tr h="370840">
                <a:tc>
                  <a:txBody>
                    <a:bodyPr/>
                    <a:lstStyle/>
                    <a:p>
                      <a:pPr algn="l"/>
                      <a:r>
                        <a:rPr lang="en-US" sz="1600" dirty="0" smtClean="0">
                          <a:latin typeface="Garamond" pitchFamily="18" charset="0"/>
                        </a:rPr>
                        <a:t>Coupling</a:t>
                      </a:r>
                      <a:endParaRPr lang="en-US" sz="1600" dirty="0">
                        <a:solidFill>
                          <a:schemeClr val="tx1"/>
                        </a:solidFill>
                        <a:latin typeface="Garamond" pitchFamily="18" charset="0"/>
                      </a:endParaRPr>
                    </a:p>
                  </a:txBody>
                  <a:tcPr/>
                </a:tc>
                <a:tc>
                  <a:txBody>
                    <a:bodyPr/>
                    <a:lstStyle/>
                    <a:p>
                      <a:pPr algn="r"/>
                      <a:r>
                        <a:rPr lang="en-US" sz="1600" dirty="0" smtClean="0">
                          <a:latin typeface="Garamond" pitchFamily="18" charset="0"/>
                        </a:rPr>
                        <a:t>Yes</a:t>
                      </a:r>
                      <a:r>
                        <a:rPr lang="en-US" sz="1600" baseline="30000" dirty="0" smtClean="0">
                          <a:latin typeface="Garamond" pitchFamily="18" charset="0"/>
                        </a:rPr>
                        <a:t>1</a:t>
                      </a:r>
                      <a:endParaRPr lang="en-US" sz="1600" dirty="0">
                        <a:solidFill>
                          <a:schemeClr val="tx1"/>
                        </a:solidFill>
                        <a:latin typeface="Garamond" pitchFamily="18" charset="0"/>
                      </a:endParaRPr>
                    </a:p>
                  </a:txBody>
                  <a:tcPr/>
                </a:tc>
                <a:tc>
                  <a:txBody>
                    <a:bodyPr/>
                    <a:lstStyle/>
                    <a:p>
                      <a:pPr algn="r"/>
                      <a:r>
                        <a:rPr lang="en-US" sz="1600" dirty="0" smtClean="0">
                          <a:latin typeface="Garamond" pitchFamily="18" charset="0"/>
                        </a:rPr>
                        <a:t>No</a:t>
                      </a:r>
                      <a:endParaRPr lang="en-US" sz="1600" dirty="0">
                        <a:solidFill>
                          <a:schemeClr val="tx1"/>
                        </a:solidFill>
                        <a:latin typeface="Garamond" pitchFamily="18" charset="0"/>
                      </a:endParaRPr>
                    </a:p>
                  </a:txBody>
                  <a:tcPr/>
                </a:tc>
              </a:tr>
              <a:tr h="370840">
                <a:tc>
                  <a:txBody>
                    <a:bodyPr/>
                    <a:lstStyle/>
                    <a:p>
                      <a:pPr algn="l"/>
                      <a:r>
                        <a:rPr lang="en-US" sz="1600" dirty="0" smtClean="0">
                          <a:latin typeface="Garamond" pitchFamily="18" charset="0"/>
                        </a:rPr>
                        <a:t>Polarity Change</a:t>
                      </a:r>
                      <a:r>
                        <a:rPr lang="en-US" sz="1600" baseline="0" dirty="0" smtClean="0">
                          <a:latin typeface="Garamond" pitchFamily="18" charset="0"/>
                        </a:rPr>
                        <a:t> Needed</a:t>
                      </a:r>
                      <a:r>
                        <a:rPr lang="en-US" sz="1600" dirty="0" smtClean="0">
                          <a:latin typeface="Garamond" pitchFamily="18" charset="0"/>
                        </a:rPr>
                        <a:t> </a:t>
                      </a:r>
                      <a:endParaRPr lang="en-US" sz="1600" dirty="0">
                        <a:solidFill>
                          <a:schemeClr val="tx1"/>
                        </a:solidFill>
                        <a:latin typeface="Garamond" pitchFamily="18" charset="0"/>
                      </a:endParaRPr>
                    </a:p>
                  </a:txBody>
                  <a:tcPr/>
                </a:tc>
                <a:tc>
                  <a:txBody>
                    <a:bodyPr/>
                    <a:lstStyle/>
                    <a:p>
                      <a:pPr algn="r"/>
                      <a:r>
                        <a:rPr lang="en-US" sz="1600" dirty="0" smtClean="0">
                          <a:latin typeface="Garamond" pitchFamily="18" charset="0"/>
                        </a:rPr>
                        <a:t>Yes</a:t>
                      </a:r>
                      <a:r>
                        <a:rPr lang="en-US" sz="1600" baseline="30000" dirty="0" smtClean="0">
                          <a:latin typeface="Garamond" pitchFamily="18" charset="0"/>
                        </a:rPr>
                        <a:t>2</a:t>
                      </a:r>
                      <a:endParaRPr lang="en-US" sz="1600" dirty="0">
                        <a:solidFill>
                          <a:schemeClr val="tx1"/>
                        </a:solidFill>
                        <a:latin typeface="Garamond" pitchFamily="18" charset="0"/>
                      </a:endParaRPr>
                    </a:p>
                  </a:txBody>
                  <a:tcPr/>
                </a:tc>
                <a:tc>
                  <a:txBody>
                    <a:bodyPr/>
                    <a:lstStyle/>
                    <a:p>
                      <a:pPr algn="r"/>
                      <a:r>
                        <a:rPr lang="en-US" sz="1600" dirty="0" smtClean="0">
                          <a:latin typeface="Garamond" pitchFamily="18" charset="0"/>
                        </a:rPr>
                        <a:t>No</a:t>
                      </a:r>
                      <a:endParaRPr lang="en-US" sz="1600" dirty="0">
                        <a:solidFill>
                          <a:schemeClr val="tx1"/>
                        </a:solidFill>
                        <a:latin typeface="Garamond" pitchFamily="18" charset="0"/>
                      </a:endParaRPr>
                    </a:p>
                  </a:txBody>
                  <a:tcPr/>
                </a:tc>
              </a:tr>
            </a:tbl>
          </a:graphicData>
        </a:graphic>
      </p:graphicFrame>
      <p:sp>
        <p:nvSpPr>
          <p:cNvPr id="9" name="TextBox 1"/>
          <p:cNvSpPr txBox="1">
            <a:spLocks noChangeArrowheads="1"/>
          </p:cNvSpPr>
          <p:nvPr/>
        </p:nvSpPr>
        <p:spPr bwMode="auto">
          <a:xfrm>
            <a:off x="381000" y="3832680"/>
            <a:ext cx="8458200"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spcAft>
                <a:spcPts val="600"/>
              </a:spcAft>
              <a:buSzPct val="70000"/>
              <a:buFont typeface="+mj-lt"/>
              <a:buAutoNum type="arabicPeriod"/>
            </a:pPr>
            <a:r>
              <a:rPr lang="en-US" sz="1600" dirty="0">
                <a:latin typeface="Garamond" pitchFamily="18" charset="0"/>
                <a:cs typeface="Times New Roman" pitchFamily="18" charset="0"/>
              </a:rPr>
              <a:t>Quadrupole decoupling scheme is applied in the current USR design, which occupies ~8.6m long space for each </a:t>
            </a:r>
            <a:r>
              <a:rPr lang="en-US" sz="1600" dirty="0" smtClean="0">
                <a:latin typeface="Garamond" pitchFamily="18" charset="0"/>
                <a:cs typeface="Times New Roman" pitchFamily="18" charset="0"/>
              </a:rPr>
              <a:t>solenoid.</a:t>
            </a:r>
            <a:endParaRPr lang="en-US" sz="1600" dirty="0">
              <a:latin typeface="Garamond" pitchFamily="18" charset="0"/>
              <a:cs typeface="Times New Roman" pitchFamily="18" charset="0"/>
            </a:endParaRPr>
          </a:p>
          <a:p>
            <a:pPr algn="just">
              <a:spcAft>
                <a:spcPts val="600"/>
              </a:spcAft>
              <a:buSzPct val="70000"/>
              <a:buFont typeface="+mj-lt"/>
              <a:buAutoNum type="arabicPeriod"/>
            </a:pPr>
            <a:r>
              <a:rPr lang="en-US" sz="1600" dirty="0">
                <a:latin typeface="Garamond" pitchFamily="18" charset="0"/>
                <a:cs typeface="Times New Roman" pitchFamily="18" charset="0"/>
              </a:rPr>
              <a:t>The solenoids have the opposite field directions in the two adjacent USRs in the same interaction region. Such an arrangement cancels the first order spin perturbation due to the non-zero integral of solenoid fields, but </a:t>
            </a:r>
            <a:r>
              <a:rPr lang="en-US" sz="1600" dirty="0" smtClean="0">
                <a:latin typeface="Garamond" pitchFamily="18" charset="0"/>
                <a:cs typeface="Times New Roman" pitchFamily="18" charset="0"/>
              </a:rPr>
              <a:t>the </a:t>
            </a:r>
            <a:r>
              <a:rPr lang="en-US" sz="1600" dirty="0">
                <a:latin typeface="Garamond" pitchFamily="18" charset="0"/>
                <a:cs typeface="Times New Roman" pitchFamily="18" charset="0"/>
              </a:rPr>
              <a:t>polarization time </a:t>
            </a:r>
            <a:r>
              <a:rPr lang="en-US" sz="1600" dirty="0" smtClean="0">
                <a:latin typeface="Garamond" pitchFamily="18" charset="0"/>
                <a:cs typeface="Times New Roman" pitchFamily="18" charset="0"/>
              </a:rPr>
              <a:t>may be restricted by the </a:t>
            </a:r>
            <a:r>
              <a:rPr lang="en-US" sz="1600" dirty="0" err="1">
                <a:latin typeface="Garamond" pitchFamily="18" charset="0"/>
                <a:cs typeface="Times New Roman" pitchFamily="18" charset="0"/>
              </a:rPr>
              <a:t>Sokolov-Ternov</a:t>
            </a: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depolarization effect, in particular at higher energies.</a:t>
            </a:r>
          </a:p>
          <a:p>
            <a:pPr algn="just">
              <a:spcAft>
                <a:spcPts val="600"/>
              </a:spcAft>
              <a:buSzPct val="70000"/>
              <a:buFont typeface="+mj-lt"/>
              <a:buAutoNum type="arabicPeriod"/>
            </a:pPr>
            <a:r>
              <a:rPr lang="en-US" sz="1600" u="sng" dirty="0" smtClean="0">
                <a:latin typeface="Garamond" pitchFamily="18" charset="0"/>
                <a:cs typeface="Times New Roman" pitchFamily="18" charset="0"/>
              </a:rPr>
              <a:t>Synchrotron radiation</a:t>
            </a:r>
            <a:r>
              <a:rPr lang="en-US" sz="1600" dirty="0" smtClean="0">
                <a:latin typeface="Garamond" pitchFamily="18" charset="0"/>
                <a:cs typeface="Times New Roman" pitchFamily="18" charset="0"/>
              </a:rPr>
              <a:t> power should be controlled lower than 20kW/m at all energies.</a:t>
            </a:r>
          </a:p>
          <a:p>
            <a:pPr algn="just">
              <a:spcAft>
                <a:spcPts val="600"/>
              </a:spcAft>
              <a:buSzPct val="70000"/>
              <a:buFont typeface="+mj-lt"/>
              <a:buAutoNum type="arabicPeriod"/>
            </a:pPr>
            <a:r>
              <a:rPr lang="en-US" sz="1600" u="sng" dirty="0" smtClean="0">
                <a:latin typeface="Garamond" pitchFamily="18" charset="0"/>
                <a:cs typeface="Times New Roman" pitchFamily="18" charset="0"/>
              </a:rPr>
              <a:t>Orbit excursion</a:t>
            </a:r>
            <a:r>
              <a:rPr lang="en-US" sz="1600" dirty="0" smtClean="0">
                <a:latin typeface="Garamond" pitchFamily="18" charset="0"/>
                <a:cs typeface="Times New Roman" pitchFamily="18" charset="0"/>
              </a:rPr>
              <a:t> should be as small as possible (&lt; a few centimeters).</a:t>
            </a:r>
          </a:p>
        </p:txBody>
      </p:sp>
      <p:sp>
        <p:nvSpPr>
          <p:cNvPr id="10" name="Content Placeholder 2"/>
          <p:cNvSpPr>
            <a:spLocks noGrp="1"/>
          </p:cNvSpPr>
          <p:nvPr>
            <p:ph idx="1"/>
          </p:nvPr>
        </p:nvSpPr>
        <p:spPr>
          <a:xfrm>
            <a:off x="390525" y="840096"/>
            <a:ext cx="5086350" cy="961407"/>
          </a:xfrm>
        </p:spPr>
        <p:txBody>
          <a:bodyPr>
            <a:normAutofit/>
          </a:bodyPr>
          <a:lstStyle/>
          <a:p>
            <a:pPr>
              <a:buSzPct val="70000"/>
              <a:buFontTx/>
              <a:buBlip>
                <a:blip r:embed="rId3"/>
              </a:buBlip>
            </a:pPr>
            <a:r>
              <a:rPr lang="en-US" sz="1600" dirty="0" smtClean="0">
                <a:latin typeface="Garamond" pitchFamily="18" charset="0"/>
                <a:cs typeface="Times New Roman" pitchFamily="18" charset="0"/>
              </a:rPr>
              <a:t>Helical-dipole spin rotator ?</a:t>
            </a:r>
          </a:p>
          <a:p>
            <a:pPr>
              <a:buSzPct val="70000"/>
              <a:buFontTx/>
              <a:buBlip>
                <a:blip r:embed="rId3"/>
              </a:buBlip>
            </a:pPr>
            <a:r>
              <a:rPr lang="en-US" sz="1600" dirty="0">
                <a:latin typeface="Garamond" pitchFamily="18" charset="0"/>
                <a:cs typeface="Times New Roman" pitchFamily="18" charset="0"/>
              </a:rPr>
              <a:t>C</a:t>
            </a:r>
            <a:r>
              <a:rPr lang="en-US" sz="1600" dirty="0" smtClean="0">
                <a:latin typeface="Garamond" pitchFamily="18" charset="0"/>
                <a:cs typeface="Times New Roman" pitchFamily="18" charset="0"/>
              </a:rPr>
              <a:t>omparison</a:t>
            </a:r>
            <a:endParaRPr lang="en-US" sz="1600" dirty="0">
              <a:latin typeface="Garamond" pitchFamily="18" charset="0"/>
              <a:cs typeface="Times New Roman" pitchFamily="18" charset="0"/>
            </a:endParaRPr>
          </a:p>
        </p:txBody>
      </p:sp>
    </p:spTree>
    <p:extLst>
      <p:ext uri="{BB962C8B-B14F-4D97-AF65-F5344CB8AC3E}">
        <p14:creationId xmlns:p14="http://schemas.microsoft.com/office/powerpoint/2010/main" val="710603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Effects Of Helical Dipoles</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26</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1"/>
              <p:cNvSpPr txBox="1">
                <a:spLocks noChangeArrowheads="1"/>
              </p:cNvSpPr>
              <p:nvPr/>
            </p:nvSpPr>
            <p:spPr bwMode="auto">
              <a:xfrm>
                <a:off x="408700" y="825798"/>
                <a:ext cx="8497784" cy="37560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just">
                  <a:buSzPct val="70000"/>
                  <a:buFontTx/>
                  <a:buBlip>
                    <a:blip r:embed="rId3"/>
                  </a:buBlip>
                </a:pPr>
                <a:r>
                  <a:rPr lang="en-US" sz="1600" u="sng" dirty="0" smtClean="0">
                    <a:latin typeface="Garamond" pitchFamily="18" charset="0"/>
                    <a:cs typeface="Times New Roman" pitchFamily="18" charset="0"/>
                  </a:rPr>
                  <a:t>Synchrotron radiation power</a:t>
                </a:r>
                <a:r>
                  <a:rPr lang="en-US" sz="1600" dirty="0" smtClean="0">
                    <a:latin typeface="Garamond" pitchFamily="18" charset="0"/>
                    <a:cs typeface="Times New Roman" pitchFamily="18" charset="0"/>
                  </a:rPr>
                  <a:t> is calculated using the following two formulas</a:t>
                </a:r>
              </a:p>
              <a:p>
                <a:pPr marL="457200" lvl="1" indent="0" algn="just">
                  <a:buSzPct val="70000"/>
                </a:pPr>
                <a:endParaRPr lang="en-US" sz="1600" dirty="0">
                  <a:latin typeface="Garamond" pitchFamily="18" charset="0"/>
                  <a:cs typeface="Times New Roman" pitchFamily="18" charset="0"/>
                </a:endParaRPr>
              </a:p>
              <a:p>
                <a:pPr lvl="1" algn="just">
                  <a:buSzPct val="70000"/>
                  <a:buFont typeface="Arial" pitchFamily="34" charset="0"/>
                  <a:buChar char="•"/>
                </a:pPr>
                <a14:m>
                  <m:oMath xmlns:m="http://schemas.openxmlformats.org/officeDocument/2006/math">
                    <m:sSub>
                      <m:sSubPr>
                        <m:ctrlPr>
                          <a:rPr lang="en-US" sz="1600" i="1">
                            <a:latin typeface="Cambria Math"/>
                            <a:cs typeface="Times New Roman" pitchFamily="18" charset="0"/>
                          </a:rPr>
                        </m:ctrlPr>
                      </m:sSubPr>
                      <m:e>
                        <m:r>
                          <a:rPr lang="en-US" sz="1600" i="1">
                            <a:latin typeface="Cambria Math"/>
                            <a:cs typeface="Times New Roman" pitchFamily="18" charset="0"/>
                          </a:rPr>
                          <m:t>𝑃</m:t>
                        </m:r>
                      </m:e>
                      <m:sub>
                        <m:r>
                          <a:rPr lang="en-US" sz="1600" i="1">
                            <a:latin typeface="Cambria Math"/>
                            <a:cs typeface="Times New Roman" pitchFamily="18" charset="0"/>
                          </a:rPr>
                          <m:t>𝑟</m:t>
                        </m:r>
                      </m:sub>
                    </m:sSub>
                    <m:r>
                      <a:rPr lang="en-US" sz="1600" i="1">
                        <a:latin typeface="Cambria Math"/>
                        <a:cs typeface="Times New Roman" pitchFamily="18" charset="0"/>
                      </a:rPr>
                      <m:t>=</m:t>
                    </m:r>
                    <m:f>
                      <m:fPr>
                        <m:ctrlPr>
                          <a:rPr lang="en-US" sz="1600" i="1">
                            <a:latin typeface="Cambria Math"/>
                            <a:cs typeface="Times New Roman" pitchFamily="18" charset="0"/>
                          </a:rPr>
                        </m:ctrlPr>
                      </m:fPr>
                      <m:num>
                        <m:r>
                          <a:rPr lang="en-US" sz="1600" i="1">
                            <a:latin typeface="Cambria Math"/>
                            <a:cs typeface="Times New Roman" pitchFamily="18" charset="0"/>
                          </a:rPr>
                          <m:t>𝑐</m:t>
                        </m:r>
                        <m:sSub>
                          <m:sSubPr>
                            <m:ctrlPr>
                              <a:rPr lang="en-US" sz="1600" i="1">
                                <a:latin typeface="Cambria Math"/>
                                <a:cs typeface="Times New Roman" pitchFamily="18" charset="0"/>
                              </a:rPr>
                            </m:ctrlPr>
                          </m:sSubPr>
                          <m:e>
                            <m:r>
                              <a:rPr lang="en-US" sz="1600" i="1">
                                <a:latin typeface="Cambria Math"/>
                                <a:cs typeface="Times New Roman" pitchFamily="18" charset="0"/>
                              </a:rPr>
                              <m:t>𝐶</m:t>
                            </m:r>
                          </m:e>
                          <m:sub>
                            <m:r>
                              <a:rPr lang="en-US" sz="1600" i="1">
                                <a:latin typeface="Cambria Math"/>
                                <a:cs typeface="Times New Roman" pitchFamily="18" charset="0"/>
                              </a:rPr>
                              <m:t>𝑟</m:t>
                            </m:r>
                          </m:sub>
                        </m:sSub>
                      </m:num>
                      <m:den>
                        <m:r>
                          <a:rPr lang="en-US" sz="1600" i="1">
                            <a:latin typeface="Cambria Math"/>
                            <a:cs typeface="Times New Roman" pitchFamily="18" charset="0"/>
                          </a:rPr>
                          <m:t>2</m:t>
                        </m:r>
                        <m:r>
                          <a:rPr lang="en-US" sz="1600" i="1">
                            <a:latin typeface="Cambria Math"/>
                            <a:ea typeface="Cambria Math"/>
                            <a:cs typeface="Times New Roman" pitchFamily="18" charset="0"/>
                          </a:rPr>
                          <m:t>𝜋</m:t>
                        </m:r>
                      </m:den>
                    </m:f>
                    <m:r>
                      <a:rPr lang="en-US" sz="1600" i="1">
                        <a:latin typeface="Cambria Math"/>
                        <a:cs typeface="Times New Roman" pitchFamily="18" charset="0"/>
                      </a:rPr>
                      <m:t>.</m:t>
                    </m:r>
                    <m:f>
                      <m:fPr>
                        <m:ctrlPr>
                          <a:rPr lang="en-US" sz="1600" i="1">
                            <a:latin typeface="Cambria Math"/>
                            <a:cs typeface="Times New Roman" pitchFamily="18" charset="0"/>
                          </a:rPr>
                        </m:ctrlPr>
                      </m:fPr>
                      <m:num>
                        <m:sSup>
                          <m:sSupPr>
                            <m:ctrlPr>
                              <a:rPr lang="en-US" sz="1600" i="1">
                                <a:latin typeface="Cambria Math"/>
                                <a:cs typeface="Times New Roman" pitchFamily="18" charset="0"/>
                              </a:rPr>
                            </m:ctrlPr>
                          </m:sSupPr>
                          <m:e>
                            <m:r>
                              <a:rPr lang="en-US" sz="1600" i="1">
                                <a:latin typeface="Cambria Math"/>
                                <a:cs typeface="Times New Roman" pitchFamily="18" charset="0"/>
                              </a:rPr>
                              <m:t>𝐸</m:t>
                            </m:r>
                          </m:e>
                          <m:sup>
                            <m:r>
                              <a:rPr lang="en-US" sz="1600" i="1">
                                <a:latin typeface="Cambria Math"/>
                                <a:cs typeface="Times New Roman" pitchFamily="18" charset="0"/>
                              </a:rPr>
                              <m:t>4</m:t>
                            </m:r>
                          </m:sup>
                        </m:sSup>
                      </m:num>
                      <m:den>
                        <m:sSup>
                          <m:sSupPr>
                            <m:ctrlPr>
                              <a:rPr lang="en-US" sz="1600" i="1">
                                <a:latin typeface="Cambria Math"/>
                                <a:cs typeface="Times New Roman" pitchFamily="18" charset="0"/>
                              </a:rPr>
                            </m:ctrlPr>
                          </m:sSupPr>
                          <m:e>
                            <m:r>
                              <a:rPr lang="en-US" sz="1600" i="1">
                                <a:latin typeface="Cambria Math"/>
                                <a:ea typeface="Cambria Math"/>
                                <a:cs typeface="Times New Roman" pitchFamily="18" charset="0"/>
                              </a:rPr>
                              <m:t>𝜌</m:t>
                            </m:r>
                          </m:e>
                          <m:sup>
                            <m:r>
                              <a:rPr lang="en-US" sz="1600" i="1">
                                <a:latin typeface="Cambria Math"/>
                                <a:cs typeface="Times New Roman" pitchFamily="18" charset="0"/>
                              </a:rPr>
                              <m:t>2</m:t>
                            </m:r>
                          </m:sup>
                        </m:sSup>
                      </m:den>
                    </m:f>
                    <m:r>
                      <a:rPr lang="en-US" sz="1600" i="1">
                        <a:latin typeface="Cambria Math"/>
                        <a:cs typeface="Times New Roman" pitchFamily="18" charset="0"/>
                      </a:rPr>
                      <m:t>=1.26694</m:t>
                    </m:r>
                    <m:f>
                      <m:fPr>
                        <m:ctrlPr>
                          <a:rPr lang="en-US" sz="1600" i="1">
                            <a:latin typeface="Cambria Math"/>
                            <a:cs typeface="Times New Roman" pitchFamily="18" charset="0"/>
                          </a:rPr>
                        </m:ctrlPr>
                      </m:fPr>
                      <m:num>
                        <m:r>
                          <a:rPr lang="en-US" sz="1600" i="1">
                            <a:latin typeface="Cambria Math"/>
                            <a:cs typeface="Times New Roman" pitchFamily="18" charset="0"/>
                          </a:rPr>
                          <m:t>𝐼</m:t>
                        </m:r>
                        <m:d>
                          <m:dPr>
                            <m:ctrlPr>
                              <a:rPr lang="en-US" sz="1600" i="1">
                                <a:latin typeface="Cambria Math"/>
                                <a:cs typeface="Times New Roman" pitchFamily="18" charset="0"/>
                              </a:rPr>
                            </m:ctrlPr>
                          </m:dPr>
                          <m:e>
                            <m:r>
                              <a:rPr lang="en-US" sz="1600" i="1">
                                <a:latin typeface="Cambria Math"/>
                                <a:cs typeface="Times New Roman" pitchFamily="18" charset="0"/>
                              </a:rPr>
                              <m:t>𝐴</m:t>
                            </m:r>
                          </m:e>
                        </m:d>
                        <m:sSup>
                          <m:sSupPr>
                            <m:ctrlPr>
                              <a:rPr lang="en-US" sz="1600" i="1">
                                <a:latin typeface="Cambria Math"/>
                                <a:cs typeface="Times New Roman" pitchFamily="18" charset="0"/>
                              </a:rPr>
                            </m:ctrlPr>
                          </m:sSupPr>
                          <m:e>
                            <m:r>
                              <a:rPr lang="en-US" sz="1600" i="1">
                                <a:latin typeface="Cambria Math"/>
                                <a:cs typeface="Times New Roman" pitchFamily="18" charset="0"/>
                              </a:rPr>
                              <m:t>𝐸</m:t>
                            </m:r>
                          </m:e>
                          <m:sup>
                            <m:r>
                              <a:rPr lang="en-US" sz="1600" i="1">
                                <a:latin typeface="Cambria Math"/>
                                <a:cs typeface="Times New Roman" pitchFamily="18" charset="0"/>
                              </a:rPr>
                              <m:t>2</m:t>
                            </m:r>
                          </m:sup>
                        </m:sSup>
                        <m:d>
                          <m:dPr>
                            <m:ctrlPr>
                              <a:rPr lang="en-US" sz="1600" i="1">
                                <a:latin typeface="Cambria Math"/>
                                <a:cs typeface="Times New Roman" pitchFamily="18" charset="0"/>
                              </a:rPr>
                            </m:ctrlPr>
                          </m:dPr>
                          <m:e>
                            <m:r>
                              <a:rPr lang="en-US" sz="1600" i="1">
                                <a:latin typeface="Cambria Math"/>
                                <a:cs typeface="Times New Roman" pitchFamily="18" charset="0"/>
                              </a:rPr>
                              <m:t>𝐺𝑒𝑉</m:t>
                            </m:r>
                          </m:e>
                        </m:d>
                        <m:sSup>
                          <m:sSupPr>
                            <m:ctrlPr>
                              <a:rPr lang="en-US" sz="1600" i="1">
                                <a:latin typeface="Cambria Math"/>
                                <a:cs typeface="Times New Roman" pitchFamily="18" charset="0"/>
                              </a:rPr>
                            </m:ctrlPr>
                          </m:sSupPr>
                          <m:e>
                            <m:r>
                              <a:rPr lang="en-US" sz="1600" i="1">
                                <a:latin typeface="Cambria Math"/>
                                <a:cs typeface="Times New Roman" pitchFamily="18" charset="0"/>
                              </a:rPr>
                              <m:t>𝐵</m:t>
                            </m:r>
                          </m:e>
                          <m:sup>
                            <m:r>
                              <a:rPr lang="en-US" sz="1600" i="1">
                                <a:latin typeface="Cambria Math"/>
                                <a:cs typeface="Times New Roman" pitchFamily="18" charset="0"/>
                              </a:rPr>
                              <m:t>2</m:t>
                            </m:r>
                          </m:sup>
                        </m:sSup>
                        <m:d>
                          <m:dPr>
                            <m:ctrlPr>
                              <a:rPr lang="en-US" sz="1600" i="1">
                                <a:latin typeface="Cambria Math"/>
                                <a:cs typeface="Times New Roman" pitchFamily="18" charset="0"/>
                              </a:rPr>
                            </m:ctrlPr>
                          </m:dPr>
                          <m:e>
                            <m:r>
                              <a:rPr lang="en-US" sz="1600" i="1">
                                <a:latin typeface="Cambria Math"/>
                                <a:cs typeface="Times New Roman" pitchFamily="18" charset="0"/>
                              </a:rPr>
                              <m:t>𝑇</m:t>
                            </m:r>
                          </m:e>
                        </m:d>
                      </m:num>
                      <m:den>
                        <m:r>
                          <a:rPr lang="en-US" sz="1600" i="1">
                            <a:latin typeface="Cambria Math"/>
                            <a:cs typeface="Times New Roman" pitchFamily="18" charset="0"/>
                          </a:rPr>
                          <m:t>1</m:t>
                        </m:r>
                      </m:den>
                    </m:f>
                    <m:r>
                      <a:rPr lang="en-US" sz="1600" i="1">
                        <a:latin typeface="Cambria Math"/>
                        <a:cs typeface="Times New Roman" pitchFamily="18" charset="0"/>
                      </a:rPr>
                      <m:t>(</m:t>
                    </m:r>
                    <m:r>
                      <a:rPr lang="en-US" sz="1600" i="1">
                        <a:latin typeface="Cambria Math"/>
                        <a:cs typeface="Times New Roman" pitchFamily="18" charset="0"/>
                      </a:rPr>
                      <m:t>𝑘𝑊</m:t>
                    </m:r>
                    <m:r>
                      <a:rPr lang="en-US" sz="1600" i="1">
                        <a:latin typeface="Cambria Math"/>
                        <a:cs typeface="Times New Roman" pitchFamily="18" charset="0"/>
                      </a:rPr>
                      <m:t>/</m:t>
                    </m:r>
                    <m:r>
                      <a:rPr lang="en-US" sz="1600" i="1">
                        <a:latin typeface="Cambria Math"/>
                        <a:cs typeface="Times New Roman" pitchFamily="18" charset="0"/>
                      </a:rPr>
                      <m:t>𝑚</m:t>
                    </m:r>
                    <m:r>
                      <a:rPr lang="en-US" sz="1600" i="1">
                        <a:latin typeface="Cambria Math"/>
                        <a:cs typeface="Times New Roman" pitchFamily="18" charset="0"/>
                      </a:rPr>
                      <m:t>)</m:t>
                    </m:r>
                  </m:oMath>
                </a14:m>
                <a:endParaRPr lang="en-US" sz="1600" dirty="0">
                  <a:latin typeface="Garamond" pitchFamily="18" charset="0"/>
                  <a:cs typeface="Times New Roman" pitchFamily="18" charset="0"/>
                </a:endParaRPr>
              </a:p>
              <a:p>
                <a:pPr lvl="1" algn="just">
                  <a:buSzPct val="70000"/>
                  <a:buFont typeface="Arial" pitchFamily="34" charset="0"/>
                  <a:buChar char="•"/>
                </a:pPr>
                <a:endParaRPr lang="en-US" sz="1600" dirty="0">
                  <a:latin typeface="Garamond" pitchFamily="18" charset="0"/>
                  <a:cs typeface="Times New Roman" pitchFamily="18" charset="0"/>
                </a:endParaRPr>
              </a:p>
              <a:p>
                <a:pPr marL="457200" lvl="1" indent="0" algn="just">
                  <a:buSzPct val="70000"/>
                </a:pPr>
                <a:r>
                  <a:rPr lang="en-US" sz="1600" dirty="0">
                    <a:latin typeface="Garamond" pitchFamily="18" charset="0"/>
                    <a:cs typeface="Times New Roman" pitchFamily="18" charset="0"/>
                  </a:rPr>
                  <a:t>where </a:t>
                </a:r>
                <a14:m>
                  <m:oMath xmlns:m="http://schemas.openxmlformats.org/officeDocument/2006/math">
                    <m:sSub>
                      <m:sSubPr>
                        <m:ctrlPr>
                          <a:rPr lang="en-US" sz="1600" i="1">
                            <a:latin typeface="Cambria Math"/>
                            <a:cs typeface="Times New Roman" pitchFamily="18" charset="0"/>
                          </a:rPr>
                        </m:ctrlPr>
                      </m:sSubPr>
                      <m:e>
                        <m:r>
                          <a:rPr lang="en-US" sz="1600" i="1">
                            <a:latin typeface="Cambria Math"/>
                            <a:cs typeface="Times New Roman" pitchFamily="18" charset="0"/>
                          </a:rPr>
                          <m:t>𝐶</m:t>
                        </m:r>
                      </m:e>
                      <m:sub>
                        <m:r>
                          <a:rPr lang="en-US" sz="1600" i="1">
                            <a:latin typeface="Cambria Math"/>
                            <a:cs typeface="Times New Roman" pitchFamily="18" charset="0"/>
                          </a:rPr>
                          <m:t>𝑟</m:t>
                        </m:r>
                      </m:sub>
                    </m:sSub>
                    <m:r>
                      <a:rPr lang="en-US" sz="1600" i="1">
                        <a:latin typeface="Cambria Math"/>
                        <a:cs typeface="Times New Roman" pitchFamily="18" charset="0"/>
                      </a:rPr>
                      <m:t>=8.85</m:t>
                    </m:r>
                    <m:r>
                      <a:rPr lang="en-US" sz="1600" i="1">
                        <a:latin typeface="Cambria Math"/>
                        <a:ea typeface="Cambria Math"/>
                        <a:cs typeface="Times New Roman" pitchFamily="18" charset="0"/>
                      </a:rPr>
                      <m:t>×</m:t>
                    </m:r>
                    <m:sSup>
                      <m:sSupPr>
                        <m:ctrlPr>
                          <a:rPr lang="en-US" sz="1600" i="1">
                            <a:latin typeface="Cambria Math"/>
                            <a:ea typeface="Cambria Math"/>
                            <a:cs typeface="Times New Roman" pitchFamily="18" charset="0"/>
                          </a:rPr>
                        </m:ctrlPr>
                      </m:sSupPr>
                      <m:e>
                        <m:r>
                          <a:rPr lang="en-US" sz="1600" i="1">
                            <a:latin typeface="Cambria Math"/>
                            <a:ea typeface="Cambria Math"/>
                            <a:cs typeface="Times New Roman" pitchFamily="18" charset="0"/>
                          </a:rPr>
                          <m:t>10</m:t>
                        </m:r>
                      </m:e>
                      <m:sup>
                        <m:r>
                          <a:rPr lang="en-US" sz="1600" i="1">
                            <a:latin typeface="Cambria Math"/>
                            <a:ea typeface="Cambria Math"/>
                            <a:cs typeface="Times New Roman" pitchFamily="18" charset="0"/>
                          </a:rPr>
                          <m:t>−5</m:t>
                        </m:r>
                      </m:sup>
                    </m:sSup>
                    <m:r>
                      <a:rPr lang="en-US" sz="1600" i="1">
                        <a:latin typeface="Cambria Math"/>
                        <a:ea typeface="Cambria Math"/>
                        <a:cs typeface="Times New Roman" pitchFamily="18" charset="0"/>
                      </a:rPr>
                      <m:t>𝑚</m:t>
                    </m:r>
                    <m:r>
                      <a:rPr lang="en-US" sz="1600" i="1">
                        <a:latin typeface="Cambria Math"/>
                        <a:ea typeface="Cambria Math"/>
                        <a:cs typeface="Times New Roman" pitchFamily="18" charset="0"/>
                      </a:rPr>
                      <m:t>/</m:t>
                    </m:r>
                    <m:sSup>
                      <m:sSupPr>
                        <m:ctrlPr>
                          <a:rPr lang="en-US" sz="1600" i="1">
                            <a:latin typeface="Cambria Math"/>
                            <a:ea typeface="Cambria Math"/>
                            <a:cs typeface="Times New Roman" pitchFamily="18" charset="0"/>
                          </a:rPr>
                        </m:ctrlPr>
                      </m:sSupPr>
                      <m:e>
                        <m:r>
                          <a:rPr lang="en-US" sz="1600" i="1">
                            <a:latin typeface="Cambria Math"/>
                            <a:ea typeface="Cambria Math"/>
                            <a:cs typeface="Times New Roman" pitchFamily="18" charset="0"/>
                          </a:rPr>
                          <m:t>𝐺𝑒𝑉</m:t>
                        </m:r>
                      </m:e>
                      <m:sup>
                        <m:r>
                          <a:rPr lang="en-US" sz="1600" i="1">
                            <a:latin typeface="Cambria Math"/>
                            <a:ea typeface="Cambria Math"/>
                            <a:cs typeface="Times New Roman" pitchFamily="18" charset="0"/>
                          </a:rPr>
                          <m:t>3</m:t>
                        </m:r>
                      </m:sup>
                    </m:sSup>
                  </m:oMath>
                </a14:m>
                <a:r>
                  <a:rPr lang="en-US" sz="1600" dirty="0">
                    <a:latin typeface="Garamond" pitchFamily="18" charset="0"/>
                    <a:cs typeface="Times New Roman" pitchFamily="18" charset="0"/>
                  </a:rPr>
                  <a:t>, </a:t>
                </a:r>
                <a:r>
                  <a:rPr lang="en-US" sz="1600" i="1" dirty="0">
                    <a:latin typeface="Garamond" pitchFamily="18" charset="0"/>
                    <a:cs typeface="Times New Roman" pitchFamily="18" charset="0"/>
                  </a:rPr>
                  <a:t>I</a:t>
                </a:r>
                <a:r>
                  <a:rPr lang="en-US" sz="1600" dirty="0">
                    <a:latin typeface="Garamond" pitchFamily="18" charset="0"/>
                    <a:cs typeface="Times New Roman" pitchFamily="18" charset="0"/>
                  </a:rPr>
                  <a:t> is the beam current, </a:t>
                </a:r>
                <a:r>
                  <a:rPr lang="en-US" sz="1600" i="1" dirty="0">
                    <a:latin typeface="Garamond" pitchFamily="18" charset="0"/>
                    <a:cs typeface="Times New Roman" pitchFamily="18" charset="0"/>
                  </a:rPr>
                  <a:t>B </a:t>
                </a:r>
                <a:r>
                  <a:rPr lang="en-US" sz="1600" dirty="0">
                    <a:latin typeface="Garamond" pitchFamily="18" charset="0"/>
                    <a:cs typeface="Times New Roman" pitchFamily="18" charset="0"/>
                  </a:rPr>
                  <a:t>is the </a:t>
                </a:r>
                <a:r>
                  <a:rPr lang="en-US" sz="1600" dirty="0" smtClean="0">
                    <a:latin typeface="Garamond" pitchFamily="18" charset="0"/>
                    <a:cs typeface="Times New Roman" pitchFamily="18" charset="0"/>
                  </a:rPr>
                  <a:t>magnetic </a:t>
                </a:r>
                <a:r>
                  <a:rPr lang="en-US" sz="1600" dirty="0">
                    <a:latin typeface="Garamond" pitchFamily="18" charset="0"/>
                    <a:cs typeface="Times New Roman" pitchFamily="18" charset="0"/>
                  </a:rPr>
                  <a:t>field, </a:t>
                </a:r>
                <a14:m>
                  <m:oMath xmlns:m="http://schemas.openxmlformats.org/officeDocument/2006/math">
                    <m:r>
                      <a:rPr lang="en-US" sz="1600" i="1">
                        <a:latin typeface="Cambria Math"/>
                        <a:ea typeface="Cambria Math"/>
                        <a:cs typeface="Times New Roman" pitchFamily="18" charset="0"/>
                      </a:rPr>
                      <m:t>𝜌</m:t>
                    </m:r>
                    <m:r>
                      <a:rPr lang="en-US" sz="1600" i="1">
                        <a:latin typeface="Cambria Math"/>
                        <a:ea typeface="Cambria Math"/>
                        <a:cs typeface="Times New Roman" pitchFamily="18" charset="0"/>
                      </a:rPr>
                      <m:t>=1/</m:t>
                    </m:r>
                    <m:r>
                      <a:rPr lang="en-US" sz="1600" i="1">
                        <a:latin typeface="Cambria Math"/>
                        <a:ea typeface="Cambria Math"/>
                        <a:cs typeface="Times New Roman" pitchFamily="18" charset="0"/>
                      </a:rPr>
                      <m:t>𝜅</m:t>
                    </m:r>
                  </m:oMath>
                </a14:m>
                <a:r>
                  <a:rPr lang="en-US" sz="1600" dirty="0">
                    <a:latin typeface="Garamond" pitchFamily="18" charset="0"/>
                    <a:cs typeface="Times New Roman" pitchFamily="18" charset="0"/>
                  </a:rPr>
                  <a:t> is the local radius of curvature, </a:t>
                </a:r>
                <a:r>
                  <a:rPr lang="en-US" sz="1600" i="1" dirty="0">
                    <a:latin typeface="Garamond" pitchFamily="18" charset="0"/>
                    <a:cs typeface="Times New Roman" pitchFamily="18" charset="0"/>
                  </a:rPr>
                  <a:t>E </a:t>
                </a:r>
                <a:r>
                  <a:rPr lang="en-US" sz="1600" dirty="0">
                    <a:latin typeface="Garamond" pitchFamily="18" charset="0"/>
                    <a:cs typeface="Times New Roman" pitchFamily="18" charset="0"/>
                  </a:rPr>
                  <a:t>is the beam energy</a:t>
                </a:r>
                <a:r>
                  <a:rPr lang="en-US" sz="1600" dirty="0" smtClean="0">
                    <a:latin typeface="Garamond" pitchFamily="18" charset="0"/>
                    <a:cs typeface="Times New Roman" pitchFamily="18" charset="0"/>
                  </a:rPr>
                  <a:t>.</a:t>
                </a:r>
              </a:p>
              <a:p>
                <a:pPr marL="457200" lvl="1" indent="0" algn="just">
                  <a:buSzPct val="70000"/>
                </a:pPr>
                <a:endParaRPr lang="en-US" sz="1600" dirty="0">
                  <a:latin typeface="Garamond" pitchFamily="18" charset="0"/>
                  <a:cs typeface="Times New Roman" pitchFamily="18" charset="0"/>
                </a:endParaRPr>
              </a:p>
              <a:p>
                <a:pPr marL="0" indent="0" algn="just">
                  <a:buSzPct val="70000"/>
                </a:pPr>
                <a:endParaRPr lang="en-US" sz="1000" dirty="0" smtClean="0">
                  <a:latin typeface="Garamond" pitchFamily="18" charset="0"/>
                  <a:cs typeface="Times New Roman" pitchFamily="18" charset="0"/>
                </a:endParaRPr>
              </a:p>
              <a:p>
                <a:pPr algn="just">
                  <a:buSzPct val="70000"/>
                  <a:buFontTx/>
                  <a:buBlip>
                    <a:blip r:embed="rId3"/>
                  </a:buBlip>
                </a:pPr>
                <a:r>
                  <a:rPr lang="en-US" sz="1600" u="sng" dirty="0" smtClean="0">
                    <a:latin typeface="Garamond" pitchFamily="18" charset="0"/>
                    <a:cs typeface="Times New Roman" pitchFamily="18" charset="0"/>
                  </a:rPr>
                  <a:t>Orbit excursion</a:t>
                </a:r>
                <a:r>
                  <a:rPr lang="en-US" sz="1600" dirty="0" smtClean="0">
                    <a:latin typeface="Garamond" pitchFamily="18" charset="0"/>
                    <a:cs typeface="Times New Roman" pitchFamily="18" charset="0"/>
                  </a:rPr>
                  <a:t> is calculated as the amplitude of the particle orbit in the helical magnet</a:t>
                </a:r>
              </a:p>
              <a:p>
                <a:pPr marL="0" indent="0" algn="just">
                  <a:buSzPct val="70000"/>
                </a:pPr>
                <a:endParaRPr lang="en-US" sz="800" b="0" i="1" dirty="0" smtClean="0">
                  <a:latin typeface="Garamond" pitchFamily="18" charset="0"/>
                  <a:cs typeface="Times New Roman" pitchFamily="18" charset="0"/>
                </a:endParaRPr>
              </a:p>
              <a:p>
                <a:pPr marL="0" indent="0" algn="just">
                  <a:buSzPct val="70000"/>
                </a:pPr>
                <a14:m>
                  <m:oMathPara xmlns:m="http://schemas.openxmlformats.org/officeDocument/2006/math">
                    <m:oMathParaPr>
                      <m:jc m:val="center"/>
                    </m:oMathParaPr>
                    <m:oMath xmlns:m="http://schemas.openxmlformats.org/officeDocument/2006/math">
                      <m:r>
                        <a:rPr lang="en-US" sz="1600" b="0" i="1" smtClean="0">
                          <a:latin typeface="Cambria Math"/>
                          <a:cs typeface="Times New Roman" pitchFamily="18" charset="0"/>
                        </a:rPr>
                        <m:t>𝑟</m:t>
                      </m:r>
                      <m:r>
                        <a:rPr lang="en-US" sz="1600" b="0" i="1" smtClean="0">
                          <a:latin typeface="Cambria Math"/>
                          <a:cs typeface="Times New Roman" pitchFamily="18" charset="0"/>
                        </a:rPr>
                        <m:t>=</m:t>
                      </m:r>
                      <m:f>
                        <m:fPr>
                          <m:ctrlPr>
                            <a:rPr lang="en-US" sz="1600" b="0" i="1" smtClean="0">
                              <a:latin typeface="Cambria Math"/>
                              <a:cs typeface="Times New Roman" pitchFamily="18" charset="0"/>
                            </a:rPr>
                          </m:ctrlPr>
                        </m:fPr>
                        <m:num>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𝐵</m:t>
                              </m:r>
                            </m:e>
                            <m:sub>
                              <m:r>
                                <a:rPr lang="en-US" sz="1600" b="0" i="1" smtClean="0">
                                  <a:latin typeface="Cambria Math"/>
                                  <a:cs typeface="Times New Roman" pitchFamily="18" charset="0"/>
                                </a:rPr>
                                <m:t>h</m:t>
                              </m:r>
                            </m:sub>
                          </m:sSub>
                        </m:num>
                        <m:den>
                          <m:r>
                            <a:rPr lang="en-US" sz="1600" b="0" i="1" smtClean="0">
                              <a:latin typeface="Cambria Math"/>
                              <a:cs typeface="Times New Roman" pitchFamily="18" charset="0"/>
                            </a:rPr>
                            <m:t>𝐵</m:t>
                          </m:r>
                          <m:r>
                            <a:rPr lang="en-US" sz="1600" b="0" i="1" smtClean="0">
                              <a:latin typeface="Cambria Math"/>
                              <a:ea typeface="Cambria Math"/>
                              <a:cs typeface="Times New Roman" pitchFamily="18" charset="0"/>
                            </a:rPr>
                            <m:t>𝜌</m:t>
                          </m:r>
                          <m:sSup>
                            <m:sSupPr>
                              <m:ctrlPr>
                                <a:rPr lang="en-US" sz="1600" b="0" i="1" smtClean="0">
                                  <a:latin typeface="Cambria Math"/>
                                  <a:ea typeface="Cambria Math"/>
                                  <a:cs typeface="Times New Roman" pitchFamily="18" charset="0"/>
                                </a:rPr>
                              </m:ctrlPr>
                            </m:sSupPr>
                            <m:e>
                              <m:r>
                                <a:rPr lang="en-US" sz="1600" b="0" i="1" smtClean="0">
                                  <a:latin typeface="Cambria Math"/>
                                  <a:ea typeface="Cambria Math"/>
                                  <a:cs typeface="Times New Roman" pitchFamily="18" charset="0"/>
                                </a:rPr>
                                <m:t>𝑘</m:t>
                              </m:r>
                            </m:e>
                            <m:sup>
                              <m:r>
                                <a:rPr lang="en-US" sz="1600" b="0" i="1" smtClean="0">
                                  <a:latin typeface="Cambria Math"/>
                                  <a:ea typeface="Cambria Math"/>
                                  <a:cs typeface="Times New Roman" pitchFamily="18" charset="0"/>
                                </a:rPr>
                                <m:t>2</m:t>
                              </m:r>
                            </m:sup>
                          </m:sSup>
                        </m:den>
                      </m:f>
                      <m:r>
                        <a:rPr lang="en-US" sz="1600" b="0" i="1" smtClean="0">
                          <a:latin typeface="Cambria Math"/>
                          <a:ea typeface="Cambria Math"/>
                          <a:cs typeface="Times New Roman" pitchFamily="18" charset="0"/>
                        </a:rPr>
                        <m:t>=</m:t>
                      </m:r>
                      <m:f>
                        <m:fPr>
                          <m:ctrlPr>
                            <a:rPr lang="en-US" sz="1600" i="1">
                              <a:latin typeface="Cambria Math"/>
                              <a:cs typeface="Times New Roman" pitchFamily="18" charset="0"/>
                            </a:rPr>
                          </m:ctrlPr>
                        </m:fPr>
                        <m:num>
                          <m:sSub>
                            <m:sSubPr>
                              <m:ctrlPr>
                                <a:rPr lang="en-US" sz="1600" i="1">
                                  <a:latin typeface="Cambria Math"/>
                                  <a:cs typeface="Times New Roman" pitchFamily="18" charset="0"/>
                                </a:rPr>
                              </m:ctrlPr>
                            </m:sSubPr>
                            <m:e>
                              <m:r>
                                <a:rPr lang="en-US" sz="1600" i="1">
                                  <a:latin typeface="Cambria Math"/>
                                  <a:cs typeface="Times New Roman" pitchFamily="18" charset="0"/>
                                </a:rPr>
                                <m:t>𝐵</m:t>
                              </m:r>
                            </m:e>
                            <m:sub>
                              <m:r>
                                <a:rPr lang="en-US" sz="1600" i="1">
                                  <a:latin typeface="Cambria Math"/>
                                  <a:cs typeface="Times New Roman" pitchFamily="18" charset="0"/>
                                </a:rPr>
                                <m:t>h</m:t>
                              </m:r>
                            </m:sub>
                          </m:sSub>
                        </m:num>
                        <m:den>
                          <m:r>
                            <a:rPr lang="en-US" sz="1600" i="1">
                              <a:latin typeface="Cambria Math"/>
                              <a:cs typeface="Times New Roman" pitchFamily="18" charset="0"/>
                            </a:rPr>
                            <m:t>𝐵</m:t>
                          </m:r>
                          <m:r>
                            <a:rPr lang="en-US" sz="1600" i="1">
                              <a:latin typeface="Cambria Math"/>
                              <a:ea typeface="Cambria Math"/>
                              <a:cs typeface="Times New Roman" pitchFamily="18" charset="0"/>
                            </a:rPr>
                            <m:t>𝜌</m:t>
                          </m:r>
                        </m:den>
                      </m:f>
                      <m:r>
                        <a:rPr lang="en-US" sz="1600" b="0" i="1" smtClean="0">
                          <a:latin typeface="Cambria Math"/>
                          <a:ea typeface="Cambria Math"/>
                          <a:cs typeface="Times New Roman" pitchFamily="18" charset="0"/>
                        </a:rPr>
                        <m:t>.</m:t>
                      </m:r>
                      <m:sSup>
                        <m:sSupPr>
                          <m:ctrlPr>
                            <a:rPr lang="en-US" sz="1600" b="0" i="1" smtClean="0">
                              <a:latin typeface="Cambria Math"/>
                              <a:ea typeface="Cambria Math"/>
                              <a:cs typeface="Times New Roman" pitchFamily="18" charset="0"/>
                            </a:rPr>
                          </m:ctrlPr>
                        </m:sSupPr>
                        <m:e>
                          <m:r>
                            <a:rPr lang="en-US" sz="1600" b="0" i="1" smtClean="0">
                              <a:latin typeface="Cambria Math"/>
                              <a:ea typeface="Cambria Math"/>
                              <a:cs typeface="Times New Roman" pitchFamily="18" charset="0"/>
                            </a:rPr>
                            <m:t>(</m:t>
                          </m:r>
                          <m:f>
                            <m:fPr>
                              <m:ctrlPr>
                                <a:rPr lang="en-US" sz="1600" b="0" i="1" smtClean="0">
                                  <a:latin typeface="Cambria Math"/>
                                  <a:ea typeface="Cambria Math"/>
                                  <a:cs typeface="Times New Roman" pitchFamily="18" charset="0"/>
                                </a:rPr>
                              </m:ctrlPr>
                            </m:fPr>
                            <m:num>
                              <m:r>
                                <a:rPr lang="en-US" sz="1600" b="0" i="1" smtClean="0">
                                  <a:latin typeface="Cambria Math"/>
                                  <a:ea typeface="Cambria Math"/>
                                  <a:cs typeface="Times New Roman" pitchFamily="18" charset="0"/>
                                </a:rPr>
                                <m:t>𝐿</m:t>
                              </m:r>
                            </m:num>
                            <m:den>
                              <m:r>
                                <a:rPr lang="en-US" sz="1600" b="0" i="1" smtClean="0">
                                  <a:latin typeface="Cambria Math"/>
                                  <a:ea typeface="Cambria Math"/>
                                  <a:cs typeface="Times New Roman" pitchFamily="18" charset="0"/>
                                </a:rPr>
                                <m:t>2</m:t>
                              </m:r>
                              <m:r>
                                <a:rPr lang="en-US" sz="1600" b="0" i="1" smtClean="0">
                                  <a:latin typeface="Cambria Math"/>
                                  <a:ea typeface="Cambria Math"/>
                                  <a:cs typeface="Times New Roman" pitchFamily="18" charset="0"/>
                                </a:rPr>
                                <m:t>𝜋</m:t>
                              </m:r>
                              <m:r>
                                <a:rPr lang="en-US" sz="1600" b="0" i="1" smtClean="0">
                                  <a:latin typeface="Cambria Math"/>
                                  <a:ea typeface="Cambria Math"/>
                                  <a:cs typeface="Times New Roman" pitchFamily="18" charset="0"/>
                                </a:rPr>
                                <m:t>𝑀</m:t>
                              </m:r>
                            </m:den>
                          </m:f>
                          <m:r>
                            <a:rPr lang="en-US" sz="1600" b="0" i="1" smtClean="0">
                              <a:latin typeface="Cambria Math"/>
                              <a:ea typeface="Cambria Math"/>
                              <a:cs typeface="Times New Roman" pitchFamily="18" charset="0"/>
                            </a:rPr>
                            <m:t>)</m:t>
                          </m:r>
                        </m:e>
                        <m:sup>
                          <m:r>
                            <a:rPr lang="en-US" sz="1600" b="0" i="1" smtClean="0">
                              <a:latin typeface="Cambria Math"/>
                              <a:ea typeface="Cambria Math"/>
                              <a:cs typeface="Times New Roman" pitchFamily="18" charset="0"/>
                            </a:rPr>
                            <m:t>2</m:t>
                          </m:r>
                        </m:sup>
                      </m:sSup>
                    </m:oMath>
                  </m:oMathPara>
                </a14:m>
                <a:endParaRPr lang="en-US" sz="1600" dirty="0" smtClean="0">
                  <a:latin typeface="Garamond" pitchFamily="18" charset="0"/>
                  <a:cs typeface="Times New Roman" pitchFamily="18" charset="0"/>
                </a:endParaRPr>
              </a:p>
              <a:p>
                <a:pPr marL="0" indent="0" algn="just">
                  <a:buSzPct val="70000"/>
                </a:pPr>
                <a:r>
                  <a:rPr lang="en-US" sz="1600" dirty="0" smtClean="0">
                    <a:latin typeface="Garamond" pitchFamily="18" charset="0"/>
                    <a:cs typeface="Times New Roman" pitchFamily="18" charset="0"/>
                  </a:rPr>
                  <a:t>       </a:t>
                </a:r>
              </a:p>
              <a:p>
                <a:pPr marL="0" indent="0" algn="just">
                  <a:buSzPct val="70000"/>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where </a:t>
                </a:r>
                <a:r>
                  <a:rPr lang="en-US" sz="1600" dirty="0">
                    <a:latin typeface="Garamond" pitchFamily="18" charset="0"/>
                    <a:cs typeface="Times New Roman" pitchFamily="18" charset="0"/>
                  </a:rPr>
                  <a:t>w</a:t>
                </a:r>
                <a:r>
                  <a:rPr lang="en-US" sz="1600" dirty="0" smtClean="0">
                    <a:latin typeface="Garamond" pitchFamily="18" charset="0"/>
                    <a:cs typeface="Times New Roman" pitchFamily="18" charset="0"/>
                  </a:rPr>
                  <a:t>ave number </a:t>
                </a:r>
                <a14:m>
                  <m:oMath xmlns:m="http://schemas.openxmlformats.org/officeDocument/2006/math">
                    <m:r>
                      <a:rPr lang="en-US" sz="1600" i="1">
                        <a:latin typeface="Cambria Math"/>
                        <a:ea typeface="Cambria Math"/>
                        <a:cs typeface="Times New Roman" pitchFamily="18" charset="0"/>
                      </a:rPr>
                      <m:t>𝑘</m:t>
                    </m:r>
                    <m:r>
                      <a:rPr lang="en-US" sz="1600" b="0" i="1" smtClean="0">
                        <a:latin typeface="Cambria Math"/>
                        <a:ea typeface="Cambria Math"/>
                        <a:cs typeface="Times New Roman" pitchFamily="18" charset="0"/>
                      </a:rPr>
                      <m:t>=</m:t>
                    </m:r>
                    <m:f>
                      <m:fPr>
                        <m:type m:val="skw"/>
                        <m:ctrlPr>
                          <a:rPr lang="en-US" sz="1600" b="0" i="1" smtClean="0">
                            <a:latin typeface="Cambria Math"/>
                            <a:ea typeface="Cambria Math"/>
                            <a:cs typeface="Times New Roman" pitchFamily="18" charset="0"/>
                          </a:rPr>
                        </m:ctrlPr>
                      </m:fPr>
                      <m:num>
                        <m:r>
                          <a:rPr lang="en-US" sz="1600" b="0" i="1" smtClean="0">
                            <a:latin typeface="Cambria Math"/>
                            <a:ea typeface="Cambria Math"/>
                            <a:cs typeface="Times New Roman" pitchFamily="18" charset="0"/>
                          </a:rPr>
                          <m:t>2</m:t>
                        </m:r>
                        <m:r>
                          <a:rPr lang="en-US" sz="1600" b="0" i="1" smtClean="0">
                            <a:latin typeface="Cambria Math"/>
                            <a:ea typeface="Cambria Math"/>
                            <a:cs typeface="Times New Roman" pitchFamily="18" charset="0"/>
                          </a:rPr>
                          <m:t>𝜋</m:t>
                        </m:r>
                      </m:num>
                      <m:den>
                        <m:r>
                          <a:rPr lang="en-US" sz="1600" b="0" i="1" smtClean="0">
                            <a:latin typeface="Cambria Math"/>
                            <a:ea typeface="Cambria Math"/>
                            <a:cs typeface="Times New Roman" pitchFamily="18" charset="0"/>
                          </a:rPr>
                          <m:t>𝜆</m:t>
                        </m:r>
                      </m:den>
                    </m:f>
                  </m:oMath>
                </a14:m>
                <a:r>
                  <a:rPr lang="en-US" sz="1600" dirty="0" smtClean="0">
                    <a:latin typeface="Garamond" pitchFamily="18" charset="0"/>
                    <a:cs typeface="Times New Roman" pitchFamily="18" charset="0"/>
                  </a:rPr>
                  <a:t>, </a:t>
                </a:r>
                <a14:m>
                  <m:oMath xmlns:m="http://schemas.openxmlformats.org/officeDocument/2006/math">
                    <m:r>
                      <a:rPr lang="en-US" sz="1600" i="1" dirty="0" smtClean="0">
                        <a:latin typeface="Cambria Math"/>
                        <a:ea typeface="Cambria Math"/>
                        <a:cs typeface="Times New Roman" pitchFamily="18" charset="0"/>
                      </a:rPr>
                      <m:t>𝜆</m:t>
                    </m:r>
                    <m:r>
                      <a:rPr lang="en-US" sz="1600" b="0" i="1" dirty="0" smtClean="0">
                        <a:latin typeface="Cambria Math"/>
                        <a:ea typeface="Cambria Math"/>
                        <a:cs typeface="Times New Roman" pitchFamily="18" charset="0"/>
                      </a:rPr>
                      <m:t>=</m:t>
                    </m:r>
                    <m:r>
                      <a:rPr lang="en-US" sz="1600" b="0" i="1" dirty="0" smtClean="0">
                        <a:latin typeface="Cambria Math"/>
                        <a:ea typeface="Cambria Math"/>
                        <a:cs typeface="Times New Roman" pitchFamily="18" charset="0"/>
                      </a:rPr>
                      <m:t>𝐿</m:t>
                    </m:r>
                    <m:r>
                      <a:rPr lang="en-US" sz="1600" b="0" i="1" dirty="0" smtClean="0">
                        <a:latin typeface="Cambria Math"/>
                        <a:ea typeface="Cambria Math"/>
                        <a:cs typeface="Times New Roman" pitchFamily="18" charset="0"/>
                      </a:rPr>
                      <m:t>/</m:t>
                    </m:r>
                    <m:r>
                      <a:rPr lang="en-US" sz="1600" b="0" i="1" dirty="0" smtClean="0">
                        <a:latin typeface="Cambria Math"/>
                        <a:ea typeface="Cambria Math"/>
                        <a:cs typeface="Times New Roman" pitchFamily="18" charset="0"/>
                      </a:rPr>
                      <m:t>𝑀</m:t>
                    </m:r>
                  </m:oMath>
                </a14:m>
                <a:r>
                  <a:rPr lang="en-US" sz="1600" dirty="0" smtClean="0">
                    <a:latin typeface="Garamond" pitchFamily="18" charset="0"/>
                    <a:cs typeface="Times New Roman" pitchFamily="18" charset="0"/>
                  </a:rPr>
                  <a:t> is helical magnet period, </a:t>
                </a:r>
                <a14:m>
                  <m:oMath xmlns:m="http://schemas.openxmlformats.org/officeDocument/2006/math">
                    <m:r>
                      <a:rPr lang="en-US" sz="1600" i="1" dirty="0">
                        <a:latin typeface="Cambria Math"/>
                        <a:ea typeface="Cambria Math"/>
                        <a:cs typeface="Times New Roman" pitchFamily="18" charset="0"/>
                      </a:rPr>
                      <m:t>𝑀</m:t>
                    </m:r>
                  </m:oMath>
                </a14:m>
                <a:r>
                  <a:rPr lang="en-US" sz="1600" dirty="0" smtClean="0">
                    <a:latin typeface="Garamond" pitchFamily="18" charset="0"/>
                    <a:cs typeface="Times New Roman" pitchFamily="18" charset="0"/>
                  </a:rPr>
                  <a:t> is the integer number of field </a:t>
                </a: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a:t>
                </a:r>
              </a:p>
              <a:p>
                <a:pPr marL="0" indent="0" algn="just">
                  <a:buSzPct val="70000"/>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period in the </a:t>
                </a:r>
                <a14:m>
                  <m:oMath xmlns:m="http://schemas.openxmlformats.org/officeDocument/2006/math">
                    <m:r>
                      <a:rPr lang="en-US" sz="1600" i="1" dirty="0">
                        <a:latin typeface="Cambria Math"/>
                        <a:ea typeface="Cambria Math"/>
                        <a:cs typeface="Times New Roman" pitchFamily="18" charset="0"/>
                      </a:rPr>
                      <m:t>𝐿</m:t>
                    </m:r>
                  </m:oMath>
                </a14:m>
                <a:r>
                  <a:rPr lang="en-US" sz="1600" dirty="0" smtClean="0">
                    <a:latin typeface="Garamond" pitchFamily="18" charset="0"/>
                    <a:cs typeface="Times New Roman" pitchFamily="18" charset="0"/>
                  </a:rPr>
                  <a:t> long helical magnet.   </a:t>
                </a:r>
                <a:endParaRPr lang="en-US" sz="1600" dirty="0">
                  <a:latin typeface="Garamond" pitchFamily="18" charset="0"/>
                  <a:cs typeface="Times New Roman" pitchFamily="18" charset="0"/>
                </a:endParaRPr>
              </a:p>
            </p:txBody>
          </p:sp>
        </mc:Choice>
        <mc:Fallback xmlns="">
          <p:sp>
            <p:nvSpPr>
              <p:cNvPr id="7" name="TextBox 1"/>
              <p:cNvSpPr txBox="1">
                <a:spLocks noRot="1" noChangeAspect="1" noMove="1" noResize="1" noEditPoints="1" noAdjustHandles="1" noChangeArrowheads="1" noChangeShapeType="1" noTextEdit="1"/>
              </p:cNvSpPr>
              <p:nvPr/>
            </p:nvSpPr>
            <p:spPr bwMode="auto">
              <a:xfrm>
                <a:off x="408700" y="825798"/>
                <a:ext cx="8497784" cy="3756093"/>
              </a:xfrm>
              <a:prstGeom prst="rect">
                <a:avLst/>
              </a:prstGeom>
              <a:blipFill rotWithShape="1">
                <a:blip r:embed="rId4"/>
                <a:stretch>
                  <a:fillRect t="-324" r="-430" b="-74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613215" y="5133864"/>
                <a:ext cx="3719673" cy="1114536"/>
              </a:xfrm>
              <a:prstGeom prst="rect">
                <a:avLst/>
              </a:prstGeom>
              <a:ln w="22225">
                <a:solidFill>
                  <a:srgbClr val="0000CC"/>
                </a:solidFill>
              </a:ln>
            </p:spPr>
            <p:txBody>
              <a:bodyPr wrap="none">
                <a:spAutoFit/>
              </a:bodyPr>
              <a:lstStyle/>
              <a:p>
                <a:pPr marL="0" indent="0" algn="just">
                  <a:buSzPct val="70000"/>
                </a:pPr>
                <a14:m>
                  <m:oMath xmlns:m="http://schemas.openxmlformats.org/officeDocument/2006/math">
                    <m:sSub>
                      <m:sSubPr>
                        <m:ctrlPr>
                          <a:rPr lang="en-US" sz="1600" b="1" i="1" smtClean="0">
                            <a:solidFill>
                              <a:srgbClr val="0000CC"/>
                            </a:solidFill>
                            <a:latin typeface="Cambria Math"/>
                            <a:cs typeface="Times New Roman" pitchFamily="18" charset="0"/>
                          </a:rPr>
                        </m:ctrlPr>
                      </m:sSubPr>
                      <m:e>
                        <m:r>
                          <a:rPr lang="en-US" sz="1600" b="1" i="1" smtClean="0">
                            <a:solidFill>
                              <a:srgbClr val="0000CC"/>
                            </a:solidFill>
                            <a:latin typeface="Cambria Math"/>
                            <a:cs typeface="Times New Roman" pitchFamily="18" charset="0"/>
                          </a:rPr>
                          <m:t>𝑩</m:t>
                        </m:r>
                      </m:e>
                      <m:sub>
                        <m:r>
                          <a:rPr lang="en-US" sz="1600" b="1" i="1" smtClean="0">
                            <a:solidFill>
                              <a:srgbClr val="0000CC"/>
                            </a:solidFill>
                            <a:latin typeface="Cambria Math"/>
                            <a:cs typeface="Times New Roman" pitchFamily="18" charset="0"/>
                          </a:rPr>
                          <m:t>𝒉</m:t>
                        </m:r>
                      </m:sub>
                    </m:sSub>
                    <m:r>
                      <a:rPr lang="en-US" sz="1600" b="1" i="1" smtClean="0">
                        <a:solidFill>
                          <a:srgbClr val="0000CC"/>
                        </a:solidFill>
                        <a:latin typeface="Cambria Math"/>
                        <a:cs typeface="Times New Roman" pitchFamily="18" charset="0"/>
                      </a:rPr>
                      <m:t>𝑳</m:t>
                    </m:r>
                    <m:r>
                      <a:rPr lang="en-US" sz="1600" b="1" i="1" smtClean="0">
                        <a:solidFill>
                          <a:srgbClr val="0000CC"/>
                        </a:solidFill>
                        <a:latin typeface="Cambria Math"/>
                        <a:ea typeface="Cambria Math"/>
                        <a:cs typeface="Times New Roman" pitchFamily="18" charset="0"/>
                      </a:rPr>
                      <m:t>≈</m:t>
                    </m:r>
                    <m:f>
                      <m:fPr>
                        <m:ctrlPr>
                          <a:rPr lang="en-US" sz="1600" b="1" i="1" smtClean="0">
                            <a:solidFill>
                              <a:srgbClr val="0000CC"/>
                            </a:solidFill>
                            <a:latin typeface="Cambria Math"/>
                            <a:ea typeface="Cambria Math"/>
                            <a:cs typeface="Times New Roman" pitchFamily="18" charset="0"/>
                          </a:rPr>
                        </m:ctrlPr>
                      </m:fPr>
                      <m:num>
                        <m:r>
                          <a:rPr lang="en-US" sz="1600" b="1" i="1" smtClean="0">
                            <a:solidFill>
                              <a:srgbClr val="0000CC"/>
                            </a:solidFill>
                            <a:latin typeface="Cambria Math"/>
                            <a:ea typeface="Cambria Math"/>
                            <a:cs typeface="Times New Roman" pitchFamily="18" charset="0"/>
                          </a:rPr>
                          <m:t>𝑩</m:t>
                        </m:r>
                        <m:r>
                          <a:rPr lang="en-US" sz="1600" b="1" i="1" smtClean="0">
                            <a:solidFill>
                              <a:srgbClr val="0000CC"/>
                            </a:solidFill>
                            <a:latin typeface="Cambria Math"/>
                            <a:ea typeface="Cambria Math"/>
                            <a:cs typeface="Times New Roman" pitchFamily="18" charset="0"/>
                          </a:rPr>
                          <m:t>𝝆</m:t>
                        </m:r>
                      </m:num>
                      <m:den>
                        <m:sSub>
                          <m:sSubPr>
                            <m:ctrlPr>
                              <a:rPr lang="en-US" sz="1600" b="1" i="1" smtClean="0">
                                <a:solidFill>
                                  <a:srgbClr val="0000CC"/>
                                </a:solidFill>
                                <a:latin typeface="Cambria Math"/>
                                <a:ea typeface="Cambria Math"/>
                                <a:cs typeface="Times New Roman" pitchFamily="18" charset="0"/>
                              </a:rPr>
                            </m:ctrlPr>
                          </m:sSubPr>
                          <m:e>
                            <m:r>
                              <a:rPr lang="en-US" sz="1600" b="1" i="1" smtClean="0">
                                <a:solidFill>
                                  <a:srgbClr val="0000CC"/>
                                </a:solidFill>
                                <a:latin typeface="Cambria Math"/>
                                <a:ea typeface="Cambria Math"/>
                                <a:cs typeface="Times New Roman" pitchFamily="18" charset="0"/>
                              </a:rPr>
                              <m:t>𝑮</m:t>
                            </m:r>
                          </m:e>
                          <m:sub>
                            <m:r>
                              <a:rPr lang="en-US" sz="1600" b="1" i="1" smtClean="0">
                                <a:solidFill>
                                  <a:srgbClr val="0000CC"/>
                                </a:solidFill>
                                <a:latin typeface="Cambria Math"/>
                                <a:ea typeface="Cambria Math"/>
                                <a:cs typeface="Times New Roman" pitchFamily="18" charset="0"/>
                              </a:rPr>
                              <m:t>𝒆</m:t>
                            </m:r>
                          </m:sub>
                        </m:sSub>
                        <m:r>
                          <a:rPr lang="en-US" sz="1600" b="1" i="1" smtClean="0">
                            <a:solidFill>
                              <a:srgbClr val="0000CC"/>
                            </a:solidFill>
                            <a:latin typeface="Cambria Math"/>
                            <a:ea typeface="Cambria Math"/>
                            <a:cs typeface="Times New Roman" pitchFamily="18" charset="0"/>
                          </a:rPr>
                          <m:t>𝜸</m:t>
                        </m:r>
                      </m:den>
                    </m:f>
                    <m:rad>
                      <m:radPr>
                        <m:degHide m:val="on"/>
                        <m:ctrlPr>
                          <a:rPr lang="en-US" sz="1600" b="1" i="1" smtClean="0">
                            <a:solidFill>
                              <a:srgbClr val="0000CC"/>
                            </a:solidFill>
                            <a:latin typeface="Cambria Math"/>
                            <a:ea typeface="Cambria Math"/>
                            <a:cs typeface="Times New Roman" pitchFamily="18" charset="0"/>
                          </a:rPr>
                        </m:ctrlPr>
                      </m:radPr>
                      <m:deg/>
                      <m:e>
                        <m:sSup>
                          <m:sSupPr>
                            <m:ctrlPr>
                              <a:rPr lang="en-US" sz="1600" b="1" i="1" smtClean="0">
                                <a:solidFill>
                                  <a:srgbClr val="0000CC"/>
                                </a:solidFill>
                                <a:latin typeface="Cambria Math"/>
                                <a:ea typeface="Cambria Math"/>
                                <a:cs typeface="Times New Roman" pitchFamily="18" charset="0"/>
                              </a:rPr>
                            </m:ctrlPr>
                          </m:sSupPr>
                          <m:e>
                            <m:r>
                              <a:rPr lang="en-US" sz="1600" b="1" i="1" smtClean="0">
                                <a:solidFill>
                                  <a:srgbClr val="0000CC"/>
                                </a:solidFill>
                                <a:latin typeface="Cambria Math"/>
                                <a:ea typeface="Cambria Math"/>
                                <a:cs typeface="Times New Roman" pitchFamily="18" charset="0"/>
                              </a:rPr>
                              <m:t>𝝋</m:t>
                            </m:r>
                          </m:e>
                          <m:sup>
                            <m:r>
                              <a:rPr lang="en-US" sz="1600" b="1" i="1" smtClean="0">
                                <a:solidFill>
                                  <a:srgbClr val="0000CC"/>
                                </a:solidFill>
                                <a:latin typeface="Cambria Math"/>
                                <a:ea typeface="Cambria Math"/>
                                <a:cs typeface="Times New Roman" pitchFamily="18" charset="0"/>
                              </a:rPr>
                              <m:t>𝟐</m:t>
                            </m:r>
                          </m:sup>
                        </m:sSup>
                        <m:r>
                          <a:rPr lang="en-US" sz="1600" b="1" i="1" smtClean="0">
                            <a:solidFill>
                              <a:srgbClr val="0000CC"/>
                            </a:solidFill>
                            <a:latin typeface="Cambria Math"/>
                            <a:ea typeface="Cambria Math"/>
                            <a:cs typeface="Times New Roman" pitchFamily="18" charset="0"/>
                          </a:rPr>
                          <m:t>+</m:t>
                        </m:r>
                        <m:r>
                          <a:rPr lang="en-US" sz="1600" b="1" i="1" smtClean="0">
                            <a:solidFill>
                              <a:srgbClr val="0000CC"/>
                            </a:solidFill>
                            <a:latin typeface="Cambria Math"/>
                            <a:ea typeface="Cambria Math"/>
                            <a:cs typeface="Times New Roman" pitchFamily="18" charset="0"/>
                          </a:rPr>
                          <m:t>𝟒</m:t>
                        </m:r>
                        <m:r>
                          <a:rPr lang="en-US" sz="1600" b="1" i="1" smtClean="0">
                            <a:solidFill>
                              <a:srgbClr val="0000CC"/>
                            </a:solidFill>
                            <a:latin typeface="Cambria Math"/>
                            <a:ea typeface="Cambria Math"/>
                            <a:cs typeface="Times New Roman" pitchFamily="18" charset="0"/>
                          </a:rPr>
                          <m:t>𝝅</m:t>
                        </m:r>
                        <m:r>
                          <a:rPr lang="en-US" sz="1600" b="1" i="1" smtClean="0">
                            <a:solidFill>
                              <a:srgbClr val="0000CC"/>
                            </a:solidFill>
                            <a:latin typeface="Cambria Math"/>
                            <a:ea typeface="Cambria Math"/>
                            <a:cs typeface="Times New Roman" pitchFamily="18" charset="0"/>
                          </a:rPr>
                          <m:t>𝑴</m:t>
                        </m:r>
                        <m:r>
                          <a:rPr lang="en-US" sz="1600" b="1" i="1" smtClean="0">
                            <a:solidFill>
                              <a:srgbClr val="0000CC"/>
                            </a:solidFill>
                            <a:latin typeface="Cambria Math"/>
                            <a:ea typeface="Cambria Math"/>
                            <a:cs typeface="Times New Roman" pitchFamily="18" charset="0"/>
                          </a:rPr>
                          <m:t>𝝋</m:t>
                        </m:r>
                      </m:e>
                    </m:rad>
                  </m:oMath>
                </a14:m>
                <a:r>
                  <a:rPr lang="en-US" sz="1600" b="1" i="1" dirty="0" smtClean="0">
                    <a:solidFill>
                      <a:srgbClr val="0000CC"/>
                    </a:solidFill>
                    <a:latin typeface="Cambria Math"/>
                    <a:cs typeface="Times New Roman" pitchFamily="18" charset="0"/>
                  </a:rPr>
                  <a:t> </a:t>
                </a:r>
                <a:r>
                  <a:rPr lang="en-US" sz="1600" b="1" dirty="0" smtClean="0">
                    <a:solidFill>
                      <a:srgbClr val="0000CC"/>
                    </a:solidFill>
                    <a:latin typeface="Cambria Math"/>
                    <a:cs typeface="Times New Roman" pitchFamily="18" charset="0"/>
                  </a:rPr>
                  <a:t>===&gt; </a:t>
                </a:r>
                <a14:m>
                  <m:oMath xmlns:m="http://schemas.openxmlformats.org/officeDocument/2006/math">
                    <m:sSub>
                      <m:sSubPr>
                        <m:ctrlPr>
                          <a:rPr lang="en-US" sz="1600" b="1" i="1">
                            <a:solidFill>
                              <a:srgbClr val="0000CC"/>
                            </a:solidFill>
                            <a:latin typeface="Cambria Math"/>
                            <a:cs typeface="Times New Roman" pitchFamily="18" charset="0"/>
                          </a:rPr>
                        </m:ctrlPr>
                      </m:sSubPr>
                      <m:e>
                        <m:r>
                          <a:rPr lang="en-US" sz="1600" b="1" i="1">
                            <a:solidFill>
                              <a:srgbClr val="0000CC"/>
                            </a:solidFill>
                            <a:latin typeface="Cambria Math"/>
                            <a:cs typeface="Times New Roman" pitchFamily="18" charset="0"/>
                          </a:rPr>
                          <m:t>𝑷</m:t>
                        </m:r>
                      </m:e>
                      <m:sub>
                        <m:r>
                          <a:rPr lang="en-US" sz="1600" b="1" i="1">
                            <a:solidFill>
                              <a:srgbClr val="0000CC"/>
                            </a:solidFill>
                            <a:latin typeface="Cambria Math"/>
                            <a:cs typeface="Times New Roman" pitchFamily="18" charset="0"/>
                          </a:rPr>
                          <m:t>𝒓</m:t>
                        </m:r>
                      </m:sub>
                    </m:sSub>
                    <m:r>
                      <a:rPr lang="en-US" sz="1600" b="1" i="1" smtClean="0">
                        <a:solidFill>
                          <a:srgbClr val="0000CC"/>
                        </a:solidFill>
                        <a:latin typeface="Cambria Math"/>
                        <a:ea typeface="Cambria Math"/>
                        <a:cs typeface="Times New Roman" pitchFamily="18" charset="0"/>
                      </a:rPr>
                      <m:t>∝</m:t>
                    </m:r>
                    <m:f>
                      <m:fPr>
                        <m:ctrlPr>
                          <a:rPr lang="en-US" sz="1600" b="1" i="1" smtClean="0">
                            <a:solidFill>
                              <a:srgbClr val="0000CC"/>
                            </a:solidFill>
                            <a:latin typeface="Cambria Math"/>
                            <a:ea typeface="Cambria Math"/>
                            <a:cs typeface="Times New Roman" pitchFamily="18" charset="0"/>
                          </a:rPr>
                        </m:ctrlPr>
                      </m:fPr>
                      <m:num>
                        <m:r>
                          <a:rPr lang="en-US" sz="1600" b="1" i="1" smtClean="0">
                            <a:solidFill>
                              <a:srgbClr val="0000CC"/>
                            </a:solidFill>
                            <a:latin typeface="Cambria Math"/>
                            <a:ea typeface="Cambria Math"/>
                            <a:cs typeface="Times New Roman" pitchFamily="18" charset="0"/>
                          </a:rPr>
                          <m:t>𝑴</m:t>
                        </m:r>
                      </m:num>
                      <m:den>
                        <m:sSup>
                          <m:sSupPr>
                            <m:ctrlPr>
                              <a:rPr lang="en-US" sz="1600" b="1" i="1" smtClean="0">
                                <a:solidFill>
                                  <a:srgbClr val="0000CC"/>
                                </a:solidFill>
                                <a:latin typeface="Cambria Math"/>
                                <a:ea typeface="Cambria Math"/>
                                <a:cs typeface="Times New Roman" pitchFamily="18" charset="0"/>
                              </a:rPr>
                            </m:ctrlPr>
                          </m:sSupPr>
                          <m:e>
                            <m:r>
                              <a:rPr lang="en-US" sz="1600" b="1" i="1" smtClean="0">
                                <a:solidFill>
                                  <a:srgbClr val="0000CC"/>
                                </a:solidFill>
                                <a:latin typeface="Cambria Math"/>
                                <a:ea typeface="Cambria Math"/>
                                <a:cs typeface="Times New Roman" pitchFamily="18" charset="0"/>
                              </a:rPr>
                              <m:t>𝑳</m:t>
                            </m:r>
                          </m:e>
                          <m:sup>
                            <m:r>
                              <a:rPr lang="en-US" sz="1600" b="1" i="1" smtClean="0">
                                <a:solidFill>
                                  <a:srgbClr val="0000CC"/>
                                </a:solidFill>
                                <a:latin typeface="Cambria Math"/>
                                <a:ea typeface="Cambria Math"/>
                                <a:cs typeface="Times New Roman" pitchFamily="18" charset="0"/>
                              </a:rPr>
                              <m:t>𝟐</m:t>
                            </m:r>
                          </m:sup>
                        </m:sSup>
                      </m:den>
                    </m:f>
                  </m:oMath>
                </a14:m>
                <a:endParaRPr lang="en-US" sz="1600" b="1" dirty="0" smtClean="0">
                  <a:solidFill>
                    <a:srgbClr val="0000CC"/>
                  </a:solidFill>
                  <a:latin typeface="Cambria Math"/>
                  <a:cs typeface="Times New Roman" pitchFamily="18" charset="0"/>
                </a:endParaRPr>
              </a:p>
              <a:p>
                <a:pPr marL="0" indent="0" algn="just">
                  <a:buSzPct val="70000"/>
                </a:pPr>
                <a:endParaRPr lang="en-US" sz="1600" b="1" i="1" dirty="0" smtClean="0">
                  <a:solidFill>
                    <a:srgbClr val="0000CC"/>
                  </a:solidFill>
                  <a:latin typeface="Cambria Math"/>
                  <a:cs typeface="Times New Roman" pitchFamily="18" charset="0"/>
                </a:endParaRPr>
              </a:p>
              <a:p>
                <a:pPr marL="0" indent="0" algn="just">
                  <a:buSzPct val="70000"/>
                </a:pPr>
                <a14:m>
                  <m:oMath xmlns:m="http://schemas.openxmlformats.org/officeDocument/2006/math">
                    <m:r>
                      <a:rPr lang="en-US" sz="1600" b="1" i="1">
                        <a:solidFill>
                          <a:srgbClr val="0000CC"/>
                        </a:solidFill>
                        <a:latin typeface="Cambria Math"/>
                        <a:cs typeface="Times New Roman" pitchFamily="18" charset="0"/>
                      </a:rPr>
                      <m:t>𝒓</m:t>
                    </m:r>
                    <m:r>
                      <a:rPr lang="en-US" sz="1600" b="1" i="1">
                        <a:solidFill>
                          <a:srgbClr val="0000CC"/>
                        </a:solidFill>
                        <a:latin typeface="Cambria Math"/>
                        <a:cs typeface="Times New Roman" pitchFamily="18" charset="0"/>
                      </a:rPr>
                      <m:t>=</m:t>
                    </m:r>
                    <m:f>
                      <m:fPr>
                        <m:ctrlPr>
                          <a:rPr lang="en-US" sz="1600" b="1" i="1">
                            <a:solidFill>
                              <a:srgbClr val="0000CC"/>
                            </a:solidFill>
                            <a:latin typeface="Cambria Math"/>
                            <a:cs typeface="Times New Roman" pitchFamily="18" charset="0"/>
                          </a:rPr>
                        </m:ctrlPr>
                      </m:fPr>
                      <m:num>
                        <m:sSub>
                          <m:sSubPr>
                            <m:ctrlPr>
                              <a:rPr lang="en-US" sz="1600" b="1" i="1">
                                <a:solidFill>
                                  <a:srgbClr val="0000CC"/>
                                </a:solidFill>
                                <a:latin typeface="Cambria Math"/>
                                <a:cs typeface="Times New Roman" pitchFamily="18" charset="0"/>
                              </a:rPr>
                            </m:ctrlPr>
                          </m:sSubPr>
                          <m:e>
                            <m:r>
                              <a:rPr lang="en-US" sz="1600" b="1" i="1">
                                <a:solidFill>
                                  <a:srgbClr val="0000CC"/>
                                </a:solidFill>
                                <a:latin typeface="Cambria Math"/>
                                <a:cs typeface="Times New Roman" pitchFamily="18" charset="0"/>
                              </a:rPr>
                              <m:t>𝑩</m:t>
                            </m:r>
                          </m:e>
                          <m:sub>
                            <m:r>
                              <a:rPr lang="en-US" sz="1600" b="1" i="1">
                                <a:solidFill>
                                  <a:srgbClr val="0000CC"/>
                                </a:solidFill>
                                <a:latin typeface="Cambria Math"/>
                                <a:cs typeface="Times New Roman" pitchFamily="18" charset="0"/>
                              </a:rPr>
                              <m:t>𝒉</m:t>
                            </m:r>
                          </m:sub>
                        </m:sSub>
                      </m:num>
                      <m:den>
                        <m:r>
                          <a:rPr lang="en-US" sz="1600" b="1" i="1">
                            <a:solidFill>
                              <a:srgbClr val="0000CC"/>
                            </a:solidFill>
                            <a:latin typeface="Cambria Math"/>
                            <a:cs typeface="Times New Roman" pitchFamily="18" charset="0"/>
                          </a:rPr>
                          <m:t>𝑩</m:t>
                        </m:r>
                        <m:r>
                          <a:rPr lang="en-US" sz="1600" b="1" i="1">
                            <a:solidFill>
                              <a:srgbClr val="0000CC"/>
                            </a:solidFill>
                            <a:latin typeface="Cambria Math"/>
                            <a:ea typeface="Cambria Math"/>
                            <a:cs typeface="Times New Roman" pitchFamily="18" charset="0"/>
                          </a:rPr>
                          <m:t>𝝆</m:t>
                        </m:r>
                        <m:sSup>
                          <m:sSupPr>
                            <m:ctrlPr>
                              <a:rPr lang="en-US" sz="1600" b="1" i="1">
                                <a:solidFill>
                                  <a:srgbClr val="0000CC"/>
                                </a:solidFill>
                                <a:latin typeface="Cambria Math"/>
                                <a:ea typeface="Cambria Math"/>
                                <a:cs typeface="Times New Roman" pitchFamily="18" charset="0"/>
                              </a:rPr>
                            </m:ctrlPr>
                          </m:sSupPr>
                          <m:e>
                            <m:r>
                              <a:rPr lang="en-US" sz="1600" b="1" i="1">
                                <a:solidFill>
                                  <a:srgbClr val="0000CC"/>
                                </a:solidFill>
                                <a:latin typeface="Cambria Math"/>
                                <a:ea typeface="Cambria Math"/>
                                <a:cs typeface="Times New Roman" pitchFamily="18" charset="0"/>
                              </a:rPr>
                              <m:t>𝒌</m:t>
                            </m:r>
                          </m:e>
                          <m:sup>
                            <m:r>
                              <a:rPr lang="en-US" sz="1600" b="1" i="1">
                                <a:solidFill>
                                  <a:srgbClr val="0000CC"/>
                                </a:solidFill>
                                <a:latin typeface="Cambria Math"/>
                                <a:ea typeface="Cambria Math"/>
                                <a:cs typeface="Times New Roman" pitchFamily="18" charset="0"/>
                              </a:rPr>
                              <m:t>𝟐</m:t>
                            </m:r>
                          </m:sup>
                        </m:sSup>
                      </m:den>
                    </m:f>
                    <m:r>
                      <a:rPr lang="en-US" sz="1600" b="1" i="1">
                        <a:solidFill>
                          <a:srgbClr val="0000CC"/>
                        </a:solidFill>
                        <a:latin typeface="Cambria Math"/>
                        <a:ea typeface="Cambria Math"/>
                        <a:cs typeface="Times New Roman" pitchFamily="18" charset="0"/>
                      </a:rPr>
                      <m:t>=</m:t>
                    </m:r>
                    <m:f>
                      <m:fPr>
                        <m:ctrlPr>
                          <a:rPr lang="en-US" sz="1600" b="1" i="1">
                            <a:solidFill>
                              <a:srgbClr val="0000CC"/>
                            </a:solidFill>
                            <a:latin typeface="Cambria Math"/>
                            <a:cs typeface="Times New Roman" pitchFamily="18" charset="0"/>
                          </a:rPr>
                        </m:ctrlPr>
                      </m:fPr>
                      <m:num>
                        <m:sSub>
                          <m:sSubPr>
                            <m:ctrlPr>
                              <a:rPr lang="en-US" sz="1600" b="1" i="1">
                                <a:solidFill>
                                  <a:srgbClr val="0000CC"/>
                                </a:solidFill>
                                <a:latin typeface="Cambria Math"/>
                                <a:cs typeface="Times New Roman" pitchFamily="18" charset="0"/>
                              </a:rPr>
                            </m:ctrlPr>
                          </m:sSubPr>
                          <m:e>
                            <m:r>
                              <a:rPr lang="en-US" sz="1600" b="1" i="1">
                                <a:solidFill>
                                  <a:srgbClr val="0000CC"/>
                                </a:solidFill>
                                <a:latin typeface="Cambria Math"/>
                                <a:cs typeface="Times New Roman" pitchFamily="18" charset="0"/>
                              </a:rPr>
                              <m:t>𝑩</m:t>
                            </m:r>
                          </m:e>
                          <m:sub>
                            <m:r>
                              <a:rPr lang="en-US" sz="1600" b="1" i="1">
                                <a:solidFill>
                                  <a:srgbClr val="0000CC"/>
                                </a:solidFill>
                                <a:latin typeface="Cambria Math"/>
                                <a:cs typeface="Times New Roman" pitchFamily="18" charset="0"/>
                              </a:rPr>
                              <m:t>𝒉</m:t>
                            </m:r>
                          </m:sub>
                        </m:sSub>
                      </m:num>
                      <m:den>
                        <m:r>
                          <a:rPr lang="en-US" sz="1600" b="1" i="1">
                            <a:solidFill>
                              <a:srgbClr val="0000CC"/>
                            </a:solidFill>
                            <a:latin typeface="Cambria Math"/>
                            <a:cs typeface="Times New Roman" pitchFamily="18" charset="0"/>
                          </a:rPr>
                          <m:t>𝑩</m:t>
                        </m:r>
                        <m:r>
                          <a:rPr lang="en-US" sz="1600" b="1" i="1">
                            <a:solidFill>
                              <a:srgbClr val="0000CC"/>
                            </a:solidFill>
                            <a:latin typeface="Cambria Math"/>
                            <a:ea typeface="Cambria Math"/>
                            <a:cs typeface="Times New Roman" pitchFamily="18" charset="0"/>
                          </a:rPr>
                          <m:t>𝝆</m:t>
                        </m:r>
                      </m:den>
                    </m:f>
                    <m:r>
                      <a:rPr lang="en-US" sz="1600" b="1" i="1">
                        <a:solidFill>
                          <a:srgbClr val="0000CC"/>
                        </a:solidFill>
                        <a:latin typeface="Cambria Math"/>
                        <a:ea typeface="Cambria Math"/>
                        <a:cs typeface="Times New Roman" pitchFamily="18" charset="0"/>
                      </a:rPr>
                      <m:t>.</m:t>
                    </m:r>
                    <m:sSup>
                      <m:sSupPr>
                        <m:ctrlPr>
                          <a:rPr lang="en-US" sz="1600" b="1" i="1">
                            <a:solidFill>
                              <a:srgbClr val="0000CC"/>
                            </a:solidFill>
                            <a:latin typeface="Cambria Math"/>
                            <a:ea typeface="Cambria Math"/>
                            <a:cs typeface="Times New Roman" pitchFamily="18" charset="0"/>
                          </a:rPr>
                        </m:ctrlPr>
                      </m:sSupPr>
                      <m:e>
                        <m:r>
                          <a:rPr lang="en-US" sz="1600" b="1" i="1">
                            <a:solidFill>
                              <a:srgbClr val="0000CC"/>
                            </a:solidFill>
                            <a:latin typeface="Cambria Math"/>
                            <a:ea typeface="Cambria Math"/>
                            <a:cs typeface="Times New Roman" pitchFamily="18" charset="0"/>
                          </a:rPr>
                          <m:t>(</m:t>
                        </m:r>
                        <m:f>
                          <m:fPr>
                            <m:ctrlPr>
                              <a:rPr lang="en-US" sz="1600" b="1" i="1">
                                <a:solidFill>
                                  <a:srgbClr val="0000CC"/>
                                </a:solidFill>
                                <a:latin typeface="Cambria Math"/>
                                <a:ea typeface="Cambria Math"/>
                                <a:cs typeface="Times New Roman" pitchFamily="18" charset="0"/>
                              </a:rPr>
                            </m:ctrlPr>
                          </m:fPr>
                          <m:num>
                            <m:r>
                              <a:rPr lang="en-US" sz="1600" b="1" i="1">
                                <a:solidFill>
                                  <a:srgbClr val="0000CC"/>
                                </a:solidFill>
                                <a:latin typeface="Cambria Math"/>
                                <a:ea typeface="Cambria Math"/>
                                <a:cs typeface="Times New Roman" pitchFamily="18" charset="0"/>
                              </a:rPr>
                              <m:t>𝑳</m:t>
                            </m:r>
                          </m:num>
                          <m:den>
                            <m:r>
                              <a:rPr lang="en-US" sz="1600" b="1" i="1">
                                <a:solidFill>
                                  <a:srgbClr val="0000CC"/>
                                </a:solidFill>
                                <a:latin typeface="Cambria Math"/>
                                <a:ea typeface="Cambria Math"/>
                                <a:cs typeface="Times New Roman" pitchFamily="18" charset="0"/>
                              </a:rPr>
                              <m:t>𝟐</m:t>
                            </m:r>
                            <m:r>
                              <a:rPr lang="en-US" sz="1600" b="1" i="1">
                                <a:solidFill>
                                  <a:srgbClr val="0000CC"/>
                                </a:solidFill>
                                <a:latin typeface="Cambria Math"/>
                                <a:ea typeface="Cambria Math"/>
                                <a:cs typeface="Times New Roman" pitchFamily="18" charset="0"/>
                              </a:rPr>
                              <m:t>𝝅</m:t>
                            </m:r>
                            <m:r>
                              <a:rPr lang="en-US" sz="1600" b="1" i="1">
                                <a:solidFill>
                                  <a:srgbClr val="0000CC"/>
                                </a:solidFill>
                                <a:latin typeface="Cambria Math"/>
                                <a:ea typeface="Cambria Math"/>
                                <a:cs typeface="Times New Roman" pitchFamily="18" charset="0"/>
                              </a:rPr>
                              <m:t>𝑴</m:t>
                            </m:r>
                          </m:den>
                        </m:f>
                        <m:r>
                          <a:rPr lang="en-US" sz="1600" b="1" i="1">
                            <a:solidFill>
                              <a:srgbClr val="0000CC"/>
                            </a:solidFill>
                            <a:latin typeface="Cambria Math"/>
                            <a:ea typeface="Cambria Math"/>
                            <a:cs typeface="Times New Roman" pitchFamily="18" charset="0"/>
                          </a:rPr>
                          <m:t>)</m:t>
                        </m:r>
                      </m:e>
                      <m:sup>
                        <m:r>
                          <a:rPr lang="en-US" sz="1600" b="1" i="1">
                            <a:solidFill>
                              <a:srgbClr val="0000CC"/>
                            </a:solidFill>
                            <a:latin typeface="Cambria Math"/>
                            <a:ea typeface="Cambria Math"/>
                            <a:cs typeface="Times New Roman" pitchFamily="18" charset="0"/>
                          </a:rPr>
                          <m:t>𝟐</m:t>
                        </m:r>
                      </m:sup>
                    </m:sSup>
                  </m:oMath>
                </a14:m>
                <a:r>
                  <a:rPr lang="en-US" sz="1600" b="1" dirty="0" smtClean="0">
                    <a:solidFill>
                      <a:srgbClr val="0000CC"/>
                    </a:solidFill>
                    <a:latin typeface="Times New Roman" pitchFamily="18" charset="0"/>
                    <a:cs typeface="Times New Roman" pitchFamily="18" charset="0"/>
                  </a:rPr>
                  <a:t> </a:t>
                </a:r>
                <a:r>
                  <a:rPr lang="en-US" sz="1600" b="1" dirty="0" smtClean="0">
                    <a:solidFill>
                      <a:srgbClr val="0000CC"/>
                    </a:solidFill>
                    <a:latin typeface="Cambria Math"/>
                    <a:cs typeface="Times New Roman" pitchFamily="18" charset="0"/>
                  </a:rPr>
                  <a:t>===&gt; </a:t>
                </a:r>
                <a14:m>
                  <m:oMath xmlns:m="http://schemas.openxmlformats.org/officeDocument/2006/math">
                    <m:r>
                      <a:rPr lang="en-US" sz="1600" b="1" i="1">
                        <a:solidFill>
                          <a:srgbClr val="0000CC"/>
                        </a:solidFill>
                        <a:latin typeface="Cambria Math"/>
                        <a:cs typeface="Times New Roman" pitchFamily="18" charset="0"/>
                      </a:rPr>
                      <m:t>𝒓</m:t>
                    </m:r>
                    <m:r>
                      <a:rPr lang="en-US" sz="1600" b="1" i="1" smtClean="0">
                        <a:solidFill>
                          <a:srgbClr val="0000CC"/>
                        </a:solidFill>
                        <a:latin typeface="Cambria Math"/>
                        <a:ea typeface="Cambria Math"/>
                        <a:cs typeface="Times New Roman" pitchFamily="18" charset="0"/>
                      </a:rPr>
                      <m:t>∝</m:t>
                    </m:r>
                    <m:f>
                      <m:fPr>
                        <m:ctrlPr>
                          <a:rPr lang="en-US" sz="1600" b="1" i="1" smtClean="0">
                            <a:solidFill>
                              <a:srgbClr val="0000CC"/>
                            </a:solidFill>
                            <a:latin typeface="Cambria Math"/>
                            <a:ea typeface="Cambria Math"/>
                            <a:cs typeface="Times New Roman" pitchFamily="18" charset="0"/>
                          </a:rPr>
                        </m:ctrlPr>
                      </m:fPr>
                      <m:num>
                        <m:sSup>
                          <m:sSupPr>
                            <m:ctrlPr>
                              <a:rPr lang="en-US" sz="1600" b="1" i="1" smtClean="0">
                                <a:solidFill>
                                  <a:srgbClr val="0000CC"/>
                                </a:solidFill>
                                <a:latin typeface="Cambria Math"/>
                                <a:ea typeface="Cambria Math"/>
                                <a:cs typeface="Times New Roman" pitchFamily="18" charset="0"/>
                              </a:rPr>
                            </m:ctrlPr>
                          </m:sSupPr>
                          <m:e>
                            <m:r>
                              <a:rPr lang="en-US" sz="1600" b="1" i="1" smtClean="0">
                                <a:solidFill>
                                  <a:srgbClr val="0000CC"/>
                                </a:solidFill>
                                <a:latin typeface="Cambria Math"/>
                                <a:ea typeface="Cambria Math"/>
                                <a:cs typeface="Times New Roman" pitchFamily="18" charset="0"/>
                              </a:rPr>
                              <m:t>𝑳</m:t>
                            </m:r>
                          </m:e>
                          <m:sup>
                            <m:r>
                              <a:rPr lang="en-US" sz="1600" b="1" i="1" smtClean="0">
                                <a:solidFill>
                                  <a:srgbClr val="0000CC"/>
                                </a:solidFill>
                                <a:latin typeface="Cambria Math"/>
                                <a:ea typeface="Cambria Math"/>
                                <a:cs typeface="Times New Roman" pitchFamily="18" charset="0"/>
                              </a:rPr>
                              <m:t>𝟐</m:t>
                            </m:r>
                          </m:sup>
                        </m:sSup>
                      </m:num>
                      <m:den>
                        <m:sSup>
                          <m:sSupPr>
                            <m:ctrlPr>
                              <a:rPr lang="en-US" sz="1600" b="1" i="1" smtClean="0">
                                <a:solidFill>
                                  <a:srgbClr val="0000CC"/>
                                </a:solidFill>
                                <a:latin typeface="Cambria Math"/>
                                <a:ea typeface="Cambria Math"/>
                                <a:cs typeface="Times New Roman" pitchFamily="18" charset="0"/>
                              </a:rPr>
                            </m:ctrlPr>
                          </m:sSupPr>
                          <m:e>
                            <m:r>
                              <a:rPr lang="en-US" sz="1600" b="1" i="1" smtClean="0">
                                <a:solidFill>
                                  <a:srgbClr val="0000CC"/>
                                </a:solidFill>
                                <a:latin typeface="Cambria Math"/>
                                <a:ea typeface="Cambria Math"/>
                                <a:cs typeface="Times New Roman" pitchFamily="18" charset="0"/>
                              </a:rPr>
                              <m:t>𝑴</m:t>
                            </m:r>
                          </m:e>
                          <m:sup>
                            <m:r>
                              <a:rPr lang="en-US" sz="1600" b="1" i="1" smtClean="0">
                                <a:solidFill>
                                  <a:srgbClr val="0000CC"/>
                                </a:solidFill>
                                <a:latin typeface="Cambria Math"/>
                                <a:ea typeface="Cambria Math"/>
                                <a:cs typeface="Times New Roman" pitchFamily="18" charset="0"/>
                              </a:rPr>
                              <m:t>𝟐</m:t>
                            </m:r>
                          </m:sup>
                        </m:sSup>
                      </m:den>
                    </m:f>
                  </m:oMath>
                </a14:m>
                <a:endParaRPr lang="en-US" sz="1600" b="1" dirty="0">
                  <a:solidFill>
                    <a:srgbClr val="0000CC"/>
                  </a:solidFill>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613215" y="5133864"/>
                <a:ext cx="3719673" cy="1114536"/>
              </a:xfrm>
              <a:prstGeom prst="rect">
                <a:avLst/>
              </a:prstGeom>
              <a:blipFill rotWithShape="1">
                <a:blip r:embed="rId5"/>
                <a:stretch>
                  <a:fillRect/>
                </a:stretch>
              </a:blipFill>
              <a:ln w="22225">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1545941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Estimation Of Helical Dipole Effects</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27</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808213694"/>
              </p:ext>
            </p:extLst>
          </p:nvPr>
        </p:nvGraphicFramePr>
        <p:xfrm>
          <a:off x="990602" y="990600"/>
          <a:ext cx="7162798" cy="2362198"/>
        </p:xfrm>
        <a:graphic>
          <a:graphicData uri="http://schemas.openxmlformats.org/drawingml/2006/table">
            <a:tbl>
              <a:tblPr firstRow="1" firstCol="1" bandRow="1">
                <a:tableStyleId>{5DA37D80-6434-44D0-A028-1B22A696006F}</a:tableStyleId>
              </a:tblPr>
              <a:tblGrid>
                <a:gridCol w="685798"/>
                <a:gridCol w="838200"/>
                <a:gridCol w="984303"/>
                <a:gridCol w="894967"/>
                <a:gridCol w="914400"/>
                <a:gridCol w="1140031"/>
                <a:gridCol w="1705099"/>
              </a:tblGrid>
              <a:tr h="500765">
                <a:tc>
                  <a:txBody>
                    <a:bodyPr/>
                    <a:lstStyle/>
                    <a:p>
                      <a:pPr marL="0" marR="0" algn="ctr">
                        <a:spcBef>
                          <a:spcPts val="0"/>
                        </a:spcBef>
                        <a:spcAft>
                          <a:spcPts val="0"/>
                        </a:spcAft>
                      </a:pPr>
                      <a:r>
                        <a:rPr lang="ru-RU" sz="1600" dirty="0">
                          <a:effectLst/>
                          <a:latin typeface="Garamond" pitchFamily="18" charset="0"/>
                        </a:rPr>
                        <a:t>E</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Beam Current</a:t>
                      </a:r>
                      <a:endParaRPr lang="en-US" sz="1600" b="0" dirty="0">
                        <a:effectLst/>
                        <a:latin typeface="Garamond" pitchFamily="18" charset="0"/>
                        <a:ea typeface="Times New Roman"/>
                        <a:cs typeface="Times New Roman" pitchFamily="18" charset="0"/>
                      </a:endParaRPr>
                    </a:p>
                  </a:txBody>
                  <a:tcPr marL="68580" marR="68580" marT="0" marB="0"/>
                </a:tc>
                <a:tc gridSpan="5">
                  <a:txBody>
                    <a:bodyPr/>
                    <a:lstStyle/>
                    <a:p>
                      <a:pPr marL="0" marR="0" algn="ctr">
                        <a:spcBef>
                          <a:spcPts val="0"/>
                        </a:spcBef>
                        <a:spcAft>
                          <a:spcPts val="0"/>
                        </a:spcAft>
                      </a:pPr>
                      <a:r>
                        <a:rPr lang="en-US" sz="1600" dirty="0" smtClean="0">
                          <a:effectLst/>
                          <a:latin typeface="Garamond" pitchFamily="18" charset="0"/>
                        </a:rPr>
                        <a:t>1</a:t>
                      </a:r>
                      <a:r>
                        <a:rPr lang="en-US" sz="1600" baseline="30000" dirty="0" smtClean="0">
                          <a:effectLst/>
                          <a:latin typeface="Garamond" pitchFamily="18" charset="0"/>
                        </a:rPr>
                        <a:t>st</a:t>
                      </a:r>
                      <a:r>
                        <a:rPr lang="en-US" sz="1600" dirty="0" smtClean="0">
                          <a:effectLst/>
                          <a:latin typeface="Garamond" pitchFamily="18" charset="0"/>
                        </a:rPr>
                        <a:t> Helical Dipole </a:t>
                      </a:r>
                      <a:r>
                        <a:rPr lang="en-US" sz="1600" dirty="0">
                          <a:effectLst/>
                          <a:latin typeface="Garamond" pitchFamily="18" charset="0"/>
                        </a:rPr>
                        <a:t>(L=20m, M=4)</a:t>
                      </a:r>
                      <a:endParaRPr lang="en-US" sz="1600" b="0" dirty="0">
                        <a:effectLst/>
                        <a:latin typeface="Garamond" pitchFamily="18" charset="0"/>
                        <a:ea typeface="Times New Roman"/>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0382">
                <a:tc>
                  <a:txBody>
                    <a:bodyPr/>
                    <a:lstStyle/>
                    <a:p>
                      <a:pPr marL="0" marR="0" algn="ctr">
                        <a:spcBef>
                          <a:spcPts val="0"/>
                        </a:spcBef>
                        <a:spcAft>
                          <a:spcPts val="0"/>
                        </a:spcAft>
                      </a:pPr>
                      <a:r>
                        <a:rPr lang="ru-RU" sz="1600">
                          <a:effectLst/>
                          <a:latin typeface="Garamond" pitchFamily="18" charset="0"/>
                        </a:rPr>
                        <a:t> </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 </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dirty="0">
                          <a:effectLst/>
                          <a:latin typeface="Garamond" pitchFamily="18" charset="0"/>
                        </a:rPr>
                        <a:t>Spin Rot</a:t>
                      </a:r>
                      <a:r>
                        <a:rPr lang="en-US" sz="1600" dirty="0">
                          <a:effectLst/>
                          <a:latin typeface="Garamond" pitchFamily="18" charset="0"/>
                        </a:rPr>
                        <a:t>.</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dirty="0">
                          <a:effectLst/>
                          <a:latin typeface="Garamond" pitchFamily="18" charset="0"/>
                        </a:rPr>
                        <a:t>BDL</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B </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err="1">
                          <a:effectLst/>
                          <a:latin typeface="Garamond" pitchFamily="18" charset="0"/>
                        </a:rPr>
                        <a:t>Amp_x,y</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Syn. Rad. Power</a:t>
                      </a:r>
                      <a:endParaRPr lang="en-US" sz="1600" b="0" dirty="0">
                        <a:effectLst/>
                        <a:latin typeface="Garamond" pitchFamily="18" charset="0"/>
                        <a:ea typeface="Times New Roman"/>
                        <a:cs typeface="Times New Roman" pitchFamily="18" charset="0"/>
                      </a:endParaRPr>
                    </a:p>
                  </a:txBody>
                  <a:tcPr marL="68580" marR="68580" marT="0" marB="0"/>
                </a:tc>
              </a:tr>
              <a:tr h="284995">
                <a:tc>
                  <a:txBody>
                    <a:bodyPr/>
                    <a:lstStyle/>
                    <a:p>
                      <a:pPr marL="0" marR="0" algn="ctr">
                        <a:spcBef>
                          <a:spcPts val="0"/>
                        </a:spcBef>
                        <a:spcAft>
                          <a:spcPts val="0"/>
                        </a:spcAft>
                      </a:pPr>
                      <a:r>
                        <a:rPr lang="ru-RU" sz="1600" dirty="0">
                          <a:effectLst/>
                          <a:latin typeface="Garamond" pitchFamily="18" charset="0"/>
                        </a:rPr>
                        <a:t>GeV</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A</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dirty="0">
                          <a:effectLst/>
                          <a:latin typeface="Garamond" pitchFamily="18" charset="0"/>
                        </a:rPr>
                        <a:t>rad</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dirty="0">
                          <a:effectLst/>
                          <a:latin typeface="Garamond" pitchFamily="18" charset="0"/>
                        </a:rPr>
                        <a:t>T·m</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T</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cm</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kW/m</a:t>
                      </a:r>
                      <a:endParaRPr lang="en-US" sz="1600" b="0" dirty="0">
                        <a:effectLst/>
                        <a:latin typeface="Garamond" pitchFamily="18" charset="0"/>
                        <a:ea typeface="Times New Roman"/>
                        <a:cs typeface="Times New Roman" pitchFamily="18" charset="0"/>
                      </a:endParaRPr>
                    </a:p>
                  </a:txBody>
                  <a:tcPr marL="68580" marR="68580" marT="0" marB="0"/>
                </a:tc>
              </a:tr>
              <a:tr h="250382">
                <a:tc>
                  <a:txBody>
                    <a:bodyPr/>
                    <a:lstStyle/>
                    <a:p>
                      <a:pPr marL="0" marR="0" algn="ctr">
                        <a:spcBef>
                          <a:spcPts val="0"/>
                        </a:spcBef>
                        <a:spcAft>
                          <a:spcPts val="0"/>
                        </a:spcAft>
                      </a:pPr>
                      <a:r>
                        <a:rPr lang="ru-RU" sz="1600">
                          <a:effectLst/>
                          <a:latin typeface="Garamond" pitchFamily="18" charset="0"/>
                        </a:rPr>
                        <a:t>3</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3</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dirty="0">
                          <a:effectLst/>
                          <a:latin typeface="Garamond" pitchFamily="18" charset="0"/>
                        </a:rPr>
                        <a:t>π/2</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13.26</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0.66</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4.2</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15.1</a:t>
                      </a:r>
                      <a:endParaRPr lang="en-US" sz="1600" b="0" dirty="0">
                        <a:effectLst/>
                        <a:latin typeface="Garamond" pitchFamily="18" charset="0"/>
                        <a:ea typeface="Times New Roman"/>
                        <a:cs typeface="Times New Roman" pitchFamily="18" charset="0"/>
                      </a:endParaRPr>
                    </a:p>
                  </a:txBody>
                  <a:tcPr marL="68580" marR="68580" marT="0" marB="0"/>
                </a:tc>
              </a:tr>
              <a:tr h="270704">
                <a:tc>
                  <a:txBody>
                    <a:bodyPr/>
                    <a:lstStyle/>
                    <a:p>
                      <a:pPr marL="0" marR="0" algn="ctr">
                        <a:spcBef>
                          <a:spcPts val="0"/>
                        </a:spcBef>
                        <a:spcAft>
                          <a:spcPts val="0"/>
                        </a:spcAft>
                      </a:pPr>
                      <a:r>
                        <a:rPr lang="ru-RU" sz="1600">
                          <a:effectLst/>
                          <a:latin typeface="Garamond" pitchFamily="18" charset="0"/>
                        </a:rPr>
                        <a:t>4.5</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3</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a:effectLst/>
                          <a:latin typeface="Garamond" pitchFamily="18" charset="0"/>
                        </a:rPr>
                        <a:t>π/4</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9.31</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0.47</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2.0</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16.7</a:t>
                      </a:r>
                      <a:endParaRPr lang="en-US" sz="1600" b="0" dirty="0">
                        <a:effectLst/>
                        <a:latin typeface="Garamond" pitchFamily="18" charset="0"/>
                        <a:ea typeface="Times New Roman"/>
                        <a:cs typeface="Times New Roman" pitchFamily="18" charset="0"/>
                      </a:endParaRPr>
                    </a:p>
                  </a:txBody>
                  <a:tcPr marL="68580" marR="68580" marT="0" marB="0"/>
                </a:tc>
              </a:tr>
              <a:tr h="277850">
                <a:tc>
                  <a:txBody>
                    <a:bodyPr/>
                    <a:lstStyle/>
                    <a:p>
                      <a:pPr marL="0" marR="0" algn="ctr">
                        <a:spcBef>
                          <a:spcPts val="0"/>
                        </a:spcBef>
                        <a:spcAft>
                          <a:spcPts val="0"/>
                        </a:spcAft>
                      </a:pPr>
                      <a:r>
                        <a:rPr lang="ru-RU" sz="1600">
                          <a:effectLst/>
                          <a:latin typeface="Garamond" pitchFamily="18" charset="0"/>
                        </a:rPr>
                        <a:t>6</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2.0</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a:effectLst/>
                          <a:latin typeface="Garamond" pitchFamily="18" charset="0"/>
                        </a:rPr>
                        <a:t>0.62</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8.26</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0.41</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1.3</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15.5</a:t>
                      </a:r>
                      <a:endParaRPr lang="en-US" sz="1600" b="0" dirty="0">
                        <a:effectLst/>
                        <a:latin typeface="Garamond" pitchFamily="18" charset="0"/>
                        <a:ea typeface="Times New Roman"/>
                        <a:cs typeface="Times New Roman" pitchFamily="18" charset="0"/>
                      </a:endParaRPr>
                    </a:p>
                  </a:txBody>
                  <a:tcPr marL="68580" marR="68580" marT="0" marB="0"/>
                </a:tc>
              </a:tr>
              <a:tr h="256416">
                <a:tc>
                  <a:txBody>
                    <a:bodyPr/>
                    <a:lstStyle/>
                    <a:p>
                      <a:pPr marL="0" marR="0" algn="ctr">
                        <a:spcBef>
                          <a:spcPts val="0"/>
                        </a:spcBef>
                        <a:spcAft>
                          <a:spcPts val="0"/>
                        </a:spcAft>
                      </a:pPr>
                      <a:r>
                        <a:rPr lang="ru-RU" sz="1600">
                          <a:effectLst/>
                          <a:latin typeface="Garamond" pitchFamily="18" charset="0"/>
                        </a:rPr>
                        <a:t>9</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0.4</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a:effectLst/>
                          <a:latin typeface="Garamond" pitchFamily="18" charset="0"/>
                        </a:rPr>
                        <a:t>π/6</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7.58</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0.38</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0.8</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5.9</a:t>
                      </a:r>
                      <a:endParaRPr lang="en-US" sz="1600" b="0" dirty="0">
                        <a:effectLst/>
                        <a:latin typeface="Garamond" pitchFamily="18" charset="0"/>
                        <a:ea typeface="Times New Roman"/>
                        <a:cs typeface="Times New Roman" pitchFamily="18" charset="0"/>
                      </a:endParaRPr>
                    </a:p>
                  </a:txBody>
                  <a:tcPr marL="68580" marR="68580" marT="0" marB="0"/>
                </a:tc>
              </a:tr>
              <a:tr h="270704">
                <a:tc>
                  <a:txBody>
                    <a:bodyPr/>
                    <a:lstStyle/>
                    <a:p>
                      <a:pPr marL="0" marR="0" algn="ctr">
                        <a:spcBef>
                          <a:spcPts val="0"/>
                        </a:spcBef>
                        <a:spcAft>
                          <a:spcPts val="0"/>
                        </a:spcAft>
                      </a:pPr>
                      <a:r>
                        <a:rPr lang="ru-RU" sz="1600">
                          <a:effectLst/>
                          <a:latin typeface="Garamond" pitchFamily="18" charset="0"/>
                        </a:rPr>
                        <a:t>12</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0.18</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a:effectLst/>
                          <a:latin typeface="Garamond" pitchFamily="18" charset="0"/>
                        </a:rPr>
                        <a:t>0.62</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8.26</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0.41</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0.7</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5.6</a:t>
                      </a:r>
                      <a:endParaRPr lang="en-US" sz="1600" b="0" dirty="0">
                        <a:effectLst/>
                        <a:latin typeface="Garamond" pitchFamily="18" charset="0"/>
                        <a:ea typeface="Times New Roman"/>
                        <a:cs typeface="Times New Roman" pitchFamily="18" charset="0"/>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14815832"/>
              </p:ext>
            </p:extLst>
          </p:nvPr>
        </p:nvGraphicFramePr>
        <p:xfrm>
          <a:off x="990601" y="3657599"/>
          <a:ext cx="7162800" cy="2519142"/>
        </p:xfrm>
        <a:graphic>
          <a:graphicData uri="http://schemas.openxmlformats.org/drawingml/2006/table">
            <a:tbl>
              <a:tblPr firstRow="1" firstCol="1" bandRow="1">
                <a:tableStyleId>{5DA37D80-6434-44D0-A028-1B22A696006F}</a:tableStyleId>
              </a:tblPr>
              <a:tblGrid>
                <a:gridCol w="685799"/>
                <a:gridCol w="838200"/>
                <a:gridCol w="984302"/>
                <a:gridCol w="894968"/>
                <a:gridCol w="902525"/>
                <a:gridCol w="1128156"/>
                <a:gridCol w="1728850"/>
              </a:tblGrid>
              <a:tr h="484654">
                <a:tc>
                  <a:txBody>
                    <a:bodyPr/>
                    <a:lstStyle/>
                    <a:p>
                      <a:pPr marL="0" marR="0" algn="ctr">
                        <a:spcBef>
                          <a:spcPts val="0"/>
                        </a:spcBef>
                        <a:spcAft>
                          <a:spcPts val="0"/>
                        </a:spcAft>
                      </a:pPr>
                      <a:r>
                        <a:rPr lang="ru-RU" sz="1600" dirty="0">
                          <a:effectLst/>
                          <a:latin typeface="Garamond" pitchFamily="18" charset="0"/>
                        </a:rPr>
                        <a:t>E</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Beam Current</a:t>
                      </a:r>
                      <a:endParaRPr lang="en-US" sz="1600" b="0" dirty="0">
                        <a:effectLst/>
                        <a:latin typeface="Garamond" pitchFamily="18" charset="0"/>
                        <a:ea typeface="Times New Roman"/>
                        <a:cs typeface="Times New Roman" pitchFamily="18" charset="0"/>
                      </a:endParaRPr>
                    </a:p>
                  </a:txBody>
                  <a:tcPr marL="68580" marR="68580" marT="0" marB="0"/>
                </a:tc>
                <a:tc gridSpan="5">
                  <a:txBody>
                    <a:bodyPr/>
                    <a:lstStyle/>
                    <a:p>
                      <a:pPr marL="0" marR="0" algn="ctr">
                        <a:spcBef>
                          <a:spcPts val="0"/>
                        </a:spcBef>
                        <a:spcAft>
                          <a:spcPts val="0"/>
                        </a:spcAft>
                      </a:pPr>
                      <a:r>
                        <a:rPr lang="en-US" sz="1600" dirty="0" smtClean="0">
                          <a:effectLst/>
                          <a:latin typeface="Garamond" pitchFamily="18" charset="0"/>
                        </a:rPr>
                        <a:t>2</a:t>
                      </a:r>
                      <a:r>
                        <a:rPr lang="en-US" sz="1600" baseline="30000" dirty="0" smtClean="0">
                          <a:effectLst/>
                          <a:latin typeface="Garamond" pitchFamily="18" charset="0"/>
                        </a:rPr>
                        <a:t>nd</a:t>
                      </a:r>
                      <a:r>
                        <a:rPr lang="en-US" sz="1600" dirty="0" smtClean="0">
                          <a:effectLst/>
                          <a:latin typeface="Garamond" pitchFamily="18" charset="0"/>
                        </a:rPr>
                        <a:t> Helical Dipole </a:t>
                      </a:r>
                      <a:r>
                        <a:rPr lang="en-US" sz="1600" dirty="0">
                          <a:effectLst/>
                          <a:latin typeface="Garamond" pitchFamily="18" charset="0"/>
                        </a:rPr>
                        <a:t>(L=20m, M=4)</a:t>
                      </a:r>
                      <a:endParaRPr lang="en-US" sz="1600" b="0" dirty="0">
                        <a:effectLst/>
                        <a:latin typeface="Garamond" pitchFamily="18" charset="0"/>
                        <a:ea typeface="Times New Roman"/>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7937">
                <a:tc>
                  <a:txBody>
                    <a:bodyPr/>
                    <a:lstStyle/>
                    <a:p>
                      <a:pPr marL="0" marR="0" algn="ctr">
                        <a:spcBef>
                          <a:spcPts val="0"/>
                        </a:spcBef>
                        <a:spcAft>
                          <a:spcPts val="0"/>
                        </a:spcAft>
                      </a:pPr>
                      <a:r>
                        <a:rPr lang="ru-RU" sz="1600">
                          <a:effectLst/>
                          <a:latin typeface="Garamond" pitchFamily="18" charset="0"/>
                        </a:rPr>
                        <a:t> </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 </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dirty="0">
                          <a:effectLst/>
                          <a:latin typeface="Garamond" pitchFamily="18" charset="0"/>
                        </a:rPr>
                        <a:t>Spin Rot</a:t>
                      </a:r>
                      <a:r>
                        <a:rPr lang="en-US" sz="1600" dirty="0">
                          <a:effectLst/>
                          <a:latin typeface="Garamond" pitchFamily="18" charset="0"/>
                        </a:rPr>
                        <a:t>.</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dirty="0">
                          <a:effectLst/>
                          <a:latin typeface="Garamond" pitchFamily="18" charset="0"/>
                        </a:rPr>
                        <a:t>BDL</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B </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err="1">
                          <a:effectLst/>
                          <a:latin typeface="Garamond" pitchFamily="18" charset="0"/>
                        </a:rPr>
                        <a:t>Amp_x,y</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Syn. Rad. Power</a:t>
                      </a:r>
                      <a:endParaRPr lang="en-US" sz="1600" b="0" dirty="0">
                        <a:effectLst/>
                        <a:latin typeface="Garamond" pitchFamily="18" charset="0"/>
                        <a:ea typeface="Times New Roman"/>
                        <a:cs typeface="Times New Roman" pitchFamily="18" charset="0"/>
                      </a:endParaRPr>
                    </a:p>
                  </a:txBody>
                  <a:tcPr marL="68580" marR="68580" marT="0" marB="0"/>
                </a:tc>
              </a:tr>
              <a:tr h="297937">
                <a:tc>
                  <a:txBody>
                    <a:bodyPr/>
                    <a:lstStyle/>
                    <a:p>
                      <a:pPr marL="0" marR="0" algn="ctr">
                        <a:spcBef>
                          <a:spcPts val="0"/>
                        </a:spcBef>
                        <a:spcAft>
                          <a:spcPts val="0"/>
                        </a:spcAft>
                      </a:pPr>
                      <a:r>
                        <a:rPr lang="ru-RU" sz="1600" dirty="0">
                          <a:effectLst/>
                          <a:latin typeface="Garamond" pitchFamily="18" charset="0"/>
                        </a:rPr>
                        <a:t>GeV</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A</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dirty="0">
                          <a:effectLst/>
                          <a:latin typeface="Garamond" pitchFamily="18" charset="0"/>
                        </a:rPr>
                        <a:t>rad</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dirty="0">
                          <a:effectLst/>
                          <a:latin typeface="Garamond" pitchFamily="18" charset="0"/>
                        </a:rPr>
                        <a:t>T·m</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T</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cm</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kW/m</a:t>
                      </a:r>
                      <a:endParaRPr lang="en-US" sz="1600" b="0" dirty="0">
                        <a:effectLst/>
                        <a:latin typeface="Garamond" pitchFamily="18" charset="0"/>
                        <a:ea typeface="Times New Roman"/>
                        <a:cs typeface="Times New Roman" pitchFamily="18" charset="0"/>
                      </a:endParaRPr>
                    </a:p>
                  </a:txBody>
                  <a:tcPr marL="68580" marR="68580" marT="0" marB="0"/>
                </a:tc>
              </a:tr>
              <a:tr h="242327">
                <a:tc>
                  <a:txBody>
                    <a:bodyPr/>
                    <a:lstStyle/>
                    <a:p>
                      <a:pPr marL="0" marR="0" algn="ctr">
                        <a:spcBef>
                          <a:spcPts val="0"/>
                        </a:spcBef>
                        <a:spcAft>
                          <a:spcPts val="0"/>
                        </a:spcAft>
                      </a:pPr>
                      <a:r>
                        <a:rPr lang="ru-RU" sz="1600">
                          <a:effectLst/>
                          <a:latin typeface="Garamond" pitchFamily="18" charset="0"/>
                        </a:rPr>
                        <a:t>3</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3</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dirty="0">
                          <a:effectLst/>
                          <a:latin typeface="Garamond" pitchFamily="18" charset="0"/>
                        </a:rPr>
                        <a:t>0</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a:t>
                      </a:r>
                      <a:endParaRPr lang="en-US" sz="1600" b="0" dirty="0">
                        <a:effectLst/>
                        <a:latin typeface="Garamond" pitchFamily="18" charset="0"/>
                        <a:ea typeface="Times New Roman"/>
                        <a:cs typeface="Times New Roman" pitchFamily="18" charset="0"/>
                      </a:endParaRPr>
                    </a:p>
                  </a:txBody>
                  <a:tcPr marL="68580" marR="68580" marT="0" marB="0"/>
                </a:tc>
              </a:tr>
              <a:tr h="297937">
                <a:tc>
                  <a:txBody>
                    <a:bodyPr/>
                    <a:lstStyle/>
                    <a:p>
                      <a:pPr marL="0" marR="0" algn="ctr">
                        <a:spcBef>
                          <a:spcPts val="0"/>
                        </a:spcBef>
                        <a:spcAft>
                          <a:spcPts val="0"/>
                        </a:spcAft>
                      </a:pPr>
                      <a:r>
                        <a:rPr lang="ru-RU" sz="1600">
                          <a:effectLst/>
                          <a:latin typeface="Garamond" pitchFamily="18" charset="0"/>
                        </a:rPr>
                        <a:t>4.5</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3</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a:effectLst/>
                          <a:latin typeface="Garamond" pitchFamily="18" charset="0"/>
                        </a:rPr>
                        <a:t>π/2</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13.26</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0.66</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2.8</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33.8</a:t>
                      </a:r>
                      <a:endParaRPr lang="en-US" sz="1600" b="0" dirty="0">
                        <a:effectLst/>
                        <a:latin typeface="Garamond" pitchFamily="18" charset="0"/>
                        <a:ea typeface="Times New Roman"/>
                        <a:cs typeface="Times New Roman" pitchFamily="18" charset="0"/>
                      </a:endParaRPr>
                    </a:p>
                  </a:txBody>
                  <a:tcPr marL="68580" marR="68580" marT="0" marB="0"/>
                </a:tc>
              </a:tr>
              <a:tr h="297937">
                <a:tc>
                  <a:txBody>
                    <a:bodyPr/>
                    <a:lstStyle/>
                    <a:p>
                      <a:pPr marL="0" marR="0" algn="ctr">
                        <a:spcBef>
                          <a:spcPts val="0"/>
                        </a:spcBef>
                        <a:spcAft>
                          <a:spcPts val="0"/>
                        </a:spcAft>
                      </a:pPr>
                      <a:r>
                        <a:rPr lang="ru-RU" sz="1600">
                          <a:effectLst/>
                          <a:latin typeface="Garamond" pitchFamily="18" charset="0"/>
                        </a:rPr>
                        <a:t>6</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2.0</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a:effectLst/>
                          <a:latin typeface="Garamond" pitchFamily="18" charset="0"/>
                        </a:rPr>
                        <a:t>1.91</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14.67</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0.73</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2.3</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49.0</a:t>
                      </a:r>
                      <a:endParaRPr lang="en-US" sz="1600" b="0" dirty="0">
                        <a:effectLst/>
                        <a:latin typeface="Garamond" pitchFamily="18" charset="0"/>
                        <a:ea typeface="Times New Roman"/>
                        <a:cs typeface="Times New Roman" pitchFamily="18" charset="0"/>
                      </a:endParaRPr>
                    </a:p>
                  </a:txBody>
                  <a:tcPr marL="68580" marR="68580" marT="0" marB="0"/>
                </a:tc>
              </a:tr>
              <a:tr h="297937">
                <a:tc>
                  <a:txBody>
                    <a:bodyPr/>
                    <a:lstStyle/>
                    <a:p>
                      <a:pPr marL="0" marR="0" algn="ctr">
                        <a:spcBef>
                          <a:spcPts val="0"/>
                        </a:spcBef>
                        <a:spcAft>
                          <a:spcPts val="0"/>
                        </a:spcAft>
                      </a:pPr>
                      <a:r>
                        <a:rPr lang="ru-RU" sz="1600">
                          <a:effectLst/>
                          <a:latin typeface="Garamond" pitchFamily="18" charset="0"/>
                        </a:rPr>
                        <a:t>9</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0.4</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a:effectLst/>
                          <a:latin typeface="Garamond" pitchFamily="18" charset="0"/>
                        </a:rPr>
                        <a:t>2π/3</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15.39</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0.77</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1.6</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24.3</a:t>
                      </a:r>
                      <a:endParaRPr lang="en-US" sz="1600" b="0" dirty="0">
                        <a:effectLst/>
                        <a:latin typeface="Garamond" pitchFamily="18" charset="0"/>
                        <a:ea typeface="Times New Roman"/>
                        <a:cs typeface="Times New Roman" pitchFamily="18" charset="0"/>
                      </a:endParaRPr>
                    </a:p>
                  </a:txBody>
                  <a:tcPr marL="68580" marR="68580" marT="0" marB="0"/>
                </a:tc>
              </a:tr>
              <a:tr h="297937">
                <a:tc>
                  <a:txBody>
                    <a:bodyPr/>
                    <a:lstStyle/>
                    <a:p>
                      <a:pPr marL="0" marR="0" algn="ctr">
                        <a:spcBef>
                          <a:spcPts val="0"/>
                        </a:spcBef>
                        <a:spcAft>
                          <a:spcPts val="0"/>
                        </a:spcAft>
                      </a:pPr>
                      <a:r>
                        <a:rPr lang="ru-RU" sz="1600" dirty="0">
                          <a:effectLst/>
                          <a:latin typeface="Garamond" pitchFamily="18" charset="0"/>
                        </a:rPr>
                        <a:t>12</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0.18</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ru-RU" sz="1600">
                          <a:effectLst/>
                          <a:latin typeface="Garamond" pitchFamily="18" charset="0"/>
                        </a:rPr>
                        <a:t>1.91</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14.67</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a:effectLst/>
                          <a:latin typeface="Garamond" pitchFamily="18" charset="0"/>
                        </a:rPr>
                        <a:t>0.73</a:t>
                      </a:r>
                      <a:endParaRPr lang="en-US" sz="1600" b="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1.2</a:t>
                      </a:r>
                      <a:endParaRPr lang="en-US" sz="1600" b="0" dirty="0">
                        <a:effectLst/>
                        <a:latin typeface="Garamond"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dirty="0">
                          <a:effectLst/>
                          <a:latin typeface="Garamond" pitchFamily="18" charset="0"/>
                        </a:rPr>
                        <a:t>17.7</a:t>
                      </a:r>
                      <a:endParaRPr lang="en-US" sz="1600" b="0" dirty="0">
                        <a:effectLst/>
                        <a:latin typeface="Garamond"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41770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5665"/>
          </a:xfrm>
        </p:spPr>
        <p:txBody>
          <a:bodyPr>
            <a:normAutofit/>
          </a:bodyPr>
          <a:lstStyle/>
          <a:p>
            <a:pPr algn="l"/>
            <a:r>
              <a:rPr lang="en-US" sz="3200" b="1" dirty="0" smtClean="0">
                <a:latin typeface="Garamond" pitchFamily="18" charset="0"/>
                <a:cs typeface="Times New Roman" pitchFamily="18" charset="0"/>
              </a:rPr>
              <a:t>Future Nuclear Science at </a:t>
            </a:r>
            <a:r>
              <a:rPr lang="en-US" sz="3200" b="1" dirty="0" err="1" smtClean="0">
                <a:latin typeface="Garamond" pitchFamily="18" charset="0"/>
                <a:cs typeface="Times New Roman" pitchFamily="18" charset="0"/>
              </a:rPr>
              <a:t>Jlab</a:t>
            </a:r>
            <a:r>
              <a:rPr lang="en-US" sz="3200" b="1" dirty="0" smtClean="0">
                <a:latin typeface="Garamond" pitchFamily="18" charset="0"/>
                <a:cs typeface="Times New Roman" pitchFamily="18" charset="0"/>
              </a:rPr>
              <a:t>: MEIC</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3</a:t>
            </a:fld>
            <a:endParaRPr lang="en-US" dirty="0">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57200" y="828675"/>
            <a:ext cx="8001000" cy="5572125"/>
            <a:chOff x="457200" y="828675"/>
            <a:chExt cx="8001000" cy="5572125"/>
          </a:xfrm>
        </p:grpSpPr>
        <p:pic>
          <p:nvPicPr>
            <p:cNvPr id="8" name="Picture 3"/>
            <p:cNvPicPr>
              <a:picLocks noChangeAspect="1" noChangeArrowheads="1"/>
            </p:cNvPicPr>
            <p:nvPr/>
          </p:nvPicPr>
          <p:blipFill>
            <a:blip r:embed="rId3" cstate="print"/>
            <a:srcRect b="6950"/>
            <a:stretch>
              <a:fillRect/>
            </a:stretch>
          </p:blipFill>
          <p:spPr bwMode="auto">
            <a:xfrm>
              <a:off x="457200" y="828675"/>
              <a:ext cx="8001000" cy="5572125"/>
            </a:xfrm>
            <a:prstGeom prst="rect">
              <a:avLst/>
            </a:prstGeom>
            <a:noFill/>
            <a:ln w="9525">
              <a:noFill/>
              <a:miter lim="800000"/>
              <a:headEnd/>
              <a:tailEnd/>
            </a:ln>
          </p:spPr>
        </p:pic>
        <p:sp>
          <p:nvSpPr>
            <p:cNvPr id="9" name="TextBox 8"/>
            <p:cNvSpPr txBox="1"/>
            <p:nvPr/>
          </p:nvSpPr>
          <p:spPr>
            <a:xfrm>
              <a:off x="4876800" y="3505200"/>
              <a:ext cx="1357312" cy="653433"/>
            </a:xfrm>
            <a:prstGeom prst="rect">
              <a:avLst/>
            </a:prstGeom>
            <a:noFill/>
          </p:spPr>
          <p:txBody>
            <a:bodyPr wrap="square" rtlCol="0">
              <a:spAutoFit/>
            </a:bodyPr>
            <a:lstStyle/>
            <a:p>
              <a:pPr algn="ctr"/>
              <a:r>
                <a:rPr lang="en-US" sz="2000" b="1" dirty="0" smtClean="0">
                  <a:solidFill>
                    <a:schemeClr val="bg1"/>
                  </a:solidFill>
                  <a:latin typeface="Arial Rounded MT Bold" pitchFamily="34" charset="0"/>
                </a:rPr>
                <a:t>Pre-booster</a:t>
              </a:r>
              <a:endParaRPr lang="en-US" sz="2000" b="1" dirty="0">
                <a:solidFill>
                  <a:schemeClr val="bg1"/>
                </a:solidFill>
                <a:latin typeface="Arial Rounded MT Bold" pitchFamily="34" charset="0"/>
              </a:endParaRPr>
            </a:p>
          </p:txBody>
        </p:sp>
        <p:sp>
          <p:nvSpPr>
            <p:cNvPr id="10" name="TextBox 9"/>
            <p:cNvSpPr txBox="1"/>
            <p:nvPr/>
          </p:nvSpPr>
          <p:spPr>
            <a:xfrm>
              <a:off x="5867400" y="3135868"/>
              <a:ext cx="1357312" cy="369332"/>
            </a:xfrm>
            <a:prstGeom prst="rect">
              <a:avLst/>
            </a:prstGeom>
            <a:noFill/>
          </p:spPr>
          <p:txBody>
            <a:bodyPr wrap="square" rtlCol="0">
              <a:spAutoFit/>
            </a:bodyPr>
            <a:lstStyle/>
            <a:p>
              <a:pPr algn="ctr"/>
              <a:r>
                <a:rPr lang="en-US" sz="2000" b="1" dirty="0" smtClean="0">
                  <a:solidFill>
                    <a:schemeClr val="bg1"/>
                  </a:solidFill>
                  <a:latin typeface="Arial Rounded MT Bold" pitchFamily="34" charset="0"/>
                </a:rPr>
                <a:t>Ion </a:t>
              </a:r>
              <a:r>
                <a:rPr lang="en-US" sz="2000" b="1" dirty="0" err="1" smtClean="0">
                  <a:solidFill>
                    <a:schemeClr val="bg1"/>
                  </a:solidFill>
                  <a:latin typeface="Arial Rounded MT Bold" pitchFamily="34" charset="0"/>
                </a:rPr>
                <a:t>linac</a:t>
              </a:r>
              <a:endParaRPr lang="en-US" sz="2000" b="1" dirty="0">
                <a:solidFill>
                  <a:schemeClr val="bg1"/>
                </a:solidFill>
                <a:latin typeface="Arial Rounded MT Bold" pitchFamily="34" charset="0"/>
              </a:endParaRPr>
            </a:p>
          </p:txBody>
        </p:sp>
        <p:sp>
          <p:nvSpPr>
            <p:cNvPr id="11" name="TextBox 10"/>
            <p:cNvSpPr txBox="1"/>
            <p:nvPr/>
          </p:nvSpPr>
          <p:spPr>
            <a:xfrm>
              <a:off x="4138613" y="3484660"/>
              <a:ext cx="585787" cy="400110"/>
            </a:xfrm>
            <a:prstGeom prst="rect">
              <a:avLst/>
            </a:prstGeom>
            <a:noFill/>
          </p:spPr>
          <p:txBody>
            <a:bodyPr wrap="square" rtlCol="0">
              <a:spAutoFit/>
            </a:bodyPr>
            <a:lstStyle/>
            <a:p>
              <a:pPr algn="ctr"/>
              <a:r>
                <a:rPr lang="en-US" sz="2000" b="1" dirty="0" smtClean="0">
                  <a:solidFill>
                    <a:schemeClr val="bg1"/>
                  </a:solidFill>
                  <a:latin typeface="Arial Rounded MT Bold" pitchFamily="34" charset="0"/>
                </a:rPr>
                <a:t>IP</a:t>
              </a:r>
              <a:endParaRPr lang="en-US" sz="2000" b="1" dirty="0">
                <a:solidFill>
                  <a:schemeClr val="bg1"/>
                </a:solidFill>
                <a:latin typeface="Arial Rounded MT Bold" pitchFamily="34" charset="0"/>
              </a:endParaRPr>
            </a:p>
          </p:txBody>
        </p:sp>
        <p:sp>
          <p:nvSpPr>
            <p:cNvPr id="12" name="TextBox 11"/>
            <p:cNvSpPr txBox="1"/>
            <p:nvPr/>
          </p:nvSpPr>
          <p:spPr>
            <a:xfrm>
              <a:off x="4648200" y="3181290"/>
              <a:ext cx="557212" cy="400110"/>
            </a:xfrm>
            <a:prstGeom prst="rect">
              <a:avLst/>
            </a:prstGeom>
            <a:noFill/>
          </p:spPr>
          <p:txBody>
            <a:bodyPr wrap="square" rtlCol="0">
              <a:spAutoFit/>
            </a:bodyPr>
            <a:lstStyle/>
            <a:p>
              <a:pPr algn="ctr"/>
              <a:r>
                <a:rPr lang="en-US" sz="2000" b="1" dirty="0" smtClean="0">
                  <a:solidFill>
                    <a:schemeClr val="bg1"/>
                  </a:solidFill>
                  <a:latin typeface="Arial Rounded MT Bold" pitchFamily="34" charset="0"/>
                </a:rPr>
                <a:t>IP</a:t>
              </a:r>
              <a:endParaRPr lang="en-US" sz="2000" b="1" dirty="0">
                <a:solidFill>
                  <a:schemeClr val="bg1"/>
                </a:solidFill>
                <a:latin typeface="Arial Rounded MT Bold" pitchFamily="34" charset="0"/>
              </a:endParaRPr>
            </a:p>
          </p:txBody>
        </p:sp>
        <p:sp>
          <p:nvSpPr>
            <p:cNvPr id="13" name="TextBox 12"/>
            <p:cNvSpPr txBox="1"/>
            <p:nvPr/>
          </p:nvSpPr>
          <p:spPr>
            <a:xfrm rot="19072150">
              <a:off x="3349078" y="2323060"/>
              <a:ext cx="1725272" cy="653433"/>
            </a:xfrm>
            <a:prstGeom prst="rect">
              <a:avLst/>
            </a:prstGeom>
            <a:noFill/>
          </p:spPr>
          <p:txBody>
            <a:bodyPr wrap="square" rtlCol="0">
              <a:spAutoFit/>
            </a:bodyPr>
            <a:lstStyle/>
            <a:p>
              <a:pPr algn="ctr"/>
              <a:r>
                <a:rPr lang="en-US" sz="4000" b="1" dirty="0" smtClean="0">
                  <a:solidFill>
                    <a:schemeClr val="bg1"/>
                  </a:solidFill>
                  <a:latin typeface="Arial Rounded MT Bold" pitchFamily="34" charset="0"/>
                </a:rPr>
                <a:t>MEIC</a:t>
              </a:r>
              <a:endParaRPr lang="en-US" sz="4000" b="1" dirty="0">
                <a:solidFill>
                  <a:schemeClr val="bg1"/>
                </a:solidFill>
                <a:latin typeface="Arial Rounded MT Bold" pitchFamily="34" charset="0"/>
              </a:endParaRPr>
            </a:p>
          </p:txBody>
        </p:sp>
        <p:sp>
          <p:nvSpPr>
            <p:cNvPr id="14" name="TextBox 13"/>
            <p:cNvSpPr txBox="1"/>
            <p:nvPr/>
          </p:nvSpPr>
          <p:spPr>
            <a:xfrm>
              <a:off x="2209800" y="4267199"/>
              <a:ext cx="1676400" cy="707886"/>
            </a:xfrm>
            <a:prstGeom prst="rect">
              <a:avLst/>
            </a:prstGeom>
            <a:noFill/>
          </p:spPr>
          <p:txBody>
            <a:bodyPr wrap="square" rtlCol="0">
              <a:spAutoFit/>
            </a:bodyPr>
            <a:lstStyle/>
            <a:p>
              <a:pPr algn="ctr"/>
              <a:r>
                <a:rPr lang="en-US" sz="2000" b="1" dirty="0" smtClean="0">
                  <a:solidFill>
                    <a:schemeClr val="bg1"/>
                  </a:solidFill>
                  <a:latin typeface="Arial Rounded MT Bold" pitchFamily="34" charset="0"/>
                </a:rPr>
                <a:t>Full Energy EIC</a:t>
              </a:r>
              <a:endParaRPr lang="en-US" sz="2000" b="1" dirty="0">
                <a:solidFill>
                  <a:schemeClr val="bg1"/>
                </a:solidFill>
                <a:latin typeface="Arial Rounded MT Bold" pitchFamily="34" charset="0"/>
              </a:endParaRPr>
            </a:p>
          </p:txBody>
        </p:sp>
        <p:sp>
          <p:nvSpPr>
            <p:cNvPr id="15" name="TextBox 14"/>
            <p:cNvSpPr txBox="1"/>
            <p:nvPr/>
          </p:nvSpPr>
          <p:spPr>
            <a:xfrm rot="16200000">
              <a:off x="6445406" y="3434195"/>
              <a:ext cx="2250831" cy="663643"/>
            </a:xfrm>
            <a:prstGeom prst="rect">
              <a:avLst/>
            </a:prstGeom>
            <a:noFill/>
          </p:spPr>
          <p:txBody>
            <a:bodyPr wrap="square" rtlCol="0">
              <a:spAutoFit/>
            </a:bodyPr>
            <a:lstStyle/>
            <a:p>
              <a:pPr algn="ctr"/>
              <a:r>
                <a:rPr lang="en-US" sz="4000" b="1" dirty="0" smtClean="0">
                  <a:solidFill>
                    <a:srgbClr val="0000FF"/>
                  </a:solidFill>
                  <a:latin typeface="Arial Rounded MT Bold" pitchFamily="34" charset="0"/>
                </a:rPr>
                <a:t>CEBAF</a:t>
              </a:r>
              <a:endParaRPr lang="en-US" sz="4000" b="1" dirty="0">
                <a:solidFill>
                  <a:srgbClr val="0000FF"/>
                </a:solidFill>
                <a:latin typeface="Arial Rounded MT Bold" pitchFamily="34" charset="0"/>
              </a:endParaRPr>
            </a:p>
          </p:txBody>
        </p:sp>
      </p:grpSp>
    </p:spTree>
    <p:extLst>
      <p:ext uri="{BB962C8B-B14F-4D97-AF65-F5344CB8AC3E}">
        <p14:creationId xmlns:p14="http://schemas.microsoft.com/office/powerpoint/2010/main" val="4113242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MEIC Layout</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4</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55708" y="3855853"/>
            <a:ext cx="2238095" cy="2133333"/>
          </a:xfrm>
          <a:prstGeom prst="rect">
            <a:avLst/>
          </a:prstGeom>
        </p:spPr>
      </p:pic>
      <p:sp>
        <p:nvSpPr>
          <p:cNvPr id="12" name="Content Placeholder 2"/>
          <p:cNvSpPr>
            <a:spLocks/>
          </p:cNvSpPr>
          <p:nvPr/>
        </p:nvSpPr>
        <p:spPr bwMode="auto">
          <a:xfrm>
            <a:off x="6610350" y="5928360"/>
            <a:ext cx="2533650" cy="285750"/>
          </a:xfrm>
          <a:prstGeom prst="rect">
            <a:avLst/>
          </a:prstGeom>
          <a:noFill/>
          <a:ln w="9525">
            <a:noFill/>
            <a:miter lim="800000"/>
            <a:headEnd/>
            <a:tailEnd/>
          </a:ln>
        </p:spPr>
        <p:txBody>
          <a:bodyPr/>
          <a:lstStyle/>
          <a:p>
            <a:pPr eaLnBrk="0" hangingPunct="0">
              <a:spcBef>
                <a:spcPct val="20000"/>
              </a:spcBef>
            </a:pPr>
            <a:r>
              <a:rPr lang="en-US" sz="1200" b="1" dirty="0" smtClean="0">
                <a:solidFill>
                  <a:srgbClr val="0000FF"/>
                </a:solidFill>
                <a:latin typeface="Times New Roman" pitchFamily="18" charset="0"/>
                <a:cs typeface="Times New Roman" pitchFamily="18" charset="0"/>
              </a:rPr>
              <a:t>Cross sections of tunnels for MEIC</a:t>
            </a:r>
            <a:endParaRPr lang="en-US" sz="1200" b="1" dirty="0">
              <a:solidFill>
                <a:srgbClr val="0000FF"/>
              </a:solidFill>
              <a:latin typeface="Times New Roman" pitchFamily="18" charset="0"/>
              <a:cs typeface="Times New Roman" pitchFamily="18" charset="0"/>
            </a:endParaRPr>
          </a:p>
        </p:txBody>
      </p:sp>
      <p:grpSp>
        <p:nvGrpSpPr>
          <p:cNvPr id="96" name="Group 95"/>
          <p:cNvGrpSpPr/>
          <p:nvPr/>
        </p:nvGrpSpPr>
        <p:grpSpPr>
          <a:xfrm>
            <a:off x="259772" y="857772"/>
            <a:ext cx="8608013" cy="5507184"/>
            <a:chOff x="69772" y="1059445"/>
            <a:chExt cx="8608013" cy="5507184"/>
          </a:xfrm>
        </p:grpSpPr>
        <p:grpSp>
          <p:nvGrpSpPr>
            <p:cNvPr id="11" name="Group 8"/>
            <p:cNvGrpSpPr>
              <a:grpSpLocks/>
            </p:cNvGrpSpPr>
            <p:nvPr/>
          </p:nvGrpSpPr>
          <p:grpSpPr bwMode="auto">
            <a:xfrm>
              <a:off x="639649" y="1059445"/>
              <a:ext cx="8038136" cy="4879393"/>
              <a:chOff x="375" y="680"/>
              <a:chExt cx="5323" cy="3283"/>
            </a:xfrm>
          </p:grpSpPr>
          <p:sp>
            <p:nvSpPr>
              <p:cNvPr id="13" name="Line 9"/>
              <p:cNvSpPr>
                <a:spLocks noChangeShapeType="1"/>
              </p:cNvSpPr>
              <p:nvPr/>
            </p:nvSpPr>
            <p:spPr bwMode="auto">
              <a:xfrm>
                <a:off x="4243" y="1872"/>
                <a:ext cx="223" cy="172"/>
              </a:xfrm>
              <a:prstGeom prst="line">
                <a:avLst/>
              </a:prstGeom>
              <a:noFill/>
              <a:ln w="19050">
                <a:solidFill>
                  <a:srgbClr val="0000FF"/>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0"/>
              <p:cNvSpPr>
                <a:spLocks noChangeShapeType="1"/>
              </p:cNvSpPr>
              <p:nvPr/>
            </p:nvSpPr>
            <p:spPr bwMode="auto">
              <a:xfrm flipH="1">
                <a:off x="2325" y="1938"/>
                <a:ext cx="627" cy="360"/>
              </a:xfrm>
              <a:prstGeom prst="line">
                <a:avLst/>
              </a:prstGeom>
              <a:noFill/>
              <a:ln w="1905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1"/>
              <p:cNvSpPr>
                <a:spLocks noChangeShapeType="1"/>
              </p:cNvSpPr>
              <p:nvPr/>
            </p:nvSpPr>
            <p:spPr bwMode="auto">
              <a:xfrm>
                <a:off x="1812" y="1950"/>
                <a:ext cx="299" cy="353"/>
              </a:xfrm>
              <a:prstGeom prst="line">
                <a:avLst/>
              </a:prstGeom>
              <a:noFill/>
              <a:ln w="19050">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12"/>
              <p:cNvSpPr txBox="1">
                <a:spLocks noChangeArrowheads="1"/>
              </p:cNvSpPr>
              <p:nvPr/>
            </p:nvSpPr>
            <p:spPr bwMode="auto">
              <a:xfrm>
                <a:off x="375" y="1104"/>
                <a:ext cx="1245" cy="393"/>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800080"/>
                    </a:solidFill>
                    <a:latin typeface="Garamond" pitchFamily="18" charset="0"/>
                  </a:rPr>
                  <a:t>Warm large booster</a:t>
                </a:r>
              </a:p>
              <a:p>
                <a:pPr algn="ctr"/>
                <a:r>
                  <a:rPr lang="en-US" sz="1600" b="1" dirty="0">
                    <a:solidFill>
                      <a:srgbClr val="800080"/>
                    </a:solidFill>
                    <a:latin typeface="Garamond" pitchFamily="18" charset="0"/>
                  </a:rPr>
                  <a:t>(up to 20 </a:t>
                </a:r>
                <a:r>
                  <a:rPr lang="en-US" sz="1600" b="1" dirty="0" err="1">
                    <a:solidFill>
                      <a:srgbClr val="800080"/>
                    </a:solidFill>
                    <a:latin typeface="Garamond" pitchFamily="18" charset="0"/>
                  </a:rPr>
                  <a:t>GeV</a:t>
                </a:r>
                <a:r>
                  <a:rPr lang="en-US" sz="1600" b="1" dirty="0">
                    <a:solidFill>
                      <a:srgbClr val="800080"/>
                    </a:solidFill>
                    <a:latin typeface="Garamond" pitchFamily="18" charset="0"/>
                  </a:rPr>
                  <a:t>/c)</a:t>
                </a:r>
              </a:p>
            </p:txBody>
          </p:sp>
          <p:sp>
            <p:nvSpPr>
              <p:cNvPr id="18" name="Text Box 13"/>
              <p:cNvSpPr txBox="1">
                <a:spLocks noChangeArrowheads="1"/>
              </p:cNvSpPr>
              <p:nvPr/>
            </p:nvSpPr>
            <p:spPr bwMode="auto">
              <a:xfrm>
                <a:off x="416" y="2194"/>
                <a:ext cx="1316" cy="393"/>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solidFill>
                      <a:srgbClr val="FF0000"/>
                    </a:solidFill>
                    <a:latin typeface="Garamond" pitchFamily="18" charset="0"/>
                  </a:rPr>
                  <a:t>Warm </a:t>
                </a:r>
                <a:r>
                  <a:rPr lang="en-US" sz="1600" b="1" dirty="0" smtClean="0">
                    <a:solidFill>
                      <a:srgbClr val="FF0000"/>
                    </a:solidFill>
                    <a:latin typeface="Garamond" pitchFamily="18" charset="0"/>
                  </a:rPr>
                  <a:t>3-12 </a:t>
                </a:r>
                <a:r>
                  <a:rPr lang="en-US" sz="1600" b="1" dirty="0" err="1">
                    <a:solidFill>
                      <a:srgbClr val="FF0000"/>
                    </a:solidFill>
                    <a:latin typeface="Garamond" pitchFamily="18" charset="0"/>
                  </a:rPr>
                  <a:t>GeV</a:t>
                </a:r>
                <a:r>
                  <a:rPr lang="en-US" sz="1600" b="1" dirty="0">
                    <a:solidFill>
                      <a:srgbClr val="FF0000"/>
                    </a:solidFill>
                    <a:latin typeface="Garamond" pitchFamily="18" charset="0"/>
                  </a:rPr>
                  <a:t> </a:t>
                </a:r>
              </a:p>
              <a:p>
                <a:pPr algn="ctr"/>
                <a:r>
                  <a:rPr lang="en-US" sz="1600" b="1" dirty="0">
                    <a:solidFill>
                      <a:srgbClr val="FF0000"/>
                    </a:solidFill>
                    <a:latin typeface="Garamond" pitchFamily="18" charset="0"/>
                  </a:rPr>
                  <a:t>electron collider ring</a:t>
                </a:r>
              </a:p>
            </p:txBody>
          </p:sp>
          <p:sp>
            <p:nvSpPr>
              <p:cNvPr id="19" name="Text Box 14"/>
              <p:cNvSpPr txBox="1">
                <a:spLocks noChangeArrowheads="1"/>
              </p:cNvSpPr>
              <p:nvPr/>
            </p:nvSpPr>
            <p:spPr bwMode="auto">
              <a:xfrm>
                <a:off x="1752" y="2287"/>
                <a:ext cx="1572" cy="377"/>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en-US" sz="1600" b="1" dirty="0">
                    <a:latin typeface="Garamond" pitchFamily="18" charset="0"/>
                  </a:rPr>
                  <a:t>Medium-energy IPs with</a:t>
                </a:r>
              </a:p>
              <a:p>
                <a:pPr algn="ctr"/>
                <a:r>
                  <a:rPr lang="en-US" sz="1600" b="1" dirty="0">
                    <a:latin typeface="Garamond" pitchFamily="18" charset="0"/>
                  </a:rPr>
                  <a:t>horizontal beam crossing</a:t>
                </a:r>
              </a:p>
            </p:txBody>
          </p:sp>
          <p:sp>
            <p:nvSpPr>
              <p:cNvPr id="20" name="Text Box 15"/>
              <p:cNvSpPr txBox="1">
                <a:spLocks noChangeArrowheads="1"/>
              </p:cNvSpPr>
              <p:nvPr/>
            </p:nvSpPr>
            <p:spPr bwMode="auto">
              <a:xfrm>
                <a:off x="408" y="2794"/>
                <a:ext cx="575" cy="228"/>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latin typeface="Garamond" pitchFamily="18" charset="0"/>
                  </a:rPr>
                  <a:t>Injector</a:t>
                </a:r>
              </a:p>
            </p:txBody>
          </p:sp>
          <p:sp>
            <p:nvSpPr>
              <p:cNvPr id="21" name="Text Box 16"/>
              <p:cNvSpPr txBox="1">
                <a:spLocks noChangeArrowheads="1"/>
              </p:cNvSpPr>
              <p:nvPr/>
            </p:nvSpPr>
            <p:spPr bwMode="auto">
              <a:xfrm>
                <a:off x="2024" y="3373"/>
                <a:ext cx="1127" cy="248"/>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dirty="0">
                    <a:latin typeface="Garamond" pitchFamily="18" charset="0"/>
                  </a:rPr>
                  <a:t>12 </a:t>
                </a:r>
                <a:r>
                  <a:rPr lang="en-US" sz="1800" b="1" dirty="0" err="1">
                    <a:latin typeface="Garamond" pitchFamily="18" charset="0"/>
                  </a:rPr>
                  <a:t>GeV</a:t>
                </a:r>
                <a:r>
                  <a:rPr lang="en-US" sz="1800" b="1" dirty="0">
                    <a:latin typeface="Garamond" pitchFamily="18" charset="0"/>
                  </a:rPr>
                  <a:t> CEBAF</a:t>
                </a:r>
              </a:p>
            </p:txBody>
          </p:sp>
          <p:sp>
            <p:nvSpPr>
              <p:cNvPr id="22" name="Text Box 17"/>
              <p:cNvSpPr txBox="1">
                <a:spLocks noChangeArrowheads="1"/>
              </p:cNvSpPr>
              <p:nvPr/>
            </p:nvSpPr>
            <p:spPr bwMode="auto">
              <a:xfrm>
                <a:off x="3751" y="680"/>
                <a:ext cx="742" cy="228"/>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err="1">
                    <a:latin typeface="Garamond" pitchFamily="18" charset="0"/>
                  </a:rPr>
                  <a:t>Prebooster</a:t>
                </a:r>
                <a:endParaRPr lang="en-US" sz="1600" b="1" dirty="0">
                  <a:latin typeface="Garamond" pitchFamily="18" charset="0"/>
                </a:endParaRPr>
              </a:p>
            </p:txBody>
          </p:sp>
          <p:sp>
            <p:nvSpPr>
              <p:cNvPr id="23" name="Text Box 18"/>
              <p:cNvSpPr txBox="1">
                <a:spLocks noChangeArrowheads="1"/>
              </p:cNvSpPr>
              <p:nvPr/>
            </p:nvSpPr>
            <p:spPr bwMode="auto">
              <a:xfrm>
                <a:off x="4674" y="1200"/>
                <a:ext cx="681" cy="228"/>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a:latin typeface="Garamond" pitchFamily="18" charset="0"/>
                  </a:rPr>
                  <a:t>SRF </a:t>
                </a:r>
                <a:r>
                  <a:rPr lang="en-US" sz="1600" b="1" dirty="0" err="1">
                    <a:latin typeface="Garamond" pitchFamily="18" charset="0"/>
                  </a:rPr>
                  <a:t>linac</a:t>
                </a:r>
                <a:endParaRPr lang="en-US" sz="1600" b="1" dirty="0">
                  <a:latin typeface="Garamond" pitchFamily="18" charset="0"/>
                </a:endParaRPr>
              </a:p>
            </p:txBody>
          </p:sp>
          <p:sp>
            <p:nvSpPr>
              <p:cNvPr id="24" name="Text Box 19"/>
              <p:cNvSpPr txBox="1">
                <a:spLocks noChangeArrowheads="1"/>
              </p:cNvSpPr>
              <p:nvPr/>
            </p:nvSpPr>
            <p:spPr bwMode="auto">
              <a:xfrm>
                <a:off x="5152" y="685"/>
                <a:ext cx="499" cy="360"/>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en-US" sz="1600" b="1" dirty="0">
                    <a:latin typeface="Garamond" pitchFamily="18" charset="0"/>
                  </a:rPr>
                  <a:t>Ion</a:t>
                </a:r>
              </a:p>
              <a:p>
                <a:pPr algn="ctr">
                  <a:lnSpc>
                    <a:spcPct val="90000"/>
                  </a:lnSpc>
                </a:pPr>
                <a:r>
                  <a:rPr lang="en-US" sz="1600" b="1" dirty="0">
                    <a:latin typeface="Garamond" pitchFamily="18" charset="0"/>
                  </a:rPr>
                  <a:t>source</a:t>
                </a:r>
              </a:p>
            </p:txBody>
          </p:sp>
          <p:sp>
            <p:nvSpPr>
              <p:cNvPr id="25" name="Text Box 20"/>
              <p:cNvSpPr txBox="1">
                <a:spLocks noChangeArrowheads="1"/>
              </p:cNvSpPr>
              <p:nvPr/>
            </p:nvSpPr>
            <p:spPr bwMode="auto">
              <a:xfrm>
                <a:off x="4462" y="1950"/>
                <a:ext cx="1236" cy="360"/>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pPr>
                <a:r>
                  <a:rPr lang="en-US" sz="1600" b="1" dirty="0">
                    <a:solidFill>
                      <a:srgbClr val="0000FF"/>
                    </a:solidFill>
                    <a:latin typeface="Garamond" pitchFamily="18" charset="0"/>
                  </a:rPr>
                  <a:t>Cold 20-100 </a:t>
                </a:r>
                <a:r>
                  <a:rPr lang="en-US" sz="1600" b="1" dirty="0" err="1">
                    <a:solidFill>
                      <a:srgbClr val="0000FF"/>
                    </a:solidFill>
                    <a:latin typeface="Garamond" pitchFamily="18" charset="0"/>
                  </a:rPr>
                  <a:t>GeV</a:t>
                </a:r>
                <a:r>
                  <a:rPr lang="en-US" sz="1600" b="1" dirty="0">
                    <a:solidFill>
                      <a:srgbClr val="0000FF"/>
                    </a:solidFill>
                    <a:latin typeface="Garamond" pitchFamily="18" charset="0"/>
                  </a:rPr>
                  <a:t>/c</a:t>
                </a:r>
              </a:p>
              <a:p>
                <a:pPr>
                  <a:lnSpc>
                    <a:spcPct val="90000"/>
                  </a:lnSpc>
                </a:pPr>
                <a:r>
                  <a:rPr lang="en-US" sz="1600" b="1" dirty="0">
                    <a:solidFill>
                      <a:srgbClr val="0000FF"/>
                    </a:solidFill>
                    <a:latin typeface="Garamond" pitchFamily="18" charset="0"/>
                  </a:rPr>
                  <a:t>proton collider ring</a:t>
                </a:r>
              </a:p>
            </p:txBody>
          </p:sp>
          <p:sp>
            <p:nvSpPr>
              <p:cNvPr id="26" name="Text Box 21"/>
              <p:cNvSpPr txBox="1">
                <a:spLocks noChangeArrowheads="1"/>
              </p:cNvSpPr>
              <p:nvPr/>
            </p:nvSpPr>
            <p:spPr bwMode="auto">
              <a:xfrm>
                <a:off x="1664" y="1145"/>
                <a:ext cx="1511" cy="435"/>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dirty="0">
                    <a:latin typeface="Garamond" pitchFamily="18" charset="0"/>
                  </a:rPr>
                  <a:t>Three Figure-8 rings </a:t>
                </a:r>
              </a:p>
              <a:p>
                <a:pPr algn="ctr"/>
                <a:r>
                  <a:rPr lang="en-US" sz="1800" b="1" dirty="0">
                    <a:latin typeface="Garamond" pitchFamily="18" charset="0"/>
                  </a:rPr>
                  <a:t>stacked vertically</a:t>
                </a:r>
              </a:p>
            </p:txBody>
          </p:sp>
          <p:grpSp>
            <p:nvGrpSpPr>
              <p:cNvPr id="27" name="Group 22"/>
              <p:cNvGrpSpPr>
                <a:grpSpLocks/>
              </p:cNvGrpSpPr>
              <p:nvPr/>
            </p:nvGrpSpPr>
            <p:grpSpPr bwMode="auto">
              <a:xfrm>
                <a:off x="536" y="816"/>
                <a:ext cx="4936" cy="3147"/>
                <a:chOff x="536" y="816"/>
                <a:chExt cx="4936" cy="3147"/>
              </a:xfrm>
            </p:grpSpPr>
            <p:sp>
              <p:nvSpPr>
                <p:cNvPr id="28" name="Arc 23"/>
                <p:cNvSpPr>
                  <a:spLocks/>
                </p:cNvSpPr>
                <p:nvPr/>
              </p:nvSpPr>
              <p:spPr bwMode="auto">
                <a:xfrm>
                  <a:off x="3744" y="2248"/>
                  <a:ext cx="500" cy="828"/>
                </a:xfrm>
                <a:custGeom>
                  <a:avLst/>
                  <a:gdLst>
                    <a:gd name="G0" fmla="+- 0 0 0"/>
                    <a:gd name="G1" fmla="+- 21058 0 0"/>
                    <a:gd name="G2" fmla="+- 21600 0 0"/>
                    <a:gd name="T0" fmla="*/ 4807 w 21600"/>
                    <a:gd name="T1" fmla="*/ 0 h 42654"/>
                    <a:gd name="T2" fmla="*/ 436 w 21600"/>
                    <a:gd name="T3" fmla="*/ 42654 h 42654"/>
                    <a:gd name="T4" fmla="*/ 0 w 21600"/>
                    <a:gd name="T5" fmla="*/ 21058 h 42654"/>
                  </a:gdLst>
                  <a:ahLst/>
                  <a:cxnLst>
                    <a:cxn ang="0">
                      <a:pos x="T0" y="T1"/>
                    </a:cxn>
                    <a:cxn ang="0">
                      <a:pos x="T2" y="T3"/>
                    </a:cxn>
                    <a:cxn ang="0">
                      <a:pos x="T4" y="T5"/>
                    </a:cxn>
                  </a:cxnLst>
                  <a:rect l="0" t="0" r="r" b="b"/>
                  <a:pathLst>
                    <a:path w="21600" h="42654" fill="none" extrusionOk="0">
                      <a:moveTo>
                        <a:pt x="4807" y="-1"/>
                      </a:moveTo>
                      <a:cubicBezTo>
                        <a:pt x="14631" y="2242"/>
                        <a:pt x="21600" y="10980"/>
                        <a:pt x="21600" y="21058"/>
                      </a:cubicBezTo>
                      <a:cubicBezTo>
                        <a:pt x="21600" y="32817"/>
                        <a:pt x="12193" y="42416"/>
                        <a:pt x="435" y="42653"/>
                      </a:cubicBezTo>
                    </a:path>
                    <a:path w="21600" h="42654" stroke="0" extrusionOk="0">
                      <a:moveTo>
                        <a:pt x="4807" y="-1"/>
                      </a:moveTo>
                      <a:cubicBezTo>
                        <a:pt x="14631" y="2242"/>
                        <a:pt x="21600" y="10980"/>
                        <a:pt x="21600" y="21058"/>
                      </a:cubicBezTo>
                      <a:cubicBezTo>
                        <a:pt x="21600" y="32817"/>
                        <a:pt x="12193" y="42416"/>
                        <a:pt x="435" y="42653"/>
                      </a:cubicBezTo>
                      <a:lnTo>
                        <a:pt x="0" y="21058"/>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4"/>
                <p:cNvSpPr>
                  <a:spLocks noChangeShapeType="1"/>
                </p:cNvSpPr>
                <p:nvPr/>
              </p:nvSpPr>
              <p:spPr bwMode="auto">
                <a:xfrm>
                  <a:off x="1920" y="1590"/>
                  <a:ext cx="240" cy="336"/>
                </a:xfrm>
                <a:prstGeom prst="line">
                  <a:avLst/>
                </a:prstGeom>
                <a:noFill/>
                <a:ln w="190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Arc 25"/>
                <p:cNvSpPr>
                  <a:spLocks/>
                </p:cNvSpPr>
                <p:nvPr/>
              </p:nvSpPr>
              <p:spPr bwMode="auto">
                <a:xfrm rot="10800000">
                  <a:off x="3378" y="1836"/>
                  <a:ext cx="853" cy="348"/>
                </a:xfrm>
                <a:custGeom>
                  <a:avLst/>
                  <a:gdLst>
                    <a:gd name="G0" fmla="+- 21600 0 0"/>
                    <a:gd name="G1" fmla="+- 21600 0 0"/>
                    <a:gd name="G2" fmla="+- 21600 0 0"/>
                    <a:gd name="T0" fmla="*/ 30055 w 30055"/>
                    <a:gd name="T1" fmla="*/ 41476 h 43200"/>
                    <a:gd name="T2" fmla="*/ 30013 w 30055"/>
                    <a:gd name="T3" fmla="*/ 1706 h 43200"/>
                    <a:gd name="T4" fmla="*/ 21600 w 30055"/>
                    <a:gd name="T5" fmla="*/ 21600 h 43200"/>
                  </a:gdLst>
                  <a:ahLst/>
                  <a:cxnLst>
                    <a:cxn ang="0">
                      <a:pos x="T0" y="T1"/>
                    </a:cxn>
                    <a:cxn ang="0">
                      <a:pos x="T2" y="T3"/>
                    </a:cxn>
                    <a:cxn ang="0">
                      <a:pos x="T4" y="T5"/>
                    </a:cxn>
                  </a:cxnLst>
                  <a:rect l="0" t="0" r="r" b="b"/>
                  <a:pathLst>
                    <a:path w="30055" h="43200" fill="none" extrusionOk="0">
                      <a:moveTo>
                        <a:pt x="30055" y="41476"/>
                      </a:moveTo>
                      <a:cubicBezTo>
                        <a:pt x="27381" y="42613"/>
                        <a:pt x="24505" y="43199"/>
                        <a:pt x="21600" y="43200"/>
                      </a:cubicBezTo>
                      <a:cubicBezTo>
                        <a:pt x="9670" y="43200"/>
                        <a:pt x="0" y="33529"/>
                        <a:pt x="0" y="21600"/>
                      </a:cubicBezTo>
                      <a:cubicBezTo>
                        <a:pt x="0" y="9670"/>
                        <a:pt x="9670" y="0"/>
                        <a:pt x="21600" y="0"/>
                      </a:cubicBezTo>
                      <a:cubicBezTo>
                        <a:pt x="24490" y="-1"/>
                        <a:pt x="27351" y="580"/>
                        <a:pt x="30013" y="1705"/>
                      </a:cubicBezTo>
                    </a:path>
                    <a:path w="30055" h="43200" stroke="0" extrusionOk="0">
                      <a:moveTo>
                        <a:pt x="30055" y="41476"/>
                      </a:moveTo>
                      <a:cubicBezTo>
                        <a:pt x="27381" y="42613"/>
                        <a:pt x="24505" y="43199"/>
                        <a:pt x="21600" y="43200"/>
                      </a:cubicBezTo>
                      <a:cubicBezTo>
                        <a:pt x="9670" y="43200"/>
                        <a:pt x="0" y="33529"/>
                        <a:pt x="0" y="21600"/>
                      </a:cubicBezTo>
                      <a:cubicBezTo>
                        <a:pt x="0" y="9670"/>
                        <a:pt x="9670" y="0"/>
                        <a:pt x="21600" y="0"/>
                      </a:cubicBezTo>
                      <a:cubicBezTo>
                        <a:pt x="24490" y="-1"/>
                        <a:pt x="27351" y="580"/>
                        <a:pt x="30013" y="1705"/>
                      </a:cubicBezTo>
                      <a:lnTo>
                        <a:pt x="21600" y="21600"/>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rc 26"/>
                <p:cNvSpPr>
                  <a:spLocks/>
                </p:cNvSpPr>
                <p:nvPr/>
              </p:nvSpPr>
              <p:spPr bwMode="auto">
                <a:xfrm>
                  <a:off x="541" y="1839"/>
                  <a:ext cx="853" cy="348"/>
                </a:xfrm>
                <a:custGeom>
                  <a:avLst/>
                  <a:gdLst>
                    <a:gd name="G0" fmla="+- 21600 0 0"/>
                    <a:gd name="G1" fmla="+- 21600 0 0"/>
                    <a:gd name="G2" fmla="+- 21600 0 0"/>
                    <a:gd name="T0" fmla="*/ 30055 w 30055"/>
                    <a:gd name="T1" fmla="*/ 41476 h 43200"/>
                    <a:gd name="T2" fmla="*/ 30013 w 30055"/>
                    <a:gd name="T3" fmla="*/ 1706 h 43200"/>
                    <a:gd name="T4" fmla="*/ 21600 w 30055"/>
                    <a:gd name="T5" fmla="*/ 21600 h 43200"/>
                  </a:gdLst>
                  <a:ahLst/>
                  <a:cxnLst>
                    <a:cxn ang="0">
                      <a:pos x="T0" y="T1"/>
                    </a:cxn>
                    <a:cxn ang="0">
                      <a:pos x="T2" y="T3"/>
                    </a:cxn>
                    <a:cxn ang="0">
                      <a:pos x="T4" y="T5"/>
                    </a:cxn>
                  </a:cxnLst>
                  <a:rect l="0" t="0" r="r" b="b"/>
                  <a:pathLst>
                    <a:path w="30055" h="43200" fill="none" extrusionOk="0">
                      <a:moveTo>
                        <a:pt x="30055" y="41476"/>
                      </a:moveTo>
                      <a:cubicBezTo>
                        <a:pt x="27381" y="42613"/>
                        <a:pt x="24505" y="43199"/>
                        <a:pt x="21600" y="43200"/>
                      </a:cubicBezTo>
                      <a:cubicBezTo>
                        <a:pt x="9670" y="43200"/>
                        <a:pt x="0" y="33529"/>
                        <a:pt x="0" y="21600"/>
                      </a:cubicBezTo>
                      <a:cubicBezTo>
                        <a:pt x="0" y="9670"/>
                        <a:pt x="9670" y="0"/>
                        <a:pt x="21600" y="0"/>
                      </a:cubicBezTo>
                      <a:cubicBezTo>
                        <a:pt x="24490" y="-1"/>
                        <a:pt x="27351" y="580"/>
                        <a:pt x="30013" y="1705"/>
                      </a:cubicBezTo>
                    </a:path>
                    <a:path w="30055" h="43200" stroke="0" extrusionOk="0">
                      <a:moveTo>
                        <a:pt x="30055" y="41476"/>
                      </a:moveTo>
                      <a:cubicBezTo>
                        <a:pt x="27381" y="42613"/>
                        <a:pt x="24505" y="43199"/>
                        <a:pt x="21600" y="43200"/>
                      </a:cubicBezTo>
                      <a:cubicBezTo>
                        <a:pt x="9670" y="43200"/>
                        <a:pt x="0" y="33529"/>
                        <a:pt x="0" y="21600"/>
                      </a:cubicBezTo>
                      <a:cubicBezTo>
                        <a:pt x="0" y="9670"/>
                        <a:pt x="9670" y="0"/>
                        <a:pt x="21600" y="0"/>
                      </a:cubicBezTo>
                      <a:cubicBezTo>
                        <a:pt x="24490" y="-1"/>
                        <a:pt x="27351" y="580"/>
                        <a:pt x="30013" y="1705"/>
                      </a:cubicBezTo>
                      <a:lnTo>
                        <a:pt x="21600" y="21600"/>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27"/>
                <p:cNvSpPr>
                  <a:spLocks noChangeShapeType="1"/>
                </p:cNvSpPr>
                <p:nvPr/>
              </p:nvSpPr>
              <p:spPr bwMode="auto">
                <a:xfrm>
                  <a:off x="784" y="3075"/>
                  <a:ext cx="296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Arc 28"/>
                <p:cNvSpPr>
                  <a:spLocks/>
                </p:cNvSpPr>
                <p:nvPr/>
              </p:nvSpPr>
              <p:spPr bwMode="auto">
                <a:xfrm>
                  <a:off x="3722" y="3075"/>
                  <a:ext cx="500" cy="826"/>
                </a:xfrm>
                <a:custGeom>
                  <a:avLst/>
                  <a:gdLst>
                    <a:gd name="G0" fmla="+- 0 0 0"/>
                    <a:gd name="G1" fmla="+- 21600 0 0"/>
                    <a:gd name="G2" fmla="+- 21600 0 0"/>
                    <a:gd name="T0" fmla="*/ 103 w 21600"/>
                    <a:gd name="T1" fmla="*/ 0 h 43196"/>
                    <a:gd name="T2" fmla="*/ 436 w 21600"/>
                    <a:gd name="T3" fmla="*/ 43196 h 43196"/>
                    <a:gd name="T4" fmla="*/ 0 w 21600"/>
                    <a:gd name="T5" fmla="*/ 21600 h 43196"/>
                  </a:gdLst>
                  <a:ahLst/>
                  <a:cxnLst>
                    <a:cxn ang="0">
                      <a:pos x="T0" y="T1"/>
                    </a:cxn>
                    <a:cxn ang="0">
                      <a:pos x="T2" y="T3"/>
                    </a:cxn>
                    <a:cxn ang="0">
                      <a:pos x="T4" y="T5"/>
                    </a:cxn>
                  </a:cxnLst>
                  <a:rect l="0" t="0" r="r" b="b"/>
                  <a:pathLst>
                    <a:path w="21600" h="43196" fill="none" extrusionOk="0">
                      <a:moveTo>
                        <a:pt x="102" y="0"/>
                      </a:moveTo>
                      <a:cubicBezTo>
                        <a:pt x="11992" y="56"/>
                        <a:pt x="21600" y="9710"/>
                        <a:pt x="21600" y="21600"/>
                      </a:cubicBezTo>
                      <a:cubicBezTo>
                        <a:pt x="21600" y="33359"/>
                        <a:pt x="12193" y="42958"/>
                        <a:pt x="435" y="43195"/>
                      </a:cubicBezTo>
                    </a:path>
                    <a:path w="21600" h="43196" stroke="0" extrusionOk="0">
                      <a:moveTo>
                        <a:pt x="102" y="0"/>
                      </a:moveTo>
                      <a:cubicBezTo>
                        <a:pt x="11992" y="56"/>
                        <a:pt x="21600" y="9710"/>
                        <a:pt x="21600" y="21600"/>
                      </a:cubicBezTo>
                      <a:cubicBezTo>
                        <a:pt x="21600" y="33359"/>
                        <a:pt x="12193" y="42958"/>
                        <a:pt x="435" y="43195"/>
                      </a:cubicBezTo>
                      <a:lnTo>
                        <a:pt x="0" y="21600"/>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rc 29"/>
                <p:cNvSpPr>
                  <a:spLocks/>
                </p:cNvSpPr>
                <p:nvPr/>
              </p:nvSpPr>
              <p:spPr bwMode="auto">
                <a:xfrm rot="10800000">
                  <a:off x="820" y="3075"/>
                  <a:ext cx="500" cy="826"/>
                </a:xfrm>
                <a:custGeom>
                  <a:avLst/>
                  <a:gdLst>
                    <a:gd name="G0" fmla="+- 0 0 0"/>
                    <a:gd name="G1" fmla="+- 21600 0 0"/>
                    <a:gd name="G2" fmla="+- 21600 0 0"/>
                    <a:gd name="T0" fmla="*/ 103 w 21600"/>
                    <a:gd name="T1" fmla="*/ 0 h 43196"/>
                    <a:gd name="T2" fmla="*/ 436 w 21600"/>
                    <a:gd name="T3" fmla="*/ 43196 h 43196"/>
                    <a:gd name="T4" fmla="*/ 0 w 21600"/>
                    <a:gd name="T5" fmla="*/ 21600 h 43196"/>
                  </a:gdLst>
                  <a:ahLst/>
                  <a:cxnLst>
                    <a:cxn ang="0">
                      <a:pos x="T0" y="T1"/>
                    </a:cxn>
                    <a:cxn ang="0">
                      <a:pos x="T2" y="T3"/>
                    </a:cxn>
                    <a:cxn ang="0">
                      <a:pos x="T4" y="T5"/>
                    </a:cxn>
                  </a:cxnLst>
                  <a:rect l="0" t="0" r="r" b="b"/>
                  <a:pathLst>
                    <a:path w="21600" h="43196" fill="none" extrusionOk="0">
                      <a:moveTo>
                        <a:pt x="102" y="0"/>
                      </a:moveTo>
                      <a:cubicBezTo>
                        <a:pt x="11992" y="56"/>
                        <a:pt x="21600" y="9710"/>
                        <a:pt x="21600" y="21600"/>
                      </a:cubicBezTo>
                      <a:cubicBezTo>
                        <a:pt x="21600" y="33359"/>
                        <a:pt x="12193" y="42958"/>
                        <a:pt x="435" y="43195"/>
                      </a:cubicBezTo>
                    </a:path>
                    <a:path w="21600" h="43196" stroke="0" extrusionOk="0">
                      <a:moveTo>
                        <a:pt x="102" y="0"/>
                      </a:moveTo>
                      <a:cubicBezTo>
                        <a:pt x="11992" y="56"/>
                        <a:pt x="21600" y="9710"/>
                        <a:pt x="21600" y="21600"/>
                      </a:cubicBezTo>
                      <a:cubicBezTo>
                        <a:pt x="21600" y="33359"/>
                        <a:pt x="12193" y="42958"/>
                        <a:pt x="435" y="43195"/>
                      </a:cubicBezTo>
                      <a:lnTo>
                        <a:pt x="0" y="21600"/>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0"/>
                <p:cNvSpPr>
                  <a:spLocks noChangeShapeType="1"/>
                </p:cNvSpPr>
                <p:nvPr/>
              </p:nvSpPr>
              <p:spPr bwMode="auto">
                <a:xfrm>
                  <a:off x="1296" y="3903"/>
                  <a:ext cx="245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1"/>
                <p:cNvSpPr>
                  <a:spLocks noChangeShapeType="1"/>
                </p:cNvSpPr>
                <p:nvPr/>
              </p:nvSpPr>
              <p:spPr bwMode="auto">
                <a:xfrm>
                  <a:off x="4002" y="1113"/>
                  <a:ext cx="1392" cy="0"/>
                </a:xfrm>
                <a:prstGeom prst="line">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Arc 32"/>
                <p:cNvSpPr>
                  <a:spLocks/>
                </p:cNvSpPr>
                <p:nvPr/>
              </p:nvSpPr>
              <p:spPr bwMode="auto">
                <a:xfrm rot="16200000">
                  <a:off x="4378" y="815"/>
                  <a:ext cx="294" cy="295"/>
                </a:xfrm>
                <a:custGeom>
                  <a:avLst/>
                  <a:gdLst>
                    <a:gd name="G0" fmla="+- 21596 0 0"/>
                    <a:gd name="G1" fmla="+- 21596 0 0"/>
                    <a:gd name="G2" fmla="+- 21600 0 0"/>
                    <a:gd name="T0" fmla="*/ 22003 w 43196"/>
                    <a:gd name="T1" fmla="*/ 0 h 43196"/>
                    <a:gd name="T2" fmla="*/ 0 w 43196"/>
                    <a:gd name="T3" fmla="*/ 22013 h 43196"/>
                    <a:gd name="T4" fmla="*/ 21596 w 43196"/>
                    <a:gd name="T5" fmla="*/ 21596 h 43196"/>
                  </a:gdLst>
                  <a:ahLst/>
                  <a:cxnLst>
                    <a:cxn ang="0">
                      <a:pos x="T0" y="T1"/>
                    </a:cxn>
                    <a:cxn ang="0">
                      <a:pos x="T2" y="T3"/>
                    </a:cxn>
                    <a:cxn ang="0">
                      <a:pos x="T4" y="T5"/>
                    </a:cxn>
                  </a:cxnLst>
                  <a:rect l="0" t="0" r="r" b="b"/>
                  <a:pathLst>
                    <a:path w="43196" h="43196" fill="none" extrusionOk="0">
                      <a:moveTo>
                        <a:pt x="22003" y="-1"/>
                      </a:moveTo>
                      <a:cubicBezTo>
                        <a:pt x="33771" y="221"/>
                        <a:pt x="43196" y="9825"/>
                        <a:pt x="43196" y="21596"/>
                      </a:cubicBezTo>
                      <a:cubicBezTo>
                        <a:pt x="43196" y="33525"/>
                        <a:pt x="33525" y="43196"/>
                        <a:pt x="21596" y="43196"/>
                      </a:cubicBezTo>
                      <a:cubicBezTo>
                        <a:pt x="9829" y="43196"/>
                        <a:pt x="227" y="33777"/>
                        <a:pt x="0" y="22012"/>
                      </a:cubicBezTo>
                    </a:path>
                    <a:path w="43196" h="43196" stroke="0" extrusionOk="0">
                      <a:moveTo>
                        <a:pt x="22003" y="-1"/>
                      </a:moveTo>
                      <a:cubicBezTo>
                        <a:pt x="33771" y="221"/>
                        <a:pt x="43196" y="9825"/>
                        <a:pt x="43196" y="21596"/>
                      </a:cubicBezTo>
                      <a:cubicBezTo>
                        <a:pt x="43196" y="33525"/>
                        <a:pt x="33525" y="43196"/>
                        <a:pt x="21596" y="43196"/>
                      </a:cubicBezTo>
                      <a:cubicBezTo>
                        <a:pt x="9829" y="43196"/>
                        <a:pt x="227" y="33777"/>
                        <a:pt x="0" y="22012"/>
                      </a:cubicBezTo>
                      <a:lnTo>
                        <a:pt x="21596" y="21596"/>
                      </a:lnTo>
                      <a:close/>
                    </a:path>
                  </a:pathLst>
                </a:custGeom>
                <a:noFill/>
                <a:ln w="19050">
                  <a:solidFill>
                    <a:srgbClr val="800080"/>
                  </a:solidFill>
                  <a:round/>
                  <a:headEnd/>
                  <a:tailEnd/>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33"/>
                <p:cNvSpPr>
                  <a:spLocks/>
                </p:cNvSpPr>
                <p:nvPr/>
              </p:nvSpPr>
              <p:spPr bwMode="auto">
                <a:xfrm rot="5400000">
                  <a:off x="4081" y="1112"/>
                  <a:ext cx="294" cy="295"/>
                </a:xfrm>
                <a:custGeom>
                  <a:avLst/>
                  <a:gdLst>
                    <a:gd name="G0" fmla="+- 21596 0 0"/>
                    <a:gd name="G1" fmla="+- 21596 0 0"/>
                    <a:gd name="G2" fmla="+- 21600 0 0"/>
                    <a:gd name="T0" fmla="*/ 22003 w 43196"/>
                    <a:gd name="T1" fmla="*/ 0 h 43196"/>
                    <a:gd name="T2" fmla="*/ 0 w 43196"/>
                    <a:gd name="T3" fmla="*/ 22013 h 43196"/>
                    <a:gd name="T4" fmla="*/ 21596 w 43196"/>
                    <a:gd name="T5" fmla="*/ 21596 h 43196"/>
                  </a:gdLst>
                  <a:ahLst/>
                  <a:cxnLst>
                    <a:cxn ang="0">
                      <a:pos x="T0" y="T1"/>
                    </a:cxn>
                    <a:cxn ang="0">
                      <a:pos x="T2" y="T3"/>
                    </a:cxn>
                    <a:cxn ang="0">
                      <a:pos x="T4" y="T5"/>
                    </a:cxn>
                  </a:cxnLst>
                  <a:rect l="0" t="0" r="r" b="b"/>
                  <a:pathLst>
                    <a:path w="43196" h="43196" fill="none" extrusionOk="0">
                      <a:moveTo>
                        <a:pt x="22003" y="-1"/>
                      </a:moveTo>
                      <a:cubicBezTo>
                        <a:pt x="33771" y="221"/>
                        <a:pt x="43196" y="9825"/>
                        <a:pt x="43196" y="21596"/>
                      </a:cubicBezTo>
                      <a:cubicBezTo>
                        <a:pt x="43196" y="33525"/>
                        <a:pt x="33525" y="43196"/>
                        <a:pt x="21596" y="43196"/>
                      </a:cubicBezTo>
                      <a:cubicBezTo>
                        <a:pt x="9829" y="43196"/>
                        <a:pt x="227" y="33777"/>
                        <a:pt x="0" y="22012"/>
                      </a:cubicBezTo>
                    </a:path>
                    <a:path w="43196" h="43196" stroke="0" extrusionOk="0">
                      <a:moveTo>
                        <a:pt x="22003" y="-1"/>
                      </a:moveTo>
                      <a:cubicBezTo>
                        <a:pt x="33771" y="221"/>
                        <a:pt x="43196" y="9825"/>
                        <a:pt x="43196" y="21596"/>
                      </a:cubicBezTo>
                      <a:cubicBezTo>
                        <a:pt x="43196" y="33525"/>
                        <a:pt x="33525" y="43196"/>
                        <a:pt x="21596" y="43196"/>
                      </a:cubicBezTo>
                      <a:cubicBezTo>
                        <a:pt x="9829" y="43196"/>
                        <a:pt x="227" y="33777"/>
                        <a:pt x="0" y="22012"/>
                      </a:cubicBezTo>
                      <a:lnTo>
                        <a:pt x="21596" y="21596"/>
                      </a:lnTo>
                      <a:close/>
                    </a:path>
                  </a:pathLst>
                </a:custGeom>
                <a:noFill/>
                <a:ln w="19050">
                  <a:solidFill>
                    <a:srgbClr val="800080"/>
                  </a:solidFill>
                  <a:round/>
                  <a:headEnd/>
                  <a:tailEnd/>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4"/>
                <p:cNvSpPr>
                  <a:spLocks noChangeShapeType="1"/>
                </p:cNvSpPr>
                <p:nvPr/>
              </p:nvSpPr>
              <p:spPr bwMode="auto">
                <a:xfrm>
                  <a:off x="4376" y="955"/>
                  <a:ext cx="0" cy="320"/>
                </a:xfrm>
                <a:prstGeom prst="line">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35"/>
                <p:cNvSpPr>
                  <a:spLocks noChangeShapeType="1"/>
                </p:cNvSpPr>
                <p:nvPr/>
              </p:nvSpPr>
              <p:spPr bwMode="auto">
                <a:xfrm flipH="1">
                  <a:off x="3273" y="1112"/>
                  <a:ext cx="735" cy="413"/>
                </a:xfrm>
                <a:prstGeom prst="line">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6"/>
                <p:cNvSpPr>
                  <a:spLocks noChangeShapeType="1"/>
                </p:cNvSpPr>
                <p:nvPr/>
              </p:nvSpPr>
              <p:spPr bwMode="auto">
                <a:xfrm>
                  <a:off x="1381" y="1850"/>
                  <a:ext cx="2487" cy="39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37"/>
                <p:cNvSpPr>
                  <a:spLocks noChangeShapeType="1"/>
                </p:cNvSpPr>
                <p:nvPr/>
              </p:nvSpPr>
              <p:spPr bwMode="auto">
                <a:xfrm flipV="1">
                  <a:off x="1381" y="1853"/>
                  <a:ext cx="2004" cy="32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Arc 38"/>
                <p:cNvSpPr>
                  <a:spLocks/>
                </p:cNvSpPr>
                <p:nvPr/>
              </p:nvSpPr>
              <p:spPr bwMode="auto">
                <a:xfrm>
                  <a:off x="536" y="1696"/>
                  <a:ext cx="757" cy="293"/>
                </a:xfrm>
                <a:custGeom>
                  <a:avLst/>
                  <a:gdLst>
                    <a:gd name="G0" fmla="+- 21600 0 0"/>
                    <a:gd name="G1" fmla="+- 21600 0 0"/>
                    <a:gd name="G2" fmla="+- 21600 0 0"/>
                    <a:gd name="T0" fmla="*/ 31509 w 31509"/>
                    <a:gd name="T1" fmla="*/ 40793 h 43200"/>
                    <a:gd name="T2" fmla="*/ 31439 w 31509"/>
                    <a:gd name="T3" fmla="*/ 2371 h 43200"/>
                    <a:gd name="T4" fmla="*/ 21600 w 31509"/>
                    <a:gd name="T5" fmla="*/ 21600 h 43200"/>
                  </a:gdLst>
                  <a:ahLst/>
                  <a:cxnLst>
                    <a:cxn ang="0">
                      <a:pos x="T0" y="T1"/>
                    </a:cxn>
                    <a:cxn ang="0">
                      <a:pos x="T2" y="T3"/>
                    </a:cxn>
                    <a:cxn ang="0">
                      <a:pos x="T4" y="T5"/>
                    </a:cxn>
                  </a:cxnLst>
                  <a:rect l="0" t="0" r="r" b="b"/>
                  <a:pathLst>
                    <a:path w="31509" h="43200" fill="none" extrusionOk="0">
                      <a:moveTo>
                        <a:pt x="31509" y="40793"/>
                      </a:moveTo>
                      <a:cubicBezTo>
                        <a:pt x="28445" y="42374"/>
                        <a:pt x="25047" y="43199"/>
                        <a:pt x="21600" y="43200"/>
                      </a:cubicBezTo>
                      <a:cubicBezTo>
                        <a:pt x="9670" y="43200"/>
                        <a:pt x="0" y="33529"/>
                        <a:pt x="0" y="21600"/>
                      </a:cubicBezTo>
                      <a:cubicBezTo>
                        <a:pt x="0" y="9670"/>
                        <a:pt x="9670" y="0"/>
                        <a:pt x="21600" y="0"/>
                      </a:cubicBezTo>
                      <a:cubicBezTo>
                        <a:pt x="25021" y="-1"/>
                        <a:pt x="28393" y="812"/>
                        <a:pt x="31438" y="2371"/>
                      </a:cubicBezTo>
                    </a:path>
                    <a:path w="31509" h="43200" stroke="0" extrusionOk="0">
                      <a:moveTo>
                        <a:pt x="31509" y="40793"/>
                      </a:moveTo>
                      <a:cubicBezTo>
                        <a:pt x="28445" y="42374"/>
                        <a:pt x="25047" y="43199"/>
                        <a:pt x="21600" y="43200"/>
                      </a:cubicBezTo>
                      <a:cubicBezTo>
                        <a:pt x="9670" y="43200"/>
                        <a:pt x="0" y="33529"/>
                        <a:pt x="0" y="21600"/>
                      </a:cubicBezTo>
                      <a:cubicBezTo>
                        <a:pt x="0" y="9670"/>
                        <a:pt x="9670" y="0"/>
                        <a:pt x="21600" y="0"/>
                      </a:cubicBezTo>
                      <a:cubicBezTo>
                        <a:pt x="25021" y="-1"/>
                        <a:pt x="28393" y="812"/>
                        <a:pt x="31438" y="2371"/>
                      </a:cubicBezTo>
                      <a:lnTo>
                        <a:pt x="21600" y="21600"/>
                      </a:lnTo>
                      <a:close/>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39"/>
                <p:cNvSpPr>
                  <a:spLocks noChangeShapeType="1"/>
                </p:cNvSpPr>
                <p:nvPr/>
              </p:nvSpPr>
              <p:spPr bwMode="auto">
                <a:xfrm>
                  <a:off x="1285" y="1708"/>
                  <a:ext cx="140" cy="20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40"/>
                <p:cNvSpPr>
                  <a:spLocks noChangeShapeType="1"/>
                </p:cNvSpPr>
                <p:nvPr/>
              </p:nvSpPr>
              <p:spPr bwMode="auto">
                <a:xfrm>
                  <a:off x="1420" y="1907"/>
                  <a:ext cx="146" cy="24"/>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41"/>
                <p:cNvSpPr>
                  <a:spLocks noChangeShapeType="1"/>
                </p:cNvSpPr>
                <p:nvPr/>
              </p:nvSpPr>
              <p:spPr bwMode="auto">
                <a:xfrm flipV="1">
                  <a:off x="1566" y="1898"/>
                  <a:ext cx="438" cy="34"/>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42"/>
                <p:cNvSpPr>
                  <a:spLocks noChangeShapeType="1"/>
                </p:cNvSpPr>
                <p:nvPr/>
              </p:nvSpPr>
              <p:spPr bwMode="auto">
                <a:xfrm>
                  <a:off x="1288" y="1968"/>
                  <a:ext cx="136" cy="15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3"/>
                <p:cNvSpPr>
                  <a:spLocks noChangeShapeType="1"/>
                </p:cNvSpPr>
                <p:nvPr/>
              </p:nvSpPr>
              <p:spPr bwMode="auto">
                <a:xfrm>
                  <a:off x="1999" y="1896"/>
                  <a:ext cx="1352" cy="222"/>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44"/>
                <p:cNvSpPr>
                  <a:spLocks noChangeShapeType="1"/>
                </p:cNvSpPr>
                <p:nvPr/>
              </p:nvSpPr>
              <p:spPr bwMode="auto">
                <a:xfrm flipV="1">
                  <a:off x="1416" y="1900"/>
                  <a:ext cx="1351" cy="216"/>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45"/>
                <p:cNvSpPr>
                  <a:spLocks noChangeShapeType="1"/>
                </p:cNvSpPr>
                <p:nvPr/>
              </p:nvSpPr>
              <p:spPr bwMode="auto">
                <a:xfrm>
                  <a:off x="2763" y="1899"/>
                  <a:ext cx="434" cy="34"/>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46"/>
                <p:cNvSpPr>
                  <a:spLocks noChangeShapeType="1"/>
                </p:cNvSpPr>
                <p:nvPr/>
              </p:nvSpPr>
              <p:spPr bwMode="auto">
                <a:xfrm flipH="1">
                  <a:off x="3345" y="1969"/>
                  <a:ext cx="131" cy="14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47"/>
                <p:cNvSpPr>
                  <a:spLocks noChangeShapeType="1"/>
                </p:cNvSpPr>
                <p:nvPr/>
              </p:nvSpPr>
              <p:spPr bwMode="auto">
                <a:xfrm flipH="1">
                  <a:off x="3345" y="1714"/>
                  <a:ext cx="135" cy="196"/>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48"/>
                <p:cNvSpPr>
                  <a:spLocks noChangeShapeType="1"/>
                </p:cNvSpPr>
                <p:nvPr/>
              </p:nvSpPr>
              <p:spPr bwMode="auto">
                <a:xfrm flipH="1">
                  <a:off x="3198" y="1908"/>
                  <a:ext cx="148" cy="25"/>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49"/>
                <p:cNvSpPr>
                  <a:spLocks noChangeShapeType="1"/>
                </p:cNvSpPr>
                <p:nvPr/>
              </p:nvSpPr>
              <p:spPr bwMode="auto">
                <a:xfrm>
                  <a:off x="1383" y="1506"/>
                  <a:ext cx="2005" cy="322"/>
                </a:xfrm>
                <a:prstGeom prst="line">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50"/>
                <p:cNvSpPr>
                  <a:spLocks noChangeShapeType="1"/>
                </p:cNvSpPr>
                <p:nvPr/>
              </p:nvSpPr>
              <p:spPr bwMode="auto">
                <a:xfrm flipV="1">
                  <a:off x="1381" y="1506"/>
                  <a:ext cx="2004" cy="322"/>
                </a:xfrm>
                <a:prstGeom prst="line">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Arc 51"/>
                <p:cNvSpPr>
                  <a:spLocks/>
                </p:cNvSpPr>
                <p:nvPr/>
              </p:nvSpPr>
              <p:spPr bwMode="auto">
                <a:xfrm rot="10800000">
                  <a:off x="3470" y="1698"/>
                  <a:ext cx="768" cy="293"/>
                </a:xfrm>
                <a:custGeom>
                  <a:avLst/>
                  <a:gdLst>
                    <a:gd name="G0" fmla="+- 21600 0 0"/>
                    <a:gd name="G1" fmla="+- 21600 0 0"/>
                    <a:gd name="G2" fmla="+- 21600 0 0"/>
                    <a:gd name="T0" fmla="*/ 31697 w 31960"/>
                    <a:gd name="T1" fmla="*/ 40695 h 43200"/>
                    <a:gd name="T2" fmla="*/ 31960 w 31960"/>
                    <a:gd name="T3" fmla="*/ 2646 h 43200"/>
                    <a:gd name="T4" fmla="*/ 21600 w 31960"/>
                    <a:gd name="T5" fmla="*/ 21600 h 43200"/>
                  </a:gdLst>
                  <a:ahLst/>
                  <a:cxnLst>
                    <a:cxn ang="0">
                      <a:pos x="T0" y="T1"/>
                    </a:cxn>
                    <a:cxn ang="0">
                      <a:pos x="T2" y="T3"/>
                    </a:cxn>
                    <a:cxn ang="0">
                      <a:pos x="T4" y="T5"/>
                    </a:cxn>
                  </a:cxnLst>
                  <a:rect l="0" t="0" r="r" b="b"/>
                  <a:pathLst>
                    <a:path w="31960" h="43200" fill="none" extrusionOk="0">
                      <a:moveTo>
                        <a:pt x="31696" y="40694"/>
                      </a:moveTo>
                      <a:cubicBezTo>
                        <a:pt x="28585" y="42340"/>
                        <a:pt x="25119" y="43199"/>
                        <a:pt x="21600" y="43200"/>
                      </a:cubicBezTo>
                      <a:cubicBezTo>
                        <a:pt x="9670" y="43200"/>
                        <a:pt x="0" y="33529"/>
                        <a:pt x="0" y="21600"/>
                      </a:cubicBezTo>
                      <a:cubicBezTo>
                        <a:pt x="0" y="9670"/>
                        <a:pt x="9670" y="0"/>
                        <a:pt x="21600" y="0"/>
                      </a:cubicBezTo>
                      <a:cubicBezTo>
                        <a:pt x="25220" y="-1"/>
                        <a:pt x="28782" y="910"/>
                        <a:pt x="31959" y="2646"/>
                      </a:cubicBezTo>
                    </a:path>
                    <a:path w="31960" h="43200" stroke="0" extrusionOk="0">
                      <a:moveTo>
                        <a:pt x="31696" y="40694"/>
                      </a:moveTo>
                      <a:cubicBezTo>
                        <a:pt x="28585" y="42340"/>
                        <a:pt x="25119" y="43199"/>
                        <a:pt x="21600" y="43200"/>
                      </a:cubicBezTo>
                      <a:cubicBezTo>
                        <a:pt x="9670" y="43200"/>
                        <a:pt x="0" y="33529"/>
                        <a:pt x="0" y="21600"/>
                      </a:cubicBezTo>
                      <a:cubicBezTo>
                        <a:pt x="0" y="9670"/>
                        <a:pt x="9670" y="0"/>
                        <a:pt x="21600" y="0"/>
                      </a:cubicBezTo>
                      <a:cubicBezTo>
                        <a:pt x="25220" y="-1"/>
                        <a:pt x="28782" y="910"/>
                        <a:pt x="31959" y="2646"/>
                      </a:cubicBezTo>
                      <a:lnTo>
                        <a:pt x="21600" y="21600"/>
                      </a:lnTo>
                      <a:close/>
                    </a:path>
                  </a:pathLst>
                </a:cu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rc 52"/>
                <p:cNvSpPr>
                  <a:spLocks/>
                </p:cNvSpPr>
                <p:nvPr/>
              </p:nvSpPr>
              <p:spPr bwMode="auto">
                <a:xfrm>
                  <a:off x="541" y="1494"/>
                  <a:ext cx="853" cy="348"/>
                </a:xfrm>
                <a:custGeom>
                  <a:avLst/>
                  <a:gdLst>
                    <a:gd name="G0" fmla="+- 21600 0 0"/>
                    <a:gd name="G1" fmla="+- 21600 0 0"/>
                    <a:gd name="G2" fmla="+- 21600 0 0"/>
                    <a:gd name="T0" fmla="*/ 30055 w 30055"/>
                    <a:gd name="T1" fmla="*/ 41476 h 43200"/>
                    <a:gd name="T2" fmla="*/ 30013 w 30055"/>
                    <a:gd name="T3" fmla="*/ 1706 h 43200"/>
                    <a:gd name="T4" fmla="*/ 21600 w 30055"/>
                    <a:gd name="T5" fmla="*/ 21600 h 43200"/>
                  </a:gdLst>
                  <a:ahLst/>
                  <a:cxnLst>
                    <a:cxn ang="0">
                      <a:pos x="T0" y="T1"/>
                    </a:cxn>
                    <a:cxn ang="0">
                      <a:pos x="T2" y="T3"/>
                    </a:cxn>
                    <a:cxn ang="0">
                      <a:pos x="T4" y="T5"/>
                    </a:cxn>
                  </a:cxnLst>
                  <a:rect l="0" t="0" r="r" b="b"/>
                  <a:pathLst>
                    <a:path w="30055" h="43200" fill="none" extrusionOk="0">
                      <a:moveTo>
                        <a:pt x="30055" y="41476"/>
                      </a:moveTo>
                      <a:cubicBezTo>
                        <a:pt x="27381" y="42613"/>
                        <a:pt x="24505" y="43199"/>
                        <a:pt x="21600" y="43200"/>
                      </a:cubicBezTo>
                      <a:cubicBezTo>
                        <a:pt x="9670" y="43200"/>
                        <a:pt x="0" y="33529"/>
                        <a:pt x="0" y="21600"/>
                      </a:cubicBezTo>
                      <a:cubicBezTo>
                        <a:pt x="0" y="9670"/>
                        <a:pt x="9670" y="0"/>
                        <a:pt x="21600" y="0"/>
                      </a:cubicBezTo>
                      <a:cubicBezTo>
                        <a:pt x="24490" y="-1"/>
                        <a:pt x="27351" y="580"/>
                        <a:pt x="30013" y="1705"/>
                      </a:cubicBezTo>
                    </a:path>
                    <a:path w="30055" h="43200" stroke="0" extrusionOk="0">
                      <a:moveTo>
                        <a:pt x="30055" y="41476"/>
                      </a:moveTo>
                      <a:cubicBezTo>
                        <a:pt x="27381" y="42613"/>
                        <a:pt x="24505" y="43199"/>
                        <a:pt x="21600" y="43200"/>
                      </a:cubicBezTo>
                      <a:cubicBezTo>
                        <a:pt x="9670" y="43200"/>
                        <a:pt x="0" y="33529"/>
                        <a:pt x="0" y="21600"/>
                      </a:cubicBezTo>
                      <a:cubicBezTo>
                        <a:pt x="0" y="9670"/>
                        <a:pt x="9670" y="0"/>
                        <a:pt x="21600" y="0"/>
                      </a:cubicBezTo>
                      <a:cubicBezTo>
                        <a:pt x="24490" y="-1"/>
                        <a:pt x="27351" y="580"/>
                        <a:pt x="30013" y="1705"/>
                      </a:cubicBezTo>
                      <a:lnTo>
                        <a:pt x="21600" y="21600"/>
                      </a:lnTo>
                      <a:close/>
                    </a:path>
                  </a:pathLst>
                </a:custGeom>
                <a:noFill/>
                <a:ln w="19050">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Arc 53"/>
                <p:cNvSpPr>
                  <a:spLocks/>
                </p:cNvSpPr>
                <p:nvPr/>
              </p:nvSpPr>
              <p:spPr bwMode="auto">
                <a:xfrm rot="10800000">
                  <a:off x="3380" y="1494"/>
                  <a:ext cx="853" cy="348"/>
                </a:xfrm>
                <a:custGeom>
                  <a:avLst/>
                  <a:gdLst>
                    <a:gd name="G0" fmla="+- 21600 0 0"/>
                    <a:gd name="G1" fmla="+- 21600 0 0"/>
                    <a:gd name="G2" fmla="+- 21600 0 0"/>
                    <a:gd name="T0" fmla="*/ 30055 w 30055"/>
                    <a:gd name="T1" fmla="*/ 41476 h 43200"/>
                    <a:gd name="T2" fmla="*/ 30013 w 30055"/>
                    <a:gd name="T3" fmla="*/ 1706 h 43200"/>
                    <a:gd name="T4" fmla="*/ 21600 w 30055"/>
                    <a:gd name="T5" fmla="*/ 21600 h 43200"/>
                  </a:gdLst>
                  <a:ahLst/>
                  <a:cxnLst>
                    <a:cxn ang="0">
                      <a:pos x="T0" y="T1"/>
                    </a:cxn>
                    <a:cxn ang="0">
                      <a:pos x="T2" y="T3"/>
                    </a:cxn>
                    <a:cxn ang="0">
                      <a:pos x="T4" y="T5"/>
                    </a:cxn>
                  </a:cxnLst>
                  <a:rect l="0" t="0" r="r" b="b"/>
                  <a:pathLst>
                    <a:path w="30055" h="43200" fill="none" extrusionOk="0">
                      <a:moveTo>
                        <a:pt x="30055" y="41476"/>
                      </a:moveTo>
                      <a:cubicBezTo>
                        <a:pt x="27381" y="42613"/>
                        <a:pt x="24505" y="43199"/>
                        <a:pt x="21600" y="43200"/>
                      </a:cubicBezTo>
                      <a:cubicBezTo>
                        <a:pt x="9670" y="43200"/>
                        <a:pt x="0" y="33529"/>
                        <a:pt x="0" y="21600"/>
                      </a:cubicBezTo>
                      <a:cubicBezTo>
                        <a:pt x="0" y="9670"/>
                        <a:pt x="9670" y="0"/>
                        <a:pt x="21600" y="0"/>
                      </a:cubicBezTo>
                      <a:cubicBezTo>
                        <a:pt x="24490" y="-1"/>
                        <a:pt x="27351" y="580"/>
                        <a:pt x="30013" y="1705"/>
                      </a:cubicBezTo>
                    </a:path>
                    <a:path w="30055" h="43200" stroke="0" extrusionOk="0">
                      <a:moveTo>
                        <a:pt x="30055" y="41476"/>
                      </a:moveTo>
                      <a:cubicBezTo>
                        <a:pt x="27381" y="42613"/>
                        <a:pt x="24505" y="43199"/>
                        <a:pt x="21600" y="43200"/>
                      </a:cubicBezTo>
                      <a:cubicBezTo>
                        <a:pt x="9670" y="43200"/>
                        <a:pt x="0" y="33529"/>
                        <a:pt x="0" y="21600"/>
                      </a:cubicBezTo>
                      <a:cubicBezTo>
                        <a:pt x="0" y="9670"/>
                        <a:pt x="9670" y="0"/>
                        <a:pt x="21600" y="0"/>
                      </a:cubicBezTo>
                      <a:cubicBezTo>
                        <a:pt x="24490" y="-1"/>
                        <a:pt x="27351" y="580"/>
                        <a:pt x="30013" y="1705"/>
                      </a:cubicBezTo>
                      <a:lnTo>
                        <a:pt x="21600" y="21600"/>
                      </a:lnTo>
                      <a:close/>
                    </a:path>
                  </a:pathLst>
                </a:custGeom>
                <a:noFill/>
                <a:ln w="19050">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54"/>
                <p:cNvSpPr>
                  <a:spLocks noChangeArrowheads="1"/>
                </p:cNvSpPr>
                <p:nvPr/>
              </p:nvSpPr>
              <p:spPr bwMode="auto">
                <a:xfrm>
                  <a:off x="576" y="3009"/>
                  <a:ext cx="232" cy="126"/>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55"/>
                <p:cNvSpPr>
                  <a:spLocks noChangeShapeType="1"/>
                </p:cNvSpPr>
                <p:nvPr/>
              </p:nvSpPr>
              <p:spPr bwMode="auto">
                <a:xfrm rot="10800000">
                  <a:off x="4242" y="2606"/>
                  <a:ext cx="0" cy="58"/>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56"/>
                <p:cNvSpPr>
                  <a:spLocks noChangeShapeType="1"/>
                </p:cNvSpPr>
                <p:nvPr/>
              </p:nvSpPr>
              <p:spPr bwMode="auto">
                <a:xfrm>
                  <a:off x="4222" y="3472"/>
                  <a:ext cx="0" cy="58"/>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Rectangle 57"/>
                <p:cNvSpPr>
                  <a:spLocks noChangeArrowheads="1"/>
                </p:cNvSpPr>
                <p:nvPr/>
              </p:nvSpPr>
              <p:spPr bwMode="auto">
                <a:xfrm>
                  <a:off x="1557" y="3016"/>
                  <a:ext cx="2031" cy="127"/>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58"/>
                <p:cNvSpPr>
                  <a:spLocks noChangeArrowheads="1"/>
                </p:cNvSpPr>
                <p:nvPr/>
              </p:nvSpPr>
              <p:spPr bwMode="auto">
                <a:xfrm>
                  <a:off x="1557" y="3836"/>
                  <a:ext cx="2031" cy="127"/>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59"/>
                <p:cNvSpPr>
                  <a:spLocks noChangeArrowheads="1"/>
                </p:cNvSpPr>
                <p:nvPr/>
              </p:nvSpPr>
              <p:spPr bwMode="auto">
                <a:xfrm>
                  <a:off x="4835" y="1047"/>
                  <a:ext cx="359" cy="126"/>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60"/>
                <p:cNvSpPr>
                  <a:spLocks noChangeArrowheads="1"/>
                </p:cNvSpPr>
                <p:nvPr/>
              </p:nvSpPr>
              <p:spPr bwMode="auto">
                <a:xfrm>
                  <a:off x="5345" y="1047"/>
                  <a:ext cx="127" cy="126"/>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61"/>
                <p:cNvSpPr>
                  <a:spLocks noChangeArrowheads="1"/>
                </p:cNvSpPr>
                <p:nvPr/>
              </p:nvSpPr>
              <p:spPr bwMode="auto">
                <a:xfrm>
                  <a:off x="2949" y="1881"/>
                  <a:ext cx="69" cy="69"/>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62"/>
                <p:cNvSpPr>
                  <a:spLocks noChangeArrowheads="1"/>
                </p:cNvSpPr>
                <p:nvPr/>
              </p:nvSpPr>
              <p:spPr bwMode="auto">
                <a:xfrm>
                  <a:off x="1758" y="1881"/>
                  <a:ext cx="69" cy="69"/>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63"/>
                <p:cNvSpPr>
                  <a:spLocks noChangeArrowheads="1"/>
                </p:cNvSpPr>
                <p:nvPr/>
              </p:nvSpPr>
              <p:spPr bwMode="auto">
                <a:xfrm rot="540000">
                  <a:off x="2913" y="2007"/>
                  <a:ext cx="192" cy="96"/>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cxnSp>
          <p:nvCxnSpPr>
            <p:cNvPr id="83" name="Straight Connector 82"/>
            <p:cNvCxnSpPr/>
            <p:nvPr/>
          </p:nvCxnSpPr>
          <p:spPr>
            <a:xfrm flipH="1">
              <a:off x="936716" y="5845776"/>
              <a:ext cx="1133513" cy="1774"/>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87" name="Arc 86"/>
            <p:cNvSpPr/>
            <p:nvPr/>
          </p:nvSpPr>
          <p:spPr>
            <a:xfrm>
              <a:off x="925052" y="5495001"/>
              <a:ext cx="665669" cy="351173"/>
            </a:xfrm>
            <a:prstGeom prst="arc">
              <a:avLst>
                <a:gd name="adj1" fmla="val 5475253"/>
                <a:gd name="adj2" fmla="val 10858600"/>
              </a:avLst>
            </a:prstGeom>
            <a:ln w="190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Arc 88"/>
            <p:cNvSpPr/>
            <p:nvPr/>
          </p:nvSpPr>
          <p:spPr>
            <a:xfrm>
              <a:off x="946039" y="5674092"/>
              <a:ext cx="665669" cy="351173"/>
            </a:xfrm>
            <a:prstGeom prst="arc">
              <a:avLst>
                <a:gd name="adj1" fmla="val 5475253"/>
                <a:gd name="adj2" fmla="val 10858600"/>
              </a:avLst>
            </a:prstGeom>
            <a:ln w="19050">
              <a:solidFill>
                <a:srgbClr val="FF0000"/>
              </a:solidFill>
            </a:ln>
            <a:scene3d>
              <a:camera prst="orthographicFront">
                <a:rot lat="10800000" lon="0" rev="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Rectangle 89"/>
            <p:cNvSpPr/>
            <p:nvPr/>
          </p:nvSpPr>
          <p:spPr>
            <a:xfrm>
              <a:off x="850869" y="5488647"/>
              <a:ext cx="148590" cy="175586"/>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849138" y="6042565"/>
              <a:ext cx="148590" cy="175586"/>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781776" y="5766107"/>
              <a:ext cx="148590" cy="175586"/>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 Box 15"/>
            <p:cNvSpPr txBox="1">
              <a:spLocks noChangeArrowheads="1"/>
            </p:cNvSpPr>
            <p:nvPr/>
          </p:nvSpPr>
          <p:spPr bwMode="auto">
            <a:xfrm>
              <a:off x="496215" y="5173175"/>
              <a:ext cx="752129" cy="338554"/>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smtClean="0">
                  <a:latin typeface="Garamond" pitchFamily="18" charset="0"/>
                </a:rPr>
                <a:t>Hall A</a:t>
              </a:r>
              <a:endParaRPr lang="en-US" sz="1600" b="1" dirty="0">
                <a:latin typeface="Garamond" pitchFamily="18" charset="0"/>
              </a:endParaRPr>
            </a:p>
          </p:txBody>
        </p:sp>
        <p:sp>
          <p:nvSpPr>
            <p:cNvPr id="94" name="Text Box 15"/>
            <p:cNvSpPr txBox="1">
              <a:spLocks noChangeArrowheads="1"/>
            </p:cNvSpPr>
            <p:nvPr/>
          </p:nvSpPr>
          <p:spPr bwMode="auto">
            <a:xfrm>
              <a:off x="69772" y="5681825"/>
              <a:ext cx="756938" cy="338554"/>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smtClean="0">
                  <a:latin typeface="Garamond" pitchFamily="18" charset="0"/>
                </a:rPr>
                <a:t>Hall B</a:t>
              </a:r>
              <a:endParaRPr lang="en-US" sz="1600" b="1" dirty="0">
                <a:latin typeface="Garamond" pitchFamily="18" charset="0"/>
              </a:endParaRPr>
            </a:p>
          </p:txBody>
        </p:sp>
        <p:sp>
          <p:nvSpPr>
            <p:cNvPr id="95" name="Text Box 15"/>
            <p:cNvSpPr txBox="1">
              <a:spLocks noChangeArrowheads="1"/>
            </p:cNvSpPr>
            <p:nvPr/>
          </p:nvSpPr>
          <p:spPr bwMode="auto">
            <a:xfrm>
              <a:off x="527461" y="6228075"/>
              <a:ext cx="756938" cy="338554"/>
            </a:xfrm>
            <a:prstGeom prst="rect">
              <a:avLst/>
            </a:prstGeom>
            <a:noFill/>
            <a:ln>
              <a:noFill/>
            </a:ln>
            <a:effectLst/>
            <a:extLst>
              <a:ext uri="{909E8E84-426E-40DD-AFC4-6F175D3DCCD1}">
                <a14:hiddenFill xmlns:a14="http://schemas.microsoft.com/office/drawing/2010/main">
                  <a:solidFill>
                    <a:srgbClr val="800080"/>
                  </a:solidFill>
                </a14:hiddenFill>
              </a:ext>
              <a:ext uri="{91240B29-F687-4F45-9708-019B960494DF}">
                <a14:hiddenLine xmlns:a14="http://schemas.microsoft.com/office/drawing/2010/main" w="9525">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b="1" dirty="0" smtClean="0">
                  <a:latin typeface="Garamond" pitchFamily="18" charset="0"/>
                </a:rPr>
                <a:t>Hall C</a:t>
              </a:r>
              <a:endParaRPr lang="en-US" sz="1600" b="1" dirty="0">
                <a:latin typeface="Garamond" pitchFamily="18" charset="0"/>
              </a:endParaRPr>
            </a:p>
          </p:txBody>
        </p:sp>
      </p:grpSp>
    </p:spTree>
    <p:extLst>
      <p:ext uri="{BB962C8B-B14F-4D97-AF65-F5344CB8AC3E}">
        <p14:creationId xmlns:p14="http://schemas.microsoft.com/office/powerpoint/2010/main" val="3907390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5665"/>
          </a:xfrm>
        </p:spPr>
        <p:txBody>
          <a:bodyPr>
            <a:normAutofit/>
          </a:bodyPr>
          <a:lstStyle/>
          <a:p>
            <a:pPr algn="l"/>
            <a:r>
              <a:rPr lang="en-US" sz="3200" b="1" dirty="0" smtClean="0">
                <a:latin typeface="Garamond" pitchFamily="18" charset="0"/>
                <a:cs typeface="Times New Roman" pitchFamily="18" charset="0"/>
              </a:rPr>
              <a:t>Stacked Figure-8 Rings</a:t>
            </a:r>
            <a:endParaRPr lang="ru-RU" sz="3200" b="1"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5</a:t>
            </a:fld>
            <a:endParaRPr lang="en-US" dirty="0">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pic>
        <p:nvPicPr>
          <p:cNvPr id="17" name="Picture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788" y="860425"/>
            <a:ext cx="18669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a:spLocks/>
          </p:cNvSpPr>
          <p:nvPr/>
        </p:nvSpPr>
        <p:spPr bwMode="auto">
          <a:xfrm>
            <a:off x="5800725" y="828675"/>
            <a:ext cx="33337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ct val="20000"/>
              </a:spcBef>
            </a:pPr>
            <a:r>
              <a:rPr lang="en-US" sz="1800" dirty="0">
                <a:latin typeface="Garamond" pitchFamily="18" charset="0"/>
                <a:cs typeface="Times New Roman" pitchFamily="18" charset="0"/>
              </a:rPr>
              <a:t>Interaction point locations:</a:t>
            </a:r>
          </a:p>
          <a:p>
            <a:pPr marL="285750" indent="-285750">
              <a:spcBef>
                <a:spcPct val="20000"/>
              </a:spcBef>
              <a:buFont typeface="Symbol" pitchFamily="18" charset="2"/>
              <a:buChar char="-"/>
            </a:pPr>
            <a:r>
              <a:rPr lang="en-US" sz="1800" dirty="0">
                <a:latin typeface="Garamond" pitchFamily="18" charset="0"/>
                <a:cs typeface="Times New Roman" pitchFamily="18" charset="0"/>
              </a:rPr>
              <a:t>Downstream ends of the electron straight sections to reduce synchrotron radiation </a:t>
            </a:r>
            <a:r>
              <a:rPr lang="en-US" sz="1800" dirty="0" smtClean="0">
                <a:latin typeface="Garamond" pitchFamily="18" charset="0"/>
                <a:cs typeface="Times New Roman" pitchFamily="18" charset="0"/>
              </a:rPr>
              <a:t>background</a:t>
            </a:r>
          </a:p>
          <a:p>
            <a:pPr marL="285750" indent="-285750">
              <a:spcBef>
                <a:spcPct val="20000"/>
              </a:spcBef>
              <a:buFont typeface="Symbol" pitchFamily="18" charset="2"/>
              <a:buChar char="-"/>
            </a:pPr>
            <a:r>
              <a:rPr lang="en-US" sz="1800" dirty="0" smtClean="0">
                <a:latin typeface="Garamond" pitchFamily="18" charset="0"/>
                <a:cs typeface="Times New Roman" pitchFamily="18" charset="0"/>
              </a:rPr>
              <a:t>Upstream </a:t>
            </a:r>
            <a:r>
              <a:rPr lang="en-US" sz="1800" dirty="0">
                <a:latin typeface="Garamond" pitchFamily="18" charset="0"/>
                <a:cs typeface="Times New Roman" pitchFamily="18" charset="0"/>
              </a:rPr>
              <a:t>ends of the ion straight sections to reduce residual gas scattering background</a:t>
            </a:r>
          </a:p>
        </p:txBody>
      </p:sp>
      <p:pic>
        <p:nvPicPr>
          <p:cNvPr id="19"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25500"/>
            <a:ext cx="18669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 y="857250"/>
            <a:ext cx="185102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4105275" y="4124325"/>
            <a:ext cx="885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1200" b="1" dirty="0">
                <a:latin typeface="Garamond" pitchFamily="18" charset="0"/>
                <a:cs typeface="Times New Roman" pitchFamily="18" charset="0"/>
              </a:rPr>
              <a:t>Electron Collider</a:t>
            </a:r>
          </a:p>
        </p:txBody>
      </p:sp>
      <p:grpSp>
        <p:nvGrpSpPr>
          <p:cNvPr id="22" name="Group 21"/>
          <p:cNvGrpSpPr>
            <a:grpSpLocks/>
          </p:cNvGrpSpPr>
          <p:nvPr/>
        </p:nvGrpSpPr>
        <p:grpSpPr bwMode="auto">
          <a:xfrm>
            <a:off x="2971800" y="2628900"/>
            <a:ext cx="1257300" cy="885825"/>
            <a:chOff x="2971801" y="2628901"/>
            <a:chExt cx="1257299" cy="885824"/>
          </a:xfrm>
        </p:grpSpPr>
        <p:cxnSp>
          <p:nvCxnSpPr>
            <p:cNvPr id="23" name="Straight Arrow Connector 6"/>
            <p:cNvCxnSpPr>
              <a:cxnSpLocks noChangeShapeType="1"/>
            </p:cNvCxnSpPr>
            <p:nvPr/>
          </p:nvCxnSpPr>
          <p:spPr bwMode="auto">
            <a:xfrm flipV="1">
              <a:off x="3867150" y="2628901"/>
              <a:ext cx="361950" cy="38099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8"/>
            <p:cNvCxnSpPr>
              <a:cxnSpLocks noChangeShapeType="1"/>
            </p:cNvCxnSpPr>
            <p:nvPr/>
          </p:nvCxnSpPr>
          <p:spPr bwMode="auto">
            <a:xfrm>
              <a:off x="3867150" y="3171031"/>
              <a:ext cx="361950" cy="34369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 name="TextBox 11"/>
            <p:cNvSpPr txBox="1">
              <a:spLocks noChangeArrowheads="1"/>
            </p:cNvSpPr>
            <p:nvPr/>
          </p:nvSpPr>
          <p:spPr bwMode="auto">
            <a:xfrm>
              <a:off x="2971801" y="2904479"/>
              <a:ext cx="990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1200" b="1" dirty="0">
                  <a:latin typeface="Garamond" pitchFamily="18" charset="0"/>
                </a:rPr>
                <a:t>Interaction Regions</a:t>
              </a:r>
            </a:p>
          </p:txBody>
        </p:sp>
      </p:grpSp>
      <p:grpSp>
        <p:nvGrpSpPr>
          <p:cNvPr id="26" name="Group 10"/>
          <p:cNvGrpSpPr>
            <a:grpSpLocks/>
          </p:cNvGrpSpPr>
          <p:nvPr/>
        </p:nvGrpSpPr>
        <p:grpSpPr bwMode="auto">
          <a:xfrm>
            <a:off x="4838700" y="3303588"/>
            <a:ext cx="1146175" cy="533400"/>
            <a:chOff x="4838700" y="3303848"/>
            <a:chExt cx="923925" cy="533579"/>
          </a:xfrm>
        </p:grpSpPr>
        <p:cxnSp>
          <p:nvCxnSpPr>
            <p:cNvPr id="27" name="Straight Arrow Connector 7"/>
            <p:cNvCxnSpPr>
              <a:cxnSpLocks noChangeShapeType="1"/>
            </p:cNvCxnSpPr>
            <p:nvPr/>
          </p:nvCxnSpPr>
          <p:spPr bwMode="auto">
            <a:xfrm flipH="1" flipV="1">
              <a:off x="4838700" y="3304778"/>
              <a:ext cx="314325" cy="53264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TextBox 9"/>
            <p:cNvSpPr txBox="1">
              <a:spLocks noChangeArrowheads="1"/>
            </p:cNvSpPr>
            <p:nvPr/>
          </p:nvSpPr>
          <p:spPr bwMode="auto">
            <a:xfrm>
              <a:off x="5038725" y="3303848"/>
              <a:ext cx="723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200" b="1" dirty="0">
                  <a:latin typeface="Garamond" pitchFamily="18" charset="0"/>
                </a:rPr>
                <a:t>Electron path</a:t>
              </a:r>
            </a:p>
          </p:txBody>
        </p:sp>
      </p:grpSp>
      <p:grpSp>
        <p:nvGrpSpPr>
          <p:cNvPr id="29" name="Group 16"/>
          <p:cNvGrpSpPr>
            <a:grpSpLocks/>
          </p:cNvGrpSpPr>
          <p:nvPr/>
        </p:nvGrpSpPr>
        <p:grpSpPr bwMode="auto">
          <a:xfrm>
            <a:off x="4105275" y="2028825"/>
            <a:ext cx="885825" cy="495300"/>
            <a:chOff x="4105275" y="2028825"/>
            <a:chExt cx="885825" cy="495300"/>
          </a:xfrm>
        </p:grpSpPr>
        <p:cxnSp>
          <p:nvCxnSpPr>
            <p:cNvPr id="30" name="Straight Arrow Connector 14"/>
            <p:cNvCxnSpPr>
              <a:cxnSpLocks noChangeShapeType="1"/>
            </p:cNvCxnSpPr>
            <p:nvPr/>
          </p:nvCxnSpPr>
          <p:spPr bwMode="auto">
            <a:xfrm>
              <a:off x="4105275" y="2028825"/>
              <a:ext cx="304800" cy="495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 name="TextBox 15"/>
            <p:cNvSpPr txBox="1">
              <a:spLocks noChangeArrowheads="1"/>
            </p:cNvSpPr>
            <p:nvPr/>
          </p:nvSpPr>
          <p:spPr bwMode="auto">
            <a:xfrm>
              <a:off x="4181475" y="2074069"/>
              <a:ext cx="809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200" b="1" dirty="0">
                  <a:latin typeface="Garamond" pitchFamily="18" charset="0"/>
                </a:rPr>
                <a:t>Ion path</a:t>
              </a:r>
            </a:p>
          </p:txBody>
        </p:sp>
      </p:grpSp>
      <p:sp>
        <p:nvSpPr>
          <p:cNvPr id="32" name="TextBox 31"/>
          <p:cNvSpPr txBox="1">
            <a:spLocks noChangeArrowheads="1"/>
          </p:cNvSpPr>
          <p:nvPr/>
        </p:nvSpPr>
        <p:spPr bwMode="auto">
          <a:xfrm>
            <a:off x="1000125" y="4124325"/>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1200" b="1" dirty="0">
                <a:latin typeface="Garamond" pitchFamily="18" charset="0"/>
                <a:cs typeface="Times New Roman" pitchFamily="18" charset="0"/>
              </a:rPr>
              <a:t>Large Ion Booster</a:t>
            </a:r>
          </a:p>
        </p:txBody>
      </p:sp>
      <p:sp>
        <p:nvSpPr>
          <p:cNvPr id="33" name="TextBox 32"/>
          <p:cNvSpPr txBox="1">
            <a:spLocks noChangeArrowheads="1"/>
          </p:cNvSpPr>
          <p:nvPr/>
        </p:nvSpPr>
        <p:spPr bwMode="auto">
          <a:xfrm>
            <a:off x="7143750" y="4124325"/>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r>
              <a:rPr lang="en-US" sz="1200" b="1" dirty="0">
                <a:latin typeface="Garamond" pitchFamily="18" charset="0"/>
                <a:cs typeface="Times New Roman" pitchFamily="18" charset="0"/>
              </a:rPr>
              <a:t>Ion Collider</a:t>
            </a:r>
          </a:p>
        </p:txBody>
      </p:sp>
      <p:sp>
        <p:nvSpPr>
          <p:cNvPr id="34" name="Content Placeholder 2"/>
          <p:cNvSpPr>
            <a:spLocks noGrp="1"/>
          </p:cNvSpPr>
          <p:nvPr>
            <p:ph idx="1"/>
          </p:nvPr>
        </p:nvSpPr>
        <p:spPr bwMode="auto">
          <a:xfrm>
            <a:off x="76200" y="5264025"/>
            <a:ext cx="5457825" cy="1184275"/>
          </a:xfrm>
          <a:noFill/>
          <a:ln w="38100">
            <a:solidFill>
              <a:srgbClr val="00B050"/>
            </a:solidFill>
            <a:miter lim="800000"/>
            <a:headEnd/>
            <a:tailEnd/>
          </a:ln>
        </p:spPr>
        <p:txBody>
          <a:bodyPr vert="horz" wrap="square" lIns="91440" tIns="45720" rIns="91440" bIns="45720" numCol="1" anchor="t" anchorCtr="0" compatLnSpc="1">
            <a:prstTxWarp prst="textNoShape">
              <a:avLst/>
            </a:prstTxWarp>
            <a:normAutofit/>
          </a:bodyPr>
          <a:lstStyle/>
          <a:p>
            <a:pPr marL="174625" indent="-174625" eaLnBrk="1" hangingPunct="1"/>
            <a:r>
              <a:rPr lang="en-US" sz="1400" dirty="0" smtClean="0">
                <a:solidFill>
                  <a:srgbClr val="0F0498"/>
                </a:solidFill>
                <a:latin typeface="Garamond" pitchFamily="18" charset="0"/>
                <a:cs typeface="Times New Roman" pitchFamily="18" charset="0"/>
              </a:rPr>
              <a:t>Vertical stacking for identical ring circumferences</a:t>
            </a:r>
          </a:p>
          <a:p>
            <a:pPr marL="174625" indent="-174625" eaLnBrk="1" hangingPunct="1"/>
            <a:r>
              <a:rPr lang="en-US" sz="1400" dirty="0" smtClean="0">
                <a:solidFill>
                  <a:srgbClr val="0F0498"/>
                </a:solidFill>
                <a:latin typeface="Garamond" pitchFamily="18" charset="0"/>
                <a:cs typeface="Times New Roman" pitchFamily="18" charset="0"/>
              </a:rPr>
              <a:t>Ion beams execute vertical excursion to the plane of the electron orbit for enabling a horizontal crossing, avoiding electron synchrotron radiation and emittance degradation</a:t>
            </a:r>
          </a:p>
        </p:txBody>
      </p:sp>
      <p:sp>
        <p:nvSpPr>
          <p:cNvPr id="35" name="Content Placeholder 2"/>
          <p:cNvSpPr txBox="1">
            <a:spLocks/>
          </p:cNvSpPr>
          <p:nvPr/>
        </p:nvSpPr>
        <p:spPr>
          <a:xfrm>
            <a:off x="5984875" y="5429188"/>
            <a:ext cx="3130550" cy="890587"/>
          </a:xfrm>
          <a:prstGeom prst="rect">
            <a:avLst/>
          </a:prstGeom>
          <a:noFill/>
          <a:ln w="38100">
            <a:solidFill>
              <a:srgbClr val="00B050"/>
            </a:solidFill>
          </a:ln>
        </p:spPr>
        <p:txBody>
          <a:bodyPr/>
          <a:lstStyle/>
          <a:p>
            <a:pPr marL="174625" indent="-174625">
              <a:spcBef>
                <a:spcPct val="20000"/>
              </a:spcBef>
              <a:buFontTx/>
              <a:buChar char="•"/>
              <a:defRPr/>
            </a:pPr>
            <a:r>
              <a:rPr lang="en-US" sz="1400" b="1" kern="0" dirty="0">
                <a:solidFill>
                  <a:srgbClr val="3333CC"/>
                </a:solidFill>
                <a:latin typeface="Garamond" pitchFamily="18" charset="0"/>
                <a:cs typeface="Times New Roman" pitchFamily="18" charset="0"/>
              </a:rPr>
              <a:t>Ring circumference: </a:t>
            </a:r>
            <a:r>
              <a:rPr lang="en-US" sz="1400" b="1" kern="0" dirty="0" smtClean="0">
                <a:solidFill>
                  <a:srgbClr val="3333CC"/>
                </a:solidFill>
                <a:latin typeface="Garamond" pitchFamily="18" charset="0"/>
                <a:cs typeface="Times New Roman" pitchFamily="18" charset="0"/>
              </a:rPr>
              <a:t>1400 </a:t>
            </a:r>
            <a:r>
              <a:rPr lang="en-US" sz="1400" b="1" kern="0" dirty="0">
                <a:solidFill>
                  <a:srgbClr val="3333CC"/>
                </a:solidFill>
                <a:latin typeface="Garamond" pitchFamily="18" charset="0"/>
                <a:cs typeface="Times New Roman" pitchFamily="18" charset="0"/>
              </a:rPr>
              <a:t>m</a:t>
            </a:r>
          </a:p>
          <a:p>
            <a:pPr marL="174625" indent="-174625">
              <a:spcBef>
                <a:spcPct val="20000"/>
              </a:spcBef>
              <a:buFontTx/>
              <a:buChar char="•"/>
              <a:defRPr/>
            </a:pPr>
            <a:r>
              <a:rPr lang="en-US" sz="1400" b="1" kern="0" dirty="0" smtClean="0">
                <a:solidFill>
                  <a:srgbClr val="3333CC"/>
                </a:solidFill>
                <a:latin typeface="Garamond" pitchFamily="18" charset="0"/>
                <a:cs typeface="Times New Roman" pitchFamily="18" charset="0"/>
              </a:rPr>
              <a:t>Figure-8 </a:t>
            </a:r>
            <a:r>
              <a:rPr lang="en-US" sz="1400" b="1" kern="0" dirty="0">
                <a:solidFill>
                  <a:srgbClr val="3333CC"/>
                </a:solidFill>
                <a:latin typeface="Garamond" pitchFamily="18" charset="0"/>
                <a:cs typeface="Times New Roman" pitchFamily="18" charset="0"/>
              </a:rPr>
              <a:t>crossing angle: 60 deg.</a:t>
            </a:r>
          </a:p>
        </p:txBody>
      </p:sp>
    </p:spTree>
    <p:extLst>
      <p:ext uri="{BB962C8B-B14F-4D97-AF65-F5344CB8AC3E}">
        <p14:creationId xmlns:p14="http://schemas.microsoft.com/office/powerpoint/2010/main" val="40658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1.22657E-7 L -0.33021 -0.00023 " pathEditMode="relative" rAng="0" ptsTypes="AA">
                                      <p:cBhvr>
                                        <p:cTn id="6" dur="1000" fill="hold"/>
                                        <p:tgtEl>
                                          <p:spTgt spid="19"/>
                                        </p:tgtEl>
                                        <p:attrNameLst>
                                          <p:attrName>ppt_x</p:attrName>
                                          <p:attrName>ppt_y</p:attrName>
                                        </p:attrNameLst>
                                      </p:cBhvr>
                                      <p:rCtr x="-1651000" y="-2300"/>
                                    </p:animMotion>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ntr" presetSubtype="0" fill="hold" nodeType="withEffect">
                                  <p:stCondLst>
                                    <p:cond delay="110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110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110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110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3.33333E-6 2.22222E-6 L 0.33802 -0.00023 " pathEditMode="relative" rAng="0" ptsTypes="AA">
                                      <p:cBhvr>
                                        <p:cTn id="20" dur="1000" fill="hold"/>
                                        <p:tgtEl>
                                          <p:spTgt spid="20"/>
                                        </p:tgtEl>
                                        <p:attrNameLst>
                                          <p:attrName>ppt_x</p:attrName>
                                          <p:attrName>ppt_y</p:attrName>
                                        </p:attrNameLst>
                                      </p:cBhvr>
                                      <p:rCtr x="1689200" y="-2300"/>
                                    </p:animMotion>
                                  </p:childTnLst>
                                </p:cTn>
                              </p:par>
                              <p:par>
                                <p:cTn id="21" presetID="1" presetClass="exit"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MEIC</a:t>
            </a:r>
            <a:r>
              <a:rPr lang="en-US" sz="3200" b="1" dirty="0">
                <a:latin typeface="Garamond" pitchFamily="18" charset="0"/>
                <a:cs typeface="Times New Roman" pitchFamily="18" charset="0"/>
              </a:rPr>
              <a:t> </a:t>
            </a:r>
            <a:r>
              <a:rPr lang="en-US" sz="3200" b="1" dirty="0" smtClean="0">
                <a:latin typeface="Garamond" pitchFamily="18" charset="0"/>
                <a:cs typeface="Times New Roman" pitchFamily="18" charset="0"/>
              </a:rPr>
              <a:t>Design Parameters</a:t>
            </a:r>
            <a:endParaRPr lang="ru-RU" sz="3200" b="1" dirty="0">
              <a:latin typeface="Garamond" pitchFamily="18" charset="0"/>
              <a:cs typeface="Times New Roman" pitchFamily="18" charset="0"/>
            </a:endParaRPr>
          </a:p>
        </p:txBody>
      </p:sp>
      <p:sp>
        <p:nvSpPr>
          <p:cNvPr id="8" name="Content Placeholder 2"/>
          <p:cNvSpPr>
            <a:spLocks noGrp="1"/>
          </p:cNvSpPr>
          <p:nvPr>
            <p:ph idx="1"/>
          </p:nvPr>
        </p:nvSpPr>
        <p:spPr bwMode="auto">
          <a:xfrm>
            <a:off x="377537" y="749332"/>
            <a:ext cx="8523287" cy="5621338"/>
          </a:xfrm>
          <a:prstGeom prst="rect">
            <a:avLst/>
          </a:prstGeom>
          <a:noFill/>
          <a:extLst/>
        </p:spPr>
        <p:txBody>
          <a:bodyPr>
            <a:normAutofit/>
          </a:bodyPr>
          <a:lstStyle/>
          <a:p>
            <a:pPr marL="233363" indent="-233363" eaLnBrk="1" hangingPunct="1">
              <a:spcBef>
                <a:spcPts val="25"/>
              </a:spcBef>
            </a:pPr>
            <a:r>
              <a:rPr lang="en-US" sz="1600" b="1" dirty="0" smtClean="0">
                <a:solidFill>
                  <a:srgbClr val="0000FF"/>
                </a:solidFill>
                <a:latin typeface="Garamond" pitchFamily="18" charset="0"/>
                <a:cs typeface="Times New Roman" pitchFamily="18" charset="0"/>
              </a:rPr>
              <a:t>Energy</a:t>
            </a:r>
            <a:r>
              <a:rPr lang="en-US" sz="1600" b="0" dirty="0" smtClean="0">
                <a:solidFill>
                  <a:srgbClr val="0000FF"/>
                </a:solidFill>
                <a:latin typeface="Garamond" pitchFamily="18" charset="0"/>
                <a:cs typeface="Times New Roman" pitchFamily="18" charset="0"/>
              </a:rPr>
              <a:t>    </a:t>
            </a:r>
            <a:r>
              <a:rPr lang="en-US" sz="1600" b="0" dirty="0" smtClean="0">
                <a:solidFill>
                  <a:srgbClr val="FF0000"/>
                </a:solidFill>
                <a:latin typeface="Garamond" pitchFamily="18" charset="0"/>
                <a:cs typeface="Times New Roman" pitchFamily="18" charset="0"/>
              </a:rPr>
              <a:t>(</a:t>
            </a:r>
            <a:r>
              <a:rPr lang="en-US" sz="1600" b="0" i="1" dirty="0" smtClean="0">
                <a:solidFill>
                  <a:srgbClr val="FF0000"/>
                </a:solidFill>
                <a:latin typeface="Garamond" pitchFamily="18" charset="0"/>
                <a:cs typeface="Times New Roman" pitchFamily="18" charset="0"/>
              </a:rPr>
              <a:t>bridging the gap of 12 </a:t>
            </a:r>
            <a:r>
              <a:rPr lang="en-US" sz="1600" b="0" i="1" dirty="0" err="1" smtClean="0">
                <a:solidFill>
                  <a:srgbClr val="FF0000"/>
                </a:solidFill>
                <a:latin typeface="Garamond" pitchFamily="18" charset="0"/>
                <a:cs typeface="Times New Roman" pitchFamily="18" charset="0"/>
              </a:rPr>
              <a:t>GeV</a:t>
            </a:r>
            <a:r>
              <a:rPr lang="en-US" sz="1600" b="0" i="1" dirty="0" smtClean="0">
                <a:solidFill>
                  <a:srgbClr val="FF0000"/>
                </a:solidFill>
                <a:latin typeface="Garamond" pitchFamily="18" charset="0"/>
                <a:cs typeface="Times New Roman" pitchFamily="18" charset="0"/>
              </a:rPr>
              <a:t> CEBAF </a:t>
            </a:r>
            <a:r>
              <a:rPr lang="en-US" sz="1600" i="1" dirty="0" smtClean="0">
                <a:solidFill>
                  <a:srgbClr val="FF0000"/>
                </a:solidFill>
                <a:latin typeface="Garamond" pitchFamily="18" charset="0"/>
                <a:cs typeface="Times New Roman" pitchFamily="18" charset="0"/>
              </a:rPr>
              <a:t>and</a:t>
            </a:r>
            <a:r>
              <a:rPr lang="en-US" sz="1600" b="0" i="1" dirty="0" smtClean="0">
                <a:solidFill>
                  <a:srgbClr val="FF0000"/>
                </a:solidFill>
                <a:latin typeface="Garamond" pitchFamily="18" charset="0"/>
                <a:cs typeface="Times New Roman" pitchFamily="18" charset="0"/>
              </a:rPr>
              <a:t> HERA/</a:t>
            </a:r>
            <a:r>
              <a:rPr lang="en-US" sz="1600" b="0" i="1" dirty="0" err="1" smtClean="0">
                <a:solidFill>
                  <a:srgbClr val="FF0000"/>
                </a:solidFill>
                <a:latin typeface="Garamond" pitchFamily="18" charset="0"/>
                <a:cs typeface="Times New Roman" pitchFamily="18" charset="0"/>
              </a:rPr>
              <a:t>LHeC</a:t>
            </a:r>
            <a:r>
              <a:rPr lang="en-US" sz="1600" b="0" dirty="0" smtClean="0">
                <a:solidFill>
                  <a:srgbClr val="FF0000"/>
                </a:solidFill>
                <a:latin typeface="Garamond" pitchFamily="18" charset="0"/>
                <a:cs typeface="Times New Roman" pitchFamily="18" charset="0"/>
              </a:rPr>
              <a:t>)</a:t>
            </a:r>
          </a:p>
          <a:p>
            <a:pPr marL="685800" lvl="1" indent="-228600" eaLnBrk="1" hangingPunct="1">
              <a:spcBef>
                <a:spcPts val="25"/>
              </a:spcBef>
            </a:pPr>
            <a:r>
              <a:rPr lang="en-US" sz="1600" dirty="0" smtClean="0">
                <a:solidFill>
                  <a:schemeClr val="tx1"/>
                </a:solidFill>
                <a:latin typeface="Garamond" pitchFamily="18" charset="0"/>
                <a:cs typeface="Times New Roman" pitchFamily="18" charset="0"/>
              </a:rPr>
              <a:t>Full coverage of </a:t>
            </a:r>
            <a:r>
              <a:rPr lang="en-US" sz="1600" i="1" dirty="0" smtClean="0">
                <a:solidFill>
                  <a:schemeClr val="tx1"/>
                </a:solidFill>
                <a:latin typeface="Garamond" pitchFamily="18" charset="0"/>
                <a:cs typeface="Times New Roman" pitchFamily="18" charset="0"/>
              </a:rPr>
              <a:t>s</a:t>
            </a:r>
            <a:r>
              <a:rPr lang="en-US" sz="1600" dirty="0" smtClean="0">
                <a:solidFill>
                  <a:schemeClr val="tx1"/>
                </a:solidFill>
                <a:latin typeface="Garamond" pitchFamily="18" charset="0"/>
                <a:cs typeface="Times New Roman" pitchFamily="18" charset="0"/>
              </a:rPr>
              <a:t> from a few 100 to a few 1000 GeV</a:t>
            </a:r>
            <a:r>
              <a:rPr lang="en-US" sz="1600" baseline="30000" dirty="0" smtClean="0">
                <a:solidFill>
                  <a:schemeClr val="tx1"/>
                </a:solidFill>
                <a:latin typeface="Garamond" pitchFamily="18" charset="0"/>
                <a:cs typeface="Times New Roman" pitchFamily="18" charset="0"/>
              </a:rPr>
              <a:t>2</a:t>
            </a:r>
            <a:endParaRPr lang="en-US" sz="1600" b="0" dirty="0" smtClean="0">
              <a:solidFill>
                <a:schemeClr val="tx1"/>
              </a:solidFill>
              <a:latin typeface="Garamond" pitchFamily="18" charset="0"/>
              <a:cs typeface="Times New Roman" pitchFamily="18" charset="0"/>
            </a:endParaRPr>
          </a:p>
          <a:p>
            <a:pPr marL="685800" lvl="1" indent="-228600" eaLnBrk="1" hangingPunct="1">
              <a:spcBef>
                <a:spcPts val="25"/>
              </a:spcBef>
            </a:pPr>
            <a:r>
              <a:rPr lang="en-US" sz="1600" dirty="0" smtClean="0">
                <a:solidFill>
                  <a:schemeClr val="tx1"/>
                </a:solidFill>
                <a:latin typeface="Garamond" pitchFamily="18" charset="0"/>
                <a:cs typeface="Times New Roman" pitchFamily="18" charset="0"/>
              </a:rPr>
              <a:t>Electrons 3-12 </a:t>
            </a:r>
            <a:r>
              <a:rPr lang="en-US" sz="1600" dirty="0" err="1" smtClean="0">
                <a:solidFill>
                  <a:schemeClr val="tx1"/>
                </a:solidFill>
                <a:latin typeface="Garamond" pitchFamily="18" charset="0"/>
                <a:cs typeface="Times New Roman" pitchFamily="18" charset="0"/>
              </a:rPr>
              <a:t>GeV</a:t>
            </a:r>
            <a:r>
              <a:rPr lang="en-US" sz="1600" dirty="0" smtClean="0">
                <a:solidFill>
                  <a:schemeClr val="tx1"/>
                </a:solidFill>
                <a:latin typeface="Garamond" pitchFamily="18" charset="0"/>
                <a:cs typeface="Times New Roman" pitchFamily="18" charset="0"/>
              </a:rPr>
              <a:t>,  protons 20-100 </a:t>
            </a:r>
            <a:r>
              <a:rPr lang="en-US" sz="1600" dirty="0" err="1" smtClean="0">
                <a:solidFill>
                  <a:schemeClr val="tx1"/>
                </a:solidFill>
                <a:latin typeface="Garamond" pitchFamily="18" charset="0"/>
                <a:cs typeface="Times New Roman" pitchFamily="18" charset="0"/>
              </a:rPr>
              <a:t>GeV</a:t>
            </a:r>
            <a:r>
              <a:rPr lang="en-US" sz="1600" dirty="0" smtClean="0">
                <a:solidFill>
                  <a:schemeClr val="tx1"/>
                </a:solidFill>
                <a:latin typeface="Garamond" pitchFamily="18" charset="0"/>
                <a:cs typeface="Times New Roman" pitchFamily="18" charset="0"/>
              </a:rPr>
              <a:t>,  ions 12-40 </a:t>
            </a:r>
            <a:r>
              <a:rPr lang="en-US" sz="1600" dirty="0" err="1" smtClean="0">
                <a:solidFill>
                  <a:schemeClr val="tx1"/>
                </a:solidFill>
                <a:latin typeface="Garamond" pitchFamily="18" charset="0"/>
                <a:cs typeface="Times New Roman" pitchFamily="18" charset="0"/>
              </a:rPr>
              <a:t>GeV</a:t>
            </a:r>
            <a:r>
              <a:rPr lang="en-US" sz="1600" dirty="0" smtClean="0">
                <a:solidFill>
                  <a:schemeClr val="tx1"/>
                </a:solidFill>
                <a:latin typeface="Garamond" pitchFamily="18" charset="0"/>
                <a:cs typeface="Times New Roman" pitchFamily="18" charset="0"/>
              </a:rPr>
              <a:t>/u</a:t>
            </a:r>
          </a:p>
          <a:p>
            <a:pPr marL="685800" lvl="1" indent="-228600" eaLnBrk="1" hangingPunct="1">
              <a:spcBef>
                <a:spcPts val="25"/>
              </a:spcBef>
            </a:pPr>
            <a:endParaRPr lang="en-US" sz="1600" dirty="0" smtClean="0">
              <a:solidFill>
                <a:schemeClr val="tx1"/>
              </a:solidFill>
              <a:latin typeface="Garamond" pitchFamily="18" charset="0"/>
              <a:cs typeface="Times New Roman" pitchFamily="18" charset="0"/>
            </a:endParaRPr>
          </a:p>
          <a:p>
            <a:pPr marL="233363" indent="-233363" eaLnBrk="1" hangingPunct="1">
              <a:spcBef>
                <a:spcPts val="25"/>
              </a:spcBef>
            </a:pPr>
            <a:r>
              <a:rPr lang="en-US" sz="1600" b="1" dirty="0" smtClean="0">
                <a:solidFill>
                  <a:srgbClr val="0000FF"/>
                </a:solidFill>
                <a:latin typeface="Garamond" pitchFamily="18" charset="0"/>
                <a:cs typeface="Times New Roman" pitchFamily="18" charset="0"/>
              </a:rPr>
              <a:t>Ion species</a:t>
            </a:r>
          </a:p>
          <a:p>
            <a:pPr marL="685800" lvl="1" indent="-228600" eaLnBrk="1" hangingPunct="1">
              <a:spcBef>
                <a:spcPts val="25"/>
              </a:spcBef>
            </a:pPr>
            <a:r>
              <a:rPr lang="en-US" sz="1600" dirty="0" smtClean="0">
                <a:solidFill>
                  <a:schemeClr val="tx1"/>
                </a:solidFill>
                <a:latin typeface="Garamond" pitchFamily="18" charset="0"/>
                <a:cs typeface="Times New Roman" pitchFamily="18" charset="0"/>
              </a:rPr>
              <a:t>Polarized light ions: p, d, </a:t>
            </a:r>
            <a:r>
              <a:rPr lang="en-US" sz="1600" baseline="30000" dirty="0" smtClean="0">
                <a:solidFill>
                  <a:schemeClr val="tx1"/>
                </a:solidFill>
                <a:latin typeface="Garamond" pitchFamily="18" charset="0"/>
                <a:cs typeface="Times New Roman" pitchFamily="18" charset="0"/>
              </a:rPr>
              <a:t>3</a:t>
            </a:r>
            <a:r>
              <a:rPr lang="en-US" sz="1600" dirty="0" smtClean="0">
                <a:solidFill>
                  <a:schemeClr val="tx1"/>
                </a:solidFill>
                <a:latin typeface="Garamond" pitchFamily="18" charset="0"/>
                <a:cs typeface="Times New Roman" pitchFamily="18" charset="0"/>
              </a:rPr>
              <a:t>He, and possibly Li</a:t>
            </a:r>
          </a:p>
          <a:p>
            <a:pPr marL="685800" lvl="1" indent="-228600" eaLnBrk="1" hangingPunct="1">
              <a:spcBef>
                <a:spcPts val="25"/>
              </a:spcBef>
            </a:pPr>
            <a:r>
              <a:rPr lang="en-US" sz="1600" dirty="0" smtClean="0">
                <a:solidFill>
                  <a:schemeClr val="tx1"/>
                </a:solidFill>
                <a:latin typeface="Garamond" pitchFamily="18" charset="0"/>
                <a:cs typeface="Times New Roman" pitchFamily="18" charset="0"/>
              </a:rPr>
              <a:t>Un-polarized light to heavy ions up to A above 200 (Au, </a:t>
            </a:r>
            <a:r>
              <a:rPr lang="en-US" sz="1600" dirty="0" err="1" smtClean="0">
                <a:solidFill>
                  <a:schemeClr val="tx1"/>
                </a:solidFill>
                <a:latin typeface="Garamond" pitchFamily="18" charset="0"/>
                <a:cs typeface="Times New Roman" pitchFamily="18" charset="0"/>
              </a:rPr>
              <a:t>Pb</a:t>
            </a:r>
            <a:r>
              <a:rPr lang="en-US" sz="1600" dirty="0" smtClean="0">
                <a:solidFill>
                  <a:schemeClr val="tx1"/>
                </a:solidFill>
                <a:latin typeface="Garamond" pitchFamily="18" charset="0"/>
                <a:cs typeface="Times New Roman" pitchFamily="18" charset="0"/>
              </a:rPr>
              <a:t>)</a:t>
            </a:r>
          </a:p>
          <a:p>
            <a:pPr marL="685800" lvl="1" indent="-228600" eaLnBrk="1" hangingPunct="1">
              <a:spcBef>
                <a:spcPts val="25"/>
              </a:spcBef>
            </a:pPr>
            <a:endParaRPr lang="en-US" sz="1600" dirty="0" smtClean="0">
              <a:solidFill>
                <a:schemeClr val="tx1"/>
              </a:solidFill>
              <a:latin typeface="Garamond" pitchFamily="18" charset="0"/>
              <a:cs typeface="Times New Roman" pitchFamily="18" charset="0"/>
            </a:endParaRPr>
          </a:p>
          <a:p>
            <a:pPr marL="233363" indent="-233363" eaLnBrk="1" hangingPunct="1">
              <a:spcBef>
                <a:spcPts val="25"/>
              </a:spcBef>
            </a:pPr>
            <a:r>
              <a:rPr lang="en-US" sz="1600" b="1" dirty="0" smtClean="0">
                <a:solidFill>
                  <a:srgbClr val="0000FF"/>
                </a:solidFill>
                <a:latin typeface="Garamond" pitchFamily="18" charset="0"/>
                <a:cs typeface="Times New Roman" pitchFamily="18" charset="0"/>
              </a:rPr>
              <a:t>Up to 2 detectors </a:t>
            </a:r>
          </a:p>
          <a:p>
            <a:pPr marL="685800" lvl="1" indent="-228600" eaLnBrk="1" hangingPunct="1">
              <a:spcBef>
                <a:spcPts val="25"/>
              </a:spcBef>
            </a:pPr>
            <a:r>
              <a:rPr lang="en-US" sz="1600" dirty="0">
                <a:latin typeface="Garamond" pitchFamily="18" charset="0"/>
                <a:cs typeface="Times New Roman" pitchFamily="18" charset="0"/>
              </a:rPr>
              <a:t>Two at medium energy ions: one optimized for full acceptance, another for high </a:t>
            </a:r>
            <a:r>
              <a:rPr lang="en-US" sz="1600" dirty="0" smtClean="0">
                <a:latin typeface="Garamond" pitchFamily="18" charset="0"/>
                <a:cs typeface="Times New Roman" pitchFamily="18" charset="0"/>
              </a:rPr>
              <a:t>luminosity</a:t>
            </a:r>
          </a:p>
          <a:p>
            <a:pPr marL="685800" lvl="1" indent="-228600" eaLnBrk="1" hangingPunct="1">
              <a:spcBef>
                <a:spcPts val="25"/>
              </a:spcBef>
            </a:pPr>
            <a:endParaRPr lang="en-US" sz="1600" dirty="0" smtClean="0">
              <a:solidFill>
                <a:srgbClr val="0000FF"/>
              </a:solidFill>
              <a:latin typeface="Garamond" pitchFamily="18" charset="0"/>
              <a:cs typeface="Times New Roman" pitchFamily="18" charset="0"/>
            </a:endParaRPr>
          </a:p>
          <a:p>
            <a:pPr marL="233363" indent="-233363" eaLnBrk="1" hangingPunct="1">
              <a:spcBef>
                <a:spcPts val="25"/>
              </a:spcBef>
            </a:pPr>
            <a:r>
              <a:rPr lang="en-US" sz="1600" b="1" dirty="0" smtClean="0">
                <a:solidFill>
                  <a:srgbClr val="0000FF"/>
                </a:solidFill>
                <a:latin typeface="Garamond" pitchFamily="18" charset="0"/>
                <a:cs typeface="Times New Roman" pitchFamily="18" charset="0"/>
              </a:rPr>
              <a:t>Luminosity</a:t>
            </a:r>
          </a:p>
          <a:p>
            <a:pPr marL="685800" lvl="1" indent="-228600" eaLnBrk="1" hangingPunct="1">
              <a:spcBef>
                <a:spcPts val="25"/>
              </a:spcBef>
            </a:pPr>
            <a:r>
              <a:rPr lang="en-US" sz="1600" dirty="0" smtClean="0">
                <a:solidFill>
                  <a:schemeClr val="tx1"/>
                </a:solidFill>
                <a:latin typeface="Garamond" pitchFamily="18" charset="0"/>
                <a:cs typeface="Times New Roman" pitchFamily="18" charset="0"/>
              </a:rPr>
              <a:t>Greater than 10</a:t>
            </a:r>
            <a:r>
              <a:rPr lang="en-US" sz="1600" baseline="30000" dirty="0" smtClean="0">
                <a:solidFill>
                  <a:schemeClr val="tx1"/>
                </a:solidFill>
                <a:latin typeface="Garamond" pitchFamily="18" charset="0"/>
                <a:cs typeface="Times New Roman" pitchFamily="18" charset="0"/>
              </a:rPr>
              <a:t>34</a:t>
            </a:r>
            <a:r>
              <a:rPr lang="en-US" sz="1600" dirty="0" smtClean="0">
                <a:solidFill>
                  <a:schemeClr val="tx1"/>
                </a:solidFill>
                <a:latin typeface="Garamond" pitchFamily="18" charset="0"/>
                <a:cs typeface="Times New Roman" pitchFamily="18" charset="0"/>
              </a:rPr>
              <a:t> cm</a:t>
            </a:r>
            <a:r>
              <a:rPr lang="en-US" sz="1600" baseline="30000" dirty="0" smtClean="0">
                <a:solidFill>
                  <a:schemeClr val="tx1"/>
                </a:solidFill>
                <a:latin typeface="Garamond" pitchFamily="18" charset="0"/>
                <a:cs typeface="Times New Roman" pitchFamily="18" charset="0"/>
              </a:rPr>
              <a:t>-2</a:t>
            </a:r>
            <a:r>
              <a:rPr lang="en-US" sz="1600" dirty="0" smtClean="0">
                <a:solidFill>
                  <a:schemeClr val="tx1"/>
                </a:solidFill>
                <a:latin typeface="Garamond" pitchFamily="18" charset="0"/>
                <a:cs typeface="Times New Roman" pitchFamily="18" charset="0"/>
              </a:rPr>
              <a:t>s</a:t>
            </a:r>
            <a:r>
              <a:rPr lang="en-US" sz="1600" baseline="30000" dirty="0" smtClean="0">
                <a:solidFill>
                  <a:schemeClr val="tx1"/>
                </a:solidFill>
                <a:latin typeface="Garamond" pitchFamily="18" charset="0"/>
                <a:cs typeface="Times New Roman" pitchFamily="18" charset="0"/>
              </a:rPr>
              <a:t>-1</a:t>
            </a:r>
            <a:r>
              <a:rPr lang="en-US" sz="1600" dirty="0" smtClean="0">
                <a:solidFill>
                  <a:schemeClr val="tx1"/>
                </a:solidFill>
                <a:latin typeface="Garamond" pitchFamily="18" charset="0"/>
                <a:cs typeface="Times New Roman" pitchFamily="18" charset="0"/>
              </a:rPr>
              <a:t> per interaction point</a:t>
            </a:r>
          </a:p>
          <a:p>
            <a:pPr marL="685800" lvl="1" indent="-228600" eaLnBrk="1" hangingPunct="1">
              <a:lnSpc>
                <a:spcPct val="80000"/>
              </a:lnSpc>
              <a:spcBef>
                <a:spcPts val="25"/>
              </a:spcBef>
              <a:buClr>
                <a:schemeClr val="tx1"/>
              </a:buClr>
            </a:pPr>
            <a:r>
              <a:rPr lang="en-US" sz="1600" dirty="0" smtClean="0">
                <a:solidFill>
                  <a:schemeClr val="tx1"/>
                </a:solidFill>
                <a:latin typeface="Garamond" pitchFamily="18" charset="0"/>
                <a:cs typeface="Times New Roman" pitchFamily="18" charset="0"/>
              </a:rPr>
              <a:t>Maximum luminosity should optimally be around √s=45 </a:t>
            </a:r>
            <a:r>
              <a:rPr lang="en-US" sz="1600" dirty="0" err="1" smtClean="0">
                <a:solidFill>
                  <a:schemeClr val="tx1"/>
                </a:solidFill>
                <a:latin typeface="Garamond" pitchFamily="18" charset="0"/>
                <a:cs typeface="Times New Roman" pitchFamily="18" charset="0"/>
              </a:rPr>
              <a:t>GeV</a:t>
            </a:r>
            <a:r>
              <a:rPr lang="en-US" sz="1600" dirty="0" smtClean="0">
                <a:solidFill>
                  <a:schemeClr val="tx1"/>
                </a:solidFill>
                <a:latin typeface="Garamond" pitchFamily="18" charset="0"/>
                <a:cs typeface="Times New Roman" pitchFamily="18" charset="0"/>
              </a:rPr>
              <a:t> </a:t>
            </a:r>
          </a:p>
          <a:p>
            <a:pPr marL="685800" lvl="1" indent="-228600" eaLnBrk="1" hangingPunct="1">
              <a:lnSpc>
                <a:spcPct val="80000"/>
              </a:lnSpc>
              <a:spcBef>
                <a:spcPts val="25"/>
              </a:spcBef>
              <a:buClr>
                <a:schemeClr val="tx1"/>
              </a:buClr>
            </a:pPr>
            <a:endParaRPr lang="en-US" sz="1600" dirty="0" smtClean="0">
              <a:solidFill>
                <a:schemeClr val="tx1"/>
              </a:solidFill>
              <a:latin typeface="Garamond" pitchFamily="18" charset="0"/>
              <a:cs typeface="Times New Roman" pitchFamily="18" charset="0"/>
            </a:endParaRPr>
          </a:p>
          <a:p>
            <a:pPr marL="233363" indent="-233363" eaLnBrk="1" hangingPunct="1">
              <a:spcBef>
                <a:spcPts val="25"/>
              </a:spcBef>
            </a:pPr>
            <a:r>
              <a:rPr lang="en-US" sz="1600" b="1" dirty="0" smtClean="0">
                <a:solidFill>
                  <a:srgbClr val="0000FF"/>
                </a:solidFill>
                <a:latin typeface="Garamond" pitchFamily="18" charset="0"/>
                <a:cs typeface="Times New Roman" pitchFamily="18" charset="0"/>
              </a:rPr>
              <a:t>Polarization</a:t>
            </a:r>
          </a:p>
          <a:p>
            <a:pPr marL="685800" lvl="1" indent="-228600" eaLnBrk="1" hangingPunct="1">
              <a:spcBef>
                <a:spcPts val="25"/>
              </a:spcBef>
            </a:pPr>
            <a:r>
              <a:rPr lang="en-US" sz="1600" dirty="0" smtClean="0">
                <a:solidFill>
                  <a:schemeClr val="tx1"/>
                </a:solidFill>
                <a:latin typeface="Garamond" pitchFamily="18" charset="0"/>
                <a:cs typeface="Times New Roman" pitchFamily="18" charset="0"/>
              </a:rPr>
              <a:t>At IP: longitudinal for both beams, transverse for ions only</a:t>
            </a:r>
          </a:p>
          <a:p>
            <a:pPr marL="685800" lvl="1" indent="-228600" eaLnBrk="1" hangingPunct="1">
              <a:lnSpc>
                <a:spcPct val="80000"/>
              </a:lnSpc>
              <a:spcBef>
                <a:spcPts val="25"/>
              </a:spcBef>
              <a:buClr>
                <a:schemeClr val="tx1"/>
              </a:buClr>
            </a:pPr>
            <a:r>
              <a:rPr lang="en-US" sz="1600" dirty="0" smtClean="0">
                <a:solidFill>
                  <a:schemeClr val="tx1"/>
                </a:solidFill>
                <a:latin typeface="Garamond" pitchFamily="18" charset="0"/>
                <a:cs typeface="Times New Roman" pitchFamily="18" charset="0"/>
              </a:rPr>
              <a:t>All polarizations &gt;70% desirable </a:t>
            </a:r>
          </a:p>
          <a:p>
            <a:pPr marL="233363" indent="-233363" eaLnBrk="1" hangingPunct="1">
              <a:lnSpc>
                <a:spcPct val="80000"/>
              </a:lnSpc>
              <a:spcBef>
                <a:spcPts val="25"/>
              </a:spcBef>
              <a:buClr>
                <a:schemeClr val="tx1"/>
              </a:buClr>
            </a:pPr>
            <a:endParaRPr lang="en-US" sz="1600" dirty="0" smtClean="0">
              <a:solidFill>
                <a:schemeClr val="tx1"/>
              </a:solidFill>
              <a:latin typeface="Garamond" pitchFamily="18" charset="0"/>
              <a:cs typeface="Times New Roman" pitchFamily="18" charset="0"/>
            </a:endParaRPr>
          </a:p>
          <a:p>
            <a:pPr marL="233363" indent="-233363" eaLnBrk="1" hangingPunct="1">
              <a:spcBef>
                <a:spcPts val="25"/>
              </a:spcBef>
            </a:pPr>
            <a:r>
              <a:rPr lang="en-US" sz="1600" b="1" dirty="0" smtClean="0">
                <a:solidFill>
                  <a:srgbClr val="0000FF"/>
                </a:solidFill>
                <a:latin typeface="Garamond" pitchFamily="18" charset="0"/>
                <a:cs typeface="Times New Roman" pitchFamily="18" charset="0"/>
              </a:rPr>
              <a:t>Upgradeable to higher energies and luminosity</a:t>
            </a:r>
          </a:p>
          <a:p>
            <a:pPr marL="685800" lvl="1" indent="-228600" eaLnBrk="1" hangingPunct="1">
              <a:spcBef>
                <a:spcPts val="25"/>
              </a:spcBef>
            </a:pPr>
            <a:r>
              <a:rPr lang="en-US" sz="1600" dirty="0" smtClean="0">
                <a:solidFill>
                  <a:schemeClr val="tx1"/>
                </a:solidFill>
                <a:latin typeface="Garamond" pitchFamily="18" charset="0"/>
                <a:cs typeface="Times New Roman" pitchFamily="18" charset="0"/>
              </a:rPr>
              <a:t>20 </a:t>
            </a:r>
            <a:r>
              <a:rPr lang="en-US" sz="1600" dirty="0" err="1" smtClean="0">
                <a:solidFill>
                  <a:schemeClr val="tx1"/>
                </a:solidFill>
                <a:latin typeface="Garamond" pitchFamily="18" charset="0"/>
                <a:cs typeface="Times New Roman" pitchFamily="18" charset="0"/>
              </a:rPr>
              <a:t>GeV</a:t>
            </a:r>
            <a:r>
              <a:rPr lang="en-US" sz="1600" dirty="0" smtClean="0">
                <a:solidFill>
                  <a:schemeClr val="tx1"/>
                </a:solidFill>
                <a:latin typeface="Garamond" pitchFamily="18" charset="0"/>
                <a:cs typeface="Times New Roman" pitchFamily="18" charset="0"/>
              </a:rPr>
              <a:t> electron, 250 </a:t>
            </a:r>
            <a:r>
              <a:rPr lang="en-US" sz="1600" dirty="0" err="1" smtClean="0">
                <a:solidFill>
                  <a:schemeClr val="tx1"/>
                </a:solidFill>
                <a:latin typeface="Garamond" pitchFamily="18" charset="0"/>
                <a:cs typeface="Times New Roman" pitchFamily="18" charset="0"/>
              </a:rPr>
              <a:t>GeV</a:t>
            </a:r>
            <a:r>
              <a:rPr lang="en-US" sz="1600" dirty="0" smtClean="0">
                <a:solidFill>
                  <a:schemeClr val="tx1"/>
                </a:solidFill>
                <a:latin typeface="Garamond" pitchFamily="18" charset="0"/>
                <a:cs typeface="Times New Roman" pitchFamily="18" charset="0"/>
              </a:rPr>
              <a:t> proton, and 100 </a:t>
            </a:r>
            <a:r>
              <a:rPr lang="en-US" sz="1600" dirty="0" err="1" smtClean="0">
                <a:solidFill>
                  <a:schemeClr val="tx1"/>
                </a:solidFill>
                <a:latin typeface="Garamond" pitchFamily="18" charset="0"/>
                <a:cs typeface="Times New Roman" pitchFamily="18" charset="0"/>
              </a:rPr>
              <a:t>GeV</a:t>
            </a:r>
            <a:r>
              <a:rPr lang="en-US" sz="1600" dirty="0" smtClean="0">
                <a:solidFill>
                  <a:schemeClr val="tx1"/>
                </a:solidFill>
                <a:latin typeface="Garamond" pitchFamily="18" charset="0"/>
                <a:cs typeface="Times New Roman" pitchFamily="18" charset="0"/>
              </a:rPr>
              <a:t>/u ion</a:t>
            </a: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6</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l="31570" t="15289" r="31157" b="4961"/>
          <a:stretch/>
        </p:blipFill>
        <p:spPr>
          <a:xfrm rot="1086051">
            <a:off x="6275846" y="3554848"/>
            <a:ext cx="2307502" cy="2982876"/>
          </a:xfrm>
          <a:prstGeom prst="rect">
            <a:avLst/>
          </a:prstGeom>
          <a:noFill/>
          <a:ln>
            <a:noFill/>
          </a:ln>
          <a:effectLst>
            <a:outerShdw blurRad="292100" dist="139700" dir="2700000" algn="tl" rotWithShape="0">
              <a:srgbClr val="333333">
                <a:alpha val="65000"/>
              </a:srgbClr>
            </a:outerShdw>
          </a:effectLst>
        </p:spPr>
      </p:pic>
      <p:sp>
        <p:nvSpPr>
          <p:cNvPr id="11" name="Rectangle 10"/>
          <p:cNvSpPr/>
          <p:nvPr/>
        </p:nvSpPr>
        <p:spPr bwMode="auto">
          <a:xfrm>
            <a:off x="5320023" y="5084123"/>
            <a:ext cx="3792806" cy="682832"/>
          </a:xfrm>
          <a:prstGeom prst="rect">
            <a:avLst/>
          </a:prstGeom>
          <a:noFill/>
          <a:ln w="9525" cap="flat" cmpd="sng" algn="ctr">
            <a:solidFill>
              <a:schemeClr val="tx1"/>
            </a:solidFill>
            <a:prstDash val="solid"/>
            <a:round/>
            <a:headEnd type="none" w="med" len="med"/>
            <a:tailEnd type="none" w="med" len="med"/>
          </a:ln>
          <a:effectLst/>
          <a:scene3d>
            <a:camera prst="orthographicFront">
              <a:rot lat="0" lon="0" rev="150000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3600" b="1" dirty="0" smtClean="0">
                <a:solidFill>
                  <a:srgbClr val="10A073"/>
                </a:solidFill>
                <a:latin typeface="Arial Rounded MT Bold" pitchFamily="34" charset="0"/>
              </a:rPr>
              <a:t>arXiv:1209.0757</a:t>
            </a:r>
            <a:endParaRPr kumimoji="0" lang="en-US" sz="3600" b="1" i="0" u="none" strike="noStrike" cap="none" normalizeH="0" baseline="0" dirty="0" smtClean="0">
              <a:ln>
                <a:noFill/>
              </a:ln>
              <a:solidFill>
                <a:srgbClr val="0000CC"/>
              </a:solidFill>
              <a:effectLst/>
              <a:latin typeface="Arial Rounded MT Bold" pitchFamily="34" charset="0"/>
            </a:endParaRPr>
          </a:p>
        </p:txBody>
      </p:sp>
    </p:spTree>
    <p:extLst>
      <p:ext uri="{BB962C8B-B14F-4D97-AF65-F5344CB8AC3E}">
        <p14:creationId xmlns:p14="http://schemas.microsoft.com/office/powerpoint/2010/main" val="1635395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323244" cy="725665"/>
          </a:xfrm>
        </p:spPr>
        <p:txBody>
          <a:bodyPr>
            <a:normAutofit/>
          </a:bodyPr>
          <a:lstStyle/>
          <a:p>
            <a:pPr algn="l"/>
            <a:r>
              <a:rPr lang="en-US" sz="3200" b="1" dirty="0" smtClean="0">
                <a:latin typeface="Garamond" pitchFamily="18" charset="0"/>
                <a:cs typeface="Times New Roman" pitchFamily="18" charset="0"/>
              </a:rPr>
              <a:t>MEIC Electron Polarization</a:t>
            </a:r>
            <a:endParaRPr lang="ru-RU" sz="3200" b="1" dirty="0">
              <a:latin typeface="Garamond" pitchFamily="18" charset="0"/>
              <a:cs typeface="Times New Roman" pitchFamily="18" charset="0"/>
            </a:endParaRPr>
          </a:p>
        </p:txBody>
      </p:sp>
      <p:sp>
        <p:nvSpPr>
          <p:cNvPr id="8" name="Content Placeholder 2"/>
          <p:cNvSpPr>
            <a:spLocks noGrp="1"/>
          </p:cNvSpPr>
          <p:nvPr>
            <p:ph idx="1"/>
          </p:nvPr>
        </p:nvSpPr>
        <p:spPr>
          <a:xfrm>
            <a:off x="372135" y="742770"/>
            <a:ext cx="8408307" cy="3839864"/>
          </a:xfrm>
        </p:spPr>
        <p:txBody>
          <a:bodyPr>
            <a:normAutofit/>
          </a:bodyPr>
          <a:lstStyle/>
          <a:p>
            <a:pPr marL="237744" indent="-237744">
              <a:lnSpc>
                <a:spcPct val="110000"/>
              </a:lnSpc>
              <a:spcBef>
                <a:spcPts val="25"/>
              </a:spcBef>
              <a:buSzPct val="70000"/>
              <a:buFontTx/>
              <a:buBlip>
                <a:blip r:embed="rId3"/>
              </a:buBlip>
            </a:pPr>
            <a:r>
              <a:rPr lang="en-US" sz="1600" dirty="0">
                <a:latin typeface="Garamond" pitchFamily="18" charset="0"/>
                <a:cs typeface="Times New Roman" pitchFamily="18" charset="0"/>
              </a:rPr>
              <a:t>Requirements:</a:t>
            </a:r>
          </a:p>
          <a:p>
            <a:pPr lvl="1">
              <a:buSzPct val="70000"/>
              <a:buFont typeface="Arial" pitchFamily="34" charset="0"/>
              <a:buChar char="•"/>
            </a:pPr>
            <a:r>
              <a:rPr lang="en-US" sz="1600" dirty="0">
                <a:latin typeface="Garamond" pitchFamily="18" charset="0"/>
                <a:cs typeface="Times New Roman" pitchFamily="18" charset="0"/>
              </a:rPr>
              <a:t>polarization of 70% or </a:t>
            </a:r>
            <a:r>
              <a:rPr lang="en-US" sz="1600" dirty="0" smtClean="0">
                <a:latin typeface="Garamond" pitchFamily="18" charset="0"/>
                <a:cs typeface="Times New Roman" pitchFamily="18" charset="0"/>
              </a:rPr>
              <a:t>above</a:t>
            </a:r>
            <a:endParaRPr lang="en-US" sz="1600" dirty="0">
              <a:latin typeface="Garamond" pitchFamily="18" charset="0"/>
              <a:cs typeface="Times New Roman" pitchFamily="18" charset="0"/>
            </a:endParaRPr>
          </a:p>
          <a:p>
            <a:pPr>
              <a:buSzPct val="70000"/>
              <a:buFontTx/>
              <a:buBlip>
                <a:blip r:embed="rId3"/>
              </a:buBlip>
            </a:pPr>
            <a:endParaRPr lang="en-US" sz="1600" dirty="0" smtClean="0">
              <a:latin typeface="Garamond" pitchFamily="18" charset="0"/>
              <a:cs typeface="Times New Roman" pitchFamily="18" charset="0"/>
            </a:endParaRPr>
          </a:p>
          <a:p>
            <a:pPr marL="237744" indent="-237744">
              <a:lnSpc>
                <a:spcPct val="110000"/>
              </a:lnSpc>
              <a:spcBef>
                <a:spcPts val="25"/>
              </a:spcBef>
              <a:buSzPct val="70000"/>
              <a:buFontTx/>
              <a:buBlip>
                <a:blip r:embed="rId3"/>
              </a:buBlip>
            </a:pPr>
            <a:r>
              <a:rPr lang="en-US" sz="1600" dirty="0" smtClean="0">
                <a:latin typeface="Garamond" pitchFamily="18" charset="0"/>
                <a:cs typeface="Times New Roman" pitchFamily="18" charset="0"/>
              </a:rPr>
              <a:t>Strategies:</a:t>
            </a:r>
            <a:endParaRPr lang="en-US" sz="1600" dirty="0">
              <a:latin typeface="Garamond" pitchFamily="18" charset="0"/>
              <a:cs typeface="Times New Roman" pitchFamily="18" charset="0"/>
            </a:endParaRPr>
          </a:p>
          <a:p>
            <a:pPr lvl="1" algn="just">
              <a:buSzPct val="70000"/>
              <a:buFont typeface="Arial" pitchFamily="34" charset="0"/>
              <a:buChar char="•"/>
            </a:pPr>
            <a:r>
              <a:rPr lang="en-US" sz="1600" dirty="0" smtClean="0">
                <a:latin typeface="Garamond" pitchFamily="18" charset="0"/>
                <a:cs typeface="Times New Roman" pitchFamily="18" charset="0"/>
              </a:rPr>
              <a:t>highly longitudinally </a:t>
            </a:r>
            <a:r>
              <a:rPr lang="en-US" sz="1600" dirty="0">
                <a:latin typeface="Garamond" pitchFamily="18" charset="0"/>
                <a:cs typeface="Times New Roman" pitchFamily="18" charset="0"/>
              </a:rPr>
              <a:t>polarized </a:t>
            </a:r>
            <a:r>
              <a:rPr lang="en-US" sz="1600" dirty="0" smtClean="0">
                <a:latin typeface="Garamond" pitchFamily="18" charset="0"/>
                <a:cs typeface="Times New Roman" pitchFamily="18" charset="0"/>
              </a:rPr>
              <a:t>electron beams are injected from the CEBAF (~15s)</a:t>
            </a:r>
          </a:p>
          <a:p>
            <a:pPr lvl="1" algn="just">
              <a:buSzPct val="70000"/>
              <a:buFont typeface="Arial" pitchFamily="34" charset="0"/>
              <a:buChar char="•"/>
            </a:pPr>
            <a:r>
              <a:rPr lang="en-US" sz="1600" dirty="0" smtClean="0">
                <a:latin typeface="Garamond" pitchFamily="18" charset="0"/>
                <a:cs typeface="Times New Roman" pitchFamily="18" charset="0"/>
              </a:rPr>
              <a:t>polarization is designed to be vertical in the arc to avoid spin diffusion and longitudinal at collision points using spin rotators</a:t>
            </a:r>
          </a:p>
          <a:p>
            <a:pPr lvl="1" algn="just">
              <a:buSzPct val="70000"/>
              <a:buFont typeface="Arial" pitchFamily="34" charset="0"/>
              <a:buChar char="•"/>
            </a:pPr>
            <a:r>
              <a:rPr lang="en-US" sz="1600" dirty="0">
                <a:latin typeface="Garamond" pitchFamily="18" charset="0"/>
                <a:cs typeface="Times New Roman" pitchFamily="18" charset="0"/>
              </a:rPr>
              <a:t>new developed universal spin rotator rotates polarization in the whole energy range (3-12GeV)</a:t>
            </a:r>
          </a:p>
          <a:p>
            <a:pPr lvl="1" algn="just">
              <a:buSzPct val="70000"/>
              <a:buFont typeface="Arial" pitchFamily="34" charset="0"/>
              <a:buChar char="•"/>
            </a:pPr>
            <a:r>
              <a:rPr lang="en-US" sz="1600" dirty="0" smtClean="0">
                <a:latin typeface="Garamond" pitchFamily="18" charset="0"/>
                <a:cs typeface="Times New Roman" pitchFamily="18" charset="0"/>
              </a:rPr>
              <a:t>desired </a:t>
            </a:r>
            <a:r>
              <a:rPr lang="en-US" sz="1600" dirty="0">
                <a:latin typeface="Garamond" pitchFamily="18" charset="0"/>
                <a:cs typeface="Times New Roman" pitchFamily="18" charset="0"/>
              </a:rPr>
              <a:t>spin flipping can be implemented by changing the polarization of the photo-injector driver laser at required </a:t>
            </a:r>
            <a:r>
              <a:rPr lang="en-US" sz="1600" dirty="0" smtClean="0">
                <a:latin typeface="Garamond" pitchFamily="18" charset="0"/>
                <a:cs typeface="Times New Roman" pitchFamily="18" charset="0"/>
              </a:rPr>
              <a:t>frequencies</a:t>
            </a:r>
          </a:p>
          <a:p>
            <a:pPr lvl="1" algn="just">
              <a:buSzPct val="70000"/>
              <a:buFont typeface="Arial" pitchFamily="34" charset="0"/>
              <a:buChar char="•"/>
            </a:pPr>
            <a:r>
              <a:rPr lang="en-US" sz="1600" dirty="0">
                <a:latin typeface="Garamond" pitchFamily="18" charset="0"/>
                <a:cs typeface="Times New Roman" pitchFamily="18" charset="0"/>
              </a:rPr>
              <a:t>rapid and high precision Mott and Compton </a:t>
            </a:r>
            <a:r>
              <a:rPr lang="en-US" sz="1600" dirty="0" err="1">
                <a:latin typeface="Garamond" pitchFamily="18" charset="0"/>
                <a:cs typeface="Times New Roman" pitchFamily="18" charset="0"/>
              </a:rPr>
              <a:t>polarimeters</a:t>
            </a:r>
            <a:r>
              <a:rPr lang="en-US" sz="1600" dirty="0">
                <a:latin typeface="Garamond" pitchFamily="18" charset="0"/>
                <a:cs typeface="Times New Roman" pitchFamily="18" charset="0"/>
              </a:rPr>
              <a:t> can be used to measure the electron polarization at different stages</a:t>
            </a:r>
            <a:endParaRPr lang="en-US" sz="1600" i="1" dirty="0">
              <a:latin typeface="Garamond" pitchFamily="18" charset="0"/>
              <a:cs typeface="Times New Roman" pitchFamily="18" charset="0"/>
            </a:endParaRPr>
          </a:p>
          <a:p>
            <a:pPr lvl="1" algn="just">
              <a:buSzPct val="70000"/>
              <a:buFont typeface="Arial" pitchFamily="34" charset="0"/>
              <a:buChar char="•"/>
            </a:pPr>
            <a:r>
              <a:rPr lang="en-US" sz="1600" dirty="0" smtClean="0">
                <a:latin typeface="Garamond" pitchFamily="18" charset="0"/>
                <a:cs typeface="Times New Roman" pitchFamily="18" charset="0"/>
              </a:rPr>
              <a:t>figure 8 shape facilitates stabilizing the polarization by using small fields</a:t>
            </a:r>
            <a:endParaRPr lang="en-US" sz="1600" dirty="0">
              <a:latin typeface="Garamond" pitchFamily="18" charset="0"/>
              <a:cs typeface="Times New Roman" pitchFamily="18" charset="0"/>
            </a:endParaRPr>
          </a:p>
        </p:txBody>
      </p:sp>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7</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311" y="4950755"/>
            <a:ext cx="2958288" cy="143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3870260" y="1019205"/>
            <a:ext cx="3550257" cy="4906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a:buSzPct val="70000"/>
              <a:buFont typeface="Arial" pitchFamily="34" charset="0"/>
              <a:buChar char="•"/>
            </a:pPr>
            <a:r>
              <a:rPr lang="en-US" sz="1600" dirty="0" smtClean="0">
                <a:latin typeface="Garamond" pitchFamily="18" charset="0"/>
                <a:cs typeface="Times New Roman" pitchFamily="18" charset="0"/>
              </a:rPr>
              <a:t>longitudinal polarization at IPs</a:t>
            </a:r>
          </a:p>
        </p:txBody>
      </p:sp>
      <p:sp>
        <p:nvSpPr>
          <p:cNvPr id="11" name="Content Placeholder 2"/>
          <p:cNvSpPr txBox="1">
            <a:spLocks/>
          </p:cNvSpPr>
          <p:nvPr/>
        </p:nvSpPr>
        <p:spPr>
          <a:xfrm>
            <a:off x="6919543" y="1013390"/>
            <a:ext cx="1533315" cy="4906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a:buSzPct val="70000"/>
              <a:buFont typeface="Arial" pitchFamily="34" charset="0"/>
              <a:buChar char="•"/>
            </a:pPr>
            <a:r>
              <a:rPr lang="en-US" sz="1600" dirty="0" smtClean="0">
                <a:latin typeface="Garamond" pitchFamily="18" charset="0"/>
                <a:cs typeface="Times New Roman" pitchFamily="18" charset="0"/>
              </a:rPr>
              <a:t>spin flipping</a:t>
            </a:r>
          </a:p>
        </p:txBody>
      </p:sp>
      <p:grpSp>
        <p:nvGrpSpPr>
          <p:cNvPr id="12" name="Group 11"/>
          <p:cNvGrpSpPr/>
          <p:nvPr/>
        </p:nvGrpSpPr>
        <p:grpSpPr>
          <a:xfrm>
            <a:off x="3918149" y="5447493"/>
            <a:ext cx="5029199" cy="934287"/>
            <a:chOff x="2027091" y="3033801"/>
            <a:chExt cx="5674969" cy="970688"/>
          </a:xfrm>
        </p:grpSpPr>
        <p:grpSp>
          <p:nvGrpSpPr>
            <p:cNvPr id="13" name="Group 12"/>
            <p:cNvGrpSpPr/>
            <p:nvPr/>
          </p:nvGrpSpPr>
          <p:grpSpPr>
            <a:xfrm>
              <a:off x="2027091" y="3033801"/>
              <a:ext cx="5674969" cy="297730"/>
              <a:chOff x="2027091" y="3033801"/>
              <a:chExt cx="5674969" cy="297730"/>
            </a:xfrm>
          </p:grpSpPr>
          <p:cxnSp>
            <p:nvCxnSpPr>
              <p:cNvPr id="22" name="Straight Connector 21"/>
              <p:cNvCxnSpPr/>
              <p:nvPr/>
            </p:nvCxnSpPr>
            <p:spPr>
              <a:xfrm>
                <a:off x="2027091" y="3189767"/>
                <a:ext cx="567496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105055" y="3083443"/>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565991" y="3074473"/>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044476" y="3074473"/>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22961" y="3074473"/>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973084" y="3081761"/>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440937" y="3081761"/>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947783" y="3076348"/>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5397907" y="3081761"/>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855126" y="3081761"/>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361972" y="3076348"/>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6812096" y="3081761"/>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7269316" y="3081761"/>
                <a:ext cx="361507" cy="202018"/>
              </a:xfrm>
              <a:prstGeom prst="ellipse">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066295" y="3040896"/>
                <a:ext cx="1371600" cy="290635"/>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473389" y="3033801"/>
                <a:ext cx="1371600" cy="290635"/>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4887578" y="3033801"/>
                <a:ext cx="1371600" cy="290635"/>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301767" y="3033801"/>
                <a:ext cx="1371600" cy="290635"/>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a:off x="2517472" y="3532496"/>
              <a:ext cx="476740" cy="0"/>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345292" y="3558128"/>
              <a:ext cx="476740" cy="0"/>
            </a:xfrm>
            <a:prstGeom prst="straightConnector1">
              <a:avLst/>
            </a:pr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735324" y="3536035"/>
              <a:ext cx="476740" cy="0"/>
            </a:xfrm>
            <a:prstGeom prst="straightConnector1">
              <a:avLst/>
            </a:prstGeom>
            <a:ln>
              <a:solidFill>
                <a:srgbClr val="FF0000"/>
              </a:solidFill>
              <a:tailEnd type="stealth" w="lg" len="lg"/>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599428" y="3561667"/>
              <a:ext cx="476740" cy="0"/>
            </a:xfrm>
            <a:prstGeom prst="straightConnector1">
              <a:avLst/>
            </a:prstGeom>
            <a:ln>
              <a:solidFill>
                <a:srgbClr val="FF0000"/>
              </a:solidFill>
              <a:tailEnd type="stealth" w="lg" len="lg"/>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sp>
          <p:nvSpPr>
            <p:cNvPr id="18" name="Content Placeholder 2"/>
            <p:cNvSpPr txBox="1">
              <a:spLocks/>
            </p:cNvSpPr>
            <p:nvPr/>
          </p:nvSpPr>
          <p:spPr>
            <a:xfrm>
              <a:off x="3885571" y="3664811"/>
              <a:ext cx="570677" cy="3204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SzPct val="70000"/>
                <a:buNone/>
              </a:pPr>
              <a:r>
                <a:rPr lang="en-US" sz="1200" dirty="0" smtClean="0">
                  <a:latin typeface="Garamond" pitchFamily="18" charset="0"/>
                  <a:cs typeface="Times New Roman" pitchFamily="18" charset="0"/>
                </a:rPr>
                <a:t>spin</a:t>
              </a:r>
            </a:p>
          </p:txBody>
        </p:sp>
        <p:sp>
          <p:nvSpPr>
            <p:cNvPr id="19" name="Content Placeholder 2"/>
            <p:cNvSpPr txBox="1">
              <a:spLocks/>
            </p:cNvSpPr>
            <p:nvPr/>
          </p:nvSpPr>
          <p:spPr>
            <a:xfrm>
              <a:off x="2482501" y="3660012"/>
              <a:ext cx="570677" cy="3311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SzPct val="70000"/>
                <a:buNone/>
              </a:pPr>
              <a:r>
                <a:rPr lang="en-US" sz="1200" dirty="0" smtClean="0">
                  <a:latin typeface="Garamond" pitchFamily="18" charset="0"/>
                  <a:cs typeface="Times New Roman" pitchFamily="18" charset="0"/>
                </a:rPr>
                <a:t>spin</a:t>
              </a:r>
            </a:p>
          </p:txBody>
        </p:sp>
        <p:sp>
          <p:nvSpPr>
            <p:cNvPr id="20" name="Content Placeholder 2"/>
            <p:cNvSpPr txBox="1">
              <a:spLocks/>
            </p:cNvSpPr>
            <p:nvPr/>
          </p:nvSpPr>
          <p:spPr>
            <a:xfrm>
              <a:off x="5290370" y="3672317"/>
              <a:ext cx="570677" cy="3240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SzPct val="70000"/>
                <a:buNone/>
              </a:pPr>
              <a:r>
                <a:rPr lang="en-US" sz="1200" dirty="0" smtClean="0">
                  <a:latin typeface="Garamond" pitchFamily="18" charset="0"/>
                  <a:cs typeface="Times New Roman" pitchFamily="18" charset="0"/>
                </a:rPr>
                <a:t>spin</a:t>
              </a:r>
            </a:p>
          </p:txBody>
        </p:sp>
        <p:sp>
          <p:nvSpPr>
            <p:cNvPr id="21" name="Content Placeholder 2"/>
            <p:cNvSpPr txBox="1">
              <a:spLocks/>
            </p:cNvSpPr>
            <p:nvPr/>
          </p:nvSpPr>
          <p:spPr>
            <a:xfrm>
              <a:off x="6760791" y="3682472"/>
              <a:ext cx="570677" cy="3220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SzPct val="70000"/>
                <a:buNone/>
              </a:pPr>
              <a:r>
                <a:rPr lang="en-US" sz="1200" dirty="0" smtClean="0">
                  <a:latin typeface="Garamond" pitchFamily="18" charset="0"/>
                  <a:cs typeface="Times New Roman" pitchFamily="18" charset="0"/>
                </a:rPr>
                <a:t>spin</a:t>
              </a:r>
            </a:p>
          </p:txBody>
        </p:sp>
      </p:grpSp>
      <p:sp>
        <p:nvSpPr>
          <p:cNvPr id="39" name="Content Placeholder 2"/>
          <p:cNvSpPr txBox="1">
            <a:spLocks/>
          </p:cNvSpPr>
          <p:nvPr/>
        </p:nvSpPr>
        <p:spPr>
          <a:xfrm>
            <a:off x="4615002" y="4646432"/>
            <a:ext cx="3555424" cy="308478"/>
          </a:xfrm>
          <a:prstGeom prst="rect">
            <a:avLst/>
          </a:prstGeom>
          <a:solidFill>
            <a:srgbClr val="FFFFCC"/>
          </a:solid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SzPct val="70000"/>
              <a:buNone/>
            </a:pPr>
            <a:r>
              <a:rPr lang="en-US" sz="1200" b="1" dirty="0" smtClean="0">
                <a:latin typeface="Garamond" pitchFamily="18" charset="0"/>
                <a:cs typeface="Times New Roman" pitchFamily="18" charset="0"/>
              </a:rPr>
              <a:t>Alternating polarization of electron beam bunches </a:t>
            </a:r>
          </a:p>
        </p:txBody>
      </p:sp>
      <p:sp>
        <p:nvSpPr>
          <p:cNvPr id="40" name="Content Placeholder 2"/>
          <p:cNvSpPr txBox="1">
            <a:spLocks/>
          </p:cNvSpPr>
          <p:nvPr/>
        </p:nvSpPr>
        <p:spPr>
          <a:xfrm>
            <a:off x="737494" y="4649970"/>
            <a:ext cx="2675565" cy="308478"/>
          </a:xfrm>
          <a:prstGeom prst="rect">
            <a:avLst/>
          </a:prstGeom>
          <a:solidFill>
            <a:srgbClr val="FFFFCC"/>
          </a:solid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SzPct val="70000"/>
              <a:buNone/>
            </a:pPr>
            <a:r>
              <a:rPr lang="en-US" sz="1200" b="1" dirty="0" smtClean="0">
                <a:latin typeface="Garamond" pitchFamily="18" charset="0"/>
                <a:cs typeface="Times New Roman" pitchFamily="18" charset="0"/>
              </a:rPr>
              <a:t>Illustration of polarization orientation </a:t>
            </a:r>
          </a:p>
        </p:txBody>
      </p:sp>
    </p:spTree>
    <p:extLst>
      <p:ext uri="{BB962C8B-B14F-4D97-AF65-F5344CB8AC3E}">
        <p14:creationId xmlns:p14="http://schemas.microsoft.com/office/powerpoint/2010/main" val="1773316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579923" cy="725665"/>
          </a:xfrm>
        </p:spPr>
        <p:txBody>
          <a:bodyPr>
            <a:normAutofit/>
          </a:bodyPr>
          <a:lstStyle/>
          <a:p>
            <a:pPr algn="l"/>
            <a:r>
              <a:rPr lang="en-US" sz="3200" b="1" dirty="0" smtClean="0">
                <a:latin typeface="Garamond" pitchFamily="18" charset="0"/>
                <a:cs typeface="Times New Roman" pitchFamily="18" charset="0"/>
              </a:rPr>
              <a:t>Electron Spin And Polarization Equations</a:t>
            </a:r>
            <a:endParaRPr lang="ru-RU" sz="3200" b="1" dirty="0">
              <a:latin typeface="Garamond"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1503" y="752887"/>
                <a:ext cx="8229600" cy="5604798"/>
              </a:xfrm>
            </p:spPr>
            <p:txBody>
              <a:bodyPr>
                <a:normAutofit fontScale="92500" lnSpcReduction="10000"/>
              </a:bodyPr>
              <a:lstStyle/>
              <a:p>
                <a:pPr marL="237744" indent="-237744">
                  <a:lnSpc>
                    <a:spcPct val="110000"/>
                  </a:lnSpc>
                  <a:spcBef>
                    <a:spcPts val="25"/>
                  </a:spcBef>
                  <a:buSzPct val="70000"/>
                  <a:buFontTx/>
                  <a:buBlip>
                    <a:blip r:embed="rId3"/>
                  </a:buBlip>
                </a:pPr>
                <a:r>
                  <a:rPr lang="en-US" sz="1700" dirty="0" smtClean="0">
                    <a:latin typeface="Garamond" pitchFamily="18" charset="0"/>
                    <a:cs typeface="Times New Roman" pitchFamily="18" charset="0"/>
                  </a:rPr>
                  <a:t>Thomas-</a:t>
                </a:r>
                <a:r>
                  <a:rPr lang="en-US" sz="1700" dirty="0" err="1" smtClean="0">
                    <a:latin typeface="Garamond" pitchFamily="18" charset="0"/>
                    <a:cs typeface="Times New Roman" pitchFamily="18" charset="0"/>
                  </a:rPr>
                  <a:t>Bargmann</a:t>
                </a:r>
                <a:r>
                  <a:rPr lang="en-US" sz="1700" dirty="0" smtClean="0">
                    <a:latin typeface="Garamond" pitchFamily="18" charset="0"/>
                    <a:cs typeface="Times New Roman" pitchFamily="18" charset="0"/>
                  </a:rPr>
                  <a:t>-Michel-</a:t>
                </a:r>
                <a:r>
                  <a:rPr lang="en-US" sz="1700" dirty="0" err="1" smtClean="0">
                    <a:latin typeface="Garamond" pitchFamily="18" charset="0"/>
                    <a:cs typeface="Times New Roman" pitchFamily="18" charset="0"/>
                  </a:rPr>
                  <a:t>Telegdi</a:t>
                </a:r>
                <a:r>
                  <a:rPr lang="en-US" sz="1700" dirty="0" smtClean="0">
                    <a:latin typeface="Garamond" pitchFamily="18" charset="0"/>
                    <a:cs typeface="Times New Roman" pitchFamily="18" charset="0"/>
                  </a:rPr>
                  <a:t> (Thomas-BMT) equation 	</a:t>
                </a:r>
                <a:r>
                  <a:rPr lang="en-US" sz="1600" dirty="0" smtClean="0">
                    <a:latin typeface="Garamond" pitchFamily="18" charset="0"/>
                    <a:cs typeface="Times New Roman" pitchFamily="18" charset="0"/>
                  </a:rPr>
                  <a:t>						</a:t>
                </a:r>
              </a:p>
              <a:p>
                <a:pPr marL="0" indent="0">
                  <a:lnSpc>
                    <a:spcPct val="110000"/>
                  </a:lnSpc>
                  <a:spcBef>
                    <a:spcPts val="25"/>
                  </a:spcBef>
                  <a:buSzPct val="70000"/>
                  <a:buNone/>
                </a:pPr>
                <a14:m>
                  <m:oMathPara xmlns:m="http://schemas.openxmlformats.org/officeDocument/2006/math">
                    <m:oMathParaPr>
                      <m:jc m:val="centerGroup"/>
                    </m:oMathParaPr>
                    <m:oMath xmlns:m="http://schemas.openxmlformats.org/officeDocument/2006/math">
                      <m:f>
                        <m:fPr>
                          <m:ctrlPr>
                            <a:rPr lang="en-US" sz="1500" i="1">
                              <a:latin typeface="Cambria Math"/>
                              <a:cs typeface="Times New Roman" pitchFamily="18" charset="0"/>
                            </a:rPr>
                          </m:ctrlPr>
                        </m:fPr>
                        <m:num>
                          <m:r>
                            <a:rPr lang="en-US" sz="1500" i="1">
                              <a:latin typeface="Cambria Math"/>
                              <a:cs typeface="Times New Roman" pitchFamily="18" charset="0"/>
                            </a:rPr>
                            <m:t>𝑑</m:t>
                          </m:r>
                          <m:acc>
                            <m:accPr>
                              <m:chr m:val="⃗"/>
                              <m:ctrlPr>
                                <a:rPr lang="en-US" sz="1500" i="1">
                                  <a:latin typeface="Cambria Math"/>
                                  <a:cs typeface="Times New Roman" pitchFamily="18" charset="0"/>
                                </a:rPr>
                              </m:ctrlPr>
                            </m:accPr>
                            <m:e>
                              <m:r>
                                <a:rPr lang="en-US" sz="1500" b="0" i="1" smtClean="0">
                                  <a:latin typeface="Cambria Math"/>
                                  <a:cs typeface="Times New Roman" pitchFamily="18" charset="0"/>
                                </a:rPr>
                                <m:t>𝑆</m:t>
                              </m:r>
                            </m:e>
                          </m:acc>
                        </m:num>
                        <m:den>
                          <m:r>
                            <a:rPr lang="en-US" sz="1500" i="1">
                              <a:latin typeface="Cambria Math"/>
                              <a:cs typeface="Times New Roman" pitchFamily="18" charset="0"/>
                            </a:rPr>
                            <m:t>𝑑𝑡</m:t>
                          </m:r>
                        </m:den>
                      </m:f>
                      <m:r>
                        <a:rPr lang="en-US" sz="1500" i="1">
                          <a:latin typeface="Cambria Math"/>
                          <a:cs typeface="Times New Roman" pitchFamily="18" charset="0"/>
                        </a:rPr>
                        <m:t>=−</m:t>
                      </m:r>
                      <m:f>
                        <m:fPr>
                          <m:ctrlPr>
                            <a:rPr lang="en-US" sz="1500" i="1">
                              <a:latin typeface="Cambria Math"/>
                              <a:cs typeface="Times New Roman" pitchFamily="18" charset="0"/>
                            </a:rPr>
                          </m:ctrlPr>
                        </m:fPr>
                        <m:num>
                          <m:r>
                            <a:rPr lang="en-US" sz="1500" i="1">
                              <a:latin typeface="Cambria Math"/>
                              <a:cs typeface="Times New Roman" pitchFamily="18" charset="0"/>
                            </a:rPr>
                            <m:t>𝑍𝑒</m:t>
                          </m:r>
                        </m:num>
                        <m:den>
                          <m:r>
                            <a:rPr lang="en-US" sz="1500" i="1">
                              <a:latin typeface="Cambria Math"/>
                              <a:cs typeface="Times New Roman" pitchFamily="18" charset="0"/>
                            </a:rPr>
                            <m:t>𝑚</m:t>
                          </m:r>
                          <m:r>
                            <a:rPr lang="en-US" sz="1500" i="1">
                              <a:latin typeface="Cambria Math"/>
                              <a:ea typeface="Cambria Math"/>
                              <a:cs typeface="Times New Roman" pitchFamily="18" charset="0"/>
                            </a:rPr>
                            <m:t>𝛾</m:t>
                          </m:r>
                        </m:den>
                      </m:f>
                      <m:d>
                        <m:dPr>
                          <m:begChr m:val="["/>
                          <m:endChr m:val="]"/>
                          <m:ctrlPr>
                            <a:rPr lang="en-US" sz="1500" i="1">
                              <a:latin typeface="Cambria Math"/>
                              <a:ea typeface="Cambria Math"/>
                              <a:cs typeface="Times New Roman" pitchFamily="18" charset="0"/>
                            </a:rPr>
                          </m:ctrlPr>
                        </m:dPr>
                        <m:e>
                          <m:d>
                            <m:dPr>
                              <m:ctrlPr>
                                <a:rPr lang="en-US" sz="1500" i="1">
                                  <a:latin typeface="Cambria Math"/>
                                  <a:cs typeface="Times New Roman" pitchFamily="18" charset="0"/>
                                </a:rPr>
                              </m:ctrlPr>
                            </m:dPr>
                            <m:e>
                              <m:r>
                                <a:rPr lang="en-US" sz="1500" i="1">
                                  <a:latin typeface="Cambria Math"/>
                                  <a:cs typeface="Times New Roman" pitchFamily="18" charset="0"/>
                                </a:rPr>
                                <m:t>1+</m:t>
                              </m:r>
                              <m:r>
                                <a:rPr lang="en-US" sz="1500" i="1">
                                  <a:latin typeface="Cambria Math"/>
                                  <a:cs typeface="Times New Roman" pitchFamily="18" charset="0"/>
                                </a:rPr>
                                <m:t>𝐺</m:t>
                              </m:r>
                              <m:r>
                                <a:rPr lang="en-US" sz="1500" i="1">
                                  <a:latin typeface="Cambria Math"/>
                                  <a:ea typeface="Cambria Math"/>
                                  <a:cs typeface="Times New Roman" pitchFamily="18" charset="0"/>
                                </a:rPr>
                                <m:t>𝛾</m:t>
                              </m:r>
                            </m:e>
                          </m:d>
                          <m:sSub>
                            <m:sSubPr>
                              <m:ctrlPr>
                                <a:rPr lang="en-US" sz="1500" i="1">
                                  <a:latin typeface="Cambria Math"/>
                                  <a:cs typeface="Times New Roman" pitchFamily="18" charset="0"/>
                                </a:rPr>
                              </m:ctrlPr>
                            </m:sSubPr>
                            <m:e>
                              <m:acc>
                                <m:accPr>
                                  <m:chr m:val="⃗"/>
                                  <m:ctrlPr>
                                    <a:rPr lang="en-US" sz="1500" i="1">
                                      <a:latin typeface="Cambria Math"/>
                                      <a:cs typeface="Times New Roman" pitchFamily="18" charset="0"/>
                                    </a:rPr>
                                  </m:ctrlPr>
                                </m:accPr>
                                <m:e>
                                  <m:r>
                                    <a:rPr lang="en-US" sz="1500" i="1">
                                      <a:latin typeface="Cambria Math"/>
                                      <a:cs typeface="Times New Roman" pitchFamily="18" charset="0"/>
                                    </a:rPr>
                                    <m:t>𝐵</m:t>
                                  </m:r>
                                </m:e>
                              </m:acc>
                            </m:e>
                            <m:sub>
                              <m:r>
                                <a:rPr lang="en-US" sz="1500" i="1">
                                  <a:latin typeface="Cambria Math"/>
                                  <a:ea typeface="Cambria Math"/>
                                  <a:cs typeface="Times New Roman" pitchFamily="18" charset="0"/>
                                </a:rPr>
                                <m:t>⊥</m:t>
                              </m:r>
                            </m:sub>
                          </m:sSub>
                          <m:r>
                            <a:rPr lang="en-US" sz="1500" i="1">
                              <a:latin typeface="Cambria Math"/>
                              <a:cs typeface="Times New Roman" pitchFamily="18" charset="0"/>
                            </a:rPr>
                            <m:t>+</m:t>
                          </m:r>
                          <m:d>
                            <m:dPr>
                              <m:ctrlPr>
                                <a:rPr lang="en-US" sz="1500" i="1">
                                  <a:latin typeface="Cambria Math"/>
                                  <a:cs typeface="Times New Roman" pitchFamily="18" charset="0"/>
                                </a:rPr>
                              </m:ctrlPr>
                            </m:dPr>
                            <m:e>
                              <m:r>
                                <a:rPr lang="en-US" sz="1500" i="1">
                                  <a:latin typeface="Cambria Math"/>
                                  <a:cs typeface="Times New Roman" pitchFamily="18" charset="0"/>
                                </a:rPr>
                                <m:t>1+</m:t>
                              </m:r>
                              <m:r>
                                <a:rPr lang="en-US" sz="1500" i="1">
                                  <a:latin typeface="Cambria Math"/>
                                  <a:cs typeface="Times New Roman" pitchFamily="18" charset="0"/>
                                </a:rPr>
                                <m:t>𝐺</m:t>
                              </m:r>
                            </m:e>
                          </m:d>
                          <m:sSub>
                            <m:sSubPr>
                              <m:ctrlPr>
                                <a:rPr lang="en-US" sz="1500" i="1">
                                  <a:latin typeface="Cambria Math"/>
                                  <a:cs typeface="Times New Roman" pitchFamily="18" charset="0"/>
                                </a:rPr>
                              </m:ctrlPr>
                            </m:sSubPr>
                            <m:e>
                              <m:acc>
                                <m:accPr>
                                  <m:chr m:val="⃗"/>
                                  <m:ctrlPr>
                                    <a:rPr lang="en-US" sz="1500" i="1">
                                      <a:latin typeface="Cambria Math"/>
                                      <a:cs typeface="Times New Roman" pitchFamily="18" charset="0"/>
                                    </a:rPr>
                                  </m:ctrlPr>
                                </m:accPr>
                                <m:e>
                                  <m:r>
                                    <a:rPr lang="en-US" sz="1500" i="1">
                                      <a:latin typeface="Cambria Math"/>
                                      <a:cs typeface="Times New Roman" pitchFamily="18" charset="0"/>
                                    </a:rPr>
                                    <m:t>𝐵</m:t>
                                  </m:r>
                                </m:e>
                              </m:acc>
                            </m:e>
                            <m:sub>
                              <m:r>
                                <a:rPr lang="en-US" sz="1500" i="1">
                                  <a:latin typeface="Cambria Math"/>
                                  <a:ea typeface="Cambria Math"/>
                                  <a:cs typeface="Times New Roman" pitchFamily="18" charset="0"/>
                                </a:rPr>
                                <m:t>∥</m:t>
                              </m:r>
                            </m:sub>
                          </m:sSub>
                          <m:r>
                            <a:rPr lang="en-US" sz="1500" i="1">
                              <a:latin typeface="Cambria Math"/>
                              <a:ea typeface="Cambria Math"/>
                              <a:cs typeface="Times New Roman" pitchFamily="18" charset="0"/>
                            </a:rPr>
                            <m:t>+</m:t>
                          </m:r>
                          <m:d>
                            <m:dPr>
                              <m:ctrlPr>
                                <a:rPr lang="en-US" sz="1500" i="1">
                                  <a:latin typeface="Cambria Math"/>
                                  <a:ea typeface="Cambria Math"/>
                                  <a:cs typeface="Times New Roman" pitchFamily="18" charset="0"/>
                                </a:rPr>
                              </m:ctrlPr>
                            </m:dPr>
                            <m:e>
                              <m:r>
                                <a:rPr lang="en-US" sz="1500" i="1">
                                  <a:latin typeface="Cambria Math"/>
                                  <a:ea typeface="Cambria Math"/>
                                  <a:cs typeface="Times New Roman" pitchFamily="18" charset="0"/>
                                </a:rPr>
                                <m:t>𝐺</m:t>
                              </m:r>
                              <m:r>
                                <a:rPr lang="en-US" sz="1500" i="1">
                                  <a:latin typeface="Cambria Math"/>
                                  <a:ea typeface="Cambria Math"/>
                                  <a:cs typeface="Times New Roman" pitchFamily="18" charset="0"/>
                                </a:rPr>
                                <m:t>𝛾</m:t>
                              </m:r>
                              <m:r>
                                <a:rPr lang="en-US" sz="1500" i="1">
                                  <a:latin typeface="Cambria Math"/>
                                  <a:ea typeface="Cambria Math"/>
                                  <a:cs typeface="Times New Roman" pitchFamily="18" charset="0"/>
                                </a:rPr>
                                <m:t>+</m:t>
                              </m:r>
                              <m:f>
                                <m:fPr>
                                  <m:ctrlPr>
                                    <a:rPr lang="en-US" sz="1500" i="1">
                                      <a:latin typeface="Cambria Math"/>
                                      <a:ea typeface="Cambria Math"/>
                                      <a:cs typeface="Times New Roman" pitchFamily="18" charset="0"/>
                                    </a:rPr>
                                  </m:ctrlPr>
                                </m:fPr>
                                <m:num>
                                  <m:r>
                                    <a:rPr lang="en-US" sz="1500" i="1">
                                      <a:latin typeface="Cambria Math"/>
                                      <a:ea typeface="Cambria Math"/>
                                      <a:cs typeface="Times New Roman" pitchFamily="18" charset="0"/>
                                    </a:rPr>
                                    <m:t>𝛾</m:t>
                                  </m:r>
                                </m:num>
                                <m:den>
                                  <m:r>
                                    <a:rPr lang="en-US" sz="1500" i="1">
                                      <a:latin typeface="Cambria Math"/>
                                      <a:ea typeface="Cambria Math"/>
                                      <a:cs typeface="Times New Roman" pitchFamily="18" charset="0"/>
                                    </a:rPr>
                                    <m:t>𝛾</m:t>
                                  </m:r>
                                  <m:r>
                                    <a:rPr lang="en-US" sz="1500" i="1">
                                      <a:latin typeface="Cambria Math"/>
                                      <a:ea typeface="Cambria Math"/>
                                      <a:cs typeface="Times New Roman" pitchFamily="18" charset="0"/>
                                    </a:rPr>
                                    <m:t>+1</m:t>
                                  </m:r>
                                </m:den>
                              </m:f>
                            </m:e>
                          </m:d>
                          <m:f>
                            <m:fPr>
                              <m:ctrlPr>
                                <a:rPr lang="en-US" sz="1500" i="1">
                                  <a:latin typeface="Cambria Math"/>
                                  <a:ea typeface="Cambria Math"/>
                                  <a:cs typeface="Times New Roman" pitchFamily="18" charset="0"/>
                                </a:rPr>
                              </m:ctrlPr>
                            </m:fPr>
                            <m:num>
                              <m:acc>
                                <m:accPr>
                                  <m:chr m:val="⃗"/>
                                  <m:ctrlPr>
                                    <a:rPr lang="en-US" sz="1500" i="1">
                                      <a:latin typeface="Cambria Math"/>
                                      <a:ea typeface="Cambria Math"/>
                                      <a:cs typeface="Times New Roman" pitchFamily="18" charset="0"/>
                                    </a:rPr>
                                  </m:ctrlPr>
                                </m:accPr>
                                <m:e>
                                  <m:r>
                                    <a:rPr lang="en-US" sz="1500" i="1">
                                      <a:latin typeface="Cambria Math"/>
                                      <a:ea typeface="Cambria Math"/>
                                      <a:cs typeface="Times New Roman" pitchFamily="18" charset="0"/>
                                    </a:rPr>
                                    <m:t>𝐸</m:t>
                                  </m:r>
                                </m:e>
                              </m:acc>
                              <m:r>
                                <a:rPr lang="en-US" sz="1500" i="1">
                                  <a:latin typeface="Cambria Math"/>
                                  <a:ea typeface="Cambria Math"/>
                                  <a:cs typeface="Times New Roman" pitchFamily="18" charset="0"/>
                                </a:rPr>
                                <m:t>×</m:t>
                              </m:r>
                              <m:acc>
                                <m:accPr>
                                  <m:chr m:val="⃗"/>
                                  <m:ctrlPr>
                                    <a:rPr lang="en-US" sz="1500" i="1">
                                      <a:latin typeface="Cambria Math"/>
                                      <a:ea typeface="Cambria Math"/>
                                      <a:cs typeface="Times New Roman" pitchFamily="18" charset="0"/>
                                    </a:rPr>
                                  </m:ctrlPr>
                                </m:accPr>
                                <m:e>
                                  <m:r>
                                    <a:rPr lang="en-US" sz="1500" i="1">
                                      <a:latin typeface="Cambria Math"/>
                                      <a:ea typeface="Cambria Math"/>
                                      <a:cs typeface="Times New Roman" pitchFamily="18" charset="0"/>
                                    </a:rPr>
                                    <m:t>𝑣</m:t>
                                  </m:r>
                                </m:e>
                              </m:acc>
                            </m:num>
                            <m:den>
                              <m:sSup>
                                <m:sSupPr>
                                  <m:ctrlPr>
                                    <a:rPr lang="en-US" sz="1500" i="1">
                                      <a:latin typeface="Cambria Math"/>
                                      <a:ea typeface="Cambria Math"/>
                                      <a:cs typeface="Times New Roman" pitchFamily="18" charset="0"/>
                                    </a:rPr>
                                  </m:ctrlPr>
                                </m:sSupPr>
                                <m:e>
                                  <m:r>
                                    <a:rPr lang="en-US" sz="1500" i="1">
                                      <a:latin typeface="Cambria Math"/>
                                      <a:ea typeface="Cambria Math"/>
                                      <a:cs typeface="Times New Roman" pitchFamily="18" charset="0"/>
                                    </a:rPr>
                                    <m:t>𝑐</m:t>
                                  </m:r>
                                </m:e>
                                <m:sup>
                                  <m:r>
                                    <a:rPr lang="en-US" sz="1500" i="1">
                                      <a:latin typeface="Cambria Math"/>
                                      <a:ea typeface="Cambria Math"/>
                                      <a:cs typeface="Times New Roman" pitchFamily="18" charset="0"/>
                                    </a:rPr>
                                    <m:t>2</m:t>
                                  </m:r>
                                </m:sup>
                              </m:sSup>
                            </m:den>
                          </m:f>
                        </m:e>
                      </m:d>
                      <m:r>
                        <a:rPr lang="en-US" sz="1500" i="1">
                          <a:latin typeface="Cambria Math"/>
                          <a:ea typeface="Cambria Math"/>
                          <a:cs typeface="Times New Roman" pitchFamily="18" charset="0"/>
                        </a:rPr>
                        <m:t>×</m:t>
                      </m:r>
                      <m:acc>
                        <m:accPr>
                          <m:chr m:val="⃗"/>
                          <m:ctrlPr>
                            <a:rPr lang="en-US" sz="1500" i="1">
                              <a:latin typeface="Cambria Math"/>
                              <a:ea typeface="Cambria Math"/>
                              <a:cs typeface="Times New Roman" pitchFamily="18" charset="0"/>
                            </a:rPr>
                          </m:ctrlPr>
                        </m:accPr>
                        <m:e>
                          <m:r>
                            <a:rPr lang="en-US" sz="1500" b="0" i="1" smtClean="0">
                              <a:latin typeface="Cambria Math"/>
                              <a:ea typeface="Cambria Math"/>
                              <a:cs typeface="Times New Roman" pitchFamily="18" charset="0"/>
                            </a:rPr>
                            <m:t>𝑆</m:t>
                          </m:r>
                        </m:e>
                      </m:acc>
                    </m:oMath>
                  </m:oMathPara>
                </a14:m>
                <a:endParaRPr lang="en-US" sz="1600" dirty="0" smtClean="0">
                  <a:latin typeface="Garamond" pitchFamily="18" charset="0"/>
                  <a:cs typeface="Times New Roman" pitchFamily="18" charset="0"/>
                </a:endParaRPr>
              </a:p>
              <a:p>
                <a:pPr marL="237744" indent="-237744">
                  <a:lnSpc>
                    <a:spcPct val="110000"/>
                  </a:lnSpc>
                  <a:spcBef>
                    <a:spcPts val="25"/>
                  </a:spcBef>
                  <a:buSzPct val="70000"/>
                  <a:buFontTx/>
                  <a:buBlip>
                    <a:blip r:embed="rId3"/>
                  </a:buBlip>
                </a:pPr>
                <a:endParaRPr lang="en-US" sz="1600" dirty="0">
                  <a:latin typeface="Garamond" pitchFamily="18" charset="0"/>
                  <a:cs typeface="Times New Roman" pitchFamily="18" charset="0"/>
                </a:endParaRPr>
              </a:p>
              <a:p>
                <a:pPr marL="237744" indent="-237744">
                  <a:lnSpc>
                    <a:spcPct val="110000"/>
                  </a:lnSpc>
                  <a:spcBef>
                    <a:spcPts val="25"/>
                  </a:spcBef>
                  <a:buSzPct val="70000"/>
                  <a:buFontTx/>
                  <a:buBlip>
                    <a:blip r:embed="rId3"/>
                  </a:buBlip>
                </a:pPr>
                <a:r>
                  <a:rPr lang="en-US" sz="1700" dirty="0" err="1" smtClean="0">
                    <a:latin typeface="Garamond" pitchFamily="18" charset="0"/>
                    <a:cs typeface="Times New Roman" pitchFamily="18" charset="0"/>
                  </a:rPr>
                  <a:t>Derbenev</a:t>
                </a:r>
                <a:r>
                  <a:rPr lang="en-US" sz="1700" dirty="0" smtClean="0">
                    <a:latin typeface="Garamond" pitchFamily="18" charset="0"/>
                    <a:cs typeface="Times New Roman" pitchFamily="18" charset="0"/>
                  </a:rPr>
                  <a:t> –</a:t>
                </a:r>
                <a:r>
                  <a:rPr lang="en-US" sz="1700" dirty="0" err="1" smtClean="0">
                    <a:latin typeface="Garamond" pitchFamily="18" charset="0"/>
                    <a:cs typeface="Times New Roman" pitchFamily="18" charset="0"/>
                  </a:rPr>
                  <a:t>Kondratenko</a:t>
                </a:r>
                <a:r>
                  <a:rPr lang="en-US" sz="1700" dirty="0" smtClean="0">
                    <a:latin typeface="Garamond" pitchFamily="18" charset="0"/>
                    <a:cs typeface="Times New Roman" pitchFamily="18" charset="0"/>
                  </a:rPr>
                  <a:t> Formula </a:t>
                </a:r>
                <a:r>
                  <a:rPr lang="en-US" sz="1600" dirty="0" smtClean="0">
                    <a:latin typeface="Garamond" pitchFamily="18" charset="0"/>
                    <a:cs typeface="Times New Roman" pitchFamily="18" charset="0"/>
                  </a:rPr>
                  <a:t>(</a:t>
                </a:r>
                <a:r>
                  <a:rPr lang="en-US" sz="1300" dirty="0" err="1" smtClean="0">
                    <a:latin typeface="Garamond" pitchFamily="18" charset="0"/>
                    <a:cs typeface="Times New Roman" pitchFamily="18" charset="0"/>
                  </a:rPr>
                  <a:t>Sokolov-Ternov</a:t>
                </a:r>
                <a:r>
                  <a:rPr lang="en-US" sz="1300" dirty="0" smtClean="0">
                    <a:latin typeface="Garamond" pitchFamily="18" charset="0"/>
                    <a:cs typeface="Times New Roman" pitchFamily="18" charset="0"/>
                  </a:rPr>
                  <a:t> self-polarization </a:t>
                </a:r>
                <a:r>
                  <a:rPr lang="en-US" sz="1300" dirty="0">
                    <a:latin typeface="Garamond" pitchFamily="18" charset="0"/>
                    <a:cs typeface="Times New Roman" pitchFamily="18" charset="0"/>
                  </a:rPr>
                  <a:t>+ </a:t>
                </a:r>
                <a:r>
                  <a:rPr lang="en-US" sz="1300" dirty="0" smtClean="0">
                    <a:latin typeface="Garamond" pitchFamily="18" charset="0"/>
                    <a:cs typeface="Times New Roman" pitchFamily="18" charset="0"/>
                  </a:rPr>
                  <a:t>spin-orbit coupling </a:t>
                </a:r>
                <a:r>
                  <a:rPr lang="en-US" sz="1300" dirty="0">
                    <a:latin typeface="Garamond" pitchFamily="18" charset="0"/>
                    <a:cs typeface="Times New Roman" pitchFamily="18" charset="0"/>
                  </a:rPr>
                  <a:t>depolarization</a:t>
                </a:r>
                <a:r>
                  <a:rPr lang="en-US" sz="1600" dirty="0" smtClean="0">
                    <a:latin typeface="Garamond" pitchFamily="18" charset="0"/>
                    <a:cs typeface="Times New Roman" pitchFamily="18" charset="0"/>
                  </a:rPr>
                  <a:t>)</a:t>
                </a:r>
              </a:p>
              <a:p>
                <a:pPr marL="0" indent="0">
                  <a:buSzPct val="70000"/>
                  <a:buNone/>
                </a:pPr>
                <a:endParaRPr lang="en-US" sz="1600" i="1" dirty="0" smtClean="0">
                  <a:latin typeface="Garamond" pitchFamily="18" charset="0"/>
                  <a:cs typeface="Times New Roman" pitchFamily="18" charset="0"/>
                </a:endParaRPr>
              </a:p>
              <a:p>
                <a:pPr marL="0" indent="0">
                  <a:buSzPct val="70000"/>
                  <a:buNone/>
                </a:pPr>
                <a14:m>
                  <m:oMathPara xmlns:m="http://schemas.openxmlformats.org/officeDocument/2006/math">
                    <m:oMathParaPr>
                      <m:jc m:val="centerGroup"/>
                    </m:oMathParaPr>
                    <m:oMath xmlns:m="http://schemas.openxmlformats.org/officeDocument/2006/math">
                      <m:sSub>
                        <m:sSubPr>
                          <m:ctrlPr>
                            <a:rPr lang="en-US" sz="1500" i="1">
                              <a:latin typeface="Cambria Math"/>
                              <a:cs typeface="Times New Roman" pitchFamily="18" charset="0"/>
                            </a:rPr>
                          </m:ctrlPr>
                        </m:sSubPr>
                        <m:e>
                          <m:r>
                            <a:rPr lang="en-US" sz="1500" i="1">
                              <a:latin typeface="Cambria Math"/>
                              <a:cs typeface="Times New Roman" pitchFamily="18" charset="0"/>
                            </a:rPr>
                            <m:t>𝑃</m:t>
                          </m:r>
                        </m:e>
                        <m:sub>
                          <m:r>
                            <a:rPr lang="en-US" sz="1500" i="1">
                              <a:latin typeface="Cambria Math"/>
                              <a:cs typeface="Times New Roman" pitchFamily="18" charset="0"/>
                            </a:rPr>
                            <m:t>𝑑𝑘</m:t>
                          </m:r>
                        </m:sub>
                      </m:sSub>
                      <m:r>
                        <a:rPr lang="en-US" sz="1500" i="1">
                          <a:latin typeface="Cambria Math"/>
                          <a:cs typeface="Times New Roman" pitchFamily="18" charset="0"/>
                        </a:rPr>
                        <m:t>=−</m:t>
                      </m:r>
                      <m:f>
                        <m:fPr>
                          <m:ctrlPr>
                            <a:rPr lang="en-US" sz="1500" i="1">
                              <a:latin typeface="Cambria Math"/>
                              <a:cs typeface="Times New Roman" pitchFamily="18" charset="0"/>
                            </a:rPr>
                          </m:ctrlPr>
                        </m:fPr>
                        <m:num>
                          <m:r>
                            <a:rPr lang="en-US" sz="1500" i="1">
                              <a:latin typeface="Cambria Math"/>
                              <a:cs typeface="Times New Roman" pitchFamily="18" charset="0"/>
                            </a:rPr>
                            <m:t>8</m:t>
                          </m:r>
                        </m:num>
                        <m:den>
                          <m:r>
                            <a:rPr lang="en-US" sz="1500" i="1">
                              <a:latin typeface="Cambria Math"/>
                              <a:cs typeface="Times New Roman" pitchFamily="18" charset="0"/>
                            </a:rPr>
                            <m:t>5</m:t>
                          </m:r>
                          <m:rad>
                            <m:radPr>
                              <m:degHide m:val="on"/>
                              <m:ctrlPr>
                                <a:rPr lang="en-US" sz="1500" i="1">
                                  <a:latin typeface="Cambria Math"/>
                                  <a:cs typeface="Times New Roman" pitchFamily="18" charset="0"/>
                                </a:rPr>
                              </m:ctrlPr>
                            </m:radPr>
                            <m:deg/>
                            <m:e>
                              <m:r>
                                <a:rPr lang="en-US" sz="1500" i="1">
                                  <a:latin typeface="Cambria Math"/>
                                  <a:cs typeface="Times New Roman" pitchFamily="18" charset="0"/>
                                </a:rPr>
                                <m:t>3</m:t>
                              </m:r>
                            </m:e>
                          </m:rad>
                        </m:den>
                      </m:f>
                      <m:f>
                        <m:fPr>
                          <m:ctrlPr>
                            <a:rPr lang="en-US" sz="1500" i="1">
                              <a:latin typeface="Cambria Math"/>
                              <a:cs typeface="Times New Roman" pitchFamily="18" charset="0"/>
                            </a:rPr>
                          </m:ctrlPr>
                        </m:fPr>
                        <m:num>
                          <m:nary>
                            <m:naryPr>
                              <m:chr m:val="∮"/>
                              <m:limLoc m:val="undOvr"/>
                              <m:subHide m:val="on"/>
                              <m:supHide m:val="on"/>
                              <m:ctrlPr>
                                <a:rPr lang="en-US" sz="1500" i="1">
                                  <a:latin typeface="Cambria Math"/>
                                  <a:cs typeface="Times New Roman" pitchFamily="18" charset="0"/>
                                </a:rPr>
                              </m:ctrlPr>
                            </m:naryPr>
                            <m:sub/>
                            <m:sup/>
                            <m:e>
                              <m:r>
                                <a:rPr lang="en-US" sz="1500" i="1">
                                  <a:latin typeface="Cambria Math"/>
                                  <a:cs typeface="Times New Roman" pitchFamily="18" charset="0"/>
                                </a:rPr>
                                <m:t>𝑑𝑠</m:t>
                              </m:r>
                              <m:sSub>
                                <m:sSubPr>
                                  <m:ctrlPr>
                                    <a:rPr lang="en-US" sz="1500" i="1">
                                      <a:latin typeface="Cambria Math"/>
                                      <a:cs typeface="Times New Roman" pitchFamily="18" charset="0"/>
                                    </a:rPr>
                                  </m:ctrlPr>
                                </m:sSubPr>
                                <m:e>
                                  <m:d>
                                    <m:dPr>
                                      <m:begChr m:val="⟨"/>
                                      <m:endChr m:val="⟩"/>
                                      <m:ctrlPr>
                                        <a:rPr lang="en-US" sz="1500" i="1">
                                          <a:latin typeface="Cambria Math"/>
                                          <a:cs typeface="Times New Roman" pitchFamily="18" charset="0"/>
                                        </a:rPr>
                                      </m:ctrlPr>
                                    </m:dPr>
                                    <m:e>
                                      <m:f>
                                        <m:fPr>
                                          <m:ctrlPr>
                                            <a:rPr lang="en-US" sz="1500" i="1">
                                              <a:latin typeface="Cambria Math"/>
                                              <a:cs typeface="Times New Roman" pitchFamily="18" charset="0"/>
                                            </a:rPr>
                                          </m:ctrlPr>
                                        </m:fPr>
                                        <m:num>
                                          <m:r>
                                            <a:rPr lang="en-US" sz="1500" i="1">
                                              <a:latin typeface="Cambria Math"/>
                                              <a:cs typeface="Times New Roman" pitchFamily="18" charset="0"/>
                                            </a:rPr>
                                            <m:t>1</m:t>
                                          </m:r>
                                        </m:num>
                                        <m:den>
                                          <m:sSup>
                                            <m:sSupPr>
                                              <m:ctrlPr>
                                                <a:rPr lang="en-US" sz="1500" i="1">
                                                  <a:latin typeface="Cambria Math"/>
                                                  <a:cs typeface="Times New Roman" pitchFamily="18" charset="0"/>
                                                </a:rPr>
                                              </m:ctrlPr>
                                            </m:sSupPr>
                                            <m:e>
                                              <m:d>
                                                <m:dPr>
                                                  <m:begChr m:val="|"/>
                                                  <m:endChr m:val="|"/>
                                                  <m:ctrlPr>
                                                    <a:rPr lang="en-US" sz="1500" i="1">
                                                      <a:latin typeface="Cambria Math"/>
                                                      <a:cs typeface="Times New Roman" pitchFamily="18" charset="0"/>
                                                    </a:rPr>
                                                  </m:ctrlPr>
                                                </m:dPr>
                                                <m:e>
                                                  <m:r>
                                                    <a:rPr lang="en-US" sz="1500" i="1">
                                                      <a:latin typeface="Cambria Math"/>
                                                      <a:ea typeface="Cambria Math"/>
                                                      <a:cs typeface="Times New Roman" pitchFamily="18" charset="0"/>
                                                    </a:rPr>
                                                    <m:t>𝜌</m:t>
                                                  </m:r>
                                                  <m:d>
                                                    <m:dPr>
                                                      <m:ctrlPr>
                                                        <a:rPr lang="en-US" sz="1500" i="1">
                                                          <a:latin typeface="Cambria Math"/>
                                                          <a:ea typeface="Cambria Math"/>
                                                          <a:cs typeface="Times New Roman" pitchFamily="18" charset="0"/>
                                                        </a:rPr>
                                                      </m:ctrlPr>
                                                    </m:dPr>
                                                    <m:e>
                                                      <m:r>
                                                        <a:rPr lang="en-US" sz="1500" i="1">
                                                          <a:latin typeface="Cambria Math"/>
                                                          <a:ea typeface="Cambria Math"/>
                                                          <a:cs typeface="Times New Roman" pitchFamily="18" charset="0"/>
                                                        </a:rPr>
                                                        <m:t>𝑠</m:t>
                                                      </m:r>
                                                    </m:e>
                                                  </m:d>
                                                </m:e>
                                              </m:d>
                                            </m:e>
                                            <m:sup>
                                              <m:r>
                                                <a:rPr lang="en-US" sz="1500" i="1">
                                                  <a:latin typeface="Cambria Math"/>
                                                  <a:cs typeface="Times New Roman" pitchFamily="18" charset="0"/>
                                                </a:rPr>
                                                <m:t>3</m:t>
                                              </m:r>
                                            </m:sup>
                                          </m:sSup>
                                        </m:den>
                                      </m:f>
                                      <m:acc>
                                        <m:accPr>
                                          <m:chr m:val="̂"/>
                                          <m:ctrlPr>
                                            <a:rPr lang="en-US" sz="1500" i="1">
                                              <a:latin typeface="Cambria Math"/>
                                              <a:cs typeface="Times New Roman" pitchFamily="18" charset="0"/>
                                            </a:rPr>
                                          </m:ctrlPr>
                                        </m:accPr>
                                        <m:e>
                                          <m:r>
                                            <a:rPr lang="en-US" sz="1500" i="1">
                                              <a:latin typeface="Cambria Math"/>
                                              <a:cs typeface="Times New Roman" pitchFamily="18" charset="0"/>
                                            </a:rPr>
                                            <m:t>𝑏</m:t>
                                          </m:r>
                                          <m:r>
                                            <a:rPr lang="en-US" sz="1500" i="1">
                                              <a:latin typeface="Cambria Math"/>
                                              <a:cs typeface="Times New Roman" pitchFamily="18" charset="0"/>
                                            </a:rPr>
                                            <m:t>.</m:t>
                                          </m:r>
                                        </m:e>
                                      </m:acc>
                                      <m:r>
                                        <a:rPr lang="en-US" sz="1500" i="1">
                                          <a:latin typeface="Cambria Math"/>
                                          <a:cs typeface="Times New Roman" pitchFamily="18" charset="0"/>
                                        </a:rPr>
                                        <m:t>(</m:t>
                                      </m:r>
                                      <m:acc>
                                        <m:accPr>
                                          <m:chr m:val="̂"/>
                                          <m:ctrlPr>
                                            <a:rPr lang="en-US" sz="1500" i="1">
                                              <a:latin typeface="Cambria Math"/>
                                              <a:cs typeface="Times New Roman" pitchFamily="18" charset="0"/>
                                            </a:rPr>
                                          </m:ctrlPr>
                                        </m:accPr>
                                        <m:e>
                                          <m:r>
                                            <a:rPr lang="en-US" sz="1500" i="1">
                                              <a:latin typeface="Cambria Math"/>
                                              <a:cs typeface="Times New Roman" pitchFamily="18" charset="0"/>
                                            </a:rPr>
                                            <m:t>𝑛</m:t>
                                          </m:r>
                                        </m:e>
                                      </m:acc>
                                      <m:r>
                                        <a:rPr lang="en-US" sz="1500" i="1">
                                          <a:latin typeface="Cambria Math"/>
                                          <a:cs typeface="Times New Roman" pitchFamily="18" charset="0"/>
                                        </a:rPr>
                                        <m:t>−</m:t>
                                      </m:r>
                                      <m:f>
                                        <m:fPr>
                                          <m:ctrlPr>
                                            <a:rPr lang="en-US" sz="1500" i="1">
                                              <a:latin typeface="Cambria Math"/>
                                              <a:cs typeface="Times New Roman" pitchFamily="18" charset="0"/>
                                            </a:rPr>
                                          </m:ctrlPr>
                                        </m:fPr>
                                        <m:num>
                                          <m:r>
                                            <a:rPr lang="en-US" sz="1500" i="1">
                                              <a:latin typeface="Cambria Math"/>
                                              <a:ea typeface="Cambria Math"/>
                                              <a:cs typeface="Times New Roman" pitchFamily="18" charset="0"/>
                                            </a:rPr>
                                            <m:t>𝜕</m:t>
                                          </m:r>
                                          <m:acc>
                                            <m:accPr>
                                              <m:chr m:val="̂"/>
                                              <m:ctrlPr>
                                                <a:rPr lang="en-US" sz="1500" i="1">
                                                  <a:latin typeface="Cambria Math"/>
                                                  <a:ea typeface="Cambria Math"/>
                                                  <a:cs typeface="Times New Roman" pitchFamily="18" charset="0"/>
                                                </a:rPr>
                                              </m:ctrlPr>
                                            </m:accPr>
                                            <m:e>
                                              <m:r>
                                                <a:rPr lang="en-US" sz="1500" i="1">
                                                  <a:latin typeface="Cambria Math"/>
                                                  <a:ea typeface="Cambria Math"/>
                                                  <a:cs typeface="Times New Roman" pitchFamily="18" charset="0"/>
                                                </a:rPr>
                                                <m:t>𝑛</m:t>
                                              </m:r>
                                            </m:e>
                                          </m:acc>
                                        </m:num>
                                        <m:den>
                                          <m:r>
                                            <a:rPr lang="en-US" sz="1500" i="1">
                                              <a:latin typeface="Cambria Math"/>
                                              <a:ea typeface="Cambria Math"/>
                                              <a:cs typeface="Times New Roman" pitchFamily="18" charset="0"/>
                                            </a:rPr>
                                            <m:t>𝜕𝛿</m:t>
                                          </m:r>
                                        </m:den>
                                      </m:f>
                                      <m:r>
                                        <a:rPr lang="en-US" sz="1500" i="1">
                                          <a:latin typeface="Cambria Math"/>
                                          <a:cs typeface="Times New Roman" pitchFamily="18" charset="0"/>
                                        </a:rPr>
                                        <m:t>)</m:t>
                                      </m:r>
                                    </m:e>
                                  </m:d>
                                </m:e>
                                <m:sub>
                                  <m:r>
                                    <a:rPr lang="en-US" sz="1500" i="1">
                                      <a:latin typeface="Cambria Math"/>
                                      <a:cs typeface="Times New Roman" pitchFamily="18" charset="0"/>
                                    </a:rPr>
                                    <m:t>𝑠</m:t>
                                  </m:r>
                                </m:sub>
                              </m:sSub>
                            </m:e>
                          </m:nary>
                        </m:num>
                        <m:den>
                          <m:nary>
                            <m:naryPr>
                              <m:chr m:val="∮"/>
                              <m:limLoc m:val="undOvr"/>
                              <m:subHide m:val="on"/>
                              <m:supHide m:val="on"/>
                              <m:ctrlPr>
                                <a:rPr lang="en-US" sz="1500" i="1">
                                  <a:latin typeface="Cambria Math"/>
                                  <a:cs typeface="Times New Roman" pitchFamily="18" charset="0"/>
                                </a:rPr>
                              </m:ctrlPr>
                            </m:naryPr>
                            <m:sub/>
                            <m:sup/>
                            <m:e>
                              <m:r>
                                <a:rPr lang="en-US" sz="1500" i="1">
                                  <a:latin typeface="Cambria Math"/>
                                  <a:cs typeface="Times New Roman" pitchFamily="18" charset="0"/>
                                </a:rPr>
                                <m:t>𝑑𝑠</m:t>
                              </m:r>
                              <m:sSub>
                                <m:sSubPr>
                                  <m:ctrlPr>
                                    <a:rPr lang="en-US" sz="1500" i="1">
                                      <a:latin typeface="Cambria Math"/>
                                      <a:cs typeface="Times New Roman" pitchFamily="18" charset="0"/>
                                    </a:rPr>
                                  </m:ctrlPr>
                                </m:sSubPr>
                                <m:e>
                                  <m:d>
                                    <m:dPr>
                                      <m:begChr m:val="⟨"/>
                                      <m:endChr m:val="⟩"/>
                                      <m:ctrlPr>
                                        <a:rPr lang="en-US" sz="1500" i="1">
                                          <a:latin typeface="Cambria Math"/>
                                          <a:cs typeface="Times New Roman" pitchFamily="18" charset="0"/>
                                        </a:rPr>
                                      </m:ctrlPr>
                                    </m:dPr>
                                    <m:e>
                                      <m:f>
                                        <m:fPr>
                                          <m:ctrlPr>
                                            <a:rPr lang="en-US" sz="1500" i="1">
                                              <a:latin typeface="Cambria Math"/>
                                              <a:cs typeface="Times New Roman" pitchFamily="18" charset="0"/>
                                            </a:rPr>
                                          </m:ctrlPr>
                                        </m:fPr>
                                        <m:num>
                                          <m:r>
                                            <a:rPr lang="en-US" sz="1500" i="1">
                                              <a:latin typeface="Cambria Math"/>
                                              <a:cs typeface="Times New Roman" pitchFamily="18" charset="0"/>
                                            </a:rPr>
                                            <m:t>1</m:t>
                                          </m:r>
                                        </m:num>
                                        <m:den>
                                          <m:sSup>
                                            <m:sSupPr>
                                              <m:ctrlPr>
                                                <a:rPr lang="en-US" sz="1500" i="1">
                                                  <a:latin typeface="Cambria Math"/>
                                                  <a:cs typeface="Times New Roman" pitchFamily="18" charset="0"/>
                                                </a:rPr>
                                              </m:ctrlPr>
                                            </m:sSupPr>
                                            <m:e>
                                              <m:d>
                                                <m:dPr>
                                                  <m:begChr m:val="|"/>
                                                  <m:endChr m:val="|"/>
                                                  <m:ctrlPr>
                                                    <a:rPr lang="en-US" sz="1500" i="1">
                                                      <a:latin typeface="Cambria Math"/>
                                                      <a:cs typeface="Times New Roman" pitchFamily="18" charset="0"/>
                                                    </a:rPr>
                                                  </m:ctrlPr>
                                                </m:dPr>
                                                <m:e>
                                                  <m:r>
                                                    <a:rPr lang="en-US" sz="1500" i="1">
                                                      <a:latin typeface="Cambria Math"/>
                                                      <a:ea typeface="Cambria Math"/>
                                                      <a:cs typeface="Times New Roman" pitchFamily="18" charset="0"/>
                                                    </a:rPr>
                                                    <m:t>𝜌</m:t>
                                                  </m:r>
                                                  <m:d>
                                                    <m:dPr>
                                                      <m:ctrlPr>
                                                        <a:rPr lang="en-US" sz="1500" i="1">
                                                          <a:latin typeface="Cambria Math"/>
                                                          <a:ea typeface="Cambria Math"/>
                                                          <a:cs typeface="Times New Roman" pitchFamily="18" charset="0"/>
                                                        </a:rPr>
                                                      </m:ctrlPr>
                                                    </m:dPr>
                                                    <m:e>
                                                      <m:r>
                                                        <a:rPr lang="en-US" sz="1500" i="1">
                                                          <a:latin typeface="Cambria Math"/>
                                                          <a:ea typeface="Cambria Math"/>
                                                          <a:cs typeface="Times New Roman" pitchFamily="18" charset="0"/>
                                                        </a:rPr>
                                                        <m:t>𝑠</m:t>
                                                      </m:r>
                                                    </m:e>
                                                  </m:d>
                                                </m:e>
                                              </m:d>
                                            </m:e>
                                            <m:sup>
                                              <m:r>
                                                <a:rPr lang="en-US" sz="1500" i="1">
                                                  <a:latin typeface="Cambria Math"/>
                                                  <a:cs typeface="Times New Roman" pitchFamily="18" charset="0"/>
                                                </a:rPr>
                                                <m:t>3</m:t>
                                              </m:r>
                                            </m:sup>
                                          </m:sSup>
                                        </m:den>
                                      </m:f>
                                      <m:r>
                                        <a:rPr lang="en-US" sz="1500" i="1">
                                          <a:latin typeface="Cambria Math"/>
                                          <a:cs typeface="Times New Roman" pitchFamily="18" charset="0"/>
                                        </a:rPr>
                                        <m:t>(1−</m:t>
                                      </m:r>
                                      <m:f>
                                        <m:fPr>
                                          <m:ctrlPr>
                                            <a:rPr lang="en-US" sz="1500" i="1">
                                              <a:latin typeface="Cambria Math"/>
                                              <a:cs typeface="Times New Roman" pitchFamily="18" charset="0"/>
                                            </a:rPr>
                                          </m:ctrlPr>
                                        </m:fPr>
                                        <m:num>
                                          <m:r>
                                            <a:rPr lang="en-US" sz="1500" i="1">
                                              <a:latin typeface="Cambria Math"/>
                                              <a:cs typeface="Times New Roman" pitchFamily="18" charset="0"/>
                                            </a:rPr>
                                            <m:t>2</m:t>
                                          </m:r>
                                        </m:num>
                                        <m:den>
                                          <m:r>
                                            <a:rPr lang="en-US" sz="1500" i="1">
                                              <a:latin typeface="Cambria Math"/>
                                              <a:cs typeface="Times New Roman" pitchFamily="18" charset="0"/>
                                            </a:rPr>
                                            <m:t>9</m:t>
                                          </m:r>
                                        </m:den>
                                      </m:f>
                                      <m:sSup>
                                        <m:sSupPr>
                                          <m:ctrlPr>
                                            <a:rPr lang="en-US" sz="1500" i="1">
                                              <a:latin typeface="Cambria Math"/>
                                              <a:cs typeface="Times New Roman" pitchFamily="18" charset="0"/>
                                            </a:rPr>
                                          </m:ctrlPr>
                                        </m:sSupPr>
                                        <m:e>
                                          <m:d>
                                            <m:dPr>
                                              <m:ctrlPr>
                                                <a:rPr lang="en-US" sz="1500" i="1">
                                                  <a:latin typeface="Cambria Math"/>
                                                  <a:cs typeface="Times New Roman" pitchFamily="18" charset="0"/>
                                                </a:rPr>
                                              </m:ctrlPr>
                                            </m:dPr>
                                            <m:e>
                                              <m:acc>
                                                <m:accPr>
                                                  <m:chr m:val="̂"/>
                                                  <m:ctrlPr>
                                                    <a:rPr lang="en-US" sz="1500" i="1">
                                                      <a:latin typeface="Cambria Math"/>
                                                      <a:cs typeface="Times New Roman" pitchFamily="18" charset="0"/>
                                                    </a:rPr>
                                                  </m:ctrlPr>
                                                </m:accPr>
                                                <m:e>
                                                  <m:r>
                                                    <a:rPr lang="en-US" sz="1500" i="1">
                                                      <a:latin typeface="Cambria Math"/>
                                                      <a:cs typeface="Times New Roman" pitchFamily="18" charset="0"/>
                                                    </a:rPr>
                                                    <m:t>𝑛</m:t>
                                                  </m:r>
                                                </m:e>
                                              </m:acc>
                                              <m:r>
                                                <a:rPr lang="en-US" sz="1500" i="1">
                                                  <a:latin typeface="Cambria Math"/>
                                                  <a:cs typeface="Times New Roman" pitchFamily="18" charset="0"/>
                                                </a:rPr>
                                                <m:t>.</m:t>
                                              </m:r>
                                              <m:acc>
                                                <m:accPr>
                                                  <m:chr m:val="̂"/>
                                                  <m:ctrlPr>
                                                    <a:rPr lang="en-US" sz="1500" i="1">
                                                      <a:latin typeface="Cambria Math"/>
                                                      <a:cs typeface="Times New Roman" pitchFamily="18" charset="0"/>
                                                    </a:rPr>
                                                  </m:ctrlPr>
                                                </m:accPr>
                                                <m:e>
                                                  <m:r>
                                                    <a:rPr lang="en-US" sz="1500" i="1">
                                                      <a:latin typeface="Cambria Math"/>
                                                      <a:cs typeface="Times New Roman" pitchFamily="18" charset="0"/>
                                                    </a:rPr>
                                                    <m:t>𝑠</m:t>
                                                  </m:r>
                                                </m:e>
                                              </m:acc>
                                            </m:e>
                                          </m:d>
                                        </m:e>
                                        <m:sup>
                                          <m:r>
                                            <a:rPr lang="en-US" sz="1500" i="1">
                                              <a:latin typeface="Cambria Math"/>
                                              <a:cs typeface="Times New Roman" pitchFamily="18" charset="0"/>
                                            </a:rPr>
                                            <m:t>2</m:t>
                                          </m:r>
                                        </m:sup>
                                      </m:sSup>
                                      <m:r>
                                        <a:rPr lang="en-US" sz="1500" i="1">
                                          <a:latin typeface="Cambria Math"/>
                                          <a:cs typeface="Times New Roman" pitchFamily="18" charset="0"/>
                                        </a:rPr>
                                        <m:t>+</m:t>
                                      </m:r>
                                      <m:f>
                                        <m:fPr>
                                          <m:ctrlPr>
                                            <a:rPr lang="en-US" sz="1500" i="1">
                                              <a:latin typeface="Cambria Math"/>
                                              <a:cs typeface="Times New Roman" pitchFamily="18" charset="0"/>
                                            </a:rPr>
                                          </m:ctrlPr>
                                        </m:fPr>
                                        <m:num>
                                          <m:r>
                                            <a:rPr lang="en-US" sz="1500" i="1">
                                              <a:latin typeface="Cambria Math"/>
                                              <a:cs typeface="Times New Roman" pitchFamily="18" charset="0"/>
                                            </a:rPr>
                                            <m:t>11</m:t>
                                          </m:r>
                                        </m:num>
                                        <m:den>
                                          <m:r>
                                            <a:rPr lang="en-US" sz="1500" i="1">
                                              <a:latin typeface="Cambria Math"/>
                                              <a:cs typeface="Times New Roman" pitchFamily="18" charset="0"/>
                                            </a:rPr>
                                            <m:t>18</m:t>
                                          </m:r>
                                        </m:den>
                                      </m:f>
                                      <m:sSup>
                                        <m:sSupPr>
                                          <m:ctrlPr>
                                            <a:rPr lang="en-US" sz="1500" i="1">
                                              <a:latin typeface="Cambria Math"/>
                                              <a:cs typeface="Times New Roman" pitchFamily="18" charset="0"/>
                                            </a:rPr>
                                          </m:ctrlPr>
                                        </m:sSupPr>
                                        <m:e>
                                          <m:r>
                                            <a:rPr lang="en-US" sz="1500" i="1">
                                              <a:latin typeface="Cambria Math"/>
                                              <a:cs typeface="Times New Roman" pitchFamily="18" charset="0"/>
                                            </a:rPr>
                                            <m:t>(</m:t>
                                          </m:r>
                                          <m:f>
                                            <m:fPr>
                                              <m:ctrlPr>
                                                <a:rPr lang="en-US" sz="1500" i="1">
                                                  <a:latin typeface="Cambria Math"/>
                                                  <a:cs typeface="Times New Roman" pitchFamily="18" charset="0"/>
                                                </a:rPr>
                                              </m:ctrlPr>
                                            </m:fPr>
                                            <m:num>
                                              <m:r>
                                                <a:rPr lang="en-US" sz="1500" i="1">
                                                  <a:latin typeface="Cambria Math"/>
                                                  <a:ea typeface="Cambria Math"/>
                                                  <a:cs typeface="Times New Roman" pitchFamily="18" charset="0"/>
                                                </a:rPr>
                                                <m:t>𝜕</m:t>
                                              </m:r>
                                              <m:acc>
                                                <m:accPr>
                                                  <m:chr m:val="̂"/>
                                                  <m:ctrlPr>
                                                    <a:rPr lang="en-US" sz="1500" i="1">
                                                      <a:latin typeface="Cambria Math"/>
                                                      <a:ea typeface="Cambria Math"/>
                                                      <a:cs typeface="Times New Roman" pitchFamily="18" charset="0"/>
                                                    </a:rPr>
                                                  </m:ctrlPr>
                                                </m:accPr>
                                                <m:e>
                                                  <m:r>
                                                    <a:rPr lang="en-US" sz="1500" i="1">
                                                      <a:latin typeface="Cambria Math"/>
                                                      <a:ea typeface="Cambria Math"/>
                                                      <a:cs typeface="Times New Roman" pitchFamily="18" charset="0"/>
                                                    </a:rPr>
                                                    <m:t>𝑛</m:t>
                                                  </m:r>
                                                </m:e>
                                              </m:acc>
                                            </m:num>
                                            <m:den>
                                              <m:r>
                                                <a:rPr lang="en-US" sz="1500" i="1">
                                                  <a:latin typeface="Cambria Math"/>
                                                  <a:ea typeface="Cambria Math"/>
                                                  <a:cs typeface="Times New Roman" pitchFamily="18" charset="0"/>
                                                </a:rPr>
                                                <m:t>𝜕𝛿</m:t>
                                              </m:r>
                                            </m:den>
                                          </m:f>
                                          <m:r>
                                            <a:rPr lang="en-US" sz="1500" i="1">
                                              <a:latin typeface="Cambria Math"/>
                                              <a:cs typeface="Times New Roman" pitchFamily="18" charset="0"/>
                                            </a:rPr>
                                            <m:t>)</m:t>
                                          </m:r>
                                        </m:e>
                                        <m:sup>
                                          <m:r>
                                            <a:rPr lang="en-US" sz="1500" i="1">
                                              <a:latin typeface="Cambria Math"/>
                                              <a:cs typeface="Times New Roman" pitchFamily="18" charset="0"/>
                                            </a:rPr>
                                            <m:t>2</m:t>
                                          </m:r>
                                        </m:sup>
                                      </m:sSup>
                                      <m:r>
                                        <a:rPr lang="en-US" sz="1500" i="1">
                                          <a:latin typeface="Cambria Math"/>
                                          <a:cs typeface="Times New Roman" pitchFamily="18" charset="0"/>
                                        </a:rPr>
                                        <m:t>)</m:t>
                                      </m:r>
                                    </m:e>
                                  </m:d>
                                </m:e>
                                <m:sub>
                                  <m:r>
                                    <a:rPr lang="en-US" sz="1500" i="1">
                                      <a:latin typeface="Cambria Math"/>
                                      <a:cs typeface="Times New Roman" pitchFamily="18" charset="0"/>
                                    </a:rPr>
                                    <m:t>𝑠</m:t>
                                  </m:r>
                                </m:sub>
                              </m:sSub>
                            </m:e>
                          </m:nary>
                        </m:den>
                      </m:f>
                    </m:oMath>
                  </m:oMathPara>
                </a14:m>
                <a:endParaRPr lang="en-US" sz="1500" dirty="0">
                  <a:latin typeface="Garamond" pitchFamily="18" charset="0"/>
                  <a:cs typeface="Times New Roman" pitchFamily="18" charset="0"/>
                </a:endParaRPr>
              </a:p>
              <a:p>
                <a:pPr>
                  <a:buSzPct val="70000"/>
                  <a:buFontTx/>
                  <a:buBlip>
                    <a:blip r:embed="rId3"/>
                  </a:buBlip>
                </a:pPr>
                <a:endParaRPr lang="en-US" sz="1600" dirty="0">
                  <a:latin typeface="Garamond" pitchFamily="18" charset="0"/>
                  <a:cs typeface="Times New Roman" pitchFamily="18" charset="0"/>
                </a:endParaRPr>
              </a:p>
              <a:p>
                <a:pPr marL="237744" indent="-237744">
                  <a:spcBef>
                    <a:spcPts val="25"/>
                  </a:spcBef>
                  <a:buSzPct val="70000"/>
                  <a:buFontTx/>
                  <a:buBlip>
                    <a:blip r:embed="rId3"/>
                  </a:buBlip>
                </a:pPr>
                <a:r>
                  <a:rPr lang="en-US" sz="1700" dirty="0">
                    <a:latin typeface="Garamond" pitchFamily="18" charset="0"/>
                    <a:cs typeface="Times New Roman" pitchFamily="18" charset="0"/>
                  </a:rPr>
                  <a:t>Polarization build-up rate (the inverse polarization lifetime constant)</a:t>
                </a:r>
                <a:endParaRPr lang="en-US" sz="1700" i="1" dirty="0">
                  <a:latin typeface="Garamond" pitchFamily="18" charset="0"/>
                  <a:cs typeface="Times New Roman" pitchFamily="18" charset="0"/>
                </a:endParaRPr>
              </a:p>
              <a:p>
                <a:pPr marL="1371600" lvl="3" indent="0">
                  <a:buSzPct val="70000"/>
                  <a:buNone/>
                </a:pPr>
                <a14:m>
                  <m:oMathPara xmlns:m="http://schemas.openxmlformats.org/officeDocument/2006/math">
                    <m:oMathParaPr>
                      <m:jc m:val="centerGroup"/>
                    </m:oMathParaPr>
                    <m:oMath xmlns:m="http://schemas.openxmlformats.org/officeDocument/2006/math">
                      <m:sSup>
                        <m:sSupPr>
                          <m:ctrlPr>
                            <a:rPr lang="en-US" sz="1600" i="1">
                              <a:latin typeface="Cambria Math"/>
                              <a:cs typeface="Times New Roman" pitchFamily="18" charset="0"/>
                            </a:rPr>
                          </m:ctrlPr>
                        </m:sSupPr>
                        <m:e>
                          <m:sSubSup>
                            <m:sSubSupPr>
                              <m:ctrlPr>
                                <a:rPr lang="en-US" sz="1600" i="1">
                                  <a:latin typeface="Cambria Math"/>
                                  <a:cs typeface="Times New Roman" pitchFamily="18" charset="0"/>
                                </a:rPr>
                              </m:ctrlPr>
                            </m:sSubSupPr>
                            <m:e>
                              <m:r>
                                <a:rPr lang="en-US" sz="1600" i="1">
                                  <a:latin typeface="Cambria Math"/>
                                  <a:ea typeface="Cambria Math"/>
                                  <a:cs typeface="Times New Roman" pitchFamily="18" charset="0"/>
                                </a:rPr>
                                <m:t>𝜏</m:t>
                              </m:r>
                            </m:e>
                            <m:sub>
                              <m:r>
                                <a:rPr lang="en-US" sz="1600" i="1">
                                  <a:latin typeface="Cambria Math"/>
                                  <a:cs typeface="Times New Roman" pitchFamily="18" charset="0"/>
                                </a:rPr>
                                <m:t>𝑑𝑘</m:t>
                              </m:r>
                            </m:sub>
                            <m:sup/>
                          </m:sSubSup>
                        </m:e>
                        <m:sup>
                          <m:r>
                            <a:rPr lang="en-US" sz="1600" i="1">
                              <a:latin typeface="Cambria Math"/>
                              <a:cs typeface="Times New Roman" pitchFamily="18" charset="0"/>
                            </a:rPr>
                            <m:t>−1</m:t>
                          </m:r>
                        </m:sup>
                      </m:sSup>
                      <m:r>
                        <a:rPr lang="en-US" sz="1600" i="1">
                          <a:latin typeface="Cambria Math"/>
                          <a:cs typeface="Times New Roman" pitchFamily="18" charset="0"/>
                        </a:rPr>
                        <m:t>=</m:t>
                      </m:r>
                      <m:f>
                        <m:fPr>
                          <m:ctrlPr>
                            <a:rPr lang="en-US" sz="1600" i="1">
                              <a:latin typeface="Cambria Math"/>
                              <a:cs typeface="Times New Roman" pitchFamily="18" charset="0"/>
                            </a:rPr>
                          </m:ctrlPr>
                        </m:fPr>
                        <m:num>
                          <m:r>
                            <a:rPr lang="en-US" sz="1600" i="1">
                              <a:latin typeface="Cambria Math"/>
                              <a:cs typeface="Times New Roman" pitchFamily="18" charset="0"/>
                            </a:rPr>
                            <m:t>5</m:t>
                          </m:r>
                          <m:rad>
                            <m:radPr>
                              <m:degHide m:val="on"/>
                              <m:ctrlPr>
                                <a:rPr lang="en-US" sz="1600" i="1">
                                  <a:latin typeface="Cambria Math"/>
                                  <a:cs typeface="Times New Roman" pitchFamily="18" charset="0"/>
                                </a:rPr>
                              </m:ctrlPr>
                            </m:radPr>
                            <m:deg/>
                            <m:e>
                              <m:r>
                                <a:rPr lang="en-US" sz="1600" i="1">
                                  <a:latin typeface="Cambria Math"/>
                                  <a:cs typeface="Times New Roman" pitchFamily="18" charset="0"/>
                                </a:rPr>
                                <m:t>3</m:t>
                              </m:r>
                            </m:e>
                          </m:rad>
                        </m:num>
                        <m:den>
                          <m:r>
                            <a:rPr lang="en-US" sz="1600" i="1">
                              <a:latin typeface="Cambria Math"/>
                              <a:cs typeface="Times New Roman" pitchFamily="18" charset="0"/>
                            </a:rPr>
                            <m:t>8</m:t>
                          </m:r>
                        </m:den>
                      </m:f>
                      <m:f>
                        <m:fPr>
                          <m:ctrlPr>
                            <a:rPr lang="en-US" sz="1600" i="1">
                              <a:latin typeface="Cambria Math"/>
                              <a:cs typeface="Times New Roman" pitchFamily="18" charset="0"/>
                            </a:rPr>
                          </m:ctrlPr>
                        </m:fPr>
                        <m:num>
                          <m:sSub>
                            <m:sSubPr>
                              <m:ctrlPr>
                                <a:rPr lang="en-US" sz="1600" i="1">
                                  <a:latin typeface="Cambria Math"/>
                                  <a:cs typeface="Times New Roman" pitchFamily="18" charset="0"/>
                                </a:rPr>
                              </m:ctrlPr>
                            </m:sSubPr>
                            <m:e>
                              <m:r>
                                <a:rPr lang="en-US" sz="1600" i="1">
                                  <a:latin typeface="Cambria Math"/>
                                  <a:cs typeface="Times New Roman" pitchFamily="18" charset="0"/>
                                </a:rPr>
                                <m:t>𝑟</m:t>
                              </m:r>
                            </m:e>
                            <m:sub>
                              <m:r>
                                <a:rPr lang="en-US" sz="1600" i="1">
                                  <a:latin typeface="Cambria Math"/>
                                  <a:cs typeface="Times New Roman" pitchFamily="18" charset="0"/>
                                </a:rPr>
                                <m:t>𝑒</m:t>
                              </m:r>
                            </m:sub>
                          </m:sSub>
                          <m:sSup>
                            <m:sSupPr>
                              <m:ctrlPr>
                                <a:rPr lang="en-US" sz="1600" i="1">
                                  <a:latin typeface="Cambria Math"/>
                                  <a:cs typeface="Times New Roman" pitchFamily="18" charset="0"/>
                                </a:rPr>
                              </m:ctrlPr>
                            </m:sSupPr>
                            <m:e>
                              <m:r>
                                <a:rPr lang="en-US" sz="1600" i="1">
                                  <a:latin typeface="Cambria Math"/>
                                  <a:ea typeface="Cambria Math"/>
                                  <a:cs typeface="Times New Roman" pitchFamily="18" charset="0"/>
                                </a:rPr>
                                <m:t>𝛾</m:t>
                              </m:r>
                            </m:e>
                            <m:sup>
                              <m:r>
                                <a:rPr lang="en-US" sz="1600" i="1">
                                  <a:latin typeface="Cambria Math"/>
                                  <a:cs typeface="Times New Roman" pitchFamily="18" charset="0"/>
                                </a:rPr>
                                <m:t>5</m:t>
                              </m:r>
                            </m:sup>
                          </m:sSup>
                          <m:r>
                            <a:rPr lang="en-US" sz="1600" i="1">
                              <a:latin typeface="Cambria Math"/>
                              <a:cs typeface="Times New Roman" pitchFamily="18" charset="0"/>
                            </a:rPr>
                            <m:t>h</m:t>
                          </m:r>
                          <m:r>
                            <a:rPr lang="en-US" sz="1600" i="1">
                              <a:latin typeface="Cambria Math"/>
                              <a:cs typeface="Times New Roman" pitchFamily="18" charset="0"/>
                            </a:rPr>
                            <m:t>/2</m:t>
                          </m:r>
                          <m:r>
                            <a:rPr lang="en-US" sz="1600" i="1">
                              <a:latin typeface="Cambria Math"/>
                              <a:ea typeface="Cambria Math"/>
                              <a:cs typeface="Times New Roman" pitchFamily="18" charset="0"/>
                            </a:rPr>
                            <m:t>𝜋</m:t>
                          </m:r>
                        </m:num>
                        <m:den>
                          <m:sSub>
                            <m:sSubPr>
                              <m:ctrlPr>
                                <a:rPr lang="en-US" sz="1600" i="1">
                                  <a:latin typeface="Cambria Math"/>
                                  <a:cs typeface="Times New Roman" pitchFamily="18" charset="0"/>
                                </a:rPr>
                              </m:ctrlPr>
                            </m:sSubPr>
                            <m:e>
                              <m:r>
                                <a:rPr lang="en-US" sz="1600" i="1">
                                  <a:latin typeface="Cambria Math"/>
                                  <a:cs typeface="Times New Roman" pitchFamily="18" charset="0"/>
                                </a:rPr>
                                <m:t>𝑚</m:t>
                              </m:r>
                            </m:e>
                            <m:sub>
                              <m:r>
                                <a:rPr lang="en-US" sz="1600" i="1">
                                  <a:latin typeface="Cambria Math"/>
                                  <a:cs typeface="Times New Roman" pitchFamily="18" charset="0"/>
                                </a:rPr>
                                <m:t>𝑒</m:t>
                              </m:r>
                            </m:sub>
                          </m:sSub>
                        </m:den>
                      </m:f>
                      <m:f>
                        <m:fPr>
                          <m:ctrlPr>
                            <a:rPr lang="en-US" sz="1600" i="1">
                              <a:latin typeface="Cambria Math"/>
                              <a:cs typeface="Times New Roman" pitchFamily="18" charset="0"/>
                            </a:rPr>
                          </m:ctrlPr>
                        </m:fPr>
                        <m:num>
                          <m:r>
                            <a:rPr lang="en-US" sz="1600" i="1">
                              <a:latin typeface="Cambria Math"/>
                              <a:cs typeface="Times New Roman" pitchFamily="18" charset="0"/>
                            </a:rPr>
                            <m:t>1</m:t>
                          </m:r>
                        </m:num>
                        <m:den>
                          <m:r>
                            <a:rPr lang="en-US" sz="1600" i="1">
                              <a:latin typeface="Cambria Math"/>
                              <a:cs typeface="Times New Roman" pitchFamily="18" charset="0"/>
                            </a:rPr>
                            <m:t>𝐶</m:t>
                          </m:r>
                        </m:den>
                      </m:f>
                      <m:nary>
                        <m:naryPr>
                          <m:chr m:val="∮"/>
                          <m:limLoc m:val="undOvr"/>
                          <m:subHide m:val="on"/>
                          <m:supHide m:val="on"/>
                          <m:ctrlPr>
                            <a:rPr lang="en-US" sz="1600" i="1">
                              <a:latin typeface="Cambria Math"/>
                              <a:cs typeface="Times New Roman" pitchFamily="18" charset="0"/>
                            </a:rPr>
                          </m:ctrlPr>
                        </m:naryPr>
                        <m:sub/>
                        <m:sup/>
                        <m:e>
                          <m:r>
                            <a:rPr lang="en-US" sz="1600" i="1">
                              <a:latin typeface="Cambria Math"/>
                              <a:cs typeface="Times New Roman" pitchFamily="18" charset="0"/>
                            </a:rPr>
                            <m:t>𝑑𝑠</m:t>
                          </m:r>
                          <m:sSub>
                            <m:sSubPr>
                              <m:ctrlPr>
                                <a:rPr lang="en-US" sz="1600" i="1">
                                  <a:latin typeface="Cambria Math"/>
                                  <a:cs typeface="Times New Roman" pitchFamily="18" charset="0"/>
                                </a:rPr>
                              </m:ctrlPr>
                            </m:sSubPr>
                            <m:e>
                              <m:d>
                                <m:dPr>
                                  <m:begChr m:val="⟨"/>
                                  <m:endChr m:val="⟩"/>
                                  <m:ctrlPr>
                                    <a:rPr lang="en-US" sz="1600" i="1">
                                      <a:latin typeface="Cambria Math"/>
                                      <a:cs typeface="Times New Roman" pitchFamily="18" charset="0"/>
                                    </a:rPr>
                                  </m:ctrlPr>
                                </m:dPr>
                                <m:e>
                                  <m:f>
                                    <m:fPr>
                                      <m:ctrlPr>
                                        <a:rPr lang="en-US" sz="1600" i="1">
                                          <a:latin typeface="Cambria Math"/>
                                          <a:cs typeface="Times New Roman" pitchFamily="18" charset="0"/>
                                        </a:rPr>
                                      </m:ctrlPr>
                                    </m:fPr>
                                    <m:num>
                                      <m:r>
                                        <a:rPr lang="en-US" sz="1600" i="1">
                                          <a:latin typeface="Cambria Math"/>
                                          <a:cs typeface="Times New Roman" pitchFamily="18" charset="0"/>
                                        </a:rPr>
                                        <m:t>1−</m:t>
                                      </m:r>
                                      <m:f>
                                        <m:fPr>
                                          <m:ctrlPr>
                                            <a:rPr lang="en-US" sz="1600" i="1">
                                              <a:latin typeface="Cambria Math"/>
                                              <a:cs typeface="Times New Roman" pitchFamily="18" charset="0"/>
                                            </a:rPr>
                                          </m:ctrlPr>
                                        </m:fPr>
                                        <m:num>
                                          <m:r>
                                            <a:rPr lang="en-US" sz="1600" i="1">
                                              <a:latin typeface="Cambria Math"/>
                                              <a:cs typeface="Times New Roman" pitchFamily="18" charset="0"/>
                                            </a:rPr>
                                            <m:t>2</m:t>
                                          </m:r>
                                        </m:num>
                                        <m:den>
                                          <m:r>
                                            <a:rPr lang="en-US" sz="1600" i="1">
                                              <a:latin typeface="Cambria Math"/>
                                              <a:cs typeface="Times New Roman" pitchFamily="18" charset="0"/>
                                            </a:rPr>
                                            <m:t>9</m:t>
                                          </m:r>
                                        </m:den>
                                      </m:f>
                                      <m:sSup>
                                        <m:sSupPr>
                                          <m:ctrlPr>
                                            <a:rPr lang="en-US" sz="1600" i="1">
                                              <a:latin typeface="Cambria Math"/>
                                              <a:cs typeface="Times New Roman" pitchFamily="18" charset="0"/>
                                            </a:rPr>
                                          </m:ctrlPr>
                                        </m:sSupPr>
                                        <m:e>
                                          <m:d>
                                            <m:dPr>
                                              <m:ctrlPr>
                                                <a:rPr lang="en-US" sz="1600" i="1">
                                                  <a:latin typeface="Cambria Math"/>
                                                  <a:cs typeface="Times New Roman" pitchFamily="18" charset="0"/>
                                                </a:rPr>
                                              </m:ctrlPr>
                                            </m:dPr>
                                            <m:e>
                                              <m:acc>
                                                <m:accPr>
                                                  <m:chr m:val="̂"/>
                                                  <m:ctrlPr>
                                                    <a:rPr lang="en-US" sz="1600" i="1">
                                                      <a:latin typeface="Cambria Math"/>
                                                      <a:cs typeface="Times New Roman" pitchFamily="18" charset="0"/>
                                                    </a:rPr>
                                                  </m:ctrlPr>
                                                </m:accPr>
                                                <m:e>
                                                  <m:r>
                                                    <a:rPr lang="en-US" sz="1600" i="1">
                                                      <a:latin typeface="Cambria Math"/>
                                                      <a:cs typeface="Times New Roman" pitchFamily="18" charset="0"/>
                                                    </a:rPr>
                                                    <m:t>𝑛</m:t>
                                                  </m:r>
                                                </m:e>
                                              </m:acc>
                                              <m:r>
                                                <a:rPr lang="en-US" sz="1600" i="1">
                                                  <a:latin typeface="Cambria Math"/>
                                                  <a:cs typeface="Times New Roman" pitchFamily="18" charset="0"/>
                                                </a:rPr>
                                                <m:t>.</m:t>
                                              </m:r>
                                              <m:acc>
                                                <m:accPr>
                                                  <m:chr m:val="̂"/>
                                                  <m:ctrlPr>
                                                    <a:rPr lang="en-US" sz="1600" i="1">
                                                      <a:latin typeface="Cambria Math"/>
                                                      <a:cs typeface="Times New Roman" pitchFamily="18" charset="0"/>
                                                    </a:rPr>
                                                  </m:ctrlPr>
                                                </m:accPr>
                                                <m:e>
                                                  <m:r>
                                                    <a:rPr lang="en-US" sz="1600" i="1">
                                                      <a:latin typeface="Cambria Math"/>
                                                      <a:cs typeface="Times New Roman" pitchFamily="18" charset="0"/>
                                                    </a:rPr>
                                                    <m:t>𝑠</m:t>
                                                  </m:r>
                                                </m:e>
                                              </m:acc>
                                            </m:e>
                                          </m:d>
                                        </m:e>
                                        <m:sup>
                                          <m:r>
                                            <a:rPr lang="en-US" sz="1600" i="1">
                                              <a:latin typeface="Cambria Math"/>
                                              <a:cs typeface="Times New Roman" pitchFamily="18" charset="0"/>
                                            </a:rPr>
                                            <m:t>2</m:t>
                                          </m:r>
                                        </m:sup>
                                      </m:sSup>
                                      <m:r>
                                        <a:rPr lang="en-US" sz="1600" i="1">
                                          <a:latin typeface="Cambria Math"/>
                                          <a:cs typeface="Times New Roman" pitchFamily="18" charset="0"/>
                                        </a:rPr>
                                        <m:t>+</m:t>
                                      </m:r>
                                      <m:f>
                                        <m:fPr>
                                          <m:ctrlPr>
                                            <a:rPr lang="en-US" sz="1600" i="1">
                                              <a:latin typeface="Cambria Math"/>
                                              <a:cs typeface="Times New Roman" pitchFamily="18" charset="0"/>
                                            </a:rPr>
                                          </m:ctrlPr>
                                        </m:fPr>
                                        <m:num>
                                          <m:r>
                                            <a:rPr lang="en-US" sz="1600" i="1">
                                              <a:latin typeface="Cambria Math"/>
                                              <a:cs typeface="Times New Roman" pitchFamily="18" charset="0"/>
                                            </a:rPr>
                                            <m:t>11</m:t>
                                          </m:r>
                                        </m:num>
                                        <m:den>
                                          <m:r>
                                            <a:rPr lang="en-US" sz="1600" i="1">
                                              <a:latin typeface="Cambria Math"/>
                                              <a:cs typeface="Times New Roman" pitchFamily="18" charset="0"/>
                                            </a:rPr>
                                            <m:t>18</m:t>
                                          </m:r>
                                        </m:den>
                                      </m:f>
                                      <m:sSup>
                                        <m:sSupPr>
                                          <m:ctrlPr>
                                            <a:rPr lang="en-US" sz="1600" i="1">
                                              <a:latin typeface="Cambria Math"/>
                                              <a:cs typeface="Times New Roman" pitchFamily="18" charset="0"/>
                                            </a:rPr>
                                          </m:ctrlPr>
                                        </m:sSupPr>
                                        <m:e>
                                          <m:r>
                                            <a:rPr lang="en-US" sz="1600" i="1">
                                              <a:latin typeface="Cambria Math"/>
                                              <a:cs typeface="Times New Roman" pitchFamily="18" charset="0"/>
                                            </a:rPr>
                                            <m:t>(</m:t>
                                          </m:r>
                                          <m:f>
                                            <m:fPr>
                                              <m:ctrlPr>
                                                <a:rPr lang="en-US" sz="1600" i="1">
                                                  <a:latin typeface="Cambria Math"/>
                                                  <a:cs typeface="Times New Roman" pitchFamily="18" charset="0"/>
                                                </a:rPr>
                                              </m:ctrlPr>
                                            </m:fPr>
                                            <m:num>
                                              <m:r>
                                                <a:rPr lang="en-US" sz="1600" i="1">
                                                  <a:latin typeface="Cambria Math"/>
                                                  <a:ea typeface="Cambria Math"/>
                                                  <a:cs typeface="Times New Roman" pitchFamily="18" charset="0"/>
                                                </a:rPr>
                                                <m:t>𝜕</m:t>
                                              </m:r>
                                              <m:acc>
                                                <m:accPr>
                                                  <m:chr m:val="̂"/>
                                                  <m:ctrlPr>
                                                    <a:rPr lang="en-US" sz="1600" i="1">
                                                      <a:latin typeface="Cambria Math"/>
                                                      <a:ea typeface="Cambria Math"/>
                                                      <a:cs typeface="Times New Roman" pitchFamily="18" charset="0"/>
                                                    </a:rPr>
                                                  </m:ctrlPr>
                                                </m:accPr>
                                                <m:e>
                                                  <m:r>
                                                    <a:rPr lang="en-US" sz="1600" i="1">
                                                      <a:latin typeface="Cambria Math"/>
                                                      <a:ea typeface="Cambria Math"/>
                                                      <a:cs typeface="Times New Roman" pitchFamily="18" charset="0"/>
                                                    </a:rPr>
                                                    <m:t>𝑛</m:t>
                                                  </m:r>
                                                </m:e>
                                              </m:acc>
                                            </m:num>
                                            <m:den>
                                              <m:r>
                                                <a:rPr lang="en-US" sz="1600" i="1">
                                                  <a:latin typeface="Cambria Math"/>
                                                  <a:ea typeface="Cambria Math"/>
                                                  <a:cs typeface="Times New Roman" pitchFamily="18" charset="0"/>
                                                </a:rPr>
                                                <m:t>𝜕𝛿</m:t>
                                              </m:r>
                                            </m:den>
                                          </m:f>
                                          <m:r>
                                            <a:rPr lang="en-US" sz="1600" i="1">
                                              <a:latin typeface="Cambria Math"/>
                                              <a:cs typeface="Times New Roman" pitchFamily="18" charset="0"/>
                                            </a:rPr>
                                            <m:t>)</m:t>
                                          </m:r>
                                        </m:e>
                                        <m:sup>
                                          <m:r>
                                            <a:rPr lang="en-US" sz="1600" i="1">
                                              <a:latin typeface="Cambria Math"/>
                                              <a:cs typeface="Times New Roman" pitchFamily="18" charset="0"/>
                                            </a:rPr>
                                            <m:t>2</m:t>
                                          </m:r>
                                        </m:sup>
                                      </m:sSup>
                                    </m:num>
                                    <m:den>
                                      <m:sSup>
                                        <m:sSupPr>
                                          <m:ctrlPr>
                                            <a:rPr lang="en-US" sz="1600" i="1">
                                              <a:latin typeface="Cambria Math"/>
                                              <a:cs typeface="Times New Roman" pitchFamily="18" charset="0"/>
                                            </a:rPr>
                                          </m:ctrlPr>
                                        </m:sSupPr>
                                        <m:e>
                                          <m:d>
                                            <m:dPr>
                                              <m:begChr m:val="|"/>
                                              <m:endChr m:val="|"/>
                                              <m:ctrlPr>
                                                <a:rPr lang="en-US" sz="1600" i="1">
                                                  <a:latin typeface="Cambria Math"/>
                                                  <a:cs typeface="Times New Roman" pitchFamily="18" charset="0"/>
                                                </a:rPr>
                                              </m:ctrlPr>
                                            </m:dPr>
                                            <m:e>
                                              <m:r>
                                                <a:rPr lang="en-US" sz="1600" i="1">
                                                  <a:latin typeface="Cambria Math"/>
                                                  <a:ea typeface="Cambria Math"/>
                                                  <a:cs typeface="Times New Roman" pitchFamily="18" charset="0"/>
                                                </a:rPr>
                                                <m:t>𝜌</m:t>
                                              </m:r>
                                              <m:d>
                                                <m:dPr>
                                                  <m:ctrlPr>
                                                    <a:rPr lang="en-US" sz="1600" i="1">
                                                      <a:latin typeface="Cambria Math"/>
                                                      <a:ea typeface="Cambria Math"/>
                                                      <a:cs typeface="Times New Roman" pitchFamily="18" charset="0"/>
                                                    </a:rPr>
                                                  </m:ctrlPr>
                                                </m:dPr>
                                                <m:e>
                                                  <m:r>
                                                    <a:rPr lang="en-US" sz="1600" i="1">
                                                      <a:latin typeface="Cambria Math"/>
                                                      <a:ea typeface="Cambria Math"/>
                                                      <a:cs typeface="Times New Roman" pitchFamily="18" charset="0"/>
                                                    </a:rPr>
                                                    <m:t>𝑠</m:t>
                                                  </m:r>
                                                </m:e>
                                              </m:d>
                                            </m:e>
                                          </m:d>
                                        </m:e>
                                        <m:sup>
                                          <m:r>
                                            <a:rPr lang="en-US" sz="1600" i="1">
                                              <a:latin typeface="Cambria Math"/>
                                              <a:cs typeface="Times New Roman" pitchFamily="18" charset="0"/>
                                            </a:rPr>
                                            <m:t>3</m:t>
                                          </m:r>
                                        </m:sup>
                                      </m:sSup>
                                    </m:den>
                                  </m:f>
                                </m:e>
                              </m:d>
                            </m:e>
                            <m:sub>
                              <m:r>
                                <a:rPr lang="en-US" sz="1600" i="1">
                                  <a:latin typeface="Cambria Math"/>
                                  <a:cs typeface="Times New Roman" pitchFamily="18" charset="0"/>
                                </a:rPr>
                                <m:t>𝑠</m:t>
                              </m:r>
                            </m:sub>
                          </m:sSub>
                        </m:e>
                      </m:nary>
                    </m:oMath>
                  </m:oMathPara>
                </a14:m>
                <a:endParaRPr lang="en-US" sz="1600" dirty="0">
                  <a:latin typeface="Garamond" pitchFamily="18" charset="0"/>
                  <a:cs typeface="Times New Roman" pitchFamily="18" charset="0"/>
                </a:endParaRPr>
              </a:p>
              <a:p>
                <a:pPr marL="0" lvl="2" indent="0" algn="just">
                  <a:buSzPct val="70000"/>
                  <a:buNone/>
                </a:pPr>
                <a:r>
                  <a:rPr lang="en-US" sz="1600" dirty="0">
                    <a:latin typeface="Garamond" pitchFamily="18" charset="0"/>
                    <a:cs typeface="Times New Roman" pitchFamily="18" charset="0"/>
                  </a:rPr>
                  <a:t>	</a:t>
                </a:r>
                <a14:m>
                  <m:oMath xmlns:m="http://schemas.openxmlformats.org/officeDocument/2006/math">
                    <m:acc>
                      <m:accPr>
                        <m:chr m:val="̂"/>
                        <m:ctrlPr>
                          <a:rPr lang="en-US" sz="1300" i="1">
                            <a:latin typeface="Cambria Math"/>
                            <a:cs typeface="Times New Roman" pitchFamily="18" charset="0"/>
                          </a:rPr>
                        </m:ctrlPr>
                      </m:accPr>
                      <m:e>
                        <m:r>
                          <a:rPr lang="en-US" sz="1300" i="1">
                            <a:latin typeface="Cambria Math"/>
                            <a:cs typeface="Times New Roman" pitchFamily="18" charset="0"/>
                          </a:rPr>
                          <m:t>𝑛</m:t>
                        </m:r>
                      </m:e>
                    </m:acc>
                  </m:oMath>
                </a14:m>
                <a:r>
                  <a:rPr lang="en-US" sz="1300" dirty="0">
                    <a:latin typeface="Garamond" pitchFamily="18" charset="0"/>
                    <a:cs typeface="Times New Roman" pitchFamily="18" charset="0"/>
                  </a:rPr>
                  <a:t> is a 1-turn periodic unit 3-vector field over the phase space satisfying the Thomas-BMT equation along </a:t>
                </a:r>
                <a:r>
                  <a:rPr lang="en-US" sz="1300" dirty="0" smtClean="0">
                    <a:latin typeface="Garamond" pitchFamily="18" charset="0"/>
                    <a:cs typeface="Times New Roman" pitchFamily="18" charset="0"/>
                  </a:rPr>
                  <a:t>particle </a:t>
                </a:r>
              </a:p>
              <a:p>
                <a:pPr marL="0" lvl="2" indent="0">
                  <a:buSzPct val="70000"/>
                  <a:buNone/>
                </a:pPr>
                <a:r>
                  <a:rPr lang="en-US" sz="1300" dirty="0">
                    <a:latin typeface="Garamond" pitchFamily="18" charset="0"/>
                    <a:cs typeface="Times New Roman" pitchFamily="18" charset="0"/>
                  </a:rPr>
                  <a:t> </a:t>
                </a:r>
                <a:r>
                  <a:rPr lang="en-US" sz="1300" dirty="0" smtClean="0">
                    <a:latin typeface="Garamond" pitchFamily="18" charset="0"/>
                    <a:cs typeface="Times New Roman" pitchFamily="18" charset="0"/>
                  </a:rPr>
                  <a:t>           trajectories </a:t>
                </a:r>
                <a:r>
                  <a:rPr lang="en-US" sz="1300" dirty="0">
                    <a:latin typeface="Garamond" pitchFamily="18" charset="0"/>
                    <a:cs typeface="Times New Roman" pitchFamily="18" charset="0"/>
                  </a:rPr>
                  <a:t>(</a:t>
                </a:r>
                <a14:m>
                  <m:oMath xmlns:m="http://schemas.openxmlformats.org/officeDocument/2006/math">
                    <m:acc>
                      <m:accPr>
                        <m:chr m:val="̂"/>
                        <m:ctrlPr>
                          <a:rPr lang="en-US" sz="1300" i="1">
                            <a:latin typeface="Cambria Math"/>
                            <a:cs typeface="Times New Roman" pitchFamily="18" charset="0"/>
                          </a:rPr>
                        </m:ctrlPr>
                      </m:accPr>
                      <m:e>
                        <m:r>
                          <a:rPr lang="en-US" sz="1300" i="1">
                            <a:latin typeface="Cambria Math"/>
                            <a:cs typeface="Times New Roman" pitchFamily="18" charset="0"/>
                          </a:rPr>
                          <m:t>𝑛</m:t>
                        </m:r>
                      </m:e>
                    </m:acc>
                  </m:oMath>
                </a14:m>
                <a:r>
                  <a:rPr lang="en-US" sz="1300" dirty="0">
                    <a:latin typeface="Garamond" pitchFamily="18" charset="0"/>
                    <a:cs typeface="Times New Roman" pitchFamily="18" charset="0"/>
                  </a:rPr>
                  <a:t> is not </a:t>
                </a:r>
                <a14:m>
                  <m:oMath xmlns:m="http://schemas.openxmlformats.org/officeDocument/2006/math">
                    <m:sSub>
                      <m:sSubPr>
                        <m:ctrlPr>
                          <a:rPr lang="en-US" sz="1300" i="1">
                            <a:latin typeface="Cambria Math"/>
                            <a:cs typeface="Times New Roman" pitchFamily="18" charset="0"/>
                          </a:rPr>
                        </m:ctrlPr>
                      </m:sSubPr>
                      <m:e>
                        <m:acc>
                          <m:accPr>
                            <m:chr m:val="̂"/>
                            <m:ctrlPr>
                              <a:rPr lang="en-US" sz="1300" i="1">
                                <a:latin typeface="Cambria Math"/>
                                <a:cs typeface="Times New Roman" pitchFamily="18" charset="0"/>
                              </a:rPr>
                            </m:ctrlPr>
                          </m:accPr>
                          <m:e>
                            <m:r>
                              <a:rPr lang="en-US" sz="1300" i="1">
                                <a:latin typeface="Cambria Math"/>
                                <a:cs typeface="Times New Roman" pitchFamily="18" charset="0"/>
                              </a:rPr>
                              <m:t>𝑛</m:t>
                            </m:r>
                          </m:e>
                        </m:acc>
                      </m:e>
                      <m:sub>
                        <m:r>
                          <a:rPr lang="en-US" sz="1300" i="1">
                            <a:latin typeface="Cambria Math"/>
                            <a:cs typeface="Times New Roman" pitchFamily="18" charset="0"/>
                          </a:rPr>
                          <m:t>0</m:t>
                        </m:r>
                      </m:sub>
                    </m:sSub>
                  </m:oMath>
                </a14:m>
                <a:r>
                  <a:rPr lang="en-US" sz="1300" dirty="0">
                    <a:latin typeface="Garamond" pitchFamily="18" charset="0"/>
                    <a:cs typeface="Times New Roman" pitchFamily="18" charset="0"/>
                  </a:rPr>
                  <a:t>). Depolarization occurs in general if </a:t>
                </a:r>
                <a:r>
                  <a:rPr lang="en-US" sz="1300" dirty="0" smtClean="0">
                    <a:latin typeface="Garamond" pitchFamily="18" charset="0"/>
                    <a:cs typeface="Times New Roman" pitchFamily="18" charset="0"/>
                  </a:rPr>
                  <a:t>the spin-orbit coupling function </a:t>
                </a:r>
                <a14:m>
                  <m:oMath xmlns:m="http://schemas.openxmlformats.org/officeDocument/2006/math">
                    <m:sSup>
                      <m:sSupPr>
                        <m:ctrlPr>
                          <a:rPr lang="en-US" sz="1300" i="1">
                            <a:latin typeface="Cambria Math"/>
                            <a:cs typeface="Times New Roman" pitchFamily="18" charset="0"/>
                          </a:rPr>
                        </m:ctrlPr>
                      </m:sSupPr>
                      <m:e>
                        <m:d>
                          <m:dPr>
                            <m:begChr m:val="|"/>
                            <m:endChr m:val="|"/>
                            <m:ctrlPr>
                              <a:rPr lang="en-US" sz="1300" i="1">
                                <a:latin typeface="Cambria Math"/>
                                <a:cs typeface="Times New Roman" pitchFamily="18" charset="0"/>
                              </a:rPr>
                            </m:ctrlPr>
                          </m:dPr>
                          <m:e>
                            <m:f>
                              <m:fPr>
                                <m:ctrlPr>
                                  <a:rPr lang="en-US" sz="1300" i="1">
                                    <a:latin typeface="Cambria Math"/>
                                    <a:cs typeface="Times New Roman" pitchFamily="18" charset="0"/>
                                  </a:rPr>
                                </m:ctrlPr>
                              </m:fPr>
                              <m:num>
                                <m:r>
                                  <a:rPr lang="en-US" sz="1300" i="1">
                                    <a:latin typeface="Cambria Math"/>
                                    <a:ea typeface="Cambria Math"/>
                                    <a:cs typeface="Times New Roman" pitchFamily="18" charset="0"/>
                                  </a:rPr>
                                  <m:t>𝜕</m:t>
                                </m:r>
                                <m:acc>
                                  <m:accPr>
                                    <m:chr m:val="̂"/>
                                    <m:ctrlPr>
                                      <a:rPr lang="en-US" sz="1300" i="1">
                                        <a:latin typeface="Cambria Math"/>
                                        <a:ea typeface="Cambria Math"/>
                                        <a:cs typeface="Times New Roman" pitchFamily="18" charset="0"/>
                                      </a:rPr>
                                    </m:ctrlPr>
                                  </m:accPr>
                                  <m:e>
                                    <m:r>
                                      <a:rPr lang="en-US" sz="1300" i="1">
                                        <a:latin typeface="Cambria Math"/>
                                        <a:ea typeface="Cambria Math"/>
                                        <a:cs typeface="Times New Roman" pitchFamily="18" charset="0"/>
                                      </a:rPr>
                                      <m:t>𝑛</m:t>
                                    </m:r>
                                  </m:e>
                                </m:acc>
                              </m:num>
                              <m:den>
                                <m:r>
                                  <a:rPr lang="en-US" sz="1300" i="1">
                                    <a:latin typeface="Cambria Math"/>
                                    <a:ea typeface="Cambria Math"/>
                                    <a:cs typeface="Times New Roman" pitchFamily="18" charset="0"/>
                                  </a:rPr>
                                  <m:t>𝜕𝛿</m:t>
                                </m:r>
                              </m:den>
                            </m:f>
                          </m:e>
                        </m:d>
                      </m:e>
                      <m:sup>
                        <m:r>
                          <a:rPr lang="en-US" sz="1300" i="1">
                            <a:latin typeface="Cambria Math"/>
                            <a:cs typeface="Times New Roman" pitchFamily="18" charset="0"/>
                          </a:rPr>
                          <m:t>2</m:t>
                        </m:r>
                      </m:sup>
                    </m:sSup>
                  </m:oMath>
                </a14:m>
                <a:r>
                  <a:rPr lang="en-US" sz="1300" dirty="0">
                    <a:latin typeface="Garamond" pitchFamily="18" charset="0"/>
                    <a:cs typeface="Times New Roman" pitchFamily="18" charset="0"/>
                  </a:rPr>
                  <a:t>no longer vanishes </a:t>
                </a:r>
                <a:endParaRPr lang="en-US" sz="1300" dirty="0" smtClean="0">
                  <a:latin typeface="Garamond" pitchFamily="18" charset="0"/>
                  <a:cs typeface="Times New Roman" pitchFamily="18" charset="0"/>
                </a:endParaRPr>
              </a:p>
              <a:p>
                <a:pPr marL="0" lvl="2" indent="0">
                  <a:buSzPct val="70000"/>
                  <a:buNone/>
                </a:pPr>
                <a:r>
                  <a:rPr lang="en-US" sz="1300" dirty="0">
                    <a:latin typeface="Garamond" pitchFamily="18" charset="0"/>
                    <a:cs typeface="Times New Roman" pitchFamily="18" charset="0"/>
                  </a:rPr>
                  <a:t> </a:t>
                </a:r>
                <a:r>
                  <a:rPr lang="en-US" sz="1300" dirty="0" smtClean="0">
                    <a:latin typeface="Garamond" pitchFamily="18" charset="0"/>
                    <a:cs typeface="Times New Roman" pitchFamily="18" charset="0"/>
                  </a:rPr>
                  <a:t>           in the </a:t>
                </a:r>
                <a:r>
                  <a:rPr lang="en-US" sz="1300" dirty="0">
                    <a:latin typeface="Garamond" pitchFamily="18" charset="0"/>
                    <a:cs typeface="Times New Roman" pitchFamily="18" charset="0"/>
                  </a:rPr>
                  <a:t>dipoles </a:t>
                </a:r>
                <a:r>
                  <a:rPr lang="en-US" sz="1300" dirty="0" smtClean="0">
                    <a:latin typeface="Garamond" pitchFamily="18" charset="0"/>
                    <a:cs typeface="Times New Roman" pitchFamily="18" charset="0"/>
                  </a:rPr>
                  <a:t>(</a:t>
                </a:r>
                <a:r>
                  <a:rPr lang="en-US" sz="1300" dirty="0">
                    <a:latin typeface="Garamond" pitchFamily="18" charset="0"/>
                    <a:cs typeface="Times New Roman" pitchFamily="18" charset="0"/>
                  </a:rPr>
                  <a:t>where </a:t>
                </a:r>
                <a14:m>
                  <m:oMath xmlns:m="http://schemas.openxmlformats.org/officeDocument/2006/math">
                    <m:f>
                      <m:fPr>
                        <m:type m:val="skw"/>
                        <m:ctrlPr>
                          <a:rPr lang="en-US" sz="1300" i="1">
                            <a:latin typeface="Cambria Math"/>
                            <a:cs typeface="Times New Roman" pitchFamily="18" charset="0"/>
                          </a:rPr>
                        </m:ctrlPr>
                      </m:fPr>
                      <m:num>
                        <m:r>
                          <a:rPr lang="en-US" sz="1300" i="1">
                            <a:latin typeface="Cambria Math"/>
                            <a:cs typeface="Times New Roman" pitchFamily="18" charset="0"/>
                          </a:rPr>
                          <m:t>1</m:t>
                        </m:r>
                      </m:num>
                      <m:den>
                        <m:sSup>
                          <m:sSupPr>
                            <m:ctrlPr>
                              <a:rPr lang="en-US" sz="1300" i="1">
                                <a:latin typeface="Cambria Math"/>
                                <a:cs typeface="Times New Roman" pitchFamily="18" charset="0"/>
                              </a:rPr>
                            </m:ctrlPr>
                          </m:sSupPr>
                          <m:e>
                            <m:d>
                              <m:dPr>
                                <m:begChr m:val="|"/>
                                <m:endChr m:val="|"/>
                                <m:ctrlPr>
                                  <a:rPr lang="en-US" sz="1300" i="1">
                                    <a:latin typeface="Cambria Math"/>
                                    <a:cs typeface="Times New Roman" pitchFamily="18" charset="0"/>
                                  </a:rPr>
                                </m:ctrlPr>
                              </m:dPr>
                              <m:e>
                                <m:r>
                                  <a:rPr lang="en-US" sz="1300" i="1">
                                    <a:latin typeface="Cambria Math"/>
                                    <a:ea typeface="Cambria Math"/>
                                    <a:cs typeface="Times New Roman" pitchFamily="18" charset="0"/>
                                  </a:rPr>
                                  <m:t>𝜌</m:t>
                                </m:r>
                                <m:r>
                                  <a:rPr lang="en-US" sz="1300" i="1">
                                    <a:latin typeface="Cambria Math"/>
                                    <a:ea typeface="Cambria Math"/>
                                    <a:cs typeface="Times New Roman" pitchFamily="18" charset="0"/>
                                  </a:rPr>
                                  <m:t>(</m:t>
                                </m:r>
                                <m:r>
                                  <a:rPr lang="en-US" sz="1300" i="1">
                                    <a:latin typeface="Cambria Math"/>
                                    <a:ea typeface="Cambria Math"/>
                                    <a:cs typeface="Times New Roman" pitchFamily="18" charset="0"/>
                                  </a:rPr>
                                  <m:t>𝑠</m:t>
                                </m:r>
                                <m:r>
                                  <a:rPr lang="en-US" sz="1300" i="1">
                                    <a:latin typeface="Cambria Math"/>
                                    <a:ea typeface="Cambria Math"/>
                                    <a:cs typeface="Times New Roman" pitchFamily="18" charset="0"/>
                                  </a:rPr>
                                  <m:t>)</m:t>
                                </m:r>
                              </m:e>
                            </m:d>
                          </m:e>
                          <m:sup>
                            <m:r>
                              <a:rPr lang="en-US" sz="1300" i="1">
                                <a:latin typeface="Cambria Math"/>
                                <a:cs typeface="Times New Roman" pitchFamily="18" charset="0"/>
                              </a:rPr>
                              <m:t>3</m:t>
                            </m:r>
                          </m:sup>
                        </m:sSup>
                      </m:den>
                    </m:f>
                  </m:oMath>
                </a14:m>
                <a:r>
                  <a:rPr lang="en-US" sz="1300" dirty="0">
                    <a:latin typeface="Garamond" pitchFamily="18" charset="0"/>
                    <a:cs typeface="Times New Roman" pitchFamily="18" charset="0"/>
                  </a:rPr>
                  <a:t> </a:t>
                </a:r>
                <a:r>
                  <a:rPr lang="en-US" sz="1300" dirty="0" smtClean="0">
                    <a:latin typeface="Garamond" pitchFamily="18" charset="0"/>
                    <a:cs typeface="Times New Roman" pitchFamily="18" charset="0"/>
                  </a:rPr>
                  <a:t>is </a:t>
                </a:r>
                <a:r>
                  <a:rPr lang="en-US" sz="1300" dirty="0">
                    <a:latin typeface="Garamond" pitchFamily="18" charset="0"/>
                    <a:cs typeface="Times New Roman" pitchFamily="18" charset="0"/>
                  </a:rPr>
                  <a:t>large</a:t>
                </a:r>
                <a:r>
                  <a:rPr lang="en-US" sz="1300" dirty="0" smtClean="0">
                    <a:latin typeface="Garamond" pitchFamily="18" charset="0"/>
                    <a:cs typeface="Times New Roman" pitchFamily="18" charset="0"/>
                  </a:rPr>
                  <a:t>).</a:t>
                </a:r>
              </a:p>
              <a:p>
                <a:pPr marL="0" lvl="2" indent="0">
                  <a:buSzPct val="70000"/>
                  <a:buNone/>
                </a:pPr>
                <a:endParaRPr lang="en-US" sz="1600" dirty="0">
                  <a:latin typeface="Garamond" pitchFamily="18" charset="0"/>
                  <a:cs typeface="Times New Roman" pitchFamily="18" charset="0"/>
                </a:endParaRPr>
              </a:p>
              <a:p>
                <a:pPr marL="237744" indent="-237744">
                  <a:spcBef>
                    <a:spcPts val="25"/>
                  </a:spcBef>
                  <a:buSzPct val="70000"/>
                  <a:buFontTx/>
                  <a:buBlip>
                    <a:blip r:embed="rId3"/>
                  </a:buBlip>
                </a:pPr>
                <a:r>
                  <a:rPr lang="en-US" sz="1700" dirty="0" smtClean="0">
                    <a:latin typeface="Garamond" pitchFamily="18" charset="0"/>
                    <a:cs typeface="Times New Roman" pitchFamily="18" charset="0"/>
                  </a:rPr>
                  <a:t>Time-dependent </a:t>
                </a:r>
                <a:r>
                  <a:rPr lang="en-US" sz="1700" dirty="0">
                    <a:latin typeface="Garamond" pitchFamily="18" charset="0"/>
                    <a:cs typeface="Times New Roman" pitchFamily="18" charset="0"/>
                  </a:rPr>
                  <a:t>polarization</a:t>
                </a:r>
              </a:p>
              <a:p>
                <a:pPr marL="914400" lvl="2" indent="0">
                  <a:buSzPct val="70000"/>
                  <a:buNone/>
                </a:pPr>
                <a14:m>
                  <m:oMathPara xmlns:m="http://schemas.openxmlformats.org/officeDocument/2006/math">
                    <m:oMathParaPr>
                      <m:jc m:val="centerGroup"/>
                    </m:oMathParaPr>
                    <m:oMath xmlns:m="http://schemas.openxmlformats.org/officeDocument/2006/math">
                      <m:r>
                        <a:rPr lang="en-US" sz="1500" i="1">
                          <a:latin typeface="Cambria Math"/>
                          <a:cs typeface="Times New Roman" pitchFamily="18" charset="0"/>
                        </a:rPr>
                        <m:t>𝑃</m:t>
                      </m:r>
                      <m:d>
                        <m:dPr>
                          <m:ctrlPr>
                            <a:rPr lang="en-US" sz="1500" i="1">
                              <a:latin typeface="Cambria Math"/>
                              <a:cs typeface="Times New Roman" pitchFamily="18" charset="0"/>
                            </a:rPr>
                          </m:ctrlPr>
                        </m:dPr>
                        <m:e>
                          <m:r>
                            <a:rPr lang="en-US" sz="1500" i="1">
                              <a:latin typeface="Cambria Math"/>
                              <a:cs typeface="Times New Roman" pitchFamily="18" charset="0"/>
                            </a:rPr>
                            <m:t>𝑡</m:t>
                          </m:r>
                        </m:e>
                      </m:d>
                      <m:r>
                        <a:rPr lang="en-US" sz="1500" i="1">
                          <a:latin typeface="Cambria Math"/>
                          <a:cs typeface="Times New Roman" pitchFamily="18" charset="0"/>
                        </a:rPr>
                        <m:t>=</m:t>
                      </m:r>
                      <m:sSub>
                        <m:sSubPr>
                          <m:ctrlPr>
                            <a:rPr lang="en-US" sz="1500" i="1">
                              <a:latin typeface="Cambria Math"/>
                              <a:cs typeface="Times New Roman" pitchFamily="18" charset="0"/>
                            </a:rPr>
                          </m:ctrlPr>
                        </m:sSubPr>
                        <m:e>
                          <m:r>
                            <a:rPr lang="en-US" sz="1500" i="1">
                              <a:latin typeface="Cambria Math"/>
                              <a:cs typeface="Times New Roman" pitchFamily="18" charset="0"/>
                            </a:rPr>
                            <m:t>𝑃</m:t>
                          </m:r>
                        </m:e>
                        <m:sub>
                          <m:r>
                            <a:rPr lang="en-US" sz="1500" i="1">
                              <a:latin typeface="Cambria Math"/>
                              <a:cs typeface="Times New Roman" pitchFamily="18" charset="0"/>
                            </a:rPr>
                            <m:t>𝑑𝑘</m:t>
                          </m:r>
                        </m:sub>
                      </m:sSub>
                      <m:sSub>
                        <m:sSubPr>
                          <m:ctrlPr>
                            <a:rPr lang="en-US" sz="1500" i="1">
                              <a:latin typeface="Cambria Math"/>
                              <a:cs typeface="Times New Roman" pitchFamily="18" charset="0"/>
                            </a:rPr>
                          </m:ctrlPr>
                        </m:sSubPr>
                        <m:e>
                          <m:d>
                            <m:dPr>
                              <m:begChr m:val="⟨"/>
                              <m:endChr m:val="⟩"/>
                              <m:ctrlPr>
                                <a:rPr lang="en-US" sz="1500" i="1">
                                  <a:latin typeface="Cambria Math"/>
                                  <a:cs typeface="Times New Roman" pitchFamily="18" charset="0"/>
                                </a:rPr>
                              </m:ctrlPr>
                            </m:dPr>
                            <m:e>
                              <m:acc>
                                <m:accPr>
                                  <m:chr m:val="̂"/>
                                  <m:ctrlPr>
                                    <a:rPr lang="en-US" sz="1500" i="1">
                                      <a:latin typeface="Cambria Math"/>
                                      <a:cs typeface="Times New Roman" pitchFamily="18" charset="0"/>
                                    </a:rPr>
                                  </m:ctrlPr>
                                </m:accPr>
                                <m:e>
                                  <m:r>
                                    <a:rPr lang="en-US" sz="1500" i="1">
                                      <a:latin typeface="Cambria Math"/>
                                      <a:cs typeface="Times New Roman" pitchFamily="18" charset="0"/>
                                    </a:rPr>
                                    <m:t>𝑛</m:t>
                                  </m:r>
                                </m:e>
                              </m:acc>
                            </m:e>
                          </m:d>
                        </m:e>
                        <m:sub>
                          <m:r>
                            <a:rPr lang="en-US" sz="1500" i="1">
                              <a:latin typeface="Cambria Math"/>
                              <a:cs typeface="Times New Roman" pitchFamily="18" charset="0"/>
                            </a:rPr>
                            <m:t>𝑠</m:t>
                          </m:r>
                        </m:sub>
                      </m:sSub>
                      <m:r>
                        <a:rPr lang="en-US" sz="1500" i="1">
                          <a:latin typeface="Cambria Math"/>
                          <a:cs typeface="Times New Roman" pitchFamily="18" charset="0"/>
                        </a:rPr>
                        <m:t>(1−</m:t>
                      </m:r>
                      <m:sSup>
                        <m:sSupPr>
                          <m:ctrlPr>
                            <a:rPr lang="en-US" sz="1500" i="1">
                              <a:latin typeface="Cambria Math"/>
                              <a:cs typeface="Times New Roman" pitchFamily="18" charset="0"/>
                            </a:rPr>
                          </m:ctrlPr>
                        </m:sSupPr>
                        <m:e>
                          <m:r>
                            <a:rPr lang="en-US" sz="1500" i="1">
                              <a:latin typeface="Cambria Math"/>
                              <a:cs typeface="Times New Roman" pitchFamily="18" charset="0"/>
                            </a:rPr>
                            <m:t>𝑒</m:t>
                          </m:r>
                        </m:e>
                        <m:sup>
                          <m:r>
                            <a:rPr lang="en-US" sz="1500" i="1">
                              <a:latin typeface="Cambria Math"/>
                              <a:cs typeface="Times New Roman" pitchFamily="18" charset="0"/>
                            </a:rPr>
                            <m:t>−</m:t>
                          </m:r>
                          <m:r>
                            <a:rPr lang="en-US" sz="1500" i="1">
                              <a:latin typeface="Cambria Math"/>
                              <a:cs typeface="Times New Roman" pitchFamily="18" charset="0"/>
                            </a:rPr>
                            <m:t>𝑡</m:t>
                          </m:r>
                          <m:r>
                            <a:rPr lang="en-US" sz="1500" i="1">
                              <a:latin typeface="Cambria Math"/>
                              <a:cs typeface="Times New Roman" pitchFamily="18" charset="0"/>
                            </a:rPr>
                            <m:t>/</m:t>
                          </m:r>
                          <m:sSub>
                            <m:sSubPr>
                              <m:ctrlPr>
                                <a:rPr lang="en-US" sz="1500" i="1">
                                  <a:latin typeface="Cambria Math"/>
                                  <a:cs typeface="Times New Roman" pitchFamily="18" charset="0"/>
                                </a:rPr>
                              </m:ctrlPr>
                            </m:sSubPr>
                            <m:e>
                              <m:r>
                                <a:rPr lang="en-US" sz="1500" i="1">
                                  <a:latin typeface="Cambria Math"/>
                                  <a:ea typeface="Cambria Math"/>
                                  <a:cs typeface="Times New Roman" pitchFamily="18" charset="0"/>
                                </a:rPr>
                                <m:t>𝜏</m:t>
                              </m:r>
                            </m:e>
                            <m:sub>
                              <m:r>
                                <a:rPr lang="en-US" sz="1500" i="1">
                                  <a:latin typeface="Cambria Math"/>
                                  <a:cs typeface="Times New Roman" pitchFamily="18" charset="0"/>
                                </a:rPr>
                                <m:t>𝑑𝑘</m:t>
                              </m:r>
                            </m:sub>
                          </m:sSub>
                        </m:sup>
                      </m:sSup>
                      <m:r>
                        <a:rPr lang="en-US" sz="1500" i="1">
                          <a:latin typeface="Cambria Math"/>
                          <a:cs typeface="Times New Roman" pitchFamily="18" charset="0"/>
                        </a:rPr>
                        <m:t>)+</m:t>
                      </m:r>
                      <m:sSub>
                        <m:sSubPr>
                          <m:ctrlPr>
                            <a:rPr lang="en-US" sz="1500" i="1">
                              <a:latin typeface="Cambria Math"/>
                              <a:cs typeface="Times New Roman" pitchFamily="18" charset="0"/>
                            </a:rPr>
                          </m:ctrlPr>
                        </m:sSubPr>
                        <m:e>
                          <m:r>
                            <a:rPr lang="en-US" sz="1500" i="1">
                              <a:latin typeface="Cambria Math"/>
                              <a:cs typeface="Times New Roman" pitchFamily="18" charset="0"/>
                            </a:rPr>
                            <m:t>𝑃</m:t>
                          </m:r>
                        </m:e>
                        <m:sub>
                          <m:r>
                            <a:rPr lang="en-US" sz="1500" i="1">
                              <a:latin typeface="Cambria Math"/>
                              <a:cs typeface="Times New Roman" pitchFamily="18" charset="0"/>
                            </a:rPr>
                            <m:t>0</m:t>
                          </m:r>
                        </m:sub>
                      </m:sSub>
                      <m:sSup>
                        <m:sSupPr>
                          <m:ctrlPr>
                            <a:rPr lang="en-US" sz="1500" i="1">
                              <a:latin typeface="Cambria Math"/>
                              <a:cs typeface="Times New Roman" pitchFamily="18" charset="0"/>
                            </a:rPr>
                          </m:ctrlPr>
                        </m:sSupPr>
                        <m:e>
                          <m:r>
                            <a:rPr lang="en-US" sz="1500" i="1">
                              <a:latin typeface="Cambria Math"/>
                              <a:cs typeface="Times New Roman" pitchFamily="18" charset="0"/>
                            </a:rPr>
                            <m:t>𝑒</m:t>
                          </m:r>
                        </m:e>
                        <m:sup>
                          <m:r>
                            <a:rPr lang="en-US" sz="1500" i="1">
                              <a:latin typeface="Cambria Math"/>
                              <a:cs typeface="Times New Roman" pitchFamily="18" charset="0"/>
                            </a:rPr>
                            <m:t>−</m:t>
                          </m:r>
                          <m:r>
                            <a:rPr lang="en-US" sz="1500" i="1">
                              <a:latin typeface="Cambria Math"/>
                              <a:cs typeface="Times New Roman" pitchFamily="18" charset="0"/>
                            </a:rPr>
                            <m:t>𝑡</m:t>
                          </m:r>
                          <m:r>
                            <a:rPr lang="en-US" sz="1500" i="1">
                              <a:latin typeface="Cambria Math"/>
                              <a:cs typeface="Times New Roman" pitchFamily="18" charset="0"/>
                            </a:rPr>
                            <m:t>/</m:t>
                          </m:r>
                          <m:sSub>
                            <m:sSubPr>
                              <m:ctrlPr>
                                <a:rPr lang="en-US" sz="1500" i="1">
                                  <a:latin typeface="Cambria Math"/>
                                  <a:cs typeface="Times New Roman" pitchFamily="18" charset="0"/>
                                </a:rPr>
                              </m:ctrlPr>
                            </m:sSubPr>
                            <m:e>
                              <m:r>
                                <a:rPr lang="en-US" sz="1500" i="1">
                                  <a:latin typeface="Cambria Math"/>
                                  <a:ea typeface="Cambria Math"/>
                                  <a:cs typeface="Times New Roman" pitchFamily="18" charset="0"/>
                                </a:rPr>
                                <m:t>𝜏</m:t>
                              </m:r>
                            </m:e>
                            <m:sub>
                              <m:r>
                                <a:rPr lang="en-US" sz="1500" i="1">
                                  <a:latin typeface="Cambria Math"/>
                                  <a:cs typeface="Times New Roman" pitchFamily="18" charset="0"/>
                                </a:rPr>
                                <m:t>𝑑𝑘</m:t>
                              </m:r>
                            </m:sub>
                          </m:sSub>
                        </m:sup>
                      </m:sSup>
                    </m:oMath>
                  </m:oMathPara>
                </a14:m>
                <a:endParaRPr lang="en-US" sz="1500" dirty="0">
                  <a:latin typeface="Garamond" pitchFamily="18" charset="0"/>
                  <a:cs typeface="Times New Roman" pitchFamily="18" charset="0"/>
                </a:endParaRPr>
              </a:p>
              <a:p>
                <a:pPr>
                  <a:buSzPct val="70000"/>
                  <a:buFontTx/>
                  <a:buBlip>
                    <a:blip r:embed="rId3"/>
                  </a:buBlip>
                </a:pPr>
                <a:endParaRPr lang="en-US" sz="1600" dirty="0">
                  <a:latin typeface="Garamond"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1503" y="752887"/>
                <a:ext cx="8229600" cy="5604798"/>
              </a:xfrm>
              <a:blipFill rotWithShape="1">
                <a:blip r:embed="rId4"/>
                <a:stretch>
                  <a:fillRect t="-218"/>
                </a:stretch>
              </a:blipFill>
            </p:spPr>
            <p:txBody>
              <a:bodyPr/>
              <a:lstStyle/>
              <a:p>
                <a:r>
                  <a:rPr lang="en-US">
                    <a:noFill/>
                  </a:rPr>
                  <a:t> </a:t>
                </a:r>
              </a:p>
            </p:txBody>
          </p:sp>
        </mc:Fallback>
      </mc:AlternateContent>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8</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052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5665"/>
          </a:xfrm>
        </p:spPr>
        <p:txBody>
          <a:bodyPr>
            <a:normAutofit/>
          </a:bodyPr>
          <a:lstStyle/>
          <a:p>
            <a:pPr algn="l"/>
            <a:r>
              <a:rPr lang="en-US" sz="3200" b="1" dirty="0" smtClean="0">
                <a:latin typeface="Garamond" pitchFamily="18" charset="0"/>
                <a:cs typeface="Times New Roman" pitchFamily="18" charset="0"/>
              </a:rPr>
              <a:t>SLIM Algorithm And Spin Matching</a:t>
            </a:r>
            <a:endParaRPr lang="ru-RU" sz="3200" b="1" dirty="0">
              <a:latin typeface="Garamond" pitchFamily="18" charset="0"/>
              <a:cs typeface="Times New Roman"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50869" y="732863"/>
                <a:ext cx="8506051" cy="5604798"/>
              </a:xfrm>
            </p:spPr>
            <p:txBody>
              <a:bodyPr>
                <a:normAutofit/>
              </a:bodyPr>
              <a:lstStyle/>
              <a:p>
                <a:pPr marL="237744" indent="-237744" algn="just">
                  <a:spcBef>
                    <a:spcPts val="25"/>
                  </a:spcBef>
                  <a:buSzPct val="70000"/>
                  <a:buFontTx/>
                  <a:buBlip>
                    <a:blip r:embed="rId3"/>
                  </a:buBlip>
                </a:pPr>
                <a:r>
                  <a:rPr lang="en-US" sz="1600" dirty="0" smtClean="0">
                    <a:latin typeface="Garamond" pitchFamily="18" charset="0"/>
                    <a:cs typeface="Times New Roman" pitchFamily="18" charset="0"/>
                  </a:rPr>
                  <a:t>Obtaining expression for </a:t>
                </a:r>
                <a14:m>
                  <m:oMath xmlns:m="http://schemas.openxmlformats.org/officeDocument/2006/math">
                    <m:f>
                      <m:fPr>
                        <m:type m:val="skw"/>
                        <m:ctrlPr>
                          <a:rPr lang="en-US" sz="1600" i="1">
                            <a:latin typeface="Cambria Math"/>
                            <a:cs typeface="Times New Roman" pitchFamily="18" charset="0"/>
                          </a:rPr>
                        </m:ctrlPr>
                      </m:fPr>
                      <m:num>
                        <m:r>
                          <a:rPr lang="en-US" sz="1600" i="1">
                            <a:latin typeface="Cambria Math"/>
                            <a:ea typeface="Cambria Math"/>
                            <a:cs typeface="Times New Roman" pitchFamily="18" charset="0"/>
                          </a:rPr>
                          <m:t>𝜕</m:t>
                        </m:r>
                        <m:acc>
                          <m:accPr>
                            <m:chr m:val="̂"/>
                            <m:ctrlPr>
                              <a:rPr lang="en-US" sz="1600" i="1">
                                <a:latin typeface="Cambria Math"/>
                                <a:ea typeface="Cambria Math"/>
                                <a:cs typeface="Times New Roman" pitchFamily="18" charset="0"/>
                              </a:rPr>
                            </m:ctrlPr>
                          </m:accPr>
                          <m:e>
                            <m:r>
                              <a:rPr lang="en-US" sz="1600" i="1">
                                <a:latin typeface="Cambria Math"/>
                                <a:ea typeface="Cambria Math"/>
                                <a:cs typeface="Times New Roman" pitchFamily="18" charset="0"/>
                              </a:rPr>
                              <m:t>𝑛</m:t>
                            </m:r>
                          </m:e>
                        </m:acc>
                      </m:num>
                      <m:den>
                        <m:r>
                          <a:rPr lang="en-US" sz="1600" i="1">
                            <a:latin typeface="Cambria Math"/>
                            <a:ea typeface="Cambria Math"/>
                            <a:cs typeface="Times New Roman" pitchFamily="18" charset="0"/>
                          </a:rPr>
                          <m:t>𝜕𝛿</m:t>
                        </m:r>
                      </m:den>
                    </m:f>
                  </m:oMath>
                </a14:m>
                <a:r>
                  <a:rPr lang="en-US" sz="1600" dirty="0">
                    <a:latin typeface="Garamond" pitchFamily="18" charset="0"/>
                    <a:cs typeface="Times New Roman" pitchFamily="18" charset="0"/>
                  </a:rPr>
                  <a:t> in </a:t>
                </a:r>
                <a:r>
                  <a:rPr lang="en-US" sz="1600" dirty="0" smtClean="0">
                    <a:latin typeface="Garamond" pitchFamily="18" charset="0"/>
                    <a:cs typeface="Times New Roman" pitchFamily="18" charset="0"/>
                  </a:rPr>
                  <a:t>a linear </a:t>
                </a:r>
                <a:r>
                  <a:rPr lang="en-US" sz="1600" dirty="0">
                    <a:latin typeface="Garamond" pitchFamily="18" charset="0"/>
                    <a:cs typeface="Times New Roman" pitchFamily="18" charset="0"/>
                  </a:rPr>
                  <a:t>approximation of orbit and spin motion</a:t>
                </a:r>
                <a:r>
                  <a:rPr lang="en-US" sz="1600" dirty="0" smtClean="0">
                    <a:latin typeface="Garamond" pitchFamily="18" charset="0"/>
                    <a:cs typeface="Times New Roman" pitchFamily="18" charset="0"/>
                  </a:rPr>
                  <a:t>. Therefore, </a:t>
                </a:r>
                <a14:m>
                  <m:oMath xmlns:m="http://schemas.openxmlformats.org/officeDocument/2006/math">
                    <m:acc>
                      <m:accPr>
                        <m:chr m:val="̂"/>
                        <m:ctrlPr>
                          <a:rPr lang="en-US" sz="1600" i="1">
                            <a:latin typeface="Cambria Math"/>
                            <a:cs typeface="Times New Roman" pitchFamily="18" charset="0"/>
                          </a:rPr>
                        </m:ctrlPr>
                      </m:accPr>
                      <m:e>
                        <m:r>
                          <a:rPr lang="en-US" sz="1600" i="1">
                            <a:latin typeface="Cambria Math"/>
                            <a:cs typeface="Times New Roman" pitchFamily="18" charset="0"/>
                          </a:rPr>
                          <m:t>𝑛</m:t>
                        </m:r>
                      </m:e>
                    </m:acc>
                    <m:d>
                      <m:dPr>
                        <m:ctrlPr>
                          <a:rPr lang="en-US" sz="1600" i="1">
                            <a:latin typeface="Cambria Math"/>
                            <a:cs typeface="Times New Roman" pitchFamily="18" charset="0"/>
                          </a:rPr>
                        </m:ctrlPr>
                      </m:dPr>
                      <m:e>
                        <m:acc>
                          <m:accPr>
                            <m:chr m:val="⃑"/>
                            <m:ctrlPr>
                              <a:rPr lang="en-US" sz="1600" i="1">
                                <a:latin typeface="Cambria Math"/>
                                <a:cs typeface="Times New Roman" pitchFamily="18" charset="0"/>
                              </a:rPr>
                            </m:ctrlPr>
                          </m:accPr>
                          <m:e>
                            <m:r>
                              <a:rPr lang="en-US" sz="1600" i="1">
                                <a:latin typeface="Cambria Math"/>
                                <a:cs typeface="Times New Roman" pitchFamily="18" charset="0"/>
                              </a:rPr>
                              <m:t>𝑢</m:t>
                            </m:r>
                          </m:e>
                        </m:acc>
                        <m:r>
                          <a:rPr lang="en-US" sz="1600" i="1">
                            <a:latin typeface="Cambria Math"/>
                            <a:cs typeface="Times New Roman" pitchFamily="18" charset="0"/>
                          </a:rPr>
                          <m:t>;</m:t>
                        </m:r>
                        <m:r>
                          <a:rPr lang="en-US" sz="1600" i="1">
                            <a:latin typeface="Cambria Math"/>
                            <a:cs typeface="Times New Roman" pitchFamily="18" charset="0"/>
                          </a:rPr>
                          <m:t>𝑠</m:t>
                        </m:r>
                      </m:e>
                    </m:d>
                    <m:r>
                      <a:rPr lang="en-US" sz="1600" i="1">
                        <a:latin typeface="Cambria Math"/>
                        <a:cs typeface="Times New Roman" pitchFamily="18" charset="0"/>
                      </a:rPr>
                      <m:t>=</m:t>
                    </m:r>
                    <m:sSub>
                      <m:sSubPr>
                        <m:ctrlPr>
                          <a:rPr lang="en-US" sz="1600" i="1">
                            <a:latin typeface="Cambria Math"/>
                            <a:cs typeface="Times New Roman" pitchFamily="18" charset="0"/>
                          </a:rPr>
                        </m:ctrlPr>
                      </m:sSubPr>
                      <m:e>
                        <m:acc>
                          <m:accPr>
                            <m:chr m:val="̂"/>
                            <m:ctrlPr>
                              <a:rPr lang="en-US" sz="1600" i="1">
                                <a:latin typeface="Cambria Math"/>
                                <a:cs typeface="Times New Roman" pitchFamily="18" charset="0"/>
                              </a:rPr>
                            </m:ctrlPr>
                          </m:accPr>
                          <m:e>
                            <m:r>
                              <a:rPr lang="en-US" sz="1600" i="1">
                                <a:latin typeface="Cambria Math"/>
                                <a:cs typeface="Times New Roman" pitchFamily="18" charset="0"/>
                              </a:rPr>
                              <m:t>𝑛</m:t>
                            </m:r>
                          </m:e>
                        </m:acc>
                      </m:e>
                      <m:sub>
                        <m:r>
                          <a:rPr lang="en-US" sz="1600" i="1">
                            <a:latin typeface="Cambria Math"/>
                            <a:cs typeface="Times New Roman" pitchFamily="18" charset="0"/>
                          </a:rPr>
                          <m:t>0</m:t>
                        </m:r>
                      </m:sub>
                    </m:sSub>
                    <m:d>
                      <m:dPr>
                        <m:ctrlPr>
                          <a:rPr lang="en-US" sz="1600" i="1">
                            <a:latin typeface="Cambria Math"/>
                            <a:cs typeface="Times New Roman" pitchFamily="18" charset="0"/>
                          </a:rPr>
                        </m:ctrlPr>
                      </m:dPr>
                      <m:e>
                        <m:r>
                          <a:rPr lang="en-US" sz="1600" i="1">
                            <a:latin typeface="Cambria Math"/>
                            <a:cs typeface="Times New Roman" pitchFamily="18" charset="0"/>
                          </a:rPr>
                          <m:t>𝑠</m:t>
                        </m:r>
                      </m:e>
                    </m:d>
                    <m:r>
                      <a:rPr lang="en-US" sz="1600" i="1">
                        <a:latin typeface="Cambria Math"/>
                        <a:cs typeface="Times New Roman" pitchFamily="18" charset="0"/>
                      </a:rPr>
                      <m:t>+</m:t>
                    </m:r>
                    <m:r>
                      <a:rPr lang="en-US" sz="1600" i="1">
                        <a:latin typeface="Cambria Math"/>
                        <a:ea typeface="Cambria Math"/>
                        <a:cs typeface="Times New Roman" pitchFamily="18" charset="0"/>
                      </a:rPr>
                      <m:t>𝛼</m:t>
                    </m:r>
                    <m:d>
                      <m:dPr>
                        <m:ctrlPr>
                          <a:rPr lang="en-US" sz="1600" i="1">
                            <a:latin typeface="Cambria Math"/>
                            <a:ea typeface="Cambria Math"/>
                            <a:cs typeface="Times New Roman" pitchFamily="18" charset="0"/>
                          </a:rPr>
                        </m:ctrlPr>
                      </m:dPr>
                      <m:e>
                        <m:acc>
                          <m:accPr>
                            <m:chr m:val="⃑"/>
                            <m:ctrlPr>
                              <a:rPr lang="en-US" sz="1600" i="1">
                                <a:latin typeface="Cambria Math"/>
                                <a:ea typeface="Cambria Math"/>
                                <a:cs typeface="Times New Roman" pitchFamily="18" charset="0"/>
                              </a:rPr>
                            </m:ctrlPr>
                          </m:accPr>
                          <m:e>
                            <m:r>
                              <a:rPr lang="en-US" sz="1600" i="1">
                                <a:latin typeface="Cambria Math"/>
                                <a:ea typeface="Cambria Math"/>
                                <a:cs typeface="Times New Roman" pitchFamily="18" charset="0"/>
                              </a:rPr>
                              <m:t>𝑢</m:t>
                            </m:r>
                          </m:e>
                        </m:acc>
                        <m:r>
                          <a:rPr lang="en-US" sz="1600" i="1">
                            <a:latin typeface="Cambria Math"/>
                            <a:cs typeface="Times New Roman" pitchFamily="18" charset="0"/>
                          </a:rPr>
                          <m:t>;</m:t>
                        </m:r>
                        <m:r>
                          <a:rPr lang="en-US" sz="1600" i="1">
                            <a:latin typeface="Cambria Math"/>
                            <a:cs typeface="Times New Roman" pitchFamily="18" charset="0"/>
                          </a:rPr>
                          <m:t>𝑠</m:t>
                        </m:r>
                      </m:e>
                    </m:d>
                    <m:acc>
                      <m:accPr>
                        <m:chr m:val="̂"/>
                        <m:ctrlPr>
                          <a:rPr lang="en-US" sz="1600" i="1">
                            <a:latin typeface="Cambria Math"/>
                            <a:ea typeface="Cambria Math"/>
                            <a:cs typeface="Times New Roman" pitchFamily="18" charset="0"/>
                          </a:rPr>
                        </m:ctrlPr>
                      </m:accPr>
                      <m:e>
                        <m:r>
                          <a:rPr lang="en-US" sz="1600" i="1">
                            <a:latin typeface="Cambria Math"/>
                            <a:ea typeface="Cambria Math"/>
                            <a:cs typeface="Times New Roman" pitchFamily="18" charset="0"/>
                          </a:rPr>
                          <m:t>𝑚</m:t>
                        </m:r>
                      </m:e>
                    </m:acc>
                    <m:d>
                      <m:dPr>
                        <m:ctrlPr>
                          <a:rPr lang="en-US" sz="1600" i="1">
                            <a:latin typeface="Cambria Math"/>
                            <a:ea typeface="Cambria Math"/>
                            <a:cs typeface="Times New Roman" pitchFamily="18" charset="0"/>
                          </a:rPr>
                        </m:ctrlPr>
                      </m:dPr>
                      <m:e>
                        <m:r>
                          <a:rPr lang="en-US" sz="1600" i="1">
                            <a:latin typeface="Cambria Math"/>
                            <a:cs typeface="Times New Roman" pitchFamily="18" charset="0"/>
                          </a:rPr>
                          <m:t>𝑠</m:t>
                        </m:r>
                      </m:e>
                    </m:d>
                    <m:r>
                      <a:rPr lang="en-US" sz="1600" i="1">
                        <a:latin typeface="Cambria Math"/>
                        <a:cs typeface="Times New Roman" pitchFamily="18" charset="0"/>
                      </a:rPr>
                      <m:t>+</m:t>
                    </m:r>
                    <m:r>
                      <a:rPr lang="en-US" sz="1600" i="1">
                        <a:latin typeface="Cambria Math"/>
                        <a:ea typeface="Cambria Math"/>
                        <a:cs typeface="Times New Roman" pitchFamily="18" charset="0"/>
                      </a:rPr>
                      <m:t>𝛽</m:t>
                    </m:r>
                    <m:d>
                      <m:dPr>
                        <m:ctrlPr>
                          <a:rPr lang="en-US" sz="1600" i="1">
                            <a:latin typeface="Cambria Math"/>
                            <a:ea typeface="Cambria Math"/>
                            <a:cs typeface="Times New Roman" pitchFamily="18" charset="0"/>
                          </a:rPr>
                        </m:ctrlPr>
                      </m:dPr>
                      <m:e>
                        <m:acc>
                          <m:accPr>
                            <m:chr m:val="⃑"/>
                            <m:ctrlPr>
                              <a:rPr lang="en-US" sz="1600" i="1">
                                <a:latin typeface="Cambria Math"/>
                                <a:ea typeface="Cambria Math"/>
                                <a:cs typeface="Times New Roman" pitchFamily="18" charset="0"/>
                              </a:rPr>
                            </m:ctrlPr>
                          </m:accPr>
                          <m:e>
                            <m:r>
                              <a:rPr lang="en-US" sz="1600" i="1">
                                <a:latin typeface="Cambria Math"/>
                                <a:ea typeface="Cambria Math"/>
                                <a:cs typeface="Times New Roman" pitchFamily="18" charset="0"/>
                              </a:rPr>
                              <m:t>𝑢</m:t>
                            </m:r>
                          </m:e>
                        </m:acc>
                        <m:r>
                          <a:rPr lang="en-US" sz="1600" i="1">
                            <a:latin typeface="Cambria Math"/>
                            <a:cs typeface="Times New Roman" pitchFamily="18" charset="0"/>
                          </a:rPr>
                          <m:t>;</m:t>
                        </m:r>
                        <m:r>
                          <a:rPr lang="en-US" sz="1600" i="1">
                            <a:latin typeface="Cambria Math"/>
                            <a:cs typeface="Times New Roman" pitchFamily="18" charset="0"/>
                          </a:rPr>
                          <m:t>𝑠</m:t>
                        </m:r>
                      </m:e>
                    </m:d>
                    <m:acc>
                      <m:accPr>
                        <m:chr m:val="̂"/>
                        <m:ctrlPr>
                          <a:rPr lang="en-US" sz="1600" i="1">
                            <a:latin typeface="Cambria Math"/>
                            <a:ea typeface="Cambria Math"/>
                            <a:cs typeface="Times New Roman" pitchFamily="18" charset="0"/>
                          </a:rPr>
                        </m:ctrlPr>
                      </m:accPr>
                      <m:e>
                        <m:r>
                          <a:rPr lang="en-US" sz="1600" i="1">
                            <a:latin typeface="Cambria Math"/>
                            <a:ea typeface="Cambria Math"/>
                            <a:cs typeface="Times New Roman" pitchFamily="18" charset="0"/>
                          </a:rPr>
                          <m:t>𝑙</m:t>
                        </m:r>
                      </m:e>
                    </m:acc>
                    <m:d>
                      <m:dPr>
                        <m:ctrlPr>
                          <a:rPr lang="en-US" sz="1600" i="1">
                            <a:latin typeface="Cambria Math"/>
                            <a:ea typeface="Cambria Math"/>
                            <a:cs typeface="Times New Roman" pitchFamily="18" charset="0"/>
                          </a:rPr>
                        </m:ctrlPr>
                      </m:dPr>
                      <m:e>
                        <m:r>
                          <a:rPr lang="en-US" sz="1600" i="1">
                            <a:latin typeface="Cambria Math"/>
                            <a:ea typeface="Cambria Math"/>
                            <a:cs typeface="Times New Roman" pitchFamily="18" charset="0"/>
                          </a:rPr>
                          <m:t>𝑠</m:t>
                        </m:r>
                      </m:e>
                    </m:d>
                  </m:oMath>
                </a14:m>
                <a:r>
                  <a:rPr lang="en-US" sz="1600" dirty="0" smtClean="0">
                    <a:latin typeface="Garamond" pitchFamily="18" charset="0"/>
                    <a:cs typeface="Times New Roman" pitchFamily="18" charset="0"/>
                  </a:rPr>
                  <a:t>.</a:t>
                </a:r>
              </a:p>
              <a:p>
                <a:pPr marL="237744" indent="-237744" algn="just">
                  <a:spcBef>
                    <a:spcPts val="25"/>
                  </a:spcBef>
                  <a:buSzPct val="70000"/>
                  <a:buFontTx/>
                  <a:buBlip>
                    <a:blip r:embed="rId3"/>
                  </a:buBlip>
                </a:pPr>
                <a:endParaRPr lang="en-US" sz="1600" dirty="0" smtClean="0">
                  <a:latin typeface="Garamond" pitchFamily="18" charset="0"/>
                  <a:cs typeface="Times New Roman" pitchFamily="18" charset="0"/>
                </a:endParaRPr>
              </a:p>
              <a:p>
                <a:pPr marL="237744" indent="-237744" algn="just">
                  <a:spcBef>
                    <a:spcPts val="25"/>
                  </a:spcBef>
                  <a:buSzPct val="70000"/>
                  <a:buFontTx/>
                  <a:buBlip>
                    <a:blip r:embed="rId3"/>
                  </a:buBlip>
                </a:pPr>
                <a:r>
                  <a:rPr lang="en-US" sz="1600" dirty="0">
                    <a:latin typeface="Garamond" pitchFamily="18" charset="0"/>
                    <a:cs typeface="Times New Roman" pitchFamily="18" charset="0"/>
                  </a:rPr>
                  <a:t>The combined linear orbit and spin </a:t>
                </a:r>
                <a:r>
                  <a:rPr lang="en-US" sz="1600" dirty="0" smtClean="0">
                    <a:latin typeface="Garamond" pitchFamily="18" charset="0"/>
                    <a:cs typeface="Times New Roman" pitchFamily="18" charset="0"/>
                  </a:rPr>
                  <a:t>motion is propagated </a:t>
                </a:r>
                <a:r>
                  <a:rPr lang="en-US" sz="1600" dirty="0">
                    <a:latin typeface="Garamond" pitchFamily="18" charset="0"/>
                    <a:cs typeface="Times New Roman" pitchFamily="18" charset="0"/>
                  </a:rPr>
                  <a:t>by </a:t>
                </a:r>
                <a:r>
                  <a:rPr lang="en-US" sz="1600" dirty="0" smtClean="0">
                    <a:latin typeface="Garamond" pitchFamily="18" charset="0"/>
                    <a:cs typeface="Times New Roman" pitchFamily="18" charset="0"/>
                  </a:rPr>
                  <a:t>an 8x8 </a:t>
                </a:r>
                <a:r>
                  <a:rPr lang="en-US" sz="1600" dirty="0">
                    <a:latin typeface="Garamond" pitchFamily="18" charset="0"/>
                    <a:cs typeface="Times New Roman" pitchFamily="18" charset="0"/>
                  </a:rPr>
                  <a:t>transport </a:t>
                </a:r>
                <a:r>
                  <a:rPr lang="en-US" sz="1600" dirty="0" smtClean="0">
                    <a:latin typeface="Garamond" pitchFamily="18" charset="0"/>
                    <a:cs typeface="Times New Roman" pitchFamily="18" charset="0"/>
                  </a:rPr>
                  <a:t>matrix </a:t>
                </a:r>
                <a:r>
                  <a:rPr lang="en-US" sz="1600" dirty="0">
                    <a:latin typeface="Garamond" pitchFamily="18" charset="0"/>
                    <a:cs typeface="Times New Roman" pitchFamily="18" charset="0"/>
                  </a:rPr>
                  <a:t>of</a:t>
                </a:r>
              </a:p>
              <a:p>
                <a:pPr marL="0" indent="0" algn="just">
                  <a:lnSpc>
                    <a:spcPct val="110000"/>
                  </a:lnSpc>
                  <a:spcBef>
                    <a:spcPts val="250"/>
                  </a:spcBef>
                  <a:buSzPct val="70000"/>
                  <a:buNone/>
                </a:pPr>
                <a:r>
                  <a:rPr lang="en-US" sz="1700" dirty="0">
                    <a:latin typeface="Garamond" pitchFamily="18" charset="0"/>
                    <a:cs typeface="Times New Roman" pitchFamily="18" charset="0"/>
                  </a:rPr>
                  <a:t>					</a:t>
                </a:r>
                <a14:m>
                  <m:oMath xmlns:m="http://schemas.openxmlformats.org/officeDocument/2006/math">
                    <m:d>
                      <m:dPr>
                        <m:ctrlPr>
                          <a:rPr lang="en-US" sz="1500" i="1">
                            <a:latin typeface="Cambria Math"/>
                            <a:cs typeface="Times New Roman" pitchFamily="18" charset="0"/>
                          </a:rPr>
                        </m:ctrlPr>
                      </m:dPr>
                      <m:e>
                        <m:eqArr>
                          <m:eqArrPr>
                            <m:ctrlPr>
                              <a:rPr lang="en-US" sz="1500" i="1">
                                <a:latin typeface="Cambria Math"/>
                                <a:cs typeface="Times New Roman" pitchFamily="18" charset="0"/>
                              </a:rPr>
                            </m:ctrlPr>
                          </m:eqArrPr>
                          <m:e>
                            <m:m>
                              <m:mPr>
                                <m:mcs>
                                  <m:mc>
                                    <m:mcPr>
                                      <m:count m:val="1"/>
                                      <m:mcJc m:val="center"/>
                                    </m:mcPr>
                                  </m:mc>
                                </m:mcs>
                                <m:ctrlPr>
                                  <a:rPr lang="en-US" sz="1500" i="1">
                                    <a:latin typeface="Cambria Math"/>
                                    <a:cs typeface="Times New Roman" pitchFamily="18" charset="0"/>
                                  </a:rPr>
                                </m:ctrlPr>
                              </m:mPr>
                              <m:mr>
                                <m:e>
                                  <m:r>
                                    <m:rPr>
                                      <m:brk m:alnAt="7"/>
                                    </m:rPr>
                                    <a:rPr lang="en-US" sz="1500" i="1">
                                      <a:latin typeface="Cambria Math"/>
                                      <a:cs typeface="Times New Roman" pitchFamily="18" charset="0"/>
                                    </a:rPr>
                                    <m:t>𝑥</m:t>
                                  </m:r>
                                </m:e>
                              </m:mr>
                              <m:mr>
                                <m:e>
                                  <m:sSup>
                                    <m:sSupPr>
                                      <m:ctrlPr>
                                        <a:rPr lang="en-US" sz="1500" i="1">
                                          <a:latin typeface="Cambria Math"/>
                                          <a:cs typeface="Times New Roman" pitchFamily="18" charset="0"/>
                                        </a:rPr>
                                      </m:ctrlPr>
                                    </m:sSupPr>
                                    <m:e>
                                      <m:r>
                                        <a:rPr lang="en-US" sz="1500" i="1">
                                          <a:latin typeface="Cambria Math"/>
                                          <a:cs typeface="Times New Roman" pitchFamily="18" charset="0"/>
                                        </a:rPr>
                                        <m:t>𝑥</m:t>
                                      </m:r>
                                    </m:e>
                                    <m:sup>
                                      <m:r>
                                        <a:rPr lang="en-US" sz="1500" i="1">
                                          <a:latin typeface="Cambria Math"/>
                                          <a:cs typeface="Times New Roman" pitchFamily="18" charset="0"/>
                                        </a:rPr>
                                        <m:t>′</m:t>
                                      </m:r>
                                    </m:sup>
                                  </m:sSup>
                                </m:e>
                              </m:mr>
                              <m:mr>
                                <m:e>
                                  <m:r>
                                    <a:rPr lang="en-US" sz="1500" i="1">
                                      <a:latin typeface="Cambria Math"/>
                                      <a:cs typeface="Times New Roman" pitchFamily="18" charset="0"/>
                                    </a:rPr>
                                    <m:t>𝑦</m:t>
                                  </m:r>
                                </m:e>
                              </m:mr>
                            </m:m>
                          </m:e>
                          <m:e>
                            <m:sSup>
                              <m:sSupPr>
                                <m:ctrlPr>
                                  <a:rPr lang="en-US" sz="1500" i="1">
                                    <a:latin typeface="Cambria Math"/>
                                    <a:cs typeface="Times New Roman" pitchFamily="18" charset="0"/>
                                  </a:rPr>
                                </m:ctrlPr>
                              </m:sSupPr>
                              <m:e>
                                <m:r>
                                  <a:rPr lang="en-US" sz="1500" i="1">
                                    <a:latin typeface="Cambria Math"/>
                                    <a:cs typeface="Times New Roman" pitchFamily="18" charset="0"/>
                                  </a:rPr>
                                  <m:t>𝑦</m:t>
                                </m:r>
                              </m:e>
                              <m:sup>
                                <m:r>
                                  <a:rPr lang="en-US" sz="1500" i="1">
                                    <a:latin typeface="Cambria Math"/>
                                    <a:cs typeface="Times New Roman" pitchFamily="18" charset="0"/>
                                  </a:rPr>
                                  <m:t>′</m:t>
                                </m:r>
                              </m:sup>
                            </m:sSup>
                          </m:e>
                          <m:e>
                            <m:r>
                              <a:rPr lang="en-US" sz="1500" i="1">
                                <a:latin typeface="Cambria Math"/>
                                <a:ea typeface="Cambria Math"/>
                                <a:cs typeface="Times New Roman" pitchFamily="18" charset="0"/>
                              </a:rPr>
                              <m:t>𝜎</m:t>
                            </m:r>
                          </m:e>
                          <m:e>
                            <m:r>
                              <a:rPr lang="en-US" sz="1500" i="1">
                                <a:latin typeface="Cambria Math"/>
                                <a:ea typeface="Cambria Math"/>
                                <a:cs typeface="Times New Roman" pitchFamily="18" charset="0"/>
                              </a:rPr>
                              <m:t>𝛿</m:t>
                            </m:r>
                          </m:e>
                          <m:e>
                            <m:r>
                              <a:rPr lang="en-US" sz="1500" i="1">
                                <a:latin typeface="Cambria Math"/>
                                <a:ea typeface="Cambria Math"/>
                                <a:cs typeface="Times New Roman" pitchFamily="18" charset="0"/>
                              </a:rPr>
                              <m:t>𝛼</m:t>
                            </m:r>
                          </m:e>
                          <m:e>
                            <m:r>
                              <a:rPr lang="en-US" sz="1500" i="1">
                                <a:latin typeface="Cambria Math"/>
                                <a:ea typeface="Cambria Math"/>
                                <a:cs typeface="Times New Roman" pitchFamily="18" charset="0"/>
                              </a:rPr>
                              <m:t>𝛽</m:t>
                            </m:r>
                          </m:e>
                        </m:eqArr>
                      </m:e>
                    </m:d>
                    <m:r>
                      <a:rPr lang="en-US" sz="1500" i="1">
                        <a:latin typeface="Cambria Math"/>
                        <a:cs typeface="Times New Roman" pitchFamily="18" charset="0"/>
                      </a:rPr>
                      <m:t>(</m:t>
                    </m:r>
                    <m:sSub>
                      <m:sSubPr>
                        <m:ctrlPr>
                          <a:rPr lang="en-US" sz="1500" i="1">
                            <a:latin typeface="Cambria Math"/>
                            <a:cs typeface="Times New Roman" pitchFamily="18" charset="0"/>
                          </a:rPr>
                        </m:ctrlPr>
                      </m:sSubPr>
                      <m:e>
                        <m:r>
                          <a:rPr lang="en-US" sz="1500" i="1">
                            <a:latin typeface="Cambria Math"/>
                            <a:cs typeface="Times New Roman" pitchFamily="18" charset="0"/>
                          </a:rPr>
                          <m:t>𝑠</m:t>
                        </m:r>
                      </m:e>
                      <m:sub>
                        <m:r>
                          <a:rPr lang="en-US" sz="1500" i="1">
                            <a:latin typeface="Cambria Math"/>
                            <a:cs typeface="Times New Roman" pitchFamily="18" charset="0"/>
                          </a:rPr>
                          <m:t>1</m:t>
                        </m:r>
                      </m:sub>
                    </m:sSub>
                    <m:r>
                      <a:rPr lang="en-US" sz="1500" i="1">
                        <a:latin typeface="Cambria Math"/>
                        <a:cs typeface="Times New Roman" pitchFamily="18" charset="0"/>
                      </a:rPr>
                      <m:t>)=</m:t>
                    </m:r>
                    <m:d>
                      <m:dPr>
                        <m:ctrlPr>
                          <a:rPr lang="en-US" sz="1500" i="1">
                            <a:latin typeface="Cambria Math"/>
                            <a:cs typeface="Times New Roman" pitchFamily="18" charset="0"/>
                          </a:rPr>
                        </m:ctrlPr>
                      </m:dPr>
                      <m:e>
                        <m:m>
                          <m:mPr>
                            <m:mcs>
                              <m:mc>
                                <m:mcPr>
                                  <m:count m:val="2"/>
                                  <m:mcJc m:val="center"/>
                                </m:mcPr>
                              </m:mc>
                            </m:mcs>
                            <m:ctrlPr>
                              <a:rPr lang="en-US" sz="1500" i="1">
                                <a:latin typeface="Cambria Math"/>
                                <a:cs typeface="Times New Roman" pitchFamily="18" charset="0"/>
                              </a:rPr>
                            </m:ctrlPr>
                          </m:mPr>
                          <m:mr>
                            <m:e>
                              <m:sSub>
                                <m:sSubPr>
                                  <m:ctrlPr>
                                    <a:rPr lang="en-US" sz="1500" i="1">
                                      <a:latin typeface="Cambria Math"/>
                                      <a:cs typeface="Times New Roman" pitchFamily="18" charset="0"/>
                                    </a:rPr>
                                  </m:ctrlPr>
                                </m:sSubPr>
                                <m:e>
                                  <m:r>
                                    <a:rPr lang="en-US" sz="1500" i="1">
                                      <a:latin typeface="Cambria Math"/>
                                      <a:cs typeface="Times New Roman" pitchFamily="18" charset="0"/>
                                    </a:rPr>
                                    <m:t>𝑀</m:t>
                                  </m:r>
                                </m:e>
                                <m:sub>
                                  <m:r>
                                    <a:rPr lang="en-US" sz="1500" i="1">
                                      <a:latin typeface="Cambria Math"/>
                                      <a:cs typeface="Times New Roman" pitchFamily="18" charset="0"/>
                                    </a:rPr>
                                    <m:t>6</m:t>
                                  </m:r>
                                  <m:r>
                                    <a:rPr lang="en-US" sz="1500" i="1">
                                      <a:latin typeface="Cambria Math"/>
                                      <a:ea typeface="Cambria Math"/>
                                      <a:cs typeface="Times New Roman" pitchFamily="18" charset="0"/>
                                    </a:rPr>
                                    <m:t>×6</m:t>
                                  </m:r>
                                </m:sub>
                              </m:sSub>
                            </m:e>
                            <m:e>
                              <m:sSub>
                                <m:sSubPr>
                                  <m:ctrlPr>
                                    <a:rPr lang="en-US" sz="1500" i="1">
                                      <a:latin typeface="Cambria Math"/>
                                      <a:cs typeface="Times New Roman" pitchFamily="18" charset="0"/>
                                    </a:rPr>
                                  </m:ctrlPr>
                                </m:sSubPr>
                                <m:e>
                                  <m:r>
                                    <a:rPr lang="en-US" sz="1500" i="1">
                                      <a:latin typeface="Cambria Math"/>
                                      <a:cs typeface="Times New Roman" pitchFamily="18" charset="0"/>
                                    </a:rPr>
                                    <m:t>0</m:t>
                                  </m:r>
                                </m:e>
                                <m:sub>
                                  <m:r>
                                    <a:rPr lang="en-US" sz="1500" i="1">
                                      <a:latin typeface="Cambria Math"/>
                                      <a:cs typeface="Times New Roman" pitchFamily="18" charset="0"/>
                                    </a:rPr>
                                    <m:t>6</m:t>
                                  </m:r>
                                  <m:r>
                                    <a:rPr lang="en-US" sz="1500" i="1">
                                      <a:latin typeface="Cambria Math"/>
                                      <a:ea typeface="Cambria Math"/>
                                      <a:cs typeface="Times New Roman" pitchFamily="18" charset="0"/>
                                    </a:rPr>
                                    <m:t>×2</m:t>
                                  </m:r>
                                </m:sub>
                              </m:sSub>
                            </m:e>
                          </m:mr>
                          <m:mr>
                            <m:e>
                              <m:sSub>
                                <m:sSubPr>
                                  <m:ctrlPr>
                                    <a:rPr lang="en-US" sz="1500" i="1">
                                      <a:latin typeface="Cambria Math"/>
                                      <a:cs typeface="Times New Roman" pitchFamily="18" charset="0"/>
                                    </a:rPr>
                                  </m:ctrlPr>
                                </m:sSubPr>
                                <m:e>
                                  <m:r>
                                    <a:rPr lang="en-US" sz="1500" i="1">
                                      <a:latin typeface="Cambria Math"/>
                                      <a:cs typeface="Times New Roman" pitchFamily="18" charset="0"/>
                                    </a:rPr>
                                    <m:t>𝐺</m:t>
                                  </m:r>
                                </m:e>
                                <m:sub>
                                  <m:r>
                                    <a:rPr lang="en-US" sz="1500" i="1">
                                      <a:latin typeface="Cambria Math"/>
                                      <a:cs typeface="Times New Roman" pitchFamily="18" charset="0"/>
                                    </a:rPr>
                                    <m:t>2</m:t>
                                  </m:r>
                                  <m:r>
                                    <a:rPr lang="en-US" sz="1500" i="1">
                                      <a:latin typeface="Cambria Math"/>
                                      <a:ea typeface="Cambria Math"/>
                                      <a:cs typeface="Times New Roman" pitchFamily="18" charset="0"/>
                                    </a:rPr>
                                    <m:t>×6</m:t>
                                  </m:r>
                                </m:sub>
                              </m:sSub>
                            </m:e>
                            <m:e>
                              <m:sSub>
                                <m:sSubPr>
                                  <m:ctrlPr>
                                    <a:rPr lang="en-US" sz="1500" i="1">
                                      <a:latin typeface="Cambria Math"/>
                                      <a:cs typeface="Times New Roman" pitchFamily="18" charset="0"/>
                                    </a:rPr>
                                  </m:ctrlPr>
                                </m:sSubPr>
                                <m:e>
                                  <m:r>
                                    <a:rPr lang="en-US" sz="1500" i="1">
                                      <a:latin typeface="Cambria Math"/>
                                      <a:cs typeface="Times New Roman" pitchFamily="18" charset="0"/>
                                    </a:rPr>
                                    <m:t>𝐷</m:t>
                                  </m:r>
                                </m:e>
                                <m:sub>
                                  <m:r>
                                    <a:rPr lang="en-US" sz="1500" i="1">
                                      <a:latin typeface="Cambria Math"/>
                                      <a:cs typeface="Times New Roman" pitchFamily="18" charset="0"/>
                                    </a:rPr>
                                    <m:t>2</m:t>
                                  </m:r>
                                  <m:r>
                                    <a:rPr lang="en-US" sz="1500" i="1">
                                      <a:latin typeface="Cambria Math"/>
                                      <a:ea typeface="Cambria Math"/>
                                      <a:cs typeface="Times New Roman" pitchFamily="18" charset="0"/>
                                    </a:rPr>
                                    <m:t>×2</m:t>
                                  </m:r>
                                </m:sub>
                              </m:sSub>
                            </m:e>
                          </m:mr>
                        </m:m>
                      </m:e>
                    </m:d>
                  </m:oMath>
                </a14:m>
                <a:r>
                  <a:rPr lang="en-US" sz="1500" i="1" dirty="0">
                    <a:latin typeface="Garamond" pitchFamily="18" charset="0"/>
                    <a:cs typeface="Times New Roman" pitchFamily="18" charset="0"/>
                  </a:rPr>
                  <a:t>(</a:t>
                </a:r>
                <a14:m>
                  <m:oMath xmlns:m="http://schemas.openxmlformats.org/officeDocument/2006/math">
                    <m:sSub>
                      <m:sSubPr>
                        <m:ctrlPr>
                          <a:rPr lang="en-US" sz="1500" i="1">
                            <a:latin typeface="Cambria Math"/>
                            <a:cs typeface="Times New Roman" pitchFamily="18" charset="0"/>
                          </a:rPr>
                        </m:ctrlPr>
                      </m:sSubPr>
                      <m:e>
                        <m:r>
                          <a:rPr lang="en-US" sz="1500" i="1">
                            <a:latin typeface="Cambria Math"/>
                            <a:cs typeface="Times New Roman" pitchFamily="18" charset="0"/>
                          </a:rPr>
                          <m:t>𝑠</m:t>
                        </m:r>
                      </m:e>
                      <m:sub>
                        <m:r>
                          <a:rPr lang="en-US" sz="1500" i="1">
                            <a:latin typeface="Cambria Math"/>
                            <a:cs typeface="Times New Roman" pitchFamily="18" charset="0"/>
                          </a:rPr>
                          <m:t>1</m:t>
                        </m:r>
                      </m:sub>
                    </m:sSub>
                  </m:oMath>
                </a14:m>
                <a:r>
                  <a:rPr lang="en-US" sz="1500" dirty="0">
                    <a:latin typeface="Garamond" pitchFamily="18" charset="0"/>
                    <a:cs typeface="Times New Roman" pitchFamily="18" charset="0"/>
                  </a:rPr>
                  <a:t>, </a:t>
                </a:r>
                <a14:m>
                  <m:oMath xmlns:m="http://schemas.openxmlformats.org/officeDocument/2006/math">
                    <m:sSub>
                      <m:sSubPr>
                        <m:ctrlPr>
                          <a:rPr lang="en-US" sz="1500" i="1">
                            <a:latin typeface="Cambria Math"/>
                            <a:cs typeface="Times New Roman" pitchFamily="18" charset="0"/>
                          </a:rPr>
                        </m:ctrlPr>
                      </m:sSubPr>
                      <m:e>
                        <m:r>
                          <a:rPr lang="en-US" sz="1500" i="1">
                            <a:latin typeface="Cambria Math"/>
                            <a:cs typeface="Times New Roman" pitchFamily="18" charset="0"/>
                          </a:rPr>
                          <m:t>𝑠</m:t>
                        </m:r>
                      </m:e>
                      <m:sub>
                        <m:r>
                          <a:rPr lang="en-US" sz="1500" i="1">
                            <a:latin typeface="Cambria Math"/>
                            <a:cs typeface="Times New Roman" pitchFamily="18" charset="0"/>
                          </a:rPr>
                          <m:t>0</m:t>
                        </m:r>
                      </m:sub>
                    </m:sSub>
                  </m:oMath>
                </a14:m>
                <a:r>
                  <a:rPr lang="en-US" sz="1500" dirty="0">
                    <a:latin typeface="Garamond" pitchFamily="18" charset="0"/>
                    <a:cs typeface="Times New Roman" pitchFamily="18" charset="0"/>
                  </a:rPr>
                  <a:t>) </a:t>
                </a:r>
                <a14:m>
                  <m:oMath xmlns:m="http://schemas.openxmlformats.org/officeDocument/2006/math">
                    <m:d>
                      <m:dPr>
                        <m:ctrlPr>
                          <a:rPr lang="en-US" sz="1500" i="1">
                            <a:latin typeface="Cambria Math"/>
                            <a:cs typeface="Times New Roman" pitchFamily="18" charset="0"/>
                          </a:rPr>
                        </m:ctrlPr>
                      </m:dPr>
                      <m:e>
                        <m:eqArr>
                          <m:eqArrPr>
                            <m:ctrlPr>
                              <a:rPr lang="en-US" sz="1500" i="1">
                                <a:latin typeface="Cambria Math"/>
                                <a:cs typeface="Times New Roman" pitchFamily="18" charset="0"/>
                              </a:rPr>
                            </m:ctrlPr>
                          </m:eqArrPr>
                          <m:e>
                            <m:m>
                              <m:mPr>
                                <m:mcs>
                                  <m:mc>
                                    <m:mcPr>
                                      <m:count m:val="1"/>
                                      <m:mcJc m:val="center"/>
                                    </m:mcPr>
                                  </m:mc>
                                </m:mcs>
                                <m:ctrlPr>
                                  <a:rPr lang="en-US" sz="1500" i="1">
                                    <a:latin typeface="Cambria Math"/>
                                    <a:cs typeface="Times New Roman" pitchFamily="18" charset="0"/>
                                  </a:rPr>
                                </m:ctrlPr>
                              </m:mPr>
                              <m:mr>
                                <m:e>
                                  <m:r>
                                    <m:rPr>
                                      <m:brk m:alnAt="7"/>
                                    </m:rPr>
                                    <a:rPr lang="en-US" sz="1500" i="1">
                                      <a:latin typeface="Cambria Math"/>
                                      <a:cs typeface="Times New Roman" pitchFamily="18" charset="0"/>
                                    </a:rPr>
                                    <m:t>𝑥</m:t>
                                  </m:r>
                                </m:e>
                              </m:mr>
                              <m:mr>
                                <m:e>
                                  <m:sSup>
                                    <m:sSupPr>
                                      <m:ctrlPr>
                                        <a:rPr lang="en-US" sz="1500" i="1">
                                          <a:latin typeface="Cambria Math"/>
                                          <a:cs typeface="Times New Roman" pitchFamily="18" charset="0"/>
                                        </a:rPr>
                                      </m:ctrlPr>
                                    </m:sSupPr>
                                    <m:e>
                                      <m:r>
                                        <a:rPr lang="en-US" sz="1500" i="1">
                                          <a:latin typeface="Cambria Math"/>
                                          <a:cs typeface="Times New Roman" pitchFamily="18" charset="0"/>
                                        </a:rPr>
                                        <m:t>𝑥</m:t>
                                      </m:r>
                                    </m:e>
                                    <m:sup>
                                      <m:r>
                                        <a:rPr lang="en-US" sz="1500" i="1">
                                          <a:latin typeface="Cambria Math"/>
                                          <a:cs typeface="Times New Roman" pitchFamily="18" charset="0"/>
                                        </a:rPr>
                                        <m:t>′</m:t>
                                      </m:r>
                                    </m:sup>
                                  </m:sSup>
                                </m:e>
                              </m:mr>
                              <m:mr>
                                <m:e>
                                  <m:r>
                                    <a:rPr lang="en-US" sz="1500" i="1">
                                      <a:latin typeface="Cambria Math"/>
                                      <a:cs typeface="Times New Roman" pitchFamily="18" charset="0"/>
                                    </a:rPr>
                                    <m:t>𝑦</m:t>
                                  </m:r>
                                </m:e>
                              </m:mr>
                            </m:m>
                          </m:e>
                          <m:e>
                            <m:sSup>
                              <m:sSupPr>
                                <m:ctrlPr>
                                  <a:rPr lang="en-US" sz="1500" i="1">
                                    <a:latin typeface="Cambria Math"/>
                                    <a:cs typeface="Times New Roman" pitchFamily="18" charset="0"/>
                                  </a:rPr>
                                </m:ctrlPr>
                              </m:sSupPr>
                              <m:e>
                                <m:r>
                                  <a:rPr lang="en-US" sz="1500" i="1">
                                    <a:latin typeface="Cambria Math"/>
                                    <a:cs typeface="Times New Roman" pitchFamily="18" charset="0"/>
                                  </a:rPr>
                                  <m:t>𝑦</m:t>
                                </m:r>
                              </m:e>
                              <m:sup>
                                <m:r>
                                  <a:rPr lang="en-US" sz="1500" i="1">
                                    <a:latin typeface="Cambria Math"/>
                                    <a:cs typeface="Times New Roman" pitchFamily="18" charset="0"/>
                                  </a:rPr>
                                  <m:t>′</m:t>
                                </m:r>
                              </m:sup>
                            </m:sSup>
                          </m:e>
                          <m:e>
                            <m:r>
                              <a:rPr lang="en-US" sz="1500" i="1">
                                <a:latin typeface="Cambria Math"/>
                                <a:ea typeface="Cambria Math"/>
                                <a:cs typeface="Times New Roman" pitchFamily="18" charset="0"/>
                              </a:rPr>
                              <m:t>𝜎</m:t>
                            </m:r>
                          </m:e>
                          <m:e>
                            <m:r>
                              <a:rPr lang="en-US" sz="1500" i="1">
                                <a:latin typeface="Cambria Math"/>
                                <a:ea typeface="Cambria Math"/>
                                <a:cs typeface="Times New Roman" pitchFamily="18" charset="0"/>
                              </a:rPr>
                              <m:t>𝛿</m:t>
                            </m:r>
                          </m:e>
                          <m:e>
                            <m:r>
                              <a:rPr lang="en-US" sz="1500" i="1">
                                <a:latin typeface="Cambria Math"/>
                                <a:ea typeface="Cambria Math"/>
                                <a:cs typeface="Times New Roman" pitchFamily="18" charset="0"/>
                              </a:rPr>
                              <m:t>𝛼</m:t>
                            </m:r>
                          </m:e>
                          <m:e>
                            <m:r>
                              <a:rPr lang="en-US" sz="1500" i="1">
                                <a:latin typeface="Cambria Math"/>
                                <a:ea typeface="Cambria Math"/>
                                <a:cs typeface="Times New Roman" pitchFamily="18" charset="0"/>
                              </a:rPr>
                              <m:t>𝛽</m:t>
                            </m:r>
                          </m:e>
                        </m:eqArr>
                      </m:e>
                    </m:d>
                  </m:oMath>
                </a14:m>
                <a:r>
                  <a:rPr lang="en-US" sz="1500" dirty="0">
                    <a:latin typeface="Garamond" pitchFamily="18" charset="0"/>
                    <a:cs typeface="Times New Roman" pitchFamily="18" charset="0"/>
                  </a:rPr>
                  <a:t>(</a:t>
                </a:r>
                <a14:m>
                  <m:oMath xmlns:m="http://schemas.openxmlformats.org/officeDocument/2006/math">
                    <m:sSub>
                      <m:sSubPr>
                        <m:ctrlPr>
                          <a:rPr lang="en-US" sz="1500" i="1">
                            <a:latin typeface="Cambria Math"/>
                            <a:cs typeface="Times New Roman" pitchFamily="18" charset="0"/>
                          </a:rPr>
                        </m:ctrlPr>
                      </m:sSubPr>
                      <m:e>
                        <m:r>
                          <a:rPr lang="en-US" sz="1500" i="1">
                            <a:latin typeface="Cambria Math"/>
                            <a:cs typeface="Times New Roman" pitchFamily="18" charset="0"/>
                          </a:rPr>
                          <m:t>𝑠</m:t>
                        </m:r>
                      </m:e>
                      <m:sub>
                        <m:r>
                          <a:rPr lang="en-US" sz="1500" i="1">
                            <a:latin typeface="Cambria Math"/>
                            <a:cs typeface="Times New Roman" pitchFamily="18" charset="0"/>
                          </a:rPr>
                          <m:t>0</m:t>
                        </m:r>
                      </m:sub>
                    </m:sSub>
                  </m:oMath>
                </a14:m>
                <a:r>
                  <a:rPr lang="en-US" sz="1500" dirty="0">
                    <a:latin typeface="Garamond" pitchFamily="18" charset="0"/>
                    <a:cs typeface="Times New Roman" pitchFamily="18" charset="0"/>
                  </a:rPr>
                  <a:t>)</a:t>
                </a:r>
              </a:p>
              <a:p>
                <a:pPr marL="0" indent="0" algn="just">
                  <a:buSzPct val="70000"/>
                  <a:buNone/>
                </a:pPr>
                <a:r>
                  <a:rPr lang="en-US" sz="1600" dirty="0">
                    <a:latin typeface="Garamond" pitchFamily="18" charset="0"/>
                    <a:cs typeface="Times New Roman" pitchFamily="18" charset="0"/>
                  </a:rPr>
                  <a:t>	</a:t>
                </a:r>
                <a:endParaRPr lang="en-US" sz="1600" dirty="0" smtClean="0">
                  <a:latin typeface="Garamond" pitchFamily="18" charset="0"/>
                  <a:cs typeface="Times New Roman" pitchFamily="18" charset="0"/>
                </a:endParaRPr>
              </a:p>
              <a:p>
                <a:pPr marL="0" indent="0" algn="just">
                  <a:buSzPct val="70000"/>
                  <a:buNone/>
                </a:pPr>
                <a:r>
                  <a:rPr lang="en-US" sz="1600" dirty="0">
                    <a:latin typeface="Garamond" pitchFamily="18" charset="0"/>
                    <a:cs typeface="Times New Roman" pitchFamily="18" charset="0"/>
                  </a:rPr>
                  <a:t> </a:t>
                </a:r>
                <a:r>
                  <a:rPr lang="en-US" sz="1600" dirty="0" smtClean="0">
                    <a:latin typeface="Garamond" pitchFamily="18" charset="0"/>
                    <a:cs typeface="Times New Roman" pitchFamily="18" charset="0"/>
                  </a:rPr>
                  <a:t>        </a:t>
                </a:r>
                <a14:m>
                  <m:oMath xmlns:m="http://schemas.openxmlformats.org/officeDocument/2006/math">
                    <m:sSub>
                      <m:sSubPr>
                        <m:ctrlPr>
                          <a:rPr lang="en-US" sz="1400" i="1">
                            <a:latin typeface="Cambria Math"/>
                            <a:cs typeface="Times New Roman" pitchFamily="18" charset="0"/>
                          </a:rPr>
                        </m:ctrlPr>
                      </m:sSubPr>
                      <m:e>
                        <m:r>
                          <a:rPr lang="en-US" sz="1400" i="1">
                            <a:latin typeface="Cambria Math"/>
                            <a:cs typeface="Times New Roman" pitchFamily="18" charset="0"/>
                          </a:rPr>
                          <m:t>𝑀</m:t>
                        </m:r>
                      </m:e>
                      <m:sub>
                        <m:r>
                          <a:rPr lang="en-US" sz="1400" i="1">
                            <a:latin typeface="Cambria Math"/>
                            <a:cs typeface="Times New Roman" pitchFamily="18" charset="0"/>
                          </a:rPr>
                          <m:t>6</m:t>
                        </m:r>
                        <m:r>
                          <a:rPr lang="en-US" sz="1400" i="1">
                            <a:latin typeface="Cambria Math"/>
                            <a:ea typeface="Cambria Math"/>
                            <a:cs typeface="Times New Roman" pitchFamily="18" charset="0"/>
                          </a:rPr>
                          <m:t>×6</m:t>
                        </m:r>
                      </m:sub>
                    </m:sSub>
                  </m:oMath>
                </a14:m>
                <a:r>
                  <a:rPr lang="en-US" sz="1400" dirty="0">
                    <a:latin typeface="Garamond" pitchFamily="18" charset="0"/>
                    <a:cs typeface="Times New Roman" pitchFamily="18" charset="0"/>
                  </a:rPr>
                  <a:t> is a </a:t>
                </a:r>
                <a:r>
                  <a:rPr lang="en-US" sz="1400" dirty="0" err="1">
                    <a:latin typeface="Garamond" pitchFamily="18" charset="0"/>
                    <a:cs typeface="Times New Roman" pitchFamily="18" charset="0"/>
                  </a:rPr>
                  <a:t>symplectic</a:t>
                </a:r>
                <a:r>
                  <a:rPr lang="en-US" sz="1400" dirty="0">
                    <a:latin typeface="Garamond" pitchFamily="18" charset="0"/>
                    <a:cs typeface="Times New Roman" pitchFamily="18" charset="0"/>
                  </a:rPr>
                  <a:t> matrix describing orbital motion;    </a:t>
                </a:r>
                <a14:m>
                  <m:oMath xmlns:m="http://schemas.openxmlformats.org/officeDocument/2006/math">
                    <m:sSub>
                      <m:sSubPr>
                        <m:ctrlPr>
                          <a:rPr lang="en-US" sz="1400" i="1">
                            <a:latin typeface="Cambria Math"/>
                            <a:cs typeface="Times New Roman" pitchFamily="18" charset="0"/>
                          </a:rPr>
                        </m:ctrlPr>
                      </m:sSubPr>
                      <m:e>
                        <m:r>
                          <a:rPr lang="en-US" sz="1400" i="1">
                            <a:latin typeface="Cambria Math"/>
                            <a:cs typeface="Times New Roman" pitchFamily="18" charset="0"/>
                          </a:rPr>
                          <m:t>0</m:t>
                        </m:r>
                      </m:e>
                      <m:sub>
                        <m:r>
                          <a:rPr lang="en-US" sz="1400" i="1">
                            <a:latin typeface="Cambria Math"/>
                            <a:cs typeface="Times New Roman" pitchFamily="18" charset="0"/>
                          </a:rPr>
                          <m:t>6</m:t>
                        </m:r>
                        <m:r>
                          <a:rPr lang="en-US" sz="1400" i="1">
                            <a:latin typeface="Cambria Math"/>
                            <a:ea typeface="Cambria Math"/>
                            <a:cs typeface="Times New Roman" pitchFamily="18" charset="0"/>
                          </a:rPr>
                          <m:t>×2</m:t>
                        </m:r>
                      </m:sub>
                    </m:sSub>
                  </m:oMath>
                </a14:m>
                <a:r>
                  <a:rPr lang="en-US" sz="1400" dirty="0">
                    <a:latin typeface="Garamond" pitchFamily="18" charset="0"/>
                    <a:cs typeface="Times New Roman" pitchFamily="18" charset="0"/>
                  </a:rPr>
                  <a:t> represents no spin effect to the orbital motion;</a:t>
                </a:r>
              </a:p>
              <a:p>
                <a:pPr marL="0" indent="0" algn="just">
                  <a:buSzPct val="70000"/>
                  <a:buNone/>
                </a:pPr>
                <a:r>
                  <a:rPr lang="en-US" sz="1400" dirty="0">
                    <a:latin typeface="Garamond" pitchFamily="18" charset="0"/>
                    <a:cs typeface="Times New Roman" pitchFamily="18" charset="0"/>
                  </a:rPr>
                  <a:t>	</a:t>
                </a:r>
                <a14:m>
                  <m:oMath xmlns:m="http://schemas.openxmlformats.org/officeDocument/2006/math">
                    <m:sSub>
                      <m:sSubPr>
                        <m:ctrlPr>
                          <a:rPr lang="en-US" sz="1400" i="1">
                            <a:latin typeface="Cambria Math"/>
                            <a:cs typeface="Times New Roman" pitchFamily="18" charset="0"/>
                          </a:rPr>
                        </m:ctrlPr>
                      </m:sSubPr>
                      <m:e>
                        <m:r>
                          <a:rPr lang="en-US" sz="1400" i="1">
                            <a:latin typeface="Cambria Math"/>
                            <a:cs typeface="Times New Roman" pitchFamily="18" charset="0"/>
                          </a:rPr>
                          <m:t>𝐺</m:t>
                        </m:r>
                      </m:e>
                      <m:sub>
                        <m:r>
                          <a:rPr lang="en-US" sz="1400">
                            <a:latin typeface="Cambria Math"/>
                            <a:cs typeface="Times New Roman" pitchFamily="18" charset="0"/>
                          </a:rPr>
                          <m:t>2</m:t>
                        </m:r>
                        <m:r>
                          <a:rPr lang="en-US" sz="1400">
                            <a:latin typeface="Cambria Math"/>
                            <a:ea typeface="Cambria Math"/>
                            <a:cs typeface="Times New Roman" pitchFamily="18" charset="0"/>
                          </a:rPr>
                          <m:t>×6</m:t>
                        </m:r>
                      </m:sub>
                    </m:sSub>
                  </m:oMath>
                </a14:m>
                <a:r>
                  <a:rPr lang="en-US" sz="1400" dirty="0">
                    <a:latin typeface="Garamond" pitchFamily="18" charset="0"/>
                    <a:cs typeface="Times New Roman" pitchFamily="18" charset="0"/>
                  </a:rPr>
                  <a:t> describes the coupling of the spin  variables (</a:t>
                </a:r>
                <a14:m>
                  <m:oMath xmlns:m="http://schemas.openxmlformats.org/officeDocument/2006/math">
                    <m:r>
                      <a:rPr lang="en-US" sz="1400" i="1">
                        <a:latin typeface="Cambria Math"/>
                        <a:ea typeface="Cambria Math"/>
                        <a:cs typeface="Times New Roman" pitchFamily="18" charset="0"/>
                      </a:rPr>
                      <m:t>𝛼</m:t>
                    </m:r>
                  </m:oMath>
                </a14:m>
                <a:r>
                  <a:rPr lang="en-US" sz="1400" dirty="0">
                    <a:latin typeface="Garamond" pitchFamily="18" charset="0"/>
                    <a:cs typeface="Times New Roman" pitchFamily="18" charset="0"/>
                  </a:rPr>
                  <a:t>,</a:t>
                </a:r>
                <a:r>
                  <a:rPr lang="en-US" sz="1400" dirty="0">
                    <a:latin typeface="Garamond" pitchFamily="18" charset="0"/>
                    <a:ea typeface="Cambria Math"/>
                    <a:cs typeface="Times New Roman" pitchFamily="18" charset="0"/>
                  </a:rPr>
                  <a:t> </a:t>
                </a:r>
                <a14:m>
                  <m:oMath xmlns:m="http://schemas.openxmlformats.org/officeDocument/2006/math">
                    <m:r>
                      <a:rPr lang="en-US" sz="1400" i="1">
                        <a:latin typeface="Cambria Math"/>
                        <a:ea typeface="Cambria Math"/>
                        <a:cs typeface="Times New Roman" pitchFamily="18" charset="0"/>
                      </a:rPr>
                      <m:t>𝛽</m:t>
                    </m:r>
                  </m:oMath>
                </a14:m>
                <a:r>
                  <a:rPr lang="en-US" sz="1400" dirty="0">
                    <a:latin typeface="Garamond" pitchFamily="18" charset="0"/>
                    <a:cs typeface="Times New Roman" pitchFamily="18" charset="0"/>
                  </a:rPr>
                  <a:t>) to the </a:t>
                </a:r>
                <a:r>
                  <a:rPr lang="en-US" sz="1400" dirty="0" smtClean="0">
                    <a:latin typeface="Garamond" pitchFamily="18" charset="0"/>
                    <a:cs typeface="Times New Roman" pitchFamily="18" charset="0"/>
                  </a:rPr>
                  <a:t>orbit motion.  </a:t>
                </a:r>
                <a14:m>
                  <m:oMath xmlns:m="http://schemas.openxmlformats.org/officeDocument/2006/math">
                    <m:r>
                      <a:rPr lang="en-US" sz="1400" i="1">
                        <a:latin typeface="Cambria Math"/>
                        <a:cs typeface="Times New Roman" pitchFamily="18" charset="0"/>
                      </a:rPr>
                      <m:t>𝐺</m:t>
                    </m:r>
                  </m:oMath>
                </a14:m>
                <a:r>
                  <a:rPr lang="en-US" sz="1400" dirty="0">
                    <a:latin typeface="Garamond" pitchFamily="18" charset="0"/>
                    <a:cs typeface="Times New Roman" pitchFamily="18" charset="0"/>
                  </a:rPr>
                  <a:t> </a:t>
                </a:r>
                <a:r>
                  <a:rPr lang="en-US" sz="1400" dirty="0" smtClean="0">
                    <a:latin typeface="Garamond" pitchFamily="18" charset="0"/>
                    <a:cs typeface="Times New Roman" pitchFamily="18" charset="0"/>
                  </a:rPr>
                  <a:t>matrix is </a:t>
                </a:r>
                <a:r>
                  <a:rPr lang="en-US" sz="1400" dirty="0">
                    <a:latin typeface="Garamond" pitchFamily="18" charset="0"/>
                    <a:cs typeface="Times New Roman" pitchFamily="18" charset="0"/>
                  </a:rPr>
                  <a:t>the target of </a:t>
                </a:r>
                <a:r>
                  <a:rPr lang="en-US" sz="1400" dirty="0" smtClean="0">
                    <a:latin typeface="Garamond" pitchFamily="18" charset="0"/>
                    <a:cs typeface="Times New Roman" pitchFamily="18" charset="0"/>
                  </a:rPr>
                  <a:t>so-called </a:t>
                </a:r>
              </a:p>
              <a:p>
                <a:pPr marL="0" indent="0" algn="just">
                  <a:buSzPct val="70000"/>
                  <a:buNone/>
                </a:pPr>
                <a:r>
                  <a:rPr lang="en-US" sz="1400" dirty="0">
                    <a:latin typeface="Garamond" pitchFamily="18" charset="0"/>
                    <a:cs typeface="Times New Roman" pitchFamily="18" charset="0"/>
                  </a:rPr>
                  <a:t> </a:t>
                </a:r>
                <a:r>
                  <a:rPr lang="en-US" sz="1400" dirty="0" smtClean="0">
                    <a:latin typeface="Garamond" pitchFamily="18" charset="0"/>
                    <a:cs typeface="Times New Roman" pitchFamily="18" charset="0"/>
                  </a:rPr>
                  <a:t>                   “</a:t>
                </a:r>
                <a:r>
                  <a:rPr lang="en-US" sz="1400" dirty="0">
                    <a:latin typeface="Garamond" pitchFamily="18" charset="0"/>
                    <a:cs typeface="Times New Roman" pitchFamily="18" charset="0"/>
                  </a:rPr>
                  <a:t>spin matching</a:t>
                </a:r>
                <a:r>
                  <a:rPr lang="en-US" sz="1400" dirty="0" smtClean="0">
                    <a:latin typeface="Garamond" pitchFamily="18" charset="0"/>
                    <a:cs typeface="Times New Roman" pitchFamily="18" charset="0"/>
                  </a:rPr>
                  <a:t>”, </a:t>
                </a:r>
                <a:r>
                  <a:rPr lang="en-US" sz="1400" dirty="0">
                    <a:latin typeface="Garamond" pitchFamily="18" charset="0"/>
                    <a:cs typeface="Times New Roman" pitchFamily="18" charset="0"/>
                  </a:rPr>
                  <a:t>involving adjustment of the optical state of the </a:t>
                </a:r>
                <a:r>
                  <a:rPr lang="en-US" sz="1400" dirty="0" smtClean="0">
                    <a:latin typeface="Garamond" pitchFamily="18" charset="0"/>
                    <a:cs typeface="Times New Roman" pitchFamily="18" charset="0"/>
                  </a:rPr>
                  <a:t>ring to </a:t>
                </a:r>
                <a:r>
                  <a:rPr lang="en-US" sz="1400" dirty="0">
                    <a:latin typeface="Garamond" pitchFamily="18" charset="0"/>
                    <a:cs typeface="Times New Roman" pitchFamily="18" charset="0"/>
                  </a:rPr>
                  <a:t>make some crucial regions </a:t>
                </a:r>
                <a:endParaRPr lang="en-US" sz="1400" dirty="0" smtClean="0">
                  <a:latin typeface="Garamond" pitchFamily="18" charset="0"/>
                  <a:cs typeface="Times New Roman" pitchFamily="18" charset="0"/>
                </a:endParaRPr>
              </a:p>
              <a:p>
                <a:pPr marL="0" indent="0" algn="just">
                  <a:buSzPct val="70000"/>
                  <a:buNone/>
                </a:pPr>
                <a:r>
                  <a:rPr lang="en-US" sz="1400" dirty="0">
                    <a:latin typeface="Garamond" pitchFamily="18" charset="0"/>
                    <a:cs typeface="Times New Roman" pitchFamily="18" charset="0"/>
                  </a:rPr>
                  <a:t> </a:t>
                </a:r>
                <a:r>
                  <a:rPr lang="en-US" sz="1400" dirty="0" smtClean="0">
                    <a:latin typeface="Garamond" pitchFamily="18" charset="0"/>
                    <a:cs typeface="Times New Roman" pitchFamily="18" charset="0"/>
                  </a:rPr>
                  <a:t>                    spin transparent.</a:t>
                </a:r>
                <a:endParaRPr lang="en-US" sz="1400" dirty="0">
                  <a:latin typeface="Garamond" pitchFamily="18" charset="0"/>
                  <a:cs typeface="Times New Roman" pitchFamily="18" charset="0"/>
                </a:endParaRPr>
              </a:p>
              <a:p>
                <a:pPr marL="0" indent="0" algn="just">
                  <a:buSzPct val="70000"/>
                  <a:buNone/>
                </a:pPr>
                <a:r>
                  <a:rPr lang="en-US" sz="1400" dirty="0">
                    <a:latin typeface="Garamond" pitchFamily="18" charset="0"/>
                    <a:cs typeface="Times New Roman" pitchFamily="18" charset="0"/>
                  </a:rPr>
                  <a:t>	</a:t>
                </a:r>
                <a14:m>
                  <m:oMath xmlns:m="http://schemas.openxmlformats.org/officeDocument/2006/math">
                    <m:sSub>
                      <m:sSubPr>
                        <m:ctrlPr>
                          <a:rPr lang="en-US" sz="1400" i="1">
                            <a:latin typeface="Cambria Math"/>
                            <a:cs typeface="Times New Roman" pitchFamily="18" charset="0"/>
                          </a:rPr>
                        </m:ctrlPr>
                      </m:sSubPr>
                      <m:e>
                        <m:r>
                          <a:rPr lang="en-US" sz="1400" i="1">
                            <a:latin typeface="Cambria Math"/>
                            <a:cs typeface="Times New Roman" pitchFamily="18" charset="0"/>
                          </a:rPr>
                          <m:t>𝐷</m:t>
                        </m:r>
                      </m:e>
                      <m:sub>
                        <m:r>
                          <a:rPr lang="en-US" sz="1400" i="1">
                            <a:latin typeface="Cambria Math"/>
                            <a:cs typeface="Times New Roman" pitchFamily="18" charset="0"/>
                          </a:rPr>
                          <m:t>2</m:t>
                        </m:r>
                        <m:r>
                          <a:rPr lang="en-US" sz="1400" i="1">
                            <a:latin typeface="Cambria Math"/>
                            <a:ea typeface="Cambria Math"/>
                            <a:cs typeface="Times New Roman" pitchFamily="18" charset="0"/>
                          </a:rPr>
                          <m:t>×2</m:t>
                        </m:r>
                      </m:sub>
                    </m:sSub>
                  </m:oMath>
                </a14:m>
                <a:r>
                  <a:rPr lang="en-US" sz="1400" dirty="0">
                    <a:latin typeface="Garamond" pitchFamily="18" charset="0"/>
                    <a:cs typeface="Times New Roman" pitchFamily="18" charset="0"/>
                  </a:rPr>
                  <a:t> is a rotation matrix associated with describing the spin motion in the periodic reference frame. </a:t>
                </a:r>
              </a:p>
              <a:p>
                <a:pPr marL="0" indent="0" algn="just">
                  <a:spcBef>
                    <a:spcPts val="25"/>
                  </a:spcBef>
                  <a:buSzPct val="70000"/>
                  <a:buNone/>
                </a:pPr>
                <a:endParaRPr lang="en-US" sz="1400" dirty="0">
                  <a:latin typeface="Garamond" pitchFamily="18" charset="0"/>
                  <a:cs typeface="Times New Roman" pitchFamily="18" charset="0"/>
                </a:endParaRPr>
              </a:p>
              <a:p>
                <a:pPr marL="237744" indent="-237744" algn="just">
                  <a:spcBef>
                    <a:spcPts val="25"/>
                  </a:spcBef>
                  <a:buSzPct val="70000"/>
                  <a:buFontTx/>
                  <a:buBlip>
                    <a:blip r:embed="rId3"/>
                  </a:buBlip>
                </a:pPr>
                <a:r>
                  <a:rPr lang="en-US" sz="1600" dirty="0" smtClean="0">
                    <a:latin typeface="Garamond" pitchFamily="18" charset="0"/>
                    <a:cs typeface="Times New Roman" pitchFamily="18" charset="0"/>
                  </a:rPr>
                  <a:t>The </a:t>
                </a:r>
                <a:r>
                  <a:rPr lang="en-US" sz="1600" dirty="0">
                    <a:latin typeface="Garamond" pitchFamily="18" charset="0"/>
                    <a:cs typeface="Times New Roman" pitchFamily="18" charset="0"/>
                  </a:rPr>
                  <a:t>code </a:t>
                </a:r>
                <a:r>
                  <a:rPr lang="en-US" sz="1600" dirty="0" smtClean="0">
                    <a:latin typeface="Garamond" pitchFamily="18" charset="0"/>
                    <a:cs typeface="Times New Roman" pitchFamily="18" charset="0"/>
                  </a:rPr>
                  <a:t>SLICK, created </a:t>
                </a:r>
                <a:r>
                  <a:rPr lang="en-US" sz="1600" dirty="0">
                    <a:latin typeface="Garamond" pitchFamily="18" charset="0"/>
                    <a:cs typeface="Times New Roman" pitchFamily="18" charset="0"/>
                  </a:rPr>
                  <a:t>and developed by Prof. A.W. Chao and Prof. D.P. </a:t>
                </a:r>
                <a:r>
                  <a:rPr lang="en-US" sz="1600" dirty="0" smtClean="0">
                    <a:latin typeface="Garamond" pitchFamily="18" charset="0"/>
                    <a:cs typeface="Times New Roman" pitchFamily="18" charset="0"/>
                  </a:rPr>
                  <a:t>Barber, calculates </a:t>
                </a:r>
                <a:r>
                  <a:rPr lang="en-US" sz="1600" dirty="0">
                    <a:latin typeface="Garamond" pitchFamily="18" charset="0"/>
                    <a:cs typeface="Times New Roman" pitchFamily="18" charset="0"/>
                  </a:rPr>
                  <a:t>the equilibrium polarization and depolarization time </a:t>
                </a:r>
                <a:r>
                  <a:rPr lang="en-US" sz="1600" dirty="0" smtClean="0">
                    <a:latin typeface="Garamond" pitchFamily="18" charset="0"/>
                    <a:cs typeface="Times New Roman" pitchFamily="18" charset="0"/>
                  </a:rPr>
                  <a:t>using SLIM algorithm.  </a:t>
                </a:r>
                <a:endParaRPr lang="en-US" sz="1600" dirty="0">
                  <a:latin typeface="Garamond"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50869" y="732863"/>
                <a:ext cx="8506051" cy="5604798"/>
              </a:xfrm>
              <a:blipFill rotWithShape="1">
                <a:blip r:embed="rId4"/>
                <a:stretch>
                  <a:fillRect t="-8696" r="-358"/>
                </a:stretch>
              </a:blipFill>
            </p:spPr>
            <p:txBody>
              <a:bodyPr/>
              <a:lstStyle/>
              <a:p>
                <a:r>
                  <a:rPr lang="en-US">
                    <a:noFill/>
                  </a:rPr>
                  <a:t> </a:t>
                </a:r>
              </a:p>
            </p:txBody>
          </p:sp>
        </mc:Fallback>
      </mc:AlternateContent>
      <p:sp>
        <p:nvSpPr>
          <p:cNvPr id="4" name="Footer Placeholder 3"/>
          <p:cNvSpPr>
            <a:spLocks noGrp="1"/>
          </p:cNvSpPr>
          <p:nvPr>
            <p:ph type="ftr" sz="quarter" idx="3"/>
          </p:nvPr>
        </p:nvSpPr>
        <p:spPr/>
        <p:txBody>
          <a:bodyPr/>
          <a:lstStyle/>
          <a:p>
            <a:r>
              <a:rPr lang="en-US" sz="1200" dirty="0" smtClean="0">
                <a:solidFill>
                  <a:prstClr val="black">
                    <a:tint val="75000"/>
                  </a:prstClr>
                </a:solidFill>
                <a:latin typeface="Garamond" pitchFamily="18" charset="0"/>
              </a:rPr>
              <a:t>F. Lin, PSPT 2013, University of Virginia, Charlottesville, Virginia</a:t>
            </a:r>
            <a:endParaRPr lang="en-US" sz="1200" dirty="0">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p:txBody>
          <a:bodyPr/>
          <a:lstStyle/>
          <a:p>
            <a:fld id="{54B5F37A-C7D1-8D46-9718-40E9CA655D5B}" type="slidenum">
              <a:rPr lang="en-US" smtClean="0">
                <a:solidFill>
                  <a:prstClr val="black">
                    <a:tint val="75000"/>
                  </a:prstClr>
                </a:solidFill>
              </a:rPr>
              <a:pPr/>
              <a:t>9</a:t>
            </a:fld>
            <a:endParaRPr lang="en-US">
              <a:solidFill>
                <a:prstClr val="black">
                  <a:tint val="75000"/>
                </a:prstClr>
              </a:solidFill>
            </a:endParaRPr>
          </a:p>
        </p:txBody>
      </p:sp>
      <p:cxnSp>
        <p:nvCxnSpPr>
          <p:cNvPr id="5" name="Straight Connector 4"/>
          <p:cNvCxnSpPr/>
          <p:nvPr/>
        </p:nvCxnSpPr>
        <p:spPr>
          <a:xfrm>
            <a:off x="457200" y="725665"/>
            <a:ext cx="8229600" cy="1588"/>
          </a:xfrm>
          <a:prstGeom prst="line">
            <a:avLst/>
          </a:prstGeom>
          <a:ln w="12700">
            <a:solidFill>
              <a:srgbClr val="482F0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395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4_JLabPresentation_6-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LabPresentation_6-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7611</TotalTime>
  <Words>3183</Words>
  <Application>Microsoft Office PowerPoint</Application>
  <PresentationFormat>On-screen Show (4:3)</PresentationFormat>
  <Paragraphs>690</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4_JLabPresentation_6-2</vt:lpstr>
      <vt:lpstr>JLabPresentation_6-2</vt:lpstr>
      <vt:lpstr>Polarized Electron Beams In The MEIC Collider Ring At JLab</vt:lpstr>
      <vt:lpstr>Outline</vt:lpstr>
      <vt:lpstr>Future Nuclear Science at Jlab: MEIC</vt:lpstr>
      <vt:lpstr>MEIC Layout</vt:lpstr>
      <vt:lpstr>Stacked Figure-8 Rings</vt:lpstr>
      <vt:lpstr>MEIC Design Parameters</vt:lpstr>
      <vt:lpstr>MEIC Electron Polarization</vt:lpstr>
      <vt:lpstr>Electron Spin And Polarization Equations</vt:lpstr>
      <vt:lpstr>SLIM Algorithm And Spin Matching</vt:lpstr>
      <vt:lpstr>Universal Spin Rotator (USR)</vt:lpstr>
      <vt:lpstr>Solenoid Decoupling Schemes --- LZ Scheme</vt:lpstr>
      <vt:lpstr>Solenoid Decoupling Schemes --- KF Scheme</vt:lpstr>
      <vt:lpstr>Polarization Configuration I</vt:lpstr>
      <vt:lpstr>Polarization Configuration II</vt:lpstr>
      <vt:lpstr>Example Calculation (Polarization Lifetime)1</vt:lpstr>
      <vt:lpstr>Comparison Of Two Pol. Configurations</vt:lpstr>
      <vt:lpstr>Summary And Perspective</vt:lpstr>
      <vt:lpstr>Thank You For Your Attention !</vt:lpstr>
      <vt:lpstr>PowerPoint Presentation</vt:lpstr>
      <vt:lpstr>SLIM Algorithm And Spin Matching</vt:lpstr>
      <vt:lpstr>SLIM Algorithm (cont.)</vt:lpstr>
      <vt:lpstr>Electron Injection And Polarimetry</vt:lpstr>
      <vt:lpstr>General Information Of Helical Dipole</vt:lpstr>
      <vt:lpstr>Effects Of Helical Dipoles</vt:lpstr>
      <vt:lpstr>Impact Of Solenoid &amp; Helical Dipole</vt:lpstr>
      <vt:lpstr>Effects Of Helical Dipoles</vt:lpstr>
      <vt:lpstr>Estimation Of Helical Dipole Effects</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Fanglei Lin</dc:creator>
  <cp:lastModifiedBy>Fanglei Lin</cp:lastModifiedBy>
  <cp:revision>434</cp:revision>
  <cp:lastPrinted>2013-08-27T20:03:04Z</cp:lastPrinted>
  <dcterms:created xsi:type="dcterms:W3CDTF">2013-06-12T19:08:22Z</dcterms:created>
  <dcterms:modified xsi:type="dcterms:W3CDTF">2013-09-10T02:38:04Z</dcterms:modified>
</cp:coreProperties>
</file>