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  <p:sldMasterId id="2147484266" r:id="rId2"/>
    <p:sldMasterId id="2147484278" r:id="rId3"/>
  </p:sldMasterIdLst>
  <p:notesMasterIdLst>
    <p:notesMasterId r:id="rId34"/>
  </p:notesMasterIdLst>
  <p:handoutMasterIdLst>
    <p:handoutMasterId r:id="rId35"/>
  </p:handoutMasterIdLst>
  <p:sldIdLst>
    <p:sldId id="256" r:id="rId4"/>
    <p:sldId id="476" r:id="rId5"/>
    <p:sldId id="479" r:id="rId6"/>
    <p:sldId id="480" r:id="rId7"/>
    <p:sldId id="393" r:id="rId8"/>
    <p:sldId id="400" r:id="rId9"/>
    <p:sldId id="482" r:id="rId10"/>
    <p:sldId id="425" r:id="rId11"/>
    <p:sldId id="504" r:id="rId12"/>
    <p:sldId id="512" r:id="rId13"/>
    <p:sldId id="513" r:id="rId14"/>
    <p:sldId id="514" r:id="rId15"/>
    <p:sldId id="515" r:id="rId16"/>
    <p:sldId id="516" r:id="rId17"/>
    <p:sldId id="517" r:id="rId18"/>
    <p:sldId id="518" r:id="rId19"/>
    <p:sldId id="505" r:id="rId20"/>
    <p:sldId id="506" r:id="rId21"/>
    <p:sldId id="507" r:id="rId22"/>
    <p:sldId id="508" r:id="rId23"/>
    <p:sldId id="509" r:id="rId24"/>
    <p:sldId id="499" r:id="rId25"/>
    <p:sldId id="511" r:id="rId26"/>
    <p:sldId id="471" r:id="rId27"/>
    <p:sldId id="474" r:id="rId28"/>
    <p:sldId id="427" r:id="rId29"/>
    <p:sldId id="503" r:id="rId30"/>
    <p:sldId id="426" r:id="rId31"/>
    <p:sldId id="468" r:id="rId32"/>
    <p:sldId id="469" r:id="rId33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D21CD"/>
    <a:srgbClr val="D8F71D"/>
    <a:srgbClr val="141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36" autoAdjust="0"/>
    <p:restoredTop sz="88726" autoAdjust="0"/>
  </p:normalViewPr>
  <p:slideViewPr>
    <p:cSldViewPr>
      <p:cViewPr varScale="1">
        <p:scale>
          <a:sx n="85" d="100"/>
          <a:sy n="85" d="100"/>
        </p:scale>
        <p:origin x="-112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304" y="-82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rsman\AppData\Local\Microsoft\Windows\Temporary%20Internet%20Files\Content.Outlook\3UORT99V\Hawking%20Logbook%20Xenon%20Polarizing%20and%20Usage%202013_0402%20UVa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581078883753"/>
          <c:y val="0.109810950949663"/>
          <c:w val="0.732882550298748"/>
          <c:h val="0.731030855368532"/>
        </c:manualLayout>
      </c:layout>
      <c:scatterChart>
        <c:scatterStyle val="lineMarker"/>
        <c:varyColors val="0"/>
        <c:ser>
          <c:idx val="0"/>
          <c:order val="0"/>
          <c:tx>
            <c:v>Bag polarization</c:v>
          </c:tx>
          <c:spPr>
            <a:ln w="28575">
              <a:noFill/>
            </a:ln>
          </c:spPr>
          <c:xVal>
            <c:numRef>
              <c:f>UVa!$A$6:$A$151</c:f>
              <c:numCache>
                <c:formatCode>m/d/yyyy</c:formatCode>
                <c:ptCount val="145"/>
                <c:pt idx="0">
                  <c:v>40960.0</c:v>
                </c:pt>
                <c:pt idx="1">
                  <c:v>40960.0</c:v>
                </c:pt>
                <c:pt idx="2">
                  <c:v>40961.0</c:v>
                </c:pt>
                <c:pt idx="3">
                  <c:v>40961.0</c:v>
                </c:pt>
                <c:pt idx="4">
                  <c:v>40961.0</c:v>
                </c:pt>
                <c:pt idx="5">
                  <c:v>40962.0</c:v>
                </c:pt>
                <c:pt idx="6">
                  <c:v>40962.0</c:v>
                </c:pt>
                <c:pt idx="7">
                  <c:v>40962.0</c:v>
                </c:pt>
                <c:pt idx="8">
                  <c:v>40966.0</c:v>
                </c:pt>
                <c:pt idx="9">
                  <c:v>40966.0</c:v>
                </c:pt>
                <c:pt idx="10">
                  <c:v>40966.0</c:v>
                </c:pt>
                <c:pt idx="11">
                  <c:v>40967.0</c:v>
                </c:pt>
                <c:pt idx="12">
                  <c:v>40967.0</c:v>
                </c:pt>
                <c:pt idx="13">
                  <c:v>40967.0</c:v>
                </c:pt>
                <c:pt idx="14">
                  <c:v>40967.0</c:v>
                </c:pt>
                <c:pt idx="15">
                  <c:v>40968.0</c:v>
                </c:pt>
                <c:pt idx="16">
                  <c:v>40968.0</c:v>
                </c:pt>
                <c:pt idx="17">
                  <c:v>40968.0</c:v>
                </c:pt>
                <c:pt idx="18">
                  <c:v>40968.0</c:v>
                </c:pt>
                <c:pt idx="19">
                  <c:v>40968.0</c:v>
                </c:pt>
                <c:pt idx="20">
                  <c:v>40969.0</c:v>
                </c:pt>
                <c:pt idx="21">
                  <c:v>40969.0</c:v>
                </c:pt>
                <c:pt idx="22">
                  <c:v>40969.0</c:v>
                </c:pt>
                <c:pt idx="23">
                  <c:v>40969.0</c:v>
                </c:pt>
                <c:pt idx="24">
                  <c:v>40970.0</c:v>
                </c:pt>
                <c:pt idx="25">
                  <c:v>40974.0</c:v>
                </c:pt>
                <c:pt idx="26">
                  <c:v>40974.0</c:v>
                </c:pt>
                <c:pt idx="27">
                  <c:v>40974.0</c:v>
                </c:pt>
                <c:pt idx="28">
                  <c:v>40974.0</c:v>
                </c:pt>
                <c:pt idx="29">
                  <c:v>40975.0</c:v>
                </c:pt>
                <c:pt idx="30">
                  <c:v>40975.0</c:v>
                </c:pt>
                <c:pt idx="31">
                  <c:v>40975.0</c:v>
                </c:pt>
                <c:pt idx="32">
                  <c:v>40977.0</c:v>
                </c:pt>
                <c:pt idx="33">
                  <c:v>40977.0</c:v>
                </c:pt>
                <c:pt idx="34">
                  <c:v>40977.0</c:v>
                </c:pt>
                <c:pt idx="35">
                  <c:v>40979.0</c:v>
                </c:pt>
                <c:pt idx="36">
                  <c:v>40979.0</c:v>
                </c:pt>
                <c:pt idx="37">
                  <c:v>40979.0</c:v>
                </c:pt>
                <c:pt idx="38">
                  <c:v>40980.0</c:v>
                </c:pt>
                <c:pt idx="39">
                  <c:v>40980.0</c:v>
                </c:pt>
                <c:pt idx="40">
                  <c:v>40980.0</c:v>
                </c:pt>
                <c:pt idx="41">
                  <c:v>40980.0</c:v>
                </c:pt>
                <c:pt idx="42">
                  <c:v>40982.0</c:v>
                </c:pt>
                <c:pt idx="43">
                  <c:v>40982.0</c:v>
                </c:pt>
                <c:pt idx="44">
                  <c:v>40982.0</c:v>
                </c:pt>
                <c:pt idx="45">
                  <c:v>40982.0</c:v>
                </c:pt>
                <c:pt idx="46">
                  <c:v>40988.0</c:v>
                </c:pt>
                <c:pt idx="47">
                  <c:v>40988.0</c:v>
                </c:pt>
                <c:pt idx="48">
                  <c:v>40988.0</c:v>
                </c:pt>
                <c:pt idx="49">
                  <c:v>40988.0</c:v>
                </c:pt>
                <c:pt idx="50">
                  <c:v>40988.0</c:v>
                </c:pt>
                <c:pt idx="51">
                  <c:v>40988.0</c:v>
                </c:pt>
                <c:pt idx="52">
                  <c:v>40989.0</c:v>
                </c:pt>
                <c:pt idx="53">
                  <c:v>40989.0</c:v>
                </c:pt>
                <c:pt idx="54">
                  <c:v>40989.0</c:v>
                </c:pt>
                <c:pt idx="55">
                  <c:v>40990.0</c:v>
                </c:pt>
                <c:pt idx="56">
                  <c:v>40990.0</c:v>
                </c:pt>
                <c:pt idx="57">
                  <c:v>40990.0</c:v>
                </c:pt>
                <c:pt idx="58">
                  <c:v>40991.0</c:v>
                </c:pt>
                <c:pt idx="59">
                  <c:v>40991.0</c:v>
                </c:pt>
                <c:pt idx="60">
                  <c:v>40994.0</c:v>
                </c:pt>
                <c:pt idx="61">
                  <c:v>40994.0</c:v>
                </c:pt>
                <c:pt idx="62">
                  <c:v>40994.0</c:v>
                </c:pt>
                <c:pt idx="63">
                  <c:v>40994.0</c:v>
                </c:pt>
                <c:pt idx="64">
                  <c:v>40994.0</c:v>
                </c:pt>
                <c:pt idx="65">
                  <c:v>40994.0</c:v>
                </c:pt>
                <c:pt idx="66">
                  <c:v>40996.0</c:v>
                </c:pt>
                <c:pt idx="67">
                  <c:v>40996.0</c:v>
                </c:pt>
                <c:pt idx="69">
                  <c:v>41099.0</c:v>
                </c:pt>
                <c:pt idx="70">
                  <c:v>41099.0</c:v>
                </c:pt>
                <c:pt idx="71">
                  <c:v>41099.0</c:v>
                </c:pt>
                <c:pt idx="72">
                  <c:v>41105.0</c:v>
                </c:pt>
                <c:pt idx="73">
                  <c:v>41105.0</c:v>
                </c:pt>
                <c:pt idx="74">
                  <c:v>41105.0</c:v>
                </c:pt>
                <c:pt idx="75">
                  <c:v>41108.0</c:v>
                </c:pt>
                <c:pt idx="76">
                  <c:v>41108.0</c:v>
                </c:pt>
                <c:pt idx="77">
                  <c:v>41108.0</c:v>
                </c:pt>
                <c:pt idx="78">
                  <c:v>41109.0</c:v>
                </c:pt>
                <c:pt idx="79">
                  <c:v>41109.0</c:v>
                </c:pt>
                <c:pt idx="80">
                  <c:v>41109.0</c:v>
                </c:pt>
                <c:pt idx="81">
                  <c:v>41110.0</c:v>
                </c:pt>
                <c:pt idx="82">
                  <c:v>41110.0</c:v>
                </c:pt>
                <c:pt idx="83">
                  <c:v>41110.0</c:v>
                </c:pt>
                <c:pt idx="84">
                  <c:v>41112.0</c:v>
                </c:pt>
                <c:pt idx="85">
                  <c:v>41112.0</c:v>
                </c:pt>
                <c:pt idx="86">
                  <c:v>41112.0</c:v>
                </c:pt>
                <c:pt idx="87">
                  <c:v>41115.0</c:v>
                </c:pt>
                <c:pt idx="88">
                  <c:v>41115.0</c:v>
                </c:pt>
                <c:pt idx="89">
                  <c:v>41115.0</c:v>
                </c:pt>
                <c:pt idx="90">
                  <c:v>41121.0</c:v>
                </c:pt>
                <c:pt idx="91">
                  <c:v>41143.0</c:v>
                </c:pt>
                <c:pt idx="92">
                  <c:v>41143.0</c:v>
                </c:pt>
                <c:pt idx="93">
                  <c:v>41143.0</c:v>
                </c:pt>
                <c:pt idx="94">
                  <c:v>41152.0</c:v>
                </c:pt>
                <c:pt idx="95">
                  <c:v>41156.0</c:v>
                </c:pt>
                <c:pt idx="96">
                  <c:v>41156.0</c:v>
                </c:pt>
                <c:pt idx="97">
                  <c:v>41157.0</c:v>
                </c:pt>
                <c:pt idx="98">
                  <c:v>41157.0</c:v>
                </c:pt>
                <c:pt idx="99">
                  <c:v>41157.0</c:v>
                </c:pt>
                <c:pt idx="102">
                  <c:v>41158.0</c:v>
                </c:pt>
                <c:pt idx="103">
                  <c:v>41158.0</c:v>
                </c:pt>
                <c:pt idx="104">
                  <c:v>41159.0</c:v>
                </c:pt>
                <c:pt idx="105">
                  <c:v>41159.0</c:v>
                </c:pt>
                <c:pt idx="106">
                  <c:v>41159.0</c:v>
                </c:pt>
                <c:pt idx="108">
                  <c:v>41161.0</c:v>
                </c:pt>
                <c:pt idx="110">
                  <c:v>41164.0</c:v>
                </c:pt>
                <c:pt idx="111">
                  <c:v>41164.0</c:v>
                </c:pt>
                <c:pt idx="112">
                  <c:v>41165.0</c:v>
                </c:pt>
                <c:pt idx="113">
                  <c:v>41165.0</c:v>
                </c:pt>
                <c:pt idx="114">
                  <c:v>41165.0</c:v>
                </c:pt>
                <c:pt idx="115">
                  <c:v>41169.0</c:v>
                </c:pt>
                <c:pt idx="116">
                  <c:v>41169.0</c:v>
                </c:pt>
                <c:pt idx="117">
                  <c:v>41170.0</c:v>
                </c:pt>
                <c:pt idx="118">
                  <c:v>41170.0</c:v>
                </c:pt>
                <c:pt idx="119">
                  <c:v>41170.0</c:v>
                </c:pt>
                <c:pt idx="120">
                  <c:v>41171.0</c:v>
                </c:pt>
                <c:pt idx="121">
                  <c:v>41171.0</c:v>
                </c:pt>
                <c:pt idx="122">
                  <c:v>41173.0</c:v>
                </c:pt>
                <c:pt idx="123">
                  <c:v>41173.0</c:v>
                </c:pt>
                <c:pt idx="124">
                  <c:v>41176.0</c:v>
                </c:pt>
                <c:pt idx="125">
                  <c:v>41176.0</c:v>
                </c:pt>
                <c:pt idx="126">
                  <c:v>41176.0</c:v>
                </c:pt>
                <c:pt idx="127">
                  <c:v>41176.0</c:v>
                </c:pt>
                <c:pt idx="128">
                  <c:v>41176.0</c:v>
                </c:pt>
                <c:pt idx="130">
                  <c:v>41317.0</c:v>
                </c:pt>
                <c:pt idx="131">
                  <c:v>41317.0</c:v>
                </c:pt>
                <c:pt idx="132">
                  <c:v>41317.0</c:v>
                </c:pt>
                <c:pt idx="133">
                  <c:v>41325.0</c:v>
                </c:pt>
                <c:pt idx="134">
                  <c:v>41325.0</c:v>
                </c:pt>
                <c:pt idx="135">
                  <c:v>41327.0</c:v>
                </c:pt>
                <c:pt idx="136">
                  <c:v>41327.0</c:v>
                </c:pt>
                <c:pt idx="137">
                  <c:v>41327.0</c:v>
                </c:pt>
                <c:pt idx="138">
                  <c:v>41333.0</c:v>
                </c:pt>
                <c:pt idx="139">
                  <c:v>41333.0</c:v>
                </c:pt>
                <c:pt idx="140">
                  <c:v>41334.0</c:v>
                </c:pt>
                <c:pt idx="141">
                  <c:v>41334.0</c:v>
                </c:pt>
                <c:pt idx="142">
                  <c:v>41334.0</c:v>
                </c:pt>
                <c:pt idx="143">
                  <c:v>41337.0</c:v>
                </c:pt>
                <c:pt idx="144">
                  <c:v>41337.0</c:v>
                </c:pt>
              </c:numCache>
            </c:numRef>
          </c:xVal>
          <c:yVal>
            <c:numRef>
              <c:f>UVa!$AB$6:$AB$151</c:f>
              <c:numCache>
                <c:formatCode>0.0%</c:formatCode>
                <c:ptCount val="145"/>
                <c:pt idx="0">
                  <c:v>0.455648535564854</c:v>
                </c:pt>
                <c:pt idx="1">
                  <c:v>0.498728033472803</c:v>
                </c:pt>
                <c:pt idx="2">
                  <c:v>0.461171548117155</c:v>
                </c:pt>
                <c:pt idx="3">
                  <c:v>0.540702928870293</c:v>
                </c:pt>
                <c:pt idx="4">
                  <c:v>0.540702928870293</c:v>
                </c:pt>
                <c:pt idx="5">
                  <c:v>0.592619246861925</c:v>
                </c:pt>
                <c:pt idx="6">
                  <c:v>0.578259414225942</c:v>
                </c:pt>
                <c:pt idx="7">
                  <c:v>0.534075313807532</c:v>
                </c:pt>
                <c:pt idx="8">
                  <c:v>0.518058577405858</c:v>
                </c:pt>
                <c:pt idx="9">
                  <c:v>0.536836820083682</c:v>
                </c:pt>
                <c:pt idx="10">
                  <c:v>0.56776569037657</c:v>
                </c:pt>
                <c:pt idx="12">
                  <c:v>0.516401673640168</c:v>
                </c:pt>
                <c:pt idx="13">
                  <c:v>0.452887029288703</c:v>
                </c:pt>
                <c:pt idx="14">
                  <c:v>0.562242677824267</c:v>
                </c:pt>
                <c:pt idx="15">
                  <c:v>0.583782426778243</c:v>
                </c:pt>
                <c:pt idx="16">
                  <c:v>0.441841004184101</c:v>
                </c:pt>
                <c:pt idx="17">
                  <c:v>0.552853556485356</c:v>
                </c:pt>
                <c:pt idx="18">
                  <c:v>0.386610878661088</c:v>
                </c:pt>
                <c:pt idx="19">
                  <c:v>0.458410041841004</c:v>
                </c:pt>
                <c:pt idx="20">
                  <c:v>0.561138075313808</c:v>
                </c:pt>
                <c:pt idx="21">
                  <c:v>0.495966527196653</c:v>
                </c:pt>
                <c:pt idx="22">
                  <c:v>0.479949790794979</c:v>
                </c:pt>
                <c:pt idx="25">
                  <c:v>0.462276150627615</c:v>
                </c:pt>
                <c:pt idx="26">
                  <c:v>0.357338912133891</c:v>
                </c:pt>
                <c:pt idx="28">
                  <c:v>0.523029288702928</c:v>
                </c:pt>
                <c:pt idx="29">
                  <c:v>0.340769874476987</c:v>
                </c:pt>
                <c:pt idx="30">
                  <c:v>0.539598326359833</c:v>
                </c:pt>
                <c:pt idx="31">
                  <c:v>0.551748953974896</c:v>
                </c:pt>
                <c:pt idx="33">
                  <c:v>0.555062761506276</c:v>
                </c:pt>
                <c:pt idx="35">
                  <c:v>0.528552301255229</c:v>
                </c:pt>
                <c:pt idx="36">
                  <c:v>0.507012552301255</c:v>
                </c:pt>
                <c:pt idx="37">
                  <c:v>0.462276150627615</c:v>
                </c:pt>
                <c:pt idx="38">
                  <c:v>0.565004184100418</c:v>
                </c:pt>
                <c:pt idx="39">
                  <c:v>0.473322175732218</c:v>
                </c:pt>
                <c:pt idx="40">
                  <c:v>0.504251046025105</c:v>
                </c:pt>
                <c:pt idx="41">
                  <c:v>0.527447698744769</c:v>
                </c:pt>
                <c:pt idx="42">
                  <c:v>0.509774058577406</c:v>
                </c:pt>
                <c:pt idx="43">
                  <c:v>0.53020920502092</c:v>
                </c:pt>
                <c:pt idx="44">
                  <c:v>0.519163179916317</c:v>
                </c:pt>
                <c:pt idx="45">
                  <c:v>0.520267782426778</c:v>
                </c:pt>
                <c:pt idx="46">
                  <c:v>0.52468619246862</c:v>
                </c:pt>
                <c:pt idx="47">
                  <c:v>0.495966527196653</c:v>
                </c:pt>
                <c:pt idx="48">
                  <c:v>0.514744769874477</c:v>
                </c:pt>
                <c:pt idx="49">
                  <c:v>0.556719665271966</c:v>
                </c:pt>
                <c:pt idx="50">
                  <c:v>0.532418410041841</c:v>
                </c:pt>
                <c:pt idx="51">
                  <c:v>0.516401673640168</c:v>
                </c:pt>
                <c:pt idx="52">
                  <c:v>0.489338912133891</c:v>
                </c:pt>
                <c:pt idx="53">
                  <c:v>0.512535564853557</c:v>
                </c:pt>
                <c:pt idx="54">
                  <c:v>0.555615062761507</c:v>
                </c:pt>
                <c:pt idx="55">
                  <c:v>0.493757322175732</c:v>
                </c:pt>
                <c:pt idx="57">
                  <c:v>0.455648535564854</c:v>
                </c:pt>
                <c:pt idx="58">
                  <c:v>0.467799163179916</c:v>
                </c:pt>
                <c:pt idx="59">
                  <c:v>0.56776569037657</c:v>
                </c:pt>
                <c:pt idx="60">
                  <c:v>0.488234309623431</c:v>
                </c:pt>
                <c:pt idx="61">
                  <c:v>0.521924686192469</c:v>
                </c:pt>
                <c:pt idx="62">
                  <c:v>0.500384937238494</c:v>
                </c:pt>
                <c:pt idx="63">
                  <c:v>0.504803347280334</c:v>
                </c:pt>
                <c:pt idx="64">
                  <c:v>0.528552301255229</c:v>
                </c:pt>
                <c:pt idx="65">
                  <c:v>0.520267782426778</c:v>
                </c:pt>
                <c:pt idx="66">
                  <c:v>0.516401673640168</c:v>
                </c:pt>
                <c:pt idx="69">
                  <c:v>0.435765690376569</c:v>
                </c:pt>
                <c:pt idx="70">
                  <c:v>0.498728033472803</c:v>
                </c:pt>
                <c:pt idx="71">
                  <c:v>0.498728033472803</c:v>
                </c:pt>
                <c:pt idx="72">
                  <c:v>0.504251046025105</c:v>
                </c:pt>
                <c:pt idx="73">
                  <c:v>0.523029288702928</c:v>
                </c:pt>
                <c:pt idx="74">
                  <c:v>0.540702928870293</c:v>
                </c:pt>
                <c:pt idx="75">
                  <c:v>0.552853556485356</c:v>
                </c:pt>
                <c:pt idx="76">
                  <c:v>0.537941422594143</c:v>
                </c:pt>
                <c:pt idx="77">
                  <c:v>0.477188284518829</c:v>
                </c:pt>
                <c:pt idx="78">
                  <c:v>0.463933054393305</c:v>
                </c:pt>
                <c:pt idx="79">
                  <c:v>0.486577405857741</c:v>
                </c:pt>
                <c:pt idx="80">
                  <c:v>0.469456066945607</c:v>
                </c:pt>
                <c:pt idx="81">
                  <c:v>0.519163179916317</c:v>
                </c:pt>
                <c:pt idx="82">
                  <c:v>0.465037656903766</c:v>
                </c:pt>
                <c:pt idx="83">
                  <c:v>0.473322175732218</c:v>
                </c:pt>
                <c:pt idx="84">
                  <c:v>0.48271129707113</c:v>
                </c:pt>
                <c:pt idx="85">
                  <c:v>0.478845188284519</c:v>
                </c:pt>
                <c:pt idx="86">
                  <c:v>0.43852719665272</c:v>
                </c:pt>
                <c:pt idx="87">
                  <c:v>0.392686192468619</c:v>
                </c:pt>
                <c:pt idx="88">
                  <c:v>0.56887029288703</c:v>
                </c:pt>
                <c:pt idx="89">
                  <c:v>0.510878661087866</c:v>
                </c:pt>
                <c:pt idx="90">
                  <c:v>0.5285</c:v>
                </c:pt>
                <c:pt idx="91">
                  <c:v>0.510878661087866</c:v>
                </c:pt>
                <c:pt idx="92">
                  <c:v>0.543464435146443</c:v>
                </c:pt>
                <c:pt idx="94">
                  <c:v>0.547330543933054</c:v>
                </c:pt>
                <c:pt idx="95">
                  <c:v>0.493757322175732</c:v>
                </c:pt>
                <c:pt idx="96">
                  <c:v>0.501489539748953</c:v>
                </c:pt>
                <c:pt idx="97">
                  <c:v>0.552853556485356</c:v>
                </c:pt>
                <c:pt idx="98">
                  <c:v>0.542359832635984</c:v>
                </c:pt>
                <c:pt idx="99">
                  <c:v>0.507012552301255</c:v>
                </c:pt>
                <c:pt idx="102">
                  <c:v>0.581639306358382</c:v>
                </c:pt>
                <c:pt idx="103">
                  <c:v>0.543717919075145</c:v>
                </c:pt>
                <c:pt idx="105">
                  <c:v>0.511137572254335</c:v>
                </c:pt>
                <c:pt idx="106">
                  <c:v>0.504728323699422</c:v>
                </c:pt>
                <c:pt idx="108">
                  <c:v>0.435765690376569</c:v>
                </c:pt>
                <c:pt idx="110">
                  <c:v>0.570957225433527</c:v>
                </c:pt>
                <c:pt idx="111">
                  <c:v>0.504728323699422</c:v>
                </c:pt>
                <c:pt idx="112">
                  <c:v>0.537308670520231</c:v>
                </c:pt>
                <c:pt idx="113">
                  <c:v>0.508467052023122</c:v>
                </c:pt>
                <c:pt idx="114">
                  <c:v>0.505796531791907</c:v>
                </c:pt>
                <c:pt idx="115">
                  <c:v>0.409657803468208</c:v>
                </c:pt>
                <c:pt idx="116">
                  <c:v>0.538376878612717</c:v>
                </c:pt>
                <c:pt idx="117">
                  <c:v>0.496716763005781</c:v>
                </c:pt>
                <c:pt idx="118">
                  <c:v>0.512205780346821</c:v>
                </c:pt>
                <c:pt idx="119">
                  <c:v>0.456658959537572</c:v>
                </c:pt>
                <c:pt idx="120">
                  <c:v>0.534638150289018</c:v>
                </c:pt>
                <c:pt idx="122">
                  <c:v>0.356781502890173</c:v>
                </c:pt>
                <c:pt idx="123">
                  <c:v>0.489239306358381</c:v>
                </c:pt>
                <c:pt idx="124">
                  <c:v>0.515944508670521</c:v>
                </c:pt>
                <c:pt idx="125">
                  <c:v>0.520217341040462</c:v>
                </c:pt>
                <c:pt idx="126">
                  <c:v>0.499387283236995</c:v>
                </c:pt>
                <c:pt idx="127">
                  <c:v>0.475886705202313</c:v>
                </c:pt>
                <c:pt idx="128">
                  <c:v>0.54104739884393</c:v>
                </c:pt>
                <c:pt idx="130">
                  <c:v>0.412569037656904</c:v>
                </c:pt>
                <c:pt idx="131">
                  <c:v>0.442393305439331</c:v>
                </c:pt>
                <c:pt idx="132">
                  <c:v>0.426376569037658</c:v>
                </c:pt>
                <c:pt idx="133">
                  <c:v>0.469456066945607</c:v>
                </c:pt>
                <c:pt idx="134">
                  <c:v>0.414225941422594</c:v>
                </c:pt>
                <c:pt idx="135">
                  <c:v>0.449020920502092</c:v>
                </c:pt>
                <c:pt idx="136">
                  <c:v>0.416435146443514</c:v>
                </c:pt>
                <c:pt idx="137">
                  <c:v>0.39379079497908</c:v>
                </c:pt>
                <c:pt idx="138">
                  <c:v>0.385506276150628</c:v>
                </c:pt>
                <c:pt idx="139">
                  <c:v>0.420853556485356</c:v>
                </c:pt>
                <c:pt idx="140">
                  <c:v>0.446259414225942</c:v>
                </c:pt>
                <c:pt idx="141">
                  <c:v>0.299347280334728</c:v>
                </c:pt>
                <c:pt idx="142">
                  <c:v>0.358443514644352</c:v>
                </c:pt>
                <c:pt idx="143">
                  <c:v>0.430242677824268</c:v>
                </c:pt>
                <c:pt idx="144">
                  <c:v>0.424719665271967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8941064"/>
        <c:axId val="2088991304"/>
      </c:scatterChart>
      <c:scatterChart>
        <c:scatterStyle val="lineMarker"/>
        <c:varyColors val="0"/>
        <c:ser>
          <c:idx val="1"/>
          <c:order val="1"/>
          <c:spPr>
            <a:ln w="53975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UVa!$A$6:$A$151</c:f>
              <c:numCache>
                <c:formatCode>m/d/yyyy</c:formatCode>
                <c:ptCount val="145"/>
                <c:pt idx="0">
                  <c:v>40960.0</c:v>
                </c:pt>
                <c:pt idx="1">
                  <c:v>40960.0</c:v>
                </c:pt>
                <c:pt idx="2">
                  <c:v>40961.0</c:v>
                </c:pt>
                <c:pt idx="3">
                  <c:v>40961.0</c:v>
                </c:pt>
                <c:pt idx="4">
                  <c:v>40961.0</c:v>
                </c:pt>
                <c:pt idx="5">
                  <c:v>40962.0</c:v>
                </c:pt>
                <c:pt idx="6">
                  <c:v>40962.0</c:v>
                </c:pt>
                <c:pt idx="7">
                  <c:v>40962.0</c:v>
                </c:pt>
                <c:pt idx="8">
                  <c:v>40966.0</c:v>
                </c:pt>
                <c:pt idx="9">
                  <c:v>40966.0</c:v>
                </c:pt>
                <c:pt idx="10">
                  <c:v>40966.0</c:v>
                </c:pt>
                <c:pt idx="11">
                  <c:v>40967.0</c:v>
                </c:pt>
                <c:pt idx="12">
                  <c:v>40967.0</c:v>
                </c:pt>
                <c:pt idx="13">
                  <c:v>40967.0</c:v>
                </c:pt>
                <c:pt idx="14">
                  <c:v>40967.0</c:v>
                </c:pt>
                <c:pt idx="15">
                  <c:v>40968.0</c:v>
                </c:pt>
                <c:pt idx="16">
                  <c:v>40968.0</c:v>
                </c:pt>
                <c:pt idx="17">
                  <c:v>40968.0</c:v>
                </c:pt>
                <c:pt idx="18">
                  <c:v>40968.0</c:v>
                </c:pt>
                <c:pt idx="19">
                  <c:v>40968.0</c:v>
                </c:pt>
                <c:pt idx="20">
                  <c:v>40969.0</c:v>
                </c:pt>
                <c:pt idx="21">
                  <c:v>40969.0</c:v>
                </c:pt>
                <c:pt idx="22">
                  <c:v>40969.0</c:v>
                </c:pt>
                <c:pt idx="23">
                  <c:v>40969.0</c:v>
                </c:pt>
                <c:pt idx="24">
                  <c:v>40970.0</c:v>
                </c:pt>
                <c:pt idx="25">
                  <c:v>40974.0</c:v>
                </c:pt>
                <c:pt idx="26">
                  <c:v>40974.0</c:v>
                </c:pt>
                <c:pt idx="27">
                  <c:v>40974.0</c:v>
                </c:pt>
                <c:pt idx="28">
                  <c:v>40974.0</c:v>
                </c:pt>
                <c:pt idx="29">
                  <c:v>40975.0</c:v>
                </c:pt>
                <c:pt idx="30">
                  <c:v>40975.0</c:v>
                </c:pt>
                <c:pt idx="31">
                  <c:v>40975.0</c:v>
                </c:pt>
                <c:pt idx="32">
                  <c:v>40977.0</c:v>
                </c:pt>
                <c:pt idx="33">
                  <c:v>40977.0</c:v>
                </c:pt>
                <c:pt idx="34">
                  <c:v>40977.0</c:v>
                </c:pt>
                <c:pt idx="35">
                  <c:v>40979.0</c:v>
                </c:pt>
                <c:pt idx="36">
                  <c:v>40979.0</c:v>
                </c:pt>
                <c:pt idx="37">
                  <c:v>40979.0</c:v>
                </c:pt>
                <c:pt idx="38">
                  <c:v>40980.0</c:v>
                </c:pt>
                <c:pt idx="39">
                  <c:v>40980.0</c:v>
                </c:pt>
                <c:pt idx="40">
                  <c:v>40980.0</c:v>
                </c:pt>
                <c:pt idx="41">
                  <c:v>40980.0</c:v>
                </c:pt>
                <c:pt idx="42">
                  <c:v>40982.0</c:v>
                </c:pt>
                <c:pt idx="43">
                  <c:v>40982.0</c:v>
                </c:pt>
                <c:pt idx="44">
                  <c:v>40982.0</c:v>
                </c:pt>
                <c:pt idx="45">
                  <c:v>40982.0</c:v>
                </c:pt>
                <c:pt idx="46">
                  <c:v>40988.0</c:v>
                </c:pt>
                <c:pt idx="47">
                  <c:v>40988.0</c:v>
                </c:pt>
                <c:pt idx="48">
                  <c:v>40988.0</c:v>
                </c:pt>
                <c:pt idx="49">
                  <c:v>40988.0</c:v>
                </c:pt>
                <c:pt idx="50">
                  <c:v>40988.0</c:v>
                </c:pt>
                <c:pt idx="51">
                  <c:v>40988.0</c:v>
                </c:pt>
                <c:pt idx="52">
                  <c:v>40989.0</c:v>
                </c:pt>
                <c:pt idx="53">
                  <c:v>40989.0</c:v>
                </c:pt>
                <c:pt idx="54">
                  <c:v>40989.0</c:v>
                </c:pt>
                <c:pt idx="55">
                  <c:v>40990.0</c:v>
                </c:pt>
                <c:pt idx="56">
                  <c:v>40990.0</c:v>
                </c:pt>
                <c:pt idx="57">
                  <c:v>40990.0</c:v>
                </c:pt>
                <c:pt idx="58">
                  <c:v>40991.0</c:v>
                </c:pt>
                <c:pt idx="59">
                  <c:v>40991.0</c:v>
                </c:pt>
                <c:pt idx="60">
                  <c:v>40994.0</c:v>
                </c:pt>
                <c:pt idx="61">
                  <c:v>40994.0</c:v>
                </c:pt>
                <c:pt idx="62">
                  <c:v>40994.0</c:v>
                </c:pt>
                <c:pt idx="63">
                  <c:v>40994.0</c:v>
                </c:pt>
                <c:pt idx="64">
                  <c:v>40994.0</c:v>
                </c:pt>
                <c:pt idx="65">
                  <c:v>40994.0</c:v>
                </c:pt>
                <c:pt idx="66">
                  <c:v>40996.0</c:v>
                </c:pt>
                <c:pt idx="67">
                  <c:v>40996.0</c:v>
                </c:pt>
                <c:pt idx="69">
                  <c:v>41099.0</c:v>
                </c:pt>
                <c:pt idx="70">
                  <c:v>41099.0</c:v>
                </c:pt>
                <c:pt idx="71">
                  <c:v>41099.0</c:v>
                </c:pt>
                <c:pt idx="72">
                  <c:v>41105.0</c:v>
                </c:pt>
                <c:pt idx="73">
                  <c:v>41105.0</c:v>
                </c:pt>
                <c:pt idx="74">
                  <c:v>41105.0</c:v>
                </c:pt>
                <c:pt idx="75">
                  <c:v>41108.0</c:v>
                </c:pt>
                <c:pt idx="76">
                  <c:v>41108.0</c:v>
                </c:pt>
                <c:pt idx="77">
                  <c:v>41108.0</c:v>
                </c:pt>
                <c:pt idx="78">
                  <c:v>41109.0</c:v>
                </c:pt>
                <c:pt idx="79">
                  <c:v>41109.0</c:v>
                </c:pt>
                <c:pt idx="80">
                  <c:v>41109.0</c:v>
                </c:pt>
                <c:pt idx="81">
                  <c:v>41110.0</c:v>
                </c:pt>
                <c:pt idx="82">
                  <c:v>41110.0</c:v>
                </c:pt>
                <c:pt idx="83">
                  <c:v>41110.0</c:v>
                </c:pt>
                <c:pt idx="84">
                  <c:v>41112.0</c:v>
                </c:pt>
                <c:pt idx="85">
                  <c:v>41112.0</c:v>
                </c:pt>
                <c:pt idx="86">
                  <c:v>41112.0</c:v>
                </c:pt>
                <c:pt idx="87">
                  <c:v>41115.0</c:v>
                </c:pt>
                <c:pt idx="88">
                  <c:v>41115.0</c:v>
                </c:pt>
                <c:pt idx="89">
                  <c:v>41115.0</c:v>
                </c:pt>
                <c:pt idx="90">
                  <c:v>41121.0</c:v>
                </c:pt>
                <c:pt idx="91">
                  <c:v>41143.0</c:v>
                </c:pt>
                <c:pt idx="92">
                  <c:v>41143.0</c:v>
                </c:pt>
                <c:pt idx="93">
                  <c:v>41143.0</c:v>
                </c:pt>
                <c:pt idx="94">
                  <c:v>41152.0</c:v>
                </c:pt>
                <c:pt idx="95">
                  <c:v>41156.0</c:v>
                </c:pt>
                <c:pt idx="96">
                  <c:v>41156.0</c:v>
                </c:pt>
                <c:pt idx="97">
                  <c:v>41157.0</c:v>
                </c:pt>
                <c:pt idx="98">
                  <c:v>41157.0</c:v>
                </c:pt>
                <c:pt idx="99">
                  <c:v>41157.0</c:v>
                </c:pt>
                <c:pt idx="102">
                  <c:v>41158.0</c:v>
                </c:pt>
                <c:pt idx="103">
                  <c:v>41158.0</c:v>
                </c:pt>
                <c:pt idx="104">
                  <c:v>41159.0</c:v>
                </c:pt>
                <c:pt idx="105">
                  <c:v>41159.0</c:v>
                </c:pt>
                <c:pt idx="106">
                  <c:v>41159.0</c:v>
                </c:pt>
                <c:pt idx="108">
                  <c:v>41161.0</c:v>
                </c:pt>
                <c:pt idx="110">
                  <c:v>41164.0</c:v>
                </c:pt>
                <c:pt idx="111">
                  <c:v>41164.0</c:v>
                </c:pt>
                <c:pt idx="112">
                  <c:v>41165.0</c:v>
                </c:pt>
                <c:pt idx="113">
                  <c:v>41165.0</c:v>
                </c:pt>
                <c:pt idx="114">
                  <c:v>41165.0</c:v>
                </c:pt>
                <c:pt idx="115">
                  <c:v>41169.0</c:v>
                </c:pt>
                <c:pt idx="116">
                  <c:v>41169.0</c:v>
                </c:pt>
                <c:pt idx="117">
                  <c:v>41170.0</c:v>
                </c:pt>
                <c:pt idx="118">
                  <c:v>41170.0</c:v>
                </c:pt>
                <c:pt idx="119">
                  <c:v>41170.0</c:v>
                </c:pt>
                <c:pt idx="120">
                  <c:v>41171.0</c:v>
                </c:pt>
                <c:pt idx="121">
                  <c:v>41171.0</c:v>
                </c:pt>
                <c:pt idx="122">
                  <c:v>41173.0</c:v>
                </c:pt>
                <c:pt idx="123">
                  <c:v>41173.0</c:v>
                </c:pt>
                <c:pt idx="124">
                  <c:v>41176.0</c:v>
                </c:pt>
                <c:pt idx="125">
                  <c:v>41176.0</c:v>
                </c:pt>
                <c:pt idx="126">
                  <c:v>41176.0</c:v>
                </c:pt>
                <c:pt idx="127">
                  <c:v>41176.0</c:v>
                </c:pt>
                <c:pt idx="128">
                  <c:v>41176.0</c:v>
                </c:pt>
                <c:pt idx="130">
                  <c:v>41317.0</c:v>
                </c:pt>
                <c:pt idx="131">
                  <c:v>41317.0</c:v>
                </c:pt>
                <c:pt idx="132">
                  <c:v>41317.0</c:v>
                </c:pt>
                <c:pt idx="133">
                  <c:v>41325.0</c:v>
                </c:pt>
                <c:pt idx="134">
                  <c:v>41325.0</c:v>
                </c:pt>
                <c:pt idx="135">
                  <c:v>41327.0</c:v>
                </c:pt>
                <c:pt idx="136">
                  <c:v>41327.0</c:v>
                </c:pt>
                <c:pt idx="137">
                  <c:v>41327.0</c:v>
                </c:pt>
                <c:pt idx="138">
                  <c:v>41333.0</c:v>
                </c:pt>
                <c:pt idx="139">
                  <c:v>41333.0</c:v>
                </c:pt>
                <c:pt idx="140">
                  <c:v>41334.0</c:v>
                </c:pt>
                <c:pt idx="141">
                  <c:v>41334.0</c:v>
                </c:pt>
                <c:pt idx="142">
                  <c:v>41334.0</c:v>
                </c:pt>
                <c:pt idx="143">
                  <c:v>41337.0</c:v>
                </c:pt>
                <c:pt idx="144">
                  <c:v>41337.0</c:v>
                </c:pt>
              </c:numCache>
            </c:numRef>
          </c:xVal>
          <c:yVal>
            <c:numRef>
              <c:f>UVa!$K$6:$K$151</c:f>
              <c:numCache>
                <c:formatCode>General</c:formatCode>
                <c:ptCount val="145"/>
                <c:pt idx="0">
                  <c:v>2.5</c:v>
                </c:pt>
                <c:pt idx="1">
                  <c:v>5.0</c:v>
                </c:pt>
                <c:pt idx="2">
                  <c:v>7.5</c:v>
                </c:pt>
                <c:pt idx="3">
                  <c:v>10.0</c:v>
                </c:pt>
                <c:pt idx="4">
                  <c:v>12.5</c:v>
                </c:pt>
                <c:pt idx="5">
                  <c:v>15.0</c:v>
                </c:pt>
                <c:pt idx="6">
                  <c:v>17.5</c:v>
                </c:pt>
                <c:pt idx="7">
                  <c:v>20.0</c:v>
                </c:pt>
                <c:pt idx="8">
                  <c:v>22.5</c:v>
                </c:pt>
                <c:pt idx="9">
                  <c:v>25.0</c:v>
                </c:pt>
                <c:pt idx="10">
                  <c:v>27.5</c:v>
                </c:pt>
                <c:pt idx="11">
                  <c:v>30.0</c:v>
                </c:pt>
                <c:pt idx="12">
                  <c:v>32.5</c:v>
                </c:pt>
                <c:pt idx="13">
                  <c:v>33.5</c:v>
                </c:pt>
                <c:pt idx="14">
                  <c:v>36.0</c:v>
                </c:pt>
                <c:pt idx="15">
                  <c:v>38.5</c:v>
                </c:pt>
                <c:pt idx="16">
                  <c:v>39.8</c:v>
                </c:pt>
                <c:pt idx="17">
                  <c:v>42.3</c:v>
                </c:pt>
                <c:pt idx="18">
                  <c:v>43.3</c:v>
                </c:pt>
                <c:pt idx="19">
                  <c:v>44.5</c:v>
                </c:pt>
                <c:pt idx="20">
                  <c:v>47.0</c:v>
                </c:pt>
                <c:pt idx="21">
                  <c:v>49.5</c:v>
                </c:pt>
                <c:pt idx="22">
                  <c:v>52.0</c:v>
                </c:pt>
                <c:pt idx="23">
                  <c:v>53.0</c:v>
                </c:pt>
                <c:pt idx="24">
                  <c:v>55.5</c:v>
                </c:pt>
                <c:pt idx="25">
                  <c:v>58.0</c:v>
                </c:pt>
                <c:pt idx="26">
                  <c:v>59.4</c:v>
                </c:pt>
                <c:pt idx="27">
                  <c:v>61.20000000000001</c:v>
                </c:pt>
                <c:pt idx="28">
                  <c:v>62.20000000000001</c:v>
                </c:pt>
                <c:pt idx="29">
                  <c:v>63.20000000000001</c:v>
                </c:pt>
                <c:pt idx="30">
                  <c:v>64.5</c:v>
                </c:pt>
                <c:pt idx="31">
                  <c:v>66.9</c:v>
                </c:pt>
                <c:pt idx="32">
                  <c:v>69.4</c:v>
                </c:pt>
                <c:pt idx="33">
                  <c:v>71.9</c:v>
                </c:pt>
                <c:pt idx="34">
                  <c:v>73.2</c:v>
                </c:pt>
                <c:pt idx="35">
                  <c:v>75.7</c:v>
                </c:pt>
                <c:pt idx="36">
                  <c:v>78.2</c:v>
                </c:pt>
                <c:pt idx="37">
                  <c:v>81.2</c:v>
                </c:pt>
                <c:pt idx="38">
                  <c:v>83.7</c:v>
                </c:pt>
                <c:pt idx="39">
                  <c:v>86.2</c:v>
                </c:pt>
                <c:pt idx="40">
                  <c:v>88.7</c:v>
                </c:pt>
                <c:pt idx="41">
                  <c:v>91.2</c:v>
                </c:pt>
                <c:pt idx="42">
                  <c:v>93.7</c:v>
                </c:pt>
                <c:pt idx="43">
                  <c:v>96.2</c:v>
                </c:pt>
                <c:pt idx="44">
                  <c:v>98.7</c:v>
                </c:pt>
                <c:pt idx="45">
                  <c:v>101.2</c:v>
                </c:pt>
                <c:pt idx="46">
                  <c:v>103.7</c:v>
                </c:pt>
                <c:pt idx="47">
                  <c:v>106.2</c:v>
                </c:pt>
                <c:pt idx="48">
                  <c:v>108.7</c:v>
                </c:pt>
                <c:pt idx="49">
                  <c:v>111.2</c:v>
                </c:pt>
                <c:pt idx="50">
                  <c:v>113.7</c:v>
                </c:pt>
                <c:pt idx="51">
                  <c:v>116.2</c:v>
                </c:pt>
                <c:pt idx="52">
                  <c:v>118.7</c:v>
                </c:pt>
                <c:pt idx="53">
                  <c:v>123.7</c:v>
                </c:pt>
                <c:pt idx="54">
                  <c:v>126.2</c:v>
                </c:pt>
                <c:pt idx="55">
                  <c:v>128.7</c:v>
                </c:pt>
                <c:pt idx="56">
                  <c:v>131.2</c:v>
                </c:pt>
                <c:pt idx="57">
                  <c:v>132.2</c:v>
                </c:pt>
                <c:pt idx="58">
                  <c:v>134.7</c:v>
                </c:pt>
                <c:pt idx="59">
                  <c:v>137.2</c:v>
                </c:pt>
                <c:pt idx="60">
                  <c:v>139.7</c:v>
                </c:pt>
                <c:pt idx="61">
                  <c:v>142.2</c:v>
                </c:pt>
                <c:pt idx="62">
                  <c:v>144.7</c:v>
                </c:pt>
                <c:pt idx="63">
                  <c:v>147.2</c:v>
                </c:pt>
                <c:pt idx="64">
                  <c:v>149.7</c:v>
                </c:pt>
                <c:pt idx="65">
                  <c:v>152.2</c:v>
                </c:pt>
                <c:pt idx="66">
                  <c:v>154.7</c:v>
                </c:pt>
                <c:pt idx="67">
                  <c:v>155.7</c:v>
                </c:pt>
                <c:pt idx="68">
                  <c:v>155.7</c:v>
                </c:pt>
                <c:pt idx="69">
                  <c:v>157.9</c:v>
                </c:pt>
                <c:pt idx="70">
                  <c:v>160.2</c:v>
                </c:pt>
                <c:pt idx="71">
                  <c:v>162.5</c:v>
                </c:pt>
                <c:pt idx="72">
                  <c:v>164.03</c:v>
                </c:pt>
                <c:pt idx="73">
                  <c:v>165.815</c:v>
                </c:pt>
                <c:pt idx="74">
                  <c:v>167.6</c:v>
                </c:pt>
                <c:pt idx="75">
                  <c:v>169.64</c:v>
                </c:pt>
                <c:pt idx="76">
                  <c:v>171.51</c:v>
                </c:pt>
                <c:pt idx="77">
                  <c:v>173.295</c:v>
                </c:pt>
                <c:pt idx="78">
                  <c:v>175.08</c:v>
                </c:pt>
                <c:pt idx="79">
                  <c:v>176.865</c:v>
                </c:pt>
                <c:pt idx="80">
                  <c:v>178.65</c:v>
                </c:pt>
                <c:pt idx="81">
                  <c:v>180.69</c:v>
                </c:pt>
                <c:pt idx="82">
                  <c:v>182.73</c:v>
                </c:pt>
                <c:pt idx="83">
                  <c:v>184.77</c:v>
                </c:pt>
                <c:pt idx="84">
                  <c:v>186.878</c:v>
                </c:pt>
                <c:pt idx="85">
                  <c:v>188.9860000000001</c:v>
                </c:pt>
                <c:pt idx="86">
                  <c:v>190.598</c:v>
                </c:pt>
                <c:pt idx="87">
                  <c:v>192.334</c:v>
                </c:pt>
                <c:pt idx="88">
                  <c:v>194.204</c:v>
                </c:pt>
                <c:pt idx="89">
                  <c:v>195.819</c:v>
                </c:pt>
                <c:pt idx="90">
                  <c:v>195.819</c:v>
                </c:pt>
                <c:pt idx="91">
                  <c:v>197.7739999999999</c:v>
                </c:pt>
                <c:pt idx="92">
                  <c:v>199.899</c:v>
                </c:pt>
                <c:pt idx="93">
                  <c:v>199.899</c:v>
                </c:pt>
                <c:pt idx="94">
                  <c:v>202.109</c:v>
                </c:pt>
                <c:pt idx="95">
                  <c:v>203.9520000000001</c:v>
                </c:pt>
                <c:pt idx="96">
                  <c:v>206.3080000000001</c:v>
                </c:pt>
                <c:pt idx="97">
                  <c:v>208.539</c:v>
                </c:pt>
                <c:pt idx="98">
                  <c:v>210.8670000000001</c:v>
                </c:pt>
                <c:pt idx="99">
                  <c:v>212.807</c:v>
                </c:pt>
                <c:pt idx="100">
                  <c:v>212.807</c:v>
                </c:pt>
                <c:pt idx="101">
                  <c:v>212.807</c:v>
                </c:pt>
                <c:pt idx="102">
                  <c:v>215.038</c:v>
                </c:pt>
                <c:pt idx="103">
                  <c:v>217.075</c:v>
                </c:pt>
                <c:pt idx="104">
                  <c:v>219.5</c:v>
                </c:pt>
                <c:pt idx="105">
                  <c:v>221.731</c:v>
                </c:pt>
                <c:pt idx="106">
                  <c:v>223.9620000000001</c:v>
                </c:pt>
                <c:pt idx="107">
                  <c:v>223.9620000000001</c:v>
                </c:pt>
                <c:pt idx="108">
                  <c:v>225.917</c:v>
                </c:pt>
                <c:pt idx="109">
                  <c:v>225.917</c:v>
                </c:pt>
                <c:pt idx="110">
                  <c:v>228.148</c:v>
                </c:pt>
                <c:pt idx="111">
                  <c:v>230.379</c:v>
                </c:pt>
                <c:pt idx="112">
                  <c:v>232.61</c:v>
                </c:pt>
                <c:pt idx="113">
                  <c:v>234.647</c:v>
                </c:pt>
                <c:pt idx="114">
                  <c:v>236.878</c:v>
                </c:pt>
                <c:pt idx="115">
                  <c:v>239.109</c:v>
                </c:pt>
                <c:pt idx="116">
                  <c:v>241.2429999999999</c:v>
                </c:pt>
                <c:pt idx="117">
                  <c:v>243.4739999999999</c:v>
                </c:pt>
                <c:pt idx="118">
                  <c:v>245.7049999999999</c:v>
                </c:pt>
                <c:pt idx="119">
                  <c:v>247.936</c:v>
                </c:pt>
                <c:pt idx="120">
                  <c:v>250.1669999999999</c:v>
                </c:pt>
                <c:pt idx="121">
                  <c:v>252.398</c:v>
                </c:pt>
                <c:pt idx="122">
                  <c:v>256.9229999999996</c:v>
                </c:pt>
                <c:pt idx="123">
                  <c:v>259.1539999999998</c:v>
                </c:pt>
                <c:pt idx="124">
                  <c:v>261.3849999999996</c:v>
                </c:pt>
                <c:pt idx="125">
                  <c:v>263.4219999999995</c:v>
                </c:pt>
                <c:pt idx="126">
                  <c:v>265.7499999999998</c:v>
                </c:pt>
                <c:pt idx="127">
                  <c:v>267.9809999999995</c:v>
                </c:pt>
                <c:pt idx="128">
                  <c:v>270.3089999999996</c:v>
                </c:pt>
                <c:pt idx="129">
                  <c:v>270.3089999999996</c:v>
                </c:pt>
                <c:pt idx="130">
                  <c:v>273.0089999999996</c:v>
                </c:pt>
                <c:pt idx="131">
                  <c:v>275.3089999999996</c:v>
                </c:pt>
                <c:pt idx="132">
                  <c:v>277.6089999999996</c:v>
                </c:pt>
                <c:pt idx="133">
                  <c:v>280.1089999999996</c:v>
                </c:pt>
                <c:pt idx="134">
                  <c:v>282.4089999999995</c:v>
                </c:pt>
                <c:pt idx="135">
                  <c:v>284.9089999999995</c:v>
                </c:pt>
                <c:pt idx="136">
                  <c:v>287.0089999999996</c:v>
                </c:pt>
                <c:pt idx="137">
                  <c:v>289.1089999999996</c:v>
                </c:pt>
                <c:pt idx="138">
                  <c:v>291.4089999999995</c:v>
                </c:pt>
                <c:pt idx="139">
                  <c:v>293.4089999999995</c:v>
                </c:pt>
                <c:pt idx="140">
                  <c:v>295.6089999999996</c:v>
                </c:pt>
                <c:pt idx="141">
                  <c:v>297.6089999999996</c:v>
                </c:pt>
                <c:pt idx="142">
                  <c:v>299.6089999999996</c:v>
                </c:pt>
                <c:pt idx="143">
                  <c:v>301.8089999999996</c:v>
                </c:pt>
                <c:pt idx="144">
                  <c:v>303.8089999999996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4975144"/>
        <c:axId val="2064989560"/>
      </c:scatterChart>
      <c:valAx>
        <c:axId val="2068941064"/>
        <c:scaling>
          <c:orientation val="minMax"/>
          <c:min val="40909.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</a:t>
                </a:r>
              </a:p>
            </c:rich>
          </c:tx>
          <c:layout/>
          <c:overlay val="0"/>
        </c:title>
        <c:numFmt formatCode="[$-409]mmm\-yy;@" sourceLinked="0"/>
        <c:majorTickMark val="out"/>
        <c:minorTickMark val="none"/>
        <c:tickLblPos val="nextTo"/>
        <c:crossAx val="2088991304"/>
        <c:crosses val="autoZero"/>
        <c:crossBetween val="midCat"/>
        <c:majorUnit val="91.3"/>
      </c:valAx>
      <c:valAx>
        <c:axId val="2088991304"/>
        <c:scaling>
          <c:orientation val="minMax"/>
          <c:max val="0.6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Polarization</a:t>
                </a:r>
              </a:p>
            </c:rich>
          </c:tx>
          <c:layout>
            <c:manualLayout>
              <c:xMode val="edge"/>
              <c:yMode val="edge"/>
              <c:x val="0.000647498878639008"/>
              <c:y val="0.33934921554799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2068941064"/>
        <c:crosses val="autoZero"/>
        <c:crossBetween val="midCat"/>
      </c:valAx>
      <c:valAx>
        <c:axId val="206498956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2064975144"/>
        <c:crosses val="max"/>
        <c:crossBetween val="midCat"/>
      </c:valAx>
      <c:valAx>
        <c:axId val="206497514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206498956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0.94589</cdr:x>
      <cdr:y>0.22177</cdr:y>
    </cdr:from>
    <cdr:to>
      <cdr:x>0.98918</cdr:x>
      <cdr:y>0.86466</cdr:y>
    </cdr:to>
    <cdr:sp macro="" textlink="">
      <cdr:nvSpPr>
        <cdr:cNvPr id="2" name="TextBox 1"/>
        <cdr:cNvSpPr txBox="1"/>
      </cdr:nvSpPr>
      <cdr:spPr>
        <a:xfrm xmlns:a="http://schemas.openxmlformats.org/drawingml/2006/main" rot="5400000">
          <a:off x="5631999" y="2176185"/>
          <a:ext cx="2761132" cy="3137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/>
            <a:t>Liters (cumulative)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57011C-D8D0-41DF-97AB-768FDEC9F2C4}" type="datetimeFigureOut">
              <a:rPr lang="en-US"/>
              <a:pPr>
                <a:defRPr/>
              </a:pPr>
              <a:t>9/13/13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2EC07F-B6A1-47DB-B10B-40CF17838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20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ED34BA-6B73-451A-8E50-82FBDF6A50A7}" type="datetimeFigureOut">
              <a:rPr lang="en-US"/>
              <a:pPr>
                <a:defRPr/>
              </a:pPr>
              <a:t>9/13/13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2A6911-8888-43EB-BFF3-A6E731180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75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2CC194-BFD7-475D-BADA-1671243BB09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00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5323B8-9550-45F8-AD3A-550B301EA9D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96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1A84D3B-F3A1-4FD5-A30F-6CE0A5876CA8}" type="slidenum">
              <a:rPr lang="en-US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358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6FC161-F932-41ED-B0F5-DABDA5E6E96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41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D10A7A-7839-434A-AE73-7FCE9F54E4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29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3B4FE0-4316-411E-9F24-3FE39539601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06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26BA12-90DF-4C87-8928-3C18966F2A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80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A38CA-9ABF-4EAF-8E0D-9AD239AE016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51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B8B9EF-DB21-4604-994B-4A16551603A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67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78DF96-4EA7-423E-9047-1B5A594F201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64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ACA2DF-ACF2-46ED-85C6-709B6954174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65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01BDF7-3F09-4B2F-9923-8D740C3F66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97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F21025-92F9-4D95-BB8B-F5AE5980026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3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4A5C2-1BA8-4900-8F3C-72CA3D590FC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4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F57B-63C3-4D9B-BCCD-0E99DD2770CF}" type="datetime1">
              <a:rPr lang="en-US"/>
              <a:pPr>
                <a:defRPr/>
              </a:pPr>
              <a:t>9/13/13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C812B-5140-438F-A817-14E71BE7E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7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CF25B-5462-4E2F-95AD-4B7508280773}" type="datetime1">
              <a:rPr lang="en-US"/>
              <a:pPr>
                <a:defRPr/>
              </a:pPr>
              <a:t>9/13/13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C4AC8-4A33-44E2-AEF0-906DD9F2C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2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F31E3-F0C3-42D2-830F-179D5E41E912}" type="datetime1">
              <a:rPr lang="en-US"/>
              <a:pPr>
                <a:defRPr/>
              </a:pPr>
              <a:t>9/13/13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8F09F-C5EB-4E42-9ADC-E29AFA87F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50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553200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09850"/>
            <a:ext cx="21463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/>
          <p:cNvSpPr/>
          <p:nvPr/>
        </p:nvSpPr>
        <p:spPr bwMode="auto">
          <a:xfrm>
            <a:off x="2590800" y="4495800"/>
            <a:ext cx="2286000" cy="1565275"/>
          </a:xfrm>
          <a:prstGeom prst="wedgeRoundRectCallout">
            <a:avLst>
              <a:gd name="adj1" fmla="val -78514"/>
              <a:gd name="adj2" fmla="val -126664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4640263"/>
            <a:ext cx="18796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3" b="9090"/>
          <a:stretch>
            <a:fillRect/>
          </a:stretch>
        </p:blipFill>
        <p:spPr bwMode="auto">
          <a:xfrm>
            <a:off x="8001000" y="5791200"/>
            <a:ext cx="893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22413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2057400"/>
            <a:ext cx="5032648" cy="1752600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41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1E049BC-B3CB-4E2F-A6E7-EA50A7E44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7284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59788" y="6477000"/>
            <a:ext cx="684212" cy="381000"/>
          </a:xfrm>
        </p:spPr>
        <p:txBody>
          <a:bodyPr/>
          <a:lstStyle>
            <a:lvl1pPr>
              <a:defRPr sz="2000">
                <a:cs typeface="Arial" charset="0"/>
              </a:defRPr>
            </a:lvl1pPr>
          </a:lstStyle>
          <a:p>
            <a:pPr>
              <a:defRPr/>
            </a:pPr>
            <a:fld id="{4215EA8B-23DF-43F1-A642-2AB8A52AF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6639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4DAD5C2-6C02-42EC-9B59-E32F9D575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3069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53A9CC5-05E5-4F41-8136-B43C1B677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4064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AAA9BB6-0A41-4F22-94BA-7B0BF774A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113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976FCAE-4DF1-475E-BAF1-0C261E04E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3893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F2B7D30-A9A3-4698-94BE-CFF36DAD8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3116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8DE83-6A34-4F0F-B63C-7E5B11D64350}" type="datetime1">
              <a:rPr lang="en-US"/>
              <a:pPr>
                <a:defRPr/>
              </a:pPr>
              <a:t>9/13/13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055B-E543-4666-B0C4-EBD67A2F1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75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156F1AD-F019-41C3-A7C5-32CC58867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28492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1D1AA06-424F-4C13-8E05-CEA1B7913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0708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010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010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3189A28-C684-44D2-8065-8972A9313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1098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9/12/13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2354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9/12/13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4215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9/12/13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4342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9/12/13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0422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9/12/13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2914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9/12/13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2470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9/12/13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0102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DEE1F-116F-4F5B-9050-A9780565CF4C}" type="datetime1">
              <a:rPr lang="en-US"/>
              <a:pPr>
                <a:defRPr/>
              </a:pPr>
              <a:t>9/13/13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9E8DE-1DC9-4628-93AE-5825F11B2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704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9/12/13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4612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9/12/13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26500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9/12/13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34487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9/12/13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439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4FA0A-6E6D-4569-A29F-79F9B49E4BBC}" type="datetime1">
              <a:rPr lang="en-US"/>
              <a:pPr>
                <a:defRPr/>
              </a:pPr>
              <a:t>9/13/13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39697-962E-47A0-8CF0-2A30D871F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0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2ED8D-BDB2-4DB8-A74D-4A17A9634459}" type="datetime1">
              <a:rPr lang="en-US"/>
              <a:pPr>
                <a:defRPr/>
              </a:pPr>
              <a:t>9/13/13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C4AF9-74B4-4A8A-B6DA-93DDDFE5A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88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FC9A2-D839-4071-BC4A-838A823B53A3}" type="datetime1">
              <a:rPr lang="en-US"/>
              <a:pPr>
                <a:defRPr/>
              </a:pPr>
              <a:t>9/13/13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7147A-892F-4BA2-8BE5-FFFD31A8F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2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64361-360F-4676-BD68-01C987E41FF6}" type="datetime1">
              <a:rPr lang="en-US"/>
              <a:pPr>
                <a:defRPr/>
              </a:pPr>
              <a:t>9/13/13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7CE97-0995-44A3-AF25-9AE189533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7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7755D-9B85-4BB2-A1D2-C25034834DB9}" type="datetime1">
              <a:rPr lang="en-US"/>
              <a:pPr>
                <a:defRPr/>
              </a:pPr>
              <a:t>9/13/13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C6074-2F7D-4262-8D63-710A16DD3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C7491-3D26-49C9-9065-71F9233D0A12}" type="datetime1">
              <a:rPr lang="en-US"/>
              <a:pPr>
                <a:defRPr/>
              </a:pPr>
              <a:t>9/13/13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8F119-8B39-4011-9DBA-FC1F91A50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7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806BCB-EE79-4426-B6AE-23C99B0FA060}" type="datetime1">
              <a:rPr lang="en-US"/>
              <a:pPr>
                <a:defRPr/>
              </a:pPr>
              <a:t>9/13/13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4D6A5D-3D35-4CDF-AB6E-FFB59739D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de-DE">
              <a:solidFill>
                <a:srgbClr val="333399">
                  <a:lumMod val="50000"/>
                </a:srgbClr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0"/>
            <a:ext cx="7940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553200"/>
            <a:ext cx="684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42A24B-1C18-4FE7-ADF0-1CAB0FAB4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5" name="Text Box 12"/>
          <p:cNvSpPr txBox="1">
            <a:spLocks noChangeArrowheads="1"/>
          </p:cNvSpPr>
          <p:nvPr/>
        </p:nvSpPr>
        <p:spPr bwMode="auto">
          <a:xfrm>
            <a:off x="455613" y="6581775"/>
            <a:ext cx="6599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sz="1200" smtClean="0">
                <a:solidFill>
                  <a:srgbClr val="FFFFFF"/>
                </a:solidFill>
                <a:latin typeface="Calibri" pitchFamily="34" charset="0"/>
              </a:rPr>
              <a:t>University of New Hampshire 	Hyperpolarized Xenon MRI		Isabel Dregely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28600" y="533400"/>
            <a:ext cx="7391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0" y="6553200"/>
            <a:ext cx="914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3" b="9090"/>
          <a:stretch>
            <a:fillRect/>
          </a:stretch>
        </p:blipFill>
        <p:spPr bwMode="auto">
          <a:xfrm>
            <a:off x="0" y="6392863"/>
            <a:ext cx="457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18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Calibri" pitchFamily="34" charset="0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9/12/13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05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5.png"/><Relationship Id="rId3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2.emf"/><Relationship Id="rId3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9.png"/><Relationship Id="rId3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22.emf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22.emf"/><Relationship Id="rId6" Type="http://schemas.openxmlformats.org/officeDocument/2006/relationships/image" Target="../media/image1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jpeg"/><Relationship Id="rId8" Type="http://schemas.openxmlformats.org/officeDocument/2006/relationships/image" Target="../media/image41.jpeg"/><Relationship Id="rId9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44.jpeg"/><Relationship Id="rId6" Type="http://schemas.openxmlformats.org/officeDocument/2006/relationships/image" Target="../media/image45.png"/><Relationship Id="rId7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46.jpeg"/><Relationship Id="rId6" Type="http://schemas.openxmlformats.org/officeDocument/2006/relationships/image" Target="../media/image48.jpeg"/><Relationship Id="rId7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2.wmf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981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Polarizing </a:t>
            </a:r>
            <a:r>
              <a:rPr lang="en-US" sz="4000" baseline="30000" dirty="0" smtClean="0"/>
              <a:t>129</a:t>
            </a:r>
            <a:r>
              <a:rPr lang="en-US" sz="4000" dirty="0" smtClean="0"/>
              <a:t>Xe for </a:t>
            </a:r>
            <a:br>
              <a:rPr lang="en-US" sz="4000" dirty="0" smtClean="0"/>
            </a:br>
            <a:r>
              <a:rPr lang="en-US" sz="4000" dirty="0" smtClean="0"/>
              <a:t>medical applications</a:t>
            </a:r>
            <a:endParaRPr lang="en-US" sz="3200" dirty="0" smtClean="0"/>
          </a:p>
        </p:txBody>
      </p:sp>
      <p:pic>
        <p:nvPicPr>
          <p:cNvPr id="16387" name="Picture 8" descr="unhlogowhit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0" b="9091"/>
          <a:stretch>
            <a:fillRect/>
          </a:stretch>
        </p:blipFill>
        <p:spPr bwMode="auto">
          <a:xfrm>
            <a:off x="0" y="-1588"/>
            <a:ext cx="7461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 bwMode="auto">
          <a:xfrm>
            <a:off x="1371600" y="2895600"/>
            <a:ext cx="6400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28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Bill Hersman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Professor of Physics, University of New Hampshire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Founder and CEO, Xemed LLC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5791200"/>
            <a:ext cx="853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7030A0"/>
                </a:solidFill>
              </a:rPr>
              <a:t>Prof. Hersman has a financial interest in Xemed LLC</a:t>
            </a:r>
          </a:p>
        </p:txBody>
      </p:sp>
    </p:spTree>
  </p:cSld>
  <p:clrMapOvr>
    <a:masterClrMapping/>
  </p:clrMapOvr>
  <p:transition xmlns:p14="http://schemas.microsoft.com/office/powerpoint/2010/main" advTm="3477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629399" cy="581025"/>
          </a:xfrm>
        </p:spPr>
        <p:txBody>
          <a:bodyPr/>
          <a:lstStyle/>
          <a:p>
            <a:pPr eaLnBrk="1" hangingPunct="1"/>
            <a:r>
              <a:rPr lang="en-US" dirty="0" smtClean="0"/>
              <a:t>Spin Density – Healthy Subject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D40BDF-6C82-4552-856C-3319679F1332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2"/>
          <a:stretch>
            <a:fillRect/>
          </a:stretch>
        </p:blipFill>
        <p:spPr bwMode="auto">
          <a:xfrm>
            <a:off x="152400" y="1295400"/>
            <a:ext cx="8916988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1688" y="5946775"/>
            <a:ext cx="76327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latin typeface="Calibri"/>
              </a:rPr>
              <a:t>FLASH spin density acquisition, 2.1 x 2.1 x 10 mm</a:t>
            </a:r>
            <a:r>
              <a:rPr lang="en-US" sz="2000" baseline="30000" dirty="0">
                <a:solidFill>
                  <a:srgbClr val="FFFFFF"/>
                </a:solidFill>
                <a:latin typeface="Calibri"/>
              </a:rPr>
              <a:t>3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, acceleration factor 2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0" y="6581775"/>
            <a:ext cx="6553200" cy="27622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 dirty="0" err="1">
                <a:solidFill>
                  <a:srgbClr val="FFFFFF"/>
                </a:solidFill>
                <a:latin typeface="Calibri" pitchFamily="34" charset="0"/>
              </a:rPr>
              <a:t>Univ</a:t>
            </a:r>
            <a:r>
              <a:rPr lang="en-US" sz="1200" b="1" dirty="0">
                <a:solidFill>
                  <a:srgbClr val="FFFFFF"/>
                </a:solidFill>
                <a:latin typeface="Calibri" pitchFamily="34" charset="0"/>
              </a:rPr>
              <a:t> of New Hampshire/Xemed	Bill Hersman		 </a:t>
            </a:r>
            <a:r>
              <a:rPr lang="en-US" sz="1200" b="1" dirty="0" smtClean="0">
                <a:solidFill>
                  <a:srgbClr val="FFFFFF"/>
                </a:solidFill>
                <a:latin typeface="Calibri" pitchFamily="34" charset="0"/>
              </a:rPr>
              <a:t>13 Sept, 2013</a:t>
            </a:r>
            <a:endParaRPr lang="en-US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6581775"/>
            <a:ext cx="2590800" cy="276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2060"/>
                </a:solidFill>
              </a:rPr>
              <a:t>	Xenon Polarization</a:t>
            </a:r>
          </a:p>
        </p:txBody>
      </p:sp>
      <p:pic>
        <p:nvPicPr>
          <p:cNvPr id="8" name="Picture 9" descr="unhlogowhit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0" b="9091"/>
          <a:stretch>
            <a:fillRect/>
          </a:stretch>
        </p:blipFill>
        <p:spPr bwMode="auto">
          <a:xfrm>
            <a:off x="0" y="-1588"/>
            <a:ext cx="7461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43800" y="76200"/>
            <a:ext cx="1600200" cy="64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3675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990600" y="-1588"/>
            <a:ext cx="5410200" cy="581025"/>
          </a:xfrm>
        </p:spPr>
        <p:txBody>
          <a:bodyPr/>
          <a:lstStyle/>
          <a:p>
            <a:pPr eaLnBrk="1" hangingPunct="1"/>
            <a:r>
              <a:rPr lang="en-US" dirty="0" smtClean="0"/>
              <a:t>Spin Density – COPD Subject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0B169-EF1D-4CF7-9875-A848B313C12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815"/>
          <a:stretch>
            <a:fillRect/>
          </a:stretch>
        </p:blipFill>
        <p:spPr bwMode="auto">
          <a:xfrm>
            <a:off x="-7938" y="1423988"/>
            <a:ext cx="9177338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1688" y="5946775"/>
            <a:ext cx="76327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latin typeface="Calibri"/>
              </a:rPr>
              <a:t>FLASH spin density acquisition, 3.1 x 3.1 x 15 mm</a:t>
            </a:r>
            <a:r>
              <a:rPr lang="en-US" sz="2000" baseline="30000" dirty="0">
                <a:solidFill>
                  <a:srgbClr val="FFFFFF"/>
                </a:solidFill>
                <a:latin typeface="Calibri"/>
              </a:rPr>
              <a:t>3</a:t>
            </a:r>
            <a:r>
              <a:rPr lang="en-US" sz="2000" dirty="0">
                <a:solidFill>
                  <a:srgbClr val="FFFFFF"/>
                </a:solidFill>
                <a:latin typeface="Calibri"/>
              </a:rPr>
              <a:t>, acceleration factor 3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387850" y="1147763"/>
            <a:ext cx="615950" cy="5429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>
            <a:off x="6527800" y="1147763"/>
            <a:ext cx="617538" cy="5429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>
            <a:off x="41275" y="3352800"/>
            <a:ext cx="615950" cy="54133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>
            <a:off x="2232025" y="3321050"/>
            <a:ext cx="617538" cy="54133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4440238" y="3321050"/>
            <a:ext cx="617537" cy="54133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0" y="6581775"/>
            <a:ext cx="6553200" cy="27622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 dirty="0" err="1">
                <a:solidFill>
                  <a:srgbClr val="FFFFFF"/>
                </a:solidFill>
                <a:latin typeface="Calibri" pitchFamily="34" charset="0"/>
              </a:rPr>
              <a:t>Univ</a:t>
            </a:r>
            <a:r>
              <a:rPr lang="en-US" sz="1200" b="1" dirty="0">
                <a:solidFill>
                  <a:srgbClr val="FFFFFF"/>
                </a:solidFill>
                <a:latin typeface="Calibri" pitchFamily="34" charset="0"/>
              </a:rPr>
              <a:t> of New Hampshire/Xemed	Bill Hersman		 </a:t>
            </a:r>
            <a:r>
              <a:rPr lang="en-US" sz="1200" b="1" dirty="0" smtClean="0">
                <a:solidFill>
                  <a:srgbClr val="FFFFFF"/>
                </a:solidFill>
                <a:latin typeface="Calibri" pitchFamily="34" charset="0"/>
              </a:rPr>
              <a:t>13 Sept, 2013</a:t>
            </a:r>
            <a:endParaRPr lang="en-US" sz="12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200" y="6581775"/>
            <a:ext cx="2590800" cy="276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2060"/>
                </a:solidFill>
              </a:rPr>
              <a:t>	Xenon Polarization</a:t>
            </a:r>
          </a:p>
        </p:txBody>
      </p:sp>
      <p:pic>
        <p:nvPicPr>
          <p:cNvPr id="16" name="Picture 9" descr="unhlogowhit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0" b="9091"/>
          <a:stretch>
            <a:fillRect/>
          </a:stretch>
        </p:blipFill>
        <p:spPr bwMode="auto">
          <a:xfrm>
            <a:off x="0" y="-1588"/>
            <a:ext cx="7461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43800" y="76200"/>
            <a:ext cx="1600200" cy="64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642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46167"/>
            <a:ext cx="6400800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7848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C0504D">
                    <a:lumMod val="75000"/>
                  </a:srgbClr>
                </a:solidFill>
                <a:latin typeface="Calibri"/>
                <a:cs typeface="+mn-cs"/>
              </a:rPr>
              <a:t>HXe</a:t>
            </a:r>
            <a:r>
              <a:rPr lang="en-US" sz="2800" b="1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+mn-cs"/>
              </a:rPr>
              <a:t> MRI - Spin Density - Comparison with </a:t>
            </a:r>
            <a:r>
              <a:rPr lang="en-US" sz="2800" b="1" dirty="0" err="1" smtClean="0">
                <a:solidFill>
                  <a:srgbClr val="C0504D">
                    <a:lumMod val="75000"/>
                  </a:srgbClr>
                </a:solidFill>
                <a:latin typeface="Calibri"/>
                <a:cs typeface="+mn-cs"/>
              </a:rPr>
              <a:t>HHe</a:t>
            </a:r>
            <a:endParaRPr lang="en-US" sz="2800" b="1" dirty="0">
              <a:solidFill>
                <a:srgbClr val="C0504D">
                  <a:lumMod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9041" y="6388586"/>
            <a:ext cx="8334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</a:rPr>
              <a:t>Altes </a:t>
            </a:r>
            <a:r>
              <a:rPr lang="en-US" sz="1200" b="1" dirty="0">
                <a:solidFill>
                  <a:prstClr val="black"/>
                </a:solidFill>
              </a:rPr>
              <a:t>TA, Mugler 3rd JP, </a:t>
            </a:r>
            <a:r>
              <a:rPr lang="en-US" sz="1200" b="1" dirty="0" smtClean="0">
                <a:solidFill>
                  <a:prstClr val="black"/>
                </a:solidFill>
              </a:rPr>
              <a:t>Meyer C</a:t>
            </a:r>
            <a:r>
              <a:rPr lang="en-US" sz="1200" b="1" dirty="0">
                <a:solidFill>
                  <a:prstClr val="black"/>
                </a:solidFill>
              </a:rPr>
              <a:t>, et.al. </a:t>
            </a:r>
            <a:r>
              <a:rPr lang="en-US" sz="1200" dirty="0" smtClean="0">
                <a:solidFill>
                  <a:prstClr val="black"/>
                </a:solidFill>
              </a:rPr>
              <a:t>A Comparison of Hyperpolarized Helium-3 and Xenon-129 MR Ventilation Imaging in Cystic Fibrosis. Proc.Intl.Soc.Mag.Reson.Med.20 (2012) p1354.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7" name="Picture 6" descr="C:\Users\ahope\Projects\Public Relations\Xemed Logo\xemed-logo-2012-08-30-dark-foreground-minimal.e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6384"/>
            <a:ext cx="1219200" cy="497016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877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7848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C0504D">
                    <a:lumMod val="75000"/>
                  </a:srgbClr>
                </a:solidFill>
                <a:latin typeface="Calibri"/>
                <a:cs typeface="+mn-cs"/>
              </a:rPr>
              <a:t>HXe</a:t>
            </a:r>
            <a:r>
              <a:rPr lang="en-US" sz="2800" b="1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+mn-cs"/>
              </a:rPr>
              <a:t> MRI - Spin Density - Comparison with </a:t>
            </a:r>
            <a:r>
              <a:rPr lang="en-US" sz="2800" b="1" dirty="0" err="1" smtClean="0">
                <a:solidFill>
                  <a:srgbClr val="C0504D">
                    <a:lumMod val="75000"/>
                  </a:srgbClr>
                </a:solidFill>
                <a:latin typeface="Calibri"/>
                <a:cs typeface="+mn-cs"/>
              </a:rPr>
              <a:t>HHe</a:t>
            </a:r>
            <a:endParaRPr lang="en-US" sz="2800" b="1" dirty="0">
              <a:solidFill>
                <a:srgbClr val="C0504D">
                  <a:lumMod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04800" y="6248400"/>
            <a:ext cx="83343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</a:rPr>
              <a:t>Mugler J.P. 3rd, Altes T.A. </a:t>
            </a:r>
            <a:r>
              <a:rPr lang="en-US" sz="1200" dirty="0" smtClean="0">
                <a:solidFill>
                  <a:prstClr val="black"/>
                </a:solidFill>
              </a:rPr>
              <a:t>Hyperpolarized 129Xe MRI of the Human Lung. </a:t>
            </a:r>
            <a:r>
              <a:rPr lang="en-US" sz="1200" i="1" dirty="0" err="1" smtClean="0">
                <a:solidFill>
                  <a:prstClr val="black"/>
                </a:solidFill>
              </a:rPr>
              <a:t>J.Magn.Reson.Imaging</a:t>
            </a:r>
            <a:r>
              <a:rPr lang="en-US" sz="1200" i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smtClean="0">
                <a:solidFill>
                  <a:prstClr val="black"/>
                </a:solidFill>
              </a:rPr>
              <a:t>37</a:t>
            </a:r>
            <a:r>
              <a:rPr lang="en-US" sz="1200" dirty="0" smtClean="0">
                <a:solidFill>
                  <a:prstClr val="black"/>
                </a:solidFill>
              </a:rPr>
              <a:t>: 313-331 (2013)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7" name="Picture 6" descr="C:\Users\ahope\Projects\Public Relations\Xemed Logo\xemed-logo-2012-08-30-dark-foreground-minimal.e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6384"/>
            <a:ext cx="1219200" cy="497016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914400"/>
            <a:ext cx="6141961" cy="32867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" y="4209930"/>
            <a:ext cx="7924800" cy="110799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HXe and </a:t>
            </a:r>
            <a:r>
              <a:rPr lang="en-US" sz="2200" dirty="0" err="1" smtClean="0">
                <a:solidFill>
                  <a:prstClr val="black"/>
                </a:solidFill>
                <a:latin typeface="Calibri"/>
                <a:cs typeface="Arial" pitchFamily="34" charset="0"/>
              </a:rPr>
              <a:t>HHe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MRI in two subjects with cystic fibrosis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HXe shows better contrast in ventilation defect delineation in Subject B</a:t>
            </a:r>
            <a:endParaRPr lang="en-US" sz="22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444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7848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C0504D">
                    <a:lumMod val="75000"/>
                  </a:srgbClr>
                </a:solidFill>
                <a:latin typeface="Calibri"/>
                <a:cs typeface="+mn-cs"/>
              </a:rPr>
              <a:t>HXe</a:t>
            </a:r>
            <a:r>
              <a:rPr lang="en-US" sz="2800" b="1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+mn-cs"/>
              </a:rPr>
              <a:t> MRI – Apparent Diffusion Coefficient</a:t>
            </a:r>
            <a:endParaRPr lang="en-US" sz="2800" b="1" dirty="0">
              <a:solidFill>
                <a:srgbClr val="C0504D">
                  <a:lumMod val="75000"/>
                </a:srgbClr>
              </a:solidFill>
              <a:latin typeface="Calibri"/>
              <a:cs typeface="+mn-cs"/>
            </a:endParaRPr>
          </a:p>
        </p:txBody>
      </p:sp>
      <p:pic>
        <p:nvPicPr>
          <p:cNvPr id="7" name="Picture 6" descr="C:\Users\ahope\Projects\Public Relations\Xemed Logo\xemed-logo-2012-08-30-dark-foreground-minimal.e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6384"/>
            <a:ext cx="1219200" cy="497016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762000"/>
            <a:ext cx="6243481" cy="2106540"/>
          </a:xfrm>
          <a:prstGeom prst="rect">
            <a:avLst/>
          </a:prstGeom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04800" y="6461883"/>
            <a:ext cx="83343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</a:rPr>
              <a:t>Mugler J.P. 3rd, Altes T.A. </a:t>
            </a:r>
            <a:r>
              <a:rPr lang="en-US" sz="1200" dirty="0" smtClean="0">
                <a:solidFill>
                  <a:prstClr val="black"/>
                </a:solidFill>
              </a:rPr>
              <a:t>Hyperpolarized 129Xe MRI of the Human Lung. </a:t>
            </a:r>
            <a:r>
              <a:rPr lang="en-US" sz="1200" i="1" dirty="0" err="1" smtClean="0">
                <a:solidFill>
                  <a:prstClr val="black"/>
                </a:solidFill>
              </a:rPr>
              <a:t>J.Magn.Reson.Imaging</a:t>
            </a:r>
            <a:r>
              <a:rPr lang="en-US" sz="1200" i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smtClean="0">
                <a:solidFill>
                  <a:prstClr val="black"/>
                </a:solidFill>
              </a:rPr>
              <a:t>37</a:t>
            </a:r>
            <a:r>
              <a:rPr lang="en-US" sz="1200" dirty="0" smtClean="0">
                <a:solidFill>
                  <a:prstClr val="black"/>
                </a:solidFill>
              </a:rPr>
              <a:t>: 313-331 (2013)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44" y="3407794"/>
            <a:ext cx="7133556" cy="265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56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F07DA3-DA60-4D07-AEED-6410FB39E51B}" type="slidenum">
              <a:rPr lang="en-US">
                <a:solidFill>
                  <a:prstClr val="white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en-US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36868" name="Picture 3" descr="diss_nodul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92200"/>
            <a:ext cx="7524750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533400" y="6248400"/>
            <a:ext cx="8334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</a:rPr>
              <a:t>Mugler 3rd JP, Altes TA, Ruset IC, et.al. </a:t>
            </a:r>
            <a:r>
              <a:rPr lang="en-US" sz="1200" b="1" dirty="0" smtClean="0">
                <a:solidFill>
                  <a:prstClr val="black"/>
                </a:solidFill>
              </a:rPr>
              <a:t>“</a:t>
            </a:r>
            <a:r>
              <a:rPr lang="en-US" sz="1200" dirty="0" smtClean="0">
                <a:solidFill>
                  <a:prstClr val="black"/>
                </a:solidFill>
              </a:rPr>
              <a:t>Simultaneous </a:t>
            </a:r>
            <a:r>
              <a:rPr lang="en-US" sz="1200" dirty="0">
                <a:solidFill>
                  <a:prstClr val="black"/>
                </a:solidFill>
              </a:rPr>
              <a:t>magnetic resonance imaging of ventilation distribution and gas uptake in the human lung using hyperpolarized xenon-129</a:t>
            </a:r>
            <a:r>
              <a:rPr lang="en-US" sz="1200" dirty="0" smtClean="0">
                <a:solidFill>
                  <a:prstClr val="black"/>
                </a:solidFill>
              </a:rPr>
              <a:t>.” </a:t>
            </a:r>
            <a:r>
              <a:rPr lang="en-US" sz="1200" dirty="0">
                <a:solidFill>
                  <a:prstClr val="black"/>
                </a:solidFill>
              </a:rPr>
              <a:t>Proc </a:t>
            </a:r>
            <a:r>
              <a:rPr lang="en-US" sz="1200" dirty="0" err="1">
                <a:solidFill>
                  <a:prstClr val="black"/>
                </a:solidFill>
              </a:rPr>
              <a:t>Natl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Acad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Sci</a:t>
            </a:r>
            <a:r>
              <a:rPr lang="en-US" sz="1200" dirty="0">
                <a:solidFill>
                  <a:prstClr val="black"/>
                </a:solidFill>
              </a:rPr>
              <a:t> U S A </a:t>
            </a:r>
            <a:r>
              <a:rPr lang="en-US" sz="1200" dirty="0" smtClean="0">
                <a:solidFill>
                  <a:prstClr val="black"/>
                </a:solidFill>
              </a:rPr>
              <a:t>2010;PNAS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7848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900" b="1" dirty="0" err="1" smtClean="0">
                <a:solidFill>
                  <a:srgbClr val="C0504D">
                    <a:lumMod val="75000"/>
                  </a:srgbClr>
                </a:solidFill>
                <a:latin typeface="Calibri"/>
                <a:cs typeface="+mn-cs"/>
              </a:rPr>
              <a:t>HXe</a:t>
            </a:r>
            <a:r>
              <a:rPr lang="en-US" sz="2900" b="1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+mn-cs"/>
              </a:rPr>
              <a:t> MRI – Direct Dissolved Phase Imaging</a:t>
            </a:r>
            <a:endParaRPr lang="en-US" sz="2900" b="1" dirty="0">
              <a:solidFill>
                <a:srgbClr val="C0504D">
                  <a:lumMod val="75000"/>
                </a:srgbClr>
              </a:solidFill>
              <a:latin typeface="Calibri"/>
              <a:cs typeface="+mn-cs"/>
            </a:endParaRPr>
          </a:p>
        </p:txBody>
      </p:sp>
      <p:pic>
        <p:nvPicPr>
          <p:cNvPr id="7" name="Picture 6" descr="C:\Users\ahope\Projects\Public Relations\Xemed Logo\xemed-logo-2012-08-30-dark-foreground-minimal.e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6384"/>
            <a:ext cx="1219200" cy="497016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533400" y="5336365"/>
            <a:ext cx="8113363" cy="43088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Tissue inflammation detected in healthy subject </a:t>
            </a:r>
            <a:r>
              <a:rPr lang="en-US" sz="2200" dirty="0">
                <a:solidFill>
                  <a:prstClr val="black"/>
                </a:solidFill>
                <a:latin typeface="Calibri"/>
                <a:cs typeface="Arial" pitchFamily="34" charset="0"/>
              </a:rPr>
              <a:t>imaged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using HXe </a:t>
            </a:r>
            <a:endParaRPr lang="en-US" sz="22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785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548AAEE-6B86-48D1-97F0-64FAD9FC2E6B}" type="slidenum">
              <a:rPr lang="en-US">
                <a:solidFill>
                  <a:prstClr val="white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en-US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52228" name="Picture 5" descr="\\VBOXSVR\iza\Documents\MyWork\mytalks\Munich_talk\pics-MXTC\vlahovi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1250950"/>
            <a:ext cx="4767262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29" name="Group 5"/>
          <p:cNvGrpSpPr>
            <a:grpSpLocks/>
          </p:cNvGrpSpPr>
          <p:nvPr/>
        </p:nvGrpSpPr>
        <p:grpSpPr bwMode="auto">
          <a:xfrm>
            <a:off x="76200" y="2260600"/>
            <a:ext cx="4462463" cy="2006600"/>
            <a:chOff x="990600" y="1524000"/>
            <a:chExt cx="7057925" cy="2977243"/>
          </a:xfrm>
        </p:grpSpPr>
        <p:pic>
          <p:nvPicPr>
            <p:cNvPr id="52236" name="Picture 4" descr="\\VBOXSVR\iza\Documents\MyWork\mytalks\Munich_talk\pics-MXTC\maps_disease_noasthma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524000"/>
              <a:ext cx="7053263" cy="1382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7" name="Picture 4" descr="\\VBOXSVR\iza\Documents\MyWork\mytalks\Munich_talk\pics-MXTC\maps_disease_noasthm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262" y="2737757"/>
              <a:ext cx="7053263" cy="1763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30" name="TextBox 1"/>
          <p:cNvSpPr txBox="1">
            <a:spLocks noChangeArrowheads="1"/>
          </p:cNvSpPr>
          <p:nvPr/>
        </p:nvSpPr>
        <p:spPr bwMode="auto">
          <a:xfrm>
            <a:off x="7070725" y="1458913"/>
            <a:ext cx="1812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white"/>
                </a:solidFill>
              </a:rPr>
              <a:t>tissue thickness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white"/>
                </a:solidFill>
              </a:rPr>
              <a:t>vs. alveolar size</a:t>
            </a:r>
          </a:p>
        </p:txBody>
      </p:sp>
      <p:sp>
        <p:nvSpPr>
          <p:cNvPr id="52231" name="TextBox 3"/>
          <p:cNvSpPr txBox="1">
            <a:spLocks noChangeArrowheads="1"/>
          </p:cNvSpPr>
          <p:nvPr/>
        </p:nvSpPr>
        <p:spPr bwMode="auto">
          <a:xfrm>
            <a:off x="4610100" y="2587625"/>
            <a:ext cx="1017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prstClr val="black"/>
                </a:solidFill>
              </a:rPr>
              <a:t>Healthy</a:t>
            </a:r>
          </a:p>
        </p:txBody>
      </p:sp>
      <p:sp>
        <p:nvSpPr>
          <p:cNvPr id="52232" name="TextBox 12"/>
          <p:cNvSpPr txBox="1">
            <a:spLocks noChangeArrowheads="1"/>
          </p:cNvSpPr>
          <p:nvPr/>
        </p:nvSpPr>
        <p:spPr bwMode="auto">
          <a:xfrm>
            <a:off x="4668838" y="4351338"/>
            <a:ext cx="850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prstClr val="black"/>
                </a:solidFill>
              </a:rPr>
              <a:t>COPD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88175" y="3965575"/>
            <a:ext cx="2057400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>
                <a:solidFill>
                  <a:prstClr val="white"/>
                </a:solidFill>
                <a:latin typeface="Calibri"/>
              </a:rPr>
              <a:t>Vlahovic</a:t>
            </a:r>
            <a:r>
              <a:rPr lang="en-US" sz="1100" dirty="0">
                <a:solidFill>
                  <a:prstClr val="white"/>
                </a:solidFill>
                <a:latin typeface="Calibri"/>
              </a:rPr>
              <a:t> et al (1999)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white"/>
                </a:solidFill>
                <a:latin typeface="Calibri"/>
              </a:rPr>
              <a:t>ACCM ,160:2086-2092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4572000"/>
            <a:ext cx="45720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COPD: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Regions of decreased tissue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density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Elevated </a:t>
            </a:r>
            <a:r>
              <a:rPr lang="en-US" sz="2200" dirty="0" err="1" smtClean="0">
                <a:solidFill>
                  <a:prstClr val="black"/>
                </a:solidFill>
                <a:latin typeface="Calibri"/>
              </a:rPr>
              <a:t>septal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 wall thickness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0"/>
            <a:ext cx="7848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900" b="1" dirty="0" err="1" smtClean="0">
                <a:solidFill>
                  <a:srgbClr val="C0504D">
                    <a:lumMod val="75000"/>
                  </a:srgbClr>
                </a:solidFill>
                <a:latin typeface="Calibri"/>
                <a:cs typeface="+mn-cs"/>
              </a:rPr>
              <a:t>HXe</a:t>
            </a:r>
            <a:r>
              <a:rPr lang="en-US" sz="2900" b="1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+mn-cs"/>
              </a:rPr>
              <a:t> MRI – </a:t>
            </a:r>
            <a:r>
              <a:rPr lang="en-US" sz="2900" b="1" u="sng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+mn-cs"/>
              </a:rPr>
              <a:t>X</a:t>
            </a:r>
            <a:r>
              <a:rPr lang="en-US" sz="2900" b="1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+mn-cs"/>
              </a:rPr>
              <a:t>enon Polarization </a:t>
            </a:r>
            <a:r>
              <a:rPr lang="en-US" sz="2900" b="1" u="sng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+mn-cs"/>
              </a:rPr>
              <a:t>T</a:t>
            </a:r>
            <a:r>
              <a:rPr lang="en-US" sz="2900" b="1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+mn-cs"/>
              </a:rPr>
              <a:t>ransfer </a:t>
            </a:r>
            <a:r>
              <a:rPr lang="en-US" sz="2900" b="1" u="sng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+mn-cs"/>
              </a:rPr>
              <a:t>C</a:t>
            </a:r>
            <a:r>
              <a:rPr lang="en-US" sz="2900" b="1" dirty="0" smtClean="0">
                <a:solidFill>
                  <a:srgbClr val="C0504D">
                    <a:lumMod val="75000"/>
                  </a:srgbClr>
                </a:solidFill>
                <a:latin typeface="Calibri"/>
                <a:cs typeface="+mn-cs"/>
              </a:rPr>
              <a:t>ontrast Imaging </a:t>
            </a:r>
            <a:endParaRPr lang="en-US" sz="2900" b="1" dirty="0">
              <a:solidFill>
                <a:srgbClr val="C0504D">
                  <a:lumMod val="75000"/>
                </a:srgbClr>
              </a:solidFill>
              <a:latin typeface="Calibri"/>
              <a:cs typeface="+mn-cs"/>
            </a:endParaRPr>
          </a:p>
        </p:txBody>
      </p:sp>
      <p:pic>
        <p:nvPicPr>
          <p:cNvPr id="19" name="Picture 18" descr="C:\Users\ahope\Projects\Public Relations\Xemed Logo\xemed-logo-2012-08-30-dark-foreground-minimal.e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6384"/>
            <a:ext cx="1219200" cy="497016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</p:pic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304800" y="6172200"/>
            <a:ext cx="8334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</a:rPr>
              <a:t>Dregely I., Ruset I.C., Mata J.F., </a:t>
            </a:r>
            <a:r>
              <a:rPr lang="en-US" sz="1200" b="1" dirty="0">
                <a:solidFill>
                  <a:prstClr val="black"/>
                </a:solidFill>
              </a:rPr>
              <a:t>et.al. </a:t>
            </a:r>
            <a:r>
              <a:rPr lang="en-US" sz="1200" dirty="0" smtClean="0">
                <a:solidFill>
                  <a:prstClr val="black"/>
                </a:solidFill>
              </a:rPr>
              <a:t>Multiple-Exchange-Time Xenon Polarization </a:t>
            </a:r>
            <a:r>
              <a:rPr lang="en-US" sz="1200" dirty="0" err="1" smtClean="0">
                <a:solidFill>
                  <a:prstClr val="black"/>
                </a:solidFill>
              </a:rPr>
              <a:t>Trasfer</a:t>
            </a:r>
            <a:r>
              <a:rPr lang="en-US" sz="1200" dirty="0" smtClean="0">
                <a:solidFill>
                  <a:prstClr val="black"/>
                </a:solidFill>
              </a:rPr>
              <a:t> Contrast (MXTC) MRI: Initial Results in Animals and Healthy Volunteers. </a:t>
            </a:r>
            <a:r>
              <a:rPr lang="en-US" sz="1200" i="1" dirty="0" err="1" smtClean="0">
                <a:solidFill>
                  <a:prstClr val="black"/>
                </a:solidFill>
              </a:rPr>
              <a:t>Magn.Reson.Med</a:t>
            </a:r>
            <a:r>
              <a:rPr lang="en-US" sz="1200" i="1" dirty="0" smtClean="0">
                <a:solidFill>
                  <a:prstClr val="black"/>
                </a:solidFill>
              </a:rPr>
              <a:t>.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b="1" dirty="0" smtClean="0">
                <a:solidFill>
                  <a:prstClr val="black"/>
                </a:solidFill>
              </a:rPr>
              <a:t>67</a:t>
            </a:r>
            <a:r>
              <a:rPr lang="en-US" sz="1200" dirty="0" smtClean="0">
                <a:solidFill>
                  <a:prstClr val="black"/>
                </a:solidFill>
              </a:rPr>
              <a:t>:943-953 (2012).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endParaRPr lang="en-US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29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hope\Projects\Public Relations\Xemed Logo\xemed-logo-2012-08-30-dark-foreground-minimal.e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318" y="152400"/>
            <a:ext cx="1219200" cy="497016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9473009"/>
              </p:ext>
            </p:extLst>
          </p:nvPr>
        </p:nvGraphicFramePr>
        <p:xfrm>
          <a:off x="2187276" y="2514600"/>
          <a:ext cx="5896647" cy="3609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15240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in </a:t>
            </a:r>
            <a:r>
              <a:rPr lang="en-US" dirty="0" err="1" smtClean="0"/>
              <a:t>tedlar</a:t>
            </a:r>
            <a:r>
              <a:rPr lang="en-US" dirty="0" smtClean="0"/>
              <a:t> bags at University of Virginia</a:t>
            </a: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581775"/>
            <a:ext cx="6553200" cy="27622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 dirty="0" err="1">
                <a:solidFill>
                  <a:schemeClr val="bg1"/>
                </a:solidFill>
                <a:latin typeface="Calibri" pitchFamily="34" charset="0"/>
              </a:rPr>
              <a:t>Univ</a:t>
            </a: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 of New Hampshire/Xemed	Bill Hersman		 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13 Sept, 2013</a:t>
            </a: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41B5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9" descr="unhlogowhit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0" b="9091"/>
          <a:stretch>
            <a:fillRect/>
          </a:stretch>
        </p:blipFill>
        <p:spPr bwMode="auto">
          <a:xfrm>
            <a:off x="0" y="-1588"/>
            <a:ext cx="7461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screen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43800" y="76200"/>
            <a:ext cx="1600200" cy="64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642" y="137318"/>
            <a:ext cx="7617019" cy="62468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Production data from XeBox-E10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6581775"/>
            <a:ext cx="2590800" cy="276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2060"/>
                </a:solidFill>
              </a:rPr>
              <a:t>	Xenon Polarization</a:t>
            </a:r>
          </a:p>
        </p:txBody>
      </p:sp>
    </p:spTree>
    <p:extLst>
      <p:ext uri="{BB962C8B-B14F-4D97-AF65-F5344CB8AC3E}">
        <p14:creationId xmlns:p14="http://schemas.microsoft.com/office/powerpoint/2010/main" val="2827589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3444"/>
            <a:ext cx="7772400" cy="353765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“In </a:t>
            </a:r>
            <a:r>
              <a:rPr lang="en-US" sz="2000" dirty="0"/>
              <a:t>3.5 weeks, we evaluated 33 subjects in 54 visits with 142 doses administered. There were no adverse events except in a single COPD subject who reported mild headache 3 hours after scanning, that was judged possibly related to the contrast agent and resolved without treatment within 3 hours. Most subjects inhaled four 500 mL </a:t>
            </a:r>
            <a:r>
              <a:rPr lang="en-US" sz="2000" baseline="30000" dirty="0"/>
              <a:t>129</a:t>
            </a:r>
            <a:r>
              <a:rPr lang="en-US" sz="2000" dirty="0"/>
              <a:t>Xe doses consecutively after completing four previous inhalation breath-holds for </a:t>
            </a:r>
            <a:r>
              <a:rPr lang="en-US" sz="2000" baseline="30000" dirty="0"/>
              <a:t>3</a:t>
            </a:r>
            <a:r>
              <a:rPr lang="en-US" sz="2000" dirty="0"/>
              <a:t>He MRI. A 1L mixture of </a:t>
            </a:r>
            <a:r>
              <a:rPr lang="en-US" sz="2000" baseline="30000" dirty="0"/>
              <a:t>129</a:t>
            </a:r>
            <a:r>
              <a:rPr lang="en-US" sz="2000" dirty="0"/>
              <a:t>Xe (500mL) and </a:t>
            </a:r>
            <a:r>
              <a:rPr lang="en-US" sz="2000" baseline="30000" dirty="0"/>
              <a:t>4</a:t>
            </a:r>
            <a:r>
              <a:rPr lang="en-US" sz="2000" dirty="0"/>
              <a:t>He (500mL) was readily inhaled by all subjects.”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" y="5295900"/>
            <a:ext cx="801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David G. McCormack </a:t>
            </a:r>
            <a:r>
              <a:rPr lang="en-US" sz="1800" i="1" dirty="0" smtClean="0"/>
              <a:t>et al</a:t>
            </a:r>
            <a:r>
              <a:rPr lang="en-US" sz="1800" dirty="0" smtClean="0"/>
              <a:t>, “Hyperpolarized </a:t>
            </a:r>
            <a:r>
              <a:rPr lang="en-US" sz="1800" baseline="30000" dirty="0" smtClean="0"/>
              <a:t>129</a:t>
            </a:r>
            <a:r>
              <a:rPr lang="en-US" sz="1800" dirty="0" smtClean="0"/>
              <a:t>Xe MRI Feasibility, Subject Safety, and Tolerability: At the Doorstep of Clinical Translation?” ATS meeting (2012)</a:t>
            </a:r>
            <a:endParaRPr lang="en-US" sz="1800" dirty="0"/>
          </a:p>
        </p:txBody>
      </p:sp>
      <p:pic>
        <p:nvPicPr>
          <p:cNvPr id="5" name="Picture 4" descr="C:\Users\ahope\Projects\Public Relations\Xemed Logo\xemed-logo-2012-08-30-dark-foreground-minimal.e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318" y="152400"/>
            <a:ext cx="1219200" cy="497016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0" y="6581775"/>
            <a:ext cx="6553200" cy="27622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 dirty="0" err="1">
                <a:solidFill>
                  <a:schemeClr val="bg1"/>
                </a:solidFill>
                <a:latin typeface="Calibri" pitchFamily="34" charset="0"/>
              </a:rPr>
              <a:t>Univ</a:t>
            </a: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 of New Hampshire/Xemed	Bill Hersman		 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13 Sept, 2013</a:t>
            </a: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41B5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9" descr="unhlogowhit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0" b="9091"/>
          <a:stretch>
            <a:fillRect/>
          </a:stretch>
        </p:blipFill>
        <p:spPr bwMode="auto">
          <a:xfrm>
            <a:off x="0" y="-1588"/>
            <a:ext cx="7461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43800" y="76200"/>
            <a:ext cx="1600200" cy="64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620000" cy="57094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Safety and Tolerability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6581775"/>
            <a:ext cx="2590800" cy="276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2060"/>
                </a:solidFill>
              </a:rPr>
              <a:t>	Xenon Polarization</a:t>
            </a:r>
          </a:p>
        </p:txBody>
      </p:sp>
    </p:spTree>
    <p:extLst>
      <p:ext uri="{BB962C8B-B14F-4D97-AF65-F5344CB8AC3E}">
        <p14:creationId xmlns:p14="http://schemas.microsoft.com/office/powerpoint/2010/main" val="3219039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295400"/>
            <a:ext cx="8458200" cy="181588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Refinements over XeBox-E10 include: 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Arial" pitchFamily="34" charset="0"/>
              </a:rPr>
              <a:t>zero dead volume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Arial" pitchFamily="34" charset="0"/>
              </a:rPr>
              <a:t>dual cryostat 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latin typeface="+mj-lt"/>
                <a:cs typeface="Arial" pitchFamily="34" charset="0"/>
              </a:rPr>
              <a:t>i</a:t>
            </a:r>
            <a:r>
              <a:rPr lang="en-US" dirty="0" smtClean="0">
                <a:latin typeface="+mj-lt"/>
                <a:cs typeface="Arial" pitchFamily="34" charset="0"/>
              </a:rPr>
              <a:t>mproved laser 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Arial" pitchFamily="34" charset="0"/>
              </a:rPr>
              <a:t>automation </a:t>
            </a:r>
            <a:endParaRPr lang="en-US" dirty="0">
              <a:latin typeface="+mj-lt"/>
              <a:cs typeface="Arial" pitchFamily="34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859" y="2667000"/>
            <a:ext cx="5085541" cy="38139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ahope\Projects\Public Relations\Xemed Logo\xemed-logo-2012-08-30-dark-foreground-minimal.e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318" y="152400"/>
            <a:ext cx="1219200" cy="497016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0" y="6581775"/>
            <a:ext cx="6553200" cy="27622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 dirty="0" err="1">
                <a:solidFill>
                  <a:schemeClr val="bg1"/>
                </a:solidFill>
                <a:latin typeface="Calibri" pitchFamily="34" charset="0"/>
              </a:rPr>
              <a:t>Univ</a:t>
            </a: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 of New Hampshire/Xemed	Bill Hersman		 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13 Sept, 2013</a:t>
            </a: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41B5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9" descr="unhlogowhit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0" b="9091"/>
          <a:stretch>
            <a:fillRect/>
          </a:stretch>
        </p:blipFill>
        <p:spPr bwMode="auto">
          <a:xfrm>
            <a:off x="0" y="-1588"/>
            <a:ext cx="7461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screen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43800" y="76200"/>
            <a:ext cx="1600200" cy="64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7220"/>
            <a:ext cx="6634357" cy="765175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XeBox-B10 circa 2013</a:t>
            </a:r>
            <a:endParaRPr lang="en-US" sz="36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6581775"/>
            <a:ext cx="2590800" cy="276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2060"/>
                </a:solidFill>
              </a:rPr>
              <a:t>	Xenon Polarization</a:t>
            </a:r>
          </a:p>
        </p:txBody>
      </p:sp>
    </p:spTree>
    <p:extLst>
      <p:ext uri="{BB962C8B-B14F-4D97-AF65-F5344CB8AC3E}">
        <p14:creationId xmlns:p14="http://schemas.microsoft.com/office/powerpoint/2010/main" val="3500313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41B5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483" name="Title 3"/>
          <p:cNvSpPr>
            <a:spLocks noGrp="1"/>
          </p:cNvSpPr>
          <p:nvPr>
            <p:ph type="title"/>
          </p:nvPr>
        </p:nvSpPr>
        <p:spPr>
          <a:xfrm>
            <a:off x="76200" y="76200"/>
            <a:ext cx="7467600" cy="609600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solidFill>
                  <a:schemeClr val="bg1"/>
                </a:solidFill>
              </a:rPr>
              <a:t>	Wavelength-locked diode laser</a:t>
            </a:r>
          </a:p>
        </p:txBody>
      </p:sp>
      <p:sp>
        <p:nvSpPr>
          <p:cNvPr id="20484" name="Content Placeholder 4"/>
          <p:cNvSpPr>
            <a:spLocks noGrp="1"/>
          </p:cNvSpPr>
          <p:nvPr>
            <p:ph idx="1"/>
          </p:nvPr>
        </p:nvSpPr>
        <p:spPr>
          <a:xfrm>
            <a:off x="3667125" y="1066800"/>
            <a:ext cx="5476875" cy="2006601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141B50"/>
                </a:solidFill>
              </a:rPr>
              <a:t>Diode facet has dimensions 1 µm </a:t>
            </a:r>
            <a:r>
              <a:rPr lang="en-US" sz="2000" dirty="0" smtClean="0">
                <a:solidFill>
                  <a:srgbClr val="141B50"/>
                </a:solidFill>
                <a:sym typeface="Symbol" pitchFamily="18" charset="2"/>
              </a:rPr>
              <a:t> 100 </a:t>
            </a:r>
            <a:r>
              <a:rPr lang="en-US" sz="2000" dirty="0" smtClean="0">
                <a:solidFill>
                  <a:srgbClr val="141B50"/>
                </a:solidFill>
              </a:rPr>
              <a:t>µm </a:t>
            </a:r>
          </a:p>
          <a:p>
            <a:pPr eaLnBrk="1" hangingPunct="1"/>
            <a:r>
              <a:rPr lang="en-US" sz="2000" dirty="0" smtClean="0">
                <a:solidFill>
                  <a:srgbClr val="141B50"/>
                </a:solidFill>
              </a:rPr>
              <a:t>Output is diffraction limited along “fast-axis” </a:t>
            </a:r>
          </a:p>
          <a:p>
            <a:pPr eaLnBrk="1" hangingPunct="1"/>
            <a:r>
              <a:rPr lang="en-US" sz="2000" dirty="0" smtClean="0">
                <a:solidFill>
                  <a:srgbClr val="141B50"/>
                </a:solidFill>
              </a:rPr>
              <a:t>Fast-axis collimating micro-lens achieves parallel output in one dimension</a:t>
            </a:r>
          </a:p>
          <a:p>
            <a:pPr eaLnBrk="1" hangingPunct="1"/>
            <a:r>
              <a:rPr lang="en-US" sz="2000" dirty="0" smtClean="0">
                <a:solidFill>
                  <a:srgbClr val="141B50"/>
                </a:solidFill>
              </a:rPr>
              <a:t>Slow-axis is multimode and diverging</a:t>
            </a:r>
          </a:p>
        </p:txBody>
      </p:sp>
      <p:pic>
        <p:nvPicPr>
          <p:cNvPr id="20485" name="Picture 9" descr="unhlogowhit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0" b="9091"/>
          <a:stretch>
            <a:fillRect/>
          </a:stretch>
        </p:blipFill>
        <p:spPr bwMode="auto">
          <a:xfrm>
            <a:off x="0" y="-1588"/>
            <a:ext cx="7461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844D1-2819-49DB-9519-A66A3ACD6F5B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43800" y="76200"/>
            <a:ext cx="1600200" cy="64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553200" y="6581775"/>
            <a:ext cx="2590800" cy="276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2060"/>
                </a:solidFill>
              </a:rPr>
              <a:t>	Xenon Polarization</a:t>
            </a:r>
          </a:p>
        </p:txBody>
      </p:sp>
      <p:pic>
        <p:nvPicPr>
          <p:cNvPr id="2049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26670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2514600"/>
            <a:ext cx="1295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4" name="Content Placeholder 4"/>
          <p:cNvSpPr txBox="1">
            <a:spLocks/>
          </p:cNvSpPr>
          <p:nvPr/>
        </p:nvSpPr>
        <p:spPr bwMode="auto">
          <a:xfrm>
            <a:off x="2581275" y="2886868"/>
            <a:ext cx="6400800" cy="130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141B50"/>
                </a:solidFill>
                <a:latin typeface="Calibri" pitchFamily="34" charset="0"/>
              </a:rPr>
              <a:t>External </a:t>
            </a:r>
            <a:r>
              <a:rPr lang="en-US" sz="2000" dirty="0">
                <a:solidFill>
                  <a:srgbClr val="141B50"/>
                </a:solidFill>
                <a:latin typeface="Calibri" pitchFamily="34" charset="0"/>
              </a:rPr>
              <a:t>elements can feed back power, selected for wavelength and/or transverse </a:t>
            </a:r>
            <a:r>
              <a:rPr lang="en-US" sz="2000" dirty="0" smtClean="0">
                <a:solidFill>
                  <a:srgbClr val="141B50"/>
                </a:solidFill>
                <a:latin typeface="Calibri" pitchFamily="34" charset="0"/>
              </a:rPr>
              <a:t>mode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141B50"/>
                </a:solidFill>
                <a:latin typeface="Calibri" pitchFamily="34" charset="0"/>
              </a:rPr>
              <a:t>A single element can lock the wavelength of 50 emitters</a:t>
            </a:r>
            <a:endParaRPr lang="en-US" sz="2000" dirty="0">
              <a:solidFill>
                <a:srgbClr val="141B50"/>
              </a:solidFill>
              <a:latin typeface="Calibri" pitchFamily="34" charset="0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0" y="6581775"/>
            <a:ext cx="6553200" cy="27622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 dirty="0" err="1">
                <a:solidFill>
                  <a:schemeClr val="bg1"/>
                </a:solidFill>
                <a:latin typeface="Calibri" pitchFamily="34" charset="0"/>
              </a:rPr>
              <a:t>Univ</a:t>
            </a: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 of New Hampshire/Xemed	Bill Hersman		 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13 Sept, 2013</a:t>
            </a: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56" y="4343399"/>
            <a:ext cx="3285688" cy="190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ine Callout 1 (Border and Accent Bar) 1"/>
          <p:cNvSpPr/>
          <p:nvPr/>
        </p:nvSpPr>
        <p:spPr>
          <a:xfrm>
            <a:off x="4038600" y="4191000"/>
            <a:ext cx="1637506" cy="866774"/>
          </a:xfrm>
          <a:prstGeom prst="accentBorderCallout1">
            <a:avLst/>
          </a:prstGeom>
          <a:solidFill>
            <a:srgbClr val="D8F71D"/>
          </a:solidFill>
          <a:ln>
            <a:solidFill>
              <a:srgbClr val="2D21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2D21CD"/>
                </a:solidFill>
              </a:rPr>
              <a:t>Grating inclined at Littrow angle selects wavelength</a:t>
            </a:r>
            <a:endParaRPr lang="en-US" sz="1400" dirty="0">
              <a:solidFill>
                <a:srgbClr val="2D21CD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326" y="4333874"/>
            <a:ext cx="3117380" cy="191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advTm="35322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440366"/>
            <a:ext cx="3657600" cy="247760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Eliminates the need to polarize an extra half-liter</a:t>
            </a:r>
            <a:endParaRPr lang="en-US" sz="2000" dirty="0">
              <a:latin typeface="+mj-lt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Reduces down time</a:t>
            </a:r>
            <a:endParaRPr lang="en-US" sz="2000" dirty="0">
              <a:latin typeface="+mj-lt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Saves cost of 129Xe raw material</a:t>
            </a:r>
            <a:endParaRPr lang="en-US" sz="2000" dirty="0">
              <a:latin typeface="+mj-lt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Increases service life of polarizer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  <p:pic>
        <p:nvPicPr>
          <p:cNvPr id="8" name="Picture 7" descr="C:\Users\ahope\Projects\Public Relations\Xemed Logo\xemed-logo-2012-08-30-dark-foreground-minimal.e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318" y="152400"/>
            <a:ext cx="1219200" cy="497016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</p:pic>
      <p:pic>
        <p:nvPicPr>
          <p:cNvPr id="1026" name="Picture 2" descr="X:\Shared Files\Bernoulli\Photos\ISMRM 2013\P41900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3755"/>
            <a:ext cx="4338638" cy="3253978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0" y="6581775"/>
            <a:ext cx="6553200" cy="27622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 dirty="0" err="1">
                <a:solidFill>
                  <a:schemeClr val="bg1"/>
                </a:solidFill>
                <a:latin typeface="Calibri" pitchFamily="34" charset="0"/>
              </a:rPr>
              <a:t>Univ</a:t>
            </a: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 of New Hampshire/Xemed	Bill Hersman		 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13 Sept, 2013</a:t>
            </a: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41B5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9" descr="unhlogowhit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0" b="9091"/>
          <a:stretch>
            <a:fillRect/>
          </a:stretch>
        </p:blipFill>
        <p:spPr bwMode="auto">
          <a:xfrm>
            <a:off x="0" y="-1588"/>
            <a:ext cx="7461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screen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43800" y="76200"/>
            <a:ext cx="1600200" cy="64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" y="152400"/>
            <a:ext cx="8001000" cy="53657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cs typeface="Arial" pitchFamily="34" charset="0"/>
              </a:rPr>
              <a:t>Extraction of polarized gas from freeze-out</a:t>
            </a:r>
            <a:endParaRPr 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6581775"/>
            <a:ext cx="2590800" cy="276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2060"/>
                </a:solidFill>
              </a:rPr>
              <a:t>	Xenon Polarization</a:t>
            </a:r>
          </a:p>
        </p:txBody>
      </p:sp>
    </p:spTree>
    <p:extLst>
      <p:ext uri="{BB962C8B-B14F-4D97-AF65-F5344CB8AC3E}">
        <p14:creationId xmlns:p14="http://schemas.microsoft.com/office/powerpoint/2010/main" val="3831535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0486" y="1290802"/>
            <a:ext cx="4648200" cy="2323713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+mj-lt"/>
                <a:cs typeface="Arial" pitchFamily="34" charset="0"/>
              </a:rPr>
              <a:t>Xemed </a:t>
            </a:r>
            <a:r>
              <a:rPr lang="en-US" sz="2000" dirty="0" smtClean="0">
                <a:latin typeface="+mj-lt"/>
                <a:cs typeface="Arial" pitchFamily="34" charset="0"/>
              </a:rPr>
              <a:t>has built a </a:t>
            </a:r>
            <a:r>
              <a:rPr lang="en-US" sz="2000" dirty="0">
                <a:latin typeface="+mj-lt"/>
                <a:cs typeface="Arial" pitchFamily="34" charset="0"/>
              </a:rPr>
              <a:t>xenon </a:t>
            </a:r>
            <a:r>
              <a:rPr lang="en-US" sz="2000" dirty="0" smtClean="0">
                <a:latin typeface="+mj-lt"/>
                <a:cs typeface="Arial" pitchFamily="34" charset="0"/>
              </a:rPr>
              <a:t>dual cryostat into XeBox-10 </a:t>
            </a:r>
            <a:endParaRPr lang="en-US" sz="2000" dirty="0">
              <a:latin typeface="+mj-lt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The dual cryostat </a:t>
            </a:r>
            <a:r>
              <a:rPr lang="en-US" sz="2000" dirty="0">
                <a:latin typeface="+mj-lt"/>
                <a:cs typeface="Arial" pitchFamily="34" charset="0"/>
              </a:rPr>
              <a:t>will eliminate the down time between polarization runs by allowing the polarizer to continue accumulating polarized xenon ice even as a batch is being </a:t>
            </a:r>
            <a:r>
              <a:rPr lang="en-US" sz="2000" dirty="0" smtClean="0">
                <a:latin typeface="+mj-lt"/>
                <a:cs typeface="Arial" pitchFamily="34" charset="0"/>
              </a:rPr>
              <a:t>dispensed 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  <p:pic>
        <p:nvPicPr>
          <p:cNvPr id="7" name="Picture 2" descr="X:\Shared Files\Bernoulli\Photos\ISMRM 2013\dual freeze out cartoon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43398"/>
            <a:ext cx="5284749" cy="173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X:\Shared Files\Bernoulli\Photos\ISMRM 2013\dual fo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67798" y="1933403"/>
            <a:ext cx="3156317" cy="1871115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X:\Shared Files\Bernoulli\Photos\ISMRM 2013\dual fo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0802"/>
            <a:ext cx="1674566" cy="3238991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hope\Projects\Public Relations\Xemed Logo\xemed-logo-2012-08-30-dark-foreground-minimal.e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318" y="152400"/>
            <a:ext cx="1219200" cy="497016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0" y="6581775"/>
            <a:ext cx="6553200" cy="27622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 dirty="0" err="1">
                <a:solidFill>
                  <a:schemeClr val="bg1"/>
                </a:solidFill>
                <a:latin typeface="Calibri" pitchFamily="34" charset="0"/>
              </a:rPr>
              <a:t>Univ</a:t>
            </a: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 of New Hampshire/Xemed	Bill Hersman		 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13 Sept, 2013</a:t>
            </a: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41B5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" name="Picture 9" descr="unhlogowhit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0" b="9091"/>
          <a:stretch>
            <a:fillRect/>
          </a:stretch>
        </p:blipFill>
        <p:spPr bwMode="auto">
          <a:xfrm>
            <a:off x="0" y="-1588"/>
            <a:ext cx="7461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screen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43800" y="76200"/>
            <a:ext cx="1600200" cy="64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7486" y="152400"/>
            <a:ext cx="6934200" cy="6096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cs typeface="Arial" pitchFamily="34" charset="0"/>
              </a:rPr>
              <a:t>Dual cryostat</a:t>
            </a:r>
            <a:endParaRPr 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6581775"/>
            <a:ext cx="2590800" cy="276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2060"/>
                </a:solidFill>
              </a:rPr>
              <a:t>	Xenon Polarization</a:t>
            </a:r>
          </a:p>
        </p:txBody>
      </p:sp>
    </p:spTree>
    <p:extLst>
      <p:ext uri="{BB962C8B-B14F-4D97-AF65-F5344CB8AC3E}">
        <p14:creationId xmlns:p14="http://schemas.microsoft.com/office/powerpoint/2010/main" val="4003683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143000" y="0"/>
            <a:ext cx="9144000" cy="762000"/>
          </a:xfrm>
          <a:prstGeom prst="rect">
            <a:avLst/>
          </a:prstGeom>
          <a:solidFill>
            <a:srgbClr val="141B5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627" name="Title 3"/>
          <p:cNvSpPr>
            <a:spLocks noGrp="1"/>
          </p:cNvSpPr>
          <p:nvPr>
            <p:ph type="title"/>
          </p:nvPr>
        </p:nvSpPr>
        <p:spPr>
          <a:xfrm>
            <a:off x="76200" y="76200"/>
            <a:ext cx="7467600" cy="6096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bg1"/>
                </a:solidFill>
              </a:rPr>
              <a:t>	Even more 795nm photons…</a:t>
            </a:r>
          </a:p>
        </p:txBody>
      </p:sp>
      <p:pic>
        <p:nvPicPr>
          <p:cNvPr id="26628" name="Picture 9" descr="unhlogowhit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0" b="9091"/>
          <a:stretch>
            <a:fillRect/>
          </a:stretch>
        </p:blipFill>
        <p:spPr bwMode="auto">
          <a:xfrm>
            <a:off x="0" y="-1588"/>
            <a:ext cx="7461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2DF0F-42E3-46B7-B670-BF5FEFC20496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43800" y="76200"/>
            <a:ext cx="1600200" cy="64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52400" y="1600200"/>
            <a:ext cx="35210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1900" dirty="0">
              <a:latin typeface="+mn-lt"/>
              <a:cs typeface="+mn-cs"/>
            </a:endParaRPr>
          </a:p>
        </p:txBody>
      </p:sp>
      <p:pic>
        <p:nvPicPr>
          <p:cNvPr id="2663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4" y="2066366"/>
            <a:ext cx="3128963" cy="256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85838"/>
            <a:ext cx="3563938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3" descr="divergence correction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4800600"/>
            <a:ext cx="2971800" cy="1489075"/>
          </a:xfrm>
          <a:noFill/>
        </p:spPr>
      </p:pic>
      <p:pic>
        <p:nvPicPr>
          <p:cNvPr id="26635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2400"/>
            <a:ext cx="36845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TextBox 16"/>
          <p:cNvSpPr txBox="1">
            <a:spLocks noChangeArrowheads="1"/>
          </p:cNvSpPr>
          <p:nvPr/>
        </p:nvSpPr>
        <p:spPr bwMode="auto">
          <a:xfrm>
            <a:off x="381000" y="990600"/>
            <a:ext cx="40386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Correction of individual emitters improves laser spectrum by factor </a:t>
            </a:r>
            <a:r>
              <a:rPr lang="en-US" dirty="0" smtClean="0"/>
              <a:t>2.5</a:t>
            </a:r>
          </a:p>
          <a:p>
            <a:pPr eaLnBrk="1" hangingPunct="1"/>
            <a:endParaRPr lang="en-US" sz="1000" dirty="0" smtClean="0">
              <a:cs typeface="Arial" pitchFamily="34" charset="0"/>
            </a:endParaRPr>
          </a:p>
          <a:p>
            <a:pPr eaLnBrk="1" hangingPunct="1"/>
            <a:r>
              <a:rPr lang="en-US" sz="1000" dirty="0" err="1" smtClean="0">
                <a:cs typeface="Arial" pitchFamily="34" charset="0"/>
              </a:rPr>
              <a:t>PowerPhotonic</a:t>
            </a:r>
            <a:r>
              <a:rPr lang="en-US" sz="1000" dirty="0" smtClean="0">
                <a:cs typeface="Arial" pitchFamily="34" charset="0"/>
              </a:rPr>
              <a:t> </a:t>
            </a:r>
            <a:r>
              <a:rPr lang="en-US" sz="1000" dirty="0">
                <a:cs typeface="Arial" pitchFamily="34" charset="0"/>
              </a:rPr>
              <a:t>Ltd., Fife, UK</a:t>
            </a:r>
          </a:p>
          <a:p>
            <a:pPr eaLnBrk="1" hangingPunct="1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53200" y="6581775"/>
            <a:ext cx="2590800" cy="276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2060"/>
                </a:solidFill>
              </a:rPr>
              <a:t>	Xenon Polarization</a:t>
            </a:r>
          </a:p>
        </p:txBody>
      </p:sp>
      <p:pic>
        <p:nvPicPr>
          <p:cNvPr id="26639" name="Picture 17" descr="Description: Description: C:\Documents and Settings\jand\My Documents\polarizer\hawkinCu\laser\PowerPhotonic\smiles\correction plat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00600"/>
            <a:ext cx="19050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0" y="6581775"/>
            <a:ext cx="6553200" cy="27622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 dirty="0" err="1">
                <a:solidFill>
                  <a:schemeClr val="bg1"/>
                </a:solidFill>
                <a:latin typeface="Calibri" pitchFamily="34" charset="0"/>
              </a:rPr>
              <a:t>Univ</a:t>
            </a: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 of New Hampshire/Xemed	Bill Hersman		 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13 Sept, 2013</a:t>
            </a: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962207"/>
      </p:ext>
    </p:extLst>
  </p:cSld>
  <p:clrMapOvr>
    <a:masterClrMapping/>
  </p:clrMapOvr>
  <p:transition xmlns:p14="http://schemas.microsoft.com/office/powerpoint/2010/main" advTm="35322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j-lt"/>
                <a:cs typeface="Arial" pitchFamily="34" charset="0"/>
              </a:rPr>
              <a:t>On-site initiation of production runs can select accumulation volumes for one, two, three, or four bags</a:t>
            </a:r>
          </a:p>
          <a:p>
            <a:r>
              <a:rPr lang="en-US" sz="2000" dirty="0" smtClean="0">
                <a:cs typeface="Arial" pitchFamily="34" charset="0"/>
              </a:rPr>
              <a:t>Remote </a:t>
            </a:r>
            <a:r>
              <a:rPr lang="en-US" sz="2000" dirty="0">
                <a:cs typeface="Arial" pitchFamily="34" charset="0"/>
              </a:rPr>
              <a:t>monitoring identifies and solves problems before they can impact xenon </a:t>
            </a:r>
            <a:r>
              <a:rPr lang="en-US" sz="2000" dirty="0" smtClean="0">
                <a:cs typeface="Arial" pitchFamily="34" charset="0"/>
              </a:rPr>
              <a:t>production</a:t>
            </a:r>
          </a:p>
          <a:p>
            <a:r>
              <a:rPr lang="en-US" sz="2000" dirty="0" smtClean="0">
                <a:cs typeface="Arial" pitchFamily="34" charset="0"/>
              </a:rPr>
              <a:t>Advances operational consistency, Good Manufacturing Practices (GMP/GCP)</a:t>
            </a:r>
            <a:endParaRPr lang="en-US" sz="2000" dirty="0">
              <a:cs typeface="Arial" pitchFamily="34" charset="0"/>
            </a:endParaRPr>
          </a:p>
          <a:p>
            <a:endParaRPr lang="en-US" sz="2000" dirty="0">
              <a:latin typeface="+mj-lt"/>
              <a:cs typeface="Arial" pitchFamily="34" charset="0"/>
            </a:endParaRPr>
          </a:p>
        </p:txBody>
      </p:sp>
      <p:pic>
        <p:nvPicPr>
          <p:cNvPr id="4" name="Picture 3" descr="C:\Users\ahope\Projects\Public Relations\Xemed Logo\xemed-logo-2012-08-30-dark-foreground-minimal.e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318" y="152400"/>
            <a:ext cx="1219200" cy="497016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</p:pic>
      <p:pic>
        <p:nvPicPr>
          <p:cNvPr id="6" name="Picture 5" descr="C:\Users\miw\Pictures\bernoulli\DSC_00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325" y="1616529"/>
            <a:ext cx="3521904" cy="4038600"/>
          </a:xfrm>
          <a:prstGeom prst="rect">
            <a:avLst/>
          </a:prstGeom>
          <a:noFill/>
          <a:ln>
            <a:noFill/>
          </a:ln>
          <a:effectLst>
            <a:softEdge rad="3556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581775"/>
            <a:ext cx="6553200" cy="27622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 dirty="0" err="1">
                <a:solidFill>
                  <a:schemeClr val="bg1"/>
                </a:solidFill>
                <a:latin typeface="Calibri" pitchFamily="34" charset="0"/>
              </a:rPr>
              <a:t>Univ</a:t>
            </a: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 of New Hampshire/Xemed	Bill Hersman		 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13 Sept, 2013</a:t>
            </a: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41B5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9" descr="unhlogowhit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0" b="9091"/>
          <a:stretch>
            <a:fillRect/>
          </a:stretch>
        </p:blipFill>
        <p:spPr bwMode="auto">
          <a:xfrm>
            <a:off x="0" y="-1588"/>
            <a:ext cx="7461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screen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43800" y="76200"/>
            <a:ext cx="1600200" cy="64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20000" cy="72334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cs typeface="Arial" pitchFamily="34" charset="0"/>
              </a:rPr>
              <a:t>Automation System</a:t>
            </a:r>
            <a:endParaRPr 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6581775"/>
            <a:ext cx="2590800" cy="276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2060"/>
                </a:solidFill>
              </a:rPr>
              <a:t>	Xenon Polarization</a:t>
            </a:r>
          </a:p>
        </p:txBody>
      </p:sp>
    </p:spTree>
    <p:extLst>
      <p:ext uri="{BB962C8B-B14F-4D97-AF65-F5344CB8AC3E}">
        <p14:creationId xmlns:p14="http://schemas.microsoft.com/office/powerpoint/2010/main" val="1928356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41B5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3251" name="Title 3"/>
          <p:cNvSpPr>
            <a:spLocks noGrp="1"/>
          </p:cNvSpPr>
          <p:nvPr>
            <p:ph type="title"/>
          </p:nvPr>
        </p:nvSpPr>
        <p:spPr>
          <a:xfrm>
            <a:off x="76200" y="76200"/>
            <a:ext cx="7467600" cy="6096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bg1"/>
                </a:solidFill>
              </a:rPr>
              <a:t>	Large-scale 3He polarizer</a:t>
            </a:r>
          </a:p>
        </p:txBody>
      </p:sp>
      <p:pic>
        <p:nvPicPr>
          <p:cNvPr id="53252" name="Picture 9" descr="unhlogowhit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0" b="9091"/>
          <a:stretch>
            <a:fillRect/>
          </a:stretch>
        </p:blipFill>
        <p:spPr bwMode="auto">
          <a:xfrm>
            <a:off x="0" y="-1588"/>
            <a:ext cx="7461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A1BF70-42B4-4C32-9697-3391E51D4346}" type="slidenum">
              <a:rPr lang="en-US"/>
              <a:pPr>
                <a:defRPr/>
              </a:pPr>
              <a:t>24</a:t>
            </a:fld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43800" y="76200"/>
            <a:ext cx="1600200" cy="64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Content Placeholder 21"/>
          <p:cNvSpPr>
            <a:spLocks noGrp="1"/>
          </p:cNvSpPr>
          <p:nvPr>
            <p:ph idx="1"/>
          </p:nvPr>
        </p:nvSpPr>
        <p:spPr>
          <a:xfrm>
            <a:off x="304800" y="990599"/>
            <a:ext cx="4648200" cy="5410201"/>
          </a:xfrm>
        </p:spPr>
        <p:txBody>
          <a:bodyPr/>
          <a:lstStyle/>
          <a:p>
            <a:pPr eaLnBrk="1" hangingPunct="1"/>
            <a:r>
              <a:rPr lang="en-US" sz="1800" dirty="0">
                <a:solidFill>
                  <a:srgbClr val="141B50"/>
                </a:solidFill>
              </a:rPr>
              <a:t>P</a:t>
            </a:r>
            <a:r>
              <a:rPr lang="en-US" sz="1800" dirty="0" smtClean="0">
                <a:solidFill>
                  <a:srgbClr val="141B50"/>
                </a:solidFill>
              </a:rPr>
              <a:t>olarizes up to 50 L of 3He </a:t>
            </a:r>
            <a:r>
              <a:rPr lang="en-US" sz="1800" dirty="0">
                <a:solidFill>
                  <a:srgbClr val="141B50"/>
                </a:solidFill>
              </a:rPr>
              <a:t>in 8.5 L cell at </a:t>
            </a:r>
            <a:r>
              <a:rPr lang="en-US" sz="1800" dirty="0" smtClean="0">
                <a:solidFill>
                  <a:srgbClr val="141B50"/>
                </a:solidFill>
              </a:rPr>
              <a:t>6 amagat</a:t>
            </a:r>
          </a:p>
          <a:p>
            <a:pPr eaLnBrk="1" hangingPunct="1"/>
            <a:endParaRPr lang="en-US" sz="1800" dirty="0" smtClean="0">
              <a:solidFill>
                <a:srgbClr val="141B50"/>
              </a:solidFill>
            </a:endParaRPr>
          </a:p>
          <a:p>
            <a:pPr eaLnBrk="1" hangingPunct="1"/>
            <a:endParaRPr lang="en-US" sz="1800" dirty="0">
              <a:solidFill>
                <a:srgbClr val="141B50"/>
              </a:solidFill>
            </a:endParaRPr>
          </a:p>
          <a:p>
            <a:pPr eaLnBrk="1" hangingPunct="1"/>
            <a:endParaRPr lang="en-US" sz="1800" dirty="0" smtClean="0">
              <a:solidFill>
                <a:srgbClr val="141B50"/>
              </a:solidFill>
            </a:endParaRPr>
          </a:p>
          <a:p>
            <a:pPr eaLnBrk="1" hangingPunct="1"/>
            <a:endParaRPr lang="en-US" sz="1800" dirty="0">
              <a:solidFill>
                <a:srgbClr val="141B50"/>
              </a:solidFill>
            </a:endParaRPr>
          </a:p>
          <a:p>
            <a:pPr eaLnBrk="1" hangingPunct="1"/>
            <a:endParaRPr lang="en-US" sz="1800" dirty="0" smtClean="0">
              <a:solidFill>
                <a:srgbClr val="141B50"/>
              </a:solidFill>
            </a:endParaRPr>
          </a:p>
          <a:p>
            <a:pPr eaLnBrk="1" hangingPunct="1"/>
            <a:endParaRPr lang="en-US" sz="1800" dirty="0">
              <a:solidFill>
                <a:srgbClr val="141B50"/>
              </a:solidFill>
            </a:endParaRPr>
          </a:p>
          <a:p>
            <a:pPr eaLnBrk="1" hangingPunct="1"/>
            <a:endParaRPr lang="en-US" sz="1800" dirty="0" smtClean="0">
              <a:solidFill>
                <a:srgbClr val="141B50"/>
              </a:solidFill>
            </a:endParaRPr>
          </a:p>
          <a:p>
            <a:pPr eaLnBrk="1" hangingPunct="1"/>
            <a:endParaRPr lang="en-US" sz="1800" dirty="0">
              <a:solidFill>
                <a:srgbClr val="141B50"/>
              </a:solidFill>
            </a:endParaRPr>
          </a:p>
          <a:p>
            <a:pPr eaLnBrk="1" hangingPunct="1"/>
            <a:endParaRPr lang="en-US" sz="1800" dirty="0" smtClean="0">
              <a:solidFill>
                <a:srgbClr val="141B50"/>
              </a:solidFill>
            </a:endParaRPr>
          </a:p>
          <a:p>
            <a:pPr eaLnBrk="1" hangingPunct="1"/>
            <a:endParaRPr lang="en-US" sz="1800" dirty="0">
              <a:solidFill>
                <a:srgbClr val="141B50"/>
              </a:solidFill>
            </a:endParaRPr>
          </a:p>
          <a:p>
            <a:pPr eaLnBrk="1" hangingPunct="1"/>
            <a:endParaRPr lang="en-US" sz="1800" dirty="0" smtClean="0">
              <a:solidFill>
                <a:srgbClr val="141B50"/>
              </a:solidFill>
            </a:endParaRPr>
          </a:p>
          <a:p>
            <a:pPr marL="0" indent="0" eaLnBrk="1" hangingPunct="1">
              <a:buNone/>
            </a:pPr>
            <a:endParaRPr lang="en-US" sz="1800" dirty="0">
              <a:solidFill>
                <a:srgbClr val="141B50"/>
              </a:solidFill>
            </a:endParaRPr>
          </a:p>
          <a:p>
            <a:pPr eaLnBrk="1" hangingPunct="1"/>
            <a:r>
              <a:rPr lang="en-US" sz="1400" dirty="0" smtClean="0">
                <a:solidFill>
                  <a:srgbClr val="141B50"/>
                </a:solidFill>
              </a:rPr>
              <a:t>A thermally-induced gas connection failure limited highest polarization to &lt;50%</a:t>
            </a:r>
          </a:p>
          <a:p>
            <a:pPr eaLnBrk="1" hangingPunct="1"/>
            <a:endParaRPr lang="en-US" sz="1900" dirty="0" smtClean="0">
              <a:solidFill>
                <a:srgbClr val="141B50"/>
              </a:solidFill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553200" y="6581775"/>
            <a:ext cx="2590800" cy="276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2060"/>
                </a:solidFill>
              </a:rPr>
              <a:t>	Polarized 3He</a:t>
            </a:r>
          </a:p>
        </p:txBody>
      </p:sp>
      <p:pic>
        <p:nvPicPr>
          <p:cNvPr id="53258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" y="1876425"/>
            <a:ext cx="4521199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9" name="Picture 5" descr="Description: image0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47705"/>
            <a:ext cx="3689350" cy="267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172200" y="3048000"/>
            <a:ext cx="1981200" cy="1905000"/>
          </a:xfrm>
          <a:prstGeom prst="line">
            <a:avLst/>
          </a:prstGeom>
          <a:ln w="254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Callout 2 (Border and Accent Bar) 16"/>
          <p:cNvSpPr/>
          <p:nvPr/>
        </p:nvSpPr>
        <p:spPr>
          <a:xfrm>
            <a:off x="5562600" y="5410201"/>
            <a:ext cx="2286000" cy="762000"/>
          </a:xfrm>
          <a:prstGeom prst="accentBorderCallout2">
            <a:avLst>
              <a:gd name="adj1" fmla="val 72500"/>
              <a:gd name="adj2" fmla="val 106250"/>
              <a:gd name="adj3" fmla="val 25000"/>
              <a:gd name="adj4" fmla="val 142083"/>
              <a:gd name="adj5" fmla="val -63750"/>
              <a:gd name="adj6" fmla="val 112083"/>
            </a:avLst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Slope at zero gives spin up rate of 17% per hour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0" y="6581775"/>
            <a:ext cx="6553200" cy="27622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 dirty="0" err="1">
                <a:solidFill>
                  <a:schemeClr val="bg1"/>
                </a:solidFill>
                <a:latin typeface="Calibri" pitchFamily="34" charset="0"/>
              </a:rPr>
              <a:t>Univ</a:t>
            </a: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 of New Hampshire/Xemed	Bill Hersman		 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13 Sept, 2013</a:t>
            </a: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9" name="Picture 11" descr="Description: Description: G:\Zeppelin Pictures\2012-02-23 13.28.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" t="13484" r="17828" b="34618"/>
          <a:stretch>
            <a:fillRect/>
          </a:stretch>
        </p:blipFill>
        <p:spPr bwMode="auto">
          <a:xfrm>
            <a:off x="5715000" y="965201"/>
            <a:ext cx="2254250" cy="119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advTm="35322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41B5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8371" name="Title 3"/>
          <p:cNvSpPr>
            <a:spLocks noGrp="1"/>
          </p:cNvSpPr>
          <p:nvPr>
            <p:ph type="title"/>
          </p:nvPr>
        </p:nvSpPr>
        <p:spPr>
          <a:xfrm>
            <a:off x="76200" y="76200"/>
            <a:ext cx="7467600" cy="609600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solidFill>
                  <a:schemeClr val="bg1"/>
                </a:solidFill>
              </a:rPr>
              <a:t>	Summary</a:t>
            </a:r>
          </a:p>
        </p:txBody>
      </p:sp>
      <p:sp>
        <p:nvSpPr>
          <p:cNvPr id="23556" name="Content Placeholder 4"/>
          <p:cNvSpPr>
            <a:spLocks noGrp="1"/>
          </p:cNvSpPr>
          <p:nvPr>
            <p:ph idx="1"/>
          </p:nvPr>
        </p:nvSpPr>
        <p:spPr>
          <a:xfrm>
            <a:off x="285750" y="1143000"/>
            <a:ext cx="4667250" cy="3657600"/>
          </a:xfrm>
        </p:spPr>
        <p:txBody>
          <a:bodyPr/>
          <a:lstStyle/>
          <a:p>
            <a:pPr marL="342900" lvl="2" indent="-342900" eaLnBrk="1" hangingPunct="1">
              <a:defRPr/>
            </a:pPr>
            <a:r>
              <a:rPr lang="en-US" sz="2000" dirty="0"/>
              <a:t>X</a:t>
            </a:r>
            <a:r>
              <a:rPr lang="en-US" sz="2000" dirty="0" smtClean="0"/>
              <a:t>enon polarizer apparatus has reached commercial status.</a:t>
            </a:r>
          </a:p>
          <a:p>
            <a:pPr marL="342900" lvl="2" indent="-342900" eaLnBrk="1" hangingPunct="1">
              <a:defRPr/>
            </a:pPr>
            <a:r>
              <a:rPr lang="en-US" sz="2000" dirty="0" smtClean="0"/>
              <a:t>Imaging technology improvements and clinical trials seek ways to address medical needs.</a:t>
            </a:r>
          </a:p>
          <a:p>
            <a:pPr marL="342900" lvl="2" indent="-342900" eaLnBrk="1" hangingPunct="1">
              <a:defRPr/>
            </a:pPr>
            <a:endParaRPr lang="en-US" sz="2000" dirty="0" smtClean="0"/>
          </a:p>
          <a:p>
            <a:pPr marL="342900" lvl="2" indent="-342900" eaLnBrk="1" hangingPunct="1">
              <a:defRPr/>
            </a:pPr>
            <a:r>
              <a:rPr lang="en-US" sz="2000" dirty="0" smtClean="0"/>
              <a:t>Laser </a:t>
            </a:r>
            <a:r>
              <a:rPr lang="en-US" sz="2000" dirty="0"/>
              <a:t>advancements </a:t>
            </a:r>
            <a:r>
              <a:rPr lang="en-US" sz="2000" dirty="0" smtClean="0"/>
              <a:t>are being applied to scale up production of polarized 3He</a:t>
            </a:r>
            <a:endParaRPr lang="en-US" sz="2000" dirty="0"/>
          </a:p>
          <a:p>
            <a:pPr marL="342900" lvl="2" indent="-342900" eaLnBrk="1" hangingPunct="1">
              <a:defRPr/>
            </a:pPr>
            <a:endParaRPr lang="en-US" sz="2000" dirty="0" smtClean="0"/>
          </a:p>
        </p:txBody>
      </p:sp>
      <p:pic>
        <p:nvPicPr>
          <p:cNvPr id="58373" name="Picture 9" descr="unhlogowhit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0" b="9091"/>
          <a:stretch>
            <a:fillRect/>
          </a:stretch>
        </p:blipFill>
        <p:spPr bwMode="auto">
          <a:xfrm>
            <a:off x="0" y="-1588"/>
            <a:ext cx="7461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0DD72-D6CF-4418-8282-C6B0588FBF84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43800" y="76200"/>
            <a:ext cx="1600200" cy="64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295275" y="4800599"/>
            <a:ext cx="83058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 eaLnBrk="1" hangingPunct="1">
              <a:defRPr/>
            </a:pPr>
            <a:r>
              <a:rPr lang="en-US" sz="2000" dirty="0" smtClean="0"/>
              <a:t>All projects are collaborations between University of New Hampshire academics and the spin-out company Xemed</a:t>
            </a:r>
          </a:p>
        </p:txBody>
      </p:sp>
      <p:pic>
        <p:nvPicPr>
          <p:cNvPr id="5837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93143"/>
            <a:ext cx="375936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0" y="6581775"/>
            <a:ext cx="6553200" cy="27622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 dirty="0" err="1">
                <a:solidFill>
                  <a:schemeClr val="bg1"/>
                </a:solidFill>
                <a:latin typeface="Calibri" pitchFamily="34" charset="0"/>
              </a:rPr>
              <a:t>Univ</a:t>
            </a: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 of New Hampshire/Xemed	Bill Hersman		 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13 Sept, 2013</a:t>
            </a: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3200" y="6581775"/>
            <a:ext cx="2590800" cy="276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2060"/>
                </a:solidFill>
              </a:rPr>
              <a:t>	Xenon Polarization</a:t>
            </a:r>
          </a:p>
        </p:txBody>
      </p:sp>
    </p:spTree>
  </p:cSld>
  <p:clrMapOvr>
    <a:masterClrMapping/>
  </p:clrMapOvr>
  <p:transition xmlns:p14="http://schemas.microsoft.com/office/powerpoint/2010/main" advTm="35322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41B5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395" name="Title 3"/>
          <p:cNvSpPr>
            <a:spLocks noGrp="1"/>
          </p:cNvSpPr>
          <p:nvPr>
            <p:ph type="title"/>
          </p:nvPr>
        </p:nvSpPr>
        <p:spPr>
          <a:xfrm>
            <a:off x="76200" y="76200"/>
            <a:ext cx="7467600" cy="609600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solidFill>
                  <a:schemeClr val="bg1"/>
                </a:solidFill>
              </a:rPr>
              <a:t>	Acknowledgements</a:t>
            </a:r>
          </a:p>
        </p:txBody>
      </p:sp>
      <p:pic>
        <p:nvPicPr>
          <p:cNvPr id="59396" name="Picture 9" descr="unhlogowhit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0" b="9091"/>
          <a:stretch>
            <a:fillRect/>
          </a:stretch>
        </p:blipFill>
        <p:spPr bwMode="auto">
          <a:xfrm>
            <a:off x="0" y="-1588"/>
            <a:ext cx="7461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53200" y="6581775"/>
            <a:ext cx="2590800" cy="276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2060"/>
                </a:solidFill>
              </a:rPr>
              <a:t>	Summary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522F5-863D-4C2C-8CB4-1D29CB129C42}" type="slidenum">
              <a:rPr lang="en-US"/>
              <a:pPr>
                <a:defRPr/>
              </a:pPr>
              <a:t>26</a:t>
            </a:fld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43800" y="76200"/>
            <a:ext cx="1600200" cy="64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52400" y="990600"/>
            <a:ext cx="35210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1900" dirty="0">
              <a:latin typeface="+mn-lt"/>
              <a:cs typeface="+mn-cs"/>
            </a:endParaRPr>
          </a:p>
        </p:txBody>
      </p:sp>
      <p:sp>
        <p:nvSpPr>
          <p:cNvPr id="59401" name="Content Placeholder 21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029200"/>
          </a:xfrm>
        </p:spPr>
        <p:txBody>
          <a:bodyPr/>
          <a:lstStyle/>
          <a:p>
            <a:pPr eaLnBrk="1" hangingPunct="1"/>
            <a:endParaRPr lang="en-US" sz="1900" dirty="0" smtClean="0">
              <a:solidFill>
                <a:srgbClr val="141B5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sz="1200" dirty="0" err="1" smtClean="0"/>
              <a:t>XemedLLC</a:t>
            </a:r>
            <a:endParaRPr lang="en-US" sz="1200" dirty="0" smtClean="0"/>
          </a:p>
          <a:p>
            <a:pPr eaLnBrk="1" hangingPunct="1">
              <a:buFont typeface="Arial" charset="0"/>
              <a:buNone/>
            </a:pPr>
            <a:endParaRPr lang="en-US" sz="1200" dirty="0" smtClean="0"/>
          </a:p>
          <a:p>
            <a:pPr eaLnBrk="1" hangingPunct="1">
              <a:buFont typeface="Arial" charset="0"/>
              <a:buNone/>
            </a:pPr>
            <a:r>
              <a:rPr lang="en-US" sz="1200" dirty="0" smtClean="0"/>
              <a:t>Steve Bryn</a:t>
            </a:r>
          </a:p>
          <a:p>
            <a:pPr eaLnBrk="1" hangingPunct="1">
              <a:buFont typeface="Arial" charset="0"/>
              <a:buNone/>
            </a:pPr>
            <a:r>
              <a:rPr lang="en-US" sz="1200" dirty="0" smtClean="0"/>
              <a:t>Jan Distelbrink, PhD</a:t>
            </a:r>
          </a:p>
          <a:p>
            <a:pPr eaLnBrk="1" hangingPunct="1">
              <a:buFont typeface="Arial" charset="0"/>
              <a:buNone/>
            </a:pPr>
            <a:r>
              <a:rPr lang="en-US" sz="1200" dirty="0" smtClean="0"/>
              <a:t>Aaron Hope</a:t>
            </a:r>
          </a:p>
          <a:p>
            <a:pPr eaLnBrk="1" hangingPunct="1">
              <a:buFont typeface="Arial" charset="0"/>
              <a:buNone/>
            </a:pPr>
            <a:r>
              <a:rPr lang="en-US" sz="1200" dirty="0" smtClean="0"/>
              <a:t>Christina Johnson</a:t>
            </a:r>
          </a:p>
          <a:p>
            <a:pPr eaLnBrk="1" hangingPunct="1">
              <a:buFont typeface="Arial" charset="0"/>
              <a:buNone/>
            </a:pPr>
            <a:r>
              <a:rPr lang="en-US" sz="1200" dirty="0" smtClean="0"/>
              <a:t>Steve Ketel</a:t>
            </a:r>
          </a:p>
          <a:p>
            <a:pPr eaLnBrk="1" hangingPunct="1">
              <a:buFont typeface="Arial" charset="0"/>
              <a:buNone/>
            </a:pPr>
            <a:r>
              <a:rPr lang="en-US" sz="1200" dirty="0" smtClean="0"/>
              <a:t>Jeff Ketel</a:t>
            </a:r>
          </a:p>
          <a:p>
            <a:pPr eaLnBrk="1" hangingPunct="1">
              <a:buFont typeface="Arial" charset="0"/>
              <a:buNone/>
            </a:pPr>
            <a:r>
              <a:rPr lang="en-US" sz="1200" dirty="0" smtClean="0"/>
              <a:t>Walt Porter</a:t>
            </a:r>
          </a:p>
          <a:p>
            <a:pPr eaLnBrk="1" hangingPunct="1">
              <a:buFont typeface="Arial" charset="0"/>
              <a:buNone/>
            </a:pPr>
            <a:r>
              <a:rPr lang="en-US" sz="1200" dirty="0" smtClean="0"/>
              <a:t>Iulian Ruset, PhD</a:t>
            </a:r>
          </a:p>
          <a:p>
            <a:pPr eaLnBrk="1" hangingPunct="1">
              <a:buNone/>
            </a:pPr>
            <a:r>
              <a:rPr lang="en-US" sz="1200" dirty="0" smtClean="0">
                <a:cs typeface="Arial" pitchFamily="34" charset="0"/>
              </a:rPr>
              <a:t>Daniel </a:t>
            </a:r>
            <a:r>
              <a:rPr lang="en-US" sz="1200" dirty="0" err="1" smtClean="0">
                <a:cs typeface="Arial" pitchFamily="34" charset="0"/>
              </a:rPr>
              <a:t>Sargent</a:t>
            </a:r>
            <a:endParaRPr lang="en-US" sz="1200" dirty="0" smtClean="0">
              <a:cs typeface="Arial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200" dirty="0" smtClean="0"/>
              <a:t>Igor Tsentalovich			NIH active grant: HL87550; past: HL83545; </a:t>
            </a:r>
          </a:p>
          <a:p>
            <a:pPr eaLnBrk="1" hangingPunct="1">
              <a:buNone/>
            </a:pPr>
            <a:r>
              <a:rPr lang="en-US" sz="1200" dirty="0" smtClean="0"/>
              <a:t>Dave Watt, </a:t>
            </a:r>
            <a:r>
              <a:rPr lang="en-US" sz="1200" dirty="0"/>
              <a:t>PhD			DOE grant for polarized </a:t>
            </a:r>
            <a:r>
              <a:rPr lang="en-US" sz="1200" dirty="0" smtClean="0"/>
              <a:t>3He: SC0006534</a:t>
            </a:r>
            <a:endParaRPr lang="en-US" sz="1200" dirty="0"/>
          </a:p>
          <a:p>
            <a:pPr eaLnBrk="1" hangingPunct="1">
              <a:buFont typeface="Arial" charset="0"/>
              <a:buNone/>
            </a:pPr>
            <a:r>
              <a:rPr lang="en-US" sz="1200" dirty="0" smtClean="0"/>
              <a:t>			</a:t>
            </a:r>
          </a:p>
          <a:p>
            <a:pPr eaLnBrk="1" hangingPunct="1">
              <a:buFont typeface="Arial" charset="0"/>
              <a:buNone/>
            </a:pPr>
            <a:endParaRPr lang="en-US" sz="1200" dirty="0" smtClean="0"/>
          </a:p>
          <a:p>
            <a:pPr eaLnBrk="1" hangingPunct="1">
              <a:buFont typeface="Arial" charset="0"/>
              <a:buNone/>
            </a:pPr>
            <a:endParaRPr lang="en-US" sz="1200" dirty="0" smtClean="0"/>
          </a:p>
          <a:p>
            <a:pPr eaLnBrk="1" hangingPunct="1">
              <a:buFont typeface="Arial" charset="0"/>
              <a:buNone/>
            </a:pPr>
            <a:endParaRPr lang="en-US" sz="1200" dirty="0" smtClean="0"/>
          </a:p>
          <a:p>
            <a:pPr eaLnBrk="1" hangingPunct="1">
              <a:buFont typeface="Arial" charset="0"/>
              <a:buNone/>
            </a:pPr>
            <a:endParaRPr lang="en-US" sz="1200" dirty="0" smtClean="0"/>
          </a:p>
        </p:txBody>
      </p:sp>
      <p:sp>
        <p:nvSpPr>
          <p:cNvPr id="17" name="Content Placeholder 21"/>
          <p:cNvSpPr txBox="1">
            <a:spLocks/>
          </p:cNvSpPr>
          <p:nvPr/>
        </p:nvSpPr>
        <p:spPr bwMode="auto">
          <a:xfrm>
            <a:off x="4343400" y="838200"/>
            <a:ext cx="1981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1900" dirty="0">
              <a:solidFill>
                <a:srgbClr val="141B50"/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200" dirty="0" err="1">
                <a:latin typeface="+mn-lt"/>
                <a:cs typeface="+mn-cs"/>
              </a:rPr>
              <a:t>Univ</a:t>
            </a:r>
            <a:r>
              <a:rPr lang="en-US" sz="1200" dirty="0">
                <a:latin typeface="+mn-lt"/>
                <a:cs typeface="+mn-cs"/>
              </a:rPr>
              <a:t> Virginia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en-US" sz="12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200" dirty="0">
                <a:latin typeface="+mn-lt"/>
                <a:cs typeface="+mn-cs"/>
              </a:rPr>
              <a:t>Talissa Altes, MD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200" dirty="0">
                <a:latin typeface="+mn-lt"/>
                <a:cs typeface="+mn-cs"/>
              </a:rPr>
              <a:t>Kai Ruppert, PhD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200" dirty="0">
                <a:latin typeface="+mn-lt"/>
                <a:cs typeface="+mn-cs"/>
              </a:rPr>
              <a:t>Jaime Mata, PhD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200" dirty="0">
                <a:latin typeface="+mn-lt"/>
                <a:cs typeface="+mn-cs"/>
              </a:rPr>
              <a:t>Wilson Miller, PhD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200" dirty="0">
                <a:latin typeface="+mn-lt"/>
                <a:cs typeface="+mn-cs"/>
              </a:rPr>
              <a:t>Chengbo Wang, PhD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200" dirty="0">
                <a:latin typeface="+mn-lt"/>
                <a:cs typeface="+mn-cs"/>
              </a:rPr>
              <a:t>John P Mugler, III PhD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en-US" sz="1200" dirty="0">
              <a:latin typeface="+mn-lt"/>
              <a:cs typeface="+mn-cs"/>
            </a:endParaRPr>
          </a:p>
        </p:txBody>
      </p:sp>
      <p:pic>
        <p:nvPicPr>
          <p:cNvPr id="59404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24338"/>
            <a:ext cx="4876800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21"/>
          <p:cNvSpPr txBox="1">
            <a:spLocks/>
          </p:cNvSpPr>
          <p:nvPr/>
        </p:nvSpPr>
        <p:spPr bwMode="auto">
          <a:xfrm>
            <a:off x="1912938" y="6172200"/>
            <a:ext cx="61642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900" dirty="0">
                <a:solidFill>
                  <a:srgbClr val="141B50"/>
                </a:solidFill>
                <a:latin typeface="+mn-lt"/>
                <a:cs typeface="+mn-cs"/>
              </a:rPr>
              <a:t>Visit http://www.xemed.com</a:t>
            </a:r>
          </a:p>
        </p:txBody>
      </p:sp>
      <p:sp>
        <p:nvSpPr>
          <p:cNvPr id="21" name="Content Placeholder 21"/>
          <p:cNvSpPr txBox="1">
            <a:spLocks/>
          </p:cNvSpPr>
          <p:nvPr/>
        </p:nvSpPr>
        <p:spPr bwMode="auto">
          <a:xfrm>
            <a:off x="2133600" y="838200"/>
            <a:ext cx="2133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1900" dirty="0">
              <a:solidFill>
                <a:srgbClr val="141B50"/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200" dirty="0" err="1">
                <a:latin typeface="+mn-lt"/>
                <a:cs typeface="+mn-cs"/>
              </a:rPr>
              <a:t>Univ</a:t>
            </a:r>
            <a:r>
              <a:rPr lang="en-US" sz="1200" dirty="0">
                <a:latin typeface="+mn-lt"/>
                <a:cs typeface="+mn-cs"/>
              </a:rPr>
              <a:t> New Hampshire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en-US" sz="12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200" dirty="0">
                <a:latin typeface="+mj-lt"/>
              </a:rPr>
              <a:t>Bill Hersman, PhD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200" dirty="0">
                <a:latin typeface="+mn-lt"/>
                <a:cs typeface="Arial" pitchFamily="34" charset="0"/>
              </a:rPr>
              <a:t>Steven </a:t>
            </a:r>
            <a:r>
              <a:rPr lang="en-US" sz="1200" dirty="0" smtClean="0">
                <a:latin typeface="+mn-lt"/>
                <a:cs typeface="Arial" pitchFamily="34" charset="0"/>
              </a:rPr>
              <a:t>Anderson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200" dirty="0" smtClean="0">
                <a:latin typeface="+mn-lt"/>
                <a:cs typeface="Arial" pitchFamily="34" charset="0"/>
              </a:rPr>
              <a:t>Joe </a:t>
            </a:r>
            <a:r>
              <a:rPr lang="en-US" sz="1200" dirty="0">
                <a:latin typeface="+mn-lt"/>
                <a:cs typeface="Arial" pitchFamily="34" charset="0"/>
              </a:rPr>
              <a:t>Jarvis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200" dirty="0" smtClean="0">
                <a:latin typeface="+mn-lt"/>
                <a:cs typeface="Arial" pitchFamily="34" charset="0"/>
              </a:rPr>
              <a:t>Minh </a:t>
            </a:r>
            <a:r>
              <a:rPr lang="en-US" sz="1200" dirty="0">
                <a:latin typeface="+mn-lt"/>
                <a:cs typeface="Arial" pitchFamily="34" charset="0"/>
              </a:rPr>
              <a:t>Ly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200" dirty="0" smtClean="0">
                <a:latin typeface="+mn-lt"/>
                <a:cs typeface="Arial" pitchFamily="34" charset="0"/>
              </a:rPr>
              <a:t>Jared </a:t>
            </a:r>
            <a:r>
              <a:rPr lang="en-US" sz="1200" dirty="0">
                <a:latin typeface="+mn-lt"/>
                <a:cs typeface="Arial" pitchFamily="34" charset="0"/>
              </a:rPr>
              <a:t>Van Cor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200" dirty="0">
                <a:latin typeface="+mn-lt"/>
                <a:cs typeface="Arial" pitchFamily="34" charset="0"/>
              </a:rPr>
              <a:t>Jonathan Wurtz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en-US" sz="1200" dirty="0">
              <a:latin typeface="+mj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en-US" sz="1200" dirty="0">
              <a:latin typeface="+mj-lt"/>
              <a:cs typeface="+mn-cs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0" y="6581775"/>
            <a:ext cx="6553200" cy="27622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 dirty="0" err="1">
                <a:solidFill>
                  <a:schemeClr val="bg1"/>
                </a:solidFill>
                <a:latin typeface="Calibri" pitchFamily="34" charset="0"/>
              </a:rPr>
              <a:t>Univ</a:t>
            </a: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 of New Hampshire/Xemed	Bill Hersman		 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13 Sept, 2013</a:t>
            </a: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advTm="35322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055B-E543-4666-B0C4-EBD67A2F17E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60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41B5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179" name="Title 3"/>
          <p:cNvSpPr>
            <a:spLocks noGrp="1"/>
          </p:cNvSpPr>
          <p:nvPr>
            <p:ph type="title"/>
          </p:nvPr>
        </p:nvSpPr>
        <p:spPr>
          <a:xfrm>
            <a:off x="76200" y="76200"/>
            <a:ext cx="7467600" cy="609600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solidFill>
                  <a:schemeClr val="bg1"/>
                </a:solidFill>
              </a:rPr>
              <a:t>	</a:t>
            </a:r>
            <a:r>
              <a:rPr lang="en-US" sz="3200" b="1" smtClean="0">
                <a:solidFill>
                  <a:schemeClr val="bg1"/>
                </a:solidFill>
              </a:rPr>
              <a:t>Glass cell encased in pressure vessel</a:t>
            </a:r>
          </a:p>
        </p:txBody>
      </p:sp>
      <p:pic>
        <p:nvPicPr>
          <p:cNvPr id="50180" name="Picture 9" descr="unhlogowhit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0" b="9091"/>
          <a:stretch>
            <a:fillRect/>
          </a:stretch>
        </p:blipFill>
        <p:spPr bwMode="auto">
          <a:xfrm>
            <a:off x="0" y="-1588"/>
            <a:ext cx="7461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2733C7-14C5-4EC1-94FC-BB1A3D52BB10}" type="slidenum">
              <a:rPr lang="en-US"/>
              <a:pPr>
                <a:defRPr/>
              </a:pPr>
              <a:t>28</a:t>
            </a:fld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43800" y="76200"/>
            <a:ext cx="1600200" cy="64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246563" y="1292225"/>
            <a:ext cx="4592637" cy="200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/>
              <a:t>8</a:t>
            </a:r>
            <a:r>
              <a:rPr lang="en-US" dirty="0" smtClean="0"/>
              <a:t>.5 liter glass cell</a:t>
            </a:r>
          </a:p>
          <a:p>
            <a:pPr marL="285750" indent="-285750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 smtClean="0"/>
              <a:t>Two thermal zones</a:t>
            </a:r>
          </a:p>
          <a:p>
            <a:pPr marL="285750" indent="-285750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 smtClean="0"/>
              <a:t>Hot section below</a:t>
            </a:r>
          </a:p>
          <a:p>
            <a:pPr marL="285750" indent="-285750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 smtClean="0"/>
              <a:t>Cool section above</a:t>
            </a:r>
          </a:p>
          <a:p>
            <a:pPr marL="285750" indent="-285750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 smtClean="0"/>
              <a:t>Laser enters from above</a:t>
            </a:r>
          </a:p>
          <a:p>
            <a:pPr marL="285750" indent="-285750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 err="1" smtClean="0"/>
              <a:t>Rb</a:t>
            </a:r>
            <a:r>
              <a:rPr lang="en-US" dirty="0" smtClean="0"/>
              <a:t> density depleted in upper region</a:t>
            </a:r>
            <a:endParaRPr lang="en-US" dirty="0"/>
          </a:p>
        </p:txBody>
      </p:sp>
      <p:sp>
        <p:nvSpPr>
          <p:cNvPr id="50184" name="TextBox 16"/>
          <p:cNvSpPr txBox="1">
            <a:spLocks noChangeArrowheads="1"/>
          </p:cNvSpPr>
          <p:nvPr/>
        </p:nvSpPr>
        <p:spPr bwMode="auto">
          <a:xfrm>
            <a:off x="428625" y="860425"/>
            <a:ext cx="1766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Installation with </a:t>
            </a:r>
          </a:p>
          <a:p>
            <a:pPr eaLnBrk="1" hangingPunct="1"/>
            <a:r>
              <a:rPr lang="en-US" sz="1400">
                <a:solidFill>
                  <a:schemeClr val="bg1"/>
                </a:solidFill>
              </a:rPr>
              <a:t>Conductive  Grease</a:t>
            </a:r>
          </a:p>
        </p:txBody>
      </p:sp>
      <p:sp>
        <p:nvSpPr>
          <p:cNvPr id="50185" name="Rectangle 18"/>
          <p:cNvSpPr>
            <a:spLocks noChangeArrowheads="1"/>
          </p:cNvSpPr>
          <p:nvPr/>
        </p:nvSpPr>
        <p:spPr bwMode="auto">
          <a:xfrm>
            <a:off x="1676400" y="5818188"/>
            <a:ext cx="2570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Cartridge insulated and</a:t>
            </a:r>
          </a:p>
          <a:p>
            <a:r>
              <a:rPr lang="en-US">
                <a:solidFill>
                  <a:schemeClr val="bg1"/>
                </a:solidFill>
              </a:rPr>
              <a:t> ready for installation</a:t>
            </a:r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1128713" y="3741737"/>
            <a:ext cx="914400" cy="1587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53200" y="6581775"/>
            <a:ext cx="2590800" cy="276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2060"/>
                </a:solidFill>
              </a:rPr>
              <a:t>	Polarized 3He</a:t>
            </a:r>
          </a:p>
        </p:txBody>
      </p:sp>
      <p:pic>
        <p:nvPicPr>
          <p:cNvPr id="50190" name="Picture 11" descr="Description: Description: G:\Zeppelin Pictures\2012-02-23 13.28.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" t="13484" r="17828" b="34618"/>
          <a:stretch>
            <a:fillRect/>
          </a:stretch>
        </p:blipFill>
        <p:spPr bwMode="auto">
          <a:xfrm>
            <a:off x="377825" y="1303338"/>
            <a:ext cx="3445741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1" name="Picture 12" descr="Description: Description: G:\Zeppelin Pictures\2012-02-23 13.48.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0" r="-78" b="21332"/>
          <a:stretch>
            <a:fillRect/>
          </a:stretch>
        </p:blipFill>
        <p:spPr bwMode="auto">
          <a:xfrm>
            <a:off x="373063" y="4216892"/>
            <a:ext cx="5418137" cy="190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2" name="Picture 14" descr="Description: Description: G:\Zeppelin Pictures\2012-03-08 12.42.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16892"/>
            <a:ext cx="2590800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Brace 1"/>
          <p:cNvSpPr/>
          <p:nvPr/>
        </p:nvSpPr>
        <p:spPr>
          <a:xfrm rot="16200000">
            <a:off x="4309272" y="3592511"/>
            <a:ext cx="296862" cy="838201"/>
          </a:xfrm>
          <a:prstGeom prst="rightBrac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 rot="16200000">
            <a:off x="2021683" y="2219323"/>
            <a:ext cx="296862" cy="3584576"/>
          </a:xfrm>
          <a:prstGeom prst="rightBrac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62402" y="3581400"/>
            <a:ext cx="1676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Cooler section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7975" y="3611174"/>
            <a:ext cx="1676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Hot section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0" y="6581775"/>
            <a:ext cx="6553200" cy="27622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 dirty="0" err="1">
                <a:solidFill>
                  <a:schemeClr val="bg1"/>
                </a:solidFill>
                <a:latin typeface="Calibri" pitchFamily="34" charset="0"/>
              </a:rPr>
              <a:t>Univ</a:t>
            </a: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 of New Hampshire/Xemed	Bill Hersman		 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13 Sept, 2013</a:t>
            </a: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advTm="35322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41B5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203" name="Title 3"/>
          <p:cNvSpPr>
            <a:spLocks noGrp="1"/>
          </p:cNvSpPr>
          <p:nvPr>
            <p:ph type="title"/>
          </p:nvPr>
        </p:nvSpPr>
        <p:spPr>
          <a:xfrm>
            <a:off x="76200" y="76200"/>
            <a:ext cx="7467600" cy="609600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solidFill>
                  <a:schemeClr val="bg1"/>
                </a:solidFill>
              </a:rPr>
              <a:t>	Gas circulation</a:t>
            </a:r>
          </a:p>
        </p:txBody>
      </p:sp>
      <p:pic>
        <p:nvPicPr>
          <p:cNvPr id="51204" name="Picture 9" descr="unhlogowhit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0" b="9091"/>
          <a:stretch>
            <a:fillRect/>
          </a:stretch>
        </p:blipFill>
        <p:spPr bwMode="auto">
          <a:xfrm>
            <a:off x="0" y="-1588"/>
            <a:ext cx="7461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9DE38-5F62-4683-AC42-EA8FC83AF880}" type="slidenum">
              <a:rPr lang="en-US"/>
              <a:pPr>
                <a:defRPr/>
              </a:pPr>
              <a:t>29</a:t>
            </a:fld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43800" y="76200"/>
            <a:ext cx="1600200" cy="64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Content Placeholder 21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2971800"/>
          </a:xfrm>
        </p:spPr>
        <p:txBody>
          <a:bodyPr/>
          <a:lstStyle/>
          <a:p>
            <a:pPr marL="182563" indent="-182563">
              <a:buFont typeface="Wingdings" pitchFamily="2" charset="2"/>
              <a:buChar char="§"/>
              <a:defRPr/>
            </a:pPr>
            <a:r>
              <a:rPr lang="en-US" sz="2000" dirty="0" smtClean="0"/>
              <a:t>In vertical orientation, buoyancy causes alkali to accumulate at the top of the cell, leading to an unstable thermal runaway.</a:t>
            </a:r>
          </a:p>
          <a:p>
            <a:pPr marL="182563" indent="-182563">
              <a:buFont typeface="Wingdings" pitchFamily="2" charset="2"/>
              <a:buChar char="§"/>
              <a:defRPr/>
            </a:pPr>
            <a:r>
              <a:rPr lang="en-US" sz="2000" dirty="0" smtClean="0"/>
              <a:t>Tilting the cell creates </a:t>
            </a:r>
            <a:r>
              <a:rPr lang="en-US" sz="2000" i="1" dirty="0" smtClean="0"/>
              <a:t>steady</a:t>
            </a:r>
            <a:r>
              <a:rPr lang="en-US" sz="2000" dirty="0" smtClean="0"/>
              <a:t> asymmetric temperature, velocity, and alkali distributions.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marL="182563" indent="-182563">
              <a:buFont typeface="Wingdings" pitchFamily="2" charset="2"/>
              <a:buChar char="§"/>
              <a:defRPr/>
            </a:pPr>
            <a:r>
              <a:rPr lang="en-US" sz="2000" dirty="0" smtClean="0"/>
              <a:t>Shear layer promotes heat and mass transfer between upward and downward streams.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182563" indent="-182563">
              <a:buFont typeface="Wingdings" pitchFamily="2" charset="2"/>
              <a:buChar char="§"/>
              <a:defRPr/>
            </a:pPr>
            <a:r>
              <a:rPr lang="en-US" sz="2000" dirty="0" smtClean="0"/>
              <a:t>Circulating flow creates an alkali-depleted region near the top window. </a:t>
            </a:r>
          </a:p>
          <a:p>
            <a:pPr marL="182563" indent="-182563">
              <a:buFont typeface="Wingdings" pitchFamily="2" charset="2"/>
              <a:buChar char="§"/>
              <a:defRPr/>
            </a:pPr>
            <a:r>
              <a:rPr lang="en-US" sz="2000" dirty="0" smtClean="0"/>
              <a:t>FLUENT simulation of cell tilted at 45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  (1200 W, 5.8 </a:t>
            </a:r>
            <a:r>
              <a:rPr lang="en-US" sz="2000" dirty="0" err="1" smtClean="0"/>
              <a:t>amagat</a:t>
            </a:r>
            <a:r>
              <a:rPr lang="en-US" sz="2000" dirty="0" smtClean="0"/>
              <a:t>) velocity ~.45 m/s</a:t>
            </a:r>
          </a:p>
          <a:p>
            <a:pPr eaLnBrk="1" hangingPunct="1">
              <a:defRPr/>
            </a:pPr>
            <a:endParaRPr lang="en-US" sz="1900" dirty="0" smtClean="0">
              <a:solidFill>
                <a:srgbClr val="141B50"/>
              </a:solidFill>
            </a:endParaRPr>
          </a:p>
          <a:p>
            <a:pPr eaLnBrk="1" hangingPunct="1">
              <a:defRPr/>
            </a:pPr>
            <a:endParaRPr lang="en-US" dirty="0" smtClean="0"/>
          </a:p>
        </p:txBody>
      </p:sp>
      <p:grpSp>
        <p:nvGrpSpPr>
          <p:cNvPr id="51209" name="Group 10"/>
          <p:cNvGrpSpPr>
            <a:grpSpLocks/>
          </p:cNvGrpSpPr>
          <p:nvPr/>
        </p:nvGrpSpPr>
        <p:grpSpPr bwMode="auto">
          <a:xfrm>
            <a:off x="304800" y="4176152"/>
            <a:ext cx="3043238" cy="2366963"/>
            <a:chOff x="304800" y="4248150"/>
            <a:chExt cx="3043238" cy="2366963"/>
          </a:xfrm>
        </p:grpSpPr>
        <p:pic>
          <p:nvPicPr>
            <p:cNvPr id="51217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248150"/>
              <a:ext cx="3043238" cy="2366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8" name="TextBox 49"/>
            <p:cNvSpPr txBox="1">
              <a:spLocks noChangeArrowheads="1"/>
            </p:cNvSpPr>
            <p:nvPr/>
          </p:nvSpPr>
          <p:spPr bwMode="auto">
            <a:xfrm>
              <a:off x="1552575" y="5648325"/>
              <a:ext cx="124936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chemeClr val="bg1"/>
                  </a:solidFill>
                </a:rPr>
                <a:t>Velocity Field</a:t>
              </a:r>
            </a:p>
            <a:p>
              <a:pPr eaLnBrk="1" hangingPunct="1"/>
              <a:r>
                <a:rPr lang="en-US" sz="1200">
                  <a:solidFill>
                    <a:schemeClr val="bg1"/>
                  </a:solidFill>
                </a:rPr>
                <a:t>near top window</a:t>
              </a:r>
            </a:p>
          </p:txBody>
        </p:sp>
      </p:grpSp>
      <p:grpSp>
        <p:nvGrpSpPr>
          <p:cNvPr id="51210" name="Group 11"/>
          <p:cNvGrpSpPr>
            <a:grpSpLocks/>
          </p:cNvGrpSpPr>
          <p:nvPr/>
        </p:nvGrpSpPr>
        <p:grpSpPr bwMode="auto">
          <a:xfrm>
            <a:off x="2971800" y="4176152"/>
            <a:ext cx="3043238" cy="2366963"/>
            <a:chOff x="2971800" y="4248150"/>
            <a:chExt cx="3043238" cy="2366963"/>
          </a:xfrm>
        </p:grpSpPr>
        <p:pic>
          <p:nvPicPr>
            <p:cNvPr id="51215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4248150"/>
              <a:ext cx="3043238" cy="2366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6" name="TextBox 50"/>
            <p:cNvSpPr txBox="1">
              <a:spLocks noChangeArrowheads="1"/>
            </p:cNvSpPr>
            <p:nvPr/>
          </p:nvSpPr>
          <p:spPr bwMode="auto">
            <a:xfrm>
              <a:off x="4400550" y="5553075"/>
              <a:ext cx="1219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chemeClr val="bg1"/>
                  </a:solidFill>
                </a:rPr>
                <a:t>Temperature </a:t>
              </a:r>
            </a:p>
            <a:p>
              <a:pPr eaLnBrk="1" hangingPunct="1"/>
              <a:r>
                <a:rPr lang="en-US" sz="1200">
                  <a:solidFill>
                    <a:schemeClr val="bg1"/>
                  </a:solidFill>
                </a:rPr>
                <a:t>Distribution</a:t>
              </a:r>
            </a:p>
          </p:txBody>
        </p:sp>
      </p:grpSp>
      <p:grpSp>
        <p:nvGrpSpPr>
          <p:cNvPr id="51211" name="Group 12"/>
          <p:cNvGrpSpPr>
            <a:grpSpLocks/>
          </p:cNvGrpSpPr>
          <p:nvPr/>
        </p:nvGrpSpPr>
        <p:grpSpPr bwMode="auto">
          <a:xfrm>
            <a:off x="5867400" y="4176152"/>
            <a:ext cx="3043238" cy="2366963"/>
            <a:chOff x="5867400" y="4248150"/>
            <a:chExt cx="3043238" cy="2366963"/>
          </a:xfrm>
        </p:grpSpPr>
        <p:pic>
          <p:nvPicPr>
            <p:cNvPr id="51213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4248150"/>
              <a:ext cx="3043238" cy="2366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4" name="TextBox 52"/>
            <p:cNvSpPr txBox="1">
              <a:spLocks noChangeArrowheads="1"/>
            </p:cNvSpPr>
            <p:nvPr/>
          </p:nvSpPr>
          <p:spPr bwMode="auto">
            <a:xfrm>
              <a:off x="7543800" y="5543550"/>
              <a:ext cx="1219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chemeClr val="bg1"/>
                  </a:solidFill>
                </a:rPr>
                <a:t>Potassium Vapor</a:t>
              </a:r>
            </a:p>
            <a:p>
              <a:pPr eaLnBrk="1" hangingPunct="1"/>
              <a:r>
                <a:rPr lang="en-US" sz="1200">
                  <a:solidFill>
                    <a:schemeClr val="bg1"/>
                  </a:solidFill>
                </a:rPr>
                <a:t>Distribution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553200" y="6581775"/>
            <a:ext cx="2590800" cy="276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2060"/>
                </a:solidFill>
              </a:rPr>
              <a:t>	Polarized 3He</a:t>
            </a: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0" y="6581775"/>
            <a:ext cx="6553200" cy="27622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 dirty="0" err="1">
                <a:solidFill>
                  <a:schemeClr val="bg1"/>
                </a:solidFill>
                <a:latin typeface="Calibri" pitchFamily="34" charset="0"/>
              </a:rPr>
              <a:t>Univ</a:t>
            </a: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 of New Hampshire/Xemed	Bill Hersman		 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13 Sept, 2013</a:t>
            </a: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advTm="35322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1"/>
          <p:cNvGrpSpPr>
            <a:grpSpLocks/>
          </p:cNvGrpSpPr>
          <p:nvPr/>
        </p:nvGrpSpPr>
        <p:grpSpPr bwMode="auto">
          <a:xfrm>
            <a:off x="917575" y="4038600"/>
            <a:ext cx="434975" cy="117475"/>
            <a:chOff x="1101494" y="4106234"/>
            <a:chExt cx="747018" cy="228391"/>
          </a:xfrm>
        </p:grpSpPr>
        <p:sp>
          <p:nvSpPr>
            <p:cNvPr id="5" name="Isosceles Triangle 4"/>
            <p:cNvSpPr/>
            <p:nvPr/>
          </p:nvSpPr>
          <p:spPr>
            <a:xfrm rot="16200000">
              <a:off x="1133697" y="4074032"/>
              <a:ext cx="219133" cy="283540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387761" y="4115494"/>
              <a:ext cx="460751" cy="21913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555" name="Group 37"/>
          <p:cNvGrpSpPr>
            <a:grpSpLocks/>
          </p:cNvGrpSpPr>
          <p:nvPr/>
        </p:nvGrpSpPr>
        <p:grpSpPr bwMode="auto">
          <a:xfrm>
            <a:off x="917575" y="3706813"/>
            <a:ext cx="434975" cy="119062"/>
            <a:chOff x="1101494" y="4106234"/>
            <a:chExt cx="747018" cy="228391"/>
          </a:xfrm>
        </p:grpSpPr>
        <p:sp>
          <p:nvSpPr>
            <p:cNvPr id="41" name="Isosceles Triangle 40"/>
            <p:cNvSpPr/>
            <p:nvPr/>
          </p:nvSpPr>
          <p:spPr>
            <a:xfrm rot="16200000">
              <a:off x="1133636" y="4074092"/>
              <a:ext cx="219256" cy="283540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387761" y="4115369"/>
              <a:ext cx="460751" cy="21925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556" name="Group 43"/>
          <p:cNvGrpSpPr>
            <a:grpSpLocks/>
          </p:cNvGrpSpPr>
          <p:nvPr/>
        </p:nvGrpSpPr>
        <p:grpSpPr bwMode="auto">
          <a:xfrm>
            <a:off x="917575" y="3375025"/>
            <a:ext cx="434975" cy="119063"/>
            <a:chOff x="1101494" y="4106234"/>
            <a:chExt cx="747018" cy="228391"/>
          </a:xfrm>
        </p:grpSpPr>
        <p:sp>
          <p:nvSpPr>
            <p:cNvPr id="45" name="Isosceles Triangle 44"/>
            <p:cNvSpPr/>
            <p:nvPr/>
          </p:nvSpPr>
          <p:spPr>
            <a:xfrm rot="16200000">
              <a:off x="1133637" y="4074091"/>
              <a:ext cx="219254" cy="283540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87761" y="4115371"/>
              <a:ext cx="460751" cy="21925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6054725" y="2930525"/>
            <a:ext cx="1439863" cy="2301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054725" y="3519488"/>
            <a:ext cx="1878013" cy="2301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054725" y="4106863"/>
            <a:ext cx="2376488" cy="2301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41B5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561" name="Title 3"/>
          <p:cNvSpPr>
            <a:spLocks noGrp="1"/>
          </p:cNvSpPr>
          <p:nvPr>
            <p:ph type="title"/>
          </p:nvPr>
        </p:nvSpPr>
        <p:spPr>
          <a:xfrm>
            <a:off x="76200" y="76200"/>
            <a:ext cx="7467600" cy="609600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solidFill>
                  <a:schemeClr val="bg1"/>
                </a:solidFill>
              </a:rPr>
              <a:t>	Challenge: narrowing a stack</a:t>
            </a:r>
          </a:p>
        </p:txBody>
      </p:sp>
      <p:sp>
        <p:nvSpPr>
          <p:cNvPr id="23562" name="Content Placeholder 4"/>
          <p:cNvSpPr>
            <a:spLocks noGrp="1"/>
          </p:cNvSpPr>
          <p:nvPr>
            <p:ph idx="1"/>
          </p:nvPr>
        </p:nvSpPr>
        <p:spPr>
          <a:xfrm>
            <a:off x="373063" y="1114425"/>
            <a:ext cx="8501062" cy="5080000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buFont typeface="Wingdings" pitchFamily="2" charset="2"/>
              <a:buChar char="§"/>
            </a:pPr>
            <a:r>
              <a:rPr lang="en-US" sz="2000" dirty="0" smtClean="0"/>
              <a:t>Diode bar has ~25 emitters; stack of diode bars has ~300 emitters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 dirty="0" smtClean="0"/>
              <a:t>Fast axis is parallel-to-parallel from FAC to grating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 dirty="0" smtClean="0"/>
              <a:t>Slow axis is point-to-point from facet to grating</a:t>
            </a:r>
          </a:p>
          <a:p>
            <a:pPr lvl="1" eaLnBrk="1" hangingPunct="1">
              <a:buFont typeface="Wingdings" pitchFamily="2" charset="2"/>
              <a:buChar char="§"/>
            </a:pPr>
            <a:endParaRPr lang="en-US" sz="2000" dirty="0" smtClean="0"/>
          </a:p>
          <a:p>
            <a:pPr lvl="1" eaLnBrk="1" hangingPunct="1">
              <a:buFont typeface="Wingdings" pitchFamily="2" charset="2"/>
              <a:buChar char="§"/>
            </a:pPr>
            <a:endParaRPr lang="en-US" sz="2000" dirty="0" smtClean="0"/>
          </a:p>
          <a:p>
            <a:pPr lvl="1" eaLnBrk="1" hangingPunct="1">
              <a:buFont typeface="Wingdings" pitchFamily="2" charset="2"/>
              <a:buChar char="§"/>
            </a:pPr>
            <a:endParaRPr lang="en-US" sz="2000" dirty="0" smtClean="0"/>
          </a:p>
          <a:p>
            <a:pPr lvl="1" eaLnBrk="1" hangingPunct="1">
              <a:buFont typeface="Wingdings" pitchFamily="2" charset="2"/>
              <a:buChar char="§"/>
            </a:pPr>
            <a:endParaRPr lang="en-US" sz="2000" dirty="0" smtClean="0"/>
          </a:p>
          <a:p>
            <a:pPr lvl="1" eaLnBrk="1" hangingPunct="1">
              <a:buFont typeface="Wingdings" pitchFamily="2" charset="2"/>
              <a:buChar char="§"/>
            </a:pPr>
            <a:endParaRPr lang="en-US" sz="2000" dirty="0" smtClean="0"/>
          </a:p>
          <a:p>
            <a:pPr lvl="1" eaLnBrk="1" hangingPunct="1">
              <a:buFont typeface="Wingdings" pitchFamily="2" charset="2"/>
              <a:buChar char="§"/>
            </a:pPr>
            <a:endParaRPr lang="en-US" sz="2000" dirty="0" smtClean="0"/>
          </a:p>
          <a:p>
            <a:pPr lvl="1" eaLnBrk="1" hangingPunct="1">
              <a:buFont typeface="Wingdings" pitchFamily="2" charset="2"/>
              <a:buChar char="§"/>
            </a:pPr>
            <a:endParaRPr lang="en-US" sz="2000" dirty="0" smtClean="0"/>
          </a:p>
          <a:p>
            <a:pPr lvl="1" eaLnBrk="1" hangingPunct="1">
              <a:buFont typeface="Wingdings" pitchFamily="2" charset="2"/>
              <a:buChar char="§"/>
            </a:pPr>
            <a:endParaRPr lang="en-US" sz="2000" dirty="0" smtClean="0"/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 dirty="0" smtClean="0"/>
              <a:t>Multiple beams from diode array bars side-by side cannot all focus on a grating at the Littrow angle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 dirty="0" smtClean="0"/>
              <a:t>Only the central bar will be properly focused on the grating</a:t>
            </a:r>
          </a:p>
        </p:txBody>
      </p:sp>
      <p:pic>
        <p:nvPicPr>
          <p:cNvPr id="23563" name="Picture 9" descr="unhlogowhit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0" b="9091"/>
          <a:stretch>
            <a:fillRect/>
          </a:stretch>
        </p:blipFill>
        <p:spPr bwMode="auto">
          <a:xfrm>
            <a:off x="0" y="-1588"/>
            <a:ext cx="7461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43800" y="76200"/>
            <a:ext cx="1600200" cy="64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2919413"/>
            <a:ext cx="3513137" cy="203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6" r="79938" b="39478"/>
          <a:stretch>
            <a:fillRect/>
          </a:stretch>
        </p:blipFill>
        <p:spPr bwMode="auto">
          <a:xfrm>
            <a:off x="1863725" y="3535363"/>
            <a:ext cx="70485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2600" y="3344863"/>
            <a:ext cx="457200" cy="1587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2600" y="3684588"/>
            <a:ext cx="457200" cy="1587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16200000">
            <a:off x="1116013" y="3251200"/>
            <a:ext cx="92075" cy="371475"/>
          </a:xfrm>
          <a:prstGeom prst="triangl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 rot="16200000">
            <a:off x="1116013" y="3578225"/>
            <a:ext cx="92075" cy="371475"/>
          </a:xfrm>
          <a:prstGeom prst="triangl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68388" y="3367088"/>
            <a:ext cx="46037" cy="120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68388" y="3703638"/>
            <a:ext cx="46037" cy="120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82600" y="4013200"/>
            <a:ext cx="457200" cy="1603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116013" y="3905250"/>
            <a:ext cx="92075" cy="371475"/>
          </a:xfrm>
          <a:prstGeom prst="triangl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068388" y="4040188"/>
            <a:ext cx="46037" cy="120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 rot="5400000">
            <a:off x="6767512" y="2206626"/>
            <a:ext cx="250825" cy="1676400"/>
          </a:xfrm>
          <a:prstGeom prst="triangl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 rot="5400000">
            <a:off x="6769100" y="2795588"/>
            <a:ext cx="247650" cy="1676400"/>
          </a:xfrm>
          <a:prstGeom prst="triangl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 rot="5400000">
            <a:off x="6768306" y="3383757"/>
            <a:ext cx="249237" cy="1676400"/>
          </a:xfrm>
          <a:prstGeom prst="triangl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Isosceles Triangle 41"/>
          <p:cNvSpPr/>
          <p:nvPr/>
        </p:nvSpPr>
        <p:spPr>
          <a:xfrm rot="16200000">
            <a:off x="7965281" y="3925094"/>
            <a:ext cx="125413" cy="593725"/>
          </a:xfrm>
          <a:prstGeom prst="triangl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8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6" r="79938" b="70483"/>
          <a:stretch>
            <a:fillRect/>
          </a:stretch>
        </p:blipFill>
        <p:spPr bwMode="auto">
          <a:xfrm>
            <a:off x="2303463" y="3151188"/>
            <a:ext cx="7048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77050" y="6270625"/>
            <a:ext cx="2133600" cy="365125"/>
          </a:xfrm>
        </p:spPr>
        <p:txBody>
          <a:bodyPr/>
          <a:lstStyle/>
          <a:p>
            <a:pPr>
              <a:defRPr/>
            </a:pPr>
            <a:fld id="{799C39DD-8761-48C4-B4F8-30BEEEA18D28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3584" name="TextBox 2"/>
          <p:cNvSpPr txBox="1">
            <a:spLocks noChangeArrowheads="1"/>
          </p:cNvSpPr>
          <p:nvPr/>
        </p:nvSpPr>
        <p:spPr bwMode="auto">
          <a:xfrm>
            <a:off x="6319838" y="4559300"/>
            <a:ext cx="18430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100"/>
              <a:t>Note: fast axis in green, slow axis in red</a:t>
            </a:r>
          </a:p>
        </p:txBody>
      </p:sp>
      <p:sp>
        <p:nvSpPr>
          <p:cNvPr id="7" name="Oval 6"/>
          <p:cNvSpPr/>
          <p:nvPr/>
        </p:nvSpPr>
        <p:spPr>
          <a:xfrm>
            <a:off x="5978525" y="2817813"/>
            <a:ext cx="152400" cy="1741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rot="2762106">
            <a:off x="6445251" y="3581400"/>
            <a:ext cx="2590800" cy="1301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6762750" y="2759075"/>
            <a:ext cx="1752600" cy="1800225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347788" y="3046413"/>
            <a:ext cx="209550" cy="1389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 rot="18963576">
            <a:off x="7797800" y="1816100"/>
            <a:ext cx="557213" cy="2085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2136" y="2691134"/>
            <a:ext cx="1379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Top view</a:t>
            </a:r>
            <a:endParaRPr lang="en-US" sz="800" dirty="0"/>
          </a:p>
        </p:txBody>
      </p:sp>
      <p:sp>
        <p:nvSpPr>
          <p:cNvPr id="48" name="TextBox 47"/>
          <p:cNvSpPr txBox="1"/>
          <p:nvPr/>
        </p:nvSpPr>
        <p:spPr>
          <a:xfrm>
            <a:off x="7241381" y="2691134"/>
            <a:ext cx="1379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Top view</a:t>
            </a:r>
            <a:endParaRPr lang="en-US" sz="800" dirty="0"/>
          </a:p>
        </p:txBody>
      </p:sp>
      <p:sp>
        <p:nvSpPr>
          <p:cNvPr id="49" name="TextBox 48"/>
          <p:cNvSpPr txBox="1"/>
          <p:nvPr/>
        </p:nvSpPr>
        <p:spPr>
          <a:xfrm>
            <a:off x="3158331" y="2691134"/>
            <a:ext cx="1379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Perspective view</a:t>
            </a:r>
            <a:endParaRPr lang="en-US" sz="800" dirty="0"/>
          </a:p>
        </p:txBody>
      </p:sp>
      <p:sp>
        <p:nvSpPr>
          <p:cNvPr id="51" name="TextBox 50"/>
          <p:cNvSpPr txBox="1"/>
          <p:nvPr/>
        </p:nvSpPr>
        <p:spPr>
          <a:xfrm>
            <a:off x="6553200" y="6581775"/>
            <a:ext cx="2590800" cy="276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2060"/>
                </a:solidFill>
              </a:rPr>
              <a:t>	Xenon Polarization</a:t>
            </a:r>
          </a:p>
        </p:txBody>
      </p:sp>
      <p:sp>
        <p:nvSpPr>
          <p:cNvPr id="52" name="TextBox 6"/>
          <p:cNvSpPr txBox="1">
            <a:spLocks noChangeArrowheads="1"/>
          </p:cNvSpPr>
          <p:nvPr/>
        </p:nvSpPr>
        <p:spPr bwMode="auto">
          <a:xfrm>
            <a:off x="0" y="6581775"/>
            <a:ext cx="6553200" cy="27622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 dirty="0" err="1">
                <a:solidFill>
                  <a:schemeClr val="bg1"/>
                </a:solidFill>
                <a:latin typeface="Calibri" pitchFamily="34" charset="0"/>
              </a:rPr>
              <a:t>Univ</a:t>
            </a: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 of New Hampshire/Xemed	Bill Hersman		 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13 Sept, 2013</a:t>
            </a: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advTm="35322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41B5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4275" name="Picture 9" descr="unhlogowhit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0" b="9091"/>
          <a:stretch>
            <a:fillRect/>
          </a:stretch>
        </p:blipFill>
        <p:spPr bwMode="auto">
          <a:xfrm>
            <a:off x="0" y="-1588"/>
            <a:ext cx="7461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43800" y="76200"/>
            <a:ext cx="1600200" cy="64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019800" cy="762000"/>
          </a:xfrm>
        </p:spPr>
        <p:txBody>
          <a:bodyPr/>
          <a:lstStyle/>
          <a:p>
            <a:r>
              <a:rPr lang="en-US" sz="3200" smtClean="0">
                <a:solidFill>
                  <a:schemeClr val="bg1"/>
                </a:solidFill>
              </a:rPr>
              <a:t>Titanium Diaphragm Pump</a:t>
            </a:r>
          </a:p>
        </p:txBody>
      </p:sp>
      <p:sp>
        <p:nvSpPr>
          <p:cNvPr id="54279" name="Content Placeholder 16"/>
          <p:cNvSpPr>
            <a:spLocks noGrp="1"/>
          </p:cNvSpPr>
          <p:nvPr>
            <p:ph idx="1"/>
          </p:nvPr>
        </p:nvSpPr>
        <p:spPr>
          <a:xfrm>
            <a:off x="4419600" y="1143000"/>
            <a:ext cx="4419600" cy="1981200"/>
          </a:xfrm>
        </p:spPr>
        <p:txBody>
          <a:bodyPr/>
          <a:lstStyle/>
          <a:p>
            <a:r>
              <a:rPr lang="en-US" sz="1800" dirty="0" smtClean="0"/>
              <a:t>Intermediate goal is to characterize polarization losses during compression, evacuation, circulation of polarized 3He</a:t>
            </a:r>
          </a:p>
          <a:p>
            <a:endParaRPr lang="en-US" sz="1200" dirty="0"/>
          </a:p>
          <a:p>
            <a:r>
              <a:rPr lang="en-US" sz="1800" dirty="0" smtClean="0"/>
              <a:t>Allows automated filling, emptying, and repolarizing 3He of neutron analyzers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3200" y="6581775"/>
            <a:ext cx="2590800" cy="276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2060"/>
                </a:solidFill>
              </a:rPr>
              <a:t>	Polarized 3He</a:t>
            </a:r>
          </a:p>
        </p:txBody>
      </p:sp>
      <p:pic>
        <p:nvPicPr>
          <p:cNvPr id="54281" name="Picture 3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88" y="1295400"/>
            <a:ext cx="364773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" t="6567" r="7372" b="3453"/>
          <a:stretch>
            <a:fillRect/>
          </a:stretch>
        </p:blipFill>
        <p:spPr bwMode="auto">
          <a:xfrm>
            <a:off x="4914900" y="3352800"/>
            <a:ext cx="3276600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0" y="6581775"/>
            <a:ext cx="6553200" cy="27622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 dirty="0" err="1">
                <a:solidFill>
                  <a:schemeClr val="bg1"/>
                </a:solidFill>
                <a:latin typeface="Calibri" pitchFamily="34" charset="0"/>
              </a:rPr>
              <a:t>Univ</a:t>
            </a: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 of New Hampshire/Xemed	Bill Hersman		 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13 Sept, 2013</a:t>
            </a: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41B5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585" name="Title 3"/>
          <p:cNvSpPr>
            <a:spLocks noGrp="1"/>
          </p:cNvSpPr>
          <p:nvPr>
            <p:ph type="title"/>
          </p:nvPr>
        </p:nvSpPr>
        <p:spPr>
          <a:xfrm>
            <a:off x="76200" y="76200"/>
            <a:ext cx="7467600" cy="609600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solidFill>
                  <a:schemeClr val="bg1"/>
                </a:solidFill>
              </a:rPr>
              <a:t>	Solution: narrowing a stack</a:t>
            </a:r>
          </a:p>
        </p:txBody>
      </p:sp>
      <p:sp>
        <p:nvSpPr>
          <p:cNvPr id="24586" name="Content Placeholder 4"/>
          <p:cNvSpPr>
            <a:spLocks noGrp="1"/>
          </p:cNvSpPr>
          <p:nvPr>
            <p:ph idx="1"/>
          </p:nvPr>
        </p:nvSpPr>
        <p:spPr>
          <a:xfrm>
            <a:off x="-7938" y="990600"/>
            <a:ext cx="5684763" cy="110113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§"/>
            </a:pPr>
            <a:r>
              <a:rPr lang="en-US" sz="2000" dirty="0" smtClean="0"/>
              <a:t>A stepped-mirror corrects path-lengths, equalizing object to image distances from FAC to a grating at the Littrow angle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 dirty="0" smtClean="0"/>
              <a:t>Also compresses dark spaces between bars</a:t>
            </a:r>
          </a:p>
          <a:p>
            <a:pPr lvl="1" eaLnBrk="1" hangingPunct="1">
              <a:buFont typeface="Wingdings" pitchFamily="2" charset="2"/>
              <a:buChar char="§"/>
            </a:pPr>
            <a:endParaRPr lang="en-US" sz="2600" dirty="0" smtClean="0"/>
          </a:p>
          <a:p>
            <a:pPr lvl="1" eaLnBrk="1" hangingPunct="1">
              <a:buFont typeface="Wingdings" pitchFamily="2" charset="2"/>
              <a:buChar char="§"/>
            </a:pPr>
            <a:endParaRPr lang="en-US" sz="2600" dirty="0" smtClean="0"/>
          </a:p>
          <a:p>
            <a:pPr lvl="1" eaLnBrk="1" hangingPunct="1">
              <a:buFont typeface="Wingdings" pitchFamily="2" charset="2"/>
              <a:buChar char="§"/>
            </a:pPr>
            <a:endParaRPr lang="en-US" sz="2600" dirty="0" smtClean="0"/>
          </a:p>
          <a:p>
            <a:pPr lvl="1" eaLnBrk="1" hangingPunct="1">
              <a:buFont typeface="Wingdings" pitchFamily="2" charset="2"/>
              <a:buChar char="§"/>
            </a:pPr>
            <a:endParaRPr lang="en-US" sz="2600" dirty="0" smtClean="0"/>
          </a:p>
          <a:p>
            <a:pPr lvl="1" eaLnBrk="1" hangingPunct="1">
              <a:buFont typeface="Wingdings" pitchFamily="2" charset="2"/>
              <a:buChar char="§"/>
            </a:pPr>
            <a:endParaRPr lang="en-US" sz="2600" dirty="0" smtClean="0"/>
          </a:p>
        </p:txBody>
      </p:sp>
      <p:pic>
        <p:nvPicPr>
          <p:cNvPr id="24587" name="Picture 9" descr="unhlogowhit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0" b="9091"/>
          <a:stretch>
            <a:fillRect/>
          </a:stretch>
        </p:blipFill>
        <p:spPr bwMode="auto">
          <a:xfrm>
            <a:off x="0" y="-1588"/>
            <a:ext cx="7461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43800" y="76200"/>
            <a:ext cx="1600200" cy="64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2" name="TextBox 7"/>
          <p:cNvSpPr txBox="1">
            <a:spLocks noChangeArrowheads="1"/>
          </p:cNvSpPr>
          <p:nvPr/>
        </p:nvSpPr>
        <p:spPr bwMode="auto">
          <a:xfrm>
            <a:off x="193675" y="6115050"/>
            <a:ext cx="35718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100"/>
              <a:t>Stepped mirror</a:t>
            </a:r>
          </a:p>
          <a:p>
            <a:pPr eaLnBrk="1" hangingPunct="1"/>
            <a:r>
              <a:rPr lang="en-US" sz="1100"/>
              <a:t>Hersman, Distelbrink, Zhu, US patent #7769068 </a:t>
            </a:r>
          </a:p>
        </p:txBody>
      </p:sp>
      <p:sp>
        <p:nvSpPr>
          <p:cNvPr id="29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77050" y="6270625"/>
            <a:ext cx="2133600" cy="365125"/>
          </a:xfrm>
        </p:spPr>
        <p:txBody>
          <a:bodyPr/>
          <a:lstStyle/>
          <a:p>
            <a:pPr>
              <a:defRPr/>
            </a:pPr>
            <a:fld id="{120D54CE-170C-40E4-8024-0F78E21B41FC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39662" y="2816529"/>
            <a:ext cx="5237163" cy="3641725"/>
            <a:chOff x="1920875" y="2324100"/>
            <a:chExt cx="6342063" cy="4414838"/>
          </a:xfrm>
        </p:grpSpPr>
        <p:sp>
          <p:nvSpPr>
            <p:cNvPr id="34" name="Rectangle 33"/>
            <p:cNvSpPr/>
            <p:nvPr/>
          </p:nvSpPr>
          <p:spPr>
            <a:xfrm rot="6181937">
              <a:off x="4378325" y="4416425"/>
              <a:ext cx="2346325" cy="2698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rot="6181937">
              <a:off x="4023519" y="4066381"/>
              <a:ext cx="2560638" cy="2698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2012950" y="2827338"/>
              <a:ext cx="3711575" cy="2698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024063" y="3354388"/>
              <a:ext cx="3892550" cy="27146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024063" y="3881438"/>
              <a:ext cx="4122737" cy="2698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6181937">
              <a:off x="4772025" y="4892675"/>
              <a:ext cx="2003425" cy="2698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 rot="5400000">
              <a:off x="4530725" y="333375"/>
              <a:ext cx="249238" cy="5259388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4590" name="Group 1"/>
            <p:cNvGrpSpPr>
              <a:grpSpLocks/>
            </p:cNvGrpSpPr>
            <p:nvPr/>
          </p:nvGrpSpPr>
          <p:grpSpPr bwMode="auto">
            <a:xfrm rot="10800000">
              <a:off x="4252913" y="4148138"/>
              <a:ext cx="1752600" cy="2590800"/>
              <a:chOff x="6781800" y="1767566"/>
              <a:chExt cx="1752600" cy="2590799"/>
            </a:xfrm>
          </p:grpSpPr>
          <p:sp>
            <p:nvSpPr>
              <p:cNvPr id="10" name="Rectangle 9"/>
              <p:cNvSpPr/>
              <p:nvPr/>
            </p:nvSpPr>
            <p:spPr>
              <a:xfrm rot="2762106">
                <a:off x="6470650" y="2997878"/>
                <a:ext cx="2590799" cy="13017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6788150" y="2175554"/>
                <a:ext cx="1752600" cy="1800224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Isosceles Triangle 36"/>
            <p:cNvSpPr/>
            <p:nvPr/>
          </p:nvSpPr>
          <p:spPr>
            <a:xfrm rot="11586662">
              <a:off x="5213350" y="2976563"/>
              <a:ext cx="155575" cy="2351087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Isosceles Triangle 37"/>
            <p:cNvSpPr/>
            <p:nvPr/>
          </p:nvSpPr>
          <p:spPr>
            <a:xfrm rot="5400000">
              <a:off x="4530725" y="860425"/>
              <a:ext cx="249238" cy="5259388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 rot="5400000">
              <a:off x="4529931" y="1388269"/>
              <a:ext cx="250825" cy="5259388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Isosceles Triangle 43"/>
            <p:cNvSpPr/>
            <p:nvPr/>
          </p:nvSpPr>
          <p:spPr>
            <a:xfrm rot="11586662">
              <a:off x="5465763" y="3476625"/>
              <a:ext cx="123825" cy="2130425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Isosceles Triangle 44"/>
            <p:cNvSpPr/>
            <p:nvPr/>
          </p:nvSpPr>
          <p:spPr>
            <a:xfrm rot="11586662">
              <a:off x="5756275" y="3954463"/>
              <a:ext cx="82550" cy="1917700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053138" y="3910013"/>
              <a:ext cx="22098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876925" y="3378200"/>
              <a:ext cx="2209800" cy="2238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649913" y="2860675"/>
              <a:ext cx="2209800" cy="225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18982124">
              <a:off x="5422900" y="2324100"/>
              <a:ext cx="1260475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 rot="18982124">
              <a:off x="5618163" y="2852738"/>
              <a:ext cx="1260475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rot="18982124">
              <a:off x="5834063" y="3371850"/>
              <a:ext cx="1260475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920875" y="2660650"/>
              <a:ext cx="152400" cy="17414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4607" name="TextBox 39"/>
          <p:cNvSpPr txBox="1">
            <a:spLocks noChangeArrowheads="1"/>
          </p:cNvSpPr>
          <p:nvPr/>
        </p:nvSpPr>
        <p:spPr bwMode="auto">
          <a:xfrm>
            <a:off x="1135254" y="5263975"/>
            <a:ext cx="18430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100" dirty="0"/>
              <a:t>Note: fast axis in green, slow axis in red</a:t>
            </a:r>
          </a:p>
        </p:txBody>
      </p:sp>
      <p:sp>
        <p:nvSpPr>
          <p:cNvPr id="24608" name="TextBox 41"/>
          <p:cNvSpPr txBox="1">
            <a:spLocks noChangeArrowheads="1"/>
          </p:cNvSpPr>
          <p:nvPr/>
        </p:nvSpPr>
        <p:spPr bwMode="auto">
          <a:xfrm>
            <a:off x="4431442" y="2773088"/>
            <a:ext cx="18430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100" dirty="0"/>
              <a:t>Stepped mirror</a:t>
            </a:r>
          </a:p>
        </p:txBody>
      </p:sp>
      <p:sp>
        <p:nvSpPr>
          <p:cNvPr id="24609" name="TextBox 42"/>
          <p:cNvSpPr txBox="1">
            <a:spLocks noChangeArrowheads="1"/>
          </p:cNvSpPr>
          <p:nvPr/>
        </p:nvSpPr>
        <p:spPr bwMode="auto">
          <a:xfrm>
            <a:off x="136524" y="4634858"/>
            <a:ext cx="18430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100" dirty="0"/>
              <a:t>Telescope lens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53200" y="6581775"/>
            <a:ext cx="2590800" cy="276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2060"/>
                </a:solidFill>
              </a:rPr>
              <a:t>	Xenon Polarization</a:t>
            </a:r>
          </a:p>
        </p:txBody>
      </p:sp>
      <p:pic>
        <p:nvPicPr>
          <p:cNvPr id="43" name="Picture 2" descr="C:\Documents and Settings\jand\My Documents\polarizer\proposals\march2010\bars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" b="65749"/>
          <a:stretch>
            <a:fillRect/>
          </a:stretch>
        </p:blipFill>
        <p:spPr bwMode="auto">
          <a:xfrm>
            <a:off x="6391275" y="922857"/>
            <a:ext cx="23050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984" y="3219186"/>
            <a:ext cx="3638615" cy="27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28"/>
          <p:cNvSpPr txBox="1">
            <a:spLocks noChangeArrowheads="1"/>
          </p:cNvSpPr>
          <p:nvPr/>
        </p:nvSpPr>
        <p:spPr bwMode="auto">
          <a:xfrm>
            <a:off x="5352985" y="5980677"/>
            <a:ext cx="33618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100" dirty="0"/>
              <a:t>Pump laser system incorporates 24 x100 W bars, with wavelength locked output of over 1.5 kW</a:t>
            </a:r>
          </a:p>
        </p:txBody>
      </p:sp>
      <p:sp>
        <p:nvSpPr>
          <p:cNvPr id="50" name="TextBox 6"/>
          <p:cNvSpPr txBox="1">
            <a:spLocks noChangeArrowheads="1"/>
          </p:cNvSpPr>
          <p:nvPr/>
        </p:nvSpPr>
        <p:spPr bwMode="auto">
          <a:xfrm>
            <a:off x="0" y="6581775"/>
            <a:ext cx="6553200" cy="27622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 dirty="0" err="1">
                <a:solidFill>
                  <a:schemeClr val="bg1"/>
                </a:solidFill>
                <a:latin typeface="Calibri" pitchFamily="34" charset="0"/>
              </a:rPr>
              <a:t>Univ</a:t>
            </a: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 of New Hampshire/Xemed	Bill Hersman		 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13 Sept, 2013</a:t>
            </a: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advTm="35322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41B5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651" name="Title 3"/>
          <p:cNvSpPr>
            <a:spLocks noGrp="1"/>
          </p:cNvSpPr>
          <p:nvPr>
            <p:ph type="title"/>
          </p:nvPr>
        </p:nvSpPr>
        <p:spPr>
          <a:xfrm>
            <a:off x="76200" y="76200"/>
            <a:ext cx="7467600" cy="6096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bg1"/>
                </a:solidFill>
              </a:rPr>
              <a:t>	Polarizer cell design</a:t>
            </a:r>
          </a:p>
        </p:txBody>
      </p:sp>
      <p:pic>
        <p:nvPicPr>
          <p:cNvPr id="27652" name="Picture 9" descr="unhlogowhit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0" b="9091"/>
          <a:stretch>
            <a:fillRect/>
          </a:stretch>
        </p:blipFill>
        <p:spPr bwMode="auto">
          <a:xfrm>
            <a:off x="0" y="-1588"/>
            <a:ext cx="7461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53200" y="6581775"/>
            <a:ext cx="2590800" cy="276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2060"/>
                </a:solidFill>
              </a:rPr>
              <a:t>	Xenon Polarization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6F78F-3001-42EE-8843-EC3A3A193917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7655" name="Content Placeholder 28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pPr eaLnBrk="1" hangingPunct="1"/>
            <a:r>
              <a:rPr lang="en-US" sz="1900" dirty="0" smtClean="0"/>
              <a:t>Long polarizing cell and high rubidium density aid in efficient diode laser photon utilization</a:t>
            </a:r>
          </a:p>
          <a:p>
            <a:pPr eaLnBrk="1" hangingPunct="1"/>
            <a:r>
              <a:rPr lang="en-US" sz="1900" dirty="0" smtClean="0"/>
              <a:t>Counter-flow high-velocity operation allows higher-polarization xenon to be subjected to higher-polarization rubidium</a:t>
            </a:r>
          </a:p>
          <a:p>
            <a:pPr eaLnBrk="1" hangingPunct="1"/>
            <a:r>
              <a:rPr lang="en-US" sz="1900" dirty="0" smtClean="0"/>
              <a:t>Mixture is saturated in rubidium saturator helix before entering polarizing cell</a:t>
            </a:r>
          </a:p>
          <a:p>
            <a:pPr eaLnBrk="1" hangingPunct="1"/>
            <a:r>
              <a:rPr lang="en-US" sz="1900" dirty="0" smtClean="0"/>
              <a:t>Rubidium is extracted from gas in presence of laser before leaving polarizing cell</a:t>
            </a:r>
          </a:p>
          <a:p>
            <a:pPr eaLnBrk="1" hangingPunct="1"/>
            <a:r>
              <a:rPr lang="en-US" sz="1900" dirty="0" smtClean="0"/>
              <a:t>Published </a:t>
            </a:r>
            <a:r>
              <a:rPr lang="en-US" sz="1900" i="1" dirty="0" smtClean="0"/>
              <a:t>Phys. Rev. </a:t>
            </a:r>
            <a:r>
              <a:rPr lang="en-US" sz="1900" i="1" dirty="0" err="1" smtClean="0"/>
              <a:t>Lett</a:t>
            </a:r>
            <a:r>
              <a:rPr lang="en-US" sz="1900" i="1" dirty="0" smtClean="0"/>
              <a:t>. </a:t>
            </a:r>
            <a:r>
              <a:rPr lang="en-US" sz="1900" b="1" dirty="0" smtClean="0"/>
              <a:t>96 </a:t>
            </a:r>
            <a:r>
              <a:rPr lang="en-US" sz="1900" dirty="0" smtClean="0"/>
              <a:t>053002 (2006)</a:t>
            </a:r>
          </a:p>
          <a:p>
            <a:pPr eaLnBrk="1" hangingPunct="1"/>
            <a:endParaRPr lang="en-US" sz="1800" dirty="0" smtClean="0"/>
          </a:p>
        </p:txBody>
      </p:sp>
      <p:pic>
        <p:nvPicPr>
          <p:cNvPr id="27656" name="Picture 9" descr="polarizing-colum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990600"/>
            <a:ext cx="204628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5" cstate="screen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43800" y="76200"/>
            <a:ext cx="1600200" cy="64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0" y="6581775"/>
            <a:ext cx="6553200" cy="27622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 dirty="0" err="1">
                <a:solidFill>
                  <a:schemeClr val="bg1"/>
                </a:solidFill>
                <a:latin typeface="Calibri" pitchFamily="34" charset="0"/>
              </a:rPr>
              <a:t>Univ</a:t>
            </a: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 of New Hampshire/Xemed	Bill Hersman		 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13 Sept, 2013</a:t>
            </a: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advTm="35322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41B5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675" name="Title 3"/>
          <p:cNvSpPr>
            <a:spLocks noGrp="1"/>
          </p:cNvSpPr>
          <p:nvPr>
            <p:ph type="title"/>
          </p:nvPr>
        </p:nvSpPr>
        <p:spPr>
          <a:xfrm>
            <a:off x="76200" y="76200"/>
            <a:ext cx="7467600" cy="609600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solidFill>
                  <a:schemeClr val="bg1"/>
                </a:solidFill>
              </a:rPr>
              <a:t>	Polarization chamber</a:t>
            </a:r>
          </a:p>
        </p:txBody>
      </p:sp>
      <p:pic>
        <p:nvPicPr>
          <p:cNvPr id="28676" name="Picture 9" descr="unhlogowhit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0" b="9091"/>
          <a:stretch>
            <a:fillRect/>
          </a:stretch>
        </p:blipFill>
        <p:spPr bwMode="auto">
          <a:xfrm>
            <a:off x="0" y="-1588"/>
            <a:ext cx="7461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53200" y="6581775"/>
            <a:ext cx="2590800" cy="276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2060"/>
                </a:solidFill>
              </a:rPr>
              <a:t>	Xenon Polarization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EDEBA9-0DF3-410F-9CA7-3E5940FAF96D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43800" y="76200"/>
            <a:ext cx="1600200" cy="64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Content Placeholder 21"/>
          <p:cNvSpPr>
            <a:spLocks noGrp="1"/>
          </p:cNvSpPr>
          <p:nvPr>
            <p:ph idx="1"/>
          </p:nvPr>
        </p:nvSpPr>
        <p:spPr>
          <a:xfrm>
            <a:off x="457200" y="914400"/>
            <a:ext cx="47244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Laser deposits ~1.2kW into the gas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Polarization in multiple heat-exchanger channels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Immersion of copper column in flowing hot oil allows us to efficiently utilize and dissipate kilowatt laser power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folHlink"/>
                </a:solidFill>
              </a:rPr>
              <a:t>Produces 2.5 L/</a:t>
            </a:r>
            <a:r>
              <a:rPr lang="en-US" sz="2000" dirty="0" err="1" smtClean="0">
                <a:solidFill>
                  <a:schemeClr val="folHlink"/>
                </a:solidFill>
              </a:rPr>
              <a:t>hr</a:t>
            </a:r>
            <a:r>
              <a:rPr lang="en-US" sz="2000" dirty="0" smtClean="0">
                <a:solidFill>
                  <a:schemeClr val="folHlink"/>
                </a:solidFill>
              </a:rPr>
              <a:t> at 54% polarization</a:t>
            </a:r>
            <a:endParaRPr lang="en-US" dirty="0" smtClean="0"/>
          </a:p>
        </p:txBody>
      </p:sp>
      <p:pic>
        <p:nvPicPr>
          <p:cNvPr id="28681" name="Picture 5" descr="copper-column-spiral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857250"/>
            <a:ext cx="15398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 descr="\\Howl\shared files\Photos\2009_0514 Einstein pictures from Canon camera\IMG_00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4048125"/>
            <a:ext cx="314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4" descr="X:\Shared Files\Presentations and abstracts\2010 Xenon Polarizer Einstein paper (JMR)\Column internal view from to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3567113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0" y="6581775"/>
            <a:ext cx="6553200" cy="27622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 dirty="0" err="1">
                <a:solidFill>
                  <a:schemeClr val="bg1"/>
                </a:solidFill>
                <a:latin typeface="Calibri" pitchFamily="34" charset="0"/>
              </a:rPr>
              <a:t>Univ</a:t>
            </a: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 of New Hampshire/Xemed	Bill Hersman		 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13 Sept, 2013</a:t>
            </a: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advTm="35322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41B5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23" name="Title 3"/>
          <p:cNvSpPr>
            <a:spLocks noGrp="1"/>
          </p:cNvSpPr>
          <p:nvPr>
            <p:ph type="title"/>
          </p:nvPr>
        </p:nvSpPr>
        <p:spPr>
          <a:xfrm>
            <a:off x="6350" y="88900"/>
            <a:ext cx="7467600" cy="6096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bg1"/>
                </a:solidFill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</a:rPr>
              <a:t>Challenge: Cryogenic accumulation</a:t>
            </a:r>
          </a:p>
        </p:txBody>
      </p:sp>
      <p:pic>
        <p:nvPicPr>
          <p:cNvPr id="30724" name="Picture 9" descr="unhlogowhit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0" b="9091"/>
          <a:stretch>
            <a:fillRect/>
          </a:stretch>
        </p:blipFill>
        <p:spPr bwMode="auto">
          <a:xfrm>
            <a:off x="0" y="-1588"/>
            <a:ext cx="7461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53200" y="6581775"/>
            <a:ext cx="2590800" cy="276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2060"/>
                </a:solidFill>
              </a:rPr>
              <a:t>	Xenon Polarization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27F07-89D6-4038-9EB3-7CDA93A0E9BC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43800" y="76200"/>
            <a:ext cx="1600200" cy="64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52400" y="1600200"/>
            <a:ext cx="35210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1900" dirty="0">
              <a:latin typeface="+mn-lt"/>
              <a:cs typeface="+mn-cs"/>
            </a:endParaRPr>
          </a:p>
        </p:txBody>
      </p:sp>
      <p:sp>
        <p:nvSpPr>
          <p:cNvPr id="30729" name="Content Placeholder 21"/>
          <p:cNvSpPr>
            <a:spLocks noGrp="1"/>
          </p:cNvSpPr>
          <p:nvPr>
            <p:ph idx="1"/>
          </p:nvPr>
        </p:nvSpPr>
        <p:spPr>
          <a:xfrm>
            <a:off x="382588" y="1146175"/>
            <a:ext cx="3810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Pure xenon can be isolated from the flowing mixed gases by separating cryogenically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Solid xenon nuclear polarization relaxes rapidly at temperature near the phase transition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folHlink"/>
                </a:solidFill>
              </a:rPr>
              <a:t>Fast-freezing and quick cooling to LN2 temperature in strong magnetic field preserves polarization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Fast-thawing of large accumulated quantities proved more challenging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3073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27413"/>
            <a:ext cx="4648200" cy="304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25538"/>
            <a:ext cx="4114800" cy="209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33" name="TextBox 1"/>
          <p:cNvSpPr txBox="1">
            <a:spLocks noChangeArrowheads="1"/>
          </p:cNvSpPr>
          <p:nvPr/>
        </p:nvSpPr>
        <p:spPr bwMode="auto">
          <a:xfrm>
            <a:off x="2209800" y="6096000"/>
            <a:ext cx="2286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00"/>
              <a:t>N. Kuzma, et al, PRL 88:147602 (2002)</a:t>
            </a: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0" y="6581775"/>
            <a:ext cx="6553200" cy="27622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 dirty="0" err="1">
                <a:solidFill>
                  <a:schemeClr val="bg1"/>
                </a:solidFill>
                <a:latin typeface="Calibri" pitchFamily="34" charset="0"/>
              </a:rPr>
              <a:t>Univ</a:t>
            </a: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 of New Hampshire/Xemed	Bill Hersman		 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13 Sept, 2013</a:t>
            </a: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advTm="35322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41B5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747" name="Title 3"/>
          <p:cNvSpPr>
            <a:spLocks noGrp="1"/>
          </p:cNvSpPr>
          <p:nvPr>
            <p:ph type="title"/>
          </p:nvPr>
        </p:nvSpPr>
        <p:spPr>
          <a:xfrm>
            <a:off x="76200" y="76200"/>
            <a:ext cx="7467600" cy="6096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bg1"/>
                </a:solidFill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</a:rPr>
              <a:t>Solution: Rising-</a:t>
            </a:r>
            <a:r>
              <a:rPr lang="en-US" sz="3200" b="1" dirty="0" err="1" smtClean="0">
                <a:solidFill>
                  <a:schemeClr val="bg1"/>
                </a:solidFill>
              </a:rPr>
              <a:t>dewar</a:t>
            </a:r>
            <a:r>
              <a:rPr lang="en-US" sz="3200" b="1" dirty="0" smtClean="0">
                <a:solidFill>
                  <a:schemeClr val="bg1"/>
                </a:solidFill>
              </a:rPr>
              <a:t> freeze-out</a:t>
            </a:r>
          </a:p>
        </p:txBody>
      </p:sp>
      <p:pic>
        <p:nvPicPr>
          <p:cNvPr id="31748" name="Picture 9" descr="unhlogowhit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0" b="9091"/>
          <a:stretch>
            <a:fillRect/>
          </a:stretch>
        </p:blipFill>
        <p:spPr bwMode="auto">
          <a:xfrm>
            <a:off x="0" y="-1588"/>
            <a:ext cx="7461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53200" y="6581775"/>
            <a:ext cx="2590800" cy="276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2060"/>
                </a:solidFill>
              </a:rPr>
              <a:t>	Xenon Polarization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1E9187-AB90-439C-9EA8-7A48A820DDF9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43800" y="76200"/>
            <a:ext cx="1600200" cy="64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Content Placeholder 21"/>
          <p:cNvSpPr>
            <a:spLocks noGrp="1"/>
          </p:cNvSpPr>
          <p:nvPr>
            <p:ph idx="1"/>
          </p:nvPr>
        </p:nvSpPr>
        <p:spPr>
          <a:xfrm>
            <a:off x="228600" y="914400"/>
            <a:ext cx="3657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Mixed gases enter cryogenic accumulator, spiraling downward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Beginning at the lowest quarter of the glassware, the </a:t>
            </a:r>
            <a:r>
              <a:rPr lang="en-US" sz="2000" dirty="0" err="1" smtClean="0"/>
              <a:t>dewar</a:t>
            </a:r>
            <a:r>
              <a:rPr lang="en-US" sz="2000" dirty="0" smtClean="0"/>
              <a:t> slowly rises throughout the accumulation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folHlink"/>
                </a:solidFill>
              </a:rPr>
              <a:t>Hyperpolarized xenon is frozen to the glass surface beginning near the bottom, and finishing near the top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Removing the </a:t>
            </a:r>
            <a:r>
              <a:rPr lang="en-US" sz="2000" dirty="0" err="1" smtClean="0"/>
              <a:t>dewar</a:t>
            </a:r>
            <a:r>
              <a:rPr lang="en-US" sz="2000" dirty="0" smtClean="0"/>
              <a:t> and replacing with warm water immersion quickly thaws the xenon into the breathing bags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31754" name="Picture 2" descr="X:\Shared Files\Presentations and abstracts\2010 Xenon Polarizer Einstein paper (JMR)\Freezeout UVa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581400"/>
            <a:ext cx="21875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7" descr="X:\Shared Files\Presentations and abstracts\2010 Xenon Polarizer Einstein paper (JMR)\Pictures\Spiral Freezeout With Xen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14738"/>
            <a:ext cx="166528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1390650"/>
            <a:ext cx="52006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0" y="6581775"/>
            <a:ext cx="6553200" cy="27622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 dirty="0" err="1">
                <a:solidFill>
                  <a:schemeClr val="bg1"/>
                </a:solidFill>
                <a:latin typeface="Calibri" pitchFamily="34" charset="0"/>
              </a:rPr>
              <a:t>Univ</a:t>
            </a: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 of New Hampshire/Xemed	Bill Hersman		 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13 Sept, 2013</a:t>
            </a: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advTm="35322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4298"/>
            <a:ext cx="51054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Launched in April 2011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Delivered </a:t>
            </a:r>
            <a:r>
              <a:rPr lang="en-US" sz="2000" dirty="0" err="1" smtClean="0"/>
              <a:t>MagniXene</a:t>
            </a:r>
            <a:r>
              <a:rPr lang="en-US" sz="2000" dirty="0" smtClean="0"/>
              <a:t>® at three sites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University of Virginia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Washington University, </a:t>
            </a:r>
            <a:r>
              <a:rPr lang="en-US" sz="1800" dirty="0"/>
              <a:t>S</a:t>
            </a:r>
            <a:r>
              <a:rPr lang="en-US" sz="1800" dirty="0" smtClean="0"/>
              <a:t>t. Louis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 err="1" smtClean="0"/>
              <a:t>Robarts</a:t>
            </a:r>
            <a:r>
              <a:rPr lang="en-US" sz="1800" dirty="0" smtClean="0"/>
              <a:t> Research Institute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Spectrally narrowed laser exceeds 1 kW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Copper polarization column dissipates heat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Polarization typically 40%-60%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Production typically 2 liters in 20 minutes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Over one year without a production failure</a:t>
            </a:r>
            <a:endParaRPr lang="en-US" sz="2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41" y="1295400"/>
            <a:ext cx="3114675" cy="4683760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6" name="Picture 5" descr="C:\Users\ahope\Projects\Public Relations\Xemed Logo\xemed-logo-2012-08-30-dark-foreground-minimal.e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318" y="152400"/>
            <a:ext cx="1219200" cy="497016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581775"/>
            <a:ext cx="6553200" cy="27622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 dirty="0" err="1">
                <a:solidFill>
                  <a:schemeClr val="bg1"/>
                </a:solidFill>
                <a:latin typeface="Calibri" pitchFamily="34" charset="0"/>
              </a:rPr>
              <a:t>Univ</a:t>
            </a:r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 of New Hampshire/Xemed	Bill Hersman		 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13 Sept, 2013</a:t>
            </a: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141B5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9" descr="unhlogowhit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0" b="9091"/>
          <a:stretch>
            <a:fillRect/>
          </a:stretch>
        </p:blipFill>
        <p:spPr bwMode="auto">
          <a:xfrm>
            <a:off x="0" y="-1588"/>
            <a:ext cx="7461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screen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43800" y="76200"/>
            <a:ext cx="1600200" cy="64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43908"/>
            <a:ext cx="7307262" cy="618092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XeBox-E10 circa 2011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6581775"/>
            <a:ext cx="2590800" cy="276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2060"/>
                </a:solidFill>
              </a:rPr>
              <a:t>	Xenon Polarization</a:t>
            </a:r>
          </a:p>
        </p:txBody>
      </p:sp>
    </p:spTree>
    <p:extLst>
      <p:ext uri="{BB962C8B-B14F-4D97-AF65-F5344CB8AC3E}">
        <p14:creationId xmlns:p14="http://schemas.microsoft.com/office/powerpoint/2010/main" val="55794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abel_Vorlage10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33309</TotalTime>
  <Words>1681</Words>
  <Application>Microsoft Macintosh PowerPoint</Application>
  <PresentationFormat>On-screen Show (4:3)</PresentationFormat>
  <Paragraphs>300</Paragraphs>
  <Slides>30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Isabel_Vorlage10</vt:lpstr>
      <vt:lpstr>1_Office Theme</vt:lpstr>
      <vt:lpstr>Polarizing 129Xe for  medical applications</vt:lpstr>
      <vt:lpstr> Wavelength-locked diode laser</vt:lpstr>
      <vt:lpstr> Challenge: narrowing a stack</vt:lpstr>
      <vt:lpstr> Solution: narrowing a stack</vt:lpstr>
      <vt:lpstr> Polarizer cell design</vt:lpstr>
      <vt:lpstr> Polarization chamber</vt:lpstr>
      <vt:lpstr> Challenge: Cryogenic accumulation</vt:lpstr>
      <vt:lpstr> Solution: Rising-dewar freeze-out</vt:lpstr>
      <vt:lpstr>XeBox-E10 circa 2011</vt:lpstr>
      <vt:lpstr>Spin Density – Healthy Subject</vt:lpstr>
      <vt:lpstr>Spin Density – COPD Subject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Production data from XeBox-E10</vt:lpstr>
      <vt:lpstr>Safety and Tolerability</vt:lpstr>
      <vt:lpstr>XeBox-B10 circa 2013</vt:lpstr>
      <vt:lpstr>Extraction of polarized gas from freeze-out</vt:lpstr>
      <vt:lpstr>Dual cryostat</vt:lpstr>
      <vt:lpstr> Even more 795nm photons…</vt:lpstr>
      <vt:lpstr>Automation System</vt:lpstr>
      <vt:lpstr> Large-scale 3He polarizer</vt:lpstr>
      <vt:lpstr> Summary</vt:lpstr>
      <vt:lpstr> Acknowledgements</vt:lpstr>
      <vt:lpstr>PowerPoint Presentation</vt:lpstr>
      <vt:lpstr> Glass cell encased in pressure vessel</vt:lpstr>
      <vt:lpstr> Gas circulation</vt:lpstr>
      <vt:lpstr>Titanium Diaphragm Pump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PhD Committee Meeting</dc:title>
  <dc:creator>izia</dc:creator>
  <cp:lastModifiedBy>Bill Hersman</cp:lastModifiedBy>
  <cp:revision>894</cp:revision>
  <dcterms:created xsi:type="dcterms:W3CDTF">2010-01-27T17:28:17Z</dcterms:created>
  <dcterms:modified xsi:type="dcterms:W3CDTF">2013-09-13T12:03:53Z</dcterms:modified>
</cp:coreProperties>
</file>