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257" r:id="rId2"/>
    <p:sldId id="395" r:id="rId3"/>
    <p:sldId id="326" r:id="rId4"/>
    <p:sldId id="415" r:id="rId5"/>
    <p:sldId id="345" r:id="rId6"/>
    <p:sldId id="397" r:id="rId7"/>
    <p:sldId id="400" r:id="rId8"/>
    <p:sldId id="398" r:id="rId9"/>
    <p:sldId id="399" r:id="rId10"/>
    <p:sldId id="392" r:id="rId11"/>
    <p:sldId id="344" r:id="rId12"/>
    <p:sldId id="346" r:id="rId13"/>
    <p:sldId id="378" r:id="rId14"/>
    <p:sldId id="421" r:id="rId15"/>
    <p:sldId id="405" r:id="rId16"/>
    <p:sldId id="403" r:id="rId17"/>
    <p:sldId id="396" r:id="rId18"/>
    <p:sldId id="406" r:id="rId19"/>
    <p:sldId id="414" r:id="rId20"/>
    <p:sldId id="404" r:id="rId21"/>
    <p:sldId id="380" r:id="rId22"/>
    <p:sldId id="408" r:id="rId23"/>
    <p:sldId id="387" r:id="rId24"/>
    <p:sldId id="416" r:id="rId25"/>
    <p:sldId id="417" r:id="rId26"/>
    <p:sldId id="412" r:id="rId27"/>
    <p:sldId id="337" r:id="rId28"/>
    <p:sldId id="419" r:id="rId29"/>
    <p:sldId id="335" r:id="rId30"/>
    <p:sldId id="420" r:id="rId31"/>
    <p:sldId id="407" r:id="rId32"/>
    <p:sldId id="410" r:id="rId33"/>
    <p:sldId id="418" r:id="rId3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FF"/>
    <a:srgbClr val="0000FF"/>
    <a:srgbClr val="FF2FDB"/>
    <a:srgbClr val="CCFF99"/>
    <a:srgbClr val="FFDEE4"/>
    <a:srgbClr val="FFFF99"/>
    <a:srgbClr val="CEF2FF"/>
    <a:srgbClr val="FFE3EF"/>
    <a:srgbClr val="D5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7305" autoAdjust="0"/>
  </p:normalViewPr>
  <p:slideViewPr>
    <p:cSldViewPr snapToGrid="0">
      <p:cViewPr>
        <p:scale>
          <a:sx n="90" d="100"/>
          <a:sy n="90" d="100"/>
        </p:scale>
        <p:origin x="-167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2EEFD8D-D59A-B547-A9E3-CAD400A95F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840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9A41D0-22C7-1B46-9E7D-5433A48CAE65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88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891585-B318-0241-B5D4-D19CEFD15BF4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371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24599" indent="-278692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14768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560675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06582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452489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898397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344304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790211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Eric Voutier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24599" indent="-278692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14768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560675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06582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452489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898397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344304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790211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XXVth International Workshop on Nuclear Theory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24599" indent="-278692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14768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560675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06582" indent="-222954" defTabSz="915039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452489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898397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344304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790211" indent="-222954" defTabSz="9150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064B531F-F7E4-45CF-89DE-C8A6802AB32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88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82F3AD-DD52-0A4D-8D57-41B5C820CBB5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07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5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9DCFB5-C697-C44A-8F20-283BE1493558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35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22A73-D145-CF43-864A-B77BF5366965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74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045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04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7F46FD-82EE-9948-96CE-03C524B0371B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9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FD040-C665-4DB5-B3D9-DFFC1E6FB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0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162A3-6825-456B-8297-F94A30322A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0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01ED9-DE47-4772-A707-AD4D5CB4BC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4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Joe Grames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3CE0B-0E92-4889-994B-AF84E0B61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0272" y="638132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6CB1A7-3D75-42F8-BB32-DC30ABB79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6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50236-EF2F-4409-B3E1-9F379432EC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68050-5D9F-41EB-9FFD-F275371170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3D2F4-A1B6-4938-BFBD-D6B0F724F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7A91B-A890-4FC8-81E2-0C6DEF51E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409134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286891-CFE1-4A04-9AC8-97E1B6A416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3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16EEE-37E1-4F98-BCCC-B6FC81CCEC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8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1AA4C-9AA6-4365-B5EE-252127C156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0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sz="14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r>
              <a:rPr lang="en-US" sz="1400" smtClean="0">
                <a:solidFill>
                  <a:srgbClr val="000000"/>
                </a:solidFill>
                <a:ea typeface="+mn-ea"/>
                <a:cs typeface="+mn-cs"/>
              </a:rPr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3C1EF073-8C3C-465B-965C-ECB4F753AF55}" type="slidenum">
              <a:rPr lang="en-US" sz="1400" smtClean="0">
                <a:solidFill>
                  <a:srgbClr val="000000"/>
                </a:solidFill>
                <a:ea typeface="+mn-ea"/>
                <a:cs typeface="+mn-cs"/>
              </a:rPr>
              <a:pPr/>
              <a:t>‹#›</a:t>
            </a:fld>
            <a:endParaRPr lang="en-US" sz="14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4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wmf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47664" y="188640"/>
            <a:ext cx="6435551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olarized </a:t>
            </a: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lectrons for </a:t>
            </a: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olarized </a:t>
            </a: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Po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sitrons</a:t>
            </a:r>
          </a:p>
          <a:p>
            <a:pPr algn="ctr">
              <a:defRPr/>
            </a:pPr>
            <a:r>
              <a:rPr lang="en-US" sz="2000" dirty="0" smtClean="0">
                <a:latin typeface="Comic Sans MS" pitchFamily="66" charset="0"/>
                <a:cs typeface="+mn-cs"/>
              </a:rPr>
              <a:t>A Proof-of-Principle Experiment</a:t>
            </a:r>
            <a:endParaRPr lang="en-US" sz="2000" dirty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419349" y="2449611"/>
            <a:ext cx="46672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omic Sans MS" charset="0"/>
                <a:cs typeface="+mn-cs"/>
              </a:rPr>
              <a:t>Generating Polarized Positrons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omic Sans MS" charset="0"/>
                <a:cs typeface="+mn-cs"/>
              </a:rPr>
              <a:t>Experimental Apparatus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omic Sans MS" charset="0"/>
                <a:cs typeface="+mn-cs"/>
              </a:rPr>
              <a:t>Preliminary Results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979712" y="1052736"/>
            <a:ext cx="54727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Joe Grames </a:t>
            </a:r>
            <a:r>
              <a:rPr lang="en-US" sz="140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on behalf of the PEPPo Collaboration</a:t>
            </a:r>
            <a:r>
              <a:rPr lang="en-US" sz="1400" dirty="0" smtClean="0">
                <a:latin typeface="Comic Sans MS" pitchFamily="66" charset="0"/>
                <a:ea typeface="SimSun" charset="0"/>
                <a:cs typeface="SimSun" charset="0"/>
              </a:rPr>
              <a:t> </a:t>
            </a:r>
            <a:endParaRPr lang="en-US" sz="1400" dirty="0">
              <a:latin typeface="Comic Sans MS" pitchFamily="66" charset="0"/>
              <a:ea typeface="SimSun" charset="0"/>
              <a:cs typeface="SimSun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923928" y="1412776"/>
            <a:ext cx="13949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Comic Sans MS" pitchFamily="66" charset="0"/>
                <a:cs typeface="+mn-cs"/>
              </a:rPr>
              <a:t>Jefferson Lab</a:t>
            </a:r>
          </a:p>
        </p:txBody>
      </p:sp>
      <p:pic>
        <p:nvPicPr>
          <p:cNvPr id="7" name="Picture 6" descr="CIMG3987.JPG"/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836665"/>
            <a:ext cx="824609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0222" y="1763082"/>
            <a:ext cx="5325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omic Sans MS" pitchFamily="66" charset="0"/>
              </a:rPr>
              <a:t>PSTP-2013 @ U. Va., Charlottesville</a:t>
            </a:r>
            <a:r>
              <a:rPr lang="en-US" sz="1600" dirty="0" smtClean="0">
                <a:solidFill>
                  <a:srgbClr val="7030A0"/>
                </a:solidFill>
                <a:latin typeface="Comic Sans MS" pitchFamily="66" charset="0"/>
              </a:rPr>
              <a:t>,  Sept 9-13, 2013</a:t>
            </a:r>
            <a:endParaRPr lang="en-US" sz="16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843808" y="64748"/>
            <a:ext cx="35108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Measurement Strategy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066800"/>
            <a:ext cx="91538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Calibration of PEPPo Apparatus Using Highly-Polarized Electron Beam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omic Sans MS" pitchFamily="66" charset="0"/>
              </a:rPr>
              <a:t>Calibrate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PEPPo spectrometer </a:t>
            </a:r>
            <a:r>
              <a:rPr lang="en-US" dirty="0" smtClean="0">
                <a:latin typeface="Comic Sans MS" pitchFamily="66" charset="0"/>
              </a:rPr>
              <a:t>using measured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electron beam energy</a:t>
            </a:r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omic Sans MS" pitchFamily="66" charset="0"/>
              </a:rPr>
              <a:t>Measure Compton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asymmetries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for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known</a:t>
            </a:r>
            <a:r>
              <a:rPr lang="en-US" dirty="0" smtClean="0">
                <a:latin typeface="Comic Sans MS" pitchFamily="66" charset="0"/>
              </a:rPr>
              <a:t> e</a:t>
            </a:r>
            <a:r>
              <a:rPr lang="en-US" baseline="30000" dirty="0" smtClean="0">
                <a:latin typeface="Comic Sans MS" pitchFamily="66" charset="0"/>
              </a:rPr>
              <a:t>-</a:t>
            </a:r>
            <a:r>
              <a:rPr lang="en-US" dirty="0" smtClean="0">
                <a:latin typeface="Comic Sans MS" pitchFamily="66" charset="0"/>
              </a:rPr>
              <a:t> beam polarization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omic Sans MS" pitchFamily="66" charset="0"/>
              </a:rPr>
              <a:t>Benchmark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GEANT4 model </a:t>
            </a:r>
            <a:r>
              <a:rPr lang="en-US" dirty="0" smtClean="0">
                <a:latin typeface="Comic Sans MS" pitchFamily="66" charset="0"/>
              </a:rPr>
              <a:t>of Compton </a:t>
            </a:r>
            <a:r>
              <a:rPr lang="en-US" dirty="0" err="1" smtClean="0">
                <a:latin typeface="Comic Sans MS" pitchFamily="66" charset="0"/>
              </a:rPr>
              <a:t>polarimeter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analyzing power</a:t>
            </a:r>
          </a:p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Electron and Positron Collection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Define collection from production target with momenta-degraded electrons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Reverse spectrometer polarity to collect positrons and verify flux</a:t>
            </a:r>
          </a:p>
          <a:p>
            <a:endParaRPr lang="en-US" dirty="0" smtClean="0">
              <a:solidFill>
                <a:schemeClr val="bg1">
                  <a:lumMod val="65000"/>
                </a:schemeClr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Positron Polarization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Measure Compton positrons asymmetries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Calculate positron polarization with a positron analyzing 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5" name="Group 26"/>
          <p:cNvGrpSpPr>
            <a:grpSpLocks/>
          </p:cNvGrpSpPr>
          <p:nvPr/>
        </p:nvGrpSpPr>
        <p:grpSpPr bwMode="auto">
          <a:xfrm>
            <a:off x="475224" y="2639516"/>
            <a:ext cx="8272463" cy="2670175"/>
            <a:chOff x="273" y="1404"/>
            <a:chExt cx="5211" cy="1682"/>
          </a:xfrm>
        </p:grpSpPr>
        <p:pic>
          <p:nvPicPr>
            <p:cNvPr id="593941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93942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43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</p:grpSp>
      <p:sp>
        <p:nvSpPr>
          <p:cNvPr id="593945" name="Text Box 25"/>
          <p:cNvSpPr txBox="1">
            <a:spLocks noChangeArrowheads="1"/>
          </p:cNvSpPr>
          <p:nvPr/>
        </p:nvSpPr>
        <p:spPr bwMode="auto">
          <a:xfrm>
            <a:off x="0" y="107267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/>
              <a:t> </a:t>
            </a:r>
            <a:r>
              <a:rPr lang="en-US" dirty="0">
                <a:latin typeface="Comic Sans MS"/>
                <a:cs typeface="Comic Sans MS"/>
              </a:rPr>
              <a:t>PEPPo </a:t>
            </a:r>
            <a:r>
              <a:rPr lang="en-US" dirty="0" smtClean="0">
                <a:latin typeface="Comic Sans MS"/>
                <a:cs typeface="Comic Sans MS"/>
              </a:rPr>
              <a:t>used the CEBAF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pre-injector</a:t>
            </a:r>
            <a:r>
              <a:rPr lang="en-US" dirty="0">
                <a:latin typeface="Comic Sans MS"/>
                <a:cs typeface="Comic Sans MS"/>
              </a:rPr>
              <a:t>, taking advantage of </a:t>
            </a:r>
            <a:r>
              <a:rPr lang="en-US" dirty="0" smtClean="0">
                <a:latin typeface="Comic Sans MS"/>
                <a:cs typeface="Comic Sans MS"/>
              </a:rPr>
              <a:t>existing </a:t>
            </a:r>
            <a:r>
              <a:rPr lang="en-US" b="1" dirty="0" smtClean="0">
                <a:solidFill>
                  <a:srgbClr val="0000CC"/>
                </a:solidFill>
                <a:latin typeface="Comic Sans MS"/>
                <a:cs typeface="Comic Sans MS"/>
              </a:rPr>
              <a:t>electron beam diagnostics</a:t>
            </a:r>
            <a:r>
              <a:rPr lang="en-US" b="1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to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determine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with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precision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properties of the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polarized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electron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beam</a:t>
            </a:r>
            <a:r>
              <a:rPr lang="en-US" dirty="0" smtClean="0">
                <a:latin typeface="Comic Sans MS"/>
                <a:cs typeface="Comic Sans MS"/>
              </a:rPr>
              <a:t>.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593991" name="Group 71"/>
          <p:cNvGrpSpPr>
            <a:grpSpLocks/>
          </p:cNvGrpSpPr>
          <p:nvPr/>
        </p:nvGrpSpPr>
        <p:grpSpPr bwMode="auto">
          <a:xfrm>
            <a:off x="179949" y="4080966"/>
            <a:ext cx="3392488" cy="2068513"/>
            <a:chOff x="172" y="2856"/>
            <a:chExt cx="2137" cy="1303"/>
          </a:xfrm>
        </p:grpSpPr>
        <p:sp>
          <p:nvSpPr>
            <p:cNvPr id="593947" name="Text Box 27"/>
            <p:cNvSpPr txBox="1">
              <a:spLocks noChangeArrowheads="1"/>
            </p:cNvSpPr>
            <p:nvPr/>
          </p:nvSpPr>
          <p:spPr bwMode="auto">
            <a:xfrm>
              <a:off x="172" y="3636"/>
              <a:ext cx="213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Beam Polarization</a:t>
              </a: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30 Hz fast helicity reversal (delayed)</a:t>
              </a: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S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low laser helicity reversal (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waveplate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)</a:t>
              </a: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4</a:t>
              </a:r>
              <a:r>
                <a:rPr lang="en-US" sz="1200" b="1" dirty="0" smtClean="0">
                  <a:solidFill>
                    <a:srgbClr val="0000FF"/>
                  </a:solidFill>
                  <a:latin typeface="Symbol" pitchFamily="18" charset="2"/>
                  <a:cs typeface="Comic Sans MS"/>
                </a:rPr>
                <a:t>p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r>
                <a:rPr lang="en-US" sz="12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S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pin Rotator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93954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59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60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cxnSp>
          <p:nvCxnSpPr>
            <p:cNvPr id="593961" name="AutoShape 41"/>
            <p:cNvCxnSpPr>
              <a:cxnSpLocks noChangeShapeType="1"/>
              <a:stCxn id="593954" idx="0"/>
              <a:endCxn id="593959" idx="4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3962" name="AutoShape 42"/>
            <p:cNvCxnSpPr>
              <a:cxnSpLocks noChangeShapeType="1"/>
              <a:stCxn id="593954" idx="0"/>
              <a:endCxn id="593960" idx="4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3963" name="AutoShape 43"/>
            <p:cNvCxnSpPr>
              <a:cxnSpLocks noChangeShapeType="1"/>
              <a:stCxn id="593954" idx="0"/>
              <a:endCxn id="593965" idx="4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9396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</p:grpSp>
      <p:grpSp>
        <p:nvGrpSpPr>
          <p:cNvPr id="593980" name="Group 60"/>
          <p:cNvGrpSpPr>
            <a:grpSpLocks/>
          </p:cNvGrpSpPr>
          <p:nvPr/>
        </p:nvGrpSpPr>
        <p:grpSpPr bwMode="auto">
          <a:xfrm>
            <a:off x="3502587" y="4150816"/>
            <a:ext cx="2382838" cy="1163638"/>
            <a:chOff x="2180" y="2795"/>
            <a:chExt cx="1501" cy="733"/>
          </a:xfrm>
        </p:grpSpPr>
        <p:sp>
          <p:nvSpPr>
            <p:cNvPr id="593948" name="Text Box 28"/>
            <p:cNvSpPr txBox="1">
              <a:spLocks noChangeArrowheads="1"/>
            </p:cNvSpPr>
            <p:nvPr/>
          </p:nvSpPr>
          <p:spPr bwMode="auto">
            <a:xfrm>
              <a:off x="2180" y="3237"/>
              <a:ext cx="98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Beam Energy </a:t>
              </a:r>
              <a:endParaRPr lang="en-US" sz="1200" b="1" u="sng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Up to 8.25 </a:t>
              </a:r>
              <a:r>
                <a:rPr lang="en-US" sz="12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MeV/c</a:t>
              </a:r>
            </a:p>
          </p:txBody>
        </p:sp>
        <p:grpSp>
          <p:nvGrpSpPr>
            <p:cNvPr id="49186" name="Group 56"/>
            <p:cNvGrpSpPr>
              <a:grpSpLocks/>
            </p:cNvGrpSpPr>
            <p:nvPr/>
          </p:nvGrpSpPr>
          <p:grpSpPr bwMode="auto">
            <a:xfrm>
              <a:off x="2603" y="2795"/>
              <a:ext cx="1078" cy="539"/>
              <a:chOff x="2603" y="2795"/>
              <a:chExt cx="1078" cy="539"/>
            </a:xfrm>
          </p:grpSpPr>
          <p:sp>
            <p:nvSpPr>
              <p:cNvPr id="593966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FF"/>
                  </a:solidFill>
                </a:endParaRPr>
              </a:p>
            </p:txBody>
          </p:sp>
          <p:sp>
            <p:nvSpPr>
              <p:cNvPr id="593967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593972" name="AutoShape 52"/>
              <p:cNvCxnSpPr>
                <a:cxnSpLocks noChangeShapeType="1"/>
                <a:stCxn id="593967" idx="0"/>
                <a:endCxn id="593966" idx="2"/>
              </p:cNvCxnSpPr>
              <p:nvPr/>
            </p:nvCxnSpPr>
            <p:spPr bwMode="auto">
              <a:xfrm rot="16200000">
                <a:off x="2908" y="2578"/>
                <a:ext cx="422" cy="941"/>
              </a:xfrm>
              <a:prstGeom prst="curvedConnector2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593986" name="Group 66"/>
          <p:cNvGrpSpPr>
            <a:grpSpLocks/>
          </p:cNvGrpSpPr>
          <p:nvPr/>
        </p:nvGrpSpPr>
        <p:grpSpPr bwMode="auto">
          <a:xfrm>
            <a:off x="6739043" y="2383192"/>
            <a:ext cx="2322509" cy="1195378"/>
            <a:chOff x="4365" y="1787"/>
            <a:chExt cx="1463" cy="753"/>
          </a:xfrm>
        </p:grpSpPr>
        <p:sp>
          <p:nvSpPr>
            <p:cNvPr id="593949" name="Text Box 29"/>
            <p:cNvSpPr txBox="1">
              <a:spLocks noChangeArrowheads="1"/>
            </p:cNvSpPr>
            <p:nvPr/>
          </p:nvSpPr>
          <p:spPr bwMode="auto">
            <a:xfrm>
              <a:off x="4365" y="1787"/>
              <a:ext cx="1463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(See M. McHugh’s S12 talk)</a:t>
              </a:r>
            </a:p>
            <a:p>
              <a:pPr algn="ctr">
                <a:defRPr/>
              </a:pP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Mott Electron</a:t>
              </a:r>
            </a:p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Polarization Measurement </a:t>
              </a:r>
              <a:endParaRPr lang="en-US" sz="1200" b="1" u="sng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dP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/P&lt;3%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9182" name="Group 64"/>
            <p:cNvGrpSpPr>
              <a:grpSpLocks/>
            </p:cNvGrpSpPr>
            <p:nvPr/>
          </p:nvGrpSpPr>
          <p:grpSpPr bwMode="auto">
            <a:xfrm>
              <a:off x="4477" y="2225"/>
              <a:ext cx="459" cy="315"/>
              <a:chOff x="4477" y="2150"/>
              <a:chExt cx="459" cy="315"/>
            </a:xfrm>
          </p:grpSpPr>
          <p:sp>
            <p:nvSpPr>
              <p:cNvPr id="593968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593973" name="AutoShape 53"/>
              <p:cNvCxnSpPr>
                <a:cxnSpLocks noChangeShapeType="1"/>
                <a:stCxn id="593968" idx="3"/>
                <a:endCxn id="593969" idx="0"/>
              </p:cNvCxnSpPr>
              <p:nvPr/>
            </p:nvCxnSpPr>
            <p:spPr bwMode="auto">
              <a:xfrm rot="5400000">
                <a:off x="4544" y="2150"/>
                <a:ext cx="248" cy="381"/>
              </a:xfrm>
              <a:prstGeom prst="curvedConnector3">
                <a:avLst>
                  <a:gd name="adj1" fmla="val 50000"/>
                </a:avLst>
              </a:prstGeom>
              <a:noFill/>
              <a:ln w="63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593985" name="Group 65"/>
          <p:cNvGrpSpPr>
            <a:grpSpLocks/>
          </p:cNvGrpSpPr>
          <p:nvPr/>
        </p:nvGrpSpPr>
        <p:grpSpPr bwMode="auto">
          <a:xfrm>
            <a:off x="4582093" y="2564904"/>
            <a:ext cx="2016128" cy="725487"/>
            <a:chOff x="2860" y="1826"/>
            <a:chExt cx="1270" cy="457"/>
          </a:xfrm>
        </p:grpSpPr>
        <p:sp>
          <p:nvSpPr>
            <p:cNvPr id="593950" name="Text Box 30"/>
            <p:cNvSpPr txBox="1">
              <a:spLocks noChangeArrowheads="1"/>
            </p:cNvSpPr>
            <p:nvPr/>
          </p:nvSpPr>
          <p:spPr bwMode="auto">
            <a:xfrm>
              <a:off x="2860" y="1826"/>
              <a:ext cx="113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Energy Measurement </a:t>
              </a:r>
              <a:endParaRPr lang="en-US" sz="1200" b="1" u="sng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dE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/E&lt;0.5%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93970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71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cxnSp>
          <p:nvCxnSpPr>
            <p:cNvPr id="593974" name="AutoShape 54"/>
            <p:cNvCxnSpPr>
              <a:cxnSpLocks noChangeShapeType="1"/>
              <a:stCxn id="593971" idx="3"/>
              <a:endCxn id="593970" idx="0"/>
            </p:cNvCxnSpPr>
            <p:nvPr/>
          </p:nvCxnSpPr>
          <p:spPr bwMode="auto">
            <a:xfrm rot="16200000" flipH="1">
              <a:off x="3768" y="1888"/>
              <a:ext cx="137" cy="497"/>
            </a:xfrm>
            <a:prstGeom prst="curvedConnector3">
              <a:avLst>
                <a:gd name="adj1" fmla="val 54014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3983" name="Group 63"/>
          <p:cNvGrpSpPr>
            <a:grpSpLocks/>
          </p:cNvGrpSpPr>
          <p:nvPr/>
        </p:nvGrpSpPr>
        <p:grpSpPr bwMode="auto">
          <a:xfrm>
            <a:off x="6177526" y="3579317"/>
            <a:ext cx="1179513" cy="1281113"/>
            <a:chOff x="3865" y="2465"/>
            <a:chExt cx="743" cy="807"/>
          </a:xfrm>
        </p:grpSpPr>
        <p:sp>
          <p:nvSpPr>
            <p:cNvPr id="593969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81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50800" cmpd="sng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82" name="Text Box 62"/>
            <p:cNvSpPr txBox="1">
              <a:spLocks noChangeArrowheads="1"/>
            </p:cNvSpPr>
            <p:nvPr/>
          </p:nvSpPr>
          <p:spPr bwMode="auto">
            <a:xfrm>
              <a:off x="4070" y="3059"/>
              <a:ext cx="5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smtClean="0">
                  <a:solidFill>
                    <a:srgbClr val="FF0000"/>
                  </a:solidFill>
                </a:rPr>
                <a:t>PEPPo</a:t>
              </a:r>
            </a:p>
          </p:txBody>
        </p:sp>
      </p:grpSp>
      <p:sp>
        <p:nvSpPr>
          <p:cNvPr id="593988" name="Oval 68"/>
          <p:cNvSpPr>
            <a:spLocks noChangeArrowheads="1"/>
          </p:cNvSpPr>
          <p:nvPr/>
        </p:nvSpPr>
        <p:spPr bwMode="auto">
          <a:xfrm>
            <a:off x="176774" y="3865066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latin typeface="Calibri" charset="0"/>
              </a:rPr>
              <a:t>Laser</a:t>
            </a:r>
          </a:p>
        </p:txBody>
      </p:sp>
      <p:sp>
        <p:nvSpPr>
          <p:cNvPr id="593952" name="Oval 32"/>
          <p:cNvSpPr>
            <a:spLocks noChangeArrowheads="1"/>
          </p:cNvSpPr>
          <p:nvPr/>
        </p:nvSpPr>
        <p:spPr bwMode="auto">
          <a:xfrm>
            <a:off x="1113399" y="2801441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FF"/>
              </a:solidFill>
            </a:endParaRPr>
          </a:p>
        </p:txBody>
      </p:sp>
      <p:sp>
        <p:nvSpPr>
          <p:cNvPr id="593956" name="Oval 36"/>
          <p:cNvSpPr>
            <a:spLocks noChangeArrowheads="1"/>
          </p:cNvSpPr>
          <p:nvPr/>
        </p:nvSpPr>
        <p:spPr bwMode="auto">
          <a:xfrm>
            <a:off x="3508937" y="3430091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FF"/>
              </a:solidFill>
            </a:endParaRPr>
          </a:p>
        </p:txBody>
      </p:sp>
      <p:sp>
        <p:nvSpPr>
          <p:cNvPr id="593989" name="Line 69"/>
          <p:cNvSpPr>
            <a:spLocks noChangeShapeType="1"/>
          </p:cNvSpPr>
          <p:nvPr/>
        </p:nvSpPr>
        <p:spPr bwMode="auto">
          <a:xfrm rot="21540000" flipH="1">
            <a:off x="533962" y="3680916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FF"/>
              </a:solidFill>
            </a:endParaRPr>
          </a:p>
        </p:txBody>
      </p:sp>
      <p:grpSp>
        <p:nvGrpSpPr>
          <p:cNvPr id="593993" name="Group 73"/>
          <p:cNvGrpSpPr>
            <a:grpSpLocks/>
          </p:cNvGrpSpPr>
          <p:nvPr/>
        </p:nvGrpSpPr>
        <p:grpSpPr bwMode="auto">
          <a:xfrm>
            <a:off x="259326" y="2349005"/>
            <a:ext cx="3270252" cy="1616077"/>
            <a:chOff x="222" y="1765"/>
            <a:chExt cx="2060" cy="1018"/>
          </a:xfrm>
        </p:grpSpPr>
        <p:sp>
          <p:nvSpPr>
            <p:cNvPr id="593994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cxnSp>
          <p:nvCxnSpPr>
            <p:cNvPr id="593995" name="AutoShape 75"/>
            <p:cNvCxnSpPr>
              <a:cxnSpLocks noChangeShapeType="1"/>
              <a:endCxn id="593994" idx="7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3996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93997" name="Text Box 77"/>
            <p:cNvSpPr txBox="1">
              <a:spLocks noChangeArrowheads="1"/>
            </p:cNvSpPr>
            <p:nvPr/>
          </p:nvSpPr>
          <p:spPr bwMode="auto">
            <a:xfrm>
              <a:off x="233" y="1765"/>
              <a:ext cx="114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Low Beam Intensities</a:t>
              </a: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1 </a:t>
              </a:r>
              <a:r>
                <a:rPr lang="en-US" sz="1200" b="1" dirty="0" smtClean="0">
                  <a:solidFill>
                    <a:srgbClr val="0000FF"/>
                  </a:solidFill>
                  <a:latin typeface="Symbol" pitchFamily="18" charset="2"/>
                  <a:cs typeface="Comic Sans MS"/>
                </a:rPr>
                <a:t>m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 down to 10’s 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pA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786345" y="0"/>
            <a:ext cx="585128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CEBAF Polarized Electron “Drive Beam”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3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3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59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59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59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988641" y="-3001"/>
            <a:ext cx="73997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Electron Momentum and Spectrometer Calibration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83405" y="2243138"/>
            <a:ext cx="3294513" cy="2794000"/>
            <a:chOff x="2182486" y="1556792"/>
            <a:chExt cx="3294513" cy="2794000"/>
          </a:xfrm>
        </p:grpSpPr>
        <p:sp>
          <p:nvSpPr>
            <p:cNvPr id="660488" name="Oval 8"/>
            <p:cNvSpPr>
              <a:spLocks noChangeArrowheads="1"/>
            </p:cNvSpPr>
            <p:nvPr/>
          </p:nvSpPr>
          <p:spPr bwMode="auto">
            <a:xfrm>
              <a:off x="2781424" y="1834604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89" name="Rectangle 9"/>
            <p:cNvSpPr>
              <a:spLocks noChangeArrowheads="1"/>
            </p:cNvSpPr>
            <p:nvPr/>
          </p:nvSpPr>
          <p:spPr bwMode="auto">
            <a:xfrm>
              <a:off x="2711574" y="1790154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0" name="Rectangle 10"/>
            <p:cNvSpPr>
              <a:spLocks noChangeArrowheads="1"/>
            </p:cNvSpPr>
            <p:nvPr/>
          </p:nvSpPr>
          <p:spPr bwMode="auto">
            <a:xfrm>
              <a:off x="3287837" y="2558504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1" name="Line 11"/>
            <p:cNvSpPr>
              <a:spLocks noChangeShapeType="1"/>
            </p:cNvSpPr>
            <p:nvPr/>
          </p:nvSpPr>
          <p:spPr bwMode="auto">
            <a:xfrm>
              <a:off x="3503737" y="1833017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2" name="Line 12"/>
            <p:cNvSpPr>
              <a:spLocks noChangeShapeType="1"/>
            </p:cNvSpPr>
            <p:nvPr/>
          </p:nvSpPr>
          <p:spPr bwMode="auto">
            <a:xfrm>
              <a:off x="3503737" y="2553742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4" name="Oval 14"/>
            <p:cNvSpPr>
              <a:spLocks noChangeArrowheads="1"/>
            </p:cNvSpPr>
            <p:nvPr/>
          </p:nvSpPr>
          <p:spPr bwMode="auto">
            <a:xfrm rot="10800000">
              <a:off x="3503737" y="2866479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5" name="Rectangle 15"/>
            <p:cNvSpPr>
              <a:spLocks noChangeArrowheads="1"/>
            </p:cNvSpPr>
            <p:nvPr/>
          </p:nvSpPr>
          <p:spPr bwMode="auto">
            <a:xfrm rot="10800000">
              <a:off x="4227637" y="2837904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6" name="Rectangle 16"/>
            <p:cNvSpPr>
              <a:spLocks noChangeArrowheads="1"/>
            </p:cNvSpPr>
            <p:nvPr/>
          </p:nvSpPr>
          <p:spPr bwMode="auto">
            <a:xfrm rot="10800000">
              <a:off x="3359274" y="2796629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00" name="Rectangle 20"/>
            <p:cNvSpPr>
              <a:spLocks noChangeArrowheads="1"/>
            </p:cNvSpPr>
            <p:nvPr/>
          </p:nvSpPr>
          <p:spPr bwMode="auto">
            <a:xfrm>
              <a:off x="3564062" y="3042692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01" name="Rectangle 21"/>
            <p:cNvSpPr>
              <a:spLocks noChangeArrowheads="1"/>
            </p:cNvSpPr>
            <p:nvPr/>
          </p:nvSpPr>
          <p:spPr bwMode="auto">
            <a:xfrm>
              <a:off x="3954587" y="3045867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25" name="Text Box 45"/>
            <p:cNvSpPr txBox="1">
              <a:spLocks noChangeArrowheads="1"/>
            </p:cNvSpPr>
            <p:nvPr/>
          </p:nvSpPr>
          <p:spPr bwMode="auto">
            <a:xfrm>
              <a:off x="2851274" y="1556792"/>
              <a:ext cx="60144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smtClean="0"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 smtClean="0">
                  <a:latin typeface="Comic Sans MS"/>
                  <a:cs typeface="Comic Sans MS"/>
                </a:rPr>
                <a:t>1</a:t>
              </a:r>
              <a:r>
                <a:rPr lang="en-US" sz="1400" b="1" dirty="0" smtClean="0">
                  <a:latin typeface="Comic Sans MS"/>
                  <a:cs typeface="Comic Sans MS"/>
                </a:rPr>
                <a:t>=0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660526" name="Text Box 46"/>
            <p:cNvSpPr txBox="1">
              <a:spLocks noChangeArrowheads="1"/>
            </p:cNvSpPr>
            <p:nvPr/>
          </p:nvSpPr>
          <p:spPr bwMode="auto">
            <a:xfrm>
              <a:off x="4632449" y="3307804"/>
              <a:ext cx="60144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smtClean="0"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 smtClean="0">
                  <a:latin typeface="Comic Sans MS"/>
                  <a:cs typeface="Comic Sans MS"/>
                </a:rPr>
                <a:t>2</a:t>
              </a:r>
              <a:r>
                <a:rPr lang="en-US" sz="1400" b="1" dirty="0" smtClean="0">
                  <a:latin typeface="Comic Sans MS"/>
                  <a:cs typeface="Comic Sans MS"/>
                </a:rPr>
                <a:t>=0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660527" name="Text Box 47"/>
            <p:cNvSpPr txBox="1">
              <a:spLocks noChangeArrowheads="1"/>
            </p:cNvSpPr>
            <p:nvPr/>
          </p:nvSpPr>
          <p:spPr bwMode="auto">
            <a:xfrm>
              <a:off x="3691062" y="2099717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660528" name="Text Box 48"/>
            <p:cNvSpPr txBox="1">
              <a:spLocks noChangeArrowheads="1"/>
            </p:cNvSpPr>
            <p:nvPr/>
          </p:nvSpPr>
          <p:spPr bwMode="auto">
            <a:xfrm>
              <a:off x="3691062" y="3723729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660529" name="Line 49"/>
            <p:cNvSpPr>
              <a:spLocks noChangeShapeType="1"/>
            </p:cNvSpPr>
            <p:nvPr/>
          </p:nvSpPr>
          <p:spPr bwMode="auto">
            <a:xfrm>
              <a:off x="3779962" y="3779292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47147" name="Straight Connector 2"/>
            <p:cNvCxnSpPr>
              <a:cxnSpLocks noChangeShapeType="1"/>
            </p:cNvCxnSpPr>
            <p:nvPr/>
          </p:nvCxnSpPr>
          <p:spPr bwMode="auto">
            <a:xfrm>
              <a:off x="3371974" y="1812379"/>
              <a:ext cx="0" cy="287338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49" name="Straight Connector 58"/>
            <p:cNvCxnSpPr>
              <a:cxnSpLocks noChangeShapeType="1"/>
            </p:cNvCxnSpPr>
            <p:nvPr/>
          </p:nvCxnSpPr>
          <p:spPr bwMode="auto">
            <a:xfrm>
              <a:off x="3375149" y="2323554"/>
              <a:ext cx="0" cy="288925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0503" name="Oval 23"/>
            <p:cNvSpPr>
              <a:spLocks noChangeArrowheads="1"/>
            </p:cNvSpPr>
            <p:nvPr/>
          </p:nvSpPr>
          <p:spPr bwMode="auto">
            <a:xfrm>
              <a:off x="2983037" y="1833017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8" name="Line 18"/>
            <p:cNvSpPr>
              <a:spLocks noChangeShapeType="1"/>
            </p:cNvSpPr>
            <p:nvPr/>
          </p:nvSpPr>
          <p:spPr bwMode="auto">
            <a:xfrm rot="10800000">
              <a:off x="3502149" y="3596729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497" name="Line 17"/>
            <p:cNvSpPr>
              <a:spLocks noChangeShapeType="1"/>
            </p:cNvSpPr>
            <p:nvPr/>
          </p:nvSpPr>
          <p:spPr bwMode="auto">
            <a:xfrm rot="10800000">
              <a:off x="4222874" y="3596729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52" name="Line 33"/>
            <p:cNvSpPr>
              <a:spLocks noChangeShapeType="1"/>
            </p:cNvSpPr>
            <p:nvPr/>
          </p:nvSpPr>
          <p:spPr bwMode="auto">
            <a:xfrm>
              <a:off x="3359274" y="2099717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53" name="Line 34"/>
            <p:cNvSpPr>
              <a:spLocks noChangeShapeType="1"/>
            </p:cNvSpPr>
            <p:nvPr/>
          </p:nvSpPr>
          <p:spPr bwMode="auto">
            <a:xfrm>
              <a:off x="3362449" y="2325142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66" name="Line 33"/>
            <p:cNvSpPr>
              <a:spLocks noChangeShapeType="1"/>
            </p:cNvSpPr>
            <p:nvPr/>
          </p:nvSpPr>
          <p:spPr bwMode="auto">
            <a:xfrm>
              <a:off x="3359274" y="2104479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67" name="Line 33"/>
            <p:cNvSpPr>
              <a:spLocks noChangeShapeType="1"/>
            </p:cNvSpPr>
            <p:nvPr/>
          </p:nvSpPr>
          <p:spPr bwMode="auto">
            <a:xfrm>
              <a:off x="3362449" y="2318792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51" name="Line 11"/>
            <p:cNvSpPr>
              <a:spLocks noChangeShapeType="1"/>
            </p:cNvSpPr>
            <p:nvPr/>
          </p:nvSpPr>
          <p:spPr bwMode="auto">
            <a:xfrm>
              <a:off x="3503737" y="1833017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69" name="Text Box 89"/>
            <p:cNvSpPr txBox="1">
              <a:spLocks noChangeArrowheads="1"/>
            </p:cNvSpPr>
            <p:nvPr/>
          </p:nvSpPr>
          <p:spPr bwMode="auto">
            <a:xfrm>
              <a:off x="2182486" y="1821455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660578" name="Oval 98"/>
            <p:cNvSpPr>
              <a:spLocks noChangeArrowheads="1"/>
            </p:cNvSpPr>
            <p:nvPr/>
          </p:nvSpPr>
          <p:spPr bwMode="auto">
            <a:xfrm>
              <a:off x="2606799" y="2245767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79" name="Oval 99"/>
            <p:cNvSpPr>
              <a:spLocks noChangeArrowheads="1"/>
            </p:cNvSpPr>
            <p:nvPr/>
          </p:nvSpPr>
          <p:spPr bwMode="auto">
            <a:xfrm>
              <a:off x="3294187" y="2121942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80" name="Oval 100"/>
            <p:cNvSpPr>
              <a:spLocks noChangeArrowheads="1"/>
            </p:cNvSpPr>
            <p:nvPr/>
          </p:nvSpPr>
          <p:spPr bwMode="auto">
            <a:xfrm>
              <a:off x="3470399" y="2980779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81" name="Oval 101"/>
            <p:cNvSpPr>
              <a:spLocks noChangeArrowheads="1"/>
            </p:cNvSpPr>
            <p:nvPr/>
          </p:nvSpPr>
          <p:spPr bwMode="auto">
            <a:xfrm>
              <a:off x="4141912" y="3861842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82" name="Oval 102"/>
            <p:cNvSpPr>
              <a:spLocks noChangeArrowheads="1"/>
            </p:cNvSpPr>
            <p:nvPr/>
          </p:nvSpPr>
          <p:spPr bwMode="auto">
            <a:xfrm>
              <a:off x="5332537" y="3863429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60504" name="Oval 24"/>
            <p:cNvSpPr>
              <a:spLocks noChangeArrowheads="1"/>
            </p:cNvSpPr>
            <p:nvPr/>
          </p:nvSpPr>
          <p:spPr bwMode="auto">
            <a:xfrm>
              <a:off x="4773737" y="3579267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75393" y="664575"/>
            <a:ext cx="4613316" cy="4015471"/>
            <a:chOff x="4275393" y="664575"/>
            <a:chExt cx="4613316" cy="4015471"/>
          </a:xfrm>
        </p:grpSpPr>
        <p:grpSp>
          <p:nvGrpSpPr>
            <p:cNvPr id="102" name="Group 101"/>
            <p:cNvGrpSpPr/>
            <p:nvPr/>
          </p:nvGrpSpPr>
          <p:grpSpPr>
            <a:xfrm>
              <a:off x="5004048" y="664575"/>
              <a:ext cx="3884661" cy="3052457"/>
              <a:chOff x="2759864" y="1258600"/>
              <a:chExt cx="3270135" cy="2519705"/>
            </a:xfrm>
          </p:grpSpPr>
          <p:pic>
            <p:nvPicPr>
              <p:cNvPr id="103" name="Picture 2" descr="C:\Documents and Settings\grames\Desktop\POSIPOL\P_v_SpectrometerCurrent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864" y="1432208"/>
                <a:ext cx="3168352" cy="2294984"/>
              </a:xfrm>
              <a:prstGeom prst="rect">
                <a:avLst/>
              </a:prstGeom>
              <a:noFill/>
            </p:spPr>
          </p:pic>
          <p:sp>
            <p:nvSpPr>
              <p:cNvPr id="104" name="ZoneTexte 17"/>
              <p:cNvSpPr txBox="1"/>
              <p:nvPr/>
            </p:nvSpPr>
            <p:spPr>
              <a:xfrm>
                <a:off x="3215784" y="1258600"/>
                <a:ext cx="2814215" cy="2336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i="1" dirty="0" err="1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Spectrometer</a:t>
                </a:r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 </a:t>
                </a:r>
                <a:r>
                  <a:rPr lang="fr-FR" sz="1100" i="1" dirty="0">
                    <a:solidFill>
                      <a:srgbClr val="0000FF"/>
                    </a:solidFill>
                    <a:latin typeface="Verdana"/>
                    <a:cs typeface="Verdana"/>
                  </a:rPr>
                  <a:t>C</a:t>
                </a:r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alibration</a:t>
                </a:r>
                <a:endParaRPr lang="fr-FR" sz="1100" i="1" dirty="0">
                  <a:solidFill>
                    <a:srgbClr val="0000FF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105" name="ZoneTexte 2"/>
              <p:cNvSpPr txBox="1"/>
              <p:nvPr/>
            </p:nvSpPr>
            <p:spPr>
              <a:xfrm>
                <a:off x="3576430" y="3470528"/>
                <a:ext cx="211593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err="1" smtClean="0">
                    <a:latin typeface="Comic Sans MS"/>
                    <a:cs typeface="Comic Sans MS"/>
                  </a:rPr>
                  <a:t>Spectrometer</a:t>
                </a:r>
                <a:r>
                  <a:rPr lang="fr-FR" sz="1200" dirty="0" smtClean="0">
                    <a:latin typeface="Comic Sans MS"/>
                    <a:cs typeface="Comic Sans MS"/>
                  </a:rPr>
                  <a:t> </a:t>
                </a:r>
                <a:r>
                  <a:rPr lang="fr-FR" sz="1200" dirty="0" err="1" smtClean="0">
                    <a:latin typeface="Comic Sans MS"/>
                    <a:cs typeface="Comic Sans MS"/>
                  </a:rPr>
                  <a:t>current</a:t>
                </a:r>
                <a:r>
                  <a:rPr lang="fr-FR" sz="1200" dirty="0" smtClean="0">
                    <a:latin typeface="Comic Sans MS"/>
                    <a:cs typeface="Comic Sans MS"/>
                  </a:rPr>
                  <a:t>  (A</a:t>
                </a:r>
                <a:r>
                  <a:rPr lang="fr-FR" sz="1400" dirty="0" smtClean="0">
                    <a:latin typeface="Comic Sans MS"/>
                    <a:cs typeface="Comic Sans MS"/>
                  </a:rPr>
                  <a:t>)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275393" y="3264195"/>
              <a:ext cx="1547019" cy="1415851"/>
              <a:chOff x="713486" y="443947"/>
              <a:chExt cx="1547019" cy="1415851"/>
            </a:xfrm>
          </p:grpSpPr>
          <p:sp>
            <p:nvSpPr>
              <p:cNvPr id="71" name="Line 30"/>
              <p:cNvSpPr>
                <a:spLocks noChangeShapeType="1"/>
              </p:cNvSpPr>
              <p:nvPr/>
            </p:nvSpPr>
            <p:spPr bwMode="auto">
              <a:xfrm flipV="1">
                <a:off x="1109378" y="1854327"/>
                <a:ext cx="1151127" cy="5471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9" name="Text Box 88"/>
              <p:cNvSpPr txBox="1">
                <a:spLocks noChangeArrowheads="1"/>
              </p:cNvSpPr>
              <p:nvPr/>
            </p:nvSpPr>
            <p:spPr bwMode="auto">
              <a:xfrm>
                <a:off x="1853311" y="1510747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smtClean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70" name="Line 30"/>
              <p:cNvSpPr>
                <a:spLocks noChangeShapeType="1"/>
              </p:cNvSpPr>
              <p:nvPr/>
            </p:nvSpPr>
            <p:spPr bwMode="auto">
              <a:xfrm flipH="1" flipV="1">
                <a:off x="713486" y="443947"/>
                <a:ext cx="1" cy="996948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67186" y="3341686"/>
            <a:ext cx="3590266" cy="3196970"/>
            <a:chOff x="4702" y="1052736"/>
            <a:chExt cx="3105931" cy="2767631"/>
          </a:xfrm>
        </p:grpSpPr>
        <p:pic>
          <p:nvPicPr>
            <p:cNvPr id="98" name="Picture 1" descr="C:\Documents and Settings\grames\Desktop\POSIPOL\images\ele_mom_calibrati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297" y="1444144"/>
              <a:ext cx="3024336" cy="2160240"/>
            </a:xfrm>
            <a:prstGeom prst="rect">
              <a:avLst/>
            </a:prstGeom>
            <a:noFill/>
          </p:spPr>
        </p:pic>
        <p:sp>
          <p:nvSpPr>
            <p:cNvPr id="99" name="ZoneTexte 23"/>
            <p:cNvSpPr txBox="1"/>
            <p:nvPr/>
          </p:nvSpPr>
          <p:spPr>
            <a:xfrm>
              <a:off x="486977" y="1258600"/>
              <a:ext cx="2448272" cy="226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 err="1" smtClean="0">
                  <a:solidFill>
                    <a:srgbClr val="0000FF"/>
                  </a:solidFill>
                  <a:latin typeface="Verdana"/>
                  <a:cs typeface="Verdana"/>
                </a:rPr>
                <a:t>Momentum</a:t>
              </a:r>
              <a:r>
                <a:rPr lang="fr-FR" sz="1100" i="1" dirty="0" smtClean="0">
                  <a:solidFill>
                    <a:srgbClr val="0000FF"/>
                  </a:solidFill>
                  <a:latin typeface="Verdana"/>
                  <a:cs typeface="Verdana"/>
                </a:rPr>
                <a:t> Calibration</a:t>
              </a:r>
              <a:endParaRPr lang="fr-FR" sz="1100" i="1" dirty="0">
                <a:solidFill>
                  <a:srgbClr val="0000FF"/>
                </a:solidFill>
                <a:latin typeface="Verdana"/>
                <a:cs typeface="Verdana"/>
              </a:endParaRPr>
            </a:p>
          </p:txBody>
        </p:sp>
        <p:sp>
          <p:nvSpPr>
            <p:cNvPr id="100" name="ZoneTexte 24"/>
            <p:cNvSpPr txBox="1"/>
            <p:nvPr/>
          </p:nvSpPr>
          <p:spPr>
            <a:xfrm>
              <a:off x="610672" y="3460367"/>
              <a:ext cx="2255320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latin typeface="Comic Sans MS"/>
                  <a:cs typeface="Comic Sans MS"/>
                </a:rPr>
                <a:t>SRF </a:t>
              </a:r>
              <a:r>
                <a:rPr lang="fr-FR" sz="1200" dirty="0" err="1" smtClean="0">
                  <a:latin typeface="Comic Sans MS"/>
                  <a:cs typeface="Comic Sans MS"/>
                </a:rPr>
                <a:t>cavity</a:t>
              </a:r>
              <a:r>
                <a:rPr lang="fr-FR" sz="1200" dirty="0" smtClean="0">
                  <a:latin typeface="Comic Sans MS"/>
                  <a:cs typeface="Comic Sans MS"/>
                </a:rPr>
                <a:t> gradient  (MV/m</a:t>
              </a:r>
              <a:r>
                <a:rPr lang="fr-FR" sz="1400" dirty="0" smtClean="0">
                  <a:latin typeface="Comic Sans MS"/>
                  <a:cs typeface="Comic Sans MS"/>
                </a:rPr>
                <a:t>)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101" name="ZoneTexte 26"/>
            <p:cNvSpPr txBox="1"/>
            <p:nvPr/>
          </p:nvSpPr>
          <p:spPr>
            <a:xfrm rot="16200000">
              <a:off x="-1195957" y="2253395"/>
              <a:ext cx="270909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latin typeface="Comic Sans MS"/>
                  <a:cs typeface="Comic Sans MS"/>
                </a:rPr>
                <a:t>Electron </a:t>
              </a:r>
              <a:r>
                <a:rPr lang="fr-FR" sz="1200" dirty="0" err="1" smtClean="0">
                  <a:latin typeface="Comic Sans MS"/>
                  <a:cs typeface="Comic Sans MS"/>
                </a:rPr>
                <a:t>beam</a:t>
              </a:r>
              <a:r>
                <a:rPr lang="fr-FR" sz="1200" dirty="0" smtClean="0">
                  <a:latin typeface="Comic Sans MS"/>
                  <a:cs typeface="Comic Sans MS"/>
                </a:rPr>
                <a:t> </a:t>
              </a:r>
              <a:r>
                <a:rPr lang="fr-FR" sz="1200" dirty="0" err="1" smtClean="0">
                  <a:latin typeface="Comic Sans MS"/>
                  <a:cs typeface="Comic Sans MS"/>
                </a:rPr>
                <a:t>momentum</a:t>
              </a:r>
              <a:r>
                <a:rPr lang="fr-FR" sz="1200" dirty="0" smtClean="0">
                  <a:latin typeface="Comic Sans MS"/>
                  <a:cs typeface="Comic Sans MS"/>
                </a:rPr>
                <a:t>  (MeV/c</a:t>
              </a:r>
              <a:r>
                <a:rPr lang="fr-FR" sz="1400" dirty="0" smtClean="0">
                  <a:latin typeface="Comic Sans MS"/>
                  <a:cs typeface="Comic Sans MS"/>
                </a:rPr>
                <a:t>)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12866" y="4292451"/>
            <a:ext cx="3060453" cy="1368797"/>
            <a:chOff x="5512866" y="4292451"/>
            <a:chExt cx="3060453" cy="1368797"/>
          </a:xfrm>
        </p:grpSpPr>
        <p:sp>
          <p:nvSpPr>
            <p:cNvPr id="73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4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7" name="Line 51"/>
            <p:cNvSpPr>
              <a:spLocks noChangeShapeType="1"/>
            </p:cNvSpPr>
            <p:nvPr/>
          </p:nvSpPr>
          <p:spPr bwMode="auto">
            <a:xfrm>
              <a:off x="6305576" y="4830812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8" name="Line 52"/>
            <p:cNvSpPr>
              <a:spLocks noChangeShapeType="1"/>
            </p:cNvSpPr>
            <p:nvPr/>
          </p:nvSpPr>
          <p:spPr bwMode="auto">
            <a:xfrm rot="10800000">
              <a:off x="6281763" y="4757787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9" name="Text Box 53"/>
            <p:cNvSpPr txBox="1">
              <a:spLocks noChangeArrowheads="1"/>
            </p:cNvSpPr>
            <p:nvPr/>
          </p:nvSpPr>
          <p:spPr bwMode="auto">
            <a:xfrm>
              <a:off x="6269063" y="4437112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P</a:t>
              </a:r>
              <a:r>
                <a:rPr lang="en-US" sz="1400" baseline="-25000" dirty="0">
                  <a:latin typeface="Comic Sans MS"/>
                  <a:cs typeface="Comic Sans MS"/>
                </a:rPr>
                <a:t>T</a:t>
              </a:r>
            </a:p>
          </p:txBody>
        </p:sp>
        <p:sp>
          <p:nvSpPr>
            <p:cNvPr id="80" name="Text Box 58"/>
            <p:cNvSpPr txBox="1">
              <a:spLocks noChangeArrowheads="1"/>
            </p:cNvSpPr>
            <p:nvPr/>
          </p:nvSpPr>
          <p:spPr bwMode="auto">
            <a:xfrm>
              <a:off x="6973303" y="4540721"/>
              <a:ext cx="11715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Comic Sans MS"/>
                  <a:cs typeface="Comic Sans MS"/>
                </a:rPr>
                <a:t>Calorimeter</a:t>
              </a:r>
            </a:p>
          </p:txBody>
        </p:sp>
        <p:sp>
          <p:nvSpPr>
            <p:cNvPr id="81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82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83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84" name="Right Brace 83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5512866" y="5353471"/>
              <a:ext cx="306045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Compton Transmission Polarimeter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86" name="Line 30"/>
          <p:cNvSpPr>
            <a:spLocks noChangeShapeType="1"/>
          </p:cNvSpPr>
          <p:nvPr/>
        </p:nvSpPr>
        <p:spPr bwMode="auto">
          <a:xfrm>
            <a:off x="1860698" y="2870790"/>
            <a:ext cx="2043957" cy="997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65393" y="4115380"/>
            <a:ext cx="34928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fr-FR" sz="1400" dirty="0" err="1" smtClean="0">
                <a:latin typeface="Comic Sans MS"/>
                <a:cs typeface="Comic Sans MS"/>
              </a:rPr>
              <a:t>Fast</a:t>
            </a:r>
            <a:r>
              <a:rPr lang="fr-FR" sz="1400" dirty="0" smtClean="0">
                <a:latin typeface="Comic Sans MS"/>
                <a:cs typeface="Comic Sans MS"/>
              </a:rPr>
              <a:t> Pockels </a:t>
            </a:r>
            <a:r>
              <a:rPr lang="fr-FR" sz="1400" dirty="0" err="1" smtClean="0">
                <a:latin typeface="Comic Sans MS"/>
                <a:cs typeface="Comic Sans MS"/>
              </a:rPr>
              <a:t>Cell</a:t>
            </a:r>
            <a:r>
              <a:rPr lang="fr-FR" sz="1400" dirty="0" smtClean="0">
                <a:latin typeface="Comic Sans MS"/>
                <a:cs typeface="Comic Sans MS"/>
              </a:rPr>
              <a:t> Helicity Reversal</a:t>
            </a: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 err="1">
                <a:latin typeface="Comic Sans MS"/>
                <a:cs typeface="Comic Sans MS"/>
              </a:rPr>
              <a:t>F</a:t>
            </a:r>
            <a:r>
              <a:rPr lang="fr-FR" sz="1400" dirty="0" err="1" smtClean="0">
                <a:latin typeface="Comic Sans MS"/>
                <a:cs typeface="Comic Sans MS"/>
              </a:rPr>
              <a:t>requency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>
                <a:latin typeface="Comic Sans MS"/>
                <a:cs typeface="Comic Sans MS"/>
              </a:rPr>
              <a:t>= </a:t>
            </a:r>
            <a:r>
              <a:rPr lang="fr-FR" sz="1400" b="1" dirty="0">
                <a:solidFill>
                  <a:srgbClr val="3333FF"/>
                </a:solidFill>
                <a:latin typeface="Comic Sans MS"/>
                <a:cs typeface="Comic Sans MS"/>
              </a:rPr>
              <a:t>30 Hz</a:t>
            </a: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>
                <a:latin typeface="Comic Sans MS"/>
                <a:cs typeface="Comic Sans MS"/>
              </a:rPr>
              <a:t>D</a:t>
            </a:r>
            <a:r>
              <a:rPr lang="fr-FR" sz="1400" dirty="0" smtClean="0">
                <a:latin typeface="Comic Sans MS"/>
                <a:cs typeface="Comic Sans MS"/>
              </a:rPr>
              <a:t>elay </a:t>
            </a:r>
            <a:r>
              <a:rPr lang="fr-FR" sz="1400" dirty="0">
                <a:latin typeface="Comic Sans MS"/>
                <a:cs typeface="Comic Sans MS"/>
              </a:rPr>
              <a:t>= </a:t>
            </a:r>
            <a:r>
              <a:rPr lang="fr-FR" sz="1400" b="1" dirty="0">
                <a:solidFill>
                  <a:srgbClr val="3333FF"/>
                </a:solidFill>
                <a:latin typeface="Comic Sans MS"/>
                <a:cs typeface="Comic Sans MS"/>
              </a:rPr>
              <a:t>8 </a:t>
            </a:r>
            <a:r>
              <a:rPr lang="fr-FR" sz="1400" b="1" dirty="0" err="1">
                <a:solidFill>
                  <a:srgbClr val="3333FF"/>
                </a:solidFill>
                <a:latin typeface="Comic Sans MS"/>
                <a:cs typeface="Comic Sans MS"/>
              </a:rPr>
              <a:t>windows</a:t>
            </a:r>
            <a:endParaRPr lang="fr-FR" sz="1400" b="1" dirty="0">
              <a:solidFill>
                <a:srgbClr val="3333FF"/>
              </a:solidFill>
              <a:latin typeface="Comic Sans MS"/>
              <a:cs typeface="Comic Sans MS"/>
            </a:endParaRP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>
                <a:latin typeface="Comic Sans MS"/>
                <a:cs typeface="Comic Sans MS"/>
              </a:rPr>
              <a:t>P</a:t>
            </a:r>
            <a:r>
              <a:rPr lang="fr-FR" sz="1400" dirty="0" smtClean="0">
                <a:latin typeface="Comic Sans MS"/>
                <a:cs typeface="Comic Sans MS"/>
              </a:rPr>
              <a:t>attern </a:t>
            </a:r>
            <a:r>
              <a:rPr lang="fr-FR" sz="1400" dirty="0">
                <a:latin typeface="Comic Sans MS"/>
                <a:cs typeface="Comic Sans MS"/>
              </a:rPr>
              <a:t>= quartet </a:t>
            </a:r>
            <a:r>
              <a:rPr lang="fr-FR" sz="1400" dirty="0" smtClean="0">
                <a:latin typeface="Comic Sans MS"/>
                <a:cs typeface="Comic Sans MS"/>
              </a:rPr>
              <a:t>(</a:t>
            </a:r>
            <a:r>
              <a:rPr lang="fr-FR" sz="1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+--+</a:t>
            </a:r>
            <a:r>
              <a:rPr lang="fr-FR" sz="1400" dirty="0" smtClean="0">
                <a:latin typeface="Comic Sans MS"/>
                <a:cs typeface="Comic Sans MS"/>
              </a:rPr>
              <a:t>,</a:t>
            </a:r>
            <a:r>
              <a:rPr lang="fr-FR" sz="1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-++-</a:t>
            </a:r>
            <a:r>
              <a:rPr lang="fr-FR" sz="1400" dirty="0" smtClean="0">
                <a:latin typeface="Comic Sans MS"/>
                <a:cs typeface="Comic Sans MS"/>
              </a:rPr>
              <a:t>)</a:t>
            </a:r>
            <a:endParaRPr lang="fr-FR" sz="1400" dirty="0">
              <a:latin typeface="Comic Sans MS"/>
              <a:cs typeface="Comic Sans MS"/>
            </a:endParaRPr>
          </a:p>
          <a:p>
            <a:pPr>
              <a:buClr>
                <a:srgbClr val="D60093"/>
              </a:buClr>
              <a:defRPr/>
            </a:pPr>
            <a:r>
              <a:rPr lang="fr-FR" sz="1400" dirty="0" smtClean="0">
                <a:latin typeface="Comic Sans MS"/>
                <a:cs typeface="Comic Sans MS"/>
              </a:rPr>
              <a:t>Slow </a:t>
            </a:r>
            <a:r>
              <a:rPr lang="fr-FR" sz="1400" dirty="0" err="1" smtClean="0">
                <a:latin typeface="Comic Sans MS"/>
                <a:cs typeface="Comic Sans MS"/>
              </a:rPr>
              <a:t>Systematic</a:t>
            </a:r>
            <a:r>
              <a:rPr lang="fr-FR" sz="1400" dirty="0" smtClean="0">
                <a:latin typeface="Comic Sans MS"/>
                <a:cs typeface="Comic Sans MS"/>
              </a:rPr>
              <a:t> Helicity Reversal</a:t>
            </a: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 err="1" smtClean="0">
                <a:latin typeface="Comic Sans MS"/>
                <a:cs typeface="Comic Sans MS"/>
              </a:rPr>
              <a:t>insertable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 err="1">
                <a:latin typeface="Comic Sans MS"/>
                <a:cs typeface="Comic Sans MS"/>
              </a:rPr>
              <a:t>half-waveplate</a:t>
            </a:r>
            <a:endParaRPr lang="fr-FR" sz="1400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 err="1" smtClean="0">
                <a:latin typeface="Comic Sans MS"/>
                <a:cs typeface="Comic Sans MS"/>
              </a:rPr>
              <a:t>polarized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 err="1">
                <a:latin typeface="Comic Sans MS"/>
                <a:cs typeface="Comic Sans MS"/>
              </a:rPr>
              <a:t>target</a:t>
            </a:r>
            <a:r>
              <a:rPr lang="fr-FR" sz="1400" dirty="0">
                <a:latin typeface="Comic Sans MS"/>
                <a:cs typeface="Comic Sans MS"/>
              </a:rPr>
              <a:t> reversal</a:t>
            </a:r>
          </a:p>
        </p:txBody>
      </p:sp>
      <p:cxnSp>
        <p:nvCxnSpPr>
          <p:cNvPr id="20" name="Straight Arrow Connector 4"/>
          <p:cNvCxnSpPr>
            <a:stCxn id="21" idx="3"/>
          </p:cNvCxnSpPr>
          <p:nvPr/>
        </p:nvCxnSpPr>
        <p:spPr>
          <a:xfrm flipV="1">
            <a:off x="5410571" y="3987209"/>
            <a:ext cx="958331" cy="24225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707215"/>
              </p:ext>
            </p:extLst>
          </p:nvPr>
        </p:nvGraphicFramePr>
        <p:xfrm>
          <a:off x="549741" y="1438506"/>
          <a:ext cx="3007498" cy="2378582"/>
        </p:xfrm>
        <a:graphic>
          <a:graphicData uri="http://schemas.openxmlformats.org/drawingml/2006/table">
            <a:tbl>
              <a:tblPr/>
              <a:tblGrid>
                <a:gridCol w="931996"/>
                <a:gridCol w="1005523"/>
                <a:gridCol w="1069979"/>
              </a:tblGrid>
              <a:tr h="60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P</a:t>
                      </a:r>
                      <a:r>
                        <a:rPr lang="en-US" sz="1400" b="1" i="0" u="none" strike="noStrike" baseline="-25000" dirty="0" err="1" smtClean="0">
                          <a:effectLst/>
                          <a:latin typeface="Didot"/>
                          <a:cs typeface="Didot"/>
                        </a:rPr>
                        <a:t>e</a:t>
                      </a:r>
                      <a:r>
                        <a:rPr lang="en-US" sz="1400" b="1" i="0" u="none" strike="noStrike" baseline="-25000" dirty="0" smtClean="0">
                          <a:effectLst/>
                          <a:latin typeface="Didot"/>
                          <a:cs typeface="Didot"/>
                        </a:rPr>
                        <a:t>-</a:t>
                      </a:r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(</a:t>
                      </a:r>
                      <a:r>
                        <a:rPr lang="en-US" sz="1400" b="1" i="0" u="none" strike="noStrike" dirty="0">
                          <a:effectLst/>
                          <a:latin typeface="Didot"/>
                          <a:cs typeface="Didot"/>
                        </a:rPr>
                        <a:t>MeV/c</a:t>
                      </a:r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 smtClean="0">
                          <a:effectLst/>
                          <a:latin typeface="Didot"/>
                          <a:cs typeface="Didot"/>
                        </a:rPr>
                        <a:t>  Electron</a:t>
                      </a:r>
                    </a:p>
                    <a:p>
                      <a:pPr algn="ctr" fontAlgn="b"/>
                      <a:r>
                        <a:rPr lang="en-US" sz="1400" b="1" i="0" u="none" strike="noStrike" baseline="0" dirty="0" smtClean="0">
                          <a:effectLst/>
                          <a:latin typeface="Didot"/>
                          <a:cs typeface="Didot"/>
                        </a:rPr>
                        <a:t>Current</a:t>
                      </a:r>
                      <a:endParaRPr lang="en-US" sz="1400" b="1" i="0" u="none" strike="noStrike" dirty="0" smtClean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Rate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(</a:t>
                      </a:r>
                      <a:r>
                        <a:rPr lang="en-US" sz="1400" b="1" i="0" u="none" strike="noStrike" dirty="0">
                          <a:effectLst/>
                          <a:latin typeface="Didot"/>
                          <a:cs typeface="Didot"/>
                        </a:rPr>
                        <a:t>kHz</a:t>
                      </a:r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15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Didot"/>
                          <a:cs typeface="Didot"/>
                        </a:rPr>
                        <a:t>3.2</a:t>
                      </a:r>
                      <a:endParaRPr lang="en-US" sz="140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  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60 </a:t>
                      </a:r>
                      <a:r>
                        <a:rPr lang="en-US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pA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112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F"/>
                    </a:solidFill>
                  </a:tcPr>
                </a:tc>
              </a:tr>
              <a:tr h="336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Didot"/>
                          <a:cs typeface="Didot"/>
                        </a:rPr>
                        <a:t>4.2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  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23 </a:t>
                      </a:r>
                      <a:r>
                        <a:rPr lang="en-US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pA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184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F"/>
                    </a:solidFill>
                  </a:tcPr>
                </a:tc>
              </a:tr>
              <a:tr h="336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Didot"/>
                          <a:cs typeface="Didot"/>
                        </a:rPr>
                        <a:t>5.5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  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25 </a:t>
                      </a:r>
                      <a:r>
                        <a:rPr lang="en-US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pA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202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F"/>
                    </a:solidFill>
                  </a:tcPr>
                </a:tc>
              </a:tr>
              <a:tr h="354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Didot"/>
                          <a:cs typeface="Didot"/>
                        </a:rPr>
                        <a:t>6.3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10 </a:t>
                      </a:r>
                      <a:r>
                        <a:rPr lang="en-US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pA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471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F"/>
                    </a:solidFill>
                  </a:tcPr>
                </a:tc>
              </a:tr>
              <a:tr h="336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Didot"/>
                          <a:cs typeface="Didot"/>
                        </a:rPr>
                        <a:t>7.3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10 </a:t>
                      </a:r>
                      <a:r>
                        <a:rPr lang="en-US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pA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164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F"/>
                    </a:solidFill>
                  </a:tcPr>
                </a:tc>
              </a:tr>
            </a:tbl>
          </a:graphicData>
        </a:graphic>
      </p:graphicFrame>
      <p:sp>
        <p:nvSpPr>
          <p:cNvPr id="27" name="TextBox 8"/>
          <p:cNvSpPr txBox="1"/>
          <p:nvPr/>
        </p:nvSpPr>
        <p:spPr>
          <a:xfrm>
            <a:off x="255485" y="566733"/>
            <a:ext cx="875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latin typeface="Comic Sans MS"/>
                <a:cs typeface="Comic Sans MS"/>
              </a:rPr>
              <a:t>Compton transmission polarimeter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was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tested</a:t>
            </a:r>
            <a:r>
              <a:rPr lang="en-US" sz="1600" dirty="0" smtClean="0">
                <a:latin typeface="Comic Sans MS"/>
                <a:cs typeface="Comic Sans MS"/>
              </a:rPr>
              <a:t> against a known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electron beam </a:t>
            </a:r>
            <a:r>
              <a:rPr lang="en-US" sz="16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polarization</a:t>
            </a:r>
            <a:r>
              <a:rPr lang="en-US" sz="1600" dirty="0" smtClean="0">
                <a:latin typeface="Comic Sans MS"/>
                <a:cs typeface="Comic Sans MS"/>
              </a:rPr>
              <a:t> as measured by injector Mott polarimeter: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 pitchFamily="66" charset="0"/>
              </a:rPr>
              <a:t>-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= 83.7% ± 0.6% </a:t>
            </a:r>
            <a:r>
              <a:rPr lang="en-US" sz="1600" baseline="-25000" dirty="0">
                <a:solidFill>
                  <a:srgbClr val="0000FF"/>
                </a:solidFill>
                <a:latin typeface="Comic Sans MS" pitchFamily="66" charset="0"/>
              </a:rPr>
              <a:t>(stat) </a:t>
            </a:r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± 2.8% </a:t>
            </a:r>
            <a:r>
              <a:rPr lang="en-US" sz="1600" baseline="-25000" dirty="0">
                <a:solidFill>
                  <a:srgbClr val="0000FF"/>
                </a:solidFill>
                <a:latin typeface="Comic Sans MS" pitchFamily="66" charset="0"/>
              </a:rPr>
              <a:t>(sys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 pitchFamily="66" charset="0"/>
              </a:rPr>
              <a:t>)</a:t>
            </a:r>
            <a:endParaRPr lang="en-US" dirty="0" smtClean="0">
              <a:solidFill>
                <a:srgbClr val="0000FF"/>
              </a:solidFill>
              <a:latin typeface="Comic Sans MS" pitchFamily="66" charset="0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5914" y="0"/>
            <a:ext cx="612058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Compton Polarimeter Electron Calibration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6" descr="IntSigScop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891" y="1549730"/>
            <a:ext cx="3722281" cy="2350772"/>
          </a:xfrm>
          <a:prstGeom prst="rect">
            <a:avLst/>
          </a:prstGeom>
        </p:spPr>
      </p:pic>
      <p:pic>
        <p:nvPicPr>
          <p:cNvPr id="18" name="Picture 5" descr="IntSi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270" y="3074305"/>
            <a:ext cx="2488020" cy="1616926"/>
          </a:xfrm>
          <a:prstGeom prst="rect">
            <a:avLst/>
          </a:prstGeom>
        </p:spPr>
      </p:pic>
      <p:sp>
        <p:nvSpPr>
          <p:cNvPr id="21" name="TextBox 14"/>
          <p:cNvSpPr txBox="1"/>
          <p:nvPr/>
        </p:nvSpPr>
        <p:spPr>
          <a:xfrm>
            <a:off x="4618484" y="4075576"/>
            <a:ext cx="79208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Didot"/>
                <a:cs typeface="Didot"/>
              </a:rPr>
              <a:t>Pile up</a:t>
            </a:r>
            <a:endParaRPr lang="en-US" sz="1400" dirty="0">
              <a:latin typeface="Didot"/>
              <a:cs typeface="Didot"/>
            </a:endParaRPr>
          </a:p>
        </p:txBody>
      </p:sp>
      <p:cxnSp>
        <p:nvCxnSpPr>
          <p:cNvPr id="10" name="Straight Arrow Connector 4"/>
          <p:cNvCxnSpPr>
            <a:stCxn id="21" idx="3"/>
          </p:cNvCxnSpPr>
          <p:nvPr/>
        </p:nvCxnSpPr>
        <p:spPr>
          <a:xfrm flipV="1">
            <a:off x="5410571" y="3062177"/>
            <a:ext cx="150257" cy="11672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35569" y="566733"/>
            <a:ext cx="8765829" cy="5683536"/>
            <a:chOff x="224725" y="559644"/>
            <a:chExt cx="8765829" cy="5683536"/>
          </a:xfrm>
        </p:grpSpPr>
        <p:grpSp>
          <p:nvGrpSpPr>
            <p:cNvPr id="8" name="Group 7"/>
            <p:cNvGrpSpPr/>
            <p:nvPr/>
          </p:nvGrpSpPr>
          <p:grpSpPr>
            <a:xfrm>
              <a:off x="224725" y="559644"/>
              <a:ext cx="8765829" cy="5683536"/>
              <a:chOff x="224725" y="559644"/>
              <a:chExt cx="8765829" cy="568353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24725" y="559644"/>
                <a:ext cx="8765829" cy="5202649"/>
                <a:chOff x="224725" y="559644"/>
                <a:chExt cx="8765829" cy="5202649"/>
              </a:xfrm>
            </p:grpSpPr>
            <p:pic>
              <p:nvPicPr>
                <p:cNvPr id="7270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650" y="1565127"/>
                  <a:ext cx="3640137" cy="3591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2707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725" y="4997247"/>
                  <a:ext cx="3730587" cy="7650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" name="TextBox 8"/>
                <p:cNvSpPr txBox="1"/>
                <p:nvPr/>
              </p:nvSpPr>
              <p:spPr>
                <a:xfrm>
                  <a:off x="280294" y="559644"/>
                  <a:ext cx="8605620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latin typeface="Comic Sans MS"/>
                      <a:cs typeface="Comic Sans MS"/>
                    </a:rPr>
                    <a:t>At lowest achievable current ~10’s </a:t>
                  </a:r>
                  <a:r>
                    <a:rPr lang="en-US" sz="1600" dirty="0" err="1" smtClean="0">
                      <a:latin typeface="Comic Sans MS"/>
                      <a:cs typeface="Comic Sans MS"/>
                    </a:rPr>
                    <a:t>pA</a:t>
                  </a:r>
                  <a:r>
                    <a:rPr lang="en-US" sz="1600" dirty="0" smtClean="0">
                      <a:latin typeface="Comic Sans MS"/>
                      <a:cs typeface="Comic Sans MS"/>
                    </a:rPr>
                    <a:t> photon rates &gt;100kHz</a:t>
                  </a:r>
                </a:p>
                <a:p>
                  <a:r>
                    <a:rPr lang="en-US" sz="1600" dirty="0" smtClean="0">
                      <a:latin typeface="Comic Sans MS"/>
                      <a:cs typeface="Comic Sans MS"/>
                    </a:rPr>
                    <a:t>Thus, </a:t>
                  </a:r>
                  <a:r>
                    <a:rPr lang="en-US" sz="1600" b="1" dirty="0" smtClean="0">
                      <a:solidFill>
                        <a:srgbClr val="3333FF"/>
                      </a:solidFill>
                      <a:latin typeface="Comic Sans MS"/>
                      <a:cs typeface="Comic Sans MS"/>
                    </a:rPr>
                    <a:t>electron</a:t>
                  </a:r>
                  <a:r>
                    <a:rPr lang="en-US" sz="1600" dirty="0" smtClean="0">
                      <a:latin typeface="Comic Sans MS"/>
                      <a:cs typeface="Comic Sans MS"/>
                    </a:rPr>
                    <a:t> </a:t>
                  </a:r>
                  <a:r>
                    <a:rPr lang="en-US" sz="1600" b="1" dirty="0" smtClean="0">
                      <a:solidFill>
                        <a:srgbClr val="3333FF"/>
                      </a:solidFill>
                      <a:latin typeface="Comic Sans MS"/>
                      <a:cs typeface="Comic Sans MS"/>
                    </a:rPr>
                    <a:t>asymmetries</a:t>
                  </a:r>
                  <a:r>
                    <a:rPr lang="en-US" sz="1600" dirty="0" smtClean="0">
                      <a:solidFill>
                        <a:srgbClr val="3333FF"/>
                      </a:solidFill>
                      <a:latin typeface="Comic Sans MS"/>
                      <a:cs typeface="Comic Sans MS"/>
                    </a:rPr>
                    <a:t> </a:t>
                  </a:r>
                  <a:r>
                    <a:rPr lang="en-US" sz="1600" dirty="0" smtClean="0">
                      <a:latin typeface="Comic Sans MS"/>
                      <a:cs typeface="Comic Sans MS"/>
                    </a:rPr>
                    <a:t>computed by </a:t>
                  </a:r>
                  <a:r>
                    <a:rPr lang="en-US" sz="1600" b="1" dirty="0" smtClean="0">
                      <a:solidFill>
                        <a:srgbClr val="00B050"/>
                      </a:solidFill>
                      <a:latin typeface="Comic Sans MS"/>
                      <a:cs typeface="Comic Sans MS"/>
                    </a:rPr>
                    <a:t>integrating the photon energies</a:t>
                  </a:r>
                </a:p>
              </p:txBody>
            </p:sp>
            <p:pic>
              <p:nvPicPr>
                <p:cNvPr id="72708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7104" y="1410216"/>
                  <a:ext cx="4843450" cy="3789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2" name="TextBox 21"/>
              <p:cNvSpPr txBox="1"/>
              <p:nvPr/>
            </p:nvSpPr>
            <p:spPr>
              <a:xfrm>
                <a:off x="4339550" y="5289073"/>
                <a:ext cx="46085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cs typeface="Didot"/>
                  </a:rPr>
                  <a:t>Analysis:</a:t>
                </a:r>
              </a:p>
              <a:p>
                <a:pPr marL="285750" indent="-285750">
                  <a:buClr>
                    <a:srgbClr val="008000"/>
                  </a:buClr>
                  <a:buFont typeface="Wingdings" charset="2"/>
                  <a:buChar char="ü"/>
                </a:pPr>
                <a:r>
                  <a:rPr lang="en-US" sz="1400" dirty="0" smtClean="0">
                    <a:cs typeface="Didot"/>
                  </a:rPr>
                  <a:t>Cuts on beam trips</a:t>
                </a:r>
              </a:p>
              <a:p>
                <a:pPr marL="285750" indent="-285750">
                  <a:buClr>
                    <a:srgbClr val="008000"/>
                  </a:buClr>
                  <a:buFont typeface="Wingdings" charset="2"/>
                  <a:buChar char="ü"/>
                </a:pPr>
                <a:r>
                  <a:rPr lang="en-US" sz="1400" dirty="0" smtClean="0">
                    <a:cs typeface="Didot"/>
                  </a:rPr>
                  <a:t>Pedestal subtraction for beam energy and PMT HV</a:t>
                </a:r>
                <a:endParaRPr lang="en-US" sz="1400" dirty="0">
                  <a:cs typeface="Didot"/>
                </a:endParaRPr>
              </a:p>
              <a:p>
                <a:pPr marL="285750" indent="-285750">
                  <a:buClr>
                    <a:srgbClr val="008000"/>
                  </a:buClr>
                  <a:buFont typeface="Wingdings" charset="2"/>
                  <a:buChar char="ü"/>
                </a:pPr>
                <a:r>
                  <a:rPr lang="en-US" sz="1400" dirty="0" smtClean="0">
                    <a:cs typeface="Didot"/>
                  </a:rPr>
                  <a:t>Asymmetry calculations (global, false)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910629" y="1446030"/>
              <a:ext cx="88357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Helicity +1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03542" y="2289547"/>
              <a:ext cx="88357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3333FF"/>
                  </a:solidFill>
                </a:rPr>
                <a:t>Helicity +1</a:t>
              </a:r>
              <a:endParaRPr lang="en-US" sz="1100" b="1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2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476249"/>
            <a:ext cx="7705725" cy="531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121" y="0"/>
            <a:ext cx="57663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Electron Asymmetries (3x3 </a:t>
            </a:r>
            <a:r>
              <a:rPr lang="en-US" sz="2400" dirty="0" err="1" smtClean="0">
                <a:latin typeface="Comic Sans MS" panose="030F0702030302020204" pitchFamily="66" charset="0"/>
              </a:rPr>
              <a:t>CsI</a:t>
            </a:r>
            <a:r>
              <a:rPr lang="en-US" sz="2400" dirty="0" smtClean="0">
                <a:latin typeface="Comic Sans MS" panose="030F0702030302020204" pitchFamily="66" charset="0"/>
              </a:rPr>
              <a:t> Array)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548" y="5862749"/>
            <a:ext cx="86974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Measured</a:t>
            </a:r>
            <a:r>
              <a:rPr lang="en-US" dirty="0" smtClean="0">
                <a:latin typeface="Comic Sans MS" pitchFamily="66" charset="0"/>
              </a:rPr>
              <a:t> false asymmetries associated with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systematic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slow reversal </a:t>
            </a:r>
            <a:r>
              <a:rPr lang="en-US" dirty="0" smtClean="0">
                <a:latin typeface="Comic Sans MS" pitchFamily="66" charset="0"/>
              </a:rPr>
              <a:t>are small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latin typeface="Comic Sans MS" pitchFamily="66" charset="0"/>
              </a:rPr>
              <a:t>Wavplate</a:t>
            </a:r>
            <a:r>
              <a:rPr lang="en-US" sz="1600" dirty="0" smtClean="0">
                <a:latin typeface="Comic Sans MS" pitchFamily="66" charset="0"/>
              </a:rPr>
              <a:t> (~500ppm)  - associated with generating low e- current (</a:t>
            </a:r>
            <a:r>
              <a:rPr lang="en-US" sz="1600" dirty="0" err="1" smtClean="0">
                <a:latin typeface="Comic Sans MS" pitchFamily="66" charset="0"/>
              </a:rPr>
              <a:t>pA’s</a:t>
            </a:r>
            <a:r>
              <a:rPr lang="en-US" sz="1600" dirty="0" smtClean="0">
                <a:latin typeface="Comic Sans MS" pitchFamily="66" charset="0"/>
              </a:rPr>
              <a:t>)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Polarimeter target (~300ppm) - associated with photon background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3725" y="2169042"/>
            <a:ext cx="2486025" cy="1802883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5039" y="26166"/>
            <a:ext cx="38010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Electron Analyzing Power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285" y="1809027"/>
            <a:ext cx="4576514" cy="4089596"/>
            <a:chOff x="4716016" y="1478657"/>
            <a:chExt cx="4032448" cy="3750543"/>
          </a:xfrm>
        </p:grpSpPr>
        <p:pic>
          <p:nvPicPr>
            <p:cNvPr id="8" name="Picture 7" descr="Screen shot 2013-07-08 at 6.49.0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016" y="1478657"/>
              <a:ext cx="4032448" cy="3750543"/>
            </a:xfrm>
            <a:prstGeom prst="rect">
              <a:avLst/>
            </a:prstGeom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483909"/>
                </p:ext>
              </p:extLst>
            </p:nvPr>
          </p:nvGraphicFramePr>
          <p:xfrm>
            <a:off x="5575549" y="1490967"/>
            <a:ext cx="2745794" cy="627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737" name="Equation" r:id="rId4" imgW="1091880" imgH="241200" progId="Equation.3">
                    <p:embed/>
                  </p:oleObj>
                </mc:Choice>
                <mc:Fallback>
                  <p:oleObj name="Equation" r:id="rId4" imgW="1091880" imgH="24120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5549" y="1490967"/>
                          <a:ext cx="2745794" cy="627487"/>
                        </a:xfrm>
                        <a:prstGeom prst="rect">
                          <a:avLst/>
                        </a:prstGeom>
                        <a:solidFill>
                          <a:srgbClr val="FFCC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9491" y="2462974"/>
            <a:ext cx="414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Electron beam polarization</a:t>
            </a:r>
          </a:p>
          <a:p>
            <a:pPr lvl="1"/>
            <a:r>
              <a:rPr lang="en-US" sz="1400" dirty="0" err="1" smtClean="0">
                <a:latin typeface="Comic Sans MS" pitchFamily="66" charset="0"/>
              </a:rPr>
              <a:t>P</a:t>
            </a:r>
            <a:r>
              <a:rPr lang="en-US" sz="1400" baseline="-25000" dirty="0" err="1" smtClean="0">
                <a:latin typeface="Comic Sans MS" pitchFamily="66" charset="0"/>
              </a:rPr>
              <a:t>e</a:t>
            </a:r>
            <a:r>
              <a:rPr lang="en-US" sz="1400" baseline="-25000" dirty="0" smtClean="0">
                <a:latin typeface="Comic Sans MS" pitchFamily="66" charset="0"/>
              </a:rPr>
              <a:t>-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>
                <a:latin typeface="Comic Sans MS" pitchFamily="66" charset="0"/>
              </a:rPr>
              <a:t>= 83.7% ± 0.6</a:t>
            </a:r>
            <a:r>
              <a:rPr lang="en-US" sz="1400" dirty="0" smtClean="0">
                <a:latin typeface="Comic Sans MS" pitchFamily="66" charset="0"/>
              </a:rPr>
              <a:t>% </a:t>
            </a:r>
            <a:r>
              <a:rPr lang="en-US" sz="1400" baseline="-25000" dirty="0" smtClean="0">
                <a:latin typeface="Comic Sans MS" pitchFamily="66" charset="0"/>
              </a:rPr>
              <a:t>(</a:t>
            </a:r>
            <a:r>
              <a:rPr lang="en-US" sz="1400" baseline="-25000" dirty="0">
                <a:latin typeface="Comic Sans MS" pitchFamily="66" charset="0"/>
              </a:rPr>
              <a:t>stat) </a:t>
            </a:r>
            <a:r>
              <a:rPr lang="en-US" sz="1400" dirty="0">
                <a:latin typeface="Comic Sans MS" pitchFamily="66" charset="0"/>
              </a:rPr>
              <a:t>± 2.8% </a:t>
            </a:r>
            <a:r>
              <a:rPr lang="en-US" sz="1400" baseline="-25000" dirty="0">
                <a:latin typeface="Comic Sans MS" pitchFamily="66" charset="0"/>
              </a:rPr>
              <a:t>(sys</a:t>
            </a:r>
            <a:r>
              <a:rPr lang="en-US" sz="1400" baseline="-25000" dirty="0" smtClean="0">
                <a:latin typeface="Comic Sans MS" pitchFamily="66" charset="0"/>
              </a:rPr>
              <a:t>)</a:t>
            </a:r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Target polarization</a:t>
            </a:r>
          </a:p>
          <a:p>
            <a:pPr lvl="1"/>
            <a:r>
              <a:rPr lang="en-US" sz="1400" dirty="0" smtClean="0">
                <a:latin typeface="Comic Sans MS" pitchFamily="66" charset="0"/>
              </a:rPr>
              <a:t>P</a:t>
            </a:r>
            <a:r>
              <a:rPr lang="en-US" sz="1400" baseline="-25000" dirty="0" smtClean="0">
                <a:latin typeface="Comic Sans MS" pitchFamily="66" charset="0"/>
              </a:rPr>
              <a:t>T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>
                <a:latin typeface="Comic Sans MS" pitchFamily="66" charset="0"/>
              </a:rPr>
              <a:t>= </a:t>
            </a:r>
            <a:r>
              <a:rPr lang="en-US" sz="1400" dirty="0" smtClean="0">
                <a:latin typeface="Comic Sans MS" pitchFamily="66" charset="0"/>
              </a:rPr>
              <a:t>7.53% </a:t>
            </a:r>
            <a:r>
              <a:rPr lang="en-US" sz="1400" dirty="0">
                <a:latin typeface="Comic Sans MS" pitchFamily="66" charset="0"/>
              </a:rPr>
              <a:t>± </a:t>
            </a:r>
            <a:r>
              <a:rPr lang="en-US" sz="1400" dirty="0" smtClean="0">
                <a:latin typeface="Comic Sans MS" pitchFamily="66" charset="0"/>
              </a:rPr>
              <a:t>0.06% </a:t>
            </a:r>
            <a:r>
              <a:rPr lang="en-US" sz="1400" baseline="-25000" dirty="0" smtClean="0">
                <a:latin typeface="Comic Sans MS" pitchFamily="66" charset="0"/>
              </a:rPr>
              <a:t>(Opera)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>
                <a:latin typeface="Comic Sans MS" pitchFamily="66" charset="0"/>
              </a:rPr>
              <a:t>± </a:t>
            </a:r>
            <a:r>
              <a:rPr lang="en-US" sz="1400" dirty="0" smtClean="0">
                <a:latin typeface="Comic Sans MS" pitchFamily="66" charset="0"/>
              </a:rPr>
              <a:t>0.04% </a:t>
            </a:r>
            <a:r>
              <a:rPr lang="en-US" sz="1400" baseline="-25000" dirty="0" smtClean="0">
                <a:latin typeface="Comic Sans MS" pitchFamily="66" charset="0"/>
              </a:rPr>
              <a:t>(Coil)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6864" y="666883"/>
            <a:ext cx="7132104" cy="7078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  <a:cs typeface="Ayuthaya"/>
              </a:rPr>
              <a:t>Goal:  Use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  <a:cs typeface="Ayuthaya"/>
              </a:rPr>
              <a:t>measured electron analyzing power </a:t>
            </a:r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  <a:cs typeface="Ayuthaya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yuthaya"/>
              </a:rPr>
              <a:t>benchmark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Ayuthaya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yuthaya"/>
              </a:rPr>
              <a:t>our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Ayuthaya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yuthaya"/>
              </a:rPr>
              <a:t>GEANT4 model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Ayuthaya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  <a:cs typeface="Ayuthaya"/>
              </a:rPr>
              <a:t>of the polarimeter.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4800" y="3827744"/>
            <a:ext cx="4449200" cy="203132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 smtClean="0">
                <a:latin typeface="Comic Sans MS" pitchFamily="66" charset="0"/>
              </a:rPr>
              <a:t>We have just begun refining our GEANT4 simulation for </a:t>
            </a:r>
            <a:r>
              <a:rPr lang="en-US" smtClean="0">
                <a:latin typeface="Comic Sans MS" pitchFamily="66" charset="0"/>
              </a:rPr>
              <a:t>the experiment conditions</a:t>
            </a:r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Courier New" pitchFamily="49" charset="0"/>
              <a:buChar char="o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>
                <a:latin typeface="Comic Sans MS" pitchFamily="66" charset="0"/>
              </a:rPr>
              <a:t>Preliminary and reported simulations are coming close to agreement, but more work needed here</a:t>
            </a:r>
          </a:p>
        </p:txBody>
      </p:sp>
    </p:spTree>
    <p:extLst>
      <p:ext uri="{BB962C8B-B14F-4D97-AF65-F5344CB8AC3E}">
        <p14:creationId xmlns:p14="http://schemas.microsoft.com/office/powerpoint/2010/main" val="107492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915816" y="7598"/>
            <a:ext cx="35108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Measurement Strategy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66800"/>
            <a:ext cx="8855309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Calibration of PEPPo Apparatus Using Highly-Polarized Electron Beam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Calibrate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PEPPo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spectrometer using measured electron beam energy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Measure Compton asymmetries for known e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-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beam polarization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Benchmark GEANT4 model of Compton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polarimeter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analyzing power</a:t>
            </a:r>
          </a:p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r>
              <a:rPr lang="en-US" sz="2000" b="1" dirty="0" smtClean="0">
                <a:latin typeface="Comic Sans MS" pitchFamily="66" charset="0"/>
              </a:rPr>
              <a:t>Electron and Positron Collection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omic Sans MS" pitchFamily="66" charset="0"/>
              </a:rPr>
              <a:t>Define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collection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from production target with </a:t>
            </a:r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momenta-degraded electrons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Reverse </a:t>
            </a:r>
            <a:r>
              <a:rPr lang="en-US" dirty="0" smtClean="0">
                <a:latin typeface="Comic Sans MS" pitchFamily="66" charset="0"/>
              </a:rPr>
              <a:t>spectrometer polarity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to collect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positrons </a:t>
            </a:r>
            <a:r>
              <a:rPr lang="en-US" dirty="0" smtClean="0">
                <a:latin typeface="Comic Sans MS" pitchFamily="66" charset="0"/>
              </a:rPr>
              <a:t>and verify flux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Positron Polarization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Measure Compton positrons asymmetries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Calculate positron polarization with a positron analyzing 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val 8"/>
          <p:cNvSpPr>
            <a:spLocks noChangeArrowheads="1"/>
          </p:cNvSpPr>
          <p:nvPr/>
        </p:nvSpPr>
        <p:spPr bwMode="auto">
          <a:xfrm>
            <a:off x="3069456" y="2088902"/>
            <a:ext cx="1439863" cy="1439863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2" name="Rectangle 9"/>
          <p:cNvSpPr>
            <a:spLocks noChangeArrowheads="1"/>
          </p:cNvSpPr>
          <p:nvPr/>
        </p:nvSpPr>
        <p:spPr bwMode="auto">
          <a:xfrm>
            <a:off x="2999606" y="2044452"/>
            <a:ext cx="785813" cy="1512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3" name="Rectangle 10"/>
          <p:cNvSpPr>
            <a:spLocks noChangeArrowheads="1"/>
          </p:cNvSpPr>
          <p:nvPr/>
        </p:nvSpPr>
        <p:spPr bwMode="auto">
          <a:xfrm>
            <a:off x="3575869" y="2812802"/>
            <a:ext cx="1079500" cy="78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3791769" y="2087315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>
            <a:off x="3791769" y="2808040"/>
            <a:ext cx="7191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6" name="Oval 14"/>
          <p:cNvSpPr>
            <a:spLocks noChangeArrowheads="1"/>
          </p:cNvSpPr>
          <p:nvPr/>
        </p:nvSpPr>
        <p:spPr bwMode="auto">
          <a:xfrm rot="10800000">
            <a:off x="3791769" y="3120777"/>
            <a:ext cx="1439862" cy="1439863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7" name="Rectangle 15"/>
          <p:cNvSpPr>
            <a:spLocks noChangeArrowheads="1"/>
          </p:cNvSpPr>
          <p:nvPr/>
        </p:nvSpPr>
        <p:spPr bwMode="auto">
          <a:xfrm rot="10800000">
            <a:off x="4515669" y="3092202"/>
            <a:ext cx="785812" cy="1512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 rot="10800000">
            <a:off x="3647306" y="3050927"/>
            <a:ext cx="1079500" cy="78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3852094" y="3296990"/>
            <a:ext cx="2159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4242619" y="3300165"/>
            <a:ext cx="2159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4" name="Line 30"/>
          <p:cNvSpPr>
            <a:spLocks noChangeShapeType="1"/>
          </p:cNvSpPr>
          <p:nvPr/>
        </p:nvSpPr>
        <p:spPr bwMode="auto">
          <a:xfrm>
            <a:off x="1578794" y="2442915"/>
            <a:ext cx="1300162" cy="1587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5" name="Text Box 43"/>
          <p:cNvSpPr txBox="1">
            <a:spLocks noChangeArrowheads="1"/>
          </p:cNvSpPr>
          <p:nvPr/>
        </p:nvSpPr>
        <p:spPr bwMode="auto">
          <a:xfrm>
            <a:off x="2663056" y="2576265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Comic Sans MS"/>
                <a:cs typeface="Comic Sans MS"/>
              </a:rPr>
              <a:t>T</a:t>
            </a:r>
            <a:r>
              <a:rPr lang="en-US" sz="1200" b="1" baseline="-25000" dirty="0">
                <a:latin typeface="Comic Sans MS"/>
                <a:cs typeface="Comic Sans MS"/>
              </a:rPr>
              <a:t>1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96" name="Text Box 44"/>
          <p:cNvSpPr txBox="1">
            <a:spLocks noChangeArrowheads="1"/>
          </p:cNvSpPr>
          <p:nvPr/>
        </p:nvSpPr>
        <p:spPr bwMode="auto">
          <a:xfrm>
            <a:off x="5538019" y="4354265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Comic Sans MS"/>
                <a:cs typeface="Comic Sans MS"/>
              </a:rPr>
              <a:t>T</a:t>
            </a:r>
            <a:r>
              <a:rPr lang="en-US" sz="1200" b="1" baseline="-25000" dirty="0">
                <a:latin typeface="Comic Sans MS"/>
                <a:cs typeface="Comic Sans MS"/>
              </a:rPr>
              <a:t>2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06" name="Text Box 45"/>
          <p:cNvSpPr txBox="1">
            <a:spLocks noChangeArrowheads="1"/>
          </p:cNvSpPr>
          <p:nvPr/>
        </p:nvSpPr>
        <p:spPr bwMode="auto">
          <a:xfrm>
            <a:off x="3139306" y="1811090"/>
            <a:ext cx="3825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lang="en-US" sz="1400" b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107" name="Text Box 46"/>
          <p:cNvSpPr txBox="1">
            <a:spLocks noChangeArrowheads="1"/>
          </p:cNvSpPr>
          <p:nvPr/>
        </p:nvSpPr>
        <p:spPr bwMode="auto">
          <a:xfrm>
            <a:off x="4920481" y="3562102"/>
            <a:ext cx="3825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lang="en-US" sz="1400" b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108" name="Text Box 47"/>
          <p:cNvSpPr txBox="1">
            <a:spLocks noChangeArrowheads="1"/>
          </p:cNvSpPr>
          <p:nvPr/>
        </p:nvSpPr>
        <p:spPr bwMode="auto">
          <a:xfrm>
            <a:off x="3979094" y="235401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D</a:t>
            </a:r>
          </a:p>
        </p:txBody>
      </p:sp>
      <p:sp>
        <p:nvSpPr>
          <p:cNvPr id="109" name="Text Box 48"/>
          <p:cNvSpPr txBox="1">
            <a:spLocks noChangeArrowheads="1"/>
          </p:cNvSpPr>
          <p:nvPr/>
        </p:nvSpPr>
        <p:spPr bwMode="auto">
          <a:xfrm>
            <a:off x="3979094" y="3978027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D</a:t>
            </a:r>
          </a:p>
        </p:txBody>
      </p:sp>
      <p:sp>
        <p:nvSpPr>
          <p:cNvPr id="110" name="Line 49"/>
          <p:cNvSpPr>
            <a:spLocks noChangeShapeType="1"/>
          </p:cNvSpPr>
          <p:nvPr/>
        </p:nvSpPr>
        <p:spPr bwMode="auto">
          <a:xfrm>
            <a:off x="4067994" y="4033590"/>
            <a:ext cx="125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cxnSp>
        <p:nvCxnSpPr>
          <p:cNvPr id="122" name="Straight Connector 2"/>
          <p:cNvCxnSpPr>
            <a:cxnSpLocks noChangeShapeType="1"/>
          </p:cNvCxnSpPr>
          <p:nvPr/>
        </p:nvCxnSpPr>
        <p:spPr bwMode="auto">
          <a:xfrm>
            <a:off x="3660006" y="2066677"/>
            <a:ext cx="0" cy="287338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Straight Connector 58"/>
          <p:cNvCxnSpPr>
            <a:cxnSpLocks noChangeShapeType="1"/>
          </p:cNvCxnSpPr>
          <p:nvPr/>
        </p:nvCxnSpPr>
        <p:spPr bwMode="auto">
          <a:xfrm>
            <a:off x="3663181" y="2577852"/>
            <a:ext cx="0" cy="288925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Line 31"/>
          <p:cNvSpPr>
            <a:spLocks noChangeShapeType="1"/>
          </p:cNvSpPr>
          <p:nvPr/>
        </p:nvSpPr>
        <p:spPr bwMode="auto">
          <a:xfrm flipV="1">
            <a:off x="2928169" y="2150815"/>
            <a:ext cx="3603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6" name="Line 84"/>
          <p:cNvSpPr>
            <a:spLocks noChangeShapeType="1"/>
          </p:cNvSpPr>
          <p:nvPr/>
        </p:nvSpPr>
        <p:spPr bwMode="auto">
          <a:xfrm flipV="1">
            <a:off x="2931344" y="2160340"/>
            <a:ext cx="360362" cy="288925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7" name="Rectangle 26"/>
          <p:cNvSpPr>
            <a:spLocks noChangeArrowheads="1"/>
          </p:cNvSpPr>
          <p:nvPr/>
        </p:nvSpPr>
        <p:spPr bwMode="auto">
          <a:xfrm>
            <a:off x="2885306" y="2271465"/>
            <a:ext cx="36513" cy="360362"/>
          </a:xfrm>
          <a:prstGeom prst="rect">
            <a:avLst/>
          </a:prstGeom>
          <a:solidFill>
            <a:schemeClr val="tx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8" name="Line 32"/>
          <p:cNvSpPr>
            <a:spLocks noChangeShapeType="1"/>
          </p:cNvSpPr>
          <p:nvPr/>
        </p:nvSpPr>
        <p:spPr bwMode="auto">
          <a:xfrm>
            <a:off x="2926581" y="2449265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9" name="Line 85"/>
          <p:cNvSpPr>
            <a:spLocks noChangeShapeType="1"/>
          </p:cNvSpPr>
          <p:nvPr/>
        </p:nvSpPr>
        <p:spPr bwMode="auto">
          <a:xfrm>
            <a:off x="2932931" y="2442915"/>
            <a:ext cx="360363" cy="287337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0" name="Oval 23"/>
          <p:cNvSpPr>
            <a:spLocks noChangeArrowheads="1"/>
          </p:cNvSpPr>
          <p:nvPr/>
        </p:nvSpPr>
        <p:spPr bwMode="auto">
          <a:xfrm>
            <a:off x="3271069" y="2087315"/>
            <a:ext cx="107950" cy="719137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1" name="Line 18"/>
          <p:cNvSpPr>
            <a:spLocks noChangeShapeType="1"/>
          </p:cNvSpPr>
          <p:nvPr/>
        </p:nvSpPr>
        <p:spPr bwMode="auto">
          <a:xfrm rot="10800000">
            <a:off x="3790181" y="3851027"/>
            <a:ext cx="7191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2" name="Line 17"/>
          <p:cNvSpPr>
            <a:spLocks noChangeShapeType="1"/>
          </p:cNvSpPr>
          <p:nvPr/>
        </p:nvSpPr>
        <p:spPr bwMode="auto">
          <a:xfrm rot="10800000">
            <a:off x="4510906" y="3851027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3" name="Oval 24"/>
          <p:cNvSpPr>
            <a:spLocks noChangeArrowheads="1"/>
          </p:cNvSpPr>
          <p:nvPr/>
        </p:nvSpPr>
        <p:spPr bwMode="auto">
          <a:xfrm>
            <a:off x="5061769" y="3833565"/>
            <a:ext cx="107950" cy="719137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4" name="Rectangle 27"/>
          <p:cNvSpPr>
            <a:spLocks noChangeArrowheads="1"/>
          </p:cNvSpPr>
          <p:nvPr/>
        </p:nvSpPr>
        <p:spPr bwMode="auto">
          <a:xfrm>
            <a:off x="5750744" y="4039940"/>
            <a:ext cx="36512" cy="360362"/>
          </a:xfrm>
          <a:prstGeom prst="rect">
            <a:avLst/>
          </a:prstGeom>
          <a:solidFill>
            <a:schemeClr val="tx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5" name="Line 33"/>
          <p:cNvSpPr>
            <a:spLocks noChangeShapeType="1"/>
          </p:cNvSpPr>
          <p:nvPr/>
        </p:nvSpPr>
        <p:spPr bwMode="auto">
          <a:xfrm>
            <a:off x="3647306" y="235401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6" name="Line 34"/>
          <p:cNvSpPr>
            <a:spLocks noChangeShapeType="1"/>
          </p:cNvSpPr>
          <p:nvPr/>
        </p:nvSpPr>
        <p:spPr bwMode="auto">
          <a:xfrm>
            <a:off x="3650481" y="257944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7" name="Line 33"/>
          <p:cNvSpPr>
            <a:spLocks noChangeShapeType="1"/>
          </p:cNvSpPr>
          <p:nvPr/>
        </p:nvSpPr>
        <p:spPr bwMode="auto">
          <a:xfrm>
            <a:off x="3647306" y="2358777"/>
            <a:ext cx="144463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8" name="Line 33"/>
          <p:cNvSpPr>
            <a:spLocks noChangeShapeType="1"/>
          </p:cNvSpPr>
          <p:nvPr/>
        </p:nvSpPr>
        <p:spPr bwMode="auto">
          <a:xfrm>
            <a:off x="3650481" y="2573090"/>
            <a:ext cx="144463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9" name="Line 11"/>
          <p:cNvSpPr>
            <a:spLocks noChangeShapeType="1"/>
          </p:cNvSpPr>
          <p:nvPr/>
        </p:nvSpPr>
        <p:spPr bwMode="auto">
          <a:xfrm>
            <a:off x="3791769" y="2087315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515" y="2169385"/>
            <a:ext cx="5651641" cy="4656716"/>
            <a:chOff x="97515" y="2158752"/>
            <a:chExt cx="5651641" cy="4656716"/>
          </a:xfrm>
        </p:grpSpPr>
        <p:grpSp>
          <p:nvGrpSpPr>
            <p:cNvPr id="64" name="Group 63"/>
            <p:cNvGrpSpPr/>
            <p:nvPr/>
          </p:nvGrpSpPr>
          <p:grpSpPr>
            <a:xfrm>
              <a:off x="97515" y="3624173"/>
              <a:ext cx="3612285" cy="3191295"/>
              <a:chOff x="5919833" y="1226532"/>
              <a:chExt cx="3106503" cy="2572668"/>
            </a:xfrm>
          </p:grpSpPr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10526"/>
              <a:stretch>
                <a:fillRect/>
              </a:stretch>
            </p:blipFill>
            <p:spPr bwMode="auto">
              <a:xfrm>
                <a:off x="5919833" y="1226532"/>
                <a:ext cx="3106503" cy="2324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ZoneTexte 1"/>
              <p:cNvSpPr txBox="1"/>
              <p:nvPr/>
            </p:nvSpPr>
            <p:spPr>
              <a:xfrm>
                <a:off x="6350105" y="1249328"/>
                <a:ext cx="2612674" cy="2108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S</a:t>
                </a:r>
                <a:r>
                  <a:rPr lang="fr-FR" sz="1100" i="1" baseline="-25000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1</a:t>
                </a:r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 </a:t>
                </a:r>
                <a:r>
                  <a:rPr lang="fr-FR" sz="1100" i="1" dirty="0" err="1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current</a:t>
                </a:r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 </a:t>
                </a:r>
                <a:r>
                  <a:rPr lang="fr-FR" sz="1100" i="1" dirty="0" err="1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optimization</a:t>
                </a:r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 </a:t>
                </a:r>
                <a:r>
                  <a:rPr lang="fr-FR" sz="1100" i="1" dirty="0" err="1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at</a:t>
                </a:r>
                <a:r>
                  <a:rPr lang="fr-FR" sz="1100" i="1" dirty="0" smtClean="0">
                    <a:solidFill>
                      <a:srgbClr val="0000FF"/>
                    </a:solidFill>
                    <a:latin typeface="Verdana"/>
                    <a:cs typeface="Verdana"/>
                  </a:rPr>
                  <a:t> 5.5 MeV/c</a:t>
                </a:r>
                <a:endParaRPr lang="fr-FR" sz="1100" i="1" dirty="0">
                  <a:solidFill>
                    <a:srgbClr val="0000FF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67" name="ZoneTexte 25"/>
              <p:cNvSpPr txBox="1"/>
              <p:nvPr/>
            </p:nvSpPr>
            <p:spPr>
              <a:xfrm>
                <a:off x="7099788" y="3491423"/>
                <a:ext cx="127758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Comic Sans MS"/>
                    <a:cs typeface="Comic Sans MS"/>
                  </a:rPr>
                  <a:t>S1 </a:t>
                </a:r>
                <a:r>
                  <a:rPr lang="fr-FR" sz="1200" dirty="0" err="1" smtClean="0">
                    <a:latin typeface="Comic Sans MS"/>
                    <a:cs typeface="Comic Sans MS"/>
                  </a:rPr>
                  <a:t>current</a:t>
                </a:r>
                <a:r>
                  <a:rPr lang="fr-FR" sz="1200" dirty="0" smtClean="0">
                    <a:latin typeface="Comic Sans MS"/>
                    <a:cs typeface="Comic Sans MS"/>
                  </a:rPr>
                  <a:t>  (A</a:t>
                </a:r>
                <a:r>
                  <a:rPr lang="fr-FR" sz="1400" dirty="0" smtClean="0">
                    <a:latin typeface="Comic Sans MS"/>
                    <a:cs typeface="Comic Sans MS"/>
                  </a:rPr>
                  <a:t>)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68" name="ZoneTexte 27"/>
              <p:cNvSpPr txBox="1"/>
              <p:nvPr/>
            </p:nvSpPr>
            <p:spPr>
              <a:xfrm rot="16200000">
                <a:off x="5055445" y="2273715"/>
                <a:ext cx="205687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err="1" smtClean="0">
                    <a:latin typeface="Comic Sans MS"/>
                    <a:cs typeface="Comic Sans MS"/>
                  </a:rPr>
                  <a:t>Current</a:t>
                </a:r>
                <a:r>
                  <a:rPr lang="fr-FR" sz="1200" dirty="0" smtClean="0">
                    <a:latin typeface="Comic Sans MS"/>
                    <a:cs typeface="Comic Sans MS"/>
                  </a:rPr>
                  <a:t> @ T</a:t>
                </a:r>
                <a:r>
                  <a:rPr lang="fr-FR" sz="1200" baseline="-25000" dirty="0" smtClean="0">
                    <a:latin typeface="Comic Sans MS"/>
                    <a:cs typeface="Comic Sans MS"/>
                  </a:rPr>
                  <a:t>2</a:t>
                </a:r>
                <a:r>
                  <a:rPr lang="fr-FR" sz="1200" dirty="0" smtClean="0">
                    <a:latin typeface="Comic Sans MS"/>
                    <a:cs typeface="Comic Sans MS"/>
                  </a:rPr>
                  <a:t>  (</a:t>
                </a:r>
                <a:r>
                  <a:rPr lang="fr-FR" sz="1200" dirty="0" err="1" smtClean="0">
                    <a:latin typeface="Comic Sans MS"/>
                    <a:cs typeface="Comic Sans MS"/>
                  </a:rPr>
                  <a:t>arbitrary</a:t>
                </a:r>
                <a:r>
                  <a:rPr lang="fr-FR" sz="1400" dirty="0" smtClean="0">
                    <a:latin typeface="Comic Sans MS"/>
                    <a:cs typeface="Comic Sans MS"/>
                  </a:rPr>
                  <a:t>)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89" name="Line 35"/>
            <p:cNvSpPr>
              <a:spLocks noChangeShapeType="1"/>
            </p:cNvSpPr>
            <p:nvPr/>
          </p:nvSpPr>
          <p:spPr bwMode="auto">
            <a:xfrm>
              <a:off x="4515669" y="4141540"/>
              <a:ext cx="542925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0" name="Line 36"/>
            <p:cNvSpPr>
              <a:spLocks noChangeShapeType="1"/>
            </p:cNvSpPr>
            <p:nvPr/>
          </p:nvSpPr>
          <p:spPr bwMode="auto">
            <a:xfrm>
              <a:off x="4518844" y="4284415"/>
              <a:ext cx="542925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1" name="Line 38"/>
            <p:cNvSpPr>
              <a:spLocks noChangeShapeType="1"/>
            </p:cNvSpPr>
            <p:nvPr/>
          </p:nvSpPr>
          <p:spPr bwMode="auto">
            <a:xfrm>
              <a:off x="5172894" y="4139952"/>
              <a:ext cx="576262" cy="71438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 rot="3000000" flipV="1">
              <a:off x="5300688" y="4004221"/>
              <a:ext cx="315912" cy="48895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 flipH="1">
              <a:off x="4066406" y="2804865"/>
              <a:ext cx="147638" cy="1039812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4" name="Line 42"/>
            <p:cNvSpPr>
              <a:spLocks noChangeShapeType="1"/>
            </p:cNvSpPr>
            <p:nvPr/>
          </p:nvSpPr>
          <p:spPr bwMode="auto">
            <a:xfrm>
              <a:off x="4064819" y="2804865"/>
              <a:ext cx="149225" cy="1039812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1" name="Line 81"/>
            <p:cNvSpPr>
              <a:spLocks noChangeShapeType="1"/>
            </p:cNvSpPr>
            <p:nvPr/>
          </p:nvSpPr>
          <p:spPr bwMode="auto">
            <a:xfrm>
              <a:off x="3358381" y="2158752"/>
              <a:ext cx="287338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3" name="Line 82"/>
            <p:cNvSpPr>
              <a:spLocks noChangeShapeType="1"/>
            </p:cNvSpPr>
            <p:nvPr/>
          </p:nvSpPr>
          <p:spPr bwMode="auto">
            <a:xfrm>
              <a:off x="3361556" y="2728665"/>
              <a:ext cx="287338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0" name="Text Box 88"/>
            <p:cNvSpPr txBox="1">
              <a:spLocks noChangeArrowheads="1"/>
            </p:cNvSpPr>
            <p:nvPr/>
          </p:nvSpPr>
          <p:spPr bwMode="auto">
            <a:xfrm>
              <a:off x="5309419" y="3903415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smtClean="0">
                  <a:solidFill>
                    <a:srgbClr val="0000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0000CC"/>
                  </a:solidFill>
                  <a:latin typeface="Comic Sans MS"/>
                  <a:cs typeface="Comic Sans MS"/>
                </a:rPr>
                <a:t>-</a:t>
              </a:r>
              <a:endParaRPr lang="en-US" sz="1400" b="1" baseline="30000" dirty="0">
                <a:solidFill>
                  <a:srgbClr val="0000CC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41" name="Text Box 89"/>
          <p:cNvSpPr txBox="1">
            <a:spLocks noChangeArrowheads="1"/>
          </p:cNvSpPr>
          <p:nvPr/>
        </p:nvSpPr>
        <p:spPr bwMode="auto">
          <a:xfrm>
            <a:off x="2056862" y="2086637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1400" b="1" baseline="30000" dirty="0">
                <a:solidFill>
                  <a:srgbClr val="3333FF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142" name="Oval 98"/>
          <p:cNvSpPr>
            <a:spLocks noChangeArrowheads="1"/>
          </p:cNvSpPr>
          <p:nvPr/>
        </p:nvSpPr>
        <p:spPr bwMode="auto">
          <a:xfrm>
            <a:off x="2894831" y="2500065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43" name="Oval 99"/>
          <p:cNvSpPr>
            <a:spLocks noChangeArrowheads="1"/>
          </p:cNvSpPr>
          <p:nvPr/>
        </p:nvSpPr>
        <p:spPr bwMode="auto">
          <a:xfrm>
            <a:off x="3582219" y="2376240"/>
            <a:ext cx="144462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44" name="Oval 100"/>
          <p:cNvSpPr>
            <a:spLocks noChangeArrowheads="1"/>
          </p:cNvSpPr>
          <p:nvPr/>
        </p:nvSpPr>
        <p:spPr bwMode="auto">
          <a:xfrm>
            <a:off x="3758431" y="3235077"/>
            <a:ext cx="144463" cy="195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45" name="Oval 101"/>
          <p:cNvSpPr>
            <a:spLocks noChangeArrowheads="1"/>
          </p:cNvSpPr>
          <p:nvPr/>
        </p:nvSpPr>
        <p:spPr bwMode="auto">
          <a:xfrm>
            <a:off x="4429944" y="4116140"/>
            <a:ext cx="144462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46" name="Oval 102"/>
          <p:cNvSpPr>
            <a:spLocks noChangeArrowheads="1"/>
          </p:cNvSpPr>
          <p:nvPr/>
        </p:nvSpPr>
        <p:spPr bwMode="auto">
          <a:xfrm>
            <a:off x="5620569" y="4117727"/>
            <a:ext cx="144462" cy="195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48206" y="7116"/>
            <a:ext cx="820929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Optimize Transmission with </a:t>
            </a:r>
            <a:r>
              <a:rPr lang="en-US" sz="2400" i="1" dirty="0" smtClean="0">
                <a:latin typeface="Comic Sans MS" panose="030F0702030302020204" pitchFamily="66" charset="0"/>
              </a:rPr>
              <a:t>Energy-Degraded</a:t>
            </a:r>
            <a:r>
              <a:rPr lang="en-US" sz="2400" dirty="0" smtClean="0">
                <a:latin typeface="Comic Sans MS" panose="030F0702030302020204" pitchFamily="66" charset="0"/>
              </a:rPr>
              <a:t> Electrons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1" name="Text Box 58"/>
          <p:cNvSpPr txBox="1">
            <a:spLocks noChangeArrowheads="1"/>
          </p:cNvSpPr>
          <p:nvPr/>
        </p:nvSpPr>
        <p:spPr bwMode="auto">
          <a:xfrm>
            <a:off x="3059832" y="836712"/>
            <a:ext cx="11521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Degraded Electron Collection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3" name="Right Brace 82"/>
          <p:cNvSpPr/>
          <p:nvPr/>
        </p:nvSpPr>
        <p:spPr>
          <a:xfrm rot="16200000">
            <a:off x="3455876" y="944724"/>
            <a:ext cx="360040" cy="172819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" name="Text Box 56"/>
          <p:cNvSpPr txBox="1">
            <a:spLocks noChangeArrowheads="1"/>
          </p:cNvSpPr>
          <p:nvPr/>
        </p:nvSpPr>
        <p:spPr bwMode="auto">
          <a:xfrm>
            <a:off x="296620" y="2276872"/>
            <a:ext cx="146706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4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4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50465" y="583943"/>
            <a:ext cx="4064875" cy="3073657"/>
            <a:chOff x="5041750" y="764704"/>
            <a:chExt cx="4073590" cy="2967874"/>
          </a:xfrm>
        </p:grpSpPr>
        <p:pic>
          <p:nvPicPr>
            <p:cNvPr id="69" name="Picture 3" descr="C:\Documents and Settings\grames\Desktop\POSIPOL\images\pos_collect_magnet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1750" y="764704"/>
              <a:ext cx="4073590" cy="2904547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6411430" y="3455579"/>
              <a:ext cx="17411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</a:t>
              </a:r>
              <a:r>
                <a:rPr lang="en-US" sz="1200" baseline="30000" dirty="0" smtClean="0"/>
                <a:t>-</a:t>
              </a:r>
              <a:r>
                <a:rPr lang="en-US" sz="1200" dirty="0" smtClean="0"/>
                <a:t> Momentum [MeV/c]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7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146746" y="908720"/>
            <a:ext cx="4311650" cy="3288134"/>
            <a:chOff x="1074738" y="1387144"/>
            <a:chExt cx="4311650" cy="3288134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2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6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20"/>
            <p:cNvSpPr>
              <a:spLocks noChangeArrowheads="1"/>
            </p:cNvSpPr>
            <p:nvPr/>
          </p:nvSpPr>
          <p:spPr bwMode="auto">
            <a:xfrm>
              <a:off x="3348038" y="3343366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21"/>
            <p:cNvSpPr>
              <a:spLocks noChangeArrowheads="1"/>
            </p:cNvSpPr>
            <p:nvPr/>
          </p:nvSpPr>
          <p:spPr bwMode="auto">
            <a:xfrm>
              <a:off x="3738563" y="3346541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6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8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9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0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1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4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5" name="Text Box 43"/>
            <p:cNvSpPr txBox="1">
              <a:spLocks noChangeArrowheads="1"/>
            </p:cNvSpPr>
            <p:nvPr/>
          </p:nvSpPr>
          <p:spPr bwMode="auto">
            <a:xfrm>
              <a:off x="2159000" y="2622641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96" name="Text Box 44"/>
            <p:cNvSpPr txBox="1">
              <a:spLocks noChangeArrowheads="1"/>
            </p:cNvSpPr>
            <p:nvPr/>
          </p:nvSpPr>
          <p:spPr bwMode="auto">
            <a:xfrm>
              <a:off x="5033963" y="4400641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106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107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108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109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110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1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122" name="Straight Connector 2"/>
            <p:cNvCxnSpPr>
              <a:cxnSpLocks noChangeShapeType="1"/>
            </p:cNvCxnSpPr>
            <p:nvPr/>
          </p:nvCxnSpPr>
          <p:spPr bwMode="auto">
            <a:xfrm>
              <a:off x="3155950" y="2113053"/>
              <a:ext cx="0" cy="287338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124" name="Straight Connector 58"/>
            <p:cNvCxnSpPr>
              <a:cxnSpLocks noChangeShapeType="1"/>
            </p:cNvCxnSpPr>
            <p:nvPr/>
          </p:nvCxnSpPr>
          <p:spPr bwMode="auto">
            <a:xfrm>
              <a:off x="3159125" y="2624228"/>
              <a:ext cx="0" cy="288925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5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6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7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8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9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0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1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2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3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4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5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6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7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8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9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0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1" name="Text Box 89"/>
            <p:cNvSpPr txBox="1">
              <a:spLocks noChangeArrowheads="1"/>
            </p:cNvSpPr>
            <p:nvPr/>
          </p:nvSpPr>
          <p:spPr bwMode="auto">
            <a:xfrm>
              <a:off x="1476604" y="2165668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142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3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4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5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6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9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0" name="Right Brace 149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1547664" y="7116"/>
            <a:ext cx="661270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Reverse Spectrometer Polarity for Positrons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67944" y="600849"/>
            <a:ext cx="4944976" cy="4074441"/>
            <a:chOff x="4067944" y="600849"/>
            <a:chExt cx="4944976" cy="4074441"/>
          </a:xfrm>
        </p:grpSpPr>
        <p:grpSp>
          <p:nvGrpSpPr>
            <p:cNvPr id="87" name="Grouper 1"/>
            <p:cNvGrpSpPr/>
            <p:nvPr/>
          </p:nvGrpSpPr>
          <p:grpSpPr>
            <a:xfrm>
              <a:off x="6852680" y="620688"/>
              <a:ext cx="2160240" cy="2664296"/>
              <a:chOff x="107504" y="1424321"/>
              <a:chExt cx="2664296" cy="3557600"/>
            </a:xfrm>
          </p:grpSpPr>
          <p:pic>
            <p:nvPicPr>
              <p:cNvPr id="97" name="Picture 24" descr="IMG_065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1424321"/>
                <a:ext cx="2664296" cy="3550800"/>
              </a:xfrm>
              <a:prstGeom prst="rect">
                <a:avLst/>
              </a:prstGeom>
              <a:noFill/>
            </p:spPr>
          </p:pic>
          <p:grpSp>
            <p:nvGrpSpPr>
              <p:cNvPr id="98" name="Group 11"/>
              <p:cNvGrpSpPr>
                <a:grpSpLocks/>
              </p:cNvGrpSpPr>
              <p:nvPr/>
            </p:nvGrpSpPr>
            <p:grpSpPr bwMode="auto">
              <a:xfrm>
                <a:off x="1187624" y="3717032"/>
                <a:ext cx="1584176" cy="1264889"/>
                <a:chOff x="3411" y="1759"/>
                <a:chExt cx="2195" cy="1576"/>
              </a:xfrm>
            </p:grpSpPr>
            <p:pic>
              <p:nvPicPr>
                <p:cNvPr id="99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11" y="1759"/>
                  <a:ext cx="2195" cy="157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100" name="AutoShape 15"/>
                <p:cNvSpPr>
                  <a:spLocks noChangeArrowheads="1"/>
                </p:cNvSpPr>
                <p:nvPr/>
              </p:nvSpPr>
              <p:spPr bwMode="auto">
                <a:xfrm>
                  <a:off x="3822" y="1849"/>
                  <a:ext cx="411" cy="262"/>
                </a:xfrm>
                <a:prstGeom prst="roundRect">
                  <a:avLst>
                    <a:gd name="adj" fmla="val 38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54720" tIns="2268" rIns="0" bIns="0" anchor="ctr" anchorCtr="1"/>
                <a:lstStyle/>
                <a:p>
                  <a:pPr algn="ctr" hangingPunct="0">
                    <a:lnSpc>
                      <a:spcPct val="99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600" dirty="0">
                      <a:solidFill>
                        <a:srgbClr val="000000"/>
                      </a:solidFill>
                      <a:latin typeface="Big Caslon" charset="0"/>
                      <a:ea typeface="Arial Unicode MS" pitchFamily="34" charset="-128"/>
                      <a:cs typeface="Arial Unicode MS" pitchFamily="34" charset="-128"/>
                    </a:rPr>
                    <a:t>Na</a:t>
                  </a:r>
                  <a:r>
                    <a:rPr lang="en-US" sz="600" baseline="33000" dirty="0">
                      <a:solidFill>
                        <a:srgbClr val="000000"/>
                      </a:solidFill>
                      <a:latin typeface="Big Caslon" charset="0"/>
                      <a:ea typeface="Arial Unicode MS" pitchFamily="34" charset="-128"/>
                      <a:cs typeface="Arial Unicode MS" pitchFamily="34" charset="-128"/>
                    </a:rPr>
                    <a:t>22</a:t>
                  </a:r>
                </a:p>
              </p:txBody>
            </p:sp>
          </p:grpSp>
        </p:grpSp>
        <p:pic>
          <p:nvPicPr>
            <p:cNvPr id="10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3912912" y="3050791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102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3908576" y="4020416"/>
              <a:ext cx="814242" cy="495506"/>
            </a:xfrm>
            <a:prstGeom prst="rect">
              <a:avLst/>
            </a:prstGeom>
            <a:noFill/>
          </p:spPr>
        </p:pic>
        <p:sp>
          <p:nvSpPr>
            <p:cNvPr id="103" name="Text Box 16"/>
            <p:cNvSpPr txBox="1">
              <a:spLocks noChangeArrowheads="1"/>
            </p:cNvSpPr>
            <p:nvPr/>
          </p:nvSpPr>
          <p:spPr bwMode="auto">
            <a:xfrm>
              <a:off x="4426085" y="600849"/>
              <a:ext cx="2410650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D60093"/>
                </a:buClr>
              </a:pP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Two </a:t>
              </a:r>
              <a:r>
                <a:rPr lang="en-US" sz="1400" b="1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NaI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detectors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measured coincidence of </a:t>
              </a:r>
              <a:r>
                <a:rPr lang="en-US" sz="1400" b="1" dirty="0">
                  <a:solidFill>
                    <a:srgbClr val="0000CC"/>
                  </a:solidFill>
                  <a:latin typeface="Comic Sans MS"/>
                  <a:cs typeface="Comic Sans MS"/>
                </a:rPr>
                <a:t>back-to-back photons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emitted by </a:t>
              </a:r>
              <a:r>
                <a:rPr lang="en-US" sz="1400" b="1" dirty="0" smtClean="0">
                  <a:solidFill>
                    <a:srgbClr val="008000"/>
                  </a:solidFill>
                  <a:latin typeface="Comic Sans MS"/>
                  <a:cs typeface="Comic Sans MS"/>
                </a:rPr>
                <a:t>annihilation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of </a:t>
              </a:r>
              <a:r>
                <a:rPr lang="en-US" sz="14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positrons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in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a </a:t>
              </a:r>
              <a:r>
                <a:rPr lang="en-US" sz="1400" u="sng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viewscreen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. </a:t>
              </a:r>
              <a:endParaRPr lang="en-US" sz="14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0" y="1844824"/>
            <a:ext cx="146706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4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4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85792" y="3407135"/>
            <a:ext cx="3548270" cy="3440926"/>
            <a:chOff x="5585792" y="3407135"/>
            <a:chExt cx="3548270" cy="3440926"/>
          </a:xfrm>
        </p:grpSpPr>
        <p:sp>
          <p:nvSpPr>
            <p:cNvPr id="85" name="TextBox 84"/>
            <p:cNvSpPr txBox="1"/>
            <p:nvPr/>
          </p:nvSpPr>
          <p:spPr>
            <a:xfrm>
              <a:off x="5812065" y="3407135"/>
              <a:ext cx="30963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Test @ proposal e- beam energy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4 MeV/c e</a:t>
              </a:r>
              <a:r>
                <a:rPr lang="en-US" sz="1400" baseline="30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+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collected from 0.5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nA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7 MeV/c e</a:t>
              </a:r>
              <a:r>
                <a:rPr lang="en-US" sz="1400" baseline="30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-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on 1 mm W target</a:t>
              </a:r>
            </a:p>
          </p:txBody>
        </p:sp>
        <p:pic>
          <p:nvPicPr>
            <p:cNvPr id="7065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5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47859" y="3251902"/>
            <a:ext cx="4122584" cy="3606098"/>
            <a:chOff x="147859" y="3251902"/>
            <a:chExt cx="4122584" cy="3606098"/>
          </a:xfrm>
        </p:grpSpPr>
        <p:grpSp>
          <p:nvGrpSpPr>
            <p:cNvPr id="8" name="Group 7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065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47859" y="5626894"/>
              <a:ext cx="3834448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endParaRPr lang="en-US" sz="14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0.011 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4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869" y="7116"/>
            <a:ext cx="671049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Coincidence Signal and Positron “Beam” Yield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09235" y="639170"/>
            <a:ext cx="6698506" cy="2512169"/>
            <a:chOff x="1209235" y="639170"/>
            <a:chExt cx="6698506" cy="2512169"/>
          </a:xfrm>
        </p:grpSpPr>
        <p:pic>
          <p:nvPicPr>
            <p:cNvPr id="716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216232" y="2934490"/>
            <a:ext cx="6672055" cy="2473666"/>
            <a:chOff x="1216232" y="2934490"/>
            <a:chExt cx="6672055" cy="2473666"/>
          </a:xfrm>
        </p:grpSpPr>
        <p:pic>
          <p:nvPicPr>
            <p:cNvPr id="7168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681" y="5585792"/>
            <a:ext cx="8011192" cy="1152939"/>
            <a:chOff x="5681" y="5585792"/>
            <a:chExt cx="8011192" cy="1152939"/>
          </a:xfrm>
        </p:grpSpPr>
        <p:sp>
          <p:nvSpPr>
            <p:cNvPr id="6" name="TextBox 5"/>
            <p:cNvSpPr txBox="1"/>
            <p:nvPr/>
          </p:nvSpPr>
          <p:spPr>
            <a:xfrm>
              <a:off x="5681" y="5595731"/>
              <a:ext cx="461562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/>
                <a:t>Detected e+ rate (1 e</a:t>
              </a:r>
              <a:r>
                <a:rPr lang="en-US" sz="1600" baseline="30000" dirty="0" smtClean="0"/>
                <a:t>+</a:t>
              </a:r>
              <a:r>
                <a:rPr lang="en-US" sz="1600" dirty="0" smtClean="0"/>
                <a:t> per 10</a:t>
              </a:r>
              <a:r>
                <a:rPr lang="en-US" sz="1600" baseline="30000" dirty="0" smtClean="0"/>
                <a:t>10 </a:t>
              </a:r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r>
                <a:rPr lang="en-US" sz="1600" dirty="0" smtClean="0"/>
                <a:t>)</a:t>
              </a:r>
            </a:p>
            <a:p>
              <a:pPr algn="r"/>
              <a:r>
                <a:rPr lang="en-US" sz="1600" dirty="0" smtClean="0"/>
                <a:t>Solid Angle (0.1 </a:t>
              </a:r>
              <a:r>
                <a:rPr lang="en-US" sz="1600" dirty="0" err="1" smtClean="0"/>
                <a:t>sr</a:t>
              </a:r>
              <a:r>
                <a:rPr lang="en-US" sz="1600" dirty="0" smtClean="0"/>
                <a:t>)</a:t>
              </a:r>
            </a:p>
            <a:p>
              <a:pPr algn="r"/>
              <a:r>
                <a:rPr lang="en-US" sz="1600" dirty="0" smtClean="0"/>
                <a:t>GEANT annihilation probability (1/400)</a:t>
              </a:r>
            </a:p>
            <a:p>
              <a:pPr algn="r"/>
              <a:r>
                <a:rPr lang="en-US" sz="1600" dirty="0" smtClean="0"/>
                <a:t>Coincidence detector efficiency (0.49 @ 511keV)</a:t>
              </a:r>
              <a:endParaRPr lang="en-US" sz="1600" dirty="0"/>
            </a:p>
          </p:txBody>
        </p:sp>
        <p:sp>
          <p:nvSpPr>
            <p:cNvPr id="8" name="Right Brace 7"/>
            <p:cNvSpPr/>
            <p:nvPr/>
          </p:nvSpPr>
          <p:spPr>
            <a:xfrm>
              <a:off x="4601821" y="5585792"/>
              <a:ext cx="278295" cy="115293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9626" y="5844211"/>
              <a:ext cx="30572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33FF"/>
                  </a:solidFill>
                </a:rPr>
                <a:t>1 e</a:t>
              </a:r>
              <a:r>
                <a:rPr lang="en-US" b="1" baseline="30000" dirty="0" smtClean="0">
                  <a:solidFill>
                    <a:srgbClr val="3333FF"/>
                  </a:solidFill>
                </a:rPr>
                <a:t>+</a:t>
              </a:r>
              <a:r>
                <a:rPr lang="en-US" b="1" dirty="0" smtClean="0">
                  <a:solidFill>
                    <a:srgbClr val="3333FF"/>
                  </a:solidFill>
                </a:rPr>
                <a:t> per 10</a:t>
              </a:r>
              <a:r>
                <a:rPr lang="en-US" b="1" baseline="30000" dirty="0" smtClean="0">
                  <a:solidFill>
                    <a:srgbClr val="3333FF"/>
                  </a:solidFill>
                </a:rPr>
                <a:t>6</a:t>
              </a:r>
              <a:r>
                <a:rPr lang="en-US" b="1" dirty="0" smtClean="0">
                  <a:solidFill>
                    <a:srgbClr val="3333FF"/>
                  </a:solidFill>
                </a:rPr>
                <a:t> e</a:t>
              </a:r>
              <a:r>
                <a:rPr lang="en-US" b="1" baseline="30000" dirty="0" smtClean="0">
                  <a:solidFill>
                    <a:srgbClr val="3333FF"/>
                  </a:solidFill>
                </a:rPr>
                <a:t>-</a:t>
              </a:r>
            </a:p>
            <a:p>
              <a:r>
                <a:rPr lang="en-US" b="1" dirty="0" smtClean="0">
                  <a:solidFill>
                    <a:srgbClr val="3333FF"/>
                  </a:solidFill>
                </a:rPr>
                <a:t>(consistent with proposal)</a:t>
              </a:r>
              <a:endParaRPr lang="en-US" b="1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239441" y="6524"/>
            <a:ext cx="692529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Proven Methods to Produce Polarized Positrons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1865" y="3680073"/>
            <a:ext cx="4084111" cy="2716396"/>
            <a:chOff x="271865" y="3680073"/>
            <a:chExt cx="4084111" cy="2716396"/>
          </a:xfrm>
        </p:grpSpPr>
        <p:sp>
          <p:nvSpPr>
            <p:cNvPr id="21" name="Rectangle 20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5606" name="Picture 7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788023" y="3680072"/>
            <a:ext cx="4116985" cy="2716397"/>
            <a:chOff x="4788023" y="3680072"/>
            <a:chExt cx="4116985" cy="2716397"/>
          </a:xfrm>
        </p:grpSpPr>
        <p:sp>
          <p:nvSpPr>
            <p:cNvPr id="23" name="Rectangle 22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5609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11967" y="759807"/>
            <a:ext cx="4071937" cy="2642867"/>
            <a:chOff x="271865" y="749174"/>
            <a:chExt cx="4071937" cy="2642867"/>
          </a:xfrm>
        </p:grpSpPr>
        <p:grpSp>
          <p:nvGrpSpPr>
            <p:cNvPr id="20" name="Group 19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554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</a:t>
              </a:r>
              <a:r>
                <a:rPr lang="fr-FR" sz="1400" dirty="0" smtClean="0">
                  <a:latin typeface="Verdana" charset="0"/>
                </a:rPr>
                <a:t>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5815" y="770439"/>
            <a:ext cx="4088460" cy="2642867"/>
            <a:chOff x="4851278" y="749174"/>
            <a:chExt cx="4053731" cy="2642867"/>
          </a:xfrm>
        </p:grpSpPr>
        <p:grpSp>
          <p:nvGrpSpPr>
            <p:cNvPr id="27" name="Group 26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3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29383447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5774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4" name="Picture 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" name="Picture 3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Picture 3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8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6900466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775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69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915816" y="64748"/>
            <a:ext cx="35108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Measurement Strategy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66800"/>
            <a:ext cx="885530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Calibration of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PEPPo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 Apparatus Using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Highly-Polarized Electron Beam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Calibrate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PEPPo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spectrometer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using measured electron beam energy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Measure Compton asymmetries for known e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-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beam polarization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Benchmark GEANT4 model of Compton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polarimeter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analyzing power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Electron and Positron Collection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Define collection from production target with momenta-degraded electrons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Reverse spectrometer polarity to collect positrons and verify flux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r>
              <a:rPr lang="en-US" sz="2000" b="1" dirty="0" smtClean="0">
                <a:latin typeface="Comic Sans MS" pitchFamily="66" charset="0"/>
              </a:rPr>
              <a:t>Positron Polarization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latin typeface="Comic Sans MS" pitchFamily="66" charset="0"/>
              </a:rPr>
              <a:t>Measure Compton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positrons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asymmetries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latin typeface="Comic Sans MS" pitchFamily="66" charset="0"/>
              </a:rPr>
              <a:t>Calculate 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positron polarization </a:t>
            </a:r>
            <a:r>
              <a:rPr lang="en-US" dirty="0" smtClean="0">
                <a:latin typeface="Comic Sans MS" pitchFamily="66" charset="0"/>
              </a:rPr>
              <a:t>with a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positron analyzing 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Brace 28"/>
          <p:cNvSpPr/>
          <p:nvPr/>
        </p:nvSpPr>
        <p:spPr>
          <a:xfrm>
            <a:off x="4614513" y="4348720"/>
            <a:ext cx="382772" cy="238169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199320" y="4733945"/>
            <a:ext cx="34928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fr-FR" sz="1400" dirty="0" err="1" smtClean="0">
                <a:latin typeface="Comic Sans MS"/>
                <a:cs typeface="Comic Sans MS"/>
              </a:rPr>
              <a:t>Fast</a:t>
            </a:r>
            <a:r>
              <a:rPr lang="fr-FR" sz="1400" dirty="0" smtClean="0">
                <a:latin typeface="Comic Sans MS"/>
                <a:cs typeface="Comic Sans MS"/>
              </a:rPr>
              <a:t> Pockels </a:t>
            </a:r>
            <a:r>
              <a:rPr lang="fr-FR" sz="1400" dirty="0" err="1" smtClean="0">
                <a:latin typeface="Comic Sans MS"/>
                <a:cs typeface="Comic Sans MS"/>
              </a:rPr>
              <a:t>Cell</a:t>
            </a:r>
            <a:r>
              <a:rPr lang="fr-FR" sz="1400" dirty="0" smtClean="0">
                <a:latin typeface="Comic Sans MS"/>
                <a:cs typeface="Comic Sans MS"/>
              </a:rPr>
              <a:t> Helicity Reversal</a:t>
            </a: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 err="1">
                <a:latin typeface="Comic Sans MS"/>
                <a:cs typeface="Comic Sans MS"/>
              </a:rPr>
              <a:t>F</a:t>
            </a:r>
            <a:r>
              <a:rPr lang="fr-FR" sz="1400" dirty="0" err="1" smtClean="0">
                <a:latin typeface="Comic Sans MS"/>
                <a:cs typeface="Comic Sans MS"/>
              </a:rPr>
              <a:t>requency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>
                <a:latin typeface="Comic Sans MS"/>
                <a:cs typeface="Comic Sans MS"/>
              </a:rPr>
              <a:t>= </a:t>
            </a:r>
            <a:r>
              <a:rPr lang="fr-FR" sz="1400" b="1" dirty="0">
                <a:solidFill>
                  <a:srgbClr val="3333FF"/>
                </a:solidFill>
                <a:latin typeface="Comic Sans MS"/>
                <a:cs typeface="Comic Sans MS"/>
              </a:rPr>
              <a:t>30 Hz</a:t>
            </a: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>
                <a:latin typeface="Comic Sans MS"/>
                <a:cs typeface="Comic Sans MS"/>
              </a:rPr>
              <a:t>D</a:t>
            </a:r>
            <a:r>
              <a:rPr lang="fr-FR" sz="1400" dirty="0" smtClean="0">
                <a:latin typeface="Comic Sans MS"/>
                <a:cs typeface="Comic Sans MS"/>
              </a:rPr>
              <a:t>elay =</a:t>
            </a:r>
            <a:r>
              <a:rPr lang="fr-FR" sz="1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 0,8 </a:t>
            </a:r>
            <a:r>
              <a:rPr lang="fr-FR" sz="1400" b="1" dirty="0" err="1" smtClean="0">
                <a:solidFill>
                  <a:srgbClr val="3333FF"/>
                </a:solidFill>
                <a:latin typeface="Comic Sans MS"/>
                <a:cs typeface="Comic Sans MS"/>
              </a:rPr>
              <a:t>windows</a:t>
            </a:r>
            <a:endParaRPr lang="fr-FR" sz="1400" b="1" dirty="0">
              <a:solidFill>
                <a:srgbClr val="3333FF"/>
              </a:solidFill>
              <a:latin typeface="Comic Sans MS"/>
              <a:cs typeface="Comic Sans MS"/>
            </a:endParaRP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>
                <a:latin typeface="Comic Sans MS"/>
                <a:cs typeface="Comic Sans MS"/>
              </a:rPr>
              <a:t>P</a:t>
            </a:r>
            <a:r>
              <a:rPr lang="fr-FR" sz="1400" dirty="0" smtClean="0">
                <a:latin typeface="Comic Sans MS"/>
                <a:cs typeface="Comic Sans MS"/>
              </a:rPr>
              <a:t>attern </a:t>
            </a:r>
            <a:r>
              <a:rPr lang="fr-FR" sz="1400" dirty="0">
                <a:latin typeface="Comic Sans MS"/>
                <a:cs typeface="Comic Sans MS"/>
              </a:rPr>
              <a:t>= quartet </a:t>
            </a:r>
            <a:r>
              <a:rPr lang="fr-FR" sz="1400" dirty="0" smtClean="0">
                <a:latin typeface="Comic Sans MS"/>
                <a:cs typeface="Comic Sans MS"/>
              </a:rPr>
              <a:t>(</a:t>
            </a:r>
            <a:r>
              <a:rPr lang="fr-FR" sz="1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+--+</a:t>
            </a:r>
            <a:r>
              <a:rPr lang="fr-FR" sz="1400" dirty="0" smtClean="0">
                <a:latin typeface="Comic Sans MS"/>
                <a:cs typeface="Comic Sans MS"/>
              </a:rPr>
              <a:t>,</a:t>
            </a:r>
            <a:r>
              <a:rPr lang="fr-FR" sz="1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-++-</a:t>
            </a:r>
            <a:r>
              <a:rPr lang="fr-FR" sz="1400" dirty="0" smtClean="0">
                <a:latin typeface="Comic Sans MS"/>
                <a:cs typeface="Comic Sans MS"/>
              </a:rPr>
              <a:t>)</a:t>
            </a:r>
            <a:endParaRPr lang="fr-FR" sz="1400" dirty="0">
              <a:latin typeface="Comic Sans MS"/>
              <a:cs typeface="Comic Sans MS"/>
            </a:endParaRPr>
          </a:p>
          <a:p>
            <a:pPr>
              <a:buClr>
                <a:srgbClr val="D60093"/>
              </a:buClr>
              <a:defRPr/>
            </a:pPr>
            <a:r>
              <a:rPr lang="fr-FR" sz="1400" dirty="0" smtClean="0">
                <a:latin typeface="Comic Sans MS"/>
                <a:cs typeface="Comic Sans MS"/>
              </a:rPr>
              <a:t>Slow </a:t>
            </a:r>
            <a:r>
              <a:rPr lang="fr-FR" sz="1400" dirty="0" err="1" smtClean="0">
                <a:latin typeface="Comic Sans MS"/>
                <a:cs typeface="Comic Sans MS"/>
              </a:rPr>
              <a:t>Systematic</a:t>
            </a:r>
            <a:r>
              <a:rPr lang="fr-FR" sz="1400" dirty="0" smtClean="0">
                <a:latin typeface="Comic Sans MS"/>
                <a:cs typeface="Comic Sans MS"/>
              </a:rPr>
              <a:t> Helicity Reversal</a:t>
            </a: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 err="1" smtClean="0">
                <a:latin typeface="Comic Sans MS"/>
                <a:cs typeface="Comic Sans MS"/>
              </a:rPr>
              <a:t>insertable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 err="1">
                <a:latin typeface="Comic Sans MS"/>
                <a:cs typeface="Comic Sans MS"/>
              </a:rPr>
              <a:t>half-waveplate</a:t>
            </a:r>
            <a:endParaRPr lang="fr-FR" sz="1400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D60093"/>
              </a:buClr>
              <a:buFont typeface="Arial" pitchFamily="34" charset="0"/>
              <a:buChar char="•"/>
              <a:defRPr/>
            </a:pPr>
            <a:r>
              <a:rPr lang="fr-FR" sz="1400" dirty="0" err="1" smtClean="0">
                <a:latin typeface="Comic Sans MS"/>
                <a:cs typeface="Comic Sans MS"/>
              </a:rPr>
              <a:t>polarized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 err="1">
                <a:latin typeface="Comic Sans MS"/>
                <a:cs typeface="Comic Sans MS"/>
              </a:rPr>
              <a:t>target</a:t>
            </a:r>
            <a:r>
              <a:rPr lang="fr-FR" sz="1400" dirty="0">
                <a:latin typeface="Comic Sans MS"/>
                <a:cs typeface="Comic Sans MS"/>
              </a:rPr>
              <a:t> reversal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765" y="0"/>
            <a:ext cx="55194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Measurement of Positron Asymmetry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885" y="1161323"/>
            <a:ext cx="4539439" cy="2698296"/>
            <a:chOff x="105180" y="649188"/>
            <a:chExt cx="4338368" cy="2542700"/>
          </a:xfrm>
        </p:grpSpPr>
        <p:grpSp>
          <p:nvGrpSpPr>
            <p:cNvPr id="4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44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45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6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19"/>
            <p:cNvCxnSpPr>
              <a:stCxn id="62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53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28"/>
            <p:cNvSpPr txBox="1"/>
            <p:nvPr/>
          </p:nvSpPr>
          <p:spPr>
            <a:xfrm>
              <a:off x="140355" y="1692595"/>
              <a:ext cx="527688" cy="40011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4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55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58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75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51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76561" y="4029519"/>
            <a:ext cx="4646173" cy="2720411"/>
            <a:chOff x="154427" y="4058461"/>
            <a:chExt cx="4533089" cy="2614825"/>
          </a:xfrm>
        </p:grpSpPr>
        <p:grpSp>
          <p:nvGrpSpPr>
            <p:cNvPr id="36" name="Group 35"/>
            <p:cNvGrpSpPr/>
            <p:nvPr/>
          </p:nvGrpSpPr>
          <p:grpSpPr>
            <a:xfrm>
              <a:off x="154427" y="4058461"/>
              <a:ext cx="4533089" cy="2614825"/>
              <a:chOff x="219264" y="1196752"/>
              <a:chExt cx="4314941" cy="2973003"/>
            </a:xfrm>
          </p:grpSpPr>
          <p:pic>
            <p:nvPicPr>
              <p:cNvPr id="37" name="Image 14" descr="adc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264" y="1217427"/>
                <a:ext cx="4314941" cy="2952328"/>
              </a:xfrm>
              <a:prstGeom prst="rect">
                <a:avLst/>
              </a:prstGeom>
            </p:spPr>
          </p:pic>
          <p:sp>
            <p:nvSpPr>
              <p:cNvPr id="39" name="Ellipse 1"/>
              <p:cNvSpPr/>
              <p:nvPr/>
            </p:nvSpPr>
            <p:spPr>
              <a:xfrm rot="8073893">
                <a:off x="806915" y="1703227"/>
                <a:ext cx="313756" cy="202819"/>
              </a:xfrm>
              <a:prstGeom prst="ellipse">
                <a:avLst/>
              </a:prstGeom>
              <a:solidFill>
                <a:srgbClr val="CEF2FF">
                  <a:alpha val="20000"/>
                </a:srgbClr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40" name="ZoneTexte 2"/>
              <p:cNvSpPr txBox="1"/>
              <p:nvPr/>
            </p:nvSpPr>
            <p:spPr>
              <a:xfrm>
                <a:off x="802615" y="2700325"/>
                <a:ext cx="1425968" cy="47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511 </a:t>
                </a:r>
                <a:r>
                  <a:rPr lang="fr-FR" sz="105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keV</a:t>
                </a:r>
                <a:r>
                  <a:rPr lang="fr-FR" sz="105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production </a:t>
                </a:r>
              </a:p>
              <a:p>
                <a:pPr algn="ctr"/>
                <a:r>
                  <a:rPr lang="fr-FR" sz="1050" dirty="0" err="1">
                    <a:solidFill>
                      <a:srgbClr val="0033CC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fr-FR" sz="105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rom</a:t>
                </a:r>
                <a:r>
                  <a:rPr lang="fr-FR" sz="105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e+ annihilation</a:t>
                </a:r>
                <a:endParaRPr lang="fr-FR" sz="1050" dirty="0">
                  <a:solidFill>
                    <a:srgbClr val="0033CC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2" name="ZoneTexte 23"/>
              <p:cNvSpPr txBox="1"/>
              <p:nvPr/>
            </p:nvSpPr>
            <p:spPr>
              <a:xfrm>
                <a:off x="2395254" y="1719400"/>
                <a:ext cx="1638936" cy="68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Bremsstrahlung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</a:t>
                </a:r>
              </a:p>
              <a:p>
                <a:pPr algn="ctr"/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end-point</a:t>
                </a:r>
              </a:p>
              <a:p>
                <a:pPr algn="ctr"/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fr-FR" sz="110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beam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10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energy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– m</a:t>
                </a:r>
                <a:r>
                  <a:rPr lang="fr-FR" sz="1100" baseline="-250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e+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)</a:t>
                </a:r>
                <a:endParaRPr lang="fr-FR" sz="1100" dirty="0">
                  <a:solidFill>
                    <a:srgbClr val="0033CC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7" name="Ellipse 24"/>
              <p:cNvSpPr/>
              <p:nvPr/>
            </p:nvSpPr>
            <p:spPr>
              <a:xfrm rot="4168434">
                <a:off x="2815030" y="3264160"/>
                <a:ext cx="624658" cy="374811"/>
              </a:xfrm>
              <a:prstGeom prst="ellipse">
                <a:avLst/>
              </a:prstGeom>
              <a:solidFill>
                <a:srgbClr val="CEF2FF">
                  <a:alpha val="20000"/>
                </a:srgbClr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63" name="ZoneTexte 30"/>
              <p:cNvSpPr txBox="1"/>
              <p:nvPr/>
            </p:nvSpPr>
            <p:spPr>
              <a:xfrm>
                <a:off x="1746428" y="1196752"/>
                <a:ext cx="2344605" cy="408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i="1" dirty="0">
                    <a:solidFill>
                      <a:srgbClr val="FF2FDB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fr-FR" sz="1200" b="1" i="1" baseline="30000" dirty="0" smtClean="0">
                    <a:solidFill>
                      <a:srgbClr val="FF2FDB"/>
                    </a:solidFill>
                    <a:latin typeface="Comic Sans MS"/>
                    <a:cs typeface="Comic Sans MS"/>
                  </a:rPr>
                  <a:t>+</a:t>
                </a:r>
                <a:r>
                  <a:rPr lang="fr-FR" sz="1200" b="1" i="1" dirty="0" smtClean="0">
                    <a:solidFill>
                      <a:srgbClr val="FF2FDB"/>
                    </a:solidFill>
                    <a:latin typeface="Comic Sans MS"/>
                    <a:cs typeface="Comic Sans MS"/>
                  </a:rPr>
                  <a:t> Data @ 6.3 MeV/c</a:t>
                </a:r>
                <a:endParaRPr lang="fr-FR" sz="1200" b="1" i="1" dirty="0">
                  <a:solidFill>
                    <a:srgbClr val="FF2FDB"/>
                  </a:solidFill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V="1">
              <a:off x="951284" y="4730482"/>
              <a:ext cx="1" cy="62256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225327" y="5115533"/>
              <a:ext cx="3243" cy="616085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281321" y="431735"/>
            <a:ext cx="8582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Positrons</a:t>
            </a:r>
            <a:r>
              <a:rPr lang="fr-FR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asymmetry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measurements</a:t>
            </a:r>
            <a:r>
              <a:rPr lang="fr-FR" sz="1600" dirty="0" smtClean="0">
                <a:latin typeface="Comic Sans MS"/>
                <a:cs typeface="Comic Sans MS"/>
              </a:rPr>
              <a:t> are </a:t>
            </a:r>
            <a:r>
              <a:rPr lang="fr-FR" sz="1600" dirty="0" err="1" smtClean="0">
                <a:latin typeface="Comic Sans MS"/>
                <a:cs typeface="Comic Sans MS"/>
              </a:rPr>
              <a:t>complicated</a:t>
            </a:r>
            <a:r>
              <a:rPr lang="fr-FR" sz="1600" dirty="0" smtClean="0">
                <a:latin typeface="Comic Sans MS"/>
                <a:cs typeface="Comic Sans MS"/>
              </a:rPr>
              <a:t> by backgrounds </a:t>
            </a:r>
            <a:r>
              <a:rPr lang="fr-FR" sz="1600" dirty="0" err="1" smtClean="0">
                <a:latin typeface="Comic Sans MS"/>
                <a:cs typeface="Comic Sans MS"/>
              </a:rPr>
              <a:t>associated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with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their</a:t>
            </a:r>
            <a:r>
              <a:rPr lang="fr-FR" sz="1600" dirty="0" smtClean="0">
                <a:latin typeface="Comic Sans MS"/>
                <a:cs typeface="Comic Sans MS"/>
              </a:rPr>
              <a:t> production and collection.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88410" y="449461"/>
            <a:ext cx="8757909" cy="3442055"/>
            <a:chOff x="288410" y="449461"/>
            <a:chExt cx="8757909" cy="3442055"/>
          </a:xfrm>
        </p:grpSpPr>
        <p:grpSp>
          <p:nvGrpSpPr>
            <p:cNvPr id="4" name="Group 3"/>
            <p:cNvGrpSpPr/>
            <p:nvPr/>
          </p:nvGrpSpPr>
          <p:grpSpPr>
            <a:xfrm>
              <a:off x="4401880" y="1115405"/>
              <a:ext cx="4644439" cy="2776111"/>
              <a:chOff x="4495522" y="1810731"/>
              <a:chExt cx="4547473" cy="2301134"/>
            </a:xfrm>
          </p:grpSpPr>
          <p:pic>
            <p:nvPicPr>
              <p:cNvPr id="30" name="Picture 11" descr="SemIintSigscope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719"/>
              <a:stretch/>
            </p:blipFill>
            <p:spPr>
              <a:xfrm>
                <a:off x="5791201" y="1810731"/>
                <a:ext cx="3251794" cy="2301134"/>
              </a:xfrm>
              <a:prstGeom prst="rect">
                <a:avLst/>
              </a:prstGeom>
            </p:spPr>
          </p:pic>
          <p:sp>
            <p:nvSpPr>
              <p:cNvPr id="31" name="TextBox 22"/>
              <p:cNvSpPr txBox="1"/>
              <p:nvPr/>
            </p:nvSpPr>
            <p:spPr>
              <a:xfrm>
                <a:off x="4633609" y="2352784"/>
                <a:ext cx="1074131" cy="229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latin typeface="Comic Sans MS" pitchFamily="66" charset="0"/>
                    <a:cs typeface="Didot"/>
                  </a:rPr>
                  <a:t>Scintillator</a:t>
                </a:r>
                <a:endParaRPr lang="en-US" sz="1200" b="1" baseline="-25000" dirty="0">
                  <a:latin typeface="Comic Sans MS" pitchFamily="66" charset="0"/>
                  <a:cs typeface="Didot"/>
                </a:endParaRPr>
              </a:p>
            </p:txBody>
          </p:sp>
          <p:cxnSp>
            <p:nvCxnSpPr>
              <p:cNvPr id="32" name="Straight Arrow Connector 23"/>
              <p:cNvCxnSpPr>
                <a:stCxn id="31" idx="3"/>
              </p:cNvCxnSpPr>
              <p:nvPr/>
            </p:nvCxnSpPr>
            <p:spPr>
              <a:xfrm>
                <a:off x="5707740" y="2467587"/>
                <a:ext cx="1344813" cy="61593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27"/>
              <p:cNvCxnSpPr>
                <a:stCxn id="41" idx="3"/>
              </p:cNvCxnSpPr>
              <p:nvPr/>
            </p:nvCxnSpPr>
            <p:spPr>
              <a:xfrm>
                <a:off x="5709377" y="2955334"/>
                <a:ext cx="1618798" cy="2132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0"/>
              <p:cNvSpPr txBox="1"/>
              <p:nvPr/>
            </p:nvSpPr>
            <p:spPr>
              <a:xfrm>
                <a:off x="4495522" y="3339538"/>
                <a:ext cx="1224136" cy="382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latin typeface="Comic Sans MS" pitchFamily="66" charset="0"/>
                    <a:cs typeface="Didot"/>
                  </a:rPr>
                  <a:t>Coincidence trigger</a:t>
                </a:r>
                <a:endParaRPr lang="en-US" sz="1200" b="1" dirty="0">
                  <a:latin typeface="Comic Sans MS" pitchFamily="66" charset="0"/>
                  <a:cs typeface="Didot"/>
                </a:endParaRPr>
              </a:p>
            </p:txBody>
          </p:sp>
          <p:cxnSp>
            <p:nvCxnSpPr>
              <p:cNvPr id="35" name="Straight Arrow Connector 31"/>
              <p:cNvCxnSpPr>
                <a:stCxn id="34" idx="3"/>
              </p:cNvCxnSpPr>
              <p:nvPr/>
            </p:nvCxnSpPr>
            <p:spPr>
              <a:xfrm>
                <a:off x="5719658" y="3530877"/>
                <a:ext cx="1887371" cy="194805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22"/>
              <p:cNvSpPr txBox="1"/>
              <p:nvPr/>
            </p:nvSpPr>
            <p:spPr>
              <a:xfrm>
                <a:off x="4989297" y="2840531"/>
                <a:ext cx="720080" cy="229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latin typeface="Comic Sans MS" pitchFamily="66" charset="0"/>
                    <a:cs typeface="Didot"/>
                  </a:rPr>
                  <a:t>PMT5</a:t>
                </a:r>
                <a:endParaRPr lang="en-US" sz="1200" b="1" baseline="-25000" dirty="0">
                  <a:latin typeface="Comic Sans MS" pitchFamily="66" charset="0"/>
                  <a:cs typeface="Didot"/>
                </a:endParaRPr>
              </a:p>
            </p:txBody>
          </p:sp>
        </p:grpSp>
        <p:sp>
          <p:nvSpPr>
            <p:cNvPr id="60" name="Text Box 13"/>
            <p:cNvSpPr txBox="1">
              <a:spLocks noChangeArrowheads="1"/>
            </p:cNvSpPr>
            <p:nvPr/>
          </p:nvSpPr>
          <p:spPr bwMode="auto">
            <a:xfrm>
              <a:off x="288410" y="449461"/>
              <a:ext cx="858202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just">
                <a:buClr>
                  <a:srgbClr val="D60093"/>
                </a:buClr>
                <a:defRPr/>
              </a:pPr>
              <a:r>
                <a:rPr lang="fr-FR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Positrons</a:t>
              </a:r>
              <a:r>
                <a:rPr lang="fr-FR" sz="16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lang="fr-FR" sz="1600" dirty="0" smtClean="0">
                  <a:latin typeface="Comic Sans MS"/>
                  <a:cs typeface="Comic Sans MS"/>
                </a:rPr>
                <a:t>are </a:t>
              </a:r>
              <a:r>
                <a:rPr lang="fr-FR" sz="1600" dirty="0" err="1" smtClean="0">
                  <a:latin typeface="Comic Sans MS"/>
                  <a:cs typeface="Comic Sans MS"/>
                </a:rPr>
                <a:t>detected</a:t>
              </a:r>
              <a:r>
                <a:rPr lang="fr-FR" sz="1600" dirty="0" smtClean="0">
                  <a:latin typeface="Comic Sans MS"/>
                  <a:cs typeface="Comic Sans MS"/>
                </a:rPr>
                <a:t> in </a:t>
              </a:r>
              <a:r>
                <a:rPr lang="fr-FR" sz="1600" b="1" dirty="0" err="1" smtClean="0">
                  <a:solidFill>
                    <a:srgbClr val="3333FF"/>
                  </a:solidFill>
                  <a:latin typeface="Comic Sans MS"/>
                  <a:cs typeface="Comic Sans MS"/>
                </a:rPr>
                <a:t>coincidence</a:t>
              </a:r>
              <a:r>
                <a:rPr lang="fr-FR" sz="1600" dirty="0" smtClean="0">
                  <a:latin typeface="Comic Sans MS"/>
                  <a:cs typeface="Comic Sans MS"/>
                </a:rPr>
                <a:t> </a:t>
              </a:r>
              <a:r>
                <a:rPr lang="fr-FR" sz="1600" dirty="0" err="1" smtClean="0">
                  <a:latin typeface="Comic Sans MS"/>
                  <a:cs typeface="Comic Sans MS"/>
                </a:rPr>
                <a:t>between</a:t>
              </a:r>
              <a:r>
                <a:rPr lang="fr-FR" sz="1600" dirty="0" smtClean="0">
                  <a:latin typeface="Comic Sans MS"/>
                  <a:cs typeface="Comic Sans MS"/>
                </a:rPr>
                <a:t> a </a:t>
              </a:r>
              <a:r>
                <a:rPr lang="fr-FR" sz="1600" dirty="0" err="1" smtClean="0">
                  <a:latin typeface="Comic Sans MS"/>
                  <a:cs typeface="Comic Sans MS"/>
                </a:rPr>
                <a:t>thin</a:t>
              </a:r>
              <a:r>
                <a:rPr lang="fr-FR" sz="1600" b="1" dirty="0" smtClean="0">
                  <a:latin typeface="Comic Sans MS"/>
                  <a:cs typeface="Comic Sans MS"/>
                </a:rPr>
                <a:t> </a:t>
              </a:r>
              <a:r>
                <a:rPr lang="fr-FR" sz="1600" b="1" dirty="0" smtClean="0">
                  <a:solidFill>
                    <a:srgbClr val="3333FF"/>
                  </a:solidFill>
                  <a:latin typeface="Comic Sans MS"/>
                  <a:cs typeface="Comic Sans MS"/>
                </a:rPr>
                <a:t>trigger </a:t>
              </a:r>
              <a:r>
                <a:rPr lang="fr-FR" sz="1600" b="1" dirty="0" err="1" smtClean="0">
                  <a:solidFill>
                    <a:srgbClr val="3333FF"/>
                  </a:solidFill>
                  <a:latin typeface="Comic Sans MS"/>
                  <a:cs typeface="Comic Sans MS"/>
                </a:rPr>
                <a:t>scintillator</a:t>
              </a:r>
              <a:r>
                <a:rPr lang="fr-FR" sz="1600" dirty="0" smtClean="0">
                  <a:latin typeface="Comic Sans MS"/>
                  <a:cs typeface="Comic Sans MS"/>
                </a:rPr>
                <a:t> </a:t>
              </a:r>
              <a:r>
                <a:rPr lang="fr-FR" sz="1600" dirty="0" err="1" smtClean="0">
                  <a:latin typeface="Comic Sans MS"/>
                  <a:cs typeface="Comic Sans MS"/>
                </a:rPr>
                <a:t>placed</a:t>
              </a:r>
              <a:r>
                <a:rPr lang="fr-FR" sz="1600" dirty="0" smtClean="0">
                  <a:latin typeface="Comic Sans MS"/>
                  <a:cs typeface="Comic Sans MS"/>
                </a:rPr>
                <a:t> </a:t>
              </a:r>
              <a:r>
                <a:rPr lang="fr-FR" sz="1600" dirty="0" err="1" smtClean="0">
                  <a:latin typeface="Comic Sans MS"/>
                  <a:cs typeface="Comic Sans MS"/>
                </a:rPr>
                <a:t>prior</a:t>
              </a:r>
              <a:r>
                <a:rPr lang="fr-FR" sz="1600" dirty="0" smtClean="0">
                  <a:latin typeface="Comic Sans MS"/>
                  <a:cs typeface="Comic Sans MS"/>
                </a:rPr>
                <a:t> to the reconversion </a:t>
              </a:r>
              <a:r>
                <a:rPr lang="fr-FR" sz="1600" dirty="0" err="1" smtClean="0">
                  <a:latin typeface="Comic Sans MS"/>
                  <a:cs typeface="Comic Sans MS"/>
                </a:rPr>
                <a:t>target</a:t>
              </a:r>
              <a:r>
                <a:rPr lang="fr-FR" sz="1600" dirty="0" smtClean="0">
                  <a:latin typeface="Comic Sans MS"/>
                  <a:cs typeface="Comic Sans MS"/>
                </a:rPr>
                <a:t> and the </a:t>
              </a:r>
              <a:r>
                <a:rPr lang="fr-FR" sz="1600" b="1" dirty="0" smtClean="0">
                  <a:solidFill>
                    <a:srgbClr val="3333FF"/>
                  </a:solidFill>
                  <a:latin typeface="Comic Sans MS"/>
                  <a:cs typeface="Comic Sans MS"/>
                </a:rPr>
                <a:t>central </a:t>
              </a:r>
              <a:r>
                <a:rPr lang="fr-FR" sz="1600" b="1" dirty="0" err="1" smtClean="0">
                  <a:solidFill>
                    <a:srgbClr val="3333FF"/>
                  </a:solidFill>
                  <a:latin typeface="Comic Sans MS"/>
                  <a:cs typeface="Comic Sans MS"/>
                </a:rPr>
                <a:t>crystal</a:t>
              </a:r>
              <a:r>
                <a:rPr lang="fr-FR" sz="1600" b="1" dirty="0" smtClean="0">
                  <a:solidFill>
                    <a:srgbClr val="3333FF"/>
                  </a:solidFill>
                  <a:latin typeface="Comic Sans MS"/>
                  <a:cs typeface="Comic Sans MS"/>
                </a:rPr>
                <a:t> </a:t>
              </a:r>
              <a:r>
                <a:rPr lang="fr-FR" sz="1600" dirty="0" smtClean="0">
                  <a:latin typeface="Comic Sans MS"/>
                  <a:cs typeface="Comic Sans MS"/>
                </a:rPr>
                <a:t>(PMT5) and </a:t>
              </a:r>
              <a:r>
                <a:rPr lang="fr-FR" sz="1600" b="1" dirty="0" err="1" smtClean="0">
                  <a:solidFill>
                    <a:srgbClr val="00B050"/>
                  </a:solidFill>
                  <a:latin typeface="Comic Sans MS"/>
                  <a:cs typeface="Comic Sans MS"/>
                </a:rPr>
                <a:t>tagged</a:t>
              </a:r>
              <a:r>
                <a:rPr lang="fr-FR" sz="1600" b="1" dirty="0" smtClean="0">
                  <a:solidFill>
                    <a:srgbClr val="00B050"/>
                  </a:solidFill>
                  <a:latin typeface="Comic Sans MS"/>
                  <a:cs typeface="Comic Sans MS"/>
                </a:rPr>
                <a:t> by e- helicity</a:t>
              </a:r>
              <a:r>
                <a:rPr lang="fr-FR" sz="1600" dirty="0" smtClean="0">
                  <a:latin typeface="Comic Sans MS"/>
                  <a:cs typeface="Comic Sans MS"/>
                </a:rPr>
                <a:t>.</a:t>
              </a:r>
            </a:p>
          </p:txBody>
        </p:sp>
      </p:grpSp>
      <p:graphicFrame>
        <p:nvGraphicFramePr>
          <p:cNvPr id="66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47005"/>
              </p:ext>
            </p:extLst>
          </p:nvPr>
        </p:nvGraphicFramePr>
        <p:xfrm>
          <a:off x="350874" y="3952653"/>
          <a:ext cx="3737345" cy="2781299"/>
        </p:xfrm>
        <a:graphic>
          <a:graphicData uri="http://schemas.openxmlformats.org/drawingml/2006/table">
            <a:tbl>
              <a:tblPr/>
              <a:tblGrid>
                <a:gridCol w="780780"/>
                <a:gridCol w="529809"/>
                <a:gridCol w="376448"/>
                <a:gridCol w="806504"/>
                <a:gridCol w="742408"/>
                <a:gridCol w="501396"/>
              </a:tblGrid>
              <a:tr h="4709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Mom </a:t>
                      </a:r>
                      <a:endParaRPr lang="en-US" sz="1050" b="1" i="0" u="none" strike="noStrike" dirty="0" smtClean="0">
                        <a:effectLst/>
                        <a:latin typeface="Didot"/>
                        <a:cs typeface="Didot"/>
                      </a:endParaRPr>
                    </a:p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(</a:t>
                      </a:r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MeV/c)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Mode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Set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baseline="0" dirty="0" smtClean="0">
                          <a:effectLst/>
                          <a:latin typeface="Didot"/>
                          <a:cs typeface="Didot"/>
                        </a:rPr>
                        <a:t>  </a:t>
                      </a:r>
                      <a:r>
                        <a:rPr lang="en-US" sz="1050" b="1" i="0" u="none" strike="noStrike" baseline="0" dirty="0" err="1" smtClean="0">
                          <a:effectLst/>
                          <a:latin typeface="Didot"/>
                          <a:cs typeface="Didot"/>
                        </a:rPr>
                        <a:t>I</a:t>
                      </a:r>
                      <a:r>
                        <a:rPr lang="en-US" sz="1050" b="1" i="0" u="none" strike="noStrike" baseline="-25000" dirty="0" err="1" smtClean="0">
                          <a:effectLst/>
                          <a:latin typeface="Didot"/>
                          <a:cs typeface="Didot"/>
                        </a:rPr>
                        <a:t>e</a:t>
                      </a:r>
                      <a:r>
                        <a:rPr lang="en-US" sz="1050" b="1" i="0" u="none" strike="noStrike" baseline="-25000" dirty="0" smtClean="0">
                          <a:effectLst/>
                          <a:latin typeface="Didot"/>
                          <a:cs typeface="Didot"/>
                        </a:rPr>
                        <a:t>-</a:t>
                      </a:r>
                      <a:r>
                        <a:rPr lang="en-US" sz="1050" b="1" i="0" u="none" strike="noStrike" baseline="0" dirty="0" smtClean="0">
                          <a:effectLst/>
                          <a:latin typeface="Didot"/>
                          <a:cs typeface="Didot"/>
                        </a:rPr>
                        <a:t> </a:t>
                      </a:r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@</a:t>
                      </a:r>
                      <a:r>
                        <a:rPr lang="en-US" sz="1050" b="1" i="0" u="none" strike="noStrike" baseline="0" dirty="0" smtClean="0">
                          <a:effectLst/>
                          <a:latin typeface="Didot"/>
                          <a:cs typeface="Didot"/>
                        </a:rPr>
                        <a:t> </a:t>
                      </a:r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T1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Rate</a:t>
                      </a:r>
                    </a:p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(</a:t>
                      </a:r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kHz)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Target (mm)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3.2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380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9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4.2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25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7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5.5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 </a:t>
                      </a:r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95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2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6.3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380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8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E4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3.2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Didot"/>
                          <a:cs typeface="Didot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120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2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4.2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130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2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5.5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2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200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3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1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6.3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620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6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56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3.2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Didot"/>
                          <a:cs typeface="Didot"/>
                        </a:rPr>
                        <a:t>Sem.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380 </a:t>
                      </a:r>
                      <a:r>
                        <a:rPr lang="en-US" sz="1050" b="1" i="0" u="none" strike="noStrike" dirty="0" err="1" smtClean="0">
                          <a:effectLst/>
                          <a:latin typeface="Didot"/>
                          <a:cs typeface="Didot"/>
                        </a:rPr>
                        <a:t>nA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effectLst/>
                          <a:latin typeface="Didot"/>
                          <a:cs typeface="Didot"/>
                        </a:rPr>
                        <a:t>3</a:t>
                      </a:r>
                      <a:endParaRPr lang="en-US" sz="1050" b="1" i="0" u="none" strike="noStrike" dirty="0">
                        <a:effectLst/>
                        <a:latin typeface="Didot"/>
                        <a:cs typeface="Dido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Didot"/>
                          <a:cs typeface="Didot"/>
                        </a:rPr>
                        <a:t>0.1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2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2602" y="0"/>
            <a:ext cx="498726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itchFamily="66" charset="0"/>
              </a:rPr>
              <a:t>Subtraction of Accidental Events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22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2028" y="690662"/>
            <a:ext cx="4687952" cy="3221467"/>
            <a:chOff x="4003094" y="875489"/>
            <a:chExt cx="4687952" cy="32214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80" t="8224"/>
            <a:stretch/>
          </p:blipFill>
          <p:spPr>
            <a:xfrm>
              <a:off x="4260715" y="875489"/>
              <a:ext cx="4430331" cy="282102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 rot="16200000">
              <a:off x="3168708" y="2093959"/>
              <a:ext cx="2038103" cy="369332"/>
              <a:chOff x="5729591" y="1702346"/>
              <a:chExt cx="1780162" cy="369332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5729591" y="1877441"/>
                <a:ext cx="1780162" cy="97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TextBox 2"/>
              <p:cNvSpPr txBox="1"/>
              <p:nvPr/>
            </p:nvSpPr>
            <p:spPr>
              <a:xfrm>
                <a:off x="6284708" y="1702346"/>
                <a:ext cx="7339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Comic Sans MS" pitchFamily="66" charset="0"/>
                  </a:rPr>
                  <a:t>200ns</a:t>
                </a:r>
                <a:endParaRPr lang="en-US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472909" y="3676328"/>
              <a:ext cx="2762655" cy="420628"/>
              <a:chOff x="5715887" y="1614794"/>
              <a:chExt cx="1780162" cy="420628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5715887" y="1715458"/>
                <a:ext cx="1780162" cy="97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432084" y="1614794"/>
                <a:ext cx="284260" cy="4206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E</a:t>
                </a:r>
                <a:r>
                  <a:rPr lang="en-US" sz="3200" baseline="-25000" dirty="0" err="1" smtClean="0">
                    <a:solidFill>
                      <a:srgbClr val="FF0000"/>
                    </a:solidFill>
                    <a:latin typeface="Symbol" pitchFamily="18" charset="2"/>
                  </a:rPr>
                  <a:t>g</a:t>
                </a:r>
                <a:endParaRPr lang="en-US" sz="3200" baseline="-25000" dirty="0">
                  <a:solidFill>
                    <a:srgbClr val="FF0000"/>
                  </a:solidFill>
                  <a:latin typeface="Symbol" pitchFamily="18" charset="2"/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904673" y="632299"/>
            <a:ext cx="353173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TDC v. Energy (CFD corrected)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975637" y="762980"/>
            <a:ext cx="2371060" cy="2758960"/>
            <a:chOff x="570690" y="1264596"/>
            <a:chExt cx="3845667" cy="182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73932" y="12645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80412" y="14169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6892" y="15693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93372" y="17217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70690" y="1864469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86901" y="20265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03115" y="2188724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0417" y="2341124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7175" y="2493524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3932" y="26361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90146" y="27885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86902" y="2931268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3106" y="3093396"/>
              <a:ext cx="381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10594" y="3494191"/>
            <a:ext cx="7820328" cy="3284121"/>
            <a:chOff x="895655" y="3547354"/>
            <a:chExt cx="7820328" cy="328412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6434" y="3794049"/>
              <a:ext cx="4659549" cy="30374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4588212" y="3547354"/>
              <a:ext cx="3897221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Energy Bin Accidental Subtraction</a:t>
              </a:r>
              <a:endParaRPr lang="en-US" dirty="0">
                <a:latin typeface="Comic Sans MS" pitchFamily="66" charset="0"/>
              </a:endParaRPr>
            </a:p>
          </p:txBody>
        </p:sp>
        <p:cxnSp>
          <p:nvCxnSpPr>
            <p:cNvPr id="33" name="Straight Arrow Connector 32"/>
            <p:cNvCxnSpPr>
              <a:stCxn id="35" idx="3"/>
            </p:cNvCxnSpPr>
            <p:nvPr/>
          </p:nvCxnSpPr>
          <p:spPr>
            <a:xfrm flipV="1">
              <a:off x="3889256" y="5778230"/>
              <a:ext cx="1676099" cy="22588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5" idx="3"/>
            </p:cNvCxnSpPr>
            <p:nvPr/>
          </p:nvCxnSpPr>
          <p:spPr>
            <a:xfrm flipV="1">
              <a:off x="3889256" y="5749048"/>
              <a:ext cx="3106065" cy="255071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362013" y="5680953"/>
              <a:ext cx="1527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Background subtraction</a:t>
              </a:r>
              <a:endParaRPr lang="en-US" dirty="0">
                <a:latin typeface="Comic Sans MS" pitchFamily="66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3891516" y="4869712"/>
              <a:ext cx="2466754" cy="3189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09443" y="4496139"/>
              <a:ext cx="1662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Positrons  per energy bin</a:t>
              </a: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38" name="Bent Arrow 37"/>
            <p:cNvSpPr/>
            <p:nvPr/>
          </p:nvSpPr>
          <p:spPr>
            <a:xfrm rot="10800000" flipH="1">
              <a:off x="895655" y="3800155"/>
              <a:ext cx="1376463" cy="1823937"/>
            </a:xfrm>
            <a:prstGeom prst="bentArrow">
              <a:avLst>
                <a:gd name="adj1" fmla="val 14391"/>
                <a:gd name="adj2" fmla="val 25000"/>
                <a:gd name="adj3" fmla="val 25000"/>
                <a:gd name="adj4" fmla="val 43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1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1870" y="1645787"/>
            <a:ext cx="7442791" cy="3840613"/>
            <a:chOff x="14911" y="1762746"/>
            <a:chExt cx="5779833" cy="3034406"/>
          </a:xfrm>
        </p:grpSpPr>
        <p:pic>
          <p:nvPicPr>
            <p:cNvPr id="15" name="Image 1" descr="Phy63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1" y="1762746"/>
              <a:ext cx="5779833" cy="3034406"/>
            </a:xfrm>
            <a:prstGeom prst="rect">
              <a:avLst/>
            </a:prstGeom>
          </p:spPr>
        </p:pic>
        <p:graphicFrame>
          <p:nvGraphicFramePr>
            <p:cNvPr id="3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6275873"/>
                </p:ext>
              </p:extLst>
            </p:nvPr>
          </p:nvGraphicFramePr>
          <p:xfrm>
            <a:off x="3171951" y="3530486"/>
            <a:ext cx="1989137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75" name="Equation" r:id="rId4" imgW="1460160" imgH="507960" progId="Equation.3">
                    <p:embed/>
                  </p:oleObj>
                </mc:Choice>
                <mc:Fallback>
                  <p:oleObj name="Equation" r:id="rId4" imgW="1460160" imgH="5079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71951" y="3530486"/>
                          <a:ext cx="1989137" cy="723900"/>
                        </a:xfrm>
                        <a:prstGeom prst="rect">
                          <a:avLst/>
                        </a:prstGeom>
                        <a:solidFill>
                          <a:srgbClr val="FFE3E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384903" y="665412"/>
            <a:ext cx="84613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Positron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asymmetry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is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determined</a:t>
            </a:r>
            <a:r>
              <a:rPr lang="fr-FR" sz="1600" dirty="0" smtClean="0">
                <a:latin typeface="Comic Sans MS"/>
                <a:cs typeface="Comic Sans MS"/>
              </a:rPr>
              <a:t> for </a:t>
            </a:r>
            <a:r>
              <a:rPr lang="fr-FR" sz="1600" dirty="0" err="1" smtClean="0">
                <a:latin typeface="Comic Sans MS"/>
                <a:cs typeface="Comic Sans MS"/>
              </a:rPr>
              <a:t>each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bin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following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cut</a:t>
            </a:r>
            <a:r>
              <a:rPr lang="fr-FR" sz="1600" dirty="0" smtClean="0">
                <a:latin typeface="Comic Sans MS"/>
                <a:cs typeface="Comic Sans MS"/>
              </a:rPr>
              <a:t> on 511keV annihilation signal and </a:t>
            </a:r>
            <a:r>
              <a:rPr lang="fr-FR" sz="1600" dirty="0" err="1" smtClean="0">
                <a:latin typeface="Comic Sans MS"/>
                <a:cs typeface="Comic Sans MS"/>
              </a:rPr>
              <a:t>with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accidental</a:t>
            </a:r>
            <a:r>
              <a:rPr lang="fr-FR" sz="1600" dirty="0" smtClean="0">
                <a:latin typeface="Comic Sans MS"/>
                <a:cs typeface="Comic Sans MS"/>
              </a:rPr>
              <a:t> background </a:t>
            </a:r>
            <a:r>
              <a:rPr lang="fr-FR" sz="1600" dirty="0" err="1" smtClean="0">
                <a:latin typeface="Comic Sans MS"/>
                <a:cs typeface="Comic Sans MS"/>
              </a:rPr>
              <a:t>subtraction</a:t>
            </a:r>
            <a:r>
              <a:rPr lang="fr-FR" sz="1600" dirty="0" smtClean="0">
                <a:latin typeface="Comic Sans MS"/>
                <a:cs typeface="Comic Sans MS"/>
              </a:rPr>
              <a:t>.  This </a:t>
            </a:r>
            <a:r>
              <a:rPr lang="fr-FR" sz="1600" dirty="0" err="1" smtClean="0">
                <a:latin typeface="Comic Sans MS"/>
                <a:cs typeface="Comic Sans MS"/>
              </a:rPr>
              <a:t>is</a:t>
            </a:r>
            <a:r>
              <a:rPr lang="fr-FR" sz="1600" dirty="0" smtClean="0">
                <a:latin typeface="Comic Sans MS"/>
                <a:cs typeface="Comic Sans MS"/>
              </a:rPr>
              <a:t> a </a:t>
            </a:r>
            <a:r>
              <a:rPr lang="fr-FR" sz="1600" dirty="0" err="1" smtClean="0">
                <a:latin typeface="Comic Sans MS"/>
                <a:cs typeface="Comic Sans MS"/>
              </a:rPr>
              <a:t>recent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step</a:t>
            </a:r>
            <a:r>
              <a:rPr lang="fr-FR" sz="1600" dirty="0" smtClean="0">
                <a:latin typeface="Comic Sans MS"/>
                <a:cs typeface="Comic Sans MS"/>
              </a:rPr>
              <a:t> in the </a:t>
            </a:r>
            <a:r>
              <a:rPr lang="fr-FR" sz="1600" dirty="0" err="1" smtClean="0">
                <a:latin typeface="Comic Sans MS"/>
                <a:cs typeface="Comic Sans MS"/>
              </a:rPr>
              <a:t>analysis</a:t>
            </a:r>
            <a:r>
              <a:rPr lang="fr-FR" sz="1600" dirty="0" smtClean="0">
                <a:latin typeface="Comic Sans MS"/>
                <a:cs typeface="Comic Sans MS"/>
              </a:rPr>
              <a:t> &amp; </a:t>
            </a:r>
            <a:r>
              <a:rPr lang="fr-FR" sz="1600" dirty="0" err="1" smtClean="0">
                <a:latin typeface="Comic Sans MS"/>
                <a:cs typeface="Comic Sans MS"/>
              </a:rPr>
              <a:t>yielding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our</a:t>
            </a:r>
            <a:r>
              <a:rPr lang="fr-FR" sz="1600" dirty="0" smtClean="0">
                <a:latin typeface="Comic Sans MS"/>
                <a:cs typeface="Comic Sans MS"/>
              </a:rPr>
              <a:t> first </a:t>
            </a:r>
            <a:r>
              <a:rPr lang="fr-FR" sz="1600" dirty="0" err="1" smtClean="0">
                <a:latin typeface="Comic Sans MS"/>
                <a:cs typeface="Comic Sans MS"/>
              </a:rPr>
              <a:t>precision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energy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dependent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asymmetry</a:t>
            </a:r>
            <a:r>
              <a:rPr lang="fr-FR" sz="1600" dirty="0" smtClean="0">
                <a:latin typeface="Comic Sans MS"/>
                <a:cs typeface="Comic Sans MS"/>
              </a:rPr>
              <a:t> for positrons.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5850" y="0"/>
            <a:ext cx="476444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Positron Asymmetry:  6.3MeV/c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1386" y="5623730"/>
            <a:ext cx="89526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sz="16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ositron </a:t>
            </a:r>
            <a:r>
              <a:rPr lang="fr-FR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polarization</a:t>
            </a:r>
            <a:r>
              <a:rPr lang="fr-FR" sz="16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will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be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computed</a:t>
            </a:r>
            <a:r>
              <a:rPr lang="fr-FR" sz="1600" dirty="0" smtClean="0">
                <a:solidFill>
                  <a:srgbClr val="7030A0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latin typeface="Comic Sans MS"/>
                <a:cs typeface="Comic Sans MS"/>
              </a:rPr>
              <a:t>by </a:t>
            </a:r>
            <a:r>
              <a:rPr lang="fr-FR" sz="1600" dirty="0" err="1" smtClean="0">
                <a:latin typeface="Comic Sans MS"/>
                <a:cs typeface="Comic Sans MS"/>
              </a:rPr>
              <a:t>this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method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using</a:t>
            </a:r>
            <a:r>
              <a:rPr lang="fr-FR" sz="1600" dirty="0" smtClean="0">
                <a:latin typeface="Comic Sans MS"/>
                <a:cs typeface="Comic Sans MS"/>
              </a:rPr>
              <a:t> a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simulated</a:t>
            </a:r>
            <a:r>
              <a:rPr lang="fr-FR" sz="1600" b="1" dirty="0" smtClean="0">
                <a:solidFill>
                  <a:srgbClr val="7030A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analyzing</a:t>
            </a:r>
            <a:r>
              <a:rPr lang="fr-FR" sz="1600" b="1" dirty="0" smtClean="0">
                <a:solidFill>
                  <a:srgbClr val="7030A0"/>
                </a:solidFill>
                <a:latin typeface="Comic Sans MS"/>
                <a:cs typeface="Comic Sans MS"/>
              </a:rPr>
              <a:t> power</a:t>
            </a:r>
            <a:r>
              <a:rPr lang="fr-FR" sz="1600" dirty="0" smtClean="0">
                <a:latin typeface="Comic Sans MS"/>
                <a:cs typeface="Comic Sans MS"/>
              </a:rPr>
              <a:t>, but </a:t>
            </a:r>
            <a:r>
              <a:rPr lang="fr-FR" sz="1600" dirty="0" err="1" smtClean="0">
                <a:latin typeface="Comic Sans MS"/>
                <a:cs typeface="Comic Sans MS"/>
              </a:rPr>
              <a:t>only</a:t>
            </a:r>
            <a:r>
              <a:rPr lang="fr-FR" sz="1600" dirty="0" smtClean="0">
                <a:latin typeface="Comic Sans MS"/>
                <a:cs typeface="Comic Sans MS"/>
              </a:rPr>
              <a:t> once the </a:t>
            </a:r>
            <a:r>
              <a:rPr lang="fr-FR" sz="1600" b="1" dirty="0" smtClean="0">
                <a:latin typeface="Comic Sans MS"/>
                <a:cs typeface="Comic Sans MS"/>
              </a:rPr>
              <a:t>GEANT4 model </a:t>
            </a:r>
            <a:r>
              <a:rPr lang="fr-FR" sz="1600" b="1" dirty="0" err="1" smtClean="0">
                <a:latin typeface="Comic Sans MS"/>
                <a:cs typeface="Comic Sans MS"/>
              </a:rPr>
              <a:t>is</a:t>
            </a:r>
            <a:r>
              <a:rPr lang="fr-FR" sz="1600" b="1" dirty="0" smtClean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latin typeface="Comic Sans MS"/>
                <a:cs typeface="Comic Sans MS"/>
              </a:rPr>
              <a:t>benchmarked</a:t>
            </a:r>
            <a:r>
              <a:rPr lang="fr-FR" sz="1600" b="1" dirty="0" smtClean="0">
                <a:latin typeface="Comic Sans MS"/>
                <a:cs typeface="Comic Sans MS"/>
              </a:rPr>
              <a:t> </a:t>
            </a:r>
            <a:r>
              <a:rPr lang="fr-FR" sz="1600" dirty="0" smtClean="0">
                <a:latin typeface="Comic Sans MS"/>
                <a:cs typeface="Comic Sans MS"/>
              </a:rPr>
              <a:t>to the </a:t>
            </a:r>
            <a:r>
              <a:rPr lang="fr-FR" sz="1600" b="1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electron</a:t>
            </a:r>
            <a:r>
              <a:rPr lang="fr-FR" sz="16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 calibration</a:t>
            </a:r>
            <a:r>
              <a:rPr lang="fr-FR" sz="1600" dirty="0" smtClean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06321" y="5629504"/>
            <a:ext cx="892071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sz="1600" dirty="0" err="1" smtClean="0">
                <a:latin typeface="Comic Sans MS"/>
                <a:cs typeface="Comic Sans MS"/>
              </a:rPr>
              <a:t>Until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our</a:t>
            </a:r>
            <a:r>
              <a:rPr lang="fr-FR" sz="1600" dirty="0" smtClean="0">
                <a:latin typeface="Comic Sans MS"/>
                <a:cs typeface="Comic Sans MS"/>
              </a:rPr>
              <a:t> GEANT4 simulation </a:t>
            </a:r>
            <a:r>
              <a:rPr lang="fr-FR" sz="1600" dirty="0" err="1" smtClean="0">
                <a:latin typeface="Comic Sans MS"/>
                <a:cs typeface="Comic Sans MS"/>
              </a:rPr>
              <a:t>is</a:t>
            </a:r>
            <a:r>
              <a:rPr lang="fr-FR" sz="1600" dirty="0" smtClean="0">
                <a:latin typeface="Comic Sans MS"/>
                <a:cs typeface="Comic Sans MS"/>
              </a:rPr>
              <a:t> more </a:t>
            </a:r>
            <a:r>
              <a:rPr lang="fr-FR" sz="1600" dirty="0" err="1" smtClean="0">
                <a:latin typeface="Comic Sans MS"/>
                <a:cs typeface="Comic Sans MS"/>
              </a:rPr>
              <a:t>developed</a:t>
            </a:r>
            <a:r>
              <a:rPr lang="fr-FR" sz="1600" dirty="0" smtClean="0">
                <a:latin typeface="Comic Sans MS"/>
                <a:cs typeface="Comic Sans MS"/>
              </a:rPr>
              <a:t> a </a:t>
            </a:r>
            <a:r>
              <a:rPr lang="fr-FR" sz="1600" dirty="0" err="1" smtClean="0">
                <a:latin typeface="Comic Sans MS"/>
                <a:cs typeface="Comic Sans MS"/>
              </a:rPr>
              <a:t>less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precise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u="sng" dirty="0" err="1" smtClean="0">
                <a:latin typeface="Comic Sans MS"/>
                <a:cs typeface="Comic Sans MS"/>
              </a:rPr>
              <a:t>preliminary</a:t>
            </a:r>
            <a:r>
              <a:rPr lang="fr-FR" sz="1600" b="1" u="sng" dirty="0" smtClean="0">
                <a:latin typeface="Comic Sans MS"/>
                <a:cs typeface="Comic Sans MS"/>
              </a:rPr>
              <a:t> </a:t>
            </a:r>
            <a:r>
              <a:rPr lang="fr-FR" sz="1600" b="1" u="sng" dirty="0" err="1" smtClean="0">
                <a:latin typeface="Comic Sans MS"/>
                <a:cs typeface="Comic Sans MS"/>
              </a:rPr>
              <a:t>estimate</a:t>
            </a:r>
            <a:r>
              <a:rPr lang="fr-FR" sz="1600" b="1" dirty="0" smtClean="0">
                <a:latin typeface="Comic Sans MS"/>
                <a:cs typeface="Comic Sans MS"/>
              </a:rPr>
              <a:t> </a:t>
            </a:r>
            <a:r>
              <a:rPr lang="fr-FR" sz="1600" dirty="0" smtClean="0">
                <a:latin typeface="Comic Sans MS"/>
                <a:cs typeface="Comic Sans MS"/>
              </a:rPr>
              <a:t>of the 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positron </a:t>
            </a:r>
            <a:r>
              <a:rPr lang="fr-FR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polarization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be</a:t>
            </a:r>
            <a:r>
              <a:rPr lang="fr-FR" sz="1600" dirty="0" smtClean="0">
                <a:latin typeface="Comic Sans MS"/>
                <a:cs typeface="Comic Sans MS"/>
              </a:rPr>
              <a:t> made by </a:t>
            </a:r>
            <a:r>
              <a:rPr lang="fr-FR" sz="1600" dirty="0" err="1" smtClean="0">
                <a:latin typeface="Comic Sans MS"/>
                <a:cs typeface="Comic Sans MS"/>
              </a:rPr>
              <a:t>directly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using</a:t>
            </a:r>
            <a:r>
              <a:rPr lang="fr-FR" sz="1600" dirty="0" smtClean="0">
                <a:latin typeface="Comic Sans MS"/>
                <a:cs typeface="Comic Sans MS"/>
              </a:rPr>
              <a:t> the </a:t>
            </a:r>
            <a:r>
              <a:rPr lang="fr-FR" sz="1600" dirty="0" err="1" smtClean="0">
                <a:latin typeface="Comic Sans MS"/>
                <a:cs typeface="Comic Sans MS"/>
              </a:rPr>
              <a:t>measured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electron</a:t>
            </a:r>
            <a:r>
              <a:rPr lang="fr-FR" sz="1600" dirty="0" smtClean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analyzing</a:t>
            </a:r>
            <a:r>
              <a:rPr lang="fr-FR" sz="1600" dirty="0" smtClean="0">
                <a:latin typeface="Comic Sans MS"/>
                <a:cs typeface="Comic Sans MS"/>
              </a:rPr>
              <a:t> 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2267" y="2109608"/>
            <a:ext cx="2467342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  <a:latin typeface="Comic Sans MS" pitchFamily="66" charset="0"/>
              </a:rPr>
              <a:t>Set 1 (Initial Run)</a:t>
            </a:r>
          </a:p>
          <a:p>
            <a:r>
              <a:rPr lang="en-US" sz="1400" dirty="0" smtClean="0">
                <a:latin typeface="Comic Sans MS" pitchFamily="66" charset="0"/>
              </a:rPr>
              <a:t>Set 2 (Improved Shielding)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Set1 + Set2</a:t>
            </a:r>
            <a:endParaRPr 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59889" y="1116419"/>
                <a:ext cx="3410229" cy="461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Comic Sans MS" pitchFamily="66" charset="0"/>
                  </a:rPr>
                  <a:t>E</a:t>
                </a:r>
                <a:r>
                  <a:rPr lang="en-US" sz="2400" baseline="50000" dirty="0" smtClean="0">
                    <a:latin typeface="Comic Sans MS" pitchFamily="66" charset="0"/>
                  </a:rPr>
                  <a:t>+,-</a:t>
                </a:r>
                <a:r>
                  <a:rPr lang="en-US" sz="2400" dirty="0" smtClean="0">
                    <a:latin typeface="Comic Sans MS" pitchFamily="66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latin typeface="Comic Sans MS" pitchFamily="66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400" baseline="50000" dirty="0">
                            <a:latin typeface="Comic Sans MS" pitchFamily="66" charset="0"/>
                          </a:rPr>
                          <m:t>+,−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Ei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) 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•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&lt;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Ei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omic Sans MS" pitchFamily="66" charset="0"/>
                          </a:rPr>
                          <m:t>&gt; </m:t>
                        </m:r>
                      </m:e>
                    </m:nary>
                  </m:oMath>
                </a14:m>
                <a:endParaRPr lang="en-US" sz="24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889" y="1116419"/>
                <a:ext cx="3410229" cy="461986"/>
              </a:xfrm>
              <a:prstGeom prst="rect">
                <a:avLst/>
              </a:prstGeom>
              <a:blipFill rotWithShape="1">
                <a:blip r:embed="rId2"/>
                <a:stretch>
                  <a:fillRect l="-2679" t="-128947" b="-196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99458" y="1541720"/>
            <a:ext cx="7240773" cy="4444410"/>
            <a:chOff x="552892" y="1033352"/>
            <a:chExt cx="8224067" cy="525048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92" y="1033352"/>
              <a:ext cx="8224067" cy="5250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22"/>
            <a:stretch/>
          </p:blipFill>
          <p:spPr bwMode="auto">
            <a:xfrm>
              <a:off x="6040734" y="2860103"/>
              <a:ext cx="1263834" cy="765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0942" y="0"/>
            <a:ext cx="60901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Positron Asymmetry – Energy Integrated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76662" y="740175"/>
            <a:ext cx="8086364" cy="5598473"/>
            <a:chOff x="595423" y="387656"/>
            <a:chExt cx="8086364" cy="5598473"/>
          </a:xfrm>
          <a:solidFill>
            <a:schemeClr val="bg1"/>
          </a:solidFill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53" y="1251027"/>
              <a:ext cx="6784149" cy="4735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595423" y="387656"/>
              <a:ext cx="8086364" cy="2738332"/>
              <a:chOff x="765544" y="685367"/>
              <a:chExt cx="8086364" cy="2738332"/>
            </a:xfrm>
            <a:grpFill/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4591" y="2030675"/>
                <a:ext cx="1657317" cy="1393024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765544" y="685367"/>
                <a:ext cx="7931889" cy="830997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D60093"/>
                  </a:buClr>
                  <a:defRPr/>
                </a:pPr>
                <a:r>
                  <a:rPr lang="fr-FR" sz="1600" dirty="0" smtClean="0">
                    <a:latin typeface="Comic Sans MS"/>
                    <a:cs typeface="Comic Sans MS"/>
                  </a:rPr>
                  <a:t>In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this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way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,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asymmetries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may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be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formed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for e</a:t>
                </a:r>
                <a:r>
                  <a:rPr lang="fr-FR" sz="1600" baseline="30000" dirty="0" smtClean="0">
                    <a:latin typeface="Comic Sans MS"/>
                    <a:cs typeface="Comic Sans MS"/>
                  </a:rPr>
                  <a:t>+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asymmetries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: 3.1-6.2 MeV/c</a:t>
                </a:r>
              </a:p>
              <a:p>
                <a:pPr algn="just">
                  <a:buClr>
                    <a:srgbClr val="D60093"/>
                  </a:buClr>
                  <a:defRPr/>
                </a:pPr>
                <a:endParaRPr lang="fr-FR" sz="1600" dirty="0">
                  <a:latin typeface="Comic Sans MS"/>
                  <a:cs typeface="Comic Sans MS"/>
                </a:endParaRPr>
              </a:p>
              <a:p>
                <a:pPr algn="just">
                  <a:buClr>
                    <a:srgbClr val="D60093"/>
                  </a:buClr>
                  <a:defRPr/>
                </a:pPr>
                <a:endParaRPr lang="fr-FR" sz="1600" dirty="0" smtClean="0">
                  <a:latin typeface="Comic Sans MS"/>
                  <a:cs typeface="Comic Sans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86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18" y="1880523"/>
            <a:ext cx="58769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8218" y="0"/>
            <a:ext cx="613341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Positron Polarization – Energy Integrated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94538" y="695777"/>
            <a:ext cx="79859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sz="1600" dirty="0" smtClean="0">
                <a:latin typeface="Comic Sans MS"/>
                <a:cs typeface="Comic Sans MS"/>
              </a:rPr>
              <a:t>Positron </a:t>
            </a:r>
            <a:r>
              <a:rPr lang="fr-FR" sz="1600" dirty="0" err="1" smtClean="0">
                <a:latin typeface="Comic Sans MS"/>
                <a:cs typeface="Comic Sans MS"/>
              </a:rPr>
              <a:t>asymmetry</a:t>
            </a:r>
            <a:r>
              <a:rPr lang="fr-FR" sz="1600" dirty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significantly</a:t>
            </a:r>
            <a:r>
              <a:rPr lang="fr-FR" sz="1600" b="1" dirty="0" smtClean="0">
                <a:solidFill>
                  <a:srgbClr val="7030A0"/>
                </a:solidFill>
                <a:latin typeface="Comic Sans MS"/>
                <a:cs typeface="Comic Sans MS"/>
              </a:rPr>
              <a:t> non-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zero</a:t>
            </a:r>
            <a:r>
              <a:rPr lang="fr-FR" sz="1600" dirty="0" smtClean="0">
                <a:latin typeface="Comic Sans MS"/>
                <a:cs typeface="Comic Sans MS"/>
              </a:rPr>
              <a:t>, </a:t>
            </a:r>
            <a:r>
              <a:rPr lang="fr-FR" sz="1600" b="1" dirty="0" err="1" smtClean="0">
                <a:solidFill>
                  <a:srgbClr val="00B050"/>
                </a:solidFill>
                <a:latin typeface="Comic Sans MS"/>
                <a:cs typeface="Comic Sans MS"/>
              </a:rPr>
              <a:t>increases</a:t>
            </a:r>
            <a:r>
              <a:rPr lang="fr-FR" sz="1600" b="1" dirty="0" smtClean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  <a:latin typeface="Comic Sans MS"/>
                <a:cs typeface="Comic Sans MS"/>
              </a:rPr>
              <a:t>with</a:t>
            </a:r>
            <a:r>
              <a:rPr lang="fr-FR" sz="1600" b="1" dirty="0" smtClean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  <a:latin typeface="Comic Sans MS"/>
                <a:cs typeface="Comic Sans MS"/>
              </a:rPr>
              <a:t>momentum</a:t>
            </a:r>
            <a:r>
              <a:rPr lang="fr-FR" sz="1600" dirty="0" smtClean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  <a:r>
              <a:rPr lang="fr-FR" sz="1600" dirty="0" smtClean="0">
                <a:latin typeface="Comic Sans MS"/>
                <a:cs typeface="Comic Sans MS"/>
              </a:rPr>
              <a:t>and </a:t>
            </a:r>
            <a:r>
              <a:rPr lang="fr-FR" sz="1600" b="1" dirty="0" err="1" smtClean="0">
                <a:solidFill>
                  <a:srgbClr val="FF2FDB"/>
                </a:solidFill>
                <a:latin typeface="Comic Sans MS"/>
                <a:cs typeface="Comic Sans MS"/>
              </a:rPr>
              <a:t>reduction</a:t>
            </a:r>
            <a:r>
              <a:rPr lang="fr-FR" sz="1600" b="1" dirty="0" smtClean="0">
                <a:solidFill>
                  <a:srgbClr val="FF2FDB"/>
                </a:solidFill>
                <a:latin typeface="Comic Sans MS"/>
                <a:cs typeface="Comic Sans MS"/>
              </a:rPr>
              <a:t> of background </a:t>
            </a:r>
            <a:r>
              <a:rPr lang="fr-FR" sz="1600" dirty="0" smtClean="0">
                <a:latin typeface="Comic Sans MS"/>
                <a:cs typeface="Comic Sans MS"/>
              </a:rPr>
              <a:t>(</a:t>
            </a:r>
            <a:r>
              <a:rPr lang="fr-FR" sz="1600" dirty="0" err="1" smtClean="0">
                <a:latin typeface="Comic Sans MS"/>
                <a:cs typeface="Comic Sans MS"/>
              </a:rPr>
              <a:t>which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may</a:t>
            </a:r>
            <a:r>
              <a:rPr lang="fr-FR" sz="1600" dirty="0" smtClean="0">
                <a:latin typeface="Comic Sans MS"/>
                <a:cs typeface="Comic Sans MS"/>
              </a:rPr>
              <a:t> have </a:t>
            </a:r>
            <a:r>
              <a:rPr lang="fr-FR" sz="1600" dirty="0" err="1" smtClean="0">
                <a:latin typeface="Comic Sans MS"/>
                <a:cs typeface="Comic Sans MS"/>
              </a:rPr>
              <a:t>analyzing</a:t>
            </a:r>
            <a:r>
              <a:rPr lang="fr-FR" sz="1600" dirty="0" smtClean="0">
                <a:latin typeface="Comic Sans MS"/>
                <a:cs typeface="Comic Sans MS"/>
              </a:rPr>
              <a:t> power </a:t>
            </a:r>
            <a:r>
              <a:rPr lang="fr-FR" sz="1600" dirty="0" err="1" smtClean="0">
                <a:latin typeface="Comic Sans MS"/>
                <a:cs typeface="Comic Sans MS"/>
              </a:rPr>
              <a:t>itself</a:t>
            </a:r>
            <a:r>
              <a:rPr lang="fr-FR" sz="1600" dirty="0" smtClean="0">
                <a:latin typeface="Comic Sans MS"/>
                <a:cs typeface="Comic Sans MS"/>
              </a:rPr>
              <a:t>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04770" y="2152140"/>
            <a:ext cx="2467342" cy="523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  <a:latin typeface="Comic Sans MS" pitchFamily="66" charset="0"/>
              </a:rPr>
              <a:t>Set 1 (Initial Run)</a:t>
            </a:r>
          </a:p>
          <a:p>
            <a:r>
              <a:rPr lang="en-US" sz="1400" dirty="0" smtClean="0">
                <a:latin typeface="Comic Sans MS" pitchFamily="66" charset="0"/>
              </a:rPr>
              <a:t>Set 2 (Improved Shielding)</a:t>
            </a:r>
            <a:endParaRPr lang="en-US" sz="1400" dirty="0"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1010" y="582361"/>
            <a:ext cx="8282500" cy="6237021"/>
            <a:chOff x="380377" y="582361"/>
            <a:chExt cx="8282500" cy="6237021"/>
          </a:xfrm>
        </p:grpSpPr>
        <p:grpSp>
          <p:nvGrpSpPr>
            <p:cNvPr id="44" name="Group 43"/>
            <p:cNvGrpSpPr/>
            <p:nvPr/>
          </p:nvGrpSpPr>
          <p:grpSpPr>
            <a:xfrm>
              <a:off x="489099" y="582361"/>
              <a:ext cx="8173778" cy="1249140"/>
              <a:chOff x="257840" y="656790"/>
              <a:chExt cx="8173778" cy="1249140"/>
            </a:xfrm>
          </p:grpSpPr>
          <p:sp>
            <p:nvSpPr>
              <p:cNvPr id="45" name="Text Box 13"/>
              <p:cNvSpPr txBox="1">
                <a:spLocks noChangeArrowheads="1"/>
              </p:cNvSpPr>
              <p:nvPr/>
            </p:nvSpPr>
            <p:spPr bwMode="auto">
              <a:xfrm>
                <a:off x="257840" y="656790"/>
                <a:ext cx="8173778" cy="83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D60093"/>
                  </a:buClr>
                  <a:defRPr/>
                </a:pPr>
                <a:r>
                  <a:rPr lang="fr-FR" sz="1600" dirty="0" err="1" smtClean="0">
                    <a:latin typeface="Comic Sans MS"/>
                    <a:cs typeface="Comic Sans MS"/>
                  </a:rPr>
                  <a:t>Using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 the </a:t>
                </a:r>
                <a:r>
                  <a:rPr lang="fr-FR" sz="1600" b="1" dirty="0" err="1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measured</a:t>
                </a:r>
                <a:r>
                  <a:rPr lang="fr-FR" sz="1600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600" b="1" dirty="0" err="1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electron</a:t>
                </a:r>
                <a:r>
                  <a:rPr lang="fr-FR" sz="1600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600" b="1" dirty="0" err="1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analyzing</a:t>
                </a:r>
                <a:r>
                  <a:rPr lang="fr-FR" sz="1600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power 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(</a:t>
                </a:r>
                <a:r>
                  <a:rPr lang="fr-FR" sz="1600" dirty="0" err="1" smtClean="0">
                    <a:latin typeface="Comic Sans MS"/>
                    <a:cs typeface="Comic Sans MS"/>
                  </a:rPr>
                  <a:t>A</a:t>
                </a:r>
                <a:r>
                  <a:rPr lang="fr-FR" sz="1600" baseline="-25000" dirty="0" err="1" smtClean="0">
                    <a:latin typeface="Comic Sans MS"/>
                    <a:cs typeface="Comic Sans MS"/>
                  </a:rPr>
                  <a:t>e</a:t>
                </a:r>
                <a:r>
                  <a:rPr lang="fr-FR" sz="1600" baseline="-25000" dirty="0" smtClean="0">
                    <a:latin typeface="Comic Sans MS"/>
                    <a:cs typeface="Comic Sans MS"/>
                  </a:rPr>
                  <a:t>-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), the </a:t>
                </a:r>
                <a:r>
                  <a:rPr lang="fr-FR" sz="1600" b="1" dirty="0" err="1" smtClean="0">
                    <a:solidFill>
                      <a:srgbClr val="00B050"/>
                    </a:solidFill>
                    <a:latin typeface="Comic Sans MS"/>
                    <a:cs typeface="Comic Sans MS"/>
                  </a:rPr>
                  <a:t>target</a:t>
                </a:r>
                <a:r>
                  <a:rPr lang="fr-FR" sz="1600" b="1" dirty="0" smtClean="0">
                    <a:solidFill>
                      <a:srgbClr val="00B05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600" b="1" dirty="0" err="1" smtClean="0">
                    <a:solidFill>
                      <a:srgbClr val="00B050"/>
                    </a:solidFill>
                    <a:latin typeface="Comic Sans MS"/>
                    <a:cs typeface="Comic Sans MS"/>
                  </a:rPr>
                  <a:t>polarization</a:t>
                </a:r>
                <a:r>
                  <a:rPr lang="fr-FR" sz="1600" b="1" dirty="0" smtClean="0">
                    <a:solidFill>
                      <a:srgbClr val="00B05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(P</a:t>
                </a:r>
                <a:r>
                  <a:rPr lang="fr-FR" sz="1600" baseline="-25000" dirty="0" smtClean="0">
                    <a:latin typeface="Comic Sans MS"/>
                    <a:cs typeface="Comic Sans MS"/>
                  </a:rPr>
                  <a:t>T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) and « </a:t>
                </a:r>
                <a:r>
                  <a:rPr lang="fr-FR" sz="1600" u="sng" dirty="0" err="1" smtClean="0">
                    <a:latin typeface="Comic Sans MS"/>
                    <a:cs typeface="Comic Sans MS"/>
                  </a:rPr>
                  <a:t>estimating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 » for </a:t>
                </a:r>
                <a:r>
                  <a:rPr lang="fr-FR" sz="1600" b="1" dirty="0" smtClean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e+ to e- </a:t>
                </a:r>
                <a:r>
                  <a:rPr lang="fr-FR" sz="1600" b="1" dirty="0" err="1" smtClean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analyzing</a:t>
                </a:r>
                <a:r>
                  <a:rPr lang="fr-FR" sz="1600" b="1" dirty="0" smtClean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 power ratio 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C(E)</a:t>
                </a:r>
                <a:r>
                  <a:rPr lang="fr-FR" sz="1600" b="1" dirty="0" smtClean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600" dirty="0" smtClean="0">
                    <a:latin typeface="Comic Sans MS"/>
                    <a:cs typeface="Comic Sans MS"/>
                  </a:rPr>
                  <a:t>~ 1.1-1.4  (*)</a:t>
                </a:r>
              </a:p>
              <a:p>
                <a:pPr algn="ctr">
                  <a:buClr>
                    <a:srgbClr val="D60093"/>
                  </a:buClr>
                  <a:defRPr/>
                </a:pPr>
                <a:endParaRPr lang="fr-FR" sz="1600" dirty="0" smtClean="0">
                  <a:latin typeface="Comic Sans MS"/>
                  <a:cs typeface="Comic Sans M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560288" y="1444265"/>
                <a:ext cx="3977371" cy="461665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latin typeface="Comic Sans MS" pitchFamily="66" charset="0"/>
                  </a:rPr>
                  <a:t>P</a:t>
                </a:r>
                <a:r>
                  <a:rPr lang="en-US" sz="2400" baseline="-25000" dirty="0" err="1" smtClean="0">
                    <a:latin typeface="Comic Sans MS" pitchFamily="66" charset="0"/>
                  </a:rPr>
                  <a:t>e</a:t>
                </a:r>
                <a:r>
                  <a:rPr lang="en-US" sz="2400" baseline="-25000" dirty="0" smtClean="0">
                    <a:latin typeface="Comic Sans MS" pitchFamily="66" charset="0"/>
                  </a:rPr>
                  <a:t>+</a:t>
                </a:r>
                <a:r>
                  <a:rPr lang="en-US" sz="2400" dirty="0" smtClean="0">
                    <a:latin typeface="Comic Sans MS" pitchFamily="66" charset="0"/>
                  </a:rPr>
                  <a:t> = </a:t>
                </a:r>
                <a:r>
                  <a:rPr lang="en-US" sz="2400" dirty="0" err="1" smtClean="0">
                    <a:latin typeface="Comic Sans MS" pitchFamily="66" charset="0"/>
                  </a:rPr>
                  <a:t>A</a:t>
                </a:r>
                <a:r>
                  <a:rPr lang="en-US" sz="2400" baseline="-25000" dirty="0" err="1" smtClean="0">
                    <a:latin typeface="Comic Sans MS" pitchFamily="66" charset="0"/>
                  </a:rPr>
                  <a:t>T</a:t>
                </a:r>
                <a:r>
                  <a:rPr lang="en-US" sz="2400" baseline="30000" dirty="0" err="1" smtClean="0">
                    <a:latin typeface="Comic Sans MS" pitchFamily="66" charset="0"/>
                  </a:rPr>
                  <a:t>e</a:t>
                </a:r>
                <a:r>
                  <a:rPr lang="en-US" sz="2400" baseline="30000" dirty="0" smtClean="0">
                    <a:latin typeface="Comic Sans MS" pitchFamily="66" charset="0"/>
                  </a:rPr>
                  <a:t>+ </a:t>
                </a:r>
                <a:r>
                  <a:rPr lang="en-US" sz="2400" dirty="0" smtClean="0">
                    <a:latin typeface="Comic Sans MS" pitchFamily="66" charset="0"/>
                  </a:rPr>
                  <a:t>/ [ </a:t>
                </a:r>
                <a:r>
                  <a:rPr lang="en-US" sz="2400" dirty="0" err="1" smtClean="0">
                    <a:latin typeface="Comic Sans MS" pitchFamily="66" charset="0"/>
                  </a:rPr>
                  <a:t>A</a:t>
                </a:r>
                <a:r>
                  <a:rPr lang="en-US" sz="2400" baseline="-25000" dirty="0" err="1" smtClean="0">
                    <a:latin typeface="Comic Sans MS" pitchFamily="66" charset="0"/>
                  </a:rPr>
                  <a:t>e</a:t>
                </a:r>
                <a:r>
                  <a:rPr lang="en-US" sz="2400" baseline="-25000" dirty="0" smtClean="0">
                    <a:latin typeface="Comic Sans MS" pitchFamily="66" charset="0"/>
                  </a:rPr>
                  <a:t>- </a:t>
                </a:r>
                <a:r>
                  <a:rPr lang="en-US" sz="2400" dirty="0" smtClean="0">
                    <a:latin typeface="Comic Sans MS" pitchFamily="66" charset="0"/>
                    <a:sym typeface="Symbol"/>
                  </a:rPr>
                  <a:t> </a:t>
                </a:r>
                <a:r>
                  <a:rPr lang="en-US" sz="2400" dirty="0" smtClean="0">
                    <a:latin typeface="Comic Sans MS" pitchFamily="66" charset="0"/>
                  </a:rPr>
                  <a:t>C(E) </a:t>
                </a:r>
                <a:r>
                  <a:rPr lang="en-US" sz="2400" dirty="0" smtClean="0">
                    <a:latin typeface="Comic Sans MS" pitchFamily="66" charset="0"/>
                    <a:sym typeface="Symbol"/>
                  </a:rPr>
                  <a:t></a:t>
                </a:r>
                <a:r>
                  <a:rPr lang="en-US" sz="2400" dirty="0" smtClean="0">
                    <a:latin typeface="Comic Sans MS" pitchFamily="66" charset="0"/>
                  </a:rPr>
                  <a:t> P</a:t>
                </a:r>
                <a:r>
                  <a:rPr lang="en-US" sz="2400" baseline="-25000" dirty="0" smtClean="0">
                    <a:latin typeface="Comic Sans MS" pitchFamily="66" charset="0"/>
                  </a:rPr>
                  <a:t>T </a:t>
                </a:r>
                <a:r>
                  <a:rPr lang="en-US" sz="2400" dirty="0" smtClean="0">
                    <a:latin typeface="Comic Sans MS" pitchFamily="66" charset="0"/>
                  </a:rPr>
                  <a:t>]</a:t>
                </a:r>
                <a:endParaRPr lang="en-US" sz="2400" dirty="0">
                  <a:latin typeface="Comic Sans MS" pitchFamily="66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372486" y="1859259"/>
              <a:ext cx="5867400" cy="4181475"/>
              <a:chOff x="2340049" y="2135705"/>
              <a:chExt cx="5867400" cy="4181475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049" y="2135705"/>
                <a:ext cx="5867400" cy="418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3211041" y="2386049"/>
                <a:ext cx="4869712" cy="1952936"/>
                <a:chOff x="1913860" y="2056445"/>
                <a:chExt cx="4869712" cy="1952936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2019979" y="2056445"/>
                  <a:ext cx="2467342" cy="52321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33CC"/>
                      </a:solidFill>
                      <a:latin typeface="Comic Sans MS" pitchFamily="66" charset="0"/>
                    </a:rPr>
                    <a:t>Set 1 (Initial Run)</a:t>
                  </a:r>
                </a:p>
                <a:p>
                  <a:r>
                    <a:rPr lang="en-US" sz="1400" dirty="0" smtClean="0">
                      <a:latin typeface="Comic Sans MS" pitchFamily="66" charset="0"/>
                    </a:rPr>
                    <a:t>Set 2 (Improved Shielding)</a:t>
                  </a:r>
                  <a:endParaRPr lang="en-US" sz="1400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2339162" y="2990189"/>
                  <a:ext cx="998539" cy="1019192"/>
                  <a:chOff x="2785730" y="2958292"/>
                  <a:chExt cx="998539" cy="1019192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785730" y="3377320"/>
                    <a:ext cx="998539" cy="60016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100" dirty="0" smtClean="0">
                        <a:solidFill>
                          <a:srgbClr val="00B050"/>
                        </a:solidFill>
                      </a:rPr>
                      <a:t>Electron</a:t>
                    </a:r>
                  </a:p>
                  <a:p>
                    <a:pPr algn="r"/>
                    <a:r>
                      <a:rPr lang="en-US" sz="1100" dirty="0" smtClean="0">
                        <a:solidFill>
                          <a:srgbClr val="00B050"/>
                        </a:solidFill>
                      </a:rPr>
                      <a:t>Beam</a:t>
                    </a:r>
                  </a:p>
                  <a:p>
                    <a:pPr algn="r"/>
                    <a:r>
                      <a:rPr lang="en-US" sz="1100" dirty="0" smtClean="0">
                        <a:solidFill>
                          <a:srgbClr val="00B050"/>
                        </a:solidFill>
                      </a:rPr>
                      <a:t>Polarization</a:t>
                    </a:r>
                    <a:endParaRPr lang="en-US" sz="1100" dirty="0">
                      <a:solidFill>
                        <a:srgbClr val="00B050"/>
                      </a:solidFill>
                    </a:endParaRPr>
                  </a:p>
                </p:txBody>
              </p:sp>
              <p:cxnSp>
                <p:nvCxnSpPr>
                  <p:cNvPr id="27" name="Straight Arrow Connector 26"/>
                  <p:cNvCxnSpPr/>
                  <p:nvPr/>
                </p:nvCxnSpPr>
                <p:spPr>
                  <a:xfrm flipH="1" flipV="1">
                    <a:off x="3604176" y="2958292"/>
                    <a:ext cx="14374" cy="474753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913860" y="2977116"/>
                  <a:ext cx="4869712" cy="0"/>
                </a:xfrm>
                <a:prstGeom prst="line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TextBox 4"/>
            <p:cNvSpPr txBox="1"/>
            <p:nvPr/>
          </p:nvSpPr>
          <p:spPr>
            <a:xfrm>
              <a:off x="380377" y="6450050"/>
              <a:ext cx="5633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(*) G. Alexander et al., NIMA </a:t>
              </a:r>
              <a:r>
                <a:rPr lang="en-US" b="1" dirty="0" smtClean="0">
                  <a:latin typeface="Comic Sans MS" pitchFamily="66" charset="0"/>
                </a:rPr>
                <a:t>610</a:t>
              </a:r>
              <a:r>
                <a:rPr lang="en-US" dirty="0" smtClean="0">
                  <a:latin typeface="Comic Sans MS" pitchFamily="66" charset="0"/>
                </a:rPr>
                <a:t> (2009) 451-487</a:t>
              </a:r>
              <a:endParaRPr lang="en-US" dirty="0">
                <a:latin typeface="Comic Sans MS" pitchFamily="66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rot="19906139">
            <a:off x="2610332" y="3219119"/>
            <a:ext cx="4113430" cy="923330"/>
          </a:xfrm>
          <a:prstGeom prst="rect">
            <a:avLst/>
          </a:prstGeom>
          <a:noFill/>
          <a:effectLst>
            <a:outerShdw blurRad="50800" dist="50800" dir="5400000" sx="101000" sy="101000" algn="ctr" rotWithShape="0">
              <a:srgbClr val="000000">
                <a:alpha val="5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(Preliminary)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7701" y="0"/>
            <a:ext cx="272382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Summary &amp; Plans</a:t>
            </a:r>
            <a:endParaRPr lang="en-US" sz="24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528" y="895585"/>
            <a:ext cx="807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PEPPo experiment completed successfully in Summer 2012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364" y="5604486"/>
            <a:ext cx="724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Aiming to finish analyses and publish results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by Summer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2014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994" y="4306761"/>
            <a:ext cx="8197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reliminary results promising for new polarized positron source option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transfer of polarization from e- to e+ demonstrated</a:t>
            </a: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polarization &gt;50% appears reasonable to expect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92" y="3136627"/>
            <a:ext cx="7453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Much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to do on the modeling and simulation front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GEANT4 model polarimeter, integrating collection system</a:t>
            </a:r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Benchmarking simulations to experiment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2262" y="1467040"/>
            <a:ext cx="7634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Data analysis and calibration results progressing well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	electron beam energy and polarization</a:t>
            </a:r>
          </a:p>
          <a:p>
            <a:r>
              <a:rPr lang="en-US" dirty="0">
                <a:latin typeface="Comic Sans MS" pitchFamily="66" charset="0"/>
              </a:rPr>
              <a:t>	analyzing magnet target polarization</a:t>
            </a:r>
          </a:p>
          <a:p>
            <a:r>
              <a:rPr lang="en-US" dirty="0">
                <a:latin typeface="Comic Sans MS" pitchFamily="66" charset="0"/>
              </a:rPr>
              <a:t>	electron calibration </a:t>
            </a:r>
            <a:r>
              <a:rPr lang="en-US" dirty="0" smtClean="0">
                <a:latin typeface="Comic Sans MS" pitchFamily="66" charset="0"/>
              </a:rPr>
              <a:t>asymmetries nearly complete</a:t>
            </a: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positron asymmetries recently started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495" y="893229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600" dirty="0" smtClean="0">
                <a:latin typeface="Comic Sans MS" charset="0"/>
              </a:rPr>
              <a:t>P. Aderley</a:t>
            </a:r>
            <a:r>
              <a:rPr lang="fr-FR" sz="1600" baseline="30000" dirty="0" smtClean="0">
                <a:latin typeface="Comic Sans MS" charset="0"/>
              </a:rPr>
              <a:t>1</a:t>
            </a:r>
            <a:r>
              <a:rPr lang="fr-FR" sz="1600" dirty="0" smtClean="0"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87305"/>
                </a:solidFill>
                <a:latin typeface="Comic Sans MS" charset="0"/>
              </a:rPr>
              <a:t>A. Adeyemi</a:t>
            </a:r>
            <a:r>
              <a:rPr lang="fr-FR" sz="1600" baseline="30000" dirty="0" smtClean="0">
                <a:solidFill>
                  <a:srgbClr val="087305"/>
                </a:solidFill>
                <a:latin typeface="Comic Sans MS" charset="0"/>
              </a:rPr>
              <a:t>4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Ali, H. Areti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87305"/>
                </a:solidFill>
                <a:latin typeface="Comic Sans MS" charset="0"/>
              </a:rPr>
              <a:t>J. Dumas</a:t>
            </a:r>
            <a:r>
              <a:rPr lang="fr-FR" sz="1600" baseline="30000" dirty="0" smtClean="0">
                <a:solidFill>
                  <a:srgbClr val="087305"/>
                </a:solidFill>
                <a:latin typeface="Comic Sans MS" charset="0"/>
              </a:rPr>
              <a:t>1,2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800080"/>
                </a:solidFill>
                <a:latin typeface="Comic Sans MS" charset="0"/>
              </a:rPr>
              <a:t>E. Fanchini</a:t>
            </a:r>
            <a:r>
              <a:rPr lang="fr-FR" sz="1600" baseline="30000" dirty="0" smtClean="0">
                <a:solidFill>
                  <a:srgbClr val="80008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87305"/>
                </a:solidFill>
                <a:latin typeface="Comic Sans MS" charset="0"/>
              </a:rPr>
              <a:t>E. Forman</a:t>
            </a:r>
            <a:r>
              <a:rPr lang="fr-FR" sz="1600" baseline="30000" dirty="0" smtClean="0">
                <a:solidFill>
                  <a:srgbClr val="087305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AutoNum type="alphaUcPeriod"/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 </a:t>
            </a:r>
            <a:r>
              <a:rPr lang="fr-FR" sz="1600" dirty="0" smtClean="0">
                <a:solidFill>
                  <a:srgbClr val="800080"/>
                </a:solidFill>
                <a:latin typeface="Comic Sans MS" charset="0"/>
              </a:rPr>
              <a:t>S. Golge</a:t>
            </a:r>
            <a:r>
              <a:rPr lang="fr-FR" sz="1600" baseline="30000" dirty="0" smtClean="0">
                <a:solidFill>
                  <a:srgbClr val="800080"/>
                </a:solidFill>
                <a:latin typeface="Comic Sans MS" charset="0"/>
              </a:rPr>
              <a:t>6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u="sng" dirty="0" smtClean="0">
                <a:solidFill>
                  <a:srgbClr val="0000FF"/>
                </a:solidFill>
                <a:latin typeface="Comic Sans MS" charset="0"/>
              </a:rPr>
              <a:t>J. Grames</a:t>
            </a:r>
            <a:r>
              <a:rPr lang="fr-FR" sz="1600" baseline="30000" dirty="0" smtClean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P. Harrell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Hoskins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8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C. Hyde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7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R. Kazimi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Y. Kim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1,5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Machie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K. Mahoney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R. Mammei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. Marton</a:t>
            </a:r>
            <a:r>
              <a:rPr lang="fr-FR" sz="1600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J. McCarter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9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McCaughan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McHugh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McNulty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. Michaelides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R. Michaels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C. </a:t>
            </a:r>
            <a:r>
              <a:rPr lang="fr-FR" sz="1600" dirty="0" err="1" smtClean="0">
                <a:solidFill>
                  <a:srgbClr val="000000"/>
                </a:solidFill>
                <a:latin typeface="Comic Sans MS" charset="0"/>
              </a:rPr>
              <a:t>Muñoz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 Camacho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J.-F. Muraz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K. Myers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AutoNum type="alphaUcPeriod"/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Opper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Poelker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 J.-S. Réal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L. Richardson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S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.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Setiniyazi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M. Stutzman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R. Suleiman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C. Tennant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.-Y.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Tsai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13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Turner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A. Variola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u="sng" dirty="0" smtClean="0">
                <a:solidFill>
                  <a:srgbClr val="0000FF"/>
                </a:solidFill>
                <a:latin typeface="Comic Sans MS" charset="0"/>
              </a:rPr>
              <a:t>E. Voutier</a:t>
            </a:r>
            <a:r>
              <a:rPr lang="fr-FR" sz="1600" baseline="30000" dirty="0" smtClean="0">
                <a:solidFill>
                  <a:srgbClr val="0000FF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Y. Wang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Y. Zhang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endParaRPr lang="en-US" sz="1600" baseline="30000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8137" y="3269036"/>
            <a:ext cx="89289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latin typeface="Calibri" charset="0"/>
              </a:rPr>
              <a:t>1</a:t>
            </a:r>
            <a:r>
              <a:rPr lang="en-US" sz="1600" i="1" dirty="0">
                <a:latin typeface="Calibri" charset="0"/>
              </a:rPr>
              <a:t> Jefferson Lab, Newport News, VA, </a:t>
            </a:r>
            <a:r>
              <a:rPr lang="en-US" sz="1600" i="1" dirty="0" smtClean="0">
                <a:latin typeface="Calibri" charset="0"/>
              </a:rPr>
              <a:t>US     </a:t>
            </a:r>
            <a:r>
              <a:rPr lang="en-US" sz="1600" i="1" baseline="30000" dirty="0" smtClean="0">
                <a:latin typeface="Calibri" charset="0"/>
              </a:rPr>
              <a:t>2 </a:t>
            </a:r>
            <a:r>
              <a:rPr lang="en-US" sz="1600" i="1" dirty="0">
                <a:latin typeface="Calibri" charset="0"/>
              </a:rPr>
              <a:t>LPSC, Grenoble, </a:t>
            </a:r>
            <a:r>
              <a:rPr lang="en-US" sz="1600" i="1" dirty="0" smtClean="0">
                <a:latin typeface="Calibri" charset="0"/>
              </a:rPr>
              <a:t>France     </a:t>
            </a:r>
            <a:r>
              <a:rPr lang="en-US" sz="1600" i="1" baseline="30000" dirty="0" smtClean="0">
                <a:latin typeface="Calibri" charset="0"/>
              </a:rPr>
              <a:t>3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LAL, </a:t>
            </a:r>
            <a:r>
              <a:rPr lang="en-US" sz="1600" i="1" dirty="0" err="1">
                <a:latin typeface="Calibri" charset="0"/>
              </a:rPr>
              <a:t>Orsay</a:t>
            </a:r>
            <a:r>
              <a:rPr lang="en-US" sz="1600" i="1" dirty="0">
                <a:latin typeface="Calibri" charset="0"/>
              </a:rPr>
              <a:t>, </a:t>
            </a:r>
            <a:r>
              <a:rPr lang="en-US" sz="1600" i="1" dirty="0" smtClean="0">
                <a:latin typeface="Calibri" charset="0"/>
              </a:rPr>
              <a:t>France</a:t>
            </a:r>
          </a:p>
          <a:p>
            <a:pPr algn="ctr">
              <a:defRPr/>
            </a:pPr>
            <a:r>
              <a:rPr lang="en-US" sz="1600" i="1" baseline="30000" dirty="0" smtClean="0">
                <a:latin typeface="Calibri" charset="0"/>
              </a:rPr>
              <a:t>4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Hampton University, Hampton, VA, </a:t>
            </a:r>
            <a:r>
              <a:rPr lang="en-US" sz="1600" i="1" dirty="0" smtClean="0">
                <a:latin typeface="Calibri" charset="0"/>
              </a:rPr>
              <a:t>USA     </a:t>
            </a:r>
            <a:r>
              <a:rPr lang="en-US" sz="1600" i="1" baseline="30000" dirty="0" smtClean="0">
                <a:latin typeface="Calibri" charset="0"/>
              </a:rPr>
              <a:t>5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Idaho State University &amp; IAC, Pocatello, ID, </a:t>
            </a:r>
            <a:r>
              <a:rPr lang="en-US" sz="1600" i="1" dirty="0" smtClean="0">
                <a:latin typeface="Calibri" charset="0"/>
              </a:rPr>
              <a:t>USA    </a:t>
            </a:r>
          </a:p>
          <a:p>
            <a:pPr algn="ctr">
              <a:defRPr/>
            </a:pP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baseline="30000" dirty="0" smtClean="0">
                <a:latin typeface="Calibri" charset="0"/>
              </a:rPr>
              <a:t>6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North Carolina University, Durham, NC, </a:t>
            </a:r>
            <a:r>
              <a:rPr lang="en-US" sz="1600" i="1" dirty="0" smtClean="0">
                <a:latin typeface="Calibri" charset="0"/>
              </a:rPr>
              <a:t>USA     </a:t>
            </a:r>
            <a:r>
              <a:rPr lang="en-US" sz="1600" i="1" baseline="30000" dirty="0" smtClean="0">
                <a:latin typeface="Calibri" charset="0"/>
              </a:rPr>
              <a:t>7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Old Dominion University, Norfolk, VA, </a:t>
            </a:r>
            <a:r>
              <a:rPr lang="en-US" sz="1600" i="1" dirty="0" smtClean="0">
                <a:latin typeface="Calibri" charset="0"/>
              </a:rPr>
              <a:t>US    </a:t>
            </a:r>
          </a:p>
          <a:p>
            <a:pPr algn="ctr">
              <a:defRPr/>
            </a:pP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baseline="30000" dirty="0" smtClean="0">
                <a:latin typeface="Calibri" charset="0"/>
              </a:rPr>
              <a:t>8</a:t>
            </a:r>
            <a:r>
              <a:rPr lang="en-US" sz="1600" i="1" dirty="0" smtClean="0"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 smtClean="0">
                <a:latin typeface="Calibri" charset="0"/>
              </a:rPr>
              <a:t>9</a:t>
            </a:r>
            <a:r>
              <a:rPr lang="en-US" sz="1600" i="1" dirty="0" smtClean="0">
                <a:latin typeface="Calibri" charset="0"/>
              </a:rPr>
              <a:t> University of Virginia, Charlottesville, VA, USA     </a:t>
            </a:r>
            <a:r>
              <a:rPr lang="en-US" sz="1600" i="1" baseline="30000" dirty="0" smtClean="0">
                <a:latin typeface="Calibri" charset="0"/>
              </a:rPr>
              <a:t>10</a:t>
            </a:r>
            <a:r>
              <a:rPr lang="en-US" sz="1600" i="1" dirty="0" smtClean="0">
                <a:latin typeface="Calibri" charset="0"/>
              </a:rPr>
              <a:t> George Washington University, Washington, DC, USA     </a:t>
            </a:r>
            <a:r>
              <a:rPr lang="en-US" sz="1600" i="1" baseline="30000" dirty="0" smtClean="0">
                <a:latin typeface="Calibri" charset="0"/>
              </a:rPr>
              <a:t>11</a:t>
            </a:r>
            <a:r>
              <a:rPr lang="en-US" sz="1600" i="1" dirty="0" smtClean="0">
                <a:latin typeface="Calibri" charset="0"/>
              </a:rPr>
              <a:t> IPN, </a:t>
            </a:r>
            <a:r>
              <a:rPr lang="en-US" sz="1600" i="1" dirty="0" err="1" smtClean="0">
                <a:latin typeface="Calibri" charset="0"/>
              </a:rPr>
              <a:t>Orsay</a:t>
            </a:r>
            <a:r>
              <a:rPr lang="en-US" sz="1600" i="1" dirty="0" smtClean="0"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 smtClean="0">
                <a:latin typeface="Calibri" charset="0"/>
              </a:rPr>
              <a:t>12</a:t>
            </a:r>
            <a:r>
              <a:rPr lang="en-US" sz="1600" i="1" dirty="0" smtClean="0">
                <a:latin typeface="Calibri" charset="0"/>
              </a:rPr>
              <a:t> Rutgers University, Piscataway, NJ, USA     </a:t>
            </a:r>
            <a:r>
              <a:rPr lang="en-US" sz="1600" i="1" baseline="30000" dirty="0" smtClean="0">
                <a:latin typeface="Calibri" charset="0"/>
              </a:rPr>
              <a:t>13</a:t>
            </a:r>
            <a:r>
              <a:rPr lang="en-US" sz="1600" i="1" dirty="0" smtClean="0">
                <a:latin typeface="Calibri" charset="0"/>
              </a:rPr>
              <a:t> Virginia Tech, Blacksburg, VA, USA</a:t>
            </a:r>
            <a:endParaRPr lang="en-US" sz="1600" i="1" dirty="0">
              <a:latin typeface="Calibri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13233" y="227013"/>
            <a:ext cx="494486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charset="0"/>
              </a:rPr>
              <a:t>PEPPo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charset="0"/>
              </a:rPr>
              <a:t> Collaboration</a:t>
            </a:r>
          </a:p>
        </p:txBody>
      </p:sp>
      <p:sp>
        <p:nvSpPr>
          <p:cNvPr id="61453" name="ZoneTexte 1"/>
          <p:cNvSpPr txBox="1">
            <a:spLocks noChangeArrowheads="1"/>
          </p:cNvSpPr>
          <p:nvPr/>
        </p:nvSpPr>
        <p:spPr bwMode="auto">
          <a:xfrm>
            <a:off x="1293138" y="4979428"/>
            <a:ext cx="643958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Many</a:t>
            </a:r>
            <a:r>
              <a:rPr lang="fr-FR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thanks</a:t>
            </a:r>
            <a:r>
              <a:rPr lang="fr-FR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 </a:t>
            </a:r>
            <a:r>
              <a:rPr lang="fr-FR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advice</a:t>
            </a:r>
            <a:r>
              <a:rPr lang="fr-FR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</a:t>
            </a:r>
            <a:r>
              <a:rPr lang="fr-FR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equipment</a:t>
            </a:r>
            <a:r>
              <a:rPr lang="fr-FR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loan</a:t>
            </a:r>
            <a:r>
              <a:rPr lang="fr-FR" sz="16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</a:t>
            </a:r>
            <a:r>
              <a:rPr lang="fr-FR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and </a:t>
            </a:r>
            <a:r>
              <a:rPr lang="fr-FR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funding</a:t>
            </a:r>
            <a:r>
              <a:rPr lang="fr-FR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</a:t>
            </a:r>
            <a:endParaRPr lang="fr-FR" sz="16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fr-FR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SLAC E-166 Collaboration</a:t>
            </a:r>
          </a:p>
          <a:p>
            <a:pPr algn="ctr" eaLnBrk="1" hangingPunct="1"/>
            <a:r>
              <a:rPr lang="fr-FR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International </a:t>
            </a:r>
            <a:r>
              <a:rPr lang="fr-FR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Linear</a:t>
            </a:r>
            <a:r>
              <a:rPr lang="fr-FR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Collider</a:t>
            </a:r>
            <a:r>
              <a:rPr lang="fr-FR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Project</a:t>
            </a:r>
          </a:p>
          <a:p>
            <a:pPr algn="ctr" eaLnBrk="1" hangingPunct="1"/>
            <a:r>
              <a:rPr lang="fr-FR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Jefferson Science Association Initiatives </a:t>
            </a:r>
            <a:r>
              <a:rPr lang="fr-FR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Award</a:t>
            </a:r>
            <a:r>
              <a:rPr lang="fr-FR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12813"/>
            <a:ext cx="504031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Text Box 26"/>
          <p:cNvSpPr txBox="1">
            <a:spLocks noChangeArrowheads="1"/>
          </p:cNvSpPr>
          <p:nvPr/>
        </p:nvSpPr>
        <p:spPr bwMode="auto">
          <a:xfrm>
            <a:off x="190500" y="276225"/>
            <a:ext cx="3398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sz="1800" i="1">
                <a:solidFill>
                  <a:srgbClr val="0000FF"/>
                </a:solidFill>
              </a:rPr>
              <a:t>CEBAF Energy Compatibilities</a:t>
            </a:r>
          </a:p>
        </p:txBody>
      </p:sp>
      <p:cxnSp>
        <p:nvCxnSpPr>
          <p:cNvPr id="24581" name="Straight Arrow Connector 7"/>
          <p:cNvCxnSpPr>
            <a:cxnSpLocks noChangeShapeType="1"/>
            <a:stCxn id="24582" idx="1"/>
          </p:cNvCxnSpPr>
          <p:nvPr/>
        </p:nvCxnSpPr>
        <p:spPr bwMode="auto">
          <a:xfrm flipH="1">
            <a:off x="5580063" y="1725613"/>
            <a:ext cx="863600" cy="4794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6443663" y="1557338"/>
            <a:ext cx="2211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tx1"/>
                </a:solidFill>
              </a:rPr>
              <a:t>CEBAF Pre-Injector</a:t>
            </a:r>
          </a:p>
        </p:txBody>
      </p:sp>
      <p:cxnSp>
        <p:nvCxnSpPr>
          <p:cNvPr id="24583" name="Straight Arrow Connector 14"/>
          <p:cNvCxnSpPr>
            <a:cxnSpLocks noChangeShapeType="1"/>
          </p:cNvCxnSpPr>
          <p:nvPr/>
        </p:nvCxnSpPr>
        <p:spPr bwMode="auto">
          <a:xfrm flipH="1">
            <a:off x="5580063" y="2420938"/>
            <a:ext cx="792162" cy="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6443663" y="2287588"/>
            <a:ext cx="2460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b="1"/>
              <a:t>CEBAF 6 GeV Injector</a:t>
            </a:r>
          </a:p>
        </p:txBody>
      </p:sp>
      <p:cxnSp>
        <p:nvCxnSpPr>
          <p:cNvPr id="24585" name="Straight Arrow Connector 16"/>
          <p:cNvCxnSpPr>
            <a:cxnSpLocks noChangeShapeType="1"/>
            <a:stCxn id="24586" idx="1"/>
          </p:cNvCxnSpPr>
          <p:nvPr/>
        </p:nvCxnSpPr>
        <p:spPr bwMode="auto">
          <a:xfrm flipH="1" flipV="1">
            <a:off x="5580063" y="2636838"/>
            <a:ext cx="863600" cy="601662"/>
          </a:xfrm>
          <a:prstGeom prst="straightConnector1">
            <a:avLst/>
          </a:prstGeom>
          <a:noFill/>
          <a:ln w="127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6443663" y="3068638"/>
            <a:ext cx="2584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</a:rPr>
              <a:t>CEBAF 12 GeV Injector</a:t>
            </a:r>
          </a:p>
        </p:txBody>
      </p:sp>
      <p:sp>
        <p:nvSpPr>
          <p:cNvPr id="24587" name="TextBox 23"/>
          <p:cNvSpPr txBox="1">
            <a:spLocks noChangeArrowheads="1"/>
          </p:cNvSpPr>
          <p:nvPr/>
        </p:nvSpPr>
        <p:spPr bwMode="auto">
          <a:xfrm>
            <a:off x="468313" y="5084763"/>
            <a:ext cx="8134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1"/>
                </a:solidFill>
              </a:rPr>
              <a:t>Conversion efficiencies are low, but </a:t>
            </a:r>
            <a:r>
              <a:rPr lang="en-US" sz="1600"/>
              <a:t>100nA – 10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A sufficient</a:t>
            </a:r>
            <a:r>
              <a:rPr lang="en-US" sz="1600">
                <a:solidFill>
                  <a:schemeClr val="tx1"/>
                </a:solidFill>
              </a:rPr>
              <a:t> for user requirements</a:t>
            </a:r>
          </a:p>
        </p:txBody>
      </p:sp>
      <p:sp>
        <p:nvSpPr>
          <p:cNvPr id="24588" name="TextBox 24"/>
          <p:cNvSpPr txBox="1">
            <a:spLocks noChangeArrowheads="1"/>
          </p:cNvSpPr>
          <p:nvPr/>
        </p:nvSpPr>
        <p:spPr bwMode="auto">
          <a:xfrm>
            <a:off x="1116013" y="5589588"/>
            <a:ext cx="691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Corresponding milliamp electron beams are challenging, yet possible (more later).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52753" y="2232838"/>
            <a:ext cx="6511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(/100)</a:t>
            </a:r>
          </a:p>
          <a:p>
            <a:r>
              <a:rPr lang="en-US" sz="1400" b="1" dirty="0" smtClean="0"/>
              <a:t>(/100)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448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68" name="Text Box 20"/>
          <p:cNvSpPr txBox="1">
            <a:spLocks noChangeArrowheads="1"/>
          </p:cNvSpPr>
          <p:nvPr/>
        </p:nvSpPr>
        <p:spPr bwMode="auto">
          <a:xfrm>
            <a:off x="127589" y="809908"/>
            <a:ext cx="8814391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 err="1" smtClean="0">
                <a:latin typeface="Comic Sans MS" pitchFamily="66" charset="0"/>
              </a:rPr>
              <a:t>Polarization</a:t>
            </a:r>
            <a:r>
              <a:rPr lang="fr-FR" sz="1600" dirty="0" smtClean="0">
                <a:latin typeface="Comic Sans MS" pitchFamily="66" charset="0"/>
              </a:rPr>
              <a:t> Transfer in Bremsstrahlung and Pair </a:t>
            </a:r>
            <a:r>
              <a:rPr lang="fr-FR" sz="1600" dirty="0" err="1" smtClean="0">
                <a:latin typeface="Comic Sans MS" pitchFamily="66" charset="0"/>
              </a:rPr>
              <a:t>Creation</a:t>
            </a:r>
            <a:r>
              <a:rPr lang="fr-FR" sz="1600" dirty="0" smtClean="0">
                <a:latin typeface="Comic Sans MS" pitchFamily="66" charset="0"/>
              </a:rPr>
              <a:t> (</a:t>
            </a:r>
            <a:r>
              <a:rPr lang="fr-FR" sz="1600" dirty="0" err="1" smtClean="0">
                <a:latin typeface="Comic Sans MS" pitchFamily="66" charset="0"/>
              </a:rPr>
              <a:t>like</a:t>
            </a:r>
            <a:r>
              <a:rPr lang="fr-FR" sz="1600" dirty="0" smtClean="0">
                <a:latin typeface="Comic Sans MS" pitchFamily="66" charset="0"/>
              </a:rPr>
              <a:t> </a:t>
            </a:r>
            <a:r>
              <a:rPr lang="fr-FR" sz="1600" dirty="0" err="1" smtClean="0">
                <a:latin typeface="Comic Sans MS" pitchFamily="66" charset="0"/>
              </a:rPr>
              <a:t>that</a:t>
            </a:r>
            <a:r>
              <a:rPr lang="fr-FR" sz="1600" dirty="0" smtClean="0">
                <a:latin typeface="Comic Sans MS" pitchFamily="66" charset="0"/>
              </a:rPr>
              <a:t> in Geant4)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400" dirty="0" smtClean="0">
                <a:latin typeface="Comic Sans MS" pitchFamily="66" charset="0"/>
              </a:rPr>
              <a:t>H. Olsen, L. </a:t>
            </a:r>
            <a:r>
              <a:rPr lang="fr-FR" sz="1400" dirty="0" err="1" smtClean="0">
                <a:latin typeface="Comic Sans MS" pitchFamily="66" charset="0"/>
              </a:rPr>
              <a:t>Maximon</a:t>
            </a:r>
            <a:r>
              <a:rPr lang="fr-FR" sz="1400" dirty="0" smtClean="0">
                <a:latin typeface="Comic Sans MS" pitchFamily="66" charset="0"/>
              </a:rPr>
              <a:t>, PR 114 (</a:t>
            </a:r>
            <a:r>
              <a:rPr lang="fr-FR" sz="1400" b="1" dirty="0" smtClean="0">
                <a:latin typeface="Comic Sans MS" pitchFamily="66" charset="0"/>
              </a:rPr>
              <a:t>1959</a:t>
            </a:r>
            <a:r>
              <a:rPr lang="fr-FR" sz="1400" dirty="0" smtClean="0">
                <a:latin typeface="Comic Sans MS" pitchFamily="66" charset="0"/>
              </a:rPr>
              <a:t>) 887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400" dirty="0" err="1" smtClean="0">
                <a:latin typeface="Comic Sans MS" pitchFamily="66" charset="0"/>
              </a:rPr>
              <a:t>Results</a:t>
            </a:r>
            <a:r>
              <a:rPr lang="fr-FR" sz="1400" dirty="0" smtClean="0">
                <a:latin typeface="Comic Sans MS" pitchFamily="66" charset="0"/>
              </a:rPr>
              <a:t> for </a:t>
            </a:r>
            <a:r>
              <a:rPr lang="fr-FR" sz="1400" dirty="0" err="1" smtClean="0">
                <a:latin typeface="Comic Sans MS" pitchFamily="66" charset="0"/>
              </a:rPr>
              <a:t>low</a:t>
            </a:r>
            <a:r>
              <a:rPr lang="fr-FR" sz="1400" dirty="0" smtClean="0">
                <a:latin typeface="Comic Sans MS" pitchFamily="66" charset="0"/>
              </a:rPr>
              <a:t> </a:t>
            </a:r>
            <a:r>
              <a:rPr lang="fr-FR" sz="1400" dirty="0" err="1" smtClean="0">
                <a:latin typeface="Comic Sans MS" pitchFamily="66" charset="0"/>
              </a:rPr>
              <a:t>energies</a:t>
            </a:r>
            <a:r>
              <a:rPr lang="fr-FR" sz="1400" dirty="0" smtClean="0">
                <a:latin typeface="Comic Sans MS" pitchFamily="66" charset="0"/>
              </a:rPr>
              <a:t> (&lt;10MeV) </a:t>
            </a:r>
            <a:r>
              <a:rPr lang="fr-FR" sz="1400" dirty="0" err="1" smtClean="0">
                <a:latin typeface="Comic Sans MS" pitchFamily="66" charset="0"/>
              </a:rPr>
              <a:t>produce</a:t>
            </a:r>
            <a:r>
              <a:rPr lang="fr-FR" sz="1400" dirty="0" smtClean="0">
                <a:latin typeface="Comic Sans MS" pitchFamily="66" charset="0"/>
              </a:rPr>
              <a:t> </a:t>
            </a:r>
            <a:r>
              <a:rPr lang="fr-FR" sz="1400" dirty="0" err="1" smtClean="0">
                <a:latin typeface="Comic Sans MS" pitchFamily="66" charset="0"/>
              </a:rPr>
              <a:t>unphysical</a:t>
            </a:r>
            <a:r>
              <a:rPr lang="fr-FR" sz="1400" dirty="0" smtClean="0">
                <a:latin typeface="Comic Sans MS" pitchFamily="66" charset="0"/>
              </a:rPr>
              <a:t> </a:t>
            </a:r>
            <a:r>
              <a:rPr lang="fr-FR" sz="1400" dirty="0" err="1" smtClean="0">
                <a:latin typeface="Comic Sans MS" pitchFamily="66" charset="0"/>
              </a:rPr>
              <a:t>results</a:t>
            </a:r>
            <a:r>
              <a:rPr lang="fr-FR" sz="1400" dirty="0" smtClean="0">
                <a:latin typeface="Comic Sans MS" pitchFamily="66" charset="0"/>
              </a:rPr>
              <a:t>, </a:t>
            </a:r>
            <a:r>
              <a:rPr lang="fr-FR" sz="1400" dirty="0" err="1" smtClean="0">
                <a:latin typeface="Comic Sans MS" pitchFamily="66" charset="0"/>
              </a:rPr>
              <a:t>particularly</a:t>
            </a:r>
            <a:r>
              <a:rPr lang="fr-FR" sz="1400" dirty="0" smtClean="0">
                <a:latin typeface="Comic Sans MS" pitchFamily="66" charset="0"/>
              </a:rPr>
              <a:t> in pair </a:t>
            </a:r>
            <a:r>
              <a:rPr lang="fr-FR" sz="1400" dirty="0" err="1" smtClean="0">
                <a:latin typeface="Comic Sans MS" pitchFamily="66" charset="0"/>
              </a:rPr>
              <a:t>creation</a:t>
            </a:r>
            <a:endParaRPr lang="fr-FR" sz="1400" dirty="0" smtClean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132" y="0"/>
            <a:ext cx="855394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Polarization Transfer in Bremsstrahlung and Pair Creation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85189" y="6267027"/>
            <a:ext cx="2133600" cy="476250"/>
          </a:xfrm>
        </p:spPr>
        <p:txBody>
          <a:bodyPr/>
          <a:lstStyle/>
          <a:p>
            <a:fld id="{186CB1A7-3D75-42F8-BB32-DC30ABB7998C}" type="slidenum">
              <a:rPr lang="en-US" sz="2400" smtClean="0">
                <a:solidFill>
                  <a:srgbClr val="000000"/>
                </a:solidFill>
              </a:rPr>
              <a:pPr/>
              <a:t>29</a:t>
            </a:fld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0" y="2048999"/>
            <a:ext cx="4504846" cy="4756321"/>
            <a:chOff x="4572000" y="2048999"/>
            <a:chExt cx="4504846" cy="4756321"/>
          </a:xfrm>
        </p:grpSpPr>
        <p:pic>
          <p:nvPicPr>
            <p:cNvPr id="565285" name="Picture 37" descr="fig20-righ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102077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5259" name="Text Box 11"/>
            <p:cNvSpPr txBox="1">
              <a:spLocks noChangeArrowheads="1"/>
            </p:cNvSpPr>
            <p:nvPr/>
          </p:nvSpPr>
          <p:spPr bwMode="auto">
            <a:xfrm>
              <a:off x="5868144" y="2048999"/>
              <a:ext cx="198964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3333FF"/>
                  </a:solidFill>
                  <a:latin typeface="Comic Sans MS" panose="030F0702030302020204" pitchFamily="66" charset="0"/>
                </a:rPr>
                <a:t>PAIR  CREATION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7575" y="6405210"/>
              <a:ext cx="19644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T</a:t>
              </a:r>
              <a:r>
                <a:rPr lang="en-US" sz="2000" baseline="-25000" dirty="0" err="1" smtClean="0"/>
                <a:t>e</a:t>
              </a:r>
              <a:r>
                <a:rPr lang="en-US" sz="2000" baseline="-25000" dirty="0" smtClean="0"/>
                <a:t>+</a:t>
              </a:r>
              <a:r>
                <a:rPr lang="en-US" sz="2000" dirty="0" smtClean="0"/>
                <a:t> / (</a:t>
              </a:r>
              <a:r>
                <a:rPr lang="en-US" sz="2000" dirty="0" err="1" smtClean="0"/>
                <a:t>E</a:t>
              </a:r>
              <a:r>
                <a:rPr lang="en-US" sz="2000" baseline="-25000" dirty="0" err="1" smtClean="0">
                  <a:latin typeface="Symbol" pitchFamily="18" charset="2"/>
                </a:rPr>
                <a:t>g</a:t>
              </a:r>
              <a:r>
                <a:rPr lang="en-US" sz="2000" dirty="0" smtClean="0"/>
                <a:t> – 2m</a:t>
              </a:r>
              <a:r>
                <a:rPr lang="en-US" sz="2000" baseline="-25000" dirty="0" smtClean="0"/>
                <a:t>e+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866313" y="4089718"/>
              <a:ext cx="19463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z</a:t>
              </a:r>
              <a:r>
                <a:rPr lang="en-US" sz="2000" baseline="-25000" dirty="0" smtClean="0"/>
                <a:t> </a:t>
              </a:r>
              <a:r>
                <a:rPr lang="en-US" sz="2000" dirty="0" smtClean="0"/>
                <a:t>(e</a:t>
              </a:r>
              <a:r>
                <a:rPr lang="en-US" sz="2000" baseline="30000" dirty="0" smtClean="0"/>
                <a:t>+</a:t>
              </a:r>
              <a:r>
                <a:rPr lang="en-US" sz="2000" dirty="0" smtClean="0"/>
                <a:t>) / </a:t>
              </a:r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circ</a:t>
              </a:r>
              <a:r>
                <a:rPr lang="en-US" sz="2000" dirty="0" smtClean="0"/>
                <a:t> (</a:t>
              </a:r>
              <a:r>
                <a:rPr lang="en-US" sz="2000" dirty="0" smtClean="0">
                  <a:latin typeface="Symbol" pitchFamily="18" charset="2"/>
                </a:rPr>
                <a:t>g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154" y="2048999"/>
            <a:ext cx="4504846" cy="4756256"/>
            <a:chOff x="67154" y="2048999"/>
            <a:chExt cx="4504846" cy="4756256"/>
          </a:xfrm>
        </p:grpSpPr>
        <p:pic>
          <p:nvPicPr>
            <p:cNvPr id="565284" name="Picture 36" descr="fig20-le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2100710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5258" name="Text Box 10"/>
            <p:cNvSpPr txBox="1">
              <a:spLocks noChangeArrowheads="1"/>
            </p:cNvSpPr>
            <p:nvPr/>
          </p:nvSpPr>
          <p:spPr bwMode="auto">
            <a:xfrm>
              <a:off x="1475656" y="2048999"/>
              <a:ext cx="219322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3333FF"/>
                  </a:solidFill>
                  <a:latin typeface="Comic Sans MS" panose="030F0702030302020204" pitchFamily="66" charset="0"/>
                </a:rPr>
                <a:t>BREMSSTRAHLUNG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21888" y="6405145"/>
              <a:ext cx="8874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E</a:t>
              </a:r>
              <a:r>
                <a:rPr lang="en-US" sz="2000" baseline="-25000" dirty="0" err="1" smtClean="0">
                  <a:latin typeface="Symbol" pitchFamily="18" charset="2"/>
                </a:rPr>
                <a:t>g</a:t>
              </a:r>
              <a:r>
                <a:rPr lang="en-US" sz="2000" baseline="-25000" dirty="0" smtClean="0">
                  <a:latin typeface="Symbol" pitchFamily="18" charset="2"/>
                </a:rPr>
                <a:t> </a:t>
              </a:r>
              <a:r>
                <a:rPr lang="en-US" sz="2000" dirty="0" smtClean="0"/>
                <a:t>/ </a:t>
              </a:r>
              <a:r>
                <a:rPr lang="en-US" sz="2000" dirty="0" err="1" smtClean="0"/>
                <a:t>T</a:t>
              </a:r>
              <a:r>
                <a:rPr lang="en-US" sz="2000" baseline="-25000" dirty="0" err="1" smtClean="0"/>
                <a:t>e</a:t>
              </a:r>
              <a:r>
                <a:rPr lang="en-US" sz="2000" baseline="-25000" dirty="0" smtClean="0"/>
                <a:t>-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565895" y="4086253"/>
              <a:ext cx="17844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circ</a:t>
              </a:r>
              <a:r>
                <a:rPr lang="en-US" sz="2000" dirty="0" smtClean="0"/>
                <a:t>(</a:t>
              </a:r>
              <a:r>
                <a:rPr lang="en-US" sz="2000" dirty="0" smtClean="0">
                  <a:latin typeface="Symbol" pitchFamily="18" charset="2"/>
                </a:rPr>
                <a:t>g</a:t>
              </a:r>
              <a:r>
                <a:rPr lang="en-US" sz="2000" dirty="0" smtClean="0"/>
                <a:t>) / </a:t>
              </a:r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z</a:t>
              </a:r>
              <a:r>
                <a:rPr lang="en-US" sz="2000" baseline="-25000" dirty="0" smtClean="0"/>
                <a:t> </a:t>
              </a:r>
              <a:r>
                <a:rPr lang="en-US" sz="2000" dirty="0" smtClean="0"/>
                <a:t>(e</a:t>
              </a:r>
              <a:r>
                <a:rPr lang="en-US" sz="2000" baseline="30000" dirty="0" smtClean="0"/>
                <a:t>-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95693" y="664525"/>
            <a:ext cx="8941981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fr-FR" sz="1600" u="sng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fr-FR" sz="1600" u="sng" dirty="0" smtClean="0">
                <a:solidFill>
                  <a:srgbClr val="FF0000"/>
                </a:solidFill>
                <a:latin typeface="Comic Sans MS" pitchFamily="66" charset="0"/>
              </a:rPr>
              <a:t>New PEPPo </a:t>
            </a:r>
            <a:r>
              <a:rPr lang="fr-FR" sz="1600" u="sng" dirty="0" err="1" smtClean="0">
                <a:solidFill>
                  <a:srgbClr val="FF0000"/>
                </a:solidFill>
                <a:latin typeface="Comic Sans MS" pitchFamily="66" charset="0"/>
              </a:rPr>
              <a:t>Motivated</a:t>
            </a:r>
            <a:r>
              <a:rPr lang="fr-FR" sz="1600" u="sng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1600" u="sng" dirty="0" err="1" smtClean="0">
                <a:solidFill>
                  <a:srgbClr val="FF0000"/>
                </a:solidFill>
                <a:latin typeface="Comic Sans MS" pitchFamily="66" charset="0"/>
              </a:rPr>
              <a:t>Calculations</a:t>
            </a:r>
            <a:endParaRPr lang="fr-FR" sz="1600" u="sng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E.A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fr-FR" sz="1400" dirty="0" err="1">
                <a:solidFill>
                  <a:srgbClr val="FF0000"/>
                </a:solidFill>
                <a:latin typeface="Comic Sans MS" pitchFamily="66" charset="0"/>
              </a:rPr>
              <a:t>Kuraev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, Y.M. </a:t>
            </a:r>
            <a:r>
              <a:rPr lang="fr-FR" sz="1400" dirty="0" err="1">
                <a:solidFill>
                  <a:srgbClr val="FF0000"/>
                </a:solidFill>
                <a:latin typeface="Comic Sans MS" pitchFamily="66" charset="0"/>
              </a:rPr>
              <a:t>Bystritskiy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, M. </a:t>
            </a:r>
            <a:r>
              <a:rPr lang="fr-FR" sz="1400" dirty="0" err="1">
                <a:solidFill>
                  <a:srgbClr val="FF0000"/>
                </a:solidFill>
                <a:latin typeface="Comic Sans MS" pitchFamily="66" charset="0"/>
              </a:rPr>
              <a:t>Shatnev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, E. </a:t>
            </a:r>
            <a:r>
              <a:rPr lang="fr-FR" sz="1400" dirty="0" err="1">
                <a:solidFill>
                  <a:srgbClr val="FF0000"/>
                </a:solidFill>
                <a:latin typeface="Comic Sans MS" pitchFamily="66" charset="0"/>
              </a:rPr>
              <a:t>Tomasi-Gustafsson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, PRC 81 (2010) 055208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400" dirty="0" err="1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fr-FR" sz="1400" dirty="0" err="1" smtClean="0">
                <a:solidFill>
                  <a:srgbClr val="FF0000"/>
                </a:solidFill>
                <a:latin typeface="Comic Sans MS" pitchFamily="66" charset="0"/>
              </a:rPr>
              <a:t>ddress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Comic Sans MS" pitchFamily="66" charset="0"/>
              </a:rPr>
              <a:t>atomic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 screening 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fr-FR" sz="1400" dirty="0" err="1">
                <a:solidFill>
                  <a:srgbClr val="FF0000"/>
                </a:solidFill>
                <a:latin typeface="Comic Sans MS" pitchFamily="66" charset="0"/>
              </a:rPr>
              <a:t>electron</a:t>
            </a:r>
            <a:r>
              <a:rPr lang="fr-FR" sz="1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mass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endParaRPr lang="fr-FR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025" name="Text Box 33"/>
          <p:cNvSpPr txBox="1">
            <a:spLocks noChangeArrowheads="1"/>
          </p:cNvSpPr>
          <p:nvPr/>
        </p:nvSpPr>
        <p:spPr bwMode="auto">
          <a:xfrm>
            <a:off x="2425513" y="1541080"/>
            <a:ext cx="441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1450" indent="-171450"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srgbClr val="5F5F5F"/>
                </a:solidFill>
                <a:latin typeface="Microsoft Sans Serif" charset="0"/>
              </a:rPr>
              <a:t>E.G. </a:t>
            </a:r>
            <a:r>
              <a:rPr lang="en-US" sz="1400" dirty="0" err="1">
                <a:solidFill>
                  <a:srgbClr val="5F5F5F"/>
                </a:solidFill>
                <a:latin typeface="Microsoft Sans Serif" charset="0"/>
              </a:rPr>
              <a:t>Bessonov</a:t>
            </a:r>
            <a:r>
              <a:rPr lang="en-US" sz="1400" dirty="0">
                <a:solidFill>
                  <a:srgbClr val="5F5F5F"/>
                </a:solidFill>
                <a:latin typeface="Microsoft Sans Serif" charset="0"/>
              </a:rPr>
              <a:t>, A.A. </a:t>
            </a:r>
            <a:r>
              <a:rPr lang="en-US" sz="1400" dirty="0" err="1">
                <a:solidFill>
                  <a:srgbClr val="5F5F5F"/>
                </a:solidFill>
                <a:latin typeface="Microsoft Sans Serif" charset="0"/>
              </a:rPr>
              <a:t>Mikhailichenko</a:t>
            </a:r>
            <a:r>
              <a:rPr lang="en-US" sz="1400" dirty="0">
                <a:solidFill>
                  <a:srgbClr val="5F5F5F"/>
                </a:solidFill>
                <a:latin typeface="Microsoft Sans Serif" charset="0"/>
              </a:rPr>
              <a:t>, EPAC (</a:t>
            </a:r>
            <a:r>
              <a:rPr lang="en-US" sz="1400" b="1" dirty="0">
                <a:solidFill>
                  <a:srgbClr val="5F5F5F"/>
                </a:solidFill>
                <a:latin typeface="Microsoft Sans Serif" charset="0"/>
              </a:rPr>
              <a:t>1996</a:t>
            </a:r>
            <a:r>
              <a:rPr lang="en-US" sz="1400" dirty="0" smtClean="0">
                <a:solidFill>
                  <a:srgbClr val="5F5F5F"/>
                </a:solidFill>
                <a:latin typeface="Microsoft Sans Serif" charset="0"/>
              </a:rPr>
              <a:t>) 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5F5F5F"/>
                </a:solidFill>
                <a:latin typeface="Microsoft Sans Serif" charset="0"/>
              </a:rPr>
              <a:t>A.P</a:t>
            </a:r>
            <a:r>
              <a:rPr lang="en-US" sz="1400" dirty="0">
                <a:solidFill>
                  <a:srgbClr val="5F5F5F"/>
                </a:solidFill>
                <a:latin typeface="Microsoft Sans Serif" charset="0"/>
              </a:rPr>
              <a:t>. </a:t>
            </a:r>
            <a:r>
              <a:rPr lang="en-US" sz="1400" dirty="0" err="1">
                <a:solidFill>
                  <a:srgbClr val="5F5F5F"/>
                </a:solidFill>
                <a:latin typeface="Microsoft Sans Serif" charset="0"/>
              </a:rPr>
              <a:t>Potylitsin</a:t>
            </a:r>
            <a:r>
              <a:rPr lang="en-US" sz="1400" dirty="0">
                <a:solidFill>
                  <a:srgbClr val="5F5F5F"/>
                </a:solidFill>
                <a:latin typeface="Microsoft Sans Serif" charset="0"/>
              </a:rPr>
              <a:t>, NIM A398 (</a:t>
            </a:r>
            <a:r>
              <a:rPr lang="en-US" sz="1400" b="1" dirty="0">
                <a:solidFill>
                  <a:srgbClr val="5F5F5F"/>
                </a:solidFill>
                <a:latin typeface="Microsoft Sans Serif" charset="0"/>
              </a:rPr>
              <a:t>1997</a:t>
            </a:r>
            <a:r>
              <a:rPr lang="en-US" sz="1400" dirty="0">
                <a:solidFill>
                  <a:srgbClr val="5F5F5F"/>
                </a:solidFill>
                <a:latin typeface="Microsoft Sans Serif" charset="0"/>
              </a:rPr>
              <a:t>) 395</a:t>
            </a:r>
          </a:p>
        </p:txBody>
      </p:sp>
      <p:sp>
        <p:nvSpPr>
          <p:cNvPr id="725026" name="Text Box 34"/>
          <p:cNvSpPr txBox="1">
            <a:spLocks noChangeArrowheads="1"/>
          </p:cNvSpPr>
          <p:nvPr/>
        </p:nvSpPr>
        <p:spPr bwMode="auto">
          <a:xfrm>
            <a:off x="187604" y="5544496"/>
            <a:ext cx="87137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dirty="0" err="1">
                <a:latin typeface="Comic Sans MS"/>
                <a:cs typeface="Comic Sans MS"/>
              </a:rPr>
              <a:t>Sustainable</a:t>
            </a:r>
            <a:r>
              <a:rPr lang="fr-FR" sz="2000" dirty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polarized</a:t>
            </a:r>
            <a:r>
              <a:rPr lang="fr-FR" sz="2000" dirty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electron</a:t>
            </a:r>
            <a:r>
              <a:rPr lang="fr-FR" sz="2000" dirty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intensities</a:t>
            </a:r>
            <a:r>
              <a:rPr lang="fr-FR" sz="2000" dirty="0">
                <a:latin typeface="Comic Sans MS"/>
                <a:cs typeface="Comic Sans MS"/>
              </a:rPr>
              <a:t> up to </a:t>
            </a:r>
            <a:r>
              <a:rPr lang="fr-FR" sz="2000" b="1" u="sng" dirty="0">
                <a:solidFill>
                  <a:srgbClr val="008000"/>
                </a:solidFill>
                <a:latin typeface="Comic Sans MS"/>
                <a:cs typeface="Comic Sans MS"/>
              </a:rPr>
              <a:t>4 mA</a:t>
            </a:r>
            <a:r>
              <a:rPr lang="fr-FR" sz="2000" dirty="0">
                <a:latin typeface="Comic Sans MS"/>
                <a:cs typeface="Comic Sans MS"/>
              </a:rPr>
              <a:t> have been </a:t>
            </a:r>
            <a:r>
              <a:rPr lang="fr-FR" sz="2000" dirty="0" err="1">
                <a:latin typeface="Comic Sans MS"/>
                <a:cs typeface="Comic Sans MS"/>
              </a:rPr>
              <a:t>demonstrated</a:t>
            </a:r>
            <a:r>
              <a:rPr lang="fr-FR" sz="2000" dirty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from</a:t>
            </a:r>
            <a:r>
              <a:rPr lang="fr-FR" sz="2000" dirty="0">
                <a:latin typeface="Comic Sans MS"/>
                <a:cs typeface="Comic Sans MS"/>
              </a:rPr>
              <a:t> a </a:t>
            </a:r>
            <a:r>
              <a:rPr lang="fr-FR" sz="2000" dirty="0" err="1">
                <a:latin typeface="Comic Sans MS"/>
                <a:cs typeface="Comic Sans MS"/>
              </a:rPr>
              <a:t>superlattice</a:t>
            </a:r>
            <a:r>
              <a:rPr lang="fr-FR" sz="2000" dirty="0">
                <a:latin typeface="Comic Sans MS"/>
                <a:cs typeface="Comic Sans MS"/>
              </a:rPr>
              <a:t> photocathode.</a:t>
            </a:r>
          </a:p>
          <a:p>
            <a:pPr algn="ctr">
              <a:defRPr/>
            </a:pPr>
            <a:r>
              <a:rPr lang="fr-FR" sz="1400" dirty="0">
                <a:solidFill>
                  <a:srgbClr val="5F5F5F"/>
                </a:solidFill>
                <a:latin typeface="Microsoft Sans Serif" charset="0"/>
              </a:rPr>
              <a:t>R. </a:t>
            </a:r>
            <a:r>
              <a:rPr lang="fr-FR" sz="1400" dirty="0" err="1">
                <a:solidFill>
                  <a:srgbClr val="5F5F5F"/>
                </a:solidFill>
                <a:latin typeface="Microsoft Sans Serif" charset="0"/>
              </a:rPr>
              <a:t>Suleiman</a:t>
            </a:r>
            <a:r>
              <a:rPr lang="fr-FR" sz="1400" dirty="0">
                <a:solidFill>
                  <a:srgbClr val="5F5F5F"/>
                </a:solidFill>
                <a:latin typeface="Microsoft Sans Serif" charset="0"/>
              </a:rPr>
              <a:t> et al., PAC’11, New York (NJ, USA), March 28 – April 1, 2011</a:t>
            </a:r>
            <a:r>
              <a:rPr lang="fr-FR" sz="1400" dirty="0">
                <a:solidFill>
                  <a:srgbClr val="969696"/>
                </a:solidFill>
                <a:latin typeface="Microsoft Sans Serif" charset="0"/>
              </a:rPr>
              <a:t> </a:t>
            </a:r>
          </a:p>
        </p:txBody>
      </p:sp>
      <p:graphicFrame>
        <p:nvGraphicFramePr>
          <p:cNvPr id="34825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362817"/>
              </p:ext>
            </p:extLst>
          </p:nvPr>
        </p:nvGraphicFramePr>
        <p:xfrm>
          <a:off x="4485158" y="343591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9" name="…quation" r:id="rId4" imgW="113956" imgH="215801" progId="Equation.3">
                  <p:embed/>
                </p:oleObj>
              </mc:Choice>
              <mc:Fallback>
                <p:oleObj name="…quation" r:id="rId4" imgW="113956" imgH="215801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5158" y="343591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1943" y="57241"/>
            <a:ext cx="826540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Alternate Approach Starting with a Highly Polarized Electron Beam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 descr="Screen shot 2012-03-31 at 6.08.0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974" y="753977"/>
            <a:ext cx="4501479" cy="7559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9622" y="2301515"/>
            <a:ext cx="7401694" cy="2916195"/>
            <a:chOff x="642552" y="2372498"/>
            <a:chExt cx="7401694" cy="2916195"/>
          </a:xfrm>
        </p:grpSpPr>
        <p:sp>
          <p:nvSpPr>
            <p:cNvPr id="10" name="Notched Right Arrow 9"/>
            <p:cNvSpPr/>
            <p:nvPr/>
          </p:nvSpPr>
          <p:spPr>
            <a:xfrm>
              <a:off x="1000895" y="2990337"/>
              <a:ext cx="7043351" cy="2298356"/>
            </a:xfrm>
            <a:prstGeom prst="notchedRightArrow">
              <a:avLst>
                <a:gd name="adj1" fmla="val 55079"/>
                <a:gd name="adj2" fmla="val 27265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2876" y="3818237"/>
              <a:ext cx="5695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 35%    35%    75%    75%      85%     89%</a:t>
              </a:r>
            </a:p>
            <a:p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30</a:t>
              </a:r>
              <a:r>
                <a:rPr lang="en-US" sz="2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A  100</a:t>
              </a:r>
              <a:r>
                <a:rPr lang="en-US" sz="2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A  50</a:t>
              </a:r>
              <a:r>
                <a:rPr lang="en-US" sz="2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A  100</a:t>
              </a:r>
              <a:r>
                <a:rPr lang="en-US" sz="2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A  150</a:t>
              </a:r>
              <a:r>
                <a:rPr lang="en-US" sz="2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A  200</a:t>
              </a:r>
              <a:r>
                <a:rPr lang="en-US" sz="2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Chicago" pitchFamily="34" charset="0"/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8781" y="4847968"/>
              <a:ext cx="492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hicago" pitchFamily="34" charset="0"/>
                </a:rPr>
                <a:t>1995    1998     1999     2000      2004      2012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2552" y="3830596"/>
              <a:ext cx="5693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hicago" pitchFamily="34" charset="0"/>
                </a:rPr>
                <a:t>P</a:t>
              </a:r>
              <a:r>
                <a:rPr lang="en-US" sz="2000" b="1" baseline="-25000" dirty="0" err="1" smtClean="0">
                  <a:latin typeface="Chicago" pitchFamily="34" charset="0"/>
                </a:rPr>
                <a:t>e</a:t>
              </a:r>
              <a:r>
                <a:rPr lang="en-US" sz="2000" b="1" baseline="-25000" dirty="0" smtClean="0">
                  <a:latin typeface="Chicago" pitchFamily="34" charset="0"/>
                </a:rPr>
                <a:t>-</a:t>
              </a:r>
            </a:p>
            <a:p>
              <a:pPr algn="ctr"/>
              <a:r>
                <a:rPr lang="en-US" sz="2000" b="1" dirty="0" err="1" smtClean="0">
                  <a:latin typeface="Chicago" pitchFamily="34" charset="0"/>
                </a:rPr>
                <a:t>I</a:t>
              </a:r>
              <a:r>
                <a:rPr lang="en-US" sz="2000" b="1" baseline="-25000" dirty="0" err="1" smtClean="0">
                  <a:latin typeface="Chicago" pitchFamily="34" charset="0"/>
                </a:rPr>
                <a:t>e</a:t>
              </a:r>
              <a:r>
                <a:rPr lang="en-US" sz="2000" b="1" baseline="-25000" dirty="0" smtClean="0">
                  <a:latin typeface="Chicago" pitchFamily="34" charset="0"/>
                </a:rPr>
                <a:t>-</a:t>
              </a:r>
              <a:endParaRPr lang="en-US" sz="2000" b="1" baseline="-25000" dirty="0">
                <a:latin typeface="Chicago" pitchFamily="34" charset="0"/>
              </a:endParaRPr>
            </a:p>
          </p:txBody>
        </p:sp>
        <p:sp>
          <p:nvSpPr>
            <p:cNvPr id="14" name="Right Brace 13"/>
            <p:cNvSpPr/>
            <p:nvPr/>
          </p:nvSpPr>
          <p:spPr>
            <a:xfrm rot="16200000">
              <a:off x="2452818" y="2465173"/>
              <a:ext cx="210064" cy="16310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16200000">
              <a:off x="4310452" y="2469291"/>
              <a:ext cx="210064" cy="16310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Brace 16"/>
            <p:cNvSpPr/>
            <p:nvPr/>
          </p:nvSpPr>
          <p:spPr>
            <a:xfrm rot="16200000">
              <a:off x="6205189" y="2461050"/>
              <a:ext cx="210064" cy="16310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1821" y="2850294"/>
              <a:ext cx="5109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Bulk GaAs             Strained GaAs            Superlattice GaAs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52236" y="2372498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CEBAF OPERATIONS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 rot="16200000">
              <a:off x="4320747" y="45312"/>
              <a:ext cx="201827" cy="541637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0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922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sz="1800" i="1">
                <a:solidFill>
                  <a:srgbClr val="0000FF"/>
                </a:solidFill>
              </a:rPr>
              <a:t>Positron Source Concept at CEBAF</a:t>
            </a:r>
          </a:p>
        </p:txBody>
      </p:sp>
      <p:pic>
        <p:nvPicPr>
          <p:cNvPr id="45060" name="Picture 18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41438"/>
            <a:ext cx="6472238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19"/>
          <p:cNvSpPr txBox="1">
            <a:spLocks noChangeArrowheads="1"/>
          </p:cNvSpPr>
          <p:nvPr/>
        </p:nvSpPr>
        <p:spPr bwMode="auto">
          <a:xfrm>
            <a:off x="2555875" y="1341438"/>
            <a:ext cx="36496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sz="1100">
                <a:solidFill>
                  <a:srgbClr val="5F5F5F"/>
                </a:solidFill>
                <a:latin typeface="Microsoft Sans Serif" pitchFamily="34" charset="0"/>
              </a:rPr>
              <a:t>S. Golge, PhD Thesis, 2010 (ODU/JLab) </a:t>
            </a:r>
          </a:p>
        </p:txBody>
      </p:sp>
      <p:sp>
        <p:nvSpPr>
          <p:cNvPr id="45062" name="Text Box 20"/>
          <p:cNvSpPr txBox="1">
            <a:spLocks noChangeArrowheads="1"/>
          </p:cNvSpPr>
          <p:nvPr/>
        </p:nvSpPr>
        <p:spPr bwMode="auto">
          <a:xfrm>
            <a:off x="2700338" y="981075"/>
            <a:ext cx="35274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sz="1100">
                <a:solidFill>
                  <a:srgbClr val="5F5F5F"/>
                </a:solidFill>
                <a:latin typeface="Microsoft Sans Serif" pitchFamily="34" charset="0"/>
              </a:rPr>
              <a:t>A. Freyberger at the Town Hall Meeting, JLab, 2011 </a:t>
            </a:r>
          </a:p>
        </p:txBody>
      </p:sp>
      <p:sp>
        <p:nvSpPr>
          <p:cNvPr id="45063" name="Text Box 21"/>
          <p:cNvSpPr txBox="1">
            <a:spLocks noChangeArrowheads="1"/>
          </p:cNvSpPr>
          <p:nvPr/>
        </p:nvSpPr>
        <p:spPr bwMode="auto">
          <a:xfrm>
            <a:off x="560388" y="1716088"/>
            <a:ext cx="473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1mA</a:t>
            </a:r>
          </a:p>
        </p:txBody>
      </p:sp>
      <p:sp>
        <p:nvSpPr>
          <p:cNvPr id="45064" name="Text Box 22"/>
          <p:cNvSpPr txBox="1">
            <a:spLocks noChangeArrowheads="1"/>
          </p:cNvSpPr>
          <p:nvPr/>
        </p:nvSpPr>
        <p:spPr bwMode="auto">
          <a:xfrm>
            <a:off x="7177088" y="1052513"/>
            <a:ext cx="1763712" cy="1323975"/>
          </a:xfrm>
          <a:prstGeom prst="rect">
            <a:avLst/>
          </a:prstGeom>
          <a:solidFill>
            <a:srgbClr val="CCFF99"/>
          </a:solidFill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I = 300 nA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P</a:t>
            </a:r>
            <a:r>
              <a:rPr lang="en-US" sz="1600" baseline="-25000">
                <a:solidFill>
                  <a:srgbClr val="000000"/>
                </a:solidFill>
              </a:rPr>
              <a:t>e+</a:t>
            </a:r>
            <a:r>
              <a:rPr lang="en-US" sz="1600">
                <a:solidFill>
                  <a:srgbClr val="000000"/>
                </a:solidFill>
              </a:rPr>
              <a:t> = 75%</a:t>
            </a:r>
            <a:endParaRPr lang="en-US" sz="1600" b="1" baseline="-25000"/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600">
                <a:solidFill>
                  <a:srgbClr val="000000"/>
                </a:solidFill>
              </a:rPr>
              <a:t>p/p = 10</a:t>
            </a:r>
            <a:r>
              <a:rPr lang="en-US" sz="1600" baseline="30000">
                <a:solidFill>
                  <a:srgbClr val="000000"/>
                </a:solidFill>
              </a:rPr>
              <a:t>-2</a:t>
            </a:r>
            <a:endParaRPr lang="en-US" sz="16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1600" baseline="-25000">
                <a:solidFill>
                  <a:srgbClr val="000000"/>
                </a:solidFill>
              </a:rPr>
              <a:t>x</a:t>
            </a:r>
            <a:r>
              <a:rPr lang="en-US" sz="1600">
                <a:solidFill>
                  <a:srgbClr val="000000"/>
                </a:solidFill>
              </a:rPr>
              <a:t> = 1.6 mm.mrad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1600" baseline="-25000">
                <a:solidFill>
                  <a:srgbClr val="000000"/>
                </a:solidFill>
              </a:rPr>
              <a:t>y</a:t>
            </a:r>
            <a:r>
              <a:rPr lang="en-US" sz="1600">
                <a:solidFill>
                  <a:srgbClr val="000000"/>
                </a:solidFill>
              </a:rPr>
              <a:t> = 1.7 mm.mrad</a:t>
            </a:r>
            <a:endParaRPr lang="en-US" sz="1600" baseline="30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inj_group\Archive\Conferences\2011-PAC\INJTWF\Poster\tw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496" y="836712"/>
            <a:ext cx="6897135" cy="2952328"/>
          </a:xfrm>
          <a:prstGeom prst="rect">
            <a:avLst/>
          </a:prstGeom>
          <a:noFill/>
        </p:spPr>
      </p:pic>
      <p:pic>
        <p:nvPicPr>
          <p:cNvPr id="823298" name="Picture 2" descr="C:\Documents and Settings\grames\Desktop\POSIPOL\images\comp_pxpyp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136" y="2654721"/>
            <a:ext cx="5728896" cy="388047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5940152" y="2862783"/>
            <a:ext cx="0" cy="309634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452320" y="2862783"/>
            <a:ext cx="0" cy="309634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825397" y="2476915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87305"/>
                </a:solidFill>
                <a:latin typeface="Comic Sans MS"/>
                <a:cs typeface="Comic Sans MS"/>
              </a:rPr>
              <a:t>(0, 0, P)</a:t>
            </a:r>
            <a:endParaRPr lang="en-US" sz="1400" dirty="0">
              <a:solidFill>
                <a:srgbClr val="087305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4475" y="2474177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87305"/>
                </a:solidFill>
                <a:latin typeface="Comic Sans MS"/>
                <a:cs typeface="Comic Sans MS"/>
              </a:rPr>
              <a:t>(P, 0, 0)</a:t>
            </a:r>
            <a:endParaRPr lang="en-US" sz="1400" dirty="0">
              <a:solidFill>
                <a:srgbClr val="087305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280" y="2488460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87305"/>
                </a:solidFill>
                <a:latin typeface="Comic Sans MS"/>
                <a:cs typeface="Comic Sans MS"/>
              </a:rPr>
              <a:t>(0, P, 0)</a:t>
            </a:r>
            <a:endParaRPr lang="en-US" sz="1400" dirty="0">
              <a:solidFill>
                <a:srgbClr val="087305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86141" y="5560110"/>
            <a:ext cx="962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omic Sans MS"/>
                <a:cs typeface="Comic Sans MS"/>
              </a:rPr>
              <a:t>P ~ 85%</a:t>
            </a:r>
            <a:endParaRPr lang="en-US" sz="1600" dirty="0">
              <a:solidFill>
                <a:srgbClr val="7030A0"/>
              </a:solidFill>
              <a:latin typeface="Comic Sans MS"/>
              <a:cs typeface="Comic Sans M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427984" y="3222823"/>
            <a:ext cx="216024" cy="259228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788024" y="3222823"/>
            <a:ext cx="144016" cy="252028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 rot="5131666">
            <a:off x="3535833" y="4269382"/>
            <a:ext cx="19223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Reverse magnet polarity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 rot="16371484">
            <a:off x="3977489" y="4258376"/>
            <a:ext cx="17604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Reverse beam helicity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67" y="1234723"/>
            <a:ext cx="2808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4</a:t>
            </a:r>
            <a:r>
              <a:rPr lang="en-US" sz="1600" b="1" dirty="0" smtClean="0">
                <a:solidFill>
                  <a:srgbClr val="3333FF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 spin rotator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determines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600" baseline="300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polarization orientation</a:t>
            </a:r>
            <a:endParaRPr lang="en-US" sz="16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704" y="2420888"/>
            <a:ext cx="5517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R</a:t>
            </a:r>
            <a:r>
              <a:rPr lang="en-US" sz="2800" baseline="-25000" dirty="0" smtClean="0">
                <a:solidFill>
                  <a:schemeClr val="tx1"/>
                </a:solidFill>
              </a:rPr>
              <a:t>x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63888" y="1700808"/>
            <a:ext cx="5517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R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z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16216" y="836712"/>
            <a:ext cx="5357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R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y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728" y="3675071"/>
            <a:ext cx="3322582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Fast reversal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of electron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beam polarization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at 30 Hz through experiment.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Slow systematic reversal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of electron polarization with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optical wave-plate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(source) and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target polarization</a:t>
            </a:r>
            <a:r>
              <a:rPr lang="en-US" sz="1600" b="1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(Compton).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Orient polarization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en-US" sz="16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x,y,z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direction using 4</a:t>
            </a:r>
            <a:r>
              <a:rPr lang="en-US" sz="16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cs typeface="Comic Sans MS"/>
              </a:rPr>
              <a:t> spin rotator.</a:t>
            </a:r>
            <a:endParaRPr lang="en-US" sz="16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9973" y="0"/>
            <a:ext cx="76873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Systematic Study of Compton Asymmetry (</a:t>
            </a:r>
            <a:r>
              <a:rPr lang="en-US" sz="2400" i="1" dirty="0" smtClean="0">
                <a:latin typeface="Comic Sans MS" panose="030F0702030302020204" pitchFamily="66" charset="0"/>
              </a:rPr>
              <a:t>raw</a:t>
            </a:r>
            <a:r>
              <a:rPr lang="en-US" sz="2400" dirty="0" smtClean="0">
                <a:latin typeface="Comic Sans MS" panose="030F0702030302020204" pitchFamily="66" charset="0"/>
              </a:rPr>
              <a:t>)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47664" y="980728"/>
            <a:ext cx="5976664" cy="5184576"/>
            <a:chOff x="539552" y="1772816"/>
            <a:chExt cx="3744416" cy="3665775"/>
          </a:xfrm>
        </p:grpSpPr>
        <p:pic>
          <p:nvPicPr>
            <p:cNvPr id="4" name="Picture 3" descr="Screen shot 2013-07-08 at 6.53.2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1772816"/>
              <a:ext cx="3744416" cy="36657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27784" y="292494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electron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9712" y="220486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positron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2244" y="0"/>
            <a:ext cx="747512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Comparison of Geant4 e-/e+ energy dependent A.P.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44279" y="-3001"/>
            <a:ext cx="7623543" cy="4305035"/>
            <a:chOff x="744279" y="-3001"/>
            <a:chExt cx="7623543" cy="4305035"/>
          </a:xfrm>
        </p:grpSpPr>
        <p:pic>
          <p:nvPicPr>
            <p:cNvPr id="56321" name="Picture 2" descr="C:\Documents and Settings\grames\Desktop\images\install_111222\phot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75" b="16853"/>
            <a:stretch/>
          </p:blipFill>
          <p:spPr bwMode="auto">
            <a:xfrm>
              <a:off x="755576" y="764704"/>
              <a:ext cx="7583488" cy="353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44279" y="-3001"/>
              <a:ext cx="7623543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sz="2400" dirty="0" smtClean="0">
                <a:latin typeface="Comic Sans MS" panose="030F0702030302020204" pitchFamily="66" charset="0"/>
              </a:endParaRPr>
            </a:p>
            <a:p>
              <a:pPr algn="ctr"/>
              <a:r>
                <a:rPr lang="en-US" sz="2400" dirty="0" smtClean="0">
                  <a:latin typeface="Comic Sans MS" panose="030F0702030302020204" pitchFamily="66" charset="0"/>
                </a:rPr>
                <a:t>Final Installation June 2012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649251" y="4575337"/>
            <a:ext cx="1222079" cy="211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373216"/>
            <a:ext cx="5472881" cy="1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2776090" y="4520667"/>
            <a:ext cx="5603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400" dirty="0" smtClean="0">
                <a:latin typeface="Comic Sans MS"/>
                <a:cs typeface="Comic Sans MS"/>
              </a:rPr>
              <a:t>The PEPPo production targets are mounted in a ladder with </a:t>
            </a: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 different thicknesses of tungsten </a:t>
            </a:r>
            <a:r>
              <a:rPr lang="en-US" sz="1400" dirty="0" smtClean="0">
                <a:latin typeface="Comic Sans MS"/>
                <a:cs typeface="Comic Sans MS"/>
              </a:rPr>
              <a:t>and a </a:t>
            </a:r>
            <a:r>
              <a:rPr lang="en-US" sz="14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viewer</a:t>
            </a:r>
            <a:r>
              <a:rPr lang="en-US" sz="1400" dirty="0" smtClean="0">
                <a:latin typeface="Comic Sans MS"/>
                <a:cs typeface="Comic Sans MS"/>
              </a:rPr>
              <a:t>. It is </a:t>
            </a:r>
            <a:r>
              <a:rPr lang="en-US" sz="1400" dirty="0" smtClean="0">
                <a:solidFill>
                  <a:srgbClr val="3333FF"/>
                </a:solidFill>
                <a:latin typeface="Comic Sans MS"/>
                <a:cs typeface="Comic Sans MS"/>
              </a:rPr>
              <a:t>water cooled </a:t>
            </a:r>
            <a:r>
              <a:rPr lang="en-US" sz="1400" dirty="0" smtClean="0">
                <a:latin typeface="Comic Sans MS"/>
                <a:cs typeface="Comic Sans MS"/>
              </a:rPr>
              <a:t>to allow for maximum beam currents. 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592" name="Text Box 112"/>
          <p:cNvSpPr txBox="1">
            <a:spLocks noChangeArrowheads="1"/>
          </p:cNvSpPr>
          <p:nvPr/>
        </p:nvSpPr>
        <p:spPr bwMode="auto">
          <a:xfrm>
            <a:off x="395536" y="6021288"/>
            <a:ext cx="8424936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PEPPo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measured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en-US" b="1" dirty="0">
                <a:solidFill>
                  <a:srgbClr val="008000"/>
                </a:solidFill>
                <a:latin typeface="Comic Sans MS"/>
                <a:cs typeface="Comic Sans MS"/>
              </a:rPr>
              <a:t>polarization transfer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from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8.2 MeV/c longitudinal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electrons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to longitudinal positrons in the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3.1-6.2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momentum range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60560" name="Rectangle 80"/>
          <p:cNvSpPr>
            <a:spLocks noChangeArrowheads="1"/>
          </p:cNvSpPr>
          <p:nvPr/>
        </p:nvSpPr>
        <p:spPr bwMode="auto">
          <a:xfrm>
            <a:off x="5007099" y="881698"/>
            <a:ext cx="2969859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60572" name="Rectangle 92"/>
          <p:cNvSpPr>
            <a:spLocks noChangeArrowheads="1"/>
          </p:cNvSpPr>
          <p:nvPr/>
        </p:nvSpPr>
        <p:spPr bwMode="auto">
          <a:xfrm>
            <a:off x="6979730" y="3480619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454797" y="6647"/>
            <a:ext cx="46265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Introducing the PEPPo Concept</a:t>
            </a: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504" y="696289"/>
            <a:ext cx="8153994" cy="4756256"/>
            <a:chOff x="107504" y="696289"/>
            <a:chExt cx="8153994" cy="4756256"/>
          </a:xfrm>
        </p:grpSpPr>
        <p:grpSp>
          <p:nvGrpSpPr>
            <p:cNvPr id="12" name="Group 11"/>
            <p:cNvGrpSpPr/>
            <p:nvPr/>
          </p:nvGrpSpPr>
          <p:grpSpPr>
            <a:xfrm>
              <a:off x="107504" y="3429000"/>
              <a:ext cx="3024336" cy="954107"/>
              <a:chOff x="107504" y="3429000"/>
              <a:chExt cx="3024336" cy="954107"/>
            </a:xfrm>
          </p:grpSpPr>
          <p:sp>
            <p:nvSpPr>
              <p:cNvPr id="660593" name="Text Box 113"/>
              <p:cNvSpPr txBox="1">
                <a:spLocks noChangeArrowheads="1"/>
              </p:cNvSpPr>
              <p:nvPr/>
            </p:nvSpPr>
            <p:spPr bwMode="auto">
              <a:xfrm>
                <a:off x="107504" y="3429000"/>
                <a:ext cx="3024336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0000"/>
                  </a:buClr>
                  <a:buFontTx/>
                  <a:buChar char="o"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Longitudinal </a:t>
                </a:r>
                <a:r>
                  <a:rPr lang="en-US" sz="1400" b="1" dirty="0">
                    <a:solidFill>
                      <a:srgbClr val="0000CC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0000CC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(</a:t>
                </a:r>
                <a:r>
                  <a:rPr lang="en-US" sz="1400" b="1" dirty="0" err="1">
                    <a:solidFill>
                      <a:srgbClr val="0000CC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1400" b="1" baseline="-25000" dirty="0" err="1">
                    <a:solidFill>
                      <a:srgbClr val="0000CC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-25000" dirty="0">
                    <a:solidFill>
                      <a:srgbClr val="0000CC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produce elliptical </a:t>
                </a:r>
                <a:r>
                  <a:rPr lang="en-US" sz="1400" b="1" dirty="0">
                    <a:solidFill>
                      <a:srgbClr val="008000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whose circular (</a:t>
                </a:r>
                <a:r>
                  <a:rPr lang="en-US" sz="1400" b="1" dirty="0" err="1">
                    <a:solidFill>
                      <a:srgbClr val="008000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1400" b="1" baseline="-25000" dirty="0" err="1">
                    <a:solidFill>
                      <a:srgbClr val="008000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component is </a:t>
                </a:r>
                <a:r>
                  <a:rPr lang="en-US" sz="1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proportional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to </a:t>
                </a:r>
                <a:r>
                  <a:rPr lang="en-US" sz="1400" b="1" dirty="0" err="1">
                    <a:solidFill>
                      <a:srgbClr val="0000CC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1400" b="1" baseline="-25000" dirty="0" err="1">
                    <a:solidFill>
                      <a:srgbClr val="0000CC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-25000" dirty="0">
                    <a:solidFill>
                      <a:srgbClr val="0000CC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.</a:t>
                </a:r>
              </a:p>
              <a:p>
                <a:pPr algn="ctr">
                  <a:defRPr/>
                </a:pPr>
                <a:endParaRPr lang="en-US" sz="14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92" name="Line 54"/>
              <p:cNvSpPr>
                <a:spLocks noChangeShapeType="1"/>
              </p:cNvSpPr>
              <p:nvPr/>
            </p:nvSpPr>
            <p:spPr bwMode="auto">
              <a:xfrm>
                <a:off x="1377949" y="3485580"/>
                <a:ext cx="218629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3756652" y="696289"/>
              <a:ext cx="4504846" cy="4756256"/>
              <a:chOff x="67154" y="2048999"/>
              <a:chExt cx="4504846" cy="4756256"/>
            </a:xfrm>
          </p:grpSpPr>
          <p:pic>
            <p:nvPicPr>
              <p:cNvPr id="149" name="Picture 36" descr="fig20-lef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54" y="2100710"/>
                <a:ext cx="4504846" cy="4504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0" name="Text Box 10"/>
              <p:cNvSpPr txBox="1">
                <a:spLocks noChangeArrowheads="1"/>
              </p:cNvSpPr>
              <p:nvPr/>
            </p:nvSpPr>
            <p:spPr bwMode="auto">
              <a:xfrm>
                <a:off x="1475656" y="2048999"/>
                <a:ext cx="2193228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>
                    <a:solidFill>
                      <a:srgbClr val="3333FF"/>
                    </a:solidFill>
                    <a:latin typeface="Comic Sans MS" panose="030F0702030302020204" pitchFamily="66" charset="0"/>
                  </a:rPr>
                  <a:t>BREMSSTRAHLUNG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921888" y="6405145"/>
                <a:ext cx="88742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/>
                  <a:t>E</a:t>
                </a:r>
                <a:r>
                  <a:rPr lang="en-US" sz="2000" baseline="-25000" dirty="0" err="1" smtClean="0">
                    <a:latin typeface="Symbol" pitchFamily="18" charset="2"/>
                  </a:rPr>
                  <a:t>g</a:t>
                </a:r>
                <a:r>
                  <a:rPr lang="en-US" sz="2000" baseline="-25000" dirty="0" smtClean="0">
                    <a:latin typeface="Symbol" pitchFamily="18" charset="2"/>
                  </a:rPr>
                  <a:t> </a:t>
                </a:r>
                <a:r>
                  <a:rPr lang="en-US" sz="2000" dirty="0" smtClean="0"/>
                  <a:t>/ </a:t>
                </a:r>
                <a:r>
                  <a:rPr lang="en-US" sz="2000" dirty="0" err="1" smtClean="0"/>
                  <a:t>T</a:t>
                </a:r>
                <a:r>
                  <a:rPr lang="en-US" sz="2000" baseline="-25000" dirty="0" err="1" smtClean="0"/>
                  <a:t>e</a:t>
                </a:r>
                <a:r>
                  <a:rPr lang="en-US" sz="2000" baseline="-25000" dirty="0" smtClean="0"/>
                  <a:t>-</a:t>
                </a:r>
                <a:endParaRPr lang="en-US" sz="2000" baseline="-250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 rot="16200000">
                <a:off x="-565895" y="4086253"/>
                <a:ext cx="178446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/>
                  <a:t>P</a:t>
                </a:r>
                <a:r>
                  <a:rPr lang="en-US" sz="2000" baseline="-25000" dirty="0" err="1" smtClean="0"/>
                  <a:t>circ</a:t>
                </a:r>
                <a:r>
                  <a:rPr lang="en-US" sz="2000" dirty="0" smtClean="0"/>
                  <a:t>(</a:t>
                </a:r>
                <a:r>
                  <a:rPr lang="en-US" sz="2000" dirty="0" smtClean="0">
                    <a:latin typeface="Symbol" pitchFamily="18" charset="2"/>
                  </a:rPr>
                  <a:t>g</a:t>
                </a:r>
                <a:r>
                  <a:rPr lang="en-US" sz="2000" dirty="0" smtClean="0"/>
                  <a:t>) / </a:t>
                </a:r>
                <a:r>
                  <a:rPr lang="en-US" sz="2000" dirty="0" err="1" smtClean="0"/>
                  <a:t>P</a:t>
                </a:r>
                <a:r>
                  <a:rPr lang="en-US" sz="2000" baseline="-25000" dirty="0" err="1" smtClean="0"/>
                  <a:t>z</a:t>
                </a:r>
                <a:r>
                  <a:rPr lang="en-US" sz="2000" baseline="-25000" dirty="0" smtClean="0"/>
                  <a:t> </a:t>
                </a:r>
                <a:r>
                  <a:rPr lang="en-US" sz="2000" dirty="0" smtClean="0"/>
                  <a:t>(e</a:t>
                </a:r>
                <a:r>
                  <a:rPr lang="en-US" sz="2000" baseline="30000" dirty="0" smtClean="0"/>
                  <a:t>-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07504" y="698856"/>
            <a:ext cx="8088764" cy="4883150"/>
            <a:chOff x="107504" y="698856"/>
            <a:chExt cx="8088764" cy="4883150"/>
          </a:xfrm>
        </p:grpSpPr>
        <p:pic>
          <p:nvPicPr>
            <p:cNvPr id="7065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43" y="698856"/>
              <a:ext cx="4505325" cy="488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5" name="Group 154"/>
            <p:cNvGrpSpPr/>
            <p:nvPr/>
          </p:nvGrpSpPr>
          <p:grpSpPr>
            <a:xfrm>
              <a:off x="107504" y="4211126"/>
              <a:ext cx="3327400" cy="738664"/>
              <a:chOff x="3604437" y="2013826"/>
              <a:chExt cx="3327400" cy="738664"/>
            </a:xfrm>
          </p:grpSpPr>
          <p:sp>
            <p:nvSpPr>
              <p:cNvPr id="156" name="Line 54"/>
              <p:cNvSpPr>
                <a:spLocks noChangeShapeType="1"/>
              </p:cNvSpPr>
              <p:nvPr/>
            </p:nvSpPr>
            <p:spPr bwMode="auto">
              <a:xfrm>
                <a:off x="6604950" y="2064511"/>
                <a:ext cx="22542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3604437" y="2013826"/>
                <a:ext cx="33274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0000"/>
                  </a:buClr>
                  <a:buFontTx/>
                  <a:buChar char="o"/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Symbol" pitchFamily="18" charset="2"/>
                    <a:cs typeface="Comic Sans MS"/>
                  </a:rPr>
                  <a:t> </a:t>
                </a:r>
                <a:r>
                  <a:rPr lang="en-US" sz="1400" b="1" dirty="0">
                    <a:solidFill>
                      <a:srgbClr val="00B050"/>
                    </a:solidFill>
                    <a:latin typeface="Symbol" pitchFamily="18" charset="2"/>
                    <a:cs typeface="Comic Sans MS"/>
                  </a:rPr>
                  <a:t>g</a:t>
                </a:r>
                <a:r>
                  <a:rPr lang="en-US" sz="1400" b="1" dirty="0">
                    <a:solidFill>
                      <a:srgbClr val="3333FF"/>
                    </a:solidFill>
                    <a:latin typeface="Symbol" pitchFamily="18" charset="2"/>
                    <a:cs typeface="Comic Sans MS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produces pairs;  </a:t>
                </a:r>
                <a:r>
                  <a:rPr lang="en-US" sz="1400" b="1" dirty="0" err="1">
                    <a:solidFill>
                      <a:srgbClr val="008000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1400" b="1" baseline="-25000" dirty="0" err="1">
                    <a:solidFill>
                      <a:srgbClr val="008000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transfers to </a:t>
                </a: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into longitudinal (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1400" b="1" baseline="-25000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-250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and transverse 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polarization averages to zero.</a:t>
                </a:r>
              </a:p>
            </p:txBody>
          </p:sp>
        </p:grpSp>
      </p:grpSp>
      <p:sp>
        <p:nvSpPr>
          <p:cNvPr id="660569" name="Text Box 89"/>
          <p:cNvSpPr txBox="1">
            <a:spLocks noChangeArrowheads="1"/>
          </p:cNvSpPr>
          <p:nvPr/>
        </p:nvSpPr>
        <p:spPr bwMode="auto">
          <a:xfrm>
            <a:off x="1897776" y="2394967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400" b="1" baseline="30000" dirty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660510" name="Line 30"/>
          <p:cNvSpPr>
            <a:spLocks noChangeShapeType="1"/>
          </p:cNvSpPr>
          <p:nvPr/>
        </p:nvSpPr>
        <p:spPr bwMode="auto">
          <a:xfrm>
            <a:off x="1561226" y="2802955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60523" name="Text Box 43"/>
          <p:cNvSpPr txBox="1">
            <a:spLocks noChangeArrowheads="1"/>
          </p:cNvSpPr>
          <p:nvPr/>
        </p:nvSpPr>
        <p:spPr bwMode="auto">
          <a:xfrm>
            <a:off x="2645488" y="2936305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60534" name="Line 54"/>
          <p:cNvSpPr>
            <a:spLocks noChangeShapeType="1"/>
          </p:cNvSpPr>
          <p:nvPr/>
        </p:nvSpPr>
        <p:spPr bwMode="auto">
          <a:xfrm>
            <a:off x="1927938" y="2444180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60535" name="Line 55"/>
          <p:cNvSpPr>
            <a:spLocks noChangeShapeType="1"/>
          </p:cNvSpPr>
          <p:nvPr/>
        </p:nvSpPr>
        <p:spPr bwMode="auto">
          <a:xfrm rot="10800000">
            <a:off x="1904126" y="2371155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60536" name="Text Box 56"/>
          <p:cNvSpPr txBox="1">
            <a:spLocks noChangeArrowheads="1"/>
          </p:cNvSpPr>
          <p:nvPr/>
        </p:nvSpPr>
        <p:spPr bwMode="auto">
          <a:xfrm>
            <a:off x="1891426" y="2050480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3333FF"/>
                </a:solidFill>
                <a:latin typeface="Comic Sans MS"/>
                <a:cs typeface="Comic Sans MS"/>
              </a:rPr>
              <a:t>P</a:t>
            </a:r>
            <a:r>
              <a:rPr lang="en-US" sz="1400" baseline="-25000" dirty="0" err="1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>
                <a:solidFill>
                  <a:srgbClr val="3333FF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660506" name="Rectangle 26"/>
          <p:cNvSpPr>
            <a:spLocks noChangeArrowheads="1"/>
          </p:cNvSpPr>
          <p:nvPr/>
        </p:nvSpPr>
        <p:spPr bwMode="auto">
          <a:xfrm>
            <a:off x="2867738" y="2631505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60578" name="Oval 98"/>
          <p:cNvSpPr>
            <a:spLocks noChangeArrowheads="1"/>
          </p:cNvSpPr>
          <p:nvPr/>
        </p:nvSpPr>
        <p:spPr bwMode="auto">
          <a:xfrm>
            <a:off x="2877263" y="2860105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8" name="Text Box 58"/>
          <p:cNvSpPr txBox="1">
            <a:spLocks noChangeArrowheads="1"/>
          </p:cNvSpPr>
          <p:nvPr/>
        </p:nvSpPr>
        <p:spPr bwMode="auto">
          <a:xfrm>
            <a:off x="1037324" y="1002944"/>
            <a:ext cx="21225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Polarized Electrons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(&lt;10 MeV) strike production target</a:t>
            </a:r>
          </a:p>
        </p:txBody>
      </p:sp>
      <p:sp>
        <p:nvSpPr>
          <p:cNvPr id="89" name="Right Brace 88"/>
          <p:cNvSpPr/>
          <p:nvPr/>
        </p:nvSpPr>
        <p:spPr>
          <a:xfrm rot="16200000">
            <a:off x="2034152" y="116512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13776" y="698856"/>
            <a:ext cx="5282492" cy="5053358"/>
            <a:chOff x="2913776" y="698856"/>
            <a:chExt cx="5282492" cy="5053358"/>
          </a:xfrm>
        </p:grpSpPr>
        <p:sp>
          <p:nvSpPr>
            <p:cNvPr id="15" name="Rectangle 14"/>
            <p:cNvSpPr/>
            <p:nvPr/>
          </p:nvSpPr>
          <p:spPr>
            <a:xfrm>
              <a:off x="3690943" y="698856"/>
              <a:ext cx="4505325" cy="50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3001088" y="973584"/>
              <a:ext cx="2749550" cy="3991546"/>
              <a:chOff x="2639566" y="973584"/>
              <a:chExt cx="2749550" cy="3991546"/>
            </a:xfrm>
          </p:grpSpPr>
          <p:sp>
            <p:nvSpPr>
              <p:cNvPr id="164" name="Oval 8"/>
              <p:cNvSpPr>
                <a:spLocks noChangeArrowheads="1"/>
              </p:cNvSpPr>
              <p:nvPr/>
            </p:nvSpPr>
            <p:spPr bwMode="auto">
              <a:xfrm>
                <a:off x="2709416" y="2448942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Rectangle 9"/>
              <p:cNvSpPr>
                <a:spLocks noChangeArrowheads="1"/>
              </p:cNvSpPr>
              <p:nvPr/>
            </p:nvSpPr>
            <p:spPr bwMode="auto">
              <a:xfrm>
                <a:off x="2639566" y="2404492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6" name="Group 165"/>
              <p:cNvGrpSpPr/>
              <p:nvPr/>
            </p:nvGrpSpPr>
            <p:grpSpPr>
              <a:xfrm>
                <a:off x="2779266" y="973584"/>
                <a:ext cx="2609850" cy="3991546"/>
                <a:chOff x="2779266" y="973584"/>
                <a:chExt cx="2609850" cy="3991546"/>
              </a:xfrm>
            </p:grpSpPr>
            <p:sp>
              <p:nvSpPr>
                <p:cNvPr id="167" name="Rectangle 10"/>
                <p:cNvSpPr>
                  <a:spLocks noChangeArrowheads="1"/>
                </p:cNvSpPr>
                <p:nvPr/>
              </p:nvSpPr>
              <p:spPr bwMode="auto">
                <a:xfrm>
                  <a:off x="3215829" y="3172842"/>
                  <a:ext cx="1079500" cy="787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Oval 14"/>
                <p:cNvSpPr>
                  <a:spLocks noChangeArrowheads="1"/>
                </p:cNvSpPr>
                <p:nvPr/>
              </p:nvSpPr>
              <p:spPr bwMode="auto">
                <a:xfrm rot="10800000">
                  <a:off x="3431729" y="3480817"/>
                  <a:ext cx="1439862" cy="1439863"/>
                </a:xfrm>
                <a:prstGeom prst="ellipse">
                  <a:avLst/>
                </a:prstGeom>
                <a:solidFill>
                  <a:srgbClr val="00CC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Rectangle 15"/>
                <p:cNvSpPr>
                  <a:spLocks noChangeArrowheads="1"/>
                </p:cNvSpPr>
                <p:nvPr/>
              </p:nvSpPr>
              <p:spPr bwMode="auto">
                <a:xfrm rot="10800000">
                  <a:off x="4155629" y="3452242"/>
                  <a:ext cx="785812" cy="15128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Rectangle 16"/>
                <p:cNvSpPr>
                  <a:spLocks noChangeArrowheads="1"/>
                </p:cNvSpPr>
                <p:nvPr/>
              </p:nvSpPr>
              <p:spPr bwMode="auto">
                <a:xfrm rot="10800000">
                  <a:off x="3287266" y="3410967"/>
                  <a:ext cx="1079500" cy="787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Line 33"/>
                <p:cNvSpPr>
                  <a:spLocks noChangeShapeType="1"/>
                </p:cNvSpPr>
                <p:nvPr/>
              </p:nvSpPr>
              <p:spPr bwMode="auto">
                <a:xfrm>
                  <a:off x="2998341" y="2510855"/>
                  <a:ext cx="28733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Line 34"/>
                <p:cNvSpPr>
                  <a:spLocks noChangeShapeType="1"/>
                </p:cNvSpPr>
                <p:nvPr/>
              </p:nvSpPr>
              <p:spPr bwMode="auto">
                <a:xfrm>
                  <a:off x="2996754" y="3096642"/>
                  <a:ext cx="2873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Line 38"/>
                <p:cNvSpPr>
                  <a:spLocks noChangeShapeType="1"/>
                </p:cNvSpPr>
                <p:nvPr/>
              </p:nvSpPr>
              <p:spPr bwMode="auto">
                <a:xfrm>
                  <a:off x="4812854" y="4499992"/>
                  <a:ext cx="576262" cy="71438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779266" y="2171130"/>
                  <a:ext cx="382588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S</a:t>
                  </a:r>
                  <a:r>
                    <a:rPr lang="en-US" sz="1400" b="1" baseline="-250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1</a:t>
                  </a:r>
                </a:p>
              </p:txBody>
            </p:sp>
            <p:sp>
              <p:nvSpPr>
                <p:cNvPr id="176" name="Line 49"/>
                <p:cNvSpPr>
                  <a:spLocks noChangeShapeType="1"/>
                </p:cNvSpPr>
                <p:nvPr/>
              </p:nvSpPr>
              <p:spPr bwMode="auto">
                <a:xfrm>
                  <a:off x="3707954" y="4393630"/>
                  <a:ext cx="1254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Line 81"/>
                <p:cNvSpPr>
                  <a:spLocks noChangeShapeType="1"/>
                </p:cNvSpPr>
                <p:nvPr/>
              </p:nvSpPr>
              <p:spPr bwMode="auto">
                <a:xfrm>
                  <a:off x="2998341" y="2518792"/>
                  <a:ext cx="287338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Line 82"/>
                <p:cNvSpPr>
                  <a:spLocks noChangeShapeType="1"/>
                </p:cNvSpPr>
                <p:nvPr/>
              </p:nvSpPr>
              <p:spPr bwMode="auto">
                <a:xfrm>
                  <a:off x="3001516" y="3088705"/>
                  <a:ext cx="287338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Oval 23"/>
                <p:cNvSpPr>
                  <a:spLocks noChangeArrowheads="1"/>
                </p:cNvSpPr>
                <p:nvPr/>
              </p:nvSpPr>
              <p:spPr bwMode="auto">
                <a:xfrm>
                  <a:off x="2911029" y="2447355"/>
                  <a:ext cx="107950" cy="719137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619054" y="4338067"/>
                  <a:ext cx="312737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D</a:t>
                  </a:r>
                </a:p>
              </p:txBody>
            </p:sp>
            <p:sp>
              <p:nvSpPr>
                <p:cNvPr id="181" name="Line 18"/>
                <p:cNvSpPr>
                  <a:spLocks noChangeShapeType="1"/>
                </p:cNvSpPr>
                <p:nvPr/>
              </p:nvSpPr>
              <p:spPr bwMode="auto">
                <a:xfrm rot="10800000">
                  <a:off x="3430141" y="4211067"/>
                  <a:ext cx="71913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2" name="Line 17"/>
                <p:cNvSpPr>
                  <a:spLocks noChangeShapeType="1"/>
                </p:cNvSpPr>
                <p:nvPr/>
              </p:nvSpPr>
              <p:spPr bwMode="auto">
                <a:xfrm rot="10800000">
                  <a:off x="4150866" y="4211067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4055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Line 34"/>
                <p:cNvSpPr>
                  <a:spLocks noChangeShapeType="1"/>
                </p:cNvSpPr>
                <p:nvPr/>
              </p:nvSpPr>
              <p:spPr bwMode="auto">
                <a:xfrm>
                  <a:off x="3290441" y="293948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622229" y="2714055"/>
                  <a:ext cx="312737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D</a:t>
                  </a:r>
                </a:p>
              </p:txBody>
            </p:sp>
            <p:sp>
              <p:nvSpPr>
                <p:cNvPr id="186" name="Rectangle 20"/>
                <p:cNvSpPr>
                  <a:spLocks noChangeArrowheads="1"/>
                </p:cNvSpPr>
                <p:nvPr/>
              </p:nvSpPr>
              <p:spPr bwMode="auto">
                <a:xfrm>
                  <a:off x="3495229" y="3657030"/>
                  <a:ext cx="215900" cy="7143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Rectangle 21"/>
                <p:cNvSpPr>
                  <a:spLocks noChangeArrowheads="1"/>
                </p:cNvSpPr>
                <p:nvPr/>
              </p:nvSpPr>
              <p:spPr bwMode="auto">
                <a:xfrm>
                  <a:off x="3885754" y="3660205"/>
                  <a:ext cx="215900" cy="7143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709541" y="3164905"/>
                  <a:ext cx="147638" cy="1039812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Line 42"/>
                <p:cNvSpPr>
                  <a:spLocks noChangeShapeType="1"/>
                </p:cNvSpPr>
                <p:nvPr/>
              </p:nvSpPr>
              <p:spPr bwMode="auto">
                <a:xfrm>
                  <a:off x="3707954" y="3164905"/>
                  <a:ext cx="149225" cy="1039812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90" name="Group 189"/>
                <p:cNvGrpSpPr/>
                <p:nvPr/>
              </p:nvGrpSpPr>
              <p:grpSpPr>
                <a:xfrm>
                  <a:off x="3290441" y="2426717"/>
                  <a:ext cx="863600" cy="800100"/>
                  <a:chOff x="3287266" y="2426717"/>
                  <a:chExt cx="863600" cy="800100"/>
                </a:xfrm>
              </p:grpSpPr>
              <p:sp>
                <p:nvSpPr>
                  <p:cNvPr id="20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431729" y="3168080"/>
                    <a:ext cx="71913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206" name="Straight Connector 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99966" y="2426717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CC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07" name="Straight Connector 5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03141" y="2937892"/>
                    <a:ext cx="0" cy="288925"/>
                  </a:xfrm>
                  <a:prstGeom prst="line">
                    <a:avLst/>
                  </a:prstGeom>
                  <a:noFill/>
                  <a:ln w="38100">
                    <a:solidFill>
                      <a:srgbClr val="00CC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0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87266" y="2718817"/>
                    <a:ext cx="1444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9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90441" y="2933130"/>
                    <a:ext cx="1444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0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431729" y="2447355"/>
                    <a:ext cx="0" cy="72072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91" name="Oval 99"/>
                <p:cNvSpPr>
                  <a:spLocks noChangeArrowheads="1"/>
                </p:cNvSpPr>
                <p:nvPr/>
              </p:nvSpPr>
              <p:spPr bwMode="auto">
                <a:xfrm>
                  <a:off x="3222179" y="2736280"/>
                  <a:ext cx="144462" cy="195262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Oval 100"/>
                <p:cNvSpPr>
                  <a:spLocks noChangeArrowheads="1"/>
                </p:cNvSpPr>
                <p:nvPr/>
              </p:nvSpPr>
              <p:spPr bwMode="auto">
                <a:xfrm>
                  <a:off x="3398391" y="3595117"/>
                  <a:ext cx="144463" cy="195263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3" name="Oval 101"/>
                <p:cNvSpPr>
                  <a:spLocks noChangeArrowheads="1"/>
                </p:cNvSpPr>
                <p:nvPr/>
              </p:nvSpPr>
              <p:spPr bwMode="auto">
                <a:xfrm>
                  <a:off x="4069904" y="4476180"/>
                  <a:ext cx="144462" cy="195262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" name="Line 35"/>
                <p:cNvSpPr>
                  <a:spLocks noChangeShapeType="1"/>
                </p:cNvSpPr>
                <p:nvPr/>
              </p:nvSpPr>
              <p:spPr bwMode="auto">
                <a:xfrm>
                  <a:off x="4155629" y="4501580"/>
                  <a:ext cx="542925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Line 36"/>
                <p:cNvSpPr>
                  <a:spLocks noChangeShapeType="1"/>
                </p:cNvSpPr>
                <p:nvPr/>
              </p:nvSpPr>
              <p:spPr bwMode="auto">
                <a:xfrm>
                  <a:off x="4158804" y="4644455"/>
                  <a:ext cx="542925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Line 39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4940648" y="4364261"/>
                  <a:ext cx="315912" cy="48895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560441" y="3922142"/>
                  <a:ext cx="382588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S</a:t>
                  </a:r>
                  <a:r>
                    <a:rPr lang="en-US" sz="1400" b="1" baseline="-250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2</a:t>
                  </a:r>
                </a:p>
              </p:txBody>
            </p:sp>
            <p:sp>
              <p:nvSpPr>
                <p:cNvPr id="198" name="Oval 24"/>
                <p:cNvSpPr>
                  <a:spLocks noChangeArrowheads="1"/>
                </p:cNvSpPr>
                <p:nvPr/>
              </p:nvSpPr>
              <p:spPr bwMode="auto">
                <a:xfrm>
                  <a:off x="4701729" y="4193605"/>
                  <a:ext cx="107950" cy="719137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908104" y="3799905"/>
                  <a:ext cx="401072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err="1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P</a:t>
                  </a:r>
                  <a:r>
                    <a:rPr lang="en-US" sz="1400" baseline="-25000" dirty="0" err="1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e</a:t>
                  </a:r>
                  <a:r>
                    <a:rPr lang="en-US" sz="1400" baseline="-25000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+</a:t>
                  </a:r>
                  <a:endParaRPr lang="en-US" sz="1400" baseline="-25000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0" name="Right Brace 199"/>
                <p:cNvSpPr/>
                <p:nvPr/>
              </p:nvSpPr>
              <p:spPr>
                <a:xfrm rot="16200000">
                  <a:off x="3434755" y="1165126"/>
                  <a:ext cx="360040" cy="1656184"/>
                </a:xfrm>
                <a:prstGeom prst="righ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872408" y="973584"/>
                  <a:ext cx="2007936" cy="738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Positron Transverse and Momentum Phase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 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Space Selection</a:t>
                  </a:r>
                  <a:endPara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02" name="Line 55"/>
                <p:cNvSpPr>
                  <a:spLocks noChangeShapeType="1"/>
                </p:cNvSpPr>
                <p:nvPr/>
              </p:nvSpPr>
              <p:spPr bwMode="auto">
                <a:xfrm rot="10800000">
                  <a:off x="4925986" y="4174555"/>
                  <a:ext cx="28733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3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4919216" y="4160738"/>
                  <a:ext cx="358775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e</a:t>
                  </a:r>
                  <a:r>
                    <a:rPr lang="en-US" sz="1400" b="1" baseline="30000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+</a:t>
                  </a:r>
                </a:p>
              </p:txBody>
            </p:sp>
            <p:sp>
              <p:nvSpPr>
                <p:cNvPr id="204" name="Line 54"/>
                <p:cNvSpPr>
                  <a:spLocks noChangeShapeType="1"/>
                </p:cNvSpPr>
                <p:nvPr/>
              </p:nvSpPr>
              <p:spPr bwMode="auto">
                <a:xfrm>
                  <a:off x="4946623" y="4231705"/>
                  <a:ext cx="287338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160" name="Group 159"/>
            <p:cNvGrpSpPr/>
            <p:nvPr/>
          </p:nvGrpSpPr>
          <p:grpSpPr>
            <a:xfrm>
              <a:off x="2913776" y="2520380"/>
              <a:ext cx="361950" cy="569912"/>
              <a:chOff x="1988705" y="2520380"/>
              <a:chExt cx="361950" cy="569912"/>
            </a:xfrm>
          </p:grpSpPr>
          <p:sp>
            <p:nvSpPr>
              <p:cNvPr id="16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5417169" y="4186121"/>
            <a:ext cx="3060453" cy="1368797"/>
            <a:chOff x="5512866" y="4292451"/>
            <a:chExt cx="3060453" cy="1368797"/>
          </a:xfrm>
        </p:grpSpPr>
        <p:sp>
          <p:nvSpPr>
            <p:cNvPr id="213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4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15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6" name="Line 51"/>
            <p:cNvSpPr>
              <a:spLocks noChangeShapeType="1"/>
            </p:cNvSpPr>
            <p:nvPr/>
          </p:nvSpPr>
          <p:spPr bwMode="auto">
            <a:xfrm>
              <a:off x="6305576" y="4830812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7" name="Line 52"/>
            <p:cNvSpPr>
              <a:spLocks noChangeShapeType="1"/>
            </p:cNvSpPr>
            <p:nvPr/>
          </p:nvSpPr>
          <p:spPr bwMode="auto">
            <a:xfrm rot="10800000">
              <a:off x="6281763" y="4757787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8" name="Text Box 53"/>
            <p:cNvSpPr txBox="1">
              <a:spLocks noChangeArrowheads="1"/>
            </p:cNvSpPr>
            <p:nvPr/>
          </p:nvSpPr>
          <p:spPr bwMode="auto">
            <a:xfrm>
              <a:off x="6269063" y="4437112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P</a:t>
              </a:r>
              <a:r>
                <a:rPr lang="en-US" sz="1400" baseline="-25000" dirty="0">
                  <a:latin typeface="Comic Sans MS"/>
                  <a:cs typeface="Comic Sans MS"/>
                </a:rPr>
                <a:t>T</a:t>
              </a:r>
            </a:p>
          </p:txBody>
        </p:sp>
        <p:sp>
          <p:nvSpPr>
            <p:cNvPr id="219" name="Text Box 58"/>
            <p:cNvSpPr txBox="1">
              <a:spLocks noChangeArrowheads="1"/>
            </p:cNvSpPr>
            <p:nvPr/>
          </p:nvSpPr>
          <p:spPr bwMode="auto">
            <a:xfrm>
              <a:off x="6973303" y="4540721"/>
              <a:ext cx="11715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Comic Sans MS"/>
                  <a:cs typeface="Comic Sans MS"/>
                </a:rPr>
                <a:t>Calorimeter</a:t>
              </a:r>
            </a:p>
          </p:txBody>
        </p:sp>
        <p:sp>
          <p:nvSpPr>
            <p:cNvPr id="220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1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2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3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 Box 58"/>
            <p:cNvSpPr txBox="1">
              <a:spLocks noChangeArrowheads="1"/>
            </p:cNvSpPr>
            <p:nvPr/>
          </p:nvSpPr>
          <p:spPr bwMode="auto">
            <a:xfrm>
              <a:off x="5512866" y="5353471"/>
              <a:ext cx="306045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Compton Transmission Polarimeter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08144" y="439290"/>
            <a:ext cx="3835855" cy="2950592"/>
            <a:chOff x="5308144" y="439290"/>
            <a:chExt cx="3835855" cy="2950592"/>
          </a:xfrm>
        </p:grpSpPr>
        <p:grpSp>
          <p:nvGrpSpPr>
            <p:cNvPr id="225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226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229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0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145769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6" y="1162482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85172" y="1594818"/>
                  <a:ext cx="1370035" cy="738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err="1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E</a:t>
                  </a:r>
                  <a:r>
                    <a:rPr lang="en-US" sz="1400" baseline="-25000" dirty="0" err="1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e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 = 6.3 MeV</a:t>
                  </a:r>
                </a:p>
                <a:p>
                  <a:pPr>
                    <a:defRPr/>
                  </a:pPr>
                  <a:r>
                    <a:rPr lang="en-US" sz="1400" dirty="0" err="1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I</a:t>
                  </a:r>
                  <a:r>
                    <a:rPr lang="en-US" sz="1400" baseline="-25000" dirty="0" err="1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e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 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= 1 µA</a:t>
                  </a:r>
                </a:p>
                <a:p>
                  <a:pPr>
                    <a:defRPr/>
                  </a:pPr>
                  <a:r>
                    <a:rPr lang="en-US" sz="14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T</a:t>
                  </a:r>
                  <a:r>
                    <a:rPr lang="en-US" sz="1400" baseline="-250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1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 = 1 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mm W</a:t>
                  </a:r>
                  <a:endPara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33" name="TextBox 8"/>
                <p:cNvSpPr txBox="1"/>
                <p:nvPr/>
              </p:nvSpPr>
              <p:spPr>
                <a:xfrm>
                  <a:off x="7947381" y="771967"/>
                  <a:ext cx="1112444" cy="291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cs typeface="Verdana"/>
                    </a:rPr>
                    <a:t>Simulation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cs typeface="Verdana"/>
                  </a:endParaRPr>
                </a:p>
              </p:txBody>
            </p:sp>
          </p:grpSp>
          <p:sp>
            <p:nvSpPr>
              <p:cNvPr id="227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5989055" y="2719553"/>
              <a:ext cx="271738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J. Dumas, PhD Thesis (2011)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52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980480"/>
            <a:ext cx="6286500" cy="43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14806" name="Group 54"/>
          <p:cNvGrpSpPr>
            <a:grpSpLocks/>
          </p:cNvGrpSpPr>
          <p:nvPr/>
        </p:nvGrpSpPr>
        <p:grpSpPr bwMode="auto">
          <a:xfrm>
            <a:off x="2773366" y="2893417"/>
            <a:ext cx="2959103" cy="1784350"/>
            <a:chOff x="1747" y="2064"/>
            <a:chExt cx="1864" cy="1124"/>
          </a:xfrm>
        </p:grpSpPr>
        <p:sp>
          <p:nvSpPr>
            <p:cNvPr id="714807" name="Line 55"/>
            <p:cNvSpPr>
              <a:spLocks noChangeShapeType="1"/>
            </p:cNvSpPr>
            <p:nvPr/>
          </p:nvSpPr>
          <p:spPr bwMode="auto">
            <a:xfrm flipH="1">
              <a:off x="2608" y="2064"/>
              <a:ext cx="1003" cy="82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Dot"/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808" name="Text Box 56"/>
            <p:cNvSpPr txBox="1">
              <a:spLocks noChangeArrowheads="1"/>
            </p:cNvSpPr>
            <p:nvPr/>
          </p:nvSpPr>
          <p:spPr bwMode="auto">
            <a:xfrm>
              <a:off x="1747" y="2858"/>
              <a:ext cx="159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Pair Production Target</a:t>
              </a:r>
              <a:endParaRPr lang="en-US" sz="14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400" b="1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1 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(0.1-1 </a:t>
              </a: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mm 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W, &lt; 1 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r.l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.)</a:t>
              </a:r>
              <a:endParaRPr lang="en-US" sz="1400" b="1" baseline="-25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14755" name="Rectangle 3"/>
          <p:cNvSpPr>
            <a:spLocks noChangeArrowheads="1"/>
          </p:cNvSpPr>
          <p:nvPr/>
        </p:nvSpPr>
        <p:spPr bwMode="auto">
          <a:xfrm>
            <a:off x="2257425" y="909042"/>
            <a:ext cx="71438" cy="4535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714756" name="Rectangle 4"/>
          <p:cNvSpPr>
            <a:spLocks noChangeArrowheads="1"/>
          </p:cNvSpPr>
          <p:nvPr/>
        </p:nvSpPr>
        <p:spPr bwMode="auto">
          <a:xfrm rot="5400000">
            <a:off x="5390357" y="-2212777"/>
            <a:ext cx="165100" cy="6408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714757" name="Rectangle 5"/>
          <p:cNvSpPr>
            <a:spLocks noChangeArrowheads="1"/>
          </p:cNvSpPr>
          <p:nvPr/>
        </p:nvSpPr>
        <p:spPr bwMode="auto">
          <a:xfrm>
            <a:off x="8566150" y="980480"/>
            <a:ext cx="168275" cy="453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pSp>
        <p:nvGrpSpPr>
          <p:cNvPr id="714774" name="Group 22"/>
          <p:cNvGrpSpPr>
            <a:grpSpLocks/>
          </p:cNvGrpSpPr>
          <p:nvPr/>
        </p:nvGrpSpPr>
        <p:grpSpPr bwMode="auto">
          <a:xfrm>
            <a:off x="3908425" y="548680"/>
            <a:ext cx="3471863" cy="2354262"/>
            <a:chOff x="2462" y="587"/>
            <a:chExt cx="2187" cy="1483"/>
          </a:xfrm>
        </p:grpSpPr>
        <p:sp>
          <p:nvSpPr>
            <p:cNvPr id="714775" name="Text Box 23"/>
            <p:cNvSpPr txBox="1">
              <a:spLocks noChangeArrowheads="1"/>
            </p:cNvSpPr>
            <p:nvPr/>
          </p:nvSpPr>
          <p:spPr bwMode="auto">
            <a:xfrm>
              <a:off x="3025" y="1417"/>
              <a:ext cx="11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Comic Sans MS"/>
                  <a:cs typeface="Comic Sans MS"/>
                </a:rPr>
                <a:t>Beam position monitors</a:t>
              </a:r>
            </a:p>
          </p:txBody>
        </p:sp>
        <p:sp>
          <p:nvSpPr>
            <p:cNvPr id="714776" name="Text Box 24"/>
            <p:cNvSpPr txBox="1">
              <a:spLocks noChangeArrowheads="1"/>
            </p:cNvSpPr>
            <p:nvPr/>
          </p:nvSpPr>
          <p:spPr bwMode="auto">
            <a:xfrm>
              <a:off x="4179" y="587"/>
              <a:ext cx="4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Comic Sans MS"/>
                  <a:cs typeface="Comic Sans MS"/>
                </a:rPr>
                <a:t>Viewers</a:t>
              </a:r>
            </a:p>
          </p:txBody>
        </p:sp>
        <p:sp>
          <p:nvSpPr>
            <p:cNvPr id="714777" name="Oval 25"/>
            <p:cNvSpPr>
              <a:spLocks noChangeArrowheads="1"/>
            </p:cNvSpPr>
            <p:nvPr/>
          </p:nvSpPr>
          <p:spPr bwMode="auto">
            <a:xfrm>
              <a:off x="2462" y="1454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778" name="Oval 26"/>
            <p:cNvSpPr>
              <a:spLocks noChangeArrowheads="1"/>
            </p:cNvSpPr>
            <p:nvPr/>
          </p:nvSpPr>
          <p:spPr bwMode="auto">
            <a:xfrm>
              <a:off x="3576" y="1948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779" name="Oval 27"/>
            <p:cNvSpPr>
              <a:spLocks noChangeArrowheads="1"/>
            </p:cNvSpPr>
            <p:nvPr/>
          </p:nvSpPr>
          <p:spPr bwMode="auto">
            <a:xfrm>
              <a:off x="2951" y="1626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780" name="Oval 28"/>
            <p:cNvSpPr>
              <a:spLocks noChangeArrowheads="1"/>
            </p:cNvSpPr>
            <p:nvPr/>
          </p:nvSpPr>
          <p:spPr bwMode="auto">
            <a:xfrm>
              <a:off x="3480" y="1888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714781" name="AutoShape 29"/>
            <p:cNvCxnSpPr>
              <a:cxnSpLocks noChangeShapeType="1"/>
              <a:stCxn id="714776" idx="2"/>
              <a:endCxn id="714777" idx="6"/>
            </p:cNvCxnSpPr>
            <p:nvPr/>
          </p:nvCxnSpPr>
          <p:spPr bwMode="auto">
            <a:xfrm flipH="1">
              <a:off x="2552" y="760"/>
              <a:ext cx="1862" cy="755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782" name="AutoShape 30"/>
            <p:cNvCxnSpPr>
              <a:cxnSpLocks noChangeShapeType="1"/>
              <a:stCxn id="714776" idx="2"/>
              <a:endCxn id="714778" idx="7"/>
            </p:cNvCxnSpPr>
            <p:nvPr/>
          </p:nvCxnSpPr>
          <p:spPr bwMode="auto">
            <a:xfrm flipH="1">
              <a:off x="3653" y="760"/>
              <a:ext cx="761" cy="1206"/>
            </a:xfrm>
            <a:prstGeom prst="straightConnector1">
              <a:avLst/>
            </a:prstGeom>
            <a:noFill/>
            <a:ln w="9525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783" name="AutoShape 31"/>
            <p:cNvCxnSpPr>
              <a:cxnSpLocks noChangeShapeType="1"/>
              <a:stCxn id="714775" idx="2"/>
              <a:endCxn id="714779" idx="6"/>
            </p:cNvCxnSpPr>
            <p:nvPr/>
          </p:nvCxnSpPr>
          <p:spPr bwMode="auto">
            <a:xfrm flipH="1">
              <a:off x="3041" y="1590"/>
              <a:ext cx="559" cy="97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784" name="AutoShape 32"/>
            <p:cNvCxnSpPr>
              <a:cxnSpLocks noChangeShapeType="1"/>
              <a:stCxn id="714775" idx="2"/>
              <a:endCxn id="714780" idx="0"/>
            </p:cNvCxnSpPr>
            <p:nvPr/>
          </p:nvCxnSpPr>
          <p:spPr bwMode="auto">
            <a:xfrm flipH="1">
              <a:off x="3525" y="1590"/>
              <a:ext cx="75" cy="298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14799" name="Oval 47"/>
          <p:cNvSpPr>
            <a:spLocks noChangeArrowheads="1"/>
          </p:cNvSpPr>
          <p:nvPr/>
        </p:nvSpPr>
        <p:spPr bwMode="auto">
          <a:xfrm>
            <a:off x="5949950" y="3555405"/>
            <a:ext cx="142875" cy="1936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714800" name="Oval 48"/>
          <p:cNvSpPr>
            <a:spLocks noChangeArrowheads="1"/>
          </p:cNvSpPr>
          <p:nvPr/>
        </p:nvSpPr>
        <p:spPr bwMode="auto">
          <a:xfrm>
            <a:off x="6334125" y="4091980"/>
            <a:ext cx="142875" cy="1936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714801" name="Oval 49"/>
          <p:cNvSpPr>
            <a:spLocks noChangeArrowheads="1"/>
          </p:cNvSpPr>
          <p:nvPr/>
        </p:nvSpPr>
        <p:spPr bwMode="auto">
          <a:xfrm>
            <a:off x="7053263" y="4420592"/>
            <a:ext cx="142875" cy="1936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pSp>
        <p:nvGrpSpPr>
          <p:cNvPr id="714809" name="Group 57"/>
          <p:cNvGrpSpPr>
            <a:grpSpLocks/>
          </p:cNvGrpSpPr>
          <p:nvPr/>
        </p:nvGrpSpPr>
        <p:grpSpPr bwMode="auto">
          <a:xfrm>
            <a:off x="2268538" y="2599730"/>
            <a:ext cx="4360862" cy="2641600"/>
            <a:chOff x="1429" y="1879"/>
            <a:chExt cx="2747" cy="1664"/>
          </a:xfrm>
        </p:grpSpPr>
        <p:sp>
          <p:nvSpPr>
            <p:cNvPr id="714810" name="Oval 58"/>
            <p:cNvSpPr>
              <a:spLocks noChangeArrowheads="1"/>
            </p:cNvSpPr>
            <p:nvPr/>
          </p:nvSpPr>
          <p:spPr bwMode="auto">
            <a:xfrm rot="1130768">
              <a:off x="3484" y="1879"/>
              <a:ext cx="692" cy="1114"/>
            </a:xfrm>
            <a:prstGeom prst="ellips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811" name="Text Box 59"/>
            <p:cNvSpPr txBox="1">
              <a:spLocks noChangeArrowheads="1"/>
            </p:cNvSpPr>
            <p:nvPr/>
          </p:nvSpPr>
          <p:spPr bwMode="auto">
            <a:xfrm>
              <a:off x="1429" y="3349"/>
              <a:ext cx="149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CC"/>
                  </a:solidFill>
                  <a:latin typeface="Comic Sans MS"/>
                  <a:cs typeface="Comic Sans MS"/>
                </a:rPr>
                <a:t>Positron Selection Device</a:t>
              </a:r>
            </a:p>
          </p:txBody>
        </p:sp>
        <p:cxnSp>
          <p:nvCxnSpPr>
            <p:cNvPr id="714812" name="AutoShape 60"/>
            <p:cNvCxnSpPr>
              <a:cxnSpLocks noChangeShapeType="1"/>
              <a:stCxn id="714811" idx="3"/>
              <a:endCxn id="714810" idx="4"/>
            </p:cNvCxnSpPr>
            <p:nvPr/>
          </p:nvCxnSpPr>
          <p:spPr bwMode="auto">
            <a:xfrm flipV="1">
              <a:off x="2927" y="2963"/>
              <a:ext cx="723" cy="483"/>
            </a:xfrm>
            <a:prstGeom prst="straightConnector1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4815" name="Group 63"/>
          <p:cNvGrpSpPr>
            <a:grpSpLocks/>
          </p:cNvGrpSpPr>
          <p:nvPr/>
        </p:nvGrpSpPr>
        <p:grpSpPr bwMode="auto">
          <a:xfrm>
            <a:off x="5916613" y="1964736"/>
            <a:ext cx="1881187" cy="1995494"/>
            <a:chOff x="3732" y="1474"/>
            <a:chExt cx="1185" cy="1257"/>
          </a:xfrm>
        </p:grpSpPr>
        <p:sp>
          <p:nvSpPr>
            <p:cNvPr id="714816" name="Text Box 64"/>
            <p:cNvSpPr txBox="1">
              <a:spLocks noChangeArrowheads="1"/>
            </p:cNvSpPr>
            <p:nvPr/>
          </p:nvSpPr>
          <p:spPr bwMode="auto">
            <a:xfrm>
              <a:off x="4478" y="2160"/>
              <a:ext cx="43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Comic Sans MS"/>
                  <a:cs typeface="Comic Sans MS"/>
                </a:rPr>
                <a:t>Dipoles</a:t>
              </a:r>
            </a:p>
          </p:txBody>
        </p:sp>
        <p:sp>
          <p:nvSpPr>
            <p:cNvPr id="714817" name="Text Box 65"/>
            <p:cNvSpPr txBox="1">
              <a:spLocks noChangeArrowheads="1"/>
            </p:cNvSpPr>
            <p:nvPr/>
          </p:nvSpPr>
          <p:spPr bwMode="auto">
            <a:xfrm>
              <a:off x="3763" y="1474"/>
              <a:ext cx="55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smtClean="0">
                  <a:latin typeface="Comic Sans MS"/>
                  <a:cs typeface="Comic Sans MS"/>
                </a:rPr>
                <a:t>Collection</a:t>
              </a:r>
            </a:p>
            <a:p>
              <a:pPr>
                <a:defRPr/>
              </a:pPr>
              <a:r>
                <a:rPr lang="en-US" sz="1200" dirty="0" smtClean="0">
                  <a:latin typeface="Comic Sans MS"/>
                  <a:cs typeface="Comic Sans MS"/>
                </a:rPr>
                <a:t>Solenoid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714818" name="Oval 66"/>
            <p:cNvSpPr>
              <a:spLocks noChangeArrowheads="1"/>
            </p:cNvSpPr>
            <p:nvPr/>
          </p:nvSpPr>
          <p:spPr bwMode="auto">
            <a:xfrm>
              <a:off x="3732" y="1957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819" name="Oval 67"/>
            <p:cNvSpPr>
              <a:spLocks noChangeArrowheads="1"/>
            </p:cNvSpPr>
            <p:nvPr/>
          </p:nvSpPr>
          <p:spPr bwMode="auto">
            <a:xfrm>
              <a:off x="4079" y="2189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820" name="Oval 68"/>
            <p:cNvSpPr>
              <a:spLocks noChangeArrowheads="1"/>
            </p:cNvSpPr>
            <p:nvPr/>
          </p:nvSpPr>
          <p:spPr bwMode="auto">
            <a:xfrm>
              <a:off x="3874" y="2609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714821" name="AutoShape 69"/>
            <p:cNvCxnSpPr>
              <a:cxnSpLocks noChangeShapeType="1"/>
              <a:stCxn id="714817" idx="2"/>
              <a:endCxn id="714818" idx="7"/>
            </p:cNvCxnSpPr>
            <p:nvPr/>
          </p:nvCxnSpPr>
          <p:spPr bwMode="auto">
            <a:xfrm flipH="1">
              <a:off x="3809" y="1765"/>
              <a:ext cx="232" cy="21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822" name="AutoShape 70"/>
            <p:cNvCxnSpPr>
              <a:cxnSpLocks noChangeShapeType="1"/>
              <a:stCxn id="714816" idx="1"/>
              <a:endCxn id="714819" idx="6"/>
            </p:cNvCxnSpPr>
            <p:nvPr/>
          </p:nvCxnSpPr>
          <p:spPr bwMode="auto">
            <a:xfrm flipH="1">
              <a:off x="4169" y="2247"/>
              <a:ext cx="309" cy="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823" name="AutoShape 71"/>
            <p:cNvCxnSpPr>
              <a:cxnSpLocks noChangeShapeType="1"/>
              <a:stCxn id="714816" idx="1"/>
              <a:endCxn id="714820" idx="7"/>
            </p:cNvCxnSpPr>
            <p:nvPr/>
          </p:nvCxnSpPr>
          <p:spPr bwMode="auto">
            <a:xfrm flipH="1">
              <a:off x="3951" y="2247"/>
              <a:ext cx="527" cy="3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4824" name="Group 72"/>
          <p:cNvGrpSpPr>
            <a:grpSpLocks/>
          </p:cNvGrpSpPr>
          <p:nvPr/>
        </p:nvGrpSpPr>
        <p:grpSpPr bwMode="auto">
          <a:xfrm>
            <a:off x="5594362" y="2477492"/>
            <a:ext cx="2544767" cy="2619375"/>
            <a:chOff x="3524" y="1802"/>
            <a:chExt cx="1603" cy="1650"/>
          </a:xfrm>
        </p:grpSpPr>
        <p:sp>
          <p:nvSpPr>
            <p:cNvPr id="714825" name="Text Box 73"/>
            <p:cNvSpPr txBox="1">
              <a:spLocks noChangeArrowheads="1"/>
            </p:cNvSpPr>
            <p:nvPr/>
          </p:nvSpPr>
          <p:spPr bwMode="auto">
            <a:xfrm>
              <a:off x="3524" y="3279"/>
              <a:ext cx="4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Comic Sans MS"/>
                  <a:cs typeface="Comic Sans MS"/>
                </a:rPr>
                <a:t>Viewer</a:t>
              </a:r>
            </a:p>
          </p:txBody>
        </p:sp>
        <p:sp>
          <p:nvSpPr>
            <p:cNvPr id="714826" name="Oval 74"/>
            <p:cNvSpPr>
              <a:spLocks noChangeArrowheads="1"/>
            </p:cNvSpPr>
            <p:nvPr/>
          </p:nvSpPr>
          <p:spPr bwMode="auto">
            <a:xfrm>
              <a:off x="3783" y="2436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714827" name="AutoShape 75"/>
            <p:cNvCxnSpPr>
              <a:cxnSpLocks noChangeShapeType="1"/>
              <a:stCxn id="714825" idx="0"/>
              <a:endCxn id="714826" idx="4"/>
            </p:cNvCxnSpPr>
            <p:nvPr/>
          </p:nvCxnSpPr>
          <p:spPr bwMode="auto">
            <a:xfrm flipV="1">
              <a:off x="3736" y="2558"/>
              <a:ext cx="92" cy="72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4828" name="Text Box 76"/>
            <p:cNvSpPr txBox="1">
              <a:spLocks noChangeArrowheads="1"/>
            </p:cNvSpPr>
            <p:nvPr/>
          </p:nvSpPr>
          <p:spPr bwMode="auto">
            <a:xfrm>
              <a:off x="4076" y="1802"/>
              <a:ext cx="105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smtClean="0">
                  <a:latin typeface="Comic Sans MS"/>
                  <a:cs typeface="Comic Sans MS"/>
                </a:rPr>
                <a:t>Momentum Aperture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714829" name="Oval 77"/>
            <p:cNvSpPr>
              <a:spLocks noChangeArrowheads="1"/>
            </p:cNvSpPr>
            <p:nvPr/>
          </p:nvSpPr>
          <p:spPr bwMode="auto">
            <a:xfrm>
              <a:off x="3828" y="2365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714830" name="AutoShape 78"/>
            <p:cNvCxnSpPr>
              <a:cxnSpLocks noChangeShapeType="1"/>
              <a:stCxn id="714828" idx="2"/>
              <a:endCxn id="714829" idx="7"/>
            </p:cNvCxnSpPr>
            <p:nvPr/>
          </p:nvCxnSpPr>
          <p:spPr bwMode="auto">
            <a:xfrm flipH="1">
              <a:off x="3905" y="1976"/>
              <a:ext cx="697" cy="4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4831" name="Group 79"/>
          <p:cNvGrpSpPr>
            <a:grpSpLocks/>
          </p:cNvGrpSpPr>
          <p:nvPr/>
        </p:nvGrpSpPr>
        <p:grpSpPr bwMode="auto">
          <a:xfrm>
            <a:off x="5427658" y="2829922"/>
            <a:ext cx="2744785" cy="2568580"/>
            <a:chOff x="3419" y="2024"/>
            <a:chExt cx="1729" cy="1618"/>
          </a:xfrm>
        </p:grpSpPr>
        <p:sp>
          <p:nvSpPr>
            <p:cNvPr id="714832" name="Text Box 80"/>
            <p:cNvSpPr txBox="1">
              <a:spLocks noChangeArrowheads="1"/>
            </p:cNvSpPr>
            <p:nvPr/>
          </p:nvSpPr>
          <p:spPr bwMode="auto">
            <a:xfrm>
              <a:off x="3419" y="3469"/>
              <a:ext cx="9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Comic Sans MS"/>
                  <a:cs typeface="Comic Sans MS"/>
                </a:rPr>
                <a:t>Corrector magnets</a:t>
              </a:r>
            </a:p>
          </p:txBody>
        </p:sp>
        <p:sp>
          <p:nvSpPr>
            <p:cNvPr id="714833" name="Text Box 81"/>
            <p:cNvSpPr txBox="1">
              <a:spLocks noChangeArrowheads="1"/>
            </p:cNvSpPr>
            <p:nvPr/>
          </p:nvSpPr>
          <p:spPr bwMode="auto">
            <a:xfrm>
              <a:off x="4578" y="2024"/>
              <a:ext cx="5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smtClean="0">
                  <a:latin typeface="Comic Sans MS"/>
                  <a:cs typeface="Comic Sans MS"/>
                </a:rPr>
                <a:t>Transport</a:t>
              </a:r>
            </a:p>
            <a:p>
              <a:pPr>
                <a:defRPr/>
              </a:pPr>
              <a:r>
                <a:rPr lang="en-US" sz="1200" dirty="0" smtClean="0">
                  <a:latin typeface="Comic Sans MS"/>
                  <a:cs typeface="Comic Sans MS"/>
                </a:rPr>
                <a:t>Solenoid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714834" name="Oval 82"/>
            <p:cNvSpPr>
              <a:spLocks noChangeArrowheads="1"/>
            </p:cNvSpPr>
            <p:nvPr/>
          </p:nvSpPr>
          <p:spPr bwMode="auto">
            <a:xfrm>
              <a:off x="3974" y="2839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835" name="Oval 83"/>
            <p:cNvSpPr>
              <a:spLocks noChangeArrowheads="1"/>
            </p:cNvSpPr>
            <p:nvPr/>
          </p:nvSpPr>
          <p:spPr bwMode="auto">
            <a:xfrm>
              <a:off x="4277" y="2755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836" name="Oval 84"/>
            <p:cNvSpPr>
              <a:spLocks noChangeArrowheads="1"/>
            </p:cNvSpPr>
            <p:nvPr/>
          </p:nvSpPr>
          <p:spPr bwMode="auto">
            <a:xfrm>
              <a:off x="4393" y="3020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714837" name="AutoShape 85"/>
            <p:cNvCxnSpPr>
              <a:cxnSpLocks noChangeShapeType="1"/>
              <a:stCxn id="714832" idx="0"/>
              <a:endCxn id="714834" idx="5"/>
            </p:cNvCxnSpPr>
            <p:nvPr/>
          </p:nvCxnSpPr>
          <p:spPr bwMode="auto">
            <a:xfrm flipV="1">
              <a:off x="3898" y="2943"/>
              <a:ext cx="153" cy="52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838" name="AutoShape 86"/>
            <p:cNvCxnSpPr>
              <a:cxnSpLocks noChangeShapeType="1"/>
              <a:stCxn id="714832" idx="0"/>
              <a:endCxn id="714836" idx="2"/>
            </p:cNvCxnSpPr>
            <p:nvPr/>
          </p:nvCxnSpPr>
          <p:spPr bwMode="auto">
            <a:xfrm flipV="1">
              <a:off x="3898" y="3081"/>
              <a:ext cx="495" cy="3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839" name="AutoShape 87"/>
            <p:cNvCxnSpPr>
              <a:cxnSpLocks noChangeShapeType="1"/>
              <a:stCxn id="714833" idx="2"/>
              <a:endCxn id="714835" idx="7"/>
            </p:cNvCxnSpPr>
            <p:nvPr/>
          </p:nvCxnSpPr>
          <p:spPr bwMode="auto">
            <a:xfrm flipH="1">
              <a:off x="4354" y="2315"/>
              <a:ext cx="509" cy="45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4911" name="Group 159"/>
          <p:cNvGrpSpPr>
            <a:grpSpLocks/>
          </p:cNvGrpSpPr>
          <p:nvPr/>
        </p:nvGrpSpPr>
        <p:grpSpPr bwMode="auto">
          <a:xfrm>
            <a:off x="4292600" y="2475905"/>
            <a:ext cx="4386265" cy="2536825"/>
            <a:chOff x="2704" y="1801"/>
            <a:chExt cx="2763" cy="1598"/>
          </a:xfrm>
        </p:grpSpPr>
        <p:sp>
          <p:nvSpPr>
            <p:cNvPr id="714912" name="Text Box 160"/>
            <p:cNvSpPr txBox="1">
              <a:spLocks noChangeArrowheads="1"/>
            </p:cNvSpPr>
            <p:nvPr/>
          </p:nvSpPr>
          <p:spPr bwMode="auto">
            <a:xfrm>
              <a:off x="4800" y="2696"/>
              <a:ext cx="66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 smtClean="0">
                  <a:latin typeface="Comic Sans MS"/>
                  <a:cs typeface="Comic Sans MS"/>
                </a:rPr>
                <a:t>Insertable</a:t>
              </a:r>
              <a:endParaRPr lang="en-US" sz="1200" dirty="0" smtClean="0">
                <a:latin typeface="Comic Sans MS"/>
                <a:cs typeface="Comic Sans MS"/>
              </a:endParaRPr>
            </a:p>
            <a:p>
              <a:pPr>
                <a:defRPr/>
              </a:pPr>
              <a:r>
                <a:rPr lang="en-US" sz="1200" dirty="0" smtClean="0">
                  <a:latin typeface="Comic Sans MS"/>
                  <a:cs typeface="Comic Sans MS"/>
                </a:rPr>
                <a:t>Faraday </a:t>
              </a:r>
              <a:r>
                <a:rPr lang="en-US" sz="1200" dirty="0">
                  <a:latin typeface="Comic Sans MS"/>
                  <a:cs typeface="Comic Sans MS"/>
                </a:rPr>
                <a:t>Cup</a:t>
              </a:r>
            </a:p>
          </p:txBody>
        </p:sp>
        <p:grpSp>
          <p:nvGrpSpPr>
            <p:cNvPr id="51247" name="Group 161"/>
            <p:cNvGrpSpPr>
              <a:grpSpLocks/>
            </p:cNvGrpSpPr>
            <p:nvPr/>
          </p:nvGrpSpPr>
          <p:grpSpPr bwMode="auto">
            <a:xfrm>
              <a:off x="2704" y="1801"/>
              <a:ext cx="2012" cy="1598"/>
              <a:chOff x="2704" y="1801"/>
              <a:chExt cx="2012" cy="1598"/>
            </a:xfrm>
          </p:grpSpPr>
          <p:sp>
            <p:nvSpPr>
              <p:cNvPr id="714914" name="Text Box 162"/>
              <p:cNvSpPr txBox="1">
                <a:spLocks noChangeArrowheads="1"/>
              </p:cNvSpPr>
              <p:nvPr/>
            </p:nvSpPr>
            <p:spPr bwMode="auto">
              <a:xfrm>
                <a:off x="2704" y="3225"/>
                <a:ext cx="1081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atin typeface="Comic Sans MS"/>
                    <a:cs typeface="Comic Sans MS"/>
                  </a:rPr>
                  <a:t>Annihilation detector</a:t>
                </a:r>
              </a:p>
            </p:txBody>
          </p:sp>
          <p:sp>
            <p:nvSpPr>
              <p:cNvPr id="714916" name="Oval 164"/>
              <p:cNvSpPr>
                <a:spLocks noChangeArrowheads="1"/>
              </p:cNvSpPr>
              <p:nvPr/>
            </p:nvSpPr>
            <p:spPr bwMode="auto">
              <a:xfrm>
                <a:off x="3883" y="2940"/>
                <a:ext cx="90" cy="1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4917" name="Oval 165"/>
              <p:cNvSpPr>
                <a:spLocks noChangeArrowheads="1"/>
              </p:cNvSpPr>
              <p:nvPr/>
            </p:nvSpPr>
            <p:spPr bwMode="auto">
              <a:xfrm>
                <a:off x="4040" y="2552"/>
                <a:ext cx="90" cy="1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4918" name="Oval 166"/>
              <p:cNvSpPr>
                <a:spLocks noChangeArrowheads="1"/>
              </p:cNvSpPr>
              <p:nvPr/>
            </p:nvSpPr>
            <p:spPr bwMode="auto">
              <a:xfrm>
                <a:off x="4578" y="3026"/>
                <a:ext cx="90" cy="1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cxnSp>
            <p:nvCxnSpPr>
              <p:cNvPr id="714919" name="AutoShape 167"/>
              <p:cNvCxnSpPr>
                <a:cxnSpLocks noChangeShapeType="1"/>
                <a:stCxn id="714914" idx="0"/>
                <a:endCxn id="714916" idx="2"/>
              </p:cNvCxnSpPr>
              <p:nvPr/>
            </p:nvCxnSpPr>
            <p:spPr bwMode="auto">
              <a:xfrm flipV="1">
                <a:off x="3245" y="3001"/>
                <a:ext cx="638" cy="2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4920" name="AutoShape 168"/>
              <p:cNvCxnSpPr>
                <a:cxnSpLocks noChangeShapeType="1"/>
                <a:stCxn id="714914" idx="0"/>
                <a:endCxn id="714917" idx="3"/>
              </p:cNvCxnSpPr>
              <p:nvPr/>
            </p:nvCxnSpPr>
            <p:spPr bwMode="auto">
              <a:xfrm flipV="1">
                <a:off x="3245" y="2656"/>
                <a:ext cx="809" cy="56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14922" name="Text Box 170"/>
              <p:cNvSpPr txBox="1">
                <a:spLocks noChangeArrowheads="1"/>
              </p:cNvSpPr>
              <p:nvPr/>
            </p:nvSpPr>
            <p:spPr bwMode="auto">
              <a:xfrm>
                <a:off x="4246" y="1801"/>
                <a:ext cx="47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atin typeface="Comic Sans MS"/>
                    <a:cs typeface="Comic Sans MS"/>
                  </a:rPr>
                  <a:t>Viewers</a:t>
                </a:r>
              </a:p>
            </p:txBody>
          </p:sp>
          <p:sp>
            <p:nvSpPr>
              <p:cNvPr id="714923" name="Oval 171"/>
              <p:cNvSpPr>
                <a:spLocks noChangeArrowheads="1"/>
              </p:cNvSpPr>
              <p:nvPr/>
            </p:nvSpPr>
            <p:spPr bwMode="auto">
              <a:xfrm>
                <a:off x="3999" y="2815"/>
                <a:ext cx="90" cy="1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4924" name="Oval 172"/>
              <p:cNvSpPr>
                <a:spLocks noChangeArrowheads="1"/>
              </p:cNvSpPr>
              <p:nvPr/>
            </p:nvSpPr>
            <p:spPr bwMode="auto">
              <a:xfrm>
                <a:off x="4433" y="3021"/>
                <a:ext cx="90" cy="1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cxnSp>
            <p:nvCxnSpPr>
              <p:cNvPr id="714925" name="AutoShape 173"/>
              <p:cNvCxnSpPr>
                <a:cxnSpLocks noChangeShapeType="1"/>
                <a:stCxn id="714922" idx="2"/>
                <a:endCxn id="714923" idx="0"/>
              </p:cNvCxnSpPr>
              <p:nvPr/>
            </p:nvCxnSpPr>
            <p:spPr bwMode="auto">
              <a:xfrm flipH="1">
                <a:off x="4044" y="1974"/>
                <a:ext cx="437" cy="84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4926" name="AutoShape 174"/>
              <p:cNvCxnSpPr>
                <a:cxnSpLocks noChangeShapeType="1"/>
                <a:stCxn id="714922" idx="2"/>
                <a:endCxn id="714924" idx="0"/>
              </p:cNvCxnSpPr>
              <p:nvPr/>
            </p:nvCxnSpPr>
            <p:spPr bwMode="auto">
              <a:xfrm flipH="1">
                <a:off x="4478" y="1974"/>
                <a:ext cx="3" cy="104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14927" name="AutoShape 175"/>
            <p:cNvCxnSpPr>
              <a:cxnSpLocks noChangeShapeType="1"/>
              <a:stCxn id="714912" idx="1"/>
              <a:endCxn id="714924" idx="7"/>
            </p:cNvCxnSpPr>
            <p:nvPr/>
          </p:nvCxnSpPr>
          <p:spPr bwMode="auto">
            <a:xfrm flipH="1">
              <a:off x="4510" y="2842"/>
              <a:ext cx="290" cy="1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4928" name="Group 176"/>
          <p:cNvGrpSpPr>
            <a:grpSpLocks/>
          </p:cNvGrpSpPr>
          <p:nvPr/>
        </p:nvGrpSpPr>
        <p:grpSpPr bwMode="auto">
          <a:xfrm>
            <a:off x="4378325" y="2623542"/>
            <a:ext cx="4806950" cy="3590925"/>
            <a:chOff x="2764" y="1861"/>
            <a:chExt cx="3028" cy="2262"/>
          </a:xfrm>
        </p:grpSpPr>
        <p:sp>
          <p:nvSpPr>
            <p:cNvPr id="714929" name="Line 177"/>
            <p:cNvSpPr>
              <a:spLocks noChangeShapeType="1"/>
            </p:cNvSpPr>
            <p:nvPr/>
          </p:nvSpPr>
          <p:spPr bwMode="auto">
            <a:xfrm flipH="1">
              <a:off x="3454" y="3093"/>
              <a:ext cx="1180" cy="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Dot"/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930" name="Text Box 178"/>
            <p:cNvSpPr txBox="1">
              <a:spLocks noChangeArrowheads="1"/>
            </p:cNvSpPr>
            <p:nvPr/>
          </p:nvSpPr>
          <p:spPr bwMode="auto">
            <a:xfrm>
              <a:off x="2764" y="3593"/>
              <a:ext cx="122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Reconversion</a:t>
              </a:r>
              <a:r>
                <a:rPr lang="en-US" b="1" dirty="0"/>
                <a:t> </a:t>
              </a: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Target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400" b="1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2 </a:t>
              </a: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(2 mm 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Densimet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)</a:t>
              </a:r>
              <a:endParaRPr lang="en-US" sz="1400" b="1" baseline="-25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714931" name="Line 179"/>
            <p:cNvSpPr>
              <a:spLocks noChangeShapeType="1"/>
            </p:cNvSpPr>
            <p:nvPr/>
          </p:nvSpPr>
          <p:spPr bwMode="auto">
            <a:xfrm flipV="1">
              <a:off x="4724" y="2175"/>
              <a:ext cx="227" cy="9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Dot"/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932" name="Rectangle 180"/>
            <p:cNvSpPr>
              <a:spLocks noChangeArrowheads="1"/>
            </p:cNvSpPr>
            <p:nvPr/>
          </p:nvSpPr>
          <p:spPr bwMode="auto">
            <a:xfrm>
              <a:off x="4204" y="1861"/>
              <a:ext cx="15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Polarized Analyzing Target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(7.5 cm Fe)</a:t>
              </a:r>
            </a:p>
          </p:txBody>
        </p:sp>
        <p:sp>
          <p:nvSpPr>
            <p:cNvPr id="714933" name="Oval 181"/>
            <p:cNvSpPr>
              <a:spLocks noChangeArrowheads="1"/>
            </p:cNvSpPr>
            <p:nvPr/>
          </p:nvSpPr>
          <p:spPr bwMode="auto">
            <a:xfrm rot="6886353">
              <a:off x="4583" y="2707"/>
              <a:ext cx="637" cy="1012"/>
            </a:xfrm>
            <a:prstGeom prst="ellips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934" name="Text Box 182"/>
            <p:cNvSpPr txBox="1">
              <a:spLocks noChangeArrowheads="1"/>
            </p:cNvSpPr>
            <p:nvPr/>
          </p:nvSpPr>
          <p:spPr bwMode="auto">
            <a:xfrm>
              <a:off x="3696" y="3929"/>
              <a:ext cx="197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CC"/>
                  </a:solidFill>
                  <a:latin typeface="Comic Sans MS"/>
                  <a:cs typeface="Comic Sans MS"/>
                </a:rPr>
                <a:t>Compton Transmission Polarimeter</a:t>
              </a:r>
            </a:p>
          </p:txBody>
        </p:sp>
        <p:cxnSp>
          <p:nvCxnSpPr>
            <p:cNvPr id="714935" name="AutoShape 183"/>
            <p:cNvCxnSpPr>
              <a:cxnSpLocks noChangeShapeType="1"/>
              <a:stCxn id="714934" idx="0"/>
              <a:endCxn id="714933" idx="6"/>
            </p:cNvCxnSpPr>
            <p:nvPr/>
          </p:nvCxnSpPr>
          <p:spPr bwMode="auto">
            <a:xfrm flipV="1">
              <a:off x="4684" y="3502"/>
              <a:ext cx="83" cy="427"/>
            </a:xfrm>
            <a:prstGeom prst="straightConnector1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4763" name="Group 11"/>
          <p:cNvGrpSpPr>
            <a:grpSpLocks/>
          </p:cNvGrpSpPr>
          <p:nvPr/>
        </p:nvGrpSpPr>
        <p:grpSpPr bwMode="auto">
          <a:xfrm>
            <a:off x="1598613" y="1942505"/>
            <a:ext cx="3413125" cy="1995487"/>
            <a:chOff x="1007" y="1465"/>
            <a:chExt cx="2150" cy="1257"/>
          </a:xfrm>
        </p:grpSpPr>
        <p:sp>
          <p:nvSpPr>
            <p:cNvPr id="714764" name="Text Box 12"/>
            <p:cNvSpPr txBox="1">
              <a:spLocks noChangeArrowheads="1"/>
            </p:cNvSpPr>
            <p:nvPr/>
          </p:nvSpPr>
          <p:spPr bwMode="auto">
            <a:xfrm>
              <a:off x="1007" y="2175"/>
              <a:ext cx="9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Comic Sans MS"/>
                  <a:cs typeface="Comic Sans MS"/>
                </a:rPr>
                <a:t>Corrector magnets</a:t>
              </a:r>
            </a:p>
          </p:txBody>
        </p:sp>
        <p:sp>
          <p:nvSpPr>
            <p:cNvPr id="714765" name="Text Box 13"/>
            <p:cNvSpPr txBox="1">
              <a:spLocks noChangeArrowheads="1"/>
            </p:cNvSpPr>
            <p:nvPr/>
          </p:nvSpPr>
          <p:spPr bwMode="auto">
            <a:xfrm>
              <a:off x="2146" y="2548"/>
              <a:ext cx="68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 err="1">
                  <a:latin typeface="Comic Sans MS"/>
                  <a:cs typeface="Comic Sans MS"/>
                </a:rPr>
                <a:t>Quadrupoles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714766" name="Oval 14"/>
            <p:cNvSpPr>
              <a:spLocks noChangeArrowheads="1"/>
            </p:cNvSpPr>
            <p:nvPr/>
          </p:nvSpPr>
          <p:spPr bwMode="auto">
            <a:xfrm>
              <a:off x="2240" y="1465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767" name="Oval 15"/>
            <p:cNvSpPr>
              <a:spLocks noChangeArrowheads="1"/>
            </p:cNvSpPr>
            <p:nvPr/>
          </p:nvSpPr>
          <p:spPr bwMode="auto">
            <a:xfrm>
              <a:off x="2841" y="1707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768" name="Oval 16"/>
            <p:cNvSpPr>
              <a:spLocks noChangeArrowheads="1"/>
            </p:cNvSpPr>
            <p:nvPr/>
          </p:nvSpPr>
          <p:spPr bwMode="auto">
            <a:xfrm>
              <a:off x="2609" y="1680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4769" name="Oval 17"/>
            <p:cNvSpPr>
              <a:spLocks noChangeArrowheads="1"/>
            </p:cNvSpPr>
            <p:nvPr/>
          </p:nvSpPr>
          <p:spPr bwMode="auto">
            <a:xfrm>
              <a:off x="3067" y="1907"/>
              <a:ext cx="90" cy="1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cxnSp>
          <p:nvCxnSpPr>
            <p:cNvPr id="714770" name="AutoShape 18"/>
            <p:cNvCxnSpPr>
              <a:cxnSpLocks noChangeShapeType="1"/>
              <a:stCxn id="714764" idx="0"/>
              <a:endCxn id="714766" idx="2"/>
            </p:cNvCxnSpPr>
            <p:nvPr/>
          </p:nvCxnSpPr>
          <p:spPr bwMode="auto">
            <a:xfrm flipV="1">
              <a:off x="1487" y="1526"/>
              <a:ext cx="753" cy="634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771" name="AutoShape 19"/>
            <p:cNvCxnSpPr>
              <a:cxnSpLocks noChangeShapeType="1"/>
              <a:stCxn id="714764" idx="0"/>
              <a:endCxn id="714767" idx="3"/>
            </p:cNvCxnSpPr>
            <p:nvPr/>
          </p:nvCxnSpPr>
          <p:spPr bwMode="auto">
            <a:xfrm flipV="1">
              <a:off x="1487" y="1811"/>
              <a:ext cx="1367" cy="349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772" name="AutoShape 20"/>
            <p:cNvCxnSpPr>
              <a:cxnSpLocks noChangeShapeType="1"/>
              <a:stCxn id="714765" idx="0"/>
              <a:endCxn id="714768" idx="4"/>
            </p:cNvCxnSpPr>
            <p:nvPr/>
          </p:nvCxnSpPr>
          <p:spPr bwMode="auto">
            <a:xfrm flipV="1">
              <a:off x="2489" y="1802"/>
              <a:ext cx="165" cy="746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4773" name="AutoShape 21"/>
            <p:cNvCxnSpPr>
              <a:cxnSpLocks noChangeShapeType="1"/>
              <a:stCxn id="714765" idx="0"/>
              <a:endCxn id="714769" idx="3"/>
            </p:cNvCxnSpPr>
            <p:nvPr/>
          </p:nvCxnSpPr>
          <p:spPr bwMode="auto">
            <a:xfrm flipV="1">
              <a:off x="2489" y="2011"/>
              <a:ext cx="592" cy="537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9" name="TextBox 88"/>
          <p:cNvSpPr txBox="1"/>
          <p:nvPr/>
        </p:nvSpPr>
        <p:spPr>
          <a:xfrm>
            <a:off x="3083074" y="6524"/>
            <a:ext cx="288412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Experiment Layout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067" y="629198"/>
            <a:ext cx="9005777" cy="5610333"/>
            <a:chOff x="105067" y="671730"/>
            <a:chExt cx="9005777" cy="5610333"/>
          </a:xfrm>
        </p:grpSpPr>
        <p:pic>
          <p:nvPicPr>
            <p:cNvPr id="7065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67" y="671730"/>
              <a:ext cx="9005777" cy="5592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59627" y="5064884"/>
              <a:ext cx="18742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Compton</a:t>
              </a:r>
            </a:p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Polarimeter</a:t>
              </a:r>
              <a:endParaRPr lang="en-US" sz="2400" b="1" dirty="0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(DESY)</a:t>
              </a:r>
              <a:endParaRPr lang="en-US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6904046" y="3992209"/>
              <a:ext cx="654042" cy="1072675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4378668" y="5081734"/>
              <a:ext cx="27222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Collection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Magnets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(Princeton/SLAC)</a:t>
              </a:r>
              <a:endParaRPr lang="en-US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102" name="Straight Arrow Connector 101"/>
            <p:cNvCxnSpPr>
              <a:stCxn id="92" idx="0"/>
            </p:cNvCxnSpPr>
            <p:nvPr/>
          </p:nvCxnSpPr>
          <p:spPr>
            <a:xfrm flipH="1" flipV="1">
              <a:off x="5166021" y="4320581"/>
              <a:ext cx="573757" cy="76115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2917147" y="5064125"/>
              <a:ext cx="14205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Pair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Creation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Target</a:t>
              </a:r>
              <a:endParaRPr lang="en-US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V="1">
              <a:off x="3908425" y="4249936"/>
              <a:ext cx="304801" cy="84693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4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4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1000"/>
                                        <p:tgtEl>
                                          <p:spTgt spid="714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1000"/>
                                        <p:tgtEl>
                                          <p:spTgt spid="71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4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4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71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4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4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4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1000"/>
                                        <p:tgtEl>
                                          <p:spTgt spid="714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714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6" dur="1000"/>
                                        <p:tgtEl>
                                          <p:spTgt spid="71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4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4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3" dur="1000"/>
                                        <p:tgtEl>
                                          <p:spTgt spid="714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1000"/>
                                        <p:tgtEl>
                                          <p:spTgt spid="714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9" dur="1000"/>
                                        <p:tgtEl>
                                          <p:spTgt spid="714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4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4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1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9" dur="1000"/>
                                        <p:tgtEl>
                                          <p:spTgt spid="714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9879" y="439713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cs typeface="Comic Sans MS"/>
              </a:rPr>
              <a:t>Electrons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 or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Comic Sans MS"/>
              </a:rPr>
              <a:t>Positrons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 radiate </a:t>
            </a:r>
            <a:r>
              <a:rPr lang="en-US" sz="1600" b="1" dirty="0" smtClean="0">
                <a:solidFill>
                  <a:srgbClr val="00B050"/>
                </a:solidFill>
                <a:latin typeface="Comic Sans MS" pitchFamily="66" charset="0"/>
                <a:cs typeface="Comic Sans MS"/>
              </a:rPr>
              <a:t>polarized photons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by </a:t>
            </a:r>
            <a:r>
              <a:rPr lang="en-US" sz="1600" dirty="0" err="1" smtClean="0">
                <a:latin typeface="Comic Sans MS" pitchFamily="66" charset="0"/>
                <a:cs typeface="Comic Sans MS"/>
              </a:rPr>
              <a:t>Bremmstrahlung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 in reconversion target</a:t>
            </a:r>
          </a:p>
          <a:p>
            <a:pPr algn="just">
              <a:buClr>
                <a:srgbClr val="D60093"/>
              </a:buClr>
            </a:pPr>
            <a:endParaRPr lang="en-US" sz="1600" dirty="0">
              <a:latin typeface="+mn-lt"/>
              <a:cs typeface="Comic Sans MS"/>
            </a:endParaRPr>
          </a:p>
          <a:p>
            <a:pPr algn="just">
              <a:buClr>
                <a:srgbClr val="D60093"/>
              </a:buClr>
            </a:pPr>
            <a:r>
              <a:rPr lang="en-US" sz="1600" i="1" dirty="0" smtClean="0">
                <a:latin typeface="Comic Sans MS" pitchFamily="66" charset="0"/>
                <a:cs typeface="Comic Sans MS"/>
              </a:rPr>
              <a:t>Energy dependent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cs typeface="Comic Sans MS"/>
              </a:rPr>
              <a:t>ompton scattering of </a:t>
            </a:r>
            <a:r>
              <a:rPr lang="en-US" sz="1600" b="1" dirty="0" smtClean="0">
                <a:solidFill>
                  <a:srgbClr val="00B050"/>
                </a:solidFill>
                <a:latin typeface="Comic Sans MS" pitchFamily="66" charset="0"/>
                <a:cs typeface="Comic Sans MS"/>
              </a:rPr>
              <a:t>photons transmitted</a:t>
            </a:r>
            <a:r>
              <a:rPr lang="en-US" sz="1600" b="1" dirty="0" smtClean="0">
                <a:solidFill>
                  <a:srgbClr val="00B050"/>
                </a:solidFill>
                <a:latin typeface="Comic Sans MS" pitchFamily="66" charset="0"/>
                <a:cs typeface="Bookman Old Style"/>
              </a:rPr>
              <a:t> </a:t>
            </a:r>
            <a:r>
              <a:rPr lang="en-US" sz="1600" dirty="0" smtClean="0">
                <a:latin typeface="Comic Sans MS" pitchFamily="66" charset="0"/>
                <a:cs typeface="Bookman Old Style"/>
              </a:rPr>
              <a:t>through </a:t>
            </a:r>
            <a:r>
              <a:rPr lang="en-US" sz="1600" b="1" dirty="0" smtClean="0">
                <a:solidFill>
                  <a:srgbClr val="7030A0"/>
                </a:solidFill>
                <a:latin typeface="Comic Sans MS" pitchFamily="66" charset="0"/>
                <a:cs typeface="Bookman Old Style"/>
              </a:rPr>
              <a:t>polarized target 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cs typeface="Comic Sans MS"/>
              </a:rPr>
              <a:t>correspond to polarization of </a:t>
            </a:r>
            <a:r>
              <a:rPr lang="en-US" sz="1600" dirty="0">
                <a:latin typeface="Comic Sans MS" pitchFamily="66" charset="0"/>
                <a:cs typeface="Comic Sans MS"/>
              </a:rPr>
              <a:t>incoming</a:t>
            </a:r>
            <a:r>
              <a:rPr lang="en-US" sz="1600" b="1" dirty="0">
                <a:solidFill>
                  <a:srgbClr val="0000CC"/>
                </a:solidFill>
                <a:latin typeface="Comic Sans MS" pitchFamily="66" charset="0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latin typeface="Comic Sans MS" pitchFamily="66" charset="0"/>
                <a:cs typeface="Comic Sans MS"/>
              </a:rPr>
              <a:t>Electrons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or</a:t>
            </a:r>
            <a:r>
              <a:rPr lang="en-US" sz="1600" b="1" dirty="0" smtClean="0">
                <a:latin typeface="Comic Sans MS" pitchFamily="66" charset="0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Comic Sans MS"/>
              </a:rPr>
              <a:t>Positrons</a:t>
            </a:r>
            <a:r>
              <a:rPr lang="en-US" sz="1600" b="1" dirty="0" smtClean="0">
                <a:solidFill>
                  <a:srgbClr val="0000CC"/>
                </a:solidFill>
                <a:latin typeface="Comic Sans MS" pitchFamily="66" charset="0"/>
                <a:cs typeface="Comic Sans MS"/>
              </a:rPr>
              <a:t>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(aligned or anti-aligned)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cs typeface="Comic Sans MS"/>
              </a:rPr>
              <a:t>.</a:t>
            </a:r>
            <a:endParaRPr lang="en-US" sz="1600" dirty="0">
              <a:solidFill>
                <a:schemeClr val="tx1"/>
              </a:solidFill>
              <a:latin typeface="Comic Sans MS" pitchFamily="66" charset="0"/>
              <a:cs typeface="Comic Sans MS"/>
            </a:endParaRP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1180215" y="5796432"/>
            <a:ext cx="6932427" cy="83099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omic Sans MS"/>
                <a:cs typeface="Comic Sans MS"/>
              </a:rPr>
              <a:t>Bremmstrahlung</a:t>
            </a:r>
            <a:r>
              <a:rPr lang="en-US" sz="1600" dirty="0" smtClean="0">
                <a:latin typeface="Comic Sans MS"/>
                <a:cs typeface="Comic Sans MS"/>
              </a:rPr>
              <a:t> photon spectrum requires energy-dependent analyses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Energy binning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Energy integration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5784" y="0"/>
            <a:ext cx="51122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Compton Transmission Polarimeter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416927"/>
              </p:ext>
            </p:extLst>
          </p:nvPr>
        </p:nvGraphicFramePr>
        <p:xfrm>
          <a:off x="5215971" y="1879195"/>
          <a:ext cx="3566521" cy="71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79" name="Equation" r:id="rId3" imgW="2145960" imgH="419040" progId="Equation.3">
                  <p:embed/>
                </p:oleObj>
              </mc:Choice>
              <mc:Fallback>
                <p:oleObj name="Equation" r:id="rId3" imgW="2145960" imgH="41904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971" y="1879195"/>
                        <a:ext cx="3566521" cy="7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68775" y="2720354"/>
            <a:ext cx="344561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Bookman Old Style"/>
                <a:ea typeface="Lucida Grande"/>
                <a:cs typeface="Bookman Old Style"/>
              </a:rPr>
              <a:t>μ</a:t>
            </a:r>
            <a:r>
              <a:rPr lang="en-US" sz="1400" b="1" i="1" dirty="0" smtClean="0">
                <a:latin typeface="Comic Sans MS" pitchFamily="66" charset="0"/>
                <a:cs typeface="Bookman Old Style"/>
              </a:rPr>
              <a:t>1</a:t>
            </a:r>
            <a:r>
              <a:rPr lang="en-US" sz="1400" i="1" dirty="0" smtClean="0">
                <a:latin typeface="Bookman Old Style"/>
                <a:cs typeface="Bookman Old Style"/>
              </a:rPr>
              <a:t> - </a:t>
            </a:r>
            <a:r>
              <a:rPr lang="en-US" sz="1400" dirty="0" smtClean="0">
                <a:latin typeface="Comic Sans MS" pitchFamily="66" charset="0"/>
                <a:cs typeface="Bookman Old Style"/>
              </a:rPr>
              <a:t>Compton absorption coefficient </a:t>
            </a:r>
          </a:p>
          <a:p>
            <a:r>
              <a:rPr lang="en-US" sz="1400" b="1" i="1" dirty="0" smtClean="0">
                <a:latin typeface="Comic Sans MS" pitchFamily="66" charset="0"/>
                <a:cs typeface="Bookman Old Style"/>
              </a:rPr>
              <a:t>L</a:t>
            </a:r>
            <a:r>
              <a:rPr lang="en-US" sz="1400" dirty="0" smtClean="0">
                <a:latin typeface="Comic Sans MS" pitchFamily="66" charset="0"/>
                <a:cs typeface="Bookman Old Style"/>
              </a:rPr>
              <a:t>    - target length</a:t>
            </a:r>
          </a:p>
          <a:p>
            <a:r>
              <a:rPr lang="en-US" sz="1400" b="1" i="1" dirty="0" smtClean="0">
                <a:latin typeface="Comic Sans MS" pitchFamily="66" charset="0"/>
                <a:cs typeface="Bookman Old Style"/>
              </a:rPr>
              <a:t>P</a:t>
            </a:r>
            <a:r>
              <a:rPr lang="en-US" sz="1400" b="1" i="1" baseline="-25000" dirty="0" smtClean="0">
                <a:latin typeface="Comic Sans MS" pitchFamily="66" charset="0"/>
                <a:cs typeface="Bookman Old Style"/>
              </a:rPr>
              <a:t>3</a:t>
            </a:r>
            <a:r>
              <a:rPr lang="en-US" sz="1400" dirty="0" smtClean="0">
                <a:latin typeface="Comic Sans MS" pitchFamily="66" charset="0"/>
                <a:cs typeface="Bookman Old Style"/>
              </a:rPr>
              <a:t>   - photon polarization (long.)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232107" y="4029793"/>
            <a:ext cx="3507856" cy="1353719"/>
            <a:chOff x="5232107" y="4029793"/>
            <a:chExt cx="3507856" cy="13537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6528749"/>
                </p:ext>
              </p:extLst>
            </p:nvPr>
          </p:nvGraphicFramePr>
          <p:xfrm>
            <a:off x="5232107" y="4029793"/>
            <a:ext cx="1349447" cy="4169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80" name="Equation" r:id="rId5" imgW="812520" imgH="228600" progId="Equation.3">
                    <p:embed/>
                  </p:oleObj>
                </mc:Choice>
                <mc:Fallback>
                  <p:oleObj name="Equation" r:id="rId5" imgW="812520" imgH="228600" progId="Equation.3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107" y="4029793"/>
                          <a:ext cx="1349447" cy="4169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5424953" y="4644848"/>
              <a:ext cx="3315010" cy="73866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i="1" dirty="0" err="1" smtClean="0">
                  <a:latin typeface="Comic Sans MS" pitchFamily="66" charset="0"/>
                  <a:cs typeface="Bookman Old Style"/>
                </a:rPr>
                <a:t>P</a:t>
              </a:r>
              <a:r>
                <a:rPr lang="en-US" sz="1400" b="1" i="1" baseline="-25000" dirty="0" err="1" smtClean="0">
                  <a:latin typeface="Comic Sans MS" pitchFamily="66" charset="0"/>
                  <a:cs typeface="Bookman Old Style"/>
                </a:rPr>
                <a:t>e</a:t>
              </a:r>
              <a:r>
                <a:rPr lang="en-US" sz="1400" b="1" i="1" dirty="0">
                  <a:latin typeface="Comic Sans MS" pitchFamily="66" charset="0"/>
                  <a:cs typeface="Bookman Old Style"/>
                </a:rPr>
                <a:t> </a:t>
              </a:r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- </a:t>
              </a:r>
              <a:r>
                <a:rPr lang="en-US" sz="1400" dirty="0" smtClean="0">
                  <a:latin typeface="Comic Sans MS" pitchFamily="66" charset="0"/>
                  <a:cs typeface="Bookman Old Style"/>
                </a:rPr>
                <a:t>electron/positron polarization</a:t>
              </a:r>
            </a:p>
            <a:p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P</a:t>
              </a:r>
              <a:r>
                <a:rPr lang="en-US" sz="1400" b="1" i="1" baseline="-25000" dirty="0" smtClean="0">
                  <a:latin typeface="Comic Sans MS" pitchFamily="66" charset="0"/>
                  <a:cs typeface="Bookman Old Style"/>
                </a:rPr>
                <a:t>T</a:t>
              </a:r>
              <a:r>
                <a:rPr lang="en-US" sz="1400" b="1" i="1" dirty="0">
                  <a:latin typeface="Comic Sans MS" pitchFamily="66" charset="0"/>
                  <a:cs typeface="Bookman Old Style"/>
                </a:rPr>
                <a:t> </a:t>
              </a:r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- </a:t>
              </a:r>
              <a:r>
                <a:rPr lang="en-US" sz="1400" dirty="0" smtClean="0">
                  <a:latin typeface="Comic Sans MS" pitchFamily="66" charset="0"/>
                  <a:cs typeface="Bookman Old Style"/>
                </a:rPr>
                <a:t>target polarization</a:t>
              </a:r>
            </a:p>
            <a:p>
              <a:r>
                <a:rPr lang="en-US" sz="1400" b="1" i="1" dirty="0" err="1" smtClean="0">
                  <a:latin typeface="Comic Sans MS" pitchFamily="66" charset="0"/>
                  <a:cs typeface="Bookman Old Style"/>
                </a:rPr>
                <a:t>A</a:t>
              </a:r>
              <a:r>
                <a:rPr lang="en-US" sz="1400" b="1" i="1" baseline="-25000" dirty="0" err="1" smtClean="0">
                  <a:latin typeface="Comic Sans MS" pitchFamily="66" charset="0"/>
                  <a:cs typeface="Bookman Old Style"/>
                </a:rPr>
                <a:t>e</a:t>
              </a:r>
              <a:r>
                <a:rPr lang="en-US" sz="1400" b="1" i="1" dirty="0">
                  <a:latin typeface="Comic Sans MS" pitchFamily="66" charset="0"/>
                  <a:cs typeface="Bookman Old Style"/>
                </a:rPr>
                <a:t> </a:t>
              </a:r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- </a:t>
              </a:r>
              <a:r>
                <a:rPr lang="en-US" sz="1400" dirty="0" smtClean="0">
                  <a:latin typeface="Comic Sans MS" pitchFamily="66" charset="0"/>
                  <a:cs typeface="Bookman Old Style"/>
                </a:rPr>
                <a:t>analyzing power</a:t>
              </a:r>
              <a:endParaRPr lang="en-US" sz="1400" dirty="0">
                <a:latin typeface="Comic Sans MS" pitchFamily="66" charset="0"/>
                <a:cs typeface="Bookman Old Style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92542" y="1881963"/>
            <a:ext cx="3638736" cy="3583171"/>
            <a:chOff x="1136950" y="1892596"/>
            <a:chExt cx="3260411" cy="3332606"/>
          </a:xfrm>
        </p:grpSpPr>
        <p:pic>
          <p:nvPicPr>
            <p:cNvPr id="66660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1136950" y="3576739"/>
              <a:ext cx="915134" cy="64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079591" y="3327990"/>
              <a:ext cx="3177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00B050"/>
                </a:solidFill>
                <a:latin typeface="Symbol" pitchFamily="18" charset="2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413051" y="3572540"/>
              <a:ext cx="691116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151321" y="3572540"/>
              <a:ext cx="219739" cy="3545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Arrow Connector 47"/>
          <p:cNvCxnSpPr>
            <a:stCxn id="51" idx="0"/>
          </p:cNvCxnSpPr>
          <p:nvPr/>
        </p:nvCxnSpPr>
        <p:spPr>
          <a:xfrm flipV="1">
            <a:off x="691268" y="3955313"/>
            <a:ext cx="1318285" cy="723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633" y="4678327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Reconversion</a:t>
            </a:r>
          </a:p>
          <a:p>
            <a:r>
              <a:rPr lang="en-US" sz="1200" dirty="0" smtClean="0"/>
              <a:t>Target</a:t>
            </a:r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Densimet</a:t>
            </a:r>
            <a:r>
              <a:rPr lang="en-US" sz="1200" dirty="0" smtClean="0"/>
              <a:t> D17K)</a:t>
            </a:r>
          </a:p>
          <a:p>
            <a:r>
              <a:rPr lang="en-US" sz="1200" dirty="0" smtClean="0"/>
              <a:t>90.5% W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7% Ni</a:t>
            </a:r>
          </a:p>
          <a:p>
            <a:r>
              <a:rPr lang="en-US" sz="1200" dirty="0" smtClean="0"/>
              <a:t> 2.5% Cu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04037" y="3018049"/>
            <a:ext cx="393700" cy="652264"/>
            <a:chOff x="296527" y="2507680"/>
            <a:chExt cx="393700" cy="652264"/>
          </a:xfrm>
        </p:grpSpPr>
        <p:sp>
          <p:nvSpPr>
            <p:cNvPr id="24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7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3937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rgbClr val="3333FF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aseline="-25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6313" y="3670179"/>
            <a:ext cx="401072" cy="652264"/>
            <a:chOff x="296527" y="2507680"/>
            <a:chExt cx="401072" cy="652264"/>
          </a:xfrm>
        </p:grpSpPr>
        <p:sp>
          <p:nvSpPr>
            <p:cNvPr id="3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3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4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010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DC2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78126" y="4084115"/>
            <a:ext cx="2153739" cy="2876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creensho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9053">
            <a:off x="2646136" y="3013122"/>
            <a:ext cx="1316006" cy="924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ZoneTexte 22"/>
          <p:cNvSpPr txBox="1"/>
          <p:nvPr/>
        </p:nvSpPr>
        <p:spPr>
          <a:xfrm>
            <a:off x="220774" y="3425677"/>
            <a:ext cx="2398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3333FF"/>
                </a:solidFill>
                <a:latin typeface="Comic Sans MS"/>
                <a:cs typeface="Comic Sans MS"/>
              </a:rPr>
              <a:t>Hamamatsu R6236-100</a:t>
            </a:r>
            <a:endParaRPr lang="fr-FR" sz="1600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10167" y="654481"/>
            <a:ext cx="389830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dirty="0" err="1" smtClean="0">
                <a:solidFill>
                  <a:srgbClr val="087305"/>
                </a:solidFill>
                <a:latin typeface="Comic Sans MS"/>
                <a:cs typeface="Comic Sans MS"/>
              </a:rPr>
              <a:t>CsI</a:t>
            </a:r>
            <a:r>
              <a:rPr lang="fr-FR" sz="16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(Tl) </a:t>
            </a:r>
            <a:r>
              <a:rPr lang="fr-FR" sz="1600" b="1" dirty="0" err="1">
                <a:solidFill>
                  <a:srgbClr val="087305"/>
                </a:solidFill>
                <a:latin typeface="Comic Sans MS"/>
                <a:cs typeface="Comic Sans MS"/>
              </a:rPr>
              <a:t>crystals</a:t>
            </a:r>
            <a:r>
              <a:rPr lang="fr-FR" sz="1600" b="1" dirty="0">
                <a:solidFill>
                  <a:srgbClr val="087305"/>
                </a:solidFill>
                <a:latin typeface="Comic Sans MS"/>
                <a:cs typeface="Comic Sans MS"/>
              </a:rPr>
              <a:t> </a:t>
            </a:r>
            <a:r>
              <a:rPr lang="fr-FR" sz="16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(28cm) </a:t>
            </a:r>
            <a:r>
              <a:rPr lang="fr-FR" sz="1600" dirty="0" smtClean="0">
                <a:latin typeface="Comic Sans MS"/>
                <a:cs typeface="Comic Sans MS"/>
              </a:rPr>
              <a:t>are </a:t>
            </a:r>
            <a:r>
              <a:rPr lang="en-US" sz="1600" dirty="0">
                <a:latin typeface="Comic Sans MS"/>
                <a:cs typeface="Comic Sans MS"/>
              </a:rPr>
              <a:t>coupled</a:t>
            </a:r>
            <a:r>
              <a:rPr lang="fr-FR" sz="1600" dirty="0">
                <a:latin typeface="Comic Sans MS"/>
                <a:cs typeface="Comic Sans MS"/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PMTs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equipped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>
                <a:latin typeface="Comic Sans MS"/>
                <a:cs typeface="Comic Sans MS"/>
              </a:rPr>
              <a:t>with</a:t>
            </a:r>
            <a:r>
              <a:rPr lang="fr-FR" sz="1600" dirty="0">
                <a:latin typeface="Comic Sans MS"/>
                <a:cs typeface="Comic Sans MS"/>
              </a:rPr>
              <a:t> </a:t>
            </a:r>
            <a:r>
              <a:rPr lang="fr-FR" sz="1600" dirty="0" smtClean="0">
                <a:latin typeface="Comic Sans MS"/>
                <a:cs typeface="Comic Sans MS"/>
              </a:rPr>
              <a:t>LPSC custom </a:t>
            </a:r>
            <a:r>
              <a:rPr lang="fr-FR" sz="1600" dirty="0" err="1">
                <a:latin typeface="Comic Sans MS"/>
                <a:cs typeface="Comic Sans MS"/>
              </a:rPr>
              <a:t>amplified</a:t>
            </a:r>
            <a:r>
              <a:rPr lang="fr-FR" sz="1600" dirty="0">
                <a:latin typeface="Comic Sans MS"/>
                <a:cs typeface="Comic Sans MS"/>
              </a:rPr>
              <a:t> basis to </a:t>
            </a:r>
            <a:r>
              <a:rPr lang="fr-FR" sz="1600" dirty="0" err="1" smtClean="0">
                <a:latin typeface="Comic Sans MS"/>
                <a:cs typeface="Comic Sans MS"/>
              </a:rPr>
              <a:t>extend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>
                <a:latin typeface="Comic Sans MS"/>
                <a:cs typeface="Comic Sans MS"/>
              </a:rPr>
              <a:t>the </a:t>
            </a:r>
            <a:r>
              <a:rPr lang="fr-FR" sz="1600" b="1" dirty="0">
                <a:solidFill>
                  <a:srgbClr val="3333FF"/>
                </a:solidFill>
                <a:latin typeface="Comic Sans MS"/>
                <a:cs typeface="Comic Sans MS"/>
              </a:rPr>
              <a:t>PMT life-time </a:t>
            </a:r>
            <a:r>
              <a:rPr lang="fr-FR" sz="1600" dirty="0" smtClean="0">
                <a:latin typeface="Comic Sans MS"/>
                <a:cs typeface="Comic Sans MS"/>
              </a:rPr>
              <a:t>in the high </a:t>
            </a:r>
            <a:r>
              <a:rPr lang="fr-FR" sz="1600" dirty="0">
                <a:latin typeface="Comic Sans MS"/>
                <a:cs typeface="Comic Sans MS"/>
              </a:rPr>
              <a:t>rate </a:t>
            </a:r>
            <a:r>
              <a:rPr lang="fr-FR" sz="1600" dirty="0" err="1" smtClean="0">
                <a:latin typeface="Comic Sans MS"/>
                <a:cs typeface="Comic Sans MS"/>
              </a:rPr>
              <a:t>environment</a:t>
            </a:r>
            <a:r>
              <a:rPr lang="fr-FR" sz="1600" dirty="0" smtClean="0">
                <a:latin typeface="Comic Sans MS"/>
                <a:cs typeface="Comic Sans MS"/>
              </a:rPr>
              <a:t> of PEPPo.</a:t>
            </a: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endParaRPr lang="fr-FR" sz="1600" dirty="0">
              <a:latin typeface="Comic Sans MS"/>
              <a:cs typeface="Comic Sans MS"/>
            </a:endParaRP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 smtClean="0">
                <a:latin typeface="Comic Sans MS"/>
                <a:cs typeface="Comic Sans MS"/>
              </a:rPr>
              <a:t> The ~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 µs </a:t>
            </a:r>
            <a:r>
              <a:rPr lang="fr-FR" sz="1600" dirty="0" smtClean="0">
                <a:latin typeface="Comic Sans MS"/>
                <a:cs typeface="Comic Sans MS"/>
              </a:rPr>
              <a:t>long and 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 V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optimized</a:t>
            </a:r>
            <a:r>
              <a:rPr lang="fr-FR" sz="1600" dirty="0" smtClean="0">
                <a:latin typeface="Comic Sans MS"/>
                <a:cs typeface="Comic Sans MS"/>
              </a:rPr>
              <a:t> signal </a:t>
            </a:r>
            <a:r>
              <a:rPr lang="fr-FR" sz="1600" dirty="0" err="1" smtClean="0">
                <a:latin typeface="Comic Sans MS"/>
                <a:cs typeface="Comic Sans MS"/>
              </a:rPr>
              <a:t>is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fed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into</a:t>
            </a:r>
            <a:r>
              <a:rPr lang="fr-FR" sz="1600" dirty="0" smtClean="0">
                <a:latin typeface="Comic Sans MS"/>
                <a:cs typeface="Comic Sans MS"/>
              </a:rPr>
              <a:t> the </a:t>
            </a:r>
            <a:r>
              <a:rPr lang="fr-FR" sz="1600" dirty="0" err="1" smtClean="0">
                <a:latin typeface="Comic Sans MS"/>
                <a:cs typeface="Comic Sans MS"/>
              </a:rPr>
              <a:t>JLab</a:t>
            </a:r>
            <a:r>
              <a:rPr lang="fr-FR" sz="1600" dirty="0" smtClean="0">
                <a:latin typeface="Comic Sans MS"/>
                <a:cs typeface="Comic Sans MS"/>
              </a:rPr>
              <a:t> custom </a:t>
            </a:r>
            <a:r>
              <a:rPr lang="fr-FR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FADC250 </a:t>
            </a:r>
            <a:r>
              <a:rPr lang="fr-FR" sz="1600" dirty="0" err="1" smtClean="0">
                <a:latin typeface="Comic Sans MS"/>
                <a:cs typeface="Comic Sans MS"/>
              </a:rPr>
              <a:t>that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sampled</a:t>
            </a:r>
            <a:r>
              <a:rPr lang="fr-FR" sz="1600" dirty="0" smtClean="0">
                <a:latin typeface="Comic Sans MS"/>
                <a:cs typeface="Comic Sans MS"/>
              </a:rPr>
              <a:t> the signal </a:t>
            </a:r>
            <a:r>
              <a:rPr lang="fr-FR" sz="1600" dirty="0" err="1" smtClean="0">
                <a:latin typeface="Comic Sans MS"/>
                <a:cs typeface="Comic Sans MS"/>
              </a:rPr>
              <a:t>at</a:t>
            </a:r>
            <a:r>
              <a:rPr lang="fr-FR" sz="1600" dirty="0" smtClean="0">
                <a:latin typeface="Comic Sans MS"/>
                <a:cs typeface="Comic Sans MS"/>
              </a:rPr>
              <a:t> </a:t>
            </a:r>
            <a:r>
              <a:rPr lang="fr-FR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250 MHz</a:t>
            </a:r>
            <a:r>
              <a:rPr lang="fr-FR" sz="1600" dirty="0" smtClean="0">
                <a:latin typeface="Comic Sans MS"/>
                <a:cs typeface="Comic Sans MS"/>
              </a:rPr>
              <a:t>.</a:t>
            </a:r>
            <a:endParaRPr lang="fr-FR" sz="1600" dirty="0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744305" y="5287611"/>
            <a:ext cx="4930685" cy="12311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00CC"/>
                </a:solidFill>
                <a:latin typeface="Comic Sans MS" pitchFamily="66" charset="0"/>
              </a:rPr>
              <a:t>FADC250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allows for 3 data taking modes :</a:t>
            </a:r>
          </a:p>
          <a:p>
            <a:endParaRPr lang="en-US" sz="500" dirty="0">
              <a:solidFill>
                <a:prstClr val="black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Sample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(</a:t>
            </a:r>
            <a:r>
              <a:rPr lang="en-US" sz="1600" b="1" dirty="0" smtClean="0">
                <a:solidFill>
                  <a:srgbClr val="00CC00"/>
                </a:solidFill>
                <a:latin typeface="Comic Sans MS" pitchFamily="66" charset="0"/>
              </a:rPr>
              <a:t>500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samples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/2 micro-sec)</a:t>
            </a:r>
            <a:endParaRPr lang="en-US" sz="500" dirty="0">
              <a:solidFill>
                <a:prstClr val="black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Semi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-integrated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(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1 </a:t>
            </a:r>
            <a:r>
              <a:rPr lang="en-US" sz="1600" b="1" dirty="0" smtClean="0">
                <a:solidFill>
                  <a:srgbClr val="00CC00"/>
                </a:solidFill>
                <a:latin typeface="Comic Sans MS" pitchFamily="66" charset="0"/>
              </a:rPr>
              <a:t>integral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/ 2 micro-sec)</a:t>
            </a:r>
          </a:p>
          <a:p>
            <a:pPr>
              <a:buFontTx/>
              <a:buChar char="-"/>
            </a:pPr>
            <a:endParaRPr lang="en-US" sz="500" dirty="0">
              <a:solidFill>
                <a:prstClr val="black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Integrated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(</a:t>
            </a:r>
            <a:r>
              <a:rPr lang="en-US" sz="1600" b="1" dirty="0">
                <a:solidFill>
                  <a:srgbClr val="00CC00"/>
                </a:solidFill>
                <a:latin typeface="Comic Sans MS" pitchFamily="66" charset="0"/>
              </a:rPr>
              <a:t>1 integral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/33 </a:t>
            </a:r>
            <a:r>
              <a:rPr lang="en-US" sz="1600" dirty="0" err="1" smtClean="0">
                <a:solidFill>
                  <a:prstClr val="black"/>
                </a:solidFill>
                <a:latin typeface="Comic Sans MS" pitchFamily="66" charset="0"/>
              </a:rPr>
              <a:t>milli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-sec)</a:t>
            </a:r>
            <a:endParaRPr lang="en-US" sz="1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3122" y="0"/>
            <a:ext cx="433484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Photon Calorimeter and DAQ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21" y="624183"/>
            <a:ext cx="42243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01339" y="2951853"/>
            <a:ext cx="3551275" cy="2263737"/>
            <a:chOff x="5401339" y="2951853"/>
            <a:chExt cx="3551275" cy="2263737"/>
          </a:xfrm>
        </p:grpSpPr>
        <p:pic>
          <p:nvPicPr>
            <p:cNvPr id="26" name="Picture 10" descr="SemIintS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339" y="2951853"/>
              <a:ext cx="3551275" cy="2263737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741581" y="4774018"/>
              <a:ext cx="3051544" cy="10633"/>
            </a:xfrm>
            <a:prstGeom prst="straightConnector1">
              <a:avLst/>
            </a:prstGeom>
            <a:ln w="34925">
              <a:solidFill>
                <a:srgbClr val="7030A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762307" y="4603899"/>
              <a:ext cx="1217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latin typeface="Comic Sans MS" pitchFamily="66" charset="0"/>
                </a:rPr>
                <a:t>2</a:t>
              </a:r>
              <a:r>
                <a:rPr lang="en-US" sz="1600" dirty="0" smtClean="0">
                  <a:solidFill>
                    <a:srgbClr val="7030A0"/>
                  </a:solidFill>
                  <a:latin typeface="Comic Sans MS" pitchFamily="66" charset="0"/>
                </a:rPr>
                <a:t> </a:t>
              </a:r>
              <a:r>
                <a:rPr lang="en-US" sz="1600" dirty="0" err="1" smtClean="0">
                  <a:solidFill>
                    <a:srgbClr val="7030A0"/>
                  </a:solidFill>
                  <a:latin typeface="Comic Sans MS" pitchFamily="66" charset="0"/>
                </a:rPr>
                <a:t>microsec</a:t>
              </a:r>
              <a:endParaRPr lang="en-US" sz="1600" dirty="0">
                <a:solidFill>
                  <a:srgbClr val="7030A0"/>
                </a:solidFill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32158" y="3094074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CsI</a:t>
              </a:r>
              <a:r>
                <a:rPr lang="en-US" dirty="0" smtClean="0"/>
                <a:t> events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527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7" descr="P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13" y="2143400"/>
            <a:ext cx="2448855" cy="203407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31772" y="0"/>
            <a:ext cx="59362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Determine Polarization of the Iron Core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5067" y="2264735"/>
            <a:ext cx="3440635" cy="4146256"/>
            <a:chOff x="610369" y="1611398"/>
            <a:chExt cx="4445540" cy="5097305"/>
          </a:xfrm>
        </p:grpSpPr>
        <p:pic>
          <p:nvPicPr>
            <p:cNvPr id="9" name="Image 8" descr="positron_magnet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6" t="28279" r="19017" b="23353"/>
            <a:stretch/>
          </p:blipFill>
          <p:spPr>
            <a:xfrm rot="16200000">
              <a:off x="284486" y="1937281"/>
              <a:ext cx="5097305" cy="444554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2404949" y="4011047"/>
              <a:ext cx="756938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Fe Core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13781" y="3375961"/>
              <a:ext cx="381836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/>
                <a:t>Pb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88259" y="2463255"/>
              <a:ext cx="476412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Coil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48109" y="5566770"/>
              <a:ext cx="476412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Coil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24413" y="4659899"/>
              <a:ext cx="381836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/>
                <a:t>Pb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6025" y="2496047"/>
              <a:ext cx="679994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Return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21916" y="2435919"/>
              <a:ext cx="679994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Return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07157" y="5532473"/>
              <a:ext cx="679994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Return</a:t>
              </a:r>
              <a:endParaRPr 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0784" y="5532473"/>
              <a:ext cx="679994" cy="277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Return</a:t>
              </a:r>
              <a:endParaRPr lang="en-US" sz="1200" b="1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95423" y="606907"/>
            <a:ext cx="8208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en-US" sz="1600" dirty="0">
                <a:latin typeface="Comic Sans MS"/>
                <a:cs typeface="Comic Sans MS"/>
              </a:rPr>
              <a:t>The 75mm long iron core of a solenoid magnet functioned as the polarimeter target.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265882" y="488491"/>
            <a:ext cx="870920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The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model</a:t>
            </a:r>
            <a:r>
              <a:rPr lang="en-US" sz="1600" dirty="0" smtClean="0">
                <a:latin typeface="Comic Sans MS"/>
                <a:cs typeface="Comic Sans MS"/>
              </a:rPr>
              <a:t> of the analyzing magnet developed within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OPERA-2D</a:t>
            </a:r>
            <a:r>
              <a:rPr lang="en-US" sz="1600" dirty="0" smtClean="0">
                <a:latin typeface="Comic Sans MS"/>
                <a:cs typeface="Comic Sans MS"/>
              </a:rPr>
              <a:t> is controlled by the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measured magnetic map </a:t>
            </a:r>
            <a:r>
              <a:rPr lang="en-US" sz="1600" dirty="0" smtClean="0">
                <a:latin typeface="Comic Sans MS"/>
                <a:cs typeface="Comic Sans MS"/>
              </a:rPr>
              <a:t>of the </a:t>
            </a:r>
            <a:r>
              <a:rPr lang="en-US" sz="16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fringe field</a:t>
            </a:r>
            <a:r>
              <a:rPr lang="en-US" sz="1600" dirty="0" smtClean="0">
                <a:latin typeface="Comic Sans MS"/>
                <a:cs typeface="Comic Sans MS"/>
              </a:rPr>
              <a:t> of the solenoid at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±60 A </a:t>
            </a:r>
            <a:r>
              <a:rPr lang="en-US" sz="1600" dirty="0" smtClean="0">
                <a:latin typeface="Comic Sans MS"/>
                <a:cs typeface="Comic Sans MS"/>
              </a:rPr>
              <a:t>current.   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93134" y="1275908"/>
            <a:ext cx="8250866" cy="4913856"/>
            <a:chOff x="893134" y="1275908"/>
            <a:chExt cx="8250866" cy="4913856"/>
          </a:xfrm>
        </p:grpSpPr>
        <p:grpSp>
          <p:nvGrpSpPr>
            <p:cNvPr id="35" name="Group 34"/>
            <p:cNvGrpSpPr/>
            <p:nvPr/>
          </p:nvGrpSpPr>
          <p:grpSpPr>
            <a:xfrm>
              <a:off x="893134" y="1275908"/>
              <a:ext cx="8250866" cy="4913856"/>
              <a:chOff x="893134" y="1275908"/>
              <a:chExt cx="8250866" cy="4913856"/>
            </a:xfrm>
          </p:grpSpPr>
          <p:graphicFrame>
            <p:nvGraphicFramePr>
              <p:cNvPr id="3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1758103"/>
                  </p:ext>
                </p:extLst>
              </p:nvPr>
            </p:nvGraphicFramePr>
            <p:xfrm>
              <a:off x="4473749" y="5576989"/>
              <a:ext cx="3284537" cy="612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694" name="…quation" r:id="rId5" imgW="2298700" imgH="457200" progId="Equation.3">
                      <p:embed/>
                    </p:oleObj>
                  </mc:Choice>
                  <mc:Fallback>
                    <p:oleObj name="…quation" r:id="rId5" imgW="22987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3749" y="5576989"/>
                            <a:ext cx="3284537" cy="612775"/>
                          </a:xfrm>
                          <a:prstGeom prst="rect">
                            <a:avLst/>
                          </a:prstGeom>
                          <a:solidFill>
                            <a:srgbClr val="F0D8EF"/>
                          </a:solidFill>
                          <a:ln w="12700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" name="Group 4"/>
              <p:cNvGrpSpPr/>
              <p:nvPr/>
            </p:nvGrpSpPr>
            <p:grpSpPr>
              <a:xfrm>
                <a:off x="3870253" y="1275908"/>
                <a:ext cx="4902494" cy="4141824"/>
                <a:chOff x="5868144" y="1700808"/>
                <a:chExt cx="2999990" cy="4608512"/>
              </a:xfrm>
            </p:grpSpPr>
            <p:pic>
              <p:nvPicPr>
                <p:cNvPr id="10" name="Image 9" descr="magfiel.tiff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69" r="15930"/>
                <a:stretch/>
              </p:blipFill>
              <p:spPr>
                <a:xfrm rot="16200000">
                  <a:off x="5063883" y="2505069"/>
                  <a:ext cx="4608512" cy="2999990"/>
                </a:xfrm>
                <a:prstGeom prst="rect">
                  <a:avLst/>
                </a:prstGeom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6084168" y="5013176"/>
                  <a:ext cx="72008" cy="100811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>
                    <a:latin typeface="Comic Sans MS" pitchFamily="66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7677101" y="3645024"/>
                  <a:ext cx="254256" cy="3767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err="1" smtClean="0">
                      <a:latin typeface="Comic Sans MS" pitchFamily="66" charset="0"/>
                    </a:rPr>
                    <a:t>Pb</a:t>
                  </a:r>
                  <a:endParaRPr lang="en-US" sz="16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574931" y="5348150"/>
                  <a:ext cx="589734" cy="3767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Comic Sans MS" pitchFamily="66" charset="0"/>
                    </a:rPr>
                    <a:t>Fe Core</a:t>
                  </a:r>
                  <a:endParaRPr lang="en-US" sz="1600" b="1" dirty="0">
                    <a:latin typeface="Comic Sans MS" pitchFamily="66" charset="0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>
                  <a:off x="7236296" y="2708920"/>
                  <a:ext cx="11521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7134822" y="1988839"/>
                  <a:ext cx="325864" cy="3767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Comic Sans MS" pitchFamily="66" charset="0"/>
                    </a:rPr>
                    <a:t>Coil</a:t>
                  </a:r>
                  <a:endParaRPr lang="en-US" sz="16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261107" y="3645024"/>
                  <a:ext cx="515184" cy="3767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Comic Sans MS" pitchFamily="66" charset="0"/>
                    </a:rPr>
                    <a:t>Return</a:t>
                  </a:r>
                  <a:endParaRPr lang="en-US" sz="1600" b="1" dirty="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8574613" y="2162509"/>
                <a:ext cx="5693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2.6T</a:t>
                </a:r>
                <a:endParaRPr lang="en-US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622177" y="5152644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0T</a:t>
                </a:r>
                <a:endParaRPr lang="en-US" sz="1400" dirty="0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3134" y="3211033"/>
                <a:ext cx="1010093" cy="1148316"/>
              </a:xfrm>
              <a:prstGeom prst="rect">
                <a:avLst/>
              </a:prstGeom>
              <a:solidFill>
                <a:schemeClr val="tx1">
                  <a:alpha val="58000"/>
                </a:schemeClr>
              </a:solidFill>
              <a:ln w="603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1483241" y="2785730"/>
                <a:ext cx="3078126" cy="1105788"/>
              </a:xfrm>
              <a:prstGeom prst="line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6387239" y="4220009"/>
              <a:ext cx="0" cy="981391"/>
            </a:xfrm>
            <a:prstGeom prst="line">
              <a:avLst/>
            </a:prstGeom>
            <a:ln w="476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953828" y="4202281"/>
              <a:ext cx="0" cy="981391"/>
            </a:xfrm>
            <a:prstGeom prst="line">
              <a:avLst/>
            </a:prstGeom>
            <a:ln w="476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64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P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451" y="708005"/>
            <a:ext cx="2448855" cy="2034077"/>
          </a:xfrm>
          <a:prstGeom prst="rect">
            <a:avLst/>
          </a:prstGeom>
          <a:noFill/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3460217" y="797694"/>
            <a:ext cx="548940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The iron core target is equipped with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3 pick-up coils </a:t>
            </a:r>
            <a:r>
              <a:rPr lang="en-US" sz="1600" dirty="0" smtClean="0">
                <a:latin typeface="Comic Sans MS"/>
                <a:cs typeface="Comic Sans MS"/>
              </a:rPr>
              <a:t>measuring the magnetic flux generated by the magnet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current</a:t>
            </a:r>
            <a:r>
              <a:rPr lang="en-US" sz="1600" dirty="0" smtClean="0">
                <a:latin typeface="Comic Sans MS"/>
                <a:cs typeface="Comic Sans MS"/>
              </a:rPr>
              <a:t> variation (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ramping-up</a:t>
            </a:r>
            <a:r>
              <a:rPr lang="en-US" sz="1600" dirty="0" smtClean="0">
                <a:latin typeface="Comic Sans MS"/>
                <a:cs typeface="Comic Sans MS"/>
              </a:rPr>
              <a:t>, polarity reversal).</a:t>
            </a:r>
          </a:p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 smtClean="0">
                <a:latin typeface="Comic Sans MS"/>
                <a:cs typeface="Comic Sans MS"/>
              </a:rPr>
              <a:t> Specific </a:t>
            </a:r>
            <a:r>
              <a:rPr lang="en-US" sz="1600" b="1" dirty="0" smtClean="0">
                <a:solidFill>
                  <a:srgbClr val="087305"/>
                </a:solidFill>
                <a:latin typeface="Comic Sans MS"/>
                <a:cs typeface="Comic Sans MS"/>
              </a:rPr>
              <a:t>cycling procedures</a:t>
            </a:r>
            <a:r>
              <a:rPr lang="en-US" sz="1600" dirty="0" smtClean="0">
                <a:latin typeface="Comic Sans MS"/>
                <a:cs typeface="Comic Sans MS"/>
              </a:rPr>
              <a:t> are used during the experiment to monitor the </a:t>
            </a:r>
            <a:r>
              <a:rPr lang="en-US" sz="16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target polarization</a:t>
            </a:r>
            <a:r>
              <a:rPr lang="en-US" sz="1600" dirty="0" smtClean="0">
                <a:latin typeface="Comic Sans MS"/>
                <a:cs typeface="Comic Sans MS"/>
              </a:rPr>
              <a:t>.     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2" name="Image 11" descr="Capture d’écran 2013-01-17 à 13.12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7" y="2799682"/>
            <a:ext cx="3096863" cy="3352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27784" y="44624"/>
            <a:ext cx="423064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Magnetic Flux Measurement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9171" y="6367108"/>
            <a:ext cx="5083629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&lt;P</a:t>
            </a:r>
            <a:r>
              <a:rPr lang="en-US" baseline="-25000" dirty="0" smtClean="0"/>
              <a:t>T</a:t>
            </a:r>
            <a:r>
              <a:rPr lang="en-US" dirty="0" smtClean="0"/>
              <a:t>&gt; </a:t>
            </a:r>
            <a:r>
              <a:rPr lang="en-US" dirty="0"/>
              <a:t>= </a:t>
            </a:r>
            <a:r>
              <a:rPr lang="en-US" dirty="0" smtClean="0"/>
              <a:t>(7.53%) ± (0.06%) </a:t>
            </a:r>
            <a:r>
              <a:rPr lang="en-US" baseline="-25000" dirty="0" smtClean="0"/>
              <a:t>Opera</a:t>
            </a:r>
            <a:r>
              <a:rPr lang="en-US" dirty="0" smtClean="0"/>
              <a:t> </a:t>
            </a:r>
            <a:r>
              <a:rPr lang="en-US" dirty="0"/>
              <a:t>±</a:t>
            </a:r>
            <a:r>
              <a:rPr lang="en-US" dirty="0" smtClean="0"/>
              <a:t> (0.04%) </a:t>
            </a:r>
            <a:r>
              <a:rPr lang="en-US" baseline="-25000" dirty="0" smtClean="0"/>
              <a:t>Coil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658803" y="2336226"/>
            <a:ext cx="5158626" cy="3694459"/>
            <a:chOff x="4028917" y="3614057"/>
            <a:chExt cx="4570334" cy="2676610"/>
          </a:xfrm>
        </p:grpSpPr>
        <p:pic>
          <p:nvPicPr>
            <p:cNvPr id="17" name="Image 13" descr="coildata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61" b="31930"/>
            <a:stretch/>
          </p:blipFill>
          <p:spPr>
            <a:xfrm>
              <a:off x="4028917" y="3614057"/>
              <a:ext cx="4570334" cy="1273629"/>
            </a:xfrm>
            <a:prstGeom prst="rect">
              <a:avLst/>
            </a:prstGeom>
          </p:spPr>
        </p:pic>
        <p:pic>
          <p:nvPicPr>
            <p:cNvPr id="18" name="Image 13" descr="coildata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" b="63437"/>
            <a:stretch/>
          </p:blipFill>
          <p:spPr>
            <a:xfrm>
              <a:off x="4028917" y="5006152"/>
              <a:ext cx="4570334" cy="1284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73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35400</TotalTime>
  <Words>2956</Words>
  <Application>Microsoft Office PowerPoint</Application>
  <PresentationFormat>On-screen Show (4:3)</PresentationFormat>
  <Paragraphs>606</Paragraphs>
  <Slides>33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1_Modèle par défaut</vt:lpstr>
      <vt:lpstr>Image</vt:lpstr>
      <vt:lpstr>Equation</vt:lpstr>
      <vt:lpstr>…quation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LPSC-IN2P3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Voutier</dc:creator>
  <cp:lastModifiedBy>Joe Grames</cp:lastModifiedBy>
  <cp:revision>392</cp:revision>
  <dcterms:created xsi:type="dcterms:W3CDTF">2008-03-26T12:55:33Z</dcterms:created>
  <dcterms:modified xsi:type="dcterms:W3CDTF">2013-09-11T02:04:11Z</dcterms:modified>
</cp:coreProperties>
</file>