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78" r:id="rId2"/>
    <p:sldId id="373" r:id="rId3"/>
    <p:sldId id="487" r:id="rId4"/>
    <p:sldId id="499" r:id="rId5"/>
    <p:sldId id="482" r:id="rId6"/>
    <p:sldId id="466" r:id="rId7"/>
    <p:sldId id="498" r:id="rId8"/>
    <p:sldId id="497" r:id="rId9"/>
    <p:sldId id="501" r:id="rId10"/>
    <p:sldId id="494" r:id="rId11"/>
    <p:sldId id="492" r:id="rId12"/>
    <p:sldId id="502" r:id="rId13"/>
    <p:sldId id="503" r:id="rId14"/>
    <p:sldId id="491" r:id="rId15"/>
    <p:sldId id="495" r:id="rId16"/>
    <p:sldId id="489" r:id="rId17"/>
    <p:sldId id="493" r:id="rId18"/>
    <p:sldId id="488" r:id="rId19"/>
    <p:sldId id="479" r:id="rId20"/>
    <p:sldId id="468" r:id="rId21"/>
    <p:sldId id="474" r:id="rId22"/>
    <p:sldId id="486" r:id="rId23"/>
  </p:sldIdLst>
  <p:sldSz cx="9144000" cy="6858000" type="screen4x3"/>
  <p:notesSz cx="6769100" cy="9906000"/>
  <p:defaultTextStyle>
    <a:defPPr>
      <a:defRPr lang="de-DE"/>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clrMru>
    <a:srgbClr val="FFFF66"/>
    <a:srgbClr val="00FF00"/>
    <a:srgbClr val="0000FF"/>
    <a:srgbClr val="0000CC"/>
    <a:srgbClr val="C0C0C0"/>
    <a:srgbClr val="FF9900"/>
    <a:srgbClr val="CCEC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4" autoAdjust="0"/>
    <p:restoredTop sz="89580" autoAdjust="0"/>
  </p:normalViewPr>
  <p:slideViewPr>
    <p:cSldViewPr snapToGrid="0">
      <p:cViewPr varScale="1">
        <p:scale>
          <a:sx n="73" d="100"/>
          <a:sy n="73" d="100"/>
        </p:scale>
        <p:origin x="-1140" y="-102"/>
      </p:cViewPr>
      <p:guideLst>
        <p:guide orient="horz" pos="1071"/>
        <p:guide orient="horz" pos="3974"/>
        <p:guide orient="horz" pos="3929"/>
        <p:guide orient="horz" pos="4020"/>
        <p:guide pos="2880"/>
        <p:guide pos="5602"/>
        <p:guide pos="1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87325" y="419100"/>
            <a:ext cx="5334000" cy="423863"/>
          </a:xfrm>
          <a:prstGeom prst="rect">
            <a:avLst/>
          </a:prstGeom>
          <a:noFill/>
          <a:ln w="9525">
            <a:noFill/>
            <a:miter lim="800000"/>
            <a:headEnd/>
            <a:tailEnd/>
          </a:ln>
        </p:spPr>
        <p:txBody>
          <a:bodyPr vert="horz" wrap="square" lIns="108558" tIns="0" rIns="0" bIns="0" numCol="1" anchor="ctr" anchorCtr="0" compatLnSpc="1">
            <a:prstTxWarp prst="textNoShape">
              <a:avLst/>
            </a:prstTxWarp>
          </a:bodyPr>
          <a:lstStyle>
            <a:lvl1pPr defTabSz="919163">
              <a:lnSpc>
                <a:spcPts val="1313"/>
              </a:lnSpc>
              <a:defRPr sz="1000" b="1">
                <a:latin typeface="Stafford" charset="0"/>
                <a:ea typeface="ＭＳ Ｐゴシック" charset="0"/>
                <a:cs typeface="ＭＳ Ｐゴシック" charset="0"/>
              </a:defRPr>
            </a:lvl1pPr>
          </a:lstStyle>
          <a:p>
            <a:pPr>
              <a:defRPr/>
            </a:pPr>
            <a:endParaRPr lang="en-US"/>
          </a:p>
        </p:txBody>
      </p:sp>
      <p:sp>
        <p:nvSpPr>
          <p:cNvPr id="50179" name="Rectangle 3"/>
          <p:cNvSpPr>
            <a:spLocks noGrp="1" noChangeArrowheads="1"/>
          </p:cNvSpPr>
          <p:nvPr>
            <p:ph type="dt" sz="quarter" idx="1"/>
          </p:nvPr>
        </p:nvSpPr>
        <p:spPr bwMode="auto">
          <a:xfrm>
            <a:off x="187325" y="9282113"/>
            <a:ext cx="1312863" cy="280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9163">
              <a:defRPr sz="1000" b="1">
                <a:latin typeface="Stafford" charset="0"/>
                <a:ea typeface="ＭＳ Ｐゴシック" charset="0"/>
                <a:cs typeface="ＭＳ Ｐゴシック" charset="0"/>
              </a:defRPr>
            </a:lvl1pPr>
          </a:lstStyle>
          <a:p>
            <a:pPr>
              <a:defRPr/>
            </a:pPr>
            <a:fld id="{C90638AB-D3A5-435E-9508-62483B5484B4}" type="datetime1">
              <a:rPr lang="de-DE"/>
              <a:pPr>
                <a:defRPr/>
              </a:pPr>
              <a:t>11.09.2013</a:t>
            </a:fld>
            <a:endParaRPr lang="de-DE"/>
          </a:p>
        </p:txBody>
      </p:sp>
      <p:sp>
        <p:nvSpPr>
          <p:cNvPr id="50180" name="Rectangle 4"/>
          <p:cNvSpPr>
            <a:spLocks noGrp="1" noChangeArrowheads="1"/>
          </p:cNvSpPr>
          <p:nvPr>
            <p:ph type="ftr" sz="quarter" idx="2"/>
          </p:nvPr>
        </p:nvSpPr>
        <p:spPr bwMode="auto">
          <a:xfrm>
            <a:off x="1500188" y="9282113"/>
            <a:ext cx="4406900" cy="280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9163">
              <a:defRPr sz="1000" b="1">
                <a:latin typeface="Stafford" pitchFamily="2" charset="0"/>
                <a:ea typeface="ＭＳ Ｐゴシック" charset="-128"/>
                <a:cs typeface="ＭＳ Ｐゴシック" charset="-128"/>
              </a:defRPr>
            </a:lvl1pPr>
          </a:lstStyle>
          <a:p>
            <a:pPr>
              <a:defRPr/>
            </a:pPr>
            <a:r>
              <a:rPr lang="de-DE"/>
              <a:t>|  </a:t>
            </a:r>
          </a:p>
        </p:txBody>
      </p:sp>
      <p:sp>
        <p:nvSpPr>
          <p:cNvPr id="50181" name="Rectangle 5"/>
          <p:cNvSpPr>
            <a:spLocks noGrp="1" noChangeArrowheads="1"/>
          </p:cNvSpPr>
          <p:nvPr>
            <p:ph type="sldNum" sz="quarter" idx="3"/>
          </p:nvPr>
        </p:nvSpPr>
        <p:spPr bwMode="auto">
          <a:xfrm>
            <a:off x="5921375" y="9282113"/>
            <a:ext cx="660400" cy="280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9163">
              <a:defRPr sz="1000" b="1">
                <a:latin typeface="Stafford" charset="0"/>
                <a:ea typeface="ＭＳ Ｐゴシック" charset="0"/>
                <a:cs typeface="ＭＳ Ｐゴシック" charset="0"/>
              </a:defRPr>
            </a:lvl1pPr>
          </a:lstStyle>
          <a:p>
            <a:pPr>
              <a:defRPr/>
            </a:pPr>
            <a:r>
              <a:rPr lang="de-DE"/>
              <a:t>|  </a:t>
            </a:r>
            <a:fld id="{6AA55906-22AC-4486-8F47-2C460D3CF922}" type="slidenum">
              <a:rPr lang="de-DE"/>
              <a:pPr>
                <a:defRPr/>
              </a:pPr>
              <a:t>‹Nr.›</a:t>
            </a:fld>
            <a:endParaRPr lang="de-DE"/>
          </a:p>
        </p:txBody>
      </p:sp>
      <p:pic>
        <p:nvPicPr>
          <p:cNvPr id="23558" name="Picture 6"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390525"/>
            <a:ext cx="9159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187325" y="195263"/>
            <a:ext cx="6394450" cy="155575"/>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nchor="ctr"/>
          <a:lstStyle/>
          <a:p>
            <a:pPr defTabSz="911225"/>
            <a:endParaRPr lang="en-US" sz="1800"/>
          </a:p>
        </p:txBody>
      </p:sp>
      <p:sp>
        <p:nvSpPr>
          <p:cNvPr id="23560" name="Line 8"/>
          <p:cNvSpPr>
            <a:spLocks noChangeShapeType="1"/>
          </p:cNvSpPr>
          <p:nvPr/>
        </p:nvSpPr>
        <p:spPr bwMode="auto">
          <a:xfrm>
            <a:off x="187325" y="390525"/>
            <a:ext cx="6394450" cy="0"/>
          </a:xfrm>
          <a:prstGeom prst="line">
            <a:avLst/>
          </a:prstGeom>
          <a:noFill/>
          <a:ln w="1524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a:off x="187325" y="9204325"/>
            <a:ext cx="6394450"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a:off x="187325" y="842963"/>
            <a:ext cx="6394450"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8372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3"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390525"/>
            <a:ext cx="9239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dt" idx="1"/>
          </p:nvPr>
        </p:nvSpPr>
        <p:spPr bwMode="auto">
          <a:xfrm>
            <a:off x="187325" y="9409113"/>
            <a:ext cx="1597025" cy="495300"/>
          </a:xfrm>
          <a:prstGeom prst="rect">
            <a:avLst/>
          </a:prstGeom>
          <a:noFill/>
          <a:ln w="9525">
            <a:noFill/>
            <a:miter lim="800000"/>
            <a:headEnd/>
            <a:tailEnd/>
          </a:ln>
        </p:spPr>
        <p:txBody>
          <a:bodyPr vert="horz" wrap="square" lIns="91913" tIns="45956" rIns="91913" bIns="45956" numCol="1" anchor="ctr" anchorCtr="0" compatLnSpc="1">
            <a:prstTxWarp prst="textNoShape">
              <a:avLst/>
            </a:prstTxWarp>
          </a:bodyPr>
          <a:lstStyle>
            <a:lvl1pPr defTabSz="919163">
              <a:lnSpc>
                <a:spcPts val="1313"/>
              </a:lnSpc>
              <a:defRPr sz="1000">
                <a:latin typeface="Stafford" charset="0"/>
                <a:ea typeface="ＭＳ Ｐゴシック" charset="0"/>
                <a:cs typeface="ＭＳ Ｐゴシック" charset="0"/>
              </a:defRPr>
            </a:lvl1pPr>
          </a:lstStyle>
          <a:p>
            <a:pPr>
              <a:defRPr/>
            </a:pPr>
            <a:fld id="{5639E73E-C9A5-4D4B-8A69-C94714D21A8A}" type="datetime1">
              <a:rPr lang="de-DE"/>
              <a:pPr>
                <a:defRPr/>
              </a:pPr>
              <a:t>11.09.2013</a:t>
            </a:fld>
            <a:endParaRPr lang="de-DE"/>
          </a:p>
        </p:txBody>
      </p:sp>
      <p:sp>
        <p:nvSpPr>
          <p:cNvPr id="19460" name="Rectangle 4"/>
          <p:cNvSpPr>
            <a:spLocks noGrp="1" noRot="1" noChangeAspect="1" noChangeArrowheads="1" noTextEdit="1"/>
          </p:cNvSpPr>
          <p:nvPr>
            <p:ph type="sldImg" idx="2"/>
          </p:nvPr>
        </p:nvSpPr>
        <p:spPr bwMode="auto">
          <a:xfrm>
            <a:off x="1157288" y="1001713"/>
            <a:ext cx="4437062" cy="332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87325" y="4643438"/>
            <a:ext cx="6394450" cy="4638675"/>
          </a:xfrm>
          <a:prstGeom prst="rect">
            <a:avLst/>
          </a:prstGeom>
          <a:noFill/>
          <a:ln w="9525">
            <a:noFill/>
            <a:miter lim="800000"/>
            <a:headEnd/>
            <a:tailEnd/>
          </a:ln>
        </p:spPr>
        <p:txBody>
          <a:bodyPr vert="horz" wrap="square" lIns="91913" tIns="45956" rIns="91913" bIns="4595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1784350" y="9409113"/>
            <a:ext cx="4052888" cy="495300"/>
          </a:xfrm>
          <a:prstGeom prst="rect">
            <a:avLst/>
          </a:prstGeom>
          <a:noFill/>
          <a:ln w="9525">
            <a:noFill/>
            <a:miter lim="800000"/>
            <a:headEnd/>
            <a:tailEnd/>
          </a:ln>
        </p:spPr>
        <p:txBody>
          <a:bodyPr vert="horz" wrap="square" lIns="91913" tIns="45956" rIns="91913" bIns="45956" numCol="1" anchor="ctr" anchorCtr="0" compatLnSpc="1">
            <a:prstTxWarp prst="textNoShape">
              <a:avLst/>
            </a:prstTxWarp>
          </a:bodyPr>
          <a:lstStyle>
            <a:lvl1pPr defTabSz="919163">
              <a:lnSpc>
                <a:spcPts val="1313"/>
              </a:lnSpc>
              <a:defRPr sz="1000">
                <a:latin typeface="Stafford" pitchFamily="2" charset="0"/>
                <a:ea typeface="ＭＳ Ｐゴシック" pitchFamily="34" charset="-128"/>
                <a:cs typeface="+mn-cs"/>
              </a:defRPr>
            </a:lvl1pPr>
          </a:lstStyle>
          <a:p>
            <a:pPr>
              <a:defRPr/>
            </a:pPr>
            <a:r>
              <a:rPr lang="de-DE"/>
              <a:t>|  </a:t>
            </a:r>
          </a:p>
        </p:txBody>
      </p:sp>
      <p:sp>
        <p:nvSpPr>
          <p:cNvPr id="3079" name="Rectangle 7"/>
          <p:cNvSpPr>
            <a:spLocks noGrp="1" noChangeArrowheads="1"/>
          </p:cNvSpPr>
          <p:nvPr>
            <p:ph type="sldNum" sz="quarter" idx="5"/>
          </p:nvPr>
        </p:nvSpPr>
        <p:spPr bwMode="auto">
          <a:xfrm>
            <a:off x="5837238" y="9409113"/>
            <a:ext cx="930275" cy="495300"/>
          </a:xfrm>
          <a:prstGeom prst="rect">
            <a:avLst/>
          </a:prstGeom>
          <a:noFill/>
          <a:ln w="9525">
            <a:noFill/>
            <a:miter lim="800000"/>
            <a:headEnd/>
            <a:tailEnd/>
          </a:ln>
        </p:spPr>
        <p:txBody>
          <a:bodyPr vert="horz" wrap="square" lIns="91913" tIns="45956" rIns="91913" bIns="45956" numCol="1" anchor="ctr" anchorCtr="0" compatLnSpc="1">
            <a:prstTxWarp prst="textNoShape">
              <a:avLst/>
            </a:prstTxWarp>
          </a:bodyPr>
          <a:lstStyle>
            <a:lvl1pPr algn="r" defTabSz="919163">
              <a:lnSpc>
                <a:spcPts val="1313"/>
              </a:lnSpc>
              <a:defRPr sz="1000">
                <a:latin typeface="Stafford" charset="0"/>
                <a:ea typeface="ＭＳ Ｐゴシック" charset="0"/>
                <a:cs typeface="ＭＳ Ｐゴシック" charset="0"/>
              </a:defRPr>
            </a:lvl1pPr>
          </a:lstStyle>
          <a:p>
            <a:pPr>
              <a:defRPr/>
            </a:pPr>
            <a:r>
              <a:rPr lang="de-DE"/>
              <a:t>|  </a:t>
            </a:r>
            <a:fld id="{13DE79A1-B408-48F7-A225-DA2BAD9732C7}" type="slidenum">
              <a:rPr lang="de-DE"/>
              <a:pPr>
                <a:defRPr/>
              </a:pPr>
              <a:t>‹Nr.›</a:t>
            </a:fld>
            <a:endParaRPr lang="de-DE"/>
          </a:p>
        </p:txBody>
      </p:sp>
      <p:sp>
        <p:nvSpPr>
          <p:cNvPr id="19464" name="Rectangle 8"/>
          <p:cNvSpPr>
            <a:spLocks noChangeArrowheads="1"/>
          </p:cNvSpPr>
          <p:nvPr/>
        </p:nvSpPr>
        <p:spPr bwMode="auto">
          <a:xfrm>
            <a:off x="187325" y="419100"/>
            <a:ext cx="533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558" tIns="0" rIns="0" bIns="0" anchor="ctr"/>
          <a:lstStyle/>
          <a:p>
            <a:pPr defTabSz="919163">
              <a:lnSpc>
                <a:spcPts val="1313"/>
              </a:lnSpc>
            </a:pPr>
            <a:endParaRPr lang="en-US" sz="1000" b="1">
              <a:latin typeface="Stafford"/>
            </a:endParaRPr>
          </a:p>
        </p:txBody>
      </p:sp>
      <p:sp>
        <p:nvSpPr>
          <p:cNvPr id="19465" name="Rectangle 9"/>
          <p:cNvSpPr>
            <a:spLocks noChangeArrowheads="1"/>
          </p:cNvSpPr>
          <p:nvPr/>
        </p:nvSpPr>
        <p:spPr bwMode="auto">
          <a:xfrm>
            <a:off x="187325" y="195263"/>
            <a:ext cx="6394450" cy="155575"/>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nchor="ctr"/>
          <a:lstStyle/>
          <a:p>
            <a:pPr defTabSz="911225"/>
            <a:endParaRPr lang="en-US" sz="1800"/>
          </a:p>
        </p:txBody>
      </p:sp>
      <p:sp>
        <p:nvSpPr>
          <p:cNvPr id="19466" name="Line 10"/>
          <p:cNvSpPr>
            <a:spLocks noChangeShapeType="1"/>
          </p:cNvSpPr>
          <p:nvPr/>
        </p:nvSpPr>
        <p:spPr bwMode="auto">
          <a:xfrm>
            <a:off x="187325" y="390525"/>
            <a:ext cx="6394450" cy="0"/>
          </a:xfrm>
          <a:prstGeom prst="line">
            <a:avLst/>
          </a:prstGeom>
          <a:noFill/>
          <a:ln w="1524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a:off x="187325" y="846138"/>
            <a:ext cx="6394450"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a:off x="187325" y="9409113"/>
            <a:ext cx="6394450"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4"/>
          <p:cNvSpPr>
            <a:spLocks noChangeShapeType="1"/>
          </p:cNvSpPr>
          <p:nvPr/>
        </p:nvSpPr>
        <p:spPr bwMode="auto">
          <a:xfrm>
            <a:off x="187325" y="4446588"/>
            <a:ext cx="6394450" cy="0"/>
          </a:xfrm>
          <a:prstGeom prst="line">
            <a:avLst/>
          </a:prstGeom>
          <a:noFill/>
          <a:ln w="762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69897970"/>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200" kern="1200">
        <a:solidFill>
          <a:schemeClr val="tx1"/>
        </a:solidFill>
        <a:latin typeface="Bitstream Charter" charset="0"/>
        <a:ea typeface="ＭＳ Ｐゴシック" charset="-128"/>
        <a:cs typeface="ＭＳ Ｐゴシック" charset="-128"/>
      </a:defRPr>
    </a:lvl1pPr>
    <a:lvl2pPr marL="457200" algn="l" rtl="0" eaLnBrk="0" fontAlgn="base" hangingPunct="0">
      <a:spcBef>
        <a:spcPct val="10000"/>
      </a:spcBef>
      <a:spcAft>
        <a:spcPct val="0"/>
      </a:spcAft>
      <a:defRPr sz="1200" kern="1200">
        <a:solidFill>
          <a:schemeClr val="tx1"/>
        </a:solidFill>
        <a:latin typeface="Bitstream Charter" charset="0"/>
        <a:ea typeface="ＭＳ Ｐゴシック" charset="-128"/>
        <a:cs typeface="+mn-cs"/>
      </a:defRPr>
    </a:lvl2pPr>
    <a:lvl3pPr marL="914400" algn="l" rtl="0" eaLnBrk="0" fontAlgn="base" hangingPunct="0">
      <a:spcBef>
        <a:spcPct val="10000"/>
      </a:spcBef>
      <a:spcAft>
        <a:spcPct val="0"/>
      </a:spcAft>
      <a:defRPr sz="1200" kern="1200">
        <a:solidFill>
          <a:schemeClr val="tx1"/>
        </a:solidFill>
        <a:latin typeface="Bitstream Charter" charset="0"/>
        <a:ea typeface="ＭＳ Ｐゴシック" charset="-128"/>
        <a:cs typeface="+mn-cs"/>
      </a:defRPr>
    </a:lvl3pPr>
    <a:lvl4pPr marL="1371600" algn="l" rtl="0" eaLnBrk="0" fontAlgn="base" hangingPunct="0">
      <a:spcBef>
        <a:spcPct val="10000"/>
      </a:spcBef>
      <a:spcAft>
        <a:spcPct val="0"/>
      </a:spcAft>
      <a:defRPr sz="1200" kern="1200">
        <a:solidFill>
          <a:schemeClr val="tx1"/>
        </a:solidFill>
        <a:latin typeface="Bitstream Charter" charset="0"/>
        <a:ea typeface="ＭＳ Ｐゴシック" charset="-128"/>
        <a:cs typeface="+mn-cs"/>
      </a:defRPr>
    </a:lvl4pPr>
    <a:lvl5pPr marL="1828800" algn="l" rtl="0" eaLnBrk="0" fontAlgn="base" hangingPunct="0">
      <a:spcBef>
        <a:spcPct val="10000"/>
      </a:spcBef>
      <a:spcAft>
        <a:spcPct val="0"/>
      </a:spcAft>
      <a:defRPr sz="1200" kern="1200">
        <a:solidFill>
          <a:schemeClr val="tx1"/>
        </a:solidFill>
        <a:latin typeface="Bitstream Charter"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Bitstream Charter"/>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weiteres Problem welches Auftritt ist die Quanteneffizienz der polarisierten</a:t>
            </a:r>
            <a:r>
              <a:rPr lang="de-DE" baseline="0" dirty="0" smtClean="0"/>
              <a:t> Kathode. Diese ist abhängig von der Güte des Vakuums und des während des Betriebes extrahierten Elektronenstroms. Gerade der zweite Punkt sorgt für einen schnellen Abfall der Quanteneffizienz, falls Verluste innerhalb der Strahlführung kompensiert werden müssen. Ist die Quanteneffizienz der Kathode zu klein muss diese neu aktiviert werden, welches einige Stunden in Anspruch nimmt. Typischerweise sollte eine solche Aktivierung höchstens alle 6 Tage durchgeführt werden. In der oberen Grafik sehen Sie daher die maximale Strahlzeit mit einer frisch Präparierten Kathode für den Fall fester Elektronenströme und daraus resultierend erhöhter Laserleistung. Es ist zu erkennen, dass ein Dauerstrichlaser maximal 8µA über 6 Tage liefern kann, während ein gepulster Laser die geforderten 60µA bei 6 Tagen erreicht. </a:t>
            </a:r>
            <a:endParaRPr lang="en-US" dirty="0"/>
          </a:p>
        </p:txBody>
      </p:sp>
      <p:sp>
        <p:nvSpPr>
          <p:cNvPr id="4" name="Fußzeilenplatzhalter 3"/>
          <p:cNvSpPr>
            <a:spLocks noGrp="1"/>
          </p:cNvSpPr>
          <p:nvPr>
            <p:ph type="ftr" sz="quarter" idx="10"/>
          </p:nvPr>
        </p:nvSpPr>
        <p:spPr/>
        <p:txBody>
          <a:bodyPr/>
          <a:lstStyle/>
          <a:p>
            <a:pPr>
              <a:defRPr/>
            </a:pPr>
            <a:r>
              <a:rPr lang="de-DE" smtClean="0"/>
              <a:t>|  </a:t>
            </a:r>
            <a:endParaRPr lang="de-DE"/>
          </a:p>
        </p:txBody>
      </p:sp>
      <p:sp>
        <p:nvSpPr>
          <p:cNvPr id="5" name="Foliennummernplatzhalter 4"/>
          <p:cNvSpPr>
            <a:spLocks noGrp="1"/>
          </p:cNvSpPr>
          <p:nvPr>
            <p:ph type="sldNum" sz="quarter" idx="11"/>
          </p:nvPr>
        </p:nvSpPr>
        <p:spPr/>
        <p:txBody>
          <a:bodyPr/>
          <a:lstStyle/>
          <a:p>
            <a:pPr>
              <a:defRPr/>
            </a:pPr>
            <a:r>
              <a:rPr lang="de-DE" smtClean="0"/>
              <a:t>|  </a:t>
            </a:r>
            <a:fld id="{13DE79A1-B408-48F7-A225-DA2BAD9732C7}" type="slidenum">
              <a:rPr lang="de-DE" smtClean="0"/>
              <a:pPr>
                <a:defRPr/>
              </a:pPr>
              <a:t>4</a:t>
            </a:fld>
            <a:endParaRPr lang="de-DE"/>
          </a:p>
        </p:txBody>
      </p:sp>
    </p:spTree>
    <p:extLst>
      <p:ext uri="{BB962C8B-B14F-4D97-AF65-F5344CB8AC3E}">
        <p14:creationId xmlns:p14="http://schemas.microsoft.com/office/powerpoint/2010/main" val="89641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Bitstream Charter"/>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Bitstream Charter"/>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Hilfe der </a:t>
            </a:r>
            <a:r>
              <a:rPr lang="de-DE" dirty="0" err="1" smtClean="0"/>
              <a:t>Chopper</a:t>
            </a:r>
            <a:r>
              <a:rPr lang="de-DE" dirty="0" smtClean="0"/>
              <a:t> Schlitz Methoden konnten viele Effekte</a:t>
            </a:r>
            <a:r>
              <a:rPr lang="de-DE" baseline="0" dirty="0" smtClean="0"/>
              <a:t> gemessen werden. Ich möchte mich aus </a:t>
            </a:r>
            <a:r>
              <a:rPr lang="de-DE" baseline="0" dirty="0" err="1" smtClean="0"/>
              <a:t>zeitmangel</a:t>
            </a:r>
            <a:r>
              <a:rPr lang="de-DE" baseline="0" dirty="0" smtClean="0"/>
              <a:t> hier nur auf die Raumladungseffekte beschränken. In dieser Messung wurde für unterschiedliche </a:t>
            </a:r>
            <a:r>
              <a:rPr lang="de-DE" baseline="0" dirty="0" err="1" smtClean="0"/>
              <a:t>Bunchladungen</a:t>
            </a:r>
            <a:r>
              <a:rPr lang="de-DE" baseline="0" dirty="0" smtClean="0"/>
              <a:t> sowohl die </a:t>
            </a:r>
            <a:r>
              <a:rPr lang="de-DE" baseline="0" dirty="0" err="1" smtClean="0"/>
              <a:t>Bunchlänge</a:t>
            </a:r>
            <a:r>
              <a:rPr lang="de-DE" baseline="0" dirty="0" smtClean="0"/>
              <a:t>, als auch die transversale Ausdehnung gemessen. In beiden Plots ist einer Vergrößerung ab einer </a:t>
            </a:r>
            <a:r>
              <a:rPr lang="de-DE" baseline="0" dirty="0" err="1" smtClean="0"/>
              <a:t>Bunchladung</a:t>
            </a:r>
            <a:r>
              <a:rPr lang="de-DE" baseline="0" dirty="0" smtClean="0"/>
              <a:t> von etwa 1 </a:t>
            </a:r>
            <a:r>
              <a:rPr lang="de-DE" baseline="0" dirty="0" err="1" smtClean="0"/>
              <a:t>fC</a:t>
            </a:r>
            <a:r>
              <a:rPr lang="de-DE" baseline="0" dirty="0" smtClean="0"/>
              <a:t> zu erkennen. </a:t>
            </a:r>
            <a:endParaRPr lang="en-US" dirty="0"/>
          </a:p>
        </p:txBody>
      </p:sp>
      <p:sp>
        <p:nvSpPr>
          <p:cNvPr id="4" name="Fußzeilenplatzhalter 3"/>
          <p:cNvSpPr>
            <a:spLocks noGrp="1"/>
          </p:cNvSpPr>
          <p:nvPr>
            <p:ph type="ftr" sz="quarter" idx="10"/>
          </p:nvPr>
        </p:nvSpPr>
        <p:spPr/>
        <p:txBody>
          <a:bodyPr/>
          <a:lstStyle/>
          <a:p>
            <a:pPr>
              <a:defRPr/>
            </a:pPr>
            <a:r>
              <a:rPr lang="de-DE" smtClean="0"/>
              <a:t>|  </a:t>
            </a:r>
            <a:endParaRPr lang="de-DE"/>
          </a:p>
        </p:txBody>
      </p:sp>
      <p:sp>
        <p:nvSpPr>
          <p:cNvPr id="5" name="Foliennummernplatzhalter 4"/>
          <p:cNvSpPr>
            <a:spLocks noGrp="1"/>
          </p:cNvSpPr>
          <p:nvPr>
            <p:ph type="sldNum" sz="quarter" idx="11"/>
          </p:nvPr>
        </p:nvSpPr>
        <p:spPr/>
        <p:txBody>
          <a:bodyPr/>
          <a:lstStyle/>
          <a:p>
            <a:pPr>
              <a:defRPr/>
            </a:pPr>
            <a:r>
              <a:rPr lang="de-DE" smtClean="0"/>
              <a:t>|  </a:t>
            </a:r>
            <a:fld id="{13DE79A1-B408-48F7-A225-DA2BAD9732C7}" type="slidenum">
              <a:rPr lang="de-DE" smtClean="0"/>
              <a:pPr>
                <a:defRPr/>
              </a:pPr>
              <a:t>13</a:t>
            </a:fld>
            <a:endParaRPr lang="de-DE"/>
          </a:p>
        </p:txBody>
      </p:sp>
    </p:spTree>
    <p:extLst>
      <p:ext uri="{BB962C8B-B14F-4D97-AF65-F5344CB8AC3E}">
        <p14:creationId xmlns:p14="http://schemas.microsoft.com/office/powerpoint/2010/main" val="36788916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F5A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a:p>
        </p:txBody>
      </p:sp>
      <p:sp>
        <p:nvSpPr>
          <p:cNvPr id="5" name="Rectangle 8"/>
          <p:cNvSpPr>
            <a:spLocks noChangeArrowheads="1"/>
          </p:cNvSpPr>
          <p:nvPr/>
        </p:nvSpPr>
        <p:spPr bwMode="auto">
          <a:xfrm>
            <a:off x="250825" y="196850"/>
            <a:ext cx="8642350" cy="144463"/>
          </a:xfrm>
          <a:prstGeom prst="rect">
            <a:avLst/>
          </a:prstGeom>
          <a:solidFill>
            <a:srgbClr val="F5A300"/>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sz="1800"/>
          </a:p>
        </p:txBody>
      </p:sp>
      <p:pic>
        <p:nvPicPr>
          <p:cNvPr id="6" name="Picture 9" descr="tud_logo"/>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7172325" y="657225"/>
            <a:ext cx="187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18"/>
          <p:cNvSpPr>
            <a:spLocks noChangeArrowheads="1"/>
          </p:cNvSpPr>
          <p:nvPr/>
        </p:nvSpPr>
        <p:spPr bwMode="auto">
          <a:xfrm>
            <a:off x="250825" y="360363"/>
            <a:ext cx="86407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9" name="Rectangle 19"/>
          <p:cNvSpPr>
            <a:spLocks noChangeArrowheads="1"/>
          </p:cNvSpPr>
          <p:nvPr/>
        </p:nvSpPr>
        <p:spPr bwMode="auto">
          <a:xfrm>
            <a:off x="250825" y="2457450"/>
            <a:ext cx="864076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 name="Line 20"/>
          <p:cNvSpPr>
            <a:spLocks noChangeShapeType="1"/>
          </p:cNvSpPr>
          <p:nvPr userDrawn="1"/>
        </p:nvSpPr>
        <p:spPr bwMode="auto">
          <a:xfrm>
            <a:off x="252413" y="2457450"/>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 name="Group 19"/>
          <p:cNvGrpSpPr>
            <a:grpSpLocks/>
          </p:cNvGrpSpPr>
          <p:nvPr userDrawn="1"/>
        </p:nvGrpSpPr>
        <p:grpSpPr bwMode="auto">
          <a:xfrm>
            <a:off x="7885113" y="6272213"/>
            <a:ext cx="569912" cy="574675"/>
            <a:chOff x="0" y="3612"/>
            <a:chExt cx="703" cy="708"/>
          </a:xfrm>
        </p:grpSpPr>
        <p:grpSp>
          <p:nvGrpSpPr>
            <p:cNvPr id="12" name="Group 20"/>
            <p:cNvGrpSpPr>
              <a:grpSpLocks/>
            </p:cNvGrpSpPr>
            <p:nvPr userDrawn="1"/>
          </p:nvGrpSpPr>
          <p:grpSpPr bwMode="auto">
            <a:xfrm>
              <a:off x="11" y="3612"/>
              <a:ext cx="702" cy="708"/>
              <a:chOff x="1340" y="853"/>
              <a:chExt cx="3074" cy="3076"/>
            </a:xfrm>
          </p:grpSpPr>
          <p:pic>
            <p:nvPicPr>
              <p:cNvPr id="14" name="Picture 21" descr="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a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 y="2387"/>
                <a:ext cx="1181"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a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a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801"/>
                <a:ext cx="154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descr="a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 y="96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6" descr="a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 y="853"/>
                <a:ext cx="1181"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descr="q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4" y="969"/>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 descr="t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0" y="1802"/>
                <a:ext cx="1542"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29"/>
            <p:cNvSpPr txBox="1">
              <a:spLocks noChangeArrowheads="1"/>
            </p:cNvSpPr>
            <p:nvPr userDrawn="1"/>
          </p:nvSpPr>
          <p:spPr bwMode="auto">
            <a:xfrm>
              <a:off x="0" y="3884"/>
              <a:ext cx="703" cy="244"/>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0" scaled="1"/>
            </a:gradFill>
            <a:ln w="9525">
              <a:noFill/>
              <a:miter lim="800000"/>
              <a:headEnd/>
              <a:tailEnd/>
            </a:ln>
            <a:effectLst/>
          </p:spPr>
          <p:txBody>
            <a:bodyPr>
              <a:spAutoFit/>
            </a:bodyPr>
            <a:lstStyle/>
            <a:p>
              <a:pPr algn="ctr">
                <a:spcBef>
                  <a:spcPct val="50000"/>
                </a:spcBef>
                <a:defRPr/>
              </a:pPr>
              <a:r>
                <a:rPr lang="de-DE" sz="700" b="1">
                  <a:solidFill>
                    <a:schemeClr val="accent2"/>
                  </a:solidFill>
                  <a:latin typeface="Arial" charset="0"/>
                  <a:cs typeface="+mn-cs"/>
                </a:rPr>
                <a:t>SFB 634</a:t>
              </a:r>
            </a:p>
          </p:txBody>
        </p:sp>
      </p:grpSp>
      <p:sp>
        <p:nvSpPr>
          <p:cNvPr id="87043" name="Rectangle 3"/>
          <p:cNvSpPr>
            <a:spLocks noGrp="1" noChangeArrowheads="1"/>
          </p:cNvSpPr>
          <p:nvPr>
            <p:ph type="ctrTitle"/>
          </p:nvPr>
        </p:nvSpPr>
        <p:spPr>
          <a:xfrm>
            <a:off x="358775" y="692150"/>
            <a:ext cx="6734175" cy="577850"/>
          </a:xfrm>
        </p:spPr>
        <p:txBody>
          <a:bodyPr anchor="t"/>
          <a:lstStyle>
            <a:lvl1pPr>
              <a:defRPr sz="3600">
                <a:solidFill>
                  <a:schemeClr val="bg1"/>
                </a:solidFill>
                <a:latin typeface="Arial Unicode MS" charset="0"/>
              </a:defRPr>
            </a:lvl1pPr>
          </a:lstStyle>
          <a:p>
            <a:r>
              <a:rPr lang="de-DE"/>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charset="2"/>
              <a:buNone/>
              <a:defRPr b="1">
                <a:solidFill>
                  <a:schemeClr val="bg1"/>
                </a:solidFill>
              </a:defRPr>
            </a:lvl1pPr>
          </a:lstStyle>
          <a:p>
            <a:r>
              <a:rPr lang="de-DE"/>
              <a:t>Formatvorlage des </a:t>
            </a:r>
          </a:p>
          <a:p>
            <a:r>
              <a:rPr lang="de-DE"/>
              <a:t>Untertitelmasters durch </a:t>
            </a:r>
          </a:p>
          <a:p>
            <a:r>
              <a:rPr lang="de-DE"/>
              <a:t>Klicken bearbeiten</a:t>
            </a:r>
          </a:p>
        </p:txBody>
      </p:sp>
      <p:sp>
        <p:nvSpPr>
          <p:cNvPr id="22" name="Rectangle 35"/>
          <p:cNvSpPr>
            <a:spLocks noGrp="1" noChangeArrowheads="1"/>
          </p:cNvSpPr>
          <p:nvPr>
            <p:ph type="sldNum" sz="quarter" idx="10"/>
          </p:nvPr>
        </p:nvSpPr>
        <p:spPr>
          <a:xfrm>
            <a:off x="6553200" y="6245225"/>
            <a:ext cx="2333625" cy="476250"/>
          </a:xfrm>
        </p:spPr>
        <p:txBody>
          <a:bodyPr/>
          <a:lstStyle>
            <a:lvl1pPr>
              <a:defRPr/>
            </a:lvl1pPr>
          </a:lstStyle>
          <a:p>
            <a:pPr>
              <a:defRPr/>
            </a:pPr>
            <a:fld id="{BE3AF16F-16C3-40F5-9FBE-8641B1DAA526}" type="slidenum">
              <a:rPr lang="de-DE"/>
              <a:pPr>
                <a:defRPr/>
              </a:pPr>
              <a:t>‹Nr.›</a:t>
            </a:fld>
            <a:endParaRPr lang="de-DE"/>
          </a:p>
        </p:txBody>
      </p:sp>
    </p:spTree>
    <p:extLst>
      <p:ext uri="{BB962C8B-B14F-4D97-AF65-F5344CB8AC3E}">
        <p14:creationId xmlns:p14="http://schemas.microsoft.com/office/powerpoint/2010/main" val="366464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fld id="{B3CCD7BA-8BC0-48D9-84ED-B4F12837A7AC}" type="slidenum">
              <a:rPr lang="de-DE"/>
              <a:pPr>
                <a:defRPr/>
              </a:pPr>
              <a:t>‹Nr.›</a:t>
            </a:fld>
            <a:endParaRPr lang="de-DE"/>
          </a:p>
        </p:txBody>
      </p:sp>
    </p:spTree>
    <p:extLst>
      <p:ext uri="{BB962C8B-B14F-4D97-AF65-F5344CB8AC3E}">
        <p14:creationId xmlns:p14="http://schemas.microsoft.com/office/powerpoint/2010/main" val="70691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488950"/>
            <a:ext cx="2159000" cy="5603875"/>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250825" y="488950"/>
            <a:ext cx="6329363" cy="560387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fld id="{27A0D56C-6B28-465E-B2E6-D0FE55C65EC2}" type="slidenum">
              <a:rPr lang="de-DE"/>
              <a:pPr>
                <a:defRPr/>
              </a:pPr>
              <a:t>‹Nr.›</a:t>
            </a:fld>
            <a:endParaRPr lang="de-DE"/>
          </a:p>
        </p:txBody>
      </p:sp>
    </p:spTree>
    <p:extLst>
      <p:ext uri="{BB962C8B-B14F-4D97-AF65-F5344CB8AC3E}">
        <p14:creationId xmlns:p14="http://schemas.microsoft.com/office/powerpoint/2010/main" val="28210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7885113" y="6272213"/>
            <a:ext cx="569912" cy="574675"/>
            <a:chOff x="0" y="3612"/>
            <a:chExt cx="703" cy="708"/>
          </a:xfrm>
        </p:grpSpPr>
        <p:grpSp>
          <p:nvGrpSpPr>
            <p:cNvPr id="6" name="Group 20"/>
            <p:cNvGrpSpPr>
              <a:grpSpLocks/>
            </p:cNvGrpSpPr>
            <p:nvPr userDrawn="1"/>
          </p:nvGrpSpPr>
          <p:grpSpPr bwMode="auto">
            <a:xfrm>
              <a:off x="11" y="3612"/>
              <a:ext cx="702" cy="708"/>
              <a:chOff x="1340" y="853"/>
              <a:chExt cx="3074" cy="3076"/>
            </a:xfrm>
          </p:grpSpPr>
          <p:pic>
            <p:nvPicPr>
              <p:cNvPr id="8" name="Picture 21" descr="a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2"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a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5" y="2387"/>
                <a:ext cx="1181"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a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74"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a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70" y="1801"/>
                <a:ext cx="154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a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74" y="96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a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7" y="853"/>
                <a:ext cx="1181"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q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54" y="969"/>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t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 y="1802"/>
                <a:ext cx="1542"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29"/>
            <p:cNvSpPr txBox="1">
              <a:spLocks noChangeArrowheads="1"/>
            </p:cNvSpPr>
            <p:nvPr userDrawn="1"/>
          </p:nvSpPr>
          <p:spPr bwMode="auto">
            <a:xfrm>
              <a:off x="0" y="3884"/>
              <a:ext cx="703" cy="244"/>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0" scaled="1"/>
            </a:gradFill>
            <a:ln w="9525">
              <a:noFill/>
              <a:miter lim="800000"/>
              <a:headEnd/>
              <a:tailEnd/>
            </a:ln>
            <a:effectLst/>
          </p:spPr>
          <p:txBody>
            <a:bodyPr>
              <a:spAutoFit/>
            </a:bodyPr>
            <a:lstStyle/>
            <a:p>
              <a:pPr algn="ctr">
                <a:spcBef>
                  <a:spcPct val="50000"/>
                </a:spcBef>
                <a:defRPr/>
              </a:pPr>
              <a:r>
                <a:rPr lang="de-DE" sz="700" b="1">
                  <a:solidFill>
                    <a:schemeClr val="accent2"/>
                  </a:solidFill>
                  <a:latin typeface="Arial" charset="0"/>
                  <a:cs typeface="+mn-cs"/>
                </a:rPr>
                <a:t>SFB 634</a:t>
              </a:r>
            </a:p>
          </p:txBody>
        </p:sp>
      </p:grpSp>
      <p:sp>
        <p:nvSpPr>
          <p:cNvPr id="2" name="Title 1"/>
          <p:cNvSpPr>
            <a:spLocks noGrp="1"/>
          </p:cNvSpPr>
          <p:nvPr>
            <p:ph type="title"/>
          </p:nvPr>
        </p:nvSpPr>
        <p:spPr>
          <a:xfrm>
            <a:off x="358775" y="488950"/>
            <a:ext cx="6877050" cy="838200"/>
          </a:xfrm>
        </p:spPr>
        <p:txBody>
          <a:bodyPr/>
          <a:lstStyle/>
          <a:p>
            <a:r>
              <a:rPr lang="de-DE" smtClean="0"/>
              <a:t>Click to edit Master title style</a:t>
            </a:r>
            <a:endParaRPr lang="de-DE"/>
          </a:p>
        </p:txBody>
      </p:sp>
      <p:sp>
        <p:nvSpPr>
          <p:cNvPr id="3" name="Text Placeholder 2"/>
          <p:cNvSpPr>
            <a:spLocks noGrp="1"/>
          </p:cNvSpPr>
          <p:nvPr>
            <p:ph type="body" sz="half" idx="1"/>
          </p:nvPr>
        </p:nvSpPr>
        <p:spPr>
          <a:xfrm>
            <a:off x="250825" y="1592263"/>
            <a:ext cx="4243388" cy="4500562"/>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646613" y="1592263"/>
            <a:ext cx="4244975" cy="4500562"/>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16" name="Rectangle 35"/>
          <p:cNvSpPr>
            <a:spLocks noGrp="1" noChangeArrowheads="1"/>
          </p:cNvSpPr>
          <p:nvPr>
            <p:ph type="sldNum" sz="quarter" idx="10"/>
          </p:nvPr>
        </p:nvSpPr>
        <p:spPr>
          <a:xfrm>
            <a:off x="6553200" y="6245225"/>
            <a:ext cx="2333625" cy="476250"/>
          </a:xfrm>
        </p:spPr>
        <p:txBody>
          <a:bodyPr/>
          <a:lstStyle>
            <a:lvl1pPr>
              <a:defRPr/>
            </a:lvl1pPr>
          </a:lstStyle>
          <a:p>
            <a:pPr>
              <a:defRPr/>
            </a:pPr>
            <a:fld id="{0B369201-BC88-412C-B1F3-DF2289BFB413}" type="slidenum">
              <a:rPr lang="de-DE"/>
              <a:pPr>
                <a:defRPr/>
              </a:pPr>
              <a:t>‹Nr.›</a:t>
            </a:fld>
            <a:endParaRPr lang="de-DE"/>
          </a:p>
        </p:txBody>
      </p:sp>
    </p:spTree>
    <p:extLst>
      <p:ext uri="{BB962C8B-B14F-4D97-AF65-F5344CB8AC3E}">
        <p14:creationId xmlns:p14="http://schemas.microsoft.com/office/powerpoint/2010/main" val="121474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6877050" cy="8382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592263"/>
            <a:ext cx="4243388" cy="4500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592263"/>
            <a:ext cx="4244975" cy="4500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fld id="{42E61D80-E0C2-4D2F-B6EF-C0BBFD1A1014}" type="slidenum">
              <a:rPr lang="de-DE"/>
              <a:pPr>
                <a:defRPr/>
              </a:pPr>
              <a:t>‹Nr.›</a:t>
            </a:fld>
            <a:endParaRPr lang="de-DE"/>
          </a:p>
        </p:txBody>
      </p:sp>
    </p:spTree>
    <p:extLst>
      <p:ext uri="{BB962C8B-B14F-4D97-AF65-F5344CB8AC3E}">
        <p14:creationId xmlns:p14="http://schemas.microsoft.com/office/powerpoint/2010/main" val="81213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6877050" cy="8382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592263"/>
            <a:ext cx="4243388" cy="4500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6613" y="1592263"/>
            <a:ext cx="4244975" cy="21732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6613" y="3917950"/>
            <a:ext cx="4244975" cy="2174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2"/>
          <p:cNvSpPr>
            <a:spLocks noGrp="1" noChangeArrowheads="1"/>
          </p:cNvSpPr>
          <p:nvPr>
            <p:ph type="sldNum" sz="quarter" idx="10"/>
          </p:nvPr>
        </p:nvSpPr>
        <p:spPr>
          <a:ln/>
        </p:spPr>
        <p:txBody>
          <a:bodyPr/>
          <a:lstStyle>
            <a:lvl1pPr>
              <a:defRPr/>
            </a:lvl1pPr>
          </a:lstStyle>
          <a:p>
            <a:pPr>
              <a:defRPr/>
            </a:pPr>
            <a:fld id="{87254CA2-F28E-4508-BEFD-78BA136F4A3A}" type="slidenum">
              <a:rPr lang="de-DE"/>
              <a:pPr>
                <a:defRPr/>
              </a:pPr>
              <a:t>‹Nr.›</a:t>
            </a:fld>
            <a:endParaRPr lang="de-DE"/>
          </a:p>
        </p:txBody>
      </p:sp>
    </p:spTree>
    <p:extLst>
      <p:ext uri="{BB962C8B-B14F-4D97-AF65-F5344CB8AC3E}">
        <p14:creationId xmlns:p14="http://schemas.microsoft.com/office/powerpoint/2010/main" val="15777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0825" y="488950"/>
            <a:ext cx="8640763" cy="5603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22"/>
          <p:cNvSpPr>
            <a:spLocks noGrp="1" noChangeArrowheads="1"/>
          </p:cNvSpPr>
          <p:nvPr>
            <p:ph type="sldNum" sz="quarter" idx="10"/>
          </p:nvPr>
        </p:nvSpPr>
        <p:spPr>
          <a:ln/>
        </p:spPr>
        <p:txBody>
          <a:bodyPr/>
          <a:lstStyle>
            <a:lvl1pPr>
              <a:defRPr/>
            </a:lvl1pPr>
          </a:lstStyle>
          <a:p>
            <a:pPr>
              <a:defRPr/>
            </a:pPr>
            <a:fld id="{5FDC28A4-8A11-40AC-9868-F23B641CBECA}" type="slidenum">
              <a:rPr lang="de-DE"/>
              <a:pPr>
                <a:defRPr/>
              </a:pPr>
              <a:t>‹Nr.›</a:t>
            </a:fld>
            <a:endParaRPr lang="de-DE"/>
          </a:p>
        </p:txBody>
      </p:sp>
    </p:spTree>
    <p:extLst>
      <p:ext uri="{BB962C8B-B14F-4D97-AF65-F5344CB8AC3E}">
        <p14:creationId xmlns:p14="http://schemas.microsoft.com/office/powerpoint/2010/main" val="199195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fld id="{D1584733-C0D8-4F9C-8C86-10C451219A8D}" type="slidenum">
              <a:rPr lang="de-DE"/>
              <a:pPr>
                <a:defRPr/>
              </a:pPr>
              <a:t>‹Nr.›</a:t>
            </a:fld>
            <a:endParaRPr lang="de-DE"/>
          </a:p>
        </p:txBody>
      </p:sp>
    </p:spTree>
    <p:extLst>
      <p:ext uri="{BB962C8B-B14F-4D97-AF65-F5344CB8AC3E}">
        <p14:creationId xmlns:p14="http://schemas.microsoft.com/office/powerpoint/2010/main" val="83304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EA3C8EFA-DB96-4552-A11A-C1410FC9885D}" type="slidenum">
              <a:rPr lang="de-DE"/>
              <a:pPr>
                <a:defRPr/>
              </a:pPr>
              <a:t>‹Nr.›</a:t>
            </a:fld>
            <a:endParaRPr lang="de-DE"/>
          </a:p>
        </p:txBody>
      </p:sp>
    </p:spTree>
    <p:extLst>
      <p:ext uri="{BB962C8B-B14F-4D97-AF65-F5344CB8AC3E}">
        <p14:creationId xmlns:p14="http://schemas.microsoft.com/office/powerpoint/2010/main" val="356788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250825" y="1592263"/>
            <a:ext cx="424338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646613" y="1592263"/>
            <a:ext cx="424497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fld id="{2A04442B-C0E4-4E1A-BF7C-96857DA1F6B4}" type="slidenum">
              <a:rPr lang="de-DE"/>
              <a:pPr>
                <a:defRPr/>
              </a:pPr>
              <a:t>‹Nr.›</a:t>
            </a:fld>
            <a:endParaRPr lang="de-DE"/>
          </a:p>
        </p:txBody>
      </p:sp>
    </p:spTree>
    <p:extLst>
      <p:ext uri="{BB962C8B-B14F-4D97-AF65-F5344CB8AC3E}">
        <p14:creationId xmlns:p14="http://schemas.microsoft.com/office/powerpoint/2010/main" val="22027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Rectangle 22"/>
          <p:cNvSpPr>
            <a:spLocks noGrp="1" noChangeArrowheads="1"/>
          </p:cNvSpPr>
          <p:nvPr>
            <p:ph type="sldNum" sz="quarter" idx="10"/>
          </p:nvPr>
        </p:nvSpPr>
        <p:spPr>
          <a:ln/>
        </p:spPr>
        <p:txBody>
          <a:bodyPr/>
          <a:lstStyle>
            <a:lvl1pPr>
              <a:defRPr/>
            </a:lvl1pPr>
          </a:lstStyle>
          <a:p>
            <a:pPr>
              <a:defRPr/>
            </a:pPr>
            <a:fld id="{9F93532F-0212-4F11-88B5-5EE52D5F2DB2}" type="slidenum">
              <a:rPr lang="de-DE"/>
              <a:pPr>
                <a:defRPr/>
              </a:pPr>
              <a:t>‹Nr.›</a:t>
            </a:fld>
            <a:endParaRPr lang="de-DE"/>
          </a:p>
        </p:txBody>
      </p:sp>
    </p:spTree>
    <p:extLst>
      <p:ext uri="{BB962C8B-B14F-4D97-AF65-F5344CB8AC3E}">
        <p14:creationId xmlns:p14="http://schemas.microsoft.com/office/powerpoint/2010/main" val="12701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Rectangle 22"/>
          <p:cNvSpPr>
            <a:spLocks noGrp="1" noChangeArrowheads="1"/>
          </p:cNvSpPr>
          <p:nvPr>
            <p:ph type="sldNum" sz="quarter" idx="10"/>
          </p:nvPr>
        </p:nvSpPr>
        <p:spPr>
          <a:ln/>
        </p:spPr>
        <p:txBody>
          <a:bodyPr/>
          <a:lstStyle>
            <a:lvl1pPr>
              <a:defRPr/>
            </a:lvl1pPr>
          </a:lstStyle>
          <a:p>
            <a:pPr>
              <a:defRPr/>
            </a:pPr>
            <a:fld id="{EE5C774D-2E53-4805-91C0-518C8668B2D5}" type="slidenum">
              <a:rPr lang="de-DE"/>
              <a:pPr>
                <a:defRPr/>
              </a:pPr>
              <a:t>‹Nr.›</a:t>
            </a:fld>
            <a:endParaRPr lang="de-DE"/>
          </a:p>
        </p:txBody>
      </p:sp>
    </p:spTree>
    <p:extLst>
      <p:ext uri="{BB962C8B-B14F-4D97-AF65-F5344CB8AC3E}">
        <p14:creationId xmlns:p14="http://schemas.microsoft.com/office/powerpoint/2010/main" val="21733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1928025D-48F5-46F5-88FD-8A86A0E2B1A7}" type="slidenum">
              <a:rPr lang="de-DE"/>
              <a:pPr>
                <a:defRPr/>
              </a:pPr>
              <a:t>‹Nr.›</a:t>
            </a:fld>
            <a:endParaRPr lang="de-DE"/>
          </a:p>
        </p:txBody>
      </p:sp>
    </p:spTree>
    <p:extLst>
      <p:ext uri="{BB962C8B-B14F-4D97-AF65-F5344CB8AC3E}">
        <p14:creationId xmlns:p14="http://schemas.microsoft.com/office/powerpoint/2010/main" val="187074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6B1E0BD6-5326-47B2-BDCE-6E2BD912B9DD}" type="slidenum">
              <a:rPr lang="de-DE"/>
              <a:pPr>
                <a:defRPr/>
              </a:pPr>
              <a:t>‹Nr.›</a:t>
            </a:fld>
            <a:endParaRPr lang="de-DE"/>
          </a:p>
        </p:txBody>
      </p:sp>
    </p:spTree>
    <p:extLst>
      <p:ext uri="{BB962C8B-B14F-4D97-AF65-F5344CB8AC3E}">
        <p14:creationId xmlns:p14="http://schemas.microsoft.com/office/powerpoint/2010/main" val="312079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B631CB51-9E85-4170-A159-1F39F617EA0B}" type="slidenum">
              <a:rPr lang="de-DE"/>
              <a:pPr>
                <a:defRPr/>
              </a:pPr>
              <a:t>‹Nr.›</a:t>
            </a:fld>
            <a:endParaRPr lang="de-DE"/>
          </a:p>
        </p:txBody>
      </p:sp>
    </p:spTree>
    <p:extLst>
      <p:ext uri="{BB962C8B-B14F-4D97-AF65-F5344CB8AC3E}">
        <p14:creationId xmlns:p14="http://schemas.microsoft.com/office/powerpoint/2010/main" val="8355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250825" y="368300"/>
            <a:ext cx="86423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27" name="Rectangle 2"/>
          <p:cNvSpPr>
            <a:spLocks noGrp="1" noChangeArrowheads="1"/>
          </p:cNvSpPr>
          <p:nvPr>
            <p:ph type="title"/>
          </p:nvPr>
        </p:nvSpPr>
        <p:spPr bwMode="auto">
          <a:xfrm>
            <a:off x="358775" y="488950"/>
            <a:ext cx="6877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9" name="Picture 9" descr="tud_logo"/>
          <p:cNvPicPr>
            <a:picLocks noChangeAspect="1" noChangeArrowheads="1"/>
          </p:cNvPicPr>
          <p:nvPr/>
        </p:nvPicPr>
        <p:blipFill>
          <a:blip r:embed="rId17">
            <a:extLst>
              <a:ext uri="{28A0092B-C50C-407E-A947-70E740481C1C}">
                <a14:useLocalDpi xmlns:a14="http://schemas.microsoft.com/office/drawing/2010/main" val="0"/>
              </a:ext>
            </a:extLst>
          </a:blip>
          <a:srcRect r="5453"/>
          <a:stretch>
            <a:fillRect/>
          </a:stretch>
        </p:blipFill>
        <p:spPr bwMode="auto">
          <a:xfrm>
            <a:off x="7167563" y="51276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4"/>
          <p:cNvSpPr>
            <a:spLocks noChangeShapeType="1"/>
          </p:cNvSpPr>
          <p:nvPr/>
        </p:nvSpPr>
        <p:spPr bwMode="auto">
          <a:xfrm>
            <a:off x="250825" y="1449388"/>
            <a:ext cx="8640763"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Rectangle 16"/>
          <p:cNvSpPr>
            <a:spLocks noChangeArrowheads="1"/>
          </p:cNvSpPr>
          <p:nvPr/>
        </p:nvSpPr>
        <p:spPr bwMode="auto">
          <a:xfrm>
            <a:off x="250825" y="366713"/>
            <a:ext cx="8640763"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46" name="Rectangle 22"/>
          <p:cNvSpPr>
            <a:spLocks noGrp="1" noChangeArrowheads="1"/>
          </p:cNvSpPr>
          <p:nvPr>
            <p:ph type="sldNum" sz="quarter" idx="4"/>
          </p:nvPr>
        </p:nvSpPr>
        <p:spPr bwMode="auto">
          <a:xfrm>
            <a:off x="6553200" y="6245225"/>
            <a:ext cx="23145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charset="0"/>
                <a:cs typeface="ＭＳ Ｐゴシック" charset="0"/>
              </a:defRPr>
            </a:lvl1pPr>
          </a:lstStyle>
          <a:p>
            <a:pPr>
              <a:defRPr/>
            </a:pPr>
            <a:fld id="{8B941247-D62A-4D78-BF8A-70F368F97935}" type="slidenum">
              <a:rPr lang="de-DE"/>
              <a:pPr>
                <a:defRPr/>
              </a:pPr>
              <a:t>‹Nr.›</a:t>
            </a:fld>
            <a:endParaRPr lang="de-DE"/>
          </a:p>
        </p:txBody>
      </p:sp>
      <p:grpSp>
        <p:nvGrpSpPr>
          <p:cNvPr id="1034" name="Group 19"/>
          <p:cNvGrpSpPr>
            <a:grpSpLocks/>
          </p:cNvGrpSpPr>
          <p:nvPr userDrawn="1"/>
        </p:nvGrpSpPr>
        <p:grpSpPr bwMode="auto">
          <a:xfrm>
            <a:off x="7885113" y="6272213"/>
            <a:ext cx="569912" cy="574675"/>
            <a:chOff x="0" y="3612"/>
            <a:chExt cx="703" cy="708"/>
          </a:xfrm>
        </p:grpSpPr>
        <p:grpSp>
          <p:nvGrpSpPr>
            <p:cNvPr id="1035" name="Group 20"/>
            <p:cNvGrpSpPr>
              <a:grpSpLocks/>
            </p:cNvGrpSpPr>
            <p:nvPr userDrawn="1"/>
          </p:nvGrpSpPr>
          <p:grpSpPr bwMode="auto">
            <a:xfrm>
              <a:off x="0" y="3612"/>
              <a:ext cx="703" cy="708"/>
              <a:chOff x="1340" y="853"/>
              <a:chExt cx="3074" cy="3076"/>
            </a:xfrm>
          </p:grpSpPr>
          <p:pic>
            <p:nvPicPr>
              <p:cNvPr id="1037" name="Picture 21" descr="a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2"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2" descr="a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5" y="2387"/>
                <a:ext cx="1181"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3" descr="a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4" y="238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4" descr="a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70" y="1801"/>
                <a:ext cx="154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25" descr="a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74" y="967"/>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26" descr="a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7" y="853"/>
                <a:ext cx="1181"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27" descr="q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54" y="969"/>
                <a:ext cx="1426"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8" descr="t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40" y="1802"/>
                <a:ext cx="1542"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3" name="Text Box 29"/>
            <p:cNvSpPr txBox="1">
              <a:spLocks noChangeArrowheads="1"/>
            </p:cNvSpPr>
            <p:nvPr userDrawn="1"/>
          </p:nvSpPr>
          <p:spPr bwMode="auto">
            <a:xfrm>
              <a:off x="0" y="3884"/>
              <a:ext cx="703" cy="244"/>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0" scaled="1"/>
            </a:gradFill>
            <a:ln w="9525">
              <a:noFill/>
              <a:miter lim="800000"/>
              <a:headEnd/>
              <a:tailEnd/>
            </a:ln>
            <a:effectLst/>
          </p:spPr>
          <p:txBody>
            <a:bodyPr>
              <a:spAutoFit/>
            </a:bodyPr>
            <a:lstStyle/>
            <a:p>
              <a:pPr algn="ctr">
                <a:spcBef>
                  <a:spcPct val="50000"/>
                </a:spcBef>
                <a:defRPr/>
              </a:pPr>
              <a:r>
                <a:rPr lang="de-DE" sz="700" b="1">
                  <a:solidFill>
                    <a:schemeClr val="accent2"/>
                  </a:solidFill>
                  <a:latin typeface="Arial" charset="0"/>
                  <a:cs typeface="+mn-cs"/>
                </a:rPr>
                <a:t>SFB 634</a:t>
              </a:r>
            </a:p>
          </p:txBody>
        </p:sp>
      </p:grpSp>
    </p:spTree>
  </p:cSld>
  <p:clrMap bg1="lt1" tx1="dk1" bg2="lt2" tx2="dk2" accent1="accent1" accent2="accent2" accent3="accent3" accent4="accent4" accent5="accent5" accent6="accent6" hlink="hlink" folHlink="folHlink"/>
  <p:sldLayoutIdLst>
    <p:sldLayoutId id="2147483800"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801" r:id="rId12"/>
    <p:sldLayoutId id="2147483797" r:id="rId13"/>
    <p:sldLayoutId id="2147483798" r:id="rId14"/>
    <p:sldLayoutId id="2147483799" r:id="rId15"/>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1pPr>
      <a:lvl2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tx1"/>
          </a:solidFill>
          <a:latin typeface="FrontPage" pitchFamily="2" charset="0"/>
        </a:defRPr>
      </a:lvl6pPr>
      <a:lvl7pPr marL="914400" algn="l" rtl="0" fontAlgn="base">
        <a:spcBef>
          <a:spcPct val="0"/>
        </a:spcBef>
        <a:spcAft>
          <a:spcPct val="0"/>
        </a:spcAft>
        <a:defRPr sz="2800" b="1">
          <a:solidFill>
            <a:schemeClr val="tx1"/>
          </a:solidFill>
          <a:latin typeface="FrontPage" pitchFamily="2" charset="0"/>
        </a:defRPr>
      </a:lvl7pPr>
      <a:lvl8pPr marL="1371600" algn="l" rtl="0" fontAlgn="base">
        <a:spcBef>
          <a:spcPct val="0"/>
        </a:spcBef>
        <a:spcAft>
          <a:spcPct val="0"/>
        </a:spcAft>
        <a:defRPr sz="2800" b="1">
          <a:solidFill>
            <a:schemeClr val="tx1"/>
          </a:solidFill>
          <a:latin typeface="FrontPage" pitchFamily="2" charset="0"/>
        </a:defRPr>
      </a:lvl8pPr>
      <a:lvl9pPr marL="1828800" algn="l" rtl="0" fontAlgn="base">
        <a:spcBef>
          <a:spcPct val="0"/>
        </a:spcBef>
        <a:spcAft>
          <a:spcPct val="0"/>
        </a:spcAft>
        <a:defRPr sz="2800" b="1">
          <a:solidFill>
            <a:schemeClr val="tx1"/>
          </a:solidFill>
          <a:latin typeface="FrontPage" pitchFamily="2" charset="0"/>
        </a:defRPr>
      </a:lvl9pPr>
    </p:titleStyle>
    <p:bodyStyle>
      <a:lvl1pPr marL="381000" indent="-381000" algn="l" rtl="0" eaLnBrk="0" fontAlgn="base" hangingPunct="0">
        <a:spcBef>
          <a:spcPct val="20000"/>
        </a:spcBef>
        <a:spcAft>
          <a:spcPct val="0"/>
        </a:spcAft>
        <a:buFont typeface="Wingdings" pitchFamily="2" charset="2"/>
        <a:buAutoNum type="arabicPeriod"/>
        <a:defRPr sz="2000">
          <a:solidFill>
            <a:schemeClr val="tx1"/>
          </a:solidFill>
          <a:latin typeface="+mn-lt"/>
          <a:ea typeface="ＭＳ Ｐゴシック" charset="-128"/>
          <a:cs typeface="ＭＳ Ｐゴシック" charset="-128"/>
        </a:defRPr>
      </a:lvl1pPr>
      <a:lvl2pPr marL="523875" indent="-342900" algn="l" rtl="0" eaLnBrk="0" fontAlgn="base" hangingPunct="0">
        <a:spcBef>
          <a:spcPct val="20000"/>
        </a:spcBef>
        <a:spcAft>
          <a:spcPct val="0"/>
        </a:spcAft>
        <a:buChar char="•"/>
        <a:defRPr>
          <a:solidFill>
            <a:schemeClr val="tx1"/>
          </a:solidFill>
          <a:latin typeface="+mn-lt"/>
          <a:ea typeface="ＭＳ Ｐゴシック" charset="-128"/>
        </a:defRPr>
      </a:lvl2pPr>
      <a:lvl3pPr marL="693738" indent="-342900" algn="l" rtl="0" eaLnBrk="0" fontAlgn="base" hangingPunct="0">
        <a:spcBef>
          <a:spcPct val="20000"/>
        </a:spcBef>
        <a:spcAft>
          <a:spcPct val="0"/>
        </a:spcAft>
        <a:buFont typeface="Wingdings" pitchFamily="2" charset="2"/>
        <a:buAutoNum type="arabicPeriod"/>
        <a:defRPr>
          <a:solidFill>
            <a:schemeClr val="tx1"/>
          </a:solidFill>
          <a:latin typeface="+mn-lt"/>
          <a:ea typeface="ＭＳ Ｐゴシック" charset="-128"/>
        </a:defRPr>
      </a:lvl3pPr>
      <a:lvl4pPr marL="849313" indent="-304800" algn="l" rtl="0" eaLnBrk="0" fontAlgn="base" hangingPunct="0">
        <a:spcBef>
          <a:spcPct val="20000"/>
        </a:spcBef>
        <a:spcAft>
          <a:spcPct val="0"/>
        </a:spcAft>
        <a:buFont typeface="Wingdings" pitchFamily="2" charset="2"/>
        <a:buAutoNum type="arabicPeriod"/>
        <a:defRPr sz="1600">
          <a:solidFill>
            <a:schemeClr val="tx1"/>
          </a:solidFill>
          <a:latin typeface="+mn-lt"/>
          <a:ea typeface="ＭＳ Ｐゴシック" charset="-128"/>
        </a:defRPr>
      </a:lvl4pPr>
      <a:lvl5pPr marL="1023938" indent="-304800" algn="l" rtl="0" eaLnBrk="0" fontAlgn="base" hangingPunct="0">
        <a:spcBef>
          <a:spcPct val="20000"/>
        </a:spcBef>
        <a:spcAft>
          <a:spcPct val="0"/>
        </a:spcAft>
        <a:buFont typeface="Wingdings" pitchFamily="2" charset="2"/>
        <a:buAutoNum type="arabicPeriod"/>
        <a:defRPr sz="1600">
          <a:solidFill>
            <a:schemeClr val="tx1"/>
          </a:solidFill>
          <a:latin typeface="+mn-lt"/>
          <a:ea typeface="ＭＳ Ｐゴシック" charset="-128"/>
        </a:defRPr>
      </a:lvl5pPr>
      <a:lvl6pPr marL="1481138" indent="-304800" algn="l" rtl="0" fontAlgn="base">
        <a:spcBef>
          <a:spcPct val="20000"/>
        </a:spcBef>
        <a:spcAft>
          <a:spcPct val="0"/>
        </a:spcAft>
        <a:buFont typeface="Wingdings" charset="2"/>
        <a:buAutoNum type="arabicPeriod"/>
        <a:defRPr sz="1600">
          <a:solidFill>
            <a:schemeClr val="tx1"/>
          </a:solidFill>
          <a:latin typeface="+mn-lt"/>
          <a:ea typeface="ＭＳ Ｐゴシック" charset="-128"/>
        </a:defRPr>
      </a:lvl6pPr>
      <a:lvl7pPr marL="1938338" indent="-304800" algn="l" rtl="0" fontAlgn="base">
        <a:spcBef>
          <a:spcPct val="20000"/>
        </a:spcBef>
        <a:spcAft>
          <a:spcPct val="0"/>
        </a:spcAft>
        <a:buFont typeface="Wingdings" charset="2"/>
        <a:buAutoNum type="arabicPeriod"/>
        <a:defRPr sz="1600">
          <a:solidFill>
            <a:schemeClr val="tx1"/>
          </a:solidFill>
          <a:latin typeface="+mn-lt"/>
          <a:ea typeface="ＭＳ Ｐゴシック" charset="-128"/>
        </a:defRPr>
      </a:lvl7pPr>
      <a:lvl8pPr marL="2395538" indent="-304800" algn="l" rtl="0" fontAlgn="base">
        <a:spcBef>
          <a:spcPct val="20000"/>
        </a:spcBef>
        <a:spcAft>
          <a:spcPct val="0"/>
        </a:spcAft>
        <a:buFont typeface="Wingdings" charset="2"/>
        <a:buAutoNum type="arabicPeriod"/>
        <a:defRPr sz="1600">
          <a:solidFill>
            <a:schemeClr val="tx1"/>
          </a:solidFill>
          <a:latin typeface="+mn-lt"/>
          <a:ea typeface="ＭＳ Ｐゴシック" charset="-128"/>
        </a:defRPr>
      </a:lvl8pPr>
      <a:lvl9pPr marL="2852738" indent="-304800" algn="l" rtl="0" fontAlgn="base">
        <a:spcBef>
          <a:spcPct val="20000"/>
        </a:spcBef>
        <a:spcAft>
          <a:spcPct val="0"/>
        </a:spcAft>
        <a:buFont typeface="Wingdings" charset="2"/>
        <a:buAutoNum type="arabicPeriod"/>
        <a:defRPr sz="16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otoQuelleMB"/>
          <p:cNvPicPr>
            <a:picLocks noChangeAspect="1" noChangeArrowheads="1"/>
          </p:cNvPicPr>
          <p:nvPr/>
        </p:nvPicPr>
        <p:blipFill>
          <a:blip r:embed="rId2"/>
          <a:srcRect b="16336"/>
          <a:stretch>
            <a:fillRect/>
          </a:stretch>
        </p:blipFill>
        <p:spPr bwMode="auto">
          <a:xfrm>
            <a:off x="241300" y="1435100"/>
            <a:ext cx="8651875" cy="4827588"/>
          </a:xfrm>
          <a:prstGeom prst="rect">
            <a:avLst/>
          </a:prstGeom>
          <a:noFill/>
          <a:ln w="9525">
            <a:noFill/>
            <a:miter lim="800000"/>
            <a:headEnd/>
            <a:tailEnd/>
          </a:ln>
          <a:effectLst>
            <a:glow rad="127000">
              <a:schemeClr val="accent1"/>
            </a:glow>
          </a:effectLst>
        </p:spPr>
      </p:pic>
      <p:sp>
        <p:nvSpPr>
          <p:cNvPr id="9" name="Rectangle 5"/>
          <p:cNvSpPr>
            <a:spLocks noChangeArrowheads="1"/>
          </p:cNvSpPr>
          <p:nvPr/>
        </p:nvSpPr>
        <p:spPr bwMode="auto">
          <a:xfrm>
            <a:off x="250825" y="1566863"/>
            <a:ext cx="8564563" cy="4600575"/>
          </a:xfrm>
          <a:prstGeom prst="rect">
            <a:avLst/>
          </a:prstGeom>
          <a:gradFill rotWithShape="1">
            <a:gsLst>
              <a:gs pos="0">
                <a:schemeClr val="bg1">
                  <a:alpha val="94000"/>
                </a:schemeClr>
              </a:gs>
              <a:gs pos="100000">
                <a:schemeClr val="bg1">
                  <a:gamma/>
                  <a:tint val="31373"/>
                  <a:invGamma/>
                  <a:alpha val="71001"/>
                </a:schemeClr>
              </a:gs>
            </a:gsLst>
            <a:path path="shape">
              <a:fillToRect l="50000" t="50000" r="50000" b="50000"/>
            </a:path>
          </a:gradFill>
          <a:ln w="9525">
            <a:noFill/>
            <a:miter lim="800000"/>
            <a:headEnd/>
            <a:tailEnd/>
          </a:ln>
        </p:spPr>
        <p:txBody>
          <a:bodyPr/>
          <a:lstStyle/>
          <a:p>
            <a:pPr marL="381000" indent="-381000" eaLnBrk="0" hangingPunct="0">
              <a:spcBef>
                <a:spcPct val="20000"/>
              </a:spcBef>
              <a:buClr>
                <a:schemeClr val="tx1"/>
              </a:buClr>
              <a:buFont typeface="Wingdings" pitchFamily="2" charset="2"/>
              <a:buChar char="§"/>
              <a:defRPr/>
            </a:pPr>
            <a:endParaRPr lang="en-US" sz="2400" dirty="0">
              <a:latin typeface="Arial" charset="0"/>
              <a:cs typeface="+mn-cs"/>
            </a:endParaRPr>
          </a:p>
          <a:p>
            <a:pPr marL="381000" indent="-381000" eaLnBrk="0" hangingPunct="0">
              <a:spcBef>
                <a:spcPct val="20000"/>
              </a:spcBef>
              <a:buClr>
                <a:schemeClr val="tx1"/>
              </a:buClr>
              <a:buFont typeface="Wingdings" pitchFamily="2" charset="2"/>
              <a:buChar char="§"/>
              <a:defRPr/>
            </a:pPr>
            <a:endParaRPr lang="en-US" sz="2400" dirty="0">
              <a:latin typeface="Arial" charset="0"/>
              <a:cs typeface="+mn-cs"/>
            </a:endParaRPr>
          </a:p>
        </p:txBody>
      </p:sp>
      <p:sp>
        <p:nvSpPr>
          <p:cNvPr id="4100" name="Rectangle 22"/>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17DDC622-81BF-4549-8B3E-BA40DC29C778}" type="slidenum">
              <a:rPr lang="de-DE" sz="1400" smtClean="0"/>
              <a:pPr/>
              <a:t>1</a:t>
            </a:fld>
            <a:endParaRPr lang="de-DE" sz="1400" smtClean="0"/>
          </a:p>
        </p:txBody>
      </p:sp>
      <p:sp>
        <p:nvSpPr>
          <p:cNvPr id="4101" name="Title 4"/>
          <p:cNvSpPr>
            <a:spLocks noGrp="1"/>
          </p:cNvSpPr>
          <p:nvPr>
            <p:ph type="title" idx="4294967295"/>
          </p:nvPr>
        </p:nvSpPr>
        <p:spPr>
          <a:xfrm>
            <a:off x="292100" y="1600200"/>
            <a:ext cx="8583613" cy="3454400"/>
          </a:xfrm>
        </p:spPr>
        <p:txBody>
          <a:bodyPr/>
          <a:lstStyle/>
          <a:p>
            <a:pPr algn="ctr"/>
            <a:r>
              <a:rPr lang="de-DE" dirty="0" smtClean="0">
                <a:latin typeface="Arial" pitchFamily="34" charset="0"/>
                <a:ea typeface="ＭＳ Ｐゴシック" pitchFamily="34" charset="-128"/>
              </a:rPr>
              <a:t>Investigation </a:t>
            </a:r>
            <a:r>
              <a:rPr lang="de-DE" dirty="0" err="1" smtClean="0">
                <a:latin typeface="Arial" pitchFamily="34" charset="0"/>
                <a:ea typeface="ＭＳ Ｐゴシック" pitchFamily="34" charset="-128"/>
              </a:rPr>
              <a:t>of</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pulsed</a:t>
            </a:r>
            <a:r>
              <a:rPr lang="de-DE" dirty="0" smtClean="0">
                <a:latin typeface="Arial" pitchFamily="34" charset="0"/>
                <a:ea typeface="ＭＳ Ｐゴシック" pitchFamily="34" charset="-128"/>
              </a:rPr>
              <a:t/>
            </a:r>
            <a:br>
              <a:rPr lang="de-DE" dirty="0" smtClean="0">
                <a:latin typeface="Arial" pitchFamily="34" charset="0"/>
                <a:ea typeface="ＭＳ Ｐゴシック" pitchFamily="34" charset="-128"/>
              </a:rPr>
            </a:br>
            <a:r>
              <a:rPr lang="de-DE" dirty="0" err="1" smtClean="0">
                <a:latin typeface="Arial" pitchFamily="34" charset="0"/>
                <a:ea typeface="ＭＳ Ｐゴシック" pitchFamily="34" charset="-128"/>
              </a:rPr>
              <a:t>spin</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polarized</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electron</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beams</a:t>
            </a:r>
            <a:r>
              <a:rPr lang="de-DE" dirty="0">
                <a:latin typeface="Arial" pitchFamily="34" charset="0"/>
                <a:ea typeface="ＭＳ Ｐゴシック" pitchFamily="34" charset="-128"/>
              </a:rPr>
              <a:t/>
            </a:r>
            <a:br>
              <a:rPr lang="de-DE" dirty="0">
                <a:latin typeface="Arial" pitchFamily="34" charset="0"/>
                <a:ea typeface="ＭＳ Ｐゴシック" pitchFamily="34" charset="-128"/>
              </a:rPr>
            </a:br>
            <a:r>
              <a:rPr lang="de-DE" dirty="0" err="1" smtClean="0">
                <a:latin typeface="Arial" pitchFamily="34" charset="0"/>
                <a:ea typeface="ＭＳ Ｐゴシック" pitchFamily="34" charset="-128"/>
              </a:rPr>
              <a:t>at</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the</a:t>
            </a:r>
            <a:r>
              <a:rPr lang="de-DE" dirty="0" smtClean="0">
                <a:latin typeface="Arial" pitchFamily="34" charset="0"/>
                <a:ea typeface="ＭＳ Ｐゴシック" pitchFamily="34" charset="-128"/>
              </a:rPr>
              <a:t> S-DALINAC </a:t>
            </a:r>
            <a:endParaRPr lang="en-US" sz="1800" b="0" dirty="0" smtClean="0">
              <a:latin typeface="Arial" pitchFamily="34" charset="0"/>
              <a:ea typeface="ＭＳ Ｐゴシック" pitchFamily="34" charset="-128"/>
            </a:endParaRPr>
          </a:p>
        </p:txBody>
      </p:sp>
      <p:sp>
        <p:nvSpPr>
          <p:cNvPr id="4102"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4103" name="Textfeld 1"/>
          <p:cNvSpPr txBox="1">
            <a:spLocks noChangeArrowheads="1"/>
          </p:cNvSpPr>
          <p:nvPr/>
        </p:nvSpPr>
        <p:spPr bwMode="auto">
          <a:xfrm>
            <a:off x="365125" y="482600"/>
            <a:ext cx="6623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sz="2800" b="1" dirty="0" smtClean="0"/>
              <a:t>PSTP 2013</a:t>
            </a:r>
            <a:endParaRPr lang="en-US" sz="2800" b="1" dirty="0"/>
          </a:p>
        </p:txBody>
      </p:sp>
      <p:sp>
        <p:nvSpPr>
          <p:cNvPr id="4104"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4105" name="Textfeld 2"/>
          <p:cNvSpPr txBox="1">
            <a:spLocks noChangeArrowheads="1"/>
          </p:cNvSpPr>
          <p:nvPr/>
        </p:nvSpPr>
        <p:spPr bwMode="auto">
          <a:xfrm>
            <a:off x="509588" y="5311775"/>
            <a:ext cx="8099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dirty="0" smtClean="0"/>
              <a:t>M. ESPIG, </a:t>
            </a:r>
            <a:r>
              <a:rPr lang="en-US" dirty="0"/>
              <a:t>J. </a:t>
            </a:r>
            <a:r>
              <a:rPr lang="en-US" dirty="0" smtClean="0"/>
              <a:t>ENDERS, Y</a:t>
            </a:r>
            <a:r>
              <a:rPr lang="en-US" dirty="0"/>
              <a:t>. </a:t>
            </a:r>
            <a:r>
              <a:rPr lang="en-US" dirty="0" smtClean="0"/>
              <a:t>FRITZSCHE, M. WAGNER</a:t>
            </a:r>
          </a:p>
          <a:p>
            <a:pPr eaLnBrk="1" hangingPunct="1"/>
            <a:r>
              <a:rPr lang="en-US" dirty="0" err="1" smtClean="0"/>
              <a:t>Institut</a:t>
            </a:r>
            <a:r>
              <a:rPr lang="en-US" dirty="0" smtClean="0"/>
              <a:t> </a:t>
            </a:r>
            <a:r>
              <a:rPr lang="en-US" dirty="0" err="1" smtClean="0"/>
              <a:t>für</a:t>
            </a:r>
            <a:r>
              <a:rPr lang="en-US" dirty="0" smtClean="0"/>
              <a:t> </a:t>
            </a:r>
            <a:r>
              <a:rPr lang="en-US" dirty="0" err="1" smtClean="0"/>
              <a:t>Kernphysik</a:t>
            </a:r>
            <a:r>
              <a:rPr lang="en-US" dirty="0" smtClean="0"/>
              <a:t>, </a:t>
            </a:r>
            <a:r>
              <a:rPr lang="en-US" dirty="0" err="1" smtClean="0"/>
              <a:t>Technische</a:t>
            </a:r>
            <a:r>
              <a:rPr lang="en-US" dirty="0" smtClean="0"/>
              <a:t> </a:t>
            </a:r>
            <a:r>
              <a:rPr lang="en-US" dirty="0" err="1" smtClean="0"/>
              <a:t>Universität</a:t>
            </a:r>
            <a:r>
              <a:rPr lang="en-US" dirty="0" smtClean="0"/>
              <a:t> Darmstadt</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737" y="1526381"/>
            <a:ext cx="267652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a:latin typeface="Arial" pitchFamily="34" charset="0"/>
                <a:ea typeface="ＭＳ Ｐゴシック" pitchFamily="34" charset="-128"/>
              </a:rPr>
              <a:t>Measurement </a:t>
            </a:r>
            <a:r>
              <a:rPr lang="de-DE" dirty="0" err="1">
                <a:latin typeface="Arial" pitchFamily="34" charset="0"/>
                <a:ea typeface="ＭＳ Ｐゴシック" pitchFamily="34" charset="-128"/>
              </a:rPr>
              <a:t>of</a:t>
            </a:r>
            <a:r>
              <a:rPr lang="de-DE" dirty="0">
                <a:latin typeface="Arial" pitchFamily="34" charset="0"/>
                <a:ea typeface="ＭＳ Ｐゴシック" pitchFamily="34" charset="-128"/>
              </a:rPr>
              <a:t> </a:t>
            </a:r>
            <a:r>
              <a:rPr lang="de-DE" dirty="0" err="1">
                <a:latin typeface="Arial" pitchFamily="34" charset="0"/>
                <a:ea typeface="ＭＳ Ｐゴシック" pitchFamily="34" charset="-128"/>
              </a:rPr>
              <a:t>E</a:t>
            </a:r>
            <a:r>
              <a:rPr lang="de-DE" dirty="0" err="1" smtClean="0">
                <a:latin typeface="Arial" pitchFamily="34" charset="0"/>
                <a:ea typeface="ＭＳ Ｐゴシック" pitchFamily="34" charset="-128"/>
              </a:rPr>
              <a:t>lectron</a:t>
            </a:r>
            <a:r>
              <a:rPr lang="de-DE" dirty="0" smtClean="0">
                <a:latin typeface="Arial" pitchFamily="34" charset="0"/>
                <a:ea typeface="ＭＳ Ｐゴシック" pitchFamily="34" charset="-128"/>
              </a:rPr>
              <a:t> </a:t>
            </a:r>
            <a:r>
              <a:rPr lang="de-DE" dirty="0">
                <a:latin typeface="Arial" pitchFamily="34" charset="0"/>
                <a:ea typeface="ＭＳ Ｐゴシック" pitchFamily="34" charset="-128"/>
              </a:rPr>
              <a:t>B</a:t>
            </a:r>
            <a:r>
              <a:rPr lang="de-DE" dirty="0" smtClean="0">
                <a:latin typeface="Arial" pitchFamily="34" charset="0"/>
                <a:ea typeface="ＭＳ Ｐゴシック" pitchFamily="34" charset="-128"/>
              </a:rPr>
              <a:t>unches</a:t>
            </a:r>
            <a:endParaRPr lang="en-US" dirty="0"/>
          </a:p>
        </p:txBody>
      </p:sp>
      <p:sp>
        <p:nvSpPr>
          <p:cNvPr id="3" name="Foliennummernplatzhalter 2"/>
          <p:cNvSpPr>
            <a:spLocks noGrp="1"/>
          </p:cNvSpPr>
          <p:nvPr>
            <p:ph type="sldNum" sz="quarter" idx="10"/>
          </p:nvPr>
        </p:nvSpPr>
        <p:spPr/>
        <p:txBody>
          <a:bodyPr/>
          <a:lstStyle/>
          <a:p>
            <a:pPr>
              <a:defRPr/>
            </a:pPr>
            <a:fld id="{EE5C774D-2E53-4805-91C0-518C8668B2D5}" type="slidenum">
              <a:rPr lang="de-DE" smtClean="0"/>
              <a:pPr>
                <a:defRPr/>
              </a:pPr>
              <a:t>10</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726890"/>
            <a:ext cx="5676900" cy="439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7112000" y="3203575"/>
            <a:ext cx="261938" cy="247650"/>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9" name="Mond 8"/>
          <p:cNvSpPr/>
          <p:nvPr/>
        </p:nvSpPr>
        <p:spPr>
          <a:xfrm rot="-5400000">
            <a:off x="2041697" y="3093378"/>
            <a:ext cx="620960" cy="432047"/>
          </a:xfrm>
          <a:prstGeom prst="moon">
            <a:avLst>
              <a:gd name="adj" fmla="val 1611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Mond 9"/>
          <p:cNvSpPr/>
          <p:nvPr/>
        </p:nvSpPr>
        <p:spPr>
          <a:xfrm rot="-8100000">
            <a:off x="6898784" y="2077992"/>
            <a:ext cx="914333" cy="1574566"/>
          </a:xfrm>
          <a:prstGeom prst="moon">
            <a:avLst>
              <a:gd name="adj" fmla="val 17679"/>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lussdiagramm: Verbindungsstelle 11"/>
          <p:cNvSpPr/>
          <p:nvPr/>
        </p:nvSpPr>
        <p:spPr>
          <a:xfrm>
            <a:off x="4682399" y="3569204"/>
            <a:ext cx="1565328" cy="253232"/>
          </a:xfrm>
          <a:prstGeom prst="flowChartConnector">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tx1"/>
                </a:solidFill>
              </a:rPr>
              <a:t>160 </a:t>
            </a:r>
            <a:r>
              <a:rPr lang="de-DE" dirty="0" err="1" smtClean="0">
                <a:solidFill>
                  <a:schemeClr val="tx1"/>
                </a:solidFill>
              </a:rPr>
              <a:t>ps</a:t>
            </a:r>
            <a:endParaRPr lang="de-DE" dirty="0">
              <a:solidFill>
                <a:schemeClr val="tx1"/>
              </a:solidFill>
            </a:endParaRPr>
          </a:p>
        </p:txBody>
      </p:sp>
      <p:sp>
        <p:nvSpPr>
          <p:cNvPr id="11"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21888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path" presetSubtype="0" repeatCount="indefinite" fill="hold" grpId="0" nodeType="clickEffect">
                                  <p:stCondLst>
                                    <p:cond delay="0"/>
                                  </p:stCondLst>
                                  <p:childTnLst>
                                    <p:animMotion origin="layout" path="M -0.02204 0.00555 C 0.02691 0.00555 0.06771 -0.04584 0.06771 -0.1088 C 0.06771 -0.17176 0.02691 -0.22269 -0.02204 -0.22269 C -0.07152 -0.22269 -0.11093 -0.17176 -0.11093 -0.1088 C -0.11093 -0.04584 -0.07152 0.00555 -0.02204 0.00555 Z " pathEditMode="relative" rAng="0" ptsTypes="fffff">
                                      <p:cBhvr>
                                        <p:cTn id="16" dur="4000" fill="hold"/>
                                        <p:tgtEl>
                                          <p:spTgt spid="6"/>
                                        </p:tgtEl>
                                        <p:attrNameLst>
                                          <p:attrName>ppt_x</p:attrName>
                                          <p:attrName>ppt_y</p:attrName>
                                        </p:attrNameLst>
                                      </p:cBhvr>
                                      <p:rCtr x="35" y="-1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6862"/>
            <a:ext cx="69532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err="1" smtClean="0"/>
              <a:t>Comparison</a:t>
            </a:r>
            <a:r>
              <a:rPr lang="de-DE" dirty="0" smtClean="0"/>
              <a:t/>
            </a:r>
            <a:br>
              <a:rPr lang="de-DE" dirty="0" smtClean="0"/>
            </a:br>
            <a:r>
              <a:rPr lang="de-DE" dirty="0" err="1" smtClean="0"/>
              <a:t>Electron</a:t>
            </a:r>
            <a:r>
              <a:rPr lang="de-DE" dirty="0" smtClean="0"/>
              <a:t> Beam </a:t>
            </a:r>
            <a:r>
              <a:rPr lang="de-DE" dirty="0" err="1" smtClean="0"/>
              <a:t>Length</a:t>
            </a:r>
            <a:r>
              <a:rPr lang="de-DE" dirty="0" smtClean="0"/>
              <a:t> </a:t>
            </a:r>
            <a:r>
              <a:rPr lang="de-DE" dirty="0" err="1" smtClean="0"/>
              <a:t>at</a:t>
            </a:r>
            <a:r>
              <a:rPr lang="de-DE" dirty="0" smtClean="0"/>
              <a:t> 100 </a:t>
            </a:r>
            <a:r>
              <a:rPr lang="de-DE" dirty="0" err="1" smtClean="0"/>
              <a:t>keV</a:t>
            </a:r>
            <a:endParaRPr lang="en-US" dirty="0"/>
          </a:p>
        </p:txBody>
      </p:sp>
      <p:sp>
        <p:nvSpPr>
          <p:cNvPr id="4" name="Foliennummernplatzhalter 3"/>
          <p:cNvSpPr>
            <a:spLocks noGrp="1"/>
          </p:cNvSpPr>
          <p:nvPr>
            <p:ph type="sldNum" sz="quarter" idx="10"/>
          </p:nvPr>
        </p:nvSpPr>
        <p:spPr/>
        <p:txBody>
          <a:bodyPr/>
          <a:lstStyle/>
          <a:p>
            <a:pPr>
              <a:defRPr/>
            </a:pPr>
            <a:fld id="{D1584733-C0D8-4F9C-8C86-10C451219A8D}" type="slidenum">
              <a:rPr lang="de-DE" smtClean="0"/>
              <a:pPr>
                <a:defRPr/>
              </a:pPr>
              <a:t>11</a:t>
            </a:fld>
            <a:endParaRPr lang="de-DE"/>
          </a:p>
        </p:txBody>
      </p:sp>
      <p:sp>
        <p:nvSpPr>
          <p:cNvPr id="10" name="Textfeld 7"/>
          <p:cNvSpPr txBox="1">
            <a:spLocks noChangeArrowheads="1"/>
          </p:cNvSpPr>
          <p:nvPr/>
        </p:nvSpPr>
        <p:spPr bwMode="auto">
          <a:xfrm>
            <a:off x="2648743" y="5799137"/>
            <a:ext cx="37893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t>Time (</a:t>
            </a:r>
            <a:r>
              <a:rPr lang="de-DE" sz="1800" dirty="0" err="1"/>
              <a:t>ps</a:t>
            </a:r>
            <a:r>
              <a:rPr lang="de-DE" sz="1800" dirty="0"/>
              <a:t>)</a:t>
            </a:r>
          </a:p>
        </p:txBody>
      </p:sp>
      <p:sp>
        <p:nvSpPr>
          <p:cNvPr id="11" name="Textfeld 8"/>
          <p:cNvSpPr txBox="1">
            <a:spLocks noChangeArrowheads="1"/>
          </p:cNvSpPr>
          <p:nvPr/>
        </p:nvSpPr>
        <p:spPr bwMode="auto">
          <a:xfrm rot="16200000">
            <a:off x="-385099" y="3320612"/>
            <a:ext cx="326231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a:solidFill>
                  <a:srgbClr val="FF0000"/>
                </a:solidFill>
              </a:rPr>
              <a:t>Electron</a:t>
            </a:r>
            <a:r>
              <a:rPr lang="de-DE" sz="1800" dirty="0">
                <a:solidFill>
                  <a:srgbClr val="FF0000"/>
                </a:solidFill>
              </a:rPr>
              <a:t> Beam </a:t>
            </a:r>
            <a:r>
              <a:rPr lang="de-DE" sz="1800" dirty="0" err="1">
                <a:solidFill>
                  <a:srgbClr val="FF0000"/>
                </a:solidFill>
              </a:rPr>
              <a:t>Current</a:t>
            </a:r>
            <a:r>
              <a:rPr lang="de-DE" sz="1800" dirty="0">
                <a:solidFill>
                  <a:srgbClr val="FF0000"/>
                </a:solidFill>
              </a:rPr>
              <a:t> </a:t>
            </a:r>
            <a:r>
              <a:rPr lang="de-DE" sz="1800" dirty="0" smtClean="0">
                <a:solidFill>
                  <a:srgbClr val="FF0000"/>
                </a:solidFill>
              </a:rPr>
              <a:t>(</a:t>
            </a:r>
            <a:r>
              <a:rPr lang="de-DE" sz="1800" dirty="0" err="1" smtClean="0">
                <a:solidFill>
                  <a:srgbClr val="FF0000"/>
                </a:solidFill>
              </a:rPr>
              <a:t>a.u</a:t>
            </a:r>
            <a:r>
              <a:rPr lang="de-DE" sz="1800" dirty="0" smtClean="0">
                <a:solidFill>
                  <a:srgbClr val="FF0000"/>
                </a:solidFill>
              </a:rPr>
              <a:t>.)</a:t>
            </a:r>
            <a:endParaRPr lang="de-DE" sz="1800" dirty="0">
              <a:solidFill>
                <a:srgbClr val="FF0000"/>
              </a:solidFill>
            </a:endParaRPr>
          </a:p>
        </p:txBody>
      </p:sp>
      <p:sp>
        <p:nvSpPr>
          <p:cNvPr id="15"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7"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407822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Comparison</a:t>
            </a:r>
            <a:r>
              <a:rPr lang="de-DE" dirty="0" smtClean="0"/>
              <a:t/>
            </a:r>
            <a:br>
              <a:rPr lang="de-DE" dirty="0" smtClean="0"/>
            </a:br>
            <a:r>
              <a:rPr lang="de-DE" dirty="0" err="1" smtClean="0"/>
              <a:t>Polarization</a:t>
            </a:r>
            <a:endParaRPr lang="en-US" dirty="0"/>
          </a:p>
        </p:txBody>
      </p:sp>
      <p:sp>
        <p:nvSpPr>
          <p:cNvPr id="4" name="Foliennummernplatzhalter 3"/>
          <p:cNvSpPr>
            <a:spLocks noGrp="1"/>
          </p:cNvSpPr>
          <p:nvPr>
            <p:ph type="sldNum" sz="quarter" idx="10"/>
          </p:nvPr>
        </p:nvSpPr>
        <p:spPr/>
        <p:txBody>
          <a:bodyPr/>
          <a:lstStyle/>
          <a:p>
            <a:pPr>
              <a:defRPr/>
            </a:pPr>
            <a:fld id="{D1584733-C0D8-4F9C-8C86-10C451219A8D}" type="slidenum">
              <a:rPr lang="de-DE" smtClean="0"/>
              <a:pPr>
                <a:defRPr/>
              </a:pPr>
              <a:t>12</a:t>
            </a:fld>
            <a:endParaRPr lang="de-DE"/>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 y="2844799"/>
            <a:ext cx="8481261" cy="25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397000" y="2266096"/>
            <a:ext cx="1758815" cy="461665"/>
          </a:xfrm>
          <a:prstGeom prst="rect">
            <a:avLst/>
          </a:prstGeom>
          <a:noFill/>
        </p:spPr>
        <p:txBody>
          <a:bodyPr wrap="none" rtlCol="0">
            <a:spAutoFit/>
          </a:bodyPr>
          <a:lstStyle/>
          <a:p>
            <a:r>
              <a:rPr lang="de-DE" sz="2400" b="1" dirty="0" smtClean="0"/>
              <a:t>Bulk-</a:t>
            </a:r>
            <a:r>
              <a:rPr lang="de-DE" sz="2400" b="1" dirty="0" err="1" smtClean="0"/>
              <a:t>GaAs</a:t>
            </a:r>
            <a:endParaRPr lang="en-US" sz="3200" b="1" dirty="0"/>
          </a:p>
        </p:txBody>
      </p:sp>
      <p:sp>
        <p:nvSpPr>
          <p:cNvPr id="6" name="Textfeld 5"/>
          <p:cNvSpPr txBox="1"/>
          <p:nvPr/>
        </p:nvSpPr>
        <p:spPr>
          <a:xfrm>
            <a:off x="5181600" y="2266096"/>
            <a:ext cx="2836033" cy="461665"/>
          </a:xfrm>
          <a:prstGeom prst="rect">
            <a:avLst/>
          </a:prstGeom>
          <a:noFill/>
        </p:spPr>
        <p:txBody>
          <a:bodyPr wrap="none" rtlCol="0">
            <a:spAutoFit/>
          </a:bodyPr>
          <a:lstStyle/>
          <a:p>
            <a:r>
              <a:rPr lang="de-DE" sz="2400" b="1" dirty="0" err="1" smtClean="0"/>
              <a:t>Superlattice</a:t>
            </a:r>
            <a:r>
              <a:rPr lang="de-DE" sz="2400" b="1" dirty="0" smtClean="0"/>
              <a:t> </a:t>
            </a:r>
            <a:r>
              <a:rPr lang="de-DE" sz="2400" b="1" dirty="0" err="1" smtClean="0"/>
              <a:t>GaAs</a:t>
            </a:r>
            <a:endParaRPr lang="en-US" sz="2400" b="1" dirty="0"/>
          </a:p>
        </p:txBody>
      </p:sp>
      <p:sp>
        <p:nvSpPr>
          <p:cNvPr id="9" name="Textfeld 7"/>
          <p:cNvSpPr txBox="1">
            <a:spLocks noChangeArrowheads="1"/>
          </p:cNvSpPr>
          <p:nvPr/>
        </p:nvSpPr>
        <p:spPr bwMode="auto">
          <a:xfrm>
            <a:off x="565202" y="5054598"/>
            <a:ext cx="37893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t>Time (</a:t>
            </a:r>
            <a:r>
              <a:rPr lang="de-DE" sz="1800" dirty="0" err="1"/>
              <a:t>ps</a:t>
            </a:r>
            <a:r>
              <a:rPr lang="de-DE" sz="1800" dirty="0"/>
              <a:t>)</a:t>
            </a:r>
          </a:p>
        </p:txBody>
      </p:sp>
      <p:sp>
        <p:nvSpPr>
          <p:cNvPr id="10" name="Textfeld 7"/>
          <p:cNvSpPr txBox="1">
            <a:spLocks noChangeArrowheads="1"/>
          </p:cNvSpPr>
          <p:nvPr/>
        </p:nvSpPr>
        <p:spPr bwMode="auto">
          <a:xfrm>
            <a:off x="4927600" y="5072061"/>
            <a:ext cx="37893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t>Time (</a:t>
            </a:r>
            <a:r>
              <a:rPr lang="de-DE" sz="1800" dirty="0" err="1"/>
              <a:t>ps</a:t>
            </a:r>
            <a:r>
              <a:rPr lang="de-DE" sz="1800" dirty="0"/>
              <a:t>)</a:t>
            </a:r>
          </a:p>
        </p:txBody>
      </p:sp>
      <p:sp>
        <p:nvSpPr>
          <p:cNvPr id="11" name="Textfeld 8"/>
          <p:cNvSpPr txBox="1">
            <a:spLocks noChangeArrowheads="1"/>
          </p:cNvSpPr>
          <p:nvPr/>
        </p:nvSpPr>
        <p:spPr bwMode="auto">
          <a:xfrm rot="16200000">
            <a:off x="-1027855" y="3777812"/>
            <a:ext cx="326231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a:solidFill>
                  <a:srgbClr val="FF0000"/>
                </a:solidFill>
              </a:rPr>
              <a:t>Electron</a:t>
            </a:r>
            <a:r>
              <a:rPr lang="de-DE" sz="1800" dirty="0">
                <a:solidFill>
                  <a:srgbClr val="FF0000"/>
                </a:solidFill>
              </a:rPr>
              <a:t> Beam </a:t>
            </a:r>
            <a:r>
              <a:rPr lang="de-DE" sz="1800" dirty="0" err="1">
                <a:solidFill>
                  <a:srgbClr val="FF0000"/>
                </a:solidFill>
              </a:rPr>
              <a:t>Current</a:t>
            </a:r>
            <a:r>
              <a:rPr lang="de-DE" sz="1800" dirty="0">
                <a:solidFill>
                  <a:srgbClr val="FF0000"/>
                </a:solidFill>
              </a:rPr>
              <a:t> (</a:t>
            </a:r>
            <a:r>
              <a:rPr lang="de-DE" sz="1800" dirty="0" err="1">
                <a:solidFill>
                  <a:srgbClr val="FF0000"/>
                </a:solidFill>
              </a:rPr>
              <a:t>nA</a:t>
            </a:r>
            <a:r>
              <a:rPr lang="de-DE" sz="1800" dirty="0" smtClean="0">
                <a:solidFill>
                  <a:srgbClr val="FF0000"/>
                </a:solidFill>
              </a:rPr>
              <a:t>)</a:t>
            </a:r>
            <a:endParaRPr lang="de-DE" sz="1800" dirty="0">
              <a:solidFill>
                <a:srgbClr val="FF0000"/>
              </a:solidFill>
            </a:endParaRPr>
          </a:p>
        </p:txBody>
      </p:sp>
      <p:sp>
        <p:nvSpPr>
          <p:cNvPr id="12" name="Textfeld 8"/>
          <p:cNvSpPr txBox="1">
            <a:spLocks noChangeArrowheads="1"/>
          </p:cNvSpPr>
          <p:nvPr/>
        </p:nvSpPr>
        <p:spPr bwMode="auto">
          <a:xfrm rot="16200000">
            <a:off x="3146288" y="3844052"/>
            <a:ext cx="326231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a:solidFill>
                  <a:srgbClr val="FF0000"/>
                </a:solidFill>
              </a:rPr>
              <a:t>Electron</a:t>
            </a:r>
            <a:r>
              <a:rPr lang="de-DE" sz="1800" dirty="0">
                <a:solidFill>
                  <a:srgbClr val="FF0000"/>
                </a:solidFill>
              </a:rPr>
              <a:t> Beam </a:t>
            </a:r>
            <a:r>
              <a:rPr lang="de-DE" sz="1800" dirty="0" err="1">
                <a:solidFill>
                  <a:srgbClr val="FF0000"/>
                </a:solidFill>
              </a:rPr>
              <a:t>Current</a:t>
            </a:r>
            <a:r>
              <a:rPr lang="de-DE" sz="1800" dirty="0">
                <a:solidFill>
                  <a:srgbClr val="FF0000"/>
                </a:solidFill>
              </a:rPr>
              <a:t> (</a:t>
            </a:r>
            <a:r>
              <a:rPr lang="de-DE" sz="1800" dirty="0" err="1">
                <a:solidFill>
                  <a:srgbClr val="FF0000"/>
                </a:solidFill>
              </a:rPr>
              <a:t>nA</a:t>
            </a:r>
            <a:r>
              <a:rPr lang="de-DE" sz="1800" dirty="0" smtClean="0">
                <a:solidFill>
                  <a:srgbClr val="FF0000"/>
                </a:solidFill>
              </a:rPr>
              <a:t>)</a:t>
            </a:r>
            <a:endParaRPr lang="de-DE" sz="1800" dirty="0">
              <a:solidFill>
                <a:srgbClr val="FF0000"/>
              </a:solidFill>
            </a:endParaRPr>
          </a:p>
        </p:txBody>
      </p:sp>
      <p:sp>
        <p:nvSpPr>
          <p:cNvPr id="13" name="Textfeld 9"/>
          <p:cNvSpPr txBox="1">
            <a:spLocks noChangeArrowheads="1"/>
          </p:cNvSpPr>
          <p:nvPr/>
        </p:nvSpPr>
        <p:spPr bwMode="auto">
          <a:xfrm rot="16200000">
            <a:off x="7059656" y="3784101"/>
            <a:ext cx="3263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solidFill>
                  <a:srgbClr val="0000FF"/>
                </a:solidFill>
              </a:rPr>
              <a:t>Mott </a:t>
            </a:r>
            <a:r>
              <a:rPr lang="de-DE" sz="1800" dirty="0" err="1">
                <a:solidFill>
                  <a:srgbClr val="0000FF"/>
                </a:solidFill>
              </a:rPr>
              <a:t>Scattering</a:t>
            </a:r>
            <a:r>
              <a:rPr lang="de-DE" sz="1800" dirty="0">
                <a:solidFill>
                  <a:srgbClr val="0000FF"/>
                </a:solidFill>
              </a:rPr>
              <a:t> </a:t>
            </a:r>
            <a:r>
              <a:rPr lang="de-DE" sz="1800" dirty="0" err="1" smtClean="0">
                <a:solidFill>
                  <a:srgbClr val="0000FF"/>
                </a:solidFill>
              </a:rPr>
              <a:t>Asymmetry</a:t>
            </a:r>
            <a:endParaRPr lang="de-DE" sz="1800" dirty="0">
              <a:solidFill>
                <a:srgbClr val="0000FF"/>
              </a:solidFill>
            </a:endParaRPr>
          </a:p>
        </p:txBody>
      </p:sp>
      <p:sp>
        <p:nvSpPr>
          <p:cNvPr id="14" name="Textfeld 9"/>
          <p:cNvSpPr txBox="1">
            <a:spLocks noChangeArrowheads="1"/>
          </p:cNvSpPr>
          <p:nvPr/>
        </p:nvSpPr>
        <p:spPr bwMode="auto">
          <a:xfrm rot="16200000">
            <a:off x="2882801" y="3842612"/>
            <a:ext cx="3263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solidFill>
                  <a:srgbClr val="0000FF"/>
                </a:solidFill>
              </a:rPr>
              <a:t>Mott </a:t>
            </a:r>
            <a:r>
              <a:rPr lang="de-DE" sz="1800" dirty="0" err="1">
                <a:solidFill>
                  <a:srgbClr val="0000FF"/>
                </a:solidFill>
              </a:rPr>
              <a:t>Scattering</a:t>
            </a:r>
            <a:r>
              <a:rPr lang="de-DE" sz="1800" dirty="0">
                <a:solidFill>
                  <a:srgbClr val="0000FF"/>
                </a:solidFill>
              </a:rPr>
              <a:t> </a:t>
            </a:r>
            <a:r>
              <a:rPr lang="de-DE" sz="1800" dirty="0" err="1" smtClean="0">
                <a:solidFill>
                  <a:srgbClr val="0000FF"/>
                </a:solidFill>
              </a:rPr>
              <a:t>Asymmetry</a:t>
            </a:r>
            <a:endParaRPr lang="de-DE" sz="1800" dirty="0">
              <a:solidFill>
                <a:srgbClr val="0000FF"/>
              </a:solidFill>
            </a:endParaRPr>
          </a:p>
        </p:txBody>
      </p:sp>
      <p:sp>
        <p:nvSpPr>
          <p:cNvPr id="15"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6"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2416678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itchFamily="34" charset="0"/>
                <a:ea typeface="ＭＳ Ｐゴシック" pitchFamily="34" charset="-128"/>
              </a:rPr>
              <a:t>Space Charge </a:t>
            </a:r>
            <a:r>
              <a:rPr lang="de-DE" dirty="0" err="1" smtClean="0">
                <a:latin typeface="Arial" pitchFamily="34" charset="0"/>
                <a:ea typeface="ＭＳ Ｐゴシック" pitchFamily="34" charset="-128"/>
              </a:rPr>
              <a:t>Effects</a:t>
            </a:r>
            <a:endParaRPr lang="en-US" dirty="0"/>
          </a:p>
        </p:txBody>
      </p:sp>
      <p:sp>
        <p:nvSpPr>
          <p:cNvPr id="3" name="Foliennummernplatzhalter 2"/>
          <p:cNvSpPr>
            <a:spLocks noGrp="1"/>
          </p:cNvSpPr>
          <p:nvPr>
            <p:ph type="sldNum" sz="quarter" idx="10"/>
          </p:nvPr>
        </p:nvSpPr>
        <p:spPr/>
        <p:txBody>
          <a:bodyPr/>
          <a:lstStyle/>
          <a:p>
            <a:pPr>
              <a:defRPr/>
            </a:pPr>
            <a:fld id="{EE5C774D-2E53-4805-91C0-518C8668B2D5}" type="slidenum">
              <a:rPr lang="de-DE" smtClean="0"/>
              <a:pPr>
                <a:defRPr/>
              </a:pPr>
              <a:t>13</a:t>
            </a:fld>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4" y="1690684"/>
            <a:ext cx="9090276" cy="305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59230" y="5009826"/>
            <a:ext cx="2257425" cy="523220"/>
          </a:xfrm>
          <a:prstGeom prst="rect">
            <a:avLst/>
          </a:prstGeom>
          <a:noFill/>
        </p:spPr>
        <p:txBody>
          <a:bodyPr wrap="square" rtlCol="0">
            <a:spAutoFit/>
          </a:bodyPr>
          <a:lstStyle/>
          <a:p>
            <a:r>
              <a:rPr lang="de-DE" sz="2800" dirty="0" smtClean="0"/>
              <a:t>longitudinal</a:t>
            </a:r>
            <a:endParaRPr lang="en-US" sz="2800" dirty="0"/>
          </a:p>
        </p:txBody>
      </p:sp>
      <p:sp>
        <p:nvSpPr>
          <p:cNvPr id="7" name="Textfeld 6"/>
          <p:cNvSpPr txBox="1"/>
          <p:nvPr/>
        </p:nvSpPr>
        <p:spPr>
          <a:xfrm>
            <a:off x="5974282" y="5009826"/>
            <a:ext cx="2257425" cy="523220"/>
          </a:xfrm>
          <a:prstGeom prst="rect">
            <a:avLst/>
          </a:prstGeom>
          <a:noFill/>
        </p:spPr>
        <p:txBody>
          <a:bodyPr wrap="square" rtlCol="0">
            <a:spAutoFit/>
          </a:bodyPr>
          <a:lstStyle/>
          <a:p>
            <a:r>
              <a:rPr lang="de-DE" sz="2800" dirty="0" smtClean="0"/>
              <a:t>transversal</a:t>
            </a:r>
            <a:endParaRPr lang="en-US" sz="2800" dirty="0"/>
          </a:p>
        </p:txBody>
      </p:sp>
      <p:sp>
        <p:nvSpPr>
          <p:cNvPr id="9"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0"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1" name="Textfeld 7"/>
          <p:cNvSpPr txBox="1">
            <a:spLocks noChangeArrowheads="1"/>
          </p:cNvSpPr>
          <p:nvPr/>
        </p:nvSpPr>
        <p:spPr bwMode="auto">
          <a:xfrm>
            <a:off x="588757" y="4405270"/>
            <a:ext cx="37893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smtClean="0"/>
              <a:t>Bunch</a:t>
            </a:r>
            <a:r>
              <a:rPr lang="de-DE" sz="1800" dirty="0" smtClean="0"/>
              <a:t> Charge (</a:t>
            </a:r>
            <a:r>
              <a:rPr lang="de-DE" sz="1800" dirty="0" err="1" smtClean="0"/>
              <a:t>fC</a:t>
            </a:r>
            <a:r>
              <a:rPr lang="de-DE" sz="1800" dirty="0" smtClean="0"/>
              <a:t>)</a:t>
            </a:r>
            <a:endParaRPr lang="de-DE" sz="1800" dirty="0"/>
          </a:p>
        </p:txBody>
      </p:sp>
      <p:sp>
        <p:nvSpPr>
          <p:cNvPr id="12" name="Textfeld 7"/>
          <p:cNvSpPr txBox="1">
            <a:spLocks noChangeArrowheads="1"/>
          </p:cNvSpPr>
          <p:nvPr/>
        </p:nvSpPr>
        <p:spPr bwMode="auto">
          <a:xfrm>
            <a:off x="5103812" y="4405270"/>
            <a:ext cx="37893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smtClean="0"/>
              <a:t>Bunch</a:t>
            </a:r>
            <a:r>
              <a:rPr lang="de-DE" sz="1800" dirty="0" smtClean="0"/>
              <a:t> Charge (</a:t>
            </a:r>
            <a:r>
              <a:rPr lang="de-DE" sz="1800" dirty="0" err="1" smtClean="0"/>
              <a:t>fC</a:t>
            </a:r>
            <a:r>
              <a:rPr lang="de-DE" sz="1800" dirty="0" smtClean="0"/>
              <a:t>)</a:t>
            </a:r>
            <a:endParaRPr lang="de-DE" sz="1800" dirty="0"/>
          </a:p>
        </p:txBody>
      </p:sp>
      <p:sp>
        <p:nvSpPr>
          <p:cNvPr id="13" name="Textfeld 7"/>
          <p:cNvSpPr txBox="1">
            <a:spLocks noChangeArrowheads="1"/>
          </p:cNvSpPr>
          <p:nvPr/>
        </p:nvSpPr>
        <p:spPr bwMode="auto">
          <a:xfrm rot="-5400000">
            <a:off x="-978738" y="2720404"/>
            <a:ext cx="24277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smtClean="0"/>
              <a:t>Bunch</a:t>
            </a:r>
            <a:r>
              <a:rPr lang="de-DE" sz="1800" dirty="0" smtClean="0"/>
              <a:t> </a:t>
            </a:r>
            <a:r>
              <a:rPr lang="de-DE" sz="1800" dirty="0" err="1" smtClean="0"/>
              <a:t>Length</a:t>
            </a:r>
            <a:r>
              <a:rPr lang="de-DE" sz="1800" dirty="0" smtClean="0"/>
              <a:t> (</a:t>
            </a:r>
            <a:r>
              <a:rPr lang="de-DE" sz="1800" dirty="0" err="1" smtClean="0"/>
              <a:t>ps</a:t>
            </a:r>
            <a:r>
              <a:rPr lang="de-DE" sz="1800" dirty="0" smtClean="0"/>
              <a:t>)</a:t>
            </a:r>
            <a:endParaRPr lang="de-DE" sz="1800" dirty="0"/>
          </a:p>
        </p:txBody>
      </p:sp>
      <p:sp>
        <p:nvSpPr>
          <p:cNvPr id="14" name="Textfeld 7"/>
          <p:cNvSpPr txBox="1">
            <a:spLocks noChangeArrowheads="1"/>
          </p:cNvSpPr>
          <p:nvPr/>
        </p:nvSpPr>
        <p:spPr bwMode="auto">
          <a:xfrm rot="-5400000">
            <a:off x="3542282" y="2720402"/>
            <a:ext cx="24277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Beam Width (mm)</a:t>
            </a:r>
            <a:endParaRPr lang="de-DE" sz="1800" dirty="0"/>
          </a:p>
        </p:txBody>
      </p:sp>
    </p:spTree>
    <p:extLst>
      <p:ext uri="{BB962C8B-B14F-4D97-AF65-F5344CB8AC3E}">
        <p14:creationId xmlns:p14="http://schemas.microsoft.com/office/powerpoint/2010/main" val="81924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dirty="0" smtClean="0">
                <a:latin typeface="Arial" pitchFamily="34" charset="0"/>
                <a:ea typeface="ＭＳ Ｐゴシック" pitchFamily="34" charset="-128"/>
              </a:rPr>
              <a:t>Intensity model by Spicer</a:t>
            </a:r>
          </a:p>
        </p:txBody>
      </p:sp>
      <p:sp>
        <p:nvSpPr>
          <p:cNvPr id="9219"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B5AC8BA1-A32B-4995-9CBA-1ED30F34C8FE}" type="slidenum">
              <a:rPr lang="de-DE" sz="1400" smtClean="0"/>
              <a:pPr/>
              <a:t>14</a:t>
            </a:fld>
            <a:endParaRPr lang="de-DE" sz="1400"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982" y="1677116"/>
            <a:ext cx="5634006" cy="349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4" y="4895203"/>
            <a:ext cx="4910703"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rot="20077155">
            <a:off x="4454342" y="2842310"/>
            <a:ext cx="3347548" cy="923330"/>
          </a:xfrm>
          <a:prstGeom prst="rect">
            <a:avLst/>
          </a:prstGeom>
          <a:noFill/>
        </p:spPr>
        <p:txBody>
          <a:bodyPr wrap="square" lIns="91440" tIns="45720" rIns="91440" bIns="45720">
            <a:spAutoFit/>
          </a:bodyPr>
          <a:lstStyle/>
          <a:p>
            <a:pPr algn="ctr"/>
            <a:r>
              <a:rPr lang="de-DE"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Why</a:t>
            </a:r>
            <a:r>
              <a:rPr lang="de-DE"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de-DE"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Textfeld 9"/>
          <p:cNvSpPr txBox="1"/>
          <p:nvPr/>
        </p:nvSpPr>
        <p:spPr>
          <a:xfrm>
            <a:off x="3184619" y="2428527"/>
            <a:ext cx="400110" cy="1724799"/>
          </a:xfrm>
          <a:prstGeom prst="rect">
            <a:avLst/>
          </a:prstGeom>
          <a:solidFill>
            <a:schemeClr val="bg1"/>
          </a:solidFill>
        </p:spPr>
        <p:txBody>
          <a:bodyPr vert="vert270" wrap="square" rtlCol="0">
            <a:spAutoFit/>
          </a:bodyPr>
          <a:lstStyle/>
          <a:p>
            <a:r>
              <a:rPr lang="de-DE" sz="1400" dirty="0" smtClean="0"/>
              <a:t>Beam </a:t>
            </a:r>
            <a:r>
              <a:rPr lang="de-DE" sz="1400" dirty="0" err="1" smtClean="0"/>
              <a:t>Current</a:t>
            </a:r>
            <a:r>
              <a:rPr lang="de-DE" sz="1400" dirty="0" smtClean="0"/>
              <a:t> (</a:t>
            </a:r>
            <a:r>
              <a:rPr lang="de-DE" sz="1400" dirty="0" err="1" smtClean="0"/>
              <a:t>nA</a:t>
            </a:r>
            <a:r>
              <a:rPr lang="de-DE" sz="1400" dirty="0" smtClean="0"/>
              <a:t>)</a:t>
            </a:r>
            <a:endParaRPr lang="en-US" sz="1400" dirty="0"/>
          </a:p>
        </p:txBody>
      </p:sp>
      <p:sp>
        <p:nvSpPr>
          <p:cNvPr id="4" name="Textfeld 3"/>
          <p:cNvSpPr txBox="1"/>
          <p:nvPr/>
        </p:nvSpPr>
        <p:spPr>
          <a:xfrm>
            <a:off x="5714029" y="4895203"/>
            <a:ext cx="828175" cy="276999"/>
          </a:xfrm>
          <a:prstGeom prst="rect">
            <a:avLst/>
          </a:prstGeom>
          <a:solidFill>
            <a:schemeClr val="bg1"/>
          </a:solidFill>
        </p:spPr>
        <p:txBody>
          <a:bodyPr wrap="none" rtlCol="0">
            <a:spAutoFit/>
          </a:bodyPr>
          <a:lstStyle/>
          <a:p>
            <a:r>
              <a:rPr lang="de-DE" dirty="0" smtClean="0"/>
              <a:t>Time (</a:t>
            </a:r>
            <a:r>
              <a:rPr lang="de-DE" dirty="0" err="1" smtClean="0"/>
              <a:t>ps</a:t>
            </a:r>
            <a:r>
              <a:rPr lang="de-DE" dirty="0" smtClean="0"/>
              <a:t>)</a:t>
            </a:r>
            <a:endParaRPr lang="en-US" dirty="0"/>
          </a:p>
        </p:txBody>
      </p:sp>
      <p:sp>
        <p:nvSpPr>
          <p:cNvPr id="12" name="Textfeld 11"/>
          <p:cNvSpPr txBox="1"/>
          <p:nvPr/>
        </p:nvSpPr>
        <p:spPr>
          <a:xfrm>
            <a:off x="7029264" y="1923217"/>
            <a:ext cx="1174935" cy="246221"/>
          </a:xfrm>
          <a:prstGeom prst="rect">
            <a:avLst/>
          </a:prstGeom>
          <a:solidFill>
            <a:schemeClr val="bg1"/>
          </a:solidFill>
        </p:spPr>
        <p:txBody>
          <a:bodyPr wrap="square" rtlCol="0">
            <a:spAutoFit/>
          </a:bodyPr>
          <a:lstStyle/>
          <a:p>
            <a:r>
              <a:rPr lang="de-DE" sz="1000" b="1" u="sng" dirty="0" smtClean="0"/>
              <a:t>Diffusion</a:t>
            </a:r>
            <a:endParaRPr lang="en-US" sz="1000" b="1" u="sng" dirty="0"/>
          </a:p>
        </p:txBody>
      </p:sp>
      <p:sp>
        <p:nvSpPr>
          <p:cNvPr id="14" name="Textfeld 1"/>
          <p:cNvSpPr txBox="1">
            <a:spLocks noChangeArrowheads="1"/>
          </p:cNvSpPr>
          <p:nvPr/>
        </p:nvSpPr>
        <p:spPr bwMode="auto">
          <a:xfrm>
            <a:off x="301625" y="1553190"/>
            <a:ext cx="30544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342900" indent="-342900" eaLnBrk="1" hangingPunct="1">
              <a:buFont typeface="Arial" pitchFamily="34" charset="0"/>
              <a:buChar char="•"/>
            </a:pPr>
            <a:r>
              <a:rPr lang="de-DE" sz="2400" dirty="0" err="1" smtClean="0"/>
              <a:t>Production</a:t>
            </a:r>
            <a:endParaRPr lang="de-DE" sz="2400" dirty="0"/>
          </a:p>
          <a:p>
            <a:pPr marL="342900" indent="-342900" eaLnBrk="1" hangingPunct="1">
              <a:buFont typeface="Arial" pitchFamily="34" charset="0"/>
              <a:buChar char="•"/>
            </a:pPr>
            <a:r>
              <a:rPr lang="de-DE" sz="2400" dirty="0" err="1" smtClean="0"/>
              <a:t>Electron</a:t>
            </a:r>
            <a:r>
              <a:rPr lang="de-DE" sz="2400" dirty="0" smtClean="0"/>
              <a:t> </a:t>
            </a:r>
            <a:r>
              <a:rPr lang="de-DE" sz="2400" dirty="0" err="1" smtClean="0"/>
              <a:t>transport</a:t>
            </a:r>
            <a:endParaRPr lang="de-DE" sz="2400" dirty="0" smtClean="0"/>
          </a:p>
          <a:p>
            <a:pPr marL="342900" indent="-342900" eaLnBrk="1" hangingPunct="1">
              <a:buFont typeface="Arial" pitchFamily="34" charset="0"/>
              <a:buChar char="•"/>
            </a:pPr>
            <a:r>
              <a:rPr lang="de-DE" sz="2400" dirty="0" smtClean="0"/>
              <a:t>Emission</a:t>
            </a:r>
            <a:endParaRPr lang="en-US" sz="2400" dirty="0" smtClean="0"/>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5670102"/>
            <a:ext cx="69818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6"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Particular</a:t>
            </a:r>
            <a:r>
              <a:rPr lang="de-DE" dirty="0" smtClean="0"/>
              <a:t> </a:t>
            </a:r>
            <a:r>
              <a:rPr lang="de-DE" dirty="0" err="1" smtClean="0"/>
              <a:t>boundary</a:t>
            </a:r>
            <a:r>
              <a:rPr lang="de-DE" dirty="0" smtClean="0"/>
              <a:t> </a:t>
            </a:r>
            <a:r>
              <a:rPr lang="de-DE" dirty="0" err="1" smtClean="0"/>
              <a:t>conditions</a:t>
            </a:r>
            <a:endParaRPr lang="en-US" dirty="0"/>
          </a:p>
        </p:txBody>
      </p:sp>
      <p:sp>
        <p:nvSpPr>
          <p:cNvPr id="3" name="Foliennummernplatzhalter 2"/>
          <p:cNvSpPr>
            <a:spLocks noGrp="1"/>
          </p:cNvSpPr>
          <p:nvPr>
            <p:ph type="sldNum" sz="quarter" idx="10"/>
          </p:nvPr>
        </p:nvSpPr>
        <p:spPr/>
        <p:txBody>
          <a:bodyPr/>
          <a:lstStyle/>
          <a:p>
            <a:pPr>
              <a:defRPr/>
            </a:pPr>
            <a:fld id="{EE5C774D-2E53-4805-91C0-518C8668B2D5}" type="slidenum">
              <a:rPr lang="de-DE" smtClean="0"/>
              <a:pPr>
                <a:defRPr/>
              </a:pPr>
              <a:t>15</a:t>
            </a:fld>
            <a:endParaRPr lang="de-DE"/>
          </a:p>
        </p:txBody>
      </p:sp>
      <p:sp>
        <p:nvSpPr>
          <p:cNvPr id="5" name="Textfeld 1"/>
          <p:cNvSpPr txBox="1">
            <a:spLocks noChangeArrowheads="1"/>
          </p:cNvSpPr>
          <p:nvPr/>
        </p:nvSpPr>
        <p:spPr bwMode="auto">
          <a:xfrm>
            <a:off x="301625" y="1553190"/>
            <a:ext cx="86423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342900" indent="-342900" eaLnBrk="1" hangingPunct="1">
              <a:buFont typeface="Arial" pitchFamily="34" charset="0"/>
              <a:buChar char="•"/>
            </a:pPr>
            <a:r>
              <a:rPr lang="de-DE" sz="2400" dirty="0" err="1" smtClean="0"/>
              <a:t>Activation</a:t>
            </a:r>
            <a:r>
              <a:rPr lang="de-DE" sz="2400" dirty="0" smtClean="0"/>
              <a:t> </a:t>
            </a:r>
            <a:r>
              <a:rPr lang="de-DE" sz="2400" dirty="0" err="1" smtClean="0"/>
              <a:t>problems</a:t>
            </a:r>
            <a:r>
              <a:rPr lang="de-DE" sz="2400" dirty="0" smtClean="0"/>
              <a:t> </a:t>
            </a:r>
            <a:r>
              <a:rPr lang="de-DE" sz="2400" dirty="0" err="1" smtClean="0"/>
              <a:t>because</a:t>
            </a:r>
            <a:r>
              <a:rPr lang="de-DE" sz="2400" dirty="0" smtClean="0"/>
              <a:t> </a:t>
            </a:r>
            <a:r>
              <a:rPr lang="de-DE" sz="2400" dirty="0" err="1" smtClean="0"/>
              <a:t>of</a:t>
            </a:r>
            <a:r>
              <a:rPr lang="de-DE" sz="2400" dirty="0" smtClean="0"/>
              <a:t> </a:t>
            </a:r>
            <a:r>
              <a:rPr lang="de-DE" sz="2400" dirty="0" err="1" smtClean="0"/>
              <a:t>too</a:t>
            </a:r>
            <a:r>
              <a:rPr lang="de-DE" sz="2400" dirty="0" smtClean="0"/>
              <a:t> </a:t>
            </a:r>
            <a:r>
              <a:rPr lang="de-DE" sz="2400" dirty="0" err="1" smtClean="0"/>
              <a:t>much</a:t>
            </a:r>
            <a:r>
              <a:rPr lang="de-DE" sz="2400" dirty="0" smtClean="0"/>
              <a:t> </a:t>
            </a:r>
            <a:r>
              <a:rPr lang="de-DE" sz="2400" dirty="0" err="1" smtClean="0"/>
              <a:t>oxygen</a:t>
            </a:r>
            <a:r>
              <a:rPr lang="de-DE" sz="2400" dirty="0" smtClean="0"/>
              <a:t> in </a:t>
            </a:r>
            <a:r>
              <a:rPr lang="de-DE" sz="2400" dirty="0" err="1" smtClean="0"/>
              <a:t>preparation</a:t>
            </a:r>
            <a:r>
              <a:rPr lang="de-DE" sz="2400" dirty="0" smtClean="0"/>
              <a:t> </a:t>
            </a:r>
            <a:r>
              <a:rPr lang="de-DE" sz="2400" dirty="0" err="1" smtClean="0"/>
              <a:t>chamber</a:t>
            </a:r>
            <a:r>
              <a:rPr lang="de-DE" sz="2400" dirty="0" smtClean="0"/>
              <a:t> </a:t>
            </a:r>
          </a:p>
          <a:p>
            <a:pPr marL="1085850" lvl="1" indent="-342900" eaLnBrk="1" hangingPunct="1">
              <a:buFont typeface="Arial" pitchFamily="34" charset="0"/>
              <a:buChar char="•"/>
            </a:pPr>
            <a:r>
              <a:rPr lang="de-DE" sz="2400" dirty="0" err="1" smtClean="0"/>
              <a:t>poor</a:t>
            </a:r>
            <a:r>
              <a:rPr lang="de-DE" sz="2400" dirty="0" smtClean="0"/>
              <a:t> </a:t>
            </a:r>
            <a:r>
              <a:rPr lang="de-DE" sz="2400" dirty="0" err="1" smtClean="0"/>
              <a:t>activation</a:t>
            </a:r>
            <a:r>
              <a:rPr lang="de-DE" sz="2400" dirty="0" smtClean="0"/>
              <a:t> </a:t>
            </a:r>
            <a:r>
              <a:rPr lang="de-DE" sz="2400" dirty="0" err="1" smtClean="0"/>
              <a:t>of</a:t>
            </a:r>
            <a:r>
              <a:rPr lang="de-DE" sz="2400" dirty="0" smtClean="0"/>
              <a:t> </a:t>
            </a:r>
            <a:r>
              <a:rPr lang="de-DE" sz="2400" dirty="0" err="1" smtClean="0"/>
              <a:t>cathodes</a:t>
            </a:r>
            <a:endParaRPr lang="en-US" sz="2400" dirty="0" smtClean="0"/>
          </a:p>
          <a:p>
            <a:pPr marL="342900" indent="-342900" eaLnBrk="1" hangingPunct="1">
              <a:buFont typeface="Arial" pitchFamily="34" charset="0"/>
              <a:buChar char="•"/>
            </a:pPr>
            <a:r>
              <a:rPr lang="en-US" sz="2400" dirty="0" smtClean="0"/>
              <a:t>Poor quantum efficiency</a:t>
            </a:r>
          </a:p>
          <a:p>
            <a:pPr marL="1085850" lvl="1" indent="-342900" eaLnBrk="1" hangingPunct="1">
              <a:buFont typeface="Arial" pitchFamily="34" charset="0"/>
              <a:buChar char="•"/>
            </a:pPr>
            <a:r>
              <a:rPr lang="en-US" sz="2400" dirty="0" smtClean="0"/>
              <a:t>Low emission probability </a:t>
            </a:r>
          </a:p>
          <a:p>
            <a:pPr marL="1085850" lvl="1" indent="-342900" eaLnBrk="1" hangingPunct="1">
              <a:buFont typeface="Arial" pitchFamily="34" charset="0"/>
              <a:buChar char="•"/>
            </a:pPr>
            <a:r>
              <a:rPr lang="en-US" sz="2400" dirty="0" smtClean="0"/>
              <a:t>Additional terms may become important</a:t>
            </a:r>
          </a:p>
          <a:p>
            <a:pPr marL="342900" indent="-342900" eaLnBrk="1" hangingPunct="1">
              <a:buFont typeface="Arial" pitchFamily="34" charset="0"/>
              <a:buChar char="•"/>
            </a:pPr>
            <a:r>
              <a:rPr lang="en-US" sz="2400" dirty="0" err="1" smtClean="0"/>
              <a:t>Ansatz</a:t>
            </a:r>
            <a:r>
              <a:rPr lang="en-US" sz="2400" dirty="0" smtClean="0"/>
              <a:t> for new model </a:t>
            </a:r>
          </a:p>
          <a:p>
            <a:pPr marL="1085850" lvl="1" indent="-342900" eaLnBrk="1" hangingPunct="1">
              <a:buFont typeface="Arial" pitchFamily="34" charset="0"/>
              <a:buChar char="•"/>
            </a:pPr>
            <a:r>
              <a:rPr lang="en-US" sz="2400" dirty="0" smtClean="0"/>
              <a:t>Include optical recombination</a:t>
            </a:r>
          </a:p>
        </p:txBody>
      </p:sp>
      <p:sp>
        <p:nvSpPr>
          <p:cNvPr id="7"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6"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1095337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F:\660px-Rekombinationsarten_(Übersich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565" y="2112962"/>
            <a:ext cx="6286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5046662"/>
            <a:ext cx="796015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Titel 1"/>
          <p:cNvSpPr>
            <a:spLocks noGrp="1"/>
          </p:cNvSpPr>
          <p:nvPr>
            <p:ph type="title"/>
          </p:nvPr>
        </p:nvSpPr>
        <p:spPr/>
        <p:txBody>
          <a:bodyPr/>
          <a:lstStyle/>
          <a:p>
            <a:r>
              <a:rPr lang="en-US" dirty="0" smtClean="0">
                <a:latin typeface="Arial" pitchFamily="34" charset="0"/>
                <a:ea typeface="ＭＳ Ｐゴシック" pitchFamily="34" charset="-128"/>
              </a:rPr>
              <a:t>Advanced Model</a:t>
            </a:r>
          </a:p>
        </p:txBody>
      </p:sp>
      <p:sp>
        <p:nvSpPr>
          <p:cNvPr id="10243"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AAE43CDB-810E-4492-BCBF-CA0892FD42A9}" type="slidenum">
              <a:rPr lang="de-DE" sz="1400" smtClean="0"/>
              <a:pPr/>
              <a:t>16</a:t>
            </a:fld>
            <a:endParaRPr lang="de-DE" sz="1400" smtClean="0"/>
          </a:p>
        </p:txBody>
      </p:sp>
      <p:sp>
        <p:nvSpPr>
          <p:cNvPr id="2" name="Rechteck 1"/>
          <p:cNvSpPr/>
          <p:nvPr/>
        </p:nvSpPr>
        <p:spPr>
          <a:xfrm>
            <a:off x="4267201" y="5212080"/>
            <a:ext cx="2564674" cy="365760"/>
          </a:xfrm>
          <a:prstGeom prst="rect">
            <a:avLst/>
          </a:prstGeom>
          <a:noFill/>
          <a:ln>
            <a:solidFill>
              <a:schemeClr val="tx1"/>
            </a:solidFill>
          </a:ln>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533901" y="1648102"/>
            <a:ext cx="711200" cy="523220"/>
          </a:xfrm>
          <a:prstGeom prst="rect">
            <a:avLst/>
          </a:prstGeom>
          <a:noFill/>
        </p:spPr>
        <p:txBody>
          <a:bodyPr wrap="square" rtlCol="0">
            <a:spAutoFit/>
          </a:bodyPr>
          <a:lstStyle/>
          <a:p>
            <a:r>
              <a:rPr lang="de-DE" sz="2800" b="1" dirty="0" smtClean="0"/>
              <a:t>A</a:t>
            </a:r>
            <a:endParaRPr lang="en-US" sz="2800" b="1" dirty="0"/>
          </a:p>
        </p:txBody>
      </p:sp>
      <p:sp>
        <p:nvSpPr>
          <p:cNvPr id="12" name="Textfeld 11"/>
          <p:cNvSpPr txBox="1"/>
          <p:nvPr/>
        </p:nvSpPr>
        <p:spPr>
          <a:xfrm>
            <a:off x="2311400" y="1652864"/>
            <a:ext cx="711200" cy="523220"/>
          </a:xfrm>
          <a:prstGeom prst="rect">
            <a:avLst/>
          </a:prstGeom>
          <a:noFill/>
        </p:spPr>
        <p:txBody>
          <a:bodyPr wrap="square" rtlCol="0">
            <a:spAutoFit/>
          </a:bodyPr>
          <a:lstStyle/>
          <a:p>
            <a:r>
              <a:rPr lang="de-DE" sz="2800" b="1" dirty="0" smtClean="0"/>
              <a:t>B</a:t>
            </a:r>
            <a:endParaRPr lang="en-US" sz="2800" b="1" dirty="0"/>
          </a:p>
        </p:txBody>
      </p:sp>
      <p:sp>
        <p:nvSpPr>
          <p:cNvPr id="13" name="Textfeld 12"/>
          <p:cNvSpPr txBox="1"/>
          <p:nvPr/>
        </p:nvSpPr>
        <p:spPr>
          <a:xfrm>
            <a:off x="6731001" y="1617662"/>
            <a:ext cx="711200" cy="523220"/>
          </a:xfrm>
          <a:prstGeom prst="rect">
            <a:avLst/>
          </a:prstGeom>
          <a:noFill/>
        </p:spPr>
        <p:txBody>
          <a:bodyPr wrap="square" rtlCol="0">
            <a:spAutoFit/>
          </a:bodyPr>
          <a:lstStyle/>
          <a:p>
            <a:r>
              <a:rPr lang="de-DE" sz="2800" b="1" dirty="0" smtClean="0"/>
              <a:t>C</a:t>
            </a:r>
            <a:endParaRPr lang="en-US" sz="2800" b="1" dirty="0"/>
          </a:p>
        </p:txBody>
      </p:sp>
      <p:sp>
        <p:nvSpPr>
          <p:cNvPr id="6" name="Textfeld 5"/>
          <p:cNvSpPr txBox="1"/>
          <p:nvPr/>
        </p:nvSpPr>
        <p:spPr>
          <a:xfrm>
            <a:off x="1898588" y="4544198"/>
            <a:ext cx="1365312" cy="584775"/>
          </a:xfrm>
          <a:prstGeom prst="rect">
            <a:avLst/>
          </a:prstGeom>
          <a:solidFill>
            <a:schemeClr val="bg1"/>
          </a:solidFill>
        </p:spPr>
        <p:txBody>
          <a:bodyPr wrap="square" rtlCol="0">
            <a:spAutoFit/>
          </a:bodyPr>
          <a:lstStyle/>
          <a:p>
            <a:r>
              <a:rPr lang="de-DE" sz="3200" dirty="0" err="1" smtClean="0"/>
              <a:t>direct</a:t>
            </a:r>
            <a:endParaRPr lang="en-US" sz="3200" dirty="0"/>
          </a:p>
        </p:txBody>
      </p:sp>
      <p:sp>
        <p:nvSpPr>
          <p:cNvPr id="16" name="Textfeld 15"/>
          <p:cNvSpPr txBox="1"/>
          <p:nvPr/>
        </p:nvSpPr>
        <p:spPr>
          <a:xfrm>
            <a:off x="4273126" y="4550787"/>
            <a:ext cx="1365312" cy="584775"/>
          </a:xfrm>
          <a:prstGeom prst="rect">
            <a:avLst/>
          </a:prstGeom>
          <a:solidFill>
            <a:schemeClr val="bg1"/>
          </a:solidFill>
        </p:spPr>
        <p:txBody>
          <a:bodyPr wrap="square" rtlCol="0">
            <a:spAutoFit/>
          </a:bodyPr>
          <a:lstStyle/>
          <a:p>
            <a:r>
              <a:rPr lang="de-DE" sz="3200" dirty="0" smtClean="0"/>
              <a:t>SRH</a:t>
            </a:r>
            <a:endParaRPr lang="en-US" sz="3200" dirty="0"/>
          </a:p>
        </p:txBody>
      </p:sp>
      <p:sp>
        <p:nvSpPr>
          <p:cNvPr id="17" name="Textfeld 16"/>
          <p:cNvSpPr txBox="1"/>
          <p:nvPr/>
        </p:nvSpPr>
        <p:spPr>
          <a:xfrm>
            <a:off x="6337453" y="4548385"/>
            <a:ext cx="1365312" cy="584775"/>
          </a:xfrm>
          <a:prstGeom prst="rect">
            <a:avLst/>
          </a:prstGeom>
          <a:solidFill>
            <a:schemeClr val="bg1"/>
          </a:solidFill>
        </p:spPr>
        <p:txBody>
          <a:bodyPr wrap="square" rtlCol="0">
            <a:spAutoFit/>
          </a:bodyPr>
          <a:lstStyle/>
          <a:p>
            <a:r>
              <a:rPr lang="de-DE" sz="3200" dirty="0" err="1" smtClean="0"/>
              <a:t>Auger</a:t>
            </a:r>
            <a:endParaRPr lang="en-US" sz="3200" dirty="0"/>
          </a:p>
        </p:txBody>
      </p:sp>
      <p:sp>
        <p:nvSpPr>
          <p:cNvPr id="15"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4"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7" y="1528762"/>
            <a:ext cx="544512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5046662"/>
            <a:ext cx="796015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Titel 1"/>
          <p:cNvSpPr>
            <a:spLocks noGrp="1"/>
          </p:cNvSpPr>
          <p:nvPr>
            <p:ph type="title"/>
          </p:nvPr>
        </p:nvSpPr>
        <p:spPr/>
        <p:txBody>
          <a:bodyPr/>
          <a:lstStyle/>
          <a:p>
            <a:r>
              <a:rPr lang="en-US" dirty="0" smtClean="0">
                <a:latin typeface="Arial" pitchFamily="34" charset="0"/>
                <a:ea typeface="ＭＳ Ｐゴシック" pitchFamily="34" charset="-128"/>
              </a:rPr>
              <a:t>Advanced Model</a:t>
            </a:r>
          </a:p>
        </p:txBody>
      </p:sp>
      <p:sp>
        <p:nvSpPr>
          <p:cNvPr id="10243"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AAE43CDB-810E-4492-BCBF-CA0892FD42A9}" type="slidenum">
              <a:rPr lang="de-DE" sz="1400" smtClean="0"/>
              <a:pPr/>
              <a:t>17</a:t>
            </a:fld>
            <a:endParaRPr lang="de-DE" sz="1400" smtClean="0"/>
          </a:p>
        </p:txBody>
      </p:sp>
      <p:sp>
        <p:nvSpPr>
          <p:cNvPr id="2" name="Rechteck 1"/>
          <p:cNvSpPr/>
          <p:nvPr/>
        </p:nvSpPr>
        <p:spPr>
          <a:xfrm>
            <a:off x="4267201" y="5212080"/>
            <a:ext cx="2564674" cy="365760"/>
          </a:xfrm>
          <a:prstGeom prst="rect">
            <a:avLst/>
          </a:prstGeom>
          <a:noFill/>
          <a:ln>
            <a:solidFill>
              <a:schemeClr val="tx1"/>
            </a:solidFill>
          </a:ln>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ultiplizieren 2"/>
          <p:cNvSpPr/>
          <p:nvPr/>
        </p:nvSpPr>
        <p:spPr>
          <a:xfrm>
            <a:off x="6069875" y="5092700"/>
            <a:ext cx="762000" cy="604519"/>
          </a:xfrm>
          <a:prstGeom prst="mathMultiply">
            <a:avLst>
              <a:gd name="adj1" fmla="val 7764"/>
            </a:avLst>
          </a:prstGeom>
          <a:solidFill>
            <a:schemeClr val="tx1"/>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feld 9"/>
          <p:cNvSpPr txBox="1"/>
          <p:nvPr/>
        </p:nvSpPr>
        <p:spPr>
          <a:xfrm>
            <a:off x="1776414" y="2136428"/>
            <a:ext cx="400110" cy="1724799"/>
          </a:xfrm>
          <a:prstGeom prst="rect">
            <a:avLst/>
          </a:prstGeom>
          <a:solidFill>
            <a:schemeClr val="bg1"/>
          </a:solidFill>
        </p:spPr>
        <p:txBody>
          <a:bodyPr vert="vert270" wrap="square" rtlCol="0">
            <a:spAutoFit/>
          </a:bodyPr>
          <a:lstStyle/>
          <a:p>
            <a:r>
              <a:rPr lang="de-DE" sz="1400" dirty="0" smtClean="0"/>
              <a:t>Beam </a:t>
            </a:r>
            <a:r>
              <a:rPr lang="de-DE" sz="1400" dirty="0" err="1" smtClean="0"/>
              <a:t>Current</a:t>
            </a:r>
            <a:r>
              <a:rPr lang="de-DE" sz="1400" dirty="0" smtClean="0"/>
              <a:t> (</a:t>
            </a:r>
            <a:r>
              <a:rPr lang="de-DE" sz="1400" dirty="0" err="1" smtClean="0"/>
              <a:t>nA</a:t>
            </a:r>
            <a:r>
              <a:rPr lang="de-DE" sz="1400" dirty="0" smtClean="0"/>
              <a:t>)</a:t>
            </a:r>
            <a:endParaRPr lang="en-US" sz="1400" dirty="0"/>
          </a:p>
        </p:txBody>
      </p:sp>
      <p:sp>
        <p:nvSpPr>
          <p:cNvPr id="11" name="Textfeld 10"/>
          <p:cNvSpPr txBox="1"/>
          <p:nvPr/>
        </p:nvSpPr>
        <p:spPr>
          <a:xfrm>
            <a:off x="4330700" y="4771251"/>
            <a:ext cx="828175" cy="276999"/>
          </a:xfrm>
          <a:prstGeom prst="rect">
            <a:avLst/>
          </a:prstGeom>
          <a:solidFill>
            <a:schemeClr val="bg1"/>
          </a:solidFill>
        </p:spPr>
        <p:txBody>
          <a:bodyPr wrap="none" rtlCol="0">
            <a:spAutoFit/>
          </a:bodyPr>
          <a:lstStyle/>
          <a:p>
            <a:r>
              <a:rPr lang="de-DE" dirty="0" smtClean="0"/>
              <a:t>Time (</a:t>
            </a:r>
            <a:r>
              <a:rPr lang="de-DE" dirty="0" err="1" smtClean="0"/>
              <a:t>ps</a:t>
            </a:r>
            <a:r>
              <a:rPr lang="de-DE" dirty="0" smtClean="0"/>
              <a:t>)</a:t>
            </a:r>
            <a:endParaRPr lang="en-US" dirty="0"/>
          </a:p>
        </p:txBody>
      </p:sp>
      <p:sp>
        <p:nvSpPr>
          <p:cNvPr id="12"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3"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49860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dirty="0" smtClean="0">
                <a:latin typeface="Arial" pitchFamily="34" charset="0"/>
                <a:ea typeface="ＭＳ Ｐゴシック" pitchFamily="34" charset="-128"/>
              </a:rPr>
              <a:t>Model for Polarization</a:t>
            </a:r>
          </a:p>
        </p:txBody>
      </p:sp>
      <p:sp>
        <p:nvSpPr>
          <p:cNvPr id="133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1BA095AE-F3B4-4077-A9C6-0D1AF639D613}" type="slidenum">
              <a:rPr lang="de-DE" sz="1400" smtClean="0"/>
              <a:pPr/>
              <a:t>18</a:t>
            </a:fld>
            <a:endParaRPr lang="de-DE" sz="1400"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85" y="1842292"/>
            <a:ext cx="7960155"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ultiplizieren 8"/>
          <p:cNvSpPr/>
          <p:nvPr/>
        </p:nvSpPr>
        <p:spPr>
          <a:xfrm>
            <a:off x="6069875" y="1925000"/>
            <a:ext cx="762000" cy="604519"/>
          </a:xfrm>
          <a:prstGeom prst="mathMultiply">
            <a:avLst>
              <a:gd name="adj1" fmla="val 7764"/>
            </a:avLst>
          </a:prstGeom>
          <a:solidFill>
            <a:schemeClr val="tx1"/>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uppieren 11"/>
          <p:cNvGrpSpPr/>
          <p:nvPr/>
        </p:nvGrpSpPr>
        <p:grpSpPr>
          <a:xfrm>
            <a:off x="451194" y="4625551"/>
            <a:ext cx="2616925" cy="1291433"/>
            <a:chOff x="451194" y="4625551"/>
            <a:chExt cx="2616925" cy="1291433"/>
          </a:xfrm>
        </p:grpSpPr>
        <p:sp>
          <p:nvSpPr>
            <p:cNvPr id="2" name="Abgerundetes Rechteck 1"/>
            <p:cNvSpPr/>
            <p:nvPr/>
          </p:nvSpPr>
          <p:spPr>
            <a:xfrm>
              <a:off x="451194" y="4625551"/>
              <a:ext cx="2616925" cy="12914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1" y="4833115"/>
              <a:ext cx="1905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86" y="5463751"/>
              <a:ext cx="12382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uppieren 12"/>
          <p:cNvGrpSpPr/>
          <p:nvPr/>
        </p:nvGrpSpPr>
        <p:grpSpPr>
          <a:xfrm>
            <a:off x="3278884" y="4639836"/>
            <a:ext cx="2833550" cy="1291433"/>
            <a:chOff x="3278884" y="4639836"/>
            <a:chExt cx="2833550" cy="1291433"/>
          </a:xfrm>
        </p:grpSpPr>
        <p:sp>
          <p:nvSpPr>
            <p:cNvPr id="14" name="Abgerundetes Rechteck 13"/>
            <p:cNvSpPr/>
            <p:nvPr/>
          </p:nvSpPr>
          <p:spPr>
            <a:xfrm>
              <a:off x="3278884" y="4639836"/>
              <a:ext cx="2833550" cy="12914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834" y="5323655"/>
              <a:ext cx="7143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7671" y="4856927"/>
              <a:ext cx="10477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796665" y="4833115"/>
              <a:ext cx="1099144"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DE" dirty="0" smtClean="0"/>
                <a:t>BULK </a:t>
              </a:r>
              <a:r>
                <a:rPr lang="de-DE" dirty="0" err="1" smtClean="0"/>
                <a:t>GaAs</a:t>
              </a:r>
              <a:endParaRPr lang="en-US" dirty="0"/>
            </a:p>
          </p:txBody>
        </p:sp>
        <p:sp>
          <p:nvSpPr>
            <p:cNvPr id="20" name="Textfeld 19"/>
            <p:cNvSpPr txBox="1"/>
            <p:nvPr/>
          </p:nvSpPr>
          <p:spPr>
            <a:xfrm>
              <a:off x="4473625" y="5325251"/>
              <a:ext cx="1422184" cy="276999"/>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de-DE" dirty="0" err="1" smtClean="0"/>
                <a:t>Superlattice</a:t>
              </a:r>
              <a:r>
                <a:rPr lang="de-DE" dirty="0" smtClean="0"/>
                <a:t> </a:t>
              </a:r>
              <a:r>
                <a:rPr lang="de-DE" dirty="0" err="1" smtClean="0"/>
                <a:t>GaAs</a:t>
              </a:r>
              <a:endParaRPr lang="en-US" dirty="0"/>
            </a:p>
          </p:txBody>
        </p:sp>
      </p:grpSp>
      <p:grpSp>
        <p:nvGrpSpPr>
          <p:cNvPr id="15" name="Gruppieren 14"/>
          <p:cNvGrpSpPr/>
          <p:nvPr/>
        </p:nvGrpSpPr>
        <p:grpSpPr>
          <a:xfrm>
            <a:off x="6327537" y="4625550"/>
            <a:ext cx="2385084" cy="1291433"/>
            <a:chOff x="6327537" y="4625550"/>
            <a:chExt cx="2385084" cy="1291433"/>
          </a:xfrm>
        </p:grpSpPr>
        <p:sp>
          <p:nvSpPr>
            <p:cNvPr id="22" name="Abgerundetes Rechteck 21"/>
            <p:cNvSpPr/>
            <p:nvPr/>
          </p:nvSpPr>
          <p:spPr>
            <a:xfrm>
              <a:off x="6327537" y="4625550"/>
              <a:ext cx="2385084" cy="12914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2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1379" y="4892646"/>
              <a:ext cx="2057399" cy="78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pieren 15"/>
          <p:cNvGrpSpPr/>
          <p:nvPr/>
        </p:nvGrpSpPr>
        <p:grpSpPr>
          <a:xfrm>
            <a:off x="476804" y="2692400"/>
            <a:ext cx="8359156" cy="1803400"/>
            <a:chOff x="476804" y="2692400"/>
            <a:chExt cx="8359156" cy="1803400"/>
          </a:xfrm>
        </p:grpSpPr>
        <p:pic>
          <p:nvPicPr>
            <p:cNvPr id="133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04" y="2692400"/>
              <a:ext cx="8359156"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feld 27"/>
            <p:cNvSpPr txBox="1"/>
            <p:nvPr/>
          </p:nvSpPr>
          <p:spPr>
            <a:xfrm>
              <a:off x="4286809" y="2746757"/>
              <a:ext cx="17576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de-DE" dirty="0" smtClean="0"/>
                <a:t>SRH-</a:t>
              </a:r>
              <a:r>
                <a:rPr lang="de-DE" dirty="0" err="1" smtClean="0"/>
                <a:t>Recombination</a:t>
              </a:r>
              <a:endParaRPr lang="en-US" dirty="0"/>
            </a:p>
          </p:txBody>
        </p:sp>
        <p:sp>
          <p:nvSpPr>
            <p:cNvPr id="29" name="Textfeld 28"/>
            <p:cNvSpPr txBox="1"/>
            <p:nvPr/>
          </p:nvSpPr>
          <p:spPr>
            <a:xfrm>
              <a:off x="6641245" y="2760657"/>
              <a:ext cx="17576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de-DE" dirty="0" smtClean="0"/>
                <a:t>Spin-Flip</a:t>
              </a:r>
              <a:endParaRPr lang="en-US" dirty="0"/>
            </a:p>
          </p:txBody>
        </p:sp>
        <p:sp>
          <p:nvSpPr>
            <p:cNvPr id="30" name="Textfeld 29"/>
            <p:cNvSpPr txBox="1"/>
            <p:nvPr/>
          </p:nvSpPr>
          <p:spPr>
            <a:xfrm>
              <a:off x="2760786" y="3607956"/>
              <a:ext cx="17576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de-DE" dirty="0" err="1"/>
                <a:t>o</a:t>
              </a:r>
              <a:r>
                <a:rPr lang="de-DE" dirty="0" err="1" smtClean="0"/>
                <a:t>pt</a:t>
              </a:r>
              <a:r>
                <a:rPr lang="de-DE" dirty="0" smtClean="0"/>
                <a:t>. </a:t>
              </a:r>
              <a:r>
                <a:rPr lang="de-DE" dirty="0" err="1" smtClean="0"/>
                <a:t>Recombination</a:t>
              </a:r>
              <a:endParaRPr lang="en-US" dirty="0"/>
            </a:p>
          </p:txBody>
        </p:sp>
        <p:sp>
          <p:nvSpPr>
            <p:cNvPr id="31" name="Textfeld 30"/>
            <p:cNvSpPr txBox="1"/>
            <p:nvPr/>
          </p:nvSpPr>
          <p:spPr>
            <a:xfrm>
              <a:off x="5307412" y="3633356"/>
              <a:ext cx="17576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de-DE" dirty="0" smtClean="0"/>
                <a:t>Diffusion</a:t>
              </a:r>
              <a:endParaRPr lang="en-US" dirty="0"/>
            </a:p>
          </p:txBody>
        </p:sp>
        <p:sp>
          <p:nvSpPr>
            <p:cNvPr id="32" name="Textfeld 31"/>
            <p:cNvSpPr txBox="1"/>
            <p:nvPr/>
          </p:nvSpPr>
          <p:spPr>
            <a:xfrm>
              <a:off x="2267388" y="2746756"/>
              <a:ext cx="17576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de-DE" dirty="0" smtClean="0"/>
                <a:t>Laser</a:t>
              </a:r>
              <a:endParaRPr lang="en-US" dirty="0"/>
            </a:p>
          </p:txBody>
        </p:sp>
      </p:grpSp>
      <p:sp>
        <p:nvSpPr>
          <p:cNvPr id="6" name="Rechteck 5"/>
          <p:cNvSpPr/>
          <p:nvPr/>
        </p:nvSpPr>
        <p:spPr>
          <a:xfrm rot="19920195">
            <a:off x="1453289" y="3104377"/>
            <a:ext cx="6348546" cy="92333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p:spPr>
        <p:txBody>
          <a:bodyPr>
            <a:spAutoFit/>
          </a:bodyPr>
          <a:lstStyle/>
          <a:p>
            <a:pPr algn="ctr">
              <a:defRPr/>
            </a:pPr>
            <a:r>
              <a:rPr lang="de-DE" sz="5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Preliminary</a:t>
            </a:r>
            <a:endParaRPr lang="de-DE"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3"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34"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idx="4294967295"/>
          </p:nvPr>
        </p:nvSpPr>
        <p:spPr/>
        <p:txBody>
          <a:bodyPr/>
          <a:lstStyle/>
          <a:p>
            <a:r>
              <a:rPr lang="de-DE" smtClean="0">
                <a:latin typeface="Arial" pitchFamily="34" charset="0"/>
                <a:ea typeface="ＭＳ Ｐゴシック" pitchFamily="34" charset="-128"/>
              </a:rPr>
              <a:t>Polarization of the Bunch at 100 keV</a:t>
            </a:r>
          </a:p>
        </p:txBody>
      </p:sp>
      <p:sp>
        <p:nvSpPr>
          <p:cNvPr id="14339" name="Foliennummernplatzhalter 3"/>
          <p:cNvSpPr txBox="1">
            <a:spLocks noGrp="1"/>
          </p:cNvSpPr>
          <p:nvPr/>
        </p:nvSpPr>
        <p:spPr bwMode="auto">
          <a:xfrm>
            <a:off x="6553200" y="6245225"/>
            <a:ext cx="2314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r"/>
            <a:fld id="{6964BD1D-3E58-4231-9B6A-01823B4569AA}" type="slidenum">
              <a:rPr lang="de-DE" sz="1400"/>
              <a:pPr algn="r"/>
              <a:t>19</a:t>
            </a:fld>
            <a:endParaRPr lang="de-DE" sz="1400"/>
          </a:p>
        </p:txBody>
      </p:sp>
      <p:sp>
        <p:nvSpPr>
          <p:cNvPr id="14340"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4341" name="Text Box 7"/>
          <p:cNvSpPr txBox="1">
            <a:spLocks noChangeArrowheads="1"/>
          </p:cNvSpPr>
          <p:nvPr/>
        </p:nvSpPr>
        <p:spPr bwMode="auto">
          <a:xfrm>
            <a:off x="0" y="15382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spcBef>
                <a:spcPct val="50000"/>
              </a:spcBef>
            </a:pPr>
            <a:r>
              <a:rPr lang="de-DE" sz="2400" dirty="0"/>
              <a:t>Bulk-</a:t>
            </a:r>
            <a:r>
              <a:rPr lang="de-DE" sz="2400" dirty="0" err="1"/>
              <a:t>GaAs</a:t>
            </a:r>
            <a:r>
              <a:rPr lang="de-DE" sz="2400" dirty="0"/>
              <a:t> </a:t>
            </a:r>
            <a:r>
              <a:rPr lang="de-DE" sz="2400" dirty="0" err="1" smtClean="0"/>
              <a:t>Photocathode</a:t>
            </a:r>
            <a:endParaRPr lang="de-DE" sz="2400" dirty="0"/>
          </a:p>
        </p:txBody>
      </p:sp>
      <p:sp>
        <p:nvSpPr>
          <p:cNvPr id="14342" name="Textfeld 7"/>
          <p:cNvSpPr txBox="1">
            <a:spLocks noChangeArrowheads="1"/>
          </p:cNvSpPr>
          <p:nvPr/>
        </p:nvSpPr>
        <p:spPr bwMode="auto">
          <a:xfrm>
            <a:off x="2825750" y="5688013"/>
            <a:ext cx="37893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a:t>Time (ps)</a:t>
            </a:r>
          </a:p>
        </p:txBody>
      </p:sp>
      <p:pic>
        <p:nvPicPr>
          <p:cNvPr id="1434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2070100"/>
            <a:ext cx="6524625"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951537" y="2155823"/>
            <a:ext cx="1758950" cy="1323439"/>
          </a:xfrm>
          <a:prstGeom prst="rect">
            <a:avLst/>
          </a:prstGeom>
          <a:noFill/>
        </p:spPr>
        <p:txBody>
          <a:bodyPr wrap="square" rtlCol="0">
            <a:spAutoFit/>
          </a:bodyPr>
          <a:lstStyle/>
          <a:p>
            <a:r>
              <a:rPr lang="de-DE" sz="1600" b="1" dirty="0" smtClean="0">
                <a:latin typeface="Symbol" pitchFamily="18" charset="2"/>
              </a:rPr>
              <a:t>t</a:t>
            </a:r>
            <a:r>
              <a:rPr lang="de-DE" sz="1600" b="1" dirty="0" smtClean="0"/>
              <a:t> = 4,2 </a:t>
            </a:r>
            <a:r>
              <a:rPr lang="de-DE" sz="1600" b="1" dirty="0" err="1" smtClean="0"/>
              <a:t>ps</a:t>
            </a:r>
            <a:endParaRPr lang="de-DE" sz="1600" b="1" dirty="0" smtClean="0"/>
          </a:p>
          <a:p>
            <a:r>
              <a:rPr lang="de-DE" sz="1600" b="1" dirty="0" smtClean="0"/>
              <a:t>1/A = 100 </a:t>
            </a:r>
            <a:r>
              <a:rPr lang="de-DE" sz="1600" b="1" dirty="0" err="1" smtClean="0"/>
              <a:t>ps</a:t>
            </a:r>
            <a:endParaRPr lang="de-DE" sz="1600" b="1" dirty="0" smtClean="0"/>
          </a:p>
          <a:p>
            <a:r>
              <a:rPr lang="de-DE" sz="1600" b="1" dirty="0" smtClean="0"/>
              <a:t>1/A2 = 61,1 </a:t>
            </a:r>
            <a:r>
              <a:rPr lang="de-DE" sz="1600" b="1" dirty="0" err="1" smtClean="0"/>
              <a:t>ps</a:t>
            </a:r>
            <a:endParaRPr lang="de-DE" sz="1600" b="1" dirty="0" smtClean="0"/>
          </a:p>
          <a:p>
            <a:r>
              <a:rPr lang="de-DE" sz="1600" b="1" dirty="0" smtClean="0"/>
              <a:t>B = 1E-10 cm³/s</a:t>
            </a:r>
          </a:p>
          <a:p>
            <a:r>
              <a:rPr lang="de-DE" sz="1600" b="1" dirty="0" smtClean="0"/>
              <a:t>D = 200 cm²/s</a:t>
            </a:r>
            <a:endParaRPr lang="en-US" sz="1600" b="1" dirty="0"/>
          </a:p>
        </p:txBody>
      </p:sp>
      <p:sp>
        <p:nvSpPr>
          <p:cNvPr id="11" name="Textfeld 10"/>
          <p:cNvSpPr txBox="1"/>
          <p:nvPr/>
        </p:nvSpPr>
        <p:spPr>
          <a:xfrm>
            <a:off x="4357143" y="5810656"/>
            <a:ext cx="828175" cy="276999"/>
          </a:xfrm>
          <a:prstGeom prst="rect">
            <a:avLst/>
          </a:prstGeom>
          <a:solidFill>
            <a:schemeClr val="bg1"/>
          </a:solidFill>
        </p:spPr>
        <p:txBody>
          <a:bodyPr wrap="none" rtlCol="0">
            <a:spAutoFit/>
          </a:bodyPr>
          <a:lstStyle/>
          <a:p>
            <a:r>
              <a:rPr lang="de-DE" dirty="0" smtClean="0"/>
              <a:t>Time (</a:t>
            </a:r>
            <a:r>
              <a:rPr lang="de-DE" dirty="0" err="1" smtClean="0"/>
              <a:t>ps</a:t>
            </a:r>
            <a:r>
              <a:rPr lang="de-DE" dirty="0" smtClean="0"/>
              <a:t>)</a:t>
            </a:r>
            <a:endParaRPr lang="en-US" dirty="0"/>
          </a:p>
        </p:txBody>
      </p:sp>
      <p:sp>
        <p:nvSpPr>
          <p:cNvPr id="12" name="Textfeld 11"/>
          <p:cNvSpPr txBox="1"/>
          <p:nvPr/>
        </p:nvSpPr>
        <p:spPr>
          <a:xfrm>
            <a:off x="1109633" y="2034827"/>
            <a:ext cx="400110" cy="1724799"/>
          </a:xfrm>
          <a:prstGeom prst="rect">
            <a:avLst/>
          </a:prstGeom>
          <a:solidFill>
            <a:schemeClr val="bg1"/>
          </a:solidFill>
        </p:spPr>
        <p:txBody>
          <a:bodyPr vert="vert270" wrap="square" rtlCol="0">
            <a:spAutoFit/>
          </a:bodyPr>
          <a:lstStyle/>
          <a:p>
            <a:r>
              <a:rPr lang="de-DE" sz="1400" dirty="0" smtClean="0"/>
              <a:t>Beam </a:t>
            </a:r>
            <a:r>
              <a:rPr lang="de-DE" sz="1400" dirty="0" err="1" smtClean="0"/>
              <a:t>Current</a:t>
            </a:r>
            <a:r>
              <a:rPr lang="de-DE" sz="1400" dirty="0" smtClean="0"/>
              <a:t> (</a:t>
            </a:r>
            <a:r>
              <a:rPr lang="de-DE" sz="1400" dirty="0" err="1" smtClean="0"/>
              <a:t>nA</a:t>
            </a:r>
            <a:r>
              <a:rPr lang="de-DE" sz="1400" dirty="0" smtClean="0"/>
              <a:t>)</a:t>
            </a:r>
            <a:endParaRPr lang="en-US" sz="1400" dirty="0"/>
          </a:p>
        </p:txBody>
      </p:sp>
      <p:sp>
        <p:nvSpPr>
          <p:cNvPr id="13" name="Textfeld 12"/>
          <p:cNvSpPr txBox="1"/>
          <p:nvPr/>
        </p:nvSpPr>
        <p:spPr>
          <a:xfrm>
            <a:off x="1111221" y="4114800"/>
            <a:ext cx="400110" cy="1136518"/>
          </a:xfrm>
          <a:prstGeom prst="rect">
            <a:avLst/>
          </a:prstGeom>
          <a:solidFill>
            <a:schemeClr val="bg1"/>
          </a:solidFill>
        </p:spPr>
        <p:txBody>
          <a:bodyPr vert="vert270" wrap="square" rtlCol="0">
            <a:spAutoFit/>
          </a:bodyPr>
          <a:lstStyle/>
          <a:p>
            <a:pPr algn="ctr"/>
            <a:r>
              <a:rPr lang="de-DE" sz="1400" dirty="0" err="1" smtClean="0"/>
              <a:t>Asymmetry</a:t>
            </a:r>
            <a:endParaRPr lang="en-US" sz="1400" dirty="0"/>
          </a:p>
        </p:txBody>
      </p:sp>
      <p:sp>
        <p:nvSpPr>
          <p:cNvPr id="14"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2"/>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9ACC048C-8526-4CD5-BCE3-093D6E2E53E0}" type="slidenum">
              <a:rPr lang="de-DE" sz="1400" smtClean="0"/>
              <a:pPr/>
              <a:t>2</a:t>
            </a:fld>
            <a:endParaRPr lang="de-DE" sz="1400" smtClean="0"/>
          </a:p>
        </p:txBody>
      </p:sp>
      <p:sp>
        <p:nvSpPr>
          <p:cNvPr id="5123" name="Rectangle 2"/>
          <p:cNvSpPr>
            <a:spLocks noGrp="1" noChangeArrowheads="1"/>
          </p:cNvSpPr>
          <p:nvPr>
            <p:ph type="title"/>
          </p:nvPr>
        </p:nvSpPr>
        <p:spPr/>
        <p:txBody>
          <a:bodyPr/>
          <a:lstStyle/>
          <a:p>
            <a:r>
              <a:rPr lang="en-US" smtClean="0">
                <a:latin typeface="Arial" pitchFamily="34" charset="0"/>
                <a:ea typeface="ＭＳ Ｐゴシック" pitchFamily="34" charset="-128"/>
              </a:rPr>
              <a:t>Source of Polarized Electrons</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at the S-DALINAC</a:t>
            </a:r>
          </a:p>
        </p:txBody>
      </p:sp>
      <p:pic>
        <p:nvPicPr>
          <p:cNvPr id="5124" name="Picture 4" descr="FotoQuelleMB"/>
          <p:cNvPicPr>
            <a:picLocks noChangeAspect="1" noChangeArrowheads="1"/>
          </p:cNvPicPr>
          <p:nvPr/>
        </p:nvPicPr>
        <p:blipFill>
          <a:blip r:embed="rId3">
            <a:extLst>
              <a:ext uri="{28A0092B-C50C-407E-A947-70E740481C1C}">
                <a14:useLocalDpi xmlns:a14="http://schemas.microsoft.com/office/drawing/2010/main" val="0"/>
              </a:ext>
            </a:extLst>
          </a:blip>
          <a:srcRect b="16336"/>
          <a:stretch>
            <a:fillRect/>
          </a:stretch>
        </p:blipFill>
        <p:spPr bwMode="auto">
          <a:xfrm>
            <a:off x="241300" y="1435100"/>
            <a:ext cx="8651875"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3" name="Rectangle 5"/>
          <p:cNvSpPr>
            <a:spLocks noChangeArrowheads="1"/>
          </p:cNvSpPr>
          <p:nvPr/>
        </p:nvSpPr>
        <p:spPr bwMode="auto">
          <a:xfrm>
            <a:off x="4432300" y="3435531"/>
            <a:ext cx="4321175" cy="2711268"/>
          </a:xfrm>
          <a:prstGeom prst="rect">
            <a:avLst/>
          </a:prstGeom>
          <a:gradFill rotWithShape="1">
            <a:gsLst>
              <a:gs pos="0">
                <a:schemeClr val="bg1">
                  <a:alpha val="94000"/>
                </a:schemeClr>
              </a:gs>
              <a:gs pos="100000">
                <a:schemeClr val="bg1">
                  <a:gamma/>
                  <a:tint val="31373"/>
                  <a:invGamma/>
                  <a:alpha val="71001"/>
                </a:schemeClr>
              </a:gs>
            </a:gsLst>
            <a:path path="shape">
              <a:fillToRect l="50000" t="50000" r="50000" b="50000"/>
            </a:path>
          </a:gradFill>
          <a:ln w="9525">
            <a:noFill/>
            <a:miter lim="800000"/>
            <a:headEnd/>
            <a:tailEnd/>
          </a:ln>
        </p:spPr>
        <p:txBody>
          <a:bodyPr/>
          <a:lstStyle/>
          <a:p>
            <a:pPr marL="381000" indent="-381000" eaLnBrk="0" hangingPunct="0">
              <a:spcBef>
                <a:spcPct val="20000"/>
              </a:spcBef>
              <a:buClr>
                <a:schemeClr val="tx1"/>
              </a:buClr>
              <a:buFont typeface="Wingdings" pitchFamily="2" charset="2"/>
              <a:buChar char="§"/>
              <a:defRPr/>
            </a:pPr>
            <a:r>
              <a:rPr lang="de-DE" sz="2400" dirty="0" err="1" smtClean="0">
                <a:latin typeface="Arial" charset="0"/>
                <a:ea typeface="MS Gothic" pitchFamily="49" charset="-128"/>
                <a:cs typeface="Arial" charset="0"/>
              </a:rPr>
              <a:t>Bulk</a:t>
            </a:r>
            <a:r>
              <a:rPr lang="de-DE" sz="2400" dirty="0" smtClean="0">
                <a:latin typeface="Arial" charset="0"/>
                <a:ea typeface="MS Gothic" pitchFamily="49" charset="-128"/>
                <a:cs typeface="Arial" charset="0"/>
              </a:rPr>
              <a:t>/</a:t>
            </a:r>
            <a:r>
              <a:rPr lang="de-DE" sz="2400" dirty="0" err="1" smtClean="0">
                <a:latin typeface="Arial" charset="0"/>
                <a:ea typeface="MS Gothic" pitchFamily="49" charset="-128"/>
                <a:cs typeface="Arial" charset="0"/>
              </a:rPr>
              <a:t>Superlattice-GaAs</a:t>
            </a:r>
            <a:endParaRPr lang="de-DE" sz="2400" dirty="0" smtClean="0">
              <a:latin typeface="Arial" charset="0"/>
              <a:ea typeface="MS Gothic" pitchFamily="49" charset="-128"/>
              <a:cs typeface="Arial" charset="0"/>
            </a:endParaRPr>
          </a:p>
          <a:p>
            <a:pPr marL="381000" indent="-381000" eaLnBrk="0" hangingPunct="0">
              <a:spcBef>
                <a:spcPct val="20000"/>
              </a:spcBef>
              <a:buClr>
                <a:schemeClr val="tx1"/>
              </a:buClr>
              <a:buFont typeface="Wingdings" pitchFamily="2" charset="2"/>
              <a:buChar char="§"/>
              <a:defRPr/>
            </a:pPr>
            <a:r>
              <a:rPr lang="de-DE" sz="2400" dirty="0">
                <a:latin typeface="Arial" charset="0"/>
              </a:rPr>
              <a:t>100 </a:t>
            </a:r>
            <a:r>
              <a:rPr lang="de-DE" sz="2400" dirty="0" err="1">
                <a:latin typeface="Arial" charset="0"/>
              </a:rPr>
              <a:t>keV</a:t>
            </a:r>
            <a:r>
              <a:rPr lang="de-DE" sz="2400" dirty="0">
                <a:latin typeface="Arial" charset="0"/>
              </a:rPr>
              <a:t> </a:t>
            </a:r>
            <a:r>
              <a:rPr lang="de-DE" sz="2400" dirty="0" err="1">
                <a:latin typeface="Arial" charset="0"/>
              </a:rPr>
              <a:t>electron</a:t>
            </a:r>
            <a:r>
              <a:rPr lang="de-DE" sz="2400" dirty="0">
                <a:latin typeface="Arial" charset="0"/>
              </a:rPr>
              <a:t> </a:t>
            </a:r>
            <a:r>
              <a:rPr lang="de-DE" sz="2400" dirty="0" err="1" smtClean="0">
                <a:latin typeface="Arial" charset="0"/>
              </a:rPr>
              <a:t>energy</a:t>
            </a:r>
            <a:endParaRPr lang="de-DE" sz="2400" dirty="0">
              <a:latin typeface="Arial" charset="0"/>
              <a:ea typeface="MS Gothic" pitchFamily="49" charset="-128"/>
              <a:cs typeface="Arial" charset="0"/>
            </a:endParaRPr>
          </a:p>
          <a:p>
            <a:pPr marL="381000" indent="-381000" eaLnBrk="0" hangingPunct="0">
              <a:spcBef>
                <a:spcPct val="20000"/>
              </a:spcBef>
              <a:buClr>
                <a:schemeClr val="tx1"/>
              </a:buClr>
              <a:buFont typeface="Wingdings" pitchFamily="2" charset="2"/>
              <a:buChar char="§"/>
              <a:defRPr/>
            </a:pPr>
            <a:r>
              <a:rPr lang="de-DE" sz="2400" dirty="0" err="1">
                <a:latin typeface="Arial" charset="0"/>
                <a:ea typeface="MS Gothic" pitchFamily="49" charset="-128"/>
                <a:cs typeface="Arial" charset="0"/>
              </a:rPr>
              <a:t>Vacuum</a:t>
            </a:r>
            <a:r>
              <a:rPr lang="de-DE" sz="2400" dirty="0">
                <a:latin typeface="Arial" charset="0"/>
                <a:ea typeface="MS Gothic" pitchFamily="49" charset="-128"/>
                <a:cs typeface="Arial" charset="0"/>
              </a:rPr>
              <a:t> </a:t>
            </a:r>
            <a:r>
              <a:rPr lang="de-DE" sz="2400" dirty="0" err="1">
                <a:latin typeface="Arial" charset="0"/>
                <a:ea typeface="MS Gothic" pitchFamily="49" charset="-128"/>
                <a:cs typeface="Arial" charset="0"/>
              </a:rPr>
              <a:t>lifetime</a:t>
            </a:r>
            <a:r>
              <a:rPr lang="de-DE" sz="2400" dirty="0">
                <a:latin typeface="Arial" charset="0"/>
                <a:ea typeface="MS Gothic" pitchFamily="49" charset="-128"/>
                <a:cs typeface="Arial" charset="0"/>
              </a:rPr>
              <a:t> ~ 1000 h</a:t>
            </a:r>
          </a:p>
          <a:p>
            <a:pPr marL="381000" indent="-381000" eaLnBrk="0" hangingPunct="0">
              <a:spcBef>
                <a:spcPct val="20000"/>
              </a:spcBef>
              <a:buClr>
                <a:schemeClr val="tx1"/>
              </a:buClr>
              <a:buFont typeface="Wingdings" pitchFamily="2" charset="2"/>
              <a:buChar char="§"/>
              <a:defRPr/>
            </a:pPr>
            <a:r>
              <a:rPr lang="de-DE" sz="2400" dirty="0">
                <a:latin typeface="Arial" charset="0"/>
                <a:ea typeface="MS Gothic" pitchFamily="49" charset="-128"/>
                <a:cs typeface="Arial" charset="0"/>
              </a:rPr>
              <a:t>Charge </a:t>
            </a:r>
            <a:r>
              <a:rPr lang="de-DE" sz="2400" dirty="0" err="1">
                <a:latin typeface="Arial" charset="0"/>
                <a:ea typeface="MS Gothic" pitchFamily="49" charset="-128"/>
                <a:cs typeface="Arial" charset="0"/>
              </a:rPr>
              <a:t>lifetime</a:t>
            </a:r>
            <a:r>
              <a:rPr lang="de-DE" sz="2400" dirty="0">
                <a:latin typeface="Arial" charset="0"/>
                <a:cs typeface="Arial" charset="0"/>
              </a:rPr>
              <a:t> </a:t>
            </a:r>
            <a:r>
              <a:rPr lang="de-DE" sz="2400" dirty="0" smtClean="0">
                <a:latin typeface="Arial" charset="0"/>
                <a:cs typeface="Arial" charset="0"/>
              </a:rPr>
              <a:t>10 (1) </a:t>
            </a:r>
            <a:r>
              <a:rPr lang="de-DE" sz="2400" dirty="0">
                <a:latin typeface="Arial" charset="0"/>
                <a:cs typeface="Arial" charset="0"/>
              </a:rPr>
              <a:t>C</a:t>
            </a:r>
          </a:p>
          <a:p>
            <a:pPr marL="381000" indent="-381000" eaLnBrk="0" hangingPunct="0">
              <a:spcBef>
                <a:spcPct val="20000"/>
              </a:spcBef>
              <a:buClr>
                <a:schemeClr val="tx1"/>
              </a:buClr>
              <a:buFont typeface="Wingdings" pitchFamily="2" charset="2"/>
              <a:buChar char="§"/>
              <a:defRPr/>
            </a:pPr>
            <a:r>
              <a:rPr lang="de-DE" sz="2400" dirty="0" err="1">
                <a:latin typeface="Arial" charset="0"/>
                <a:cs typeface="Arial" charset="0"/>
              </a:rPr>
              <a:t>Polarization</a:t>
            </a:r>
            <a:r>
              <a:rPr lang="de-DE" sz="2400" dirty="0">
                <a:latin typeface="Arial" charset="0"/>
                <a:cs typeface="Arial" charset="0"/>
              </a:rPr>
              <a:t> </a:t>
            </a:r>
            <a:r>
              <a:rPr lang="de-DE" sz="2400" dirty="0" smtClean="0">
                <a:latin typeface="Arial" charset="0"/>
                <a:cs typeface="Arial" charset="0"/>
              </a:rPr>
              <a:t>86 (4)%</a:t>
            </a:r>
            <a:endParaRPr lang="de-DE" sz="2400" dirty="0">
              <a:latin typeface="Arial" charset="0"/>
              <a:cs typeface="Arial" charset="0"/>
            </a:endParaRPr>
          </a:p>
          <a:p>
            <a:pPr marL="381000" indent="-381000" eaLnBrk="0" hangingPunct="0">
              <a:spcBef>
                <a:spcPct val="20000"/>
              </a:spcBef>
              <a:buClr>
                <a:schemeClr val="tx1"/>
              </a:buClr>
              <a:buFont typeface="Wingdings" pitchFamily="2" charset="2"/>
              <a:buChar char="§"/>
              <a:defRPr/>
            </a:pPr>
            <a:r>
              <a:rPr lang="de-DE" sz="2400" dirty="0" err="1">
                <a:latin typeface="Arial" charset="0"/>
                <a:cs typeface="Arial" charset="0"/>
              </a:rPr>
              <a:t>Emittance</a:t>
            </a:r>
            <a:r>
              <a:rPr lang="de-DE" sz="2400" dirty="0">
                <a:latin typeface="Arial" charset="0"/>
                <a:cs typeface="Arial" charset="0"/>
              </a:rPr>
              <a:t> ~ 0.15 mm </a:t>
            </a:r>
            <a:r>
              <a:rPr lang="de-DE" sz="2400" dirty="0" err="1">
                <a:latin typeface="Arial" charset="0"/>
                <a:cs typeface="Arial" charset="0"/>
              </a:rPr>
              <a:t>mrad</a:t>
            </a:r>
            <a:endParaRPr lang="de-DE" sz="2400" dirty="0">
              <a:latin typeface="Arial" charset="0"/>
              <a:cs typeface="Arial" charset="0"/>
            </a:endParaRPr>
          </a:p>
          <a:p>
            <a:pPr eaLnBrk="0" hangingPunct="0">
              <a:spcBef>
                <a:spcPct val="20000"/>
              </a:spcBef>
              <a:buClr>
                <a:schemeClr val="tx1"/>
              </a:buClr>
              <a:defRPr/>
            </a:pPr>
            <a:endParaRPr lang="de-DE" sz="2400" dirty="0">
              <a:latin typeface="Arial" charset="0"/>
              <a:ea typeface="MS Gothic" pitchFamily="49" charset="-128"/>
              <a:cs typeface="Arial" charset="0"/>
            </a:endParaRPr>
          </a:p>
          <a:p>
            <a:pPr marL="381000" indent="-381000" eaLnBrk="0" hangingPunct="0">
              <a:spcBef>
                <a:spcPct val="20000"/>
              </a:spcBef>
              <a:buClr>
                <a:schemeClr val="tx1"/>
              </a:buClr>
              <a:buFont typeface="Wingdings" pitchFamily="2" charset="2"/>
              <a:buChar char="§"/>
              <a:defRPr/>
            </a:pPr>
            <a:endParaRPr lang="en-US" sz="2400" dirty="0">
              <a:latin typeface="Arial" charset="0"/>
              <a:cs typeface="+mn-cs"/>
            </a:endParaRPr>
          </a:p>
          <a:p>
            <a:pPr marL="381000" indent="-381000" eaLnBrk="0" hangingPunct="0">
              <a:spcBef>
                <a:spcPct val="20000"/>
              </a:spcBef>
              <a:buClr>
                <a:schemeClr val="tx1"/>
              </a:buClr>
              <a:buFont typeface="Wingdings" pitchFamily="2" charset="2"/>
              <a:buChar char="§"/>
              <a:defRPr/>
            </a:pPr>
            <a:endParaRPr lang="en-US" sz="2400" dirty="0">
              <a:latin typeface="Arial" charset="0"/>
              <a:cs typeface="+mn-cs"/>
            </a:endParaRPr>
          </a:p>
        </p:txBody>
      </p:sp>
      <p:sp>
        <p:nvSpPr>
          <p:cNvPr id="5127"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0"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smtClean="0">
                <a:latin typeface="Arial" pitchFamily="34" charset="0"/>
                <a:ea typeface="ＭＳ Ｐゴシック" pitchFamily="34" charset="-128"/>
              </a:rPr>
              <a:t>Polarized Electron Beam at 6.2 MeV</a:t>
            </a:r>
          </a:p>
        </p:txBody>
      </p:sp>
      <p:sp>
        <p:nvSpPr>
          <p:cNvPr id="163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C410C9F8-382D-4A0D-88BE-26F1D8211265}" type="slidenum">
              <a:rPr lang="de-DE" sz="1400" smtClean="0"/>
              <a:pPr/>
              <a:t>20</a:t>
            </a:fld>
            <a:endParaRPr lang="de-DE" sz="1400" smtClean="0"/>
          </a:p>
        </p:txBody>
      </p:sp>
      <p:sp>
        <p:nvSpPr>
          <p:cNvPr id="16388"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pic>
        <p:nvPicPr>
          <p:cNvPr id="16389" name="Picture 8" descr="posi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1468438"/>
            <a:ext cx="674052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negativ"/>
          <p:cNvPicPr>
            <a:picLocks noChangeAspect="1" noChangeArrowheads="1"/>
          </p:cNvPicPr>
          <p:nvPr/>
        </p:nvPicPr>
        <p:blipFill>
          <a:blip r:embed="rId3">
            <a:extLst>
              <a:ext uri="{28A0092B-C50C-407E-A947-70E740481C1C}">
                <a14:useLocalDpi xmlns:a14="http://schemas.microsoft.com/office/drawing/2010/main" val="0"/>
              </a:ext>
            </a:extLst>
          </a:blip>
          <a:srcRect l="11476" t="10551" r="10687" b="10826"/>
          <a:stretch>
            <a:fillRect/>
          </a:stretch>
        </p:blipFill>
        <p:spPr bwMode="auto">
          <a:xfrm>
            <a:off x="1781175" y="1947863"/>
            <a:ext cx="52133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0"/>
          <p:cNvSpPr txBox="1">
            <a:spLocks noChangeArrowheads="1"/>
          </p:cNvSpPr>
          <p:nvPr/>
        </p:nvSpPr>
        <p:spPr bwMode="auto">
          <a:xfrm>
            <a:off x="5511800" y="2971800"/>
            <a:ext cx="130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spcBef>
                <a:spcPct val="50000"/>
              </a:spcBef>
            </a:pPr>
            <a:r>
              <a:rPr lang="de-DE" sz="1800"/>
              <a:t>Ag(e,e)</a:t>
            </a:r>
            <a:br>
              <a:rPr lang="de-DE" sz="1800"/>
            </a:br>
            <a:r>
              <a:rPr lang="de-DE" sz="1800"/>
              <a:t>Bulk GaAs</a:t>
            </a:r>
          </a:p>
        </p:txBody>
      </p:sp>
      <p:sp>
        <p:nvSpPr>
          <p:cNvPr id="16392" name="Textfeld 1"/>
          <p:cNvSpPr txBox="1">
            <a:spLocks noChangeArrowheads="1"/>
          </p:cNvSpPr>
          <p:nvPr/>
        </p:nvSpPr>
        <p:spPr bwMode="auto">
          <a:xfrm>
            <a:off x="5949950" y="2184400"/>
            <a:ext cx="74771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a:t>top</a:t>
            </a:r>
            <a:br>
              <a:rPr lang="de-DE"/>
            </a:br>
            <a:r>
              <a:rPr lang="de-DE"/>
              <a:t>bottom</a:t>
            </a:r>
          </a:p>
        </p:txBody>
      </p:sp>
      <p:sp>
        <p:nvSpPr>
          <p:cNvPr id="3" name="Textfeld 2"/>
          <p:cNvSpPr txBox="1">
            <a:spLocks noChangeArrowheads="1"/>
          </p:cNvSpPr>
          <p:nvPr/>
        </p:nvSpPr>
        <p:spPr bwMode="auto">
          <a:xfrm>
            <a:off x="4833938" y="4097338"/>
            <a:ext cx="1792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r" eaLnBrk="1" hangingPunct="1"/>
            <a:r>
              <a:rPr lang="de-DE" sz="1800"/>
              <a:t>→ Polarization</a:t>
            </a:r>
            <a:br>
              <a:rPr lang="de-DE" sz="1800"/>
            </a:br>
            <a:r>
              <a:rPr lang="de-DE" sz="1800"/>
              <a:t>P ≈ 28%</a:t>
            </a:r>
          </a:p>
        </p:txBody>
      </p:sp>
      <p:sp>
        <p:nvSpPr>
          <p:cNvPr id="16394" name="Textfeld 3"/>
          <p:cNvSpPr txBox="1">
            <a:spLocks noChangeArrowheads="1"/>
          </p:cNvSpPr>
          <p:nvPr/>
        </p:nvSpPr>
        <p:spPr bwMode="auto">
          <a:xfrm>
            <a:off x="3871913" y="5618163"/>
            <a:ext cx="11874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a:t>Channel</a:t>
            </a:r>
          </a:p>
        </p:txBody>
      </p:sp>
      <p:sp>
        <p:nvSpPr>
          <p:cNvPr id="16395" name="Textfeld 12"/>
          <p:cNvSpPr txBox="1">
            <a:spLocks noChangeArrowheads="1"/>
          </p:cNvSpPr>
          <p:nvPr/>
        </p:nvSpPr>
        <p:spPr bwMode="auto">
          <a:xfrm rot="-5400000">
            <a:off x="688182" y="3542506"/>
            <a:ext cx="156686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a:t>Counts/Channel</a:t>
            </a:r>
          </a:p>
        </p:txBody>
      </p:sp>
      <p:sp>
        <p:nvSpPr>
          <p:cNvPr id="14"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blinds(horizontal)">
                                      <p:cBhvr>
                                        <p:cTn id="7" dur="500"/>
                                        <p:tgtEl>
                                          <p:spTgt spid="34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dirty="0" smtClean="0">
                <a:latin typeface="Arial" pitchFamily="34" charset="0"/>
                <a:ea typeface="ＭＳ Ｐゴシック" pitchFamily="34" charset="-128"/>
              </a:rPr>
              <a:t>Outlook</a:t>
            </a:r>
          </a:p>
        </p:txBody>
      </p:sp>
      <p:sp>
        <p:nvSpPr>
          <p:cNvPr id="17411" name="Inhaltsplatzhalter 2"/>
          <p:cNvSpPr>
            <a:spLocks noGrp="1"/>
          </p:cNvSpPr>
          <p:nvPr>
            <p:ph idx="1"/>
          </p:nvPr>
        </p:nvSpPr>
        <p:spPr/>
        <p:txBody>
          <a:bodyPr/>
          <a:lstStyle/>
          <a:p>
            <a:pPr marL="342900" indent="-342900">
              <a:buFont typeface="Arial" pitchFamily="34" charset="0"/>
              <a:buChar char="•"/>
            </a:pPr>
            <a:r>
              <a:rPr lang="de-DE" sz="2400" dirty="0" smtClean="0">
                <a:latin typeface="Arial" pitchFamily="34" charset="0"/>
                <a:ea typeface="ＭＳ Ｐゴシック" pitchFamily="34" charset="-128"/>
                <a:cs typeface="Arial" pitchFamily="34" charset="0"/>
              </a:rPr>
              <a:t>Repeat </a:t>
            </a:r>
            <a:r>
              <a:rPr lang="de-DE" sz="2400" dirty="0" err="1" smtClean="0">
                <a:latin typeface="Arial" pitchFamily="34" charset="0"/>
                <a:ea typeface="ＭＳ Ｐゴシック" pitchFamily="34" charset="-128"/>
                <a:cs typeface="Arial" pitchFamily="34" charset="0"/>
              </a:rPr>
              <a:t>measurement</a:t>
            </a:r>
            <a:r>
              <a:rPr lang="de-DE" sz="2400" dirty="0" smtClean="0">
                <a:latin typeface="Arial" pitchFamily="34" charset="0"/>
                <a:ea typeface="ＭＳ Ｐゴシック" pitchFamily="34" charset="-128"/>
                <a:cs typeface="Arial" pitchFamily="34" charset="0"/>
              </a:rPr>
              <a:t> </a:t>
            </a:r>
            <a:r>
              <a:rPr lang="de-DE" sz="2400" dirty="0" err="1" smtClean="0">
                <a:latin typeface="Arial" pitchFamily="34" charset="0"/>
                <a:ea typeface="ＭＳ Ｐゴシック" pitchFamily="34" charset="-128"/>
                <a:cs typeface="Arial" pitchFamily="34" charset="0"/>
              </a:rPr>
              <a:t>of</a:t>
            </a:r>
            <a:r>
              <a:rPr lang="de-DE" sz="2400" dirty="0" smtClean="0">
                <a:latin typeface="Arial" pitchFamily="34" charset="0"/>
                <a:ea typeface="ＭＳ Ｐゴシック" pitchFamily="34" charset="-128"/>
                <a:cs typeface="Arial" pitchFamily="34" charset="0"/>
              </a:rPr>
              <a:t> </a:t>
            </a:r>
            <a:r>
              <a:rPr lang="de-DE" sz="2400" dirty="0" err="1" smtClean="0">
                <a:latin typeface="Arial" pitchFamily="34" charset="0"/>
                <a:ea typeface="ＭＳ Ｐゴシック" pitchFamily="34" charset="-128"/>
                <a:cs typeface="Arial" pitchFamily="34" charset="0"/>
              </a:rPr>
              <a:t>intensity</a:t>
            </a:r>
            <a:r>
              <a:rPr lang="de-DE" sz="2400" dirty="0" smtClean="0">
                <a:latin typeface="Arial" pitchFamily="34" charset="0"/>
                <a:ea typeface="ＭＳ Ｐゴシック" pitchFamily="34" charset="-128"/>
                <a:cs typeface="Arial" pitchFamily="34" charset="0"/>
              </a:rPr>
              <a:t> </a:t>
            </a:r>
            <a:r>
              <a:rPr lang="de-DE" sz="2400" dirty="0" err="1" smtClean="0">
                <a:latin typeface="Arial" pitchFamily="34" charset="0"/>
                <a:ea typeface="ＭＳ Ｐゴシック" pitchFamily="34" charset="-128"/>
                <a:cs typeface="Arial" pitchFamily="34" charset="0"/>
              </a:rPr>
              <a:t>and</a:t>
            </a:r>
            <a:r>
              <a:rPr lang="de-DE" sz="2400" dirty="0" smtClean="0">
                <a:latin typeface="Arial" pitchFamily="34" charset="0"/>
                <a:ea typeface="ＭＳ Ｐゴシック" pitchFamily="34" charset="-128"/>
                <a:cs typeface="Arial" pitchFamily="34" charset="0"/>
              </a:rPr>
              <a:t> </a:t>
            </a:r>
            <a:r>
              <a:rPr lang="de-DE" sz="2400" dirty="0" err="1" smtClean="0">
                <a:latin typeface="Arial" pitchFamily="34" charset="0"/>
                <a:ea typeface="ＭＳ Ｐゴシック" pitchFamily="34" charset="-128"/>
                <a:cs typeface="Arial" pitchFamily="34" charset="0"/>
              </a:rPr>
              <a:t>polarization</a:t>
            </a:r>
            <a:r>
              <a:rPr lang="de-DE" sz="2400" dirty="0" smtClean="0">
                <a:latin typeface="Arial" pitchFamily="34" charset="0"/>
                <a:ea typeface="ＭＳ Ｐゴシック" pitchFamily="34" charset="-128"/>
                <a:cs typeface="Arial" pitchFamily="34" charset="0"/>
              </a:rPr>
              <a:t> </a:t>
            </a:r>
          </a:p>
          <a:p>
            <a:pPr marL="485775" lvl="1">
              <a:buFont typeface="Arial" pitchFamily="34" charset="0"/>
              <a:buChar char="•"/>
            </a:pPr>
            <a:r>
              <a:rPr lang="de-DE" sz="2200" dirty="0" err="1" smtClean="0">
                <a:latin typeface="Arial" pitchFamily="34" charset="0"/>
                <a:ea typeface="ＭＳ Ｐゴシック" pitchFamily="34" charset="-128"/>
                <a:cs typeface="Arial" pitchFamily="34" charset="0"/>
              </a:rPr>
              <a:t>with</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improved</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quantum</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efficiency</a:t>
            </a:r>
            <a:endParaRPr lang="de-DE" sz="2200" dirty="0">
              <a:latin typeface="Arial" pitchFamily="34" charset="0"/>
              <a:ea typeface="ＭＳ Ｐゴシック" pitchFamily="34" charset="-128"/>
              <a:cs typeface="Arial" pitchFamily="34" charset="0"/>
            </a:endParaRPr>
          </a:p>
          <a:p>
            <a:pPr marL="485775" lvl="1">
              <a:buFont typeface="Arial" pitchFamily="34" charset="0"/>
              <a:buChar char="•"/>
            </a:pPr>
            <a:r>
              <a:rPr lang="de-DE" sz="2200" dirty="0" err="1" smtClean="0">
                <a:latin typeface="Arial" pitchFamily="34" charset="0"/>
                <a:ea typeface="ＭＳ Ｐゴシック" pitchFamily="34" charset="-128"/>
                <a:cs typeface="Arial" pitchFamily="34" charset="0"/>
              </a:rPr>
              <a:t>compare</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with</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proposed</a:t>
            </a:r>
            <a:r>
              <a:rPr lang="de-DE" sz="2200" dirty="0" smtClean="0">
                <a:latin typeface="Arial" pitchFamily="34" charset="0"/>
                <a:ea typeface="ＭＳ Ｐゴシック" pitchFamily="34" charset="-128"/>
                <a:cs typeface="Arial" pitchFamily="34" charset="0"/>
              </a:rPr>
              <a:t> </a:t>
            </a:r>
            <a:r>
              <a:rPr lang="de-DE" sz="2200" dirty="0" err="1" smtClean="0">
                <a:latin typeface="Arial" pitchFamily="34" charset="0"/>
                <a:ea typeface="ＭＳ Ｐゴシック" pitchFamily="34" charset="-128"/>
                <a:cs typeface="Arial" pitchFamily="34" charset="0"/>
              </a:rPr>
              <a:t>model</a:t>
            </a:r>
            <a:endParaRPr lang="de-DE" sz="2200" dirty="0" smtClean="0">
              <a:latin typeface="Arial" pitchFamily="34" charset="0"/>
              <a:ea typeface="ＭＳ Ｐゴシック" pitchFamily="34" charset="-128"/>
              <a:cs typeface="Arial" pitchFamily="34" charset="0"/>
            </a:endParaRPr>
          </a:p>
          <a:p>
            <a:pPr marL="342900" indent="-342900">
              <a:buFont typeface="Arial" pitchFamily="34" charset="0"/>
              <a:buChar char="•"/>
            </a:pPr>
            <a:r>
              <a:rPr lang="de-DE" sz="2400" dirty="0" smtClean="0">
                <a:latin typeface="Arial" pitchFamily="34" charset="0"/>
                <a:ea typeface="ＭＳ Ｐゴシック" pitchFamily="34" charset="-128"/>
                <a:cs typeface="Arial" pitchFamily="34" charset="0"/>
              </a:rPr>
              <a:t>Resolution </a:t>
            </a:r>
            <a:r>
              <a:rPr lang="de-DE" sz="2400" dirty="0" err="1" smtClean="0">
                <a:latin typeface="Arial" pitchFamily="34" charset="0"/>
                <a:ea typeface="ＭＳ Ｐゴシック" pitchFamily="34" charset="-128"/>
                <a:cs typeface="Arial" pitchFamily="34" charset="0"/>
              </a:rPr>
              <a:t>improvement</a:t>
            </a:r>
            <a:endParaRPr lang="de-DE" sz="2400" dirty="0" smtClean="0">
              <a:latin typeface="Arial" pitchFamily="34" charset="0"/>
              <a:ea typeface="ＭＳ Ｐゴシック" pitchFamily="34" charset="-128"/>
              <a:cs typeface="Arial" pitchFamily="34" charset="0"/>
            </a:endParaRPr>
          </a:p>
        </p:txBody>
      </p:sp>
      <p:sp>
        <p:nvSpPr>
          <p:cNvPr id="1741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855BD94B-D199-4A3F-AA51-5BBCB56B0F11}" type="slidenum">
              <a:rPr lang="de-DE" sz="1400" smtClean="0"/>
              <a:pPr/>
              <a:t>21</a:t>
            </a:fld>
            <a:endParaRPr lang="de-DE" sz="1400" smtClean="0"/>
          </a:p>
        </p:txBody>
      </p:sp>
      <p:sp>
        <p:nvSpPr>
          <p:cNvPr id="17413"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9"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6141B06E-B7E7-4558-8D44-31477B7BBEC3}" type="slidenum">
              <a:rPr lang="de-DE" sz="1400" smtClean="0"/>
              <a:pPr/>
              <a:t>22</a:t>
            </a:fld>
            <a:endParaRPr lang="de-DE" sz="1400" smtClean="0"/>
          </a:p>
        </p:txBody>
      </p:sp>
      <p:sp>
        <p:nvSpPr>
          <p:cNvPr id="18436"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pic>
        <p:nvPicPr>
          <p:cNvPr id="18438" name="Picture 2" descr="http://www.ikp.tu-darmstadt.de/media/ikp/gruppenmedien/sfb634/sfb634_projek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2390775"/>
            <a:ext cx="44672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Inhaltsplatzhalter 2"/>
          <p:cNvSpPr>
            <a:spLocks noGrp="1"/>
          </p:cNvSpPr>
          <p:nvPr>
            <p:ph idx="1"/>
          </p:nvPr>
        </p:nvSpPr>
        <p:spPr/>
        <p:txBody>
          <a:bodyPr/>
          <a:lstStyle/>
          <a:p>
            <a:pPr marL="0" indent="0" algn="ctr">
              <a:buFont typeface="Wingdings" pitchFamily="2" charset="2"/>
              <a:buNone/>
            </a:pPr>
            <a:endParaRPr lang="en-US" sz="2800" b="1" dirty="0" smtClean="0">
              <a:ea typeface="ＭＳ Ｐゴシック" pitchFamily="34" charset="-128"/>
            </a:endParaRPr>
          </a:p>
          <a:p>
            <a:pPr marL="0" indent="0">
              <a:buFont typeface="Wingdings" pitchFamily="2" charset="2"/>
              <a:buNone/>
            </a:pPr>
            <a:r>
              <a:rPr lang="en-US" sz="2800" b="1" dirty="0" smtClean="0">
                <a:ea typeface="ＭＳ Ｐゴシック" pitchFamily="34" charset="-128"/>
              </a:rPr>
              <a:t>Thank you for your attention</a:t>
            </a:r>
            <a:endParaRPr lang="de-DE" sz="2800" b="1"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484313"/>
            <a:ext cx="8467725" cy="48656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itel 1"/>
          <p:cNvSpPr>
            <a:spLocks noGrp="1"/>
          </p:cNvSpPr>
          <p:nvPr>
            <p:ph type="title"/>
          </p:nvPr>
        </p:nvSpPr>
        <p:spPr>
          <a:xfrm>
            <a:off x="358775" y="488950"/>
            <a:ext cx="6875463" cy="836613"/>
          </a:xfrm>
        </p:spPr>
        <p:txBody>
          <a:bodyPr/>
          <a:lstStyle/>
          <a:p>
            <a:r>
              <a:rPr lang="en-US" dirty="0" smtClean="0">
                <a:latin typeface="Arial" pitchFamily="34" charset="0"/>
                <a:ea typeface="ＭＳ Ｐゴシック" pitchFamily="34" charset="-128"/>
              </a:rPr>
              <a:t>Pulsed Electron </a:t>
            </a:r>
            <a:r>
              <a:rPr lang="en-US" dirty="0">
                <a:latin typeface="Arial" pitchFamily="34" charset="0"/>
                <a:ea typeface="ＭＳ Ｐゴシック" pitchFamily="34" charset="-128"/>
              </a:rPr>
              <a:t>B</a:t>
            </a:r>
            <a:r>
              <a:rPr lang="en-US" dirty="0" smtClean="0">
                <a:latin typeface="Arial" pitchFamily="34" charset="0"/>
                <a:ea typeface="ＭＳ Ｐゴシック" pitchFamily="34" charset="-128"/>
              </a:rPr>
              <a:t>eam in the</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normal conduction Injector</a:t>
            </a:r>
            <a:endParaRPr lang="en-US" b="0" dirty="0" smtClean="0">
              <a:latin typeface="Arial" pitchFamily="34" charset="0"/>
              <a:ea typeface="ＭＳ Ｐゴシック" pitchFamily="34" charset="-128"/>
            </a:endParaRPr>
          </a:p>
        </p:txBody>
      </p:sp>
      <p:sp>
        <p:nvSpPr>
          <p:cNvPr id="26" name="Ellipse 25"/>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27" name="Ellipse 26"/>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28" name="Ellipse 27"/>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29" name="Ellipse 28"/>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30" name="Ellipse 29"/>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31" name="Ellipse 30"/>
          <p:cNvSpPr>
            <a:spLocks noChangeArrowheads="1"/>
          </p:cNvSpPr>
          <p:nvPr/>
        </p:nvSpPr>
        <p:spPr bwMode="auto">
          <a:xfrm>
            <a:off x="6156325" y="2420938"/>
            <a:ext cx="71438"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32" name="Freihandform 31"/>
          <p:cNvSpPr>
            <a:spLocks/>
          </p:cNvSpPr>
          <p:nvPr/>
        </p:nvSpPr>
        <p:spPr bwMode="auto">
          <a:xfrm>
            <a:off x="2916238" y="2459038"/>
            <a:ext cx="3525837" cy="2770187"/>
          </a:xfrm>
          <a:custGeom>
            <a:avLst/>
            <a:gdLst>
              <a:gd name="T0" fmla="*/ 1916158 w 6022171"/>
              <a:gd name="T1" fmla="*/ 0 h 3470385"/>
              <a:gd name="T2" fmla="*/ 1905831 w 6022171"/>
              <a:gd name="T3" fmla="*/ 1497217 h 3470385"/>
              <a:gd name="T4" fmla="*/ 1928836 w 6022171"/>
              <a:gd name="T5" fmla="*/ 1359713 h 3470385"/>
              <a:gd name="T6" fmla="*/ 0 w 6022171"/>
              <a:gd name="T7" fmla="*/ 2211280 h 3470385"/>
              <a:gd name="T8" fmla="*/ 0 w 6022171"/>
              <a:gd name="T9" fmla="*/ 2211280 h 3470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2171" h="3470385">
                <a:moveTo>
                  <a:pt x="5588861" y="0"/>
                </a:moveTo>
                <a:cubicBezTo>
                  <a:pt x="5588149" y="793335"/>
                  <a:pt x="5552576" y="1994077"/>
                  <a:pt x="5558739" y="2349733"/>
                </a:cubicBezTo>
                <a:cubicBezTo>
                  <a:pt x="5564902" y="2705389"/>
                  <a:pt x="6552296" y="1947161"/>
                  <a:pt x="5625840" y="2133936"/>
                </a:cubicBezTo>
                <a:cubicBezTo>
                  <a:pt x="4699384" y="2320711"/>
                  <a:pt x="937640" y="3247643"/>
                  <a:pt x="0" y="3470385"/>
                </a:cubicBezTo>
              </a:path>
            </a:pathLst>
          </a:custGeom>
          <a:noFill/>
          <a:ln w="6032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Ellipse 32"/>
          <p:cNvSpPr>
            <a:spLocks noChangeArrowheads="1"/>
          </p:cNvSpPr>
          <p:nvPr/>
        </p:nvSpPr>
        <p:spPr bwMode="auto">
          <a:xfrm>
            <a:off x="2771775" y="5157788"/>
            <a:ext cx="215900" cy="215900"/>
          </a:xfrm>
          <a:prstGeom prst="ellipse">
            <a:avLst/>
          </a:prstGeom>
          <a:solidFill>
            <a:srgbClr val="FF0000"/>
          </a:solidFill>
          <a:ln w="9525" algn="ctr">
            <a:solidFill>
              <a:srgbClr val="FF0000"/>
            </a:solidFill>
            <a:round/>
            <a:headEnd/>
            <a:tailEnd/>
          </a:ln>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34" name="Pfeil nach links 33"/>
          <p:cNvSpPr>
            <a:spLocks noChangeArrowheads="1"/>
          </p:cNvSpPr>
          <p:nvPr/>
        </p:nvSpPr>
        <p:spPr bwMode="auto">
          <a:xfrm rot="1684155">
            <a:off x="2876550" y="5495925"/>
            <a:ext cx="1943100" cy="792163"/>
          </a:xfrm>
          <a:prstGeom prst="leftArrow">
            <a:avLst>
              <a:gd name="adj1" fmla="val 50000"/>
              <a:gd name="adj2" fmla="val 499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r>
              <a:rPr lang="de-DE" sz="1800">
                <a:solidFill>
                  <a:schemeClr val="bg1"/>
                </a:solidFill>
              </a:rPr>
              <a:t>90% beam loss</a:t>
            </a:r>
          </a:p>
        </p:txBody>
      </p:sp>
      <p:sp>
        <p:nvSpPr>
          <p:cNvPr id="35" name="Ellipse 34"/>
          <p:cNvSpPr>
            <a:spLocks noChangeArrowheads="1"/>
          </p:cNvSpPr>
          <p:nvPr/>
        </p:nvSpPr>
        <p:spPr bwMode="auto">
          <a:xfrm>
            <a:off x="2700338" y="5265738"/>
            <a:ext cx="71437" cy="71437"/>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lnSpc>
                <a:spcPct val="93000"/>
              </a:lnSpc>
              <a:buClr>
                <a:srgbClr val="000000"/>
              </a:buClr>
              <a:buSzPct val="100000"/>
              <a:buFont typeface="Times New Roman" pitchFamily="18" charset="0"/>
              <a:buNone/>
            </a:pPr>
            <a:endParaRPr lang="en-US" sz="1800">
              <a:solidFill>
                <a:schemeClr val="bg1"/>
              </a:solidFill>
            </a:endParaRPr>
          </a:p>
        </p:txBody>
      </p:sp>
      <p:sp>
        <p:nvSpPr>
          <p:cNvPr id="6161" name="Textfeld 37"/>
          <p:cNvSpPr txBox="1">
            <a:spLocks noChangeArrowheads="1"/>
          </p:cNvSpPr>
          <p:nvPr/>
        </p:nvSpPr>
        <p:spPr bwMode="auto">
          <a:xfrm>
            <a:off x="4703763" y="1466850"/>
            <a:ext cx="3181350" cy="34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spin- polarized source</a:t>
            </a:r>
          </a:p>
        </p:txBody>
      </p:sp>
      <p:sp>
        <p:nvSpPr>
          <p:cNvPr id="6162" name="Textfeld 38"/>
          <p:cNvSpPr txBox="1">
            <a:spLocks noChangeArrowheads="1"/>
          </p:cNvSpPr>
          <p:nvPr/>
        </p:nvSpPr>
        <p:spPr bwMode="auto">
          <a:xfrm>
            <a:off x="7437438" y="2636838"/>
            <a:ext cx="1352550" cy="550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en-US" sz="1600" dirty="0"/>
              <a:t>Thermionic gun</a:t>
            </a:r>
          </a:p>
        </p:txBody>
      </p:sp>
      <p:sp>
        <p:nvSpPr>
          <p:cNvPr id="6163" name="Textfeld 39"/>
          <p:cNvSpPr txBox="1">
            <a:spLocks noChangeArrowheads="1"/>
          </p:cNvSpPr>
          <p:nvPr/>
        </p:nvSpPr>
        <p:spPr bwMode="auto">
          <a:xfrm>
            <a:off x="468313" y="4365625"/>
            <a:ext cx="1439862"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To the </a:t>
            </a:r>
          </a:p>
          <a:p>
            <a:pPr eaLnBrk="1" hangingPunct="1"/>
            <a:r>
              <a:rPr lang="en-US" sz="1600" dirty="0"/>
              <a:t>S-DALINAC</a:t>
            </a:r>
          </a:p>
          <a:p>
            <a:pPr eaLnBrk="1" hangingPunct="1"/>
            <a:endParaRPr lang="en-US" sz="1600" dirty="0"/>
          </a:p>
        </p:txBody>
      </p:sp>
      <p:sp>
        <p:nvSpPr>
          <p:cNvPr id="6164" name="Textfeld 40"/>
          <p:cNvSpPr txBox="1">
            <a:spLocks noChangeArrowheads="1"/>
          </p:cNvSpPr>
          <p:nvPr/>
        </p:nvSpPr>
        <p:spPr bwMode="auto">
          <a:xfrm>
            <a:off x="4892675" y="5589588"/>
            <a:ext cx="1335088"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Differential pumping stage</a:t>
            </a:r>
          </a:p>
        </p:txBody>
      </p:sp>
      <p:sp>
        <p:nvSpPr>
          <p:cNvPr id="21"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9"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repeatCount="indefinite"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Effect transition="in" filter="fade">
                                      <p:cBhvr>
                                        <p:cTn id="27" dur="1000"/>
                                        <p:tgtEl>
                                          <p:spTgt spid="3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42" presetClass="path" presetSubtype="0" repeatCount="indefinite" fill="hold" grpId="2" nodeType="withEffect">
                                  <p:stCondLst>
                                    <p:cond delay="0"/>
                                  </p:stCondLst>
                                  <p:endCondLst>
                                    <p:cond evt="onNext" delay="0">
                                      <p:tgtEl>
                                        <p:sldTgt/>
                                      </p:tgtEl>
                                    </p:cond>
                                  </p:endCondLst>
                                  <p:childTnLst>
                                    <p:animMotion origin="layout" path="M -1.94444E-6 3.33333E-6 L -0.21649 0.09467 " pathEditMode="relative" rAng="0" ptsTypes="AA">
                                      <p:cBhvr>
                                        <p:cTn id="35" dur="2000" fill="hold"/>
                                        <p:tgtEl>
                                          <p:spTgt spid="35"/>
                                        </p:tgtEl>
                                        <p:attrNameLst>
                                          <p:attrName>ppt_x</p:attrName>
                                          <p:attrName>ppt_y</p:attrName>
                                        </p:attrNameLst>
                                      </p:cBhvr>
                                      <p:rCtr x="-10833" y="472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3" nodeType="clickEffect">
                                  <p:stCondLst>
                                    <p:cond delay="0"/>
                                  </p:stCondLst>
                                  <p:childTnLst>
                                    <p:set>
                                      <p:cBhvr>
                                        <p:cTn id="39" dur="1" fill="hold">
                                          <p:stCondLst>
                                            <p:cond delay="0"/>
                                          </p:stCondLst>
                                        </p:cTn>
                                        <p:tgtEl>
                                          <p:spTgt spid="3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2"/>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3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3"/>
                                        </p:tgtEl>
                                        <p:attrNameLst>
                                          <p:attrName>style.visibility</p:attrName>
                                        </p:attrNameLst>
                                      </p:cBhvr>
                                      <p:to>
                                        <p:strVal val="hidden"/>
                                      </p:to>
                                    </p:set>
                                  </p:childTnLst>
                                </p:cTn>
                              </p:par>
                              <p:par>
                                <p:cTn id="46" presetID="1" presetClass="entr" presetSubtype="0" fill="hold" grpId="2"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grpId="2"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2"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0" presetClass="path" presetSubtype="0" repeatCount="indefinite" fill="hold" grpId="0" nodeType="withEffect">
                                  <p:stCondLst>
                                    <p:cond delay="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59" dur="6000" fill="hold"/>
                                        <p:tgtEl>
                                          <p:spTgt spid="26"/>
                                        </p:tgtEl>
                                        <p:attrNameLst>
                                          <p:attrName>ppt_x</p:attrName>
                                          <p:attrName>ppt_y</p:attrName>
                                        </p:attrNameLst>
                                      </p:cBhvr>
                                    </p:animMotion>
                                  </p:childTnLst>
                                </p:cTn>
                              </p:par>
                              <p:par>
                                <p:cTn id="60" presetID="0" presetClass="path" presetSubtype="0" repeatCount="indefinite" fill="hold" grpId="0" nodeType="withEffect">
                                  <p:stCondLst>
                                    <p:cond delay="100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61" dur="6000" fill="hold"/>
                                        <p:tgtEl>
                                          <p:spTgt spid="27"/>
                                        </p:tgtEl>
                                        <p:attrNameLst>
                                          <p:attrName>ppt_x</p:attrName>
                                          <p:attrName>ppt_y</p:attrName>
                                        </p:attrNameLst>
                                      </p:cBhvr>
                                    </p:animMotion>
                                  </p:childTnLst>
                                </p:cTn>
                              </p:par>
                              <p:par>
                                <p:cTn id="62" presetID="0" presetClass="path" presetSubtype="0" repeatCount="indefinite" fill="hold" grpId="0" nodeType="withEffect">
                                  <p:stCondLst>
                                    <p:cond delay="200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63" dur="6000" fill="hold"/>
                                        <p:tgtEl>
                                          <p:spTgt spid="28"/>
                                        </p:tgtEl>
                                        <p:attrNameLst>
                                          <p:attrName>ppt_x</p:attrName>
                                          <p:attrName>ppt_y</p:attrName>
                                        </p:attrNameLst>
                                      </p:cBhvr>
                                    </p:animMotion>
                                  </p:childTnLst>
                                </p:cTn>
                              </p:par>
                              <p:par>
                                <p:cTn id="64" presetID="0" presetClass="path" presetSubtype="0" repeatCount="indefinite" fill="hold" grpId="0" nodeType="withEffect">
                                  <p:stCondLst>
                                    <p:cond delay="300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65" dur="6000" fill="hold"/>
                                        <p:tgtEl>
                                          <p:spTgt spid="29"/>
                                        </p:tgtEl>
                                        <p:attrNameLst>
                                          <p:attrName>ppt_x</p:attrName>
                                          <p:attrName>ppt_y</p:attrName>
                                        </p:attrNameLst>
                                      </p:cBhvr>
                                    </p:animMotion>
                                  </p:childTnLst>
                                </p:cTn>
                              </p:par>
                              <p:par>
                                <p:cTn id="66" presetID="0" presetClass="path" presetSubtype="0" repeatCount="indefinite" fill="hold" grpId="0" nodeType="withEffect">
                                  <p:stCondLst>
                                    <p:cond delay="400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67" dur="6000" fill="hold"/>
                                        <p:tgtEl>
                                          <p:spTgt spid="30"/>
                                        </p:tgtEl>
                                        <p:attrNameLst>
                                          <p:attrName>ppt_x</p:attrName>
                                          <p:attrName>ppt_y</p:attrName>
                                        </p:attrNameLst>
                                      </p:cBhvr>
                                    </p:animMotion>
                                  </p:childTnLst>
                                </p:cTn>
                              </p:par>
                              <p:par>
                                <p:cTn id="68" presetID="0" presetClass="path" presetSubtype="0" repeatCount="indefinite" fill="hold" grpId="0" nodeType="withEffect">
                                  <p:stCondLst>
                                    <p:cond delay="5000"/>
                                  </p:stCondLst>
                                  <p:childTnLst>
                                    <p:animMotion origin="layout" path="M 8.33333E-7 -7.54106E-7 L 8.33333E-7 0.26255 C 0.00122 0.2651 0.00313 0.26718 0.00382 0.27019 C 0.00417 0.27134 0.00417 0.27296 0.00469 0.27389 C 0.00712 0.27805 0.01233 0.27828 0.01597 0.28013 C 0.02066 0.27875 0.02292 0.27875 0.02431 0.27273 C 0.02344 0.25746 0.02535 0.25654 0.01511 0.25654 L -0.00555 0.26024 L -0.59427 0.50683 " pathEditMode="relative" ptsTypes="AfffffAAA">
                                      <p:cBhvr>
                                        <p:cTn id="69" dur="6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3" grpId="0" animBg="1"/>
      <p:bldP spid="33" grpId="1" animBg="1"/>
      <p:bldP spid="34" grpId="0" animBg="1"/>
      <p:bldP spid="34" grpId="1" animBg="1"/>
      <p:bldP spid="34" grpId="2" animBg="1"/>
      <p:bldP spid="35" grpId="0" animBg="1"/>
      <p:bldP spid="35" grpId="1" animBg="1"/>
      <p:bldP spid="35" grpId="2" animBg="1"/>
      <p:bldP spid="35"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Laser.png"/>
          <p:cNvPicPr>
            <a:picLocks noChangeAspect="1"/>
          </p:cNvPicPr>
          <p:nvPr/>
        </p:nvPicPr>
        <p:blipFill>
          <a:blip r:embed="rId3"/>
          <a:stretch>
            <a:fillRect/>
          </a:stretch>
        </p:blipFill>
        <p:spPr>
          <a:xfrm>
            <a:off x="1647826" y="1526752"/>
            <a:ext cx="5524500" cy="3684984"/>
          </a:xfrm>
          <a:prstGeom prst="rect">
            <a:avLst/>
          </a:prstGeom>
        </p:spPr>
      </p:pic>
      <p:sp>
        <p:nvSpPr>
          <p:cNvPr id="4" name="Titel 3"/>
          <p:cNvSpPr>
            <a:spLocks noGrp="1"/>
          </p:cNvSpPr>
          <p:nvPr>
            <p:ph type="title"/>
          </p:nvPr>
        </p:nvSpPr>
        <p:spPr/>
        <p:txBody>
          <a:bodyPr/>
          <a:lstStyle/>
          <a:p>
            <a:r>
              <a:rPr lang="de-DE" dirty="0" err="1" smtClean="0"/>
              <a:t>Cathode</a:t>
            </a:r>
            <a:r>
              <a:rPr lang="de-DE" dirty="0" smtClean="0"/>
              <a:t> </a:t>
            </a:r>
            <a:r>
              <a:rPr lang="de-DE" dirty="0" err="1" smtClean="0"/>
              <a:t>Lifetime</a:t>
            </a:r>
            <a:endParaRPr lang="en-US" dirty="0"/>
          </a:p>
        </p:txBody>
      </p:sp>
      <p:sp>
        <p:nvSpPr>
          <p:cNvPr id="3" name="Foliennummernplatzhalter 2"/>
          <p:cNvSpPr>
            <a:spLocks noGrp="1"/>
          </p:cNvSpPr>
          <p:nvPr>
            <p:ph type="sldNum" sz="quarter" idx="10"/>
          </p:nvPr>
        </p:nvSpPr>
        <p:spPr/>
        <p:txBody>
          <a:bodyPr/>
          <a:lstStyle/>
          <a:p>
            <a:pPr>
              <a:defRPr/>
            </a:pPr>
            <a:fld id="{EE5C774D-2E53-4805-91C0-518C8668B2D5}" type="slidenum">
              <a:rPr lang="de-DE" smtClean="0"/>
              <a:pPr>
                <a:defRPr/>
              </a:pPr>
              <a:t>4</a:t>
            </a:fld>
            <a:endParaRPr lang="de-DE"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524" y="5200651"/>
            <a:ext cx="7348856" cy="83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8"/>
          <p:cNvSpPr txBox="1"/>
          <p:nvPr/>
        </p:nvSpPr>
        <p:spPr>
          <a:xfrm>
            <a:off x="3990976" y="3962400"/>
            <a:ext cx="2543176" cy="400110"/>
          </a:xfrm>
          <a:prstGeom prst="rect">
            <a:avLst/>
          </a:prstGeom>
          <a:noFill/>
        </p:spPr>
        <p:txBody>
          <a:bodyPr wrap="square" rtlCol="0">
            <a:spAutoFit/>
          </a:bodyPr>
          <a:lstStyle/>
          <a:p>
            <a:r>
              <a:rPr lang="de-DE" sz="2000" dirty="0" smtClean="0"/>
              <a:t>     CW-Laser</a:t>
            </a:r>
            <a:endParaRPr lang="de-DE" sz="2000" dirty="0"/>
          </a:p>
        </p:txBody>
      </p:sp>
      <p:sp>
        <p:nvSpPr>
          <p:cNvPr id="20" name="Textfeld 19"/>
          <p:cNvSpPr txBox="1"/>
          <p:nvPr/>
        </p:nvSpPr>
        <p:spPr>
          <a:xfrm>
            <a:off x="5114926" y="2628900"/>
            <a:ext cx="2714624" cy="400110"/>
          </a:xfrm>
          <a:prstGeom prst="rect">
            <a:avLst/>
          </a:prstGeom>
          <a:noFill/>
        </p:spPr>
        <p:txBody>
          <a:bodyPr wrap="square" rtlCol="0">
            <a:spAutoFit/>
          </a:bodyPr>
          <a:lstStyle/>
          <a:p>
            <a:r>
              <a:rPr lang="de-DE" sz="2000" dirty="0" err="1" smtClean="0"/>
              <a:t>Pulsed</a:t>
            </a:r>
            <a:r>
              <a:rPr lang="de-DE" sz="2000" dirty="0" smtClean="0"/>
              <a:t> Laser</a:t>
            </a:r>
            <a:endParaRPr lang="de-DE" sz="2000" dirty="0"/>
          </a:p>
        </p:txBody>
      </p:sp>
      <p:sp>
        <p:nvSpPr>
          <p:cNvPr id="22" name="Textfeld 21"/>
          <p:cNvSpPr txBox="1"/>
          <p:nvPr/>
        </p:nvSpPr>
        <p:spPr>
          <a:xfrm>
            <a:off x="4362449" y="3190875"/>
            <a:ext cx="1514475" cy="400110"/>
          </a:xfrm>
          <a:prstGeom prst="rect">
            <a:avLst/>
          </a:prstGeom>
          <a:noFill/>
        </p:spPr>
        <p:txBody>
          <a:bodyPr wrap="square" rtlCol="0">
            <a:spAutoFit/>
          </a:bodyPr>
          <a:lstStyle/>
          <a:p>
            <a:r>
              <a:rPr lang="de-DE" sz="2000" dirty="0" smtClean="0"/>
              <a:t>6 </a:t>
            </a:r>
            <a:r>
              <a:rPr lang="de-DE" sz="2000" dirty="0" err="1" smtClean="0"/>
              <a:t>days</a:t>
            </a:r>
            <a:endParaRPr lang="de-DE" sz="2000" dirty="0"/>
          </a:p>
        </p:txBody>
      </p:sp>
      <p:cxnSp>
        <p:nvCxnSpPr>
          <p:cNvPr id="7" name="Gerade Verbindung mit Pfeil 6"/>
          <p:cNvCxnSpPr/>
          <p:nvPr/>
        </p:nvCxnSpPr>
        <p:spPr>
          <a:xfrm>
            <a:off x="7248525" y="3190875"/>
            <a:ext cx="9525" cy="97158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7402404" y="3495675"/>
            <a:ext cx="1112945" cy="338554"/>
          </a:xfrm>
          <a:prstGeom prst="rect">
            <a:avLst/>
          </a:prstGeom>
          <a:noFill/>
        </p:spPr>
        <p:txBody>
          <a:bodyPr wrap="square" rtlCol="0">
            <a:spAutoFit/>
          </a:bodyPr>
          <a:lstStyle/>
          <a:p>
            <a:r>
              <a:rPr lang="de-DE" sz="1600" dirty="0" err="1" smtClean="0"/>
              <a:t>Factor</a:t>
            </a:r>
            <a:r>
              <a:rPr lang="de-DE" sz="1600" dirty="0" smtClean="0"/>
              <a:t> 25</a:t>
            </a:r>
            <a:endParaRPr lang="en-US" sz="1600" dirty="0"/>
          </a:p>
        </p:txBody>
      </p:sp>
      <p:sp>
        <p:nvSpPr>
          <p:cNvPr id="13" name="Textfeld 1"/>
          <p:cNvSpPr txBox="1">
            <a:spLocks noChangeArrowheads="1"/>
          </p:cNvSpPr>
          <p:nvPr/>
        </p:nvSpPr>
        <p:spPr bwMode="auto">
          <a:xfrm>
            <a:off x="2239639" y="4843436"/>
            <a:ext cx="5302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Beam </a:t>
            </a:r>
            <a:r>
              <a:rPr lang="de-DE" sz="1800" dirty="0" err="1" smtClean="0"/>
              <a:t>Current</a:t>
            </a:r>
            <a:r>
              <a:rPr lang="de-DE" sz="1800" dirty="0" smtClean="0"/>
              <a:t> (</a:t>
            </a:r>
            <a:r>
              <a:rPr lang="de-DE" sz="1800" dirty="0" smtClean="0">
                <a:latin typeface="Symbol" pitchFamily="18" charset="2"/>
              </a:rPr>
              <a:t>m</a:t>
            </a:r>
            <a:r>
              <a:rPr lang="de-DE" sz="1800" dirty="0" smtClean="0"/>
              <a:t>A)</a:t>
            </a:r>
            <a:endParaRPr lang="de-DE" sz="1800" dirty="0"/>
          </a:p>
        </p:txBody>
      </p:sp>
      <p:sp>
        <p:nvSpPr>
          <p:cNvPr id="14" name="Textfeld 1"/>
          <p:cNvSpPr txBox="1">
            <a:spLocks noChangeArrowheads="1"/>
          </p:cNvSpPr>
          <p:nvPr/>
        </p:nvSpPr>
        <p:spPr bwMode="auto">
          <a:xfrm rot="-5400000">
            <a:off x="167845" y="3019486"/>
            <a:ext cx="3353769"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Beam Time (</a:t>
            </a:r>
            <a:r>
              <a:rPr lang="de-DE" sz="1800" dirty="0" err="1" smtClean="0"/>
              <a:t>days</a:t>
            </a:r>
            <a:r>
              <a:rPr lang="de-DE" sz="1800" dirty="0" smtClean="0"/>
              <a:t>)</a:t>
            </a:r>
            <a:endParaRPr lang="de-DE" sz="1800" dirty="0"/>
          </a:p>
        </p:txBody>
      </p:sp>
      <p:sp>
        <p:nvSpPr>
          <p:cNvPr id="15"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6"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7" name="Textfeld 16"/>
          <p:cNvSpPr txBox="1"/>
          <p:nvPr/>
        </p:nvSpPr>
        <p:spPr>
          <a:xfrm>
            <a:off x="7402404" y="1526751"/>
            <a:ext cx="1490771" cy="707886"/>
          </a:xfrm>
          <a:prstGeom prst="rect">
            <a:avLst/>
          </a:prstGeom>
          <a:noFill/>
        </p:spPr>
        <p:txBody>
          <a:bodyPr wrap="square" rtlCol="0">
            <a:spAutoFit/>
          </a:bodyPr>
          <a:lstStyle/>
          <a:p>
            <a:r>
              <a:rPr lang="de-DE" sz="2000" dirty="0" smtClean="0"/>
              <a:t>Max. Laser</a:t>
            </a:r>
          </a:p>
          <a:p>
            <a:r>
              <a:rPr lang="de-DE" sz="2000" dirty="0" smtClean="0"/>
              <a:t>Power 1 W</a:t>
            </a:r>
            <a:endParaRPr lang="de-DE" sz="2000" dirty="0"/>
          </a:p>
        </p:txBody>
      </p:sp>
    </p:spTree>
    <p:extLst>
      <p:ext uri="{BB962C8B-B14F-4D97-AF65-F5344CB8AC3E}">
        <p14:creationId xmlns:p14="http://schemas.microsoft.com/office/powerpoint/2010/main" val="173109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2"/>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1F32A442-C3A2-431B-BCB4-C93A2A541A85}" type="slidenum">
              <a:rPr lang="de-DE" sz="1400" smtClean="0"/>
              <a:pPr/>
              <a:t>5</a:t>
            </a:fld>
            <a:endParaRPr lang="de-DE" sz="1400" smtClean="0"/>
          </a:p>
        </p:txBody>
      </p:sp>
      <p:sp>
        <p:nvSpPr>
          <p:cNvPr id="7171" name="Rectangle 2"/>
          <p:cNvSpPr>
            <a:spLocks noGrp="1" noChangeArrowheads="1"/>
          </p:cNvSpPr>
          <p:nvPr>
            <p:ph type="title"/>
          </p:nvPr>
        </p:nvSpPr>
        <p:spPr/>
        <p:txBody>
          <a:bodyPr/>
          <a:lstStyle/>
          <a:p>
            <a:r>
              <a:rPr lang="en-US" dirty="0" smtClean="0">
                <a:latin typeface="Arial" pitchFamily="34" charset="0"/>
                <a:ea typeface="ＭＳ Ｐゴシック" pitchFamily="34" charset="-128"/>
              </a:rPr>
              <a:t>Pulsed Laser Systems</a:t>
            </a:r>
          </a:p>
        </p:txBody>
      </p:sp>
      <p:sp>
        <p:nvSpPr>
          <p:cNvPr id="7173"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pic>
        <p:nvPicPr>
          <p:cNvPr id="71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835" y="2177959"/>
            <a:ext cx="2166937"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6" name="Textfeld 1"/>
          <p:cNvSpPr txBox="1">
            <a:spLocks noChangeArrowheads="1"/>
          </p:cNvSpPr>
          <p:nvPr/>
        </p:nvSpPr>
        <p:spPr bwMode="auto">
          <a:xfrm>
            <a:off x="247650" y="1513410"/>
            <a:ext cx="8642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2400" dirty="0" smtClean="0"/>
              <a:t>          Mode locked			      3 GHz modulated </a:t>
            </a:r>
          </a:p>
          <a:p>
            <a:pPr eaLnBrk="1" hangingPunct="1"/>
            <a:r>
              <a:rPr lang="en-US" sz="2400" dirty="0" smtClean="0"/>
              <a:t>  </a:t>
            </a:r>
            <a:r>
              <a:rPr lang="en-US" sz="2400" dirty="0" err="1" smtClean="0"/>
              <a:t>Ti:Sa-Laser</a:t>
            </a:r>
            <a:r>
              <a:rPr lang="en-US" sz="2400" dirty="0" smtClean="0"/>
              <a:t> </a:t>
            </a:r>
            <a:r>
              <a:rPr lang="en-US" sz="2400" dirty="0"/>
              <a:t>MIRA </a:t>
            </a:r>
            <a:r>
              <a:rPr lang="en-US" sz="2400" dirty="0" smtClean="0"/>
              <a:t>HP-D             </a:t>
            </a:r>
            <a:r>
              <a:rPr lang="en-US" sz="2400" dirty="0"/>
              <a:t>External Cavity Diode </a:t>
            </a:r>
            <a:r>
              <a:rPr lang="en-US" sz="2400" dirty="0" smtClean="0"/>
              <a:t>Laser</a:t>
            </a: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i="1" dirty="0"/>
          </a:p>
          <a:p>
            <a:pPr eaLnBrk="1" hangingPunct="1"/>
            <a:r>
              <a:rPr lang="en-US" sz="2400" dirty="0"/>
              <a:t> </a:t>
            </a:r>
            <a:r>
              <a:rPr lang="en-US" sz="2400" dirty="0" smtClean="0"/>
              <a:t>  </a:t>
            </a:r>
          </a:p>
          <a:p>
            <a:pPr eaLnBrk="1" hangingPunct="1"/>
            <a:r>
              <a:rPr lang="en-US" sz="2400" dirty="0" smtClean="0"/>
              <a:t>   → </a:t>
            </a:r>
            <a:r>
              <a:rPr lang="en-US" sz="2400" dirty="0"/>
              <a:t>repetition </a:t>
            </a:r>
            <a:r>
              <a:rPr lang="en-US" sz="2400" dirty="0" smtClean="0"/>
              <a:t>rate </a:t>
            </a:r>
            <a:r>
              <a:rPr lang="en-US" sz="2400" dirty="0"/>
              <a:t>75 MHz 	</a:t>
            </a:r>
            <a:r>
              <a:rPr lang="en-US" sz="2400" dirty="0" smtClean="0"/>
              <a:t>→ </a:t>
            </a:r>
            <a:r>
              <a:rPr lang="en-US" sz="2400" dirty="0"/>
              <a:t>repetition rate 3 GHz</a:t>
            </a:r>
            <a:endParaRPr lang="en-US" sz="2400" dirty="0" smtClean="0"/>
          </a:p>
          <a:p>
            <a:pPr eaLnBrk="1" hangingPunct="1"/>
            <a:r>
              <a:rPr lang="en-US" sz="2400" dirty="0"/>
              <a:t> </a:t>
            </a:r>
            <a:r>
              <a:rPr lang="en-US" sz="2400" dirty="0" smtClean="0"/>
              <a:t>  → (300-500) </a:t>
            </a:r>
            <a:r>
              <a:rPr lang="en-US" sz="2400" dirty="0" err="1"/>
              <a:t>fs</a:t>
            </a:r>
            <a:r>
              <a:rPr lang="en-US" sz="2400" dirty="0"/>
              <a:t> pulse </a:t>
            </a:r>
            <a:r>
              <a:rPr lang="en-US" sz="2400" dirty="0" smtClean="0"/>
              <a:t>length</a:t>
            </a:r>
            <a:r>
              <a:rPr lang="en-US" sz="2400" dirty="0"/>
              <a:t>	→ 50 </a:t>
            </a:r>
            <a:r>
              <a:rPr lang="en-US" sz="2400" dirty="0" err="1"/>
              <a:t>ps</a:t>
            </a:r>
            <a:r>
              <a:rPr lang="en-US" sz="2400" dirty="0"/>
              <a:t> pulse </a:t>
            </a:r>
            <a:r>
              <a:rPr lang="en-US" sz="2400" dirty="0" smtClean="0"/>
              <a:t>length</a:t>
            </a:r>
          </a:p>
          <a:p>
            <a:pPr algn="ctr" eaLnBrk="1" hangingPunct="1"/>
            <a:endParaRPr lang="en-US" sz="2400" dirty="0" smtClean="0"/>
          </a:p>
          <a:p>
            <a:pPr algn="ctr" eaLnBrk="1" hangingPunct="1"/>
            <a:r>
              <a:rPr lang="en-US" sz="2400" dirty="0" smtClean="0"/>
              <a:t>High Polarization at 780 nm</a:t>
            </a:r>
          </a:p>
          <a:p>
            <a:pPr algn="ctr" eaLnBrk="1" hangingPunct="1"/>
            <a:r>
              <a:rPr lang="en-US" sz="2400" dirty="0" smtClean="0"/>
              <a:t>High Quantum </a:t>
            </a:r>
            <a:r>
              <a:rPr lang="en-US" sz="2400" dirty="0"/>
              <a:t>E</a:t>
            </a:r>
            <a:r>
              <a:rPr lang="en-US" sz="2400" dirty="0" smtClean="0"/>
              <a:t>fficiency at 400 nm</a:t>
            </a:r>
            <a:endParaRPr lang="en-US" sz="2400" dirty="0"/>
          </a:p>
        </p:txBody>
      </p:sp>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39" y="2360900"/>
            <a:ext cx="3052762" cy="177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466" y="1571223"/>
            <a:ext cx="6603068" cy="4427940"/>
          </a:xfrm>
          <a:prstGeom prst="rect">
            <a:avLst/>
          </a:prstGeom>
        </p:spPr>
      </p:pic>
      <p:sp>
        <p:nvSpPr>
          <p:cNvPr id="11266" name="Titel 1"/>
          <p:cNvSpPr>
            <a:spLocks noGrp="1"/>
          </p:cNvSpPr>
          <p:nvPr>
            <p:ph type="title"/>
          </p:nvPr>
        </p:nvSpPr>
        <p:spPr/>
        <p:txBody>
          <a:bodyPr/>
          <a:lstStyle/>
          <a:p>
            <a:r>
              <a:rPr lang="de-DE" sz="2400" dirty="0" err="1">
                <a:latin typeface="Arial" pitchFamily="34" charset="0"/>
                <a:ea typeface="ＭＳ Ｐゴシック" pitchFamily="34" charset="-128"/>
              </a:rPr>
              <a:t>Reached</a:t>
            </a:r>
            <a:r>
              <a:rPr lang="de-DE" sz="2400" dirty="0">
                <a:latin typeface="Arial" pitchFamily="34" charset="0"/>
                <a:ea typeface="ＭＳ Ｐゴシック" pitchFamily="34" charset="-128"/>
              </a:rPr>
              <a:t> </a:t>
            </a:r>
            <a:r>
              <a:rPr lang="de-DE" sz="2400" dirty="0" err="1">
                <a:latin typeface="Arial" pitchFamily="34" charset="0"/>
                <a:ea typeface="ＭＳ Ｐゴシック" pitchFamily="34" charset="-128"/>
              </a:rPr>
              <a:t>E</a:t>
            </a:r>
            <a:r>
              <a:rPr lang="de-DE" sz="2400" dirty="0" err="1" smtClean="0">
                <a:latin typeface="Arial" pitchFamily="34" charset="0"/>
                <a:ea typeface="ＭＳ Ｐゴシック" pitchFamily="34" charset="-128"/>
              </a:rPr>
              <a:t>lectron</a:t>
            </a:r>
            <a:r>
              <a:rPr lang="de-DE" sz="2400" dirty="0" smtClean="0">
                <a:latin typeface="Arial" pitchFamily="34" charset="0"/>
                <a:ea typeface="ＭＳ Ｐゴシック" pitchFamily="34" charset="-128"/>
              </a:rPr>
              <a:t> </a:t>
            </a:r>
            <a:r>
              <a:rPr lang="de-DE" sz="2400" dirty="0" err="1">
                <a:latin typeface="Arial" pitchFamily="34" charset="0"/>
                <a:ea typeface="ＭＳ Ｐゴシック" pitchFamily="34" charset="-128"/>
              </a:rPr>
              <a:t>B</a:t>
            </a:r>
            <a:r>
              <a:rPr lang="de-DE" sz="2400" dirty="0" err="1" smtClean="0">
                <a:latin typeface="Arial" pitchFamily="34" charset="0"/>
                <a:ea typeface="ＭＳ Ｐゴシック" pitchFamily="34" charset="-128"/>
              </a:rPr>
              <a:t>unch</a:t>
            </a:r>
            <a:r>
              <a:rPr lang="de-DE" sz="2400" dirty="0" smtClean="0">
                <a:latin typeface="Arial" pitchFamily="34" charset="0"/>
                <a:ea typeface="ＭＳ Ｐゴシック" pitchFamily="34" charset="-128"/>
              </a:rPr>
              <a:t> </a:t>
            </a:r>
            <a:r>
              <a:rPr lang="de-DE" sz="2400" dirty="0" err="1">
                <a:latin typeface="Arial" pitchFamily="34" charset="0"/>
                <a:ea typeface="ＭＳ Ｐゴシック" pitchFamily="34" charset="-128"/>
              </a:rPr>
              <a:t>L</a:t>
            </a:r>
            <a:r>
              <a:rPr lang="de-DE" sz="2400" dirty="0" err="1" smtClean="0">
                <a:latin typeface="Arial" pitchFamily="34" charset="0"/>
                <a:ea typeface="ＭＳ Ｐゴシック" pitchFamily="34" charset="-128"/>
              </a:rPr>
              <a:t>ength</a:t>
            </a:r>
            <a:r>
              <a:rPr lang="de-DE" sz="2400" dirty="0" smtClean="0">
                <a:latin typeface="Arial" pitchFamily="34" charset="0"/>
                <a:ea typeface="ＭＳ Ｐゴシック" pitchFamily="34" charset="-128"/>
              </a:rPr>
              <a:t> </a:t>
            </a:r>
            <a:r>
              <a:rPr lang="de-DE" sz="2400" dirty="0" err="1">
                <a:latin typeface="Arial" pitchFamily="34" charset="0"/>
                <a:ea typeface="ＭＳ Ｐゴシック" pitchFamily="34" charset="-128"/>
              </a:rPr>
              <a:t>with</a:t>
            </a:r>
            <a:r>
              <a:rPr lang="de-DE" sz="2400" dirty="0">
                <a:latin typeface="Arial" pitchFamily="34" charset="0"/>
                <a:ea typeface="ＭＳ Ｐゴシック" pitchFamily="34" charset="-128"/>
              </a:rPr>
              <a:t/>
            </a:r>
            <a:br>
              <a:rPr lang="de-DE" sz="2400" dirty="0">
                <a:latin typeface="Arial" pitchFamily="34" charset="0"/>
                <a:ea typeface="ＭＳ Ｐゴシック" pitchFamily="34" charset="-128"/>
              </a:rPr>
            </a:br>
            <a:r>
              <a:rPr lang="de-DE" sz="2400" dirty="0" err="1" smtClean="0">
                <a:latin typeface="Arial" pitchFamily="34" charset="0"/>
                <a:ea typeface="ＭＳ Ｐゴシック" pitchFamily="34" charset="-128"/>
              </a:rPr>
              <a:t>the</a:t>
            </a:r>
            <a:r>
              <a:rPr lang="de-DE" sz="2400" dirty="0" smtClean="0">
                <a:latin typeface="Arial" pitchFamily="34" charset="0"/>
                <a:ea typeface="ＭＳ Ｐゴシック" pitchFamily="34" charset="-128"/>
              </a:rPr>
              <a:t> </a:t>
            </a:r>
            <a:r>
              <a:rPr lang="de-DE" sz="2400" dirty="0" err="1" smtClean="0">
                <a:latin typeface="Arial" pitchFamily="34" charset="0"/>
                <a:ea typeface="ＭＳ Ｐゴシック" pitchFamily="34" charset="-128"/>
              </a:rPr>
              <a:t>Ti:Sa-Laser</a:t>
            </a:r>
            <a:r>
              <a:rPr lang="de-DE" sz="2400" dirty="0" smtClean="0">
                <a:latin typeface="Arial" pitchFamily="34" charset="0"/>
                <a:ea typeface="ＭＳ Ｐゴシック" pitchFamily="34" charset="-128"/>
              </a:rPr>
              <a:t> </a:t>
            </a:r>
            <a:r>
              <a:rPr lang="de-DE" sz="2400" dirty="0" err="1" smtClean="0">
                <a:latin typeface="Arial" pitchFamily="34" charset="0"/>
                <a:ea typeface="ＭＳ Ｐゴシック" pitchFamily="34" charset="-128"/>
              </a:rPr>
              <a:t>at</a:t>
            </a:r>
            <a:r>
              <a:rPr lang="de-DE" sz="2400" dirty="0" smtClean="0">
                <a:latin typeface="Arial" pitchFamily="34" charset="0"/>
                <a:ea typeface="ＭＳ Ｐゴシック" pitchFamily="34" charset="-128"/>
              </a:rPr>
              <a:t> 780 </a:t>
            </a:r>
            <a:r>
              <a:rPr lang="de-DE" sz="2400" dirty="0" err="1" smtClean="0">
                <a:latin typeface="Arial" pitchFamily="34" charset="0"/>
                <a:ea typeface="ＭＳ Ｐゴシック" pitchFamily="34" charset="-128"/>
              </a:rPr>
              <a:t>nm</a:t>
            </a:r>
            <a:endParaRPr lang="de-DE" sz="2400" dirty="0" smtClean="0">
              <a:latin typeface="Arial" pitchFamily="34" charset="0"/>
              <a:ea typeface="ＭＳ Ｐゴシック" pitchFamily="34" charset="-128"/>
            </a:endParaRPr>
          </a:p>
        </p:txBody>
      </p:sp>
      <p:sp>
        <p:nvSpPr>
          <p:cNvPr id="1126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D5750E2E-D88F-4DA1-A29E-BD9904669750}" type="slidenum">
              <a:rPr lang="de-DE" sz="1400" smtClean="0"/>
              <a:pPr/>
              <a:t>6</a:t>
            </a:fld>
            <a:endParaRPr lang="de-DE" sz="1400" smtClean="0"/>
          </a:p>
        </p:txBody>
      </p:sp>
      <p:sp>
        <p:nvSpPr>
          <p:cNvPr id="11268"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1269" name="Textfeld 1"/>
          <p:cNvSpPr txBox="1">
            <a:spLocks noChangeArrowheads="1"/>
          </p:cNvSpPr>
          <p:nvPr/>
        </p:nvSpPr>
        <p:spPr bwMode="auto">
          <a:xfrm>
            <a:off x="2189816" y="5654302"/>
            <a:ext cx="5302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a:t>Pulse </a:t>
            </a:r>
            <a:r>
              <a:rPr lang="de-DE" sz="1800" dirty="0" err="1"/>
              <a:t>Compressor</a:t>
            </a:r>
            <a:r>
              <a:rPr lang="de-DE" sz="1800" dirty="0"/>
              <a:t>: </a:t>
            </a:r>
            <a:r>
              <a:rPr lang="de-DE" sz="1800" dirty="0" err="1"/>
              <a:t>Distance</a:t>
            </a:r>
            <a:r>
              <a:rPr lang="de-DE" sz="1800" dirty="0"/>
              <a:t> </a:t>
            </a:r>
            <a:r>
              <a:rPr lang="de-DE" sz="1800" dirty="0" err="1"/>
              <a:t>Prism-Grating</a:t>
            </a:r>
            <a:r>
              <a:rPr lang="de-DE" sz="1800" dirty="0"/>
              <a:t> (cm)</a:t>
            </a:r>
          </a:p>
        </p:txBody>
      </p:sp>
      <p:sp>
        <p:nvSpPr>
          <p:cNvPr id="11270" name="Textfeld 8"/>
          <p:cNvSpPr txBox="1">
            <a:spLocks noChangeArrowheads="1"/>
          </p:cNvSpPr>
          <p:nvPr/>
        </p:nvSpPr>
        <p:spPr bwMode="auto">
          <a:xfrm rot="-5400000">
            <a:off x="-193674" y="3473450"/>
            <a:ext cx="3087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Laser Pulse </a:t>
            </a:r>
            <a:r>
              <a:rPr lang="de-DE" sz="1800" dirty="0" err="1"/>
              <a:t>Length</a:t>
            </a:r>
            <a:r>
              <a:rPr lang="de-DE" sz="1800" dirty="0"/>
              <a:t> (</a:t>
            </a:r>
            <a:r>
              <a:rPr lang="de-DE" sz="1800" dirty="0" err="1"/>
              <a:t>ps</a:t>
            </a:r>
            <a:r>
              <a:rPr lang="de-DE" sz="1800" dirty="0"/>
              <a:t>)</a:t>
            </a:r>
          </a:p>
        </p:txBody>
      </p:sp>
      <p:sp>
        <p:nvSpPr>
          <p:cNvPr id="2" name="Textfeld 1"/>
          <p:cNvSpPr txBox="1"/>
          <p:nvPr/>
        </p:nvSpPr>
        <p:spPr>
          <a:xfrm>
            <a:off x="4840941" y="4873812"/>
            <a:ext cx="660400" cy="369332"/>
          </a:xfrm>
          <a:prstGeom prst="rect">
            <a:avLst/>
          </a:prstGeom>
          <a:noFill/>
        </p:spPr>
        <p:txBody>
          <a:bodyPr wrap="square" rtlCol="0">
            <a:spAutoFit/>
          </a:bodyPr>
          <a:lstStyle/>
          <a:p>
            <a:r>
              <a:rPr lang="de-DE" sz="1800" b="1" dirty="0" smtClean="0"/>
              <a:t>4 </a:t>
            </a:r>
            <a:r>
              <a:rPr lang="de-DE" sz="1800" b="1" dirty="0" err="1" smtClean="0"/>
              <a:t>ps</a:t>
            </a:r>
            <a:endParaRPr lang="en-US" sz="1800" b="1" dirty="0"/>
          </a:p>
        </p:txBody>
      </p:sp>
      <p:cxnSp>
        <p:nvCxnSpPr>
          <p:cNvPr id="10" name="Gerade Verbindung mit Pfeil 9"/>
          <p:cNvCxnSpPr/>
          <p:nvPr/>
        </p:nvCxnSpPr>
        <p:spPr>
          <a:xfrm>
            <a:off x="5637259" y="4864100"/>
            <a:ext cx="7144" cy="33813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57" y="1444424"/>
            <a:ext cx="8351286"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
          <p:cNvSpPr txBox="1">
            <a:spLocks noChangeArrowheads="1"/>
          </p:cNvSpPr>
          <p:nvPr/>
        </p:nvSpPr>
        <p:spPr bwMode="auto">
          <a:xfrm>
            <a:off x="506606" y="3474243"/>
            <a:ext cx="1527719"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a:t>o</a:t>
            </a:r>
            <a:r>
              <a:rPr lang="de-DE" sz="1800" dirty="0" err="1" smtClean="0"/>
              <a:t>ptical</a:t>
            </a:r>
            <a:r>
              <a:rPr lang="de-DE" sz="1800" dirty="0" smtClean="0"/>
              <a:t> </a:t>
            </a:r>
            <a:r>
              <a:rPr lang="de-DE" sz="1800" dirty="0" err="1" smtClean="0"/>
              <a:t>fiber</a:t>
            </a:r>
            <a:endParaRPr lang="de-DE" sz="1800" dirty="0"/>
          </a:p>
        </p:txBody>
      </p:sp>
      <p:sp>
        <p:nvSpPr>
          <p:cNvPr id="13" name="Textfeld 1"/>
          <p:cNvSpPr txBox="1">
            <a:spLocks noChangeArrowheads="1"/>
          </p:cNvSpPr>
          <p:nvPr/>
        </p:nvSpPr>
        <p:spPr bwMode="auto">
          <a:xfrm>
            <a:off x="7109673" y="5192121"/>
            <a:ext cx="1527719"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pulse </a:t>
            </a:r>
            <a:r>
              <a:rPr lang="de-DE" sz="1800" dirty="0" err="1" smtClean="0"/>
              <a:t>compressor</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sz="2400" dirty="0" err="1" smtClean="0">
                <a:latin typeface="Arial" pitchFamily="34" charset="0"/>
                <a:ea typeface="ＭＳ Ｐゴシック" pitchFamily="34" charset="-128"/>
              </a:rPr>
              <a:t>Reached</a:t>
            </a:r>
            <a:r>
              <a:rPr lang="de-DE" sz="2400" dirty="0" smtClean="0">
                <a:latin typeface="Arial" pitchFamily="34" charset="0"/>
                <a:ea typeface="ＭＳ Ｐゴシック" pitchFamily="34" charset="-128"/>
              </a:rPr>
              <a:t> </a:t>
            </a:r>
            <a:r>
              <a:rPr lang="de-DE" sz="2400" dirty="0" err="1">
                <a:latin typeface="Arial" pitchFamily="34" charset="0"/>
                <a:ea typeface="ＭＳ Ｐゴシック" pitchFamily="34" charset="-128"/>
              </a:rPr>
              <a:t>Electron</a:t>
            </a:r>
            <a:r>
              <a:rPr lang="de-DE" sz="2400" dirty="0">
                <a:latin typeface="Arial" pitchFamily="34" charset="0"/>
                <a:ea typeface="ＭＳ Ｐゴシック" pitchFamily="34" charset="-128"/>
              </a:rPr>
              <a:t> </a:t>
            </a:r>
            <a:r>
              <a:rPr lang="de-DE" sz="2400" dirty="0" err="1">
                <a:latin typeface="Arial" pitchFamily="34" charset="0"/>
                <a:ea typeface="ＭＳ Ｐゴシック" pitchFamily="34" charset="-128"/>
              </a:rPr>
              <a:t>Bunch</a:t>
            </a:r>
            <a:r>
              <a:rPr lang="de-DE" sz="2400" dirty="0">
                <a:latin typeface="Arial" pitchFamily="34" charset="0"/>
                <a:ea typeface="ＭＳ Ｐゴシック" pitchFamily="34" charset="-128"/>
              </a:rPr>
              <a:t> </a:t>
            </a:r>
            <a:r>
              <a:rPr lang="de-DE" sz="2400" dirty="0" err="1">
                <a:latin typeface="Arial" pitchFamily="34" charset="0"/>
                <a:ea typeface="ＭＳ Ｐゴシック" pitchFamily="34" charset="-128"/>
              </a:rPr>
              <a:t>Length</a:t>
            </a:r>
            <a:r>
              <a:rPr lang="de-DE" sz="2400" dirty="0">
                <a:latin typeface="Arial" pitchFamily="34" charset="0"/>
                <a:ea typeface="ＭＳ Ｐゴシック" pitchFamily="34" charset="-128"/>
              </a:rPr>
              <a:t> </a:t>
            </a:r>
            <a:r>
              <a:rPr lang="de-DE" sz="2400" dirty="0" err="1">
                <a:latin typeface="Arial" pitchFamily="34" charset="0"/>
                <a:ea typeface="ＭＳ Ｐゴシック" pitchFamily="34" charset="-128"/>
              </a:rPr>
              <a:t>with</a:t>
            </a:r>
            <a:r>
              <a:rPr lang="de-DE" sz="2400" dirty="0">
                <a:latin typeface="Arial" pitchFamily="34" charset="0"/>
                <a:ea typeface="ＭＳ Ｐゴシック" pitchFamily="34" charset="-128"/>
              </a:rPr>
              <a:t/>
            </a:r>
            <a:br>
              <a:rPr lang="de-DE" sz="2400" dirty="0">
                <a:latin typeface="Arial" pitchFamily="34" charset="0"/>
                <a:ea typeface="ＭＳ Ｐゴシック" pitchFamily="34" charset="-128"/>
              </a:rPr>
            </a:br>
            <a:r>
              <a:rPr lang="de-DE" sz="2400" dirty="0" err="1" smtClean="0">
                <a:latin typeface="Arial" pitchFamily="34" charset="0"/>
                <a:ea typeface="ＭＳ Ｐゴシック" pitchFamily="34" charset="-128"/>
              </a:rPr>
              <a:t>pulsed</a:t>
            </a:r>
            <a:r>
              <a:rPr lang="de-DE" sz="2400" dirty="0" smtClean="0">
                <a:latin typeface="Arial" pitchFamily="34" charset="0"/>
                <a:ea typeface="ＭＳ Ｐゴシック" pitchFamily="34" charset="-128"/>
              </a:rPr>
              <a:t> </a:t>
            </a:r>
            <a:r>
              <a:rPr lang="de-DE" sz="2400" dirty="0">
                <a:latin typeface="Arial" pitchFamily="34" charset="0"/>
                <a:ea typeface="ＭＳ Ｐゴシック" pitchFamily="34" charset="-128"/>
              </a:rPr>
              <a:t>L</a:t>
            </a:r>
            <a:r>
              <a:rPr lang="de-DE" sz="2400" dirty="0" smtClean="0">
                <a:latin typeface="Arial" pitchFamily="34" charset="0"/>
                <a:ea typeface="ＭＳ Ｐゴシック" pitchFamily="34" charset="-128"/>
              </a:rPr>
              <a:t>aser </a:t>
            </a:r>
            <a:r>
              <a:rPr lang="de-DE" sz="2400" dirty="0" err="1" smtClean="0">
                <a:latin typeface="Arial" pitchFamily="34" charset="0"/>
                <a:ea typeface="ＭＳ Ｐゴシック" pitchFamily="34" charset="-128"/>
              </a:rPr>
              <a:t>Diodes</a:t>
            </a:r>
            <a:r>
              <a:rPr lang="de-DE" sz="2400" dirty="0" smtClean="0">
                <a:latin typeface="Arial" pitchFamily="34" charset="0"/>
                <a:ea typeface="ＭＳ Ｐゴシック" pitchFamily="34" charset="-128"/>
              </a:rPr>
              <a:t> </a:t>
            </a:r>
            <a:r>
              <a:rPr lang="de-DE" sz="2400" dirty="0" err="1" smtClean="0">
                <a:latin typeface="Arial" pitchFamily="34" charset="0"/>
                <a:ea typeface="ＭＳ Ｐゴシック" pitchFamily="34" charset="-128"/>
              </a:rPr>
              <a:t>at</a:t>
            </a:r>
            <a:r>
              <a:rPr lang="de-DE" sz="2400" dirty="0" smtClean="0">
                <a:latin typeface="Arial" pitchFamily="34" charset="0"/>
                <a:ea typeface="ＭＳ Ｐゴシック" pitchFamily="34" charset="-128"/>
              </a:rPr>
              <a:t> 780 </a:t>
            </a:r>
            <a:r>
              <a:rPr lang="de-DE" sz="2400" dirty="0" err="1" smtClean="0">
                <a:latin typeface="Arial" pitchFamily="34" charset="0"/>
                <a:ea typeface="ＭＳ Ｐゴシック" pitchFamily="34" charset="-128"/>
              </a:rPr>
              <a:t>nm</a:t>
            </a:r>
            <a:endParaRPr lang="de-DE" sz="2400" dirty="0" smtClean="0">
              <a:latin typeface="Arial" pitchFamily="34" charset="0"/>
              <a:ea typeface="ＭＳ Ｐゴシック" pitchFamily="34" charset="-128"/>
            </a:endParaRPr>
          </a:p>
        </p:txBody>
      </p:sp>
      <p:sp>
        <p:nvSpPr>
          <p:cNvPr id="1126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D5750E2E-D88F-4DA1-A29E-BD9904669750}" type="slidenum">
              <a:rPr lang="de-DE" sz="1400" smtClean="0"/>
              <a:pPr/>
              <a:t>7</a:t>
            </a:fld>
            <a:endParaRPr lang="de-DE" sz="1400" smtClean="0"/>
          </a:p>
        </p:txBody>
      </p:sp>
      <p:sp>
        <p:nvSpPr>
          <p:cNvPr id="11268"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1"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pic>
        <p:nvPicPr>
          <p:cNvPr id="12" name="Picture 11" descr="Pulslaenge"/>
          <p:cNvPicPr>
            <a:picLocks noChangeAspect="1" noChangeArrowheads="1"/>
          </p:cNvPicPr>
          <p:nvPr/>
        </p:nvPicPr>
        <p:blipFill>
          <a:blip r:embed="rId2"/>
          <a:srcRect/>
          <a:stretch>
            <a:fillRect/>
          </a:stretch>
        </p:blipFill>
        <p:spPr bwMode="auto">
          <a:xfrm>
            <a:off x="1134269" y="1862286"/>
            <a:ext cx="6875462" cy="3970337"/>
          </a:xfrm>
          <a:prstGeom prst="rect">
            <a:avLst/>
          </a:prstGeom>
          <a:noFill/>
          <a:ln w="9525">
            <a:noFill/>
            <a:miter lim="800000"/>
            <a:headEnd/>
            <a:tailEnd/>
          </a:ln>
        </p:spPr>
      </p:pic>
      <p:sp>
        <p:nvSpPr>
          <p:cNvPr id="13" name="Textfeld 8"/>
          <p:cNvSpPr txBox="1">
            <a:spLocks noChangeArrowheads="1"/>
          </p:cNvSpPr>
          <p:nvPr/>
        </p:nvSpPr>
        <p:spPr bwMode="auto">
          <a:xfrm rot="-5400000">
            <a:off x="-185139" y="3221187"/>
            <a:ext cx="3087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err="1"/>
              <a:t>Electron</a:t>
            </a:r>
            <a:r>
              <a:rPr lang="de-DE" sz="1800" dirty="0"/>
              <a:t> </a:t>
            </a:r>
            <a:r>
              <a:rPr lang="de-DE" sz="1800" dirty="0" err="1"/>
              <a:t>Bunch</a:t>
            </a:r>
            <a:r>
              <a:rPr lang="de-DE" sz="1800" dirty="0"/>
              <a:t> </a:t>
            </a:r>
            <a:r>
              <a:rPr lang="de-DE" sz="1800" dirty="0" err="1"/>
              <a:t>Length</a:t>
            </a:r>
            <a:r>
              <a:rPr lang="de-DE" sz="1800" dirty="0"/>
              <a:t> (</a:t>
            </a:r>
            <a:r>
              <a:rPr lang="de-DE" sz="1800" dirty="0" err="1"/>
              <a:t>ps</a:t>
            </a:r>
            <a:r>
              <a:rPr lang="de-DE" sz="1800" dirty="0"/>
              <a:t>)</a:t>
            </a:r>
          </a:p>
        </p:txBody>
      </p:sp>
      <p:sp>
        <p:nvSpPr>
          <p:cNvPr id="14" name="Textfeld 8"/>
          <p:cNvSpPr txBox="1">
            <a:spLocks noChangeArrowheads="1"/>
          </p:cNvSpPr>
          <p:nvPr/>
        </p:nvSpPr>
        <p:spPr bwMode="auto">
          <a:xfrm rot="5400000">
            <a:off x="6262553" y="3256060"/>
            <a:ext cx="3087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AC/DC</a:t>
            </a:r>
            <a:endParaRPr lang="de-DE" sz="1800" dirty="0"/>
          </a:p>
        </p:txBody>
      </p:sp>
      <p:sp>
        <p:nvSpPr>
          <p:cNvPr id="15" name="Textfeld 1"/>
          <p:cNvSpPr txBox="1">
            <a:spLocks noChangeArrowheads="1"/>
          </p:cNvSpPr>
          <p:nvPr/>
        </p:nvSpPr>
        <p:spPr bwMode="auto">
          <a:xfrm>
            <a:off x="1920875" y="5475221"/>
            <a:ext cx="5302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de-DE" sz="1800" dirty="0" smtClean="0"/>
              <a:t>Laser Power (mW)</a:t>
            </a:r>
            <a:endParaRPr lang="de-DE" sz="1800" dirty="0"/>
          </a:p>
        </p:txBody>
      </p:sp>
    </p:spTree>
    <p:extLst>
      <p:ext uri="{BB962C8B-B14F-4D97-AF65-F5344CB8AC3E}">
        <p14:creationId xmlns:p14="http://schemas.microsoft.com/office/powerpoint/2010/main" val="292783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2"/>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fld id="{1F32A442-C3A2-431B-BCB4-C93A2A541A85}" type="slidenum">
              <a:rPr lang="de-DE" sz="1400" smtClean="0"/>
              <a:pPr/>
              <a:t>8</a:t>
            </a:fld>
            <a:endParaRPr lang="de-DE" sz="1400" smtClean="0"/>
          </a:p>
        </p:txBody>
      </p:sp>
      <p:sp>
        <p:nvSpPr>
          <p:cNvPr id="7171" name="Rectangle 2"/>
          <p:cNvSpPr>
            <a:spLocks noGrp="1" noChangeArrowheads="1"/>
          </p:cNvSpPr>
          <p:nvPr>
            <p:ph type="title"/>
          </p:nvPr>
        </p:nvSpPr>
        <p:spPr/>
        <p:txBody>
          <a:bodyPr/>
          <a:lstStyle/>
          <a:p>
            <a:r>
              <a:rPr lang="en-US" dirty="0" smtClean="0">
                <a:latin typeface="Arial" pitchFamily="34" charset="0"/>
                <a:ea typeface="ＭＳ Ｐゴシック" pitchFamily="34" charset="-128"/>
              </a:rPr>
              <a:t>Investigation of the Electron </a:t>
            </a:r>
            <a:r>
              <a:rPr lang="en-US" dirty="0">
                <a:latin typeface="Arial" pitchFamily="34" charset="0"/>
                <a:ea typeface="ＭＳ Ｐゴシック" pitchFamily="34" charset="-128"/>
              </a:rPr>
              <a:t>B</a:t>
            </a:r>
            <a:r>
              <a:rPr lang="en-US" dirty="0" smtClean="0">
                <a:latin typeface="Arial" pitchFamily="34" charset="0"/>
                <a:ea typeface="ＭＳ Ｐゴシック" pitchFamily="34" charset="-128"/>
              </a:rPr>
              <a:t>unches</a:t>
            </a:r>
          </a:p>
        </p:txBody>
      </p:sp>
      <p:sp>
        <p:nvSpPr>
          <p:cNvPr id="7173"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7176" name="Textfeld 1"/>
          <p:cNvSpPr txBox="1">
            <a:spLocks noChangeArrowheads="1"/>
          </p:cNvSpPr>
          <p:nvPr/>
        </p:nvSpPr>
        <p:spPr bwMode="auto">
          <a:xfrm>
            <a:off x="250825" y="1573242"/>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342900" indent="-342900" eaLnBrk="1" hangingPunct="1">
              <a:buFont typeface="Arial" pitchFamily="34" charset="0"/>
              <a:buChar char="•"/>
            </a:pPr>
            <a:r>
              <a:rPr lang="en-US" sz="2400" dirty="0" smtClean="0"/>
              <a:t>Electron bunch profile in the time domain</a:t>
            </a:r>
          </a:p>
          <a:p>
            <a:pPr marL="1085850" lvl="1" indent="-342900" eaLnBrk="1" hangingPunct="1">
              <a:buFont typeface="Arial" pitchFamily="34" charset="0"/>
              <a:buChar char="•"/>
            </a:pPr>
            <a:r>
              <a:rPr lang="de-DE" sz="2400" dirty="0" err="1" smtClean="0"/>
              <a:t>Intensity</a:t>
            </a:r>
            <a:r>
              <a:rPr lang="de-DE" sz="2400" dirty="0" smtClean="0"/>
              <a:t> </a:t>
            </a:r>
            <a:r>
              <a:rPr lang="de-DE" sz="2400" dirty="0" err="1" smtClean="0"/>
              <a:t>vs</a:t>
            </a:r>
            <a:r>
              <a:rPr lang="de-DE" sz="2400" dirty="0" smtClean="0"/>
              <a:t> </a:t>
            </a:r>
            <a:r>
              <a:rPr lang="de-DE" sz="2400" dirty="0" err="1" smtClean="0"/>
              <a:t>polarization</a:t>
            </a:r>
            <a:endParaRPr lang="de-DE" sz="2400" dirty="0" smtClean="0"/>
          </a:p>
          <a:p>
            <a:pPr marL="1085850" lvl="1" indent="-342900" eaLnBrk="1" hangingPunct="1">
              <a:buFont typeface="Arial" pitchFamily="34" charset="0"/>
              <a:buChar char="•"/>
            </a:pPr>
            <a:r>
              <a:rPr lang="de-DE" sz="2400" dirty="0" err="1" smtClean="0"/>
              <a:t>Bulk</a:t>
            </a:r>
            <a:r>
              <a:rPr lang="de-DE" sz="2400" dirty="0" smtClean="0"/>
              <a:t> </a:t>
            </a:r>
            <a:r>
              <a:rPr lang="de-DE" sz="2400" dirty="0" err="1" smtClean="0"/>
              <a:t>GaAs</a:t>
            </a:r>
            <a:r>
              <a:rPr lang="de-DE" sz="2400" dirty="0" smtClean="0"/>
              <a:t> </a:t>
            </a:r>
            <a:r>
              <a:rPr lang="de-DE" sz="2400" dirty="0" err="1" smtClean="0"/>
              <a:t>vs</a:t>
            </a:r>
            <a:r>
              <a:rPr lang="de-DE" sz="2400" dirty="0" smtClean="0"/>
              <a:t> </a:t>
            </a:r>
            <a:r>
              <a:rPr lang="de-DE" sz="2400" dirty="0" err="1" smtClean="0"/>
              <a:t>Superlattice</a:t>
            </a:r>
            <a:r>
              <a:rPr lang="de-DE" sz="2400" dirty="0" smtClean="0"/>
              <a:t> </a:t>
            </a:r>
            <a:r>
              <a:rPr lang="de-DE" sz="2400" dirty="0" err="1" smtClean="0"/>
              <a:t>GaAs</a:t>
            </a:r>
            <a:endParaRPr lang="de-DE" sz="2400" dirty="0" smtClean="0"/>
          </a:p>
          <a:p>
            <a:pPr marL="1085850" lvl="1" indent="-342900" eaLnBrk="1" hangingPunct="1">
              <a:buFont typeface="Arial" pitchFamily="34" charset="0"/>
              <a:buChar char="•"/>
            </a:pPr>
            <a:r>
              <a:rPr lang="de-DE" sz="2400" dirty="0" smtClean="0"/>
              <a:t>Laser pulse </a:t>
            </a:r>
            <a:r>
              <a:rPr lang="de-DE" sz="2400" dirty="0" err="1" smtClean="0"/>
              <a:t>length</a:t>
            </a:r>
            <a:r>
              <a:rPr lang="de-DE" sz="2400" dirty="0" smtClean="0"/>
              <a:t> </a:t>
            </a:r>
            <a:r>
              <a:rPr lang="de-DE" sz="2400" dirty="0" err="1" smtClean="0"/>
              <a:t>vs</a:t>
            </a:r>
            <a:r>
              <a:rPr lang="de-DE" sz="2400" dirty="0" smtClean="0"/>
              <a:t> </a:t>
            </a:r>
            <a:r>
              <a:rPr lang="de-DE" sz="2400" dirty="0" err="1" smtClean="0"/>
              <a:t>electron</a:t>
            </a:r>
            <a:r>
              <a:rPr lang="de-DE" sz="2400" dirty="0" smtClean="0"/>
              <a:t> </a:t>
            </a:r>
            <a:r>
              <a:rPr lang="de-DE" sz="2400" dirty="0" err="1" smtClean="0"/>
              <a:t>bunch</a:t>
            </a:r>
            <a:r>
              <a:rPr lang="de-DE" sz="2400" dirty="0" smtClean="0"/>
              <a:t> </a:t>
            </a:r>
            <a:r>
              <a:rPr lang="de-DE" sz="2400" dirty="0" err="1" smtClean="0"/>
              <a:t>length</a:t>
            </a:r>
            <a:endParaRPr lang="de-DE" sz="2400" dirty="0" smtClean="0"/>
          </a:p>
          <a:p>
            <a:pPr marL="1085850" lvl="1" indent="-342900" eaLnBrk="1" hangingPunct="1">
              <a:buFont typeface="Arial" pitchFamily="34" charset="0"/>
              <a:buChar char="•"/>
            </a:pPr>
            <a:r>
              <a:rPr lang="de-DE" sz="2400" dirty="0" smtClean="0"/>
              <a:t>Space </a:t>
            </a:r>
            <a:r>
              <a:rPr lang="de-DE" sz="2400" dirty="0" err="1" smtClean="0"/>
              <a:t>charge</a:t>
            </a:r>
            <a:r>
              <a:rPr lang="de-DE" sz="2400" dirty="0" smtClean="0"/>
              <a:t> </a:t>
            </a:r>
            <a:r>
              <a:rPr lang="de-DE" sz="2400" dirty="0" err="1" smtClean="0"/>
              <a:t>effects</a:t>
            </a:r>
            <a:endParaRPr lang="en-US" sz="2400" dirty="0" smtClean="0"/>
          </a:p>
        </p:txBody>
      </p:sp>
      <p:sp>
        <p:nvSpPr>
          <p:cNvPr id="7"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Tree>
    <p:extLst>
      <p:ext uri="{BB962C8B-B14F-4D97-AF65-F5344CB8AC3E}">
        <p14:creationId xmlns:p14="http://schemas.microsoft.com/office/powerpoint/2010/main" val="2694557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484313"/>
            <a:ext cx="8467725" cy="48656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itel 1"/>
          <p:cNvSpPr>
            <a:spLocks noGrp="1"/>
          </p:cNvSpPr>
          <p:nvPr>
            <p:ph type="title"/>
          </p:nvPr>
        </p:nvSpPr>
        <p:spPr>
          <a:xfrm>
            <a:off x="358775" y="488950"/>
            <a:ext cx="6875463" cy="836613"/>
          </a:xfrm>
        </p:spPr>
        <p:txBody>
          <a:bodyPr/>
          <a:lstStyle/>
          <a:p>
            <a:r>
              <a:rPr lang="de-DE" dirty="0">
                <a:latin typeface="Arial" pitchFamily="34" charset="0"/>
                <a:ea typeface="ＭＳ Ｐゴシック" pitchFamily="34" charset="-128"/>
              </a:rPr>
              <a:t>Measurement </a:t>
            </a:r>
            <a:r>
              <a:rPr lang="de-DE" dirty="0" err="1">
                <a:latin typeface="Arial" pitchFamily="34" charset="0"/>
                <a:ea typeface="ＭＳ Ｐゴシック" pitchFamily="34" charset="-128"/>
              </a:rPr>
              <a:t>of</a:t>
            </a:r>
            <a:r>
              <a:rPr lang="de-DE" dirty="0">
                <a:latin typeface="Arial" pitchFamily="34" charset="0"/>
                <a:ea typeface="ＭＳ Ｐゴシック" pitchFamily="34" charset="-128"/>
              </a:rPr>
              <a:t> </a:t>
            </a:r>
            <a:r>
              <a:rPr lang="de-DE" dirty="0" err="1">
                <a:latin typeface="Arial" pitchFamily="34" charset="0"/>
                <a:ea typeface="ＭＳ Ｐゴシック" pitchFamily="34" charset="-128"/>
              </a:rPr>
              <a:t>E</a:t>
            </a:r>
            <a:r>
              <a:rPr lang="de-DE" dirty="0" err="1" smtClean="0">
                <a:latin typeface="Arial" pitchFamily="34" charset="0"/>
                <a:ea typeface="ＭＳ Ｐゴシック" pitchFamily="34" charset="-128"/>
              </a:rPr>
              <a:t>lectron</a:t>
            </a:r>
            <a:r>
              <a:rPr lang="de-DE" dirty="0" smtClean="0">
                <a:latin typeface="Arial" pitchFamily="34" charset="0"/>
                <a:ea typeface="ＭＳ Ｐゴシック" pitchFamily="34" charset="-128"/>
              </a:rPr>
              <a:t> </a:t>
            </a:r>
            <a:r>
              <a:rPr lang="de-DE" dirty="0">
                <a:latin typeface="Arial" pitchFamily="34" charset="0"/>
                <a:ea typeface="ＭＳ Ｐゴシック" pitchFamily="34" charset="-128"/>
              </a:rPr>
              <a:t>B</a:t>
            </a:r>
            <a:r>
              <a:rPr lang="de-DE" dirty="0" smtClean="0">
                <a:latin typeface="Arial" pitchFamily="34" charset="0"/>
                <a:ea typeface="ＭＳ Ｐゴシック" pitchFamily="34" charset="-128"/>
              </a:rPr>
              <a:t>unches</a:t>
            </a:r>
            <a:endParaRPr lang="en-US" b="0" dirty="0" smtClean="0">
              <a:latin typeface="Arial" pitchFamily="34" charset="0"/>
              <a:ea typeface="ＭＳ Ｐゴシック" pitchFamily="34" charset="-128"/>
            </a:endParaRPr>
          </a:p>
        </p:txBody>
      </p:sp>
      <p:sp>
        <p:nvSpPr>
          <p:cNvPr id="6161" name="Textfeld 37"/>
          <p:cNvSpPr txBox="1">
            <a:spLocks noChangeArrowheads="1"/>
          </p:cNvSpPr>
          <p:nvPr/>
        </p:nvSpPr>
        <p:spPr bwMode="auto">
          <a:xfrm>
            <a:off x="4703763" y="1466850"/>
            <a:ext cx="3181350" cy="34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spin- polarized source</a:t>
            </a:r>
          </a:p>
        </p:txBody>
      </p:sp>
      <p:sp>
        <p:nvSpPr>
          <p:cNvPr id="6162" name="Textfeld 38"/>
          <p:cNvSpPr txBox="1">
            <a:spLocks noChangeArrowheads="1"/>
          </p:cNvSpPr>
          <p:nvPr/>
        </p:nvSpPr>
        <p:spPr bwMode="auto">
          <a:xfrm>
            <a:off x="7437438" y="2636838"/>
            <a:ext cx="1352550" cy="550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hangingPunct="1"/>
            <a:r>
              <a:rPr lang="en-US" sz="1600" dirty="0"/>
              <a:t>Thermionic gun</a:t>
            </a:r>
          </a:p>
        </p:txBody>
      </p:sp>
      <p:sp>
        <p:nvSpPr>
          <p:cNvPr id="6163" name="Textfeld 39"/>
          <p:cNvSpPr txBox="1">
            <a:spLocks noChangeArrowheads="1"/>
          </p:cNvSpPr>
          <p:nvPr/>
        </p:nvSpPr>
        <p:spPr bwMode="auto">
          <a:xfrm>
            <a:off x="468313" y="4365625"/>
            <a:ext cx="1439862"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To the </a:t>
            </a:r>
          </a:p>
          <a:p>
            <a:pPr eaLnBrk="1" hangingPunct="1"/>
            <a:r>
              <a:rPr lang="en-US" sz="1600" dirty="0"/>
              <a:t>S-DALINAC</a:t>
            </a:r>
          </a:p>
          <a:p>
            <a:pPr eaLnBrk="1" hangingPunct="1"/>
            <a:endParaRPr lang="en-US" sz="1600" dirty="0"/>
          </a:p>
        </p:txBody>
      </p:sp>
      <p:sp>
        <p:nvSpPr>
          <p:cNvPr id="6164" name="Textfeld 40"/>
          <p:cNvSpPr txBox="1">
            <a:spLocks noChangeArrowheads="1"/>
          </p:cNvSpPr>
          <p:nvPr/>
        </p:nvSpPr>
        <p:spPr bwMode="auto">
          <a:xfrm>
            <a:off x="4892675" y="5589588"/>
            <a:ext cx="1335088"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en-US" sz="1600" dirty="0"/>
              <a:t>Differential pumping stage</a:t>
            </a:r>
          </a:p>
        </p:txBody>
      </p:sp>
      <p:sp>
        <p:nvSpPr>
          <p:cNvPr id="21" name="Text Box 4"/>
          <p:cNvSpPr txBox="1">
            <a:spLocks noChangeArrowheads="1"/>
          </p:cNvSpPr>
          <p:nvPr/>
        </p:nvSpPr>
        <p:spPr bwMode="auto">
          <a:xfrm>
            <a:off x="247650" y="6308725"/>
            <a:ext cx="29390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r>
              <a:rPr lang="de-DE" dirty="0" smtClean="0">
                <a:solidFill>
                  <a:srgbClr val="333333"/>
                </a:solidFill>
              </a:rPr>
              <a:t>PSTP 2013 -  Martin </a:t>
            </a:r>
            <a:r>
              <a:rPr lang="de-DE" dirty="0" err="1" smtClean="0">
                <a:solidFill>
                  <a:srgbClr val="333333"/>
                </a:solidFill>
              </a:rPr>
              <a:t>Espig</a:t>
            </a:r>
            <a:r>
              <a:rPr lang="de-DE" dirty="0" smtClean="0">
                <a:solidFill>
                  <a:srgbClr val="333333"/>
                </a:solidFill>
              </a:rPr>
              <a:t> </a:t>
            </a:r>
            <a:r>
              <a:rPr lang="de-DE" dirty="0">
                <a:solidFill>
                  <a:srgbClr val="333333"/>
                </a:solidFill>
              </a:rPr>
              <a:t>– </a:t>
            </a:r>
            <a:r>
              <a:rPr lang="de-DE" dirty="0" smtClean="0">
                <a:solidFill>
                  <a:srgbClr val="333333"/>
                </a:solidFill>
              </a:rPr>
              <a:t>13.09.2013</a:t>
            </a:r>
            <a:endParaRPr lang="de-DE" dirty="0">
              <a:solidFill>
                <a:schemeClr val="bg2"/>
              </a:solidFill>
            </a:endParaRPr>
          </a:p>
        </p:txBody>
      </p:sp>
      <p:sp>
        <p:nvSpPr>
          <p:cNvPr id="19" name="Ellipse 18"/>
          <p:cNvSpPr/>
          <p:nvPr/>
        </p:nvSpPr>
        <p:spPr>
          <a:xfrm>
            <a:off x="2917825" y="4755356"/>
            <a:ext cx="914400" cy="6318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10" name="Rectangle 3"/>
          <p:cNvSpPr>
            <a:spLocks noChangeArrowheads="1"/>
          </p:cNvSpPr>
          <p:nvPr/>
        </p:nvSpPr>
        <p:spPr bwMode="auto">
          <a:xfrm>
            <a:off x="250825" y="196850"/>
            <a:ext cx="8642350" cy="144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Tree>
    <p:extLst>
      <p:ext uri="{BB962C8B-B14F-4D97-AF65-F5344CB8AC3E}">
        <p14:creationId xmlns:p14="http://schemas.microsoft.com/office/powerpoint/2010/main" val="34749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powerpointvorlage">
  <a:themeElements>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vorlage">
      <a:majorFont>
        <a:latin typeface="FrontPage"/>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802</Words>
  <Application>Microsoft Office PowerPoint</Application>
  <PresentationFormat>Bildschirmpräsentation (4:3)</PresentationFormat>
  <Paragraphs>190</Paragraphs>
  <Slides>22</Slides>
  <Notes>5</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powerpointvorlage</vt:lpstr>
      <vt:lpstr>Investigation of pulsed spin polarized electron beams at the S-DALINAC </vt:lpstr>
      <vt:lpstr>Source of Polarized Electrons at the S-DALINAC</vt:lpstr>
      <vt:lpstr>Pulsed Electron Beam in the normal conduction Injector</vt:lpstr>
      <vt:lpstr>Cathode Lifetime</vt:lpstr>
      <vt:lpstr>Pulsed Laser Systems</vt:lpstr>
      <vt:lpstr>Reached Electron Bunch Length with the Ti:Sa-Laser at 780 nm</vt:lpstr>
      <vt:lpstr>Reached Electron Bunch Length with pulsed Laser Diodes at 780 nm</vt:lpstr>
      <vt:lpstr>Investigation of the Electron Bunches</vt:lpstr>
      <vt:lpstr>Measurement of Electron Bunches</vt:lpstr>
      <vt:lpstr>Measurement of Electron Bunches</vt:lpstr>
      <vt:lpstr>Comparison Electron Beam Length at 100 keV</vt:lpstr>
      <vt:lpstr>Comparison Polarization</vt:lpstr>
      <vt:lpstr>Space Charge Effects</vt:lpstr>
      <vt:lpstr>Intensity model by Spicer</vt:lpstr>
      <vt:lpstr>Particular boundary conditions</vt:lpstr>
      <vt:lpstr>Advanced Model</vt:lpstr>
      <vt:lpstr>Advanced Model</vt:lpstr>
      <vt:lpstr>Model for Polarization</vt:lpstr>
      <vt:lpstr>Polarization of the Bunch at 100 keV</vt:lpstr>
      <vt:lpstr>Polarized Electron Beam at 6.2 MeV</vt:lpstr>
      <vt:lpstr>Outlook</vt:lpstr>
      <vt:lpstr>PowerPoint-Präsentation</vt:lpstr>
    </vt:vector>
  </TitlesOfParts>
  <Company>TUD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feuck</dc:creator>
  <cp:lastModifiedBy>Quelle</cp:lastModifiedBy>
  <cp:revision>835</cp:revision>
  <cp:lastPrinted>2011-01-19T12:21:18Z</cp:lastPrinted>
  <dcterms:created xsi:type="dcterms:W3CDTF">2011-01-25T10:21:47Z</dcterms:created>
  <dcterms:modified xsi:type="dcterms:W3CDTF">2013-09-12T01:52:29Z</dcterms:modified>
</cp:coreProperties>
</file>