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76" r:id="rId2"/>
    <p:sldId id="271" r:id="rId3"/>
    <p:sldId id="292" r:id="rId4"/>
    <p:sldId id="294" r:id="rId5"/>
    <p:sldId id="301"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66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CF68AD-F9A0-4452-83C7-06C074E1E699}" type="datetimeFigureOut">
              <a:rPr lang="en-US" smtClean="0"/>
              <a:t>9/11/2013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2BAAA4-D25D-4067-95DC-4AEAA166E9B8}" type="slidenum">
              <a:rPr lang="en-US" smtClean="0"/>
              <a:t>‹#›</a:t>
            </a:fld>
            <a:endParaRPr lang="en-US"/>
          </a:p>
        </p:txBody>
      </p:sp>
    </p:spTree>
    <p:extLst>
      <p:ext uri="{BB962C8B-B14F-4D97-AF65-F5344CB8AC3E}">
        <p14:creationId xmlns:p14="http://schemas.microsoft.com/office/powerpoint/2010/main" val="34296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From </a:t>
            </a:r>
            <a:r>
              <a:rPr lang="en-US" dirty="0" err="1" smtClean="0"/>
              <a:t>Dmitrii</a:t>
            </a:r>
            <a:r>
              <a:rPr lang="en-US" dirty="0" smtClean="0"/>
              <a:t> </a:t>
            </a:r>
            <a:r>
              <a:rPr lang="en-US" dirty="0" err="1" smtClean="0"/>
              <a:t>Toporkov</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Jim </a:t>
            </a:r>
            <a:r>
              <a:rPr lang="en-US" dirty="0" err="1" smtClean="0"/>
              <a:t>Alessi</a:t>
            </a:r>
            <a:endParaRPr lang="en-US" dirty="0" smtClean="0"/>
          </a:p>
          <a:p>
            <a:endParaRPr lang="en-US" dirty="0"/>
          </a:p>
        </p:txBody>
      </p:sp>
      <p:sp>
        <p:nvSpPr>
          <p:cNvPr id="4" name="Slide Number Placeholder 3"/>
          <p:cNvSpPr>
            <a:spLocks noGrp="1"/>
          </p:cNvSpPr>
          <p:nvPr>
            <p:ph type="sldNum" sz="quarter" idx="10"/>
          </p:nvPr>
        </p:nvSpPr>
        <p:spPr/>
        <p:txBody>
          <a:bodyPr/>
          <a:lstStyle/>
          <a:p>
            <a:fld id="{EF2BAAA4-D25D-4067-95DC-4AEAA166E9B8}" type="slidenum">
              <a:rPr lang="en-US" smtClean="0"/>
              <a:t>5</a:t>
            </a:fld>
            <a:endParaRPr lang="en-US"/>
          </a:p>
        </p:txBody>
      </p:sp>
    </p:spTree>
    <p:extLst>
      <p:ext uri="{BB962C8B-B14F-4D97-AF65-F5344CB8AC3E}">
        <p14:creationId xmlns:p14="http://schemas.microsoft.com/office/powerpoint/2010/main" val="1904772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5241E9-3A13-402F-8222-DF0C844B2D1C}" type="datetimeFigureOut">
              <a:rPr lang="en-US" smtClean="0"/>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C7889-20B7-4716-9FAC-1CB6D73BB559}" type="slidenum">
              <a:rPr lang="en-US" smtClean="0"/>
              <a:t>‹#›</a:t>
            </a:fld>
            <a:endParaRPr lang="en-US"/>
          </a:p>
        </p:txBody>
      </p:sp>
    </p:spTree>
    <p:extLst>
      <p:ext uri="{BB962C8B-B14F-4D97-AF65-F5344CB8AC3E}">
        <p14:creationId xmlns:p14="http://schemas.microsoft.com/office/powerpoint/2010/main" val="2919708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5241E9-3A13-402F-8222-DF0C844B2D1C}" type="datetimeFigureOut">
              <a:rPr lang="en-US" smtClean="0"/>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C7889-20B7-4716-9FAC-1CB6D73BB559}" type="slidenum">
              <a:rPr lang="en-US" smtClean="0"/>
              <a:t>‹#›</a:t>
            </a:fld>
            <a:endParaRPr lang="en-US"/>
          </a:p>
        </p:txBody>
      </p:sp>
    </p:spTree>
    <p:extLst>
      <p:ext uri="{BB962C8B-B14F-4D97-AF65-F5344CB8AC3E}">
        <p14:creationId xmlns:p14="http://schemas.microsoft.com/office/powerpoint/2010/main" val="1733573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5241E9-3A13-402F-8222-DF0C844B2D1C}" type="datetimeFigureOut">
              <a:rPr lang="en-US" smtClean="0"/>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C7889-20B7-4716-9FAC-1CB6D73BB559}" type="slidenum">
              <a:rPr lang="en-US" smtClean="0"/>
              <a:t>‹#›</a:t>
            </a:fld>
            <a:endParaRPr lang="en-US"/>
          </a:p>
        </p:txBody>
      </p:sp>
    </p:spTree>
    <p:extLst>
      <p:ext uri="{BB962C8B-B14F-4D97-AF65-F5344CB8AC3E}">
        <p14:creationId xmlns:p14="http://schemas.microsoft.com/office/powerpoint/2010/main" val="1818969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5241E9-3A13-402F-8222-DF0C844B2D1C}" type="datetimeFigureOut">
              <a:rPr lang="en-US" smtClean="0"/>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C7889-20B7-4716-9FAC-1CB6D73BB559}" type="slidenum">
              <a:rPr lang="en-US" smtClean="0"/>
              <a:t>‹#›</a:t>
            </a:fld>
            <a:endParaRPr lang="en-US"/>
          </a:p>
        </p:txBody>
      </p:sp>
    </p:spTree>
    <p:extLst>
      <p:ext uri="{BB962C8B-B14F-4D97-AF65-F5344CB8AC3E}">
        <p14:creationId xmlns:p14="http://schemas.microsoft.com/office/powerpoint/2010/main" val="369258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5241E9-3A13-402F-8222-DF0C844B2D1C}" type="datetimeFigureOut">
              <a:rPr lang="en-US" smtClean="0"/>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C7889-20B7-4716-9FAC-1CB6D73BB559}" type="slidenum">
              <a:rPr lang="en-US" smtClean="0"/>
              <a:t>‹#›</a:t>
            </a:fld>
            <a:endParaRPr lang="en-US"/>
          </a:p>
        </p:txBody>
      </p:sp>
    </p:spTree>
    <p:extLst>
      <p:ext uri="{BB962C8B-B14F-4D97-AF65-F5344CB8AC3E}">
        <p14:creationId xmlns:p14="http://schemas.microsoft.com/office/powerpoint/2010/main" val="2731732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5241E9-3A13-402F-8222-DF0C844B2D1C}" type="datetimeFigureOut">
              <a:rPr lang="en-US" smtClean="0"/>
              <a:t>9/11/2013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FC7889-20B7-4716-9FAC-1CB6D73BB559}" type="slidenum">
              <a:rPr lang="en-US" smtClean="0"/>
              <a:t>‹#›</a:t>
            </a:fld>
            <a:endParaRPr lang="en-US"/>
          </a:p>
        </p:txBody>
      </p:sp>
    </p:spTree>
    <p:extLst>
      <p:ext uri="{BB962C8B-B14F-4D97-AF65-F5344CB8AC3E}">
        <p14:creationId xmlns:p14="http://schemas.microsoft.com/office/powerpoint/2010/main" val="2434100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5241E9-3A13-402F-8222-DF0C844B2D1C}" type="datetimeFigureOut">
              <a:rPr lang="en-US" smtClean="0"/>
              <a:t>9/11/2013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FC7889-20B7-4716-9FAC-1CB6D73BB559}" type="slidenum">
              <a:rPr lang="en-US" smtClean="0"/>
              <a:t>‹#›</a:t>
            </a:fld>
            <a:endParaRPr lang="en-US"/>
          </a:p>
        </p:txBody>
      </p:sp>
    </p:spTree>
    <p:extLst>
      <p:ext uri="{BB962C8B-B14F-4D97-AF65-F5344CB8AC3E}">
        <p14:creationId xmlns:p14="http://schemas.microsoft.com/office/powerpoint/2010/main" val="2841561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5241E9-3A13-402F-8222-DF0C844B2D1C}" type="datetimeFigureOut">
              <a:rPr lang="en-US" smtClean="0"/>
              <a:t>9/11/2013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FC7889-20B7-4716-9FAC-1CB6D73BB559}" type="slidenum">
              <a:rPr lang="en-US" smtClean="0"/>
              <a:t>‹#›</a:t>
            </a:fld>
            <a:endParaRPr lang="en-US"/>
          </a:p>
        </p:txBody>
      </p:sp>
    </p:spTree>
    <p:extLst>
      <p:ext uri="{BB962C8B-B14F-4D97-AF65-F5344CB8AC3E}">
        <p14:creationId xmlns:p14="http://schemas.microsoft.com/office/powerpoint/2010/main" val="2009850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5241E9-3A13-402F-8222-DF0C844B2D1C}" type="datetimeFigureOut">
              <a:rPr lang="en-US" smtClean="0"/>
              <a:t>9/11/2013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FC7889-20B7-4716-9FAC-1CB6D73BB559}" type="slidenum">
              <a:rPr lang="en-US" smtClean="0"/>
              <a:t>‹#›</a:t>
            </a:fld>
            <a:endParaRPr lang="en-US"/>
          </a:p>
        </p:txBody>
      </p:sp>
    </p:spTree>
    <p:extLst>
      <p:ext uri="{BB962C8B-B14F-4D97-AF65-F5344CB8AC3E}">
        <p14:creationId xmlns:p14="http://schemas.microsoft.com/office/powerpoint/2010/main" val="3506862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5241E9-3A13-402F-8222-DF0C844B2D1C}" type="datetimeFigureOut">
              <a:rPr lang="en-US" smtClean="0"/>
              <a:t>9/11/2013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FC7889-20B7-4716-9FAC-1CB6D73BB559}" type="slidenum">
              <a:rPr lang="en-US" smtClean="0"/>
              <a:t>‹#›</a:t>
            </a:fld>
            <a:endParaRPr lang="en-US"/>
          </a:p>
        </p:txBody>
      </p:sp>
    </p:spTree>
    <p:extLst>
      <p:ext uri="{BB962C8B-B14F-4D97-AF65-F5344CB8AC3E}">
        <p14:creationId xmlns:p14="http://schemas.microsoft.com/office/powerpoint/2010/main" val="593069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5241E9-3A13-402F-8222-DF0C844B2D1C}" type="datetimeFigureOut">
              <a:rPr lang="en-US" smtClean="0"/>
              <a:t>9/11/2013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FC7889-20B7-4716-9FAC-1CB6D73BB559}" type="slidenum">
              <a:rPr lang="en-US" smtClean="0"/>
              <a:t>‹#›</a:t>
            </a:fld>
            <a:endParaRPr lang="en-US"/>
          </a:p>
        </p:txBody>
      </p:sp>
    </p:spTree>
    <p:extLst>
      <p:ext uri="{BB962C8B-B14F-4D97-AF65-F5344CB8AC3E}">
        <p14:creationId xmlns:p14="http://schemas.microsoft.com/office/powerpoint/2010/main" val="746774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241E9-3A13-402F-8222-DF0C844B2D1C}" type="datetimeFigureOut">
              <a:rPr lang="en-US" smtClean="0"/>
              <a:t>9/11/2013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FC7889-20B7-4716-9FAC-1CB6D73BB559}" type="slidenum">
              <a:rPr lang="en-US" smtClean="0"/>
              <a:t>‹#›</a:t>
            </a:fld>
            <a:endParaRPr lang="en-US"/>
          </a:p>
        </p:txBody>
      </p:sp>
    </p:spTree>
    <p:extLst>
      <p:ext uri="{BB962C8B-B14F-4D97-AF65-F5344CB8AC3E}">
        <p14:creationId xmlns:p14="http://schemas.microsoft.com/office/powerpoint/2010/main" val="2176006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 Sources with </a:t>
            </a:r>
            <a:r>
              <a:rPr lang="en-US" dirty="0" err="1" smtClean="0"/>
              <a:t>Muons</a:t>
            </a:r>
            <a:r>
              <a:rPr lang="en-US" dirty="0" smtClean="0"/>
              <a:t>, </a:t>
            </a:r>
            <a:r>
              <a:rPr lang="en-US" dirty="0" err="1" smtClean="0"/>
              <a:t>Inc</a:t>
            </a:r>
            <a:endParaRPr lang="en-US" dirty="0"/>
          </a:p>
        </p:txBody>
      </p:sp>
      <p:sp>
        <p:nvSpPr>
          <p:cNvPr id="3" name="Content Placeholder 2"/>
          <p:cNvSpPr>
            <a:spLocks noGrp="1"/>
          </p:cNvSpPr>
          <p:nvPr>
            <p:ph sz="half" idx="1"/>
          </p:nvPr>
        </p:nvSpPr>
        <p:spPr/>
        <p:txBody>
          <a:bodyPr>
            <a:normAutofit fontScale="55000" lnSpcReduction="20000"/>
          </a:bodyPr>
          <a:lstStyle/>
          <a:p>
            <a:r>
              <a:rPr lang="en-US" dirty="0"/>
              <a:t>ICIS 2013.</a:t>
            </a:r>
          </a:p>
          <a:p>
            <a:pPr marL="0" indent="0">
              <a:buNone/>
            </a:pPr>
            <a:r>
              <a:rPr lang="en-US" b="1" dirty="0"/>
              <a:t>Improving efficiency of negative ion production in ion source with saddle antenna</a:t>
            </a:r>
          </a:p>
          <a:p>
            <a:pPr marL="0" indent="0">
              <a:buNone/>
            </a:pPr>
            <a:r>
              <a:rPr lang="en-US" dirty="0"/>
              <a:t>V. Dudnikov</a:t>
            </a:r>
            <a:r>
              <a:rPr lang="en-US" baseline="30000" dirty="0"/>
              <a:t>1,b)</a:t>
            </a:r>
            <a:r>
              <a:rPr lang="en-US" dirty="0"/>
              <a:t>, R. Johnson</a:t>
            </a:r>
            <a:r>
              <a:rPr lang="en-US" baseline="30000" dirty="0"/>
              <a:t>1</a:t>
            </a:r>
            <a:r>
              <a:rPr lang="en-US" dirty="0"/>
              <a:t>, S. </a:t>
            </a:r>
            <a:r>
              <a:rPr lang="en-US" dirty="0" err="1"/>
              <a:t>Murrey</a:t>
            </a:r>
            <a:r>
              <a:rPr lang="en-US" dirty="0"/>
              <a:t> </a:t>
            </a:r>
            <a:r>
              <a:rPr lang="en-US" baseline="30000" dirty="0"/>
              <a:t>2</a:t>
            </a:r>
            <a:r>
              <a:rPr lang="en-US" dirty="0"/>
              <a:t>, T. </a:t>
            </a:r>
            <a:r>
              <a:rPr lang="en-US" dirty="0" err="1"/>
              <a:t>Pinnisi</a:t>
            </a:r>
            <a:r>
              <a:rPr lang="en-US" baseline="30000" dirty="0"/>
              <a:t> 2</a:t>
            </a:r>
            <a:r>
              <a:rPr lang="en-US" dirty="0"/>
              <a:t>, C. </a:t>
            </a:r>
            <a:r>
              <a:rPr lang="en-US" dirty="0" err="1"/>
              <a:t>Piller</a:t>
            </a:r>
            <a:r>
              <a:rPr lang="en-US" baseline="30000" dirty="0"/>
              <a:t> 2</a:t>
            </a:r>
            <a:r>
              <a:rPr lang="en-US" dirty="0"/>
              <a:t>, M. Santana</a:t>
            </a:r>
            <a:r>
              <a:rPr lang="en-US" baseline="30000" dirty="0"/>
              <a:t> 2</a:t>
            </a:r>
            <a:r>
              <a:rPr lang="en-US" dirty="0"/>
              <a:t>,. </a:t>
            </a:r>
            <a:r>
              <a:rPr lang="en-US" dirty="0" err="1"/>
              <a:t>M.Stockli</a:t>
            </a:r>
            <a:r>
              <a:rPr lang="en-US" baseline="30000" dirty="0"/>
              <a:t> 2</a:t>
            </a:r>
            <a:r>
              <a:rPr lang="en-US" dirty="0"/>
              <a:t>, R. </a:t>
            </a:r>
            <a:r>
              <a:rPr lang="en-US" dirty="0" err="1"/>
              <a:t>Welton</a:t>
            </a:r>
            <a:r>
              <a:rPr lang="en-US" baseline="30000" dirty="0"/>
              <a:t> 2</a:t>
            </a:r>
            <a:r>
              <a:rPr lang="en-US" dirty="0"/>
              <a:t>, C. Johnson</a:t>
            </a:r>
            <a:r>
              <a:rPr lang="en-US" baseline="30000" dirty="0"/>
              <a:t>3</a:t>
            </a:r>
            <a:r>
              <a:rPr lang="en-US" dirty="0"/>
              <a:t>, M. Turvey</a:t>
            </a:r>
            <a:r>
              <a:rPr lang="en-US" baseline="30000" dirty="0"/>
              <a:t>4</a:t>
            </a:r>
            <a:endParaRPr lang="en-US" dirty="0"/>
          </a:p>
          <a:p>
            <a:pPr marL="0" indent="0">
              <a:buNone/>
            </a:pPr>
            <a:r>
              <a:rPr lang="en-US" dirty="0"/>
              <a:t> </a:t>
            </a:r>
          </a:p>
          <a:p>
            <a:pPr marL="0" indent="0" algn="just">
              <a:buNone/>
            </a:pPr>
            <a:r>
              <a:rPr lang="en-US" dirty="0"/>
              <a:t>Extraction of negative ions from a saddle antenna radio-frequency surface plasma source (SA RF SPS)  is considered. The efficiency of positive ion generation in plasma has been improved up to ~0.2 A/cm</a:t>
            </a:r>
            <a:r>
              <a:rPr lang="en-US" baseline="30000" dirty="0"/>
              <a:t>2</a:t>
            </a:r>
            <a:r>
              <a:rPr lang="en-US" dirty="0"/>
              <a:t> per 1 kW (~40 times). For </a:t>
            </a:r>
            <a:r>
              <a:rPr lang="en-US" dirty="0" err="1"/>
              <a:t>cesiation</a:t>
            </a:r>
            <a:r>
              <a:rPr lang="en-US" dirty="0"/>
              <a:t> was used a heating of the cesium chromate cartridges. A small oven for cesium compounds and alloys decomposition by heating was developed and tested. After </a:t>
            </a:r>
            <a:r>
              <a:rPr lang="en-US" dirty="0" err="1"/>
              <a:t>cesiation</a:t>
            </a:r>
            <a:r>
              <a:rPr lang="en-US" dirty="0"/>
              <a:t> a current of negative ions to the collector was increased from ~1 mA to 10 mA with RF power ~ 1.5 kW in the plasma and longitudinal magnetic field B</a:t>
            </a:r>
            <a:r>
              <a:rPr lang="en-US" baseline="-25000" dirty="0"/>
              <a:t>l</a:t>
            </a:r>
            <a:r>
              <a:rPr lang="en-US" dirty="0"/>
              <a:t>~250 Gauss. A specific efficiency of H</a:t>
            </a:r>
            <a:r>
              <a:rPr lang="en-US" baseline="30000" dirty="0"/>
              <a:t>- </a:t>
            </a:r>
            <a:r>
              <a:rPr lang="en-US" dirty="0"/>
              <a:t>production was increased up to ~ 20 mA/ cm</a:t>
            </a:r>
            <a:r>
              <a:rPr lang="en-US" baseline="30000" dirty="0"/>
              <a:t>2</a:t>
            </a:r>
            <a:r>
              <a:rPr lang="en-US" dirty="0"/>
              <a:t> kW from previous ~2.5 mA/ cm</a:t>
            </a:r>
            <a:r>
              <a:rPr lang="en-US" baseline="30000" dirty="0"/>
              <a:t>2</a:t>
            </a:r>
            <a:r>
              <a:rPr lang="en-US" dirty="0"/>
              <a:t> kW.</a:t>
            </a:r>
          </a:p>
          <a:p>
            <a:endParaRPr lang="en-US" dirty="0"/>
          </a:p>
        </p:txBody>
      </p:sp>
      <p:pic>
        <p:nvPicPr>
          <p:cNvPr id="5" name="Picture 2" descr="Rol_2012IPAC vadim rol"/>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311706"/>
            <a:ext cx="4038600" cy="310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1804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3657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p:cNvSpPr>
            <a:spLocks noChangeArrowheads="1"/>
          </p:cNvSpPr>
          <p:nvPr/>
        </p:nvSpPr>
        <p:spPr bwMode="auto">
          <a:xfrm>
            <a:off x="152400" y="152400"/>
            <a:ext cx="3657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304800" y="304800"/>
            <a:ext cx="3657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 Box 14"/>
          <p:cNvSpPr txBox="1">
            <a:spLocks noChangeArrowheads="1"/>
          </p:cNvSpPr>
          <p:nvPr/>
        </p:nvSpPr>
        <p:spPr bwMode="auto">
          <a:xfrm>
            <a:off x="1475656" y="304798"/>
            <a:ext cx="14011325" cy="954107"/>
          </a:xfrm>
          <a:prstGeom prst="rect">
            <a:avLst/>
          </a:prstGeom>
          <a:noFill/>
          <a:ln w="9525">
            <a:noFill/>
            <a:miter lim="800000"/>
            <a:headEnd/>
            <a:tailEnd/>
          </a:ln>
        </p:spPr>
        <p:txBody>
          <a:bodyPr wrap="square">
            <a:spAutoFit/>
          </a:bodyPr>
          <a:lstStyle/>
          <a:p>
            <a:pPr eaLnBrk="0" hangingPunct="0">
              <a:spcBef>
                <a:spcPct val="50000"/>
              </a:spcBef>
            </a:pPr>
            <a:r>
              <a:rPr lang="en-US" sz="2800" dirty="0" smtClean="0">
                <a:solidFill>
                  <a:srgbClr val="032FE3"/>
                </a:solidFill>
                <a:latin typeface="Impact" pitchFamily="34" charset="0"/>
              </a:rPr>
              <a:t>SNS congratulates Vadim Dudnikov!!!</a:t>
            </a:r>
            <a:r>
              <a:rPr lang="en-US" sz="2800" dirty="0">
                <a:solidFill>
                  <a:srgbClr val="032FE3"/>
                </a:solidFill>
                <a:latin typeface="Impact" pitchFamily="34" charset="0"/>
              </a:rPr>
              <a:t/>
            </a:r>
            <a:br>
              <a:rPr lang="en-US" sz="2800" dirty="0">
                <a:solidFill>
                  <a:srgbClr val="032FE3"/>
                </a:solidFill>
                <a:latin typeface="Impact" pitchFamily="34" charset="0"/>
              </a:rPr>
            </a:br>
            <a:r>
              <a:rPr lang="en-US" sz="2800" dirty="0" smtClean="0">
                <a:solidFill>
                  <a:srgbClr val="032FE3"/>
                </a:solidFill>
                <a:latin typeface="Impact" pitchFamily="34" charset="0"/>
              </a:rPr>
              <a:t>                Happy Anniversary!!!</a:t>
            </a:r>
            <a:endParaRPr lang="en-US" sz="2800"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69" y="1666346"/>
            <a:ext cx="3867761" cy="290082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3004" y="1657072"/>
            <a:ext cx="4130996" cy="2937091"/>
          </a:xfrm>
          <a:prstGeom prst="rect">
            <a:avLst/>
          </a:prstGeom>
        </p:spPr>
      </p:pic>
      <p:sp>
        <p:nvSpPr>
          <p:cNvPr id="14" name="Text Box 25"/>
          <p:cNvSpPr txBox="1">
            <a:spLocks noChangeArrowheads="1"/>
          </p:cNvSpPr>
          <p:nvPr/>
        </p:nvSpPr>
        <p:spPr bwMode="auto">
          <a:xfrm>
            <a:off x="1462840" y="15605862"/>
            <a:ext cx="16089312" cy="892552"/>
          </a:xfrm>
          <a:prstGeom prst="rect">
            <a:avLst/>
          </a:prstGeom>
          <a:noFill/>
          <a:ln w="9525">
            <a:noFill/>
            <a:miter lim="800000"/>
            <a:headEnd/>
            <a:tailEnd/>
          </a:ln>
        </p:spPr>
        <p:txBody>
          <a:bodyPr>
            <a:spAutoFit/>
          </a:bodyPr>
          <a:lstStyle/>
          <a:p>
            <a:pPr eaLnBrk="0" hangingPunct="0"/>
            <a:r>
              <a:rPr lang="en-US" b="1" dirty="0" smtClean="0"/>
              <a:t>Saddle </a:t>
            </a:r>
            <a:r>
              <a:rPr lang="en-US" b="1" dirty="0"/>
              <a:t>type antenna proposal. Source efficiency improves 10 time or more</a:t>
            </a:r>
            <a:r>
              <a:rPr lang="en-US" dirty="0"/>
              <a:t>!</a:t>
            </a:r>
          </a:p>
          <a:p>
            <a:pPr eaLnBrk="0" hangingPunct="0"/>
            <a:endParaRPr lang="en-US" sz="3400" dirty="0" smtClean="0">
              <a:latin typeface="Times New Roman" pitchFamily="18" charset="0"/>
              <a:cs typeface="Times New Roman" pitchFamily="18" charset="0"/>
            </a:endParaRPr>
          </a:p>
        </p:txBody>
      </p:sp>
      <p:sp>
        <p:nvSpPr>
          <p:cNvPr id="15" name="Rectangle 14"/>
          <p:cNvSpPr/>
          <p:nvPr/>
        </p:nvSpPr>
        <p:spPr>
          <a:xfrm>
            <a:off x="-17769" y="4581128"/>
            <a:ext cx="4211960" cy="584775"/>
          </a:xfrm>
          <a:prstGeom prst="rect">
            <a:avLst/>
          </a:prstGeom>
        </p:spPr>
        <p:txBody>
          <a:bodyPr wrap="square">
            <a:spAutoFit/>
          </a:bodyPr>
          <a:lstStyle/>
          <a:p>
            <a:r>
              <a:rPr lang="en-US" sz="1600" b="1" dirty="0" smtClean="0"/>
              <a:t>       Saddle </a:t>
            </a:r>
            <a:r>
              <a:rPr lang="en-US" sz="1600" b="1" dirty="0"/>
              <a:t>type antenna proposal. </a:t>
            </a:r>
            <a:endParaRPr lang="en-US" sz="1600" b="1" dirty="0" smtClean="0"/>
          </a:p>
          <a:p>
            <a:r>
              <a:rPr lang="en-US" sz="1600" b="1" dirty="0" smtClean="0"/>
              <a:t>Source efficiency </a:t>
            </a:r>
            <a:r>
              <a:rPr lang="en-US" sz="1600" b="1" dirty="0"/>
              <a:t>improves 10 time or </a:t>
            </a:r>
            <a:r>
              <a:rPr lang="en-US" sz="1600" b="1" dirty="0" smtClean="0"/>
              <a:t>more.</a:t>
            </a:r>
            <a:endParaRPr lang="en-US" sz="1600" dirty="0"/>
          </a:p>
        </p:txBody>
      </p:sp>
      <p:sp>
        <p:nvSpPr>
          <p:cNvPr id="16" name="Rectangle 15"/>
          <p:cNvSpPr/>
          <p:nvPr/>
        </p:nvSpPr>
        <p:spPr>
          <a:xfrm>
            <a:off x="4906727" y="4653136"/>
            <a:ext cx="4277219" cy="615553"/>
          </a:xfrm>
          <a:prstGeom prst="rect">
            <a:avLst/>
          </a:prstGeom>
        </p:spPr>
        <p:txBody>
          <a:bodyPr wrap="square">
            <a:spAutoFit/>
          </a:bodyPr>
          <a:lstStyle/>
          <a:p>
            <a:pPr eaLnBrk="0" hangingPunct="0"/>
            <a:r>
              <a:rPr lang="en-US" sz="1600" b="1" dirty="0"/>
              <a:t>External antenna proposal of 2002 finally</a:t>
            </a:r>
            <a:endParaRPr lang="en-US" sz="1600" b="1" dirty="0" smtClean="0"/>
          </a:p>
          <a:p>
            <a:pPr eaLnBrk="0" hangingPunct="0"/>
            <a:r>
              <a:rPr lang="en-US" sz="1600" b="1" dirty="0" smtClean="0"/>
              <a:t>is </a:t>
            </a:r>
            <a:r>
              <a:rPr lang="en-US" sz="1600" b="1" dirty="0"/>
              <a:t>operational and shows great results.</a:t>
            </a:r>
            <a:r>
              <a:rPr lang="en-US" b="1" dirty="0"/>
              <a:t> </a:t>
            </a:r>
            <a:endParaRPr lang="en-US" b="1" dirty="0">
              <a:solidFill>
                <a:srgbClr val="800000"/>
              </a:solidFill>
              <a:latin typeface="Times New Roman" pitchFamily="18" charset="0"/>
              <a:cs typeface="Times New Roman" pitchFamily="18" charset="0"/>
            </a:endParaRPr>
          </a:p>
        </p:txBody>
      </p:sp>
      <p:sp>
        <p:nvSpPr>
          <p:cNvPr id="17" name="Rectangle 16"/>
          <p:cNvSpPr/>
          <p:nvPr/>
        </p:nvSpPr>
        <p:spPr>
          <a:xfrm>
            <a:off x="304800" y="5517232"/>
            <a:ext cx="8176518" cy="1169551"/>
          </a:xfrm>
          <a:prstGeom prst="rect">
            <a:avLst/>
          </a:prstGeom>
        </p:spPr>
        <p:txBody>
          <a:bodyPr wrap="square">
            <a:spAutoFit/>
          </a:bodyPr>
          <a:lstStyle/>
          <a:p>
            <a:pPr eaLnBrk="0" hangingPunct="0"/>
            <a:r>
              <a:rPr lang="en-US" b="1" dirty="0" err="1">
                <a:solidFill>
                  <a:srgbClr val="FF0000"/>
                </a:solidFill>
                <a:latin typeface="Times New Roman" pitchFamily="18" charset="0"/>
                <a:cs typeface="Times New Roman" pitchFamily="18" charset="0"/>
              </a:rPr>
              <a:t>Vadim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Georgievich</a:t>
            </a:r>
            <a:r>
              <a:rPr lang="en-US" b="1" dirty="0">
                <a:latin typeface="Times New Roman" pitchFamily="18" charset="0"/>
                <a:cs typeface="Times New Roman" pitchFamily="18" charset="0"/>
              </a:rPr>
              <a:t>, </a:t>
            </a:r>
            <a:r>
              <a:rPr lang="en-US" b="1" dirty="0">
                <a:solidFill>
                  <a:srgbClr val="0000FF"/>
                </a:solidFill>
                <a:latin typeface="Times New Roman" pitchFamily="18" charset="0"/>
                <a:cs typeface="Times New Roman" pitchFamily="18" charset="0"/>
              </a:rPr>
              <a:t>thanks a lot for your great contributions to the SNS  success, and for your seminal contributions to the accelerator field as well</a:t>
            </a:r>
            <a:r>
              <a:rPr lang="en-US" b="1" dirty="0" smtClean="0">
                <a:solidFill>
                  <a:srgbClr val="0000FF"/>
                </a:solidFill>
                <a:latin typeface="Times New Roman" pitchFamily="18" charset="0"/>
                <a:cs typeface="Times New Roman" pitchFamily="18" charset="0"/>
              </a:rPr>
              <a:t>!</a:t>
            </a:r>
            <a:endParaRPr lang="en-US" b="1" dirty="0">
              <a:solidFill>
                <a:srgbClr val="0000FF"/>
              </a:solidFill>
              <a:latin typeface="Times New Roman" pitchFamily="18" charset="0"/>
              <a:cs typeface="Times New Roman" pitchFamily="18" charset="0"/>
            </a:endParaRPr>
          </a:p>
          <a:p>
            <a:pPr eaLnBrk="0" hangingPunct="0"/>
            <a:r>
              <a:rPr lang="en-US" b="1" dirty="0">
                <a:solidFill>
                  <a:srgbClr val="0000FF"/>
                </a:solidFill>
                <a:latin typeface="Times New Roman" pitchFamily="18" charset="0"/>
                <a:cs typeface="Times New Roman" pitchFamily="18" charset="0"/>
              </a:rPr>
              <a:t>We wish you good luck in your future work (you only 70</a:t>
            </a:r>
            <a:r>
              <a:rPr lang="en-US" b="1" dirty="0">
                <a:solidFill>
                  <a:srgbClr val="0000FF"/>
                </a:solidFill>
                <a:latin typeface="Times New Roman" pitchFamily="18" charset="0"/>
                <a:cs typeface="Times New Roman" pitchFamily="18" charset="0"/>
                <a:sym typeface="Wingdings" pitchFamily="2" charset="2"/>
              </a:rPr>
              <a:t></a:t>
            </a:r>
            <a:r>
              <a:rPr lang="en-US" b="1" dirty="0" smtClean="0">
                <a:solidFill>
                  <a:srgbClr val="0000FF"/>
                </a:solidFill>
                <a:latin typeface="Times New Roman" pitchFamily="18" charset="0"/>
                <a:cs typeface="Times New Roman" pitchFamily="18" charset="0"/>
                <a:sym typeface="Wingdings" pitchFamily="2" charset="2"/>
              </a:rPr>
              <a:t>)!!!</a:t>
            </a:r>
            <a:endParaRPr lang="en-US" b="1" dirty="0">
              <a:solidFill>
                <a:srgbClr val="0000FF"/>
              </a:solidFill>
              <a:latin typeface="Times New Roman" pitchFamily="18" charset="0"/>
              <a:cs typeface="Times New Roman" pitchFamily="18" charset="0"/>
            </a:endParaRPr>
          </a:p>
          <a:p>
            <a:pPr eaLnBrk="0" hangingPunct="0"/>
            <a:r>
              <a:rPr lang="en-US" sz="1600" b="1" i="1" dirty="0">
                <a:latin typeface="Times New Roman" pitchFamily="18" charset="0"/>
                <a:cs typeface="Times New Roman" pitchFamily="18" charset="0"/>
              </a:rPr>
              <a:t>Sasha </a:t>
            </a:r>
            <a:r>
              <a:rPr lang="en-US" sz="1600" b="1" i="1" dirty="0" err="1">
                <a:latin typeface="Times New Roman" pitchFamily="18" charset="0"/>
                <a:cs typeface="Times New Roman" pitchFamily="18" charset="0"/>
              </a:rPr>
              <a:t>Aleksandrov</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Slava</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Danilov</a:t>
            </a:r>
            <a:r>
              <a:rPr lang="en-US" sz="1600" b="1" i="1" dirty="0">
                <a:latin typeface="Times New Roman" pitchFamily="18" charset="0"/>
                <a:cs typeface="Times New Roman" pitchFamily="18" charset="0"/>
              </a:rPr>
              <a:t>, and the SNS team </a:t>
            </a:r>
            <a:endParaRPr lang="en-US" sz="1600" i="1" dirty="0"/>
          </a:p>
        </p:txBody>
      </p:sp>
      <p:pic>
        <p:nvPicPr>
          <p:cNvPr id="12" name="Picture 10" descr="NScD logo_PPT.tif"/>
          <p:cNvPicPr>
            <a:picLocks noChangeAspect="1"/>
          </p:cNvPicPr>
          <p:nvPr/>
        </p:nvPicPr>
        <p:blipFill>
          <a:blip r:embed="rId4"/>
          <a:srcRect/>
          <a:stretch>
            <a:fillRect/>
          </a:stretch>
        </p:blipFill>
        <p:spPr bwMode="auto">
          <a:xfrm>
            <a:off x="7864802" y="391023"/>
            <a:ext cx="883661" cy="867882"/>
          </a:xfrm>
          <a:prstGeom prst="rect">
            <a:avLst/>
          </a:prstGeom>
          <a:noFill/>
          <a:ln w="9525">
            <a:noFill/>
            <a:miter lim="800000"/>
            <a:headEnd/>
            <a:tailEnd/>
          </a:ln>
        </p:spPr>
      </p:pic>
      <p:pic>
        <p:nvPicPr>
          <p:cNvPr id="13" name="Picture 9" descr="NScD Neutron Sciences words.tif"/>
          <p:cNvPicPr>
            <a:picLocks/>
          </p:cNvPicPr>
          <p:nvPr/>
        </p:nvPicPr>
        <p:blipFill>
          <a:blip r:embed="rId5"/>
          <a:srcRect/>
          <a:stretch>
            <a:fillRect/>
          </a:stretch>
        </p:blipFill>
        <p:spPr bwMode="auto">
          <a:xfrm>
            <a:off x="7078502" y="152400"/>
            <a:ext cx="1800200" cy="120749"/>
          </a:xfrm>
          <a:prstGeom prst="rect">
            <a:avLst/>
          </a:prstGeom>
          <a:noFill/>
          <a:ln w="9525">
            <a:noFill/>
            <a:miter lim="800000"/>
            <a:headEnd/>
            <a:tailEnd/>
          </a:ln>
        </p:spPr>
      </p:pic>
      <p:sp>
        <p:nvSpPr>
          <p:cNvPr id="18" name="Rectangle 13"/>
          <p:cNvSpPr>
            <a:spLocks noChangeArrowheads="1"/>
          </p:cNvSpPr>
          <p:nvPr/>
        </p:nvSpPr>
        <p:spPr bwMode="auto">
          <a:xfrm flipV="1">
            <a:off x="123152" y="1340767"/>
            <a:ext cx="8726713" cy="45719"/>
          </a:xfrm>
          <a:prstGeom prst="rect">
            <a:avLst/>
          </a:prstGeom>
          <a:solidFill>
            <a:srgbClr val="032FE3"/>
          </a:solidFill>
          <a:ln w="9525">
            <a:noFill/>
            <a:miter lim="800000"/>
            <a:headEnd/>
            <a:tailEnd/>
          </a:ln>
        </p:spPr>
        <p:txBody>
          <a:bodyPr wrap="none" anchor="ctr"/>
          <a:lstStyle/>
          <a:p>
            <a:pPr algn="ctr" eaLnBrk="0" hangingPunct="0"/>
            <a:endParaRPr lang="en-US"/>
          </a:p>
        </p:txBody>
      </p:sp>
    </p:spTree>
    <p:extLst>
      <p:ext uri="{BB962C8B-B14F-4D97-AF65-F5344CB8AC3E}">
        <p14:creationId xmlns:p14="http://schemas.microsoft.com/office/powerpoint/2010/main" val="3689583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48" y="67493"/>
            <a:ext cx="3950017" cy="6723317"/>
          </a:xfrm>
          <a:prstGeom prst="rect">
            <a:avLst/>
          </a:prstGeom>
        </p:spPr>
      </p:pic>
      <p:sp>
        <p:nvSpPr>
          <p:cNvPr id="3" name="TextBox 2"/>
          <p:cNvSpPr txBox="1"/>
          <p:nvPr/>
        </p:nvSpPr>
        <p:spPr>
          <a:xfrm rot="482804">
            <a:off x="1552275" y="5354907"/>
            <a:ext cx="2570384" cy="584775"/>
          </a:xfrm>
          <a:prstGeom prst="rect">
            <a:avLst/>
          </a:prstGeom>
          <a:noFill/>
        </p:spPr>
        <p:txBody>
          <a:bodyPr wrap="none" rtlCol="0">
            <a:spAutoFit/>
          </a:bodyPr>
          <a:lstStyle/>
          <a:p>
            <a:r>
              <a:rPr lang="en-US" sz="3200" b="1" dirty="0" smtClean="0"/>
              <a:t>V.G. Dudnikov</a:t>
            </a:r>
            <a:endParaRPr lang="en-US" sz="3200" b="1" dirty="0"/>
          </a:p>
        </p:txBody>
      </p:sp>
      <p:sp>
        <p:nvSpPr>
          <p:cNvPr id="4" name="TextBox 3"/>
          <p:cNvSpPr txBox="1"/>
          <p:nvPr/>
        </p:nvSpPr>
        <p:spPr>
          <a:xfrm>
            <a:off x="5181600" y="73319"/>
            <a:ext cx="3132974" cy="584775"/>
          </a:xfrm>
          <a:prstGeom prst="rect">
            <a:avLst/>
          </a:prstGeom>
          <a:noFill/>
        </p:spPr>
        <p:txBody>
          <a:bodyPr wrap="none" rtlCol="0">
            <a:spAutoFit/>
          </a:bodyPr>
          <a:lstStyle/>
          <a:p>
            <a:r>
              <a:rPr lang="ru-RU" sz="3200" b="1" dirty="0" smtClean="0">
                <a:solidFill>
                  <a:srgbClr val="FF00FF"/>
                </a:solidFill>
              </a:rPr>
              <a:t>Дорогой Вадим</a:t>
            </a:r>
            <a:r>
              <a:rPr lang="en-US" sz="3200" b="1" dirty="0" smtClean="0">
                <a:solidFill>
                  <a:srgbClr val="FF00FF"/>
                </a:solidFill>
              </a:rPr>
              <a:t>!</a:t>
            </a:r>
            <a:endParaRPr lang="ru-RU" sz="3200" b="1" dirty="0" smtClean="0">
              <a:solidFill>
                <a:srgbClr val="FF00FF"/>
              </a:solidFill>
            </a:endParaRPr>
          </a:p>
        </p:txBody>
      </p:sp>
      <p:sp>
        <p:nvSpPr>
          <p:cNvPr id="6" name="TextBox 5"/>
          <p:cNvSpPr txBox="1"/>
          <p:nvPr/>
        </p:nvSpPr>
        <p:spPr>
          <a:xfrm>
            <a:off x="4082482" y="658094"/>
            <a:ext cx="5093835" cy="4832092"/>
          </a:xfrm>
          <a:prstGeom prst="rect">
            <a:avLst/>
          </a:prstGeom>
          <a:noFill/>
        </p:spPr>
        <p:txBody>
          <a:bodyPr wrap="square" rtlCol="0">
            <a:spAutoFit/>
          </a:bodyPr>
          <a:lstStyle/>
          <a:p>
            <a:pPr algn="ctr"/>
            <a:r>
              <a:rPr lang="ru-RU" sz="2800" b="1" i="1" dirty="0" smtClean="0">
                <a:solidFill>
                  <a:srgbClr val="FF0000"/>
                </a:solidFill>
              </a:rPr>
              <a:t>Твои друзья и коллеги из Фермилаба сердечно поздравляют тебя с юбилеем</a:t>
            </a:r>
            <a:r>
              <a:rPr lang="en-US" sz="2800" b="1" i="1" dirty="0" smtClean="0">
                <a:solidFill>
                  <a:srgbClr val="FF0000"/>
                </a:solidFill>
                <a:latin typeface="Freestyle Script" pitchFamily="66" charset="0"/>
              </a:rPr>
              <a:t>!</a:t>
            </a:r>
            <a:r>
              <a:rPr lang="ru-RU" sz="2800" b="1" i="1" dirty="0" smtClean="0">
                <a:solidFill>
                  <a:srgbClr val="FF0000"/>
                </a:solidFill>
              </a:rPr>
              <a:t>  Мы уверены, что еще много лет ты будешь радовать нас своими достижениями в области создания источников отрицательных ионов и других разделов  ускорительной физики</a:t>
            </a:r>
            <a:r>
              <a:rPr lang="en-US" sz="2800" b="1" i="1" dirty="0" smtClean="0">
                <a:solidFill>
                  <a:srgbClr val="FF0000"/>
                </a:solidFill>
                <a:latin typeface="Freestyle Script" pitchFamily="66" charset="0"/>
              </a:rPr>
              <a:t>!</a:t>
            </a:r>
            <a:endParaRPr lang="en-US" sz="2800" b="1" i="1" dirty="0">
              <a:solidFill>
                <a:srgbClr val="FF0000"/>
              </a:solidFill>
              <a:latin typeface="Freestyle Script" pitchFamily="66" charset="0"/>
            </a:endParaRPr>
          </a:p>
        </p:txBody>
      </p:sp>
      <p:sp>
        <p:nvSpPr>
          <p:cNvPr id="5" name="TextBox 4"/>
          <p:cNvSpPr txBox="1"/>
          <p:nvPr/>
        </p:nvSpPr>
        <p:spPr>
          <a:xfrm>
            <a:off x="4495800" y="5906589"/>
            <a:ext cx="4267200" cy="646331"/>
          </a:xfrm>
          <a:prstGeom prst="rect">
            <a:avLst/>
          </a:prstGeom>
          <a:noFill/>
        </p:spPr>
        <p:txBody>
          <a:bodyPr wrap="square" rtlCol="0">
            <a:spAutoFit/>
          </a:bodyPr>
          <a:lstStyle/>
          <a:p>
            <a:pPr algn="ctr"/>
            <a:r>
              <a:rPr lang="ru-RU" b="1" dirty="0" smtClean="0"/>
              <a:t>Г.Казакевич, В. Лебедев, С.Нагайцев, А.Шемякин, В.Шильцев, Ю.Эйдельман</a:t>
            </a:r>
            <a:endParaRPr lang="en-US" b="1" dirty="0"/>
          </a:p>
        </p:txBody>
      </p:sp>
    </p:spTree>
    <p:extLst>
      <p:ext uri="{BB962C8B-B14F-4D97-AF65-F5344CB8AC3E}">
        <p14:creationId xmlns:p14="http://schemas.microsoft.com/office/powerpoint/2010/main" val="4135339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2268538" y="620713"/>
            <a:ext cx="45577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sz="2800" b="1" i="1">
                <a:solidFill>
                  <a:srgbClr val="FF0000"/>
                </a:solidFill>
              </a:rPr>
              <a:t>Дорогой Вадим Георгиевич!</a:t>
            </a:r>
          </a:p>
        </p:txBody>
      </p:sp>
      <p:sp>
        <p:nvSpPr>
          <p:cNvPr id="2051" name="TextBox 4"/>
          <p:cNvSpPr txBox="1">
            <a:spLocks noChangeArrowheads="1"/>
          </p:cNvSpPr>
          <p:nvPr/>
        </p:nvSpPr>
        <p:spPr bwMode="auto">
          <a:xfrm>
            <a:off x="250825" y="1557338"/>
            <a:ext cx="87122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atin typeface="Arial Black" pitchFamily="34" charset="0"/>
              </a:rPr>
              <a:t>   </a:t>
            </a:r>
            <a:r>
              <a:rPr lang="ru-RU">
                <a:latin typeface="Arial Black" pitchFamily="34" charset="0"/>
              </a:rPr>
              <a:t>    Сердечно поздравляю с наступающим славным юбилеем, </a:t>
            </a:r>
          </a:p>
          <a:p>
            <a:r>
              <a:rPr lang="ru-RU" i="1">
                <a:latin typeface="Arial Black" pitchFamily="34" charset="0"/>
              </a:rPr>
              <a:t> </a:t>
            </a:r>
            <a:r>
              <a:rPr lang="ru-RU" i="1">
                <a:solidFill>
                  <a:schemeClr val="hlink"/>
                </a:solidFill>
                <a:latin typeface="Arial Black" pitchFamily="34" charset="0"/>
              </a:rPr>
              <a:t>70-летием</a:t>
            </a:r>
            <a:r>
              <a:rPr lang="ru-RU">
                <a:latin typeface="Arial Black" pitchFamily="34" charset="0"/>
              </a:rPr>
              <a:t> со дня рождения.</a:t>
            </a:r>
            <a:endParaRPr lang="en-US">
              <a:latin typeface="Arial Black" pitchFamily="34" charset="0"/>
            </a:endParaRPr>
          </a:p>
          <a:p>
            <a:endParaRPr lang="ru-RU">
              <a:latin typeface="Arial Black" pitchFamily="34" charset="0"/>
            </a:endParaRPr>
          </a:p>
          <a:p>
            <a:r>
              <a:rPr lang="ru-RU">
                <a:latin typeface="Arial Black" pitchFamily="34" charset="0"/>
              </a:rPr>
              <a:t> </a:t>
            </a:r>
            <a:r>
              <a:rPr lang="en-US">
                <a:latin typeface="Arial Black" pitchFamily="34" charset="0"/>
              </a:rPr>
              <a:t>     </a:t>
            </a:r>
            <a:r>
              <a:rPr lang="ru-RU">
                <a:latin typeface="Arial Black" pitchFamily="34" charset="0"/>
              </a:rPr>
              <a:t> Ваши с коллегами работы по созданию источников отрицательных ионов с плазменно-поверхностной ионизацией позволили в короткий срок повысить ток таких источников более чем в 10 тысяч раз. Практически во всех ускорительных центрах мира работают источники, в основе работы которых лежит Ваше открытие по применению цезия для увеличения выхода отрицательных ионов. Вы полны сил и готовитесь к новым штурмам.</a:t>
            </a:r>
            <a:endParaRPr lang="en-US">
              <a:latin typeface="Arial Black" pitchFamily="34" charset="0"/>
            </a:endParaRPr>
          </a:p>
          <a:p>
            <a:endParaRPr lang="ru-RU">
              <a:latin typeface="Arial Black" pitchFamily="34" charset="0"/>
            </a:endParaRPr>
          </a:p>
          <a:p>
            <a:r>
              <a:rPr lang="en-US">
                <a:latin typeface="Arial Black" pitchFamily="34" charset="0"/>
              </a:rPr>
              <a:t>     </a:t>
            </a:r>
            <a:r>
              <a:rPr lang="ru-RU">
                <a:latin typeface="Arial Black" pitchFamily="34" charset="0"/>
              </a:rPr>
              <a:t>Успеха! Желаю Вам крепкого здоровья, бодрого настроения, удачи в исследованиях.</a:t>
            </a:r>
          </a:p>
          <a:p>
            <a:endParaRPr lang="ru-RU">
              <a:latin typeface="Arial Black" pitchFamily="34" charset="0"/>
            </a:endParaRPr>
          </a:p>
          <a:p>
            <a:r>
              <a:rPr lang="ru-RU">
                <a:latin typeface="Arial Black" pitchFamily="34" charset="0"/>
              </a:rPr>
              <a:t>                                                                      Дмитрий Топорков. </a:t>
            </a:r>
          </a:p>
        </p:txBody>
      </p:sp>
      <p:sp>
        <p:nvSpPr>
          <p:cNvPr id="2" name="Rectangle 1"/>
          <p:cNvSpPr/>
          <p:nvPr/>
        </p:nvSpPr>
        <p:spPr>
          <a:xfrm>
            <a:off x="-18366" y="37838"/>
            <a:ext cx="4539512" cy="461665"/>
          </a:xfrm>
          <a:prstGeom prst="rect">
            <a:avLst/>
          </a:prstGeom>
        </p:spPr>
        <p:txBody>
          <a:bodyPr wrap="none">
            <a:spAutoFit/>
          </a:bodyPr>
          <a:lstStyle/>
          <a:p>
            <a:r>
              <a:rPr lang="en-US" sz="2400" dirty="0"/>
              <a:t>From </a:t>
            </a:r>
            <a:r>
              <a:rPr lang="en-US" sz="2400" dirty="0" err="1"/>
              <a:t>Dmitrii</a:t>
            </a:r>
            <a:r>
              <a:rPr lang="en-US" sz="2400" dirty="0"/>
              <a:t> </a:t>
            </a:r>
            <a:r>
              <a:rPr lang="en-US" sz="2400" dirty="0" err="1" smtClean="0"/>
              <a:t>Toporkov</a:t>
            </a:r>
            <a:r>
              <a:rPr lang="en-US" sz="2400" dirty="0" smtClean="0"/>
              <a:t>, Novosibirsk</a:t>
            </a:r>
            <a:endParaRPr lang="en-US" sz="2400" dirty="0"/>
          </a:p>
        </p:txBody>
      </p:sp>
    </p:spTree>
    <p:extLst>
      <p:ext uri="{BB962C8B-B14F-4D97-AF65-F5344CB8AC3E}">
        <p14:creationId xmlns:p14="http://schemas.microsoft.com/office/powerpoint/2010/main" val="359623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476672"/>
            <a:ext cx="4038600" cy="6192688"/>
          </a:xfrm>
        </p:spPr>
        <p:txBody>
          <a:bodyPr>
            <a:normAutofit fontScale="250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6400" dirty="0" smtClean="0"/>
          </a:p>
          <a:p>
            <a:pPr marL="0" indent="0">
              <a:buNone/>
            </a:pPr>
            <a:endParaRPr lang="en-US" sz="6400" dirty="0"/>
          </a:p>
          <a:p>
            <a:pPr marL="0" indent="0">
              <a:buNone/>
            </a:pPr>
            <a:endParaRPr lang="en-US" sz="6400" dirty="0" smtClean="0"/>
          </a:p>
          <a:p>
            <a:pPr marL="0" indent="0">
              <a:buNone/>
            </a:pPr>
            <a:endParaRPr lang="en-US" sz="6400" dirty="0" smtClean="0"/>
          </a:p>
          <a:p>
            <a:pPr marL="0" indent="0" algn="just">
              <a:buNone/>
            </a:pPr>
            <a:r>
              <a:rPr lang="en-US" sz="6400" dirty="0" smtClean="0"/>
              <a:t>Dear </a:t>
            </a:r>
            <a:r>
              <a:rPr lang="en-US" sz="6400" dirty="0" err="1"/>
              <a:t>Slava</a:t>
            </a:r>
            <a:r>
              <a:rPr lang="en-US" sz="6400" dirty="0" smtClean="0"/>
              <a:t>,</a:t>
            </a:r>
            <a:endParaRPr lang="en-US" sz="6400" dirty="0"/>
          </a:p>
          <a:p>
            <a:pPr marL="0" indent="0" algn="just">
              <a:buNone/>
            </a:pPr>
            <a:r>
              <a:rPr lang="en-US" sz="6400" dirty="0"/>
              <a:t> </a:t>
            </a:r>
            <a:r>
              <a:rPr lang="en-US" sz="6400" dirty="0" smtClean="0"/>
              <a:t>    It </a:t>
            </a:r>
            <a:r>
              <a:rPr lang="en-US" sz="6400" dirty="0"/>
              <a:t>is very exciting that you will be honoring </a:t>
            </a:r>
            <a:r>
              <a:rPr lang="en-US" sz="6400" dirty="0" err="1"/>
              <a:t>Vadim</a:t>
            </a:r>
            <a:r>
              <a:rPr lang="en-US" sz="6400" dirty="0"/>
              <a:t> on his 70th anniversary.  I had hoped to find some old pictures of </a:t>
            </a:r>
            <a:r>
              <a:rPr lang="en-US" sz="6400" dirty="0" err="1"/>
              <a:t>Vadim</a:t>
            </a:r>
            <a:r>
              <a:rPr lang="en-US" sz="6400" dirty="0"/>
              <a:t> to share with you, but after coming up empty, I now appreciate more the value of digital photos.  Although I couldn't find it, I can remember having a picture of </a:t>
            </a:r>
            <a:r>
              <a:rPr lang="en-US" sz="6400" dirty="0" err="1"/>
              <a:t>Vadim</a:t>
            </a:r>
            <a:r>
              <a:rPr lang="en-US" sz="6400" dirty="0"/>
              <a:t> at my house, with my young little kids smiling as they stood next to a famous Russian scientist!  </a:t>
            </a:r>
          </a:p>
          <a:p>
            <a:pPr marL="0" indent="0" algn="just">
              <a:buNone/>
            </a:pPr>
            <a:r>
              <a:rPr lang="en-US" sz="6400" dirty="0"/>
              <a:t>Unfortunately, because of difficulties with Russian scientists visiting the US in the old days, I had probably been working in H-minus ions sources for more than 10 years before I first got to meet </a:t>
            </a:r>
            <a:r>
              <a:rPr lang="en-US" sz="6400" dirty="0" err="1"/>
              <a:t>Vadim</a:t>
            </a:r>
            <a:r>
              <a:rPr lang="en-US" sz="6400" dirty="0"/>
              <a:t>.  That was really something that I had looked forward to, because he was truly a pioneer in the field, and his discovery of cesium catalysis was revolutionary - both for accelerator laboratories and for fusion applications of H-minus sources.  Of course, upon </a:t>
            </a:r>
            <a:r>
              <a:rPr lang="en-US" sz="6400" dirty="0" smtClean="0"/>
              <a:t>meeting</a:t>
            </a:r>
            <a:endParaRPr lang="en-US" sz="6400" dirty="0"/>
          </a:p>
        </p:txBody>
      </p:sp>
      <p:sp>
        <p:nvSpPr>
          <p:cNvPr id="4" name="Content Placeholder 3"/>
          <p:cNvSpPr>
            <a:spLocks noGrp="1"/>
          </p:cNvSpPr>
          <p:nvPr>
            <p:ph sz="half" idx="2"/>
          </p:nvPr>
        </p:nvSpPr>
        <p:spPr>
          <a:xfrm>
            <a:off x="4716016" y="-43934"/>
            <a:ext cx="4038600" cy="6552728"/>
          </a:xfrm>
        </p:spPr>
        <p:txBody>
          <a:bodyPr>
            <a:normAutofit fontScale="25000" lnSpcReduction="20000"/>
          </a:bodyPr>
          <a:lstStyle/>
          <a:p>
            <a:pPr marL="0" indent="0" algn="just">
              <a:buNone/>
            </a:pPr>
            <a:r>
              <a:rPr lang="en-US" sz="6400" dirty="0" err="1"/>
              <a:t>Vadim</a:t>
            </a:r>
            <a:r>
              <a:rPr lang="en-US" sz="6400" dirty="0"/>
              <a:t> I was definitely not disappointed – his experience and knowledge of the entire field of ion sources (including polarized ion sources!) was amazing.  </a:t>
            </a:r>
          </a:p>
          <a:p>
            <a:pPr marL="0" indent="0" algn="just">
              <a:buNone/>
            </a:pPr>
            <a:r>
              <a:rPr lang="en-US" dirty="0"/>
              <a:t> </a:t>
            </a:r>
            <a:r>
              <a:rPr lang="en-US" dirty="0" smtClean="0"/>
              <a:t>     </a:t>
            </a:r>
            <a:r>
              <a:rPr lang="en-US" dirty="0"/>
              <a:t> </a:t>
            </a:r>
            <a:r>
              <a:rPr lang="en-US" sz="6400" dirty="0"/>
              <a:t>Fortunately, I was able to interact with </a:t>
            </a:r>
            <a:r>
              <a:rPr lang="en-US" sz="6400" dirty="0" err="1"/>
              <a:t>Vadim</a:t>
            </a:r>
            <a:r>
              <a:rPr lang="en-US" sz="6400" dirty="0"/>
              <a:t> much more frequently in the 1990's and beyond, and his participation at our regularly held International Symposium on the Production and Neutralization of Negative Ions and Beams was great for the program.  A little more recently, we had the even greater experience of having </a:t>
            </a:r>
            <a:r>
              <a:rPr lang="en-US" sz="6400" dirty="0" err="1"/>
              <a:t>Vadim</a:t>
            </a:r>
            <a:r>
              <a:rPr lang="en-US" sz="6400" dirty="0"/>
              <a:t> work with our ion source group at Brookhaven for 1-2 months as a Visiting Scientist.   It was fantastically stimulating, for me as well as for our engineers and technicians, to be working alongside </a:t>
            </a:r>
            <a:r>
              <a:rPr lang="en-US" sz="6400" dirty="0" err="1"/>
              <a:t>Vadim</a:t>
            </a:r>
            <a:r>
              <a:rPr lang="en-US" sz="6400" dirty="0"/>
              <a:t> – as he contributed to our work on polarized H-minus, surface H-minus, and volume H-minus sources.  Ideas just flow from him, and it is quite challenging to try and keep up.  I still have a folder several inches thick, containing all sorts of references that he gave me related to all the ideas he was coming up with during that brief time.  It was then that I came to appreciate the breadth of his knowledge – physics, chemistry, materials science, electronics, industrial applications, etc. – all showing why he is such a great ion source physicist.  </a:t>
            </a:r>
          </a:p>
          <a:p>
            <a:pPr marL="0" indent="0">
              <a:buNone/>
            </a:pPr>
            <a:r>
              <a:rPr lang="en-US" sz="7200" b="1" i="1" dirty="0" smtClean="0"/>
              <a:t>Jim </a:t>
            </a:r>
            <a:r>
              <a:rPr lang="en-US" sz="7200" b="1" i="1" dirty="0" err="1" smtClean="0"/>
              <a:t>Alessi</a:t>
            </a:r>
            <a:endParaRPr lang="en-US" sz="7200" b="1" i="1" dirty="0" smtClean="0"/>
          </a:p>
          <a:p>
            <a:pPr marL="0" indent="0">
              <a:buNone/>
            </a:pPr>
            <a:r>
              <a:rPr lang="en-US" sz="6400" b="1" dirty="0" err="1" smtClean="0"/>
              <a:t>Preinjector</a:t>
            </a:r>
            <a:r>
              <a:rPr lang="en-US" sz="6400" b="1" dirty="0" smtClean="0"/>
              <a:t> </a:t>
            </a:r>
            <a:r>
              <a:rPr lang="en-US" sz="6400" b="1" dirty="0"/>
              <a:t>Group Leader</a:t>
            </a:r>
          </a:p>
          <a:p>
            <a:pPr marL="0" indent="0">
              <a:buNone/>
            </a:pPr>
            <a:r>
              <a:rPr lang="en-US" sz="6400" b="1" dirty="0"/>
              <a:t>Collider-Accelerator Department</a:t>
            </a:r>
          </a:p>
          <a:p>
            <a:pPr marL="0" indent="0">
              <a:buNone/>
            </a:pPr>
            <a:endParaRPr lang="en-US" sz="6400" dirty="0" smtClean="0"/>
          </a:p>
          <a:p>
            <a:pPr marL="0" indent="0">
              <a:buNone/>
            </a:pPr>
            <a:r>
              <a:rPr lang="en-US" dirty="0"/>
              <a:t> </a:t>
            </a:r>
          </a:p>
          <a:p>
            <a:pPr marL="0" indent="0">
              <a:buNone/>
            </a:pPr>
            <a:endParaRPr lang="en-US" dirty="0"/>
          </a:p>
        </p:txBody>
      </p:sp>
      <p:pic>
        <p:nvPicPr>
          <p:cNvPr id="6" name="Picture 4" descr="DSCN21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44485"/>
            <a:ext cx="2782700" cy="2088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BNL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73" y="260648"/>
            <a:ext cx="1619672" cy="60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286978" y="2132856"/>
            <a:ext cx="1630575" cy="369332"/>
          </a:xfrm>
          <a:prstGeom prst="rect">
            <a:avLst/>
          </a:prstGeom>
        </p:spPr>
        <p:txBody>
          <a:bodyPr wrap="none">
            <a:spAutoFit/>
          </a:bodyPr>
          <a:lstStyle/>
          <a:p>
            <a:r>
              <a:rPr lang="en-US" b="1" dirty="0"/>
              <a:t>With </a:t>
            </a:r>
            <a:r>
              <a:rPr lang="en-US" b="1" i="1" dirty="0"/>
              <a:t>Jim </a:t>
            </a:r>
            <a:r>
              <a:rPr lang="en-US" b="1" i="1" dirty="0" err="1"/>
              <a:t>Alessi</a:t>
            </a:r>
            <a:endParaRPr lang="en-US" b="1" i="1" dirty="0"/>
          </a:p>
        </p:txBody>
      </p:sp>
    </p:spTree>
    <p:extLst>
      <p:ext uri="{BB962C8B-B14F-4D97-AF65-F5344CB8AC3E}">
        <p14:creationId xmlns:p14="http://schemas.microsoft.com/office/powerpoint/2010/main" val="756825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1937</TotalTime>
  <Words>377</Words>
  <Application>Microsoft Office PowerPoint</Application>
  <PresentationFormat>On-screen Show (4:3)</PresentationFormat>
  <Paragraphs>54</Paragraphs>
  <Slides>5</Slides>
  <Notes>2</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Ion Sources with Muons, Inc</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derbenev</dc:creator>
  <cp:lastModifiedBy>Tsentalovich</cp:lastModifiedBy>
  <cp:revision>56</cp:revision>
  <dcterms:created xsi:type="dcterms:W3CDTF">2013-08-18T16:24:45Z</dcterms:created>
  <dcterms:modified xsi:type="dcterms:W3CDTF">2013-09-11T16:52:15Z</dcterms:modified>
</cp:coreProperties>
</file>