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92" r:id="rId3"/>
    <p:sldId id="293" r:id="rId4"/>
    <p:sldId id="310" r:id="rId5"/>
    <p:sldId id="311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32" r:id="rId15"/>
    <p:sldId id="333" r:id="rId16"/>
    <p:sldId id="328" r:id="rId17"/>
    <p:sldId id="329" r:id="rId18"/>
    <p:sldId id="330" r:id="rId19"/>
    <p:sldId id="337" r:id="rId20"/>
    <p:sldId id="334" r:id="rId21"/>
    <p:sldId id="335" r:id="rId22"/>
    <p:sldId id="336" r:id="rId23"/>
    <p:sldId id="319" r:id="rId24"/>
  </p:sldIdLst>
  <p:sldSz cx="9144000" cy="6858000" type="screen4x3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0AB6"/>
    <a:srgbClr val="FFFF99"/>
    <a:srgbClr val="FFFFCC"/>
    <a:srgbClr val="005B82"/>
    <a:srgbClr val="515151"/>
    <a:srgbClr val="B9B9B9"/>
    <a:srgbClr val="9C9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2" autoAdjust="0"/>
    <p:restoredTop sz="94628" autoAdjust="0"/>
  </p:normalViewPr>
  <p:slideViewPr>
    <p:cSldViewPr>
      <p:cViewPr>
        <p:scale>
          <a:sx n="90" d="100"/>
          <a:sy n="90" d="100"/>
        </p:scale>
        <p:origin x="-72" y="132"/>
      </p:cViewPr>
      <p:guideLst>
        <p:guide orient="horz" pos="143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088" y="-7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8BD61-3547-424D-8836-725BF677DED4}" type="datetimeFigureOut">
              <a:rPr lang="de-DE" smtClean="0"/>
              <a:t>13.09.2013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97C32-0F4A-40F6-B67C-728988A86F3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01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51520" y="2286000"/>
            <a:ext cx="8892480" cy="4572000"/>
          </a:xfrm>
          <a:prstGeom prst="rect">
            <a:avLst/>
          </a:prstGeom>
          <a:solidFill>
            <a:srgbClr val="005B8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7389EBD-AAEF-4835-B46E-4A0823516810}" type="datetime4">
              <a:rPr lang="de-DE" smtClean="0"/>
              <a:pPr/>
              <a:t>13. September 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7308304" y="2142"/>
            <a:ext cx="1835696" cy="97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60" descr="logo_699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25" y="249053"/>
            <a:ext cx="2517775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4" y="2708275"/>
            <a:ext cx="7254875" cy="79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Unsere Ziele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27584" y="3501008"/>
            <a:ext cx="7254875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Das Forschungszentrum im Fokus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27584" y="4868863"/>
            <a:ext cx="648176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10. Mai 2011 | Theo Mustermann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0"/>
            <a:ext cx="8075240" cy="4104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13. September 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748883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Musterpräsentation</a:t>
            </a:r>
          </a:p>
        </p:txBody>
      </p:sp>
    </p:spTree>
    <p:extLst>
      <p:ext uri="{BB962C8B-B14F-4D97-AF65-F5344CB8AC3E}">
        <p14:creationId xmlns:p14="http://schemas.microsoft.com/office/powerpoint/2010/main" val="319101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5599-B2A3-43CE-B17D-D44A935562DD}" type="datetime4">
              <a:rPr lang="de-DE" smtClean="0"/>
              <a:t>13. September 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‹#›</a:t>
            </a:fld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908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Bildern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720000" y="2638800"/>
            <a:ext cx="360040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endParaRPr lang="de-DE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idx="16"/>
          </p:nvPr>
        </p:nvSpPr>
        <p:spPr>
          <a:xfrm>
            <a:off x="4572000" y="2638800"/>
            <a:ext cx="432048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endParaRPr lang="de-DE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Falls Sie Bilder zeigen möchten …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8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5" name="Inhaltsplatzhalter 13"/>
          <p:cNvSpPr>
            <a:spLocks noGrp="1"/>
          </p:cNvSpPr>
          <p:nvPr>
            <p:ph idx="19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859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799E-4934-4B86-9899-1FEB5F14B328}" type="datetime4">
              <a:rPr lang="de-DE" smtClean="0"/>
              <a:t>13. September 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‹#›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49196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… oder Grafiken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1: Blindtext</a:t>
            </a: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2: Blindtext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7673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799E-4934-4B86-9899-1FEB5F14B328}" type="datetime4">
              <a:rPr lang="de-DE" smtClean="0"/>
              <a:t>13. September 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‹#›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024336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Sie können auch kombinieren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Diagramm: Blindtext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2977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799E-4934-4B86-9899-1FEB5F14B328}" type="datetime4">
              <a:rPr lang="de-DE" smtClean="0"/>
              <a:t>13. September 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83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D9A182C-CFE1-43D7-B315-74C564866B9C}" type="datetime4">
              <a:rPr lang="de-DE" smtClean="0"/>
              <a:pPr/>
              <a:t>13. September 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0" y="2286000"/>
            <a:ext cx="126000" cy="2286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6000" y="2286000"/>
            <a:ext cx="126000" cy="228600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6000" cy="2286000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6000" y="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4572000"/>
            <a:ext cx="1260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26000" y="457200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151200"/>
            <a:ext cx="1440000" cy="46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12"/>
          <p:cNvSpPr/>
          <p:nvPr userDrawn="1"/>
        </p:nvSpPr>
        <p:spPr>
          <a:xfrm rot="-5400000">
            <a:off x="-1076400" y="5665703"/>
            <a:ext cx="2276872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700" dirty="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Mitglied der Helmholtz-Gemeinschaft</a:t>
            </a:r>
            <a:endParaRPr lang="de-DE" sz="700" dirty="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82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827584" y="2708275"/>
            <a:ext cx="7254875" cy="1584821"/>
          </a:xfrm>
        </p:spPr>
        <p:txBody>
          <a:bodyPr/>
          <a:lstStyle/>
          <a:p>
            <a:r>
              <a:rPr lang="de-DE" sz="4000" dirty="0" smtClean="0"/>
              <a:t>DSMC </a:t>
            </a:r>
            <a:r>
              <a:rPr lang="de-DE" sz="4000" dirty="0" err="1" smtClean="0"/>
              <a:t>simulations</a:t>
            </a:r>
            <a:r>
              <a:rPr lang="de-DE" sz="4000" dirty="0" smtClean="0"/>
              <a:t> </a:t>
            </a:r>
            <a:r>
              <a:rPr lang="de-DE" sz="4000" dirty="0" err="1" smtClean="0"/>
              <a:t>of</a:t>
            </a:r>
            <a:r>
              <a:rPr lang="de-DE" sz="4000" dirty="0" smtClean="0"/>
              <a:t> </a:t>
            </a:r>
            <a:r>
              <a:rPr lang="de-DE" sz="4000" dirty="0" err="1" smtClean="0"/>
              <a:t>polarized</a:t>
            </a:r>
            <a:r>
              <a:rPr lang="de-DE" sz="4000" dirty="0" smtClean="0"/>
              <a:t> </a:t>
            </a:r>
            <a:r>
              <a:rPr lang="de-DE" sz="4000" dirty="0" err="1" smtClean="0"/>
              <a:t>atomic</a:t>
            </a:r>
            <a:r>
              <a:rPr lang="de-DE" sz="4000" dirty="0" smtClean="0"/>
              <a:t> beam </a:t>
            </a:r>
            <a:r>
              <a:rPr lang="de-DE" sz="4000" dirty="0" err="1" smtClean="0"/>
              <a:t>sources</a:t>
            </a:r>
            <a:r>
              <a:rPr lang="de-DE" sz="4000" dirty="0" smtClean="0"/>
              <a:t> </a:t>
            </a:r>
            <a:r>
              <a:rPr lang="de-DE" sz="4000" dirty="0" err="1" smtClean="0"/>
              <a:t>including</a:t>
            </a:r>
            <a:r>
              <a:rPr lang="de-DE" sz="4000" dirty="0" smtClean="0"/>
              <a:t> </a:t>
            </a:r>
            <a:r>
              <a:rPr lang="de-DE" sz="4000" dirty="0" err="1" smtClean="0"/>
              <a:t>magnetic</a:t>
            </a:r>
            <a:r>
              <a:rPr lang="de-DE" sz="4000" dirty="0" smtClean="0"/>
              <a:t> </a:t>
            </a:r>
            <a:r>
              <a:rPr lang="de-DE" sz="4000" dirty="0" err="1" smtClean="0"/>
              <a:t>fields</a:t>
            </a:r>
            <a:endParaRPr lang="de-DE" sz="40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September 13, 2013 | </a:t>
            </a:r>
            <a:r>
              <a:rPr lang="de-DE" dirty="0" smtClean="0"/>
              <a:t>Martin Gaisser, Alexander Nass </a:t>
            </a:r>
            <a:r>
              <a:rPr lang="de-DE" dirty="0" smtClean="0"/>
              <a:t>and Hans Ströher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62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9"/>
          <p:cNvSpPr>
            <a:spLocks noGrp="1"/>
          </p:cNvSpPr>
          <p:nvPr>
            <p:ph idx="17"/>
          </p:nvPr>
        </p:nvSpPr>
        <p:spPr>
          <a:xfrm>
            <a:off x="720000" y="900000"/>
            <a:ext cx="8316496" cy="576064"/>
          </a:xfrm>
          <a:noFill/>
        </p:spPr>
        <p:txBody>
          <a:bodyPr/>
          <a:lstStyle/>
          <a:p>
            <a:r>
              <a:rPr lang="de-DE" dirty="0" smtClean="0"/>
              <a:t>Experimental Setup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10</a:t>
            </a:fld>
            <a:endParaRPr lang="de-DE" dirty="0"/>
          </a:p>
        </p:txBody>
      </p:sp>
      <p:sp>
        <p:nvSpPr>
          <p:cNvPr id="25" name="Datumsplatzhalter 2"/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2133600" cy="365125"/>
          </a:xfrm>
        </p:spPr>
        <p:txBody>
          <a:bodyPr/>
          <a:lstStyle/>
          <a:p>
            <a:r>
              <a:rPr lang="de-DE" dirty="0" smtClean="0"/>
              <a:t>September 13, 2013</a:t>
            </a:r>
            <a:endParaRPr lang="de-DE" dirty="0"/>
          </a:p>
        </p:txBody>
      </p:sp>
      <p:sp>
        <p:nvSpPr>
          <p:cNvPr id="2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990520" cy="365125"/>
          </a:xfrm>
        </p:spPr>
        <p:txBody>
          <a:bodyPr/>
          <a:lstStyle/>
          <a:p>
            <a:r>
              <a:rPr lang="de-DE" dirty="0" smtClean="0"/>
              <a:t>PSTP2013, </a:t>
            </a:r>
            <a:r>
              <a:rPr lang="de-DE" dirty="0" err="1" smtClean="0"/>
              <a:t>Charlottesville</a:t>
            </a:r>
            <a:r>
              <a:rPr lang="de-DE" dirty="0" smtClean="0"/>
              <a:t>, Virginia, USA</a:t>
            </a:r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552019"/>
            <a:ext cx="78486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726958" y="5319493"/>
            <a:ext cx="6186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Atomic</a:t>
            </a:r>
            <a:r>
              <a:rPr lang="de-DE" dirty="0" smtClean="0"/>
              <a:t> beam teststand, </a:t>
            </a:r>
            <a:r>
              <a:rPr lang="de-DE" dirty="0" err="1" smtClean="0"/>
              <a:t>equipped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devices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endParaRPr lang="de-DE" dirty="0" smtClean="0"/>
          </a:p>
          <a:p>
            <a:r>
              <a:rPr lang="de-DE" dirty="0" err="1" smtClean="0"/>
              <a:t>velocity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density</a:t>
            </a:r>
            <a:r>
              <a:rPr lang="de-DE" dirty="0" smtClean="0"/>
              <a:t> </a:t>
            </a:r>
            <a:r>
              <a:rPr lang="de-DE" dirty="0" err="1" smtClean="0"/>
              <a:t>distributions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intensity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atomic</a:t>
            </a:r>
            <a:r>
              <a:rPr lang="de-DE" dirty="0" smtClean="0"/>
              <a:t> </a:t>
            </a:r>
            <a:r>
              <a:rPr lang="de-DE" dirty="0" err="1" smtClean="0"/>
              <a:t>beams</a:t>
            </a:r>
            <a:r>
              <a:rPr lang="de-DE" dirty="0" smtClean="0"/>
              <a:t>,</a:t>
            </a:r>
          </a:p>
          <a:p>
            <a:r>
              <a:rPr lang="de-DE" dirty="0" err="1"/>
              <a:t>a</a:t>
            </a:r>
            <a:r>
              <a:rPr lang="de-DE" dirty="0" err="1" smtClean="0"/>
              <a:t>s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atomic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molecular</a:t>
            </a:r>
            <a:r>
              <a:rPr lang="de-DE" dirty="0" smtClean="0"/>
              <a:t> </a:t>
            </a:r>
            <a:r>
              <a:rPr lang="de-DE" dirty="0" err="1" smtClean="0"/>
              <a:t>content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3851920" y="3068960"/>
            <a:ext cx="288032" cy="14401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3851920" y="3356992"/>
            <a:ext cx="288032" cy="14401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3851920" y="3212976"/>
            <a:ext cx="288032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4304280" y="2945733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89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9"/>
          <p:cNvSpPr>
            <a:spLocks noGrp="1"/>
          </p:cNvSpPr>
          <p:nvPr>
            <p:ph idx="17"/>
          </p:nvPr>
        </p:nvSpPr>
        <p:spPr>
          <a:xfrm>
            <a:off x="720000" y="900000"/>
            <a:ext cx="8316496" cy="576064"/>
          </a:xfrm>
          <a:noFill/>
        </p:spPr>
        <p:txBody>
          <a:bodyPr/>
          <a:lstStyle/>
          <a:p>
            <a:r>
              <a:rPr lang="de-DE" sz="2400" dirty="0" err="1" smtClean="0"/>
              <a:t>Results</a:t>
            </a:r>
            <a:r>
              <a:rPr lang="de-DE" sz="2400" dirty="0" smtClean="0"/>
              <a:t>: Beam </a:t>
            </a:r>
            <a:r>
              <a:rPr lang="de-DE" sz="2400" dirty="0" err="1" smtClean="0"/>
              <a:t>parameters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pressure</a:t>
            </a:r>
            <a:r>
              <a:rPr lang="de-DE" sz="2400" dirty="0" smtClean="0"/>
              <a:t> </a:t>
            </a:r>
            <a:r>
              <a:rPr lang="de-DE" sz="2400" dirty="0" err="1" smtClean="0"/>
              <a:t>distibution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11</a:t>
            </a:fld>
            <a:endParaRPr lang="de-DE" dirty="0"/>
          </a:p>
        </p:txBody>
      </p:sp>
      <p:sp>
        <p:nvSpPr>
          <p:cNvPr id="25" name="Datumsplatzhalter 2"/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2133600" cy="365125"/>
          </a:xfrm>
        </p:spPr>
        <p:txBody>
          <a:bodyPr/>
          <a:lstStyle/>
          <a:p>
            <a:r>
              <a:rPr lang="de-DE" dirty="0" smtClean="0"/>
              <a:t>September 13, 2013</a:t>
            </a:r>
            <a:endParaRPr lang="de-DE" dirty="0"/>
          </a:p>
        </p:txBody>
      </p:sp>
      <p:sp>
        <p:nvSpPr>
          <p:cNvPr id="2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990520" cy="365125"/>
          </a:xfrm>
        </p:spPr>
        <p:txBody>
          <a:bodyPr/>
          <a:lstStyle/>
          <a:p>
            <a:r>
              <a:rPr lang="de-DE" dirty="0" smtClean="0"/>
              <a:t>PSTP2013, </a:t>
            </a:r>
            <a:r>
              <a:rPr lang="de-DE" dirty="0" err="1" smtClean="0"/>
              <a:t>Charlottesville</a:t>
            </a:r>
            <a:r>
              <a:rPr lang="de-DE" dirty="0" smtClean="0"/>
              <a:t>, Virginia, USA</a:t>
            </a:r>
            <a:endParaRPr lang="de-D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556792"/>
            <a:ext cx="76009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78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9"/>
          <p:cNvSpPr>
            <a:spLocks noGrp="1"/>
          </p:cNvSpPr>
          <p:nvPr>
            <p:ph idx="17"/>
          </p:nvPr>
        </p:nvSpPr>
        <p:spPr>
          <a:xfrm>
            <a:off x="720000" y="900000"/>
            <a:ext cx="8316496" cy="576064"/>
          </a:xfrm>
          <a:noFill/>
        </p:spPr>
        <p:txBody>
          <a:bodyPr/>
          <a:lstStyle/>
          <a:p>
            <a:r>
              <a:rPr lang="de-DE" dirty="0" err="1" smtClean="0"/>
              <a:t>Extensions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OpenFOAM</a:t>
            </a:r>
            <a:r>
              <a:rPr lang="de-DE" dirty="0" smtClean="0"/>
              <a:t> 1.7.1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12</a:t>
            </a:fld>
            <a:endParaRPr lang="de-DE" dirty="0"/>
          </a:p>
        </p:txBody>
      </p:sp>
      <p:sp>
        <p:nvSpPr>
          <p:cNvPr id="25" name="Datumsplatzhalter 2"/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2133600" cy="365125"/>
          </a:xfrm>
        </p:spPr>
        <p:txBody>
          <a:bodyPr/>
          <a:lstStyle/>
          <a:p>
            <a:r>
              <a:rPr lang="de-DE" dirty="0" smtClean="0"/>
              <a:t>September 13, 2013</a:t>
            </a:r>
            <a:endParaRPr lang="de-DE" dirty="0"/>
          </a:p>
        </p:txBody>
      </p:sp>
      <p:sp>
        <p:nvSpPr>
          <p:cNvPr id="2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990520" cy="365125"/>
          </a:xfrm>
        </p:spPr>
        <p:txBody>
          <a:bodyPr/>
          <a:lstStyle/>
          <a:p>
            <a:r>
              <a:rPr lang="de-DE" dirty="0" smtClean="0"/>
              <a:t>PSTP2013, </a:t>
            </a:r>
            <a:r>
              <a:rPr lang="de-DE" dirty="0" err="1" smtClean="0"/>
              <a:t>Charlottesville</a:t>
            </a:r>
            <a:r>
              <a:rPr lang="de-DE" dirty="0" smtClean="0"/>
              <a:t>, Virginia, USA</a:t>
            </a:r>
            <a:endParaRPr lang="de-DE" dirty="0"/>
          </a:p>
        </p:txBody>
      </p:sp>
      <p:sp>
        <p:nvSpPr>
          <p:cNvPr id="7" name="Rettangolo 13"/>
          <p:cNvSpPr>
            <a:spLocks noChangeArrowheads="1"/>
          </p:cNvSpPr>
          <p:nvPr/>
        </p:nvSpPr>
        <p:spPr bwMode="auto">
          <a:xfrm>
            <a:off x="611560" y="2276872"/>
            <a:ext cx="7704856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New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binary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collision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model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based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on a Lennard-Jones potential</a:t>
            </a:r>
            <a:endParaRPr lang="de-DE" sz="2000" dirty="0">
              <a:cs typeface="Angsana New" pitchFamily="18" charset="-34"/>
              <a:sym typeface="Wingdings" pitchFamily="2" charset="2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it-IT" sz="2000" dirty="0" err="1" smtClean="0">
                <a:solidFill>
                  <a:schemeClr val="tx1"/>
                </a:solidFill>
              </a:rPr>
              <a:t>Particles</a:t>
            </a:r>
            <a:r>
              <a:rPr lang="it-IT" sz="2000" dirty="0" smtClean="0">
                <a:solidFill>
                  <a:schemeClr val="tx1"/>
                </a:solidFill>
              </a:rPr>
              <a:t> are </a:t>
            </a:r>
            <a:r>
              <a:rPr lang="it-IT" sz="2000" dirty="0" err="1" smtClean="0">
                <a:solidFill>
                  <a:schemeClr val="tx1"/>
                </a:solidFill>
              </a:rPr>
              <a:t>equipped</a:t>
            </a:r>
            <a:r>
              <a:rPr lang="it-IT" sz="2000" dirty="0" smtClean="0">
                <a:solidFill>
                  <a:schemeClr val="tx1"/>
                </a:solidFill>
              </a:rPr>
              <a:t> with </a:t>
            </a:r>
            <a:r>
              <a:rPr lang="it-IT" sz="2000" dirty="0" smtClean="0">
                <a:solidFill>
                  <a:srgbClr val="0070C0"/>
                </a:solidFill>
              </a:rPr>
              <a:t>spin, </a:t>
            </a:r>
            <a:r>
              <a:rPr lang="it-IT" sz="2000" dirty="0" smtClean="0"/>
              <a:t>e.g. </a:t>
            </a:r>
            <a:r>
              <a:rPr lang="it-IT" sz="2000" dirty="0" err="1" smtClean="0"/>
              <a:t>creation</a:t>
            </a:r>
            <a:r>
              <a:rPr lang="it-IT" sz="2000" dirty="0" smtClean="0"/>
              <a:t> of an array of </a:t>
            </a:r>
            <a:r>
              <a:rPr lang="it-IT" sz="2000" dirty="0" err="1" smtClean="0"/>
              <a:t>hyperfine</a:t>
            </a:r>
            <a:r>
              <a:rPr lang="it-IT" sz="2000" dirty="0" smtClean="0"/>
              <a:t> </a:t>
            </a:r>
            <a:r>
              <a:rPr lang="it-IT" sz="2000" dirty="0" err="1" smtClean="0"/>
              <a:t>states</a:t>
            </a:r>
            <a:endParaRPr lang="it-IT" sz="2000" dirty="0" smtClean="0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it-IT" sz="2000" dirty="0" err="1" smtClean="0"/>
              <a:t>Generic</a:t>
            </a:r>
            <a:r>
              <a:rPr lang="it-IT" sz="2000" dirty="0" smtClean="0"/>
              <a:t> </a:t>
            </a:r>
            <a:r>
              <a:rPr lang="it-IT" sz="2000" dirty="0" err="1" smtClean="0"/>
              <a:t>interface</a:t>
            </a:r>
            <a:r>
              <a:rPr lang="it-IT" sz="2000" dirty="0" smtClean="0"/>
              <a:t> for </a:t>
            </a:r>
            <a:r>
              <a:rPr lang="it-IT" sz="2000" dirty="0" err="1" smtClean="0">
                <a:solidFill>
                  <a:srgbClr val="0070C0"/>
                </a:solidFill>
              </a:rPr>
              <a:t>magnetic</a:t>
            </a:r>
            <a:r>
              <a:rPr lang="it-IT" sz="2000" dirty="0" smtClean="0">
                <a:solidFill>
                  <a:srgbClr val="0070C0"/>
                </a:solidFill>
              </a:rPr>
              <a:t> </a:t>
            </a:r>
            <a:r>
              <a:rPr lang="it-IT" sz="2000" dirty="0" err="1" smtClean="0">
                <a:solidFill>
                  <a:srgbClr val="0070C0"/>
                </a:solidFill>
              </a:rPr>
              <a:t>fields</a:t>
            </a:r>
            <a:r>
              <a:rPr lang="it-IT" sz="2000" dirty="0" smtClean="0">
                <a:solidFill>
                  <a:srgbClr val="0070C0"/>
                </a:solidFill>
              </a:rPr>
              <a:t> </a:t>
            </a:r>
            <a:r>
              <a:rPr lang="it-IT" sz="2000" dirty="0" err="1" smtClean="0"/>
              <a:t>acting</a:t>
            </a:r>
            <a:r>
              <a:rPr lang="it-IT" sz="2000" dirty="0" smtClean="0"/>
              <a:t> on the </a:t>
            </a:r>
            <a:r>
              <a:rPr lang="it-IT" sz="2000" dirty="0" err="1" smtClean="0"/>
              <a:t>particles</a:t>
            </a:r>
            <a:endParaRPr lang="it-IT" sz="2000" dirty="0" smtClean="0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it-IT" sz="2000" dirty="0" err="1" smtClean="0">
                <a:solidFill>
                  <a:schemeClr val="tx1"/>
                </a:solidFill>
              </a:rPr>
              <a:t>Introduction</a:t>
            </a:r>
            <a:r>
              <a:rPr lang="it-IT" sz="2000" dirty="0" smtClean="0">
                <a:solidFill>
                  <a:schemeClr val="tx1"/>
                </a:solidFill>
              </a:rPr>
              <a:t> of </a:t>
            </a:r>
            <a:r>
              <a:rPr lang="it-IT" sz="2000" dirty="0" err="1" smtClean="0">
                <a:solidFill>
                  <a:srgbClr val="0070C0"/>
                </a:solidFill>
              </a:rPr>
              <a:t>wall</a:t>
            </a:r>
            <a:r>
              <a:rPr lang="it-IT" sz="2000" dirty="0" smtClean="0">
                <a:solidFill>
                  <a:srgbClr val="0070C0"/>
                </a:solidFill>
              </a:rPr>
              <a:t> </a:t>
            </a:r>
            <a:r>
              <a:rPr lang="it-IT" sz="2000" dirty="0" err="1" smtClean="0">
                <a:solidFill>
                  <a:srgbClr val="0070C0"/>
                </a:solidFill>
              </a:rPr>
              <a:t>recombination</a:t>
            </a:r>
            <a:r>
              <a:rPr lang="it-IT" sz="2000" dirty="0" smtClean="0">
                <a:solidFill>
                  <a:schemeClr val="tx1"/>
                </a:solidFill>
              </a:rPr>
              <a:t> of </a:t>
            </a:r>
            <a:r>
              <a:rPr lang="it-IT" sz="2000" dirty="0" err="1" smtClean="0">
                <a:solidFill>
                  <a:schemeClr val="tx1"/>
                </a:solidFill>
              </a:rPr>
              <a:t>atoms</a:t>
            </a:r>
            <a:r>
              <a:rPr lang="it-IT" sz="2000" dirty="0" smtClean="0">
                <a:solidFill>
                  <a:schemeClr val="tx1"/>
                </a:solidFill>
              </a:rPr>
              <a:t> to </a:t>
            </a:r>
            <a:r>
              <a:rPr lang="it-IT" sz="2000" dirty="0" err="1" smtClean="0">
                <a:solidFill>
                  <a:schemeClr val="tx1"/>
                </a:solidFill>
              </a:rPr>
              <a:t>molecules</a:t>
            </a:r>
            <a:endParaRPr lang="it-IT" sz="2000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it-IT" sz="2000" dirty="0" err="1" smtClean="0"/>
              <a:t>Calculation</a:t>
            </a:r>
            <a:r>
              <a:rPr lang="it-IT" sz="2000" dirty="0" smtClean="0"/>
              <a:t> of </a:t>
            </a:r>
            <a:r>
              <a:rPr lang="it-IT" sz="2000" dirty="0" smtClean="0">
                <a:solidFill>
                  <a:srgbClr val="0070C0"/>
                </a:solidFill>
              </a:rPr>
              <a:t>spin </a:t>
            </a:r>
            <a:r>
              <a:rPr lang="it-IT" sz="2000" dirty="0" err="1" smtClean="0">
                <a:solidFill>
                  <a:srgbClr val="0070C0"/>
                </a:solidFill>
              </a:rPr>
              <a:t>exchange</a:t>
            </a:r>
            <a:r>
              <a:rPr lang="it-IT" sz="2000" dirty="0" smtClean="0">
                <a:solidFill>
                  <a:srgbClr val="0070C0"/>
                </a:solidFill>
              </a:rPr>
              <a:t> </a:t>
            </a:r>
            <a:r>
              <a:rPr lang="it-IT" sz="2000" dirty="0" err="1" smtClean="0">
                <a:solidFill>
                  <a:srgbClr val="0070C0"/>
                </a:solidFill>
              </a:rPr>
              <a:t>effects</a:t>
            </a:r>
            <a:endParaRPr lang="it-IT" sz="2000" dirty="0" smtClean="0">
              <a:solidFill>
                <a:srgbClr val="0070C0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it-IT" sz="2000" dirty="0" err="1" smtClean="0"/>
              <a:t>Implementation</a:t>
            </a:r>
            <a:r>
              <a:rPr lang="it-IT" sz="2000" dirty="0" smtClean="0"/>
              <a:t> of </a:t>
            </a:r>
            <a:r>
              <a:rPr lang="it-IT" sz="2000" dirty="0">
                <a:solidFill>
                  <a:srgbClr val="0070C0"/>
                </a:solidFill>
              </a:rPr>
              <a:t>h</a:t>
            </a:r>
            <a:r>
              <a:rPr lang="it-IT" sz="2000" dirty="0" smtClean="0">
                <a:solidFill>
                  <a:srgbClr val="0070C0"/>
                </a:solidFill>
              </a:rPr>
              <a:t>igh </a:t>
            </a:r>
            <a:r>
              <a:rPr lang="it-IT" sz="2000" dirty="0" err="1" smtClean="0">
                <a:solidFill>
                  <a:srgbClr val="0070C0"/>
                </a:solidFill>
              </a:rPr>
              <a:t>frequency</a:t>
            </a:r>
            <a:r>
              <a:rPr lang="it-IT" sz="2000" dirty="0" smtClean="0">
                <a:solidFill>
                  <a:srgbClr val="0070C0"/>
                </a:solidFill>
              </a:rPr>
              <a:t> </a:t>
            </a:r>
            <a:r>
              <a:rPr lang="it-IT" sz="2000" dirty="0" err="1" smtClean="0">
                <a:solidFill>
                  <a:srgbClr val="0070C0"/>
                </a:solidFill>
              </a:rPr>
              <a:t>transitions</a:t>
            </a:r>
            <a:endParaRPr lang="it-IT" sz="2000" dirty="0" smtClean="0">
              <a:solidFill>
                <a:srgbClr val="0070C0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it-IT" sz="2000" dirty="0" err="1" smtClean="0"/>
              <a:t>Calculation</a:t>
            </a:r>
            <a:r>
              <a:rPr lang="it-IT" sz="2000" dirty="0" smtClean="0"/>
              <a:t> of</a:t>
            </a:r>
            <a:r>
              <a:rPr lang="it-IT" sz="2000" dirty="0" smtClean="0">
                <a:solidFill>
                  <a:srgbClr val="0070C0"/>
                </a:solidFill>
              </a:rPr>
              <a:t> </a:t>
            </a:r>
            <a:r>
              <a:rPr lang="it-IT" sz="2000" dirty="0" err="1" smtClean="0">
                <a:solidFill>
                  <a:srgbClr val="0070C0"/>
                </a:solidFill>
              </a:rPr>
              <a:t>wall</a:t>
            </a:r>
            <a:r>
              <a:rPr lang="it-IT" sz="2000" dirty="0" smtClean="0">
                <a:solidFill>
                  <a:srgbClr val="0070C0"/>
                </a:solidFill>
              </a:rPr>
              <a:t> </a:t>
            </a:r>
            <a:r>
              <a:rPr lang="it-IT" sz="2000" dirty="0" err="1" smtClean="0">
                <a:solidFill>
                  <a:srgbClr val="0070C0"/>
                </a:solidFill>
              </a:rPr>
              <a:t>collisions</a:t>
            </a:r>
            <a:endParaRPr lang="it-IT" sz="2000" dirty="0" smtClean="0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it-IT" sz="2000" dirty="0" smtClean="0"/>
              <a:t>Source </a:t>
            </a:r>
            <a:r>
              <a:rPr lang="it-IT" sz="2000" dirty="0" err="1" smtClean="0"/>
              <a:t>development</a:t>
            </a:r>
            <a:r>
              <a:rPr lang="it-IT" sz="2000" dirty="0" smtClean="0"/>
              <a:t>: </a:t>
            </a:r>
            <a:r>
              <a:rPr lang="it-IT" sz="2000" dirty="0" err="1" smtClean="0">
                <a:solidFill>
                  <a:srgbClr val="0070C0"/>
                </a:solidFill>
              </a:rPr>
              <a:t>Optimization</a:t>
            </a:r>
            <a:r>
              <a:rPr lang="it-IT" sz="2000" dirty="0" smtClean="0">
                <a:solidFill>
                  <a:srgbClr val="0070C0"/>
                </a:solidFill>
              </a:rPr>
              <a:t> </a:t>
            </a:r>
            <a:r>
              <a:rPr lang="it-IT" sz="2000" dirty="0" err="1" smtClean="0">
                <a:solidFill>
                  <a:srgbClr val="0070C0"/>
                </a:solidFill>
              </a:rPr>
              <a:t>algorithm</a:t>
            </a:r>
            <a:endParaRPr lang="it-IT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5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13</a:t>
            </a:fld>
            <a:endParaRPr lang="de-DE" dirty="0"/>
          </a:p>
        </p:txBody>
      </p:sp>
      <p:sp>
        <p:nvSpPr>
          <p:cNvPr id="25" name="Datumsplatzhalter 2"/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2133600" cy="365125"/>
          </a:xfrm>
        </p:spPr>
        <p:txBody>
          <a:bodyPr/>
          <a:lstStyle/>
          <a:p>
            <a:r>
              <a:rPr lang="de-DE" dirty="0" smtClean="0"/>
              <a:t>September 13, 2013</a:t>
            </a:r>
            <a:endParaRPr lang="de-DE" dirty="0"/>
          </a:p>
        </p:txBody>
      </p:sp>
      <p:sp>
        <p:nvSpPr>
          <p:cNvPr id="2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990520" cy="365125"/>
          </a:xfrm>
        </p:spPr>
        <p:txBody>
          <a:bodyPr/>
          <a:lstStyle/>
          <a:p>
            <a:r>
              <a:rPr lang="de-DE" dirty="0" smtClean="0"/>
              <a:t>PSTP2013, </a:t>
            </a:r>
            <a:r>
              <a:rPr lang="de-DE" dirty="0" err="1" smtClean="0"/>
              <a:t>Charlottesville</a:t>
            </a:r>
            <a:r>
              <a:rPr lang="de-DE" dirty="0" smtClean="0"/>
              <a:t>, Virginia, USA</a:t>
            </a:r>
            <a:endParaRPr lang="de-DE" dirty="0"/>
          </a:p>
        </p:txBody>
      </p:sp>
      <p:sp>
        <p:nvSpPr>
          <p:cNvPr id="8" name="Inhaltsplatzhalter 9"/>
          <p:cNvSpPr>
            <a:spLocks noGrp="1"/>
          </p:cNvSpPr>
          <p:nvPr>
            <p:ph idx="17"/>
          </p:nvPr>
        </p:nvSpPr>
        <p:spPr>
          <a:xfrm>
            <a:off x="720000" y="900000"/>
            <a:ext cx="8316496" cy="576064"/>
          </a:xfrm>
          <a:noFill/>
        </p:spPr>
        <p:txBody>
          <a:bodyPr/>
          <a:lstStyle/>
          <a:p>
            <a:r>
              <a:rPr lang="de-DE" sz="2400" dirty="0" smtClean="0"/>
              <a:t>Binary </a:t>
            </a:r>
            <a:r>
              <a:rPr lang="de-DE" sz="2400" dirty="0" err="1" smtClean="0"/>
              <a:t>collision</a:t>
            </a:r>
            <a:r>
              <a:rPr lang="de-DE" sz="2400" dirty="0" smtClean="0"/>
              <a:t> </a:t>
            </a:r>
            <a:r>
              <a:rPr lang="de-DE" sz="2400" dirty="0" err="1" smtClean="0"/>
              <a:t>models</a:t>
            </a:r>
            <a:endParaRPr lang="de-DE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5819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69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14</a:t>
            </a:fld>
            <a:endParaRPr lang="de-DE" dirty="0"/>
          </a:p>
        </p:txBody>
      </p:sp>
      <p:sp>
        <p:nvSpPr>
          <p:cNvPr id="25" name="Datumsplatzhalter 2"/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2133600" cy="365125"/>
          </a:xfrm>
        </p:spPr>
        <p:txBody>
          <a:bodyPr/>
          <a:lstStyle/>
          <a:p>
            <a:r>
              <a:rPr lang="de-DE" dirty="0" smtClean="0"/>
              <a:t>September 13, 2013</a:t>
            </a:r>
            <a:endParaRPr lang="de-DE" dirty="0"/>
          </a:p>
        </p:txBody>
      </p:sp>
      <p:sp>
        <p:nvSpPr>
          <p:cNvPr id="2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990520" cy="365125"/>
          </a:xfrm>
        </p:spPr>
        <p:txBody>
          <a:bodyPr/>
          <a:lstStyle/>
          <a:p>
            <a:r>
              <a:rPr lang="de-DE" dirty="0" smtClean="0"/>
              <a:t>PSTP2013, </a:t>
            </a:r>
            <a:r>
              <a:rPr lang="de-DE" dirty="0" err="1" smtClean="0"/>
              <a:t>Charlottesville</a:t>
            </a:r>
            <a:r>
              <a:rPr lang="de-DE" dirty="0" smtClean="0"/>
              <a:t>, Virginia, USA</a:t>
            </a:r>
            <a:endParaRPr lang="de-DE" dirty="0"/>
          </a:p>
        </p:txBody>
      </p:sp>
      <p:sp>
        <p:nvSpPr>
          <p:cNvPr id="8" name="Inhaltsplatzhalter 9"/>
          <p:cNvSpPr>
            <a:spLocks noGrp="1"/>
          </p:cNvSpPr>
          <p:nvPr>
            <p:ph idx="17"/>
          </p:nvPr>
        </p:nvSpPr>
        <p:spPr>
          <a:xfrm>
            <a:off x="720000" y="900000"/>
            <a:ext cx="8316496" cy="576064"/>
          </a:xfrm>
          <a:noFill/>
        </p:spPr>
        <p:txBody>
          <a:bodyPr/>
          <a:lstStyle/>
          <a:p>
            <a:r>
              <a:rPr lang="de-DE" sz="2400" dirty="0" smtClean="0"/>
              <a:t>Implementation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magnetic</a:t>
            </a:r>
            <a:r>
              <a:rPr lang="de-DE" sz="2400" dirty="0" smtClean="0"/>
              <a:t> </a:t>
            </a:r>
            <a:r>
              <a:rPr lang="de-DE" sz="2400" dirty="0" err="1" smtClean="0"/>
              <a:t>fields</a:t>
            </a:r>
            <a:endParaRPr lang="de-DE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67136"/>
            <a:ext cx="37719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43656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65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15</a:t>
            </a:fld>
            <a:endParaRPr lang="de-DE" dirty="0"/>
          </a:p>
        </p:txBody>
      </p:sp>
      <p:sp>
        <p:nvSpPr>
          <p:cNvPr id="25" name="Datumsplatzhalter 2"/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2133600" cy="365125"/>
          </a:xfrm>
        </p:spPr>
        <p:txBody>
          <a:bodyPr/>
          <a:lstStyle/>
          <a:p>
            <a:r>
              <a:rPr lang="de-DE" dirty="0" smtClean="0"/>
              <a:t>September 13, 2013</a:t>
            </a:r>
            <a:endParaRPr lang="de-DE" dirty="0"/>
          </a:p>
        </p:txBody>
      </p:sp>
      <p:sp>
        <p:nvSpPr>
          <p:cNvPr id="2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990520" cy="365125"/>
          </a:xfrm>
        </p:spPr>
        <p:txBody>
          <a:bodyPr/>
          <a:lstStyle/>
          <a:p>
            <a:r>
              <a:rPr lang="de-DE" dirty="0" smtClean="0"/>
              <a:t>PSTP2013, </a:t>
            </a:r>
            <a:r>
              <a:rPr lang="de-DE" dirty="0" err="1" smtClean="0"/>
              <a:t>Charlottesville</a:t>
            </a:r>
            <a:r>
              <a:rPr lang="de-DE" dirty="0" smtClean="0"/>
              <a:t>, Virginia, USA</a:t>
            </a:r>
            <a:endParaRPr lang="de-DE" dirty="0"/>
          </a:p>
        </p:txBody>
      </p:sp>
      <p:sp>
        <p:nvSpPr>
          <p:cNvPr id="8" name="Inhaltsplatzhalter 9"/>
          <p:cNvSpPr>
            <a:spLocks noGrp="1"/>
          </p:cNvSpPr>
          <p:nvPr>
            <p:ph idx="17"/>
          </p:nvPr>
        </p:nvSpPr>
        <p:spPr>
          <a:xfrm>
            <a:off x="720000" y="900000"/>
            <a:ext cx="8316496" cy="576064"/>
          </a:xfrm>
          <a:noFill/>
        </p:spPr>
        <p:txBody>
          <a:bodyPr/>
          <a:lstStyle/>
          <a:p>
            <a:r>
              <a:rPr lang="de-DE" sz="2400" dirty="0" smtClean="0"/>
              <a:t>Solution: </a:t>
            </a:r>
            <a:r>
              <a:rPr lang="de-DE" sz="2400" dirty="0" err="1" smtClean="0"/>
              <a:t>Parabolic</a:t>
            </a:r>
            <a:r>
              <a:rPr lang="de-DE" sz="2400" dirty="0" smtClean="0"/>
              <a:t> fit</a:t>
            </a:r>
            <a:endParaRPr lang="de-DE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08" y="1412776"/>
            <a:ext cx="78295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827584" y="1844824"/>
            <a:ext cx="3888432" cy="576064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755576" y="2010326"/>
            <a:ext cx="4235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Good</a:t>
            </a:r>
            <a:r>
              <a:rPr lang="de-DE" sz="1600" dirty="0" smtClean="0"/>
              <a:t> </a:t>
            </a:r>
            <a:r>
              <a:rPr lang="de-DE" sz="1600" dirty="0" err="1" smtClean="0"/>
              <a:t>approximation</a:t>
            </a:r>
            <a:r>
              <a:rPr lang="de-DE" sz="1600" dirty="0" smtClean="0"/>
              <a:t> </a:t>
            </a:r>
            <a:r>
              <a:rPr lang="de-DE" sz="1600" dirty="0" err="1" smtClean="0"/>
              <a:t>if</a:t>
            </a:r>
            <a:r>
              <a:rPr lang="de-DE" sz="1600" dirty="0" smtClean="0"/>
              <a:t> </a:t>
            </a:r>
            <a:r>
              <a:rPr lang="de-DE" sz="1600" dirty="0" err="1" smtClean="0"/>
              <a:t>force</a:t>
            </a:r>
            <a:r>
              <a:rPr lang="de-DE" sz="1600" dirty="0" smtClean="0"/>
              <a:t> </a:t>
            </a:r>
            <a:r>
              <a:rPr lang="de-DE" sz="1600" dirty="0" err="1" smtClean="0"/>
              <a:t>gradients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err="1" smtClean="0"/>
              <a:t>small</a:t>
            </a:r>
            <a:r>
              <a:rPr lang="de-DE" sz="1600" dirty="0" smtClean="0"/>
              <a:t>  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98122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16</a:t>
            </a:fld>
            <a:endParaRPr lang="de-DE" dirty="0"/>
          </a:p>
        </p:txBody>
      </p:sp>
      <p:sp>
        <p:nvSpPr>
          <p:cNvPr id="25" name="Datumsplatzhalter 2"/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2133600" cy="365125"/>
          </a:xfrm>
        </p:spPr>
        <p:txBody>
          <a:bodyPr/>
          <a:lstStyle/>
          <a:p>
            <a:r>
              <a:rPr lang="de-DE" dirty="0" smtClean="0"/>
              <a:t>September 13, 2013</a:t>
            </a:r>
            <a:endParaRPr lang="de-DE" dirty="0"/>
          </a:p>
        </p:txBody>
      </p:sp>
      <p:sp>
        <p:nvSpPr>
          <p:cNvPr id="2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990520" cy="365125"/>
          </a:xfrm>
        </p:spPr>
        <p:txBody>
          <a:bodyPr/>
          <a:lstStyle/>
          <a:p>
            <a:r>
              <a:rPr lang="de-DE" dirty="0" smtClean="0"/>
              <a:t>PSTP2013, </a:t>
            </a:r>
            <a:r>
              <a:rPr lang="de-DE" dirty="0" err="1" smtClean="0"/>
              <a:t>Charlottesville</a:t>
            </a:r>
            <a:r>
              <a:rPr lang="de-DE" dirty="0" smtClean="0"/>
              <a:t>, Virginia, USA</a:t>
            </a:r>
            <a:endParaRPr lang="de-DE" dirty="0"/>
          </a:p>
        </p:txBody>
      </p:sp>
      <p:sp>
        <p:nvSpPr>
          <p:cNvPr id="8" name="Inhaltsplatzhalter 9"/>
          <p:cNvSpPr>
            <a:spLocks noGrp="1"/>
          </p:cNvSpPr>
          <p:nvPr>
            <p:ph idx="17"/>
          </p:nvPr>
        </p:nvSpPr>
        <p:spPr>
          <a:xfrm>
            <a:off x="720000" y="900000"/>
            <a:ext cx="8316496" cy="576064"/>
          </a:xfrm>
          <a:noFill/>
        </p:spPr>
        <p:txBody>
          <a:bodyPr/>
          <a:lstStyle/>
          <a:p>
            <a:r>
              <a:rPr lang="de-DE" sz="2400" dirty="0" err="1" smtClean="0"/>
              <a:t>Results</a:t>
            </a:r>
            <a:r>
              <a:rPr lang="de-DE" sz="2400" dirty="0" smtClean="0"/>
              <a:t>: </a:t>
            </a:r>
            <a:r>
              <a:rPr lang="de-DE" sz="2400" dirty="0" err="1" smtClean="0"/>
              <a:t>Recombination</a:t>
            </a:r>
            <a:endParaRPr lang="de-DE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223" y="2359116"/>
            <a:ext cx="5289579" cy="371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35579" y="1504442"/>
            <a:ext cx="8221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Particles</a:t>
            </a:r>
            <a:r>
              <a:rPr lang="de-DE" dirty="0" smtClean="0"/>
              <a:t> in a box: </a:t>
            </a:r>
            <a:r>
              <a:rPr lang="de-DE" dirty="0" err="1" smtClean="0"/>
              <a:t>Recombination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wall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recombination</a:t>
            </a:r>
            <a:r>
              <a:rPr lang="de-DE" dirty="0" smtClean="0"/>
              <a:t> </a:t>
            </a:r>
            <a:r>
              <a:rPr lang="de-DE" dirty="0" err="1" smtClean="0"/>
              <a:t>probability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5x10</a:t>
            </a:r>
            <a:r>
              <a:rPr lang="de-DE" baseline="30000" dirty="0" smtClean="0"/>
              <a:t>-3</a:t>
            </a:r>
          </a:p>
          <a:p>
            <a:r>
              <a:rPr lang="de-DE" dirty="0" smtClean="0"/>
              <a:t>                                (</a:t>
            </a:r>
            <a:r>
              <a:rPr lang="de-DE" dirty="0" err="1" smtClean="0"/>
              <a:t>density</a:t>
            </a:r>
            <a:r>
              <a:rPr lang="de-DE" dirty="0" smtClean="0"/>
              <a:t>: 5x10</a:t>
            </a:r>
            <a:r>
              <a:rPr lang="de-DE" baseline="30000" dirty="0" smtClean="0"/>
              <a:t>17</a:t>
            </a:r>
            <a:r>
              <a:rPr lang="de-DE" dirty="0" smtClean="0"/>
              <a:t>)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 rot="16200000">
                <a:off x="1696899" y="3886532"/>
                <a:ext cx="772647" cy="4078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0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de-DE" sz="1000" b="0" i="1" baseline="-25000" smtClean="0">
                              <a:latin typeface="Cambria Math"/>
                            </a:rPr>
                            <m:t>𝑡</m:t>
                          </m:r>
                        </m:num>
                        <m:den>
                          <m:r>
                            <a:rPr lang="de-DE" sz="10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de-DE" sz="1000" b="0" i="1" baseline="-25000" smtClean="0">
                              <a:latin typeface="Cambria Math"/>
                            </a:rPr>
                            <m:t>𝐻</m:t>
                          </m:r>
                          <m:r>
                            <a:rPr lang="de-DE" sz="1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de-DE" sz="10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de-DE" sz="1000" b="0" i="1" smtClean="0">
                              <a:latin typeface="Cambria Math"/>
                            </a:rPr>
                            <m:t>=0)</m:t>
                          </m:r>
                        </m:den>
                      </m:f>
                    </m:oMath>
                  </m:oMathPara>
                </a14:m>
                <a:endParaRPr lang="de-DE" sz="10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696899" y="3886532"/>
                <a:ext cx="772647" cy="407804"/>
              </a:xfrm>
              <a:prstGeom prst="rect">
                <a:avLst/>
              </a:prstGeom>
              <a:blipFill rotWithShape="1">
                <a:blip r:embed="rId3"/>
                <a:stretch>
                  <a:fillRect r="-44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3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17</a:t>
            </a:fld>
            <a:endParaRPr lang="de-DE" dirty="0"/>
          </a:p>
        </p:txBody>
      </p:sp>
      <p:sp>
        <p:nvSpPr>
          <p:cNvPr id="25" name="Datumsplatzhalter 2"/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2133600" cy="365125"/>
          </a:xfrm>
        </p:spPr>
        <p:txBody>
          <a:bodyPr/>
          <a:lstStyle/>
          <a:p>
            <a:r>
              <a:rPr lang="de-DE" dirty="0" smtClean="0"/>
              <a:t>September 13, 2013</a:t>
            </a:r>
            <a:endParaRPr lang="de-DE" dirty="0"/>
          </a:p>
        </p:txBody>
      </p:sp>
      <p:sp>
        <p:nvSpPr>
          <p:cNvPr id="2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990520" cy="365125"/>
          </a:xfrm>
        </p:spPr>
        <p:txBody>
          <a:bodyPr/>
          <a:lstStyle/>
          <a:p>
            <a:r>
              <a:rPr lang="de-DE" dirty="0" smtClean="0"/>
              <a:t>PSTP2013, </a:t>
            </a:r>
            <a:r>
              <a:rPr lang="de-DE" dirty="0" err="1" smtClean="0"/>
              <a:t>Charlottesville</a:t>
            </a:r>
            <a:r>
              <a:rPr lang="de-DE" dirty="0" smtClean="0"/>
              <a:t>, Virginia, USA</a:t>
            </a:r>
            <a:endParaRPr lang="de-DE" dirty="0"/>
          </a:p>
        </p:txBody>
      </p:sp>
      <p:sp>
        <p:nvSpPr>
          <p:cNvPr id="8" name="Inhaltsplatzhalter 9"/>
          <p:cNvSpPr>
            <a:spLocks noGrp="1"/>
          </p:cNvSpPr>
          <p:nvPr>
            <p:ph idx="17"/>
          </p:nvPr>
        </p:nvSpPr>
        <p:spPr>
          <a:xfrm>
            <a:off x="720000" y="900000"/>
            <a:ext cx="8316496" cy="576064"/>
          </a:xfrm>
          <a:noFill/>
        </p:spPr>
        <p:txBody>
          <a:bodyPr/>
          <a:lstStyle/>
          <a:p>
            <a:r>
              <a:rPr lang="de-DE" sz="2400" dirty="0" err="1" smtClean="0"/>
              <a:t>Results</a:t>
            </a:r>
            <a:r>
              <a:rPr lang="de-DE" sz="2400" dirty="0" smtClean="0"/>
              <a:t>: Spin Exchange </a:t>
            </a:r>
            <a:r>
              <a:rPr lang="de-DE" sz="2400" dirty="0" err="1" smtClean="0"/>
              <a:t>Collisions</a:t>
            </a:r>
            <a:endParaRPr lang="de-DE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3959507" cy="280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817" y="2708919"/>
            <a:ext cx="3991697" cy="280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747529" y="1700808"/>
            <a:ext cx="646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Particles</a:t>
            </a:r>
            <a:r>
              <a:rPr lang="de-DE" dirty="0" smtClean="0"/>
              <a:t> in a box: Spin </a:t>
            </a:r>
            <a:r>
              <a:rPr lang="de-DE" dirty="0" err="1" smtClean="0"/>
              <a:t>exchange</a:t>
            </a:r>
            <a:r>
              <a:rPr lang="de-DE" dirty="0" smtClean="0"/>
              <a:t> </a:t>
            </a:r>
            <a:r>
              <a:rPr lang="de-DE" dirty="0" err="1" smtClean="0"/>
              <a:t>collisions</a:t>
            </a:r>
            <a:r>
              <a:rPr lang="de-DE" dirty="0" smtClean="0"/>
              <a:t> </a:t>
            </a:r>
            <a:r>
              <a:rPr lang="de-DE" dirty="0" err="1" smtClean="0"/>
              <a:t>leading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an </a:t>
            </a:r>
            <a:r>
              <a:rPr lang="de-DE" dirty="0" err="1" smtClean="0"/>
              <a:t>equilibrium</a:t>
            </a:r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                            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nuclear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electronic </a:t>
            </a:r>
            <a:r>
              <a:rPr lang="de-DE" dirty="0" err="1" smtClean="0"/>
              <a:t>polarization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778145" y="5812681"/>
            <a:ext cx="640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comparable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publications</a:t>
            </a:r>
            <a:r>
              <a:rPr lang="de-DE" dirty="0" smtClean="0"/>
              <a:t>, T</a:t>
            </a:r>
            <a:r>
              <a:rPr lang="de-DE" baseline="-25000" dirty="0" smtClean="0"/>
              <a:t>H</a:t>
            </a:r>
            <a:r>
              <a:rPr lang="de-DE" dirty="0" smtClean="0"/>
              <a:t> – </a:t>
            </a:r>
            <a:r>
              <a:rPr lang="de-DE" dirty="0" err="1" smtClean="0"/>
              <a:t>mean</a:t>
            </a:r>
            <a:r>
              <a:rPr lang="de-DE" dirty="0" smtClean="0"/>
              <a:t> </a:t>
            </a:r>
            <a:r>
              <a:rPr lang="de-DE" dirty="0" err="1" smtClean="0"/>
              <a:t>collision</a:t>
            </a:r>
            <a:r>
              <a:rPr lang="de-DE" dirty="0" smtClean="0"/>
              <a:t> time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 rot="16200000">
            <a:off x="4356577" y="3778291"/>
            <a:ext cx="105048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polarization</a:t>
            </a:r>
            <a:endParaRPr lang="de-DE" sz="1400" dirty="0"/>
          </a:p>
        </p:txBody>
      </p:sp>
      <p:sp>
        <p:nvSpPr>
          <p:cNvPr id="12" name="Textfeld 11"/>
          <p:cNvSpPr txBox="1"/>
          <p:nvPr/>
        </p:nvSpPr>
        <p:spPr>
          <a:xfrm rot="16200000">
            <a:off x="-168055" y="3778292"/>
            <a:ext cx="15702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r</a:t>
            </a:r>
            <a:r>
              <a:rPr lang="de-DE" sz="1400" dirty="0" smtClean="0"/>
              <a:t>elative </a:t>
            </a:r>
            <a:r>
              <a:rPr lang="de-DE" sz="1400" dirty="0" err="1" smtClean="0"/>
              <a:t>population</a:t>
            </a:r>
            <a:endParaRPr lang="de-DE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2483768" y="5356149"/>
            <a:ext cx="47801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t/T</a:t>
            </a:r>
            <a:r>
              <a:rPr lang="de-DE" sz="1400" baseline="-25000" dirty="0" smtClean="0"/>
              <a:t>H</a:t>
            </a:r>
            <a:endParaRPr lang="de-DE" sz="1400" baseline="-25000" dirty="0"/>
          </a:p>
        </p:txBody>
      </p:sp>
      <p:sp>
        <p:nvSpPr>
          <p:cNvPr id="14" name="Textfeld 13"/>
          <p:cNvSpPr txBox="1"/>
          <p:nvPr/>
        </p:nvSpPr>
        <p:spPr>
          <a:xfrm>
            <a:off x="6734323" y="5356150"/>
            <a:ext cx="47801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t/T</a:t>
            </a:r>
            <a:r>
              <a:rPr lang="de-DE" sz="1400" baseline="-25000" dirty="0" smtClean="0"/>
              <a:t>H</a:t>
            </a:r>
            <a:endParaRPr lang="de-DE" sz="1400" baseline="-25000" dirty="0"/>
          </a:p>
        </p:txBody>
      </p:sp>
    </p:spTree>
    <p:extLst>
      <p:ext uri="{BB962C8B-B14F-4D97-AF65-F5344CB8AC3E}">
        <p14:creationId xmlns:p14="http://schemas.microsoft.com/office/powerpoint/2010/main" val="128921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18</a:t>
            </a:fld>
            <a:endParaRPr lang="de-DE" dirty="0"/>
          </a:p>
        </p:txBody>
      </p:sp>
      <p:sp>
        <p:nvSpPr>
          <p:cNvPr id="25" name="Datumsplatzhalter 2"/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2133600" cy="365125"/>
          </a:xfrm>
        </p:spPr>
        <p:txBody>
          <a:bodyPr/>
          <a:lstStyle/>
          <a:p>
            <a:r>
              <a:rPr lang="de-DE" dirty="0" smtClean="0"/>
              <a:t>September 13, 2013</a:t>
            </a:r>
            <a:endParaRPr lang="de-DE" dirty="0"/>
          </a:p>
        </p:txBody>
      </p:sp>
      <p:sp>
        <p:nvSpPr>
          <p:cNvPr id="2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990520" cy="365125"/>
          </a:xfrm>
        </p:spPr>
        <p:txBody>
          <a:bodyPr/>
          <a:lstStyle/>
          <a:p>
            <a:r>
              <a:rPr lang="de-DE" dirty="0" smtClean="0"/>
              <a:t>PSTP2013, </a:t>
            </a:r>
            <a:r>
              <a:rPr lang="de-DE" dirty="0" err="1" smtClean="0"/>
              <a:t>Charlottesville</a:t>
            </a:r>
            <a:r>
              <a:rPr lang="de-DE" dirty="0" smtClean="0"/>
              <a:t>, Virginia, USA</a:t>
            </a:r>
            <a:endParaRPr lang="de-DE" dirty="0"/>
          </a:p>
        </p:txBody>
      </p:sp>
      <p:sp>
        <p:nvSpPr>
          <p:cNvPr id="8" name="Inhaltsplatzhalter 9"/>
          <p:cNvSpPr>
            <a:spLocks noGrp="1"/>
          </p:cNvSpPr>
          <p:nvPr>
            <p:ph idx="17"/>
          </p:nvPr>
        </p:nvSpPr>
        <p:spPr>
          <a:xfrm>
            <a:off x="720000" y="900000"/>
            <a:ext cx="8316496" cy="576064"/>
          </a:xfrm>
          <a:noFill/>
        </p:spPr>
        <p:txBody>
          <a:bodyPr/>
          <a:lstStyle/>
          <a:p>
            <a:r>
              <a:rPr lang="de-DE" sz="2400" dirty="0" err="1" smtClean="0"/>
              <a:t>Results</a:t>
            </a:r>
            <a:r>
              <a:rPr lang="de-DE" sz="2400" dirty="0" smtClean="0"/>
              <a:t>: High </a:t>
            </a:r>
            <a:r>
              <a:rPr lang="de-DE" sz="2400" dirty="0" err="1" smtClean="0"/>
              <a:t>frequency</a:t>
            </a:r>
            <a:r>
              <a:rPr lang="de-DE" sz="2400" dirty="0" smtClean="0"/>
              <a:t> </a:t>
            </a:r>
            <a:r>
              <a:rPr lang="de-DE" sz="2400" dirty="0" err="1" smtClean="0"/>
              <a:t>transitions</a:t>
            </a:r>
            <a:endParaRPr lang="de-DE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1607588" y="1700808"/>
            <a:ext cx="6324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Particles</a:t>
            </a:r>
            <a:r>
              <a:rPr lang="de-DE" dirty="0" smtClean="0"/>
              <a:t> </a:t>
            </a:r>
            <a:r>
              <a:rPr lang="de-DE" dirty="0" err="1" smtClean="0"/>
              <a:t>moving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high 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transitions</a:t>
            </a:r>
            <a:r>
              <a:rPr lang="de-DE" dirty="0" smtClean="0"/>
              <a:t> (</a:t>
            </a:r>
            <a:r>
              <a:rPr lang="de-DE" dirty="0" err="1" smtClean="0"/>
              <a:t>left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right</a:t>
            </a:r>
            <a:r>
              <a:rPr lang="de-DE" dirty="0" smtClean="0"/>
              <a:t>):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7308304" cy="233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290339" y="5260558"/>
            <a:ext cx="4958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ym typeface="Wingdings" pitchFamily="2" charset="2"/>
              </a:rPr>
              <a:t> Change </a:t>
            </a:r>
            <a:r>
              <a:rPr lang="de-DE" dirty="0" err="1" smtClean="0">
                <a:sym typeface="Wingdings" pitchFamily="2" charset="2"/>
              </a:rPr>
              <a:t>of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occupation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numbers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and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polarization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495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19</a:t>
            </a:fld>
            <a:endParaRPr lang="de-DE" dirty="0"/>
          </a:p>
        </p:txBody>
      </p:sp>
      <p:sp>
        <p:nvSpPr>
          <p:cNvPr id="25" name="Datumsplatzhalter 2"/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2133600" cy="365125"/>
          </a:xfrm>
        </p:spPr>
        <p:txBody>
          <a:bodyPr/>
          <a:lstStyle/>
          <a:p>
            <a:r>
              <a:rPr lang="de-DE" dirty="0" smtClean="0"/>
              <a:t>September 13, 2013</a:t>
            </a:r>
            <a:endParaRPr lang="de-DE" dirty="0"/>
          </a:p>
        </p:txBody>
      </p:sp>
      <p:sp>
        <p:nvSpPr>
          <p:cNvPr id="2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990520" cy="365125"/>
          </a:xfrm>
        </p:spPr>
        <p:txBody>
          <a:bodyPr/>
          <a:lstStyle/>
          <a:p>
            <a:r>
              <a:rPr lang="de-DE" dirty="0" smtClean="0"/>
              <a:t>PSTP2013, </a:t>
            </a:r>
            <a:r>
              <a:rPr lang="de-DE" dirty="0" err="1" smtClean="0"/>
              <a:t>Charlottesville</a:t>
            </a:r>
            <a:r>
              <a:rPr lang="de-DE" dirty="0" smtClean="0"/>
              <a:t>, Virginia, USA</a:t>
            </a:r>
            <a:endParaRPr lang="de-DE" dirty="0"/>
          </a:p>
        </p:txBody>
      </p:sp>
      <p:sp>
        <p:nvSpPr>
          <p:cNvPr id="8" name="Inhaltsplatzhalter 9"/>
          <p:cNvSpPr>
            <a:spLocks noGrp="1"/>
          </p:cNvSpPr>
          <p:nvPr>
            <p:ph idx="17"/>
          </p:nvPr>
        </p:nvSpPr>
        <p:spPr>
          <a:xfrm>
            <a:off x="720000" y="900000"/>
            <a:ext cx="8316496" cy="576064"/>
          </a:xfrm>
          <a:noFill/>
        </p:spPr>
        <p:txBody>
          <a:bodyPr/>
          <a:lstStyle/>
          <a:p>
            <a:r>
              <a:rPr lang="de-DE" sz="2400" dirty="0" err="1" smtClean="0"/>
              <a:t>Results</a:t>
            </a:r>
            <a:r>
              <a:rPr lang="de-DE" sz="2400" dirty="0" smtClean="0"/>
              <a:t>: </a:t>
            </a:r>
            <a:r>
              <a:rPr lang="de-DE" sz="2400" dirty="0" err="1" smtClean="0"/>
              <a:t>Collision</a:t>
            </a:r>
            <a:r>
              <a:rPr lang="de-DE" sz="2400" dirty="0" smtClean="0"/>
              <a:t> </a:t>
            </a:r>
            <a:r>
              <a:rPr lang="de-DE" sz="2400" dirty="0" err="1" smtClean="0"/>
              <a:t>ages</a:t>
            </a:r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484784"/>
            <a:ext cx="6736847" cy="30963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4983"/>
            <a:ext cx="4355976" cy="306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57631" y="4911299"/>
            <a:ext cx="3386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Collision</a:t>
            </a:r>
            <a:r>
              <a:rPr lang="de-DE" dirty="0" smtClean="0"/>
              <a:t> </a:t>
            </a:r>
            <a:r>
              <a:rPr lang="de-DE" dirty="0" err="1" smtClean="0"/>
              <a:t>age</a:t>
            </a:r>
            <a:r>
              <a:rPr lang="de-DE" dirty="0" smtClean="0"/>
              <a:t> </a:t>
            </a:r>
            <a:r>
              <a:rPr lang="de-DE" dirty="0" err="1" smtClean="0"/>
              <a:t>depends</a:t>
            </a:r>
            <a:r>
              <a:rPr lang="de-DE" dirty="0" smtClean="0"/>
              <a:t> on wall </a:t>
            </a:r>
            <a:r>
              <a:rPr lang="de-DE" dirty="0" err="1" smtClean="0"/>
              <a:t>reflection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,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depends</a:t>
            </a:r>
            <a:r>
              <a:rPr lang="de-DE" dirty="0" smtClean="0"/>
              <a:t> on material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156176" y="5188298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density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4319972" y="1113659"/>
            <a:ext cx="367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Injected</a:t>
            </a:r>
            <a:r>
              <a:rPr lang="de-DE" dirty="0" smtClean="0"/>
              <a:t> effusive </a:t>
            </a:r>
            <a:r>
              <a:rPr lang="de-DE" dirty="0" err="1" smtClean="0"/>
              <a:t>flow</a:t>
            </a:r>
            <a:r>
              <a:rPr lang="de-DE" dirty="0" smtClean="0"/>
              <a:t> : 3.2x10</a:t>
            </a:r>
            <a:r>
              <a:rPr lang="de-DE" baseline="30000" dirty="0" smtClean="0"/>
              <a:t>15</a:t>
            </a:r>
            <a:r>
              <a:rPr lang="de-DE" dirty="0" smtClean="0"/>
              <a:t> H/s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958215" y="1988840"/>
            <a:ext cx="6418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Maxwellian</a:t>
            </a:r>
            <a:r>
              <a:rPr lang="de-DE" dirty="0" smtClean="0">
                <a:solidFill>
                  <a:schemeClr val="bg1"/>
                </a:solidFill>
              </a:rPr>
              <a:t> thermal </a:t>
            </a:r>
            <a:r>
              <a:rPr lang="de-DE" dirty="0" err="1" smtClean="0">
                <a:solidFill>
                  <a:schemeClr val="bg1"/>
                </a:solidFill>
              </a:rPr>
              <a:t>model</a:t>
            </a:r>
            <a:r>
              <a:rPr lang="de-DE" dirty="0" smtClean="0">
                <a:solidFill>
                  <a:schemeClr val="bg1"/>
                </a:solidFill>
              </a:rPr>
              <a:t>:                   Average </a:t>
            </a:r>
            <a:r>
              <a:rPr lang="de-DE" dirty="0" err="1" smtClean="0">
                <a:solidFill>
                  <a:schemeClr val="bg1"/>
                </a:solidFill>
              </a:rPr>
              <a:t>collision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age</a:t>
            </a:r>
            <a:r>
              <a:rPr lang="de-DE" dirty="0" smtClean="0">
                <a:solidFill>
                  <a:schemeClr val="bg1"/>
                </a:solidFill>
              </a:rPr>
              <a:t>: </a:t>
            </a:r>
          </a:p>
          <a:p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smtClean="0">
                <a:solidFill>
                  <a:schemeClr val="bg1"/>
                </a:solidFill>
              </a:rPr>
              <a:t>                                                                                116.5 wall </a:t>
            </a:r>
            <a:r>
              <a:rPr lang="de-DE" dirty="0" err="1" smtClean="0">
                <a:solidFill>
                  <a:schemeClr val="bg1"/>
                </a:solidFill>
              </a:rPr>
              <a:t>bounces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 rot="16200000">
            <a:off x="4331516" y="4533579"/>
            <a:ext cx="6447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n/m</a:t>
            </a:r>
            <a:r>
              <a:rPr lang="de-DE" sz="1400" baseline="30000" dirty="0" smtClean="0"/>
              <a:t>-3</a:t>
            </a:r>
            <a:endParaRPr lang="de-DE" sz="1400" baseline="30000" dirty="0"/>
          </a:p>
        </p:txBody>
      </p:sp>
      <p:sp>
        <p:nvSpPr>
          <p:cNvPr id="16" name="Textfeld 15"/>
          <p:cNvSpPr txBox="1"/>
          <p:nvPr/>
        </p:nvSpPr>
        <p:spPr>
          <a:xfrm>
            <a:off x="6807591" y="6165304"/>
            <a:ext cx="6447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x/m</a:t>
            </a:r>
            <a:endParaRPr lang="de-DE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151519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September 13,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2</a:t>
            </a:fld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7"/>
          </p:nvPr>
        </p:nvSpPr>
        <p:spPr>
          <a:xfrm>
            <a:off x="720000" y="900000"/>
            <a:ext cx="8316496" cy="576064"/>
          </a:xfrm>
        </p:spPr>
        <p:txBody>
          <a:bodyPr/>
          <a:lstStyle/>
          <a:p>
            <a:r>
              <a:rPr lang="de-DE" dirty="0" smtClean="0"/>
              <a:t>PAX-Experiment </a:t>
            </a:r>
            <a:r>
              <a:rPr lang="de-DE" dirty="0" err="1" smtClean="0"/>
              <a:t>based</a:t>
            </a:r>
            <a:r>
              <a:rPr lang="de-DE" dirty="0" smtClean="0"/>
              <a:t> on Spin </a:t>
            </a:r>
            <a:r>
              <a:rPr lang="de-DE" dirty="0" err="1" smtClean="0"/>
              <a:t>Filtering</a:t>
            </a:r>
            <a:endParaRPr lang="de-DE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990520" cy="365125"/>
          </a:xfrm>
        </p:spPr>
        <p:txBody>
          <a:bodyPr/>
          <a:lstStyle/>
          <a:p>
            <a:r>
              <a:rPr lang="de-DE" dirty="0" smtClean="0"/>
              <a:t>PSTP2013, </a:t>
            </a:r>
            <a:r>
              <a:rPr lang="de-DE" dirty="0" err="1" smtClean="0"/>
              <a:t>Charlottesville</a:t>
            </a:r>
            <a:r>
              <a:rPr lang="de-DE" dirty="0" smtClean="0"/>
              <a:t>, Virginia, USA</a:t>
            </a:r>
            <a:endParaRPr lang="de-DE" dirty="0"/>
          </a:p>
        </p:txBody>
      </p:sp>
      <p:sp>
        <p:nvSpPr>
          <p:cNvPr id="9" name="Rechteck 7"/>
          <p:cNvSpPr>
            <a:spLocks noChangeArrowheads="1"/>
          </p:cNvSpPr>
          <p:nvPr/>
        </p:nvSpPr>
        <p:spPr bwMode="auto">
          <a:xfrm>
            <a:off x="792000" y="1844824"/>
            <a:ext cx="774550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5B8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Polarization build-up 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of  a circulating particle beam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by interaction with a polarized gas target</a:t>
            </a:r>
            <a:endParaRPr lang="de-DE" sz="20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grpSp>
        <p:nvGrpSpPr>
          <p:cNvPr id="102" name="Group 20"/>
          <p:cNvGrpSpPr>
            <a:grpSpLocks/>
          </p:cNvGrpSpPr>
          <p:nvPr/>
        </p:nvGrpSpPr>
        <p:grpSpPr bwMode="auto">
          <a:xfrm>
            <a:off x="564820" y="3240000"/>
            <a:ext cx="8267700" cy="2743200"/>
            <a:chOff x="256" y="2264"/>
            <a:chExt cx="5208" cy="1728"/>
          </a:xfrm>
        </p:grpSpPr>
        <p:sp>
          <p:nvSpPr>
            <p:cNvPr id="103" name="Rectangle 21"/>
            <p:cNvSpPr>
              <a:spLocks noChangeArrowheads="1"/>
            </p:cNvSpPr>
            <p:nvPr/>
          </p:nvSpPr>
          <p:spPr bwMode="auto">
            <a:xfrm>
              <a:off x="256" y="2264"/>
              <a:ext cx="5208" cy="1728"/>
            </a:xfrm>
            <a:prstGeom prst="rect">
              <a:avLst/>
            </a:prstGeom>
            <a:solidFill>
              <a:srgbClr val="CCFF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9098" tIns="44549" rIns="89098" bIns="44549" anchor="ctr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it-IT"/>
            </a:p>
          </p:txBody>
        </p:sp>
        <p:grpSp>
          <p:nvGrpSpPr>
            <p:cNvPr id="104" name="Group 22"/>
            <p:cNvGrpSpPr>
              <a:grpSpLocks/>
            </p:cNvGrpSpPr>
            <p:nvPr/>
          </p:nvGrpSpPr>
          <p:grpSpPr bwMode="auto">
            <a:xfrm>
              <a:off x="1968" y="2312"/>
              <a:ext cx="2352" cy="1176"/>
              <a:chOff x="1704" y="2656"/>
              <a:chExt cx="2352" cy="1176"/>
            </a:xfrm>
          </p:grpSpPr>
          <p:sp>
            <p:nvSpPr>
              <p:cNvPr id="165" name="Oval 23"/>
              <p:cNvSpPr>
                <a:spLocks noChangeArrowheads="1"/>
              </p:cNvSpPr>
              <p:nvPr/>
            </p:nvSpPr>
            <p:spPr bwMode="auto">
              <a:xfrm>
                <a:off x="1704" y="2768"/>
                <a:ext cx="2352" cy="856"/>
              </a:xfrm>
              <a:prstGeom prst="ellipse">
                <a:avLst/>
              </a:prstGeom>
              <a:solidFill>
                <a:schemeClr val="bg1"/>
              </a:solidFill>
              <a:ln w="152400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lIns="89098" tIns="44549" rIns="89098" bIns="44549" anchor="ctr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it-IT"/>
              </a:p>
            </p:txBody>
          </p:sp>
          <p:sp>
            <p:nvSpPr>
              <p:cNvPr id="166" name="Line 24"/>
              <p:cNvSpPr>
                <a:spLocks noChangeShapeType="1"/>
              </p:cNvSpPr>
              <p:nvPr/>
            </p:nvSpPr>
            <p:spPr bwMode="auto">
              <a:xfrm>
                <a:off x="2264" y="2720"/>
                <a:ext cx="0" cy="2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67" name="Line 25"/>
              <p:cNvSpPr>
                <a:spLocks noChangeShapeType="1"/>
              </p:cNvSpPr>
              <p:nvPr/>
            </p:nvSpPr>
            <p:spPr bwMode="auto">
              <a:xfrm>
                <a:off x="1912" y="3304"/>
                <a:ext cx="0" cy="2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68" name="Line 26"/>
              <p:cNvSpPr>
                <a:spLocks noChangeShapeType="1"/>
              </p:cNvSpPr>
              <p:nvPr/>
            </p:nvSpPr>
            <p:spPr bwMode="auto">
              <a:xfrm>
                <a:off x="2576" y="2688"/>
                <a:ext cx="0" cy="2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69" name="Line 27"/>
              <p:cNvSpPr>
                <a:spLocks noChangeShapeType="1"/>
              </p:cNvSpPr>
              <p:nvPr/>
            </p:nvSpPr>
            <p:spPr bwMode="auto">
              <a:xfrm>
                <a:off x="2928" y="2680"/>
                <a:ext cx="0" cy="2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70" name="Line 28"/>
              <p:cNvSpPr>
                <a:spLocks noChangeShapeType="1"/>
              </p:cNvSpPr>
              <p:nvPr/>
            </p:nvSpPr>
            <p:spPr bwMode="auto">
              <a:xfrm>
                <a:off x="3936" y="2840"/>
                <a:ext cx="0" cy="2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71" name="Line 29"/>
              <p:cNvSpPr>
                <a:spLocks noChangeShapeType="1"/>
              </p:cNvSpPr>
              <p:nvPr/>
            </p:nvSpPr>
            <p:spPr bwMode="auto">
              <a:xfrm>
                <a:off x="3584" y="2744"/>
                <a:ext cx="0" cy="2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72" name="Line 30"/>
              <p:cNvSpPr>
                <a:spLocks noChangeShapeType="1"/>
              </p:cNvSpPr>
              <p:nvPr/>
            </p:nvSpPr>
            <p:spPr bwMode="auto">
              <a:xfrm>
                <a:off x="2504" y="3456"/>
                <a:ext cx="0" cy="2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73" name="Line 31"/>
              <p:cNvSpPr>
                <a:spLocks noChangeShapeType="1"/>
              </p:cNvSpPr>
              <p:nvPr/>
            </p:nvSpPr>
            <p:spPr bwMode="auto">
              <a:xfrm>
                <a:off x="3352" y="3432"/>
                <a:ext cx="0" cy="2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74" name="Line 32"/>
              <p:cNvSpPr>
                <a:spLocks noChangeShapeType="1"/>
              </p:cNvSpPr>
              <p:nvPr/>
            </p:nvSpPr>
            <p:spPr bwMode="auto">
              <a:xfrm>
                <a:off x="3664" y="3376"/>
                <a:ext cx="0" cy="2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75" name="Line 33"/>
              <p:cNvSpPr>
                <a:spLocks noChangeShapeType="1"/>
              </p:cNvSpPr>
              <p:nvPr/>
            </p:nvSpPr>
            <p:spPr bwMode="auto">
              <a:xfrm flipH="1" flipV="1">
                <a:off x="2400" y="2696"/>
                <a:ext cx="0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76" name="Line 34"/>
              <p:cNvSpPr>
                <a:spLocks noChangeShapeType="1"/>
              </p:cNvSpPr>
              <p:nvPr/>
            </p:nvSpPr>
            <p:spPr bwMode="auto">
              <a:xfrm flipH="1" flipV="1">
                <a:off x="2080" y="2768"/>
                <a:ext cx="0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77" name="Line 35"/>
              <p:cNvSpPr>
                <a:spLocks noChangeShapeType="1"/>
              </p:cNvSpPr>
              <p:nvPr/>
            </p:nvSpPr>
            <p:spPr bwMode="auto">
              <a:xfrm flipH="1" flipV="1">
                <a:off x="2040" y="3296"/>
                <a:ext cx="0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78" name="Line 36"/>
              <p:cNvSpPr>
                <a:spLocks noChangeShapeType="1"/>
              </p:cNvSpPr>
              <p:nvPr/>
            </p:nvSpPr>
            <p:spPr bwMode="auto">
              <a:xfrm flipH="1" flipV="1">
                <a:off x="2344" y="3392"/>
                <a:ext cx="0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79" name="Line 37"/>
              <p:cNvSpPr>
                <a:spLocks noChangeShapeType="1"/>
              </p:cNvSpPr>
              <p:nvPr/>
            </p:nvSpPr>
            <p:spPr bwMode="auto">
              <a:xfrm flipH="1" flipV="1">
                <a:off x="2712" y="2664"/>
                <a:ext cx="0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80" name="Line 38"/>
              <p:cNvSpPr>
                <a:spLocks noChangeShapeType="1"/>
              </p:cNvSpPr>
              <p:nvPr/>
            </p:nvSpPr>
            <p:spPr bwMode="auto">
              <a:xfrm flipH="1" flipV="1">
                <a:off x="3408" y="2672"/>
                <a:ext cx="0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81" name="Line 39"/>
              <p:cNvSpPr>
                <a:spLocks noChangeShapeType="1"/>
              </p:cNvSpPr>
              <p:nvPr/>
            </p:nvSpPr>
            <p:spPr bwMode="auto">
              <a:xfrm flipH="1" flipV="1">
                <a:off x="3064" y="2656"/>
                <a:ext cx="0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82" name="Line 40"/>
              <p:cNvSpPr>
                <a:spLocks noChangeShapeType="1"/>
              </p:cNvSpPr>
              <p:nvPr/>
            </p:nvSpPr>
            <p:spPr bwMode="auto">
              <a:xfrm flipH="1" flipV="1">
                <a:off x="1800" y="3216"/>
                <a:ext cx="0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83" name="Line 41"/>
              <p:cNvSpPr>
                <a:spLocks noChangeShapeType="1"/>
              </p:cNvSpPr>
              <p:nvPr/>
            </p:nvSpPr>
            <p:spPr bwMode="auto">
              <a:xfrm flipH="1" flipV="1">
                <a:off x="1784" y="2832"/>
                <a:ext cx="0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84" name="Line 42"/>
              <p:cNvSpPr>
                <a:spLocks noChangeShapeType="1"/>
              </p:cNvSpPr>
              <p:nvPr/>
            </p:nvSpPr>
            <p:spPr bwMode="auto">
              <a:xfrm flipH="1" flipV="1">
                <a:off x="3792" y="2752"/>
                <a:ext cx="0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85" name="Line 43"/>
              <p:cNvSpPr>
                <a:spLocks noChangeShapeType="1"/>
              </p:cNvSpPr>
              <p:nvPr/>
            </p:nvSpPr>
            <p:spPr bwMode="auto">
              <a:xfrm flipH="1" flipV="1">
                <a:off x="2664" y="3456"/>
                <a:ext cx="0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86" name="Line 44"/>
              <p:cNvSpPr>
                <a:spLocks noChangeShapeType="1"/>
              </p:cNvSpPr>
              <p:nvPr/>
            </p:nvSpPr>
            <p:spPr bwMode="auto">
              <a:xfrm flipH="1" flipV="1">
                <a:off x="3488" y="3408"/>
                <a:ext cx="0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87" name="Line 45"/>
              <p:cNvSpPr>
                <a:spLocks noChangeShapeType="1"/>
              </p:cNvSpPr>
              <p:nvPr/>
            </p:nvSpPr>
            <p:spPr bwMode="auto">
              <a:xfrm flipH="1" flipV="1">
                <a:off x="3832" y="3296"/>
                <a:ext cx="0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88" name="Rectangle 46"/>
              <p:cNvSpPr>
                <a:spLocks noChangeArrowheads="1"/>
              </p:cNvSpPr>
              <p:nvPr/>
            </p:nvSpPr>
            <p:spPr bwMode="auto">
              <a:xfrm>
                <a:off x="2736" y="3392"/>
                <a:ext cx="440" cy="384"/>
              </a:xfrm>
              <a:prstGeom prst="rect">
                <a:avLst/>
              </a:prstGeom>
              <a:solidFill>
                <a:srgbClr val="00FF00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89098" tIns="44549" rIns="89098" bIns="44549" anchor="ctr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it-IT"/>
              </a:p>
            </p:txBody>
          </p:sp>
          <p:sp>
            <p:nvSpPr>
              <p:cNvPr id="189" name="Line 47"/>
              <p:cNvSpPr>
                <a:spLocks noChangeShapeType="1"/>
              </p:cNvSpPr>
              <p:nvPr/>
            </p:nvSpPr>
            <p:spPr bwMode="auto">
              <a:xfrm flipH="1" flipV="1">
                <a:off x="2944" y="3304"/>
                <a:ext cx="0" cy="528"/>
              </a:xfrm>
              <a:prstGeom prst="line">
                <a:avLst/>
              </a:prstGeom>
              <a:noFill/>
              <a:ln w="1016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</p:grpSp>
        <p:grpSp>
          <p:nvGrpSpPr>
            <p:cNvPr id="105" name="Group 48"/>
            <p:cNvGrpSpPr>
              <a:grpSpLocks/>
            </p:cNvGrpSpPr>
            <p:nvPr/>
          </p:nvGrpSpPr>
          <p:grpSpPr bwMode="auto">
            <a:xfrm>
              <a:off x="1968" y="2312"/>
              <a:ext cx="2352" cy="1176"/>
              <a:chOff x="1704" y="2656"/>
              <a:chExt cx="2352" cy="1176"/>
            </a:xfrm>
          </p:grpSpPr>
          <p:sp>
            <p:nvSpPr>
              <p:cNvPr id="141" name="Oval 49"/>
              <p:cNvSpPr>
                <a:spLocks noChangeArrowheads="1"/>
              </p:cNvSpPr>
              <p:nvPr/>
            </p:nvSpPr>
            <p:spPr bwMode="auto">
              <a:xfrm>
                <a:off x="1704" y="2768"/>
                <a:ext cx="2352" cy="85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lIns="89098" tIns="44549" rIns="89098" bIns="44549" anchor="ctr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it-IT"/>
              </a:p>
            </p:txBody>
          </p:sp>
          <p:sp>
            <p:nvSpPr>
              <p:cNvPr id="142" name="Line 50"/>
              <p:cNvSpPr>
                <a:spLocks noChangeShapeType="1"/>
              </p:cNvSpPr>
              <p:nvPr/>
            </p:nvSpPr>
            <p:spPr bwMode="auto">
              <a:xfrm>
                <a:off x="2264" y="2720"/>
                <a:ext cx="0" cy="2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43" name="Line 51"/>
              <p:cNvSpPr>
                <a:spLocks noChangeShapeType="1"/>
              </p:cNvSpPr>
              <p:nvPr/>
            </p:nvSpPr>
            <p:spPr bwMode="auto">
              <a:xfrm>
                <a:off x="1912" y="3304"/>
                <a:ext cx="0" cy="2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44" name="Line 52"/>
              <p:cNvSpPr>
                <a:spLocks noChangeShapeType="1"/>
              </p:cNvSpPr>
              <p:nvPr/>
            </p:nvSpPr>
            <p:spPr bwMode="auto">
              <a:xfrm>
                <a:off x="2928" y="2680"/>
                <a:ext cx="0" cy="2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45" name="Line 53"/>
              <p:cNvSpPr>
                <a:spLocks noChangeShapeType="1"/>
              </p:cNvSpPr>
              <p:nvPr/>
            </p:nvSpPr>
            <p:spPr bwMode="auto">
              <a:xfrm>
                <a:off x="3936" y="2840"/>
                <a:ext cx="0" cy="2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46" name="Line 54"/>
              <p:cNvSpPr>
                <a:spLocks noChangeShapeType="1"/>
              </p:cNvSpPr>
              <p:nvPr/>
            </p:nvSpPr>
            <p:spPr bwMode="auto">
              <a:xfrm>
                <a:off x="3584" y="2744"/>
                <a:ext cx="0" cy="2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47" name="Line 55"/>
              <p:cNvSpPr>
                <a:spLocks noChangeShapeType="1"/>
              </p:cNvSpPr>
              <p:nvPr/>
            </p:nvSpPr>
            <p:spPr bwMode="auto">
              <a:xfrm>
                <a:off x="2504" y="3456"/>
                <a:ext cx="0" cy="2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48" name="Line 56"/>
              <p:cNvSpPr>
                <a:spLocks noChangeShapeType="1"/>
              </p:cNvSpPr>
              <p:nvPr/>
            </p:nvSpPr>
            <p:spPr bwMode="auto">
              <a:xfrm>
                <a:off x="3352" y="3432"/>
                <a:ext cx="0" cy="2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49" name="Line 57"/>
              <p:cNvSpPr>
                <a:spLocks noChangeShapeType="1"/>
              </p:cNvSpPr>
              <p:nvPr/>
            </p:nvSpPr>
            <p:spPr bwMode="auto">
              <a:xfrm>
                <a:off x="3664" y="3376"/>
                <a:ext cx="0" cy="2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50" name="Line 58"/>
              <p:cNvSpPr>
                <a:spLocks noChangeShapeType="1"/>
              </p:cNvSpPr>
              <p:nvPr/>
            </p:nvSpPr>
            <p:spPr bwMode="auto">
              <a:xfrm flipH="1" flipV="1">
                <a:off x="2400" y="2696"/>
                <a:ext cx="0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51" name="Line 59"/>
              <p:cNvSpPr>
                <a:spLocks noChangeShapeType="1"/>
              </p:cNvSpPr>
              <p:nvPr/>
            </p:nvSpPr>
            <p:spPr bwMode="auto">
              <a:xfrm flipH="1" flipV="1">
                <a:off x="2080" y="2768"/>
                <a:ext cx="0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52" name="Line 60"/>
              <p:cNvSpPr>
                <a:spLocks noChangeShapeType="1"/>
              </p:cNvSpPr>
              <p:nvPr/>
            </p:nvSpPr>
            <p:spPr bwMode="auto">
              <a:xfrm flipH="1" flipV="1">
                <a:off x="2040" y="3296"/>
                <a:ext cx="0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53" name="Line 61"/>
              <p:cNvSpPr>
                <a:spLocks noChangeShapeType="1"/>
              </p:cNvSpPr>
              <p:nvPr/>
            </p:nvSpPr>
            <p:spPr bwMode="auto">
              <a:xfrm flipH="1" flipV="1">
                <a:off x="2344" y="3392"/>
                <a:ext cx="0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54" name="Line 62"/>
              <p:cNvSpPr>
                <a:spLocks noChangeShapeType="1"/>
              </p:cNvSpPr>
              <p:nvPr/>
            </p:nvSpPr>
            <p:spPr bwMode="auto">
              <a:xfrm flipH="1" flipV="1">
                <a:off x="2712" y="2664"/>
                <a:ext cx="0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55" name="Line 63"/>
              <p:cNvSpPr>
                <a:spLocks noChangeShapeType="1"/>
              </p:cNvSpPr>
              <p:nvPr/>
            </p:nvSpPr>
            <p:spPr bwMode="auto">
              <a:xfrm flipH="1" flipV="1">
                <a:off x="3408" y="2672"/>
                <a:ext cx="0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56" name="Line 64"/>
              <p:cNvSpPr>
                <a:spLocks noChangeShapeType="1"/>
              </p:cNvSpPr>
              <p:nvPr/>
            </p:nvSpPr>
            <p:spPr bwMode="auto">
              <a:xfrm flipH="1" flipV="1">
                <a:off x="3064" y="2656"/>
                <a:ext cx="0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57" name="Line 65"/>
              <p:cNvSpPr>
                <a:spLocks noChangeShapeType="1"/>
              </p:cNvSpPr>
              <p:nvPr/>
            </p:nvSpPr>
            <p:spPr bwMode="auto">
              <a:xfrm flipH="1" flipV="1">
                <a:off x="1800" y="3216"/>
                <a:ext cx="0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58" name="Line 66"/>
              <p:cNvSpPr>
                <a:spLocks noChangeShapeType="1"/>
              </p:cNvSpPr>
              <p:nvPr/>
            </p:nvSpPr>
            <p:spPr bwMode="auto">
              <a:xfrm flipH="1" flipV="1">
                <a:off x="1784" y="2832"/>
                <a:ext cx="0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59" name="Line 67"/>
              <p:cNvSpPr>
                <a:spLocks noChangeShapeType="1"/>
              </p:cNvSpPr>
              <p:nvPr/>
            </p:nvSpPr>
            <p:spPr bwMode="auto">
              <a:xfrm flipH="1" flipV="1">
                <a:off x="3792" y="2752"/>
                <a:ext cx="0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60" name="Line 68"/>
              <p:cNvSpPr>
                <a:spLocks noChangeShapeType="1"/>
              </p:cNvSpPr>
              <p:nvPr/>
            </p:nvSpPr>
            <p:spPr bwMode="auto">
              <a:xfrm flipH="1" flipV="1">
                <a:off x="2664" y="3456"/>
                <a:ext cx="0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61" name="Line 69"/>
              <p:cNvSpPr>
                <a:spLocks noChangeShapeType="1"/>
              </p:cNvSpPr>
              <p:nvPr/>
            </p:nvSpPr>
            <p:spPr bwMode="auto">
              <a:xfrm flipH="1" flipV="1">
                <a:off x="3488" y="3408"/>
                <a:ext cx="0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62" name="Line 70"/>
              <p:cNvSpPr>
                <a:spLocks noChangeShapeType="1"/>
              </p:cNvSpPr>
              <p:nvPr/>
            </p:nvSpPr>
            <p:spPr bwMode="auto">
              <a:xfrm flipH="1" flipV="1">
                <a:off x="3832" y="3296"/>
                <a:ext cx="0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63" name="Rectangle 71"/>
              <p:cNvSpPr>
                <a:spLocks noChangeArrowheads="1"/>
              </p:cNvSpPr>
              <p:nvPr/>
            </p:nvSpPr>
            <p:spPr bwMode="auto">
              <a:xfrm>
                <a:off x="2736" y="3392"/>
                <a:ext cx="440" cy="384"/>
              </a:xfrm>
              <a:prstGeom prst="rect">
                <a:avLst/>
              </a:prstGeom>
              <a:solidFill>
                <a:srgbClr val="00FF00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89098" tIns="44549" rIns="89098" bIns="44549" anchor="ctr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it-IT"/>
              </a:p>
            </p:txBody>
          </p:sp>
          <p:sp>
            <p:nvSpPr>
              <p:cNvPr id="164" name="Line 72"/>
              <p:cNvSpPr>
                <a:spLocks noChangeShapeType="1"/>
              </p:cNvSpPr>
              <p:nvPr/>
            </p:nvSpPr>
            <p:spPr bwMode="auto">
              <a:xfrm flipH="1" flipV="1">
                <a:off x="2944" y="3304"/>
                <a:ext cx="0" cy="528"/>
              </a:xfrm>
              <a:prstGeom prst="line">
                <a:avLst/>
              </a:prstGeom>
              <a:noFill/>
              <a:ln w="1016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</p:grpSp>
        <p:grpSp>
          <p:nvGrpSpPr>
            <p:cNvPr id="106" name="Group 73"/>
            <p:cNvGrpSpPr>
              <a:grpSpLocks/>
            </p:cNvGrpSpPr>
            <p:nvPr/>
          </p:nvGrpSpPr>
          <p:grpSpPr bwMode="auto">
            <a:xfrm>
              <a:off x="424" y="2640"/>
              <a:ext cx="1680" cy="608"/>
              <a:chOff x="472" y="3040"/>
              <a:chExt cx="1680" cy="608"/>
            </a:xfrm>
          </p:grpSpPr>
          <p:sp>
            <p:nvSpPr>
              <p:cNvPr id="138" name="Text Box 74"/>
              <p:cNvSpPr txBox="1">
                <a:spLocks noChangeArrowheads="1"/>
              </p:cNvSpPr>
              <p:nvPr/>
            </p:nvSpPr>
            <p:spPr bwMode="auto">
              <a:xfrm>
                <a:off x="472" y="3088"/>
                <a:ext cx="1304" cy="498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lIns="89089" tIns="44544" rIns="89089" bIns="44544">
                <a:spAutoFit/>
              </a:bodyPr>
              <a:lstStyle/>
              <a:p>
                <a:pPr defTabSz="890588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it-IT" sz="2300" b="1">
                    <a:solidFill>
                      <a:schemeClr val="accent2"/>
                    </a:solidFill>
                  </a:rPr>
                  <a:t>Unpolarized anti-p beam</a:t>
                </a:r>
              </a:p>
            </p:txBody>
          </p:sp>
          <p:sp>
            <p:nvSpPr>
              <p:cNvPr id="139" name="Arc 75"/>
              <p:cNvSpPr>
                <a:spLocks/>
              </p:cNvSpPr>
              <p:nvPr/>
            </p:nvSpPr>
            <p:spPr bwMode="auto">
              <a:xfrm flipH="1" flipV="1">
                <a:off x="1760" y="3040"/>
                <a:ext cx="288" cy="5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lIns="89098" tIns="44549" rIns="89098" bIns="44549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40" name="Line 76"/>
              <p:cNvSpPr>
                <a:spLocks noChangeShapeType="1"/>
              </p:cNvSpPr>
              <p:nvPr/>
            </p:nvSpPr>
            <p:spPr bwMode="auto">
              <a:xfrm>
                <a:off x="1944" y="3560"/>
                <a:ext cx="208" cy="88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107" name="Text Box 77"/>
            <p:cNvSpPr txBox="1">
              <a:spLocks noChangeArrowheads="1"/>
            </p:cNvSpPr>
            <p:nvPr/>
          </p:nvSpPr>
          <p:spPr bwMode="auto">
            <a:xfrm>
              <a:off x="2440" y="3464"/>
              <a:ext cx="1572" cy="25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lIns="89089" tIns="44544" rIns="89089" bIns="44544">
              <a:spAutoFit/>
            </a:bodyPr>
            <a:lstStyle/>
            <a:p>
              <a:pPr algn="ctr" defTabSz="890588">
                <a:lnSpc>
                  <a:spcPct val="90000"/>
                </a:lnSpc>
                <a:spcBef>
                  <a:spcPct val="50000"/>
                </a:spcBef>
              </a:pPr>
              <a:r>
                <a:rPr lang="it-IT" sz="2300" b="1" dirty="0" err="1">
                  <a:solidFill>
                    <a:srgbClr val="00CC00"/>
                  </a:solidFill>
                </a:rPr>
                <a:t>Polarized</a:t>
              </a:r>
              <a:r>
                <a:rPr lang="it-IT" sz="2300" b="1" dirty="0">
                  <a:solidFill>
                    <a:srgbClr val="00CC00"/>
                  </a:solidFill>
                </a:rPr>
                <a:t> </a:t>
              </a:r>
              <a:r>
                <a:rPr lang="it-IT" sz="2300" b="1" dirty="0" smtClean="0">
                  <a:solidFill>
                    <a:srgbClr val="00CC00"/>
                  </a:solidFill>
                </a:rPr>
                <a:t>target</a:t>
              </a:r>
              <a:endParaRPr lang="it-IT" sz="2300" b="1" dirty="0">
                <a:solidFill>
                  <a:srgbClr val="00CC00"/>
                </a:solidFill>
              </a:endParaRPr>
            </a:p>
          </p:txBody>
        </p:sp>
        <p:grpSp>
          <p:nvGrpSpPr>
            <p:cNvPr id="108" name="Group 78"/>
            <p:cNvGrpSpPr>
              <a:grpSpLocks/>
            </p:cNvGrpSpPr>
            <p:nvPr/>
          </p:nvGrpSpPr>
          <p:grpSpPr bwMode="auto">
            <a:xfrm>
              <a:off x="1968" y="2312"/>
              <a:ext cx="2352" cy="1176"/>
              <a:chOff x="1472" y="2832"/>
              <a:chExt cx="2352" cy="1176"/>
            </a:xfrm>
          </p:grpSpPr>
          <p:sp>
            <p:nvSpPr>
              <p:cNvPr id="109" name="Oval 79"/>
              <p:cNvSpPr>
                <a:spLocks noChangeArrowheads="1"/>
              </p:cNvSpPr>
              <p:nvPr/>
            </p:nvSpPr>
            <p:spPr bwMode="auto">
              <a:xfrm>
                <a:off x="1472" y="2944"/>
                <a:ext cx="2352" cy="856"/>
              </a:xfrm>
              <a:prstGeom prst="ellipse">
                <a:avLst/>
              </a:prstGeom>
              <a:noFill/>
              <a:ln w="254000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lIns="89098" tIns="44549" rIns="89098" bIns="44549" anchor="ctr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it-IT"/>
              </a:p>
            </p:txBody>
          </p:sp>
          <p:sp>
            <p:nvSpPr>
              <p:cNvPr id="110" name="Line 80"/>
              <p:cNvSpPr>
                <a:spLocks noChangeShapeType="1"/>
              </p:cNvSpPr>
              <p:nvPr/>
            </p:nvSpPr>
            <p:spPr bwMode="auto">
              <a:xfrm>
                <a:off x="2032" y="2896"/>
                <a:ext cx="0" cy="2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11" name="Line 81"/>
              <p:cNvSpPr>
                <a:spLocks noChangeShapeType="1"/>
              </p:cNvSpPr>
              <p:nvPr/>
            </p:nvSpPr>
            <p:spPr bwMode="auto">
              <a:xfrm>
                <a:off x="1712" y="2968"/>
                <a:ext cx="0" cy="2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12" name="Line 82"/>
              <p:cNvSpPr>
                <a:spLocks noChangeShapeType="1"/>
              </p:cNvSpPr>
              <p:nvPr/>
            </p:nvSpPr>
            <p:spPr bwMode="auto">
              <a:xfrm>
                <a:off x="1680" y="3480"/>
                <a:ext cx="0" cy="2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13" name="Line 83"/>
              <p:cNvSpPr>
                <a:spLocks noChangeShapeType="1"/>
              </p:cNvSpPr>
              <p:nvPr/>
            </p:nvSpPr>
            <p:spPr bwMode="auto">
              <a:xfrm>
                <a:off x="1960" y="3560"/>
                <a:ext cx="0" cy="2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14" name="Line 84"/>
              <p:cNvSpPr>
                <a:spLocks noChangeShapeType="1"/>
              </p:cNvSpPr>
              <p:nvPr/>
            </p:nvSpPr>
            <p:spPr bwMode="auto">
              <a:xfrm>
                <a:off x="2344" y="2864"/>
                <a:ext cx="0" cy="2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15" name="Line 85"/>
              <p:cNvSpPr>
                <a:spLocks noChangeShapeType="1"/>
              </p:cNvSpPr>
              <p:nvPr/>
            </p:nvSpPr>
            <p:spPr bwMode="auto">
              <a:xfrm>
                <a:off x="3040" y="2872"/>
                <a:ext cx="0" cy="2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16" name="Line 86"/>
              <p:cNvSpPr>
                <a:spLocks noChangeShapeType="1"/>
              </p:cNvSpPr>
              <p:nvPr/>
            </p:nvSpPr>
            <p:spPr bwMode="auto">
              <a:xfrm>
                <a:off x="2696" y="2856"/>
                <a:ext cx="0" cy="2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17" name="Line 87"/>
              <p:cNvSpPr>
                <a:spLocks noChangeShapeType="1"/>
              </p:cNvSpPr>
              <p:nvPr/>
            </p:nvSpPr>
            <p:spPr bwMode="auto">
              <a:xfrm>
                <a:off x="3720" y="3424"/>
                <a:ext cx="0" cy="2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18" name="Line 88"/>
              <p:cNvSpPr>
                <a:spLocks noChangeShapeType="1"/>
              </p:cNvSpPr>
              <p:nvPr/>
            </p:nvSpPr>
            <p:spPr bwMode="auto">
              <a:xfrm>
                <a:off x="3704" y="3016"/>
                <a:ext cx="0" cy="2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19" name="Line 89"/>
              <p:cNvSpPr>
                <a:spLocks noChangeShapeType="1"/>
              </p:cNvSpPr>
              <p:nvPr/>
            </p:nvSpPr>
            <p:spPr bwMode="auto">
              <a:xfrm>
                <a:off x="3352" y="2920"/>
                <a:ext cx="0" cy="2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20" name="Line 90"/>
              <p:cNvSpPr>
                <a:spLocks noChangeShapeType="1"/>
              </p:cNvSpPr>
              <p:nvPr/>
            </p:nvSpPr>
            <p:spPr bwMode="auto">
              <a:xfrm>
                <a:off x="2272" y="3632"/>
                <a:ext cx="0" cy="2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21" name="Line 91"/>
              <p:cNvSpPr>
                <a:spLocks noChangeShapeType="1"/>
              </p:cNvSpPr>
              <p:nvPr/>
            </p:nvSpPr>
            <p:spPr bwMode="auto">
              <a:xfrm>
                <a:off x="3120" y="3608"/>
                <a:ext cx="0" cy="2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22" name="Line 92"/>
              <p:cNvSpPr>
                <a:spLocks noChangeShapeType="1"/>
              </p:cNvSpPr>
              <p:nvPr/>
            </p:nvSpPr>
            <p:spPr bwMode="auto">
              <a:xfrm>
                <a:off x="3432" y="3552"/>
                <a:ext cx="0" cy="2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23" name="Line 93"/>
              <p:cNvSpPr>
                <a:spLocks noChangeShapeType="1"/>
              </p:cNvSpPr>
              <p:nvPr/>
            </p:nvSpPr>
            <p:spPr bwMode="auto">
              <a:xfrm flipH="1" flipV="1">
                <a:off x="2168" y="2872"/>
                <a:ext cx="0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24" name="Line 94"/>
              <p:cNvSpPr>
                <a:spLocks noChangeShapeType="1"/>
              </p:cNvSpPr>
              <p:nvPr/>
            </p:nvSpPr>
            <p:spPr bwMode="auto">
              <a:xfrm flipH="1" flipV="1">
                <a:off x="1848" y="2944"/>
                <a:ext cx="0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25" name="Line 95"/>
              <p:cNvSpPr>
                <a:spLocks noChangeShapeType="1"/>
              </p:cNvSpPr>
              <p:nvPr/>
            </p:nvSpPr>
            <p:spPr bwMode="auto">
              <a:xfrm flipH="1" flipV="1">
                <a:off x="1808" y="3472"/>
                <a:ext cx="0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26" name="Line 96"/>
              <p:cNvSpPr>
                <a:spLocks noChangeShapeType="1"/>
              </p:cNvSpPr>
              <p:nvPr/>
            </p:nvSpPr>
            <p:spPr bwMode="auto">
              <a:xfrm flipH="1" flipV="1">
                <a:off x="2112" y="3568"/>
                <a:ext cx="0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27" name="Line 97"/>
              <p:cNvSpPr>
                <a:spLocks noChangeShapeType="1"/>
              </p:cNvSpPr>
              <p:nvPr/>
            </p:nvSpPr>
            <p:spPr bwMode="auto">
              <a:xfrm flipH="1" flipV="1">
                <a:off x="2480" y="2840"/>
                <a:ext cx="0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28" name="Line 98"/>
              <p:cNvSpPr>
                <a:spLocks noChangeShapeType="1"/>
              </p:cNvSpPr>
              <p:nvPr/>
            </p:nvSpPr>
            <p:spPr bwMode="auto">
              <a:xfrm flipH="1" flipV="1">
                <a:off x="3176" y="2848"/>
                <a:ext cx="0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29" name="Line 99"/>
              <p:cNvSpPr>
                <a:spLocks noChangeShapeType="1"/>
              </p:cNvSpPr>
              <p:nvPr/>
            </p:nvSpPr>
            <p:spPr bwMode="auto">
              <a:xfrm flipH="1" flipV="1">
                <a:off x="2832" y="2832"/>
                <a:ext cx="0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30" name="Line 100"/>
              <p:cNvSpPr>
                <a:spLocks noChangeShapeType="1"/>
              </p:cNvSpPr>
              <p:nvPr/>
            </p:nvSpPr>
            <p:spPr bwMode="auto">
              <a:xfrm flipH="1" flipV="1">
                <a:off x="1568" y="3392"/>
                <a:ext cx="0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31" name="Line 101"/>
              <p:cNvSpPr>
                <a:spLocks noChangeShapeType="1"/>
              </p:cNvSpPr>
              <p:nvPr/>
            </p:nvSpPr>
            <p:spPr bwMode="auto">
              <a:xfrm flipH="1" flipV="1">
                <a:off x="1552" y="3008"/>
                <a:ext cx="0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32" name="Line 102"/>
              <p:cNvSpPr>
                <a:spLocks noChangeShapeType="1"/>
              </p:cNvSpPr>
              <p:nvPr/>
            </p:nvSpPr>
            <p:spPr bwMode="auto">
              <a:xfrm flipH="1" flipV="1">
                <a:off x="3560" y="2928"/>
                <a:ext cx="0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33" name="Line 103"/>
              <p:cNvSpPr>
                <a:spLocks noChangeShapeType="1"/>
              </p:cNvSpPr>
              <p:nvPr/>
            </p:nvSpPr>
            <p:spPr bwMode="auto">
              <a:xfrm flipH="1" flipV="1">
                <a:off x="2432" y="3632"/>
                <a:ext cx="0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34" name="Line 104"/>
              <p:cNvSpPr>
                <a:spLocks noChangeShapeType="1"/>
              </p:cNvSpPr>
              <p:nvPr/>
            </p:nvSpPr>
            <p:spPr bwMode="auto">
              <a:xfrm flipH="1" flipV="1">
                <a:off x="3256" y="3584"/>
                <a:ext cx="0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35" name="Line 105"/>
              <p:cNvSpPr>
                <a:spLocks noChangeShapeType="1"/>
              </p:cNvSpPr>
              <p:nvPr/>
            </p:nvSpPr>
            <p:spPr bwMode="auto">
              <a:xfrm flipH="1" flipV="1">
                <a:off x="3600" y="3472"/>
                <a:ext cx="0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36" name="Rectangle 106"/>
              <p:cNvSpPr>
                <a:spLocks noChangeArrowheads="1"/>
              </p:cNvSpPr>
              <p:nvPr/>
            </p:nvSpPr>
            <p:spPr bwMode="auto">
              <a:xfrm>
                <a:off x="2504" y="3568"/>
                <a:ext cx="440" cy="384"/>
              </a:xfrm>
              <a:prstGeom prst="rect">
                <a:avLst/>
              </a:prstGeom>
              <a:solidFill>
                <a:srgbClr val="00FF00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89098" tIns="44549" rIns="89098" bIns="44549" anchor="ctr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it-IT"/>
              </a:p>
            </p:txBody>
          </p:sp>
          <p:sp>
            <p:nvSpPr>
              <p:cNvPr id="137" name="Line 107"/>
              <p:cNvSpPr>
                <a:spLocks noChangeShapeType="1"/>
              </p:cNvSpPr>
              <p:nvPr/>
            </p:nvSpPr>
            <p:spPr bwMode="auto">
              <a:xfrm flipH="1" flipV="1">
                <a:off x="2712" y="3480"/>
                <a:ext cx="0" cy="528"/>
              </a:xfrm>
              <a:prstGeom prst="line">
                <a:avLst/>
              </a:prstGeom>
              <a:noFill/>
              <a:ln w="1016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89098" tIns="44549" rIns="89098" bIns="44549">
                <a:spAutoFit/>
              </a:bodyPr>
              <a:lstStyle/>
              <a:p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975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20</a:t>
            </a:fld>
            <a:endParaRPr lang="de-DE" dirty="0"/>
          </a:p>
        </p:txBody>
      </p:sp>
      <p:sp>
        <p:nvSpPr>
          <p:cNvPr id="25" name="Datumsplatzhalter 2"/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2133600" cy="365125"/>
          </a:xfrm>
        </p:spPr>
        <p:txBody>
          <a:bodyPr/>
          <a:lstStyle/>
          <a:p>
            <a:r>
              <a:rPr lang="de-DE" dirty="0" smtClean="0"/>
              <a:t>September 13, 2013</a:t>
            </a:r>
            <a:endParaRPr lang="de-DE" dirty="0"/>
          </a:p>
        </p:txBody>
      </p:sp>
      <p:sp>
        <p:nvSpPr>
          <p:cNvPr id="2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990520" cy="365125"/>
          </a:xfrm>
        </p:spPr>
        <p:txBody>
          <a:bodyPr/>
          <a:lstStyle/>
          <a:p>
            <a:r>
              <a:rPr lang="de-DE" dirty="0" smtClean="0"/>
              <a:t>PSTP2013, </a:t>
            </a:r>
            <a:r>
              <a:rPr lang="de-DE" dirty="0" err="1" smtClean="0"/>
              <a:t>Charlottesville</a:t>
            </a:r>
            <a:r>
              <a:rPr lang="de-DE" dirty="0" smtClean="0"/>
              <a:t>, Virginia, USA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5340821" y="2420888"/>
                <a:ext cx="3312368" cy="2052000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de-DE" dirty="0" smtClean="0"/>
                  <a:t>c</a:t>
                </a:r>
                <a:r>
                  <a:rPr lang="de-DE" dirty="0" err="1" smtClean="0"/>
                  <a:t>hoose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starting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point</a:t>
                </a:r>
                <a:r>
                  <a:rPr lang="de-DE" dirty="0" smtClean="0"/>
                  <a:t>, </a:t>
                </a:r>
                <a:r>
                  <a:rPr lang="de-DE" dirty="0" err="1" smtClean="0"/>
                  <a:t>initial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acceptance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temperature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</a:t>
                </a:r>
                <a:r>
                  <a:rPr lang="de-DE" baseline="-25000" dirty="0" err="1" smtClean="0"/>
                  <a:t>a</a:t>
                </a:r>
                <a:r>
                  <a:rPr lang="de-DE" dirty="0" smtClean="0"/>
                  <a:t>(0)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de-DE" dirty="0" err="1" smtClean="0"/>
                  <a:t>generate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new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point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generation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temperature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</a:t>
                </a:r>
                <a:r>
                  <a:rPr lang="de-DE" baseline="-25000" dirty="0" err="1" smtClean="0"/>
                  <a:t>g</a:t>
                </a:r>
                <a:endParaRPr lang="de-DE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de-DE" dirty="0" err="1"/>
                  <a:t>c</a:t>
                </a:r>
                <a:r>
                  <a:rPr lang="de-DE" dirty="0" err="1" smtClean="0"/>
                  <a:t>alculate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cost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function</a:t>
                </a:r>
                <a:r>
                  <a:rPr lang="de-DE" dirty="0" smtClean="0"/>
                  <a:t> f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de-DE" dirty="0" err="1"/>
                  <a:t>a</a:t>
                </a:r>
                <a:r>
                  <a:rPr lang="de-DE" dirty="0" err="1" smtClean="0"/>
                  <a:t>ccept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point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if</a:t>
                </a:r>
                <a:r>
                  <a:rPr lang="de-DE" dirty="0" smtClean="0"/>
                  <a:t>: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/>
                          </a:rPr>
                          <m:t>exp</m:t>
                        </m:r>
                        <m:r>
                          <a:rPr lang="de-DE" b="0" i="1" smtClean="0">
                            <a:latin typeface="Cambria Math"/>
                          </a:rPr>
                          <m:t>⁡(</m:t>
                        </m:r>
                        <m:f>
                          <m:f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  <m:r>
                              <a:rPr lang="de-DE" b="0" i="1" baseline="-25000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den>
                        </m:f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de-DE" dirty="0" smtClean="0"/>
                  <a:t> </a:t>
                </a:r>
                <a:endParaRPr lang="de-DE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821" y="2420888"/>
                <a:ext cx="3312368" cy="2052000"/>
              </a:xfrm>
              <a:prstGeom prst="rect">
                <a:avLst/>
              </a:prstGeom>
              <a:blipFill rotWithShape="1">
                <a:blip r:embed="rId2"/>
                <a:stretch>
                  <a:fillRect l="-546" t="-583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06842"/>
            <a:ext cx="4392488" cy="3294366"/>
          </a:xfrm>
          <a:prstGeom prst="rect">
            <a:avLst/>
          </a:prstGeom>
        </p:spPr>
      </p:pic>
      <p:sp>
        <p:nvSpPr>
          <p:cNvPr id="9" name="Inhaltsplatzhalter 9"/>
          <p:cNvSpPr>
            <a:spLocks noGrp="1"/>
          </p:cNvSpPr>
          <p:nvPr>
            <p:ph idx="17"/>
          </p:nvPr>
        </p:nvSpPr>
        <p:spPr>
          <a:xfrm>
            <a:off x="720000" y="900000"/>
            <a:ext cx="8316496" cy="576064"/>
          </a:xfrm>
          <a:noFill/>
        </p:spPr>
        <p:txBody>
          <a:bodyPr/>
          <a:lstStyle/>
          <a:p>
            <a:r>
              <a:rPr lang="de-DE" sz="2400" dirty="0" err="1" smtClean="0"/>
              <a:t>Optimization</a:t>
            </a:r>
            <a:r>
              <a:rPr lang="de-DE" sz="2400" dirty="0" smtClean="0"/>
              <a:t> </a:t>
            </a:r>
            <a:r>
              <a:rPr lang="de-DE" sz="2400" dirty="0" err="1" smtClean="0"/>
              <a:t>algorithm</a:t>
            </a:r>
            <a:r>
              <a:rPr lang="de-DE" sz="2400" dirty="0" smtClean="0"/>
              <a:t>:</a:t>
            </a:r>
            <a:endParaRPr lang="de-DE" sz="2400" dirty="0"/>
          </a:p>
        </p:txBody>
      </p:sp>
      <p:sp>
        <p:nvSpPr>
          <p:cNvPr id="10" name="Inhaltsplatzhalter 9"/>
          <p:cNvSpPr>
            <a:spLocks noGrp="1"/>
          </p:cNvSpPr>
          <p:nvPr>
            <p:ph idx="17"/>
          </p:nvPr>
        </p:nvSpPr>
        <p:spPr>
          <a:xfrm>
            <a:off x="3779912" y="1463741"/>
            <a:ext cx="4662304" cy="543101"/>
          </a:xfrm>
          <a:noFill/>
        </p:spPr>
        <p:txBody>
          <a:bodyPr/>
          <a:lstStyle/>
          <a:p>
            <a:r>
              <a:rPr lang="de-DE" sz="2400" dirty="0" smtClean="0"/>
              <a:t>Adaptive </a:t>
            </a:r>
            <a:r>
              <a:rPr lang="de-DE" sz="2400" dirty="0" err="1" smtClean="0"/>
              <a:t>simulated</a:t>
            </a:r>
            <a:r>
              <a:rPr lang="de-DE" sz="2400" dirty="0" smtClean="0"/>
              <a:t> </a:t>
            </a:r>
            <a:r>
              <a:rPr lang="de-DE" sz="2400" dirty="0" err="1"/>
              <a:t>a</a:t>
            </a:r>
            <a:r>
              <a:rPr lang="de-DE" sz="2400" dirty="0" err="1" smtClean="0"/>
              <a:t>nnealing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5425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21</a:t>
            </a:fld>
            <a:endParaRPr lang="de-DE" dirty="0"/>
          </a:p>
        </p:txBody>
      </p:sp>
      <p:sp>
        <p:nvSpPr>
          <p:cNvPr id="25" name="Datumsplatzhalter 2"/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2133600" cy="365125"/>
          </a:xfrm>
        </p:spPr>
        <p:txBody>
          <a:bodyPr/>
          <a:lstStyle/>
          <a:p>
            <a:r>
              <a:rPr lang="de-DE" dirty="0" smtClean="0"/>
              <a:t>September 13, 2013</a:t>
            </a:r>
            <a:endParaRPr lang="de-DE" dirty="0"/>
          </a:p>
        </p:txBody>
      </p:sp>
      <p:sp>
        <p:nvSpPr>
          <p:cNvPr id="2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990520" cy="365125"/>
          </a:xfrm>
        </p:spPr>
        <p:txBody>
          <a:bodyPr/>
          <a:lstStyle/>
          <a:p>
            <a:r>
              <a:rPr lang="de-DE" dirty="0" smtClean="0"/>
              <a:t>PSTP2013, </a:t>
            </a:r>
            <a:r>
              <a:rPr lang="de-DE" dirty="0" err="1" smtClean="0"/>
              <a:t>Charlottesville</a:t>
            </a:r>
            <a:r>
              <a:rPr lang="de-DE" dirty="0" smtClean="0"/>
              <a:t>, Virginia, USA</a:t>
            </a:r>
            <a:endParaRPr lang="de-DE" dirty="0"/>
          </a:p>
        </p:txBody>
      </p:sp>
      <p:sp>
        <p:nvSpPr>
          <p:cNvPr id="8" name="Inhaltsplatzhalter 9"/>
          <p:cNvSpPr>
            <a:spLocks noGrp="1"/>
          </p:cNvSpPr>
          <p:nvPr>
            <p:ph idx="17"/>
          </p:nvPr>
        </p:nvSpPr>
        <p:spPr>
          <a:xfrm>
            <a:off x="720000" y="900000"/>
            <a:ext cx="8316496" cy="576064"/>
          </a:xfrm>
          <a:noFill/>
        </p:spPr>
        <p:txBody>
          <a:bodyPr/>
          <a:lstStyle/>
          <a:p>
            <a:r>
              <a:rPr lang="de-DE" sz="2400" dirty="0" err="1" smtClean="0"/>
              <a:t>Optimization</a:t>
            </a:r>
            <a:r>
              <a:rPr lang="de-DE" sz="2400" dirty="0" smtClean="0"/>
              <a:t> </a:t>
            </a:r>
            <a:r>
              <a:rPr lang="de-DE" sz="2400" dirty="0" err="1" smtClean="0"/>
              <a:t>algorithm</a:t>
            </a:r>
            <a:r>
              <a:rPr lang="de-DE" sz="2400" dirty="0" smtClean="0"/>
              <a:t>:</a:t>
            </a:r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5340821" y="2420888"/>
                <a:ext cx="3312368" cy="1991186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de-DE" dirty="0" err="1"/>
                  <a:t>e</a:t>
                </a:r>
                <a:r>
                  <a:rPr lang="de-DE" dirty="0" err="1" smtClean="0"/>
                  <a:t>xponentially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decrease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</a:t>
                </a:r>
                <a:r>
                  <a:rPr lang="de-DE" baseline="-25000" dirty="0" err="1" smtClean="0"/>
                  <a:t>a</a:t>
                </a:r>
                <a:endParaRPr lang="de-DE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de-DE" dirty="0" err="1"/>
                  <a:t>e</a:t>
                </a:r>
                <a:r>
                  <a:rPr lang="de-DE" dirty="0" err="1" smtClean="0"/>
                  <a:t>xponentially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decrease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</a:t>
                </a:r>
                <a:r>
                  <a:rPr lang="de-DE" baseline="-25000" dirty="0" err="1" smtClean="0"/>
                  <a:t>g</a:t>
                </a:r>
                <a:endParaRPr lang="de-DE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de-DE" dirty="0" err="1" smtClean="0"/>
                  <a:t>generate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new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point</a:t>
                </a:r>
                <a:endParaRPr lang="de-DE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de-DE" dirty="0" err="1"/>
                  <a:t>c</a:t>
                </a:r>
                <a:r>
                  <a:rPr lang="de-DE" dirty="0" err="1" smtClean="0"/>
                  <a:t>alculate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cost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function</a:t>
                </a:r>
                <a:r>
                  <a:rPr lang="de-DE" dirty="0" smtClean="0"/>
                  <a:t> f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de-DE" dirty="0" err="1"/>
                  <a:t>a</a:t>
                </a:r>
                <a:r>
                  <a:rPr lang="de-DE" dirty="0" err="1" smtClean="0"/>
                  <a:t>ccept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point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if</a:t>
                </a:r>
                <a:r>
                  <a:rPr lang="de-DE" dirty="0" smtClean="0"/>
                  <a:t>: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/>
                          </a:rPr>
                          <m:t>exp</m:t>
                        </m:r>
                        <m:r>
                          <a:rPr lang="de-DE" b="0" i="1" smtClean="0">
                            <a:latin typeface="Cambria Math"/>
                          </a:rPr>
                          <m:t>⁡(</m:t>
                        </m:r>
                        <m:f>
                          <m:f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  <m:r>
                              <a:rPr lang="de-DE" b="0" i="1" baseline="-25000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den>
                        </m:f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de-DE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de-DE" dirty="0" err="1" smtClean="0"/>
                  <a:t>repeat</a:t>
                </a:r>
                <a:r>
                  <a:rPr lang="de-DE" dirty="0" smtClean="0"/>
                  <a:t> </a:t>
                </a:r>
                <a:endParaRPr lang="de-DE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821" y="2420888"/>
                <a:ext cx="3312368" cy="1991186"/>
              </a:xfrm>
              <a:prstGeom prst="rect">
                <a:avLst/>
              </a:prstGeom>
              <a:blipFill rotWithShape="1">
                <a:blip r:embed="rId2"/>
                <a:stretch>
                  <a:fillRect l="-546" t="-601" b="-3003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988840"/>
            <a:ext cx="4416491" cy="3312368"/>
          </a:xfrm>
          <a:prstGeom prst="rect">
            <a:avLst/>
          </a:prstGeom>
        </p:spPr>
      </p:pic>
      <p:sp>
        <p:nvSpPr>
          <p:cNvPr id="9" name="Inhaltsplatzhalter 9"/>
          <p:cNvSpPr>
            <a:spLocks noGrp="1"/>
          </p:cNvSpPr>
          <p:nvPr>
            <p:ph idx="17"/>
          </p:nvPr>
        </p:nvSpPr>
        <p:spPr>
          <a:xfrm>
            <a:off x="3779912" y="1463741"/>
            <a:ext cx="4662304" cy="543101"/>
          </a:xfrm>
          <a:noFill/>
        </p:spPr>
        <p:txBody>
          <a:bodyPr/>
          <a:lstStyle/>
          <a:p>
            <a:r>
              <a:rPr lang="de-DE" sz="2400" dirty="0" smtClean="0"/>
              <a:t>Adaptive </a:t>
            </a:r>
            <a:r>
              <a:rPr lang="de-DE" sz="2400" dirty="0" err="1" smtClean="0"/>
              <a:t>simulated</a:t>
            </a:r>
            <a:r>
              <a:rPr lang="de-DE" sz="2400" dirty="0" smtClean="0"/>
              <a:t> </a:t>
            </a:r>
            <a:r>
              <a:rPr lang="de-DE" sz="2400" dirty="0" err="1"/>
              <a:t>a</a:t>
            </a:r>
            <a:r>
              <a:rPr lang="de-DE" sz="2400" dirty="0" err="1" smtClean="0"/>
              <a:t>nnealing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3769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22</a:t>
            </a:fld>
            <a:endParaRPr lang="de-DE" dirty="0"/>
          </a:p>
        </p:txBody>
      </p:sp>
      <p:sp>
        <p:nvSpPr>
          <p:cNvPr id="25" name="Datumsplatzhalter 2"/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2133600" cy="365125"/>
          </a:xfrm>
        </p:spPr>
        <p:txBody>
          <a:bodyPr/>
          <a:lstStyle/>
          <a:p>
            <a:r>
              <a:rPr lang="de-DE" dirty="0" smtClean="0"/>
              <a:t>September 13, 2013</a:t>
            </a:r>
            <a:endParaRPr lang="de-DE" dirty="0"/>
          </a:p>
        </p:txBody>
      </p:sp>
      <p:sp>
        <p:nvSpPr>
          <p:cNvPr id="2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990520" cy="365125"/>
          </a:xfrm>
        </p:spPr>
        <p:txBody>
          <a:bodyPr/>
          <a:lstStyle/>
          <a:p>
            <a:r>
              <a:rPr lang="de-DE" dirty="0" smtClean="0"/>
              <a:t>PSTP2013, </a:t>
            </a:r>
            <a:r>
              <a:rPr lang="de-DE" dirty="0" err="1" smtClean="0"/>
              <a:t>Charlottesville</a:t>
            </a:r>
            <a:r>
              <a:rPr lang="de-DE" dirty="0" smtClean="0"/>
              <a:t>, Virginia, USA</a:t>
            </a:r>
            <a:endParaRPr lang="de-DE" dirty="0"/>
          </a:p>
        </p:txBody>
      </p:sp>
      <p:sp>
        <p:nvSpPr>
          <p:cNvPr id="8" name="Inhaltsplatzhalter 9"/>
          <p:cNvSpPr>
            <a:spLocks noGrp="1"/>
          </p:cNvSpPr>
          <p:nvPr>
            <p:ph idx="17"/>
          </p:nvPr>
        </p:nvSpPr>
        <p:spPr>
          <a:xfrm>
            <a:off x="720000" y="900000"/>
            <a:ext cx="8316496" cy="576064"/>
          </a:xfrm>
          <a:noFill/>
        </p:spPr>
        <p:txBody>
          <a:bodyPr/>
          <a:lstStyle/>
          <a:p>
            <a:r>
              <a:rPr lang="de-DE" sz="2400" dirty="0" err="1" smtClean="0"/>
              <a:t>Optimization</a:t>
            </a:r>
            <a:r>
              <a:rPr lang="de-DE" sz="2400" dirty="0" smtClean="0"/>
              <a:t> </a:t>
            </a:r>
            <a:r>
              <a:rPr lang="de-DE" sz="2400" dirty="0" err="1" smtClean="0"/>
              <a:t>algorithm</a:t>
            </a:r>
            <a:r>
              <a:rPr lang="de-DE" sz="2400" dirty="0" smtClean="0"/>
              <a:t> - Test</a:t>
            </a:r>
            <a:endParaRPr lang="de-DE" sz="2400" dirty="0"/>
          </a:p>
        </p:txBody>
      </p:sp>
      <p:sp>
        <p:nvSpPr>
          <p:cNvPr id="2" name="Textfeld 1"/>
          <p:cNvSpPr txBox="1"/>
          <p:nvPr/>
        </p:nvSpPr>
        <p:spPr>
          <a:xfrm>
            <a:off x="5753004" y="2420888"/>
            <a:ext cx="31394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/>
              <a:t>Exponential</a:t>
            </a:r>
            <a:r>
              <a:rPr lang="de-DE" dirty="0" smtClean="0"/>
              <a:t> </a:t>
            </a:r>
            <a:r>
              <a:rPr lang="de-DE" dirty="0" err="1" smtClean="0"/>
              <a:t>convergence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/>
              <a:t>Convergence</a:t>
            </a:r>
            <a:r>
              <a:rPr lang="de-DE" dirty="0" smtClean="0"/>
              <a:t> </a:t>
            </a:r>
            <a:r>
              <a:rPr lang="de-DE" dirty="0" err="1" smtClean="0"/>
              <a:t>speed</a:t>
            </a:r>
            <a:r>
              <a:rPr lang="de-DE" dirty="0" smtClean="0"/>
              <a:t> </a:t>
            </a:r>
            <a:r>
              <a:rPr lang="de-DE" dirty="0" err="1" smtClean="0"/>
              <a:t>depends</a:t>
            </a:r>
            <a:r>
              <a:rPr lang="de-DE" dirty="0" smtClean="0"/>
              <a:t> on </a:t>
            </a:r>
            <a:r>
              <a:rPr lang="de-DE" dirty="0" err="1" smtClean="0"/>
              <a:t>parameters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cooling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</a:t>
            </a:r>
            <a:r>
              <a:rPr lang="de-DE" baseline="-25000" dirty="0" err="1" smtClean="0"/>
              <a:t>a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</a:t>
            </a:r>
            <a:r>
              <a:rPr lang="de-DE" baseline="-25000" dirty="0" err="1" smtClean="0"/>
              <a:t>g</a:t>
            </a:r>
            <a:r>
              <a:rPr lang="de-DE" dirty="0" smtClean="0"/>
              <a:t>,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slightly</a:t>
            </a:r>
            <a:r>
              <a:rPr lang="de-DE" dirty="0" smtClean="0"/>
              <a:t> on </a:t>
            </a:r>
            <a:r>
              <a:rPr lang="de-DE" dirty="0" err="1" smtClean="0"/>
              <a:t>starting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endParaRPr lang="de-DE" dirty="0" smtClean="0"/>
          </a:p>
          <a:p>
            <a:pPr marL="285750" indent="-285750">
              <a:buFont typeface="Wingdings"/>
              <a:buChar char="à"/>
            </a:pPr>
            <a:r>
              <a:rPr lang="de-DE" dirty="0" err="1" smtClean="0"/>
              <a:t>Cooling</a:t>
            </a:r>
            <a:r>
              <a:rPr lang="de-DE" dirty="0" smtClean="0"/>
              <a:t> </a:t>
            </a:r>
            <a:r>
              <a:rPr lang="de-DE" dirty="0" err="1" smtClean="0"/>
              <a:t>parameter</a:t>
            </a:r>
            <a:r>
              <a:rPr lang="de-DE" dirty="0" smtClean="0"/>
              <a:t> </a:t>
            </a:r>
            <a:r>
              <a:rPr lang="de-DE" dirty="0" err="1" smtClean="0"/>
              <a:t>tuning</a:t>
            </a:r>
            <a:r>
              <a:rPr lang="de-DE" dirty="0" smtClean="0"/>
              <a:t> </a:t>
            </a:r>
          </a:p>
          <a:p>
            <a:r>
              <a:rPr lang="de-DE" dirty="0" smtClean="0"/>
              <a:t>     </a:t>
            </a:r>
            <a:r>
              <a:rPr lang="de-DE" dirty="0" err="1" smtClean="0"/>
              <a:t>necessary</a:t>
            </a:r>
            <a:r>
              <a:rPr lang="de-DE" dirty="0" smtClean="0"/>
              <a:t>, but </a:t>
            </a:r>
            <a:r>
              <a:rPr lang="de-DE" dirty="0" err="1" smtClean="0"/>
              <a:t>difficult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499255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3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23</a:t>
            </a:fld>
            <a:endParaRPr lang="de-DE" dirty="0"/>
          </a:p>
        </p:txBody>
      </p:sp>
      <p:sp>
        <p:nvSpPr>
          <p:cNvPr id="8" name="Inhaltsplatzhalter 9"/>
          <p:cNvSpPr>
            <a:spLocks noGrp="1"/>
          </p:cNvSpPr>
          <p:nvPr>
            <p:ph idx="17"/>
          </p:nvPr>
        </p:nvSpPr>
        <p:spPr>
          <a:xfrm>
            <a:off x="720000" y="900000"/>
            <a:ext cx="8028464" cy="576064"/>
          </a:xfrm>
        </p:spPr>
        <p:txBody>
          <a:bodyPr/>
          <a:lstStyle/>
          <a:p>
            <a:r>
              <a:rPr lang="de-DE" dirty="0" err="1" smtClean="0"/>
              <a:t>Conclusion</a:t>
            </a:r>
            <a:endParaRPr lang="de-DE" dirty="0"/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2133600" cy="365125"/>
          </a:xfrm>
        </p:spPr>
        <p:txBody>
          <a:bodyPr/>
          <a:lstStyle/>
          <a:p>
            <a:r>
              <a:rPr lang="de-DE" dirty="0" smtClean="0"/>
              <a:t>September 13, 2013</a:t>
            </a:r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990520" cy="365125"/>
          </a:xfrm>
        </p:spPr>
        <p:txBody>
          <a:bodyPr/>
          <a:lstStyle/>
          <a:p>
            <a:r>
              <a:rPr lang="de-DE" dirty="0" smtClean="0"/>
              <a:t>PSTP2013, </a:t>
            </a:r>
            <a:r>
              <a:rPr lang="de-DE" dirty="0" err="1" smtClean="0"/>
              <a:t>Charlottesville</a:t>
            </a:r>
            <a:r>
              <a:rPr lang="de-DE" dirty="0" smtClean="0"/>
              <a:t>, Virginia, USA</a:t>
            </a:r>
            <a:endParaRPr lang="de-DE" dirty="0"/>
          </a:p>
        </p:txBody>
      </p:sp>
      <p:sp>
        <p:nvSpPr>
          <p:cNvPr id="6" name="Rettangolo 13"/>
          <p:cNvSpPr>
            <a:spLocks noChangeArrowheads="1"/>
          </p:cNvSpPr>
          <p:nvPr/>
        </p:nvSpPr>
        <p:spPr bwMode="auto">
          <a:xfrm>
            <a:off x="618678" y="1700808"/>
            <a:ext cx="7704856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</a:rPr>
              <a:t>DSMC </a:t>
            </a:r>
            <a:r>
              <a:rPr lang="it-IT" sz="2000" dirty="0" err="1" smtClean="0">
                <a:solidFill>
                  <a:schemeClr val="tx1"/>
                </a:solidFill>
              </a:rPr>
              <a:t>is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viable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method</a:t>
            </a:r>
            <a:r>
              <a:rPr lang="it-IT" sz="2000" dirty="0" smtClean="0">
                <a:solidFill>
                  <a:schemeClr val="tx1"/>
                </a:solidFill>
              </a:rPr>
              <a:t> to model </a:t>
            </a:r>
            <a:r>
              <a:rPr lang="it-IT" sz="2000" dirty="0" err="1" smtClean="0">
                <a:solidFill>
                  <a:schemeClr val="tx1"/>
                </a:solidFill>
              </a:rPr>
              <a:t>atomic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beam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sources</a:t>
            </a:r>
            <a:endParaRPr lang="it-IT" sz="2000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it-IT" sz="2000" dirty="0" err="1" smtClean="0">
                <a:solidFill>
                  <a:schemeClr val="tx1"/>
                </a:solidFill>
              </a:rPr>
              <a:t>Measured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/>
              <a:t>b</a:t>
            </a:r>
            <a:r>
              <a:rPr lang="it-IT" sz="2000" dirty="0" err="1" smtClean="0">
                <a:solidFill>
                  <a:schemeClr val="tx1"/>
                </a:solidFill>
              </a:rPr>
              <a:t>eam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parameters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could</a:t>
            </a:r>
            <a:r>
              <a:rPr lang="it-IT" sz="2000" dirty="0" smtClean="0">
                <a:solidFill>
                  <a:schemeClr val="tx1"/>
                </a:solidFill>
              </a:rPr>
              <a:t> be </a:t>
            </a:r>
            <a:r>
              <a:rPr lang="it-IT" sz="2000" dirty="0" err="1" smtClean="0">
                <a:solidFill>
                  <a:schemeClr val="tx1"/>
                </a:solidFill>
              </a:rPr>
              <a:t>reproduced</a:t>
            </a:r>
            <a:r>
              <a:rPr lang="it-IT" sz="2000" dirty="0" smtClean="0">
                <a:solidFill>
                  <a:schemeClr val="tx1"/>
                </a:solidFill>
              </a:rPr>
              <a:t> with DSMC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it-IT" sz="2000" dirty="0" smtClean="0"/>
              <a:t>New </a:t>
            </a:r>
            <a:r>
              <a:rPr lang="it-IT" sz="2000" dirty="0" err="1" smtClean="0"/>
              <a:t>implementations</a:t>
            </a:r>
            <a:r>
              <a:rPr lang="it-IT" sz="2000" dirty="0" smtClean="0"/>
              <a:t>: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it-IT" sz="2000" dirty="0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it-IT" sz="2000" dirty="0" smtClean="0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it-IT" sz="2000" dirty="0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it-IT" sz="2000" dirty="0" smtClean="0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it-IT" sz="2000" dirty="0" smtClean="0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it-IT" sz="2000" dirty="0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it-IT" sz="2000" dirty="0" smtClean="0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it-IT" sz="2000" dirty="0" err="1" smtClean="0"/>
              <a:t>Actual</a:t>
            </a:r>
            <a:r>
              <a:rPr lang="it-IT" sz="2000" dirty="0" smtClean="0"/>
              <a:t> task: </a:t>
            </a:r>
            <a:r>
              <a:rPr lang="it-IT" sz="2000" dirty="0" err="1" smtClean="0"/>
              <a:t>Modelling</a:t>
            </a:r>
            <a:r>
              <a:rPr lang="it-IT" sz="2000" dirty="0" smtClean="0"/>
              <a:t> of PAX-ABS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it-IT" sz="2000" dirty="0" smtClean="0"/>
              <a:t>Future: Design of a new source with high </a:t>
            </a:r>
            <a:r>
              <a:rPr lang="it-IT" sz="2000" dirty="0" err="1" smtClean="0"/>
              <a:t>intensity</a:t>
            </a:r>
            <a:r>
              <a:rPr lang="it-IT" sz="2000" dirty="0" smtClean="0"/>
              <a:t> 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9" name="Rettangolo 13"/>
          <p:cNvSpPr>
            <a:spLocks noChangeArrowheads="1"/>
          </p:cNvSpPr>
          <p:nvPr/>
        </p:nvSpPr>
        <p:spPr bwMode="auto">
          <a:xfrm>
            <a:off x="3667742" y="2420888"/>
            <a:ext cx="770485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lang="it-IT" sz="2000" dirty="0" smtClean="0">
                <a:solidFill>
                  <a:schemeClr val="tx1"/>
                </a:solidFill>
              </a:rPr>
              <a:t>Spin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lang="it-IT" sz="2000" dirty="0" err="1" smtClean="0"/>
              <a:t>Magnetic</a:t>
            </a:r>
            <a:r>
              <a:rPr lang="it-IT" sz="2000" dirty="0" smtClean="0"/>
              <a:t> </a:t>
            </a:r>
            <a:r>
              <a:rPr lang="it-IT" sz="2000" dirty="0" err="1" smtClean="0"/>
              <a:t>fields</a:t>
            </a:r>
            <a:endParaRPr lang="it-IT" sz="2000" dirty="0" smtClean="0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lang="it-IT" sz="2000" dirty="0" err="1" smtClean="0">
                <a:solidFill>
                  <a:schemeClr val="tx1"/>
                </a:solidFill>
              </a:rPr>
              <a:t>Recombination</a:t>
            </a:r>
            <a:endParaRPr lang="it-IT" sz="2000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lang="it-IT" sz="2000" dirty="0" smtClean="0"/>
              <a:t>Spin </a:t>
            </a:r>
            <a:r>
              <a:rPr lang="it-IT" sz="2000" dirty="0" err="1" smtClean="0"/>
              <a:t>exchange</a:t>
            </a:r>
            <a:endParaRPr lang="it-IT" sz="2000" dirty="0" smtClean="0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lang="it-IT" sz="2000" dirty="0" smtClean="0">
                <a:solidFill>
                  <a:schemeClr val="tx1"/>
                </a:solidFill>
              </a:rPr>
              <a:t>High </a:t>
            </a:r>
            <a:r>
              <a:rPr lang="it-IT" sz="2000" dirty="0" err="1" smtClean="0">
                <a:solidFill>
                  <a:schemeClr val="tx1"/>
                </a:solidFill>
              </a:rPr>
              <a:t>frequency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transitions</a:t>
            </a:r>
            <a:endParaRPr lang="it-IT" sz="2000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lang="it-IT" sz="2000" dirty="0" err="1" smtClean="0"/>
              <a:t>Collision</a:t>
            </a:r>
            <a:r>
              <a:rPr lang="it-IT" sz="2000" dirty="0" smtClean="0"/>
              <a:t> </a:t>
            </a:r>
            <a:r>
              <a:rPr lang="it-IT" sz="2000" dirty="0" err="1" smtClean="0"/>
              <a:t>ages</a:t>
            </a:r>
            <a:endParaRPr lang="it-IT" sz="2000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lang="it-IT" sz="2000" dirty="0" err="1" smtClean="0"/>
              <a:t>Optimization</a:t>
            </a:r>
            <a:r>
              <a:rPr lang="it-IT" sz="2000" dirty="0" smtClean="0"/>
              <a:t> </a:t>
            </a:r>
            <a:r>
              <a:rPr lang="it-IT" sz="2000" dirty="0" err="1"/>
              <a:t>a</a:t>
            </a:r>
            <a:r>
              <a:rPr lang="it-IT" sz="2000" dirty="0" err="1" smtClean="0"/>
              <a:t>lgorithm</a:t>
            </a:r>
            <a:endParaRPr lang="it-IT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1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3</a:t>
            </a:fld>
            <a:endParaRPr lang="de-DE" dirty="0"/>
          </a:p>
        </p:txBody>
      </p:sp>
      <p:sp>
        <p:nvSpPr>
          <p:cNvPr id="9" name="Rechteck 7"/>
          <p:cNvSpPr>
            <a:spLocks noChangeArrowheads="1"/>
          </p:cNvSpPr>
          <p:nvPr/>
        </p:nvSpPr>
        <p:spPr bwMode="auto">
          <a:xfrm>
            <a:off x="792000" y="1844824"/>
            <a:ext cx="774550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5B8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Polarization build-up 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of  a circulating particle beam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by interaction with a polarized gas target</a:t>
            </a:r>
            <a:endParaRPr lang="de-DE" sz="20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95" name="Rectangle 2"/>
          <p:cNvSpPr>
            <a:spLocks noChangeArrowheads="1"/>
          </p:cNvSpPr>
          <p:nvPr/>
        </p:nvSpPr>
        <p:spPr bwMode="auto">
          <a:xfrm>
            <a:off x="566204" y="3238500"/>
            <a:ext cx="8267700" cy="2743200"/>
          </a:xfrm>
          <a:prstGeom prst="rect">
            <a:avLst/>
          </a:prstGeom>
          <a:solidFill>
            <a:srgbClr val="CCFF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9098" tIns="44549" rIns="89098" bIns="44549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it-IT"/>
          </a:p>
        </p:txBody>
      </p:sp>
      <p:grpSp>
        <p:nvGrpSpPr>
          <p:cNvPr id="96" name="Group 3"/>
          <p:cNvGrpSpPr>
            <a:grpSpLocks/>
          </p:cNvGrpSpPr>
          <p:nvPr/>
        </p:nvGrpSpPr>
        <p:grpSpPr bwMode="auto">
          <a:xfrm>
            <a:off x="3284004" y="3314700"/>
            <a:ext cx="3733800" cy="1866900"/>
            <a:chOff x="1456" y="813"/>
            <a:chExt cx="2352" cy="1176"/>
          </a:xfrm>
        </p:grpSpPr>
        <p:sp>
          <p:nvSpPr>
            <p:cNvPr id="97" name="Oval 4"/>
            <p:cNvSpPr>
              <a:spLocks noChangeArrowheads="1"/>
            </p:cNvSpPr>
            <p:nvPr/>
          </p:nvSpPr>
          <p:spPr bwMode="auto">
            <a:xfrm>
              <a:off x="1456" y="925"/>
              <a:ext cx="2352" cy="85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accent2"/>
              </a:solidFill>
              <a:round/>
              <a:headEnd/>
              <a:tailEnd/>
            </a:ln>
          </p:spPr>
          <p:txBody>
            <a:bodyPr lIns="89098" tIns="44549" rIns="89098" bIns="44549" anchor="ctr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it-IT"/>
            </a:p>
          </p:txBody>
        </p:sp>
        <p:sp>
          <p:nvSpPr>
            <p:cNvPr id="98" name="Line 5"/>
            <p:cNvSpPr>
              <a:spLocks noChangeShapeType="1"/>
            </p:cNvSpPr>
            <p:nvPr/>
          </p:nvSpPr>
          <p:spPr bwMode="auto">
            <a:xfrm flipH="1" flipV="1">
              <a:off x="2152" y="853"/>
              <a:ext cx="0" cy="2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99" name="Line 6"/>
            <p:cNvSpPr>
              <a:spLocks noChangeShapeType="1"/>
            </p:cNvSpPr>
            <p:nvPr/>
          </p:nvSpPr>
          <p:spPr bwMode="auto">
            <a:xfrm flipH="1" flipV="1">
              <a:off x="1832" y="925"/>
              <a:ext cx="0" cy="2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100" name="Line 7"/>
            <p:cNvSpPr>
              <a:spLocks noChangeShapeType="1"/>
            </p:cNvSpPr>
            <p:nvPr/>
          </p:nvSpPr>
          <p:spPr bwMode="auto">
            <a:xfrm flipH="1" flipV="1">
              <a:off x="1792" y="1453"/>
              <a:ext cx="0" cy="2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101" name="Line 8"/>
            <p:cNvSpPr>
              <a:spLocks noChangeShapeType="1"/>
            </p:cNvSpPr>
            <p:nvPr/>
          </p:nvSpPr>
          <p:spPr bwMode="auto">
            <a:xfrm flipH="1" flipV="1">
              <a:off x="2096" y="1549"/>
              <a:ext cx="0" cy="2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190" name="Line 9"/>
            <p:cNvSpPr>
              <a:spLocks noChangeShapeType="1"/>
            </p:cNvSpPr>
            <p:nvPr/>
          </p:nvSpPr>
          <p:spPr bwMode="auto">
            <a:xfrm flipH="1" flipV="1">
              <a:off x="2464" y="821"/>
              <a:ext cx="0" cy="2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191" name="Line 10"/>
            <p:cNvSpPr>
              <a:spLocks noChangeShapeType="1"/>
            </p:cNvSpPr>
            <p:nvPr/>
          </p:nvSpPr>
          <p:spPr bwMode="auto">
            <a:xfrm flipH="1" flipV="1">
              <a:off x="3160" y="829"/>
              <a:ext cx="0" cy="2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192" name="Line 11"/>
            <p:cNvSpPr>
              <a:spLocks noChangeShapeType="1"/>
            </p:cNvSpPr>
            <p:nvPr/>
          </p:nvSpPr>
          <p:spPr bwMode="auto">
            <a:xfrm flipH="1" flipV="1">
              <a:off x="2816" y="813"/>
              <a:ext cx="0" cy="2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193" name="Line 12"/>
            <p:cNvSpPr>
              <a:spLocks noChangeShapeType="1"/>
            </p:cNvSpPr>
            <p:nvPr/>
          </p:nvSpPr>
          <p:spPr bwMode="auto">
            <a:xfrm flipH="1" flipV="1">
              <a:off x="1552" y="1373"/>
              <a:ext cx="0" cy="2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194" name="Line 13"/>
            <p:cNvSpPr>
              <a:spLocks noChangeShapeType="1"/>
            </p:cNvSpPr>
            <p:nvPr/>
          </p:nvSpPr>
          <p:spPr bwMode="auto">
            <a:xfrm flipH="1" flipV="1">
              <a:off x="1536" y="989"/>
              <a:ext cx="0" cy="2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195" name="Line 14"/>
            <p:cNvSpPr>
              <a:spLocks noChangeShapeType="1"/>
            </p:cNvSpPr>
            <p:nvPr/>
          </p:nvSpPr>
          <p:spPr bwMode="auto">
            <a:xfrm flipH="1" flipV="1">
              <a:off x="3544" y="909"/>
              <a:ext cx="0" cy="2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196" name="Line 15"/>
            <p:cNvSpPr>
              <a:spLocks noChangeShapeType="1"/>
            </p:cNvSpPr>
            <p:nvPr/>
          </p:nvSpPr>
          <p:spPr bwMode="auto">
            <a:xfrm flipH="1" flipV="1">
              <a:off x="2416" y="1613"/>
              <a:ext cx="0" cy="2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197" name="Line 16"/>
            <p:cNvSpPr>
              <a:spLocks noChangeShapeType="1"/>
            </p:cNvSpPr>
            <p:nvPr/>
          </p:nvSpPr>
          <p:spPr bwMode="auto">
            <a:xfrm flipH="1" flipV="1">
              <a:off x="3240" y="1565"/>
              <a:ext cx="0" cy="2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198" name="Line 17"/>
            <p:cNvSpPr>
              <a:spLocks noChangeShapeType="1"/>
            </p:cNvSpPr>
            <p:nvPr/>
          </p:nvSpPr>
          <p:spPr bwMode="auto">
            <a:xfrm flipH="1" flipV="1">
              <a:off x="3584" y="1453"/>
              <a:ext cx="0" cy="2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199" name="Rectangle 18"/>
            <p:cNvSpPr>
              <a:spLocks noChangeArrowheads="1"/>
            </p:cNvSpPr>
            <p:nvPr/>
          </p:nvSpPr>
          <p:spPr bwMode="auto">
            <a:xfrm>
              <a:off x="2488" y="1549"/>
              <a:ext cx="440" cy="384"/>
            </a:xfrm>
            <a:prstGeom prst="rect">
              <a:avLst/>
            </a:prstGeom>
            <a:solidFill>
              <a:srgbClr val="00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9098" tIns="44549" rIns="89098" bIns="44549" anchor="ctr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it-IT"/>
            </a:p>
          </p:txBody>
        </p:sp>
        <p:sp>
          <p:nvSpPr>
            <p:cNvPr id="200" name="Line 19"/>
            <p:cNvSpPr>
              <a:spLocks noChangeShapeType="1"/>
            </p:cNvSpPr>
            <p:nvPr/>
          </p:nvSpPr>
          <p:spPr bwMode="auto">
            <a:xfrm flipH="1" flipV="1">
              <a:off x="2696" y="1461"/>
              <a:ext cx="0" cy="528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</p:grpSp>
      <p:grpSp>
        <p:nvGrpSpPr>
          <p:cNvPr id="201" name="Group 20"/>
          <p:cNvGrpSpPr>
            <a:grpSpLocks/>
          </p:cNvGrpSpPr>
          <p:nvPr/>
        </p:nvGrpSpPr>
        <p:grpSpPr bwMode="auto">
          <a:xfrm>
            <a:off x="3284004" y="3314700"/>
            <a:ext cx="3733800" cy="1866900"/>
            <a:chOff x="1704" y="2656"/>
            <a:chExt cx="2352" cy="1176"/>
          </a:xfrm>
        </p:grpSpPr>
        <p:sp>
          <p:nvSpPr>
            <p:cNvPr id="202" name="Oval 21"/>
            <p:cNvSpPr>
              <a:spLocks noChangeArrowheads="1"/>
            </p:cNvSpPr>
            <p:nvPr/>
          </p:nvSpPr>
          <p:spPr bwMode="auto">
            <a:xfrm>
              <a:off x="1704" y="2768"/>
              <a:ext cx="2352" cy="856"/>
            </a:xfrm>
            <a:prstGeom prst="ellipse">
              <a:avLst/>
            </a:prstGeom>
            <a:solidFill>
              <a:schemeClr val="bg1"/>
            </a:solidFill>
            <a:ln w="152400" algn="ctr">
              <a:solidFill>
                <a:schemeClr val="accent2"/>
              </a:solidFill>
              <a:round/>
              <a:headEnd/>
              <a:tailEnd/>
            </a:ln>
          </p:spPr>
          <p:txBody>
            <a:bodyPr lIns="89098" tIns="44549" rIns="89098" bIns="44549" anchor="ctr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it-IT"/>
            </a:p>
          </p:txBody>
        </p:sp>
        <p:sp>
          <p:nvSpPr>
            <p:cNvPr id="203" name="Line 22"/>
            <p:cNvSpPr>
              <a:spLocks noChangeShapeType="1"/>
            </p:cNvSpPr>
            <p:nvPr/>
          </p:nvSpPr>
          <p:spPr bwMode="auto">
            <a:xfrm>
              <a:off x="2264" y="2720"/>
              <a:ext cx="0" cy="2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04" name="Line 23"/>
            <p:cNvSpPr>
              <a:spLocks noChangeShapeType="1"/>
            </p:cNvSpPr>
            <p:nvPr/>
          </p:nvSpPr>
          <p:spPr bwMode="auto">
            <a:xfrm>
              <a:off x="1912" y="3304"/>
              <a:ext cx="0" cy="2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05" name="Line 24"/>
            <p:cNvSpPr>
              <a:spLocks noChangeShapeType="1"/>
            </p:cNvSpPr>
            <p:nvPr/>
          </p:nvSpPr>
          <p:spPr bwMode="auto">
            <a:xfrm>
              <a:off x="2576" y="2688"/>
              <a:ext cx="0" cy="2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06" name="Line 25"/>
            <p:cNvSpPr>
              <a:spLocks noChangeShapeType="1"/>
            </p:cNvSpPr>
            <p:nvPr/>
          </p:nvSpPr>
          <p:spPr bwMode="auto">
            <a:xfrm>
              <a:off x="2928" y="2680"/>
              <a:ext cx="0" cy="2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07" name="Line 26"/>
            <p:cNvSpPr>
              <a:spLocks noChangeShapeType="1"/>
            </p:cNvSpPr>
            <p:nvPr/>
          </p:nvSpPr>
          <p:spPr bwMode="auto">
            <a:xfrm>
              <a:off x="3936" y="2840"/>
              <a:ext cx="0" cy="2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08" name="Line 27"/>
            <p:cNvSpPr>
              <a:spLocks noChangeShapeType="1"/>
            </p:cNvSpPr>
            <p:nvPr/>
          </p:nvSpPr>
          <p:spPr bwMode="auto">
            <a:xfrm>
              <a:off x="3584" y="2744"/>
              <a:ext cx="0" cy="2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09" name="Line 28"/>
            <p:cNvSpPr>
              <a:spLocks noChangeShapeType="1"/>
            </p:cNvSpPr>
            <p:nvPr/>
          </p:nvSpPr>
          <p:spPr bwMode="auto">
            <a:xfrm>
              <a:off x="2504" y="3456"/>
              <a:ext cx="0" cy="2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10" name="Line 29"/>
            <p:cNvSpPr>
              <a:spLocks noChangeShapeType="1"/>
            </p:cNvSpPr>
            <p:nvPr/>
          </p:nvSpPr>
          <p:spPr bwMode="auto">
            <a:xfrm>
              <a:off x="3352" y="3432"/>
              <a:ext cx="0" cy="2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11" name="Line 30"/>
            <p:cNvSpPr>
              <a:spLocks noChangeShapeType="1"/>
            </p:cNvSpPr>
            <p:nvPr/>
          </p:nvSpPr>
          <p:spPr bwMode="auto">
            <a:xfrm>
              <a:off x="3664" y="3376"/>
              <a:ext cx="0" cy="2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12" name="Line 31"/>
            <p:cNvSpPr>
              <a:spLocks noChangeShapeType="1"/>
            </p:cNvSpPr>
            <p:nvPr/>
          </p:nvSpPr>
          <p:spPr bwMode="auto">
            <a:xfrm flipH="1" flipV="1">
              <a:off x="2400" y="2696"/>
              <a:ext cx="0" cy="2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13" name="Line 32"/>
            <p:cNvSpPr>
              <a:spLocks noChangeShapeType="1"/>
            </p:cNvSpPr>
            <p:nvPr/>
          </p:nvSpPr>
          <p:spPr bwMode="auto">
            <a:xfrm flipH="1" flipV="1">
              <a:off x="2080" y="2768"/>
              <a:ext cx="0" cy="2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14" name="Line 33"/>
            <p:cNvSpPr>
              <a:spLocks noChangeShapeType="1"/>
            </p:cNvSpPr>
            <p:nvPr/>
          </p:nvSpPr>
          <p:spPr bwMode="auto">
            <a:xfrm flipH="1" flipV="1">
              <a:off x="2040" y="3296"/>
              <a:ext cx="0" cy="2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15" name="Line 34"/>
            <p:cNvSpPr>
              <a:spLocks noChangeShapeType="1"/>
            </p:cNvSpPr>
            <p:nvPr/>
          </p:nvSpPr>
          <p:spPr bwMode="auto">
            <a:xfrm flipH="1" flipV="1">
              <a:off x="2344" y="3392"/>
              <a:ext cx="0" cy="2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16" name="Line 35"/>
            <p:cNvSpPr>
              <a:spLocks noChangeShapeType="1"/>
            </p:cNvSpPr>
            <p:nvPr/>
          </p:nvSpPr>
          <p:spPr bwMode="auto">
            <a:xfrm flipH="1" flipV="1">
              <a:off x="2712" y="2664"/>
              <a:ext cx="0" cy="2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17" name="Line 36"/>
            <p:cNvSpPr>
              <a:spLocks noChangeShapeType="1"/>
            </p:cNvSpPr>
            <p:nvPr/>
          </p:nvSpPr>
          <p:spPr bwMode="auto">
            <a:xfrm flipH="1" flipV="1">
              <a:off x="3408" y="2672"/>
              <a:ext cx="0" cy="2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18" name="Line 37"/>
            <p:cNvSpPr>
              <a:spLocks noChangeShapeType="1"/>
            </p:cNvSpPr>
            <p:nvPr/>
          </p:nvSpPr>
          <p:spPr bwMode="auto">
            <a:xfrm flipH="1" flipV="1">
              <a:off x="3064" y="2656"/>
              <a:ext cx="0" cy="2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19" name="Line 38"/>
            <p:cNvSpPr>
              <a:spLocks noChangeShapeType="1"/>
            </p:cNvSpPr>
            <p:nvPr/>
          </p:nvSpPr>
          <p:spPr bwMode="auto">
            <a:xfrm flipH="1" flipV="1">
              <a:off x="1800" y="3216"/>
              <a:ext cx="0" cy="2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20" name="Line 39"/>
            <p:cNvSpPr>
              <a:spLocks noChangeShapeType="1"/>
            </p:cNvSpPr>
            <p:nvPr/>
          </p:nvSpPr>
          <p:spPr bwMode="auto">
            <a:xfrm flipH="1" flipV="1">
              <a:off x="1784" y="2832"/>
              <a:ext cx="0" cy="2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21" name="Line 40"/>
            <p:cNvSpPr>
              <a:spLocks noChangeShapeType="1"/>
            </p:cNvSpPr>
            <p:nvPr/>
          </p:nvSpPr>
          <p:spPr bwMode="auto">
            <a:xfrm flipH="1" flipV="1">
              <a:off x="3792" y="2752"/>
              <a:ext cx="0" cy="2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22" name="Line 41"/>
            <p:cNvSpPr>
              <a:spLocks noChangeShapeType="1"/>
            </p:cNvSpPr>
            <p:nvPr/>
          </p:nvSpPr>
          <p:spPr bwMode="auto">
            <a:xfrm flipH="1" flipV="1">
              <a:off x="2664" y="3456"/>
              <a:ext cx="0" cy="2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23" name="Line 42"/>
            <p:cNvSpPr>
              <a:spLocks noChangeShapeType="1"/>
            </p:cNvSpPr>
            <p:nvPr/>
          </p:nvSpPr>
          <p:spPr bwMode="auto">
            <a:xfrm flipH="1" flipV="1">
              <a:off x="3488" y="3408"/>
              <a:ext cx="0" cy="2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24" name="Line 43"/>
            <p:cNvSpPr>
              <a:spLocks noChangeShapeType="1"/>
            </p:cNvSpPr>
            <p:nvPr/>
          </p:nvSpPr>
          <p:spPr bwMode="auto">
            <a:xfrm flipH="1" flipV="1">
              <a:off x="3832" y="3296"/>
              <a:ext cx="0" cy="2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25" name="Rectangle 44"/>
            <p:cNvSpPr>
              <a:spLocks noChangeArrowheads="1"/>
            </p:cNvSpPr>
            <p:nvPr/>
          </p:nvSpPr>
          <p:spPr bwMode="auto">
            <a:xfrm>
              <a:off x="2736" y="3392"/>
              <a:ext cx="440" cy="384"/>
            </a:xfrm>
            <a:prstGeom prst="rect">
              <a:avLst/>
            </a:prstGeom>
            <a:solidFill>
              <a:srgbClr val="00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9098" tIns="44549" rIns="89098" bIns="44549" anchor="ctr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it-IT"/>
            </a:p>
          </p:txBody>
        </p:sp>
        <p:sp>
          <p:nvSpPr>
            <p:cNvPr id="226" name="Line 45"/>
            <p:cNvSpPr>
              <a:spLocks noChangeShapeType="1"/>
            </p:cNvSpPr>
            <p:nvPr/>
          </p:nvSpPr>
          <p:spPr bwMode="auto">
            <a:xfrm flipH="1" flipV="1">
              <a:off x="2944" y="3304"/>
              <a:ext cx="0" cy="528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</p:grpSp>
      <p:grpSp>
        <p:nvGrpSpPr>
          <p:cNvPr id="227" name="Group 63"/>
          <p:cNvGrpSpPr>
            <a:grpSpLocks/>
          </p:cNvGrpSpPr>
          <p:nvPr/>
        </p:nvGrpSpPr>
        <p:grpSpPr bwMode="auto">
          <a:xfrm>
            <a:off x="832904" y="3835400"/>
            <a:ext cx="2667000" cy="965200"/>
            <a:chOff x="472" y="3040"/>
            <a:chExt cx="1680" cy="608"/>
          </a:xfrm>
        </p:grpSpPr>
        <p:sp>
          <p:nvSpPr>
            <p:cNvPr id="228" name="Text Box 64"/>
            <p:cNvSpPr txBox="1">
              <a:spLocks noChangeArrowheads="1"/>
            </p:cNvSpPr>
            <p:nvPr/>
          </p:nvSpPr>
          <p:spPr bwMode="auto">
            <a:xfrm>
              <a:off x="472" y="3088"/>
              <a:ext cx="1304" cy="4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lIns="89089" tIns="44544" rIns="89089" bIns="44544">
              <a:spAutoFit/>
            </a:bodyPr>
            <a:lstStyle/>
            <a:p>
              <a:pPr defTabSz="890588">
                <a:lnSpc>
                  <a:spcPct val="90000"/>
                </a:lnSpc>
                <a:spcBef>
                  <a:spcPct val="50000"/>
                </a:spcBef>
              </a:pPr>
              <a:r>
                <a:rPr lang="it-IT" sz="2300" b="1">
                  <a:solidFill>
                    <a:schemeClr val="accent2"/>
                  </a:solidFill>
                </a:rPr>
                <a:t>Unpolarized anti-p beam</a:t>
              </a:r>
            </a:p>
          </p:txBody>
        </p:sp>
        <p:sp>
          <p:nvSpPr>
            <p:cNvPr id="229" name="Arc 65"/>
            <p:cNvSpPr>
              <a:spLocks/>
            </p:cNvSpPr>
            <p:nvPr/>
          </p:nvSpPr>
          <p:spPr bwMode="auto">
            <a:xfrm flipH="1" flipV="1">
              <a:off x="1760" y="3040"/>
              <a:ext cx="288" cy="5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 lIns="89098" tIns="44549" rIns="89098" bIns="44549" anchor="ctr">
              <a:spAutoFit/>
            </a:bodyPr>
            <a:lstStyle/>
            <a:p>
              <a:endParaRPr lang="it-IT"/>
            </a:p>
          </p:txBody>
        </p:sp>
        <p:sp>
          <p:nvSpPr>
            <p:cNvPr id="230" name="Line 66"/>
            <p:cNvSpPr>
              <a:spLocks noChangeShapeType="1"/>
            </p:cNvSpPr>
            <p:nvPr/>
          </p:nvSpPr>
          <p:spPr bwMode="auto">
            <a:xfrm>
              <a:off x="1944" y="3560"/>
              <a:ext cx="208" cy="8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</p:grpSp>
      <p:sp>
        <p:nvSpPr>
          <p:cNvPr id="231" name="Text Box 67"/>
          <p:cNvSpPr txBox="1">
            <a:spLocks noChangeArrowheads="1"/>
          </p:cNvSpPr>
          <p:nvPr/>
        </p:nvSpPr>
        <p:spPr bwMode="auto">
          <a:xfrm>
            <a:off x="3924000" y="5143500"/>
            <a:ext cx="2683155" cy="40850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9089" tIns="44544" rIns="89089" bIns="44544">
            <a:spAutoFit/>
          </a:bodyPr>
          <a:lstStyle/>
          <a:p>
            <a:pPr algn="ctr" defTabSz="890588">
              <a:lnSpc>
                <a:spcPct val="90000"/>
              </a:lnSpc>
              <a:spcBef>
                <a:spcPct val="50000"/>
              </a:spcBef>
            </a:pPr>
            <a:r>
              <a:rPr lang="it-IT" sz="2300" b="1" dirty="0" err="1">
                <a:solidFill>
                  <a:srgbClr val="00CC00"/>
                </a:solidFill>
              </a:rPr>
              <a:t>Polarized</a:t>
            </a:r>
            <a:r>
              <a:rPr lang="it-IT" sz="2300" b="1" dirty="0">
                <a:solidFill>
                  <a:srgbClr val="00CC00"/>
                </a:solidFill>
              </a:rPr>
              <a:t> target</a:t>
            </a:r>
          </a:p>
        </p:txBody>
      </p:sp>
      <p:grpSp>
        <p:nvGrpSpPr>
          <p:cNvPr id="232" name="Group 68"/>
          <p:cNvGrpSpPr>
            <a:grpSpLocks/>
          </p:cNvGrpSpPr>
          <p:nvPr/>
        </p:nvGrpSpPr>
        <p:grpSpPr bwMode="auto">
          <a:xfrm>
            <a:off x="3284004" y="3314700"/>
            <a:ext cx="3733800" cy="1866900"/>
            <a:chOff x="1472" y="2832"/>
            <a:chExt cx="2352" cy="1176"/>
          </a:xfrm>
        </p:grpSpPr>
        <p:sp>
          <p:nvSpPr>
            <p:cNvPr id="233" name="Oval 69"/>
            <p:cNvSpPr>
              <a:spLocks noChangeArrowheads="1"/>
            </p:cNvSpPr>
            <p:nvPr/>
          </p:nvSpPr>
          <p:spPr bwMode="auto">
            <a:xfrm>
              <a:off x="1472" y="2944"/>
              <a:ext cx="2352" cy="856"/>
            </a:xfrm>
            <a:prstGeom prst="ellipse">
              <a:avLst/>
            </a:prstGeom>
            <a:noFill/>
            <a:ln w="254000" algn="ctr">
              <a:solidFill>
                <a:schemeClr val="accent2"/>
              </a:solidFill>
              <a:round/>
              <a:headEnd/>
              <a:tailEnd/>
            </a:ln>
          </p:spPr>
          <p:txBody>
            <a:bodyPr lIns="89098" tIns="44549" rIns="89098" bIns="44549" anchor="ctr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it-IT"/>
            </a:p>
          </p:txBody>
        </p:sp>
        <p:sp>
          <p:nvSpPr>
            <p:cNvPr id="234" name="Line 70"/>
            <p:cNvSpPr>
              <a:spLocks noChangeShapeType="1"/>
            </p:cNvSpPr>
            <p:nvPr/>
          </p:nvSpPr>
          <p:spPr bwMode="auto">
            <a:xfrm>
              <a:off x="2032" y="2896"/>
              <a:ext cx="0" cy="2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35" name="Line 71"/>
            <p:cNvSpPr>
              <a:spLocks noChangeShapeType="1"/>
            </p:cNvSpPr>
            <p:nvPr/>
          </p:nvSpPr>
          <p:spPr bwMode="auto">
            <a:xfrm>
              <a:off x="1712" y="2968"/>
              <a:ext cx="0" cy="2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36" name="Line 72"/>
            <p:cNvSpPr>
              <a:spLocks noChangeShapeType="1"/>
            </p:cNvSpPr>
            <p:nvPr/>
          </p:nvSpPr>
          <p:spPr bwMode="auto">
            <a:xfrm>
              <a:off x="1680" y="3480"/>
              <a:ext cx="0" cy="2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37" name="Line 73"/>
            <p:cNvSpPr>
              <a:spLocks noChangeShapeType="1"/>
            </p:cNvSpPr>
            <p:nvPr/>
          </p:nvSpPr>
          <p:spPr bwMode="auto">
            <a:xfrm>
              <a:off x="1960" y="3560"/>
              <a:ext cx="0" cy="2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38" name="Line 74"/>
            <p:cNvSpPr>
              <a:spLocks noChangeShapeType="1"/>
            </p:cNvSpPr>
            <p:nvPr/>
          </p:nvSpPr>
          <p:spPr bwMode="auto">
            <a:xfrm>
              <a:off x="2344" y="2864"/>
              <a:ext cx="0" cy="2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39" name="Line 75"/>
            <p:cNvSpPr>
              <a:spLocks noChangeShapeType="1"/>
            </p:cNvSpPr>
            <p:nvPr/>
          </p:nvSpPr>
          <p:spPr bwMode="auto">
            <a:xfrm>
              <a:off x="3040" y="2872"/>
              <a:ext cx="0" cy="2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40" name="Line 76"/>
            <p:cNvSpPr>
              <a:spLocks noChangeShapeType="1"/>
            </p:cNvSpPr>
            <p:nvPr/>
          </p:nvSpPr>
          <p:spPr bwMode="auto">
            <a:xfrm>
              <a:off x="2696" y="2856"/>
              <a:ext cx="0" cy="2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41" name="Line 77"/>
            <p:cNvSpPr>
              <a:spLocks noChangeShapeType="1"/>
            </p:cNvSpPr>
            <p:nvPr/>
          </p:nvSpPr>
          <p:spPr bwMode="auto">
            <a:xfrm>
              <a:off x="3720" y="3424"/>
              <a:ext cx="0" cy="2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42" name="Line 78"/>
            <p:cNvSpPr>
              <a:spLocks noChangeShapeType="1"/>
            </p:cNvSpPr>
            <p:nvPr/>
          </p:nvSpPr>
          <p:spPr bwMode="auto">
            <a:xfrm>
              <a:off x="3704" y="3016"/>
              <a:ext cx="0" cy="2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43" name="Line 79"/>
            <p:cNvSpPr>
              <a:spLocks noChangeShapeType="1"/>
            </p:cNvSpPr>
            <p:nvPr/>
          </p:nvSpPr>
          <p:spPr bwMode="auto">
            <a:xfrm>
              <a:off x="3352" y="2920"/>
              <a:ext cx="0" cy="2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44" name="Line 80"/>
            <p:cNvSpPr>
              <a:spLocks noChangeShapeType="1"/>
            </p:cNvSpPr>
            <p:nvPr/>
          </p:nvSpPr>
          <p:spPr bwMode="auto">
            <a:xfrm>
              <a:off x="2272" y="3632"/>
              <a:ext cx="0" cy="2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45" name="Line 81"/>
            <p:cNvSpPr>
              <a:spLocks noChangeShapeType="1"/>
            </p:cNvSpPr>
            <p:nvPr/>
          </p:nvSpPr>
          <p:spPr bwMode="auto">
            <a:xfrm>
              <a:off x="3120" y="3608"/>
              <a:ext cx="0" cy="2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46" name="Line 82"/>
            <p:cNvSpPr>
              <a:spLocks noChangeShapeType="1"/>
            </p:cNvSpPr>
            <p:nvPr/>
          </p:nvSpPr>
          <p:spPr bwMode="auto">
            <a:xfrm>
              <a:off x="3432" y="3552"/>
              <a:ext cx="0" cy="2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47" name="Line 83"/>
            <p:cNvSpPr>
              <a:spLocks noChangeShapeType="1"/>
            </p:cNvSpPr>
            <p:nvPr/>
          </p:nvSpPr>
          <p:spPr bwMode="auto">
            <a:xfrm flipH="1" flipV="1">
              <a:off x="2168" y="2872"/>
              <a:ext cx="0" cy="2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48" name="Line 84"/>
            <p:cNvSpPr>
              <a:spLocks noChangeShapeType="1"/>
            </p:cNvSpPr>
            <p:nvPr/>
          </p:nvSpPr>
          <p:spPr bwMode="auto">
            <a:xfrm flipH="1" flipV="1">
              <a:off x="1848" y="2944"/>
              <a:ext cx="0" cy="2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49" name="Line 85"/>
            <p:cNvSpPr>
              <a:spLocks noChangeShapeType="1"/>
            </p:cNvSpPr>
            <p:nvPr/>
          </p:nvSpPr>
          <p:spPr bwMode="auto">
            <a:xfrm flipH="1" flipV="1">
              <a:off x="1808" y="3472"/>
              <a:ext cx="0" cy="2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50" name="Line 86"/>
            <p:cNvSpPr>
              <a:spLocks noChangeShapeType="1"/>
            </p:cNvSpPr>
            <p:nvPr/>
          </p:nvSpPr>
          <p:spPr bwMode="auto">
            <a:xfrm flipH="1" flipV="1">
              <a:off x="2112" y="3568"/>
              <a:ext cx="0" cy="2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51" name="Line 87"/>
            <p:cNvSpPr>
              <a:spLocks noChangeShapeType="1"/>
            </p:cNvSpPr>
            <p:nvPr/>
          </p:nvSpPr>
          <p:spPr bwMode="auto">
            <a:xfrm flipH="1" flipV="1">
              <a:off x="2480" y="2840"/>
              <a:ext cx="0" cy="2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52" name="Line 88"/>
            <p:cNvSpPr>
              <a:spLocks noChangeShapeType="1"/>
            </p:cNvSpPr>
            <p:nvPr/>
          </p:nvSpPr>
          <p:spPr bwMode="auto">
            <a:xfrm flipH="1" flipV="1">
              <a:off x="3176" y="2848"/>
              <a:ext cx="0" cy="2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53" name="Line 89"/>
            <p:cNvSpPr>
              <a:spLocks noChangeShapeType="1"/>
            </p:cNvSpPr>
            <p:nvPr/>
          </p:nvSpPr>
          <p:spPr bwMode="auto">
            <a:xfrm flipH="1" flipV="1">
              <a:off x="2832" y="2832"/>
              <a:ext cx="0" cy="2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54" name="Line 90"/>
            <p:cNvSpPr>
              <a:spLocks noChangeShapeType="1"/>
            </p:cNvSpPr>
            <p:nvPr/>
          </p:nvSpPr>
          <p:spPr bwMode="auto">
            <a:xfrm flipH="1" flipV="1">
              <a:off x="1568" y="3392"/>
              <a:ext cx="0" cy="2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55" name="Line 91"/>
            <p:cNvSpPr>
              <a:spLocks noChangeShapeType="1"/>
            </p:cNvSpPr>
            <p:nvPr/>
          </p:nvSpPr>
          <p:spPr bwMode="auto">
            <a:xfrm flipH="1" flipV="1">
              <a:off x="1552" y="3008"/>
              <a:ext cx="0" cy="2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56" name="Line 92"/>
            <p:cNvSpPr>
              <a:spLocks noChangeShapeType="1"/>
            </p:cNvSpPr>
            <p:nvPr/>
          </p:nvSpPr>
          <p:spPr bwMode="auto">
            <a:xfrm flipH="1" flipV="1">
              <a:off x="3560" y="2928"/>
              <a:ext cx="0" cy="2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57" name="Line 93"/>
            <p:cNvSpPr>
              <a:spLocks noChangeShapeType="1"/>
            </p:cNvSpPr>
            <p:nvPr/>
          </p:nvSpPr>
          <p:spPr bwMode="auto">
            <a:xfrm flipH="1" flipV="1">
              <a:off x="2432" y="3632"/>
              <a:ext cx="0" cy="2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58" name="Line 94"/>
            <p:cNvSpPr>
              <a:spLocks noChangeShapeType="1"/>
            </p:cNvSpPr>
            <p:nvPr/>
          </p:nvSpPr>
          <p:spPr bwMode="auto">
            <a:xfrm flipH="1" flipV="1">
              <a:off x="3256" y="3584"/>
              <a:ext cx="0" cy="2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59" name="Line 95"/>
            <p:cNvSpPr>
              <a:spLocks noChangeShapeType="1"/>
            </p:cNvSpPr>
            <p:nvPr/>
          </p:nvSpPr>
          <p:spPr bwMode="auto">
            <a:xfrm flipH="1" flipV="1">
              <a:off x="3600" y="3472"/>
              <a:ext cx="0" cy="2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  <p:sp>
          <p:nvSpPr>
            <p:cNvPr id="260" name="Rectangle 96"/>
            <p:cNvSpPr>
              <a:spLocks noChangeArrowheads="1"/>
            </p:cNvSpPr>
            <p:nvPr/>
          </p:nvSpPr>
          <p:spPr bwMode="auto">
            <a:xfrm>
              <a:off x="2504" y="3568"/>
              <a:ext cx="440" cy="384"/>
            </a:xfrm>
            <a:prstGeom prst="rect">
              <a:avLst/>
            </a:prstGeom>
            <a:solidFill>
              <a:srgbClr val="00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9098" tIns="44549" rIns="89098" bIns="44549" anchor="ctr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it-IT"/>
            </a:p>
          </p:txBody>
        </p:sp>
        <p:sp>
          <p:nvSpPr>
            <p:cNvPr id="261" name="Line 97"/>
            <p:cNvSpPr>
              <a:spLocks noChangeShapeType="1"/>
            </p:cNvSpPr>
            <p:nvPr/>
          </p:nvSpPr>
          <p:spPr bwMode="auto">
            <a:xfrm flipH="1" flipV="1">
              <a:off x="2712" y="3480"/>
              <a:ext cx="0" cy="528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</p:grpSp>
      <p:grpSp>
        <p:nvGrpSpPr>
          <p:cNvPr id="262" name="Group 98"/>
          <p:cNvGrpSpPr>
            <a:grpSpLocks/>
          </p:cNvGrpSpPr>
          <p:nvPr/>
        </p:nvGrpSpPr>
        <p:grpSpPr bwMode="auto">
          <a:xfrm>
            <a:off x="832905" y="3805238"/>
            <a:ext cx="2649538" cy="965200"/>
            <a:chOff x="159" y="655"/>
            <a:chExt cx="1669" cy="608"/>
          </a:xfrm>
        </p:grpSpPr>
        <p:sp>
          <p:nvSpPr>
            <p:cNvPr id="263" name="Text Box 99"/>
            <p:cNvSpPr txBox="1">
              <a:spLocks noChangeArrowheads="1"/>
            </p:cNvSpPr>
            <p:nvPr/>
          </p:nvSpPr>
          <p:spPr bwMode="auto">
            <a:xfrm>
              <a:off x="159" y="714"/>
              <a:ext cx="1176" cy="45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89089" tIns="44544" rIns="89089" bIns="44544">
              <a:spAutoFit/>
            </a:bodyPr>
            <a:lstStyle/>
            <a:p>
              <a:pPr defTabSz="890588">
                <a:lnSpc>
                  <a:spcPct val="90000"/>
                </a:lnSpc>
                <a:spcBef>
                  <a:spcPct val="50000"/>
                </a:spcBef>
              </a:pPr>
              <a:r>
                <a:rPr lang="it-IT" sz="2300" b="1" dirty="0" err="1">
                  <a:solidFill>
                    <a:srgbClr val="FF0000"/>
                  </a:solidFill>
                </a:rPr>
                <a:t>Polarized</a:t>
              </a:r>
              <a:r>
                <a:rPr lang="it-IT" sz="2300" b="1" dirty="0">
                  <a:solidFill>
                    <a:schemeClr val="accent2"/>
                  </a:solidFill>
                </a:rPr>
                <a:t> </a:t>
              </a:r>
              <a:r>
                <a:rPr lang="it-IT" sz="2300" b="1" dirty="0" smtClean="0">
                  <a:solidFill>
                    <a:schemeClr val="accent2"/>
                  </a:solidFill>
                </a:rPr>
                <a:t>anti-p </a:t>
              </a:r>
              <a:r>
                <a:rPr lang="it-IT" sz="2300" b="1" dirty="0" err="1">
                  <a:solidFill>
                    <a:schemeClr val="accent2"/>
                  </a:solidFill>
                </a:rPr>
                <a:t>beam</a:t>
              </a:r>
              <a:endParaRPr lang="it-IT" sz="2300" b="1" dirty="0">
                <a:solidFill>
                  <a:schemeClr val="accent2"/>
                </a:solidFill>
              </a:endParaRPr>
            </a:p>
          </p:txBody>
        </p:sp>
        <p:sp>
          <p:nvSpPr>
            <p:cNvPr id="264" name="Arc 100"/>
            <p:cNvSpPr>
              <a:spLocks/>
            </p:cNvSpPr>
            <p:nvPr/>
          </p:nvSpPr>
          <p:spPr bwMode="auto">
            <a:xfrm flipH="1" flipV="1">
              <a:off x="1436" y="655"/>
              <a:ext cx="288" cy="5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 lIns="89098" tIns="44549" rIns="89098" bIns="44549" anchor="ctr">
              <a:spAutoFit/>
            </a:bodyPr>
            <a:lstStyle/>
            <a:p>
              <a:endParaRPr lang="it-IT"/>
            </a:p>
          </p:txBody>
        </p:sp>
        <p:sp>
          <p:nvSpPr>
            <p:cNvPr id="265" name="Line 101"/>
            <p:cNvSpPr>
              <a:spLocks noChangeShapeType="1"/>
            </p:cNvSpPr>
            <p:nvPr/>
          </p:nvSpPr>
          <p:spPr bwMode="auto">
            <a:xfrm>
              <a:off x="1620" y="1175"/>
              <a:ext cx="208" cy="8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89098" tIns="44549" rIns="89098" bIns="44549">
              <a:spAutoFit/>
            </a:bodyPr>
            <a:lstStyle/>
            <a:p>
              <a:endParaRPr lang="it-IT"/>
            </a:p>
          </p:txBody>
        </p:sp>
      </p:grpSp>
      <p:sp>
        <p:nvSpPr>
          <p:cNvPr id="91" name="Inhaltsplatzhalter 9"/>
          <p:cNvSpPr>
            <a:spLocks noGrp="1"/>
          </p:cNvSpPr>
          <p:nvPr>
            <p:ph idx="17"/>
          </p:nvPr>
        </p:nvSpPr>
        <p:spPr>
          <a:xfrm>
            <a:off x="720000" y="900000"/>
            <a:ext cx="8316496" cy="576064"/>
          </a:xfrm>
        </p:spPr>
        <p:txBody>
          <a:bodyPr/>
          <a:lstStyle/>
          <a:p>
            <a:r>
              <a:rPr lang="de-DE" dirty="0" smtClean="0"/>
              <a:t>PAX-Experiment </a:t>
            </a:r>
            <a:r>
              <a:rPr lang="de-DE" dirty="0" err="1" smtClean="0"/>
              <a:t>based</a:t>
            </a:r>
            <a:r>
              <a:rPr lang="de-DE" dirty="0" smtClean="0"/>
              <a:t> on Spin </a:t>
            </a:r>
            <a:r>
              <a:rPr lang="de-DE" dirty="0" err="1" smtClean="0"/>
              <a:t>Filtering</a:t>
            </a:r>
            <a:endParaRPr lang="de-DE" dirty="0"/>
          </a:p>
        </p:txBody>
      </p:sp>
      <p:sp>
        <p:nvSpPr>
          <p:cNvPr id="92" name="Datumsplatzhalter 2"/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2133600" cy="365125"/>
          </a:xfrm>
        </p:spPr>
        <p:txBody>
          <a:bodyPr/>
          <a:lstStyle/>
          <a:p>
            <a:r>
              <a:rPr lang="de-DE" dirty="0" smtClean="0"/>
              <a:t>September 13, 2013</a:t>
            </a:r>
            <a:endParaRPr lang="de-DE" dirty="0"/>
          </a:p>
        </p:txBody>
      </p:sp>
      <p:sp>
        <p:nvSpPr>
          <p:cNvPr id="9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990520" cy="365125"/>
          </a:xfrm>
        </p:spPr>
        <p:txBody>
          <a:bodyPr/>
          <a:lstStyle/>
          <a:p>
            <a:r>
              <a:rPr lang="de-DE" dirty="0" smtClean="0"/>
              <a:t>PSTP2013, </a:t>
            </a:r>
            <a:r>
              <a:rPr lang="de-DE" dirty="0" err="1" smtClean="0"/>
              <a:t>Charlottesville</a:t>
            </a:r>
            <a:r>
              <a:rPr lang="de-DE" dirty="0" smtClean="0"/>
              <a:t>, Virginia, USA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891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9"/>
          <p:cNvSpPr>
            <a:spLocks noGrp="1"/>
          </p:cNvSpPr>
          <p:nvPr>
            <p:ph idx="17"/>
          </p:nvPr>
        </p:nvSpPr>
        <p:spPr>
          <a:xfrm>
            <a:off x="720000" y="900000"/>
            <a:ext cx="8316496" cy="576064"/>
          </a:xfrm>
          <a:noFill/>
        </p:spPr>
        <p:txBody>
          <a:bodyPr/>
          <a:lstStyle/>
          <a:p>
            <a:r>
              <a:rPr lang="de-DE" dirty="0" smtClean="0"/>
              <a:t>Spin </a:t>
            </a:r>
            <a:r>
              <a:rPr lang="de-DE" dirty="0" err="1" smtClean="0"/>
              <a:t>Filtering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COSY</a:t>
            </a: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448940" y="1686447"/>
            <a:ext cx="8534400" cy="4357688"/>
            <a:chOff x="564357" y="2252119"/>
            <a:chExt cx="8534400" cy="4357688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6407" y="2252119"/>
              <a:ext cx="7372350" cy="435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feld 9"/>
            <p:cNvSpPr txBox="1"/>
            <p:nvPr/>
          </p:nvSpPr>
          <p:spPr bwMode="auto">
            <a:xfrm>
              <a:off x="6595232" y="2565208"/>
              <a:ext cx="801348" cy="338554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5B82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de-DE" sz="1600" dirty="0">
                  <a:solidFill>
                    <a:srgbClr val="002060"/>
                  </a:solidFill>
                  <a:latin typeface="Rockwell" pitchFamily="18" charset="0"/>
                </a:rPr>
                <a:t>WASA</a:t>
              </a:r>
            </a:p>
          </p:txBody>
        </p:sp>
        <p:sp>
          <p:nvSpPr>
            <p:cNvPr id="11" name="Textfeld 10"/>
            <p:cNvSpPr txBox="1"/>
            <p:nvPr/>
          </p:nvSpPr>
          <p:spPr bwMode="auto">
            <a:xfrm>
              <a:off x="7396581" y="2889922"/>
              <a:ext cx="1097040" cy="338554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5B82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de-DE" sz="1600" dirty="0">
                  <a:solidFill>
                    <a:srgbClr val="002060"/>
                  </a:solidFill>
                  <a:latin typeface="Rockwell" pitchFamily="18" charset="0"/>
                </a:rPr>
                <a:t>e-cooler</a:t>
              </a:r>
            </a:p>
          </p:txBody>
        </p:sp>
        <p:sp>
          <p:nvSpPr>
            <p:cNvPr id="13" name="Textfeld 12"/>
            <p:cNvSpPr txBox="1"/>
            <p:nvPr/>
          </p:nvSpPr>
          <p:spPr bwMode="auto">
            <a:xfrm>
              <a:off x="7937367" y="3271448"/>
              <a:ext cx="801348" cy="338554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5B82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de-DE" sz="1600" dirty="0">
                  <a:solidFill>
                    <a:srgbClr val="002060"/>
                  </a:solidFill>
                  <a:latin typeface="Rockwell" pitchFamily="18" charset="0"/>
                </a:rPr>
                <a:t>ANKE</a:t>
              </a:r>
            </a:p>
          </p:txBody>
        </p:sp>
        <p:sp>
          <p:nvSpPr>
            <p:cNvPr id="14" name="Rechteck 13"/>
            <p:cNvSpPr/>
            <p:nvPr/>
          </p:nvSpPr>
          <p:spPr bwMode="auto">
            <a:xfrm>
              <a:off x="6061869" y="4107907"/>
              <a:ext cx="800100" cy="387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de-DE"/>
            </a:p>
          </p:txBody>
        </p:sp>
        <p:sp>
          <p:nvSpPr>
            <p:cNvPr id="15" name="Textfeld 14"/>
            <p:cNvSpPr txBox="1"/>
            <p:nvPr/>
          </p:nvSpPr>
          <p:spPr bwMode="auto">
            <a:xfrm>
              <a:off x="6061000" y="4173617"/>
              <a:ext cx="667790" cy="338554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5B82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de-DE" sz="1600" dirty="0">
                  <a:solidFill>
                    <a:srgbClr val="002060"/>
                  </a:solidFill>
                  <a:latin typeface="Rockwell" pitchFamily="18" charset="0"/>
                </a:rPr>
                <a:t>PAX</a:t>
              </a:r>
            </a:p>
          </p:txBody>
        </p:sp>
        <p:sp>
          <p:nvSpPr>
            <p:cNvPr id="17" name="Rechteck 16"/>
            <p:cNvSpPr/>
            <p:nvPr/>
          </p:nvSpPr>
          <p:spPr>
            <a:xfrm>
              <a:off x="1918494" y="2890294"/>
              <a:ext cx="208915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de-DE"/>
            </a:p>
          </p:txBody>
        </p:sp>
        <p:sp>
          <p:nvSpPr>
            <p:cNvPr id="18" name="Gleichschenkliges Dreieck 17"/>
            <p:cNvSpPr/>
            <p:nvPr/>
          </p:nvSpPr>
          <p:spPr>
            <a:xfrm rot="5249850">
              <a:off x="5572920" y="4422231"/>
              <a:ext cx="277812" cy="22066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de-DE"/>
            </a:p>
          </p:txBody>
        </p:sp>
        <p:pic>
          <p:nvPicPr>
            <p:cNvPr id="19" name="Grafik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357" y="3672932"/>
              <a:ext cx="3695700" cy="186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Pfeil nach rechts 19"/>
            <p:cNvSpPr/>
            <p:nvPr/>
          </p:nvSpPr>
          <p:spPr>
            <a:xfrm rot="21156853">
              <a:off x="4153694" y="4552407"/>
              <a:ext cx="1606550" cy="146050"/>
            </a:xfrm>
            <a:prstGeom prst="rightArrow">
              <a:avLst>
                <a:gd name="adj1" fmla="val 50000"/>
                <a:gd name="adj2" fmla="val 984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de-DE"/>
            </a:p>
          </p:txBody>
        </p:sp>
      </p:grp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4</a:t>
            </a:fld>
            <a:endParaRPr lang="de-DE" dirty="0"/>
          </a:p>
        </p:txBody>
      </p:sp>
      <p:sp>
        <p:nvSpPr>
          <p:cNvPr id="21" name="Datumsplatzhalter 2"/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2133600" cy="365125"/>
          </a:xfrm>
        </p:spPr>
        <p:txBody>
          <a:bodyPr/>
          <a:lstStyle/>
          <a:p>
            <a:r>
              <a:rPr lang="de-DE" dirty="0" smtClean="0"/>
              <a:t>September 13, 2013</a:t>
            </a:r>
            <a:endParaRPr lang="de-DE" dirty="0"/>
          </a:p>
        </p:txBody>
      </p:sp>
      <p:sp>
        <p:nvSpPr>
          <p:cNvPr id="2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990520" cy="365125"/>
          </a:xfrm>
        </p:spPr>
        <p:txBody>
          <a:bodyPr/>
          <a:lstStyle/>
          <a:p>
            <a:r>
              <a:rPr lang="de-DE" dirty="0" smtClean="0"/>
              <a:t>PSTP2013, </a:t>
            </a:r>
            <a:r>
              <a:rPr lang="de-DE" dirty="0" err="1" smtClean="0"/>
              <a:t>Charlottesville</a:t>
            </a:r>
            <a:r>
              <a:rPr lang="de-DE" dirty="0" smtClean="0"/>
              <a:t>, Virginia, USA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1" y="2009957"/>
            <a:ext cx="8814003" cy="397705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2854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9"/>
          <p:cNvSpPr>
            <a:spLocks noGrp="1"/>
          </p:cNvSpPr>
          <p:nvPr>
            <p:ph idx="17"/>
          </p:nvPr>
        </p:nvSpPr>
        <p:spPr>
          <a:xfrm>
            <a:off x="720000" y="900000"/>
            <a:ext cx="8316496" cy="576064"/>
          </a:xfrm>
          <a:noFill/>
        </p:spPr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polarized</a:t>
            </a:r>
            <a:r>
              <a:rPr lang="de-DE" dirty="0" smtClean="0"/>
              <a:t> </a:t>
            </a:r>
            <a:r>
              <a:rPr lang="de-DE" dirty="0" err="1" smtClean="0"/>
              <a:t>target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5</a:t>
            </a:fld>
            <a:endParaRPr lang="de-DE" dirty="0"/>
          </a:p>
        </p:txBody>
      </p:sp>
      <p:grpSp>
        <p:nvGrpSpPr>
          <p:cNvPr id="21" name="Gruppo 1"/>
          <p:cNvGrpSpPr>
            <a:grpSpLocks noChangeAspect="1"/>
          </p:cNvGrpSpPr>
          <p:nvPr/>
        </p:nvGrpSpPr>
        <p:grpSpPr bwMode="auto">
          <a:xfrm>
            <a:off x="1975715" y="1452316"/>
            <a:ext cx="5429601" cy="3295890"/>
            <a:chOff x="3500438" y="1153901"/>
            <a:chExt cx="5286375" cy="3245490"/>
          </a:xfrm>
        </p:grpSpPr>
        <p:pic>
          <p:nvPicPr>
            <p:cNvPr id="22" name="Picture 7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4143372" y="1153901"/>
              <a:ext cx="4214842" cy="3245490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3" name="AutoShape 12"/>
            <p:cNvSpPr>
              <a:spLocks noChangeArrowheads="1"/>
            </p:cNvSpPr>
            <p:nvPr/>
          </p:nvSpPr>
          <p:spPr bwMode="auto">
            <a:xfrm>
              <a:off x="3500438" y="1547371"/>
              <a:ext cx="844193" cy="419189"/>
            </a:xfrm>
            <a:prstGeom prst="wedgeRectCallout">
              <a:avLst>
                <a:gd name="adj1" fmla="val 135935"/>
                <a:gd name="adj2" fmla="val 153514"/>
              </a:avLst>
            </a:prstGeom>
            <a:solidFill>
              <a:srgbClr val="DCDCDC">
                <a:alpha val="69803"/>
              </a:srgbClr>
            </a:solidFill>
            <a:ln w="15875">
              <a:solidFill>
                <a:srgbClr val="005B82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Rockwell" pitchFamily="18" charset="0"/>
                  <a:cs typeface="+mn-cs"/>
                </a:rPr>
                <a:t>ABS</a:t>
              </a:r>
            </a:p>
          </p:txBody>
        </p:sp>
        <p:sp>
          <p:nvSpPr>
            <p:cNvPr id="24" name="AutoShape 12"/>
            <p:cNvSpPr>
              <a:spLocks noChangeArrowheads="1"/>
            </p:cNvSpPr>
            <p:nvPr/>
          </p:nvSpPr>
          <p:spPr bwMode="auto">
            <a:xfrm>
              <a:off x="7357788" y="3643310"/>
              <a:ext cx="1429025" cy="696931"/>
            </a:xfrm>
            <a:prstGeom prst="wedgeRectCallout">
              <a:avLst>
                <a:gd name="adj1" fmla="val -85116"/>
                <a:gd name="adj2" fmla="val -79556"/>
              </a:avLst>
            </a:prstGeom>
            <a:solidFill>
              <a:srgbClr val="DCDCDC">
                <a:alpha val="69803"/>
              </a:srgbClr>
            </a:solidFill>
            <a:ln w="15875">
              <a:solidFill>
                <a:srgbClr val="005B82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1100" b="1" dirty="0" err="1">
                  <a:solidFill>
                    <a:schemeClr val="tx1"/>
                  </a:solidFill>
                  <a:latin typeface="Rockwell" pitchFamily="18" charset="0"/>
                  <a:cs typeface="+mn-cs"/>
                </a:rPr>
                <a:t>Breit</a:t>
              </a:r>
              <a:r>
                <a:rPr lang="en-US" sz="1100" b="1" dirty="0">
                  <a:solidFill>
                    <a:schemeClr val="tx1"/>
                  </a:solidFill>
                  <a:latin typeface="Rockwell" pitchFamily="18" charset="0"/>
                  <a:cs typeface="+mn-cs"/>
                </a:rPr>
                <a:t>-Rabi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1100" b="1" dirty="0" err="1">
                  <a:solidFill>
                    <a:schemeClr val="tx1"/>
                  </a:solidFill>
                  <a:latin typeface="Rockwell" pitchFamily="18" charset="0"/>
                  <a:cs typeface="+mn-cs"/>
                </a:rPr>
                <a:t>polarimeter</a:t>
              </a:r>
              <a:endParaRPr lang="en-US" sz="1100" b="1" dirty="0">
                <a:solidFill>
                  <a:schemeClr val="tx1"/>
                </a:solidFill>
                <a:latin typeface="Rockwell" pitchFamily="18" charset="0"/>
                <a:cs typeface="+mn-cs"/>
              </a:endParaRPr>
            </a:p>
          </p:txBody>
        </p:sp>
      </p:grpSp>
      <p:sp>
        <p:nvSpPr>
          <p:cNvPr id="26" name="Rettangolo 13"/>
          <p:cNvSpPr>
            <a:spLocks noChangeArrowheads="1"/>
          </p:cNvSpPr>
          <p:nvPr/>
        </p:nvSpPr>
        <p:spPr bwMode="auto">
          <a:xfrm>
            <a:off x="620236" y="4941168"/>
            <a:ext cx="7861034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000" dirty="0" err="1" smtClean="0">
                <a:solidFill>
                  <a:srgbClr val="0070C0"/>
                </a:solidFill>
                <a:cs typeface="Angsana New" pitchFamily="18" charset="-34"/>
              </a:rPr>
              <a:t>Atomic</a:t>
            </a:r>
            <a:r>
              <a:rPr lang="de-DE" sz="2000" dirty="0" smtClean="0">
                <a:solidFill>
                  <a:srgbClr val="0070C0"/>
                </a:solidFill>
                <a:cs typeface="Angsana New" pitchFamily="18" charset="-34"/>
              </a:rPr>
              <a:t> beam </a:t>
            </a:r>
            <a:r>
              <a:rPr lang="de-DE" sz="2000" dirty="0" err="1" smtClean="0">
                <a:solidFill>
                  <a:srgbClr val="0070C0"/>
                </a:solidFill>
                <a:cs typeface="Angsana New" pitchFamily="18" charset="-34"/>
              </a:rPr>
              <a:t>source</a:t>
            </a:r>
            <a:r>
              <a:rPr lang="de-DE" sz="2000" dirty="0" smtClean="0">
                <a:solidFill>
                  <a:srgbClr val="0070C0"/>
                </a:solidFill>
                <a:cs typeface="Angsana New" pitchFamily="18" charset="-34"/>
              </a:rPr>
              <a:t> (ABS) </a:t>
            </a:r>
            <a:r>
              <a:rPr lang="de-DE" sz="2000" dirty="0" err="1" smtClean="0">
                <a:solidFill>
                  <a:schemeClr val="tx1"/>
                </a:solidFill>
                <a:cs typeface="Angsana New" pitchFamily="18" charset="-34"/>
              </a:rPr>
              <a:t>produces</a:t>
            </a:r>
            <a:r>
              <a:rPr lang="de-DE" sz="2000" dirty="0" smtClean="0">
                <a:solidFill>
                  <a:schemeClr val="tx1"/>
                </a:solidFill>
                <a:cs typeface="Angsana New" pitchFamily="18" charset="-34"/>
              </a:rPr>
              <a:t> a beam </a:t>
            </a:r>
            <a:r>
              <a:rPr lang="de-DE" sz="2000" dirty="0" err="1" smtClean="0">
                <a:solidFill>
                  <a:schemeClr val="tx1"/>
                </a:solidFill>
                <a:cs typeface="Angsana New" pitchFamily="18" charset="-34"/>
              </a:rPr>
              <a:t>of</a:t>
            </a:r>
            <a:r>
              <a:rPr lang="de-DE" sz="2000" dirty="0" smtClean="0">
                <a:solidFill>
                  <a:schemeClr val="tx1"/>
                </a:solidFill>
                <a:cs typeface="Angsana New" pitchFamily="18" charset="-34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cs typeface="Angsana New" pitchFamily="18" charset="-34"/>
              </a:rPr>
              <a:t>polarized</a:t>
            </a:r>
            <a:r>
              <a:rPr lang="de-DE" sz="2000" dirty="0" smtClean="0">
                <a:solidFill>
                  <a:schemeClr val="tx1"/>
                </a:solidFill>
                <a:cs typeface="Angsana New" pitchFamily="18" charset="-34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cs typeface="Angsana New" pitchFamily="18" charset="-34"/>
              </a:rPr>
              <a:t>atoms</a:t>
            </a:r>
            <a:r>
              <a:rPr lang="de-DE" sz="2000" dirty="0">
                <a:cs typeface="Angsana New" pitchFamily="18" charset="-34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cs typeface="Angsana New" pitchFamily="18" charset="-34"/>
              </a:rPr>
              <a:t>injected</a:t>
            </a:r>
            <a:r>
              <a:rPr lang="de-DE" sz="2000" dirty="0" smtClean="0">
                <a:solidFill>
                  <a:schemeClr val="tx1"/>
                </a:solidFill>
                <a:cs typeface="Angsana New" pitchFamily="18" charset="-34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cs typeface="Angsana New" pitchFamily="18" charset="-34"/>
              </a:rPr>
              <a:t>into</a:t>
            </a:r>
            <a:r>
              <a:rPr lang="de-DE" sz="2000" dirty="0" smtClean="0">
                <a:solidFill>
                  <a:schemeClr val="tx1"/>
                </a:solidFill>
                <a:cs typeface="Angsana New" pitchFamily="18" charset="-34"/>
              </a:rPr>
              <a:t> a </a:t>
            </a:r>
            <a:r>
              <a:rPr lang="de-DE" sz="2000" dirty="0" err="1" smtClean="0">
                <a:solidFill>
                  <a:srgbClr val="0070C0"/>
                </a:solidFill>
                <a:cs typeface="Angsana New" pitchFamily="18" charset="-34"/>
              </a:rPr>
              <a:t>storage</a:t>
            </a:r>
            <a:r>
              <a:rPr lang="de-DE" sz="2000" dirty="0" smtClean="0">
                <a:solidFill>
                  <a:srgbClr val="0070C0"/>
                </a:solidFill>
                <a:cs typeface="Angsana New" pitchFamily="18" charset="-34"/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  <a:cs typeface="Angsana New" pitchFamily="18" charset="-34"/>
              </a:rPr>
              <a:t>cell</a:t>
            </a:r>
            <a:endParaRPr lang="de-DE" sz="2000" dirty="0" smtClean="0">
              <a:solidFill>
                <a:srgbClr val="0070C0"/>
              </a:solidFill>
              <a:cs typeface="Angsana New" pitchFamily="18" charset="-34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0070C0"/>
                </a:solidFill>
                <a:cs typeface="Angsana New" pitchFamily="18" charset="-34"/>
              </a:rPr>
              <a:t>Breit-Rabi </a:t>
            </a:r>
            <a:r>
              <a:rPr lang="de-DE" sz="2000" dirty="0" err="1" smtClean="0">
                <a:solidFill>
                  <a:srgbClr val="0070C0"/>
                </a:solidFill>
                <a:cs typeface="Angsana New" pitchFamily="18" charset="-34"/>
              </a:rPr>
              <a:t>polarimeter</a:t>
            </a:r>
            <a:r>
              <a:rPr lang="de-DE" sz="2000" dirty="0" smtClean="0">
                <a:solidFill>
                  <a:srgbClr val="0070C0"/>
                </a:solidFill>
                <a:cs typeface="Angsana New" pitchFamily="18" charset="-34"/>
              </a:rPr>
              <a:t> </a:t>
            </a:r>
            <a:r>
              <a:rPr lang="de-DE" sz="2000" dirty="0" err="1" smtClean="0">
                <a:cs typeface="Angsana New" pitchFamily="18" charset="-34"/>
              </a:rPr>
              <a:t>analyzes</a:t>
            </a:r>
            <a:r>
              <a:rPr lang="de-DE" sz="2000" dirty="0" smtClean="0">
                <a:cs typeface="Angsana New" pitchFamily="18" charset="-34"/>
              </a:rPr>
              <a:t> a sample beam </a:t>
            </a:r>
            <a:r>
              <a:rPr lang="de-DE" sz="2000" dirty="0" err="1" smtClean="0">
                <a:cs typeface="Angsana New" pitchFamily="18" charset="-34"/>
              </a:rPr>
              <a:t>from</a:t>
            </a:r>
            <a:r>
              <a:rPr lang="de-DE" sz="2000" dirty="0" smtClean="0">
                <a:cs typeface="Angsana New" pitchFamily="18" charset="-34"/>
              </a:rPr>
              <a:t> </a:t>
            </a:r>
            <a:r>
              <a:rPr lang="de-DE" sz="2000" dirty="0" err="1" smtClean="0">
                <a:cs typeface="Angsana New" pitchFamily="18" charset="-34"/>
              </a:rPr>
              <a:t>that</a:t>
            </a:r>
            <a:r>
              <a:rPr lang="de-DE" sz="2000" dirty="0" smtClean="0">
                <a:cs typeface="Angsana New" pitchFamily="18" charset="-34"/>
              </a:rPr>
              <a:t> </a:t>
            </a:r>
            <a:r>
              <a:rPr lang="de-DE" sz="2000" dirty="0" err="1" smtClean="0">
                <a:cs typeface="Angsana New" pitchFamily="18" charset="-34"/>
              </a:rPr>
              <a:t>target</a:t>
            </a:r>
            <a:r>
              <a:rPr lang="de-DE" sz="2000" dirty="0" smtClean="0">
                <a:cs typeface="Angsana New" pitchFamily="18" charset="-34"/>
              </a:rPr>
              <a:t> </a:t>
            </a:r>
            <a:r>
              <a:rPr lang="de-DE" sz="2000" dirty="0" err="1" smtClean="0">
                <a:cs typeface="Angsana New" pitchFamily="18" charset="-34"/>
              </a:rPr>
              <a:t>cell</a:t>
            </a:r>
            <a:r>
              <a:rPr lang="de-DE" sz="2000" dirty="0">
                <a:cs typeface="Angsana New" pitchFamily="18" charset="-34"/>
              </a:rPr>
              <a:t> </a:t>
            </a:r>
            <a:r>
              <a:rPr lang="de-DE" sz="2000" dirty="0" smtClean="0">
                <a:cs typeface="Angsana New" pitchFamily="18" charset="-34"/>
              </a:rPr>
              <a:t>    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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measurement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of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target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polarization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and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molecular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content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25" name="Datumsplatzhalter 2"/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2133600" cy="365125"/>
          </a:xfrm>
        </p:spPr>
        <p:txBody>
          <a:bodyPr/>
          <a:lstStyle/>
          <a:p>
            <a:r>
              <a:rPr lang="de-DE" dirty="0" smtClean="0"/>
              <a:t>September 13, 2013</a:t>
            </a:r>
            <a:endParaRPr lang="de-DE" dirty="0"/>
          </a:p>
        </p:txBody>
      </p:sp>
      <p:sp>
        <p:nvSpPr>
          <p:cNvPr id="2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990520" cy="365125"/>
          </a:xfrm>
        </p:spPr>
        <p:txBody>
          <a:bodyPr/>
          <a:lstStyle/>
          <a:p>
            <a:r>
              <a:rPr lang="de-DE" dirty="0" smtClean="0"/>
              <a:t>PSTP2013, </a:t>
            </a:r>
            <a:r>
              <a:rPr lang="de-DE" dirty="0" err="1" smtClean="0"/>
              <a:t>Charlottesville</a:t>
            </a:r>
            <a:r>
              <a:rPr lang="de-DE" dirty="0" smtClean="0"/>
              <a:t>, Virginia, USA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373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9"/>
          <p:cNvSpPr>
            <a:spLocks noGrp="1"/>
          </p:cNvSpPr>
          <p:nvPr>
            <p:ph idx="17"/>
          </p:nvPr>
        </p:nvSpPr>
        <p:spPr>
          <a:xfrm>
            <a:off x="720000" y="900000"/>
            <a:ext cx="8316496" cy="576064"/>
          </a:xfrm>
          <a:noFill/>
        </p:spPr>
        <p:txBody>
          <a:bodyPr/>
          <a:lstStyle/>
          <a:p>
            <a:r>
              <a:rPr lang="de-DE" dirty="0" err="1" smtClean="0"/>
              <a:t>Principle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Atomic</a:t>
            </a:r>
            <a:r>
              <a:rPr lang="de-DE" dirty="0" smtClean="0"/>
              <a:t> Beam </a:t>
            </a:r>
            <a:r>
              <a:rPr lang="de-DE" dirty="0"/>
              <a:t>S</a:t>
            </a:r>
            <a:r>
              <a:rPr lang="de-DE" dirty="0" smtClean="0"/>
              <a:t>ource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6</a:t>
            </a:fld>
            <a:endParaRPr lang="de-DE" dirty="0"/>
          </a:p>
        </p:txBody>
      </p:sp>
      <p:sp>
        <p:nvSpPr>
          <p:cNvPr id="25" name="Datumsplatzhalter 2"/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2133600" cy="365125"/>
          </a:xfrm>
        </p:spPr>
        <p:txBody>
          <a:bodyPr/>
          <a:lstStyle/>
          <a:p>
            <a:r>
              <a:rPr lang="de-DE" dirty="0" smtClean="0"/>
              <a:t>September 13, 2013</a:t>
            </a:r>
            <a:endParaRPr lang="de-DE" dirty="0"/>
          </a:p>
        </p:txBody>
      </p:sp>
      <p:sp>
        <p:nvSpPr>
          <p:cNvPr id="2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990520" cy="365125"/>
          </a:xfrm>
        </p:spPr>
        <p:txBody>
          <a:bodyPr/>
          <a:lstStyle/>
          <a:p>
            <a:r>
              <a:rPr lang="de-DE" dirty="0" smtClean="0"/>
              <a:t>PSTP2013, </a:t>
            </a:r>
            <a:r>
              <a:rPr lang="de-DE" dirty="0" err="1" smtClean="0"/>
              <a:t>Charlottesville</a:t>
            </a:r>
            <a:r>
              <a:rPr lang="de-DE" dirty="0" smtClean="0"/>
              <a:t>, Virginia, USA</a:t>
            </a:r>
            <a:endParaRPr lang="de-DE" dirty="0"/>
          </a:p>
        </p:txBody>
      </p:sp>
      <p:sp>
        <p:nvSpPr>
          <p:cNvPr id="12" name="Rettangolo 13"/>
          <p:cNvSpPr>
            <a:spLocks noChangeArrowheads="1"/>
          </p:cNvSpPr>
          <p:nvPr/>
        </p:nvSpPr>
        <p:spPr bwMode="auto">
          <a:xfrm>
            <a:off x="611561" y="1530693"/>
            <a:ext cx="432048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000" dirty="0" err="1" smtClean="0">
                <a:cs typeface="Angsana New" pitchFamily="18" charset="-34"/>
              </a:rPr>
              <a:t>Dissociation</a:t>
            </a:r>
            <a:r>
              <a:rPr lang="de-DE" sz="2000" dirty="0" smtClean="0">
                <a:cs typeface="Angsana New" pitchFamily="18" charset="-34"/>
              </a:rPr>
              <a:t> </a:t>
            </a:r>
            <a:r>
              <a:rPr lang="de-DE" sz="2000" dirty="0" err="1" smtClean="0">
                <a:cs typeface="Angsana New" pitchFamily="18" charset="-34"/>
              </a:rPr>
              <a:t>of</a:t>
            </a:r>
            <a:r>
              <a:rPr lang="de-DE" sz="2000" dirty="0" smtClean="0">
                <a:cs typeface="Angsana New" pitchFamily="18" charset="-34"/>
              </a:rPr>
              <a:t> hydrogen </a:t>
            </a:r>
            <a:r>
              <a:rPr lang="de-DE" sz="2000" dirty="0" err="1" smtClean="0">
                <a:cs typeface="Angsana New" pitchFamily="18" charset="-34"/>
              </a:rPr>
              <a:t>molecules</a:t>
            </a:r>
            <a:endParaRPr lang="de-DE" sz="2000" dirty="0" smtClean="0">
              <a:cs typeface="Angsana New" pitchFamily="18" charset="-34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000" dirty="0" smtClean="0">
                <a:cs typeface="Angsana New" pitchFamily="18" charset="-34"/>
              </a:rPr>
              <a:t>Expansion </a:t>
            </a:r>
            <a:r>
              <a:rPr lang="de-DE" sz="2000" dirty="0" err="1" smtClean="0">
                <a:cs typeface="Angsana New" pitchFamily="18" charset="-34"/>
              </a:rPr>
              <a:t>of</a:t>
            </a:r>
            <a:r>
              <a:rPr lang="de-DE" sz="2000" dirty="0" smtClean="0">
                <a:cs typeface="Angsana New" pitchFamily="18" charset="-34"/>
              </a:rPr>
              <a:t> </a:t>
            </a:r>
            <a:r>
              <a:rPr lang="de-DE" sz="2000" dirty="0" err="1" smtClean="0">
                <a:cs typeface="Angsana New" pitchFamily="18" charset="-34"/>
              </a:rPr>
              <a:t>the</a:t>
            </a:r>
            <a:r>
              <a:rPr lang="de-DE" sz="2000" dirty="0" smtClean="0">
                <a:cs typeface="Angsana New" pitchFamily="18" charset="-34"/>
              </a:rPr>
              <a:t> </a:t>
            </a:r>
            <a:r>
              <a:rPr lang="de-DE" sz="2000" dirty="0" err="1" smtClean="0">
                <a:cs typeface="Angsana New" pitchFamily="18" charset="-34"/>
              </a:rPr>
              <a:t>atomic</a:t>
            </a:r>
            <a:r>
              <a:rPr lang="de-DE" sz="2000" dirty="0" smtClean="0">
                <a:cs typeface="Angsana New" pitchFamily="18" charset="-34"/>
              </a:rPr>
              <a:t> gas          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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supersonic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beam</a:t>
            </a:r>
            <a:endParaRPr lang="de-DE" sz="2000" dirty="0" smtClean="0">
              <a:cs typeface="Angsana New" pitchFamily="18" charset="-34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Formation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of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atomic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beam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using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skimmer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and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collimator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Removal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of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atoms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with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electron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spin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-1/2 in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sextupole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system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,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prefocussing</a:t>
            </a:r>
            <a:endParaRPr lang="de-DE" sz="2000" dirty="0" smtClean="0">
              <a:cs typeface="Angsana New" pitchFamily="18" charset="-34"/>
              <a:sym typeface="Wingdings" pitchFamily="2" charset="2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</a:rPr>
              <a:t>Exchange of </a:t>
            </a:r>
            <a:r>
              <a:rPr lang="it-IT" sz="2000" dirty="0" err="1" smtClean="0">
                <a:solidFill>
                  <a:schemeClr val="tx1"/>
                </a:solidFill>
              </a:rPr>
              <a:t>hyperfine</a:t>
            </a:r>
            <a:r>
              <a:rPr lang="it-IT" sz="2000" dirty="0" smtClean="0">
                <a:solidFill>
                  <a:schemeClr val="tx1"/>
                </a:solidFill>
              </a:rPr>
              <a:t> state </a:t>
            </a:r>
            <a:r>
              <a:rPr lang="it-IT" sz="2000" dirty="0" err="1" smtClean="0">
                <a:solidFill>
                  <a:schemeClr val="tx1"/>
                </a:solidFill>
              </a:rPr>
              <a:t>populations</a:t>
            </a:r>
            <a:endParaRPr lang="it-IT" sz="2000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000" dirty="0" err="1">
                <a:cs typeface="Angsana New" pitchFamily="18" charset="-34"/>
                <a:sym typeface="Wingdings" pitchFamily="2" charset="2"/>
              </a:rPr>
              <a:t>Removal</a:t>
            </a:r>
            <a:r>
              <a:rPr lang="de-DE" sz="2000" dirty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>
                <a:cs typeface="Angsana New" pitchFamily="18" charset="-34"/>
                <a:sym typeface="Wingdings" pitchFamily="2" charset="2"/>
              </a:rPr>
              <a:t>of</a:t>
            </a:r>
            <a:r>
              <a:rPr lang="de-DE" sz="2000" dirty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>
                <a:cs typeface="Angsana New" pitchFamily="18" charset="-34"/>
                <a:sym typeface="Wingdings" pitchFamily="2" charset="2"/>
              </a:rPr>
              <a:t>atoms</a:t>
            </a:r>
            <a:r>
              <a:rPr lang="de-DE" sz="2000" dirty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>
                <a:cs typeface="Angsana New" pitchFamily="18" charset="-34"/>
                <a:sym typeface="Wingdings" pitchFamily="2" charset="2"/>
              </a:rPr>
              <a:t>with</a:t>
            </a:r>
            <a:r>
              <a:rPr lang="de-DE" sz="2000" dirty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>
                <a:cs typeface="Angsana New" pitchFamily="18" charset="-34"/>
                <a:sym typeface="Wingdings" pitchFamily="2" charset="2"/>
              </a:rPr>
              <a:t>electron</a:t>
            </a:r>
            <a:r>
              <a:rPr lang="de-DE" sz="2000" dirty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>
                <a:cs typeface="Angsana New" pitchFamily="18" charset="-34"/>
                <a:sym typeface="Wingdings" pitchFamily="2" charset="2"/>
              </a:rPr>
              <a:t>spin</a:t>
            </a:r>
            <a:r>
              <a:rPr lang="de-DE" sz="2000" dirty="0">
                <a:cs typeface="Angsana New" pitchFamily="18" charset="-34"/>
                <a:sym typeface="Wingdings" pitchFamily="2" charset="2"/>
              </a:rPr>
              <a:t> -1/2 in </a:t>
            </a:r>
            <a:r>
              <a:rPr lang="de-DE" sz="2000" dirty="0" err="1">
                <a:cs typeface="Angsana New" pitchFamily="18" charset="-34"/>
                <a:sym typeface="Wingdings" pitchFamily="2" charset="2"/>
              </a:rPr>
              <a:t>sextupole</a:t>
            </a:r>
            <a:r>
              <a:rPr lang="de-DE" sz="2000" dirty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>
                <a:cs typeface="Angsana New" pitchFamily="18" charset="-34"/>
                <a:sym typeface="Wingdings" pitchFamily="2" charset="2"/>
              </a:rPr>
              <a:t>system</a:t>
            </a:r>
            <a:r>
              <a:rPr lang="de-DE" sz="2000" dirty="0">
                <a:cs typeface="Angsana New" pitchFamily="18" charset="-34"/>
                <a:sym typeface="Wingdings" pitchFamily="2" charset="2"/>
              </a:rPr>
              <a:t>,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focussing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into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the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target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cell</a:t>
            </a:r>
            <a:endParaRPr lang="de-DE" sz="2000" dirty="0">
              <a:cs typeface="Angsana New" pitchFamily="18" charset="-34"/>
              <a:sym typeface="Wingdings" pitchFamily="2" charset="2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it-IT" sz="20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692696"/>
            <a:ext cx="2294391" cy="5688632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1656184" cy="471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2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9"/>
          <p:cNvSpPr>
            <a:spLocks noGrp="1"/>
          </p:cNvSpPr>
          <p:nvPr>
            <p:ph idx="17"/>
          </p:nvPr>
        </p:nvSpPr>
        <p:spPr>
          <a:xfrm>
            <a:off x="720000" y="900000"/>
            <a:ext cx="8316496" cy="576064"/>
          </a:xfrm>
          <a:noFill/>
        </p:spPr>
        <p:txBody>
          <a:bodyPr/>
          <a:lstStyle/>
          <a:p>
            <a:r>
              <a:rPr lang="de-DE" dirty="0" smtClean="0"/>
              <a:t>Motivation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Simulations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7</a:t>
            </a:fld>
            <a:endParaRPr lang="de-DE" dirty="0"/>
          </a:p>
        </p:txBody>
      </p:sp>
      <p:sp>
        <p:nvSpPr>
          <p:cNvPr id="25" name="Datumsplatzhalter 2"/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2133600" cy="365125"/>
          </a:xfrm>
        </p:spPr>
        <p:txBody>
          <a:bodyPr/>
          <a:lstStyle/>
          <a:p>
            <a:r>
              <a:rPr lang="de-DE" dirty="0" smtClean="0"/>
              <a:t>September 13, 2013</a:t>
            </a:r>
            <a:endParaRPr lang="de-DE" dirty="0"/>
          </a:p>
        </p:txBody>
      </p:sp>
      <p:sp>
        <p:nvSpPr>
          <p:cNvPr id="2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990520" cy="365125"/>
          </a:xfrm>
        </p:spPr>
        <p:txBody>
          <a:bodyPr/>
          <a:lstStyle/>
          <a:p>
            <a:r>
              <a:rPr lang="de-DE" dirty="0" smtClean="0"/>
              <a:t>PSTP2013, </a:t>
            </a:r>
            <a:r>
              <a:rPr lang="de-DE" dirty="0" err="1" smtClean="0"/>
              <a:t>Charlottesville</a:t>
            </a:r>
            <a:r>
              <a:rPr lang="de-DE" dirty="0" smtClean="0"/>
              <a:t>, Virginia, USA</a:t>
            </a:r>
            <a:endParaRPr lang="de-DE" dirty="0"/>
          </a:p>
        </p:txBody>
      </p:sp>
      <p:sp>
        <p:nvSpPr>
          <p:cNvPr id="12" name="Rettangolo 13"/>
          <p:cNvSpPr>
            <a:spLocks noChangeArrowheads="1"/>
          </p:cNvSpPr>
          <p:nvPr/>
        </p:nvSpPr>
        <p:spPr bwMode="auto">
          <a:xfrm>
            <a:off x="611560" y="1530693"/>
            <a:ext cx="446449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High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intensities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/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densities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and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polarization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of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polarized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atomic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beams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required</a:t>
            </a:r>
            <a:endParaRPr lang="de-DE" sz="2000" dirty="0">
              <a:cs typeface="Angsana New" pitchFamily="18" charset="-34"/>
              <a:sym typeface="Wingdings" pitchFamily="2" charset="2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Modelling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failed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in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the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past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because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of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multitude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of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processes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involved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, </a:t>
            </a:r>
            <a:r>
              <a:rPr lang="de-DE" sz="2000" dirty="0" smtClean="0">
                <a:solidFill>
                  <a:srgbClr val="92D050"/>
                </a:solidFill>
                <a:cs typeface="Angsana New" pitchFamily="18" charset="-34"/>
                <a:sym typeface="Wingdings" pitchFamily="2" charset="2"/>
              </a:rPr>
              <a:t>e.g. </a:t>
            </a:r>
            <a:r>
              <a:rPr lang="de-DE" sz="2000" dirty="0" err="1" smtClean="0">
                <a:solidFill>
                  <a:srgbClr val="92D050"/>
                </a:solidFill>
                <a:cs typeface="Angsana New" pitchFamily="18" charset="-34"/>
                <a:sym typeface="Wingdings" pitchFamily="2" charset="2"/>
              </a:rPr>
              <a:t>collisions</a:t>
            </a:r>
            <a:r>
              <a:rPr lang="de-DE" sz="2000" dirty="0" smtClean="0">
                <a:solidFill>
                  <a:srgbClr val="92D050"/>
                </a:solidFill>
                <a:cs typeface="Angsana New" pitchFamily="18" charset="-34"/>
                <a:sym typeface="Wingdings" pitchFamily="2" charset="2"/>
              </a:rPr>
              <a:t> in </a:t>
            </a:r>
            <a:r>
              <a:rPr lang="de-DE" sz="2000" dirty="0" err="1" smtClean="0">
                <a:solidFill>
                  <a:srgbClr val="92D050"/>
                </a:solidFill>
                <a:cs typeface="Angsana New" pitchFamily="18" charset="-34"/>
                <a:sym typeface="Wingdings" pitchFamily="2" charset="2"/>
              </a:rPr>
              <a:t>transition</a:t>
            </a:r>
            <a:r>
              <a:rPr lang="de-DE" sz="2000" dirty="0" smtClean="0">
                <a:solidFill>
                  <a:srgbClr val="92D050"/>
                </a:solidFill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solidFill>
                  <a:srgbClr val="92D050"/>
                </a:solidFill>
                <a:cs typeface="Angsana New" pitchFamily="18" charset="-34"/>
                <a:sym typeface="Wingdings" pitchFamily="2" charset="2"/>
              </a:rPr>
              <a:t>region</a:t>
            </a:r>
            <a:r>
              <a:rPr lang="de-DE" sz="2000" dirty="0" smtClean="0">
                <a:solidFill>
                  <a:srgbClr val="92D050"/>
                </a:solidFill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solidFill>
                  <a:srgbClr val="92D050"/>
                </a:solidFill>
                <a:cs typeface="Angsana New" pitchFamily="18" charset="-34"/>
                <a:sym typeface="Wingdings" pitchFamily="2" charset="2"/>
              </a:rPr>
              <a:t>between</a:t>
            </a:r>
            <a:r>
              <a:rPr lang="de-DE" sz="2000" dirty="0" smtClean="0">
                <a:solidFill>
                  <a:srgbClr val="92D050"/>
                </a:solidFill>
                <a:cs typeface="Angsana New" pitchFamily="18" charset="-34"/>
                <a:sym typeface="Wingdings" pitchFamily="2" charset="2"/>
              </a:rPr>
              <a:t> laminar </a:t>
            </a:r>
            <a:r>
              <a:rPr lang="de-DE" sz="2000" dirty="0" err="1" smtClean="0">
                <a:solidFill>
                  <a:srgbClr val="92D050"/>
                </a:solidFill>
                <a:cs typeface="Angsana New" pitchFamily="18" charset="-34"/>
                <a:sym typeface="Wingdings" pitchFamily="2" charset="2"/>
              </a:rPr>
              <a:t>and</a:t>
            </a:r>
            <a:r>
              <a:rPr lang="de-DE" sz="2000" dirty="0" smtClean="0">
                <a:solidFill>
                  <a:srgbClr val="92D050"/>
                </a:solidFill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solidFill>
                  <a:srgbClr val="92D050"/>
                </a:solidFill>
                <a:cs typeface="Angsana New" pitchFamily="18" charset="-34"/>
                <a:sym typeface="Wingdings" pitchFamily="2" charset="2"/>
              </a:rPr>
              <a:t>molecular</a:t>
            </a:r>
            <a:r>
              <a:rPr lang="de-DE" sz="2000" dirty="0" smtClean="0">
                <a:solidFill>
                  <a:srgbClr val="92D050"/>
                </a:solidFill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solidFill>
                  <a:srgbClr val="92D050"/>
                </a:solidFill>
                <a:cs typeface="Angsana New" pitchFamily="18" charset="-34"/>
                <a:sym typeface="Wingdings" pitchFamily="2" charset="2"/>
              </a:rPr>
              <a:t>flow</a:t>
            </a:r>
            <a:r>
              <a:rPr lang="de-DE" sz="2000" dirty="0" smtClean="0">
                <a:solidFill>
                  <a:srgbClr val="92D050"/>
                </a:solidFill>
                <a:cs typeface="Angsana New" pitchFamily="18" charset="-34"/>
                <a:sym typeface="Wingdings" pitchFamily="2" charset="2"/>
              </a:rPr>
              <a:t>, </a:t>
            </a:r>
            <a:r>
              <a:rPr lang="de-DE" sz="2000" dirty="0" err="1" smtClean="0">
                <a:solidFill>
                  <a:srgbClr val="92D050"/>
                </a:solidFill>
                <a:cs typeface="Angsana New" pitchFamily="18" charset="-34"/>
                <a:sym typeface="Wingdings" pitchFamily="2" charset="2"/>
              </a:rPr>
              <a:t>magnetic</a:t>
            </a:r>
            <a:r>
              <a:rPr lang="de-DE" sz="2000" dirty="0" smtClean="0">
                <a:solidFill>
                  <a:srgbClr val="92D050"/>
                </a:solidFill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solidFill>
                  <a:srgbClr val="92D050"/>
                </a:solidFill>
                <a:cs typeface="Angsana New" pitchFamily="18" charset="-34"/>
                <a:sym typeface="Wingdings" pitchFamily="2" charset="2"/>
              </a:rPr>
              <a:t>fields</a:t>
            </a:r>
            <a:r>
              <a:rPr lang="de-DE" sz="2000" dirty="0" smtClean="0">
                <a:solidFill>
                  <a:srgbClr val="92D050"/>
                </a:solidFill>
                <a:cs typeface="Angsana New" pitchFamily="18" charset="-34"/>
                <a:sym typeface="Wingdings" pitchFamily="2" charset="2"/>
              </a:rPr>
              <a:t>, high </a:t>
            </a:r>
            <a:r>
              <a:rPr lang="de-DE" sz="2000" dirty="0" err="1" smtClean="0">
                <a:solidFill>
                  <a:srgbClr val="92D050"/>
                </a:solidFill>
                <a:cs typeface="Angsana New" pitchFamily="18" charset="-34"/>
                <a:sym typeface="Wingdings" pitchFamily="2" charset="2"/>
              </a:rPr>
              <a:t>frequency</a:t>
            </a:r>
            <a:r>
              <a:rPr lang="de-DE" sz="2000" dirty="0" smtClean="0">
                <a:solidFill>
                  <a:srgbClr val="92D050"/>
                </a:solidFill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solidFill>
                  <a:srgbClr val="92D050"/>
                </a:solidFill>
                <a:cs typeface="Angsana New" pitchFamily="18" charset="-34"/>
                <a:sym typeface="Wingdings" pitchFamily="2" charset="2"/>
              </a:rPr>
              <a:t>transitions</a:t>
            </a:r>
            <a:r>
              <a:rPr lang="de-DE" sz="2000" dirty="0" smtClean="0">
                <a:solidFill>
                  <a:srgbClr val="92D050"/>
                </a:solidFill>
                <a:cs typeface="Angsana New" pitchFamily="18" charset="-34"/>
                <a:sym typeface="Wingdings" pitchFamily="2" charset="2"/>
              </a:rPr>
              <a:t>, </a:t>
            </a:r>
            <a:r>
              <a:rPr lang="de-DE" sz="2000" dirty="0" err="1" smtClean="0">
                <a:solidFill>
                  <a:srgbClr val="92D050"/>
                </a:solidFill>
                <a:cs typeface="Angsana New" pitchFamily="18" charset="-34"/>
                <a:sym typeface="Wingdings" pitchFamily="2" charset="2"/>
              </a:rPr>
              <a:t>recombination</a:t>
            </a:r>
            <a:r>
              <a:rPr lang="de-DE" sz="2000" dirty="0" smtClean="0">
                <a:solidFill>
                  <a:srgbClr val="92D050"/>
                </a:solidFill>
                <a:cs typeface="Angsana New" pitchFamily="18" charset="-34"/>
                <a:sym typeface="Wingdings" pitchFamily="2" charset="2"/>
              </a:rPr>
              <a:t>, </a:t>
            </a:r>
            <a:r>
              <a:rPr lang="de-DE" sz="2000" dirty="0" err="1" smtClean="0">
                <a:solidFill>
                  <a:srgbClr val="92D050"/>
                </a:solidFill>
                <a:cs typeface="Angsana New" pitchFamily="18" charset="-34"/>
                <a:sym typeface="Wingdings" pitchFamily="2" charset="2"/>
              </a:rPr>
              <a:t>spin</a:t>
            </a:r>
            <a:r>
              <a:rPr lang="de-DE" sz="2000" dirty="0" smtClean="0">
                <a:solidFill>
                  <a:srgbClr val="92D050"/>
                </a:solidFill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solidFill>
                  <a:srgbClr val="92D050"/>
                </a:solidFill>
                <a:cs typeface="Angsana New" pitchFamily="18" charset="-34"/>
                <a:sym typeface="Wingdings" pitchFamily="2" charset="2"/>
              </a:rPr>
              <a:t>exchange</a:t>
            </a:r>
            <a:r>
              <a:rPr lang="de-DE" sz="2000" dirty="0" smtClean="0">
                <a:solidFill>
                  <a:srgbClr val="92D050"/>
                </a:solidFill>
                <a:cs typeface="Angsana New" pitchFamily="18" charset="-34"/>
                <a:sym typeface="Wingdings" pitchFamily="2" charset="2"/>
              </a:rPr>
              <a:t>, …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Combination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of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all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effects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only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possible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with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DSMC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calculations</a:t>
            </a:r>
            <a:endParaRPr lang="it-IT" sz="2000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30693"/>
            <a:ext cx="3528391" cy="3371574"/>
          </a:xfrm>
          <a:prstGeom prst="rect">
            <a:avLst/>
          </a:prstGeom>
        </p:spPr>
      </p:pic>
      <p:sp>
        <p:nvSpPr>
          <p:cNvPr id="10" name="Rettangolo 13"/>
          <p:cNvSpPr>
            <a:spLocks noChangeArrowheads="1"/>
          </p:cNvSpPr>
          <p:nvPr/>
        </p:nvSpPr>
        <p:spPr bwMode="auto">
          <a:xfrm>
            <a:off x="637044" y="5224884"/>
            <a:ext cx="78488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/>
              <a:buChar char="à"/>
            </a:pP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Final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goal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: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Successful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modelling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of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existing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sources</a:t>
            </a:r>
            <a:r>
              <a:rPr lang="de-DE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de-DE" sz="2000" dirty="0" err="1" smtClean="0">
                <a:cs typeface="Angsana New" pitchFamily="18" charset="-34"/>
                <a:sym typeface="Wingdings" pitchFamily="2" charset="2"/>
              </a:rPr>
              <a:t>and</a:t>
            </a:r>
            <a:endParaRPr lang="it-IT" sz="2000" dirty="0">
              <a:sym typeface="Wingdings" pitchFamily="2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it-IT" sz="2000" dirty="0">
                <a:cs typeface="Angsana New" pitchFamily="18" charset="-34"/>
                <a:sym typeface="Wingdings" pitchFamily="2" charset="2"/>
              </a:rPr>
              <a:t> </a:t>
            </a:r>
            <a:r>
              <a:rPr lang="it-IT" sz="2000" dirty="0" smtClean="0">
                <a:cs typeface="Angsana New" pitchFamily="18" charset="-34"/>
                <a:sym typeface="Wingdings" pitchFamily="2" charset="2"/>
              </a:rPr>
              <a:t>                        </a:t>
            </a:r>
            <a:r>
              <a:rPr lang="it-IT" sz="2000" dirty="0" err="1">
                <a:cs typeface="Angsana New" pitchFamily="18" charset="-34"/>
                <a:sym typeface="Wingdings" pitchFamily="2" charset="2"/>
              </a:rPr>
              <a:t>o</a:t>
            </a:r>
            <a:r>
              <a:rPr lang="it-IT" sz="2000" dirty="0" err="1" smtClean="0">
                <a:cs typeface="Angsana New" pitchFamily="18" charset="-34"/>
                <a:sym typeface="Wingdings" pitchFamily="2" charset="2"/>
              </a:rPr>
              <a:t>ptimization</a:t>
            </a:r>
            <a:r>
              <a:rPr lang="it-IT" sz="2000" dirty="0" smtClean="0">
                <a:cs typeface="Angsana New" pitchFamily="18" charset="-34"/>
                <a:sym typeface="Wingdings" pitchFamily="2" charset="2"/>
              </a:rPr>
              <a:t> </a:t>
            </a:r>
            <a:r>
              <a:rPr lang="it-IT" sz="2000" dirty="0" err="1" smtClean="0">
                <a:cs typeface="Angsana New" pitchFamily="18" charset="-34"/>
                <a:sym typeface="Wingdings" pitchFamily="2" charset="2"/>
              </a:rPr>
              <a:t>algorithms</a:t>
            </a:r>
            <a:r>
              <a:rPr lang="it-IT" sz="2000" dirty="0" smtClean="0">
                <a:cs typeface="Angsana New" pitchFamily="18" charset="-34"/>
                <a:sym typeface="Wingdings" pitchFamily="2" charset="2"/>
              </a:rPr>
              <a:t> for new </a:t>
            </a:r>
            <a:r>
              <a:rPr lang="it-IT" sz="2000" dirty="0" err="1" smtClean="0">
                <a:cs typeface="Angsana New" pitchFamily="18" charset="-34"/>
                <a:sym typeface="Wingdings" pitchFamily="2" charset="2"/>
              </a:rPr>
              <a:t>sources</a:t>
            </a:r>
            <a:r>
              <a:rPr lang="it-IT" sz="2000" dirty="0" smtClean="0">
                <a:cs typeface="Angsana New" pitchFamily="18" charset="-34"/>
                <a:sym typeface="Wingdings" pitchFamily="2" charset="2"/>
              </a:rPr>
              <a:t> </a:t>
            </a:r>
            <a:endParaRPr lang="de-DE" sz="2000" dirty="0" smtClean="0">
              <a:cs typeface="Angsana New" pitchFamily="18" charset="-34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4961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9"/>
          <p:cNvSpPr>
            <a:spLocks noGrp="1"/>
          </p:cNvSpPr>
          <p:nvPr>
            <p:ph idx="17"/>
          </p:nvPr>
        </p:nvSpPr>
        <p:spPr>
          <a:xfrm>
            <a:off x="720000" y="900000"/>
            <a:ext cx="8316496" cy="576064"/>
          </a:xfrm>
          <a:noFill/>
        </p:spPr>
        <p:txBody>
          <a:bodyPr/>
          <a:lstStyle/>
          <a:p>
            <a:r>
              <a:rPr lang="de-DE" sz="2400" dirty="0" smtClean="0"/>
              <a:t>Are DSMC </a:t>
            </a:r>
            <a:r>
              <a:rPr lang="de-DE" sz="2400" dirty="0" err="1" smtClean="0"/>
              <a:t>calculations</a:t>
            </a:r>
            <a:r>
              <a:rPr lang="de-DE" sz="2400" dirty="0" smtClean="0"/>
              <a:t> </a:t>
            </a:r>
            <a:r>
              <a:rPr lang="de-DE" sz="2400" dirty="0" err="1" smtClean="0"/>
              <a:t>suitable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simulate</a:t>
            </a:r>
            <a:r>
              <a:rPr lang="de-DE" sz="2400" dirty="0" smtClean="0"/>
              <a:t> ABS?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8</a:t>
            </a:fld>
            <a:endParaRPr lang="de-DE" dirty="0"/>
          </a:p>
        </p:txBody>
      </p:sp>
      <p:sp>
        <p:nvSpPr>
          <p:cNvPr id="25" name="Datumsplatzhalter 2"/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2133600" cy="365125"/>
          </a:xfrm>
        </p:spPr>
        <p:txBody>
          <a:bodyPr/>
          <a:lstStyle/>
          <a:p>
            <a:r>
              <a:rPr lang="de-DE" dirty="0" smtClean="0"/>
              <a:t>September 13, 2013</a:t>
            </a:r>
            <a:endParaRPr lang="de-DE" dirty="0"/>
          </a:p>
        </p:txBody>
      </p:sp>
      <p:sp>
        <p:nvSpPr>
          <p:cNvPr id="2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990520" cy="365125"/>
          </a:xfrm>
        </p:spPr>
        <p:txBody>
          <a:bodyPr/>
          <a:lstStyle/>
          <a:p>
            <a:r>
              <a:rPr lang="de-DE" dirty="0" smtClean="0"/>
              <a:t>PSTP2013, </a:t>
            </a:r>
            <a:r>
              <a:rPr lang="de-DE" dirty="0" err="1" smtClean="0"/>
              <a:t>Charlottesville</a:t>
            </a:r>
            <a:r>
              <a:rPr lang="de-DE" dirty="0" smtClean="0"/>
              <a:t>, Virginia, USA</a:t>
            </a:r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" y="1484784"/>
            <a:ext cx="72675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nhaltsplatzhalter 9"/>
          <p:cNvSpPr>
            <a:spLocks noGrp="1"/>
          </p:cNvSpPr>
          <p:nvPr>
            <p:ph idx="17"/>
          </p:nvPr>
        </p:nvSpPr>
        <p:spPr>
          <a:xfrm>
            <a:off x="3311352" y="5651165"/>
            <a:ext cx="5832648" cy="576064"/>
          </a:xfrm>
          <a:noFill/>
        </p:spPr>
        <p:txBody>
          <a:bodyPr/>
          <a:lstStyle/>
          <a:p>
            <a:r>
              <a:rPr lang="de-DE" dirty="0" err="1" smtClean="0">
                <a:solidFill>
                  <a:srgbClr val="FF0000"/>
                </a:solidFill>
              </a:rPr>
              <a:t>Answer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is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yes</a:t>
            </a:r>
            <a:r>
              <a:rPr lang="de-DE" dirty="0" smtClean="0">
                <a:solidFill>
                  <a:srgbClr val="FF0000"/>
                </a:solidFill>
              </a:rPr>
              <a:t>!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80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9"/>
          <p:cNvSpPr>
            <a:spLocks noGrp="1"/>
          </p:cNvSpPr>
          <p:nvPr>
            <p:ph idx="17"/>
          </p:nvPr>
        </p:nvSpPr>
        <p:spPr>
          <a:xfrm>
            <a:off x="720000" y="900000"/>
            <a:ext cx="8316496" cy="576064"/>
          </a:xfrm>
          <a:noFill/>
        </p:spPr>
        <p:txBody>
          <a:bodyPr/>
          <a:lstStyle/>
          <a:p>
            <a:r>
              <a:rPr lang="de-DE" dirty="0" smtClean="0"/>
              <a:t>DSMC Setup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9</a:t>
            </a:fld>
            <a:endParaRPr lang="de-DE" dirty="0"/>
          </a:p>
        </p:txBody>
      </p:sp>
      <p:sp>
        <p:nvSpPr>
          <p:cNvPr id="25" name="Datumsplatzhalter 2"/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2133600" cy="365125"/>
          </a:xfrm>
        </p:spPr>
        <p:txBody>
          <a:bodyPr/>
          <a:lstStyle/>
          <a:p>
            <a:r>
              <a:rPr lang="de-DE" dirty="0" smtClean="0"/>
              <a:t>September 13, 2013</a:t>
            </a:r>
            <a:endParaRPr lang="de-DE" dirty="0"/>
          </a:p>
        </p:txBody>
      </p:sp>
      <p:sp>
        <p:nvSpPr>
          <p:cNvPr id="2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990520" cy="365125"/>
          </a:xfrm>
        </p:spPr>
        <p:txBody>
          <a:bodyPr/>
          <a:lstStyle/>
          <a:p>
            <a:r>
              <a:rPr lang="de-DE" dirty="0" smtClean="0"/>
              <a:t>PSTP2013, </a:t>
            </a:r>
            <a:r>
              <a:rPr lang="de-DE" dirty="0" err="1" smtClean="0"/>
              <a:t>Charlottesville</a:t>
            </a:r>
            <a:r>
              <a:rPr lang="de-DE" dirty="0" smtClean="0"/>
              <a:t>, Virginia, USA</a:t>
            </a:r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885" y="1412776"/>
            <a:ext cx="677227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711154" y="5909884"/>
            <a:ext cx="371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OpenFoam</a:t>
            </a:r>
            <a:r>
              <a:rPr lang="de-DE" dirty="0" smtClean="0"/>
              <a:t> 1.7.1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ParaView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056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953</Words>
  <Application>Microsoft Office PowerPoint</Application>
  <PresentationFormat>On-screen Show (4:3)</PresentationFormat>
  <Paragraphs>187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Larissa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Admin.Reisen</dc:creator>
  <cp:lastModifiedBy>Office of the Dean of Students</cp:lastModifiedBy>
  <cp:revision>892</cp:revision>
  <cp:lastPrinted>2012-06-20T15:31:29Z</cp:lastPrinted>
  <dcterms:created xsi:type="dcterms:W3CDTF">2011-04-21T10:53:40Z</dcterms:created>
  <dcterms:modified xsi:type="dcterms:W3CDTF">2013-09-13T17:57:32Z</dcterms:modified>
</cp:coreProperties>
</file>